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0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1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2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3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4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80" r:id="rId2"/>
    <p:sldId id="421" r:id="rId3"/>
    <p:sldId id="257" r:id="rId4"/>
    <p:sldId id="286" r:id="rId5"/>
    <p:sldId id="260" r:id="rId6"/>
    <p:sldId id="261" r:id="rId7"/>
    <p:sldId id="262" r:id="rId8"/>
    <p:sldId id="264" r:id="rId9"/>
    <p:sldId id="263" r:id="rId10"/>
    <p:sldId id="265" r:id="rId11"/>
    <p:sldId id="287" r:id="rId12"/>
    <p:sldId id="267" r:id="rId13"/>
    <p:sldId id="268" r:id="rId14"/>
    <p:sldId id="301" r:id="rId15"/>
    <p:sldId id="302" r:id="rId16"/>
    <p:sldId id="271" r:id="rId17"/>
    <p:sldId id="270" r:id="rId18"/>
    <p:sldId id="304" r:id="rId19"/>
    <p:sldId id="303" r:id="rId20"/>
    <p:sldId id="292" r:id="rId21"/>
    <p:sldId id="294" r:id="rId22"/>
    <p:sldId id="296" r:id="rId23"/>
    <p:sldId id="273" r:id="rId24"/>
    <p:sldId id="275" r:id="rId25"/>
    <p:sldId id="276" r:id="rId26"/>
    <p:sldId id="277" r:id="rId27"/>
    <p:sldId id="278" r:id="rId28"/>
    <p:sldId id="307" r:id="rId29"/>
    <p:sldId id="279" r:id="rId30"/>
    <p:sldId id="297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1AC63B6-E022-4B42-9496-2535E82BDA0D}">
          <p14:sldIdLst>
            <p14:sldId id="380"/>
            <p14:sldId id="421"/>
            <p14:sldId id="257"/>
            <p14:sldId id="286"/>
            <p14:sldId id="260"/>
            <p14:sldId id="261"/>
            <p14:sldId id="262"/>
            <p14:sldId id="264"/>
            <p14:sldId id="263"/>
            <p14:sldId id="265"/>
          </p14:sldIdLst>
        </p14:section>
        <p14:section name="hex" id="{F08462A8-45B0-0347-83B1-31D8B7BCBC58}">
          <p14:sldIdLst>
            <p14:sldId id="287"/>
            <p14:sldId id="267"/>
            <p14:sldId id="268"/>
            <p14:sldId id="301"/>
            <p14:sldId id="302"/>
            <p14:sldId id="271"/>
          </p14:sldIdLst>
        </p14:section>
        <p14:section name="model" id="{FCB8EED4-8FD1-B84D-9B18-B23B783C3ACB}">
          <p14:sldIdLst>
            <p14:sldId id="270"/>
            <p14:sldId id="304"/>
            <p14:sldId id="303"/>
            <p14:sldId id="292"/>
            <p14:sldId id="294"/>
            <p14:sldId id="296"/>
            <p14:sldId id="273"/>
            <p14:sldId id="275"/>
          </p14:sldIdLst>
        </p14:section>
        <p14:section name="inference" id="{F8D6A125-3CFC-6843-A638-D23236547311}">
          <p14:sldIdLst>
            <p14:sldId id="276"/>
            <p14:sldId id="277"/>
            <p14:sldId id="278"/>
            <p14:sldId id="307"/>
            <p14:sldId id="279"/>
            <p14:sldId id="297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</p14:sldIdLst>
        </p14:section>
        <p14:section name="experiments" id="{EEE8C24A-C91E-4E47-99B8-C741241A317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37" autoAdjust="0"/>
  </p:normalViewPr>
  <p:slideViewPr>
    <p:cSldViewPr snapToGrid="0" snapToObjects="1">
      <p:cViewPr>
        <p:scale>
          <a:sx n="90" d="100"/>
          <a:sy n="90" d="100"/>
        </p:scale>
        <p:origin x="-824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3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13.emf"/><Relationship Id="rId7" Type="http://schemas.openxmlformats.org/officeDocument/2006/relationships/image" Target="../media/image10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9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E68E-BAD4-1749-8D8C-033EFD1C8FE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1C540-DF3B-A64F-BD27-021F6796D6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CB68D-0FBC-AD48-A257-1B4929FC6335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9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4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6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1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7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3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2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6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1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1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6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BE11-B75A-0B4E-9C2C-6BDD1081E671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7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0.e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1.e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oleObject" Target="../embeddings/oleObject22.bin"/><Relationship Id="rId21" Type="http://schemas.openxmlformats.org/officeDocument/2006/relationships/image" Target="../media/image15.emf"/><Relationship Id="rId22" Type="http://schemas.openxmlformats.org/officeDocument/2006/relationships/oleObject" Target="../embeddings/oleObject23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24.bin"/><Relationship Id="rId25" Type="http://schemas.openxmlformats.org/officeDocument/2006/relationships/image" Target="../media/image12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7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13.emf"/><Relationship Id="rId16" Type="http://schemas.openxmlformats.org/officeDocument/2006/relationships/oleObject" Target="../embeddings/oleObject20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21.bin"/><Relationship Id="rId19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82000" cy="1470025"/>
          </a:xfrm>
        </p:spPr>
        <p:txBody>
          <a:bodyPr>
            <a:noAutofit/>
          </a:bodyPr>
          <a:lstStyle/>
          <a:p>
            <a:r>
              <a:rPr lang="de-DE" sz="4000" dirty="0" err="1"/>
              <a:t>Augmenting</a:t>
            </a:r>
            <a:r>
              <a:rPr lang="de-DE" sz="4000" dirty="0"/>
              <a:t> </a:t>
            </a:r>
            <a:r>
              <a:rPr lang="de-DE" sz="4000" dirty="0" err="1"/>
              <a:t>Probabilistic</a:t>
            </a:r>
            <a:r>
              <a:rPr lang="de-DE" sz="4000" dirty="0"/>
              <a:t> </a:t>
            </a:r>
            <a:r>
              <a:rPr lang="de-DE" sz="4000" dirty="0" err="1"/>
              <a:t>Graphical</a:t>
            </a:r>
            <a:r>
              <a:rPr lang="de-DE" sz="4000" dirty="0"/>
              <a:t> Models </a:t>
            </a:r>
            <a:r>
              <a:rPr lang="de-DE" sz="4000" dirty="0" err="1"/>
              <a:t>with</a:t>
            </a:r>
            <a:r>
              <a:rPr lang="de-DE" sz="4000" dirty="0"/>
              <a:t> </a:t>
            </a:r>
            <a:r>
              <a:rPr lang="de-DE" sz="4000" dirty="0" err="1"/>
              <a:t>Ontology</a:t>
            </a:r>
            <a:r>
              <a:rPr lang="de-DE" sz="4000" dirty="0"/>
              <a:t> Information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 smtClean="0"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ea typeface="ＭＳ Ｐゴシック" charset="0"/>
                <a:cs typeface="ＭＳ Ｐゴシック" charset="0"/>
              </a:rPr>
              <a:t>Object Classification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315200" cy="1752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Möller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Institute of Information Systems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University of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Luebeck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9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and Exclusion (HEX)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973" y="42820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46213" y="430843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71315" y="262404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11444" y="263992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128012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0726" y="39638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2299" y="392686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945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3859827" y="3527145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4399614" y="3527145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4446213" y="3414644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635142" y="1430213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132481" y="1765978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25292" y="5141585"/>
            <a:ext cx="464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Hierarchical edges (directed)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Exclusion edges (undirected) </a:t>
            </a:r>
          </a:p>
        </p:txBody>
      </p:sp>
    </p:spTree>
    <p:extLst>
      <p:ext uri="{BB962C8B-B14F-4D97-AF65-F5344CB8AC3E}">
        <p14:creationId xmlns:p14="http://schemas.microsoft.com/office/powerpoint/2010/main" val="387895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HEX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910" y="4222768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46509" y="421540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703" y="27528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2832" y="27283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01547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1547" y="39574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0140" y="39205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93135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819748" y="3408318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9" idx="0"/>
          </p:cNvCxnSpPr>
          <p:nvPr/>
        </p:nvCxnSpPr>
        <p:spPr>
          <a:xfrm>
            <a:off x="660648" y="3567418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9" idx="6"/>
          </p:cNvCxnSpPr>
          <p:nvPr/>
        </p:nvCxnSpPr>
        <p:spPr>
          <a:xfrm flipH="1">
            <a:off x="819748" y="4079639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0"/>
            <a:endCxn id="11" idx="4"/>
          </p:cNvCxnSpPr>
          <p:nvPr/>
        </p:nvCxnSpPr>
        <p:spPr>
          <a:xfrm flipH="1" flipV="1">
            <a:off x="1652236" y="3567418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  <a:endCxn id="10" idx="1"/>
          </p:cNvCxnSpPr>
          <p:nvPr/>
        </p:nvCxnSpPr>
        <p:spPr>
          <a:xfrm>
            <a:off x="819748" y="3408318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7"/>
            <a:endCxn id="11" idx="3"/>
          </p:cNvCxnSpPr>
          <p:nvPr/>
        </p:nvCxnSpPr>
        <p:spPr>
          <a:xfrm flipV="1">
            <a:off x="773149" y="3520819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476531" y="37517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Male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6528532" y="3751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948520" y="231829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Person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6598084" y="28673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170798" y="357560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12371" y="353865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304818" y="34978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2" idx="3"/>
            <a:endCxn id="73" idx="0"/>
          </p:cNvCxnSpPr>
          <p:nvPr/>
        </p:nvCxnSpPr>
        <p:spPr>
          <a:xfrm flipH="1">
            <a:off x="6329899" y="3138937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2" idx="5"/>
            <a:endCxn id="74" idx="0"/>
          </p:cNvCxnSpPr>
          <p:nvPr/>
        </p:nvCxnSpPr>
        <p:spPr>
          <a:xfrm>
            <a:off x="6869686" y="3138937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3" idx="6"/>
            <a:endCxn id="74" idx="2"/>
          </p:cNvCxnSpPr>
          <p:nvPr/>
        </p:nvCxnSpPr>
        <p:spPr>
          <a:xfrm flipV="1">
            <a:off x="6488999" y="3697757"/>
            <a:ext cx="62337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335210" y="37770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</a:t>
            </a:r>
            <a:endParaRPr lang="en-US" sz="2400" dirty="0"/>
          </a:p>
        </p:txBody>
      </p:sp>
      <p:cxnSp>
        <p:nvCxnSpPr>
          <p:cNvPr id="82" name="Straight Arrow Connector 81"/>
          <p:cNvCxnSpPr>
            <a:stCxn id="72" idx="6"/>
            <a:endCxn id="75" idx="2"/>
          </p:cNvCxnSpPr>
          <p:nvPr/>
        </p:nvCxnSpPr>
        <p:spPr>
          <a:xfrm>
            <a:off x="6916285" y="3026436"/>
            <a:ext cx="1388533" cy="630553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</p:cNvCxnSpPr>
          <p:nvPr/>
        </p:nvCxnSpPr>
        <p:spPr>
          <a:xfrm flipH="1">
            <a:off x="6328190" y="3893809"/>
            <a:ext cx="1709" cy="634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170798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75" idx="3"/>
          </p:cNvCxnSpPr>
          <p:nvPr/>
        </p:nvCxnSpPr>
        <p:spPr>
          <a:xfrm flipH="1">
            <a:off x="6480591" y="3769490"/>
            <a:ext cx="1870826" cy="91152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75088" y="4829831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oy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2803716" y="4375168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2956509" y="29052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94" name="Oval 93"/>
          <p:cNvSpPr/>
          <p:nvPr/>
        </p:nvSpPr>
        <p:spPr>
          <a:xfrm>
            <a:off x="3194353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94353" y="41098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202946" y="40729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85941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4719" y="1823394"/>
            <a:ext cx="2069605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583965" y="1812077"/>
            <a:ext cx="2364846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346108" y="1838285"/>
            <a:ext cx="3711780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976753" y="2870168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12992" y="43751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04592" y="5945070"/>
            <a:ext cx="24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Mutually exclusive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021093" y="5945070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overlapping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299966" y="5956341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Combination</a:t>
            </a:r>
            <a:endParaRPr lang="en-US" sz="2000" dirty="0"/>
          </a:p>
        </p:txBody>
      </p:sp>
      <p:sp>
        <p:nvSpPr>
          <p:cNvPr id="47" name="Oval 46"/>
          <p:cNvSpPr/>
          <p:nvPr/>
        </p:nvSpPr>
        <p:spPr>
          <a:xfrm>
            <a:off x="7702966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348059" y="4857059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Girl</a:t>
            </a:r>
            <a:endParaRPr lang="en-US" sz="2400" dirty="0"/>
          </a:p>
        </p:txBody>
      </p:sp>
      <p:cxnSp>
        <p:nvCxnSpPr>
          <p:cNvPr id="49" name="Straight Arrow Connector 48"/>
          <p:cNvCxnSpPr>
            <a:stCxn id="74" idx="6"/>
            <a:endCxn id="47" idx="0"/>
          </p:cNvCxnSpPr>
          <p:nvPr/>
        </p:nvCxnSpPr>
        <p:spPr>
          <a:xfrm>
            <a:off x="7430572" y="3697757"/>
            <a:ext cx="431495" cy="830853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5" idx="4"/>
            <a:endCxn id="47" idx="0"/>
          </p:cNvCxnSpPr>
          <p:nvPr/>
        </p:nvCxnSpPr>
        <p:spPr>
          <a:xfrm flipH="1">
            <a:off x="7862067" y="3816089"/>
            <a:ext cx="601852" cy="71252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2" grpId="0" animBg="1"/>
      <p:bldP spid="73" grpId="0" animBg="1"/>
      <p:bldP spid="74" grpId="0" animBg="1"/>
      <p:bldP spid="75" grpId="0" animBg="1"/>
      <p:bldP spid="81" grpId="0"/>
      <p:bldP spid="88" grpId="0" animBg="1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105" grpId="0" animBg="1"/>
      <p:bldP spid="106" grpId="0" animBg="1"/>
      <p:bldP spid="107" grpId="0"/>
      <p:bldP spid="108" grpId="0"/>
      <p:bldP spid="110" grpId="0"/>
      <p:bldP spid="111" grpId="0"/>
      <p:bldP spid="47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80107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2" idx="3"/>
            <a:endCxn id="33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5"/>
            <a:endCxn id="34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5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35053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09349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37798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18672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64545" y="4938061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7575" y="5301623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8115" y="5585353"/>
            <a:ext cx="440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Exclusion: (dog, cat) can’t be (1,1)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293849" y="5545566"/>
            <a:ext cx="4021477" cy="475179"/>
          </a:xfrm>
          <a:prstGeom prst="wedgeRectCallout">
            <a:avLst>
              <a:gd name="adj1" fmla="val 49288"/>
              <a:gd name="adj2" fmla="val -11741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29216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01148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7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38638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8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98987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9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0756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50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11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89229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3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23439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4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82571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55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850" y="5327651"/>
            <a:ext cx="4383575" cy="810028"/>
            <a:chOff x="78477" y="5268137"/>
            <a:chExt cx="5299536" cy="979285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20457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256" name="Equation" r:id="rId10" imgW="647700" imgH="215900" progId="Equation.3">
                    <p:embed/>
                  </p:oleObj>
                </mc:Choice>
                <mc:Fallback>
                  <p:oleObj name="Equation" r:id="rId10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538090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257" name="Equation" r:id="rId12" imgW="762000" imgH="215900" progId="Equation.3">
                    <p:embed/>
                  </p:oleObj>
                </mc:Choice>
                <mc:Fallback>
                  <p:oleObj name="Equation" r:id="rId12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796942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258" name="Equation" r:id="rId14" imgW="939800" imgH="215900" progId="Equation.3">
                    <p:embed/>
                  </p:oleObj>
                </mc:Choice>
                <mc:Fallback>
                  <p:oleObj name="Equation" r:id="rId14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142040"/>
                </p:ext>
              </p:extLst>
            </p:nvPr>
          </p:nvGraphicFramePr>
          <p:xfrm>
            <a:off x="4159313" y="5268137"/>
            <a:ext cx="1151528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259" name="Equation" r:id="rId16" imgW="495300" imgH="215900" progId="Equation.3">
                    <p:embed/>
                  </p:oleObj>
                </mc:Choice>
                <mc:Fallback>
                  <p:oleObj name="Equation" r:id="rId16" imgW="4953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59313" y="5268137"/>
                          <a:ext cx="1151528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832436"/>
                </p:ext>
              </p:extLst>
            </p:nvPr>
          </p:nvGraphicFramePr>
          <p:xfrm>
            <a:off x="4166990" y="5728747"/>
            <a:ext cx="1211023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260" name="Equation" r:id="rId18" imgW="520700" imgH="215900" progId="Equation.3">
                    <p:embed/>
                  </p:oleObj>
                </mc:Choice>
                <mc:Fallback>
                  <p:oleObj name="Equation" r:id="rId18" imgW="520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66990" y="5728747"/>
                          <a:ext cx="1211023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6433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61" name="Equation" r:id="rId20" imgW="850900" imgH="393700" progId="Equation.3">
                  <p:embed/>
                </p:oleObj>
              </mc:Choice>
              <mc:Fallback>
                <p:oleObj name="Equation" r:id="rId2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4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Large-Scale Object Recognition using Label Relation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0933" y="3911600"/>
            <a:ext cx="10131547" cy="17526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Jia Deng</a:t>
            </a:r>
            <a:r>
              <a:rPr lang="en-US" sz="2400" baseline="30000" dirty="0" smtClean="0">
                <a:solidFill>
                  <a:schemeClr val="tx1"/>
                </a:solidFill>
              </a:rPr>
              <a:t>1,2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Nan Ding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Yangqing</a:t>
            </a:r>
            <a:r>
              <a:rPr lang="en-US" sz="2400" dirty="0" smtClean="0">
                <a:solidFill>
                  <a:schemeClr val="tx1"/>
                </a:solidFill>
              </a:rPr>
              <a:t> Jia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Andrea Frome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Kevin Murphy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Samy</a:t>
            </a:r>
            <a:r>
              <a:rPr lang="en-US" sz="2400" dirty="0" smtClean="0">
                <a:solidFill>
                  <a:schemeClr val="tx1"/>
                </a:solidFill>
              </a:rPr>
              <a:t> Bengio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Yuan Li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Hartmut</a:t>
            </a:r>
            <a:r>
              <a:rPr lang="en-US" sz="2400" dirty="0" smtClean="0">
                <a:solidFill>
                  <a:schemeClr val="tx1"/>
                </a:solidFill>
              </a:rPr>
              <a:t> Neven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Hartwig</a:t>
            </a:r>
            <a:r>
              <a:rPr lang="en-US" sz="2400" dirty="0" smtClean="0">
                <a:solidFill>
                  <a:schemeClr val="tx1"/>
                </a:solidFill>
              </a:rPr>
              <a:t> Adam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9" y="5831990"/>
            <a:ext cx="1445178" cy="85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8447" y="5151216"/>
            <a:ext cx="504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University of Michigan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Google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21" y="5934261"/>
            <a:ext cx="2204967" cy="75689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58333"/>
            <a:ext cx="7315200" cy="71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charset="0"/>
              <a:buNone/>
            </a:pPr>
            <a:r>
              <a:rPr lang="en-US" sz="4000" dirty="0" smtClean="0">
                <a:latin typeface="Lucida Grande" charset="0"/>
                <a:ea typeface="ＭＳ Ｐゴシック" charset="0"/>
                <a:cs typeface="ＭＳ Ｐゴシック" charset="0"/>
              </a:rPr>
              <a:t>Based on:</a:t>
            </a:r>
            <a:endParaRPr lang="en-US" sz="44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1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1935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3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5786026" y="4067416"/>
            <a:ext cx="1597792" cy="583667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36755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49590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5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5084" y="6858000"/>
            <a:ext cx="845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2400" b="1" dirty="0">
                <a:solidFill>
                  <a:srgbClr val="C0504D"/>
                </a:solidFill>
                <a:sym typeface="Wingdings"/>
              </a:rPr>
              <a:t>A</a:t>
            </a:r>
            <a:r>
              <a:rPr lang="en-US" sz="2400" b="1" dirty="0" smtClean="0">
                <a:solidFill>
                  <a:srgbClr val="C0504D"/>
                </a:solidFill>
              </a:rPr>
              <a:t>ll illegal configurations have probability zero.  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276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6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ular Callout 45"/>
          <p:cNvSpPr/>
          <p:nvPr/>
        </p:nvSpPr>
        <p:spPr>
          <a:xfrm>
            <a:off x="4757679" y="5218184"/>
            <a:ext cx="4343265" cy="1037602"/>
          </a:xfrm>
          <a:prstGeom prst="wedgeRectCallout">
            <a:avLst>
              <a:gd name="adj1" fmla="val -13422"/>
              <a:gd name="adj2" fmla="val -96003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850" y="5347804"/>
            <a:ext cx="3299326" cy="789872"/>
            <a:chOff x="78477" y="5292504"/>
            <a:chExt cx="3988730" cy="954918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6537973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87" name="Equation" r:id="rId12" imgW="647700" imgH="215900" progId="Equation.3">
                    <p:embed/>
                  </p:oleObj>
                </mc:Choice>
                <mc:Fallback>
                  <p:oleObj name="Equation" r:id="rId12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55628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88" name="Equation" r:id="rId14" imgW="762000" imgH="215900" progId="Equation.3">
                    <p:embed/>
                  </p:oleObj>
                </mc:Choice>
                <mc:Fallback>
                  <p:oleObj name="Equation" r:id="rId14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940543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89" name="Equation" r:id="rId16" imgW="939800" imgH="215900" progId="Equation.3">
                    <p:embed/>
                  </p:oleObj>
                </mc:Choice>
                <mc:Fallback>
                  <p:oleObj name="Equation" r:id="rId16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06860"/>
              </p:ext>
            </p:extLst>
          </p:nvPr>
        </p:nvGraphicFramePr>
        <p:xfrm>
          <a:off x="4783501" y="5546705"/>
          <a:ext cx="1392205" cy="4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0" name="Equation" r:id="rId18" imgW="762000" imgH="228600" progId="Equation.3">
                  <p:embed/>
                </p:oleObj>
              </mc:Choice>
              <mc:Fallback>
                <p:oleObj name="Equation" r:id="rId18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83501" y="5546705"/>
                        <a:ext cx="1392205" cy="41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Left Brace 57"/>
          <p:cNvSpPr/>
          <p:nvPr/>
        </p:nvSpPr>
        <p:spPr>
          <a:xfrm>
            <a:off x="6168564" y="5478214"/>
            <a:ext cx="205426" cy="5453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18683"/>
              </p:ext>
            </p:extLst>
          </p:nvPr>
        </p:nvGraphicFramePr>
        <p:xfrm>
          <a:off x="6417857" y="5881465"/>
          <a:ext cx="1952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1" name="Equation" r:id="rId20" imgW="101600" imgH="152400" progId="Equation.3">
                  <p:embed/>
                </p:oleObj>
              </mc:Choice>
              <mc:Fallback>
                <p:oleObj name="Equation" r:id="rId2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17857" y="5881465"/>
                        <a:ext cx="195263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699683" y="5271202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If violates constraints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23205" y="5792179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Otherwise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6363883" y="5280024"/>
            <a:ext cx="93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"/>
                <a:cs typeface="Times"/>
              </a:rPr>
              <a:t>0</a:t>
            </a:r>
            <a:endParaRPr lang="en-US" sz="2000" b="1" dirty="0">
              <a:solidFill>
                <a:schemeClr val="accent2"/>
              </a:solidFill>
              <a:latin typeface="Times"/>
              <a:cs typeface="Time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64324" y="6341111"/>
            <a:ext cx="4552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Pairwise: set illegal configuration to zero</a:t>
            </a:r>
            <a:endParaRPr lang="en-US" sz="2000" b="1" dirty="0">
              <a:solidFill>
                <a:srgbClr val="C0504D"/>
              </a:solidFill>
            </a:endParaRPr>
          </a:p>
        </p:txBody>
      </p: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82068"/>
              </p:ext>
            </p:extLst>
          </p:nvPr>
        </p:nvGraphicFramePr>
        <p:xfrm>
          <a:off x="3408363" y="5327651"/>
          <a:ext cx="952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Equation" r:id="rId22" imgW="495300" imgH="215900" progId="Equation.3">
                  <p:embed/>
                </p:oleObj>
              </mc:Choice>
              <mc:Fallback>
                <p:oleObj name="Equation" r:id="rId22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08363" y="5327651"/>
                        <a:ext cx="9525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12120"/>
              </p:ext>
            </p:extLst>
          </p:nvPr>
        </p:nvGraphicFramePr>
        <p:xfrm>
          <a:off x="3414713" y="5708650"/>
          <a:ext cx="10017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3" name="Equation" r:id="rId24" imgW="520700" imgH="215900" progId="Equation.3">
                  <p:embed/>
                </p:oleObj>
              </mc:Choice>
              <mc:Fallback>
                <p:oleObj name="Equation" r:id="rId24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14713" y="5708650"/>
                        <a:ext cx="1001712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1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668047" y="4431148"/>
            <a:ext cx="789341" cy="374592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93007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1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63225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2" name="Equation" r:id="rId6" imgW="850900" imgH="393700" progId="Equation.3">
                  <p:embed/>
                </p:oleObj>
              </mc:Choice>
              <mc:Fallback>
                <p:oleObj name="Equation" r:id="rId6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8042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3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63965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4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1871096" y="5232401"/>
            <a:ext cx="4922676" cy="899797"/>
          </a:xfrm>
          <a:prstGeom prst="wedgeRectCallout">
            <a:avLst>
              <a:gd name="adj1" fmla="val -23191"/>
              <a:gd name="adj2" fmla="val -71598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34217"/>
              </p:ext>
            </p:extLst>
          </p:nvPr>
        </p:nvGraphicFramePr>
        <p:xfrm>
          <a:off x="2140245" y="5413803"/>
          <a:ext cx="4271702" cy="71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5" name="Equation" r:id="rId12" imgW="2336800" imgH="393700" progId="Equation.3">
                  <p:embed/>
                </p:oleObj>
              </mc:Choice>
              <mc:Fallback>
                <p:oleObj name="Equation" r:id="rId12" imgW="233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40245" y="5413803"/>
                        <a:ext cx="4271702" cy="718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742580" y="6144016"/>
            <a:ext cx="727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Partition function: Sum over all (legal) configurations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99731" y="5650455"/>
            <a:ext cx="534181" cy="1039501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205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1" name="Equation" r:id="rId4" imgW="850900" imgH="393700" progId="Equation.3">
                  <p:embed/>
                </p:oleObj>
              </mc:Choice>
              <mc:Fallback>
                <p:oleObj name="Equation" r:id="rId4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302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2" name="Equation" r:id="rId6" imgW="1689100" imgH="431800" progId="Equation.3">
                  <p:embed/>
                </p:oleObj>
              </mc:Choice>
              <mc:Fallback>
                <p:oleObj name="Equation" r:id="rId6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1583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3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3464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4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09530"/>
              </p:ext>
            </p:extLst>
          </p:nvPr>
        </p:nvGraphicFramePr>
        <p:xfrm>
          <a:off x="711220" y="5613400"/>
          <a:ext cx="6927057" cy="107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5" name="Equation" r:id="rId12" imgW="2946400" imgH="457200" progId="Equation.3">
                  <p:embed/>
                </p:oleObj>
              </mc:Choice>
              <mc:Fallback>
                <p:oleObj name="Equation" r:id="rId12" imgW="294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1220" y="5613400"/>
                        <a:ext cx="6927057" cy="1076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23303" y="4745323"/>
            <a:ext cx="20158" cy="9051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8687" y="4967949"/>
            <a:ext cx="671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P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robability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of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single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label: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marginalize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all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other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labels.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5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 of HEX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041" cy="931469"/>
          </a:xfrm>
        </p:spPr>
        <p:txBody>
          <a:bodyPr/>
          <a:lstStyle/>
          <a:p>
            <a:r>
              <a:rPr lang="en-US" dirty="0" err="1" smtClean="0"/>
              <a:t>Softmax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2109" y="4026063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87708" y="40186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4902" y="25561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4031" y="253166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042746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2746" y="37607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1339" y="372383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34334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1360947" y="3211613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1201847" y="3370713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1360947" y="3882934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2193435" y="3370713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1360947" y="3211613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1314348" y="3324114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6200" y="4060767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8993" y="259084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6336837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36837" y="379548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45430" y="375853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28425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5918" y="2531669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86199" y="2531669"/>
            <a:ext cx="2364846" cy="2108460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65898" y="2620339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04902" y="4679538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Mutually exclusive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89142" y="4648937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overlapping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60045" y="406076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297033" y="1588890"/>
            <a:ext cx="3811349" cy="93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Logistic Regressions</a:t>
            </a:r>
          </a:p>
          <a:p>
            <a:pPr lvl="1"/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037"/>
              </p:ext>
            </p:extLst>
          </p:nvPr>
        </p:nvGraphicFramePr>
        <p:xfrm>
          <a:off x="103188" y="5281613"/>
          <a:ext cx="42164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53" name="Equation" r:id="rId4" imgW="1727200" imgH="584200" progId="Equation.3">
                  <p:embed/>
                </p:oleObj>
              </mc:Choice>
              <mc:Fallback>
                <p:oleObj name="Equation" r:id="rId4" imgW="17272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8" y="5281613"/>
                        <a:ext cx="4216400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93044"/>
              </p:ext>
            </p:extLst>
          </p:nvPr>
        </p:nvGraphicFramePr>
        <p:xfrm>
          <a:off x="5159198" y="5335766"/>
          <a:ext cx="39655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54" name="Equation" r:id="rId6" imgW="1625600" imgH="431800" progId="Equation.3">
                  <p:embed/>
                </p:oleObj>
              </mc:Choice>
              <mc:Fallback>
                <p:oleObj name="Equation" r:id="rId6" imgW="162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9198" y="5335766"/>
                        <a:ext cx="3965575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4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46" y="-250822"/>
            <a:ext cx="8229600" cy="1143000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95975" y="277482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9206" y="25970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9206" y="29990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9206" y="338882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9206" y="379615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69206" y="41978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6"/>
            <a:endCxn id="8" idx="2"/>
          </p:cNvCxnSpPr>
          <p:nvPr/>
        </p:nvCxnSpPr>
        <p:spPr>
          <a:xfrm>
            <a:off x="3187407" y="2756196"/>
            <a:ext cx="60856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8" idx="2"/>
          </p:cNvCxnSpPr>
          <p:nvPr/>
        </p:nvCxnSpPr>
        <p:spPr>
          <a:xfrm flipV="1">
            <a:off x="3187407" y="2933929"/>
            <a:ext cx="60856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8" idx="2"/>
          </p:cNvCxnSpPr>
          <p:nvPr/>
        </p:nvCxnSpPr>
        <p:spPr>
          <a:xfrm flipV="1">
            <a:off x="3187407" y="2933929"/>
            <a:ext cx="60856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8" idx="2"/>
          </p:cNvCxnSpPr>
          <p:nvPr/>
        </p:nvCxnSpPr>
        <p:spPr>
          <a:xfrm flipV="1">
            <a:off x="3187407" y="2933929"/>
            <a:ext cx="60856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6"/>
            <a:endCxn id="8" idx="2"/>
          </p:cNvCxnSpPr>
          <p:nvPr/>
        </p:nvCxnSpPr>
        <p:spPr>
          <a:xfrm flipV="1">
            <a:off x="3187407" y="2933929"/>
            <a:ext cx="60856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95975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9" idx="6"/>
            <a:endCxn id="19" idx="2"/>
          </p:cNvCxnSpPr>
          <p:nvPr/>
        </p:nvCxnSpPr>
        <p:spPr>
          <a:xfrm>
            <a:off x="3187407" y="2756196"/>
            <a:ext cx="60856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9" idx="2"/>
          </p:cNvCxnSpPr>
          <p:nvPr/>
        </p:nvCxnSpPr>
        <p:spPr>
          <a:xfrm>
            <a:off x="3187407" y="3158131"/>
            <a:ext cx="60856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19" idx="2"/>
          </p:cNvCxnSpPr>
          <p:nvPr/>
        </p:nvCxnSpPr>
        <p:spPr>
          <a:xfrm flipV="1">
            <a:off x="3187407" y="3371906"/>
            <a:ext cx="60856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9" idx="2"/>
          </p:cNvCxnSpPr>
          <p:nvPr/>
        </p:nvCxnSpPr>
        <p:spPr>
          <a:xfrm flipV="1">
            <a:off x="3187407" y="3371906"/>
            <a:ext cx="60856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6"/>
            <a:endCxn id="19" idx="2"/>
          </p:cNvCxnSpPr>
          <p:nvPr/>
        </p:nvCxnSpPr>
        <p:spPr>
          <a:xfrm flipV="1">
            <a:off x="3187407" y="3371906"/>
            <a:ext cx="60856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795975" y="3627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9" idx="6"/>
            <a:endCxn id="25" idx="2"/>
          </p:cNvCxnSpPr>
          <p:nvPr/>
        </p:nvCxnSpPr>
        <p:spPr>
          <a:xfrm>
            <a:off x="3187407" y="2756196"/>
            <a:ext cx="60856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25" idx="2"/>
          </p:cNvCxnSpPr>
          <p:nvPr/>
        </p:nvCxnSpPr>
        <p:spPr>
          <a:xfrm>
            <a:off x="3187407" y="3547923"/>
            <a:ext cx="60856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  <a:endCxn id="25" idx="2"/>
          </p:cNvCxnSpPr>
          <p:nvPr/>
        </p:nvCxnSpPr>
        <p:spPr>
          <a:xfrm>
            <a:off x="3187407" y="3158131"/>
            <a:ext cx="60856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25" idx="2"/>
          </p:cNvCxnSpPr>
          <p:nvPr/>
        </p:nvCxnSpPr>
        <p:spPr>
          <a:xfrm flipV="1">
            <a:off x="3187407" y="3786848"/>
            <a:ext cx="60856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6"/>
            <a:endCxn id="25" idx="2"/>
          </p:cNvCxnSpPr>
          <p:nvPr/>
        </p:nvCxnSpPr>
        <p:spPr>
          <a:xfrm flipV="1">
            <a:off x="3187407" y="3786848"/>
            <a:ext cx="60856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95975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9" idx="6"/>
            <a:endCxn id="31" idx="2"/>
          </p:cNvCxnSpPr>
          <p:nvPr/>
        </p:nvCxnSpPr>
        <p:spPr>
          <a:xfrm>
            <a:off x="3187407" y="2756196"/>
            <a:ext cx="60856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6"/>
            <a:endCxn id="31" idx="2"/>
          </p:cNvCxnSpPr>
          <p:nvPr/>
        </p:nvCxnSpPr>
        <p:spPr>
          <a:xfrm>
            <a:off x="3187407" y="3158131"/>
            <a:ext cx="60856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6"/>
            <a:endCxn id="31" idx="2"/>
          </p:cNvCxnSpPr>
          <p:nvPr/>
        </p:nvCxnSpPr>
        <p:spPr>
          <a:xfrm>
            <a:off x="3187407" y="3547923"/>
            <a:ext cx="60856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6"/>
            <a:endCxn id="31" idx="2"/>
          </p:cNvCxnSpPr>
          <p:nvPr/>
        </p:nvCxnSpPr>
        <p:spPr>
          <a:xfrm>
            <a:off x="3187407" y="3955260"/>
            <a:ext cx="60856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6"/>
            <a:endCxn id="31" idx="2"/>
          </p:cNvCxnSpPr>
          <p:nvPr/>
        </p:nvCxnSpPr>
        <p:spPr>
          <a:xfrm flipV="1">
            <a:off x="3187407" y="4229261"/>
            <a:ext cx="60856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369208" y="2562818"/>
            <a:ext cx="3026174" cy="23061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75616" y="2915296"/>
            <a:ext cx="479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65000" y="428229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039833" y="3858708"/>
            <a:ext cx="96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04703" y="26344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76046" y="3436237"/>
            <a:ext cx="69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4774446" y="277476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47261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82266" y="361249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62962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50" idx="3"/>
            <a:endCxn id="51" idx="0"/>
          </p:cNvCxnSpPr>
          <p:nvPr/>
        </p:nvCxnSpPr>
        <p:spPr>
          <a:xfrm flipH="1">
            <a:off x="4606362" y="3046368"/>
            <a:ext cx="214683" cy="1023792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5"/>
            <a:endCxn id="52" idx="0"/>
          </p:cNvCxnSpPr>
          <p:nvPr/>
        </p:nvCxnSpPr>
        <p:spPr>
          <a:xfrm>
            <a:off x="5046048" y="3046368"/>
            <a:ext cx="295319" cy="566125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  <a:endCxn id="53" idx="1"/>
          </p:cNvCxnSpPr>
          <p:nvPr/>
        </p:nvCxnSpPr>
        <p:spPr>
          <a:xfrm>
            <a:off x="5092647" y="2933867"/>
            <a:ext cx="616914" cy="32553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6"/>
            <a:endCxn id="50" idx="2"/>
          </p:cNvCxnSpPr>
          <p:nvPr/>
        </p:nvCxnSpPr>
        <p:spPr>
          <a:xfrm flipV="1">
            <a:off x="4114176" y="2933867"/>
            <a:ext cx="660270" cy="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6"/>
            <a:endCxn id="53" idx="2"/>
          </p:cNvCxnSpPr>
          <p:nvPr/>
        </p:nvCxnSpPr>
        <p:spPr>
          <a:xfrm>
            <a:off x="4114176" y="3371906"/>
            <a:ext cx="15487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5" idx="6"/>
            <a:endCxn id="52" idx="2"/>
          </p:cNvCxnSpPr>
          <p:nvPr/>
        </p:nvCxnSpPr>
        <p:spPr>
          <a:xfrm flipV="1">
            <a:off x="4114176" y="3771594"/>
            <a:ext cx="1068090" cy="15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1" idx="6"/>
            <a:endCxn id="51" idx="2"/>
          </p:cNvCxnSpPr>
          <p:nvPr/>
        </p:nvCxnSpPr>
        <p:spPr>
          <a:xfrm>
            <a:off x="4114176" y="4229261"/>
            <a:ext cx="333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7" idx="1"/>
          </p:cNvCxnSpPr>
          <p:nvPr/>
        </p:nvCxnSpPr>
        <p:spPr>
          <a:xfrm>
            <a:off x="1205994" y="3650887"/>
            <a:ext cx="373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60" y="3006048"/>
            <a:ext cx="1047234" cy="1443971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579180" y="2615886"/>
            <a:ext cx="78684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7" idx="3"/>
          </p:cNvCxnSpPr>
          <p:nvPr/>
        </p:nvCxnSpPr>
        <p:spPr>
          <a:xfrm>
            <a:off x="2366025" y="365088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2366025" y="3621164"/>
            <a:ext cx="373186" cy="6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3480" y="2412429"/>
            <a:ext cx="1322977" cy="369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Label: </a:t>
            </a:r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76046" y="1454315"/>
            <a:ext cx="3355899" cy="742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7610689" y="2276070"/>
            <a:ext cx="0" cy="35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61471" y="5829184"/>
            <a:ext cx="793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Maximize marginal probability of observed labels</a:t>
            </a:r>
            <a:endParaRPr lang="en-US" sz="2800" dirty="0"/>
          </a:p>
        </p:txBody>
      </p:sp>
      <p:sp>
        <p:nvSpPr>
          <p:cNvPr id="123" name="Left Arrow 122"/>
          <p:cNvSpPr/>
          <p:nvPr/>
        </p:nvSpPr>
        <p:spPr>
          <a:xfrm>
            <a:off x="1205995" y="4868959"/>
            <a:ext cx="7025094" cy="93197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Left Bracket 2"/>
          <p:cNvSpPr/>
          <p:nvPr/>
        </p:nvSpPr>
        <p:spPr>
          <a:xfrm>
            <a:off x="2684023" y="790961"/>
            <a:ext cx="177956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/>
          <p:cNvSpPr/>
          <p:nvPr/>
        </p:nvSpPr>
        <p:spPr>
          <a:xfrm flipH="1">
            <a:off x="3035007" y="790961"/>
            <a:ext cx="152400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71349" y="755687"/>
            <a:ext cx="5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965409" y="1096379"/>
            <a:ext cx="67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Corgi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964607" y="144949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Puppy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976366" y="1827641"/>
            <a:ext cx="4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756475" y="79604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504D"/>
                </a:solidFill>
              </a:rPr>
              <a:t>1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6721" y="111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774948" y="147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770495" y="1863059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832809" y="1475053"/>
            <a:ext cx="922690" cy="67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369208" y="1475053"/>
            <a:ext cx="2131259" cy="34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8886"/>
              </p:ext>
            </p:extLst>
          </p:nvPr>
        </p:nvGraphicFramePr>
        <p:xfrm>
          <a:off x="6899932" y="2700338"/>
          <a:ext cx="1589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749300" imgH="203200" progId="Equation.3">
                  <p:embed/>
                </p:oleObj>
              </mc:Choice>
              <mc:Fallback>
                <p:oleObj name="Equation" r:id="rId5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9932" y="2700338"/>
                        <a:ext cx="15890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90597"/>
              </p:ext>
            </p:extLst>
          </p:nvPr>
        </p:nvGraphicFramePr>
        <p:xfrm>
          <a:off x="5884863" y="1612900"/>
          <a:ext cx="3094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1460500" imgH="203200" progId="Equation.3">
                  <p:embed/>
                </p:oleObj>
              </mc:Choice>
              <mc:Fallback>
                <p:oleObj name="Equation" r:id="rId7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4863" y="1612900"/>
                        <a:ext cx="3094037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121"/>
          <p:cNvSpPr txBox="1"/>
          <p:nvPr/>
        </p:nvSpPr>
        <p:spPr>
          <a:xfrm>
            <a:off x="3085686" y="6480669"/>
            <a:ext cx="453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DNN = Deep Neural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Exact Inference is Intractable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7902"/>
            <a:ext cx="9227017" cy="187547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Inference: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omputing partition function</a:t>
            </a:r>
          </a:p>
          <a:p>
            <a:pPr lvl="1"/>
            <a:r>
              <a:rPr lang="en-US" sz="2400" dirty="0" smtClean="0"/>
              <a:t>Perform marginalization</a:t>
            </a:r>
          </a:p>
          <a:p>
            <a:r>
              <a:rPr lang="en-US" sz="2800" dirty="0" smtClean="0"/>
              <a:t>HEX-CRF can be densely connected (large </a:t>
            </a:r>
            <a:r>
              <a:rPr lang="en-US" sz="2800" dirty="0" err="1" smtClean="0"/>
              <a:t>treewidth</a:t>
            </a:r>
            <a:r>
              <a:rPr lang="en-US" sz="2800" dirty="0" smtClean="0"/>
              <a:t>) </a:t>
            </a:r>
          </a:p>
        </p:txBody>
      </p:sp>
      <p:sp>
        <p:nvSpPr>
          <p:cNvPr id="7" name="Oval 6"/>
          <p:cNvSpPr/>
          <p:nvPr/>
        </p:nvSpPr>
        <p:spPr>
          <a:xfrm>
            <a:off x="3034363" y="42656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8876" y="5544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564" y="4878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1276" y="421907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>
          <a:xfrm flipH="1">
            <a:off x="2447977" y="4537277"/>
            <a:ext cx="632985" cy="1006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>
          <a:xfrm>
            <a:off x="3305965" y="4537277"/>
            <a:ext cx="205700" cy="341470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4"/>
            <a:endCxn id="17" idx="0"/>
          </p:cNvCxnSpPr>
          <p:nvPr/>
        </p:nvCxnSpPr>
        <p:spPr>
          <a:xfrm flipH="1">
            <a:off x="4518562" y="4537277"/>
            <a:ext cx="341815" cy="27757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59461" y="48148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5215" y="54751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8" idx="6"/>
            <a:endCxn id="9" idx="2"/>
          </p:cNvCxnSpPr>
          <p:nvPr/>
        </p:nvCxnSpPr>
        <p:spPr>
          <a:xfrm flipV="1">
            <a:off x="2607077" y="5037848"/>
            <a:ext cx="745487" cy="665331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2"/>
            <a:endCxn id="8" idx="5"/>
          </p:cNvCxnSpPr>
          <p:nvPr/>
        </p:nvCxnSpPr>
        <p:spPr>
          <a:xfrm flipH="1">
            <a:off x="2560478" y="5634298"/>
            <a:ext cx="2804737" cy="18138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1"/>
            <a:endCxn id="9" idx="6"/>
          </p:cNvCxnSpPr>
          <p:nvPr/>
        </p:nvCxnSpPr>
        <p:spPr>
          <a:xfrm flipH="1" flipV="1">
            <a:off x="3670765" y="5037848"/>
            <a:ext cx="1741049" cy="4839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5"/>
            <a:endCxn id="20" idx="0"/>
          </p:cNvCxnSpPr>
          <p:nvPr/>
        </p:nvCxnSpPr>
        <p:spPr>
          <a:xfrm>
            <a:off x="4631063" y="5086450"/>
            <a:ext cx="893253" cy="38874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5"/>
            <a:endCxn id="20" idx="0"/>
          </p:cNvCxnSpPr>
          <p:nvPr/>
        </p:nvCxnSpPr>
        <p:spPr>
          <a:xfrm>
            <a:off x="4972878" y="4490678"/>
            <a:ext cx="551438" cy="9845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2"/>
            <a:endCxn id="7" idx="6"/>
          </p:cNvCxnSpPr>
          <p:nvPr/>
        </p:nvCxnSpPr>
        <p:spPr>
          <a:xfrm flipH="1">
            <a:off x="3352564" y="4378177"/>
            <a:ext cx="13487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979353" y="346620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endCxn id="7" idx="7"/>
          </p:cNvCxnSpPr>
          <p:nvPr/>
        </p:nvCxnSpPr>
        <p:spPr>
          <a:xfrm flipH="1">
            <a:off x="3305965" y="3737806"/>
            <a:ext cx="719987" cy="574468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7" idx="1"/>
          </p:cNvCxnSpPr>
          <p:nvPr/>
        </p:nvCxnSpPr>
        <p:spPr>
          <a:xfrm>
            <a:off x="4250955" y="3737806"/>
            <a:ext cx="155105" cy="11236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9" idx="7"/>
          </p:cNvCxnSpPr>
          <p:nvPr/>
        </p:nvCxnSpPr>
        <p:spPr>
          <a:xfrm flipH="1">
            <a:off x="3624166" y="3784405"/>
            <a:ext cx="514288" cy="11409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5875174" y="48614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>
            <a:stCxn id="17" idx="6"/>
            <a:endCxn id="111" idx="2"/>
          </p:cNvCxnSpPr>
          <p:nvPr/>
        </p:nvCxnSpPr>
        <p:spPr>
          <a:xfrm>
            <a:off x="4677662" y="4973949"/>
            <a:ext cx="11975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0" idx="7"/>
          </p:cNvCxnSpPr>
          <p:nvPr/>
        </p:nvCxnSpPr>
        <p:spPr>
          <a:xfrm flipV="1">
            <a:off x="5636817" y="5172948"/>
            <a:ext cx="390757" cy="3488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" idx="6"/>
            <a:endCxn id="111" idx="1"/>
          </p:cNvCxnSpPr>
          <p:nvPr/>
        </p:nvCxnSpPr>
        <p:spPr>
          <a:xfrm>
            <a:off x="5019477" y="4378177"/>
            <a:ext cx="902296" cy="52986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4"/>
            <a:endCxn id="8" idx="6"/>
          </p:cNvCxnSpPr>
          <p:nvPr/>
        </p:nvCxnSpPr>
        <p:spPr>
          <a:xfrm flipH="1">
            <a:off x="2607077" y="5133049"/>
            <a:ext cx="1911485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1" idx="3"/>
            <a:endCxn id="8" idx="6"/>
          </p:cNvCxnSpPr>
          <p:nvPr/>
        </p:nvCxnSpPr>
        <p:spPr>
          <a:xfrm flipH="1">
            <a:off x="2607077" y="5133049"/>
            <a:ext cx="3314696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3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1: </a:t>
            </a:r>
            <a:r>
              <a:rPr lang="en-US" dirty="0"/>
              <a:t>E</a:t>
            </a:r>
            <a:r>
              <a:rPr lang="en-US" dirty="0" smtClean="0"/>
              <a:t>xclusions are good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3658" y="2976249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19257" y="296888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36451" y="150632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65580" y="148185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674295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4295" y="271097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2888" y="26740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65883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3992496" y="2161799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3833396" y="2320899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3992496" y="2833120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4824984" y="2320899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3992496" y="2161799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3945897" y="2274300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77467" y="1481855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5884" y="4953302"/>
            <a:ext cx="8932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Lots </a:t>
            </a:r>
            <a:r>
              <a:rPr lang="en-US" sz="2400" dirty="0">
                <a:solidFill>
                  <a:srgbClr val="C0504D"/>
                </a:solidFill>
              </a:rPr>
              <a:t>of exclusions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Small </a:t>
            </a:r>
            <a:r>
              <a:rPr lang="en-US" sz="2400" dirty="0" smtClean="0">
                <a:solidFill>
                  <a:srgbClr val="C0504D"/>
                </a:solidFill>
              </a:rPr>
              <a:t>state space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Efficient inference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Realistic graphs have lots of exclusions.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C0504D"/>
                </a:solidFill>
              </a:rPr>
              <a:t>Rigorous analysis in paper</a:t>
            </a:r>
            <a:r>
              <a:rPr lang="en-US" sz="2400" dirty="0" smtClean="0">
                <a:solidFill>
                  <a:srgbClr val="C0504D"/>
                </a:solidFill>
              </a:rPr>
              <a:t>.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328" y="3964581"/>
            <a:ext cx="526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legal states is O(n), not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37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39298" y="1824979"/>
            <a:ext cx="3498003" cy="2447670"/>
            <a:chOff x="5939298" y="1824979"/>
            <a:chExt cx="3498003" cy="2447670"/>
          </a:xfrm>
        </p:grpSpPr>
        <p:sp>
          <p:nvSpPr>
            <p:cNvPr id="218" name="Oval 217"/>
            <p:cNvSpPr/>
            <p:nvPr/>
          </p:nvSpPr>
          <p:spPr>
            <a:xfrm>
              <a:off x="7745968" y="2167554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7045580" y="2835793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530690" y="3383429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82624" y="2115917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170532" y="2380860"/>
              <a:ext cx="612034" cy="45493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959274" y="2380860"/>
              <a:ext cx="608014" cy="1039167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258886" y="3049099"/>
              <a:ext cx="648632" cy="45928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782566" y="3508380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995872" y="2240869"/>
              <a:ext cx="886752" cy="51636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870920" y="2417457"/>
              <a:ext cx="124952" cy="112752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656389" y="1828987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640626" y="1824979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480671" y="2785220"/>
              <a:ext cx="867624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509249" y="3580588"/>
              <a:ext cx="928052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556893" y="3749429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295484" y="2329223"/>
              <a:ext cx="1623738" cy="631522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971141" y="3499526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7096093" y="3085696"/>
              <a:ext cx="74439" cy="41383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399019" y="3743241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184447" y="2380860"/>
              <a:ext cx="598119" cy="115526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234" idx="6"/>
              <a:endCxn id="225" idx="2"/>
            </p:cNvCxnSpPr>
            <p:nvPr/>
          </p:nvCxnSpPr>
          <p:spPr>
            <a:xfrm>
              <a:off x="7221045" y="3624478"/>
              <a:ext cx="561521" cy="8854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0" name="Left Arrow 349"/>
            <p:cNvSpPr/>
            <p:nvPr/>
          </p:nvSpPr>
          <p:spPr>
            <a:xfrm flipH="1">
              <a:off x="5939298" y="2676964"/>
              <a:ext cx="510786" cy="634806"/>
            </a:xfrm>
            <a:prstGeom prst="left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8743996" y="2329223"/>
            <a:ext cx="175226" cy="1090803"/>
          </a:xfrm>
          <a:prstGeom prst="straightConnector1">
            <a:avLst/>
          </a:prstGeom>
          <a:ln w="57150" cmpd="sng">
            <a:solidFill>
              <a:srgbClr val="C0504D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7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691" y="4606566"/>
            <a:ext cx="42662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Sparse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Small </a:t>
            </a:r>
            <a:r>
              <a:rPr lang="en-US" sz="2400" dirty="0" err="1" smtClean="0"/>
              <a:t>Treewidth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ynamic programming</a:t>
            </a:r>
            <a:endParaRPr lang="en-US" sz="2400" dirty="0"/>
          </a:p>
        </p:txBody>
      </p:sp>
      <p:grpSp>
        <p:nvGrpSpPr>
          <p:cNvPr id="271" name="Group 270"/>
          <p:cNvGrpSpPr/>
          <p:nvPr/>
        </p:nvGrpSpPr>
        <p:grpSpPr>
          <a:xfrm>
            <a:off x="6399019" y="1824979"/>
            <a:ext cx="3038282" cy="2447670"/>
            <a:chOff x="6174907" y="1768134"/>
            <a:chExt cx="3253376" cy="2620952"/>
          </a:xfrm>
        </p:grpSpPr>
        <p:sp>
          <p:nvSpPr>
            <p:cNvPr id="218" name="Oval 217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134837" y="2308076"/>
              <a:ext cx="1738690" cy="676230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39" name="Straight Arrow Connector 238"/>
            <p:cNvCxnSpPr>
              <a:stCxn id="234" idx="6"/>
              <a:endCxn id="221" idx="3"/>
            </p:cNvCxnSpPr>
            <p:nvPr/>
          </p:nvCxnSpPr>
          <p:spPr>
            <a:xfrm flipV="1">
              <a:off x="7055128" y="2308076"/>
              <a:ext cx="1818399" cy="1386952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5" idx="6"/>
              <a:endCxn id="221" idx="3"/>
            </p:cNvCxnSpPr>
            <p:nvPr/>
          </p:nvCxnSpPr>
          <p:spPr>
            <a:xfrm flipV="1">
              <a:off x="7923998" y="2308076"/>
              <a:ext cx="949529" cy="139643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stCxn id="220" idx="7"/>
              <a:endCxn id="221" idx="3"/>
            </p:cNvCxnSpPr>
            <p:nvPr/>
          </p:nvCxnSpPr>
          <p:spPr>
            <a:xfrm flipV="1">
              <a:off x="8685896" y="2308076"/>
              <a:ext cx="187631" cy="1168026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015939" y="2363368"/>
              <a:ext cx="640463" cy="1237050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2159" y="1823920"/>
            <a:ext cx="3038282" cy="2448728"/>
            <a:chOff x="6174907" y="1767001"/>
            <a:chExt cx="3253376" cy="2622085"/>
          </a:xfrm>
        </p:grpSpPr>
        <p:sp>
          <p:nvSpPr>
            <p:cNvPr id="297" name="Oval 296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8" name="Oval 297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9" name="Oval 298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0" name="Oval 299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1" name="Straight Arrow Connector 300"/>
            <p:cNvCxnSpPr>
              <a:stCxn id="297" idx="3"/>
              <a:endCxn id="298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297" idx="5"/>
              <a:endCxn id="299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298" idx="5"/>
              <a:endCxn id="304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5" name="Straight Arrow Connector 304"/>
            <p:cNvCxnSpPr>
              <a:stCxn id="297" idx="6"/>
              <a:endCxn id="300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8583322" y="1767001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14" name="Straight Arrow Connector 313"/>
            <p:cNvCxnSpPr>
              <a:stCxn id="298" idx="4"/>
              <a:endCxn id="313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313" idx="6"/>
            <a:endCxn id="304" idx="2"/>
          </p:cNvCxnSpPr>
          <p:nvPr/>
        </p:nvCxnSpPr>
        <p:spPr>
          <a:xfrm>
            <a:off x="86418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234" idx="6"/>
            <a:endCxn id="225" idx="2"/>
          </p:cNvCxnSpPr>
          <p:nvPr/>
        </p:nvCxnSpPr>
        <p:spPr>
          <a:xfrm>
            <a:off x="722104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6546166" y="4555766"/>
            <a:ext cx="33224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Dense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Prune states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Can brute force</a:t>
            </a:r>
          </a:p>
        </p:txBody>
      </p:sp>
      <p:sp>
        <p:nvSpPr>
          <p:cNvPr id="349" name="Left Arrow 348"/>
          <p:cNvSpPr/>
          <p:nvPr/>
        </p:nvSpPr>
        <p:spPr>
          <a:xfrm>
            <a:off x="2775668" y="2712793"/>
            <a:ext cx="484324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Left Arrow 349"/>
          <p:cNvSpPr/>
          <p:nvPr/>
        </p:nvSpPr>
        <p:spPr>
          <a:xfrm flipH="1">
            <a:off x="5939298" y="2676964"/>
            <a:ext cx="510786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3062" y="3213199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062" y="3686398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9995" y="4585127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3062" y="4110665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6104935" y="3809883"/>
            <a:ext cx="2966289" cy="2741406"/>
            <a:chOff x="5170802" y="1171932"/>
            <a:chExt cx="2966289" cy="2741406"/>
          </a:xfrm>
        </p:grpSpPr>
        <p:grpSp>
          <p:nvGrpSpPr>
            <p:cNvPr id="135" name="Group 134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216" name="Oval 21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17" name="Straight Arrow Connector 216"/>
                <p:cNvCxnSpPr>
                  <a:stCxn id="215" idx="3"/>
                  <a:endCxn id="21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15" idx="5"/>
                  <a:endCxn id="219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214" name="Oval 213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207" name="Oval 206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08" name="Straight Arrow Connector 207"/>
                <p:cNvCxnSpPr>
                  <a:stCxn id="207" idx="5"/>
                  <a:endCxn id="209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211" name="Straight Arrow Connector 210"/>
                <p:cNvCxnSpPr>
                  <a:stCxn id="207" idx="4"/>
                  <a:endCxn id="210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>
                  <a:stCxn id="210" idx="6"/>
                  <a:endCxn id="209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Oval 205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177" name="Oval 176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188" name="Straight Arrow Connector 187"/>
                <p:cNvCxnSpPr>
                  <a:stCxn id="177" idx="5"/>
                  <a:endCxn id="189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91" name="Straight Arrow Connector 190"/>
                <p:cNvCxnSpPr>
                  <a:stCxn id="177" idx="4"/>
                  <a:endCxn id="190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190" idx="7"/>
                  <a:endCxn id="189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Oval 169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144" name="Oval 143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67" name="Straight Arrow Connector 166"/>
                <p:cNvCxnSpPr>
                  <a:stCxn id="165" idx="5"/>
                  <a:endCxn id="166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>
                  <a:stCxn id="144" idx="6"/>
                  <a:endCxn id="165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Oval 142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39" name="Straight Arrow Connector 138"/>
            <p:cNvCxnSpPr>
              <a:endCxn id="143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206" idx="1"/>
              <a:endCxn id="214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70" idx="0"/>
              <a:endCxn id="143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9" y="0"/>
            <a:ext cx="8229600" cy="1143000"/>
          </a:xfrm>
        </p:spPr>
        <p:txBody>
          <a:bodyPr/>
          <a:lstStyle/>
          <a:p>
            <a:r>
              <a:rPr lang="en-US" dirty="0" smtClean="0"/>
              <a:t>HEX Graph Inference</a:t>
            </a:r>
            <a:endParaRPr lang="en-US" dirty="0"/>
          </a:p>
        </p:txBody>
      </p:sp>
      <p:grpSp>
        <p:nvGrpSpPr>
          <p:cNvPr id="553" name="Group 552"/>
          <p:cNvGrpSpPr/>
          <p:nvPr/>
        </p:nvGrpSpPr>
        <p:grpSpPr>
          <a:xfrm>
            <a:off x="0" y="2492384"/>
            <a:ext cx="2316010" cy="1790345"/>
            <a:chOff x="85189" y="2579946"/>
            <a:chExt cx="2452024" cy="1895488"/>
          </a:xfrm>
        </p:grpSpPr>
        <p:sp>
          <p:nvSpPr>
            <p:cNvPr id="145" name="Oval 144"/>
            <p:cNvSpPr/>
            <p:nvPr/>
          </p:nvSpPr>
          <p:spPr>
            <a:xfrm>
              <a:off x="785577" y="2579946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46" name="Oval 145"/>
            <p:cNvSpPr>
              <a:spLocks/>
            </p:cNvSpPr>
            <p:nvPr/>
          </p:nvSpPr>
          <p:spPr>
            <a:xfrm>
              <a:off x="85189" y="3181453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47" name="Straight Arrow Connector 146"/>
            <p:cNvCxnSpPr>
              <a:stCxn id="145" idx="3"/>
              <a:endCxn id="146" idx="0"/>
            </p:cNvCxnSpPr>
            <p:nvPr/>
          </p:nvCxnSpPr>
          <p:spPr>
            <a:xfrm flipH="1">
              <a:off x="245209" y="2853298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5" idx="5"/>
              <a:endCxn id="158" idx="1"/>
            </p:cNvCxnSpPr>
            <p:nvPr/>
          </p:nvCxnSpPr>
          <p:spPr>
            <a:xfrm>
              <a:off x="1058930" y="2853298"/>
              <a:ext cx="552467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6" idx="5"/>
              <a:endCxn id="150" idx="0"/>
            </p:cNvCxnSpPr>
            <p:nvPr/>
          </p:nvCxnSpPr>
          <p:spPr>
            <a:xfrm>
              <a:off x="358360" y="3454624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98909" y="415539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151" name="Straight Arrow Connector 150"/>
            <p:cNvCxnSpPr>
              <a:stCxn id="145" idx="4"/>
              <a:endCxn id="150" idx="7"/>
            </p:cNvCxnSpPr>
            <p:nvPr/>
          </p:nvCxnSpPr>
          <p:spPr>
            <a:xfrm>
              <a:off x="945704" y="2900198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32002" y="376161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53" name="Straight Arrow Connector 152"/>
            <p:cNvCxnSpPr>
              <a:stCxn id="146" idx="4"/>
              <a:endCxn id="152" idx="0"/>
            </p:cNvCxnSpPr>
            <p:nvPr/>
          </p:nvCxnSpPr>
          <p:spPr>
            <a:xfrm>
              <a:off x="245209" y="3501493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52" idx="6"/>
              <a:endCxn id="150" idx="2"/>
            </p:cNvCxnSpPr>
            <p:nvPr/>
          </p:nvCxnSpPr>
          <p:spPr>
            <a:xfrm>
              <a:off x="452043" y="3921636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1594310" y="2861413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56" name="Straight Arrow Connector 155"/>
            <p:cNvCxnSpPr>
              <a:stCxn id="155" idx="5"/>
              <a:endCxn id="157" idx="0"/>
            </p:cNvCxnSpPr>
            <p:nvPr/>
          </p:nvCxnSpPr>
          <p:spPr>
            <a:xfrm>
              <a:off x="1867482" y="3134584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2217172" y="359594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564528" y="4050251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59" name="Straight Arrow Connector 158"/>
            <p:cNvCxnSpPr>
              <a:stCxn id="155" idx="4"/>
              <a:endCxn id="158" idx="0"/>
            </p:cNvCxnSpPr>
            <p:nvPr/>
          </p:nvCxnSpPr>
          <p:spPr>
            <a:xfrm flipH="1">
              <a:off x="1724549" y="3181453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58" idx="6"/>
              <a:endCxn id="157" idx="2"/>
            </p:cNvCxnSpPr>
            <p:nvPr/>
          </p:nvCxnSpPr>
          <p:spPr>
            <a:xfrm flipV="1">
              <a:off x="1884569" y="3755965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6" idx="6"/>
              <a:endCxn id="155" idx="3"/>
            </p:cNvCxnSpPr>
            <p:nvPr/>
          </p:nvCxnSpPr>
          <p:spPr>
            <a:xfrm flipV="1">
              <a:off x="405229" y="3134584"/>
              <a:ext cx="1235950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52" idx="7"/>
              <a:endCxn id="155" idx="3"/>
            </p:cNvCxnSpPr>
            <p:nvPr/>
          </p:nvCxnSpPr>
          <p:spPr>
            <a:xfrm flipV="1">
              <a:off x="405174" y="3134584"/>
              <a:ext cx="1236005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0" idx="6"/>
              <a:endCxn id="155" idx="3"/>
            </p:cNvCxnSpPr>
            <p:nvPr/>
          </p:nvCxnSpPr>
          <p:spPr>
            <a:xfrm flipV="1">
              <a:off x="1218950" y="3134584"/>
              <a:ext cx="422229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6" idx="5"/>
              <a:endCxn id="157" idx="2"/>
            </p:cNvCxnSpPr>
            <p:nvPr/>
          </p:nvCxnSpPr>
          <p:spPr>
            <a:xfrm>
              <a:off x="358360" y="3454624"/>
              <a:ext cx="1858812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54" name="Group 553"/>
          <p:cNvGrpSpPr/>
          <p:nvPr/>
        </p:nvGrpSpPr>
        <p:grpSpPr>
          <a:xfrm>
            <a:off x="2715630" y="1275994"/>
            <a:ext cx="2176709" cy="1697565"/>
            <a:chOff x="2820119" y="1132139"/>
            <a:chExt cx="2430496" cy="1895488"/>
          </a:xfrm>
        </p:grpSpPr>
        <p:sp>
          <p:nvSpPr>
            <p:cNvPr id="171" name="Oval 170"/>
            <p:cNvSpPr/>
            <p:nvPr/>
          </p:nvSpPr>
          <p:spPr>
            <a:xfrm>
              <a:off x="3520507" y="1132139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72" name="Oval 171"/>
            <p:cNvSpPr>
              <a:spLocks/>
            </p:cNvSpPr>
            <p:nvPr/>
          </p:nvSpPr>
          <p:spPr>
            <a:xfrm>
              <a:off x="2820119" y="1733646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73" name="Straight Arrow Connector 172"/>
            <p:cNvCxnSpPr>
              <a:stCxn id="171" idx="3"/>
              <a:endCxn id="172" idx="0"/>
            </p:cNvCxnSpPr>
            <p:nvPr/>
          </p:nvCxnSpPr>
          <p:spPr>
            <a:xfrm flipH="1">
              <a:off x="2980139" y="1405491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71" idx="5"/>
              <a:endCxn id="184" idx="1"/>
            </p:cNvCxnSpPr>
            <p:nvPr/>
          </p:nvCxnSpPr>
          <p:spPr>
            <a:xfrm>
              <a:off x="3793860" y="1405491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72" idx="5"/>
              <a:endCxn id="176" idx="0"/>
            </p:cNvCxnSpPr>
            <p:nvPr/>
          </p:nvCxnSpPr>
          <p:spPr>
            <a:xfrm>
              <a:off x="3093290" y="2006817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3633839" y="270758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2866932" y="231380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79" name="Straight Arrow Connector 178"/>
            <p:cNvCxnSpPr>
              <a:stCxn id="172" idx="4"/>
              <a:endCxn id="178" idx="0"/>
            </p:cNvCxnSpPr>
            <p:nvPr/>
          </p:nvCxnSpPr>
          <p:spPr>
            <a:xfrm>
              <a:off x="2980139" y="2053686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78" idx="6"/>
              <a:endCxn id="176" idx="2"/>
            </p:cNvCxnSpPr>
            <p:nvPr/>
          </p:nvCxnSpPr>
          <p:spPr>
            <a:xfrm>
              <a:off x="3186973" y="2473829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4307712" y="141360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82" name="Straight Arrow Connector 181"/>
            <p:cNvCxnSpPr>
              <a:stCxn id="181" idx="5"/>
              <a:endCxn id="183" idx="0"/>
            </p:cNvCxnSpPr>
            <p:nvPr/>
          </p:nvCxnSpPr>
          <p:spPr>
            <a:xfrm>
              <a:off x="4580884" y="1686777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4930574" y="214813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4277930" y="260244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85" name="Straight Arrow Connector 184"/>
            <p:cNvCxnSpPr>
              <a:stCxn id="181" idx="4"/>
              <a:endCxn id="184" idx="0"/>
            </p:cNvCxnSpPr>
            <p:nvPr/>
          </p:nvCxnSpPr>
          <p:spPr>
            <a:xfrm flipH="1">
              <a:off x="4437951" y="1733646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84" idx="6"/>
              <a:endCxn id="183" idx="2"/>
            </p:cNvCxnSpPr>
            <p:nvPr/>
          </p:nvCxnSpPr>
          <p:spPr>
            <a:xfrm flipV="1">
              <a:off x="4597971" y="2308158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72" idx="6"/>
              <a:endCxn id="181" idx="3"/>
            </p:cNvCxnSpPr>
            <p:nvPr/>
          </p:nvCxnSpPr>
          <p:spPr>
            <a:xfrm flipV="1">
              <a:off x="3140159" y="1686777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6" name="Group 545"/>
          <p:cNvGrpSpPr/>
          <p:nvPr/>
        </p:nvGrpSpPr>
        <p:grpSpPr>
          <a:xfrm>
            <a:off x="1813807" y="4818789"/>
            <a:ext cx="2295676" cy="1790345"/>
            <a:chOff x="3011877" y="4307030"/>
            <a:chExt cx="2430496" cy="1895488"/>
          </a:xfrm>
        </p:grpSpPr>
        <p:sp>
          <p:nvSpPr>
            <p:cNvPr id="405" name="Oval 404"/>
            <p:cNvSpPr/>
            <p:nvPr/>
          </p:nvSpPr>
          <p:spPr>
            <a:xfrm>
              <a:off x="3712265" y="4307030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406" name="Oval 405"/>
            <p:cNvSpPr>
              <a:spLocks/>
            </p:cNvSpPr>
            <p:nvPr/>
          </p:nvSpPr>
          <p:spPr>
            <a:xfrm>
              <a:off x="3011877" y="4908537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407" name="Straight Arrow Connector 406"/>
            <p:cNvCxnSpPr>
              <a:stCxn id="405" idx="3"/>
              <a:endCxn id="406" idx="0"/>
            </p:cNvCxnSpPr>
            <p:nvPr/>
          </p:nvCxnSpPr>
          <p:spPr>
            <a:xfrm flipH="1">
              <a:off x="3171897" y="4580382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405" idx="5"/>
              <a:endCxn id="418" idx="1"/>
            </p:cNvCxnSpPr>
            <p:nvPr/>
          </p:nvCxnSpPr>
          <p:spPr>
            <a:xfrm>
              <a:off x="3985618" y="4580382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406" idx="5"/>
              <a:endCxn id="410" idx="0"/>
            </p:cNvCxnSpPr>
            <p:nvPr/>
          </p:nvCxnSpPr>
          <p:spPr>
            <a:xfrm>
              <a:off x="3285048" y="5181708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Oval 409"/>
            <p:cNvSpPr>
              <a:spLocks noChangeAspect="1"/>
            </p:cNvSpPr>
            <p:nvPr/>
          </p:nvSpPr>
          <p:spPr>
            <a:xfrm>
              <a:off x="3825597" y="588247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411" name="Straight Arrow Connector 410"/>
            <p:cNvCxnSpPr>
              <a:stCxn id="405" idx="4"/>
              <a:endCxn id="410" idx="7"/>
            </p:cNvCxnSpPr>
            <p:nvPr/>
          </p:nvCxnSpPr>
          <p:spPr>
            <a:xfrm>
              <a:off x="3872392" y="4627282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>
              <a:spLocks noChangeAspect="1"/>
            </p:cNvSpPr>
            <p:nvPr/>
          </p:nvSpPr>
          <p:spPr>
            <a:xfrm>
              <a:off x="3058690" y="5488700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413" name="Straight Arrow Connector 412"/>
            <p:cNvCxnSpPr>
              <a:stCxn id="406" idx="4"/>
              <a:endCxn id="412" idx="0"/>
            </p:cNvCxnSpPr>
            <p:nvPr/>
          </p:nvCxnSpPr>
          <p:spPr>
            <a:xfrm>
              <a:off x="3171897" y="5228577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>
              <a:stCxn id="412" idx="6"/>
              <a:endCxn id="410" idx="2"/>
            </p:cNvCxnSpPr>
            <p:nvPr/>
          </p:nvCxnSpPr>
          <p:spPr>
            <a:xfrm>
              <a:off x="3378731" y="5648720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5" name="Oval 414"/>
            <p:cNvSpPr>
              <a:spLocks noChangeAspect="1"/>
            </p:cNvSpPr>
            <p:nvPr/>
          </p:nvSpPr>
          <p:spPr>
            <a:xfrm>
              <a:off x="4499470" y="458849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416" name="Straight Arrow Connector 415"/>
            <p:cNvCxnSpPr>
              <a:stCxn id="415" idx="5"/>
              <a:endCxn id="417" idx="0"/>
            </p:cNvCxnSpPr>
            <p:nvPr/>
          </p:nvCxnSpPr>
          <p:spPr>
            <a:xfrm>
              <a:off x="4772642" y="4861668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>
              <a:spLocks noChangeAspect="1"/>
            </p:cNvSpPr>
            <p:nvPr/>
          </p:nvSpPr>
          <p:spPr>
            <a:xfrm>
              <a:off x="5122332" y="532302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418" name="Oval 417"/>
            <p:cNvSpPr>
              <a:spLocks noChangeAspect="1"/>
            </p:cNvSpPr>
            <p:nvPr/>
          </p:nvSpPr>
          <p:spPr>
            <a:xfrm>
              <a:off x="4469688" y="577733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419" name="Straight Arrow Connector 418"/>
            <p:cNvCxnSpPr>
              <a:stCxn id="415" idx="4"/>
              <a:endCxn id="418" idx="0"/>
            </p:cNvCxnSpPr>
            <p:nvPr/>
          </p:nvCxnSpPr>
          <p:spPr>
            <a:xfrm flipH="1">
              <a:off x="4629709" y="4908537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418" idx="6"/>
              <a:endCxn id="417" idx="2"/>
            </p:cNvCxnSpPr>
            <p:nvPr/>
          </p:nvCxnSpPr>
          <p:spPr>
            <a:xfrm flipV="1">
              <a:off x="4789729" y="5483049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406" idx="6"/>
              <a:endCxn id="415" idx="3"/>
            </p:cNvCxnSpPr>
            <p:nvPr/>
          </p:nvCxnSpPr>
          <p:spPr>
            <a:xfrm flipV="1">
              <a:off x="3331917" y="4861668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>
              <a:stCxn id="412" idx="7"/>
              <a:endCxn id="415" idx="3"/>
            </p:cNvCxnSpPr>
            <p:nvPr/>
          </p:nvCxnSpPr>
          <p:spPr>
            <a:xfrm flipV="1">
              <a:off x="3331862" y="4861668"/>
              <a:ext cx="1214477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>
              <a:stCxn id="410" idx="6"/>
              <a:endCxn id="415" idx="3"/>
            </p:cNvCxnSpPr>
            <p:nvPr/>
          </p:nvCxnSpPr>
          <p:spPr>
            <a:xfrm flipV="1">
              <a:off x="4145638" y="4861668"/>
              <a:ext cx="400701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>
              <a:stCxn id="406" idx="5"/>
              <a:endCxn id="417" idx="2"/>
            </p:cNvCxnSpPr>
            <p:nvPr/>
          </p:nvCxnSpPr>
          <p:spPr>
            <a:xfrm>
              <a:off x="3285048" y="5181708"/>
              <a:ext cx="1837284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410" idx="6"/>
              <a:endCxn id="418" idx="2"/>
            </p:cNvCxnSpPr>
            <p:nvPr/>
          </p:nvCxnSpPr>
          <p:spPr>
            <a:xfrm flipV="1">
              <a:off x="4145638" y="5937355"/>
              <a:ext cx="324050" cy="105143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>
              <a:stCxn id="412" idx="6"/>
              <a:endCxn id="417" idx="2"/>
            </p:cNvCxnSpPr>
            <p:nvPr/>
          </p:nvCxnSpPr>
          <p:spPr>
            <a:xfrm flipV="1">
              <a:off x="3378731" y="5483049"/>
              <a:ext cx="1743601" cy="16567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06" idx="5"/>
              <a:endCxn id="418" idx="1"/>
            </p:cNvCxnSpPr>
            <p:nvPr/>
          </p:nvCxnSpPr>
          <p:spPr>
            <a:xfrm>
              <a:off x="3285048" y="5181708"/>
              <a:ext cx="1231509" cy="64249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58448" y="409283"/>
            <a:ext cx="2966289" cy="2741406"/>
            <a:chOff x="5170802" y="1171932"/>
            <a:chExt cx="2966289" cy="2741406"/>
          </a:xfrm>
        </p:grpSpPr>
        <p:grpSp>
          <p:nvGrpSpPr>
            <p:cNvPr id="498" name="Group 497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435" name="Oval 43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436" name="Oval 43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437" name="Straight Arrow Connector 436"/>
                <p:cNvCxnSpPr>
                  <a:stCxn id="435" idx="3"/>
                  <a:endCxn id="43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Arrow Connector 437"/>
                <p:cNvCxnSpPr>
                  <a:stCxn id="435" idx="5"/>
                  <a:endCxn id="447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7" name="Oval 446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491" name="Oval 490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459" name="Group 458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192" name="Oval 191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195" name="Straight Arrow Connector 194"/>
                <p:cNvCxnSpPr>
                  <a:stCxn id="192" idx="5"/>
                  <a:endCxn id="196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198" name="Straight Arrow Connector 197"/>
                <p:cNvCxnSpPr>
                  <a:stCxn id="192" idx="4"/>
                  <a:endCxn id="197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>
                  <a:stCxn id="197" idx="6"/>
                  <a:endCxn id="196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2" name="Oval 491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460" name="Group 459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200" name="Oval 199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201" name="Straight Arrow Connector 200"/>
                <p:cNvCxnSpPr>
                  <a:stCxn id="200" idx="5"/>
                  <a:endCxn id="202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04" name="Straight Arrow Connector 203"/>
                <p:cNvCxnSpPr>
                  <a:stCxn id="200" idx="4"/>
                  <a:endCxn id="203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/>
                <p:cNvCxnSpPr>
                  <a:stCxn id="203" idx="7"/>
                  <a:endCxn id="202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3" name="Oval 492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280" name="Oval 279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288" name="Oval 287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291" name="Oval 290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92" name="Straight Arrow Connector 291"/>
                <p:cNvCxnSpPr>
                  <a:stCxn id="288" idx="5"/>
                  <a:endCxn id="291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Arrow Connector 293"/>
                <p:cNvCxnSpPr>
                  <a:stCxn id="280" idx="6"/>
                  <a:endCxn id="288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4" name="Oval 493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99" name="Straight Arrow Connector 498"/>
            <p:cNvCxnSpPr>
              <a:endCxn id="494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>
              <a:stCxn id="492" idx="1"/>
              <a:endCxn id="491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5" name="Straight Arrow Connector 504"/>
            <p:cNvCxnSpPr>
              <a:stCxn id="493" idx="0"/>
              <a:endCxn id="494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36" name="Right Arrow 535"/>
          <p:cNvSpPr/>
          <p:nvPr/>
        </p:nvSpPr>
        <p:spPr>
          <a:xfrm rot="19683222">
            <a:off x="1681606" y="2278635"/>
            <a:ext cx="982804" cy="35290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ight Arrow 536"/>
          <p:cNvSpPr/>
          <p:nvPr/>
        </p:nvSpPr>
        <p:spPr>
          <a:xfrm rot="2535578">
            <a:off x="1126731" y="4652981"/>
            <a:ext cx="953546" cy="32288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Right Arrow 537"/>
          <p:cNvSpPr/>
          <p:nvPr/>
        </p:nvSpPr>
        <p:spPr>
          <a:xfrm>
            <a:off x="4935395" y="1792887"/>
            <a:ext cx="1104127" cy="26811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TextBox 539"/>
          <p:cNvSpPr txBox="1"/>
          <p:nvPr/>
        </p:nvSpPr>
        <p:spPr>
          <a:xfrm rot="19769220">
            <a:off x="1318916" y="1777587"/>
            <a:ext cx="146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Sparsify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(offline)</a:t>
            </a:r>
          </a:p>
        </p:txBody>
      </p:sp>
      <p:sp>
        <p:nvSpPr>
          <p:cNvPr id="541" name="TextBox 540"/>
          <p:cNvSpPr txBox="1"/>
          <p:nvPr/>
        </p:nvSpPr>
        <p:spPr>
          <a:xfrm rot="2514757">
            <a:off x="1428617" y="4283187"/>
            <a:ext cx="117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3.Densify</a:t>
            </a:r>
            <a:br>
              <a:rPr lang="en-US" b="1" dirty="0" smtClean="0"/>
            </a:br>
            <a:r>
              <a:rPr lang="en-US" b="1" dirty="0" smtClean="0"/>
              <a:t>(offline) </a:t>
            </a:r>
            <a:endParaRPr lang="en-US" b="1" dirty="0"/>
          </a:p>
        </p:txBody>
      </p:sp>
      <p:sp>
        <p:nvSpPr>
          <p:cNvPr id="543" name="TextBox 542"/>
          <p:cNvSpPr txBox="1"/>
          <p:nvPr/>
        </p:nvSpPr>
        <p:spPr>
          <a:xfrm>
            <a:off x="4918651" y="869621"/>
            <a:ext cx="210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2.Build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Junction Tree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545" name="TextBox 544"/>
          <p:cNvSpPr txBox="1"/>
          <p:nvPr/>
        </p:nvSpPr>
        <p:spPr>
          <a:xfrm rot="19339472">
            <a:off x="3877976" y="3667537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4.Prune Clique States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 rot="20064536">
            <a:off x="3709076" y="4675756"/>
            <a:ext cx="2442276" cy="162483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 rot="17286570" flipV="1">
            <a:off x="5451220" y="3584727"/>
            <a:ext cx="1395597" cy="138559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ight Arrow 223"/>
          <p:cNvSpPr/>
          <p:nvPr/>
        </p:nvSpPr>
        <p:spPr>
          <a:xfrm rot="1700338">
            <a:off x="5868932" y="4138448"/>
            <a:ext cx="518198" cy="37975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64935" y="4437629"/>
            <a:ext cx="6601633" cy="1814176"/>
            <a:chOff x="2064935" y="4437629"/>
            <a:chExt cx="6601633" cy="1814176"/>
          </a:xfrm>
        </p:grpSpPr>
        <p:cxnSp>
          <p:nvCxnSpPr>
            <p:cNvPr id="225" name="Straight Arrow Connector 224"/>
            <p:cNvCxnSpPr>
              <a:stCxn id="216" idx="6"/>
              <a:endCxn id="219" idx="2"/>
            </p:cNvCxnSpPr>
            <p:nvPr/>
          </p:nvCxnSpPr>
          <p:spPr>
            <a:xfrm>
              <a:off x="6823049" y="4933851"/>
              <a:ext cx="591084" cy="135891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144" idx="5"/>
              <a:endCxn id="166" idx="2"/>
            </p:cNvCxnSpPr>
            <p:nvPr/>
          </p:nvCxnSpPr>
          <p:spPr>
            <a:xfrm>
              <a:off x="8233714" y="4437629"/>
              <a:ext cx="432854" cy="107496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endCxn id="418" idx="1"/>
            </p:cNvCxnSpPr>
            <p:nvPr/>
          </p:nvCxnSpPr>
          <p:spPr>
            <a:xfrm>
              <a:off x="2064935" y="5644948"/>
              <a:ext cx="1170087" cy="606857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6545916" y="4478077"/>
            <a:ext cx="2101707" cy="1101453"/>
            <a:chOff x="6571316" y="4478077"/>
            <a:chExt cx="2101707" cy="1101453"/>
          </a:xfrm>
        </p:grpSpPr>
        <p:cxnSp>
          <p:nvCxnSpPr>
            <p:cNvPr id="509" name="Straight Arrow Connector 508"/>
            <p:cNvCxnSpPr/>
            <p:nvPr/>
          </p:nvCxnSpPr>
          <p:spPr>
            <a:xfrm flipH="1">
              <a:off x="6571316" y="5252054"/>
              <a:ext cx="229159" cy="31231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>
              <a:off x="7451421" y="4478077"/>
              <a:ext cx="550313" cy="64648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 flipH="1" flipV="1">
              <a:off x="7588205" y="4735769"/>
              <a:ext cx="526102" cy="83020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V="1">
              <a:off x="6802067" y="5342661"/>
              <a:ext cx="242627" cy="23686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flipV="1">
              <a:off x="8269001" y="4818790"/>
              <a:ext cx="75964" cy="538944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H="1">
              <a:off x="8598856" y="4877651"/>
              <a:ext cx="74167" cy="526196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Box 232"/>
          <p:cNvSpPr txBox="1"/>
          <p:nvPr/>
        </p:nvSpPr>
        <p:spPr>
          <a:xfrm rot="20840777">
            <a:off x="6595829" y="3332142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Message Passing on legal states </a:t>
            </a:r>
            <a:r>
              <a:rPr lang="en-US" b="1" dirty="0"/>
              <a:t> </a:t>
            </a:r>
            <a:r>
              <a:rPr lang="en-US" b="1" dirty="0" smtClean="0"/>
              <a:t>(online)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906000" y="1128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2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 animBg="1"/>
      <p:bldP spid="541" grpId="0"/>
      <p:bldP spid="545" grpId="0"/>
      <p:bldP spid="18" grpId="0" animBg="1"/>
      <p:bldP spid="223" grpId="0" animBg="1"/>
      <p:bldP spid="224" grpId="0" animBg="1"/>
      <p:bldP spid="2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57200" y="6215240"/>
            <a:ext cx="2133600" cy="365125"/>
          </a:xfrm>
        </p:spPr>
        <p:txBody>
          <a:bodyPr/>
          <a:lstStyle/>
          <a:p>
            <a:pPr>
              <a:defRPr/>
            </a:pPr>
            <a:fld id="{C1B665AF-F53C-B84E-8DDA-04EE831BFBA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52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Digression: </a:t>
            </a:r>
            <a:r>
              <a:rPr lang="en-US" dirty="0" err="1" smtClean="0">
                <a:cs typeface="+mj-cs"/>
              </a:rPr>
              <a:t>Polytrees</a:t>
            </a:r>
            <a:endParaRPr lang="en-US" dirty="0" smtClean="0">
              <a:cs typeface="+mj-cs"/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8289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network is </a:t>
            </a:r>
            <a:r>
              <a:rPr lang="en-US" i="1" smtClean="0">
                <a:cs typeface="+mn-cs"/>
              </a:rPr>
              <a:t>singly connected</a:t>
            </a:r>
            <a:r>
              <a:rPr lang="en-US" smtClean="0">
                <a:cs typeface="+mn-cs"/>
              </a:rPr>
              <a:t> (a </a:t>
            </a:r>
            <a:r>
              <a:rPr lang="en-US" i="1" smtClean="0">
                <a:cs typeface="+mn-cs"/>
              </a:rPr>
              <a:t>polytree</a:t>
            </a:r>
            <a:r>
              <a:rPr lang="en-US" smtClean="0">
                <a:cs typeface="+mn-cs"/>
              </a:rPr>
              <a:t>) if it contains no undirected loops.</a:t>
            </a:r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1981200" y="23734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15240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1981200" y="32878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>
            <a:off x="24384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26782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2286000" y="26782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>
            <a:off x="1828800" y="3135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 flipH="1">
            <a:off x="2286000" y="3135490"/>
            <a:ext cx="3048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8" name="Rectangle 12"/>
          <p:cNvSpPr>
            <a:spLocks noChangeArrowheads="1"/>
          </p:cNvSpPr>
          <p:nvPr/>
        </p:nvSpPr>
        <p:spPr bwMode="auto">
          <a:xfrm>
            <a:off x="762000" y="374509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defRPr/>
            </a:pPr>
            <a:r>
              <a:rPr lang="en-US" sz="3200" b="1" i="0" dirty="0">
                <a:cs typeface="+mn-cs"/>
              </a:rPr>
              <a:t>Theorem:</a:t>
            </a:r>
            <a:r>
              <a:rPr lang="en-US" sz="3200" i="0" dirty="0">
                <a:cs typeface="+mn-cs"/>
              </a:rPr>
              <a:t> Inference in a singly connected network can be done in linear time*.</a:t>
            </a:r>
          </a:p>
          <a:p>
            <a:pPr>
              <a:lnSpc>
                <a:spcPct val="90000"/>
              </a:lnSpc>
              <a:defRPr/>
            </a:pPr>
            <a:endParaRPr lang="en-US" sz="3200" i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i="0" dirty="0">
                <a:cs typeface="+mn-cs"/>
              </a:rPr>
              <a:t>Main idea: in variable elimination, need only maintain distributions over single nodes.</a:t>
            </a:r>
          </a:p>
          <a:p>
            <a:pPr>
              <a:lnSpc>
                <a:spcPct val="90000"/>
              </a:lnSpc>
              <a:defRPr/>
            </a:pPr>
            <a:endParaRPr lang="en-US" sz="2800" i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i="0" dirty="0">
                <a:cs typeface="+mn-cs"/>
              </a:rPr>
              <a:t>* in network size including table sizes.</a:t>
            </a:r>
          </a:p>
        </p:txBody>
      </p:sp>
      <p:sp>
        <p:nvSpPr>
          <p:cNvPr id="423949" name="Oval 13"/>
          <p:cNvSpPr>
            <a:spLocks noChangeArrowheads="1"/>
          </p:cNvSpPr>
          <p:nvPr/>
        </p:nvSpPr>
        <p:spPr bwMode="auto">
          <a:xfrm>
            <a:off x="7391400" y="19924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0" name="Oval 14"/>
          <p:cNvSpPr>
            <a:spLocks noChangeArrowheads="1"/>
          </p:cNvSpPr>
          <p:nvPr/>
        </p:nvSpPr>
        <p:spPr bwMode="auto">
          <a:xfrm>
            <a:off x="60198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1" name="Oval 15"/>
          <p:cNvSpPr>
            <a:spLocks noChangeArrowheads="1"/>
          </p:cNvSpPr>
          <p:nvPr/>
        </p:nvSpPr>
        <p:spPr bwMode="auto">
          <a:xfrm>
            <a:off x="6477000" y="29068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2" name="Oval 16"/>
          <p:cNvSpPr>
            <a:spLocks noChangeArrowheads="1"/>
          </p:cNvSpPr>
          <p:nvPr/>
        </p:nvSpPr>
        <p:spPr bwMode="auto">
          <a:xfrm>
            <a:off x="69342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3" name="Line 17"/>
          <p:cNvSpPr>
            <a:spLocks noChangeShapeType="1"/>
          </p:cNvSpPr>
          <p:nvPr/>
        </p:nvSpPr>
        <p:spPr bwMode="auto">
          <a:xfrm flipH="1">
            <a:off x="7239000" y="22972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>
            <a:off x="63246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5" name="Line 19"/>
          <p:cNvSpPr>
            <a:spLocks noChangeShapeType="1"/>
          </p:cNvSpPr>
          <p:nvPr/>
        </p:nvSpPr>
        <p:spPr bwMode="auto">
          <a:xfrm flipH="1">
            <a:off x="67818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6" name="Oval 20"/>
          <p:cNvSpPr>
            <a:spLocks noChangeArrowheads="1"/>
          </p:cNvSpPr>
          <p:nvPr/>
        </p:nvSpPr>
        <p:spPr bwMode="auto">
          <a:xfrm>
            <a:off x="52578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7" name="Oval 21"/>
          <p:cNvSpPr>
            <a:spLocks noChangeArrowheads="1"/>
          </p:cNvSpPr>
          <p:nvPr/>
        </p:nvSpPr>
        <p:spPr bwMode="auto">
          <a:xfrm>
            <a:off x="48006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8" name="Oval 22"/>
          <p:cNvSpPr>
            <a:spLocks noChangeArrowheads="1"/>
          </p:cNvSpPr>
          <p:nvPr/>
        </p:nvSpPr>
        <p:spPr bwMode="auto">
          <a:xfrm>
            <a:off x="5181600" y="33640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9" name="Oval 23"/>
          <p:cNvSpPr>
            <a:spLocks noChangeArrowheads="1"/>
          </p:cNvSpPr>
          <p:nvPr/>
        </p:nvSpPr>
        <p:spPr bwMode="auto">
          <a:xfrm>
            <a:off x="5638800" y="29830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0" name="Line 24"/>
          <p:cNvSpPr>
            <a:spLocks noChangeShapeType="1"/>
          </p:cNvSpPr>
          <p:nvPr/>
        </p:nvSpPr>
        <p:spPr bwMode="auto">
          <a:xfrm>
            <a:off x="55626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1" name="Line 25"/>
          <p:cNvSpPr>
            <a:spLocks noChangeShapeType="1"/>
          </p:cNvSpPr>
          <p:nvPr/>
        </p:nvSpPr>
        <p:spPr bwMode="auto">
          <a:xfrm flipH="1">
            <a:off x="58674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2" name="Line 26"/>
          <p:cNvSpPr>
            <a:spLocks noChangeShapeType="1"/>
          </p:cNvSpPr>
          <p:nvPr/>
        </p:nvSpPr>
        <p:spPr bwMode="auto">
          <a:xfrm>
            <a:off x="5105400" y="3135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3" name="Line 27"/>
          <p:cNvSpPr>
            <a:spLocks noChangeShapeType="1"/>
          </p:cNvSpPr>
          <p:nvPr/>
        </p:nvSpPr>
        <p:spPr bwMode="auto">
          <a:xfrm flipH="1">
            <a:off x="5410200" y="32116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4" name="Line 28"/>
          <p:cNvSpPr>
            <a:spLocks noChangeShapeType="1"/>
          </p:cNvSpPr>
          <p:nvPr/>
        </p:nvSpPr>
        <p:spPr bwMode="auto">
          <a:xfrm rot="-224784">
            <a:off x="1219200" y="237349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5" name="Line 29"/>
          <p:cNvSpPr>
            <a:spLocks noChangeShapeType="1"/>
          </p:cNvSpPr>
          <p:nvPr/>
        </p:nvSpPr>
        <p:spPr bwMode="auto">
          <a:xfrm rot="6366234">
            <a:off x="1257300" y="233539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6" name="Text Box 30"/>
          <p:cNvSpPr txBox="1">
            <a:spLocks noChangeArrowheads="1"/>
          </p:cNvSpPr>
          <p:nvPr/>
        </p:nvSpPr>
        <p:spPr bwMode="auto">
          <a:xfrm>
            <a:off x="7178675" y="2710040"/>
            <a:ext cx="595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800" i="0">
                <a:latin typeface="Wingdings" charset="0"/>
                <a:cs typeface="+mn-cs"/>
              </a:rPr>
              <a:t>C</a:t>
            </a:r>
          </a:p>
        </p:txBody>
      </p:sp>
      <p:sp>
        <p:nvSpPr>
          <p:cNvPr id="423967" name="Text Box 31"/>
          <p:cNvSpPr txBox="1">
            <a:spLocks noChangeArrowheads="1"/>
          </p:cNvSpPr>
          <p:nvPr/>
        </p:nvSpPr>
        <p:spPr bwMode="auto">
          <a:xfrm>
            <a:off x="2911475" y="2557640"/>
            <a:ext cx="595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800" i="0">
                <a:latin typeface="Wingdings" charset="0"/>
                <a:cs typeface="+mn-cs"/>
              </a:rPr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92D56-4F8B-A949-ADC3-30649DC58B9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2098675" y="1981200"/>
            <a:ext cx="1384300" cy="5334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6400800" y="2755900"/>
            <a:ext cx="2057400" cy="9906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690563" y="2886075"/>
            <a:ext cx="2057400" cy="9906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 sz="2400" i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4965" name="AutoShape 5"/>
          <p:cNvSpPr>
            <a:spLocks noChangeArrowheads="1"/>
          </p:cNvSpPr>
          <p:nvPr/>
        </p:nvSpPr>
        <p:spPr bwMode="auto">
          <a:xfrm>
            <a:off x="3402013" y="4051300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6" name="AutoShape 6"/>
          <p:cNvSpPr>
            <a:spLocks noChangeArrowheads="1"/>
          </p:cNvSpPr>
          <p:nvPr/>
        </p:nvSpPr>
        <p:spPr bwMode="auto">
          <a:xfrm>
            <a:off x="3021013" y="30607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7" name="AutoShape 7"/>
          <p:cNvSpPr>
            <a:spLocks noChangeArrowheads="1"/>
          </p:cNvSpPr>
          <p:nvPr/>
        </p:nvSpPr>
        <p:spPr bwMode="auto">
          <a:xfrm>
            <a:off x="3717925" y="21463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8" name="AutoShape 8"/>
          <p:cNvSpPr>
            <a:spLocks noChangeArrowheads="1"/>
          </p:cNvSpPr>
          <p:nvPr/>
        </p:nvSpPr>
        <p:spPr bwMode="auto">
          <a:xfrm>
            <a:off x="3478213" y="4127500"/>
            <a:ext cx="1909762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9" name="AutoShape 9"/>
          <p:cNvSpPr>
            <a:spLocks noChangeArrowheads="1"/>
          </p:cNvSpPr>
          <p:nvPr/>
        </p:nvSpPr>
        <p:spPr bwMode="auto">
          <a:xfrm>
            <a:off x="4392613" y="3060700"/>
            <a:ext cx="1768475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problem with loops</a:t>
            </a:r>
          </a:p>
        </p:txBody>
      </p:sp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3084513" y="2984500"/>
            <a:ext cx="950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Rain</a:t>
            </a: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3706813" y="2070100"/>
            <a:ext cx="135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Cloudy</a:t>
            </a:r>
          </a:p>
        </p:txBody>
      </p:sp>
      <p:sp>
        <p:nvSpPr>
          <p:cNvPr id="424973" name="Text Box 13"/>
          <p:cNvSpPr txBox="1">
            <a:spLocks noChangeArrowheads="1"/>
          </p:cNvSpPr>
          <p:nvPr/>
        </p:nvSpPr>
        <p:spPr bwMode="auto">
          <a:xfrm>
            <a:off x="3478213" y="4051300"/>
            <a:ext cx="1857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Grass-wet</a:t>
            </a:r>
          </a:p>
        </p:txBody>
      </p:sp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4432300" y="2984500"/>
            <a:ext cx="169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Sprinkler</a:t>
            </a:r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H="1">
            <a:off x="3554413" y="2603500"/>
            <a:ext cx="685800" cy="4587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 flipH="1">
            <a:off x="4545013" y="3517900"/>
            <a:ext cx="68580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4545013" y="2603500"/>
            <a:ext cx="6096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3551238" y="3517900"/>
            <a:ext cx="765175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9" name="Text Box 19"/>
          <p:cNvSpPr txBox="1">
            <a:spLocks noChangeArrowheads="1"/>
          </p:cNvSpPr>
          <p:nvPr/>
        </p:nvSpPr>
        <p:spPr bwMode="auto">
          <a:xfrm>
            <a:off x="2108200" y="1981200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P(c)</a:t>
            </a:r>
            <a:endParaRPr lang="en-US" sz="3200">
              <a:cs typeface="+mn-cs"/>
            </a:endParaRPr>
          </a:p>
        </p:txBody>
      </p:sp>
      <p:sp>
        <p:nvSpPr>
          <p:cNvPr id="424980" name="Text Box 20"/>
          <p:cNvSpPr txBox="1">
            <a:spLocks noChangeArrowheads="1"/>
          </p:cNvSpPr>
          <p:nvPr/>
        </p:nvSpPr>
        <p:spPr bwMode="auto">
          <a:xfrm>
            <a:off x="2873375" y="203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0.5</a:t>
            </a:r>
            <a:endParaRPr lang="en-US" sz="3200">
              <a:cs typeface="+mn-cs"/>
            </a:endParaRPr>
          </a:p>
        </p:txBody>
      </p:sp>
      <p:sp>
        <p:nvSpPr>
          <p:cNvPr id="424981" name="Line 21"/>
          <p:cNvSpPr>
            <a:spLocks noChangeShapeType="1"/>
          </p:cNvSpPr>
          <p:nvPr/>
        </p:nvSpPr>
        <p:spPr bwMode="auto">
          <a:xfrm>
            <a:off x="2860675" y="19812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2" name="Text Box 22"/>
          <p:cNvSpPr txBox="1">
            <a:spLocks noChangeArrowheads="1"/>
          </p:cNvSpPr>
          <p:nvPr/>
        </p:nvSpPr>
        <p:spPr bwMode="auto">
          <a:xfrm>
            <a:off x="766763" y="3333750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P(r)</a:t>
            </a:r>
          </a:p>
        </p:txBody>
      </p:sp>
      <p:sp>
        <p:nvSpPr>
          <p:cNvPr id="424983" name="Text Box 23"/>
          <p:cNvSpPr txBox="1">
            <a:spLocks noChangeArrowheads="1"/>
          </p:cNvSpPr>
          <p:nvPr/>
        </p:nvSpPr>
        <p:spPr bwMode="auto">
          <a:xfrm>
            <a:off x="1452563" y="2886075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c</a:t>
            </a:r>
          </a:p>
        </p:txBody>
      </p:sp>
      <p:grpSp>
        <p:nvGrpSpPr>
          <p:cNvPr id="43032" name="Group 24"/>
          <p:cNvGrpSpPr>
            <a:grpSpLocks/>
          </p:cNvGrpSpPr>
          <p:nvPr/>
        </p:nvGrpSpPr>
        <p:grpSpPr bwMode="auto">
          <a:xfrm>
            <a:off x="2224088" y="2886075"/>
            <a:ext cx="341312" cy="519113"/>
            <a:chOff x="1841" y="3216"/>
            <a:chExt cx="215" cy="327"/>
          </a:xfrm>
        </p:grpSpPr>
        <p:sp>
          <p:nvSpPr>
            <p:cNvPr id="424985" name="Text Box 25"/>
            <p:cNvSpPr txBox="1">
              <a:spLocks noChangeArrowheads="1"/>
            </p:cNvSpPr>
            <p:nvPr/>
          </p:nvSpPr>
          <p:spPr bwMode="auto">
            <a:xfrm>
              <a:off x="1841" y="321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cs typeface="+mn-cs"/>
                </a:rPr>
                <a:t>c</a:t>
              </a:r>
            </a:p>
          </p:txBody>
        </p:sp>
        <p:sp>
          <p:nvSpPr>
            <p:cNvPr id="424986" name="Line 26"/>
            <p:cNvSpPr>
              <a:spLocks noChangeShapeType="1"/>
            </p:cNvSpPr>
            <p:nvPr/>
          </p:nvSpPr>
          <p:spPr bwMode="auto">
            <a:xfrm>
              <a:off x="1920" y="326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4987" name="Line 27"/>
          <p:cNvSpPr>
            <a:spLocks noChangeShapeType="1"/>
          </p:cNvSpPr>
          <p:nvPr/>
        </p:nvSpPr>
        <p:spPr bwMode="auto">
          <a:xfrm>
            <a:off x="690563" y="3419475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8" name="Line 28"/>
          <p:cNvSpPr>
            <a:spLocks noChangeShapeType="1"/>
          </p:cNvSpPr>
          <p:nvPr/>
        </p:nvSpPr>
        <p:spPr bwMode="auto">
          <a:xfrm>
            <a:off x="1452563" y="2886075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9" name="Line 29"/>
          <p:cNvSpPr>
            <a:spLocks noChangeShapeType="1"/>
          </p:cNvSpPr>
          <p:nvPr/>
        </p:nvSpPr>
        <p:spPr bwMode="auto">
          <a:xfrm>
            <a:off x="2062163" y="2886075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0" name="Text Box 30"/>
          <p:cNvSpPr txBox="1">
            <a:spLocks noChangeArrowheads="1"/>
          </p:cNvSpPr>
          <p:nvPr/>
        </p:nvSpPr>
        <p:spPr bwMode="auto">
          <a:xfrm>
            <a:off x="1376363" y="341947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0.99</a:t>
            </a:r>
          </a:p>
        </p:txBody>
      </p:sp>
      <p:sp>
        <p:nvSpPr>
          <p:cNvPr id="424991" name="Text Box 31"/>
          <p:cNvSpPr txBox="1">
            <a:spLocks noChangeArrowheads="1"/>
          </p:cNvSpPr>
          <p:nvPr/>
        </p:nvSpPr>
        <p:spPr bwMode="auto">
          <a:xfrm>
            <a:off x="2043113" y="340995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0.01</a:t>
            </a:r>
          </a:p>
        </p:txBody>
      </p:sp>
      <p:sp>
        <p:nvSpPr>
          <p:cNvPr id="424992" name="Text Box 32"/>
          <p:cNvSpPr txBox="1">
            <a:spLocks noChangeArrowheads="1"/>
          </p:cNvSpPr>
          <p:nvPr/>
        </p:nvSpPr>
        <p:spPr bwMode="auto">
          <a:xfrm>
            <a:off x="6477000" y="3203575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P(s)</a:t>
            </a:r>
          </a:p>
        </p:txBody>
      </p:sp>
      <p:sp>
        <p:nvSpPr>
          <p:cNvPr id="424993" name="Text Box 33"/>
          <p:cNvSpPr txBox="1">
            <a:spLocks noChangeArrowheads="1"/>
          </p:cNvSpPr>
          <p:nvPr/>
        </p:nvSpPr>
        <p:spPr bwMode="auto">
          <a:xfrm>
            <a:off x="7162800" y="2755900"/>
            <a:ext cx="608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c</a:t>
            </a:r>
          </a:p>
        </p:txBody>
      </p:sp>
      <p:grpSp>
        <p:nvGrpSpPr>
          <p:cNvPr id="43040" name="Group 34"/>
          <p:cNvGrpSpPr>
            <a:grpSpLocks/>
          </p:cNvGrpSpPr>
          <p:nvPr/>
        </p:nvGrpSpPr>
        <p:grpSpPr bwMode="auto">
          <a:xfrm>
            <a:off x="7934325" y="2755900"/>
            <a:ext cx="341313" cy="519113"/>
            <a:chOff x="1841" y="3216"/>
            <a:chExt cx="215" cy="327"/>
          </a:xfrm>
        </p:grpSpPr>
        <p:sp>
          <p:nvSpPr>
            <p:cNvPr id="424995" name="Text Box 35"/>
            <p:cNvSpPr txBox="1">
              <a:spLocks noChangeArrowheads="1"/>
            </p:cNvSpPr>
            <p:nvPr/>
          </p:nvSpPr>
          <p:spPr bwMode="auto">
            <a:xfrm>
              <a:off x="1841" y="321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cs typeface="+mn-cs"/>
                </a:rPr>
                <a:t>c</a:t>
              </a:r>
            </a:p>
          </p:txBody>
        </p:sp>
        <p:sp>
          <p:nvSpPr>
            <p:cNvPr id="424996" name="Line 36"/>
            <p:cNvSpPr>
              <a:spLocks noChangeShapeType="1"/>
            </p:cNvSpPr>
            <p:nvPr/>
          </p:nvSpPr>
          <p:spPr bwMode="auto">
            <a:xfrm>
              <a:off x="1920" y="326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4997" name="Line 37"/>
          <p:cNvSpPr>
            <a:spLocks noChangeShapeType="1"/>
          </p:cNvSpPr>
          <p:nvPr/>
        </p:nvSpPr>
        <p:spPr bwMode="auto">
          <a:xfrm>
            <a:off x="6400800" y="3289300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8" name="Line 38"/>
          <p:cNvSpPr>
            <a:spLocks noChangeShapeType="1"/>
          </p:cNvSpPr>
          <p:nvPr/>
        </p:nvSpPr>
        <p:spPr bwMode="auto">
          <a:xfrm>
            <a:off x="7162800" y="27559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9" name="Line 39"/>
          <p:cNvSpPr>
            <a:spLocks noChangeShapeType="1"/>
          </p:cNvSpPr>
          <p:nvPr/>
        </p:nvSpPr>
        <p:spPr bwMode="auto">
          <a:xfrm>
            <a:off x="7772400" y="27559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5000" name="Text Box 40"/>
          <p:cNvSpPr txBox="1">
            <a:spLocks noChangeArrowheads="1"/>
          </p:cNvSpPr>
          <p:nvPr/>
        </p:nvSpPr>
        <p:spPr bwMode="auto">
          <a:xfrm>
            <a:off x="7086600" y="32893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0.01</a:t>
            </a:r>
          </a:p>
        </p:txBody>
      </p:sp>
      <p:sp>
        <p:nvSpPr>
          <p:cNvPr id="425001" name="Text Box 41"/>
          <p:cNvSpPr txBox="1">
            <a:spLocks noChangeArrowheads="1"/>
          </p:cNvSpPr>
          <p:nvPr/>
        </p:nvSpPr>
        <p:spPr bwMode="auto">
          <a:xfrm>
            <a:off x="7696200" y="32893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0.99</a:t>
            </a:r>
          </a:p>
        </p:txBody>
      </p:sp>
      <p:sp>
        <p:nvSpPr>
          <p:cNvPr id="425002" name="Text Box 42"/>
          <p:cNvSpPr txBox="1">
            <a:spLocks noChangeArrowheads="1"/>
          </p:cNvSpPr>
          <p:nvPr/>
        </p:nvSpPr>
        <p:spPr bwMode="auto">
          <a:xfrm>
            <a:off x="5611813" y="4051300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deterministic or</a:t>
            </a:r>
          </a:p>
        </p:txBody>
      </p:sp>
      <p:sp>
        <p:nvSpPr>
          <p:cNvPr id="425013" name="Text Box 53"/>
          <p:cNvSpPr txBox="1">
            <a:spLocks noChangeArrowheads="1"/>
          </p:cNvSpPr>
          <p:nvPr/>
        </p:nvSpPr>
        <p:spPr bwMode="auto">
          <a:xfrm>
            <a:off x="450850" y="5078413"/>
            <a:ext cx="718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The grass is dry only if no rain and no sprinklers.</a:t>
            </a:r>
          </a:p>
        </p:txBody>
      </p:sp>
      <p:grpSp>
        <p:nvGrpSpPr>
          <p:cNvPr id="43048" name="Group 55"/>
          <p:cNvGrpSpPr>
            <a:grpSpLocks/>
          </p:cNvGrpSpPr>
          <p:nvPr/>
        </p:nvGrpSpPr>
        <p:grpSpPr bwMode="auto">
          <a:xfrm>
            <a:off x="2730500" y="5783263"/>
            <a:ext cx="3048000" cy="482600"/>
            <a:chOff x="1720" y="3767"/>
            <a:chExt cx="1920" cy="304"/>
          </a:xfrm>
        </p:grpSpPr>
        <p:sp>
          <p:nvSpPr>
            <p:cNvPr id="425003" name="Text Box 43"/>
            <p:cNvSpPr txBox="1">
              <a:spLocks noChangeArrowheads="1"/>
            </p:cNvSpPr>
            <p:nvPr/>
          </p:nvSpPr>
          <p:spPr bwMode="auto">
            <a:xfrm>
              <a:off x="1720" y="3767"/>
              <a:ext cx="192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3200">
                  <a:cs typeface="+mn-cs"/>
                </a:rPr>
                <a:t>P(g) = P(r, s) ~ 0</a:t>
              </a:r>
            </a:p>
          </p:txBody>
        </p:sp>
        <p:sp>
          <p:nvSpPr>
            <p:cNvPr id="425005" name="Line 45"/>
            <p:cNvSpPr>
              <a:spLocks noChangeShapeType="1"/>
            </p:cNvSpPr>
            <p:nvPr/>
          </p:nvSpPr>
          <p:spPr bwMode="auto">
            <a:xfrm>
              <a:off x="2645" y="3822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5006" name="Line 46"/>
            <p:cNvSpPr>
              <a:spLocks noChangeShapeType="1"/>
            </p:cNvSpPr>
            <p:nvPr/>
          </p:nvSpPr>
          <p:spPr bwMode="auto">
            <a:xfrm>
              <a:off x="2873" y="3823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5014" name="Line 54"/>
            <p:cNvSpPr>
              <a:spLocks noChangeShapeType="1"/>
            </p:cNvSpPr>
            <p:nvPr/>
          </p:nvSpPr>
          <p:spPr bwMode="auto">
            <a:xfrm>
              <a:off x="2001" y="382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3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21338-1A4D-954D-BE1F-433F51ECE07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8368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36588" y="379413"/>
            <a:ext cx="7772400" cy="995362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problem with loops contd.</a:t>
            </a:r>
          </a:p>
        </p:txBody>
      </p:sp>
      <p:sp>
        <p:nvSpPr>
          <p:cNvPr id="583697" name="Line 3089"/>
          <p:cNvSpPr>
            <a:spLocks noChangeShapeType="1"/>
          </p:cNvSpPr>
          <p:nvPr/>
        </p:nvSpPr>
        <p:spPr bwMode="auto">
          <a:xfrm>
            <a:off x="1336323" y="2374900"/>
            <a:ext cx="1524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83732" name="Group 3124"/>
          <p:cNvGrpSpPr>
            <a:grpSpLocks/>
          </p:cNvGrpSpPr>
          <p:nvPr/>
        </p:nvGrpSpPr>
        <p:grpSpPr bwMode="auto">
          <a:xfrm>
            <a:off x="1731963" y="4329113"/>
            <a:ext cx="1598612" cy="676275"/>
            <a:chOff x="1091" y="2727"/>
            <a:chExt cx="1007" cy="426"/>
          </a:xfrm>
        </p:grpSpPr>
        <p:sp>
          <p:nvSpPr>
            <p:cNvPr id="583711" name="Text Box 3103"/>
            <p:cNvSpPr txBox="1">
              <a:spLocks noChangeArrowheads="1"/>
            </p:cNvSpPr>
            <p:nvPr/>
          </p:nvSpPr>
          <p:spPr bwMode="auto">
            <a:xfrm>
              <a:off x="1091" y="2727"/>
              <a:ext cx="1007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3200">
                  <a:cs typeface="+mn-cs"/>
                </a:rPr>
                <a:t>= P(r, s)</a:t>
              </a:r>
              <a:endParaRPr lang="en-US" sz="2400" i="0">
                <a:cs typeface="+mn-cs"/>
              </a:endParaRPr>
            </a:p>
          </p:txBody>
        </p:sp>
        <p:sp>
          <p:nvSpPr>
            <p:cNvPr id="583714" name="Line 3106"/>
            <p:cNvSpPr>
              <a:spLocks noChangeShapeType="1"/>
            </p:cNvSpPr>
            <p:nvPr/>
          </p:nvSpPr>
          <p:spPr bwMode="auto">
            <a:xfrm>
              <a:off x="1783" y="287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16" name="Line 3108"/>
            <p:cNvSpPr>
              <a:spLocks noChangeShapeType="1"/>
            </p:cNvSpPr>
            <p:nvPr/>
          </p:nvSpPr>
          <p:spPr bwMode="auto">
            <a:xfrm>
              <a:off x="1569" y="287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40" name="Group 3132"/>
          <p:cNvGrpSpPr>
            <a:grpSpLocks/>
          </p:cNvGrpSpPr>
          <p:nvPr/>
        </p:nvGrpSpPr>
        <p:grpSpPr bwMode="auto">
          <a:xfrm>
            <a:off x="2152650" y="2074863"/>
            <a:ext cx="6429375" cy="1555750"/>
            <a:chOff x="1356" y="1307"/>
            <a:chExt cx="4050" cy="980"/>
          </a:xfrm>
        </p:grpSpPr>
        <p:sp>
          <p:nvSpPr>
            <p:cNvPr id="583686" name="Text Box 3078"/>
            <p:cNvSpPr txBox="1">
              <a:spLocks noChangeArrowheads="1"/>
            </p:cNvSpPr>
            <p:nvPr/>
          </p:nvSpPr>
          <p:spPr bwMode="auto">
            <a:xfrm>
              <a:off x="1356" y="1307"/>
              <a:ext cx="4050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3200">
                  <a:cs typeface="+mn-cs"/>
                </a:rPr>
                <a:t>P(g | r, s) P(r, s) + P(g | r, s) P(r, s)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3200">
                  <a:cs typeface="+mn-cs"/>
                </a:rPr>
                <a:t>+ P(g | r, s) P(r, s) + P(g | r, s) P(r, s)</a:t>
              </a:r>
            </a:p>
          </p:txBody>
        </p:sp>
        <p:sp>
          <p:nvSpPr>
            <p:cNvPr id="583701" name="Line 3093"/>
            <p:cNvSpPr>
              <a:spLocks noChangeShapeType="1"/>
            </p:cNvSpPr>
            <p:nvPr/>
          </p:nvSpPr>
          <p:spPr bwMode="auto">
            <a:xfrm>
              <a:off x="5167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2" name="Line 3094"/>
            <p:cNvSpPr>
              <a:spLocks noChangeShapeType="1"/>
            </p:cNvSpPr>
            <p:nvPr/>
          </p:nvSpPr>
          <p:spPr bwMode="auto">
            <a:xfrm>
              <a:off x="2103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3" name="Line 3095"/>
            <p:cNvSpPr>
              <a:spLocks noChangeShapeType="1"/>
            </p:cNvSpPr>
            <p:nvPr/>
          </p:nvSpPr>
          <p:spPr bwMode="auto">
            <a:xfrm>
              <a:off x="3973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4" name="Line 3096"/>
            <p:cNvSpPr>
              <a:spLocks noChangeShapeType="1"/>
            </p:cNvSpPr>
            <p:nvPr/>
          </p:nvSpPr>
          <p:spPr bwMode="auto">
            <a:xfrm>
              <a:off x="4509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5" name="Line 3097"/>
            <p:cNvSpPr>
              <a:spLocks noChangeShapeType="1"/>
            </p:cNvSpPr>
            <p:nvPr/>
          </p:nvSpPr>
          <p:spPr bwMode="auto">
            <a:xfrm>
              <a:off x="5180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6" name="Line 3098"/>
            <p:cNvSpPr>
              <a:spLocks noChangeShapeType="1"/>
            </p:cNvSpPr>
            <p:nvPr/>
          </p:nvSpPr>
          <p:spPr bwMode="auto">
            <a:xfrm>
              <a:off x="2451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7" name="Line 3099"/>
            <p:cNvSpPr>
              <a:spLocks noChangeShapeType="1"/>
            </p:cNvSpPr>
            <p:nvPr/>
          </p:nvSpPr>
          <p:spPr bwMode="auto">
            <a:xfrm>
              <a:off x="3115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8" name="Line 3100"/>
            <p:cNvSpPr>
              <a:spLocks noChangeShapeType="1"/>
            </p:cNvSpPr>
            <p:nvPr/>
          </p:nvSpPr>
          <p:spPr bwMode="auto">
            <a:xfrm>
              <a:off x="4302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9" name="Line 3101"/>
            <p:cNvSpPr>
              <a:spLocks noChangeShapeType="1"/>
            </p:cNvSpPr>
            <p:nvPr/>
          </p:nvSpPr>
          <p:spPr bwMode="auto">
            <a:xfrm>
              <a:off x="4966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698" name="Line 3090"/>
            <p:cNvSpPr>
              <a:spLocks noChangeShapeType="1"/>
            </p:cNvSpPr>
            <p:nvPr/>
          </p:nvSpPr>
          <p:spPr bwMode="auto">
            <a:xfrm>
              <a:off x="2108" y="1533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699" name="Line 3091"/>
            <p:cNvSpPr>
              <a:spLocks noChangeShapeType="1"/>
            </p:cNvSpPr>
            <p:nvPr/>
          </p:nvSpPr>
          <p:spPr bwMode="auto">
            <a:xfrm>
              <a:off x="3969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0" name="Line 3092"/>
            <p:cNvSpPr>
              <a:spLocks noChangeShapeType="1"/>
            </p:cNvSpPr>
            <p:nvPr/>
          </p:nvSpPr>
          <p:spPr bwMode="auto">
            <a:xfrm>
              <a:off x="4496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38" name="Group 3130"/>
          <p:cNvGrpSpPr>
            <a:grpSpLocks/>
          </p:cNvGrpSpPr>
          <p:nvPr/>
        </p:nvGrpSpPr>
        <p:grpSpPr bwMode="auto">
          <a:xfrm>
            <a:off x="2549525" y="1733550"/>
            <a:ext cx="4787900" cy="2459038"/>
            <a:chOff x="1606" y="1092"/>
            <a:chExt cx="3016" cy="1549"/>
          </a:xfrm>
        </p:grpSpPr>
        <p:sp>
          <p:nvSpPr>
            <p:cNvPr id="583718" name="AutoShape 3110"/>
            <p:cNvSpPr>
              <a:spLocks/>
            </p:cNvSpPr>
            <p:nvPr/>
          </p:nvSpPr>
          <p:spPr bwMode="auto">
            <a:xfrm rot="-5400000">
              <a:off x="4055" y="1810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19" name="AutoShape 3111"/>
            <p:cNvSpPr>
              <a:spLocks/>
            </p:cNvSpPr>
            <p:nvPr/>
          </p:nvSpPr>
          <p:spPr bwMode="auto">
            <a:xfrm rot="-5400000">
              <a:off x="2051" y="1823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0" name="AutoShape 3112"/>
            <p:cNvSpPr>
              <a:spLocks/>
            </p:cNvSpPr>
            <p:nvPr/>
          </p:nvSpPr>
          <p:spPr bwMode="auto">
            <a:xfrm rot="5400000" flipV="1">
              <a:off x="2074" y="946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1" name="AutoShape 3113"/>
            <p:cNvSpPr>
              <a:spLocks/>
            </p:cNvSpPr>
            <p:nvPr/>
          </p:nvSpPr>
          <p:spPr bwMode="auto">
            <a:xfrm rot="5400000" flipV="1">
              <a:off x="4063" y="918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2" name="Text Box 3114"/>
            <p:cNvSpPr txBox="1">
              <a:spLocks noChangeArrowheads="1"/>
            </p:cNvSpPr>
            <p:nvPr/>
          </p:nvSpPr>
          <p:spPr bwMode="auto">
            <a:xfrm>
              <a:off x="2032" y="109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  <p:sp>
          <p:nvSpPr>
            <p:cNvPr id="583723" name="Text Box 3115"/>
            <p:cNvSpPr txBox="1">
              <a:spLocks noChangeArrowheads="1"/>
            </p:cNvSpPr>
            <p:nvPr/>
          </p:nvSpPr>
          <p:spPr bwMode="auto">
            <a:xfrm>
              <a:off x="4028" y="235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1</a:t>
              </a:r>
            </a:p>
          </p:txBody>
        </p:sp>
        <p:sp>
          <p:nvSpPr>
            <p:cNvPr id="583724" name="Text Box 3116"/>
            <p:cNvSpPr txBox="1">
              <a:spLocks noChangeArrowheads="1"/>
            </p:cNvSpPr>
            <p:nvPr/>
          </p:nvSpPr>
          <p:spPr bwMode="auto">
            <a:xfrm>
              <a:off x="2025" y="235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  <p:sp>
          <p:nvSpPr>
            <p:cNvPr id="583725" name="Text Box 3117"/>
            <p:cNvSpPr txBox="1">
              <a:spLocks noChangeArrowheads="1"/>
            </p:cNvSpPr>
            <p:nvPr/>
          </p:nvSpPr>
          <p:spPr bwMode="auto">
            <a:xfrm>
              <a:off x="4023" y="109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</p:grpSp>
      <p:grpSp>
        <p:nvGrpSpPr>
          <p:cNvPr id="583731" name="Group 3123"/>
          <p:cNvGrpSpPr>
            <a:grpSpLocks/>
          </p:cNvGrpSpPr>
          <p:nvPr/>
        </p:nvGrpSpPr>
        <p:grpSpPr bwMode="auto">
          <a:xfrm>
            <a:off x="1701800" y="5140325"/>
            <a:ext cx="4887913" cy="676275"/>
            <a:chOff x="1083" y="3352"/>
            <a:chExt cx="3079" cy="426"/>
          </a:xfrm>
        </p:grpSpPr>
        <p:sp>
          <p:nvSpPr>
            <p:cNvPr id="583726" name="Text Box 3118"/>
            <p:cNvSpPr txBox="1">
              <a:spLocks noChangeArrowheads="1"/>
            </p:cNvSpPr>
            <p:nvPr/>
          </p:nvSpPr>
          <p:spPr bwMode="auto">
            <a:xfrm>
              <a:off x="1083" y="3352"/>
              <a:ext cx="307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3200">
                  <a:cs typeface="+mn-cs"/>
                </a:rPr>
                <a:t>= P(r) P(s) ~ 0.5 ·0.5 = 0.25</a:t>
              </a:r>
              <a:endParaRPr lang="en-US" sz="2400" i="0">
                <a:cs typeface="+mn-cs"/>
              </a:endParaRPr>
            </a:p>
          </p:txBody>
        </p:sp>
        <p:sp>
          <p:nvSpPr>
            <p:cNvPr id="583727" name="Line 3119"/>
            <p:cNvSpPr>
              <a:spLocks noChangeShapeType="1"/>
            </p:cNvSpPr>
            <p:nvPr/>
          </p:nvSpPr>
          <p:spPr bwMode="auto">
            <a:xfrm>
              <a:off x="1980" y="3500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8" name="Line 3120"/>
            <p:cNvSpPr>
              <a:spLocks noChangeShapeType="1"/>
            </p:cNvSpPr>
            <p:nvPr/>
          </p:nvSpPr>
          <p:spPr bwMode="auto">
            <a:xfrm>
              <a:off x="1524" y="3500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36" name="Group 3128"/>
          <p:cNvGrpSpPr>
            <a:grpSpLocks/>
          </p:cNvGrpSpPr>
          <p:nvPr/>
        </p:nvGrpSpPr>
        <p:grpSpPr bwMode="auto">
          <a:xfrm>
            <a:off x="531813" y="5353050"/>
            <a:ext cx="1520825" cy="1243013"/>
            <a:chOff x="335" y="3372"/>
            <a:chExt cx="958" cy="783"/>
          </a:xfrm>
        </p:grpSpPr>
        <p:sp>
          <p:nvSpPr>
            <p:cNvPr id="583730" name="Line 3122"/>
            <p:cNvSpPr>
              <a:spLocks noChangeShapeType="1"/>
            </p:cNvSpPr>
            <p:nvPr/>
          </p:nvSpPr>
          <p:spPr bwMode="auto">
            <a:xfrm flipH="1">
              <a:off x="1159" y="3372"/>
              <a:ext cx="134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34" name="Text Box 3126"/>
            <p:cNvSpPr txBox="1">
              <a:spLocks noChangeArrowheads="1"/>
            </p:cNvSpPr>
            <p:nvPr/>
          </p:nvSpPr>
          <p:spPr bwMode="auto">
            <a:xfrm>
              <a:off x="335" y="3867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solidFill>
                    <a:srgbClr val="FF0000"/>
                  </a:solidFill>
                  <a:cs typeface="+mn-cs"/>
                </a:rPr>
                <a:t>problem</a:t>
              </a:r>
            </a:p>
          </p:txBody>
        </p:sp>
        <p:cxnSp>
          <p:nvCxnSpPr>
            <p:cNvPr id="583735" name="AutoShape 3127"/>
            <p:cNvCxnSpPr>
              <a:cxnSpLocks noChangeShapeType="1"/>
              <a:stCxn id="583734" idx="0"/>
              <a:endCxn id="583730" idx="1"/>
            </p:cNvCxnSpPr>
            <p:nvPr/>
          </p:nvCxnSpPr>
          <p:spPr bwMode="auto">
            <a:xfrm rot="16200000">
              <a:off x="808" y="3516"/>
              <a:ext cx="256" cy="446"/>
            </a:xfrm>
            <a:prstGeom prst="bentConnector3">
              <a:avLst>
                <a:gd name="adj1" fmla="val 51954"/>
              </a:avLst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83737" name="Text Box 3129"/>
          <p:cNvSpPr txBox="1">
            <a:spLocks noChangeArrowheads="1"/>
          </p:cNvSpPr>
          <p:nvPr/>
        </p:nvSpPr>
        <p:spPr bwMode="auto">
          <a:xfrm>
            <a:off x="3287713" y="4435475"/>
            <a:ext cx="709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0">
                <a:cs typeface="+mn-cs"/>
              </a:rPr>
              <a:t>~ 0</a:t>
            </a:r>
          </a:p>
        </p:txBody>
      </p:sp>
      <p:sp>
        <p:nvSpPr>
          <p:cNvPr id="583739" name="Text Box 3131"/>
          <p:cNvSpPr txBox="1">
            <a:spLocks noChangeArrowheads="1"/>
          </p:cNvSpPr>
          <p:nvPr/>
        </p:nvSpPr>
        <p:spPr bwMode="auto">
          <a:xfrm>
            <a:off x="817563" y="2201863"/>
            <a:ext cx="141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cs typeface="+mn-cs"/>
              </a:rPr>
              <a:t>P(g) =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4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51B0-3753-1A43-BAC1-CF7C9B1F6C2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914400" y="17002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914400" y="26908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914400" y="36814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Variable elimination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963613" y="1676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A</a:t>
            </a:r>
          </a:p>
        </p:txBody>
      </p:sp>
      <p:sp>
        <p:nvSpPr>
          <p:cNvPr id="427019" name="Text Box 11"/>
          <p:cNvSpPr txBox="1">
            <a:spLocks noChangeArrowheads="1"/>
          </p:cNvSpPr>
          <p:nvPr/>
        </p:nvSpPr>
        <p:spPr bwMode="auto">
          <a:xfrm>
            <a:off x="963613" y="26670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B</a:t>
            </a:r>
          </a:p>
        </p:txBody>
      </p: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950913" y="3657600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C</a:t>
            </a:r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1179513" y="2249488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1179513" y="3222625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5067" name="Group 19"/>
          <p:cNvGrpSpPr>
            <a:grpSpLocks/>
          </p:cNvGrpSpPr>
          <p:nvPr/>
        </p:nvGrpSpPr>
        <p:grpSpPr bwMode="auto">
          <a:xfrm>
            <a:off x="1905000" y="1676400"/>
            <a:ext cx="5611813" cy="1417638"/>
            <a:chOff x="384" y="1632"/>
            <a:chExt cx="3535" cy="893"/>
          </a:xfrm>
        </p:grpSpPr>
        <p:sp>
          <p:nvSpPr>
            <p:cNvPr id="427028" name="Text Box 20"/>
            <p:cNvSpPr txBox="1">
              <a:spLocks noChangeArrowheads="1"/>
            </p:cNvSpPr>
            <p:nvPr/>
          </p:nvSpPr>
          <p:spPr bwMode="auto">
            <a:xfrm>
              <a:off x="384" y="1632"/>
              <a:ext cx="353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cs typeface="+mn-cs"/>
                </a:rPr>
                <a:t>P(c) = </a:t>
              </a:r>
              <a:r>
                <a:rPr lang="en-US" sz="3600" b="1" i="0">
                  <a:latin typeface="Symbol" charset="0"/>
                  <a:cs typeface="+mn-cs"/>
                </a:rPr>
                <a:t>S </a:t>
              </a:r>
              <a:r>
                <a:rPr lang="en-US" sz="3200">
                  <a:cs typeface="+mn-cs"/>
                </a:rPr>
                <a:t>P(c | b) </a:t>
              </a:r>
              <a:r>
                <a:rPr lang="en-US" sz="3600" b="1" i="0">
                  <a:latin typeface="Symbol" charset="0"/>
                  <a:cs typeface="+mn-cs"/>
                </a:rPr>
                <a:t>S </a:t>
              </a:r>
              <a:r>
                <a:rPr lang="en-US" sz="3200">
                  <a:cs typeface="+mn-cs"/>
                </a:rPr>
                <a:t>P(b | a) P(a) </a:t>
              </a:r>
            </a:p>
          </p:txBody>
        </p:sp>
        <p:sp>
          <p:nvSpPr>
            <p:cNvPr id="427029" name="Text Box 21"/>
            <p:cNvSpPr txBox="1">
              <a:spLocks noChangeArrowheads="1"/>
            </p:cNvSpPr>
            <p:nvPr/>
          </p:nvSpPr>
          <p:spPr bwMode="auto">
            <a:xfrm>
              <a:off x="1200" y="187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cs typeface="+mn-cs"/>
                </a:rPr>
                <a:t>b</a:t>
              </a:r>
            </a:p>
          </p:txBody>
        </p:sp>
        <p:sp>
          <p:nvSpPr>
            <p:cNvPr id="427030" name="Text Box 22"/>
            <p:cNvSpPr txBox="1">
              <a:spLocks noChangeArrowheads="1"/>
            </p:cNvSpPr>
            <p:nvPr/>
          </p:nvSpPr>
          <p:spPr bwMode="auto">
            <a:xfrm>
              <a:off x="2256" y="187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cs typeface="+mn-cs"/>
                </a:rPr>
                <a:t>a</a:t>
              </a:r>
            </a:p>
          </p:txBody>
        </p:sp>
        <p:sp>
          <p:nvSpPr>
            <p:cNvPr id="427031" name="AutoShape 23"/>
            <p:cNvSpPr>
              <a:spLocks/>
            </p:cNvSpPr>
            <p:nvPr/>
          </p:nvSpPr>
          <p:spPr bwMode="auto">
            <a:xfrm rot="-5394759">
              <a:off x="2928" y="1343"/>
              <a:ext cx="144" cy="1585"/>
            </a:xfrm>
            <a:prstGeom prst="leftBrace">
              <a:avLst>
                <a:gd name="adj1" fmla="val 91725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2" name="Text Box 24"/>
            <p:cNvSpPr txBox="1">
              <a:spLocks noChangeArrowheads="1"/>
            </p:cNvSpPr>
            <p:nvPr/>
          </p:nvSpPr>
          <p:spPr bwMode="auto">
            <a:xfrm>
              <a:off x="2736" y="2160"/>
              <a:ext cx="5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>
                  <a:cs typeface="+mn-cs"/>
                </a:rPr>
                <a:t>P(b)</a:t>
              </a:r>
            </a:p>
          </p:txBody>
        </p:sp>
      </p:grpSp>
      <p:grpSp>
        <p:nvGrpSpPr>
          <p:cNvPr id="427054" name="Group 46"/>
          <p:cNvGrpSpPr>
            <a:grpSpLocks/>
          </p:cNvGrpSpPr>
          <p:nvPr/>
        </p:nvGrpSpPr>
        <p:grpSpPr bwMode="auto">
          <a:xfrm>
            <a:off x="1676400" y="2819400"/>
            <a:ext cx="2493963" cy="1814513"/>
            <a:chOff x="1056" y="1776"/>
            <a:chExt cx="1571" cy="1143"/>
          </a:xfrm>
        </p:grpSpPr>
        <p:sp>
          <p:nvSpPr>
            <p:cNvPr id="427012" name="AutoShape 4"/>
            <p:cNvSpPr>
              <a:spLocks noChangeArrowheads="1"/>
            </p:cNvSpPr>
            <p:nvPr/>
          </p:nvSpPr>
          <p:spPr bwMode="auto">
            <a:xfrm>
              <a:off x="1536" y="2285"/>
              <a:ext cx="480" cy="336"/>
            </a:xfrm>
            <a:prstGeom prst="downArrowCallout">
              <a:avLst>
                <a:gd name="adj1" fmla="val 35714"/>
                <a:gd name="adj2" fmla="val 35714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4" name="Text Box 26"/>
            <p:cNvSpPr txBox="1">
              <a:spLocks noChangeArrowheads="1"/>
            </p:cNvSpPr>
            <p:nvPr/>
          </p:nvSpPr>
          <p:spPr bwMode="auto">
            <a:xfrm>
              <a:off x="1665" y="2256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>
                  <a:latin typeface="Albertus Medium" charset="0"/>
                  <a:cs typeface="+mn-cs"/>
                </a:rPr>
                <a:t>x</a:t>
              </a:r>
              <a:endParaRPr lang="en-US" sz="2400" i="0">
                <a:cs typeface="+mn-cs"/>
              </a:endParaRPr>
            </a:p>
          </p:txBody>
        </p:sp>
        <p:sp>
          <p:nvSpPr>
            <p:cNvPr id="427035" name="Line 27"/>
            <p:cNvSpPr>
              <a:spLocks noChangeShapeType="1"/>
            </p:cNvSpPr>
            <p:nvPr/>
          </p:nvSpPr>
          <p:spPr bwMode="auto">
            <a:xfrm>
              <a:off x="1392" y="2064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6" name="Line 28"/>
            <p:cNvSpPr>
              <a:spLocks noChangeShapeType="1"/>
            </p:cNvSpPr>
            <p:nvPr/>
          </p:nvSpPr>
          <p:spPr bwMode="auto">
            <a:xfrm flipH="1">
              <a:off x="1920" y="2064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7" name="Text Box 29"/>
            <p:cNvSpPr txBox="1">
              <a:spLocks noChangeArrowheads="1"/>
            </p:cNvSpPr>
            <p:nvPr/>
          </p:nvSpPr>
          <p:spPr bwMode="auto">
            <a:xfrm>
              <a:off x="1056" y="1776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P(A)</a:t>
              </a:r>
            </a:p>
          </p:txBody>
        </p:sp>
        <p:sp>
          <p:nvSpPr>
            <p:cNvPr id="427038" name="Text Box 30"/>
            <p:cNvSpPr txBox="1">
              <a:spLocks noChangeArrowheads="1"/>
            </p:cNvSpPr>
            <p:nvPr/>
          </p:nvSpPr>
          <p:spPr bwMode="auto">
            <a:xfrm>
              <a:off x="1776" y="1776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P(B | A)</a:t>
              </a:r>
            </a:p>
          </p:txBody>
        </p:sp>
        <p:sp>
          <p:nvSpPr>
            <p:cNvPr id="427033" name="Text Box 25"/>
            <p:cNvSpPr txBox="1">
              <a:spLocks noChangeArrowheads="1"/>
            </p:cNvSpPr>
            <p:nvPr/>
          </p:nvSpPr>
          <p:spPr bwMode="auto">
            <a:xfrm>
              <a:off x="1344" y="2592"/>
              <a:ext cx="7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cs typeface="+mn-cs"/>
                </a:rPr>
                <a:t>P(B, A)</a:t>
              </a:r>
            </a:p>
          </p:txBody>
        </p:sp>
      </p:grpSp>
      <p:grpSp>
        <p:nvGrpSpPr>
          <p:cNvPr id="427053" name="Group 45"/>
          <p:cNvGrpSpPr>
            <a:grpSpLocks/>
          </p:cNvGrpSpPr>
          <p:nvPr/>
        </p:nvGrpSpPr>
        <p:grpSpPr bwMode="auto">
          <a:xfrm>
            <a:off x="3352800" y="3938588"/>
            <a:ext cx="2000250" cy="801687"/>
            <a:chOff x="2112" y="2481"/>
            <a:chExt cx="1260" cy="505"/>
          </a:xfrm>
        </p:grpSpPr>
        <p:sp>
          <p:nvSpPr>
            <p:cNvPr id="427026" name="Line 18"/>
            <p:cNvSpPr>
              <a:spLocks noChangeShapeType="1"/>
            </p:cNvSpPr>
            <p:nvPr/>
          </p:nvSpPr>
          <p:spPr bwMode="auto">
            <a:xfrm>
              <a:off x="2112" y="2784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11" name="AutoShape 3"/>
            <p:cNvSpPr>
              <a:spLocks noChangeArrowheads="1"/>
            </p:cNvSpPr>
            <p:nvPr/>
          </p:nvSpPr>
          <p:spPr bwMode="auto">
            <a:xfrm>
              <a:off x="2400" y="2544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5" name="Text Box 17"/>
            <p:cNvSpPr txBox="1">
              <a:spLocks noChangeArrowheads="1"/>
            </p:cNvSpPr>
            <p:nvPr/>
          </p:nvSpPr>
          <p:spPr bwMode="auto">
            <a:xfrm>
              <a:off x="2362" y="2481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7039" name="Text Box 31"/>
            <p:cNvSpPr txBox="1">
              <a:spLocks noChangeArrowheads="1"/>
            </p:cNvSpPr>
            <p:nvPr/>
          </p:nvSpPr>
          <p:spPr bwMode="auto">
            <a:xfrm>
              <a:off x="2400" y="2736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A</a:t>
              </a:r>
              <a:endParaRPr lang="en-US" sz="2800">
                <a:cs typeface="+mn-cs"/>
              </a:endParaRPr>
            </a:p>
          </p:txBody>
        </p:sp>
        <p:sp>
          <p:nvSpPr>
            <p:cNvPr id="427040" name="Text Box 32"/>
            <p:cNvSpPr txBox="1">
              <a:spLocks noChangeArrowheads="1"/>
            </p:cNvSpPr>
            <p:nvPr/>
          </p:nvSpPr>
          <p:spPr bwMode="auto">
            <a:xfrm>
              <a:off x="2832" y="2592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P(B)</a:t>
              </a:r>
            </a:p>
          </p:txBody>
        </p:sp>
      </p:grpSp>
      <p:grpSp>
        <p:nvGrpSpPr>
          <p:cNvPr id="427049" name="Group 41"/>
          <p:cNvGrpSpPr>
            <a:grpSpLocks/>
          </p:cNvGrpSpPr>
          <p:nvPr/>
        </p:nvGrpSpPr>
        <p:grpSpPr bwMode="auto">
          <a:xfrm>
            <a:off x="5029200" y="4114800"/>
            <a:ext cx="2036763" cy="1890713"/>
            <a:chOff x="3168" y="2592"/>
            <a:chExt cx="1283" cy="1191"/>
          </a:xfrm>
        </p:grpSpPr>
        <p:sp>
          <p:nvSpPr>
            <p:cNvPr id="427010" name="AutoShape 2"/>
            <p:cNvSpPr>
              <a:spLocks noChangeArrowheads="1"/>
            </p:cNvSpPr>
            <p:nvPr/>
          </p:nvSpPr>
          <p:spPr bwMode="auto">
            <a:xfrm>
              <a:off x="3312" y="3149"/>
              <a:ext cx="480" cy="336"/>
            </a:xfrm>
            <a:prstGeom prst="downArrowCallout">
              <a:avLst>
                <a:gd name="adj1" fmla="val 35714"/>
                <a:gd name="adj2" fmla="val 35714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3" name="Line 15"/>
            <p:cNvSpPr>
              <a:spLocks noChangeShapeType="1"/>
            </p:cNvSpPr>
            <p:nvPr/>
          </p:nvSpPr>
          <p:spPr bwMode="auto">
            <a:xfrm>
              <a:off x="3168" y="2928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4" name="Text Box 16"/>
            <p:cNvSpPr txBox="1">
              <a:spLocks noChangeArrowheads="1"/>
            </p:cNvSpPr>
            <p:nvPr/>
          </p:nvSpPr>
          <p:spPr bwMode="auto">
            <a:xfrm>
              <a:off x="3441" y="3120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>
                  <a:latin typeface="Albertus Medium" charset="0"/>
                  <a:cs typeface="+mn-cs"/>
                </a:rPr>
                <a:t>x</a:t>
              </a:r>
              <a:endParaRPr lang="en-US" sz="2400" i="0">
                <a:cs typeface="+mn-cs"/>
              </a:endParaRPr>
            </a:p>
          </p:txBody>
        </p:sp>
        <p:sp>
          <p:nvSpPr>
            <p:cNvPr id="427041" name="Text Box 33"/>
            <p:cNvSpPr txBox="1">
              <a:spLocks noChangeArrowheads="1"/>
            </p:cNvSpPr>
            <p:nvPr/>
          </p:nvSpPr>
          <p:spPr bwMode="auto">
            <a:xfrm>
              <a:off x="3588" y="2592"/>
              <a:ext cx="8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 | B)</a:t>
              </a:r>
            </a:p>
          </p:txBody>
        </p:sp>
        <p:sp>
          <p:nvSpPr>
            <p:cNvPr id="427042" name="Line 34"/>
            <p:cNvSpPr>
              <a:spLocks noChangeShapeType="1"/>
            </p:cNvSpPr>
            <p:nvPr/>
          </p:nvSpPr>
          <p:spPr bwMode="auto">
            <a:xfrm flipH="1">
              <a:off x="3696" y="2928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5" name="Text Box 37"/>
            <p:cNvSpPr txBox="1">
              <a:spLocks noChangeArrowheads="1"/>
            </p:cNvSpPr>
            <p:nvPr/>
          </p:nvSpPr>
          <p:spPr bwMode="auto">
            <a:xfrm>
              <a:off x="3216" y="3456"/>
              <a:ext cx="8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cs typeface="+mn-cs"/>
                </a:rPr>
                <a:t>P(C, B)</a:t>
              </a:r>
            </a:p>
          </p:txBody>
        </p:sp>
      </p:grpSp>
      <p:grpSp>
        <p:nvGrpSpPr>
          <p:cNvPr id="427050" name="Group 42"/>
          <p:cNvGrpSpPr>
            <a:grpSpLocks/>
          </p:cNvGrpSpPr>
          <p:nvPr/>
        </p:nvGrpSpPr>
        <p:grpSpPr bwMode="auto">
          <a:xfrm>
            <a:off x="6324600" y="5310188"/>
            <a:ext cx="2000250" cy="801687"/>
            <a:chOff x="3984" y="3345"/>
            <a:chExt cx="1260" cy="505"/>
          </a:xfrm>
        </p:grpSpPr>
        <p:sp>
          <p:nvSpPr>
            <p:cNvPr id="427013" name="AutoShape 5"/>
            <p:cNvSpPr>
              <a:spLocks noChangeArrowheads="1"/>
            </p:cNvSpPr>
            <p:nvPr/>
          </p:nvSpPr>
          <p:spPr bwMode="auto">
            <a:xfrm>
              <a:off x="4272" y="3408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3" name="Text Box 35"/>
            <p:cNvSpPr txBox="1">
              <a:spLocks noChangeArrowheads="1"/>
            </p:cNvSpPr>
            <p:nvPr/>
          </p:nvSpPr>
          <p:spPr bwMode="auto">
            <a:xfrm>
              <a:off x="4234" y="3345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7044" name="Line 36"/>
            <p:cNvSpPr>
              <a:spLocks noChangeShapeType="1"/>
            </p:cNvSpPr>
            <p:nvPr/>
          </p:nvSpPr>
          <p:spPr bwMode="auto">
            <a:xfrm>
              <a:off x="3984" y="3648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6" name="Text Box 38"/>
            <p:cNvSpPr txBox="1">
              <a:spLocks noChangeArrowheads="1"/>
            </p:cNvSpPr>
            <p:nvPr/>
          </p:nvSpPr>
          <p:spPr bwMode="auto">
            <a:xfrm>
              <a:off x="4272" y="360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B</a:t>
              </a:r>
              <a:endParaRPr lang="en-US" sz="2800">
                <a:cs typeface="+mn-cs"/>
              </a:endParaRPr>
            </a:p>
          </p:txBody>
        </p:sp>
        <p:sp>
          <p:nvSpPr>
            <p:cNvPr id="427047" name="Text Box 39"/>
            <p:cNvSpPr txBox="1">
              <a:spLocks noChangeArrowheads="1"/>
            </p:cNvSpPr>
            <p:nvPr/>
          </p:nvSpPr>
          <p:spPr bwMode="auto">
            <a:xfrm>
              <a:off x="4692" y="3456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P(C)</a:t>
              </a:r>
            </a:p>
          </p:txBody>
        </p:sp>
      </p:grp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91D7-3ED6-9448-A15B-F68BB852260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Inference as variable elimination 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</a:t>
            </a:r>
            <a:r>
              <a:rPr lang="en-US" b="1" smtClean="0">
                <a:cs typeface="+mn-cs"/>
              </a:rPr>
              <a:t>factor</a:t>
            </a:r>
            <a:r>
              <a:rPr lang="en-US" smtClean="0">
                <a:cs typeface="+mn-cs"/>
              </a:rPr>
              <a:t> over </a:t>
            </a:r>
            <a:r>
              <a:rPr lang="en-US" b="1" i="1" smtClean="0">
                <a:cs typeface="+mn-cs"/>
              </a:rPr>
              <a:t>X</a:t>
            </a:r>
            <a:r>
              <a:rPr lang="en-US" smtClean="0">
                <a:cs typeface="+mn-cs"/>
              </a:rPr>
              <a:t> is a function from </a:t>
            </a:r>
            <a:r>
              <a:rPr lang="en-US" i="1" smtClean="0">
                <a:cs typeface="+mn-cs"/>
              </a:rPr>
              <a:t>val(</a:t>
            </a:r>
            <a:r>
              <a:rPr lang="en-US" b="1" i="1" smtClean="0">
                <a:cs typeface="+mn-cs"/>
              </a:rPr>
              <a:t>X</a:t>
            </a:r>
            <a:r>
              <a:rPr lang="en-US" i="1" smtClean="0">
                <a:cs typeface="+mn-cs"/>
              </a:rPr>
              <a:t>)</a:t>
            </a:r>
            <a:r>
              <a:rPr lang="en-US" smtClean="0">
                <a:cs typeface="+mn-cs"/>
              </a:rPr>
              <a:t> to numbers in [0,1]:</a:t>
            </a:r>
            <a:endParaRPr lang="en-US" i="1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A CPT is a factor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A joint distribution is also a factor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BN inference: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factors are multiplied to give new ones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variables in factors summed out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variable can be summed out as soon as all factors mentioning it have been multiplied.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61BFF-C04F-284D-B7B3-1AE200E6E15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29064" name="Rectangle 8"/>
          <p:cNvSpPr>
            <a:spLocks noGrp="1" noChangeArrowheads="1"/>
          </p:cNvSpPr>
          <p:nvPr>
            <p:ph type="title"/>
          </p:nvPr>
        </p:nvSpPr>
        <p:spPr>
          <a:xfrm>
            <a:off x="717550" y="26511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Variable Elimination with loops</a:t>
            </a:r>
          </a:p>
        </p:txBody>
      </p:sp>
      <p:sp>
        <p:nvSpPr>
          <p:cNvPr id="429066" name="Oval 10"/>
          <p:cNvSpPr>
            <a:spLocks noChangeArrowheads="1"/>
          </p:cNvSpPr>
          <p:nvPr/>
        </p:nvSpPr>
        <p:spPr bwMode="auto">
          <a:xfrm>
            <a:off x="1844675" y="26463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Smoking</a:t>
            </a:r>
          </a:p>
        </p:txBody>
      </p:sp>
      <p:sp>
        <p:nvSpPr>
          <p:cNvPr id="429067" name="Oval 11"/>
          <p:cNvSpPr>
            <a:spLocks noChangeArrowheads="1"/>
          </p:cNvSpPr>
          <p:nvPr/>
        </p:nvSpPr>
        <p:spPr bwMode="auto">
          <a:xfrm>
            <a:off x="1857375" y="13890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Gender</a:t>
            </a:r>
          </a:p>
        </p:txBody>
      </p:sp>
      <p:sp>
        <p:nvSpPr>
          <p:cNvPr id="429068" name="Oval 12"/>
          <p:cNvSpPr>
            <a:spLocks noChangeArrowheads="1"/>
          </p:cNvSpPr>
          <p:nvPr/>
        </p:nvSpPr>
        <p:spPr bwMode="auto">
          <a:xfrm>
            <a:off x="130175" y="13890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Age</a:t>
            </a: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 flipH="1">
            <a:off x="2479675" y="2125663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235075" y="2011363"/>
            <a:ext cx="9017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1" name="Oval 15"/>
          <p:cNvSpPr>
            <a:spLocks noChangeArrowheads="1"/>
          </p:cNvSpPr>
          <p:nvPr/>
        </p:nvSpPr>
        <p:spPr bwMode="auto">
          <a:xfrm>
            <a:off x="1108075" y="3776663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Cancer</a:t>
            </a:r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 flipH="1">
            <a:off x="1933575" y="3370263"/>
            <a:ext cx="3556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2085975" y="4437063"/>
            <a:ext cx="446088" cy="563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 flipH="1">
            <a:off x="882650" y="4398963"/>
            <a:ext cx="415925" cy="519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5" name="Oval 19"/>
          <p:cNvSpPr>
            <a:spLocks noChangeArrowheads="1"/>
          </p:cNvSpPr>
          <p:nvPr/>
        </p:nvSpPr>
        <p:spPr bwMode="auto">
          <a:xfrm>
            <a:off x="1730375" y="4994275"/>
            <a:ext cx="1498600" cy="7366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Lung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Tumor</a:t>
            </a:r>
          </a:p>
        </p:txBody>
      </p:sp>
      <p:sp>
        <p:nvSpPr>
          <p:cNvPr id="429076" name="Oval 20"/>
          <p:cNvSpPr>
            <a:spLocks noChangeArrowheads="1"/>
          </p:cNvSpPr>
          <p:nvPr/>
        </p:nvSpPr>
        <p:spPr bwMode="auto">
          <a:xfrm>
            <a:off x="141288" y="4897438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Serum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Calcium</a:t>
            </a:r>
          </a:p>
        </p:txBody>
      </p:sp>
      <p:sp>
        <p:nvSpPr>
          <p:cNvPr id="429077" name="Oval 21"/>
          <p:cNvSpPr>
            <a:spLocks noChangeArrowheads="1"/>
          </p:cNvSpPr>
          <p:nvPr/>
        </p:nvSpPr>
        <p:spPr bwMode="auto">
          <a:xfrm>
            <a:off x="79375" y="2595563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Exposure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to Toxics</a:t>
            </a:r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1044575" y="3421063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9" name="Line 23"/>
          <p:cNvSpPr>
            <a:spLocks noChangeShapeType="1"/>
          </p:cNvSpPr>
          <p:nvPr/>
        </p:nvSpPr>
        <p:spPr bwMode="auto">
          <a:xfrm>
            <a:off x="765175" y="2100263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29146" name="Group 90"/>
          <p:cNvGrpSpPr>
            <a:grpSpLocks/>
          </p:cNvGrpSpPr>
          <p:nvPr/>
        </p:nvGrpSpPr>
        <p:grpSpPr bwMode="auto">
          <a:xfrm>
            <a:off x="3249613" y="1136650"/>
            <a:ext cx="3902075" cy="1774825"/>
            <a:chOff x="2047" y="716"/>
            <a:chExt cx="2458" cy="1118"/>
          </a:xfrm>
        </p:grpSpPr>
        <p:grpSp>
          <p:nvGrpSpPr>
            <p:cNvPr id="47172" name="Group 68"/>
            <p:cNvGrpSpPr>
              <a:grpSpLocks/>
            </p:cNvGrpSpPr>
            <p:nvPr/>
          </p:nvGrpSpPr>
          <p:grpSpPr bwMode="auto">
            <a:xfrm>
              <a:off x="2185" y="1167"/>
              <a:ext cx="480" cy="365"/>
              <a:chOff x="3140" y="1566"/>
              <a:chExt cx="480" cy="365"/>
            </a:xfrm>
          </p:grpSpPr>
          <p:sp>
            <p:nvSpPr>
              <p:cNvPr id="429058" name="AutoShape 2"/>
              <p:cNvSpPr>
                <a:spLocks noChangeArrowheads="1"/>
              </p:cNvSpPr>
              <p:nvPr/>
            </p:nvSpPr>
            <p:spPr bwMode="auto">
              <a:xfrm>
                <a:off x="3140" y="1595"/>
                <a:ext cx="480" cy="336"/>
              </a:xfrm>
              <a:prstGeom prst="downArrowCallout">
                <a:avLst>
                  <a:gd name="adj1" fmla="val 35714"/>
                  <a:gd name="adj2" fmla="val 35714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81" name="Text Box 25"/>
              <p:cNvSpPr txBox="1">
                <a:spLocks noChangeArrowheads="1"/>
              </p:cNvSpPr>
              <p:nvPr/>
            </p:nvSpPr>
            <p:spPr bwMode="auto">
              <a:xfrm>
                <a:off x="3269" y="1566"/>
                <a:ext cx="2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>
                    <a:latin typeface="Albertus Medium" charset="0"/>
                    <a:cs typeface="+mn-cs"/>
                  </a:rPr>
                  <a:t>x</a:t>
                </a:r>
                <a:endParaRPr lang="en-US" sz="2400" i="0">
                  <a:cs typeface="+mn-cs"/>
                </a:endParaRPr>
              </a:p>
            </p:txBody>
          </p:sp>
        </p:grpSp>
        <p:sp>
          <p:nvSpPr>
            <p:cNvPr id="429084" name="Text Box 28"/>
            <p:cNvSpPr txBox="1">
              <a:spLocks noChangeArrowheads="1"/>
            </p:cNvSpPr>
            <p:nvPr/>
          </p:nvSpPr>
          <p:spPr bwMode="auto">
            <a:xfrm>
              <a:off x="2047" y="1507"/>
              <a:ext cx="9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P(A,G,S)</a:t>
              </a:r>
            </a:p>
          </p:txBody>
        </p:sp>
        <p:sp>
          <p:nvSpPr>
            <p:cNvPr id="429085" name="Text Box 29"/>
            <p:cNvSpPr txBox="1">
              <a:spLocks noChangeArrowheads="1"/>
            </p:cNvSpPr>
            <p:nvPr/>
          </p:nvSpPr>
          <p:spPr bwMode="auto">
            <a:xfrm>
              <a:off x="2230" y="716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P(A)</a:t>
              </a:r>
            </a:p>
          </p:txBody>
        </p:sp>
        <p:sp>
          <p:nvSpPr>
            <p:cNvPr id="429090" name="Text Box 34"/>
            <p:cNvSpPr txBox="1">
              <a:spLocks noChangeArrowheads="1"/>
            </p:cNvSpPr>
            <p:nvPr/>
          </p:nvSpPr>
          <p:spPr bwMode="auto">
            <a:xfrm>
              <a:off x="3461" y="716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P(S | A,G)</a:t>
              </a:r>
            </a:p>
          </p:txBody>
        </p:sp>
        <p:sp>
          <p:nvSpPr>
            <p:cNvPr id="429091" name="Text Box 35"/>
            <p:cNvSpPr txBox="1">
              <a:spLocks noChangeArrowheads="1"/>
            </p:cNvSpPr>
            <p:nvPr/>
          </p:nvSpPr>
          <p:spPr bwMode="auto">
            <a:xfrm>
              <a:off x="2806" y="716"/>
              <a:ext cx="5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P(G)</a:t>
              </a:r>
            </a:p>
          </p:txBody>
        </p:sp>
        <p:sp>
          <p:nvSpPr>
            <p:cNvPr id="429093" name="Line 37"/>
            <p:cNvSpPr>
              <a:spLocks noChangeShapeType="1"/>
            </p:cNvSpPr>
            <p:nvPr/>
          </p:nvSpPr>
          <p:spPr bwMode="auto">
            <a:xfrm>
              <a:off x="2405" y="983"/>
              <a:ext cx="1" cy="21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94" name="Line 38"/>
            <p:cNvSpPr>
              <a:spLocks noChangeShapeType="1"/>
            </p:cNvSpPr>
            <p:nvPr/>
          </p:nvSpPr>
          <p:spPr bwMode="auto">
            <a:xfrm flipH="1">
              <a:off x="2664" y="994"/>
              <a:ext cx="456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95" name="Line 39"/>
            <p:cNvSpPr>
              <a:spLocks noChangeShapeType="1"/>
            </p:cNvSpPr>
            <p:nvPr/>
          </p:nvSpPr>
          <p:spPr bwMode="auto">
            <a:xfrm flipH="1">
              <a:off x="2644" y="1004"/>
              <a:ext cx="1266" cy="33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48" name="Group 92"/>
          <p:cNvGrpSpPr>
            <a:grpSpLocks/>
          </p:cNvGrpSpPr>
          <p:nvPr/>
        </p:nvGrpSpPr>
        <p:grpSpPr bwMode="auto">
          <a:xfrm>
            <a:off x="4632325" y="2224088"/>
            <a:ext cx="2214563" cy="808037"/>
            <a:chOff x="2918" y="1401"/>
            <a:chExt cx="1395" cy="509"/>
          </a:xfrm>
        </p:grpSpPr>
        <p:sp>
          <p:nvSpPr>
            <p:cNvPr id="429092" name="Text Box 36"/>
            <p:cNvSpPr txBox="1">
              <a:spLocks noChangeArrowheads="1"/>
            </p:cNvSpPr>
            <p:nvPr/>
          </p:nvSpPr>
          <p:spPr bwMode="auto">
            <a:xfrm>
              <a:off x="3605" y="1504"/>
              <a:ext cx="7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P(A,S)</a:t>
              </a:r>
            </a:p>
          </p:txBody>
        </p:sp>
        <p:grpSp>
          <p:nvGrpSpPr>
            <p:cNvPr id="47167" name="Group 91"/>
            <p:cNvGrpSpPr>
              <a:grpSpLocks/>
            </p:cNvGrpSpPr>
            <p:nvPr/>
          </p:nvGrpSpPr>
          <p:grpSpPr bwMode="auto">
            <a:xfrm>
              <a:off x="3182" y="1401"/>
              <a:ext cx="466" cy="509"/>
              <a:chOff x="3182" y="1401"/>
              <a:chExt cx="466" cy="509"/>
            </a:xfrm>
          </p:grpSpPr>
          <p:sp>
            <p:nvSpPr>
              <p:cNvPr id="429061" name="AutoShape 5"/>
              <p:cNvSpPr>
                <a:spLocks noChangeArrowheads="1"/>
              </p:cNvSpPr>
              <p:nvPr/>
            </p:nvSpPr>
            <p:spPr bwMode="auto">
              <a:xfrm>
                <a:off x="3182" y="1464"/>
                <a:ext cx="466" cy="432"/>
              </a:xfrm>
              <a:prstGeom prst="rightArrowCallout">
                <a:avLst>
                  <a:gd name="adj1" fmla="val 25000"/>
                  <a:gd name="adj2" fmla="val 25000"/>
                  <a:gd name="adj3" fmla="val 17978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99" name="Text Box 43"/>
              <p:cNvSpPr txBox="1">
                <a:spLocks noChangeArrowheads="1"/>
              </p:cNvSpPr>
              <p:nvPr/>
            </p:nvSpPr>
            <p:spPr bwMode="auto">
              <a:xfrm>
                <a:off x="3190" y="1401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100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660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cs typeface="+mn-cs"/>
                  </a:rPr>
                  <a:t>G</a:t>
                </a:r>
                <a:endParaRPr lang="en-US" sz="2800">
                  <a:cs typeface="+mn-cs"/>
                </a:endParaRPr>
              </a:p>
            </p:txBody>
          </p:sp>
        </p:grpSp>
        <p:sp>
          <p:nvSpPr>
            <p:cNvPr id="429101" name="Line 45"/>
            <p:cNvSpPr>
              <a:spLocks noChangeShapeType="1"/>
            </p:cNvSpPr>
            <p:nvPr/>
          </p:nvSpPr>
          <p:spPr bwMode="auto">
            <a:xfrm flipV="1">
              <a:off x="2918" y="1678"/>
              <a:ext cx="252" cy="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56" name="Group 100"/>
          <p:cNvGrpSpPr>
            <a:grpSpLocks/>
          </p:cNvGrpSpPr>
          <p:nvPr/>
        </p:nvGrpSpPr>
        <p:grpSpPr bwMode="auto">
          <a:xfrm>
            <a:off x="5822950" y="4217988"/>
            <a:ext cx="2044700" cy="819150"/>
            <a:chOff x="3668" y="2657"/>
            <a:chExt cx="1288" cy="516"/>
          </a:xfrm>
        </p:grpSpPr>
        <p:grpSp>
          <p:nvGrpSpPr>
            <p:cNvPr id="47160" name="Group 99"/>
            <p:cNvGrpSpPr>
              <a:grpSpLocks/>
            </p:cNvGrpSpPr>
            <p:nvPr/>
          </p:nvGrpSpPr>
          <p:grpSpPr bwMode="auto">
            <a:xfrm>
              <a:off x="3908" y="2657"/>
              <a:ext cx="467" cy="516"/>
              <a:chOff x="3908" y="2657"/>
              <a:chExt cx="467" cy="516"/>
            </a:xfrm>
          </p:grpSpPr>
          <p:sp>
            <p:nvSpPr>
              <p:cNvPr id="429059" name="AutoShape 3"/>
              <p:cNvSpPr>
                <a:spLocks noChangeArrowheads="1"/>
              </p:cNvSpPr>
              <p:nvPr/>
            </p:nvSpPr>
            <p:spPr bwMode="auto">
              <a:xfrm>
                <a:off x="3946" y="2733"/>
                <a:ext cx="429" cy="432"/>
              </a:xfrm>
              <a:prstGeom prst="rightArrowCallout">
                <a:avLst>
                  <a:gd name="adj1" fmla="val 25175"/>
                  <a:gd name="adj2" fmla="val 25175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82" name="Text Box 26"/>
              <p:cNvSpPr txBox="1">
                <a:spLocks noChangeArrowheads="1"/>
              </p:cNvSpPr>
              <p:nvPr/>
            </p:nvSpPr>
            <p:spPr bwMode="auto">
              <a:xfrm>
                <a:off x="3908" y="2657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083" name="Text Box 27"/>
              <p:cNvSpPr txBox="1">
                <a:spLocks noChangeArrowheads="1"/>
              </p:cNvSpPr>
              <p:nvPr/>
            </p:nvSpPr>
            <p:spPr bwMode="auto">
              <a:xfrm>
                <a:off x="3915" y="2923"/>
                <a:ext cx="3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>
                    <a:cs typeface="+mn-cs"/>
                  </a:rPr>
                  <a:t>E,S</a:t>
                </a:r>
                <a:endParaRPr lang="en-US" sz="2800">
                  <a:cs typeface="+mn-cs"/>
                </a:endParaRPr>
              </a:p>
            </p:txBody>
          </p:sp>
        </p:grpSp>
        <p:sp>
          <p:nvSpPr>
            <p:cNvPr id="429088" name="Text Box 32"/>
            <p:cNvSpPr txBox="1">
              <a:spLocks noChangeArrowheads="1"/>
            </p:cNvSpPr>
            <p:nvPr/>
          </p:nvSpPr>
          <p:spPr bwMode="auto">
            <a:xfrm>
              <a:off x="4404" y="2759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P(C)</a:t>
              </a:r>
            </a:p>
          </p:txBody>
        </p:sp>
        <p:sp>
          <p:nvSpPr>
            <p:cNvPr id="429104" name="Line 48"/>
            <p:cNvSpPr>
              <a:spLocks noChangeShapeType="1"/>
            </p:cNvSpPr>
            <p:nvPr/>
          </p:nvSpPr>
          <p:spPr bwMode="auto">
            <a:xfrm>
              <a:off x="3668" y="2910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57" name="Group 101"/>
          <p:cNvGrpSpPr>
            <a:grpSpLocks/>
          </p:cNvGrpSpPr>
          <p:nvPr/>
        </p:nvGrpSpPr>
        <p:grpSpPr bwMode="auto">
          <a:xfrm>
            <a:off x="3613150" y="4899025"/>
            <a:ext cx="5316538" cy="1174750"/>
            <a:chOff x="2276" y="3086"/>
            <a:chExt cx="3349" cy="740"/>
          </a:xfrm>
        </p:grpSpPr>
        <p:sp>
          <p:nvSpPr>
            <p:cNvPr id="429063" name="AutoShape 7"/>
            <p:cNvSpPr>
              <a:spLocks noChangeArrowheads="1"/>
            </p:cNvSpPr>
            <p:nvPr/>
          </p:nvSpPr>
          <p:spPr bwMode="auto">
            <a:xfrm>
              <a:off x="3332" y="3381"/>
              <a:ext cx="346" cy="288"/>
            </a:xfrm>
            <a:prstGeom prst="rightArrowCallout">
              <a:avLst>
                <a:gd name="adj1" fmla="val 25000"/>
                <a:gd name="adj2" fmla="val 25000"/>
                <a:gd name="adj3" fmla="val 20023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10" name="Line 54"/>
            <p:cNvSpPr>
              <a:spLocks noChangeShapeType="1"/>
            </p:cNvSpPr>
            <p:nvPr/>
          </p:nvSpPr>
          <p:spPr bwMode="auto">
            <a:xfrm>
              <a:off x="3092" y="3525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05" name="Text Box 49"/>
            <p:cNvSpPr txBox="1">
              <a:spLocks noChangeArrowheads="1"/>
            </p:cNvSpPr>
            <p:nvPr/>
          </p:nvSpPr>
          <p:spPr bwMode="auto">
            <a:xfrm>
              <a:off x="2276" y="3333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P(L | C)</a:t>
              </a:r>
            </a:p>
          </p:txBody>
        </p:sp>
        <p:sp>
          <p:nvSpPr>
            <p:cNvPr id="429108" name="Text Box 52"/>
            <p:cNvSpPr txBox="1">
              <a:spLocks noChangeArrowheads="1"/>
            </p:cNvSpPr>
            <p:nvPr/>
          </p:nvSpPr>
          <p:spPr bwMode="auto">
            <a:xfrm>
              <a:off x="3342" y="3381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>
                  <a:latin typeface="Albertus Medium" charset="0"/>
                  <a:cs typeface="+mn-cs"/>
                </a:rPr>
                <a:t>x</a:t>
              </a:r>
              <a:endParaRPr lang="en-US" sz="2400" i="0">
                <a:cs typeface="+mn-cs"/>
              </a:endParaRPr>
            </a:p>
          </p:txBody>
        </p:sp>
        <p:cxnSp>
          <p:nvCxnSpPr>
            <p:cNvPr id="429109" name="AutoShape 53"/>
            <p:cNvCxnSpPr>
              <a:cxnSpLocks noChangeShapeType="1"/>
              <a:stCxn id="429088" idx="2"/>
              <a:endCxn id="429108" idx="0"/>
            </p:cNvCxnSpPr>
            <p:nvPr/>
          </p:nvCxnSpPr>
          <p:spPr bwMode="auto">
            <a:xfrm rot="5400000">
              <a:off x="3915" y="2617"/>
              <a:ext cx="295" cy="1234"/>
            </a:xfrm>
            <a:prstGeom prst="bentConnector3">
              <a:avLst>
                <a:gd name="adj1" fmla="val 49829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111" name="Text Box 55"/>
            <p:cNvSpPr txBox="1">
              <a:spLocks noChangeArrowheads="1"/>
            </p:cNvSpPr>
            <p:nvPr/>
          </p:nvSpPr>
          <p:spPr bwMode="auto">
            <a:xfrm>
              <a:off x="3668" y="3381"/>
              <a:ext cx="7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P(C,L)</a:t>
              </a:r>
            </a:p>
          </p:txBody>
        </p:sp>
        <p:sp>
          <p:nvSpPr>
            <p:cNvPr id="429062" name="AutoShape 6"/>
            <p:cNvSpPr>
              <a:spLocks noChangeArrowheads="1"/>
            </p:cNvSpPr>
            <p:nvPr/>
          </p:nvSpPr>
          <p:spPr bwMode="auto">
            <a:xfrm>
              <a:off x="4631" y="3361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06" name="Text Box 50"/>
            <p:cNvSpPr txBox="1">
              <a:spLocks noChangeArrowheads="1"/>
            </p:cNvSpPr>
            <p:nvPr/>
          </p:nvSpPr>
          <p:spPr bwMode="auto">
            <a:xfrm>
              <a:off x="4593" y="3298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9107" name="Text Box 51"/>
            <p:cNvSpPr txBox="1">
              <a:spLocks noChangeArrowheads="1"/>
            </p:cNvSpPr>
            <p:nvPr/>
          </p:nvSpPr>
          <p:spPr bwMode="auto">
            <a:xfrm>
              <a:off x="4628" y="357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C</a:t>
              </a:r>
              <a:endParaRPr lang="en-US" sz="2800">
                <a:cs typeface="+mn-cs"/>
              </a:endParaRPr>
            </a:p>
          </p:txBody>
        </p:sp>
        <p:sp>
          <p:nvSpPr>
            <p:cNvPr id="429112" name="Line 56"/>
            <p:cNvSpPr>
              <a:spLocks noChangeShapeType="1"/>
            </p:cNvSpPr>
            <p:nvPr/>
          </p:nvSpPr>
          <p:spPr bwMode="auto">
            <a:xfrm>
              <a:off x="4353" y="3538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13" name="Text Box 57"/>
            <p:cNvSpPr txBox="1">
              <a:spLocks noChangeArrowheads="1"/>
            </p:cNvSpPr>
            <p:nvPr/>
          </p:nvSpPr>
          <p:spPr bwMode="auto">
            <a:xfrm>
              <a:off x="5097" y="339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P(L)</a:t>
              </a:r>
            </a:p>
          </p:txBody>
        </p:sp>
      </p:grpSp>
      <p:sp>
        <p:nvSpPr>
          <p:cNvPr id="429123" name="Text Box 67"/>
          <p:cNvSpPr txBox="1">
            <a:spLocks noChangeArrowheads="1"/>
          </p:cNvSpPr>
          <p:nvPr/>
        </p:nvSpPr>
        <p:spPr bwMode="auto">
          <a:xfrm>
            <a:off x="646113" y="6078538"/>
            <a:ext cx="7421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Complexity is exponential in the size of the factors</a:t>
            </a:r>
          </a:p>
        </p:txBody>
      </p:sp>
      <p:grpSp>
        <p:nvGrpSpPr>
          <p:cNvPr id="429152" name="Group 96"/>
          <p:cNvGrpSpPr>
            <a:grpSpLocks/>
          </p:cNvGrpSpPr>
          <p:nvPr/>
        </p:nvGrpSpPr>
        <p:grpSpPr bwMode="auto">
          <a:xfrm>
            <a:off x="3914775" y="2889250"/>
            <a:ext cx="4514850" cy="1012825"/>
            <a:chOff x="2466" y="1820"/>
            <a:chExt cx="2844" cy="638"/>
          </a:xfrm>
        </p:grpSpPr>
        <p:cxnSp>
          <p:nvCxnSpPr>
            <p:cNvPr id="429102" name="AutoShape 46"/>
            <p:cNvCxnSpPr>
              <a:cxnSpLocks noChangeShapeType="1"/>
              <a:stCxn id="429087" idx="2"/>
              <a:endCxn id="429139" idx="1"/>
            </p:cNvCxnSpPr>
            <p:nvPr/>
          </p:nvCxnSpPr>
          <p:spPr bwMode="auto">
            <a:xfrm rot="5400000">
              <a:off x="3730" y="564"/>
              <a:ext cx="324" cy="2836"/>
            </a:xfrm>
            <a:prstGeom prst="bentConnector4">
              <a:avLst>
                <a:gd name="adj1" fmla="val 18829"/>
                <a:gd name="adj2" fmla="val 105079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131" name="Text Box 75"/>
            <p:cNvSpPr txBox="1">
              <a:spLocks noChangeArrowheads="1"/>
            </p:cNvSpPr>
            <p:nvPr/>
          </p:nvSpPr>
          <p:spPr bwMode="auto">
            <a:xfrm>
              <a:off x="2974" y="2038"/>
              <a:ext cx="7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P(E,S)</a:t>
              </a:r>
            </a:p>
          </p:txBody>
        </p:sp>
        <p:grpSp>
          <p:nvGrpSpPr>
            <p:cNvPr id="47145" name="Group 95"/>
            <p:cNvGrpSpPr>
              <a:grpSpLocks/>
            </p:cNvGrpSpPr>
            <p:nvPr/>
          </p:nvGrpSpPr>
          <p:grpSpPr bwMode="auto">
            <a:xfrm>
              <a:off x="2466" y="1942"/>
              <a:ext cx="466" cy="516"/>
              <a:chOff x="2466" y="1942"/>
              <a:chExt cx="466" cy="516"/>
            </a:xfrm>
          </p:grpSpPr>
          <p:sp>
            <p:nvSpPr>
              <p:cNvPr id="429138" name="AutoShape 82"/>
              <p:cNvSpPr>
                <a:spLocks noChangeArrowheads="1"/>
              </p:cNvSpPr>
              <p:nvPr/>
            </p:nvSpPr>
            <p:spPr bwMode="auto">
              <a:xfrm>
                <a:off x="2466" y="2005"/>
                <a:ext cx="466" cy="432"/>
              </a:xfrm>
              <a:prstGeom prst="rightArrowCallout">
                <a:avLst>
                  <a:gd name="adj1" fmla="val 25000"/>
                  <a:gd name="adj2" fmla="val 25000"/>
                  <a:gd name="adj3" fmla="val 17978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139" name="Text Box 83"/>
              <p:cNvSpPr txBox="1">
                <a:spLocks noChangeArrowheads="1"/>
              </p:cNvSpPr>
              <p:nvPr/>
            </p:nvSpPr>
            <p:spPr bwMode="auto">
              <a:xfrm>
                <a:off x="2474" y="1942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140" name="Text Box 84"/>
              <p:cNvSpPr txBox="1">
                <a:spLocks noChangeArrowheads="1"/>
              </p:cNvSpPr>
              <p:nvPr/>
            </p:nvSpPr>
            <p:spPr bwMode="auto">
              <a:xfrm>
                <a:off x="2516" y="2208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cs typeface="+mn-cs"/>
                  </a:rPr>
                  <a:t>A</a:t>
                </a:r>
                <a:endParaRPr lang="en-US" sz="2800">
                  <a:cs typeface="+mn-cs"/>
                </a:endParaRPr>
              </a:p>
            </p:txBody>
          </p:sp>
        </p:grpSp>
      </p:grpSp>
      <p:grpSp>
        <p:nvGrpSpPr>
          <p:cNvPr id="429150" name="Group 94"/>
          <p:cNvGrpSpPr>
            <a:grpSpLocks/>
          </p:cNvGrpSpPr>
          <p:nvPr/>
        </p:nvGrpSpPr>
        <p:grpSpPr bwMode="auto">
          <a:xfrm>
            <a:off x="6556375" y="1760538"/>
            <a:ext cx="2587625" cy="1133475"/>
            <a:chOff x="4130" y="1109"/>
            <a:chExt cx="1630" cy="714"/>
          </a:xfrm>
        </p:grpSpPr>
        <p:sp>
          <p:nvSpPr>
            <p:cNvPr id="429096" name="Line 40"/>
            <p:cNvSpPr>
              <a:spLocks noChangeShapeType="1"/>
            </p:cNvSpPr>
            <p:nvPr/>
          </p:nvSpPr>
          <p:spPr bwMode="auto">
            <a:xfrm>
              <a:off x="4572" y="1382"/>
              <a:ext cx="42" cy="14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87" name="Text Box 31"/>
            <p:cNvSpPr txBox="1">
              <a:spLocks noChangeArrowheads="1"/>
            </p:cNvSpPr>
            <p:nvPr/>
          </p:nvSpPr>
          <p:spPr bwMode="auto">
            <a:xfrm>
              <a:off x="4859" y="1493"/>
              <a:ext cx="9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P(A,E,S)</a:t>
              </a:r>
            </a:p>
          </p:txBody>
        </p:sp>
        <p:sp>
          <p:nvSpPr>
            <p:cNvPr id="429126" name="Text Box 70"/>
            <p:cNvSpPr txBox="1">
              <a:spLocks noChangeArrowheads="1"/>
            </p:cNvSpPr>
            <p:nvPr/>
          </p:nvSpPr>
          <p:spPr bwMode="auto">
            <a:xfrm>
              <a:off x="4130" y="1109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 | A)</a:t>
              </a:r>
            </a:p>
          </p:txBody>
        </p:sp>
        <p:sp>
          <p:nvSpPr>
            <p:cNvPr id="429130" name="Line 74"/>
            <p:cNvSpPr>
              <a:spLocks noChangeShapeType="1"/>
            </p:cNvSpPr>
            <p:nvPr/>
          </p:nvSpPr>
          <p:spPr bwMode="auto">
            <a:xfrm flipV="1">
              <a:off x="4271" y="1678"/>
              <a:ext cx="220" cy="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47140" name="Group 93"/>
            <p:cNvGrpSpPr>
              <a:grpSpLocks/>
            </p:cNvGrpSpPr>
            <p:nvPr/>
          </p:nvGrpSpPr>
          <p:grpSpPr bwMode="auto">
            <a:xfrm>
              <a:off x="4485" y="1535"/>
              <a:ext cx="346" cy="288"/>
              <a:chOff x="4485" y="1535"/>
              <a:chExt cx="346" cy="288"/>
            </a:xfrm>
          </p:grpSpPr>
          <p:sp>
            <p:nvSpPr>
              <p:cNvPr id="429141" name="AutoShape 85"/>
              <p:cNvSpPr>
                <a:spLocks noChangeArrowheads="1"/>
              </p:cNvSpPr>
              <p:nvPr/>
            </p:nvSpPr>
            <p:spPr bwMode="auto">
              <a:xfrm>
                <a:off x="4485" y="1535"/>
                <a:ext cx="346" cy="288"/>
              </a:xfrm>
              <a:prstGeom prst="rightArrowCallout">
                <a:avLst>
                  <a:gd name="adj1" fmla="val 25000"/>
                  <a:gd name="adj2" fmla="val 25000"/>
                  <a:gd name="adj3" fmla="val 20023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142" name="Text Box 86"/>
              <p:cNvSpPr txBox="1">
                <a:spLocks noChangeArrowheads="1"/>
              </p:cNvSpPr>
              <p:nvPr/>
            </p:nvSpPr>
            <p:spPr bwMode="auto">
              <a:xfrm>
                <a:off x="4495" y="1535"/>
                <a:ext cx="2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>
                    <a:latin typeface="Albertus Medium" charset="0"/>
                    <a:cs typeface="+mn-cs"/>
                  </a:rPr>
                  <a:t>x</a:t>
                </a:r>
                <a:endParaRPr lang="en-US" sz="2400" i="0">
                  <a:cs typeface="+mn-cs"/>
                </a:endParaRPr>
              </a:p>
            </p:txBody>
          </p:sp>
        </p:grpSp>
      </p:grpSp>
      <p:grpSp>
        <p:nvGrpSpPr>
          <p:cNvPr id="429153" name="Group 97"/>
          <p:cNvGrpSpPr>
            <a:grpSpLocks/>
          </p:cNvGrpSpPr>
          <p:nvPr/>
        </p:nvGrpSpPr>
        <p:grpSpPr bwMode="auto">
          <a:xfrm>
            <a:off x="4451350" y="3225800"/>
            <a:ext cx="3616325" cy="1684338"/>
            <a:chOff x="2804" y="2032"/>
            <a:chExt cx="2278" cy="1061"/>
          </a:xfrm>
        </p:grpSpPr>
        <p:sp>
          <p:nvSpPr>
            <p:cNvPr id="429086" name="Text Box 30"/>
            <p:cNvSpPr txBox="1">
              <a:spLocks noChangeArrowheads="1"/>
            </p:cNvSpPr>
            <p:nvPr/>
          </p:nvSpPr>
          <p:spPr bwMode="auto">
            <a:xfrm>
              <a:off x="4051" y="2032"/>
              <a:ext cx="10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 | E,S)</a:t>
              </a:r>
            </a:p>
          </p:txBody>
        </p:sp>
        <p:sp>
          <p:nvSpPr>
            <p:cNvPr id="429089" name="Text Box 33"/>
            <p:cNvSpPr txBox="1">
              <a:spLocks noChangeArrowheads="1"/>
            </p:cNvSpPr>
            <p:nvPr/>
          </p:nvSpPr>
          <p:spPr bwMode="auto">
            <a:xfrm>
              <a:off x="2804" y="2766"/>
              <a:ext cx="9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P(E,S,C)</a:t>
              </a:r>
            </a:p>
          </p:txBody>
        </p:sp>
        <p:grpSp>
          <p:nvGrpSpPr>
            <p:cNvPr id="47131" name="Group 87"/>
            <p:cNvGrpSpPr>
              <a:grpSpLocks/>
            </p:cNvGrpSpPr>
            <p:nvPr/>
          </p:nvGrpSpPr>
          <p:grpSpPr bwMode="auto">
            <a:xfrm>
              <a:off x="3063" y="2442"/>
              <a:ext cx="480" cy="365"/>
              <a:chOff x="3121" y="2404"/>
              <a:chExt cx="480" cy="365"/>
            </a:xfrm>
          </p:grpSpPr>
          <p:sp>
            <p:nvSpPr>
              <p:cNvPr id="429060" name="AutoShape 4"/>
              <p:cNvSpPr>
                <a:spLocks noChangeArrowheads="1"/>
              </p:cNvSpPr>
              <p:nvPr/>
            </p:nvSpPr>
            <p:spPr bwMode="auto">
              <a:xfrm>
                <a:off x="3121" y="2433"/>
                <a:ext cx="480" cy="336"/>
              </a:xfrm>
              <a:prstGeom prst="downArrowCallout">
                <a:avLst>
                  <a:gd name="adj1" fmla="val 35714"/>
                  <a:gd name="adj2" fmla="val 35714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97" name="Text Box 41"/>
              <p:cNvSpPr txBox="1">
                <a:spLocks noChangeArrowheads="1"/>
              </p:cNvSpPr>
              <p:nvPr/>
            </p:nvSpPr>
            <p:spPr bwMode="auto">
              <a:xfrm>
                <a:off x="3250" y="2404"/>
                <a:ext cx="2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>
                    <a:latin typeface="Albertus Medium" charset="0"/>
                    <a:cs typeface="+mn-cs"/>
                  </a:rPr>
                  <a:t>x</a:t>
                </a:r>
                <a:endParaRPr lang="en-US" sz="2400" i="0">
                  <a:cs typeface="+mn-cs"/>
                </a:endParaRPr>
              </a:p>
            </p:txBody>
          </p:sp>
        </p:grpSp>
        <p:sp>
          <p:nvSpPr>
            <p:cNvPr id="429144" name="Line 88"/>
            <p:cNvSpPr>
              <a:spLocks noChangeShapeType="1"/>
            </p:cNvSpPr>
            <p:nvPr/>
          </p:nvSpPr>
          <p:spPr bwMode="auto">
            <a:xfrm flipH="1">
              <a:off x="3534" y="2296"/>
              <a:ext cx="875" cy="2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45" name="Line 89"/>
            <p:cNvSpPr>
              <a:spLocks noChangeShapeType="1"/>
            </p:cNvSpPr>
            <p:nvPr/>
          </p:nvSpPr>
          <p:spPr bwMode="auto">
            <a:xfrm>
              <a:off x="3327" y="2307"/>
              <a:ext cx="0" cy="15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12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9D9E1-BBA4-354F-B43F-DC4BF696603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30082" name="AutoShape 2"/>
          <p:cNvSpPr>
            <a:spLocks noChangeArrowheads="1"/>
          </p:cNvSpPr>
          <p:nvPr/>
        </p:nvSpPr>
        <p:spPr bwMode="auto">
          <a:xfrm flipH="1">
            <a:off x="3929063" y="1733550"/>
            <a:ext cx="2286000" cy="1087438"/>
          </a:xfrm>
          <a:prstGeom prst="cloudCallout">
            <a:avLst>
              <a:gd name="adj1" fmla="val -64792"/>
              <a:gd name="adj2" fmla="val -10148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800">
              <a:cs typeface="+mn-cs"/>
            </a:endParaRPr>
          </a:p>
        </p:txBody>
      </p:sp>
      <p:sp>
        <p:nvSpPr>
          <p:cNvPr id="430083" name="AutoShape 3"/>
          <p:cNvSpPr>
            <a:spLocks noChangeArrowheads="1"/>
          </p:cNvSpPr>
          <p:nvPr/>
        </p:nvSpPr>
        <p:spPr bwMode="auto">
          <a:xfrm flipH="1">
            <a:off x="7854950" y="2590800"/>
            <a:ext cx="819150" cy="381000"/>
          </a:xfrm>
          <a:prstGeom prst="wedgeRectCallout">
            <a:avLst>
              <a:gd name="adj1" fmla="val 125190"/>
              <a:gd name="adj2" fmla="val 17079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800">
              <a:cs typeface="+mn-cs"/>
            </a:endParaRP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6596063" y="4243388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6" name="AutoShape 6"/>
          <p:cNvSpPr>
            <a:spLocks noChangeArrowheads="1"/>
          </p:cNvSpPr>
          <p:nvPr/>
        </p:nvSpPr>
        <p:spPr bwMode="auto">
          <a:xfrm>
            <a:off x="8050213" y="5386388"/>
            <a:ext cx="83820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7" name="AutoShape 7"/>
          <p:cNvSpPr>
            <a:spLocks noChangeArrowheads="1"/>
          </p:cNvSpPr>
          <p:nvPr/>
        </p:nvSpPr>
        <p:spPr bwMode="auto">
          <a:xfrm>
            <a:off x="5635625" y="5386388"/>
            <a:ext cx="114935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944562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Join trees*</a:t>
            </a: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4081463" y="188595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P(A)</a:t>
            </a:r>
            <a:endParaRPr lang="en-US" sz="2800">
              <a:cs typeface="+mn-cs"/>
            </a:endParaRP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4262438" y="2266950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P(S | A,G)</a:t>
            </a:r>
          </a:p>
        </p:txBody>
      </p:sp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4843463" y="18859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P(G)</a:t>
            </a:r>
          </a:p>
        </p:txBody>
      </p:sp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7783513" y="257333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P(A,S)</a:t>
            </a:r>
          </a:p>
        </p:txBody>
      </p:sp>
      <p:sp>
        <p:nvSpPr>
          <p:cNvPr id="430094" name="Text Box 14"/>
          <p:cNvSpPr txBox="1">
            <a:spLocks noChangeArrowheads="1"/>
          </p:cNvSpPr>
          <p:nvPr/>
        </p:nvSpPr>
        <p:spPr bwMode="auto">
          <a:xfrm>
            <a:off x="5356225" y="2266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5432425" y="1885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94225" y="1885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grpSp>
        <p:nvGrpSpPr>
          <p:cNvPr id="48143" name="Group 42"/>
          <p:cNvGrpSpPr>
            <a:grpSpLocks/>
          </p:cNvGrpSpPr>
          <p:nvPr/>
        </p:nvGrpSpPr>
        <p:grpSpPr bwMode="auto">
          <a:xfrm>
            <a:off x="6588125" y="1868488"/>
            <a:ext cx="1393825" cy="685800"/>
            <a:chOff x="4169" y="1764"/>
            <a:chExt cx="878" cy="432"/>
          </a:xfrm>
        </p:grpSpPr>
        <p:sp>
          <p:nvSpPr>
            <p:cNvPr id="430084" name="AutoShape 4"/>
            <p:cNvSpPr>
              <a:spLocks noChangeArrowheads="1"/>
            </p:cNvSpPr>
            <p:nvPr/>
          </p:nvSpPr>
          <p:spPr bwMode="auto">
            <a:xfrm>
              <a:off x="4169" y="1764"/>
              <a:ext cx="878" cy="43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0097" name="Text Box 17"/>
            <p:cNvSpPr txBox="1">
              <a:spLocks noChangeArrowheads="1"/>
            </p:cNvSpPr>
            <p:nvPr/>
          </p:nvSpPr>
          <p:spPr bwMode="auto">
            <a:xfrm>
              <a:off x="4214" y="1812"/>
              <a:ext cx="7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A, G, S</a:t>
              </a:r>
            </a:p>
          </p:txBody>
        </p:sp>
      </p:grpSp>
      <p:sp>
        <p:nvSpPr>
          <p:cNvPr id="430098" name="Text Box 18"/>
          <p:cNvSpPr txBox="1">
            <a:spLocks noChangeArrowheads="1"/>
          </p:cNvSpPr>
          <p:nvPr/>
        </p:nvSpPr>
        <p:spPr bwMode="auto">
          <a:xfrm>
            <a:off x="6672263" y="4319588"/>
            <a:ext cx="117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E, S, C</a:t>
            </a:r>
          </a:p>
        </p:txBody>
      </p:sp>
      <p:sp>
        <p:nvSpPr>
          <p:cNvPr id="430099" name="Text Box 19"/>
          <p:cNvSpPr txBox="1">
            <a:spLocks noChangeArrowheads="1"/>
          </p:cNvSpPr>
          <p:nvPr/>
        </p:nvSpPr>
        <p:spPr bwMode="auto">
          <a:xfrm>
            <a:off x="8043863" y="5462588"/>
            <a:ext cx="79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C, L</a:t>
            </a:r>
          </a:p>
        </p:txBody>
      </p:sp>
      <p:sp>
        <p:nvSpPr>
          <p:cNvPr id="430100" name="Text Box 20"/>
          <p:cNvSpPr txBox="1">
            <a:spLocks noChangeArrowheads="1"/>
          </p:cNvSpPr>
          <p:nvPr/>
        </p:nvSpPr>
        <p:spPr bwMode="auto">
          <a:xfrm>
            <a:off x="5605463" y="5462588"/>
            <a:ext cx="113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C, S-C</a:t>
            </a:r>
          </a:p>
        </p:txBody>
      </p:sp>
      <p:sp>
        <p:nvSpPr>
          <p:cNvPr id="430101" name="Line 21"/>
          <p:cNvSpPr>
            <a:spLocks noChangeShapeType="1"/>
          </p:cNvSpPr>
          <p:nvPr/>
        </p:nvSpPr>
        <p:spPr bwMode="auto">
          <a:xfrm>
            <a:off x="7251700" y="2565400"/>
            <a:ext cx="0" cy="4413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6356350" y="4938713"/>
            <a:ext cx="676275" cy="436562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7388225" y="4938713"/>
            <a:ext cx="819150" cy="43815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4" name="Text Box 24"/>
          <p:cNvSpPr txBox="1">
            <a:spLocks noChangeArrowheads="1"/>
          </p:cNvSpPr>
          <p:nvPr/>
        </p:nvSpPr>
        <p:spPr bwMode="auto">
          <a:xfrm>
            <a:off x="500063" y="1047750"/>
            <a:ext cx="729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A join tree is a partially precompiled factorization</a:t>
            </a:r>
          </a:p>
        </p:txBody>
      </p:sp>
      <p:sp>
        <p:nvSpPr>
          <p:cNvPr id="430106" name="Oval 26"/>
          <p:cNvSpPr>
            <a:spLocks noChangeArrowheads="1"/>
          </p:cNvSpPr>
          <p:nvPr/>
        </p:nvSpPr>
        <p:spPr bwMode="auto">
          <a:xfrm>
            <a:off x="2239963" y="29908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Smoking</a:t>
            </a:r>
          </a:p>
        </p:txBody>
      </p:sp>
      <p:sp>
        <p:nvSpPr>
          <p:cNvPr id="430107" name="Oval 27"/>
          <p:cNvSpPr>
            <a:spLocks noChangeArrowheads="1"/>
          </p:cNvSpPr>
          <p:nvPr/>
        </p:nvSpPr>
        <p:spPr bwMode="auto">
          <a:xfrm>
            <a:off x="2252663" y="17335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Gender</a:t>
            </a:r>
          </a:p>
        </p:txBody>
      </p:sp>
      <p:sp>
        <p:nvSpPr>
          <p:cNvPr id="430108" name="Oval 28"/>
          <p:cNvSpPr>
            <a:spLocks noChangeArrowheads="1"/>
          </p:cNvSpPr>
          <p:nvPr/>
        </p:nvSpPr>
        <p:spPr bwMode="auto">
          <a:xfrm>
            <a:off x="525463" y="17335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Age</a:t>
            </a:r>
          </a:p>
        </p:txBody>
      </p:sp>
      <p:sp>
        <p:nvSpPr>
          <p:cNvPr id="430109" name="Line 29"/>
          <p:cNvSpPr>
            <a:spLocks noChangeShapeType="1"/>
          </p:cNvSpPr>
          <p:nvPr/>
        </p:nvSpPr>
        <p:spPr bwMode="auto">
          <a:xfrm flipH="1">
            <a:off x="2874963" y="247015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0" name="Line 30"/>
          <p:cNvSpPr>
            <a:spLocks noChangeShapeType="1"/>
          </p:cNvSpPr>
          <p:nvPr/>
        </p:nvSpPr>
        <p:spPr bwMode="auto">
          <a:xfrm>
            <a:off x="1630363" y="2355850"/>
            <a:ext cx="9017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1" name="Oval 31"/>
          <p:cNvSpPr>
            <a:spLocks noChangeArrowheads="1"/>
          </p:cNvSpPr>
          <p:nvPr/>
        </p:nvSpPr>
        <p:spPr bwMode="auto">
          <a:xfrm>
            <a:off x="1503363" y="4121150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Cancer</a:t>
            </a:r>
          </a:p>
        </p:txBody>
      </p:sp>
      <p:sp>
        <p:nvSpPr>
          <p:cNvPr id="430112" name="Line 32"/>
          <p:cNvSpPr>
            <a:spLocks noChangeShapeType="1"/>
          </p:cNvSpPr>
          <p:nvPr/>
        </p:nvSpPr>
        <p:spPr bwMode="auto">
          <a:xfrm flipH="1">
            <a:off x="2328863" y="3714750"/>
            <a:ext cx="3556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3" name="Line 33"/>
          <p:cNvSpPr>
            <a:spLocks noChangeShapeType="1"/>
          </p:cNvSpPr>
          <p:nvPr/>
        </p:nvSpPr>
        <p:spPr bwMode="auto">
          <a:xfrm>
            <a:off x="2481263" y="478155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4" name="Line 34"/>
          <p:cNvSpPr>
            <a:spLocks noChangeShapeType="1"/>
          </p:cNvSpPr>
          <p:nvPr/>
        </p:nvSpPr>
        <p:spPr bwMode="auto">
          <a:xfrm flipH="1">
            <a:off x="1287463" y="4743450"/>
            <a:ext cx="40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5" name="Oval 35"/>
          <p:cNvSpPr>
            <a:spLocks noChangeArrowheads="1"/>
          </p:cNvSpPr>
          <p:nvPr/>
        </p:nvSpPr>
        <p:spPr bwMode="auto">
          <a:xfrm>
            <a:off x="2074863" y="5327650"/>
            <a:ext cx="1498600" cy="7366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Lung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Tumor</a:t>
            </a:r>
          </a:p>
        </p:txBody>
      </p:sp>
      <p:sp>
        <p:nvSpPr>
          <p:cNvPr id="430116" name="Oval 36"/>
          <p:cNvSpPr>
            <a:spLocks noChangeArrowheads="1"/>
          </p:cNvSpPr>
          <p:nvPr/>
        </p:nvSpPr>
        <p:spPr bwMode="auto">
          <a:xfrm>
            <a:off x="423863" y="5200650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Serum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Calcium</a:t>
            </a:r>
          </a:p>
        </p:txBody>
      </p:sp>
      <p:sp>
        <p:nvSpPr>
          <p:cNvPr id="430117" name="Oval 37"/>
          <p:cNvSpPr>
            <a:spLocks noChangeArrowheads="1"/>
          </p:cNvSpPr>
          <p:nvPr/>
        </p:nvSpPr>
        <p:spPr bwMode="auto">
          <a:xfrm>
            <a:off x="474663" y="2940050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Exposure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to Toxics</a:t>
            </a:r>
          </a:p>
        </p:txBody>
      </p:sp>
      <p:sp>
        <p:nvSpPr>
          <p:cNvPr id="430118" name="Line 38"/>
          <p:cNvSpPr>
            <a:spLocks noChangeShapeType="1"/>
          </p:cNvSpPr>
          <p:nvPr/>
        </p:nvSpPr>
        <p:spPr bwMode="auto">
          <a:xfrm>
            <a:off x="1439863" y="3765550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9" name="Line 39"/>
          <p:cNvSpPr>
            <a:spLocks noChangeShapeType="1"/>
          </p:cNvSpPr>
          <p:nvPr/>
        </p:nvSpPr>
        <p:spPr bwMode="auto">
          <a:xfrm>
            <a:off x="1160463" y="244475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21" name="Text Box 41"/>
          <p:cNvSpPr txBox="1">
            <a:spLocks noChangeArrowheads="1"/>
          </p:cNvSpPr>
          <p:nvPr/>
        </p:nvSpPr>
        <p:spPr bwMode="auto">
          <a:xfrm>
            <a:off x="284163" y="6194425"/>
            <a:ext cx="848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cs typeface="+mn-cs"/>
              </a:rPr>
              <a:t>* aka </a:t>
            </a:r>
            <a:r>
              <a:rPr lang="en-US" sz="2400" i="0" dirty="0" smtClean="0">
                <a:cs typeface="+mn-cs"/>
              </a:rPr>
              <a:t>Junction Tree, </a:t>
            </a:r>
            <a:r>
              <a:rPr lang="en-US" sz="2400" i="0" dirty="0" err="1" smtClean="0">
                <a:cs typeface="+mn-cs"/>
              </a:rPr>
              <a:t>Lauritzen</a:t>
            </a:r>
            <a:r>
              <a:rPr lang="en-US" sz="2400" i="0" dirty="0" err="1">
                <a:cs typeface="+mn-cs"/>
              </a:rPr>
              <a:t>-</a:t>
            </a:r>
            <a:r>
              <a:rPr lang="en-US" sz="2400" i="0" dirty="0" err="1" smtClean="0">
                <a:cs typeface="+mn-cs"/>
              </a:rPr>
              <a:t>Spiegelhalter</a:t>
            </a:r>
            <a:r>
              <a:rPr lang="en-US" sz="2400" dirty="0" smtClean="0"/>
              <a:t>, or</a:t>
            </a:r>
            <a:r>
              <a:rPr lang="en-US" sz="2400" i="0" dirty="0" smtClean="0">
                <a:cs typeface="+mn-cs"/>
              </a:rPr>
              <a:t> </a:t>
            </a:r>
            <a:r>
              <a:rPr lang="en-US" sz="2400" i="0" dirty="0" err="1">
                <a:cs typeface="+mn-cs"/>
              </a:rPr>
              <a:t>Hugin</a:t>
            </a:r>
            <a:r>
              <a:rPr lang="en-US" sz="2400" i="0" dirty="0">
                <a:cs typeface="+mn-cs"/>
              </a:rPr>
              <a:t> </a:t>
            </a:r>
            <a:r>
              <a:rPr lang="en-US" sz="2400" i="0" dirty="0" smtClean="0">
                <a:cs typeface="+mn-cs"/>
              </a:rPr>
              <a:t>algorithm, </a:t>
            </a:r>
            <a:r>
              <a:rPr lang="en-US" sz="2400" i="0" dirty="0">
                <a:cs typeface="+mn-cs"/>
              </a:rPr>
              <a:t>… </a:t>
            </a:r>
          </a:p>
        </p:txBody>
      </p:sp>
      <p:grpSp>
        <p:nvGrpSpPr>
          <p:cNvPr id="48166" name="Group 43"/>
          <p:cNvGrpSpPr>
            <a:grpSpLocks/>
          </p:cNvGrpSpPr>
          <p:nvPr/>
        </p:nvGrpSpPr>
        <p:grpSpPr bwMode="auto">
          <a:xfrm>
            <a:off x="6597650" y="3065463"/>
            <a:ext cx="1393825" cy="685800"/>
            <a:chOff x="4169" y="1764"/>
            <a:chExt cx="878" cy="432"/>
          </a:xfrm>
        </p:grpSpPr>
        <p:sp>
          <p:nvSpPr>
            <p:cNvPr id="430124" name="AutoShape 44"/>
            <p:cNvSpPr>
              <a:spLocks noChangeArrowheads="1"/>
            </p:cNvSpPr>
            <p:nvPr/>
          </p:nvSpPr>
          <p:spPr bwMode="auto">
            <a:xfrm>
              <a:off x="4169" y="1764"/>
              <a:ext cx="878" cy="43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0125" name="Text Box 45"/>
            <p:cNvSpPr txBox="1">
              <a:spLocks noChangeArrowheads="1"/>
            </p:cNvSpPr>
            <p:nvPr/>
          </p:nvSpPr>
          <p:spPr bwMode="auto">
            <a:xfrm>
              <a:off x="4239" y="1812"/>
              <a:ext cx="7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A, E, S</a:t>
              </a:r>
            </a:p>
          </p:txBody>
        </p:sp>
      </p:grpSp>
      <p:sp>
        <p:nvSpPr>
          <p:cNvPr id="430126" name="Line 46"/>
          <p:cNvSpPr>
            <a:spLocks noChangeShapeType="1"/>
          </p:cNvSpPr>
          <p:nvPr/>
        </p:nvSpPr>
        <p:spPr bwMode="auto">
          <a:xfrm>
            <a:off x="7270750" y="3760788"/>
            <a:ext cx="0" cy="4413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94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Junction Tree Algorithm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800600"/>
          </a:xfrm>
        </p:spPr>
        <p:txBody>
          <a:bodyPr/>
          <a:lstStyle/>
          <a:p>
            <a:r>
              <a:rPr lang="en-US"/>
              <a:t>Converts Bayes Net into an undirected tree</a:t>
            </a:r>
          </a:p>
          <a:p>
            <a:pPr lvl="1"/>
            <a:r>
              <a:rPr lang="en-US"/>
              <a:t> Joint probability remains unchanged</a:t>
            </a:r>
          </a:p>
          <a:p>
            <a:pPr lvl="1"/>
            <a:r>
              <a:rPr lang="en-US"/>
              <a:t> Exact marginals can be computed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Why ???</a:t>
            </a:r>
          </a:p>
          <a:p>
            <a:pPr lvl="1"/>
            <a:r>
              <a:rPr lang="en-US"/>
              <a:t>Uniform treatment of Bayes Net and MRF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Efficient inference is possible for undirected trees </a:t>
            </a:r>
          </a:p>
        </p:txBody>
      </p:sp>
    </p:spTree>
    <p:extLst>
      <p:ext uri="{BB962C8B-B14F-4D97-AF65-F5344CB8AC3E}">
        <p14:creationId xmlns:p14="http://schemas.microsoft.com/office/powerpoint/2010/main" val="6335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055895" y="2654654"/>
            <a:ext cx="2035185" cy="2496564"/>
          </a:xfrm>
          <a:prstGeom prst="rect">
            <a:avLst/>
          </a:prstGeom>
          <a:noFill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0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42532" y="4110665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0534" y="3137332"/>
            <a:ext cx="1845733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Extractor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02734" y="4146906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55517" y="33935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99428" y="32158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99428" y="361774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99428" y="400753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99428" y="441487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99428" y="48166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4917629" y="3374910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4917629" y="3552643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4917629" y="3552643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4917629" y="3552643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4917629" y="3552643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755517" y="38315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4917629" y="3374910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4917629" y="3776845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4917629" y="3990620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4917629" y="3990620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4917629" y="3990620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755517" y="424646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4917629" y="3374910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4917629" y="4166637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4917629" y="3776845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4917629" y="4405562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4917629" y="4405562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755517" y="468887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4917629" y="3374910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4917629" y="3776845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4917629" y="4166637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4917629" y="4573974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4917629" y="4847975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228470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 </a:t>
            </a:r>
            <a:endParaRPr lang="en-US" sz="1600" dirty="0"/>
          </a:p>
        </p:txBody>
      </p:sp>
      <p:sp>
        <p:nvSpPr>
          <p:cNvPr id="127" name="Rectangle 126"/>
          <p:cNvSpPr/>
          <p:nvPr/>
        </p:nvSpPr>
        <p:spPr>
          <a:xfrm>
            <a:off x="5280826" y="3137332"/>
            <a:ext cx="1533954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6221087" y="355264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238022" y="39906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238022" y="4405562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6238022" y="4816609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468588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Classifier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65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823"/>
            <a:ext cx="8229600" cy="1143000"/>
          </a:xfrm>
        </p:spPr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89" y="3779972"/>
            <a:ext cx="8229600" cy="8720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Multiclass classifier: </a:t>
            </a:r>
            <a:r>
              <a:rPr lang="en-US" sz="2800" dirty="0" err="1" smtClean="0"/>
              <a:t>Softmax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91513" y="502593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91513" y="545980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1513" y="4562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8448" y="5879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289975" y="470881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33886" y="4531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33886" y="493301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33886" y="532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33886" y="57301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33886" y="61318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1452087" y="4690179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1452087" y="4867912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1452087" y="4867912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1452087" y="4867912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1452087" y="4867912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89975" y="51467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1452087" y="4690179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1452087" y="5092114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1452087" y="5305889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1452087" y="5305889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1452087" y="5305889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289975" y="55617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1452087" y="4690179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1452087" y="5481906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1452087" y="5092114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1452087" y="5720831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1452087" y="5720831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289975" y="60041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1452087" y="4690179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1452087" y="5092114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1452087" y="5481906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1452087" y="5889243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1452087" y="6163244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815283" y="4531077"/>
            <a:ext cx="2439241" cy="22786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>
            <a:stCxn id="13" idx="6"/>
            <a:endCxn id="67" idx="2"/>
          </p:cNvCxnSpPr>
          <p:nvPr/>
        </p:nvCxnSpPr>
        <p:spPr>
          <a:xfrm>
            <a:off x="2608176" y="4867912"/>
            <a:ext cx="1080526" cy="5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5" idx="6"/>
            <a:endCxn id="71" idx="2"/>
          </p:cNvCxnSpPr>
          <p:nvPr/>
        </p:nvCxnSpPr>
        <p:spPr>
          <a:xfrm>
            <a:off x="2608176" y="5720831"/>
            <a:ext cx="1119769" cy="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688702" y="47146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1" idx="6"/>
            <a:endCxn id="69" idx="2"/>
          </p:cNvCxnSpPr>
          <p:nvPr/>
        </p:nvCxnSpPr>
        <p:spPr>
          <a:xfrm flipV="1">
            <a:off x="2608176" y="5300700"/>
            <a:ext cx="1080526" cy="5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688702" y="514159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727945" y="557064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727945" y="59853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97" idx="6"/>
            <a:endCxn id="72" idx="2"/>
          </p:cNvCxnSpPr>
          <p:nvPr/>
        </p:nvCxnSpPr>
        <p:spPr>
          <a:xfrm flipV="1">
            <a:off x="2608176" y="6144454"/>
            <a:ext cx="1119769" cy="18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868952" y="634159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97" idx="6"/>
            <a:endCxn id="74" idx="1"/>
          </p:cNvCxnSpPr>
          <p:nvPr/>
        </p:nvCxnSpPr>
        <p:spPr>
          <a:xfrm>
            <a:off x="2608176" y="6163244"/>
            <a:ext cx="307375" cy="22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5" idx="6"/>
            <a:endCxn id="74" idx="1"/>
          </p:cNvCxnSpPr>
          <p:nvPr/>
        </p:nvCxnSpPr>
        <p:spPr>
          <a:xfrm>
            <a:off x="2608176" y="5720831"/>
            <a:ext cx="307375" cy="667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1" idx="6"/>
            <a:endCxn id="74" idx="1"/>
          </p:cNvCxnSpPr>
          <p:nvPr/>
        </p:nvCxnSpPr>
        <p:spPr>
          <a:xfrm>
            <a:off x="2608176" y="5305889"/>
            <a:ext cx="307375" cy="108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3" idx="6"/>
            <a:endCxn id="74" idx="1"/>
          </p:cNvCxnSpPr>
          <p:nvPr/>
        </p:nvCxnSpPr>
        <p:spPr>
          <a:xfrm>
            <a:off x="2608176" y="4867912"/>
            <a:ext cx="307375" cy="1520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4" idx="6"/>
            <a:endCxn id="67" idx="2"/>
          </p:cNvCxnSpPr>
          <p:nvPr/>
        </p:nvCxnSpPr>
        <p:spPr>
          <a:xfrm flipV="1">
            <a:off x="3187153" y="4873786"/>
            <a:ext cx="501549" cy="1626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4" idx="6"/>
            <a:endCxn id="69" idx="2"/>
          </p:cNvCxnSpPr>
          <p:nvPr/>
        </p:nvCxnSpPr>
        <p:spPr>
          <a:xfrm flipV="1">
            <a:off x="3187153" y="5300700"/>
            <a:ext cx="501549" cy="1199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4" idx="6"/>
            <a:endCxn id="71" idx="2"/>
          </p:cNvCxnSpPr>
          <p:nvPr/>
        </p:nvCxnSpPr>
        <p:spPr>
          <a:xfrm flipV="1">
            <a:off x="3187153" y="5729750"/>
            <a:ext cx="540792" cy="770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4" idx="6"/>
            <a:endCxn id="72" idx="2"/>
          </p:cNvCxnSpPr>
          <p:nvPr/>
        </p:nvCxnSpPr>
        <p:spPr>
          <a:xfrm flipV="1">
            <a:off x="3187153" y="6144454"/>
            <a:ext cx="540792" cy="356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7" idx="6"/>
          </p:cNvCxnSpPr>
          <p:nvPr/>
        </p:nvCxnSpPr>
        <p:spPr>
          <a:xfrm>
            <a:off x="4006903" y="4873786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033571" y="5300700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046146" y="5731548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046146" y="6142221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316165" y="4977098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Assumes mutual exclusive labels.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554622" y="463150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581011" y="5128071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589707" y="555244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602280" y="599169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251290" y="982605"/>
            <a:ext cx="8229600" cy="87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Independent binary classifiers: Logistic Regression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614809" y="212422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614809" y="255808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614809" y="166062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631744" y="297821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4" name="Oval 123"/>
          <p:cNvSpPr/>
          <p:nvPr/>
        </p:nvSpPr>
        <p:spPr>
          <a:xfrm>
            <a:off x="2213271" y="18070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057182" y="1629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057182" y="203130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057182" y="242109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57182" y="282842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057182" y="32301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125" idx="6"/>
            <a:endCxn id="124" idx="2"/>
          </p:cNvCxnSpPr>
          <p:nvPr/>
        </p:nvCxnSpPr>
        <p:spPr>
          <a:xfrm>
            <a:off x="1375383" y="1788466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6" idx="6"/>
            <a:endCxn id="124" idx="2"/>
          </p:cNvCxnSpPr>
          <p:nvPr/>
        </p:nvCxnSpPr>
        <p:spPr>
          <a:xfrm flipV="1">
            <a:off x="1375383" y="1966199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6"/>
            <a:endCxn id="124" idx="2"/>
          </p:cNvCxnSpPr>
          <p:nvPr/>
        </p:nvCxnSpPr>
        <p:spPr>
          <a:xfrm flipV="1">
            <a:off x="1375383" y="1966199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6"/>
            <a:endCxn id="124" idx="2"/>
          </p:cNvCxnSpPr>
          <p:nvPr/>
        </p:nvCxnSpPr>
        <p:spPr>
          <a:xfrm flipV="1">
            <a:off x="1375383" y="1966199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6"/>
            <a:endCxn id="124" idx="2"/>
          </p:cNvCxnSpPr>
          <p:nvPr/>
        </p:nvCxnSpPr>
        <p:spPr>
          <a:xfrm flipV="1">
            <a:off x="1375383" y="1966199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2213271" y="22450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25" idx="6"/>
            <a:endCxn id="138" idx="2"/>
          </p:cNvCxnSpPr>
          <p:nvPr/>
        </p:nvCxnSpPr>
        <p:spPr>
          <a:xfrm>
            <a:off x="1375383" y="1788466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26" idx="6"/>
            <a:endCxn id="138" idx="2"/>
          </p:cNvCxnSpPr>
          <p:nvPr/>
        </p:nvCxnSpPr>
        <p:spPr>
          <a:xfrm>
            <a:off x="1375383" y="2190401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29" idx="6"/>
            <a:endCxn id="138" idx="2"/>
          </p:cNvCxnSpPr>
          <p:nvPr/>
        </p:nvCxnSpPr>
        <p:spPr>
          <a:xfrm flipV="1">
            <a:off x="1375383" y="2404176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30" idx="6"/>
            <a:endCxn id="138" idx="2"/>
          </p:cNvCxnSpPr>
          <p:nvPr/>
        </p:nvCxnSpPr>
        <p:spPr>
          <a:xfrm flipV="1">
            <a:off x="1375383" y="2404176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31" idx="6"/>
            <a:endCxn id="138" idx="2"/>
          </p:cNvCxnSpPr>
          <p:nvPr/>
        </p:nvCxnSpPr>
        <p:spPr>
          <a:xfrm flipV="1">
            <a:off x="1375383" y="2404176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213271" y="26600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Arrow Connector 185"/>
          <p:cNvCxnSpPr>
            <a:stCxn id="125" idx="6"/>
            <a:endCxn id="185" idx="2"/>
          </p:cNvCxnSpPr>
          <p:nvPr/>
        </p:nvCxnSpPr>
        <p:spPr>
          <a:xfrm>
            <a:off x="1375383" y="1788466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29" idx="6"/>
            <a:endCxn id="185" idx="2"/>
          </p:cNvCxnSpPr>
          <p:nvPr/>
        </p:nvCxnSpPr>
        <p:spPr>
          <a:xfrm>
            <a:off x="1375383" y="2580193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26" idx="6"/>
            <a:endCxn id="185" idx="2"/>
          </p:cNvCxnSpPr>
          <p:nvPr/>
        </p:nvCxnSpPr>
        <p:spPr>
          <a:xfrm>
            <a:off x="1375383" y="2190401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30" idx="6"/>
            <a:endCxn id="185" idx="2"/>
          </p:cNvCxnSpPr>
          <p:nvPr/>
        </p:nvCxnSpPr>
        <p:spPr>
          <a:xfrm flipV="1">
            <a:off x="1375383" y="2819118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31" idx="6"/>
            <a:endCxn id="185" idx="2"/>
          </p:cNvCxnSpPr>
          <p:nvPr/>
        </p:nvCxnSpPr>
        <p:spPr>
          <a:xfrm flipV="1">
            <a:off x="1375383" y="2819118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213271" y="31024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125" idx="6"/>
            <a:endCxn id="191" idx="2"/>
          </p:cNvCxnSpPr>
          <p:nvPr/>
        </p:nvCxnSpPr>
        <p:spPr>
          <a:xfrm>
            <a:off x="1375383" y="1788466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26" idx="6"/>
            <a:endCxn id="191" idx="2"/>
          </p:cNvCxnSpPr>
          <p:nvPr/>
        </p:nvCxnSpPr>
        <p:spPr>
          <a:xfrm>
            <a:off x="1375383" y="2190401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29" idx="6"/>
            <a:endCxn id="191" idx="2"/>
          </p:cNvCxnSpPr>
          <p:nvPr/>
        </p:nvCxnSpPr>
        <p:spPr>
          <a:xfrm>
            <a:off x="1375383" y="2580193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30" idx="6"/>
            <a:endCxn id="191" idx="2"/>
          </p:cNvCxnSpPr>
          <p:nvPr/>
        </p:nvCxnSpPr>
        <p:spPr>
          <a:xfrm>
            <a:off x="1375383" y="2987530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31" idx="6"/>
            <a:endCxn id="191" idx="2"/>
          </p:cNvCxnSpPr>
          <p:nvPr/>
        </p:nvCxnSpPr>
        <p:spPr>
          <a:xfrm flipV="1">
            <a:off x="1375383" y="3261531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738579" y="1629365"/>
            <a:ext cx="2439241" cy="191900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8" name="Straight Arrow Connector 197"/>
          <p:cNvCxnSpPr>
            <a:stCxn id="124" idx="6"/>
          </p:cNvCxnSpPr>
          <p:nvPr/>
        </p:nvCxnSpPr>
        <p:spPr>
          <a:xfrm>
            <a:off x="2531472" y="1966199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85" idx="6"/>
          </p:cNvCxnSpPr>
          <p:nvPr/>
        </p:nvCxnSpPr>
        <p:spPr>
          <a:xfrm>
            <a:off x="2531472" y="2819118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38" idx="6"/>
          </p:cNvCxnSpPr>
          <p:nvPr/>
        </p:nvCxnSpPr>
        <p:spPr>
          <a:xfrm>
            <a:off x="2531472" y="2404176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/>
          <p:cNvCxnSpPr/>
          <p:nvPr/>
        </p:nvCxnSpPr>
        <p:spPr>
          <a:xfrm flipV="1">
            <a:off x="2251425" y="1914453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Curved Connector 214"/>
          <p:cNvCxnSpPr/>
          <p:nvPr/>
        </p:nvCxnSpPr>
        <p:spPr>
          <a:xfrm flipV="1">
            <a:off x="2251425" y="234950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urved Connector 215"/>
          <p:cNvCxnSpPr/>
          <p:nvPr/>
        </p:nvCxnSpPr>
        <p:spPr>
          <a:xfrm flipV="1">
            <a:off x="2213271" y="277141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Curved Connector 217"/>
          <p:cNvCxnSpPr/>
          <p:nvPr/>
        </p:nvCxnSpPr>
        <p:spPr>
          <a:xfrm flipV="1">
            <a:off x="2225647" y="3203107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5622890" y="172567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631639" y="2239886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0.8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640335" y="268190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0.6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52908" y="308587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426460" y="1932019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No assumptions about relations.</a:t>
            </a:r>
          </a:p>
        </p:txBody>
      </p:sp>
      <p:cxnSp>
        <p:nvCxnSpPr>
          <p:cNvPr id="224" name="Straight Arrow Connector 223"/>
          <p:cNvCxnSpPr/>
          <p:nvPr/>
        </p:nvCxnSpPr>
        <p:spPr>
          <a:xfrm>
            <a:off x="2523334" y="3269297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flipV="1">
            <a:off x="2217509" y="4714685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c 143"/>
          <p:cNvSpPr/>
          <p:nvPr/>
        </p:nvSpPr>
        <p:spPr>
          <a:xfrm flipV="1">
            <a:off x="2228786" y="514678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/>
          <p:cNvSpPr/>
          <p:nvPr/>
        </p:nvSpPr>
        <p:spPr>
          <a:xfrm flipV="1">
            <a:off x="2199869" y="599169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c 145"/>
          <p:cNvSpPr/>
          <p:nvPr/>
        </p:nvSpPr>
        <p:spPr>
          <a:xfrm flipV="1">
            <a:off x="2209092" y="553350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0" y="20407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labels have rich relations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4996" y="43752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90236" y="440170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5338" y="271732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55467" y="273319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272035" y="334881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4749" y="405708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6322" y="40201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6968" y="334881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6003850" y="3620416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6543637" y="3620416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11" idx="2"/>
          </p:cNvCxnSpPr>
          <p:nvPr/>
        </p:nvCxnSpPr>
        <p:spPr>
          <a:xfrm>
            <a:off x="6590236" y="3507915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6779165" y="1523484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4276504" y="1859249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3478" y="2679692"/>
            <a:ext cx="2475461" cy="1776997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792977" y="2947585"/>
            <a:ext cx="1677565" cy="1120660"/>
          </a:xfrm>
          <a:prstGeom prst="ellipse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16080" y="3175979"/>
            <a:ext cx="1324416" cy="9507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186323" y="3174011"/>
            <a:ext cx="1324416" cy="950725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54686" y="2679692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99859" y="3323249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9205" y="3420051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Corgi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40496" y="3435017"/>
            <a:ext cx="95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Puppy</a:t>
            </a:r>
            <a:endParaRPr lang="en-US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6096224" y="5247956"/>
            <a:ext cx="1380196" cy="858071"/>
          </a:xfrm>
          <a:prstGeom prst="wedgeRoundRectCallout">
            <a:avLst>
              <a:gd name="adj1" fmla="val -23522"/>
              <a:gd name="adj2" fmla="val -17014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5232" y="5415809"/>
            <a:ext cx="576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504D"/>
                </a:solidFill>
              </a:rPr>
              <a:t>Softmax</a:t>
            </a:r>
            <a:r>
              <a:rPr lang="en-US" sz="2400" dirty="0" smtClean="0">
                <a:solidFill>
                  <a:srgbClr val="C0504D"/>
                </a:solidFill>
              </a:rPr>
              <a:t>: all labels are mutually exclusive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 smtClean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Logistic Regression: all labels overlap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31" grpId="0" animBg="1"/>
      <p:bldP spid="36" grpId="0" animBg="1"/>
      <p:bldP spid="37" grpId="0" animBg="1"/>
      <p:bldP spid="40" grpId="0"/>
      <p:bldP spid="41" grpId="0"/>
      <p:bldP spid="42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A new classification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R</a:t>
            </a:r>
            <a:r>
              <a:rPr lang="en-US" dirty="0" smtClean="0"/>
              <a:t>espects real world label relations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17528" y="357717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17528" y="40110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17528" y="311357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4463" y="443117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2155455" y="32158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9366" y="30381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9366" y="344005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9366" y="38298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9366" y="42371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9366" y="46389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6"/>
            <a:endCxn id="12" idx="2"/>
          </p:cNvCxnSpPr>
          <p:nvPr/>
        </p:nvCxnSpPr>
        <p:spPr>
          <a:xfrm>
            <a:off x="1317567" y="3197221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6"/>
            <a:endCxn id="12" idx="2"/>
          </p:cNvCxnSpPr>
          <p:nvPr/>
        </p:nvCxnSpPr>
        <p:spPr>
          <a:xfrm flipV="1">
            <a:off x="1317567" y="3374954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6"/>
            <a:endCxn id="12" idx="2"/>
          </p:cNvCxnSpPr>
          <p:nvPr/>
        </p:nvCxnSpPr>
        <p:spPr>
          <a:xfrm flipV="1">
            <a:off x="1317567" y="3374954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6"/>
            <a:endCxn id="12" idx="2"/>
          </p:cNvCxnSpPr>
          <p:nvPr/>
        </p:nvCxnSpPr>
        <p:spPr>
          <a:xfrm flipV="1">
            <a:off x="1317567" y="3374954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6"/>
            <a:endCxn id="12" idx="2"/>
          </p:cNvCxnSpPr>
          <p:nvPr/>
        </p:nvCxnSpPr>
        <p:spPr>
          <a:xfrm flipV="1">
            <a:off x="1317567" y="3374954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55455" y="36538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3" idx="6"/>
            <a:endCxn id="23" idx="2"/>
          </p:cNvCxnSpPr>
          <p:nvPr/>
        </p:nvCxnSpPr>
        <p:spPr>
          <a:xfrm>
            <a:off x="1317567" y="3197221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23" idx="2"/>
          </p:cNvCxnSpPr>
          <p:nvPr/>
        </p:nvCxnSpPr>
        <p:spPr>
          <a:xfrm>
            <a:off x="1317567" y="3599156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6"/>
            <a:endCxn id="23" idx="2"/>
          </p:cNvCxnSpPr>
          <p:nvPr/>
        </p:nvCxnSpPr>
        <p:spPr>
          <a:xfrm flipV="1">
            <a:off x="1317567" y="3812931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23" idx="2"/>
          </p:cNvCxnSpPr>
          <p:nvPr/>
        </p:nvCxnSpPr>
        <p:spPr>
          <a:xfrm flipV="1">
            <a:off x="1317567" y="3812931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23" idx="2"/>
          </p:cNvCxnSpPr>
          <p:nvPr/>
        </p:nvCxnSpPr>
        <p:spPr>
          <a:xfrm flipV="1">
            <a:off x="1317567" y="3812931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55455" y="40687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3" idx="6"/>
            <a:endCxn id="29" idx="2"/>
          </p:cNvCxnSpPr>
          <p:nvPr/>
        </p:nvCxnSpPr>
        <p:spPr>
          <a:xfrm>
            <a:off x="1317567" y="3197221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6"/>
            <a:endCxn id="29" idx="2"/>
          </p:cNvCxnSpPr>
          <p:nvPr/>
        </p:nvCxnSpPr>
        <p:spPr>
          <a:xfrm>
            <a:off x="1317567" y="3988948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6"/>
            <a:endCxn id="29" idx="2"/>
          </p:cNvCxnSpPr>
          <p:nvPr/>
        </p:nvCxnSpPr>
        <p:spPr>
          <a:xfrm>
            <a:off x="1317567" y="3599156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6"/>
            <a:endCxn id="29" idx="2"/>
          </p:cNvCxnSpPr>
          <p:nvPr/>
        </p:nvCxnSpPr>
        <p:spPr>
          <a:xfrm flipV="1">
            <a:off x="1317567" y="4227873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6"/>
            <a:endCxn id="29" idx="2"/>
          </p:cNvCxnSpPr>
          <p:nvPr/>
        </p:nvCxnSpPr>
        <p:spPr>
          <a:xfrm flipV="1">
            <a:off x="1317567" y="4227873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155455" y="45111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3" idx="6"/>
            <a:endCxn id="35" idx="2"/>
          </p:cNvCxnSpPr>
          <p:nvPr/>
        </p:nvCxnSpPr>
        <p:spPr>
          <a:xfrm>
            <a:off x="1317567" y="3197221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6"/>
            <a:endCxn id="35" idx="2"/>
          </p:cNvCxnSpPr>
          <p:nvPr/>
        </p:nvCxnSpPr>
        <p:spPr>
          <a:xfrm>
            <a:off x="1317567" y="3599156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6"/>
            <a:endCxn id="35" idx="2"/>
          </p:cNvCxnSpPr>
          <p:nvPr/>
        </p:nvCxnSpPr>
        <p:spPr>
          <a:xfrm>
            <a:off x="1317567" y="3988948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6"/>
            <a:endCxn id="35" idx="2"/>
          </p:cNvCxnSpPr>
          <p:nvPr/>
        </p:nvCxnSpPr>
        <p:spPr>
          <a:xfrm>
            <a:off x="1317567" y="4396285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6"/>
            <a:endCxn id="35" idx="2"/>
          </p:cNvCxnSpPr>
          <p:nvPr/>
        </p:nvCxnSpPr>
        <p:spPr>
          <a:xfrm flipV="1">
            <a:off x="1317567" y="4670286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40368" y="3003843"/>
            <a:ext cx="4502422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49097" y="3419154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66032" y="3857131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66032" y="427207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66032" y="46831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10586" y="311492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9335" y="3629135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28031" y="407115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0604" y="451040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12968" y="458974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952368" y="4598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342190" y="296705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5082319" y="2982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7" name="Oval 56"/>
          <p:cNvSpPr/>
          <p:nvPr/>
        </p:nvSpPr>
        <p:spPr>
          <a:xfrm>
            <a:off x="3598887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71601" y="430682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3174" y="42698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63820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7" idx="3"/>
            <a:endCxn id="58" idx="0"/>
          </p:cNvCxnSpPr>
          <p:nvPr/>
        </p:nvCxnSpPr>
        <p:spPr>
          <a:xfrm flipH="1">
            <a:off x="3330702" y="3870150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5"/>
            <a:endCxn id="59" idx="0"/>
          </p:cNvCxnSpPr>
          <p:nvPr/>
        </p:nvCxnSpPr>
        <p:spPr>
          <a:xfrm>
            <a:off x="3870489" y="3870150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7" idx="6"/>
            <a:endCxn id="60" idx="2"/>
          </p:cNvCxnSpPr>
          <p:nvPr/>
        </p:nvCxnSpPr>
        <p:spPr>
          <a:xfrm>
            <a:off x="3917088" y="3757649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6"/>
            <a:endCxn id="57" idx="1"/>
          </p:cNvCxnSpPr>
          <p:nvPr/>
        </p:nvCxnSpPr>
        <p:spPr>
          <a:xfrm>
            <a:off x="2473656" y="3374954"/>
            <a:ext cx="1171830" cy="270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3" idx="6"/>
            <a:endCxn id="60" idx="3"/>
          </p:cNvCxnSpPr>
          <p:nvPr/>
        </p:nvCxnSpPr>
        <p:spPr>
          <a:xfrm>
            <a:off x="2473656" y="3812931"/>
            <a:ext cx="2736763" cy="57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59" idx="2"/>
          </p:cNvCxnSpPr>
          <p:nvPr/>
        </p:nvCxnSpPr>
        <p:spPr>
          <a:xfrm>
            <a:off x="2473656" y="4227873"/>
            <a:ext cx="1639518" cy="20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5" idx="6"/>
            <a:endCxn id="58" idx="2"/>
          </p:cNvCxnSpPr>
          <p:nvPr/>
        </p:nvCxnSpPr>
        <p:spPr>
          <a:xfrm flipV="1">
            <a:off x="2473656" y="4465922"/>
            <a:ext cx="697945" cy="204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5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Model + Knowledge Graph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42532" y="3863691"/>
            <a:ext cx="262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7718" y="346369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77718" y="38975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77718" y="300009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2966225"/>
            <a:ext cx="1270001" cy="1751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53" y="43176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69676" y="2890358"/>
            <a:ext cx="165813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Visual </a:t>
            </a:r>
          </a:p>
          <a:p>
            <a:pPr algn="ctr"/>
            <a:r>
              <a:rPr lang="en-US" sz="2400" dirty="0" smtClean="0"/>
              <a:t>Model</a:t>
            </a:r>
          </a:p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724343" y="3892656"/>
            <a:ext cx="603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470776" y="300143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79525" y="351565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8221" y="395766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00794" y="439691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42817" y="2901143"/>
            <a:ext cx="1639881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Knowledge </a:t>
            </a:r>
          </a:p>
          <a:p>
            <a:pPr algn="ctr"/>
            <a:r>
              <a:rPr lang="en-US" sz="2400" dirty="0" smtClean="0"/>
              <a:t>Graph</a:t>
            </a:r>
          </a:p>
        </p:txBody>
      </p:sp>
      <p:sp>
        <p:nvSpPr>
          <p:cNvPr id="61" name="Left-Right Arrow 60"/>
          <p:cNvSpPr/>
          <p:nvPr/>
        </p:nvSpPr>
        <p:spPr>
          <a:xfrm>
            <a:off x="3721982" y="3281255"/>
            <a:ext cx="1579715" cy="1498097"/>
          </a:xfrm>
          <a:prstGeom prst="leftRightArrow">
            <a:avLst>
              <a:gd name="adj1" fmla="val 50000"/>
              <a:gd name="adj2" fmla="val 309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9206" y="5768361"/>
            <a:ext cx="436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Assumption in this work: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Knowledge graph is given and fixed</a:t>
            </a:r>
            <a:r>
              <a:rPr lang="en-US" b="1" dirty="0" smtClean="0">
                <a:solidFill>
                  <a:schemeClr val="accent2"/>
                </a:solidFill>
              </a:rPr>
              <a:t>. 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43108" y="5294840"/>
            <a:ext cx="0" cy="4089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3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Microsoft Macintosh PowerPoint</Application>
  <PresentationFormat>Bildschirmpräsentation (4:3)</PresentationFormat>
  <Paragraphs>628</Paragraphs>
  <Slides>38</Slides>
  <Notes>30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Augmenting Probabilistic Graphical Models with Ontology Information: Object Classification</vt:lpstr>
      <vt:lpstr>Large-Scale Object Recognition using Label Relation Graphs</vt:lpstr>
      <vt:lpstr>Object Classification</vt:lpstr>
      <vt:lpstr>Object Classification</vt:lpstr>
      <vt:lpstr>Object Classification</vt:lpstr>
      <vt:lpstr>Object Classification</vt:lpstr>
      <vt:lpstr>Object labels have rich relations</vt:lpstr>
      <vt:lpstr>Goal: A new classification model </vt:lpstr>
      <vt:lpstr>Visual Model + Knowledge Graph</vt:lpstr>
      <vt:lpstr>Agenda</vt:lpstr>
      <vt:lpstr>Agenda</vt:lpstr>
      <vt:lpstr>Hierarchy and Exclusion (HEX) Graph</vt:lpstr>
      <vt:lpstr>Examples of HEX graphs</vt:lpstr>
      <vt:lpstr>State Space: Legal label configurations</vt:lpstr>
      <vt:lpstr>State Space: Legal label configurations</vt:lpstr>
      <vt:lpstr>State Space: Legal label configurations</vt:lpstr>
      <vt:lpstr>Agenda</vt:lpstr>
      <vt:lpstr>HEX Classification Model</vt:lpstr>
      <vt:lpstr>HEX Classification Model</vt:lpstr>
      <vt:lpstr>HEX Classification Model</vt:lpstr>
      <vt:lpstr>HEX Classification Model</vt:lpstr>
      <vt:lpstr>HEX Classification Model</vt:lpstr>
      <vt:lpstr>Special Case of HEX Model</vt:lpstr>
      <vt:lpstr>Learning</vt:lpstr>
      <vt:lpstr>Agenda</vt:lpstr>
      <vt:lpstr>Naïve Exact Inference is Intractable</vt:lpstr>
      <vt:lpstr>Observation 1: Exclusions are good</vt:lpstr>
      <vt:lpstr>Observation 2: Equivalent graphs</vt:lpstr>
      <vt:lpstr>Observation 2: Equivalent graphs</vt:lpstr>
      <vt:lpstr>HEX Graph Inference</vt:lpstr>
      <vt:lpstr>Digression: Polytrees</vt:lpstr>
      <vt:lpstr>The problem with loops</vt:lpstr>
      <vt:lpstr>The problem with loops contd.</vt:lpstr>
      <vt:lpstr>Variable elimination</vt:lpstr>
      <vt:lpstr>Inference as variable elimination </vt:lpstr>
      <vt:lpstr>Variable Elimination with loops</vt:lpstr>
      <vt:lpstr>Join trees*</vt:lpstr>
      <vt:lpstr>Junction Tree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Object Recognition using a Knowledge Graph</dc:title>
  <dc:creator>Jia</dc:creator>
  <cp:lastModifiedBy>Ralf Moeller</cp:lastModifiedBy>
  <cp:revision>2091</cp:revision>
  <dcterms:created xsi:type="dcterms:W3CDTF">2014-07-28T04:29:55Z</dcterms:created>
  <dcterms:modified xsi:type="dcterms:W3CDTF">2016-01-24T19:09:16Z</dcterms:modified>
</cp:coreProperties>
</file>