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89" r:id="rId2"/>
    <p:sldId id="256" r:id="rId3"/>
    <p:sldId id="263" r:id="rId4"/>
    <p:sldId id="264" r:id="rId5"/>
    <p:sldId id="265" r:id="rId6"/>
    <p:sldId id="266" r:id="rId7"/>
    <p:sldId id="270" r:id="rId8"/>
    <p:sldId id="271" r:id="rId9"/>
    <p:sldId id="273" r:id="rId10"/>
    <p:sldId id="276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1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14C654F-A9CA-1544-9419-ECF8E2FA6D77}" type="datetimeFigureOut">
              <a:rPr lang="de-DE"/>
              <a:pPr>
                <a:defRPr/>
              </a:pPr>
              <a:t>27.01.16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8C9959F-6E3B-9E49-B322-B211DBAF9B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82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25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ADE4-1456-4946-92C1-9170BAAF1034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C93F-A4B7-484E-AED9-54F201A52BE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8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161D2-BDA6-9B42-B8F0-2A476D90B4D7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DCCB3-D56B-B340-A767-1F4BEA5ED0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37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26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61757-E0C5-4F46-8C0F-F7DC99FEE0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10783-6DC2-BF43-9493-A7145D85934A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7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DC49F-0C3A-144C-BE6A-D894E27FF71A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99DF3-2C14-A64A-9043-748501A5512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14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28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E2C09-A24F-BC4A-9D1B-21683303C89F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F1A24-E7EB-8F4C-A45B-422E62E7051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32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77030-0225-4648-A0CE-7CFAB834EFFB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5615-6B56-4B42-9B6E-670604F6F11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27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12" name="Rectangle 25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27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385AE-2A57-5344-B5E1-5FA4273C51ED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A0DB0-2BA7-4B4D-AFC0-9DF961462A8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80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1BF2-88EB-FC4F-AB2F-1807A9463345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58F3-2D49-784A-A9B1-5372A5D02A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501D6-8D0C-714E-A3E3-F2FA248DF1AF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2E42B4-3117-B54D-8197-F57C4CE353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5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10" name="Rectangle 25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27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646A8-1E43-D84F-8E2D-1166FB6DDB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1FAD-A1B0-654D-91AD-D06F72624522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18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26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256F1-0B20-9249-B6CD-3C662ED159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3509F-7A3A-794B-A139-0D59F1FA7E42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3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>
              <a:latin typeface="Georgia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Georgia" charset="0"/>
              </a:defRPr>
            </a:lvl1pPr>
          </a:lstStyle>
          <a:p>
            <a:pPr>
              <a:defRPr/>
            </a:pPr>
            <a:fld id="{24CEA17F-EF68-BE46-B988-5895CD17E514}" type="datetime1">
              <a:rPr lang="en-US"/>
              <a:pPr>
                <a:defRPr/>
              </a:pPr>
              <a:t>27.01.16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 charset="0"/>
              </a:defRPr>
            </a:lvl1pPr>
          </a:lstStyle>
          <a:p>
            <a:pPr>
              <a:defRPr/>
            </a:pPr>
            <a:fld id="{CA1CB6F3-1575-F34A-8823-05255C67EA7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4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2"/>
          <p:cNvSpPr>
            <a:spLocks noGrp="1"/>
          </p:cNvSpPr>
          <p:nvPr>
            <p:ph type="ctrTitle"/>
          </p:nvPr>
        </p:nvSpPr>
        <p:spPr>
          <a:xfrm>
            <a:off x="685800" y="665163"/>
            <a:ext cx="7772400" cy="1752600"/>
          </a:xfrm>
        </p:spPr>
        <p:txBody>
          <a:bodyPr/>
          <a:lstStyle/>
          <a:p>
            <a:r>
              <a:rPr lang="de-DE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Web-Mining Agents:</a:t>
            </a:r>
            <a:br>
              <a:rPr lang="de-DE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</a:br>
            <a:r>
              <a:rPr lang="de-DE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Transfer Learning</a:t>
            </a:r>
            <a:br>
              <a:rPr lang="de-DE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</a:br>
            <a:r>
              <a:rPr lang="de-DE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TrAdaBoost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4114800"/>
            <a:ext cx="7315200" cy="1752600"/>
          </a:xfrm>
        </p:spPr>
        <p:txBody>
          <a:bodyPr/>
          <a:lstStyle/>
          <a:p>
            <a:pPr eaLnBrk="1" hangingPunct="1">
              <a:buFont typeface="Times" charset="0"/>
              <a:buNone/>
              <a:defRPr/>
            </a:pPr>
            <a:r>
              <a:rPr lang="en-US" sz="2800" b="0" cap="none" spc="0" dirty="0" smtClean="0">
                <a:solidFill>
                  <a:schemeClr val="tx1"/>
                </a:solidFill>
                <a:latin typeface="Myriad Pro"/>
                <a:ea typeface="ＭＳ Ｐゴシック" charset="0"/>
                <a:cs typeface="Myriad Pro"/>
              </a:rPr>
              <a:t>R</a:t>
            </a:r>
            <a:r>
              <a:rPr lang="en-US" sz="2800" b="0" cap="none" spc="0" dirty="0">
                <a:solidFill>
                  <a:schemeClr val="tx1"/>
                </a:solidFill>
                <a:latin typeface="Myriad Pro"/>
                <a:ea typeface="ＭＳ Ｐゴシック" charset="0"/>
                <a:cs typeface="Myriad Pro"/>
              </a:rPr>
              <a:t>. </a:t>
            </a:r>
            <a:r>
              <a:rPr lang="en-US" sz="2800" b="0" cap="none" spc="0" dirty="0" err="1" smtClean="0">
                <a:solidFill>
                  <a:schemeClr val="tx1"/>
                </a:solidFill>
                <a:latin typeface="Myriad Pro"/>
                <a:ea typeface="ＭＳ Ｐゴシック" charset="0"/>
                <a:cs typeface="Myriad Pro"/>
              </a:rPr>
              <a:t>Möller</a:t>
            </a:r>
            <a:endParaRPr lang="en-US" sz="2800" b="0" cap="none" spc="0" dirty="0">
              <a:solidFill>
                <a:schemeClr val="tx1"/>
              </a:solidFill>
              <a:latin typeface="Myriad Pro"/>
              <a:ea typeface="ＭＳ Ｐゴシック" charset="0"/>
              <a:cs typeface="Myriad Pro"/>
            </a:endParaRPr>
          </a:p>
          <a:p>
            <a:pPr eaLnBrk="1" hangingPunct="1">
              <a:buFont typeface="Times" charset="0"/>
              <a:buNone/>
              <a:defRPr/>
            </a:pPr>
            <a:r>
              <a:rPr lang="en-US" sz="2800" b="0" cap="none" spc="0" dirty="0" smtClean="0">
                <a:solidFill>
                  <a:schemeClr val="tx1"/>
                </a:solidFill>
                <a:latin typeface="Myriad Pro"/>
                <a:ea typeface="ＭＳ Ｐゴシック" charset="0"/>
                <a:cs typeface="Myriad Pro"/>
              </a:rPr>
              <a:t>Institute of Information Systems</a:t>
            </a:r>
          </a:p>
          <a:p>
            <a:pPr eaLnBrk="1" hangingPunct="1">
              <a:buFont typeface="Times" charset="0"/>
              <a:buNone/>
              <a:defRPr/>
            </a:pPr>
            <a:r>
              <a:rPr lang="en-US" sz="2800" b="0" cap="none" spc="0" dirty="0" smtClean="0">
                <a:solidFill>
                  <a:schemeClr val="tx1"/>
                </a:solidFill>
                <a:latin typeface="Myriad Pro"/>
                <a:ea typeface="ＭＳ Ｐゴシック" charset="0"/>
                <a:cs typeface="Myriad Pro"/>
              </a:rPr>
              <a:t>University of </a:t>
            </a:r>
            <a:r>
              <a:rPr lang="en-US" sz="2800" b="0" cap="none" spc="0" dirty="0" err="1" smtClean="0">
                <a:solidFill>
                  <a:schemeClr val="tx1"/>
                </a:solidFill>
                <a:latin typeface="Myriad Pro"/>
                <a:ea typeface="ＭＳ Ｐゴシック" charset="0"/>
                <a:cs typeface="Myriad Pro"/>
              </a:rPr>
              <a:t>Lübeck</a:t>
            </a:r>
            <a:endParaRPr lang="en-US" sz="2800" b="0" cap="none" spc="0" dirty="0">
              <a:solidFill>
                <a:schemeClr val="tx1"/>
              </a:solidFill>
              <a:latin typeface="Myriad Pro"/>
              <a:ea typeface="ＭＳ Ｐゴシック" charset="0"/>
              <a:cs typeface="Myriad Pro"/>
            </a:endParaRPr>
          </a:p>
          <a:p>
            <a:pPr eaLnBrk="1" hangingPunct="1">
              <a:buFont typeface="Times" charset="0"/>
              <a:buNone/>
              <a:defRPr/>
            </a:pPr>
            <a:endParaRPr lang="en-US" b="0" cap="none" spc="0" dirty="0">
              <a:solidFill>
                <a:schemeClr val="tx1"/>
              </a:solidFill>
              <a:latin typeface="Myriad Pro"/>
              <a:ea typeface="ＭＳ Ｐゴシック" charset="0"/>
              <a:cs typeface="Myriad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Algorithm: TrAdaBoost</a:t>
            </a:r>
          </a:p>
        </p:txBody>
      </p:sp>
      <p:pic>
        <p:nvPicPr>
          <p:cNvPr id="21506" name="Picture 3" descr="Screen shot 2012-10-22 at 9.43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01775"/>
            <a:ext cx="3989388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Brace 4"/>
          <p:cNvSpPr/>
          <p:nvPr/>
        </p:nvSpPr>
        <p:spPr>
          <a:xfrm>
            <a:off x="4291013" y="2060575"/>
            <a:ext cx="433387" cy="603250"/>
          </a:xfrm>
          <a:prstGeom prst="rightBrace">
            <a:avLst>
              <a:gd name="adj1" fmla="val 9822"/>
              <a:gd name="adj2" fmla="val 50000"/>
            </a:avLst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76775" y="2152650"/>
            <a:ext cx="2665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Georgia" charset="0"/>
              </a:rPr>
              <a:t>Weights Initialization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291013" y="2816225"/>
            <a:ext cx="433387" cy="1133475"/>
          </a:xfrm>
          <a:prstGeom prst="rightBrace">
            <a:avLst>
              <a:gd name="adj1" fmla="val 9822"/>
              <a:gd name="adj2" fmla="val 50000"/>
            </a:avLst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08525" y="3067050"/>
            <a:ext cx="411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Georgia" charset="0"/>
              </a:rPr>
              <a:t>Hypothesis Learning and error calculation</a:t>
            </a:r>
          </a:p>
        </p:txBody>
      </p:sp>
      <p:sp>
        <p:nvSpPr>
          <p:cNvPr id="9" name="Right Brace 8"/>
          <p:cNvSpPr/>
          <p:nvPr/>
        </p:nvSpPr>
        <p:spPr>
          <a:xfrm>
            <a:off x="4291013" y="4456113"/>
            <a:ext cx="433387" cy="871537"/>
          </a:xfrm>
          <a:prstGeom prst="rightBrace">
            <a:avLst>
              <a:gd name="adj1" fmla="val 9822"/>
              <a:gd name="adj2" fmla="val 50000"/>
            </a:avLst>
          </a:prstGeom>
          <a:ln w="38100" cmpd="sng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37100" y="4692650"/>
            <a:ext cx="266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Georgia" charset="0"/>
              </a:rPr>
              <a:t>Weights Update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Algorithms: Self-Taught Learning</a:t>
            </a:r>
          </a:p>
        </p:txBody>
      </p:sp>
      <p:sp>
        <p:nvSpPr>
          <p:cNvPr id="4" name="TextBox 3"/>
          <p:cNvSpPr txBox="1"/>
          <p:nvPr/>
        </p:nvSpPr>
        <p:spPr>
          <a:xfrm rot="20195051">
            <a:off x="425450" y="1760538"/>
            <a:ext cx="544671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Problem Targeted is 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Little labeled data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 lot of unlabeled data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Build a model on the labeled data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 rot="-1460381">
            <a:off x="1662113" y="3016250"/>
            <a:ext cx="5481637" cy="2097088"/>
            <a:chOff x="1066" y="3370"/>
            <a:chExt cx="3048" cy="754"/>
          </a:xfrm>
        </p:grpSpPr>
        <p:sp>
          <p:nvSpPr>
            <p:cNvPr id="22532" name="Rectangle 73"/>
            <p:cNvSpPr>
              <a:spLocks noChangeArrowheads="1"/>
            </p:cNvSpPr>
            <p:nvPr/>
          </p:nvSpPr>
          <p:spPr bwMode="auto">
            <a:xfrm>
              <a:off x="1066" y="3370"/>
              <a:ext cx="1331" cy="754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>
                <a:latin typeface="Georgia" charset="0"/>
              </a:endParaRPr>
            </a:p>
          </p:txBody>
        </p:sp>
        <p:pic>
          <p:nvPicPr>
            <p:cNvPr id="22533" name="Picture 7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" y="3454"/>
              <a:ext cx="335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4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" y="3460"/>
              <a:ext cx="3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3" y="3717"/>
              <a:ext cx="31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7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7" y="3706"/>
              <a:ext cx="33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 Box 78"/>
            <p:cNvSpPr txBox="1">
              <a:spLocks noChangeArrowheads="1"/>
            </p:cNvSpPr>
            <p:nvPr/>
          </p:nvSpPr>
          <p:spPr bwMode="auto">
            <a:xfrm>
              <a:off x="1306" y="3988"/>
              <a:ext cx="86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Georgia" charset="0"/>
                </a:rPr>
                <a:t>Natural scenes</a:t>
              </a:r>
            </a:p>
          </p:txBody>
        </p:sp>
        <p:pic>
          <p:nvPicPr>
            <p:cNvPr id="22538" name="Picture 7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" y="3713"/>
              <a:ext cx="33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9" name="Group 80"/>
            <p:cNvGrpSpPr>
              <a:grpSpLocks/>
            </p:cNvGrpSpPr>
            <p:nvPr/>
          </p:nvGrpSpPr>
          <p:grpSpPr bwMode="auto">
            <a:xfrm>
              <a:off x="2662" y="3418"/>
              <a:ext cx="653" cy="587"/>
              <a:chOff x="2856" y="3515"/>
              <a:chExt cx="653" cy="587"/>
            </a:xfrm>
          </p:grpSpPr>
          <p:sp>
            <p:nvSpPr>
              <p:cNvPr id="22545" name="Rectangle 81"/>
              <p:cNvSpPr>
                <a:spLocks noChangeArrowheads="1"/>
              </p:cNvSpPr>
              <p:nvPr/>
            </p:nvSpPr>
            <p:spPr bwMode="auto">
              <a:xfrm>
                <a:off x="2856" y="3515"/>
                <a:ext cx="653" cy="587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de-DE">
                  <a:latin typeface="Georgia" charset="0"/>
                </a:endParaRPr>
              </a:p>
            </p:txBody>
          </p:sp>
          <p:pic>
            <p:nvPicPr>
              <p:cNvPr id="22546" name="Picture 8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3587"/>
                <a:ext cx="459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7" name="Text Box 83"/>
              <p:cNvSpPr txBox="1">
                <a:spLocks noChangeArrowheads="1"/>
              </p:cNvSpPr>
              <p:nvPr/>
            </p:nvSpPr>
            <p:spPr bwMode="auto">
              <a:xfrm>
                <a:off x="3057" y="3941"/>
                <a:ext cx="387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>
                    <a:latin typeface="Georgia" charset="0"/>
                  </a:rPr>
                  <a:t>Car</a:t>
                </a:r>
                <a:endParaRPr lang="en-US" sz="900">
                  <a:latin typeface="Georgia" charset="0"/>
                </a:endParaRPr>
              </a:p>
            </p:txBody>
          </p:sp>
        </p:grpSp>
        <p:grpSp>
          <p:nvGrpSpPr>
            <p:cNvPr id="22540" name="Group 84"/>
            <p:cNvGrpSpPr>
              <a:grpSpLocks/>
            </p:cNvGrpSpPr>
            <p:nvPr/>
          </p:nvGrpSpPr>
          <p:grpSpPr bwMode="auto">
            <a:xfrm>
              <a:off x="3436" y="3418"/>
              <a:ext cx="678" cy="569"/>
              <a:chOff x="3436" y="3418"/>
              <a:chExt cx="678" cy="569"/>
            </a:xfrm>
          </p:grpSpPr>
          <p:sp>
            <p:nvSpPr>
              <p:cNvPr id="22542" name="Rectangle 85"/>
              <p:cNvSpPr>
                <a:spLocks noChangeArrowheads="1"/>
              </p:cNvSpPr>
              <p:nvPr/>
            </p:nvSpPr>
            <p:spPr bwMode="auto">
              <a:xfrm>
                <a:off x="3436" y="3418"/>
                <a:ext cx="678" cy="569"/>
              </a:xfrm>
              <a:prstGeom prst="rect">
                <a:avLst/>
              </a:prstGeom>
              <a:solidFill>
                <a:srgbClr val="FF99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de-DE">
                  <a:latin typeface="Georgia" charset="0"/>
                </a:endParaRPr>
              </a:p>
            </p:txBody>
          </p:sp>
          <p:pic>
            <p:nvPicPr>
              <p:cNvPr id="22543" name="Picture 8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9" y="3491"/>
                <a:ext cx="508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4" name="Text Box 87"/>
              <p:cNvSpPr txBox="1">
                <a:spLocks noChangeArrowheads="1"/>
              </p:cNvSpPr>
              <p:nvPr/>
            </p:nvSpPr>
            <p:spPr bwMode="auto">
              <a:xfrm>
                <a:off x="3485" y="3842"/>
                <a:ext cx="579" cy="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latin typeface="Georgia" charset="0"/>
                  </a:rPr>
                  <a:t>Motorcycle</a:t>
                </a:r>
              </a:p>
            </p:txBody>
          </p:sp>
        </p:grpSp>
        <p:pic>
          <p:nvPicPr>
            <p:cNvPr id="22541" name="Picture 8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4" y="3442"/>
              <a:ext cx="33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Algorithms: Self-Taught Learning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Assumptions: 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Source and Target task have different feature space:</a:t>
            </a: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Marginal distributions are different:</a:t>
            </a: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Label Space is different: </a:t>
            </a: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>
                <a:latin typeface="Georgia" charset="0"/>
                <a:ea typeface="ＭＳ Ｐゴシック" charset="0"/>
              </a:rPr>
              <a:t>  </a:t>
            </a:r>
          </a:p>
        </p:txBody>
      </p:sp>
      <p:pic>
        <p:nvPicPr>
          <p:cNvPr id="23555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532188"/>
            <a:ext cx="3225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4725988"/>
            <a:ext cx="172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371725"/>
            <a:ext cx="1765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Algorithms: Self-Taught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Framework: 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Source Unlabeled data set:</a:t>
            </a: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Target Labeled data set: </a:t>
            </a:r>
          </a:p>
          <a:p>
            <a:pPr lvl="1" eaLnBrk="1" hangingPunct="1">
              <a:buFont typeface="Wingdings" charset="0"/>
              <a:buNone/>
            </a:pPr>
            <a:endParaRPr lang="en-US">
              <a:latin typeface="Georgia" charset="0"/>
              <a:ea typeface="ＭＳ Ｐゴシック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584450"/>
            <a:ext cx="33147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3752850"/>
            <a:ext cx="75565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891088" y="1889125"/>
            <a:ext cx="1963737" cy="1474788"/>
            <a:chOff x="1784733" y="3644771"/>
            <a:chExt cx="2680273" cy="2105283"/>
          </a:xfrm>
        </p:grpSpPr>
        <p:sp>
          <p:nvSpPr>
            <p:cNvPr id="24591" name="Rectangle 73"/>
            <p:cNvSpPr>
              <a:spLocks noChangeArrowheads="1"/>
            </p:cNvSpPr>
            <p:nvPr/>
          </p:nvSpPr>
          <p:spPr bwMode="auto">
            <a:xfrm rot="-1460381">
              <a:off x="1799493" y="3652803"/>
              <a:ext cx="2393377" cy="2097251"/>
            </a:xfrm>
            <a:prstGeom prst="rect">
              <a:avLst/>
            </a:prstGeom>
            <a:solidFill>
              <a:srgbClr val="FF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>
                <a:latin typeface="Georgia" charset="0"/>
              </a:endParaRPr>
            </a:p>
          </p:txBody>
        </p:sp>
        <p:pic>
          <p:nvPicPr>
            <p:cNvPr id="24592" name="Picture 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60381">
              <a:off x="1784733" y="4241358"/>
              <a:ext cx="602390" cy="464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3" name="Picture 7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60381">
              <a:off x="3171964" y="3644771"/>
              <a:ext cx="573619" cy="589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7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60381">
              <a:off x="3470434" y="4294474"/>
              <a:ext cx="573619" cy="59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5" name="Picture 7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60381">
              <a:off x="2781295" y="4567611"/>
              <a:ext cx="602390" cy="623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6" name="Text Box 78"/>
            <p:cNvSpPr txBox="1">
              <a:spLocks noChangeArrowheads="1"/>
            </p:cNvSpPr>
            <p:nvPr/>
          </p:nvSpPr>
          <p:spPr bwMode="auto">
            <a:xfrm rot="-1460381">
              <a:off x="2388225" y="5115735"/>
              <a:ext cx="2076781" cy="439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Georgia" charset="0"/>
                </a:rPr>
                <a:t>Natural scenes</a:t>
              </a:r>
            </a:p>
          </p:txBody>
        </p:sp>
        <p:pic>
          <p:nvPicPr>
            <p:cNvPr id="24597" name="Picture 7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60381">
              <a:off x="2096535" y="4899953"/>
              <a:ext cx="595198" cy="614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8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60381">
              <a:off x="2486440" y="3893005"/>
              <a:ext cx="607785" cy="60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6132513" y="4465638"/>
            <a:ext cx="2203450" cy="1460500"/>
            <a:chOff x="4427791" y="2282855"/>
            <a:chExt cx="2474937" cy="2213400"/>
          </a:xfrm>
        </p:grpSpPr>
        <p:sp>
          <p:nvSpPr>
            <p:cNvPr id="24587" name="Rectangle 81"/>
            <p:cNvSpPr>
              <a:spLocks noChangeArrowheads="1"/>
            </p:cNvSpPr>
            <p:nvPr/>
          </p:nvSpPr>
          <p:spPr bwMode="auto">
            <a:xfrm rot="-1460381">
              <a:off x="4427791" y="2863514"/>
              <a:ext cx="1174211" cy="1632741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>
                <a:latin typeface="Georgia" charset="0"/>
              </a:endParaRPr>
            </a:p>
          </p:txBody>
        </p:sp>
        <p:pic>
          <p:nvPicPr>
            <p:cNvPr id="24588" name="Picture 8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60381">
              <a:off x="4524834" y="3080470"/>
              <a:ext cx="825364" cy="856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Rectangle 85"/>
            <p:cNvSpPr>
              <a:spLocks noChangeArrowheads="1"/>
            </p:cNvSpPr>
            <p:nvPr/>
          </p:nvSpPr>
          <p:spPr bwMode="auto">
            <a:xfrm rot="-1460381">
              <a:off x="5683562" y="2282855"/>
              <a:ext cx="1219166" cy="1582674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de-DE">
                <a:latin typeface="Georgia" charset="0"/>
              </a:endParaRPr>
            </a:p>
          </p:txBody>
        </p:sp>
        <p:pic>
          <p:nvPicPr>
            <p:cNvPr id="24590" name="Picture 8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60381">
              <a:off x="5743952" y="2510497"/>
              <a:ext cx="913475" cy="82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Left Arrow 28"/>
          <p:cNvSpPr/>
          <p:nvPr/>
        </p:nvSpPr>
        <p:spPr>
          <a:xfrm>
            <a:off x="4227178" y="5132926"/>
            <a:ext cx="1542109" cy="821693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041400" y="5122863"/>
            <a:ext cx="31861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Georgia" charset="0"/>
              </a:rPr>
              <a:t>Build classifier for cars and Motorbikes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Algorithms: Self-Taught Learning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Step One</a:t>
            </a:r>
            <a:r>
              <a:rPr lang="en-US" i="1">
                <a:latin typeface="Georgia" charset="0"/>
                <a:ea typeface="ＭＳ Ｐゴシック" charset="0"/>
                <a:cs typeface="ＭＳ Ｐゴシック" charset="0"/>
              </a:rPr>
              <a:t>: Discover high level features from Source data by</a:t>
            </a:r>
          </a:p>
        </p:txBody>
      </p:sp>
      <p:sp>
        <p:nvSpPr>
          <p:cNvPr id="5" name="Left Brace 4"/>
          <p:cNvSpPr/>
          <p:nvPr/>
        </p:nvSpPr>
        <p:spPr>
          <a:xfrm rot="5400000">
            <a:off x="6605588" y="2536825"/>
            <a:ext cx="603250" cy="1387475"/>
          </a:xfrm>
          <a:prstGeom prst="leftBrace">
            <a:avLst>
              <a:gd name="adj1" fmla="val 13125"/>
              <a:gd name="adj2" fmla="val 4860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26113" y="2528888"/>
            <a:ext cx="31099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8000"/>
                </a:solidFill>
                <a:latin typeface="Georgia" charset="0"/>
              </a:rPr>
              <a:t>Regularization Term </a:t>
            </a:r>
          </a:p>
        </p:txBody>
      </p:sp>
      <p:sp>
        <p:nvSpPr>
          <p:cNvPr id="7" name="Left Brace 6"/>
          <p:cNvSpPr/>
          <p:nvPr/>
        </p:nvSpPr>
        <p:spPr>
          <a:xfrm rot="5400000">
            <a:off x="3894931" y="1564482"/>
            <a:ext cx="466725" cy="3195638"/>
          </a:xfrm>
          <a:prstGeom prst="leftBrace">
            <a:avLst>
              <a:gd name="adj1" fmla="val 18253"/>
              <a:gd name="adj2" fmla="val 4860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30475" y="2528888"/>
            <a:ext cx="3195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Georgia" charset="0"/>
              </a:rPr>
              <a:t>Re-construction Error </a:t>
            </a:r>
          </a:p>
        </p:txBody>
      </p:sp>
      <p:sp>
        <p:nvSpPr>
          <p:cNvPr id="9" name="Left Brace 8"/>
          <p:cNvSpPr/>
          <p:nvPr/>
        </p:nvSpPr>
        <p:spPr>
          <a:xfrm rot="10800000">
            <a:off x="7600950" y="4268788"/>
            <a:ext cx="349250" cy="835025"/>
          </a:xfrm>
          <a:prstGeom prst="leftBrace">
            <a:avLst>
              <a:gd name="adj1" fmla="val 50375"/>
              <a:gd name="adj2" fmla="val 4860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86450" y="5294313"/>
            <a:ext cx="294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  <a:latin typeface="Georgia" charset="0"/>
              </a:rPr>
              <a:t>Constraint on the Bases </a:t>
            </a:r>
          </a:p>
        </p:txBody>
      </p:sp>
      <p:pic>
        <p:nvPicPr>
          <p:cNvPr id="25609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3262313"/>
            <a:ext cx="651827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Algorithm: Self-Taught Learning</a:t>
            </a:r>
          </a:p>
        </p:txBody>
      </p:sp>
      <p:sp>
        <p:nvSpPr>
          <p:cNvPr id="6" name="Octagon 5"/>
          <p:cNvSpPr/>
          <p:nvPr/>
        </p:nvSpPr>
        <p:spPr>
          <a:xfrm>
            <a:off x="5271979" y="2469444"/>
            <a:ext cx="368696" cy="366889"/>
          </a:xfrm>
          <a:prstGeom prst="octagon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57200" y="4546600"/>
            <a:ext cx="3489325" cy="1579563"/>
            <a:chOff x="457200" y="4546967"/>
            <a:chExt cx="3489212" cy="1579196"/>
          </a:xfrm>
        </p:grpSpPr>
        <p:sp>
          <p:nvSpPr>
            <p:cNvPr id="7" name="Parallelogram 6"/>
            <p:cNvSpPr/>
            <p:nvPr/>
          </p:nvSpPr>
          <p:spPr>
            <a:xfrm>
              <a:off x="457200" y="4546967"/>
              <a:ext cx="3489212" cy="1579196"/>
            </a:xfrm>
            <a:prstGeom prst="parallelogram">
              <a:avLst>
                <a:gd name="adj" fmla="val 3797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60716" y="4995358"/>
              <a:ext cx="368696" cy="3550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44420" y="5630066"/>
              <a:ext cx="368696" cy="3550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834212" y="5147758"/>
              <a:ext cx="368696" cy="3550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897136" y="5172867"/>
              <a:ext cx="368696" cy="3550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28440" y="4742519"/>
              <a:ext cx="368696" cy="355019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325938" y="1598613"/>
            <a:ext cx="4367212" cy="2725737"/>
            <a:chOff x="2173267" y="1610283"/>
            <a:chExt cx="4367971" cy="2726470"/>
          </a:xfrm>
        </p:grpSpPr>
        <p:sp>
          <p:nvSpPr>
            <p:cNvPr id="20" name="Rectangle 19"/>
            <p:cNvSpPr/>
            <p:nvPr/>
          </p:nvSpPr>
          <p:spPr>
            <a:xfrm rot="20501008">
              <a:off x="2173267" y="1901984"/>
              <a:ext cx="1844174" cy="970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20501008">
              <a:off x="2185444" y="3940334"/>
              <a:ext cx="1844174" cy="970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Frame 21"/>
            <p:cNvSpPr/>
            <p:nvPr/>
          </p:nvSpPr>
          <p:spPr>
            <a:xfrm>
              <a:off x="3946412" y="1610283"/>
              <a:ext cx="2562828" cy="2143765"/>
            </a:xfrm>
            <a:prstGeom prst="frame">
              <a:avLst>
                <a:gd name="adj1" fmla="val 358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20501008">
              <a:off x="4697064" y="1908335"/>
              <a:ext cx="1844174" cy="970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20501008">
              <a:off x="4696541" y="3946685"/>
              <a:ext cx="1844174" cy="970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Frame 24"/>
            <p:cNvSpPr/>
            <p:nvPr/>
          </p:nvSpPr>
          <p:spPr>
            <a:xfrm>
              <a:off x="2196558" y="2192988"/>
              <a:ext cx="2562828" cy="2143765"/>
            </a:xfrm>
            <a:prstGeom prst="frame">
              <a:avLst>
                <a:gd name="adj1" fmla="val 358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Octagon 25"/>
          <p:cNvSpPr/>
          <p:nvPr/>
        </p:nvSpPr>
        <p:spPr>
          <a:xfrm>
            <a:off x="5640675" y="3558513"/>
            <a:ext cx="368696" cy="366889"/>
          </a:xfrm>
          <a:prstGeom prst="octagon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Octagon 27"/>
          <p:cNvSpPr/>
          <p:nvPr/>
        </p:nvSpPr>
        <p:spPr>
          <a:xfrm>
            <a:off x="5965783" y="3019777"/>
            <a:ext cx="368696" cy="366889"/>
          </a:xfrm>
          <a:prstGeom prst="octagon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3175" y="5364163"/>
            <a:ext cx="3067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Unlabeled Data Set</a:t>
            </a:r>
          </a:p>
        </p:txBody>
      </p:sp>
      <p:cxnSp>
        <p:nvCxnSpPr>
          <p:cNvPr id="39" name="Shape 38"/>
          <p:cNvCxnSpPr/>
          <p:nvPr/>
        </p:nvCxnSpPr>
        <p:spPr>
          <a:xfrm rot="5400000" flipH="1" flipV="1">
            <a:off x="2098676" y="1822450"/>
            <a:ext cx="2419350" cy="3927475"/>
          </a:xfrm>
          <a:prstGeom prst="curvedConnector2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hape 40"/>
          <p:cNvCxnSpPr>
            <a:stCxn id="18" idx="7"/>
            <a:endCxn id="28" idx="5"/>
          </p:cNvCxnSpPr>
          <p:nvPr/>
        </p:nvCxnSpPr>
        <p:spPr>
          <a:xfrm rot="5400000" flipH="1" flipV="1">
            <a:off x="3571081" y="2399507"/>
            <a:ext cx="1666875" cy="3122612"/>
          </a:xfrm>
          <a:prstGeom prst="curvedConnector2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hape 42"/>
          <p:cNvCxnSpPr>
            <a:stCxn id="17" idx="7"/>
            <a:endCxn id="26" idx="5"/>
          </p:cNvCxnSpPr>
          <p:nvPr/>
        </p:nvCxnSpPr>
        <p:spPr>
          <a:xfrm rot="5400000" flipH="1" flipV="1">
            <a:off x="3646488" y="3230563"/>
            <a:ext cx="1558925" cy="2428875"/>
          </a:xfrm>
          <a:prstGeom prst="curvedConnector2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>
            <a:spLocks noChangeArrowheads="1"/>
          </p:cNvSpPr>
          <p:nvPr/>
        </p:nvSpPr>
        <p:spPr bwMode="auto">
          <a:xfrm rot="-3066631">
            <a:off x="6443663" y="2638425"/>
            <a:ext cx="2808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High Level Features</a:t>
            </a:r>
          </a:p>
        </p:txBody>
      </p:sp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96328">
            <a:off x="122238" y="2290763"/>
            <a:ext cx="36576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Algorithm: Self-Taught Learning 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Step Two: </a:t>
            </a:r>
            <a:r>
              <a:rPr lang="en-US" i="1">
                <a:latin typeface="Georgia" charset="0"/>
                <a:ea typeface="ＭＳ Ｐゴシック" charset="0"/>
                <a:cs typeface="ＭＳ Ｐゴシック" charset="0"/>
              </a:rPr>
              <a:t>Project target data onto the attained features by </a:t>
            </a:r>
          </a:p>
        </p:txBody>
      </p:sp>
      <p:pic>
        <p:nvPicPr>
          <p:cNvPr id="27651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809875"/>
            <a:ext cx="8201025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6313" y="4306888"/>
            <a:ext cx="70151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n-ea"/>
                <a:cs typeface="+mn-cs"/>
              </a:rPr>
              <a:t>Informally</a:t>
            </a:r>
            <a:r>
              <a:rPr lang="en-US" dirty="0">
                <a:latin typeface="+mn-lt"/>
                <a:ea typeface="+mn-ea"/>
                <a:cs typeface="+mn-cs"/>
              </a:rPr>
              <a:t>, find the activations in the attained bases such that: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Re-construction is minimized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Attained vector is sparse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Algorithms: Self-Taught Learning</a:t>
            </a:r>
          </a:p>
        </p:txBody>
      </p:sp>
      <p:grpSp>
        <p:nvGrpSpPr>
          <p:cNvPr id="28674" name="Group 4"/>
          <p:cNvGrpSpPr>
            <a:grpSpLocks/>
          </p:cNvGrpSpPr>
          <p:nvPr/>
        </p:nvGrpSpPr>
        <p:grpSpPr bwMode="auto">
          <a:xfrm>
            <a:off x="4689475" y="4713288"/>
            <a:ext cx="3489325" cy="1579562"/>
            <a:chOff x="457200" y="4546967"/>
            <a:chExt cx="3489212" cy="1579196"/>
          </a:xfrm>
        </p:grpSpPr>
        <p:sp>
          <p:nvSpPr>
            <p:cNvPr id="6" name="Parallelogram 5"/>
            <p:cNvSpPr/>
            <p:nvPr/>
          </p:nvSpPr>
          <p:spPr>
            <a:xfrm>
              <a:off x="457200" y="4546967"/>
              <a:ext cx="3489212" cy="1579196"/>
            </a:xfrm>
            <a:prstGeom prst="parallelogram">
              <a:avLst>
                <a:gd name="adj" fmla="val 3797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60716" y="4970248"/>
              <a:ext cx="368696" cy="35501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8675" name="Group 11"/>
          <p:cNvGrpSpPr>
            <a:grpSpLocks/>
          </p:cNvGrpSpPr>
          <p:nvPr/>
        </p:nvGrpSpPr>
        <p:grpSpPr bwMode="auto">
          <a:xfrm>
            <a:off x="1281113" y="1566863"/>
            <a:ext cx="4368800" cy="2727325"/>
            <a:chOff x="2173267" y="1610283"/>
            <a:chExt cx="4367971" cy="2726470"/>
          </a:xfrm>
        </p:grpSpPr>
        <p:sp>
          <p:nvSpPr>
            <p:cNvPr id="13" name="Rectangle 12"/>
            <p:cNvSpPr/>
            <p:nvPr/>
          </p:nvSpPr>
          <p:spPr>
            <a:xfrm rot="20501008">
              <a:off x="2173267" y="1901984"/>
              <a:ext cx="1844174" cy="970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20501008">
              <a:off x="2185444" y="3940334"/>
              <a:ext cx="1844174" cy="970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Frame 14"/>
            <p:cNvSpPr/>
            <p:nvPr/>
          </p:nvSpPr>
          <p:spPr>
            <a:xfrm>
              <a:off x="3946412" y="1610283"/>
              <a:ext cx="2562828" cy="2143765"/>
            </a:xfrm>
            <a:prstGeom prst="frame">
              <a:avLst>
                <a:gd name="adj1" fmla="val 358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0501008">
              <a:off x="4697064" y="1908335"/>
              <a:ext cx="1844174" cy="970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20501008">
              <a:off x="4696541" y="3946685"/>
              <a:ext cx="1844174" cy="97005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Frame 17"/>
            <p:cNvSpPr/>
            <p:nvPr/>
          </p:nvSpPr>
          <p:spPr>
            <a:xfrm>
              <a:off x="2196558" y="2192988"/>
              <a:ext cx="2562828" cy="2143765"/>
            </a:xfrm>
            <a:prstGeom prst="frame">
              <a:avLst>
                <a:gd name="adj1" fmla="val 3582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676" name="TextBox 23"/>
          <p:cNvSpPr txBox="1">
            <a:spLocks noChangeArrowheads="1"/>
          </p:cNvSpPr>
          <p:nvPr/>
        </p:nvSpPr>
        <p:spPr bwMode="auto">
          <a:xfrm rot="-2375928">
            <a:off x="1120775" y="2832100"/>
            <a:ext cx="2809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High Level Features</a:t>
            </a:r>
          </a:p>
        </p:txBody>
      </p:sp>
      <p:sp>
        <p:nvSpPr>
          <p:cNvPr id="28" name="Octagon 27"/>
          <p:cNvSpPr/>
          <p:nvPr/>
        </p:nvSpPr>
        <p:spPr>
          <a:xfrm>
            <a:off x="4689916" y="2081927"/>
            <a:ext cx="368696" cy="366889"/>
          </a:xfrm>
          <a:prstGeom prst="octagon">
            <a:avLst/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52161" y="5136460"/>
            <a:ext cx="368696" cy="3550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342073" y="4806551"/>
            <a:ext cx="368696" cy="3550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367813" y="5668989"/>
            <a:ext cx="368696" cy="35501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ctagon 31"/>
          <p:cNvSpPr/>
          <p:nvPr/>
        </p:nvSpPr>
        <p:spPr>
          <a:xfrm>
            <a:off x="4136872" y="2908079"/>
            <a:ext cx="368696" cy="366889"/>
          </a:xfrm>
          <a:prstGeom prst="octagon">
            <a:avLst/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ctagon 32"/>
          <p:cNvSpPr/>
          <p:nvPr/>
        </p:nvSpPr>
        <p:spPr>
          <a:xfrm>
            <a:off x="4874264" y="2724634"/>
            <a:ext cx="368696" cy="366889"/>
          </a:xfrm>
          <a:prstGeom prst="octagon">
            <a:avLst/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Curved Connector 34"/>
          <p:cNvCxnSpPr/>
          <p:nvPr/>
        </p:nvCxnSpPr>
        <p:spPr>
          <a:xfrm rot="16200000" flipV="1">
            <a:off x="4056856" y="3615532"/>
            <a:ext cx="1970087" cy="1073150"/>
          </a:xfrm>
          <a:prstGeom prst="curvedConnector2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urved Connector 34"/>
          <p:cNvCxnSpPr/>
          <p:nvPr/>
        </p:nvCxnSpPr>
        <p:spPr>
          <a:xfrm rot="16200000" flipV="1">
            <a:off x="4837113" y="3238500"/>
            <a:ext cx="2305050" cy="1492250"/>
          </a:xfrm>
          <a:prstGeom prst="curvedConnector2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34"/>
          <p:cNvCxnSpPr/>
          <p:nvPr/>
        </p:nvCxnSpPr>
        <p:spPr>
          <a:xfrm rot="16200000" flipV="1">
            <a:off x="4983957" y="2264569"/>
            <a:ext cx="2617787" cy="2466975"/>
          </a:xfrm>
          <a:prstGeom prst="curvedConnector2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98" name="Picture 4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070">
            <a:off x="5776913" y="2601912"/>
            <a:ext cx="31305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Algorithms: Self-Taught Learning 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Step Three: </a:t>
            </a:r>
            <a:r>
              <a:rPr lang="en-US" i="1">
                <a:latin typeface="Georgia" charset="0"/>
                <a:ea typeface="ＭＳ Ｐゴシック" charset="0"/>
                <a:cs typeface="ＭＳ Ｐゴシック" charset="0"/>
              </a:rPr>
              <a:t>Learn a Classifier with the new features</a:t>
            </a:r>
          </a:p>
        </p:txBody>
      </p:sp>
      <p:pic>
        <p:nvPicPr>
          <p:cNvPr id="29699" name="Picture 3" descr="Screen shot 2012-10-22 at 11.31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36775"/>
            <a:ext cx="444023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4522788" y="2586038"/>
            <a:ext cx="1100137" cy="1587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622925" y="2401888"/>
            <a:ext cx="1843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Georgia" charset="0"/>
              </a:rPr>
              <a:t>Target Task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41750" y="2987675"/>
            <a:ext cx="1781175" cy="158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22925" y="2803525"/>
            <a:ext cx="1843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Georgia" charset="0"/>
              </a:rPr>
              <a:t>Source Task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049713" y="3794125"/>
            <a:ext cx="1573212" cy="158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622925" y="3609975"/>
            <a:ext cx="318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Georgia" charset="0"/>
              </a:rPr>
              <a:t>Learn new features (Step 1)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848225" y="5062538"/>
            <a:ext cx="1100138" cy="1587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48363" y="4864100"/>
            <a:ext cx="31956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Georgia" charset="0"/>
              </a:rPr>
              <a:t>Project target data (Step 2)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864100" y="5653088"/>
            <a:ext cx="1098550" cy="1587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948363" y="5453063"/>
            <a:ext cx="2430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Georgia" charset="0"/>
              </a:rPr>
              <a:t>Learn Model (Step 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8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Transfer learning is to re-use source knowledge to help a target learner </a:t>
            </a:r>
          </a:p>
          <a:p>
            <a:pPr eaLnBrk="1" hangingPunct="1"/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Transfer learning is not generalization </a:t>
            </a:r>
          </a:p>
          <a:p>
            <a:pPr eaLnBrk="1" hangingPunct="1"/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TrAdaBoost transfers instances </a:t>
            </a:r>
          </a:p>
          <a:p>
            <a:pPr eaLnBrk="1" hangingPunct="1"/>
            <a:endParaRPr lang="en-US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Self-Taught Learning transfers unlabeled features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44875"/>
            <a:ext cx="6400800" cy="1752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cap="none" dirty="0" smtClean="0">
                <a:latin typeface="Georgia" charset="0"/>
                <a:ea typeface="ＭＳ Ｐゴシック" charset="0"/>
                <a:cs typeface="ＭＳ Ｐゴシック" charset="0"/>
              </a:rPr>
              <a:t>by: HAITHAM </a:t>
            </a:r>
            <a:r>
              <a:rPr lang="en-US" cap="none" dirty="0">
                <a:latin typeface="Georgia" charset="0"/>
                <a:ea typeface="ＭＳ Ｐゴシック" charset="0"/>
                <a:cs typeface="ＭＳ Ｐゴシック" charset="0"/>
              </a:rPr>
              <a:t>BOU AMMAR </a:t>
            </a:r>
          </a:p>
          <a:p>
            <a:pPr eaLnBrk="1" hangingPunct="1">
              <a:defRPr/>
            </a:pPr>
            <a:endParaRPr lang="en-US" cap="none" dirty="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r>
              <a:rPr lang="en-US" cap="none" dirty="0">
                <a:latin typeface="Georgia" charset="0"/>
                <a:ea typeface="ＭＳ Ｐゴシック" charset="0"/>
                <a:cs typeface="ＭＳ Ｐゴシック" charset="0"/>
              </a:rPr>
              <a:t>MAASTRICHT UNIVERSITY</a:t>
            </a:r>
          </a:p>
        </p:txBody>
      </p:sp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000000"/>
                </a:solidFill>
                <a:latin typeface="Myriad Pro" charset="0"/>
                <a:ea typeface="ＭＳ Ｐゴシック" charset="0"/>
                <a:cs typeface="Myriad Pro" charset="0"/>
              </a:rPr>
              <a:t>Based on an excerpt of:</a:t>
            </a:r>
            <a:br>
              <a:rPr lang="en-US">
                <a:solidFill>
                  <a:srgbClr val="000000"/>
                </a:solidFill>
                <a:latin typeface="Myriad Pro" charset="0"/>
                <a:ea typeface="ＭＳ Ｐゴシック" charset="0"/>
                <a:cs typeface="Myriad Pro" charset="0"/>
              </a:rPr>
            </a:br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Transfer for Supervised Learning Tasks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2"/>
          <p:cNvSpPr>
            <a:spLocks noGrp="1"/>
          </p:cNvSpPr>
          <p:nvPr>
            <p:ph type="ctrTitle"/>
          </p:nvPr>
        </p:nvSpPr>
        <p:spPr>
          <a:xfrm>
            <a:off x="439173" y="1223963"/>
            <a:ext cx="8356159" cy="17526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Next in Web-Mining </a:t>
            </a:r>
            <a:r>
              <a:rPr lang="de-DE" dirty="0" err="1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Agents</a:t>
            </a:r>
            <a:r>
              <a:rPr lang="de-DE" dirty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:</a:t>
            </a:r>
            <a:br>
              <a:rPr lang="de-DE" dirty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</a:br>
            <a:r>
              <a:rPr lang="de-DE" dirty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/>
            </a:r>
            <a:br>
              <a:rPr lang="de-DE" dirty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</a:br>
            <a:r>
              <a:rPr lang="de-DE" sz="3600" dirty="0" err="1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Unlabeled</a:t>
            </a:r>
            <a:r>
              <a:rPr lang="de-DE" sz="3600" dirty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 Features </a:t>
            </a:r>
            <a:r>
              <a:rPr lang="de-DE" sz="3600" dirty="0" err="1" smtClean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Revisited</a:t>
            </a:r>
            <a:r>
              <a:rPr lang="de-DE" sz="3600" dirty="0" smtClean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 </a:t>
            </a:r>
            <a:br>
              <a:rPr lang="de-DE" sz="3600" dirty="0" smtClean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</a:br>
            <a:r>
              <a:rPr lang="de-DE" sz="3600" dirty="0" err="1" smtClean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Unsupervised</a:t>
            </a:r>
            <a:r>
              <a:rPr lang="de-DE" sz="3600" dirty="0" smtClean="0">
                <a:solidFill>
                  <a:schemeClr val="tx1"/>
                </a:solidFill>
                <a:latin typeface="Myriad Pro" charset="0"/>
                <a:ea typeface="ＭＳ Ｐゴシック" charset="0"/>
                <a:cs typeface="Myriad Pro" charset="0"/>
              </a:rPr>
              <a:t> Learning: Clustering</a:t>
            </a:r>
            <a:endParaRPr lang="de-DE" sz="3600" dirty="0">
              <a:solidFill>
                <a:schemeClr val="tx1"/>
              </a:solidFill>
              <a:latin typeface="Myriad Pro" charset="0"/>
              <a:ea typeface="ＭＳ Ｐゴシック" charset="0"/>
              <a:cs typeface="Myriad Pro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Traditional Machine Learning vs. Transfer</a:t>
            </a: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4765675" y="2019300"/>
            <a:ext cx="4635500" cy="3113088"/>
            <a:chOff x="6216949" y="1384539"/>
            <a:chExt cx="5779611" cy="4302526"/>
          </a:xfrm>
        </p:grpSpPr>
        <p:grpSp>
          <p:nvGrpSpPr>
            <p:cNvPr id="14406" name="Group 31"/>
            <p:cNvGrpSpPr>
              <a:grpSpLocks/>
            </p:cNvGrpSpPr>
            <p:nvPr/>
          </p:nvGrpSpPr>
          <p:grpSpPr bwMode="auto">
            <a:xfrm>
              <a:off x="6216949" y="1384539"/>
              <a:ext cx="2351762" cy="3135914"/>
              <a:chOff x="3717230" y="1975634"/>
              <a:chExt cx="2351762" cy="3135914"/>
            </a:xfrm>
          </p:grpSpPr>
          <p:grpSp>
            <p:nvGrpSpPr>
              <p:cNvPr id="14441" name="Group 14"/>
              <p:cNvGrpSpPr>
                <a:grpSpLocks/>
              </p:cNvGrpSpPr>
              <p:nvPr/>
            </p:nvGrpSpPr>
            <p:grpSpPr bwMode="auto">
              <a:xfrm>
                <a:off x="3717230" y="1975634"/>
                <a:ext cx="2351762" cy="2020671"/>
                <a:chOff x="3717230" y="1975634"/>
                <a:chExt cx="2351762" cy="2020671"/>
              </a:xfrm>
            </p:grpSpPr>
            <p:sp>
              <p:nvSpPr>
                <p:cNvPr id="14445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3745722" y="1975634"/>
                  <a:ext cx="2323270" cy="510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latin typeface="Georgia" charset="0"/>
                    </a:rPr>
                    <a:t>Source Task </a:t>
                  </a:r>
                </a:p>
              </p:txBody>
            </p:sp>
            <p:grpSp>
              <p:nvGrpSpPr>
                <p:cNvPr id="14446" name="Group 13"/>
                <p:cNvGrpSpPr>
                  <a:grpSpLocks/>
                </p:cNvGrpSpPr>
                <p:nvPr/>
              </p:nvGrpSpPr>
              <p:grpSpPr bwMode="auto">
                <a:xfrm>
                  <a:off x="3717230" y="2555776"/>
                  <a:ext cx="2323269" cy="1440529"/>
                  <a:chOff x="3717230" y="2555776"/>
                  <a:chExt cx="2323269" cy="1440529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3717230" y="2555776"/>
                    <a:ext cx="2323269" cy="1440529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6" name="Oval 5"/>
                  <p:cNvSpPr/>
                  <p:nvPr/>
                </p:nvSpPr>
                <p:spPr>
                  <a:xfrm>
                    <a:off x="3779182" y="2788120"/>
                    <a:ext cx="1037727" cy="8829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7" name="Oval 6"/>
                  <p:cNvSpPr/>
                  <p:nvPr/>
                </p:nvSpPr>
                <p:spPr>
                  <a:xfrm>
                    <a:off x="4907357" y="2788120"/>
                    <a:ext cx="1037727" cy="882904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8" name="Oval 7"/>
                  <p:cNvSpPr/>
                  <p:nvPr/>
                </p:nvSpPr>
                <p:spPr>
                  <a:xfrm>
                    <a:off x="3965047" y="2973993"/>
                    <a:ext cx="216838" cy="325281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9" name="Oval 8"/>
                  <p:cNvSpPr/>
                  <p:nvPr/>
                </p:nvSpPr>
                <p:spPr>
                  <a:xfrm>
                    <a:off x="4380749" y="2873312"/>
                    <a:ext cx="216838" cy="325281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>
                  <a:xfrm>
                    <a:off x="4225866" y="3214083"/>
                    <a:ext cx="216838" cy="325281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1" name="Isosceles Triangle 10"/>
                  <p:cNvSpPr/>
                  <p:nvPr/>
                </p:nvSpPr>
                <p:spPr>
                  <a:xfrm>
                    <a:off x="5219611" y="2908163"/>
                    <a:ext cx="216838" cy="131660"/>
                  </a:xfrm>
                  <a:prstGeom prst="triangl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2" name="Isosceles Triangle 11"/>
                  <p:cNvSpPr/>
                  <p:nvPr/>
                </p:nvSpPr>
                <p:spPr>
                  <a:xfrm>
                    <a:off x="5511403" y="3168993"/>
                    <a:ext cx="216838" cy="131660"/>
                  </a:xfrm>
                  <a:prstGeom prst="triangl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3" name="Isosceles Triangle 12"/>
                  <p:cNvSpPr/>
                  <p:nvPr/>
                </p:nvSpPr>
                <p:spPr>
                  <a:xfrm>
                    <a:off x="5186155" y="3261933"/>
                    <a:ext cx="216838" cy="131660"/>
                  </a:xfrm>
                  <a:prstGeom prst="triangl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16" name="Down Arrow 15"/>
              <p:cNvSpPr/>
              <p:nvPr/>
            </p:nvSpPr>
            <p:spPr>
              <a:xfrm>
                <a:off x="4522625" y="4135706"/>
                <a:ext cx="588568" cy="975842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407" name="Group 18"/>
            <p:cNvGrpSpPr>
              <a:grpSpLocks/>
            </p:cNvGrpSpPr>
            <p:nvPr/>
          </p:nvGrpSpPr>
          <p:grpSpPr bwMode="auto">
            <a:xfrm>
              <a:off x="6278901" y="4559229"/>
              <a:ext cx="2011010" cy="1127833"/>
              <a:chOff x="3779182" y="5150324"/>
              <a:chExt cx="2011010" cy="1127833"/>
            </a:xfrm>
          </p:grpSpPr>
          <p:sp>
            <p:nvSpPr>
              <p:cNvPr id="17" name="Can 16"/>
              <p:cNvSpPr/>
              <p:nvPr/>
            </p:nvSpPr>
            <p:spPr>
              <a:xfrm rot="5400000">
                <a:off x="4220770" y="4708736"/>
                <a:ext cx="1127833" cy="201101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440" name="TextBox 17"/>
              <p:cNvSpPr txBox="1">
                <a:spLocks noChangeArrowheads="1"/>
              </p:cNvSpPr>
              <p:nvPr/>
            </p:nvSpPr>
            <p:spPr bwMode="auto">
              <a:xfrm>
                <a:off x="3807671" y="5562764"/>
                <a:ext cx="1703732" cy="510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Georgia" charset="0"/>
                  </a:rPr>
                  <a:t>Knowledge</a:t>
                </a:r>
              </a:p>
            </p:txBody>
          </p:sp>
        </p:grpSp>
        <p:grpSp>
          <p:nvGrpSpPr>
            <p:cNvPr id="14408" name="Group 30"/>
            <p:cNvGrpSpPr>
              <a:grpSpLocks/>
            </p:cNvGrpSpPr>
            <p:nvPr/>
          </p:nvGrpSpPr>
          <p:grpSpPr bwMode="auto">
            <a:xfrm>
              <a:off x="9259937" y="1384539"/>
              <a:ext cx="2736623" cy="3135914"/>
              <a:chOff x="6450458" y="1975634"/>
              <a:chExt cx="2736623" cy="3135914"/>
            </a:xfrm>
          </p:grpSpPr>
          <p:sp>
            <p:nvSpPr>
              <p:cNvPr id="25" name="Down Arrow 24"/>
              <p:cNvSpPr/>
              <p:nvPr/>
            </p:nvSpPr>
            <p:spPr>
              <a:xfrm>
                <a:off x="7078227" y="4135706"/>
                <a:ext cx="588568" cy="975842"/>
              </a:xfrm>
              <a:prstGeom prst="downArrow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4419" name="Group 29"/>
              <p:cNvGrpSpPr>
                <a:grpSpLocks/>
              </p:cNvGrpSpPr>
              <p:nvPr/>
            </p:nvGrpSpPr>
            <p:grpSpPr bwMode="auto">
              <a:xfrm>
                <a:off x="6450458" y="1975634"/>
                <a:ext cx="2736623" cy="2020671"/>
                <a:chOff x="6450458" y="1975634"/>
                <a:chExt cx="2736623" cy="2020671"/>
              </a:xfrm>
            </p:grpSpPr>
            <p:sp>
              <p:nvSpPr>
                <p:cNvPr id="14420" name="Rectangle 20"/>
                <p:cNvSpPr>
                  <a:spLocks noChangeArrowheads="1"/>
                </p:cNvSpPr>
                <p:nvPr/>
              </p:nvSpPr>
              <p:spPr bwMode="auto">
                <a:xfrm>
                  <a:off x="6450458" y="1975634"/>
                  <a:ext cx="2736623" cy="5103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Georgia" charset="0"/>
                    </a:rPr>
                    <a:t>Target Task</a:t>
                  </a:r>
                </a:p>
              </p:txBody>
            </p:sp>
            <p:grpSp>
              <p:nvGrpSpPr>
                <p:cNvPr id="14421" name="Group 28"/>
                <p:cNvGrpSpPr>
                  <a:grpSpLocks/>
                </p:cNvGrpSpPr>
                <p:nvPr/>
              </p:nvGrpSpPr>
              <p:grpSpPr bwMode="auto">
                <a:xfrm>
                  <a:off x="6500212" y="2555777"/>
                  <a:ext cx="1658250" cy="1440528"/>
                  <a:chOff x="6500212" y="2555777"/>
                  <a:chExt cx="1658250" cy="1440528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6500212" y="2555777"/>
                    <a:ext cx="1658250" cy="1440528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2" name="Diamond 21"/>
                  <p:cNvSpPr/>
                  <p:nvPr/>
                </p:nvSpPr>
                <p:spPr>
                  <a:xfrm>
                    <a:off x="6598087" y="2842333"/>
                    <a:ext cx="387212" cy="419600"/>
                  </a:xfrm>
                  <a:prstGeom prst="diamond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3" name="Diamond 22"/>
                  <p:cNvSpPr/>
                  <p:nvPr/>
                </p:nvSpPr>
                <p:spPr>
                  <a:xfrm>
                    <a:off x="7633327" y="2794483"/>
                    <a:ext cx="387212" cy="419600"/>
                  </a:xfrm>
                  <a:prstGeom prst="diamond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4" name="Diamond 23"/>
                  <p:cNvSpPr/>
                  <p:nvPr/>
                </p:nvSpPr>
                <p:spPr>
                  <a:xfrm>
                    <a:off x="7279583" y="3393593"/>
                    <a:ext cx="387212" cy="419600"/>
                  </a:xfrm>
                  <a:prstGeom prst="diamond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" name="Diamond 26"/>
                  <p:cNvSpPr/>
                  <p:nvPr/>
                </p:nvSpPr>
                <p:spPr>
                  <a:xfrm>
                    <a:off x="7085977" y="2959193"/>
                    <a:ext cx="387212" cy="419600"/>
                  </a:xfrm>
                  <a:prstGeom prst="diamond">
                    <a:avLst/>
                  </a:prstGeom>
                  <a:solidFill>
                    <a:srgbClr val="008000"/>
                  </a:solidFill>
                  <a:ln>
                    <a:solidFill>
                      <a:srgbClr val="008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sp>
          <p:nvSpPr>
            <p:cNvPr id="28" name="Cube 27"/>
            <p:cNvSpPr/>
            <p:nvPr/>
          </p:nvSpPr>
          <p:spPr>
            <a:xfrm>
              <a:off x="9097806" y="4559228"/>
              <a:ext cx="2178323" cy="1127835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412" name="TextBox 32"/>
            <p:cNvSpPr txBox="1">
              <a:spLocks noChangeArrowheads="1"/>
            </p:cNvSpPr>
            <p:nvPr/>
          </p:nvSpPr>
          <p:spPr bwMode="auto">
            <a:xfrm>
              <a:off x="9121021" y="4793940"/>
              <a:ext cx="2214850" cy="89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Georgia" charset="0"/>
                </a:rPr>
                <a:t>Learning System</a:t>
              </a:r>
            </a:p>
          </p:txBody>
        </p:sp>
        <p:sp>
          <p:nvSpPr>
            <p:cNvPr id="34" name="Striped Right Arrow 33"/>
            <p:cNvSpPr/>
            <p:nvPr/>
          </p:nvSpPr>
          <p:spPr>
            <a:xfrm>
              <a:off x="8351864" y="4898754"/>
              <a:ext cx="668493" cy="583272"/>
            </a:xfrm>
            <a:prstGeom prst="strip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" name="Group 69"/>
          <p:cNvGrpSpPr>
            <a:grpSpLocks/>
          </p:cNvGrpSpPr>
          <p:nvPr/>
        </p:nvGrpSpPr>
        <p:grpSpPr bwMode="auto">
          <a:xfrm>
            <a:off x="242888" y="2019300"/>
            <a:ext cx="4330700" cy="3273425"/>
            <a:chOff x="243393" y="2018722"/>
            <a:chExt cx="4477366" cy="3661379"/>
          </a:xfrm>
        </p:grpSpPr>
        <p:sp>
          <p:nvSpPr>
            <p:cNvPr id="14342" name="TextBox 35"/>
            <p:cNvSpPr txBox="1">
              <a:spLocks noChangeArrowheads="1"/>
            </p:cNvSpPr>
            <p:nvPr/>
          </p:nvSpPr>
          <p:spPr bwMode="auto">
            <a:xfrm>
              <a:off x="1375560" y="2018722"/>
              <a:ext cx="3299042" cy="41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Georgia" charset="0"/>
                </a:rPr>
                <a:t>Different Tasks</a:t>
              </a:r>
            </a:p>
          </p:txBody>
        </p:sp>
        <p:grpSp>
          <p:nvGrpSpPr>
            <p:cNvPr id="14343" name="Group 52"/>
            <p:cNvGrpSpPr>
              <a:grpSpLocks/>
            </p:cNvGrpSpPr>
            <p:nvPr/>
          </p:nvGrpSpPr>
          <p:grpSpPr bwMode="auto">
            <a:xfrm>
              <a:off x="369511" y="2690620"/>
              <a:ext cx="1037727" cy="882904"/>
              <a:chOff x="301752" y="2136446"/>
              <a:chExt cx="1037727" cy="88290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301752" y="2136446"/>
                <a:ext cx="1037727" cy="882904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64654" y="2368098"/>
                <a:ext cx="216838" cy="32528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880356" y="2267417"/>
                <a:ext cx="216838" cy="32528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25473" y="2608188"/>
                <a:ext cx="216838" cy="32528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44" name="Group 53"/>
            <p:cNvGrpSpPr>
              <a:grpSpLocks/>
            </p:cNvGrpSpPr>
            <p:nvPr/>
          </p:nvGrpSpPr>
          <p:grpSpPr bwMode="auto">
            <a:xfrm>
              <a:off x="1763211" y="2670838"/>
              <a:ext cx="1037727" cy="882904"/>
              <a:chOff x="1716743" y="2136446"/>
              <a:chExt cx="1037727" cy="882904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716743" y="2136446"/>
                <a:ext cx="1037727" cy="882904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Isosceles Triangle 41"/>
              <p:cNvSpPr/>
              <p:nvPr/>
            </p:nvSpPr>
            <p:spPr>
              <a:xfrm>
                <a:off x="2028997" y="2256489"/>
                <a:ext cx="216838" cy="13166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>
                <a:off x="2320789" y="2517319"/>
                <a:ext cx="216838" cy="13166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Isosceles Triangle 43"/>
              <p:cNvSpPr/>
              <p:nvPr/>
            </p:nvSpPr>
            <p:spPr>
              <a:xfrm>
                <a:off x="1995541" y="2610259"/>
                <a:ext cx="216838" cy="131660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4345" name="Group 51"/>
            <p:cNvGrpSpPr>
              <a:grpSpLocks/>
            </p:cNvGrpSpPr>
            <p:nvPr/>
          </p:nvGrpSpPr>
          <p:grpSpPr bwMode="auto">
            <a:xfrm>
              <a:off x="3195153" y="2674441"/>
              <a:ext cx="1037727" cy="902540"/>
              <a:chOff x="1716743" y="2136446"/>
              <a:chExt cx="1037727" cy="90254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716743" y="2136446"/>
                <a:ext cx="1037727" cy="902540"/>
              </a:xfrm>
              <a:prstGeom prst="ellipse">
                <a:avLst/>
              </a:prstGeom>
              <a:solidFill>
                <a:schemeClr val="bg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Diamond 45"/>
              <p:cNvSpPr/>
              <p:nvPr/>
            </p:nvSpPr>
            <p:spPr>
              <a:xfrm>
                <a:off x="1801935" y="2368098"/>
                <a:ext cx="387212" cy="302740"/>
              </a:xfrm>
              <a:prstGeom prst="diamond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Diamond 49"/>
              <p:cNvSpPr/>
              <p:nvPr/>
            </p:nvSpPr>
            <p:spPr>
              <a:xfrm>
                <a:off x="2245835" y="2251238"/>
                <a:ext cx="387212" cy="302740"/>
              </a:xfrm>
              <a:prstGeom prst="diamond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Diamond 50"/>
              <p:cNvSpPr/>
              <p:nvPr/>
            </p:nvSpPr>
            <p:spPr>
              <a:xfrm>
                <a:off x="2150415" y="2577898"/>
                <a:ext cx="387212" cy="302740"/>
              </a:xfrm>
              <a:prstGeom prst="diamond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55" name="Down Arrow 54"/>
            <p:cNvSpPr/>
            <p:nvPr/>
          </p:nvSpPr>
          <p:spPr>
            <a:xfrm>
              <a:off x="599345" y="3702293"/>
              <a:ext cx="588568" cy="86221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349" name="Group 57"/>
            <p:cNvGrpSpPr>
              <a:grpSpLocks/>
            </p:cNvGrpSpPr>
            <p:nvPr/>
          </p:nvGrpSpPr>
          <p:grpSpPr bwMode="auto">
            <a:xfrm>
              <a:off x="3311315" y="4645301"/>
              <a:ext cx="1409444" cy="957350"/>
              <a:chOff x="-51136" y="4672853"/>
              <a:chExt cx="1574277" cy="957350"/>
            </a:xfrm>
          </p:grpSpPr>
          <p:sp>
            <p:nvSpPr>
              <p:cNvPr id="56" name="Cube 55"/>
              <p:cNvSpPr/>
              <p:nvPr/>
            </p:nvSpPr>
            <p:spPr>
              <a:xfrm>
                <a:off x="-51136" y="4672853"/>
                <a:ext cx="1574277" cy="881044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69" name="TextBox 56"/>
              <p:cNvSpPr txBox="1">
                <a:spLocks noChangeArrowheads="1"/>
              </p:cNvSpPr>
              <p:nvPr/>
            </p:nvSpPr>
            <p:spPr bwMode="auto">
              <a:xfrm>
                <a:off x="3054" y="4907566"/>
                <a:ext cx="1355253" cy="722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Georgia" charset="0"/>
                  </a:rPr>
                  <a:t>Learning System</a:t>
                </a:r>
              </a:p>
            </p:txBody>
          </p:sp>
        </p:grpSp>
        <p:sp>
          <p:nvSpPr>
            <p:cNvPr id="62" name="Down Arrow 61"/>
            <p:cNvSpPr/>
            <p:nvPr/>
          </p:nvSpPr>
          <p:spPr>
            <a:xfrm>
              <a:off x="2042009" y="3702293"/>
              <a:ext cx="588568" cy="86221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353" name="Group 62"/>
            <p:cNvGrpSpPr>
              <a:grpSpLocks/>
            </p:cNvGrpSpPr>
            <p:nvPr/>
          </p:nvGrpSpPr>
          <p:grpSpPr bwMode="auto">
            <a:xfrm>
              <a:off x="1763211" y="4672853"/>
              <a:ext cx="1409444" cy="957350"/>
              <a:chOff x="-51136" y="4672853"/>
              <a:chExt cx="1574277" cy="957350"/>
            </a:xfrm>
          </p:grpSpPr>
          <p:sp>
            <p:nvSpPr>
              <p:cNvPr id="64" name="Cube 63"/>
              <p:cNvSpPr/>
              <p:nvPr/>
            </p:nvSpPr>
            <p:spPr>
              <a:xfrm>
                <a:off x="-51136" y="4672853"/>
                <a:ext cx="1574277" cy="881044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65" name="TextBox 64"/>
              <p:cNvSpPr txBox="1">
                <a:spLocks noChangeArrowheads="1"/>
              </p:cNvSpPr>
              <p:nvPr/>
            </p:nvSpPr>
            <p:spPr bwMode="auto">
              <a:xfrm>
                <a:off x="3054" y="4907566"/>
                <a:ext cx="1355253" cy="722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Georgia" charset="0"/>
                  </a:rPr>
                  <a:t>Learning System</a:t>
                </a:r>
              </a:p>
            </p:txBody>
          </p:sp>
        </p:grpSp>
        <p:sp>
          <p:nvSpPr>
            <p:cNvPr id="66" name="Down Arrow 65"/>
            <p:cNvSpPr/>
            <p:nvPr/>
          </p:nvSpPr>
          <p:spPr>
            <a:xfrm>
              <a:off x="3495687" y="3702293"/>
              <a:ext cx="588568" cy="862218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357" name="Group 66"/>
            <p:cNvGrpSpPr>
              <a:grpSpLocks/>
            </p:cNvGrpSpPr>
            <p:nvPr/>
          </p:nvGrpSpPr>
          <p:grpSpPr bwMode="auto">
            <a:xfrm>
              <a:off x="243393" y="4722751"/>
              <a:ext cx="1409444" cy="957350"/>
              <a:chOff x="-51136" y="4672853"/>
              <a:chExt cx="1574277" cy="957350"/>
            </a:xfrm>
          </p:grpSpPr>
          <p:sp>
            <p:nvSpPr>
              <p:cNvPr id="68" name="Cube 67"/>
              <p:cNvSpPr/>
              <p:nvPr/>
            </p:nvSpPr>
            <p:spPr>
              <a:xfrm>
                <a:off x="-51136" y="4672853"/>
                <a:ext cx="1574277" cy="881044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61" name="TextBox 68"/>
              <p:cNvSpPr txBox="1">
                <a:spLocks noChangeArrowheads="1"/>
              </p:cNvSpPr>
              <p:nvPr/>
            </p:nvSpPr>
            <p:spPr bwMode="auto">
              <a:xfrm>
                <a:off x="3054" y="4907566"/>
                <a:ext cx="1355253" cy="7226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>
                    <a:latin typeface="Georgia" charset="0"/>
                  </a:rPr>
                  <a:t>Learning System</a:t>
                </a:r>
              </a:p>
            </p:txBody>
          </p:sp>
        </p:grp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398463" y="5683250"/>
            <a:ext cx="379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Traditional Machine Learning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5472113" y="5683250"/>
            <a:ext cx="3797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Transfer Learning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Transfer Learning Definition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Notation: 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Domain      :</a:t>
            </a:r>
          </a:p>
          <a:p>
            <a:pPr lvl="2" eaLnBrk="1" hangingPunct="1"/>
            <a:r>
              <a:rPr lang="en-US">
                <a:latin typeface="Georgia" charset="0"/>
                <a:ea typeface="ＭＳ Ｐゴシック" charset="0"/>
              </a:rPr>
              <a:t>Feature Space: </a:t>
            </a:r>
          </a:p>
          <a:p>
            <a:pPr lvl="2" eaLnBrk="1" hangingPunct="1"/>
            <a:r>
              <a:rPr lang="en-US">
                <a:latin typeface="Georgia" charset="0"/>
                <a:ea typeface="ＭＳ Ｐゴシック" charset="0"/>
              </a:rPr>
              <a:t>Marginal Probability Distribution:</a:t>
            </a:r>
          </a:p>
          <a:p>
            <a:pPr lvl="3" eaLnBrk="1" hangingPunct="1"/>
            <a:r>
              <a:rPr lang="en-US">
                <a:latin typeface="Georgia" charset="0"/>
                <a:ea typeface="ＭＳ Ｐゴシック" charset="0"/>
              </a:rPr>
              <a:t>with </a:t>
            </a: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Given a domain then a task is : </a:t>
            </a:r>
          </a:p>
          <a:p>
            <a:pPr lvl="3" eaLnBrk="1" hangingPunct="1">
              <a:buFont typeface="Wingdings" charset="0"/>
              <a:buNone/>
            </a:pPr>
            <a:r>
              <a:rPr lang="en-US">
                <a:latin typeface="Georgia" charset="0"/>
                <a:ea typeface="ＭＳ Ｐゴシック" charset="0"/>
              </a:rPr>
              <a:t>          </a:t>
            </a:r>
          </a:p>
        </p:txBody>
      </p:sp>
      <p:pic>
        <p:nvPicPr>
          <p:cNvPr id="15363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2105025"/>
            <a:ext cx="3429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2500313"/>
            <a:ext cx="3683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2759075"/>
            <a:ext cx="107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3189288"/>
            <a:ext cx="4381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491038"/>
            <a:ext cx="2692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4631050" y="4491830"/>
            <a:ext cx="524338" cy="4699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 rot="-2544147">
            <a:off x="3541713" y="5483225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Label Space</a:t>
            </a:r>
          </a:p>
        </p:txBody>
      </p:sp>
      <p:sp>
        <p:nvSpPr>
          <p:cNvPr id="15" name="Oval 14"/>
          <p:cNvSpPr/>
          <p:nvPr/>
        </p:nvSpPr>
        <p:spPr>
          <a:xfrm>
            <a:off x="5307788" y="4491830"/>
            <a:ext cx="701735" cy="49595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2544147">
            <a:off x="4545013" y="5483225"/>
            <a:ext cx="1612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P(Y|X)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Transfer Learning Definition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i="1">
                <a:latin typeface="Georgia" charset="0"/>
                <a:ea typeface="ＭＳ Ｐゴシック" charset="0"/>
              </a:rPr>
              <a:t>Given a source domain and source learning task, a target domain and a target learning task, transfer learning aims to help improve the learning of the target predictive function using the source knowledge, where </a:t>
            </a:r>
          </a:p>
          <a:p>
            <a:pPr lvl="1" eaLnBrk="1" hangingPunct="1">
              <a:buFont typeface="Wingdings" charset="0"/>
              <a:buNone/>
            </a:pPr>
            <a:endParaRPr lang="en-US" i="1">
              <a:latin typeface="Georgia" charset="0"/>
              <a:ea typeface="ＭＳ Ｐゴシック" charset="0"/>
            </a:endParaRPr>
          </a:p>
          <a:p>
            <a:pPr lvl="1" eaLnBrk="1" hangingPunct="1">
              <a:buFont typeface="Wingdings" charset="0"/>
              <a:buNone/>
            </a:pPr>
            <a:r>
              <a:rPr lang="en-US" i="1">
                <a:latin typeface="Georgia" charset="0"/>
                <a:ea typeface="ＭＳ Ｐゴシック" charset="0"/>
              </a:rPr>
              <a:t>					or  	</a:t>
            </a:r>
          </a:p>
        </p:txBody>
      </p:sp>
      <p:pic>
        <p:nvPicPr>
          <p:cNvPr id="16387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848225"/>
            <a:ext cx="1765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4848225"/>
            <a:ext cx="1549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2949" y="4817249"/>
            <a:ext cx="8093203" cy="1022310"/>
          </a:xfrm>
          <a:prstGeom prst="rect">
            <a:avLst/>
          </a:prstGeom>
          <a:solidFill>
            <a:schemeClr val="bg1">
              <a:alpha val="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2469" y="2338923"/>
            <a:ext cx="6938831" cy="1022310"/>
          </a:xfrm>
          <a:prstGeom prst="rect">
            <a:avLst/>
          </a:prstGeom>
          <a:solidFill>
            <a:schemeClr val="bg1">
              <a:alpha val="0"/>
            </a:schemeClr>
          </a:solidFill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Transfer Definition</a:t>
            </a:r>
          </a:p>
        </p:txBody>
      </p:sp>
      <p:sp>
        <p:nvSpPr>
          <p:cNvPr id="1741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Therefore, if either :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662238"/>
            <a:ext cx="17653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62238"/>
            <a:ext cx="32893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5051425"/>
            <a:ext cx="1727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051425"/>
            <a:ext cx="46101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38663" y="1951038"/>
            <a:ext cx="33289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Domain Differences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38663" y="4448175"/>
            <a:ext cx="3328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Task Differences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Questions to answer when transferring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2937367">
            <a:off x="-194468" y="2024856"/>
            <a:ext cx="381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What to Transfer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-2646586">
            <a:off x="2354263" y="3587750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How to Transfer 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3336413">
            <a:off x="5849144" y="1739106"/>
            <a:ext cx="381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When to Transfer ?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6575" y="2854325"/>
            <a:ext cx="2563813" cy="1590675"/>
            <a:chOff x="536577" y="2853779"/>
            <a:chExt cx="2564396" cy="1591438"/>
          </a:xfrm>
        </p:grpSpPr>
        <p:sp>
          <p:nvSpPr>
            <p:cNvPr id="21" name="Oval 20"/>
            <p:cNvSpPr/>
            <p:nvPr/>
          </p:nvSpPr>
          <p:spPr>
            <a:xfrm>
              <a:off x="1922622" y="4025987"/>
              <a:ext cx="262228" cy="21786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8459" name="Group 46"/>
            <p:cNvGrpSpPr>
              <a:grpSpLocks/>
            </p:cNvGrpSpPr>
            <p:nvPr/>
          </p:nvGrpSpPr>
          <p:grpSpPr bwMode="auto">
            <a:xfrm>
              <a:off x="536577" y="2853779"/>
              <a:ext cx="2564396" cy="1591438"/>
              <a:chOff x="536577" y="2853779"/>
              <a:chExt cx="2564396" cy="1591438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2838745" y="3539415"/>
                <a:ext cx="262228" cy="2178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390661" y="3764157"/>
                <a:ext cx="262228" cy="2178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668377" y="4072457"/>
                <a:ext cx="262228" cy="2178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73366" y="4227357"/>
                <a:ext cx="262228" cy="21786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8472" name="Group 44"/>
              <p:cNvGrpSpPr>
                <a:grpSpLocks/>
              </p:cNvGrpSpPr>
              <p:nvPr/>
            </p:nvGrpSpPr>
            <p:grpSpPr bwMode="auto">
              <a:xfrm>
                <a:off x="536577" y="2853779"/>
                <a:ext cx="1705813" cy="1220766"/>
                <a:chOff x="536577" y="2853779"/>
                <a:chExt cx="1705813" cy="1220766"/>
              </a:xfrm>
            </p:grpSpPr>
            <p:sp>
              <p:nvSpPr>
                <p:cNvPr id="14" name="Multiply 13"/>
                <p:cNvSpPr/>
                <p:nvPr/>
              </p:nvSpPr>
              <p:spPr>
                <a:xfrm>
                  <a:off x="1466055" y="3082324"/>
                  <a:ext cx="319768" cy="457090"/>
                </a:xfrm>
                <a:prstGeom prst="mathMultiply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" name="Multiply 14"/>
                <p:cNvSpPr/>
                <p:nvPr/>
              </p:nvSpPr>
              <p:spPr>
                <a:xfrm>
                  <a:off x="1922622" y="2853779"/>
                  <a:ext cx="319768" cy="457090"/>
                </a:xfrm>
                <a:prstGeom prst="mathMultiply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6" name="Multiply 15"/>
                <p:cNvSpPr/>
                <p:nvPr/>
              </p:nvSpPr>
              <p:spPr>
                <a:xfrm>
                  <a:off x="1785823" y="3310870"/>
                  <a:ext cx="319768" cy="457090"/>
                </a:xfrm>
                <a:prstGeom prst="mathMultiply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482" name="TextBox 28"/>
                <p:cNvSpPr txBox="1">
                  <a:spLocks noChangeArrowheads="1"/>
                </p:cNvSpPr>
                <p:nvPr/>
              </p:nvSpPr>
              <p:spPr bwMode="auto">
                <a:xfrm rot="-2654491">
                  <a:off x="536577" y="3705213"/>
                  <a:ext cx="1409449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800">
                      <a:solidFill>
                        <a:schemeClr val="accent1"/>
                      </a:solidFill>
                      <a:latin typeface="Georgia" charset="0"/>
                    </a:rPr>
                    <a:t>Instances ? </a:t>
                  </a:r>
                </a:p>
              </p:txBody>
            </p:sp>
          </p:grpSp>
        </p:grpSp>
      </p:grpSp>
      <p:grpSp>
        <p:nvGrpSpPr>
          <p:cNvPr id="8" name="Group 45"/>
          <p:cNvGrpSpPr>
            <a:grpSpLocks/>
          </p:cNvGrpSpPr>
          <p:nvPr/>
        </p:nvGrpSpPr>
        <p:grpSpPr bwMode="auto">
          <a:xfrm>
            <a:off x="866775" y="2197100"/>
            <a:ext cx="3417888" cy="2682875"/>
            <a:chOff x="867354" y="2197171"/>
            <a:chExt cx="3417351" cy="268203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867354" y="2814516"/>
              <a:ext cx="2233262" cy="2064693"/>
            </a:xfrm>
            <a:prstGeom prst="line">
              <a:avLst/>
            </a:prstGeom>
            <a:ln w="38100" cmpd="sng">
              <a:solidFill>
                <a:srgbClr val="80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55" name="TextBox 34"/>
            <p:cNvSpPr txBox="1">
              <a:spLocks noChangeArrowheads="1"/>
            </p:cNvSpPr>
            <p:nvPr/>
          </p:nvSpPr>
          <p:spPr bwMode="auto">
            <a:xfrm rot="-2509388">
              <a:off x="2875256" y="2197171"/>
              <a:ext cx="14094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800000"/>
                  </a:solidFill>
                  <a:latin typeface="Georgia" charset="0"/>
                </a:rPr>
                <a:t>Model ?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1266825" y="2989263"/>
            <a:ext cx="3187700" cy="1560512"/>
            <a:chOff x="1266393" y="2989386"/>
            <a:chExt cx="3187611" cy="1560240"/>
          </a:xfrm>
        </p:grpSpPr>
        <p:cxnSp>
          <p:nvCxnSpPr>
            <p:cNvPr id="37" name="Straight Arrow Connector 36"/>
            <p:cNvCxnSpPr/>
            <p:nvPr/>
          </p:nvCxnSpPr>
          <p:spPr>
            <a:xfrm flipV="1">
              <a:off x="1266393" y="3757602"/>
              <a:ext cx="1835099" cy="792024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1266393" y="3265563"/>
              <a:ext cx="1665242" cy="1247558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5400000" flipH="1" flipV="1">
              <a:off x="1066485" y="3189294"/>
              <a:ext cx="1523734" cy="1123919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453" name="TextBox 41"/>
            <p:cNvSpPr txBox="1">
              <a:spLocks noChangeArrowheads="1"/>
            </p:cNvSpPr>
            <p:nvPr/>
          </p:nvSpPr>
          <p:spPr bwMode="auto">
            <a:xfrm rot="-2509388">
              <a:off x="3044555" y="3126204"/>
              <a:ext cx="14094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8000"/>
                  </a:solidFill>
                  <a:latin typeface="Georgia" charset="0"/>
                </a:rPr>
                <a:t>Features ?</a:t>
              </a:r>
            </a:p>
          </p:txBody>
        </p:sp>
      </p:grpSp>
      <p:cxnSp>
        <p:nvCxnSpPr>
          <p:cNvPr id="51" name="Curved Connector 50"/>
          <p:cNvCxnSpPr>
            <a:stCxn id="18455" idx="3"/>
          </p:cNvCxnSpPr>
          <p:nvPr/>
        </p:nvCxnSpPr>
        <p:spPr>
          <a:xfrm>
            <a:off x="4105275" y="1911350"/>
            <a:ext cx="1547813" cy="2638425"/>
          </a:xfrm>
          <a:prstGeom prst="curvedConnector2">
            <a:avLst/>
          </a:prstGeom>
          <a:ln w="38100" cmpd="sng">
            <a:solidFill>
              <a:srgbClr val="800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>
            <a:spLocks noChangeArrowheads="1"/>
          </p:cNvSpPr>
          <p:nvPr/>
        </p:nvSpPr>
        <p:spPr bwMode="auto">
          <a:xfrm rot="-2900863">
            <a:off x="5132388" y="4543425"/>
            <a:ext cx="1668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800000"/>
                </a:solidFill>
                <a:latin typeface="Georgia" charset="0"/>
              </a:rPr>
              <a:t>Map Model ?</a:t>
            </a:r>
          </a:p>
        </p:txBody>
      </p:sp>
      <p:cxnSp>
        <p:nvCxnSpPr>
          <p:cNvPr id="59" name="Shape 58"/>
          <p:cNvCxnSpPr>
            <a:stCxn id="18453" idx="3"/>
          </p:cNvCxnSpPr>
          <p:nvPr/>
        </p:nvCxnSpPr>
        <p:spPr>
          <a:xfrm>
            <a:off x="4275138" y="2841625"/>
            <a:ext cx="463550" cy="1708150"/>
          </a:xfrm>
          <a:prstGeom prst="curvedConnector2">
            <a:avLst/>
          </a:prstGeom>
          <a:ln w="38100" cmpd="sng">
            <a:solidFill>
              <a:srgbClr val="00800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>
            <a:spLocks noChangeArrowheads="1"/>
          </p:cNvSpPr>
          <p:nvPr/>
        </p:nvSpPr>
        <p:spPr bwMode="auto">
          <a:xfrm rot="-2900863">
            <a:off x="3909219" y="4663282"/>
            <a:ext cx="1990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  <a:latin typeface="Georgia" charset="0"/>
              </a:rPr>
              <a:t>Unify Features ?</a:t>
            </a:r>
          </a:p>
        </p:txBody>
      </p:sp>
      <p:cxnSp>
        <p:nvCxnSpPr>
          <p:cNvPr id="64" name="Curved Connector 63"/>
          <p:cNvCxnSpPr>
            <a:endCxn id="66" idx="0"/>
          </p:cNvCxnSpPr>
          <p:nvPr/>
        </p:nvCxnSpPr>
        <p:spPr>
          <a:xfrm>
            <a:off x="608013" y="4445000"/>
            <a:ext cx="3090862" cy="785813"/>
          </a:xfrm>
          <a:prstGeom prst="curvedConnector3">
            <a:avLst>
              <a:gd name="adj1" fmla="val -1098"/>
            </a:avLst>
          </a:prstGeom>
          <a:ln w="38100" cmpd="sng"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>
            <a:spLocks noChangeArrowheads="1"/>
          </p:cNvSpPr>
          <p:nvPr/>
        </p:nvSpPr>
        <p:spPr bwMode="auto">
          <a:xfrm rot="-2900863">
            <a:off x="2681288" y="5168900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6600"/>
                </a:solidFill>
                <a:latin typeface="Georgia" charset="0"/>
              </a:rPr>
              <a:t>Weight Instances ?</a:t>
            </a:r>
          </a:p>
        </p:txBody>
      </p:sp>
      <p:sp>
        <p:nvSpPr>
          <p:cNvPr id="69" name="Curved Up Arrow 68"/>
          <p:cNvSpPr/>
          <p:nvPr/>
        </p:nvSpPr>
        <p:spPr>
          <a:xfrm rot="17841335">
            <a:off x="5870913" y="3321860"/>
            <a:ext cx="3646574" cy="1573523"/>
          </a:xfrm>
          <a:prstGeom prst="curvedUp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 rot="-3228285">
            <a:off x="7189788" y="4851400"/>
            <a:ext cx="2211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FF"/>
                </a:solidFill>
                <a:latin typeface="Georgia" charset="0"/>
              </a:rPr>
              <a:t>In which Situations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57" grpId="0"/>
      <p:bldP spid="62" grpId="0"/>
      <p:bldP spid="66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Algorithms: TrAdaBoost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Assumptions: 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Source and Target task have same feature space:</a:t>
            </a: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Marginal distributions are different:  </a:t>
            </a:r>
          </a:p>
        </p:txBody>
      </p:sp>
      <p:pic>
        <p:nvPicPr>
          <p:cNvPr id="19459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459038"/>
            <a:ext cx="17653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532188"/>
            <a:ext cx="32258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1012141" y="4643102"/>
            <a:ext cx="2191604" cy="9127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32200" y="4643438"/>
            <a:ext cx="3651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latin typeface="Georgia" charset="0"/>
              </a:rPr>
              <a:t>Not all source data might be helpful 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Algorithm: TrAdaBoost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Idea: 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Iteratively reweight source samples such that: </a:t>
            </a:r>
          </a:p>
          <a:p>
            <a:pPr lvl="2" eaLnBrk="1" hangingPunct="1"/>
            <a:r>
              <a:rPr lang="en-US">
                <a:latin typeface="Georgia" charset="0"/>
                <a:ea typeface="ＭＳ Ｐゴシック" charset="0"/>
              </a:rPr>
              <a:t>reduce effect of </a:t>
            </a:r>
            <a:r>
              <a:rPr lang="ja-JP" altLang="en-US">
                <a:latin typeface="Georgia" charset="0"/>
                <a:ea typeface="ＭＳ Ｐゴシック" charset="0"/>
              </a:rPr>
              <a:t>“</a:t>
            </a:r>
            <a:r>
              <a:rPr lang="en-US" altLang="ja-JP">
                <a:latin typeface="Georgia" charset="0"/>
                <a:ea typeface="ＭＳ Ｐゴシック" charset="0"/>
              </a:rPr>
              <a:t>bad</a:t>
            </a:r>
            <a:r>
              <a:rPr lang="ja-JP" altLang="en-US">
                <a:latin typeface="Georgia" charset="0"/>
                <a:ea typeface="ＭＳ Ｐゴシック" charset="0"/>
              </a:rPr>
              <a:t>”</a:t>
            </a:r>
            <a:r>
              <a:rPr lang="en-US" altLang="ja-JP">
                <a:latin typeface="Georgia" charset="0"/>
                <a:ea typeface="ＭＳ Ｐゴシック" charset="0"/>
              </a:rPr>
              <a:t> source instances</a:t>
            </a:r>
          </a:p>
          <a:p>
            <a:pPr lvl="2" eaLnBrk="1" hangingPunct="1"/>
            <a:r>
              <a:rPr lang="en-US">
                <a:latin typeface="Georgia" charset="0"/>
                <a:ea typeface="ＭＳ Ｐゴシック" charset="0"/>
              </a:rPr>
              <a:t>encourage effect of </a:t>
            </a:r>
            <a:r>
              <a:rPr lang="ja-JP" altLang="en-US">
                <a:latin typeface="Georgia" charset="0"/>
                <a:ea typeface="ＭＳ Ｐゴシック" charset="0"/>
              </a:rPr>
              <a:t>“</a:t>
            </a:r>
            <a:r>
              <a:rPr lang="en-US" altLang="ja-JP">
                <a:latin typeface="Georgia" charset="0"/>
                <a:ea typeface="ＭＳ Ｐゴシック" charset="0"/>
              </a:rPr>
              <a:t>good</a:t>
            </a:r>
            <a:r>
              <a:rPr lang="ja-JP" altLang="en-US">
                <a:latin typeface="Georgia" charset="0"/>
                <a:ea typeface="ＭＳ Ｐゴシック" charset="0"/>
              </a:rPr>
              <a:t>”</a:t>
            </a:r>
            <a:r>
              <a:rPr lang="en-US" altLang="ja-JP">
                <a:latin typeface="Georgia" charset="0"/>
                <a:ea typeface="ＭＳ Ｐゴシック" charset="0"/>
              </a:rPr>
              <a:t> source instances</a:t>
            </a:r>
          </a:p>
          <a:p>
            <a:pPr lvl="2" eaLnBrk="1" hangingPunct="1"/>
            <a:endParaRPr lang="en-US">
              <a:latin typeface="Georgia" charset="0"/>
              <a:ea typeface="ＭＳ Ｐゴシック" charset="0"/>
            </a:endParaRPr>
          </a:p>
          <a:p>
            <a:pPr eaLnBrk="1" hangingPunct="1"/>
            <a:r>
              <a:rPr lang="en-US">
                <a:latin typeface="Georgia" charset="0"/>
                <a:ea typeface="ＭＳ Ｐゴシック" charset="0"/>
                <a:cs typeface="ＭＳ Ｐゴシック" charset="0"/>
              </a:rPr>
              <a:t>Requires: 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Source task labeled data set 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Very small Target task labeled data set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Unlabeled Target data set </a:t>
            </a:r>
          </a:p>
          <a:p>
            <a:pPr lvl="1" eaLnBrk="1" hangingPunct="1"/>
            <a:r>
              <a:rPr lang="en-US">
                <a:latin typeface="Georgia" charset="0"/>
                <a:ea typeface="ＭＳ Ｐゴシック" charset="0"/>
              </a:rPr>
              <a:t>Base Learner</a:t>
            </a:r>
          </a:p>
          <a:p>
            <a:pPr lvl="1" eaLnBrk="1" hangingPunct="1"/>
            <a:endParaRPr lang="en-US">
              <a:latin typeface="Georgi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505</Words>
  <Application>Microsoft Macintosh PowerPoint</Application>
  <PresentationFormat>Bildschirmpräsentation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Civic</vt:lpstr>
      <vt:lpstr>Web-Mining Agents: Transfer Learning TrAdaBoost</vt:lpstr>
      <vt:lpstr>Based on an excerpt of: Transfer for Supervised Learning Tasks</vt:lpstr>
      <vt:lpstr>Traditional Machine Learning vs. Transfer</vt:lpstr>
      <vt:lpstr>Transfer Learning Definition</vt:lpstr>
      <vt:lpstr>Transfer Learning Definition </vt:lpstr>
      <vt:lpstr>Transfer Definition</vt:lpstr>
      <vt:lpstr>Questions to answer when transferring</vt:lpstr>
      <vt:lpstr>Algorithms: TrAdaBoost</vt:lpstr>
      <vt:lpstr>Algorithm: TrAdaBoost</vt:lpstr>
      <vt:lpstr>Algorithm: TrAdaBoost</vt:lpstr>
      <vt:lpstr>Algorithms: Self-Taught Learning</vt:lpstr>
      <vt:lpstr>Algorithms: Self-Taught Learning</vt:lpstr>
      <vt:lpstr>Algorithms: Self-Taught Learning</vt:lpstr>
      <vt:lpstr>Algorithms: Self-Taught Learning</vt:lpstr>
      <vt:lpstr>Algorithm: Self-Taught Learning</vt:lpstr>
      <vt:lpstr>Algorithm: Self-Taught Learning </vt:lpstr>
      <vt:lpstr>Algorithms: Self-Taught Learning</vt:lpstr>
      <vt:lpstr>Algorithms: Self-Taught Learning </vt:lpstr>
      <vt:lpstr>Conclusions</vt:lpstr>
      <vt:lpstr>Next in Web-Mining Agents:  Unlabeled Features Revisited  Unsupervised Learning: Clustering</vt:lpstr>
    </vt:vector>
  </TitlesOfParts>
  <Company>Maastricht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Haitham Bou Ammar</dc:creator>
  <cp:lastModifiedBy>Ralf Moeller</cp:lastModifiedBy>
  <cp:revision>49</cp:revision>
  <dcterms:created xsi:type="dcterms:W3CDTF">2012-10-23T09:53:45Z</dcterms:created>
  <dcterms:modified xsi:type="dcterms:W3CDTF">2016-01-27T20:30:03Z</dcterms:modified>
</cp:coreProperties>
</file>