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5"/>
  </p:notesMasterIdLst>
  <p:handoutMasterIdLst>
    <p:handoutMasterId r:id="rId76"/>
  </p:handoutMasterIdLst>
  <p:sldIdLst>
    <p:sldId id="310" r:id="rId2"/>
    <p:sldId id="311" r:id="rId3"/>
    <p:sldId id="274" r:id="rId4"/>
    <p:sldId id="317" r:id="rId5"/>
    <p:sldId id="276" r:id="rId6"/>
    <p:sldId id="277" r:id="rId7"/>
    <p:sldId id="312" r:id="rId8"/>
    <p:sldId id="279" r:id="rId9"/>
    <p:sldId id="280" r:id="rId10"/>
    <p:sldId id="319" r:id="rId11"/>
    <p:sldId id="318" r:id="rId12"/>
    <p:sldId id="283" r:id="rId13"/>
    <p:sldId id="284" r:id="rId14"/>
    <p:sldId id="285" r:id="rId15"/>
    <p:sldId id="286" r:id="rId16"/>
    <p:sldId id="313" r:id="rId17"/>
    <p:sldId id="314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15" r:id="rId29"/>
    <p:sldId id="316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21" r:id="rId40"/>
    <p:sldId id="320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45" r:id="rId49"/>
    <p:sldId id="358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48" r:id="rId58"/>
    <p:sldId id="349" r:id="rId59"/>
    <p:sldId id="350" r:id="rId60"/>
    <p:sldId id="351" r:id="rId61"/>
    <p:sldId id="352" r:id="rId62"/>
    <p:sldId id="338" r:id="rId63"/>
    <p:sldId id="339" r:id="rId64"/>
    <p:sldId id="340" r:id="rId65"/>
    <p:sldId id="341" r:id="rId66"/>
    <p:sldId id="342" r:id="rId67"/>
    <p:sldId id="353" r:id="rId68"/>
    <p:sldId id="354" r:id="rId69"/>
    <p:sldId id="355" r:id="rId70"/>
    <p:sldId id="356" r:id="rId71"/>
    <p:sldId id="357" r:id="rId72"/>
    <p:sldId id="343" r:id="rId73"/>
    <p:sldId id="344" r:id="rId7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99CC00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7" autoAdjust="0"/>
    <p:restoredTop sz="94660"/>
  </p:normalViewPr>
  <p:slideViewPr>
    <p:cSldViewPr>
      <p:cViewPr varScale="1">
        <p:scale>
          <a:sx n="109" d="100"/>
          <a:sy n="109" d="100"/>
        </p:scale>
        <p:origin x="-3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23.11.15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23.11.15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23.11.15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796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708275"/>
            <a:ext cx="6400800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Zeichenkettenabgleich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309506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7584" y="2030760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46634" y="2945160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630194" y="4011960"/>
            <a:ext cx="1239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  <a:r>
              <a:rPr lang="th-TH" altLang="de-DE" sz="2800" baseline="-25000" dirty="0"/>
              <a:t>new</a:t>
            </a:r>
            <a:r>
              <a:rPr lang="th-TH" altLang="de-DE" sz="2800" dirty="0"/>
              <a:t> = 2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50831" y="3007072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 = 5</a:t>
            </a: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555331" y="1465610"/>
            <a:ext cx="0" cy="647700"/>
          </a:xfrm>
          <a:prstGeom prst="line">
            <a:avLst/>
          </a:prstGeom>
          <a:noFill/>
          <a:ln w="12700">
            <a:solidFill>
              <a:schemeClr val="accent1">
                <a:lumMod val="50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566444" y="1268760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/>
              <a:t>i</a:t>
            </a:r>
            <a:endParaRPr lang="th-TH" altLang="de-DE"/>
          </a:p>
        </p:txBody>
      </p:sp>
      <p:sp>
        <p:nvSpPr>
          <p:cNvPr id="18" name="Textfeld 17"/>
          <p:cNvSpPr txBox="1"/>
          <p:nvPr/>
        </p:nvSpPr>
        <p:spPr>
          <a:xfrm>
            <a:off x="1979712" y="4861669"/>
            <a:ext cx="231390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Diese Vergleiche</a:t>
            </a:r>
          </a:p>
          <a:p>
            <a:r>
              <a:rPr lang="de-DE" sz="2000" b="1" dirty="0" smtClean="0">
                <a:solidFill>
                  <a:srgbClr val="C00000"/>
                </a:solidFill>
              </a:rPr>
              <a:t>brauchen wir nicht</a:t>
            </a:r>
          </a:p>
          <a:p>
            <a:r>
              <a:rPr lang="de-DE" sz="2000" b="1" dirty="0" smtClean="0">
                <a:solidFill>
                  <a:srgbClr val="C00000"/>
                </a:solidFill>
              </a:rPr>
              <a:t>durchzuführen</a:t>
            </a:r>
            <a:endParaRPr lang="de-DE" sz="2000" b="1" dirty="0">
              <a:solidFill>
                <a:srgbClr val="C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860032" y="4861669"/>
            <a:ext cx="185031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2"/>
                </a:solidFill>
              </a:rPr>
              <a:t>Fortsetzen des</a:t>
            </a:r>
          </a:p>
          <a:p>
            <a:r>
              <a:rPr lang="de-DE" sz="2000" b="1" dirty="0" smtClean="0">
                <a:solidFill>
                  <a:schemeClr val="accent2"/>
                </a:solidFill>
              </a:rPr>
              <a:t>Vergleichens</a:t>
            </a:r>
          </a:p>
          <a:p>
            <a:r>
              <a:rPr lang="de-DE" sz="2000" b="1" dirty="0" smtClean="0">
                <a:solidFill>
                  <a:schemeClr val="accent2"/>
                </a:solidFill>
              </a:rPr>
              <a:t>ab hier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4266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3329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75741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93216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245629" y="2125365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364691" y="2139653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621866" y="2125365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740929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991754" y="2125365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106054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363229" y="2125365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475941" y="2139653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4733116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4780865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5104591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515075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547447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526990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auto">
          <a:xfrm>
            <a:off x="2504266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1"/>
          <p:cNvSpPr>
            <a:spLocks noChangeArrowheads="1"/>
          </p:cNvSpPr>
          <p:nvPr/>
        </p:nvSpPr>
        <p:spPr bwMode="auto">
          <a:xfrm>
            <a:off x="2623329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2"/>
          <p:cNvSpPr>
            <a:spLocks noChangeArrowheads="1"/>
          </p:cNvSpPr>
          <p:nvPr/>
        </p:nvSpPr>
        <p:spPr bwMode="auto">
          <a:xfrm>
            <a:off x="2875741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993216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4"/>
          <p:cNvSpPr>
            <a:spLocks noChangeArrowheads="1"/>
          </p:cNvSpPr>
          <p:nvPr/>
        </p:nvSpPr>
        <p:spPr bwMode="auto">
          <a:xfrm>
            <a:off x="3245629" y="3088704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5"/>
          <p:cNvSpPr>
            <a:spLocks noChangeArrowheads="1"/>
          </p:cNvSpPr>
          <p:nvPr/>
        </p:nvSpPr>
        <p:spPr bwMode="auto">
          <a:xfrm>
            <a:off x="3364691" y="3102992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6"/>
          <p:cNvSpPr>
            <a:spLocks noChangeArrowheads="1"/>
          </p:cNvSpPr>
          <p:nvPr/>
        </p:nvSpPr>
        <p:spPr bwMode="auto">
          <a:xfrm>
            <a:off x="3621866" y="3088704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3740929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58"/>
          <p:cNvSpPr>
            <a:spLocks noChangeArrowheads="1"/>
          </p:cNvSpPr>
          <p:nvPr/>
        </p:nvSpPr>
        <p:spPr bwMode="auto">
          <a:xfrm>
            <a:off x="3991754" y="3088704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0" name="Rectangle 59"/>
          <p:cNvSpPr>
            <a:spLocks noChangeArrowheads="1"/>
          </p:cNvSpPr>
          <p:nvPr/>
        </p:nvSpPr>
        <p:spPr bwMode="auto">
          <a:xfrm>
            <a:off x="4106054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4363229" y="3088704"/>
            <a:ext cx="369888" cy="369888"/>
          </a:xfrm>
          <a:prstGeom prst="rect">
            <a:avLst/>
          </a:prstGeom>
          <a:solidFill>
            <a:srgbClr val="CFD1FD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61"/>
          <p:cNvSpPr>
            <a:spLocks noChangeArrowheads="1"/>
          </p:cNvSpPr>
          <p:nvPr/>
        </p:nvSpPr>
        <p:spPr bwMode="auto">
          <a:xfrm>
            <a:off x="4475941" y="3102992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83"/>
          <p:cNvSpPr>
            <a:spLocks noChangeArrowheads="1"/>
          </p:cNvSpPr>
          <p:nvPr/>
        </p:nvSpPr>
        <p:spPr bwMode="auto">
          <a:xfrm>
            <a:off x="3635896" y="4096816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Rectangle 84"/>
          <p:cNvSpPr>
            <a:spLocks noChangeArrowheads="1"/>
          </p:cNvSpPr>
          <p:nvPr/>
        </p:nvSpPr>
        <p:spPr bwMode="auto">
          <a:xfrm>
            <a:off x="3750196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85"/>
          <p:cNvSpPr>
            <a:spLocks noChangeArrowheads="1"/>
          </p:cNvSpPr>
          <p:nvPr/>
        </p:nvSpPr>
        <p:spPr bwMode="auto">
          <a:xfrm>
            <a:off x="4007371" y="4096816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7" name="Rectangle 86"/>
          <p:cNvSpPr>
            <a:spLocks noChangeArrowheads="1"/>
          </p:cNvSpPr>
          <p:nvPr/>
        </p:nvSpPr>
        <p:spPr bwMode="auto">
          <a:xfrm>
            <a:off x="4120084" y="4111104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87"/>
          <p:cNvSpPr>
            <a:spLocks noChangeArrowheads="1"/>
          </p:cNvSpPr>
          <p:nvPr/>
        </p:nvSpPr>
        <p:spPr bwMode="auto">
          <a:xfrm>
            <a:off x="4377259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99" name="Rectangle 88"/>
          <p:cNvSpPr>
            <a:spLocks noChangeArrowheads="1"/>
          </p:cNvSpPr>
          <p:nvPr/>
        </p:nvSpPr>
        <p:spPr bwMode="auto">
          <a:xfrm>
            <a:off x="4491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0" name="Rectangle 89"/>
          <p:cNvSpPr>
            <a:spLocks noChangeArrowheads="1"/>
          </p:cNvSpPr>
          <p:nvPr/>
        </p:nvSpPr>
        <p:spPr bwMode="auto">
          <a:xfrm>
            <a:off x="4748734" y="4096816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1" name="Rectangle 90"/>
          <p:cNvSpPr>
            <a:spLocks noChangeArrowheads="1"/>
          </p:cNvSpPr>
          <p:nvPr/>
        </p:nvSpPr>
        <p:spPr bwMode="auto">
          <a:xfrm>
            <a:off x="4872559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</p:txBody>
      </p:sp>
      <p:sp>
        <p:nvSpPr>
          <p:cNvPr id="102" name="Rectangle 91"/>
          <p:cNvSpPr>
            <a:spLocks noChangeArrowheads="1"/>
          </p:cNvSpPr>
          <p:nvPr/>
        </p:nvSpPr>
        <p:spPr bwMode="auto">
          <a:xfrm>
            <a:off x="5118621" y="4096816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3" name="Rectangle 92"/>
          <p:cNvSpPr>
            <a:spLocks noChangeArrowheads="1"/>
          </p:cNvSpPr>
          <p:nvPr/>
        </p:nvSpPr>
        <p:spPr bwMode="auto">
          <a:xfrm>
            <a:off x="5232921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93"/>
          <p:cNvSpPr>
            <a:spLocks noChangeArrowheads="1"/>
          </p:cNvSpPr>
          <p:nvPr/>
        </p:nvSpPr>
        <p:spPr bwMode="auto">
          <a:xfrm>
            <a:off x="5490096" y="4096816"/>
            <a:ext cx="369888" cy="369888"/>
          </a:xfrm>
          <a:prstGeom prst="rect">
            <a:avLst/>
          </a:prstGeom>
          <a:solidFill>
            <a:srgbClr val="FFFFFF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" name="Rectangle 94"/>
          <p:cNvSpPr>
            <a:spLocks noChangeArrowheads="1"/>
          </p:cNvSpPr>
          <p:nvPr/>
        </p:nvSpPr>
        <p:spPr bwMode="auto">
          <a:xfrm>
            <a:off x="5604396" y="411110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40458C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8"/>
          <p:cNvSpPr>
            <a:spLocks noChangeArrowheads="1"/>
          </p:cNvSpPr>
          <p:nvPr/>
        </p:nvSpPr>
        <p:spPr bwMode="auto">
          <a:xfrm>
            <a:off x="1396489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6" name="Rectangle 19"/>
          <p:cNvSpPr>
            <a:spLocks noChangeArrowheads="1"/>
          </p:cNvSpPr>
          <p:nvPr/>
        </p:nvSpPr>
        <p:spPr bwMode="auto">
          <a:xfrm>
            <a:off x="1444238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7" name="Rectangle 20"/>
          <p:cNvSpPr>
            <a:spLocks noChangeArrowheads="1"/>
          </p:cNvSpPr>
          <p:nvPr/>
        </p:nvSpPr>
        <p:spPr bwMode="auto">
          <a:xfrm>
            <a:off x="1767964" y="2125365"/>
            <a:ext cx="369888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8" name="Rectangle 21"/>
          <p:cNvSpPr>
            <a:spLocks noChangeArrowheads="1"/>
          </p:cNvSpPr>
          <p:nvPr/>
        </p:nvSpPr>
        <p:spPr bwMode="auto">
          <a:xfrm>
            <a:off x="1814126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9" name="Rectangle 22"/>
          <p:cNvSpPr>
            <a:spLocks noChangeArrowheads="1"/>
          </p:cNvSpPr>
          <p:nvPr/>
        </p:nvSpPr>
        <p:spPr bwMode="auto">
          <a:xfrm>
            <a:off x="2137852" y="2125365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0" name="Rectangle 23"/>
          <p:cNvSpPr>
            <a:spLocks noChangeArrowheads="1"/>
          </p:cNvSpPr>
          <p:nvPr/>
        </p:nvSpPr>
        <p:spPr bwMode="auto">
          <a:xfrm>
            <a:off x="2190363" y="2139653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rade Verbindung 141"/>
          <p:cNvCxnSpPr/>
          <p:nvPr/>
        </p:nvCxnSpPr>
        <p:spPr>
          <a:xfrm>
            <a:off x="4362190" y="1953612"/>
            <a:ext cx="16396" cy="400151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>
            <a:off x="3638550" y="4556303"/>
            <a:ext cx="715442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996271" y="4645645"/>
            <a:ext cx="123813" cy="50405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H="1" flipV="1">
            <a:off x="4572521" y="4556303"/>
            <a:ext cx="300039" cy="665406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feld 150"/>
          <p:cNvSpPr txBox="1"/>
          <p:nvPr/>
        </p:nvSpPr>
        <p:spPr>
          <a:xfrm>
            <a:off x="4436452" y="3412217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j</a:t>
            </a:r>
            <a:endParaRPr lang="de-DE" b="1" dirty="0">
              <a:solidFill>
                <a:srgbClr val="C00000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2517588" y="2485405"/>
            <a:ext cx="1118308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flipV="1">
            <a:off x="3242235" y="2485405"/>
            <a:ext cx="1113741" cy="59370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42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Knuth-Morris-Pratt-Algorithmus (KMP)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Vergleich des Musters im Text von links nach rechts</a:t>
            </a:r>
          </a:p>
          <a:p>
            <a:pPr lvl="1"/>
            <a:r>
              <a:rPr lang="de-DE" dirty="0" smtClean="0"/>
              <a:t>Wie der </a:t>
            </a:r>
            <a:r>
              <a:rPr lang="de-DE" dirty="0" err="1" smtClean="0"/>
              <a:t>Brute</a:t>
            </a:r>
            <a:r>
              <a:rPr lang="de-DE" dirty="0" smtClean="0"/>
              <a:t>-Force-Ansatz</a:t>
            </a:r>
          </a:p>
          <a:p>
            <a:r>
              <a:rPr lang="de-DE" dirty="0" smtClean="0"/>
              <a:t>Bessere Verschiebung des Musters zum Text als bei </a:t>
            </a:r>
            <a:r>
              <a:rPr lang="de-DE" dirty="0" err="1" smtClean="0"/>
              <a:t>Brute</a:t>
            </a:r>
            <a:r>
              <a:rPr lang="de-DE" dirty="0" smtClean="0"/>
              <a:t>-Force</a:t>
            </a:r>
          </a:p>
          <a:p>
            <a:pPr lvl="1"/>
            <a:r>
              <a:rPr lang="de-DE" b="1" dirty="0" smtClean="0"/>
              <a:t>Frage:</a:t>
            </a:r>
            <a:r>
              <a:rPr lang="de-DE" dirty="0" smtClean="0"/>
              <a:t> Falls das Muster an der Stelle j falsifiziert wird, was ist die größtmögliche Verschiebung, um unnötige Vergleiche zu sparen?</a:t>
            </a:r>
          </a:p>
          <a:p>
            <a:pPr lvl="1"/>
            <a:r>
              <a:rPr lang="de-DE" b="1" dirty="0" smtClean="0"/>
              <a:t>Antwort:</a:t>
            </a:r>
            <a:r>
              <a:rPr lang="de-DE" dirty="0" smtClean="0"/>
              <a:t> um den längsten Präfix P[0..j-1] von P, </a:t>
            </a:r>
            <a:br>
              <a:rPr lang="de-DE" dirty="0" smtClean="0"/>
            </a:br>
            <a:r>
              <a:rPr lang="de-DE" dirty="0" smtClean="0"/>
              <a:t>der ein Suffix T[i-j..i-1] von T ist</a:t>
            </a:r>
          </a:p>
          <a:p>
            <a:endParaRPr lang="de-DE" dirty="0" smtClean="0"/>
          </a:p>
          <a:p>
            <a:r>
              <a:rPr lang="de-DE" dirty="0" smtClean="0"/>
              <a:t>Wie können solche Präfixe </a:t>
            </a:r>
            <a:br>
              <a:rPr lang="de-DE" dirty="0" smtClean="0"/>
            </a:br>
            <a:r>
              <a:rPr lang="de-DE" dirty="0" smtClean="0"/>
              <a:t>mit vertretbarem Aufwand bestimmt werden?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10" name="Gruppierung 9"/>
          <p:cNvGrpSpPr/>
          <p:nvPr/>
        </p:nvGrpSpPr>
        <p:grpSpPr>
          <a:xfrm>
            <a:off x="5580112" y="4437112"/>
            <a:ext cx="2186118" cy="1305436"/>
            <a:chOff x="5580112" y="4437112"/>
            <a:chExt cx="2186118" cy="1305436"/>
          </a:xfrm>
        </p:grpSpPr>
        <p:grpSp>
          <p:nvGrpSpPr>
            <p:cNvPr id="8" name="Gruppierung 7"/>
            <p:cNvGrpSpPr/>
            <p:nvPr/>
          </p:nvGrpSpPr>
          <p:grpSpPr>
            <a:xfrm>
              <a:off x="5580112" y="4653136"/>
              <a:ext cx="2186118" cy="1089412"/>
              <a:chOff x="5580112" y="4653136"/>
              <a:chExt cx="2186118" cy="1089412"/>
            </a:xfrm>
          </p:grpSpPr>
          <p:pic>
            <p:nvPicPr>
              <p:cNvPr id="4" name="Bild 3" descr="Screen Shot 2015-11-16 at 13.17.47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6176" y="4757890"/>
                <a:ext cx="1610054" cy="975366"/>
              </a:xfrm>
              <a:prstGeom prst="rect">
                <a:avLst/>
              </a:prstGeom>
            </p:spPr>
          </p:pic>
          <p:sp>
            <p:nvSpPr>
              <p:cNvPr id="6" name="Rechteck 5"/>
              <p:cNvSpPr/>
              <p:nvPr/>
            </p:nvSpPr>
            <p:spPr>
              <a:xfrm>
                <a:off x="5580112" y="5373216"/>
                <a:ext cx="307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P</a:t>
                </a:r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5580112" y="4653136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/>
                  <a:t>T</a:t>
                </a:r>
                <a:endParaRPr lang="de-DE" dirty="0"/>
              </a:p>
            </p:txBody>
          </p:sp>
        </p:grpSp>
        <p:sp>
          <p:nvSpPr>
            <p:cNvPr id="9" name="Rechteck 8"/>
            <p:cNvSpPr/>
            <p:nvPr/>
          </p:nvSpPr>
          <p:spPr>
            <a:xfrm>
              <a:off x="7524328" y="4437112"/>
              <a:ext cx="238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01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KMP Fehlerfunktion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KMP </a:t>
            </a:r>
            <a:r>
              <a:rPr lang="en-US" dirty="0" err="1" smtClean="0"/>
              <a:t>verarbeitet</a:t>
            </a:r>
            <a:r>
              <a:rPr lang="en-US" dirty="0" smtClean="0"/>
              <a:t> das Muster </a:t>
            </a:r>
            <a:r>
              <a:rPr lang="en-US" dirty="0" err="1" smtClean="0"/>
              <a:t>vor</a:t>
            </a:r>
            <a:r>
              <a:rPr lang="en-US" dirty="0" smtClean="0"/>
              <a:t>, um </a:t>
            </a:r>
            <a:r>
              <a:rPr lang="en-US" dirty="0" err="1" smtClean="0"/>
              <a:t>Übereinstimmungen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den </a:t>
            </a:r>
            <a:r>
              <a:rPr lang="en-US" dirty="0" err="1" smtClean="0"/>
              <a:t>Präfixen</a:t>
            </a:r>
            <a:r>
              <a:rPr lang="en-US" dirty="0" smtClean="0"/>
              <a:t> des Musters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selbst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endParaRPr lang="en-US" dirty="0"/>
          </a:p>
          <a:p>
            <a:r>
              <a:rPr lang="en-US" dirty="0"/>
              <a:t>j = </a:t>
            </a:r>
            <a:r>
              <a:rPr lang="en-US" dirty="0" smtClean="0"/>
              <a:t>Position der </a:t>
            </a:r>
            <a:r>
              <a:rPr lang="en-US" dirty="0" err="1" smtClean="0"/>
              <a:t>Ungleichheit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P</a:t>
            </a:r>
            <a:endParaRPr lang="en-US" dirty="0"/>
          </a:p>
          <a:p>
            <a:r>
              <a:rPr lang="en-US" dirty="0"/>
              <a:t>k = </a:t>
            </a:r>
            <a:r>
              <a:rPr lang="en-US" dirty="0" smtClean="0"/>
              <a:t>Position </a:t>
            </a:r>
            <a:r>
              <a:rPr lang="en-US" dirty="0" err="1" smtClean="0"/>
              <a:t>vor</a:t>
            </a:r>
            <a:r>
              <a:rPr lang="en-US" dirty="0" smtClean="0"/>
              <a:t> der </a:t>
            </a:r>
            <a:r>
              <a:rPr lang="en-US" dirty="0" err="1" smtClean="0"/>
              <a:t>Ungleichheit</a:t>
            </a:r>
            <a:r>
              <a:rPr lang="en-US" dirty="0" smtClean="0"/>
              <a:t> </a:t>
            </a:r>
            <a:r>
              <a:rPr lang="en-US" dirty="0"/>
              <a:t>(k = j-1).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sog</a:t>
            </a:r>
            <a:r>
              <a:rPr lang="en-US" dirty="0" smtClean="0"/>
              <a:t>. </a:t>
            </a:r>
            <a:r>
              <a:rPr lang="en-US" dirty="0" err="1" smtClean="0"/>
              <a:t>Fehlerfunktion</a:t>
            </a:r>
            <a:r>
              <a:rPr lang="en-US" dirty="0" smtClean="0"/>
              <a:t> </a:t>
            </a:r>
            <a:r>
              <a:rPr lang="en-US" dirty="0"/>
              <a:t>F(k)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definiert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die </a:t>
            </a:r>
            <a:r>
              <a:rPr lang="en-US" dirty="0" err="1" smtClean="0"/>
              <a:t>Länge</a:t>
            </a:r>
            <a:r>
              <a:rPr lang="en-US" dirty="0" smtClean="0"/>
              <a:t> des </a:t>
            </a:r>
            <a:r>
              <a:rPr lang="en-US" dirty="0" err="1" smtClean="0"/>
              <a:t>längsten</a:t>
            </a:r>
            <a:r>
              <a:rPr lang="en-US" dirty="0" smtClean="0"/>
              <a:t> </a:t>
            </a:r>
            <a:r>
              <a:rPr lang="en-US" dirty="0" err="1" smtClean="0"/>
              <a:t>Präfixes</a:t>
            </a:r>
            <a:r>
              <a:rPr lang="en-US" dirty="0" smtClean="0"/>
              <a:t> von </a:t>
            </a:r>
            <a:r>
              <a:rPr lang="en-US" dirty="0"/>
              <a:t>P[0..k</a:t>
            </a:r>
            <a:r>
              <a:rPr lang="en-US" dirty="0" smtClean="0"/>
              <a:t>], </a:t>
            </a:r>
            <a:r>
              <a:rPr lang="en-US" dirty="0" err="1" smtClean="0"/>
              <a:t>welcher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Suffix </a:t>
            </a:r>
            <a:br>
              <a:rPr lang="en-US" dirty="0" smtClean="0"/>
            </a:br>
            <a:r>
              <a:rPr lang="de-DE" dirty="0" smtClean="0"/>
              <a:t>T</a:t>
            </a:r>
            <a:r>
              <a:rPr lang="de-DE" dirty="0"/>
              <a:t>[i-j..i-1</a:t>
            </a:r>
            <a:r>
              <a:rPr lang="de-DE" dirty="0" smtClean="0"/>
              <a:t>] </a:t>
            </a:r>
            <a:r>
              <a:rPr lang="en-US" dirty="0" smtClean="0"/>
              <a:t>von T </a:t>
            </a:r>
            <a:r>
              <a:rPr lang="en-US" dirty="0" err="1" smtClean="0"/>
              <a:t>ist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31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Fehlerfunktion</a:t>
            </a:r>
            <a:endParaRPr lang="de-DE" dirty="0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6012160" y="2403565"/>
            <a:ext cx="295465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+mn-lt"/>
              </a:rPr>
              <a:t>F(</a:t>
            </a:r>
            <a:r>
              <a:rPr lang="de-DE" altLang="de-DE" dirty="0" err="1" smtClean="0">
                <a:latin typeface="+mn-lt"/>
              </a:rPr>
              <a:t>k</a:t>
            </a:r>
            <a:r>
              <a:rPr lang="de-DE" altLang="de-DE" dirty="0" smtClean="0">
                <a:latin typeface="+mn-lt"/>
              </a:rPr>
              <a:t>) ist die Länge</a:t>
            </a:r>
            <a:r>
              <a:rPr lang="th-TH" altLang="de-DE" dirty="0" smtClean="0">
                <a:latin typeface="+mn-lt"/>
              </a:rPr>
              <a:t> </a:t>
            </a:r>
            <a:r>
              <a:rPr lang="de-DE" altLang="de-DE" dirty="0">
                <a:latin typeface="+mn-lt"/>
              </a:rPr>
              <a:t/>
            </a:r>
            <a:br>
              <a:rPr lang="de-DE" altLang="de-DE" dirty="0">
                <a:latin typeface="+mn-lt"/>
              </a:rPr>
            </a:br>
            <a:r>
              <a:rPr lang="de-DE" altLang="de-DE" dirty="0" smtClean="0">
                <a:latin typeface="+mn-lt"/>
              </a:rPr>
              <a:t>des längsten Präfix</a:t>
            </a:r>
            <a:br>
              <a:rPr lang="de-DE" altLang="de-DE" dirty="0" smtClean="0">
                <a:latin typeface="+mn-lt"/>
              </a:rPr>
            </a:br>
            <a:r>
              <a:rPr lang="de-DE" altLang="de-DE" dirty="0" smtClean="0">
                <a:latin typeface="+mn-lt"/>
              </a:rPr>
              <a:t>(</a:t>
            </a:r>
            <a:r>
              <a:rPr lang="de-DE" altLang="de-DE" dirty="0" err="1" smtClean="0">
                <a:latin typeface="+mn-lt"/>
              </a:rPr>
              <a:t>j</a:t>
            </a:r>
            <a:r>
              <a:rPr lang="de-DE" altLang="de-DE" baseline="-25000" dirty="0" err="1" smtClean="0">
                <a:latin typeface="+mn-lt"/>
              </a:rPr>
              <a:t>new</a:t>
            </a:r>
            <a:r>
              <a:rPr lang="de-DE" altLang="de-DE" dirty="0" smtClean="0">
                <a:latin typeface="+mn-lt"/>
              </a:rPr>
              <a:t> für </a:t>
            </a:r>
            <a:r>
              <a:rPr lang="de-DE" altLang="de-DE" dirty="0" err="1" smtClean="0">
                <a:latin typeface="+mn-lt"/>
              </a:rPr>
              <a:t>j</a:t>
            </a:r>
            <a:r>
              <a:rPr lang="de-DE" altLang="de-DE" dirty="0" smtClean="0">
                <a:latin typeface="+mn-lt"/>
              </a:rPr>
              <a:t>=k+1)</a:t>
            </a:r>
            <a:endParaRPr lang="th-TH" altLang="de-DE" dirty="0">
              <a:latin typeface="+mn-lt"/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auto">
          <a:xfrm>
            <a:off x="1187624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1306687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1559099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1676574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54"/>
          <p:cNvSpPr>
            <a:spLocks noChangeArrowheads="1"/>
          </p:cNvSpPr>
          <p:nvPr/>
        </p:nvSpPr>
        <p:spPr bwMode="auto">
          <a:xfrm>
            <a:off x="1928987" y="1944067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2048049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2305224" y="1944067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6" name="Rectangle 57"/>
          <p:cNvSpPr>
            <a:spLocks noChangeArrowheads="1"/>
          </p:cNvSpPr>
          <p:nvPr/>
        </p:nvSpPr>
        <p:spPr bwMode="auto">
          <a:xfrm>
            <a:off x="2424287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58"/>
          <p:cNvSpPr>
            <a:spLocks noChangeArrowheads="1"/>
          </p:cNvSpPr>
          <p:nvPr/>
        </p:nvSpPr>
        <p:spPr bwMode="auto">
          <a:xfrm>
            <a:off x="2675112" y="1944067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8" name="Rectangle 59"/>
          <p:cNvSpPr>
            <a:spLocks noChangeArrowheads="1"/>
          </p:cNvSpPr>
          <p:nvPr/>
        </p:nvSpPr>
        <p:spPr bwMode="auto">
          <a:xfrm>
            <a:off x="2789412" y="1958355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3047079" y="1942410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2" name="Rectangle 55"/>
          <p:cNvSpPr>
            <a:spLocks noChangeArrowheads="1"/>
          </p:cNvSpPr>
          <p:nvPr/>
        </p:nvSpPr>
        <p:spPr bwMode="auto">
          <a:xfrm>
            <a:off x="3153172" y="195835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03373" y="1443524"/>
            <a:ext cx="2656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j:   </a:t>
            </a:r>
            <a:r>
              <a:rPr lang="en-US" sz="2800" dirty="0" smtClean="0"/>
              <a:t>0  1   2   3  4   5</a:t>
            </a:r>
            <a:endParaRPr lang="de-DE" sz="2800" dirty="0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1559087" y="2601431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1671799" y="2615719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1928974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1976723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03" name="Rectangle 22"/>
          <p:cNvSpPr>
            <a:spLocks noChangeArrowheads="1"/>
          </p:cNvSpPr>
          <p:nvPr/>
        </p:nvSpPr>
        <p:spPr bwMode="auto">
          <a:xfrm>
            <a:off x="816149" y="2601431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868660" y="2615719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05" name="Gewinkelte Verbindung 104"/>
          <p:cNvCxnSpPr>
            <a:stCxn id="106" idx="3"/>
            <a:endCxn id="99" idx="0"/>
          </p:cNvCxnSpPr>
          <p:nvPr/>
        </p:nvCxnSpPr>
        <p:spPr>
          <a:xfrm>
            <a:off x="681965" y="2389530"/>
            <a:ext cx="1062066" cy="211901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187919" y="220486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j=1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2339752" y="2515855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 smtClean="0"/>
              <a:t>0</a:t>
            </a:r>
            <a:endParaRPr lang="th-TH" altLang="de-DE" dirty="0"/>
          </a:p>
        </p:txBody>
      </p:sp>
      <p:sp>
        <p:nvSpPr>
          <p:cNvPr id="108" name="Rectangle 50"/>
          <p:cNvSpPr>
            <a:spLocks noChangeArrowheads="1"/>
          </p:cNvSpPr>
          <p:nvPr/>
        </p:nvSpPr>
        <p:spPr bwMode="auto">
          <a:xfrm>
            <a:off x="1187395" y="2601430"/>
            <a:ext cx="371475" cy="376089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9" name="Rectangle 51"/>
          <p:cNvSpPr>
            <a:spLocks noChangeArrowheads="1"/>
          </p:cNvSpPr>
          <p:nvPr/>
        </p:nvSpPr>
        <p:spPr bwMode="auto">
          <a:xfrm>
            <a:off x="1306458" y="2613205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12160" y="3524815"/>
            <a:ext cx="29350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Im</a:t>
            </a:r>
            <a:r>
              <a:rPr lang="en-US" sz="2400" dirty="0"/>
              <a:t> Code </a:t>
            </a:r>
            <a:r>
              <a:rPr lang="en-US" sz="2400" dirty="0" err="1" smtClean="0"/>
              <a:t>wird</a:t>
            </a:r>
            <a:r>
              <a:rPr lang="en-US" sz="2400" dirty="0" smtClean="0"/>
              <a:t> F(k) </a:t>
            </a: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/>
              <a:t>ein</a:t>
            </a:r>
            <a:r>
              <a:rPr lang="en-US" sz="2400" dirty="0"/>
              <a:t> Feld </a:t>
            </a:r>
            <a:r>
              <a:rPr lang="en-US" sz="2400" dirty="0" err="1"/>
              <a:t>gespeichert</a:t>
            </a:r>
            <a:endParaRPr lang="de-DE" sz="2400" dirty="0"/>
          </a:p>
        </p:txBody>
      </p:sp>
      <p:sp>
        <p:nvSpPr>
          <p:cNvPr id="110" name="Rectangle 50"/>
          <p:cNvSpPr>
            <a:spLocks noChangeArrowheads="1"/>
          </p:cNvSpPr>
          <p:nvPr/>
        </p:nvSpPr>
        <p:spPr bwMode="auto">
          <a:xfrm>
            <a:off x="1187624" y="331221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1" name="Rectangle 51"/>
          <p:cNvSpPr>
            <a:spLocks noChangeArrowheads="1"/>
          </p:cNvSpPr>
          <p:nvPr/>
        </p:nvSpPr>
        <p:spPr bwMode="auto">
          <a:xfrm>
            <a:off x="1306687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52"/>
          <p:cNvSpPr>
            <a:spLocks noChangeArrowheads="1"/>
          </p:cNvSpPr>
          <p:nvPr/>
        </p:nvSpPr>
        <p:spPr bwMode="auto">
          <a:xfrm>
            <a:off x="1559099" y="331221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3" name="Rectangle 53"/>
          <p:cNvSpPr>
            <a:spLocks noChangeArrowheads="1"/>
          </p:cNvSpPr>
          <p:nvPr/>
        </p:nvSpPr>
        <p:spPr bwMode="auto">
          <a:xfrm>
            <a:off x="1676574" y="332650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auto">
          <a:xfrm>
            <a:off x="1187624" y="403229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auto">
          <a:xfrm>
            <a:off x="1306687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52"/>
          <p:cNvSpPr>
            <a:spLocks noChangeArrowheads="1"/>
          </p:cNvSpPr>
          <p:nvPr/>
        </p:nvSpPr>
        <p:spPr bwMode="auto">
          <a:xfrm>
            <a:off x="1559099" y="403229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7" name="Rectangle 53"/>
          <p:cNvSpPr>
            <a:spLocks noChangeArrowheads="1"/>
          </p:cNvSpPr>
          <p:nvPr/>
        </p:nvSpPr>
        <p:spPr bwMode="auto">
          <a:xfrm>
            <a:off x="1676574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54"/>
          <p:cNvSpPr>
            <a:spLocks noChangeArrowheads="1"/>
          </p:cNvSpPr>
          <p:nvPr/>
        </p:nvSpPr>
        <p:spPr bwMode="auto">
          <a:xfrm>
            <a:off x="1928987" y="403229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9" name="Rectangle 55"/>
          <p:cNvSpPr>
            <a:spLocks noChangeArrowheads="1"/>
          </p:cNvSpPr>
          <p:nvPr/>
        </p:nvSpPr>
        <p:spPr bwMode="auto">
          <a:xfrm>
            <a:off x="2048049" y="404658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50"/>
          <p:cNvSpPr>
            <a:spLocks noChangeArrowheads="1"/>
          </p:cNvSpPr>
          <p:nvPr/>
        </p:nvSpPr>
        <p:spPr bwMode="auto">
          <a:xfrm>
            <a:off x="1187624" y="475237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1" name="Rectangle 51"/>
          <p:cNvSpPr>
            <a:spLocks noChangeArrowheads="1"/>
          </p:cNvSpPr>
          <p:nvPr/>
        </p:nvSpPr>
        <p:spPr bwMode="auto">
          <a:xfrm>
            <a:off x="1306687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52"/>
          <p:cNvSpPr>
            <a:spLocks noChangeArrowheads="1"/>
          </p:cNvSpPr>
          <p:nvPr/>
        </p:nvSpPr>
        <p:spPr bwMode="auto">
          <a:xfrm>
            <a:off x="1559099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3" name="Rectangle 53"/>
          <p:cNvSpPr>
            <a:spLocks noChangeArrowheads="1"/>
          </p:cNvSpPr>
          <p:nvPr/>
        </p:nvSpPr>
        <p:spPr bwMode="auto">
          <a:xfrm>
            <a:off x="1676574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54"/>
          <p:cNvSpPr>
            <a:spLocks noChangeArrowheads="1"/>
          </p:cNvSpPr>
          <p:nvPr/>
        </p:nvSpPr>
        <p:spPr bwMode="auto">
          <a:xfrm>
            <a:off x="1928987" y="475237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5" name="Rectangle 55"/>
          <p:cNvSpPr>
            <a:spLocks noChangeArrowheads="1"/>
          </p:cNvSpPr>
          <p:nvPr/>
        </p:nvSpPr>
        <p:spPr bwMode="auto">
          <a:xfrm>
            <a:off x="2048049" y="476666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56"/>
          <p:cNvSpPr>
            <a:spLocks noChangeArrowheads="1"/>
          </p:cNvSpPr>
          <p:nvPr/>
        </p:nvSpPr>
        <p:spPr bwMode="auto">
          <a:xfrm>
            <a:off x="2305224" y="475237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7" name="Rectangle 57"/>
          <p:cNvSpPr>
            <a:spLocks noChangeArrowheads="1"/>
          </p:cNvSpPr>
          <p:nvPr/>
        </p:nvSpPr>
        <p:spPr bwMode="auto">
          <a:xfrm>
            <a:off x="2424287" y="476666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50"/>
          <p:cNvSpPr>
            <a:spLocks noChangeArrowheads="1"/>
          </p:cNvSpPr>
          <p:nvPr/>
        </p:nvSpPr>
        <p:spPr bwMode="auto">
          <a:xfrm>
            <a:off x="1187624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9" name="Rectangle 51"/>
          <p:cNvSpPr>
            <a:spLocks noChangeArrowheads="1"/>
          </p:cNvSpPr>
          <p:nvPr/>
        </p:nvSpPr>
        <p:spPr bwMode="auto">
          <a:xfrm>
            <a:off x="1306687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52"/>
          <p:cNvSpPr>
            <a:spLocks noChangeArrowheads="1"/>
          </p:cNvSpPr>
          <p:nvPr/>
        </p:nvSpPr>
        <p:spPr bwMode="auto">
          <a:xfrm>
            <a:off x="1559099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1" name="Rectangle 53"/>
          <p:cNvSpPr>
            <a:spLocks noChangeArrowheads="1"/>
          </p:cNvSpPr>
          <p:nvPr/>
        </p:nvSpPr>
        <p:spPr bwMode="auto">
          <a:xfrm>
            <a:off x="1676574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54"/>
          <p:cNvSpPr>
            <a:spLocks noChangeArrowheads="1"/>
          </p:cNvSpPr>
          <p:nvPr/>
        </p:nvSpPr>
        <p:spPr bwMode="auto">
          <a:xfrm>
            <a:off x="1928987" y="5472459"/>
            <a:ext cx="37623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3" name="Rectangle 55"/>
          <p:cNvSpPr>
            <a:spLocks noChangeArrowheads="1"/>
          </p:cNvSpPr>
          <p:nvPr/>
        </p:nvSpPr>
        <p:spPr bwMode="auto">
          <a:xfrm>
            <a:off x="2048049" y="5486747"/>
            <a:ext cx="26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56"/>
          <p:cNvSpPr>
            <a:spLocks noChangeArrowheads="1"/>
          </p:cNvSpPr>
          <p:nvPr/>
        </p:nvSpPr>
        <p:spPr bwMode="auto">
          <a:xfrm>
            <a:off x="2305224" y="5472459"/>
            <a:ext cx="369888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5" name="Rectangle 57"/>
          <p:cNvSpPr>
            <a:spLocks noChangeArrowheads="1"/>
          </p:cNvSpPr>
          <p:nvPr/>
        </p:nvSpPr>
        <p:spPr bwMode="auto">
          <a:xfrm>
            <a:off x="2424287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58"/>
          <p:cNvSpPr>
            <a:spLocks noChangeArrowheads="1"/>
          </p:cNvSpPr>
          <p:nvPr/>
        </p:nvSpPr>
        <p:spPr bwMode="auto">
          <a:xfrm>
            <a:off x="2675112" y="5472459"/>
            <a:ext cx="371475" cy="369888"/>
          </a:xfrm>
          <a:prstGeom prst="rect">
            <a:avLst/>
          </a:prstGeom>
          <a:solidFill>
            <a:srgbClr val="ECD882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7" name="Rectangle 59"/>
          <p:cNvSpPr>
            <a:spLocks noChangeArrowheads="1"/>
          </p:cNvSpPr>
          <p:nvPr/>
        </p:nvSpPr>
        <p:spPr bwMode="auto">
          <a:xfrm>
            <a:off x="2789412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BE2D00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1920730" y="331221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9" name="Rectangle 17"/>
          <p:cNvSpPr>
            <a:spLocks noChangeArrowheads="1"/>
          </p:cNvSpPr>
          <p:nvPr/>
        </p:nvSpPr>
        <p:spPr bwMode="auto">
          <a:xfrm>
            <a:off x="2033442" y="332650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8"/>
          <p:cNvSpPr>
            <a:spLocks noChangeArrowheads="1"/>
          </p:cNvSpPr>
          <p:nvPr/>
        </p:nvSpPr>
        <p:spPr bwMode="auto">
          <a:xfrm>
            <a:off x="2290617" y="331221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2338366" y="332650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2" name="Gewinkelte Verbindung 141"/>
          <p:cNvCxnSpPr>
            <a:stCxn id="143" idx="3"/>
            <a:endCxn id="138" idx="0"/>
          </p:cNvCxnSpPr>
          <p:nvPr/>
        </p:nvCxnSpPr>
        <p:spPr>
          <a:xfrm>
            <a:off x="673558" y="3109610"/>
            <a:ext cx="1432116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feld 142"/>
          <p:cNvSpPr txBox="1"/>
          <p:nvPr/>
        </p:nvSpPr>
        <p:spPr>
          <a:xfrm>
            <a:off x="179512" y="292494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j=2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Rectangle 16"/>
          <p:cNvSpPr>
            <a:spLocks noChangeArrowheads="1"/>
          </p:cNvSpPr>
          <p:nvPr/>
        </p:nvSpPr>
        <p:spPr bwMode="auto">
          <a:xfrm>
            <a:off x="2302337" y="403229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5" name="Rectangle 17"/>
          <p:cNvSpPr>
            <a:spLocks noChangeArrowheads="1"/>
          </p:cNvSpPr>
          <p:nvPr/>
        </p:nvSpPr>
        <p:spPr bwMode="auto">
          <a:xfrm>
            <a:off x="2415049" y="404658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8"/>
          <p:cNvSpPr>
            <a:spLocks noChangeArrowheads="1"/>
          </p:cNvSpPr>
          <p:nvPr/>
        </p:nvSpPr>
        <p:spPr bwMode="auto">
          <a:xfrm>
            <a:off x="2672224" y="403229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2719973" y="404658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48" name="Gewinkelte Verbindung 147"/>
          <p:cNvCxnSpPr>
            <a:stCxn id="149" idx="3"/>
            <a:endCxn id="144" idx="0"/>
          </p:cNvCxnSpPr>
          <p:nvPr/>
        </p:nvCxnSpPr>
        <p:spPr>
          <a:xfrm>
            <a:off x="673558" y="3829690"/>
            <a:ext cx="1813723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feld 148"/>
          <p:cNvSpPr txBox="1"/>
          <p:nvPr/>
        </p:nvSpPr>
        <p:spPr>
          <a:xfrm>
            <a:off x="179512" y="364502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j=3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Rectangle 16"/>
          <p:cNvSpPr>
            <a:spLocks noChangeArrowheads="1"/>
          </p:cNvSpPr>
          <p:nvPr/>
        </p:nvSpPr>
        <p:spPr bwMode="auto">
          <a:xfrm>
            <a:off x="2678206" y="4752378"/>
            <a:ext cx="369888" cy="371506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1" name="Rectangle 17"/>
          <p:cNvSpPr>
            <a:spLocks noChangeArrowheads="1"/>
          </p:cNvSpPr>
          <p:nvPr/>
        </p:nvSpPr>
        <p:spPr bwMode="auto">
          <a:xfrm>
            <a:off x="2790918" y="4768284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18"/>
          <p:cNvSpPr>
            <a:spLocks noChangeArrowheads="1"/>
          </p:cNvSpPr>
          <p:nvPr/>
        </p:nvSpPr>
        <p:spPr bwMode="auto">
          <a:xfrm>
            <a:off x="3048093" y="4752378"/>
            <a:ext cx="371475" cy="371506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3" name="Rectangle 19"/>
          <p:cNvSpPr>
            <a:spLocks noChangeArrowheads="1"/>
          </p:cNvSpPr>
          <p:nvPr/>
        </p:nvSpPr>
        <p:spPr bwMode="auto">
          <a:xfrm>
            <a:off x="3095842" y="4768284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54" name="Gewinkelte Verbindung 153"/>
          <p:cNvCxnSpPr>
            <a:stCxn id="155" idx="3"/>
            <a:endCxn id="150" idx="0"/>
          </p:cNvCxnSpPr>
          <p:nvPr/>
        </p:nvCxnSpPr>
        <p:spPr>
          <a:xfrm>
            <a:off x="673558" y="4549770"/>
            <a:ext cx="2189592" cy="202608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/>
          <p:cNvSpPr txBox="1"/>
          <p:nvPr/>
        </p:nvSpPr>
        <p:spPr>
          <a:xfrm>
            <a:off x="179512" y="436510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j=4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Rectangle 16"/>
          <p:cNvSpPr>
            <a:spLocks noChangeArrowheads="1"/>
          </p:cNvSpPr>
          <p:nvPr/>
        </p:nvSpPr>
        <p:spPr bwMode="auto">
          <a:xfrm>
            <a:off x="3048886" y="5472459"/>
            <a:ext cx="369888" cy="369888"/>
          </a:xfrm>
          <a:prstGeom prst="rect">
            <a:avLst/>
          </a:prstGeom>
          <a:solidFill>
            <a:srgbClr val="E6E6E6"/>
          </a:solidFill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7" name="Rectangle 17"/>
          <p:cNvSpPr>
            <a:spLocks noChangeArrowheads="1"/>
          </p:cNvSpPr>
          <p:nvPr/>
        </p:nvSpPr>
        <p:spPr bwMode="auto">
          <a:xfrm>
            <a:off x="3161598" y="5486747"/>
            <a:ext cx="14747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x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8"/>
          <p:cNvSpPr>
            <a:spLocks noChangeArrowheads="1"/>
          </p:cNvSpPr>
          <p:nvPr/>
        </p:nvSpPr>
        <p:spPr bwMode="auto">
          <a:xfrm>
            <a:off x="3418773" y="5472459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9" name="Rectangle 19"/>
          <p:cNvSpPr>
            <a:spLocks noChangeArrowheads="1"/>
          </p:cNvSpPr>
          <p:nvPr/>
        </p:nvSpPr>
        <p:spPr bwMode="auto">
          <a:xfrm>
            <a:off x="3466522" y="54867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cxnSp>
        <p:nvCxnSpPr>
          <p:cNvPr id="160" name="Gewinkelte Verbindung 159"/>
          <p:cNvCxnSpPr>
            <a:stCxn id="161" idx="3"/>
            <a:endCxn id="156" idx="0"/>
          </p:cNvCxnSpPr>
          <p:nvPr/>
        </p:nvCxnSpPr>
        <p:spPr>
          <a:xfrm>
            <a:off x="673558" y="5269850"/>
            <a:ext cx="2560272" cy="202609"/>
          </a:xfrm>
          <a:prstGeom prst="bentConnector2">
            <a:avLst/>
          </a:prstGeom>
          <a:ln w="254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feld 160"/>
          <p:cNvSpPr txBox="1"/>
          <p:nvPr/>
        </p:nvSpPr>
        <p:spPr>
          <a:xfrm>
            <a:off x="179512" y="508518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j=5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Rectangle 22"/>
          <p:cNvSpPr>
            <a:spLocks noChangeArrowheads="1"/>
          </p:cNvSpPr>
          <p:nvPr/>
        </p:nvSpPr>
        <p:spPr bwMode="auto">
          <a:xfrm>
            <a:off x="816149" y="331221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" name="Rectangle 23"/>
          <p:cNvSpPr>
            <a:spLocks noChangeArrowheads="1"/>
          </p:cNvSpPr>
          <p:nvPr/>
        </p:nvSpPr>
        <p:spPr bwMode="auto">
          <a:xfrm>
            <a:off x="868660" y="332650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4" name="Rectangle 22"/>
          <p:cNvSpPr>
            <a:spLocks noChangeArrowheads="1"/>
          </p:cNvSpPr>
          <p:nvPr/>
        </p:nvSpPr>
        <p:spPr bwMode="auto">
          <a:xfrm>
            <a:off x="816149" y="4031987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" name="Rectangle 23"/>
          <p:cNvSpPr>
            <a:spLocks noChangeArrowheads="1"/>
          </p:cNvSpPr>
          <p:nvPr/>
        </p:nvSpPr>
        <p:spPr bwMode="auto">
          <a:xfrm>
            <a:off x="868660" y="4046275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6" name="Rectangle 22"/>
          <p:cNvSpPr>
            <a:spLocks noChangeArrowheads="1"/>
          </p:cNvSpPr>
          <p:nvPr/>
        </p:nvSpPr>
        <p:spPr bwMode="auto">
          <a:xfrm>
            <a:off x="816149" y="4752378"/>
            <a:ext cx="371475" cy="369888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7" name="Rectangle 23"/>
          <p:cNvSpPr>
            <a:spLocks noChangeArrowheads="1"/>
          </p:cNvSpPr>
          <p:nvPr/>
        </p:nvSpPr>
        <p:spPr bwMode="auto">
          <a:xfrm>
            <a:off x="868660" y="4766666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8" name="Rectangle 22"/>
          <p:cNvSpPr>
            <a:spLocks noChangeArrowheads="1"/>
          </p:cNvSpPr>
          <p:nvPr/>
        </p:nvSpPr>
        <p:spPr bwMode="auto">
          <a:xfrm>
            <a:off x="816149" y="5474959"/>
            <a:ext cx="371475" cy="365731"/>
          </a:xfrm>
          <a:prstGeom prst="rect">
            <a:avLst/>
          </a:prstGeom>
          <a:noFill/>
          <a:ln w="1428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9" name="Rectangle 23"/>
          <p:cNvSpPr>
            <a:spLocks noChangeArrowheads="1"/>
          </p:cNvSpPr>
          <p:nvPr/>
        </p:nvSpPr>
        <p:spPr bwMode="auto">
          <a:xfrm>
            <a:off x="868660" y="5489247"/>
            <a:ext cx="2949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3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…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2656687" y="3212976"/>
            <a:ext cx="1114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/>
              <a:t>0</a:t>
            </a:r>
            <a:endParaRPr lang="th-TH" altLang="de-DE" dirty="0"/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>
            <a:off x="3079920" y="3933056"/>
            <a:ext cx="11144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 smtClean="0"/>
              <a:t>1</a:t>
            </a:r>
            <a:endParaRPr lang="th-TH" altLang="de-DE" dirty="0"/>
          </a:p>
        </p:txBody>
      </p:sp>
      <p:sp>
        <p:nvSpPr>
          <p:cNvPr id="172" name="Text Box 7"/>
          <p:cNvSpPr txBox="1">
            <a:spLocks noChangeArrowheads="1"/>
          </p:cNvSpPr>
          <p:nvPr/>
        </p:nvSpPr>
        <p:spPr bwMode="auto">
          <a:xfrm>
            <a:off x="3416967" y="4695527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 smtClean="0"/>
              <a:t>1</a:t>
            </a:r>
            <a:endParaRPr lang="th-TH" altLang="de-DE" dirty="0"/>
          </a:p>
        </p:txBody>
      </p: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3779912" y="5415607"/>
            <a:ext cx="1132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/>
              <a:t>j</a:t>
            </a:r>
            <a:r>
              <a:rPr lang="th-TH" altLang="de-DE" baseline="-25000" dirty="0"/>
              <a:t>new</a:t>
            </a:r>
            <a:r>
              <a:rPr lang="th-TH" altLang="de-DE" dirty="0"/>
              <a:t> = </a:t>
            </a:r>
            <a:r>
              <a:rPr lang="de-DE" altLang="de-DE" dirty="0" smtClean="0"/>
              <a:t>2</a:t>
            </a:r>
            <a:endParaRPr lang="th-TH" altLang="de-DE" dirty="0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63580"/>
              </p:ext>
            </p:extLst>
          </p:nvPr>
        </p:nvGraphicFramePr>
        <p:xfrm>
          <a:off x="4209371" y="1268760"/>
          <a:ext cx="4752000" cy="111252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154717"/>
                <a:gridCol w="720080"/>
                <a:gridCol w="720080"/>
                <a:gridCol w="720080"/>
                <a:gridCol w="720080"/>
                <a:gridCol w="71696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=j-1</a:t>
                      </a:r>
                      <a:endParaRPr lang="de-D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" name="Text Box 6"/>
          <p:cNvSpPr txBox="1">
            <a:spLocks noChangeArrowheads="1"/>
          </p:cNvSpPr>
          <p:nvPr/>
        </p:nvSpPr>
        <p:spPr bwMode="auto">
          <a:xfrm>
            <a:off x="200953" y="1844824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P:</a:t>
            </a:r>
          </a:p>
        </p:txBody>
      </p:sp>
      <p:sp>
        <p:nvSpPr>
          <p:cNvPr id="175" name="Text Box 5"/>
          <p:cNvSpPr txBox="1">
            <a:spLocks noChangeArrowheads="1"/>
          </p:cNvSpPr>
          <p:nvPr/>
        </p:nvSpPr>
        <p:spPr bwMode="auto">
          <a:xfrm>
            <a:off x="173401" y="2487131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6" name="Text Box 5"/>
          <p:cNvSpPr txBox="1">
            <a:spLocks noChangeArrowheads="1"/>
          </p:cNvSpPr>
          <p:nvPr/>
        </p:nvSpPr>
        <p:spPr bwMode="auto">
          <a:xfrm>
            <a:off x="173496" y="32376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7" name="Text Box 5"/>
          <p:cNvSpPr txBox="1">
            <a:spLocks noChangeArrowheads="1"/>
          </p:cNvSpPr>
          <p:nvPr/>
        </p:nvSpPr>
        <p:spPr bwMode="auto">
          <a:xfrm>
            <a:off x="173471" y="3964002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8" name="Text Box 5"/>
          <p:cNvSpPr txBox="1">
            <a:spLocks noChangeArrowheads="1"/>
          </p:cNvSpPr>
          <p:nvPr/>
        </p:nvSpPr>
        <p:spPr bwMode="auto">
          <a:xfrm>
            <a:off x="173451" y="467776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179" name="Text Box 5"/>
          <p:cNvSpPr txBox="1">
            <a:spLocks noChangeArrowheads="1"/>
          </p:cNvSpPr>
          <p:nvPr/>
        </p:nvSpPr>
        <p:spPr bwMode="auto">
          <a:xfrm>
            <a:off x="173426" y="5398268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T:</a:t>
            </a:r>
          </a:p>
        </p:txBody>
      </p:sp>
      <p:sp>
        <p:nvSpPr>
          <p:cNvPr id="21" name="Rechteckige Legende 2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76059"/>
              <a:gd name="adj2" fmla="val -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Das erste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 braucht bei fortgesetzter Suche nicht überprüft zu werden!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0" name="Rechteckige Legende 179"/>
          <p:cNvSpPr/>
          <p:nvPr/>
        </p:nvSpPr>
        <p:spPr>
          <a:xfrm>
            <a:off x="5076056" y="5501269"/>
            <a:ext cx="3816424" cy="592027"/>
          </a:xfrm>
          <a:prstGeom prst="wedgeRectCallout">
            <a:avLst>
              <a:gd name="adj1" fmla="val -56972"/>
              <a:gd name="adj2" fmla="val -28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und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 braucht bei fortgesetzter Suche nicht überprüft zu werden!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1" name="Rechteckige Legende 180"/>
          <p:cNvSpPr/>
          <p:nvPr/>
        </p:nvSpPr>
        <p:spPr>
          <a:xfrm>
            <a:off x="4572000" y="3485036"/>
            <a:ext cx="1503958" cy="1711842"/>
          </a:xfrm>
          <a:prstGeom prst="wedgeRectCallout">
            <a:avLst>
              <a:gd name="adj1" fmla="val -59339"/>
              <a:gd name="adj2" fmla="val 32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Das erste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 smtClean="0">
                <a:solidFill>
                  <a:schemeClr val="tx1"/>
                </a:solidFill>
              </a:rPr>
              <a:t> in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 smtClean="0">
                <a:solidFill>
                  <a:schemeClr val="tx1"/>
                </a:solidFill>
              </a:rPr>
              <a:t> braucht bei fortgesetzter Suche nicht überprüft zu werden!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9" grpId="0" animBg="1"/>
      <p:bldP spid="100" grpId="0"/>
      <p:bldP spid="101" grpId="0" animBg="1"/>
      <p:bldP spid="102" grpId="0"/>
      <p:bldP spid="103" grpId="0" animBg="1"/>
      <p:bldP spid="104" grpId="0"/>
      <p:bldP spid="106" grpId="0"/>
      <p:bldP spid="107" grpId="0"/>
      <p:bldP spid="108" grpId="0" animBg="1"/>
      <p:bldP spid="109" grpId="0"/>
      <p:bldP spid="12" grpId="0"/>
      <p:bldP spid="110" grpId="0" animBg="1"/>
      <p:bldP spid="111" grpId="0"/>
      <p:bldP spid="112" grpId="0" animBg="1"/>
      <p:bldP spid="113" grpId="0"/>
      <p:bldP spid="114" grpId="0" animBg="1"/>
      <p:bldP spid="115" grpId="0"/>
      <p:bldP spid="116" grpId="0" animBg="1"/>
      <p:bldP spid="117" grpId="0"/>
      <p:bldP spid="118" grpId="0" animBg="1"/>
      <p:bldP spid="119" grpId="0"/>
      <p:bldP spid="120" grpId="0" animBg="1"/>
      <p:bldP spid="121" grpId="0"/>
      <p:bldP spid="122" grpId="0" animBg="1"/>
      <p:bldP spid="123" grpId="0"/>
      <p:bldP spid="124" grpId="0" animBg="1"/>
      <p:bldP spid="125" grpId="0"/>
      <p:bldP spid="126" grpId="0" animBg="1"/>
      <p:bldP spid="127" grpId="0"/>
      <p:bldP spid="128" grpId="0" animBg="1"/>
      <p:bldP spid="129" grpId="0"/>
      <p:bldP spid="130" grpId="0" animBg="1"/>
      <p:bldP spid="131" grpId="0"/>
      <p:bldP spid="132" grpId="0" animBg="1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39" grpId="0"/>
      <p:bldP spid="140" grpId="0" animBg="1"/>
      <p:bldP spid="141" grpId="0"/>
      <p:bldP spid="143" grpId="0"/>
      <p:bldP spid="144" grpId="0" animBg="1"/>
      <p:bldP spid="145" grpId="0"/>
      <p:bldP spid="146" grpId="0" animBg="1"/>
      <p:bldP spid="147" grpId="0"/>
      <p:bldP spid="149" grpId="0"/>
      <p:bldP spid="150" grpId="0" animBg="1"/>
      <p:bldP spid="151" grpId="0"/>
      <p:bldP spid="152" grpId="0" animBg="1"/>
      <p:bldP spid="153" grpId="0"/>
      <p:bldP spid="155" grpId="0"/>
      <p:bldP spid="156" grpId="0" animBg="1"/>
      <p:bldP spid="157" grpId="0"/>
      <p:bldP spid="158" grpId="0" animBg="1"/>
      <p:bldP spid="159" grpId="0"/>
      <p:bldP spid="161" grpId="0"/>
      <p:bldP spid="162" grpId="0" animBg="1"/>
      <p:bldP spid="163" grpId="0"/>
      <p:bldP spid="164" grpId="0" animBg="1"/>
      <p:bldP spid="165" grpId="0"/>
      <p:bldP spid="166" grpId="0" animBg="1"/>
      <p:bldP spid="167" grpId="0"/>
      <p:bldP spid="168" grpId="0" animBg="1"/>
      <p:bldP spid="169" grpId="0"/>
      <p:bldP spid="170" grpId="0"/>
      <p:bldP spid="171" grpId="0"/>
      <p:bldP spid="172" grpId="0"/>
      <p:bldP spid="173" grpId="0"/>
      <p:bldP spid="175" grpId="0"/>
      <p:bldP spid="176" grpId="0"/>
      <p:bldP spid="177" grpId="0"/>
      <p:bldP spid="178" grpId="0"/>
      <p:bldP spid="179" grpId="0"/>
      <p:bldP spid="21" grpId="0" animBg="1"/>
      <p:bldP spid="180" grpId="0" animBg="1"/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266700" y="1268760"/>
            <a:ext cx="8610600" cy="4724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97360"/>
            <a:ext cx="77724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8761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8761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67038" y="5307360"/>
            <a:ext cx="477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67038" y="4850160"/>
            <a:ext cx="477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4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008188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2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28763" y="4850160"/>
            <a:ext cx="4794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50925" y="4850160"/>
            <a:ext cx="477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19100" y="4850160"/>
            <a:ext cx="631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k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08188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1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8763" y="5307360"/>
            <a:ext cx="47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50925" y="5307360"/>
            <a:ext cx="477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/>
              <a:t>0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19100" y="5307360"/>
            <a:ext cx="63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1800" b="1" i="1"/>
              <a:t>F</a:t>
            </a:r>
            <a:r>
              <a:rPr lang="en-US" altLang="de-DE" sz="1800"/>
              <a:t>(</a:t>
            </a:r>
            <a:r>
              <a:rPr lang="en-US" altLang="de-DE" sz="1800" b="1" i="1"/>
              <a:t>k</a:t>
            </a:r>
            <a:r>
              <a:rPr lang="en-US" altLang="de-DE" sz="1800"/>
              <a:t>)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419100" y="48501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419100" y="5764560"/>
            <a:ext cx="2971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4191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52876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200818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2487613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Line 32"/>
          <p:cNvSpPr>
            <a:spLocks noChangeShapeType="1"/>
          </p:cNvSpPr>
          <p:nvPr/>
        </p:nvSpPr>
        <p:spPr bwMode="auto">
          <a:xfrm>
            <a:off x="3390900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1050925" y="4850160"/>
            <a:ext cx="0" cy="914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419100" y="5215285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2967038" y="485016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452438" y="1421160"/>
            <a:ext cx="50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504825" y="2183160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35896" y="226822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F(4)=1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04048" y="296882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F(0)=0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417783" y="376091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F(3)=0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958224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2843808" y="2689175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255819" y="3429000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729999" y="4171760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091364" y="4926696"/>
            <a:ext cx="2108269" cy="307777"/>
          </a:xfrm>
          <a:prstGeom prst="rect">
            <a:avLst/>
          </a:prstGeom>
          <a:solidFill>
            <a:srgbClr val="99CC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0      1        2        3       4       5   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876256" y="4120952"/>
            <a:ext cx="1887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  <a:cs typeface="Times New Roman" panose="02020603050405020304" pitchFamily="18" charset="0"/>
              </a:rPr>
              <a:t>Kein </a:t>
            </a:r>
            <a:r>
              <a:rPr lang="de-DE" dirty="0" err="1" smtClean="0">
                <a:latin typeface="+mn-lt"/>
                <a:cs typeface="Times New Roman" panose="02020603050405020304" pitchFamily="18" charset="0"/>
              </a:rPr>
              <a:t>übereinstim</a:t>
            </a:r>
            <a:r>
              <a:rPr lang="de-DE" dirty="0" smtClean="0">
                <a:latin typeface="+mn-lt"/>
                <a:cs typeface="Times New Roman" panose="02020603050405020304" pitchFamily="18" charset="0"/>
              </a:rPr>
              <a:t>-</a:t>
            </a:r>
            <a:br>
              <a:rPr lang="de-DE" dirty="0" smtClean="0">
                <a:latin typeface="+mn-lt"/>
                <a:cs typeface="Times New Roman" panose="02020603050405020304" pitchFamily="18" charset="0"/>
              </a:rPr>
            </a:br>
            <a:r>
              <a:rPr lang="de-DE" dirty="0" err="1" smtClean="0">
                <a:latin typeface="+mn-lt"/>
                <a:cs typeface="Times New Roman" panose="02020603050405020304" pitchFamily="18" charset="0"/>
              </a:rPr>
              <a:t>mendes</a:t>
            </a:r>
            <a:r>
              <a:rPr lang="de-DE" dirty="0" smtClean="0">
                <a:latin typeface="+mn-lt"/>
                <a:cs typeface="Times New Roman" panose="02020603050405020304" pitchFamily="18" charset="0"/>
              </a:rPr>
              <a:t> Zeichen</a:t>
            </a:r>
            <a:br>
              <a:rPr lang="de-DE" dirty="0" smtClean="0">
                <a:latin typeface="+mn-lt"/>
                <a:cs typeface="Times New Roman" panose="02020603050405020304" pitchFamily="18" charset="0"/>
              </a:rPr>
            </a:b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i:=i+1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Unterschiede im Code zum </a:t>
            </a:r>
            <a:r>
              <a:rPr lang="de-DE" sz="2800" dirty="0" err="1" smtClean="0"/>
              <a:t>Brute</a:t>
            </a:r>
            <a:r>
              <a:rPr lang="de-DE" sz="2800" dirty="0" smtClean="0"/>
              <a:t>-Force-Algorithmus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Knuth-Morris-Pratt Ansatz modifiziert den </a:t>
            </a:r>
            <a:r>
              <a:rPr lang="de-DE" dirty="0" err="1" smtClean="0"/>
              <a:t>Brute</a:t>
            </a:r>
            <a:r>
              <a:rPr lang="de-DE" dirty="0" smtClean="0"/>
              <a:t>-Force-Algorithmus</a:t>
            </a:r>
            <a:endParaRPr lang="de-DE" dirty="0"/>
          </a:p>
          <a:p>
            <a:r>
              <a:rPr lang="de-DE" dirty="0" smtClean="0"/>
              <a:t>Falls keine Übereinstimmung bei </a:t>
            </a:r>
            <a:r>
              <a:rPr lang="de-DE" dirty="0">
                <a:solidFill>
                  <a:srgbClr val="3C8C93"/>
                </a:solidFill>
              </a:rPr>
              <a:t>P[j]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smtClean="0"/>
              <a:t>(d.h. </a:t>
            </a:r>
            <a:r>
              <a:rPr lang="de-DE" dirty="0">
                <a:solidFill>
                  <a:srgbClr val="3C8C93"/>
                </a:solidFill>
              </a:rPr>
              <a:t>P[j] </a:t>
            </a:r>
            <a:r>
              <a:rPr lang="de-DE" dirty="0" smtClean="0">
                <a:solidFill>
                  <a:srgbClr val="3C8C93"/>
                </a:solidFill>
              </a:rPr>
              <a:t>≠ </a:t>
            </a:r>
            <a:r>
              <a:rPr lang="de-DE" dirty="0">
                <a:solidFill>
                  <a:srgbClr val="3C8C93"/>
                </a:solidFill>
              </a:rPr>
              <a:t>T[i]</a:t>
            </a:r>
            <a:r>
              <a:rPr lang="de-DE" dirty="0"/>
              <a:t>), </a:t>
            </a:r>
            <a:r>
              <a:rPr lang="de-DE" dirty="0" smtClean="0"/>
              <a:t>dann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:=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j-1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   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:= </a:t>
            </a:r>
            <a:r>
              <a:rPr lang="de-DE" dirty="0">
                <a:solidFill>
                  <a:srgbClr val="3C8C93"/>
                </a:solidFill>
              </a:rPr>
              <a:t>F(k)</a:t>
            </a:r>
            <a:r>
              <a:rPr lang="de-DE" dirty="0"/>
              <a:t>;     // </a:t>
            </a:r>
            <a:r>
              <a:rPr lang="de-DE" dirty="0" smtClean="0"/>
              <a:t>berechne neues </a:t>
            </a:r>
            <a:r>
              <a:rPr lang="de-DE" dirty="0">
                <a:solidFill>
                  <a:srgbClr val="3C8C93"/>
                </a:solidFill>
              </a:rPr>
              <a:t>j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46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16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Verfahren Knuth-Morris-Pratt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KMPsearch</a:t>
            </a:r>
            <a:r>
              <a:rPr lang="de-DE" sz="2000" dirty="0" smtClean="0"/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text</a:t>
            </a:r>
            <a:r>
              <a:rPr lang="de-DE" sz="2000" dirty="0" smtClean="0">
                <a:solidFill>
                  <a:schemeClr val="hlink"/>
                </a:solidFill>
              </a:rPr>
              <a:t>, 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chemeClr val="hlink"/>
                </a:solidFill>
              </a:rPr>
              <a:t>String</a:t>
            </a:r>
            <a:r>
              <a:rPr lang="de-DE" sz="2000" dirty="0" smtClean="0"/>
              <a:t>): Integer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n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); m </a:t>
            </a:r>
            <a:r>
              <a:rPr lang="de-DE" sz="2000" dirty="0" smtClean="0">
                <a:solidFill>
                  <a:schemeClr val="hlink"/>
                </a:solidFill>
              </a:rPr>
              <a:t>:= </a:t>
            </a:r>
            <a:r>
              <a:rPr lang="de-DE" sz="2000" dirty="0" err="1">
                <a:solidFill>
                  <a:schemeClr val="hlink"/>
                </a:solidFill>
              </a:rPr>
              <a:t>length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pattern</a:t>
            </a:r>
            <a:r>
              <a:rPr lang="de-DE" sz="2000" dirty="0">
                <a:solidFill>
                  <a:schemeClr val="hlink"/>
                </a:solidFill>
              </a:rPr>
              <a:t>)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olidFill>
                  <a:srgbClr val="3C8C93"/>
                </a:solidFill>
              </a:rPr>
              <a:t>F[</a:t>
            </a:r>
            <a:r>
              <a:rPr lang="de-DE" sz="2000" dirty="0">
                <a:solidFill>
                  <a:srgbClr val="3C8C93"/>
                </a:solidFill>
              </a:rPr>
              <a:t>] := 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computeF</a:t>
            </a:r>
            <a:r>
              <a:rPr lang="de-DE" sz="2000" dirty="0">
                <a:solidFill>
                  <a:srgbClr val="3C8C93"/>
                </a:solidFill>
              </a:rPr>
              <a:t>(</a:t>
            </a:r>
            <a:r>
              <a:rPr lang="de-DE" sz="2000" dirty="0" err="1">
                <a:solidFill>
                  <a:srgbClr val="3C8C93"/>
                </a:solidFill>
              </a:rPr>
              <a:t>pattern</a:t>
            </a:r>
            <a:r>
              <a:rPr lang="de-DE" sz="2000" dirty="0">
                <a:solidFill>
                  <a:srgbClr val="3C8C93"/>
                </a:solidFill>
              </a:rPr>
              <a:t>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olidFill>
                  <a:srgbClr val="3C8C93"/>
                </a:solidFill>
              </a:rPr>
              <a:t>i := 0;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:= 0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/>
              <a:t>while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i&lt;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smtClean="0"/>
              <a:t>do    </a:t>
            </a:r>
            <a:r>
              <a:rPr lang="de-DE" sz="2000" dirty="0">
                <a:solidFill>
                  <a:srgbClr val="FF0000"/>
                </a:solidFill>
              </a:rPr>
              <a:t>// passende Teilkette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</a:t>
            </a:r>
            <a:r>
              <a:rPr lang="de-DE" sz="2000" dirty="0" smtClean="0"/>
              <a:t>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>
                <a:solidFill>
                  <a:srgbClr val="3C8C93"/>
                </a:solidFill>
              </a:rPr>
              <a:t>pattern</a:t>
            </a:r>
            <a:r>
              <a:rPr lang="de-DE" sz="2000" dirty="0">
                <a:solidFill>
                  <a:srgbClr val="3C8C93"/>
                </a:solidFill>
              </a:rPr>
              <a:t>[</a:t>
            </a:r>
            <a:r>
              <a:rPr lang="de-DE" sz="2000" dirty="0" err="1">
                <a:solidFill>
                  <a:srgbClr val="3C8C93"/>
                </a:solidFill>
              </a:rPr>
              <a:t>j</a:t>
            </a:r>
            <a:r>
              <a:rPr lang="de-DE" sz="2000" dirty="0">
                <a:solidFill>
                  <a:srgbClr val="3C8C93"/>
                </a:solidFill>
              </a:rPr>
              <a:t>] </a:t>
            </a:r>
            <a:r>
              <a:rPr lang="de-DE" sz="2000" dirty="0">
                <a:solidFill>
                  <a:schemeClr val="hlink"/>
                </a:solidFill>
              </a:rPr>
              <a:t>= </a:t>
            </a:r>
            <a:r>
              <a:rPr lang="de-DE" sz="2000" dirty="0" err="1">
                <a:solidFill>
                  <a:schemeClr val="hlink"/>
                </a:solidFill>
              </a:rPr>
              <a:t>text</a:t>
            </a:r>
            <a:r>
              <a:rPr lang="de-DE" sz="2000" dirty="0">
                <a:solidFill>
                  <a:schemeClr val="hlink"/>
                </a:solidFill>
              </a:rPr>
              <a:t>[i]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 </a:t>
            </a:r>
            <a:r>
              <a:rPr lang="de-DE" sz="2000" dirty="0" smtClean="0"/>
              <a:t> 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= m - 1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 smtClean="0"/>
              <a:t>         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i – m + 1</a:t>
            </a:r>
            <a:r>
              <a:rPr lang="de-DE" sz="2000" dirty="0" smtClean="0"/>
              <a:t> </a:t>
            </a:r>
            <a:r>
              <a:rPr lang="de-DE" sz="2000" dirty="0">
                <a:solidFill>
                  <a:srgbClr val="FF0000"/>
                </a:solidFill>
              </a:rPr>
              <a:t>// erfolgreiche Suche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smtClean="0">
                <a:solidFill>
                  <a:srgbClr val="3C8C93"/>
                </a:solidFill>
              </a:rPr>
              <a:t>       i := i + 1</a:t>
            </a:r>
            <a:br>
              <a:rPr lang="de-DE" sz="2000" dirty="0" smtClean="0">
                <a:solidFill>
                  <a:srgbClr val="3C8C93"/>
                </a:solidFill>
              </a:rPr>
            </a:br>
            <a:r>
              <a:rPr lang="de-DE" sz="2000" dirty="0" smtClean="0">
                <a:solidFill>
                  <a:srgbClr val="3C8C93"/>
                </a:solidFill>
              </a:rPr>
              <a:t>      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:=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+ 1</a:t>
            </a: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>
                <a:solidFill>
                  <a:srgbClr val="3C8C93"/>
                </a:solidFill>
              </a:rPr>
              <a:t>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&gt; 0 </a:t>
            </a:r>
            <a:r>
              <a:rPr lang="de-DE" sz="2000" dirty="0" err="1" smtClean="0">
                <a:solidFill>
                  <a:srgbClr val="000000"/>
                </a:solidFill>
              </a:rPr>
              <a:t>then</a:t>
            </a:r>
            <a:endParaRPr lang="de-DE" sz="2000" dirty="0" smtClean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           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:= F[</a:t>
            </a:r>
            <a:r>
              <a:rPr lang="de-DE" sz="2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 – 1]</a:t>
            </a:r>
          </a:p>
          <a:p>
            <a:pPr>
              <a:buFontTx/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        </a:t>
            </a:r>
            <a:r>
              <a:rPr lang="de-DE" sz="2000" dirty="0" err="1" smtClean="0">
                <a:solidFill>
                  <a:srgbClr val="000000"/>
                </a:solidFill>
              </a:rPr>
              <a:t>else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i := i + 1</a:t>
            </a:r>
          </a:p>
          <a:p>
            <a:pPr>
              <a:buFontTx/>
              <a:buNone/>
            </a:pPr>
            <a:r>
              <a:rPr lang="de-DE" sz="2000" dirty="0" smtClean="0"/>
              <a:t>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>
                <a:solidFill>
                  <a:srgbClr val="3C8C93"/>
                </a:solidFill>
              </a:rPr>
              <a:t>-1 </a:t>
            </a:r>
            <a:r>
              <a:rPr lang="de-DE" sz="2000" dirty="0">
                <a:solidFill>
                  <a:srgbClr val="FF0000"/>
                </a:solidFill>
              </a:rPr>
              <a:t>// erfolglose Suche</a:t>
            </a:r>
            <a:endParaRPr lang="de-DE" sz="2000" dirty="0">
              <a:solidFill>
                <a:schemeClr val="hlink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971600" y="2924944"/>
            <a:ext cx="0" cy="23762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971600" y="5301208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17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Fehlerfunktion </a:t>
            </a:r>
            <a:r>
              <a:rPr lang="de-DE" dirty="0" err="1" smtClean="0"/>
              <a:t>computeF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computeF</a:t>
            </a:r>
            <a:r>
              <a:rPr lang="de-DE" sz="2000" dirty="0" smtClean="0"/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chemeClr val="hlink"/>
                </a:solidFill>
              </a:rPr>
              <a:t>String</a:t>
            </a:r>
            <a:r>
              <a:rPr lang="de-DE" sz="2000" dirty="0" smtClean="0"/>
              <a:t>): Array[] of </a:t>
            </a:r>
            <a:r>
              <a:rPr lang="de-DE" sz="2000" dirty="0" smtClean="0">
                <a:solidFill>
                  <a:schemeClr val="hlink"/>
                </a:solidFill>
              </a:rPr>
              <a:t>IN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F:= &lt;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0</a:t>
            </a:r>
            <a:r>
              <a:rPr lang="de-DE" sz="2000" dirty="0" smtClean="0">
                <a:solidFill>
                  <a:schemeClr val="hlink"/>
                </a:solidFill>
              </a:rPr>
              <a:t>,</a:t>
            </a:r>
            <a:r>
              <a:rPr lang="de-DE" sz="2000" dirty="0">
                <a:solidFill>
                  <a:schemeClr val="hlink"/>
                </a:solidFill>
              </a:rPr>
              <a:t>…</a:t>
            </a:r>
            <a:r>
              <a:rPr lang="de-DE" sz="2000" dirty="0" smtClean="0">
                <a:solidFill>
                  <a:schemeClr val="hlink"/>
                </a:solidFill>
              </a:rPr>
              <a:t>,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0</a:t>
            </a:r>
            <a:r>
              <a:rPr lang="de-DE" sz="2000" dirty="0" smtClean="0">
                <a:solidFill>
                  <a:schemeClr val="hlink"/>
                </a:solidFill>
              </a:rPr>
              <a:t>&gt;</a:t>
            </a:r>
            <a:r>
              <a:rPr lang="de-DE" sz="2000" dirty="0">
                <a:solidFill>
                  <a:schemeClr val="hlink"/>
                </a:solidFill>
              </a:rPr>
              <a:t>:</a:t>
            </a:r>
            <a:r>
              <a:rPr lang="de-DE" sz="2000" dirty="0"/>
              <a:t> Array </a:t>
            </a:r>
            <a:r>
              <a:rPr lang="de-DE" sz="2000" dirty="0" smtClean="0">
                <a:solidFill>
                  <a:srgbClr val="000000"/>
                </a:solidFill>
              </a:rPr>
              <a:t>[</a:t>
            </a:r>
            <a:r>
              <a:rPr lang="de-DE" sz="2000" dirty="0" smtClean="0">
                <a:solidFill>
                  <a:schemeClr val="hlink"/>
                </a:solidFill>
              </a:rPr>
              <a:t>0..length(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>
                <a:solidFill>
                  <a:schemeClr val="hlink"/>
                </a:solidFill>
              </a:rPr>
              <a:t>)-1 - 1</a:t>
            </a:r>
            <a:r>
              <a:rPr lang="de-DE" sz="2000" dirty="0" smtClean="0">
                <a:solidFill>
                  <a:srgbClr val="000000"/>
                </a:solidFill>
              </a:rPr>
              <a:t>]</a:t>
            </a:r>
            <a:r>
              <a:rPr lang="de-DE" sz="2000" dirty="0" smtClean="0"/>
              <a:t> </a:t>
            </a:r>
            <a:r>
              <a:rPr lang="de-DE" sz="2000" dirty="0"/>
              <a:t>of </a:t>
            </a:r>
            <a:r>
              <a:rPr lang="de-DE" sz="2000" dirty="0" smtClean="0">
                <a:solidFill>
                  <a:schemeClr val="hlink"/>
                </a:solidFill>
              </a:rPr>
              <a:t>IN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olidFill>
                  <a:schemeClr val="hlink"/>
                </a:solidFill>
              </a:rPr>
              <a:t>F[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sz="2000" dirty="0" smtClean="0">
                <a:solidFill>
                  <a:schemeClr val="hlink"/>
                </a:solidFill>
              </a:rPr>
              <a:t>] := 0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olidFill>
                  <a:schemeClr val="hlink"/>
                </a:solidFill>
              </a:rPr>
              <a:t>m := </a:t>
            </a:r>
            <a:r>
              <a:rPr lang="de-DE" sz="2000" dirty="0" err="1" smtClean="0">
                <a:solidFill>
                  <a:schemeClr val="hlink"/>
                </a:solidFill>
              </a:rPr>
              <a:t>length</a:t>
            </a:r>
            <a:r>
              <a:rPr lang="de-DE" sz="2000" dirty="0" smtClean="0">
                <a:solidFill>
                  <a:schemeClr val="hlink"/>
                </a:solidFill>
              </a:rPr>
              <a:t>(F)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i := 1;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:= 0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/>
              <a:t>while</a:t>
            </a:r>
            <a:r>
              <a:rPr lang="de-DE" sz="2000" dirty="0" smtClean="0"/>
              <a:t> </a:t>
            </a:r>
            <a:r>
              <a:rPr lang="de-DE" sz="2000" dirty="0">
                <a:solidFill>
                  <a:schemeClr val="hlink"/>
                </a:solidFill>
              </a:rPr>
              <a:t>i</a:t>
            </a:r>
            <a:r>
              <a:rPr lang="de-DE" sz="2000" dirty="0" smtClean="0">
                <a:solidFill>
                  <a:schemeClr val="hlink"/>
                </a:solidFill>
              </a:rPr>
              <a:t> &lt; m</a:t>
            </a:r>
            <a:r>
              <a:rPr lang="de-DE" sz="2000" dirty="0" smtClean="0"/>
              <a:t> </a:t>
            </a:r>
            <a:r>
              <a:rPr lang="de-DE" sz="2000" dirty="0"/>
              <a:t>do  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>
                <a:solidFill>
                  <a:schemeClr val="hlink"/>
                </a:solidFill>
              </a:rPr>
              <a:t>[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] = 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>
                <a:solidFill>
                  <a:schemeClr val="hlink"/>
                </a:solidFill>
              </a:rPr>
              <a:t>[i] </a:t>
            </a:r>
            <a:r>
              <a:rPr lang="de-DE" sz="2000" dirty="0" err="1" smtClean="0"/>
              <a:t>then</a:t>
            </a:r>
            <a:r>
              <a:rPr lang="de-DE" sz="2000" dirty="0" smtClean="0"/>
              <a:t>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j+1 Zeichen stimmen überein</a:t>
            </a:r>
            <a:r>
              <a:rPr lang="de-DE" sz="2000" dirty="0">
                <a:solidFill>
                  <a:schemeClr val="hlink"/>
                </a:solidFill>
              </a:rPr>
              <a:t/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/>
              <a:t>    </a:t>
            </a:r>
            <a:r>
              <a:rPr lang="de-DE" sz="2000" dirty="0" smtClean="0"/>
              <a:t>   </a:t>
            </a:r>
            <a:r>
              <a:rPr lang="de-DE" sz="2000" dirty="0" smtClean="0">
                <a:solidFill>
                  <a:schemeClr val="hlink"/>
                </a:solidFill>
              </a:rPr>
              <a:t>F[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000" dirty="0" smtClean="0">
                <a:solidFill>
                  <a:schemeClr val="hlink"/>
                </a:solidFill>
              </a:rPr>
              <a:t>] </a:t>
            </a:r>
            <a:r>
              <a:rPr lang="de-DE" sz="2000" dirty="0">
                <a:solidFill>
                  <a:schemeClr val="hlink"/>
                </a:solidFill>
              </a:rPr>
              <a:t>:=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+ 1</a:t>
            </a:r>
            <a:r>
              <a:rPr lang="de-DE" sz="2000" dirty="0">
                <a:solidFill>
                  <a:schemeClr val="hlink"/>
                </a:solidFill>
              </a:rPr>
              <a:t/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i := i + 1;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:=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+1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&gt; 0 </a:t>
            </a:r>
            <a:r>
              <a:rPr lang="de-DE" sz="2000" dirty="0" err="1" smtClean="0"/>
              <a:t>then</a:t>
            </a:r>
            <a:r>
              <a:rPr lang="de-DE" sz="2000" dirty="0" smtClean="0">
                <a:solidFill>
                  <a:schemeClr val="hlink"/>
                </a:solidFill>
              </a:rPr>
              <a:t>  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 smtClean="0">
                <a:solidFill>
                  <a:srgbClr val="FF0000"/>
                </a:solidFill>
              </a:rPr>
              <a:t>j</a:t>
            </a:r>
            <a:r>
              <a:rPr lang="de-DE" sz="2000" dirty="0" smtClean="0">
                <a:solidFill>
                  <a:srgbClr val="FF0000"/>
                </a:solidFill>
              </a:rPr>
              <a:t> folgt dem übereinstimmenden Präfix</a:t>
            </a:r>
            <a:endParaRPr lang="de-DE" sz="2000" dirty="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                      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:= F[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– 1]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     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  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smtClean="0">
                <a:solidFill>
                  <a:srgbClr val="FF0000"/>
                </a:solidFill>
              </a:rPr>
              <a:t>keine Übereinstimmung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                F[i] := 0</a:t>
            </a:r>
            <a:r>
              <a:rPr lang="de-DE" sz="2000" dirty="0">
                <a:solidFill>
                  <a:schemeClr val="hlink"/>
                </a:solidFill>
              </a:rPr>
              <a:t/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         i := i + 1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F</a:t>
            </a:r>
            <a:endParaRPr lang="de-DE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971600" y="3212976"/>
            <a:ext cx="0" cy="22322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971600" y="5445224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vom Knuth-Morris-Pratt-Algorithmus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Algorithmus springt niemals zurück im Text</a:t>
            </a:r>
          </a:p>
          <a:p>
            <a:pPr lvl="1"/>
            <a:r>
              <a:rPr lang="de-DE" dirty="0" smtClean="0"/>
              <a:t>Geeignet für Datenströme</a:t>
            </a:r>
          </a:p>
          <a:p>
            <a:r>
              <a:rPr lang="de-DE" dirty="0" smtClean="0"/>
              <a:t>Komplexität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m+n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de-DE" dirty="0" smtClean="0"/>
              <a:t>Algorithmus wird langsamer, wenn das Alphabet größer ist</a:t>
            </a:r>
          </a:p>
          <a:p>
            <a:pPr lvl="1"/>
            <a:r>
              <a:rPr lang="de-DE" dirty="0" smtClean="0"/>
              <a:t>Werte der Fehlerfunktion werden tendenziell kleiner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32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Erweiterungen von Knuth-Morris-Pratt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Original-Algorithmus berücksichtigt bei der Verschiebung nicht das Zeichen auf Grund dessen keine Übereinstimmung gefunden wurde</a:t>
            </a:r>
            <a:endParaRPr lang="de-DE" dirty="0"/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1056481" y="3361184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1056481" y="3818384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2123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2504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2885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3266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3647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4028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5" name="Line 21"/>
          <p:cNvSpPr>
            <a:spLocks noChangeShapeType="1"/>
          </p:cNvSpPr>
          <p:nvPr/>
        </p:nvSpPr>
        <p:spPr bwMode="auto">
          <a:xfrm>
            <a:off x="1742281" y="336118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6" name="Text Box 23"/>
          <p:cNvSpPr txBox="1">
            <a:spLocks noChangeArrowheads="1"/>
          </p:cNvSpPr>
          <p:nvPr/>
        </p:nvSpPr>
        <p:spPr bwMode="auto">
          <a:xfrm>
            <a:off x="1781969" y="328498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2543969" y="328498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8" name="Text Box 25"/>
          <p:cNvSpPr txBox="1">
            <a:spLocks noChangeArrowheads="1"/>
          </p:cNvSpPr>
          <p:nvPr/>
        </p:nvSpPr>
        <p:spPr bwMode="auto">
          <a:xfrm>
            <a:off x="2885281" y="328498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9" name="Text Box 29"/>
          <p:cNvSpPr txBox="1">
            <a:spLocks noChangeArrowheads="1"/>
          </p:cNvSpPr>
          <p:nvPr/>
        </p:nvSpPr>
        <p:spPr bwMode="auto">
          <a:xfrm>
            <a:off x="2123281" y="328498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10" name="Text Box 30"/>
          <p:cNvSpPr txBox="1">
            <a:spLocks noChangeArrowheads="1"/>
          </p:cNvSpPr>
          <p:nvPr/>
        </p:nvSpPr>
        <p:spPr bwMode="auto">
          <a:xfrm>
            <a:off x="3285331" y="329927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12" name="Text Box 34"/>
          <p:cNvSpPr txBox="1">
            <a:spLocks noChangeArrowheads="1"/>
          </p:cNvSpPr>
          <p:nvPr/>
        </p:nvSpPr>
        <p:spPr bwMode="auto">
          <a:xfrm>
            <a:off x="3666331" y="328498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13" name="Line 35"/>
          <p:cNvSpPr>
            <a:spLocks noChangeShapeType="1"/>
          </p:cNvSpPr>
          <p:nvPr/>
        </p:nvSpPr>
        <p:spPr bwMode="auto">
          <a:xfrm>
            <a:off x="3799681" y="3818384"/>
            <a:ext cx="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114" name="Group 37"/>
          <p:cNvGrpSpPr>
            <a:grpSpLocks/>
          </p:cNvGrpSpPr>
          <p:nvPr/>
        </p:nvGrpSpPr>
        <p:grpSpPr bwMode="auto">
          <a:xfrm>
            <a:off x="1694990" y="4118258"/>
            <a:ext cx="2380761" cy="533401"/>
            <a:chOff x="1296" y="2928"/>
            <a:chExt cx="1440" cy="336"/>
          </a:xfrm>
        </p:grpSpPr>
        <p:sp>
          <p:nvSpPr>
            <p:cNvPr id="119" name="Line 38"/>
            <p:cNvSpPr>
              <a:spLocks noChangeShapeType="1"/>
            </p:cNvSpPr>
            <p:nvPr/>
          </p:nvSpPr>
          <p:spPr bwMode="auto">
            <a:xfrm>
              <a:off x="177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1" name="Line 40"/>
            <p:cNvSpPr>
              <a:spLocks noChangeShapeType="1"/>
            </p:cNvSpPr>
            <p:nvPr/>
          </p:nvSpPr>
          <p:spPr bwMode="auto">
            <a:xfrm>
              <a:off x="225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2" name="Line 41"/>
            <p:cNvSpPr>
              <a:spLocks noChangeShapeType="1"/>
            </p:cNvSpPr>
            <p:nvPr/>
          </p:nvSpPr>
          <p:spPr bwMode="auto">
            <a:xfrm>
              <a:off x="249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3" name="Rectangle 42"/>
            <p:cNvSpPr>
              <a:spLocks noChangeArrowheads="1"/>
            </p:cNvSpPr>
            <p:nvPr/>
          </p:nvSpPr>
          <p:spPr bwMode="auto">
            <a:xfrm>
              <a:off x="1296" y="2976"/>
              <a:ext cx="144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4" name="Line 43"/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5" name="Text Box 44"/>
            <p:cNvSpPr txBox="1">
              <a:spLocks noChangeArrowheads="1"/>
            </p:cNvSpPr>
            <p:nvPr/>
          </p:nvSpPr>
          <p:spPr bwMode="auto">
            <a:xfrm>
              <a:off x="1298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26" name="Text Box 45"/>
            <p:cNvSpPr txBox="1">
              <a:spLocks noChangeArrowheads="1"/>
            </p:cNvSpPr>
            <p:nvPr/>
          </p:nvSpPr>
          <p:spPr bwMode="auto">
            <a:xfrm>
              <a:off x="1778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27" name="Text Box 46"/>
            <p:cNvSpPr txBox="1">
              <a:spLocks noChangeArrowheads="1"/>
            </p:cNvSpPr>
            <p:nvPr/>
          </p:nvSpPr>
          <p:spPr bwMode="auto">
            <a:xfrm>
              <a:off x="1993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28" name="Text Box 47"/>
            <p:cNvSpPr txBox="1">
              <a:spLocks noChangeArrowheads="1"/>
            </p:cNvSpPr>
            <p:nvPr/>
          </p:nvSpPr>
          <p:spPr bwMode="auto">
            <a:xfrm>
              <a:off x="1536" y="292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b</a:t>
              </a:r>
            </a:p>
          </p:txBody>
        </p:sp>
        <p:sp>
          <p:nvSpPr>
            <p:cNvPr id="129" name="Text Box 48"/>
            <p:cNvSpPr txBox="1">
              <a:spLocks noChangeArrowheads="1"/>
            </p:cNvSpPr>
            <p:nvPr/>
          </p:nvSpPr>
          <p:spPr bwMode="auto">
            <a:xfrm>
              <a:off x="2268" y="293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b</a:t>
              </a:r>
            </a:p>
          </p:txBody>
        </p:sp>
        <p:sp>
          <p:nvSpPr>
            <p:cNvPr id="130" name="Text Box 49"/>
            <p:cNvSpPr txBox="1">
              <a:spLocks noChangeArrowheads="1"/>
            </p:cNvSpPr>
            <p:nvPr/>
          </p:nvSpPr>
          <p:spPr bwMode="auto">
            <a:xfrm>
              <a:off x="2521" y="2928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 dirty="0"/>
                <a:t>a</a:t>
              </a:r>
            </a:p>
          </p:txBody>
        </p:sp>
      </p:grpSp>
      <p:sp>
        <p:nvSpPr>
          <p:cNvPr id="115" name="Line 50"/>
          <p:cNvSpPr>
            <a:spLocks noChangeShapeType="1"/>
          </p:cNvSpPr>
          <p:nvPr/>
        </p:nvSpPr>
        <p:spPr bwMode="auto">
          <a:xfrm>
            <a:off x="1742281" y="5113784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6" name="Text Box 51"/>
          <p:cNvSpPr txBox="1">
            <a:spLocks noChangeArrowheads="1"/>
          </p:cNvSpPr>
          <p:nvPr/>
        </p:nvSpPr>
        <p:spPr bwMode="auto">
          <a:xfrm>
            <a:off x="556419" y="3299272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117" name="Text Box 52"/>
          <p:cNvSpPr txBox="1">
            <a:spLocks noChangeArrowheads="1"/>
          </p:cNvSpPr>
          <p:nvPr/>
        </p:nvSpPr>
        <p:spPr bwMode="auto">
          <a:xfrm>
            <a:off x="1185069" y="4137472"/>
            <a:ext cx="481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118" name="Text Box 53"/>
          <p:cNvSpPr txBox="1">
            <a:spLocks noChangeArrowheads="1"/>
          </p:cNvSpPr>
          <p:nvPr/>
        </p:nvSpPr>
        <p:spPr bwMode="auto">
          <a:xfrm>
            <a:off x="5655177" y="3706456"/>
            <a:ext cx="3310522" cy="95410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 smtClean="0"/>
              <a:t>Original-</a:t>
            </a:r>
            <a:r>
              <a:rPr lang="th-TH" altLang="de-DE" sz="2800" dirty="0" smtClean="0"/>
              <a:t>KMP</a:t>
            </a:r>
            <a:endParaRPr lang="th-TH" altLang="de-DE" sz="2800" dirty="0"/>
          </a:p>
          <a:p>
            <a:r>
              <a:rPr lang="de-DE" altLang="de-DE" sz="2800" dirty="0" smtClean="0"/>
              <a:t>„macht“ dieses </a:t>
            </a:r>
            <a:r>
              <a:rPr lang="de-DE" altLang="de-DE" sz="2800" b="1" dirty="0" smtClean="0"/>
              <a:t>nicht</a:t>
            </a:r>
            <a:r>
              <a:rPr lang="de-DE" altLang="de-DE" sz="2800" dirty="0" smtClean="0"/>
              <a:t>!</a:t>
            </a:r>
            <a:endParaRPr lang="th-TH" altLang="de-DE" sz="2800" dirty="0"/>
          </a:p>
        </p:txBody>
      </p:sp>
      <p:grpSp>
        <p:nvGrpSpPr>
          <p:cNvPr id="156" name="Group 37"/>
          <p:cNvGrpSpPr>
            <a:grpSpLocks/>
          </p:cNvGrpSpPr>
          <p:nvPr/>
        </p:nvGrpSpPr>
        <p:grpSpPr bwMode="auto">
          <a:xfrm>
            <a:off x="4067944" y="4808993"/>
            <a:ext cx="2317199" cy="533401"/>
            <a:chOff x="1296" y="2928"/>
            <a:chExt cx="1440" cy="336"/>
          </a:xfrm>
        </p:grpSpPr>
        <p:sp>
          <p:nvSpPr>
            <p:cNvPr id="157" name="Line 38"/>
            <p:cNvSpPr>
              <a:spLocks noChangeShapeType="1"/>
            </p:cNvSpPr>
            <p:nvPr/>
          </p:nvSpPr>
          <p:spPr bwMode="auto">
            <a:xfrm>
              <a:off x="177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8" name="Line 39"/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59" name="Line 40"/>
            <p:cNvSpPr>
              <a:spLocks noChangeShapeType="1"/>
            </p:cNvSpPr>
            <p:nvPr/>
          </p:nvSpPr>
          <p:spPr bwMode="auto">
            <a:xfrm>
              <a:off x="225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0" name="Line 41"/>
            <p:cNvSpPr>
              <a:spLocks noChangeShapeType="1"/>
            </p:cNvSpPr>
            <p:nvPr/>
          </p:nvSpPr>
          <p:spPr bwMode="auto">
            <a:xfrm>
              <a:off x="249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1" name="Rectangle 42"/>
            <p:cNvSpPr>
              <a:spLocks noChangeArrowheads="1"/>
            </p:cNvSpPr>
            <p:nvPr/>
          </p:nvSpPr>
          <p:spPr bwMode="auto">
            <a:xfrm>
              <a:off x="1296" y="2976"/>
              <a:ext cx="144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2" name="Line 43"/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3" name="Text Box 44"/>
            <p:cNvSpPr txBox="1">
              <a:spLocks noChangeArrowheads="1"/>
            </p:cNvSpPr>
            <p:nvPr/>
          </p:nvSpPr>
          <p:spPr bwMode="auto">
            <a:xfrm>
              <a:off x="1298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64" name="Text Box 45"/>
            <p:cNvSpPr txBox="1">
              <a:spLocks noChangeArrowheads="1"/>
            </p:cNvSpPr>
            <p:nvPr/>
          </p:nvSpPr>
          <p:spPr bwMode="auto">
            <a:xfrm>
              <a:off x="1778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 dirty="0"/>
                <a:t>a</a:t>
              </a:r>
            </a:p>
          </p:txBody>
        </p:sp>
        <p:sp>
          <p:nvSpPr>
            <p:cNvPr id="165" name="Text Box 46"/>
            <p:cNvSpPr txBox="1">
              <a:spLocks noChangeArrowheads="1"/>
            </p:cNvSpPr>
            <p:nvPr/>
          </p:nvSpPr>
          <p:spPr bwMode="auto">
            <a:xfrm>
              <a:off x="1993" y="2937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a</a:t>
              </a:r>
            </a:p>
          </p:txBody>
        </p:sp>
        <p:sp>
          <p:nvSpPr>
            <p:cNvPr id="166" name="Text Box 47"/>
            <p:cNvSpPr txBox="1">
              <a:spLocks noChangeArrowheads="1"/>
            </p:cNvSpPr>
            <p:nvPr/>
          </p:nvSpPr>
          <p:spPr bwMode="auto">
            <a:xfrm>
              <a:off x="1536" y="292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b</a:t>
              </a:r>
            </a:p>
          </p:txBody>
        </p:sp>
        <p:sp>
          <p:nvSpPr>
            <p:cNvPr id="167" name="Text Box 48"/>
            <p:cNvSpPr txBox="1">
              <a:spLocks noChangeArrowheads="1"/>
            </p:cNvSpPr>
            <p:nvPr/>
          </p:nvSpPr>
          <p:spPr bwMode="auto">
            <a:xfrm>
              <a:off x="2268" y="2937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/>
                <a:t>b</a:t>
              </a:r>
            </a:p>
          </p:txBody>
        </p:sp>
        <p:sp>
          <p:nvSpPr>
            <p:cNvPr id="168" name="Text Box 49"/>
            <p:cNvSpPr txBox="1">
              <a:spLocks noChangeArrowheads="1"/>
            </p:cNvSpPr>
            <p:nvPr/>
          </p:nvSpPr>
          <p:spPr bwMode="auto">
            <a:xfrm>
              <a:off x="2521" y="2928"/>
              <a:ext cx="2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th-TH" altLang="de-DE" sz="2800" dirty="0"/>
                <a:t>a</a:t>
              </a:r>
            </a:p>
          </p:txBody>
        </p:sp>
      </p:grpSp>
      <p:sp>
        <p:nvSpPr>
          <p:cNvPr id="5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71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Das folgende Präsentationsmaterial wurde von Sven Groppe für das Modul Algorithmen und Datenstrukturen erstellt und mit Änderungen hier übernommen </a:t>
            </a:r>
            <a:br>
              <a:rPr lang="de-DE" sz="2400" dirty="0" smtClean="0"/>
            </a:br>
            <a:r>
              <a:rPr lang="de-DE" sz="2400" dirty="0" smtClean="0"/>
              <a:t>(z.B. werden Algorithmen im Pseudocode präsentiert)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0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Boyer-Moore-Algorithmus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Basiert auf 2 Techniken</a:t>
            </a:r>
          </a:p>
          <a:p>
            <a:pPr lvl="1"/>
            <a:r>
              <a:rPr lang="de-DE" dirty="0" smtClean="0"/>
              <a:t>Spiegeltechnik</a:t>
            </a:r>
          </a:p>
          <a:p>
            <a:pPr lvl="2"/>
            <a:r>
              <a:rPr lang="de-DE" dirty="0" smtClean="0"/>
              <a:t>Finde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durch Rückwärtslaufen durch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, am Ende beginnend</a:t>
            </a:r>
          </a:p>
          <a:p>
            <a:pPr lvl="1"/>
            <a:r>
              <a:rPr lang="de-DE" dirty="0" smtClean="0"/>
              <a:t>Zeichensprungtechnik</a:t>
            </a:r>
          </a:p>
          <a:p>
            <a:pPr lvl="2"/>
            <a:r>
              <a:rPr lang="de-DE" dirty="0" smtClean="0"/>
              <a:t>Im Falle von Nichtübereinstimmung </a:t>
            </a:r>
            <a:br>
              <a:rPr lang="de-DE" dirty="0" smtClean="0"/>
            </a:br>
            <a:r>
              <a:rPr lang="de-DE" dirty="0" smtClean="0"/>
              <a:t>des Textes an der </a:t>
            </a:r>
            <a:br>
              <a:rPr lang="de-DE" dirty="0" smtClean="0"/>
            </a:br>
            <a:r>
              <a:rPr lang="de-DE" dirty="0" smtClean="0"/>
              <a:t>i-</a:t>
            </a:r>
            <a:r>
              <a:rPr lang="de-DE" dirty="0" err="1" smtClean="0"/>
              <a:t>ten</a:t>
            </a:r>
            <a:r>
              <a:rPr lang="de-DE" dirty="0" smtClean="0"/>
              <a:t> Position (</a:t>
            </a:r>
            <a:r>
              <a:rPr lang="de-DE" dirty="0" smtClean="0">
                <a:solidFill>
                  <a:srgbClr val="3C8C93"/>
                </a:solidFill>
              </a:rPr>
              <a:t>T[i]=x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de-DE" dirty="0" smtClean="0"/>
              <a:t>und des Musters an der </a:t>
            </a:r>
            <a:br>
              <a:rPr lang="de-DE" dirty="0" smtClean="0"/>
            </a:br>
            <a:r>
              <a:rPr lang="de-DE" dirty="0" err="1" smtClean="0"/>
              <a:t>j-ten</a:t>
            </a:r>
            <a:r>
              <a:rPr lang="de-DE" dirty="0" smtClean="0"/>
              <a:t> Position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P[</a:t>
            </a:r>
            <a:r>
              <a:rPr lang="de-DE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]≠T[i]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3 Fälle…</a:t>
            </a: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22020" y="3969047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7265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7646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027020" y="39690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58670" y="395476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660308" y="393571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52120" y="3764260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265020" y="3068960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417420" y="35118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22020" y="5566792"/>
            <a:ext cx="2209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1888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4936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798420" y="55667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188820" y="549059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460283" y="548741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675933" y="529215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7341220" y="51095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11045" y="4581128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j</a:t>
            </a: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25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 1: P enthält x nur links von j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Bewege P nach rechts, um das letzte Vorkommen von x in P mit T[i] abzugleichen</a:t>
            </a: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9000" y="2950096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32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413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7940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256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272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91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32000" y="33310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1844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89000" y="4702696"/>
            <a:ext cx="16637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558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606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5654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9558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272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429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1082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978025" y="5159896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6510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3462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335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6383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219700" y="2950096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362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743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1247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56350" y="29358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757988" y="2916759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749800" y="2745309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431088" y="33310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81900" y="24928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981700" y="4702696"/>
            <a:ext cx="1676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0485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3533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6581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048500" y="4626496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319963" y="4623321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535613" y="4428059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505700" y="42454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354888" y="5159896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7437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438900" y="47026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426200" y="4624909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731000" y="465983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591300" y="3407296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4295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734300" y="295009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088188" y="2873896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7429500" y="2888184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3467100" y="4016896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3251520" y="3551154"/>
            <a:ext cx="22377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latin typeface="Myriad Pro"/>
                <a:cs typeface="Myriad Pro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 </a:t>
            </a:r>
            <a:endParaRPr lang="th-TH" altLang="de-DE" dirty="0">
              <a:latin typeface="Myriad Pro"/>
              <a:cs typeface="Myriad Pro"/>
            </a:endParaRPr>
          </a:p>
          <a:p>
            <a:r>
              <a:rPr lang="de-DE" altLang="de-DE" dirty="0" smtClean="0">
                <a:latin typeface="Myriad Pro"/>
                <a:cs typeface="Myriad Pro"/>
              </a:rPr>
              <a:t>bewege</a:t>
            </a:r>
            <a:r>
              <a:rPr lang="th-TH" altLang="de-DE" dirty="0" smtClean="0">
                <a:latin typeface="Myriad Pro"/>
                <a:cs typeface="Myriad Pro"/>
              </a:rPr>
              <a:t> </a:t>
            </a:r>
            <a:r>
              <a:rPr lang="th-TH" altLang="de-DE" dirty="0">
                <a:latin typeface="Myriad Pro"/>
                <a:cs typeface="Myriad Pro"/>
              </a:rPr>
              <a:t>i </a:t>
            </a:r>
            <a:r>
              <a:rPr lang="de-DE" altLang="de-DE" dirty="0" smtClean="0">
                <a:latin typeface="Myriad Pro"/>
                <a:cs typeface="Myriad Pro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 </a:t>
            </a:r>
            <a:endParaRPr lang="th-TH" altLang="de-DE" dirty="0">
              <a:latin typeface="Myriad Pro"/>
              <a:cs typeface="Myriad Pro"/>
            </a:endParaRP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 smtClean="0">
                <a:latin typeface="Myriad Pro"/>
                <a:cs typeface="Myriad Pro"/>
              </a:rPr>
              <a:t>nach rechts</a:t>
            </a:r>
            <a:r>
              <a:rPr lang="th-TH" altLang="de-DE" dirty="0" smtClean="0">
                <a:latin typeface="Myriad Pro"/>
                <a:cs typeface="Myriad Pro"/>
              </a:rPr>
              <a:t>, </a:t>
            </a:r>
            <a:r>
              <a:rPr lang="th-TH" altLang="de-DE" dirty="0">
                <a:latin typeface="Myriad Pro"/>
                <a:cs typeface="Myriad Pro"/>
              </a:rPr>
              <a:t>so</a:t>
            </a:r>
          </a:p>
          <a:p>
            <a:r>
              <a:rPr lang="de-DE" altLang="de-DE" dirty="0" smtClean="0">
                <a:latin typeface="Myriad Pro"/>
                <a:cs typeface="Myriad Pro"/>
              </a:rPr>
              <a:t>dass </a:t>
            </a:r>
            <a:r>
              <a:rPr lang="th-TH" altLang="de-DE" dirty="0" smtClean="0">
                <a:latin typeface="Myriad Pro"/>
                <a:cs typeface="Myriad Pro"/>
              </a:rPr>
              <a:t>j </a:t>
            </a:r>
            <a:r>
              <a:rPr lang="de-DE" altLang="de-DE" dirty="0" smtClean="0">
                <a:latin typeface="Myriad Pro"/>
                <a:cs typeface="Myriad Pro"/>
              </a:rPr>
              <a:t>am Ende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82310" y="5373216"/>
            <a:ext cx="1478311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</a:t>
            </a:r>
            <a:r>
              <a:rPr lang="th-TH" altLang="de-DE" dirty="0" smtClean="0">
                <a:latin typeface="+mn-lt"/>
              </a:rPr>
              <a:t>is</a:t>
            </a:r>
            <a:r>
              <a:rPr lang="de-DE" altLang="de-DE" dirty="0" smtClean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 smtClean="0">
                <a:latin typeface="+mn-lt"/>
              </a:rPr>
              <a:t>links von </a:t>
            </a:r>
            <a:r>
              <a:rPr lang="th-TH" altLang="de-DE" dirty="0" smtClean="0">
                <a:latin typeface="+mn-lt"/>
              </a:rPr>
              <a:t>j</a:t>
            </a:r>
            <a:endParaRPr lang="th-TH" altLang="de-DE" dirty="0">
              <a:latin typeface="+mn-lt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V="1">
            <a:off x="1043608" y="5157192"/>
            <a:ext cx="432048" cy="2160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6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6523038" y="4371802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6899275" y="43384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196138" y="4343404"/>
            <a:ext cx="436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493168" y="4271417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w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273300" y="42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x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869405" y="4238079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90575" y="4326467"/>
            <a:ext cx="183038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 2: P enthält x rechts von j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Bewege P um 1 Zeichen nach T[i+1]</a:t>
            </a: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0250" y="2662064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73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254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635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76425" y="2598564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590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03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31950" y="3043064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7843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884645" y="4320331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259013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6993" y="4039642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672555" y="38570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542380" y="4771479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5550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250280" y="431427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247105" y="4236492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378450" y="2662064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521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902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2834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524625" y="26477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07213" y="2628727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908550" y="2457277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285038" y="30430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435850" y="22048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822950" y="4414664"/>
            <a:ext cx="17653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6913657" y="4416339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236296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376863" y="4140027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346950" y="39574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196138" y="4871864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5849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280150" y="44146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276975" y="4336877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6737350" y="3119264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75882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78930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246938" y="2585864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308350" y="3728864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2653670" y="3263122"/>
            <a:ext cx="31159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latin typeface="+mn-lt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</a:t>
            </a:r>
            <a:r>
              <a:rPr lang="th-TH" altLang="de-DE" dirty="0" smtClean="0">
                <a:latin typeface="+mn-lt"/>
              </a:rPr>
              <a:t> </a:t>
            </a:r>
            <a:endParaRPr lang="th-TH" altLang="de-DE" dirty="0">
              <a:latin typeface="+mn-lt"/>
            </a:endParaRPr>
          </a:p>
          <a:p>
            <a:r>
              <a:rPr lang="de-DE" altLang="de-DE" dirty="0" smtClean="0">
                <a:latin typeface="+mn-lt"/>
              </a:rPr>
              <a:t>bewege</a:t>
            </a:r>
            <a:r>
              <a:rPr lang="th-TH" altLang="de-DE" dirty="0" smtClean="0">
                <a:latin typeface="+mn-lt"/>
              </a:rPr>
              <a:t> </a:t>
            </a:r>
            <a:r>
              <a:rPr lang="th-TH" altLang="de-DE" dirty="0">
                <a:latin typeface="+mn-lt"/>
              </a:rPr>
              <a:t>i </a:t>
            </a:r>
            <a:r>
              <a:rPr lang="de-DE" altLang="de-DE" dirty="0" smtClean="0">
                <a:latin typeface="+mn-lt"/>
              </a:rPr>
              <a:t>um m - j u</a:t>
            </a:r>
            <a:r>
              <a:rPr lang="th-TH" altLang="de-DE" dirty="0" smtClean="0">
                <a:latin typeface="+mn-lt"/>
              </a:rPr>
              <a:t>nd </a:t>
            </a:r>
            <a:endParaRPr lang="th-TH" altLang="de-DE" dirty="0">
              <a:latin typeface="+mn-lt"/>
            </a:endParaRPr>
          </a:p>
          <a:p>
            <a:r>
              <a:rPr lang="th-TH" altLang="de-DE" dirty="0">
                <a:latin typeface="+mn-lt"/>
              </a:rPr>
              <a:t>j </a:t>
            </a:r>
            <a:r>
              <a:rPr lang="de-DE" altLang="de-DE" dirty="0" smtClean="0">
                <a:latin typeface="+mn-lt"/>
              </a:rPr>
              <a:t>nach rechts</a:t>
            </a:r>
            <a:r>
              <a:rPr lang="th-TH" altLang="de-DE" dirty="0" smtClean="0">
                <a:latin typeface="+mn-lt"/>
              </a:rPr>
              <a:t>, </a:t>
            </a:r>
            <a:r>
              <a:rPr lang="th-TH" altLang="de-DE" dirty="0">
                <a:latin typeface="+mn-lt"/>
              </a:rPr>
              <a:t>so</a:t>
            </a:r>
          </a:p>
          <a:p>
            <a:r>
              <a:rPr lang="de-DE" altLang="de-DE" dirty="0">
                <a:latin typeface="+mn-lt"/>
              </a:rPr>
              <a:t>d</a:t>
            </a:r>
            <a:r>
              <a:rPr lang="de-DE" altLang="de-DE" dirty="0" smtClean="0">
                <a:latin typeface="+mn-lt"/>
              </a:rPr>
              <a:t>ass </a:t>
            </a:r>
            <a:r>
              <a:rPr lang="th-TH" altLang="de-DE" dirty="0" smtClean="0">
                <a:latin typeface="+mn-lt"/>
              </a:rPr>
              <a:t>j </a:t>
            </a:r>
            <a:r>
              <a:rPr lang="de-DE" altLang="de-DE" dirty="0" smtClean="0">
                <a:latin typeface="+mn-lt"/>
              </a:rPr>
              <a:t>am Ende</a:t>
            </a:r>
            <a:endParaRPr lang="th-TH" altLang="de-DE" dirty="0">
              <a:latin typeface="+mn-lt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5557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5557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2498907" y="5050091"/>
            <a:ext cx="1683906" cy="83099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x </a:t>
            </a:r>
            <a:r>
              <a:rPr lang="th-TH" altLang="de-DE" dirty="0" smtClean="0">
                <a:latin typeface="+mn-lt"/>
              </a:rPr>
              <a:t>is</a:t>
            </a:r>
            <a:r>
              <a:rPr lang="de-DE" altLang="de-DE" dirty="0" smtClean="0">
                <a:latin typeface="+mn-lt"/>
              </a:rPr>
              <a:t>t</a:t>
            </a:r>
            <a:endParaRPr lang="th-TH" altLang="de-DE" dirty="0">
              <a:latin typeface="+mn-lt"/>
            </a:endParaRPr>
          </a:p>
          <a:p>
            <a:r>
              <a:rPr lang="de-DE" altLang="de-DE" dirty="0">
                <a:latin typeface="+mn-lt"/>
              </a:rPr>
              <a:t>rechts von </a:t>
            </a:r>
            <a:r>
              <a:rPr lang="th-TH" altLang="de-DE" dirty="0" smtClean="0">
                <a:latin typeface="+mn-lt"/>
              </a:rPr>
              <a:t>j</a:t>
            </a:r>
            <a:endParaRPr lang="th-TH" altLang="de-DE" dirty="0">
              <a:latin typeface="+mn-lt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 flipV="1">
            <a:off x="2228180" y="4847679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6216650" y="2662064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6216650" y="2600152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6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48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267744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b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18520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a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6383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-60280"/>
            <a:ext cx="8229600" cy="503238"/>
          </a:xfrm>
        </p:spPr>
        <p:txBody>
          <a:bodyPr/>
          <a:lstStyle/>
          <a:p>
            <a:r>
              <a:rPr lang="de-DE" dirty="0" smtClean="0"/>
              <a:t>Fall 3: Falls Fall 1 und 2 nicht anzuwenden sind (x ist </a:t>
            </a:r>
            <a:r>
              <a:rPr lang="de-DE" i="1" dirty="0" smtClean="0"/>
              <a:t>nicht</a:t>
            </a:r>
            <a:r>
              <a:rPr lang="de-DE" dirty="0" smtClean="0"/>
              <a:t> in P enthalten)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7050"/>
          </a:xfrm>
        </p:spPr>
        <p:txBody>
          <a:bodyPr/>
          <a:lstStyle/>
          <a:p>
            <a:r>
              <a:rPr lang="de-DE" dirty="0" smtClean="0"/>
              <a:t>Bewege P nach rechts, um P[0] und T[i+1] abzugleichen</a:t>
            </a: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3800" y="2734072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336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717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0988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304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7320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23900" y="2529285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36800" y="31150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4892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8300" y="4486672"/>
            <a:ext cx="14351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606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692400" y="4474766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257300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2478087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282825" y="4943872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9558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9431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00700" y="2734072"/>
            <a:ext cx="2971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210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591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9723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203950" y="27197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x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605588" y="2700735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143500" y="2505472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T</a:t>
            </a:r>
            <a:endParaRPr lang="th-TH" altLang="de-DE" sz="2800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583488" y="31150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i</a:t>
            </a:r>
            <a:r>
              <a:rPr lang="th-TH" altLang="de-DE" sz="2800" baseline="-25000"/>
              <a:t>new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734300" y="22768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743700" y="4486672"/>
            <a:ext cx="1219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73533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6581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79629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353300" y="4410472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624763" y="4407297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6334125" y="4212035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  <a:endParaRPr lang="th-TH" altLang="de-DE" sz="2800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7810500" y="40294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7659688" y="4943872"/>
            <a:ext cx="6842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j</a:t>
            </a:r>
            <a:r>
              <a:rPr lang="th-TH" altLang="de-DE" sz="2800" baseline="-25000"/>
              <a:t>new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70485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743700" y="44866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6731000" y="4408885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d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035800" y="444381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72771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75819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6935788" y="2657872"/>
            <a:ext cx="341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7277100" y="2672160"/>
            <a:ext cx="3413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771900" y="3800872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3556321" y="3335130"/>
            <a:ext cx="22377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dirty="0" smtClean="0">
                <a:latin typeface="Myriad Pro"/>
                <a:cs typeface="Myriad Pro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 </a:t>
            </a:r>
            <a:endParaRPr lang="th-TH" altLang="de-DE" dirty="0">
              <a:latin typeface="Myriad Pro"/>
              <a:cs typeface="Myriad Pro"/>
            </a:endParaRPr>
          </a:p>
          <a:p>
            <a:r>
              <a:rPr lang="de-DE" altLang="de-DE" dirty="0" smtClean="0">
                <a:latin typeface="Myriad Pro"/>
                <a:cs typeface="Myriad Pro"/>
              </a:rPr>
              <a:t>bewege</a:t>
            </a:r>
            <a:r>
              <a:rPr lang="th-TH" altLang="de-DE" dirty="0" smtClean="0">
                <a:latin typeface="Myriad Pro"/>
                <a:cs typeface="Myriad Pro"/>
              </a:rPr>
              <a:t> </a:t>
            </a:r>
            <a:r>
              <a:rPr lang="th-TH" altLang="de-DE" dirty="0">
                <a:latin typeface="Myriad Pro"/>
                <a:cs typeface="Myriad Pro"/>
              </a:rPr>
              <a:t>i </a:t>
            </a:r>
            <a:r>
              <a:rPr lang="de-DE" altLang="de-DE" dirty="0" smtClean="0">
                <a:latin typeface="Myriad Pro"/>
                <a:cs typeface="Myriad Pro"/>
              </a:rPr>
              <a:t>u</a:t>
            </a:r>
            <a:r>
              <a:rPr lang="th-TH" altLang="de-DE" dirty="0" smtClean="0">
                <a:latin typeface="Myriad Pro"/>
                <a:cs typeface="Myriad Pro"/>
              </a:rPr>
              <a:t>nd </a:t>
            </a:r>
            <a:endParaRPr lang="th-TH" altLang="de-DE" dirty="0">
              <a:latin typeface="Myriad Pro"/>
              <a:cs typeface="Myriad Pro"/>
            </a:endParaRPr>
          </a:p>
          <a:p>
            <a:r>
              <a:rPr lang="th-TH" altLang="de-DE" dirty="0">
                <a:latin typeface="Myriad Pro"/>
                <a:cs typeface="Myriad Pro"/>
              </a:rPr>
              <a:t>j </a:t>
            </a:r>
            <a:r>
              <a:rPr lang="de-DE" altLang="de-DE" dirty="0" smtClean="0">
                <a:latin typeface="Myriad Pro"/>
                <a:cs typeface="Myriad Pro"/>
              </a:rPr>
              <a:t>nach rechts</a:t>
            </a:r>
            <a:r>
              <a:rPr lang="th-TH" altLang="de-DE" dirty="0" smtClean="0">
                <a:latin typeface="Myriad Pro"/>
                <a:cs typeface="Myriad Pro"/>
              </a:rPr>
              <a:t>, </a:t>
            </a:r>
            <a:r>
              <a:rPr lang="th-TH" altLang="de-DE" dirty="0">
                <a:latin typeface="Myriad Pro"/>
                <a:cs typeface="Myriad Pro"/>
              </a:rPr>
              <a:t>so</a:t>
            </a:r>
          </a:p>
          <a:p>
            <a:r>
              <a:rPr lang="de-DE" altLang="de-DE" dirty="0" smtClean="0">
                <a:latin typeface="Myriad Pro"/>
                <a:cs typeface="Myriad Pro"/>
              </a:rPr>
              <a:t>dass </a:t>
            </a:r>
            <a:r>
              <a:rPr lang="th-TH" altLang="de-DE" dirty="0" smtClean="0">
                <a:latin typeface="Myriad Pro"/>
                <a:cs typeface="Myriad Pro"/>
              </a:rPr>
              <a:t>j a</a:t>
            </a:r>
            <a:r>
              <a:rPr lang="de-DE" altLang="de-DE" dirty="0" smtClean="0">
                <a:latin typeface="Myriad Pro"/>
                <a:cs typeface="Myriad Pro"/>
              </a:rPr>
              <a:t>m</a:t>
            </a:r>
            <a:r>
              <a:rPr lang="th-TH" altLang="de-DE" dirty="0" smtClean="0">
                <a:latin typeface="Myriad Pro"/>
                <a:cs typeface="Myriad Pro"/>
              </a:rPr>
              <a:t> </a:t>
            </a:r>
            <a:r>
              <a:rPr lang="de-DE" altLang="de-DE" dirty="0" smtClean="0">
                <a:latin typeface="Myriad Pro"/>
                <a:cs typeface="Myriad Pro"/>
              </a:rPr>
              <a:t>E</a:t>
            </a:r>
            <a:r>
              <a:rPr lang="th-TH" altLang="de-DE" dirty="0" smtClean="0">
                <a:latin typeface="Myriad Pro"/>
                <a:cs typeface="Myriad Pro"/>
              </a:rPr>
              <a:t>nd</a:t>
            </a:r>
            <a:r>
              <a:rPr lang="de-DE" altLang="de-DE" dirty="0" smtClean="0">
                <a:latin typeface="Myriad Pro"/>
                <a:cs typeface="Myriad Pro"/>
              </a:rPr>
              <a:t>e</a:t>
            </a:r>
            <a:endParaRPr lang="th-TH" altLang="de-DE" sz="2800" dirty="0">
              <a:latin typeface="Myriad Pro"/>
              <a:cs typeface="Myriad Pro"/>
            </a:endParaRPr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87974" y="4994012"/>
            <a:ext cx="1819730" cy="52322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 smtClean="0"/>
              <a:t>Kein</a:t>
            </a:r>
            <a:r>
              <a:rPr lang="th-TH" altLang="de-DE" sz="2800" dirty="0" smtClean="0"/>
              <a:t> </a:t>
            </a:r>
            <a:r>
              <a:rPr lang="th-TH" altLang="de-DE" sz="2800" dirty="0"/>
              <a:t>x in P</a:t>
            </a: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7886700" y="273407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7581900" y="2734072"/>
            <a:ext cx="34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?</a:t>
            </a: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6819900" y="3191272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59" name="Text Box 59"/>
          <p:cNvSpPr txBox="1">
            <a:spLocks noChangeArrowheads="1"/>
          </p:cNvSpPr>
          <p:nvPr/>
        </p:nvSpPr>
        <p:spPr bwMode="auto">
          <a:xfrm>
            <a:off x="6762750" y="491371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 dirty="0"/>
              <a:t>0</a:t>
            </a:r>
          </a:p>
        </p:txBody>
      </p:sp>
      <p:sp>
        <p:nvSpPr>
          <p:cNvPr id="6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99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(Boyer-Moore)</a:t>
            </a:r>
            <a:endParaRPr lang="de-DE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2545432"/>
            <a:ext cx="9144000" cy="297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001045"/>
            <a:ext cx="8867775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2545432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200" y="4374232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676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286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862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010400" y="3459832"/>
            <a:ext cx="0" cy="6858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4102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382000" y="3536032"/>
            <a:ext cx="0" cy="1371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22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des letzten Vorkommens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3139" y="1340768"/>
            <a:ext cx="8315325" cy="4536504"/>
          </a:xfrm>
        </p:spPr>
        <p:txBody>
          <a:bodyPr/>
          <a:lstStyle/>
          <a:p>
            <a:r>
              <a:rPr lang="de-DE" dirty="0" smtClean="0"/>
              <a:t>Der Boyer-Moore Algorithmus verarbeitet das Muster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und das Alphabet </a:t>
            </a:r>
            <a:r>
              <a:rPr lang="de-DE" dirty="0" smtClean="0">
                <a:solidFill>
                  <a:srgbClr val="3C8C93"/>
                </a:solidFill>
              </a:rPr>
              <a:t>A</a:t>
            </a:r>
            <a:r>
              <a:rPr lang="de-DE" dirty="0" smtClean="0"/>
              <a:t> vor, so dass eine Funktion L des letzten Vorkommens berechnet wird  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L</a:t>
            </a:r>
            <a:r>
              <a:rPr lang="de-DE" dirty="0" smtClean="0"/>
              <a:t> bildet alle Zeichen des Alphabets auf ganzzahlige Werte ab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L(x)</a:t>
            </a:r>
            <a:r>
              <a:rPr lang="de-DE" dirty="0" smtClean="0"/>
              <a:t> (mit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ist Zeichen aus </a:t>
            </a:r>
            <a:r>
              <a:rPr lang="de-DE" dirty="0" smtClean="0">
                <a:solidFill>
                  <a:srgbClr val="3C8C93"/>
                </a:solidFill>
              </a:rPr>
              <a:t>A</a:t>
            </a:r>
            <a:r>
              <a:rPr lang="de-DE" dirty="0" smtClean="0"/>
              <a:t>) ist definiert als</a:t>
            </a:r>
          </a:p>
          <a:p>
            <a:pPr lvl="1"/>
            <a:r>
              <a:rPr lang="de-DE" dirty="0" smtClean="0"/>
              <a:t>den größten Index </a:t>
            </a:r>
            <a:r>
              <a:rPr lang="de-DE" dirty="0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, so dass </a:t>
            </a:r>
            <a:r>
              <a:rPr lang="de-DE" dirty="0" smtClean="0">
                <a:solidFill>
                  <a:srgbClr val="3C8C93"/>
                </a:solidFill>
              </a:rPr>
              <a:t>P[i]=x</a:t>
            </a:r>
            <a:r>
              <a:rPr lang="de-DE" dirty="0" smtClean="0"/>
              <a:t>, oder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-1</a:t>
            </a:r>
            <a:r>
              <a:rPr lang="de-DE" dirty="0" smtClean="0"/>
              <a:t>, falls solch ein Index nicht existiert</a:t>
            </a:r>
          </a:p>
          <a:p>
            <a:r>
              <a:rPr lang="de-DE" dirty="0" smtClean="0"/>
              <a:t>Implementationen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dirty="0" smtClean="0"/>
              <a:t> ist meist in einem Feld der Größe </a:t>
            </a:r>
            <a:r>
              <a:rPr lang="de-DE" dirty="0" smtClean="0">
                <a:solidFill>
                  <a:srgbClr val="3C8C93"/>
                </a:solidFill>
              </a:rPr>
              <a:t>|A|</a:t>
            </a:r>
            <a:r>
              <a:rPr lang="de-DE" dirty="0" smtClean="0"/>
              <a:t> gespeichert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0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L</a:t>
            </a:r>
            <a:endParaRPr lang="de-DE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5925" y="4273327"/>
            <a:ext cx="15398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-1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24463" y="4273327"/>
            <a:ext cx="15414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3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90938" y="4273327"/>
            <a:ext cx="1533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5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49475" y="4273327"/>
            <a:ext cx="15414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/>
              <a:t>4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4273327"/>
            <a:ext cx="1539875" cy="6572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L</a:t>
            </a:r>
            <a:r>
              <a:rPr lang="en-US" altLang="de-DE" sz="3200">
                <a:solidFill>
                  <a:srgbClr val="000000"/>
                </a:solidFill>
              </a:rPr>
              <a:t>(</a:t>
            </a:r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r>
              <a:rPr lang="en-US" altLang="de-DE" sz="32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65925" y="3668490"/>
            <a:ext cx="15398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d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24463" y="3668490"/>
            <a:ext cx="15414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c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90938" y="3668490"/>
            <a:ext cx="15335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b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9475" y="3668490"/>
            <a:ext cx="154146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/>
              <a:t>a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9600" y="3668490"/>
            <a:ext cx="1539875" cy="6048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de-DE" sz="3200" b="1" i="1">
                <a:solidFill>
                  <a:srgbClr val="000000"/>
                </a:solidFill>
              </a:rPr>
              <a:t>x</a:t>
            </a:r>
            <a:endParaRPr lang="en-US" altLang="de-DE" sz="3200" b="1" i="1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09600" y="3668490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09600" y="4930552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096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690938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224463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765925" y="3668490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8305800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149475" y="3668490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09600" y="4273327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800600" y="1425352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52578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7150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1722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6294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7086600" y="14253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8593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2879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7356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17378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c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611938" y="1439640"/>
            <a:ext cx="34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a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040563" y="14396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b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48196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0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52768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1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57340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2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61912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3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6484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4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7105650" y="197304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5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4356100" y="1196752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200"/>
              <a:t>P</a:t>
            </a:r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H="1">
            <a:off x="5410200" y="2720752"/>
            <a:ext cx="152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2364849" y="5584136"/>
            <a:ext cx="3822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e-DE" altLang="de-DE" sz="2800" dirty="0" smtClean="0">
                <a:latin typeface="+mn-lt"/>
              </a:rPr>
              <a:t>L speichert Indexe von</a:t>
            </a:r>
            <a:r>
              <a:rPr lang="th-TH" altLang="de-DE" sz="2800" dirty="0" smtClean="0">
                <a:latin typeface="+mn-lt"/>
              </a:rPr>
              <a:t> P</a:t>
            </a:r>
            <a:endParaRPr lang="th-TH" altLang="de-DE" sz="2800" dirty="0">
              <a:latin typeface="+mn-lt"/>
            </a:endParaRPr>
          </a:p>
        </p:txBody>
      </p:sp>
      <p:sp>
        <p:nvSpPr>
          <p:cNvPr id="4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55576" y="1592605"/>
            <a:ext cx="2454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A = {a, b, c, d}</a:t>
            </a:r>
          </a:p>
          <a:p>
            <a:r>
              <a:rPr lang="de-DE" sz="3200" dirty="0" smtClean="0"/>
              <a:t>P = „</a:t>
            </a:r>
            <a:r>
              <a:rPr lang="de-DE" sz="3200" dirty="0" err="1" smtClean="0"/>
              <a:t>abacab</a:t>
            </a:r>
            <a:r>
              <a:rPr lang="de-DE" sz="3200" dirty="0" smtClean="0"/>
              <a:t>“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3125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Zweites Boyer-Moore-Beispiel</a:t>
            </a:r>
            <a:endParaRPr lang="de-DE" dirty="0"/>
          </a:p>
        </p:txBody>
      </p:sp>
      <p:sp>
        <p:nvSpPr>
          <p:cNvPr id="5" name="Rectangle 1049"/>
          <p:cNvSpPr>
            <a:spLocks noChangeArrowheads="1"/>
          </p:cNvSpPr>
          <p:nvPr/>
        </p:nvSpPr>
        <p:spPr bwMode="auto">
          <a:xfrm>
            <a:off x="111125" y="1268760"/>
            <a:ext cx="8870950" cy="4038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44960"/>
            <a:ext cx="86106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029"/>
          <p:cNvGrpSpPr>
            <a:grpSpLocks/>
          </p:cNvGrpSpPr>
          <p:nvPr/>
        </p:nvGrpSpPr>
        <p:grpSpPr bwMode="auto">
          <a:xfrm>
            <a:off x="4410075" y="5459760"/>
            <a:ext cx="4648200" cy="762000"/>
            <a:chOff x="2352" y="2016"/>
            <a:chExt cx="2928" cy="480"/>
          </a:xfrm>
        </p:grpSpPr>
        <p:sp>
          <p:nvSpPr>
            <p:cNvPr id="10" name="Rectangle 1030"/>
            <p:cNvSpPr>
              <a:spLocks noChangeArrowheads="1"/>
            </p:cNvSpPr>
            <p:nvPr/>
          </p:nvSpPr>
          <p:spPr bwMode="auto">
            <a:xfrm>
              <a:off x="4694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>
                  <a:latin typeface="Symbol" pitchFamily="18" charset="2"/>
                </a:rPr>
                <a:t>-</a:t>
              </a:r>
              <a:r>
                <a:rPr lang="en-US" altLang="de-DE" sz="1800"/>
                <a:t>1</a:t>
              </a:r>
            </a:p>
          </p:txBody>
        </p:sp>
        <p:sp>
          <p:nvSpPr>
            <p:cNvPr id="11" name="Rectangle 1031"/>
            <p:cNvSpPr>
              <a:spLocks noChangeArrowheads="1"/>
            </p:cNvSpPr>
            <p:nvPr/>
          </p:nvSpPr>
          <p:spPr bwMode="auto">
            <a:xfrm>
              <a:off x="410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3</a:t>
              </a:r>
            </a:p>
          </p:txBody>
        </p:sp>
        <p:sp>
          <p:nvSpPr>
            <p:cNvPr id="12" name="Rectangle 1032"/>
            <p:cNvSpPr>
              <a:spLocks noChangeArrowheads="1"/>
            </p:cNvSpPr>
            <p:nvPr/>
          </p:nvSpPr>
          <p:spPr bwMode="auto">
            <a:xfrm>
              <a:off x="3524" y="2246"/>
              <a:ext cx="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5</a:t>
              </a:r>
            </a:p>
          </p:txBody>
        </p:sp>
        <p:sp>
          <p:nvSpPr>
            <p:cNvPr id="13" name="Rectangle 1033"/>
            <p:cNvSpPr>
              <a:spLocks noChangeArrowheads="1"/>
            </p:cNvSpPr>
            <p:nvPr/>
          </p:nvSpPr>
          <p:spPr bwMode="auto">
            <a:xfrm>
              <a:off x="2938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/>
                <a:t>4</a:t>
              </a:r>
            </a:p>
          </p:txBody>
        </p:sp>
        <p:sp>
          <p:nvSpPr>
            <p:cNvPr id="14" name="Rectangle 1034"/>
            <p:cNvSpPr>
              <a:spLocks noChangeArrowheads="1"/>
            </p:cNvSpPr>
            <p:nvPr/>
          </p:nvSpPr>
          <p:spPr bwMode="auto">
            <a:xfrm>
              <a:off x="2352" y="2246"/>
              <a:ext cx="5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L</a:t>
              </a:r>
              <a:r>
                <a:rPr lang="en-US" altLang="de-DE" sz="1800"/>
                <a:t>(</a:t>
              </a:r>
              <a:r>
                <a:rPr lang="en-US" altLang="de-DE" sz="1800" b="1" i="1"/>
                <a:t>x</a:t>
              </a:r>
              <a:r>
                <a:rPr lang="en-US" altLang="de-DE" sz="1800"/>
                <a:t>)</a:t>
              </a:r>
            </a:p>
          </p:txBody>
        </p:sp>
        <p:sp>
          <p:nvSpPr>
            <p:cNvPr id="15" name="Rectangle 1035"/>
            <p:cNvSpPr>
              <a:spLocks noChangeArrowheads="1"/>
            </p:cNvSpPr>
            <p:nvPr/>
          </p:nvSpPr>
          <p:spPr bwMode="auto">
            <a:xfrm>
              <a:off x="4694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d</a:t>
              </a:r>
            </a:p>
          </p:txBody>
        </p:sp>
        <p:sp>
          <p:nvSpPr>
            <p:cNvPr id="16" name="Rectangle 1036"/>
            <p:cNvSpPr>
              <a:spLocks noChangeArrowheads="1"/>
            </p:cNvSpPr>
            <p:nvPr/>
          </p:nvSpPr>
          <p:spPr bwMode="auto">
            <a:xfrm>
              <a:off x="410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c</a:t>
              </a:r>
            </a:p>
          </p:txBody>
        </p:sp>
        <p:sp>
          <p:nvSpPr>
            <p:cNvPr id="17" name="Rectangle 1037"/>
            <p:cNvSpPr>
              <a:spLocks noChangeArrowheads="1"/>
            </p:cNvSpPr>
            <p:nvPr/>
          </p:nvSpPr>
          <p:spPr bwMode="auto">
            <a:xfrm>
              <a:off x="3524" y="2016"/>
              <a:ext cx="58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b</a:t>
              </a:r>
            </a:p>
          </p:txBody>
        </p:sp>
        <p:sp>
          <p:nvSpPr>
            <p:cNvPr id="18" name="Rectangle 1038"/>
            <p:cNvSpPr>
              <a:spLocks noChangeArrowheads="1"/>
            </p:cNvSpPr>
            <p:nvPr/>
          </p:nvSpPr>
          <p:spPr bwMode="auto">
            <a:xfrm>
              <a:off x="2938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a</a:t>
              </a:r>
            </a:p>
          </p:txBody>
        </p:sp>
        <p:sp>
          <p:nvSpPr>
            <p:cNvPr id="19" name="Rectangle 1039"/>
            <p:cNvSpPr>
              <a:spLocks noChangeArrowheads="1"/>
            </p:cNvSpPr>
            <p:nvPr/>
          </p:nvSpPr>
          <p:spPr bwMode="auto">
            <a:xfrm>
              <a:off x="2352" y="2016"/>
              <a:ext cx="5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buFont typeface="Monotype Sorts" pitchFamily="2" charset="2"/>
                <a:buNone/>
              </a:pPr>
              <a:r>
                <a:rPr lang="en-US" altLang="de-DE" sz="1800" b="1" i="1"/>
                <a:t>x</a:t>
              </a:r>
            </a:p>
          </p:txBody>
        </p:sp>
        <p:sp>
          <p:nvSpPr>
            <p:cNvPr id="20" name="Line 1040"/>
            <p:cNvSpPr>
              <a:spLocks noChangeShapeType="1"/>
            </p:cNvSpPr>
            <p:nvPr/>
          </p:nvSpPr>
          <p:spPr bwMode="auto">
            <a:xfrm>
              <a:off x="2352" y="201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1" name="Line 1041"/>
            <p:cNvSpPr>
              <a:spLocks noChangeShapeType="1"/>
            </p:cNvSpPr>
            <p:nvPr/>
          </p:nvSpPr>
          <p:spPr bwMode="auto">
            <a:xfrm>
              <a:off x="2352" y="249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2" name="Line 1042"/>
            <p:cNvSpPr>
              <a:spLocks noChangeShapeType="1"/>
            </p:cNvSpPr>
            <p:nvPr/>
          </p:nvSpPr>
          <p:spPr bwMode="auto">
            <a:xfrm>
              <a:off x="2352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3" name="Line 1043"/>
            <p:cNvSpPr>
              <a:spLocks noChangeShapeType="1"/>
            </p:cNvSpPr>
            <p:nvPr/>
          </p:nvSpPr>
          <p:spPr bwMode="auto">
            <a:xfrm>
              <a:off x="352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4" name="Line 1044"/>
            <p:cNvSpPr>
              <a:spLocks noChangeShapeType="1"/>
            </p:cNvSpPr>
            <p:nvPr/>
          </p:nvSpPr>
          <p:spPr bwMode="auto">
            <a:xfrm>
              <a:off x="4108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5" name="Line 1045"/>
            <p:cNvSpPr>
              <a:spLocks noChangeShapeType="1"/>
            </p:cNvSpPr>
            <p:nvPr/>
          </p:nvSpPr>
          <p:spPr bwMode="auto">
            <a:xfrm>
              <a:off x="469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6" name="Line 1046"/>
            <p:cNvSpPr>
              <a:spLocks noChangeShapeType="1"/>
            </p:cNvSpPr>
            <p:nvPr/>
          </p:nvSpPr>
          <p:spPr bwMode="auto">
            <a:xfrm>
              <a:off x="5280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7" name="Line 1047"/>
            <p:cNvSpPr>
              <a:spLocks noChangeShapeType="1"/>
            </p:cNvSpPr>
            <p:nvPr/>
          </p:nvSpPr>
          <p:spPr bwMode="auto">
            <a:xfrm>
              <a:off x="2938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8" name="Line 1048"/>
            <p:cNvSpPr>
              <a:spLocks noChangeShapeType="1"/>
            </p:cNvSpPr>
            <p:nvPr/>
          </p:nvSpPr>
          <p:spPr bwMode="auto">
            <a:xfrm>
              <a:off x="2352" y="224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8" name="Text Box 1050"/>
          <p:cNvSpPr txBox="1">
            <a:spLocks noChangeArrowheads="1"/>
          </p:cNvSpPr>
          <p:nvPr/>
        </p:nvSpPr>
        <p:spPr bwMode="auto">
          <a:xfrm>
            <a:off x="85725" y="1313210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051"/>
          <p:cNvSpPr txBox="1">
            <a:spLocks noChangeArrowheads="1"/>
          </p:cNvSpPr>
          <p:nvPr/>
        </p:nvSpPr>
        <p:spPr bwMode="auto">
          <a:xfrm>
            <a:off x="111125" y="210696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18320" y="219105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i+=m-</a:t>
            </a:r>
            <a:r>
              <a:rPr lang="de-DE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(j, 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(a)+1)=1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460748" y="2981400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(a)=4,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j=3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i+=3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283968" y="4661029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(d)=-1, j=5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i+=6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39552" y="19545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m=6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732240" y="3773488"/>
            <a:ext cx="123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i+=1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555776" y="4268252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(a)=4, j=5, i+=1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6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28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des letzten Vorkommens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buildL</a:t>
            </a: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pattern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String</a:t>
            </a:r>
            <a:r>
              <a:rPr lang="de-DE" sz="2400" dirty="0" smtClean="0"/>
              <a:t>): Array[0..127] of Integer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chemeClr val="hlink"/>
                </a:solidFill>
              </a:rPr>
              <a:t>l := 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-1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-1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/>
              <a:t> Array </a:t>
            </a:r>
            <a:r>
              <a:rPr lang="de-DE" sz="2400" dirty="0" smtClean="0">
                <a:solidFill>
                  <a:schemeClr val="hlink"/>
                </a:solidFill>
              </a:rPr>
              <a:t>[0..127]</a:t>
            </a:r>
            <a:r>
              <a:rPr lang="de-DE" sz="2400" dirty="0" smtClean="0"/>
              <a:t> </a:t>
            </a:r>
            <a:r>
              <a:rPr lang="de-DE" sz="2400" dirty="0"/>
              <a:t>of </a:t>
            </a:r>
            <a:r>
              <a:rPr lang="de-DE" sz="2400" dirty="0" smtClean="0">
                <a:solidFill>
                  <a:schemeClr val="hlink"/>
                </a:solidFill>
              </a:rPr>
              <a:t>Integer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</a:t>
            </a:r>
            <a:r>
              <a:rPr lang="de-DE" sz="2400" dirty="0" smtClean="0">
                <a:solidFill>
                  <a:srgbClr val="FF0000"/>
                </a:solidFill>
              </a:rPr>
              <a:t>nur ASCII unterstützt 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i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0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length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pattern</a:t>
            </a:r>
            <a:r>
              <a:rPr lang="de-DE" sz="2400" dirty="0" smtClean="0">
                <a:solidFill>
                  <a:srgbClr val="3C8C93"/>
                </a:solidFill>
              </a:rPr>
              <a:t>)-1</a:t>
            </a:r>
            <a:r>
              <a:rPr lang="de-DE" sz="2400" dirty="0" smtClean="0"/>
              <a:t> do</a:t>
            </a:r>
            <a:br>
              <a:rPr lang="de-DE" sz="2400" dirty="0" smtClean="0"/>
            </a:br>
            <a:r>
              <a:rPr lang="de-DE" sz="2400" dirty="0" smtClean="0"/>
              <a:t>    </a:t>
            </a:r>
            <a:r>
              <a:rPr lang="de-DE" sz="2400" dirty="0" smtClean="0">
                <a:solidFill>
                  <a:srgbClr val="3C8C93"/>
                </a:solidFill>
              </a:rPr>
              <a:t>l[</a:t>
            </a:r>
            <a:r>
              <a:rPr lang="de-DE" sz="2400" dirty="0" err="1" smtClean="0">
                <a:solidFill>
                  <a:srgbClr val="3C8C93"/>
                </a:solidFill>
              </a:rPr>
              <a:t>pattern</a:t>
            </a:r>
            <a:r>
              <a:rPr lang="de-DE" sz="2400" dirty="0" smtClean="0">
                <a:solidFill>
                  <a:srgbClr val="3C8C93"/>
                </a:solidFill>
              </a:rPr>
              <a:t>[i]] := i</a:t>
            </a:r>
            <a:br>
              <a:rPr lang="de-DE" sz="2400" dirty="0" smtClean="0">
                <a:solidFill>
                  <a:srgbClr val="3C8C93"/>
                </a:solidFill>
              </a:rPr>
            </a:b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29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Boyer-Moore-Verfahren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1838"/>
            <a:ext cx="8229600" cy="5328369"/>
          </a:xfrm>
        </p:spPr>
        <p:txBody>
          <a:bodyPr/>
          <a:lstStyle/>
          <a:p>
            <a:pPr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BMsearch</a:t>
            </a:r>
            <a:r>
              <a:rPr lang="de-DE" sz="2000" dirty="0" smtClean="0"/>
              <a:t>(</a:t>
            </a:r>
            <a:r>
              <a:rPr lang="de-DE" sz="2000" dirty="0" err="1" smtClean="0">
                <a:solidFill>
                  <a:srgbClr val="3C8C93"/>
                </a:solidFill>
              </a:rPr>
              <a:t>text</a:t>
            </a:r>
            <a:r>
              <a:rPr lang="de-DE" sz="2000" dirty="0" smtClean="0">
                <a:solidFill>
                  <a:srgbClr val="3C8C93"/>
                </a:solidFill>
              </a:rPr>
              <a:t>, 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/>
              <a:t>: </a:t>
            </a:r>
            <a:r>
              <a:rPr lang="de-DE" sz="2000" dirty="0" smtClean="0">
                <a:solidFill>
                  <a:schemeClr val="hlink"/>
                </a:solidFill>
              </a:rPr>
              <a:t>String</a:t>
            </a:r>
            <a:r>
              <a:rPr lang="de-DE" sz="2000" dirty="0" smtClean="0"/>
              <a:t>): Integer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olidFill>
                  <a:schemeClr val="hlink"/>
                </a:solidFill>
              </a:rPr>
              <a:t>l := </a:t>
            </a:r>
            <a:r>
              <a:rPr lang="de-DE" sz="2000" dirty="0" err="1" smtClean="0">
                <a:solidFill>
                  <a:schemeClr val="hlink"/>
                </a:solidFill>
              </a:rPr>
              <a:t>buildL</a:t>
            </a:r>
            <a:r>
              <a:rPr lang="de-DE" sz="2000" dirty="0" smtClean="0">
                <a:solidFill>
                  <a:schemeClr val="hlink"/>
                </a:solidFill>
              </a:rPr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>
                <a:solidFill>
                  <a:schemeClr val="hlink"/>
                </a:solidFill>
              </a:rPr>
              <a:t>)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>
                <a:solidFill>
                  <a:schemeClr val="hlink"/>
                </a:solidFill>
              </a:rPr>
              <a:t>n</a:t>
            </a:r>
            <a:r>
              <a:rPr lang="de-DE" sz="2000" dirty="0" smtClean="0">
                <a:solidFill>
                  <a:schemeClr val="hlink"/>
                </a:solidFill>
              </a:rPr>
              <a:t> := </a:t>
            </a:r>
            <a:r>
              <a:rPr lang="de-DE" sz="2000" dirty="0" err="1" smtClean="0">
                <a:solidFill>
                  <a:schemeClr val="hlink"/>
                </a:solidFill>
              </a:rPr>
              <a:t>length</a:t>
            </a:r>
            <a:r>
              <a:rPr lang="de-DE" sz="2000" dirty="0" smtClean="0">
                <a:solidFill>
                  <a:schemeClr val="hlink"/>
                </a:solidFill>
              </a:rPr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text</a:t>
            </a:r>
            <a:r>
              <a:rPr lang="de-DE" sz="2000" dirty="0" smtClean="0">
                <a:solidFill>
                  <a:schemeClr val="hlink"/>
                </a:solidFill>
              </a:rPr>
              <a:t>); m := </a:t>
            </a:r>
            <a:r>
              <a:rPr lang="de-DE" sz="2000" dirty="0" err="1" smtClean="0">
                <a:solidFill>
                  <a:schemeClr val="hlink"/>
                </a:solidFill>
              </a:rPr>
              <a:t>length</a:t>
            </a:r>
            <a:r>
              <a:rPr lang="de-DE" sz="2000" dirty="0" smtClean="0">
                <a:solidFill>
                  <a:schemeClr val="hlink"/>
                </a:solidFill>
              </a:rPr>
              <a:t>(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>
                <a:solidFill>
                  <a:schemeClr val="hlink"/>
                </a:solidFill>
              </a:rPr>
              <a:t>)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i := m - 1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>
                <a:solidFill>
                  <a:schemeClr val="hlink"/>
                </a:solidFill>
              </a:rPr>
              <a:t>if</a:t>
            </a:r>
            <a:r>
              <a:rPr lang="de-DE" sz="2000" dirty="0">
                <a:solidFill>
                  <a:schemeClr val="hlink"/>
                </a:solidFill>
              </a:rPr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i &gt; </a:t>
            </a:r>
            <a:r>
              <a:rPr lang="de-DE" sz="2000" dirty="0" err="1" smtClean="0">
                <a:solidFill>
                  <a:schemeClr val="hlink"/>
                </a:solidFill>
              </a:rPr>
              <a:t>n</a:t>
            </a:r>
            <a:r>
              <a:rPr lang="de-DE" sz="2000" dirty="0" smtClean="0">
                <a:solidFill>
                  <a:schemeClr val="hlink"/>
                </a:solidFill>
              </a:rPr>
              <a:t> - 1 </a:t>
            </a:r>
            <a:r>
              <a:rPr lang="de-DE" sz="2000" dirty="0" err="1" smtClean="0">
                <a:solidFill>
                  <a:schemeClr val="hlink"/>
                </a:solidFill>
              </a:rPr>
              <a:t>then</a:t>
            </a:r>
            <a:r>
              <a:rPr lang="de-DE" sz="2000" dirty="0">
                <a:solidFill>
                  <a:schemeClr val="hlink"/>
                </a:solidFill>
              </a:rPr>
              <a:t/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</a:t>
            </a:r>
            <a:r>
              <a:rPr lang="de-DE" sz="2000" dirty="0" err="1" smtClean="0">
                <a:solidFill>
                  <a:schemeClr val="hlink"/>
                </a:solidFill>
              </a:rPr>
              <a:t>return</a:t>
            </a:r>
            <a:r>
              <a:rPr lang="de-DE" sz="2000" dirty="0" smtClean="0">
                <a:solidFill>
                  <a:schemeClr val="hlink"/>
                </a:solidFill>
              </a:rPr>
              <a:t> -1   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Muster länger als Text, Suche erfolglos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:= m –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>
                <a:solidFill>
                  <a:schemeClr val="hlink"/>
                </a:solidFill>
              </a:rPr>
              <a:t>repeat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</a:t>
            </a:r>
            <a:r>
              <a:rPr lang="de-DE" sz="2000" dirty="0" err="1" smtClean="0">
                <a:solidFill>
                  <a:schemeClr val="hlink"/>
                </a:solidFill>
              </a:rPr>
              <a:t>if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 err="1" smtClean="0">
                <a:solidFill>
                  <a:schemeClr val="hlink"/>
                </a:solidFill>
              </a:rPr>
              <a:t>pattern</a:t>
            </a:r>
            <a:r>
              <a:rPr lang="de-DE" sz="2000" dirty="0" smtClean="0">
                <a:solidFill>
                  <a:schemeClr val="hlink"/>
                </a:solidFill>
              </a:rPr>
              <a:t>[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] = </a:t>
            </a:r>
            <a:r>
              <a:rPr lang="de-DE" sz="2000" dirty="0" err="1" smtClean="0">
                <a:solidFill>
                  <a:schemeClr val="hlink"/>
                </a:solidFill>
              </a:rPr>
              <a:t>text</a:t>
            </a:r>
            <a:r>
              <a:rPr lang="de-DE" sz="2000" dirty="0" smtClean="0">
                <a:solidFill>
                  <a:schemeClr val="hlink"/>
                </a:solidFill>
              </a:rPr>
              <a:t>[i] </a:t>
            </a:r>
            <a:r>
              <a:rPr lang="de-DE" sz="2000" dirty="0" err="1" smtClean="0">
                <a:solidFill>
                  <a:schemeClr val="hlink"/>
                </a:solidFill>
              </a:rPr>
              <a:t>then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</a:t>
            </a:r>
            <a:r>
              <a:rPr lang="de-DE" sz="2000" dirty="0" err="1" smtClean="0">
                <a:solidFill>
                  <a:schemeClr val="hlink"/>
                </a:solidFill>
              </a:rPr>
              <a:t>if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= 0 </a:t>
            </a:r>
            <a:r>
              <a:rPr lang="de-DE" sz="2000" dirty="0" err="1" smtClean="0">
                <a:solidFill>
                  <a:schemeClr val="hlink"/>
                </a:solidFill>
              </a:rPr>
              <a:t>then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    </a:t>
            </a:r>
            <a:r>
              <a:rPr lang="de-DE" sz="2000" dirty="0" err="1" smtClean="0">
                <a:solidFill>
                  <a:schemeClr val="hlink"/>
                </a:solidFill>
              </a:rPr>
              <a:t>return</a:t>
            </a:r>
            <a:r>
              <a:rPr lang="de-DE" sz="2000" dirty="0" smtClean="0">
                <a:solidFill>
                  <a:schemeClr val="hlink"/>
                </a:solidFill>
              </a:rPr>
              <a:t> i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Suche erfolgreich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</a:t>
            </a:r>
            <a:r>
              <a:rPr lang="de-DE" sz="2000" dirty="0" err="1" smtClean="0">
                <a:solidFill>
                  <a:schemeClr val="hlink"/>
                </a:solidFill>
              </a:rPr>
              <a:t>else</a:t>
            </a:r>
            <a:r>
              <a:rPr lang="de-DE" sz="2000" dirty="0" smtClean="0">
                <a:solidFill>
                  <a:schemeClr val="hlink"/>
                </a:solidFill>
              </a:rPr>
              <a:t>         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Spiegeltechnik</a:t>
            </a:r>
            <a:r>
              <a:rPr lang="de-DE" sz="2000" dirty="0">
                <a:solidFill>
                  <a:schemeClr val="hlink"/>
                </a:solidFill>
              </a:rPr>
              <a:t/>
            </a:r>
            <a:br>
              <a:rPr lang="de-DE" sz="2000" dirty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    i := i -1;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:=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-1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</a:t>
            </a:r>
            <a:r>
              <a:rPr lang="de-DE" sz="2000" dirty="0" err="1" smtClean="0">
                <a:solidFill>
                  <a:schemeClr val="hlink"/>
                </a:solidFill>
              </a:rPr>
              <a:t>else</a:t>
            </a:r>
            <a:r>
              <a:rPr lang="de-DE" sz="2000" dirty="0" smtClean="0">
                <a:solidFill>
                  <a:schemeClr val="hlink"/>
                </a:solidFill>
              </a:rPr>
              <a:t>             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Zeichensprungtechnik</a:t>
            </a:r>
            <a:r>
              <a:rPr lang="de-DE" sz="2000" dirty="0" smtClean="0">
                <a:solidFill>
                  <a:schemeClr val="hlink"/>
                </a:solidFill>
              </a:rPr>
              <a:t/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smtClean="0">
                <a:solidFill>
                  <a:schemeClr val="hlink"/>
                </a:solidFill>
              </a:rPr>
              <a:t>        </a:t>
            </a:r>
            <a:r>
              <a:rPr lang="de-DE" sz="2000" dirty="0" err="1" smtClean="0">
                <a:solidFill>
                  <a:schemeClr val="hlink"/>
                </a:solidFill>
              </a:rPr>
              <a:t>lo</a:t>
            </a:r>
            <a:r>
              <a:rPr lang="de-DE" sz="2000" dirty="0" smtClean="0">
                <a:solidFill>
                  <a:schemeClr val="hlink"/>
                </a:solidFill>
              </a:rPr>
              <a:t> := l[</a:t>
            </a:r>
            <a:r>
              <a:rPr lang="de-DE" sz="2000" dirty="0" err="1" smtClean="0">
                <a:solidFill>
                  <a:schemeClr val="hlink"/>
                </a:solidFill>
              </a:rPr>
              <a:t>text</a:t>
            </a:r>
            <a:r>
              <a:rPr lang="de-DE" sz="2000" dirty="0" smtClean="0">
                <a:solidFill>
                  <a:schemeClr val="hlink"/>
                </a:solidFill>
              </a:rPr>
              <a:t>[i]]; i := i + m – min(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, lo+1);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:= m –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>
                <a:solidFill>
                  <a:schemeClr val="hlink"/>
                </a:solidFill>
              </a:rPr>
              <a:t>until</a:t>
            </a:r>
            <a:r>
              <a:rPr lang="de-DE" sz="2000" dirty="0" smtClean="0">
                <a:solidFill>
                  <a:schemeClr val="hlink"/>
                </a:solidFill>
              </a:rPr>
              <a:t> </a:t>
            </a:r>
            <a:r>
              <a:rPr lang="de-DE" sz="2000" dirty="0" err="1" smtClean="0">
                <a:solidFill>
                  <a:schemeClr val="hlink"/>
                </a:solidFill>
              </a:rPr>
              <a:t>j</a:t>
            </a:r>
            <a:r>
              <a:rPr lang="de-DE" sz="2000" dirty="0" smtClean="0">
                <a:solidFill>
                  <a:schemeClr val="hlink"/>
                </a:solidFill>
              </a:rPr>
              <a:t> ≤ </a:t>
            </a:r>
            <a:r>
              <a:rPr lang="de-DE" sz="2000" dirty="0" err="1" smtClean="0">
                <a:solidFill>
                  <a:schemeClr val="hlink"/>
                </a:solidFill>
              </a:rPr>
              <a:t>n</a:t>
            </a:r>
            <a:r>
              <a:rPr lang="de-DE" sz="2000" dirty="0" smtClean="0">
                <a:solidFill>
                  <a:schemeClr val="hlink"/>
                </a:solidFill>
              </a:rPr>
              <a:t> – 1</a:t>
            </a:r>
            <a:br>
              <a:rPr lang="de-DE" sz="2000" dirty="0" smtClean="0">
                <a:solidFill>
                  <a:schemeClr val="hlink"/>
                </a:solidFill>
              </a:rPr>
            </a:br>
            <a:r>
              <a:rPr lang="de-DE" sz="2000" dirty="0" err="1" smtClean="0">
                <a:solidFill>
                  <a:schemeClr val="hlink"/>
                </a:solidFill>
              </a:rPr>
              <a:t>return</a:t>
            </a:r>
            <a:r>
              <a:rPr lang="de-DE" sz="2000" dirty="0" smtClean="0">
                <a:solidFill>
                  <a:schemeClr val="hlink"/>
                </a:solidFill>
              </a:rPr>
              <a:t> -1            </a:t>
            </a:r>
            <a:r>
              <a:rPr lang="de-DE" sz="2000" dirty="0" smtClean="0">
                <a:solidFill>
                  <a:srgbClr val="FF0000"/>
                </a:solidFill>
              </a:rPr>
              <a:t>/</a:t>
            </a:r>
            <a:r>
              <a:rPr lang="de-DE" sz="2000" dirty="0">
                <a:solidFill>
                  <a:srgbClr val="FF0000"/>
                </a:solidFill>
              </a:rPr>
              <a:t>/ </a:t>
            </a:r>
            <a:r>
              <a:rPr lang="de-DE" sz="2000" dirty="0" smtClean="0">
                <a:solidFill>
                  <a:srgbClr val="FF0000"/>
                </a:solidFill>
              </a:rPr>
              <a:t>Suche erfolglos</a:t>
            </a:r>
            <a:endParaRPr lang="de-DE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Zeichenkettenabgleich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4173538"/>
          </a:xfrm>
        </p:spPr>
        <p:txBody>
          <a:bodyPr/>
          <a:lstStyle/>
          <a:p>
            <a:r>
              <a:rPr lang="de-DE" sz="2400" dirty="0" smtClean="0"/>
              <a:t>Gegeben eine Folge von Zeichen (Text), in der eine Zeichenkette (Muster) gefunden werden soll </a:t>
            </a:r>
          </a:p>
          <a:p>
            <a:r>
              <a:rPr lang="de-DE" sz="2400" dirty="0" smtClean="0"/>
              <a:t>Varianten</a:t>
            </a:r>
          </a:p>
          <a:p>
            <a:pPr lvl="1"/>
            <a:r>
              <a:rPr lang="de-DE" sz="2000" dirty="0" smtClean="0"/>
              <a:t>Alle Vorkommen des Musters im Text</a:t>
            </a:r>
          </a:p>
          <a:p>
            <a:pPr lvl="1"/>
            <a:r>
              <a:rPr lang="de-DE" sz="2000" dirty="0" smtClean="0"/>
              <a:t>Ein beliebiges Vorkommen im Text</a:t>
            </a:r>
          </a:p>
          <a:p>
            <a:pPr lvl="1"/>
            <a:r>
              <a:rPr lang="de-DE" sz="2000" dirty="0" smtClean="0"/>
              <a:t>Erstes Vorkommen im Text</a:t>
            </a:r>
          </a:p>
          <a:p>
            <a:r>
              <a:rPr lang="de-DE" sz="2400" dirty="0" smtClean="0"/>
              <a:t>Anwendungen</a:t>
            </a:r>
          </a:p>
          <a:p>
            <a:pPr lvl="1"/>
            <a:r>
              <a:rPr lang="de-DE" sz="2000" dirty="0" smtClean="0"/>
              <a:t>Nachverarbeitung bei </a:t>
            </a:r>
            <a:r>
              <a:rPr lang="de-DE" sz="2000" dirty="0" err="1" smtClean="0"/>
              <a:t>Bigramm</a:t>
            </a:r>
            <a:r>
              <a:rPr lang="de-DE" sz="2000" dirty="0" smtClean="0"/>
              <a:t>-Indexen</a:t>
            </a:r>
          </a:p>
          <a:p>
            <a:pPr lvl="1"/>
            <a:r>
              <a:rPr lang="de-DE" sz="2000" dirty="0" err="1" smtClean="0"/>
              <a:t>XQuery</a:t>
            </a:r>
            <a:endParaRPr lang="de-DE" sz="2000" dirty="0" smtClean="0"/>
          </a:p>
          <a:p>
            <a:pPr lvl="1"/>
            <a:r>
              <a:rPr lang="de-DE" sz="2000" dirty="0" smtClean="0"/>
              <a:t>Suchen </a:t>
            </a:r>
            <a:r>
              <a:rPr lang="de-DE" sz="2000" dirty="0"/>
              <a:t>von Mustern in DNA-Sequenzen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(</a:t>
            </a:r>
            <a:r>
              <a:rPr lang="de-DE" sz="2000" dirty="0"/>
              <a:t>begrenztes Alphabet: A, C, G, T)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88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3579563" cy="4173538"/>
          </a:xfrm>
        </p:spPr>
        <p:txBody>
          <a:bodyPr/>
          <a:lstStyle/>
          <a:p>
            <a:r>
              <a:rPr lang="de-DE" dirty="0" smtClean="0"/>
              <a:t>Schlechtester Fall</a:t>
            </a:r>
          </a:p>
          <a:p>
            <a:pPr lvl="1"/>
            <a:r>
              <a:rPr lang="de-DE" dirty="0" smtClean="0"/>
              <a:t>Beispiel</a:t>
            </a:r>
          </a:p>
          <a:p>
            <a:pPr lvl="2"/>
            <a:r>
              <a:rPr lang="de-DE" dirty="0" smtClean="0"/>
              <a:t>T: „</a:t>
            </a:r>
            <a:r>
              <a:rPr lang="de-DE" dirty="0" err="1" smtClean="0"/>
              <a:t>aaaaaaaaaa</a:t>
            </a:r>
            <a:r>
              <a:rPr lang="de-DE" dirty="0" smtClean="0"/>
              <a:t>…a“</a:t>
            </a:r>
          </a:p>
          <a:p>
            <a:pPr lvl="2"/>
            <a:r>
              <a:rPr lang="de-DE" dirty="0" smtClean="0"/>
              <a:t>P: „</a:t>
            </a:r>
            <a:r>
              <a:rPr lang="de-DE" dirty="0" err="1" smtClean="0"/>
              <a:t>baa</a:t>
            </a:r>
            <a:r>
              <a:rPr lang="de-DE" dirty="0" smtClean="0"/>
              <a:t>…a“</a:t>
            </a:r>
          </a:p>
          <a:p>
            <a:pPr lvl="1"/>
            <a:r>
              <a:rPr lang="de-DE" dirty="0" smtClean="0"/>
              <a:t>O(</a:t>
            </a:r>
            <a:r>
              <a:rPr lang="de-DE" dirty="0" err="1" smtClean="0"/>
              <a:t>m∙n</a:t>
            </a:r>
            <a:r>
              <a:rPr lang="de-DE" dirty="0" smtClean="0"/>
              <a:t> + |A|)</a:t>
            </a:r>
          </a:p>
          <a:p>
            <a:pPr lvl="1"/>
            <a:r>
              <a:rPr lang="de-DE" dirty="0" smtClean="0"/>
              <a:t>Wahrscheinlichkeit hoch für schlechtesten Fall bei kleinem Alphabet</a:t>
            </a:r>
            <a:endParaRPr lang="de-DE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31083" y="1261218"/>
            <a:ext cx="5205413" cy="4876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6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08" y="1337418"/>
            <a:ext cx="5018088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54896" y="1504106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T: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31083" y="2480418"/>
            <a:ext cx="48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P: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36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15325" cy="4173538"/>
          </a:xfrm>
        </p:spPr>
        <p:txBody>
          <a:bodyPr/>
          <a:lstStyle/>
          <a:p>
            <a:r>
              <a:rPr lang="de-DE" sz="2400" dirty="0" smtClean="0"/>
              <a:t>Bester Fall</a:t>
            </a:r>
          </a:p>
          <a:p>
            <a:pPr lvl="1"/>
            <a:r>
              <a:rPr lang="de-DE" sz="2000" dirty="0" smtClean="0"/>
              <a:t>Immer Fall 3, d.h. P wird jedes Mal um m nach rechts bewegt</a:t>
            </a:r>
          </a:p>
          <a:p>
            <a:pPr lvl="1"/>
            <a:r>
              <a:rPr lang="de-DE" sz="2000" dirty="0" smtClean="0"/>
              <a:t>Beispiel</a:t>
            </a:r>
          </a:p>
          <a:p>
            <a:pPr lvl="2"/>
            <a:r>
              <a:rPr lang="de-DE" sz="1800" dirty="0" smtClean="0"/>
              <a:t>T: „</a:t>
            </a:r>
            <a:r>
              <a:rPr lang="de-DE" sz="1800" dirty="0" err="1" smtClean="0"/>
              <a:t>aaaaaaaa</a:t>
            </a:r>
            <a:r>
              <a:rPr lang="de-DE" sz="1800" dirty="0" smtClean="0"/>
              <a:t>…a“</a:t>
            </a:r>
          </a:p>
          <a:p>
            <a:pPr lvl="2"/>
            <a:r>
              <a:rPr lang="de-DE" sz="1800" dirty="0" smtClean="0"/>
              <a:t>P: „</a:t>
            </a:r>
            <a:r>
              <a:rPr lang="de-DE" sz="1800" dirty="0" err="1" smtClean="0"/>
              <a:t>bbb</a:t>
            </a:r>
            <a:r>
              <a:rPr lang="de-DE" sz="1800" dirty="0" smtClean="0"/>
              <a:t>…b“</a:t>
            </a:r>
          </a:p>
          <a:p>
            <a:pPr lvl="1"/>
            <a:r>
              <a:rPr lang="de-DE" sz="2000" dirty="0" smtClean="0"/>
              <a:t>O(</a:t>
            </a:r>
            <a:r>
              <a:rPr lang="de-DE" sz="2000" dirty="0" err="1" smtClean="0"/>
              <a:t>n</a:t>
            </a:r>
            <a:r>
              <a:rPr lang="de-DE" sz="2000" dirty="0" smtClean="0"/>
              <a:t>/m + |A|)</a:t>
            </a:r>
          </a:p>
          <a:p>
            <a:pPr lvl="1"/>
            <a:r>
              <a:rPr lang="de-DE" sz="2000" dirty="0" smtClean="0"/>
              <a:t>Wahrscheinlichkeit für besten Fall höher bei großem Alphabet</a:t>
            </a:r>
          </a:p>
          <a:p>
            <a:r>
              <a:rPr lang="de-DE" sz="2400" dirty="0" smtClean="0"/>
              <a:t>Durchschnittlicher Fall</a:t>
            </a:r>
          </a:p>
          <a:p>
            <a:pPr lvl="1"/>
            <a:r>
              <a:rPr lang="de-DE" sz="2000" dirty="0" smtClean="0"/>
              <a:t>nahe am besten Fall: O(</a:t>
            </a:r>
            <a:r>
              <a:rPr lang="de-DE" sz="2000" dirty="0" err="1" smtClean="0"/>
              <a:t>n</a:t>
            </a:r>
            <a:r>
              <a:rPr lang="de-DE" sz="2000" dirty="0" smtClean="0"/>
              <a:t>/m + |A|)</a:t>
            </a:r>
            <a:endParaRPr lang="de-DE" sz="20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213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Rabin-</a:t>
            </a:r>
            <a:r>
              <a:rPr lang="de-DE" dirty="0" err="1"/>
              <a:t>Karp</a:t>
            </a:r>
            <a:r>
              <a:rPr lang="de-DE" dirty="0"/>
              <a:t>-Algorithmus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Idee</a:t>
            </a:r>
          </a:p>
          <a:p>
            <a:pPr lvl="1"/>
            <a:r>
              <a:rPr lang="de-DE" dirty="0" smtClean="0"/>
              <a:t>Ermittle eine Hash-Signatur des Musters </a:t>
            </a:r>
          </a:p>
          <a:p>
            <a:pPr lvl="1"/>
            <a:r>
              <a:rPr lang="de-DE" dirty="0" smtClean="0"/>
              <a:t>Gehe durch den zu suchenden Text durch und vergleiche die jeweilige Hash-Signatur mit der des Musters</a:t>
            </a:r>
          </a:p>
          <a:p>
            <a:pPr lvl="2"/>
            <a:r>
              <a:rPr lang="de-DE" dirty="0" smtClean="0"/>
              <a:t>Mit geeigneten Hash-Funktionen ist es möglich, dass die Hash-Signatur iterativ mit konstantem Aufwand pro zu durchsuchenden Zeichen berechnet wird</a:t>
            </a:r>
          </a:p>
          <a:p>
            <a:pPr lvl="2"/>
            <a:r>
              <a:rPr lang="de-DE" dirty="0" smtClean="0"/>
              <a:t>Falls die Hash-Signaturen übereinstimmen, dann überprüfe noch einmal die Teilzeichenketten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3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Hash-Funktion für Rabin-</a:t>
            </a:r>
            <a:r>
              <a:rPr lang="de-DE" dirty="0" err="1" smtClean="0"/>
              <a:t>Karp</a:t>
            </a:r>
            <a:r>
              <a:rPr lang="de-DE" dirty="0" smtClean="0"/>
              <a:t>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0" dirty="0" smtClean="0"/>
              <a:t>Für ein Zeichen</a:t>
            </a:r>
          </a:p>
          <a:p>
            <a:pPr lvl="1"/>
            <a:r>
              <a:rPr lang="de-DE" sz="2200" dirty="0" smtClean="0"/>
              <a:t>h(</a:t>
            </a:r>
            <a:r>
              <a:rPr lang="de-DE" sz="2200" dirty="0" err="1" smtClean="0"/>
              <a:t>k</a:t>
            </a:r>
            <a:r>
              <a:rPr lang="de-DE" sz="2200" dirty="0" smtClean="0"/>
              <a:t>)=</a:t>
            </a:r>
            <a:r>
              <a:rPr lang="de-DE" sz="2200" dirty="0" err="1" smtClean="0"/>
              <a:t>k</a:t>
            </a:r>
            <a:r>
              <a:rPr lang="de-DE" sz="2200" dirty="0" err="1"/>
              <a:t>∙</a:t>
            </a:r>
            <a:r>
              <a:rPr lang="de-DE" sz="2200" dirty="0" err="1" smtClean="0"/>
              <a:t>p</a:t>
            </a:r>
            <a:r>
              <a:rPr lang="de-DE" sz="2200" dirty="0" smtClean="0"/>
              <a:t> mit </a:t>
            </a:r>
            <a:r>
              <a:rPr lang="de-DE" sz="2200" dirty="0" err="1" smtClean="0"/>
              <a:t>k</a:t>
            </a:r>
            <a:r>
              <a:rPr lang="de-DE" sz="2200" dirty="0" smtClean="0"/>
              <a:t> </a:t>
            </a:r>
            <a:r>
              <a:rPr lang="de-DE" sz="2200" dirty="0" err="1" smtClean="0"/>
              <a:t>z.B</a:t>
            </a:r>
            <a:r>
              <a:rPr lang="de-DE" sz="2200" dirty="0" smtClean="0"/>
              <a:t> ASCII-Code des betrachteten Zeichens </a:t>
            </a:r>
            <a:br>
              <a:rPr lang="de-DE" sz="2200" dirty="0" smtClean="0"/>
            </a:br>
            <a:r>
              <a:rPr lang="de-DE" sz="2200" dirty="0" smtClean="0"/>
              <a:t>und </a:t>
            </a:r>
            <a:r>
              <a:rPr lang="de-DE" sz="2200" dirty="0" err="1" smtClean="0"/>
              <a:t>q</a:t>
            </a:r>
            <a:r>
              <a:rPr lang="de-DE" sz="2200" dirty="0" smtClean="0"/>
              <a:t> eine Primzahl</a:t>
            </a:r>
          </a:p>
          <a:p>
            <a:r>
              <a:rPr lang="de-DE" sz="2400" dirty="0" smtClean="0"/>
              <a:t>Für eine Zeichenkette</a:t>
            </a:r>
          </a:p>
          <a:p>
            <a:pPr lvl="1"/>
            <a:r>
              <a:rPr lang="de-DE" sz="2200" dirty="0" smtClean="0"/>
              <a:t>h‘(k</a:t>
            </a:r>
            <a:r>
              <a:rPr lang="de-DE" sz="2200" baseline="-25000" dirty="0" smtClean="0"/>
              <a:t>1</a:t>
            </a:r>
            <a:r>
              <a:rPr lang="de-DE" sz="2200" dirty="0" smtClean="0"/>
              <a:t>..k</a:t>
            </a:r>
            <a:r>
              <a:rPr lang="de-DE" sz="2200" baseline="-25000" dirty="0" smtClean="0"/>
              <a:t>m</a:t>
            </a:r>
            <a:r>
              <a:rPr lang="de-DE" sz="2200" dirty="0" smtClean="0"/>
              <a:t>) = h(k</a:t>
            </a:r>
            <a:r>
              <a:rPr lang="de-DE" sz="2200" baseline="-25000" dirty="0" smtClean="0"/>
              <a:t>1</a:t>
            </a:r>
            <a:r>
              <a:rPr lang="de-DE" sz="2200" dirty="0" smtClean="0"/>
              <a:t>) + ... + h(k</a:t>
            </a:r>
            <a:r>
              <a:rPr lang="de-DE" sz="2200" baseline="-25000" dirty="0" smtClean="0"/>
              <a:t>m</a:t>
            </a:r>
            <a:r>
              <a:rPr lang="de-DE" sz="2200" dirty="0" smtClean="0"/>
              <a:t>)</a:t>
            </a:r>
          </a:p>
          <a:p>
            <a:r>
              <a:rPr lang="de-DE" sz="2400" dirty="0" smtClean="0"/>
              <a:t>Beispiel</a:t>
            </a:r>
          </a:p>
          <a:p>
            <a:pPr lvl="1"/>
            <a:r>
              <a:rPr lang="de-DE" sz="2200" dirty="0" err="1" smtClean="0"/>
              <a:t>q</a:t>
            </a:r>
            <a:r>
              <a:rPr lang="de-DE" sz="2200" dirty="0" smtClean="0"/>
              <a:t>=5 </a:t>
            </a:r>
            <a:r>
              <a:rPr lang="de-DE" sz="1600" dirty="0" smtClean="0">
                <a:solidFill>
                  <a:srgbClr val="000000"/>
                </a:solidFill>
              </a:rPr>
              <a:t>(in der Praxis sollte allerdings eine möglichst große Primzahl gewählt werden)</a:t>
            </a:r>
            <a:endParaRPr lang="de-DE" sz="1600" i="1" dirty="0" smtClean="0">
              <a:latin typeface="Cambria Math"/>
            </a:endParaRPr>
          </a:p>
          <a:p>
            <a:pPr lvl="1"/>
            <a:r>
              <a:rPr lang="de-DE" sz="2000" dirty="0" smtClean="0"/>
              <a:t>A={1, 2, 3, 4}</a:t>
            </a:r>
          </a:p>
          <a:p>
            <a:pPr lvl="1"/>
            <a:r>
              <a:rPr lang="de-DE" sz="2000" dirty="0" smtClean="0"/>
              <a:t>der Einfachheit halber sei der Code des Zeichens i wiederum i</a:t>
            </a:r>
          </a:p>
          <a:p>
            <a:r>
              <a:rPr lang="de-DE" sz="2400" dirty="0" smtClean="0"/>
              <a:t>Berechnung der Hash-Signatur des Musters 1234:</a:t>
            </a:r>
          </a:p>
          <a:p>
            <a:pPr lvl="1"/>
            <a:r>
              <a:rPr lang="de-DE" sz="2200" dirty="0" smtClean="0"/>
              <a:t>h‘(1234) = 1∙5 + 2</a:t>
            </a:r>
            <a:r>
              <a:rPr lang="de-DE" sz="2200" dirty="0"/>
              <a:t>∙</a:t>
            </a:r>
            <a:r>
              <a:rPr lang="de-DE" sz="2200" dirty="0" smtClean="0"/>
              <a:t>5 + 3</a:t>
            </a:r>
            <a:r>
              <a:rPr lang="de-DE" sz="2200" dirty="0"/>
              <a:t>∙</a:t>
            </a:r>
            <a:r>
              <a:rPr lang="de-DE" sz="2200" dirty="0" smtClean="0"/>
              <a:t>5 +4</a:t>
            </a:r>
            <a:r>
              <a:rPr lang="de-DE" sz="2200" dirty="0"/>
              <a:t>∙</a:t>
            </a:r>
            <a:r>
              <a:rPr lang="de-DE" sz="2200" dirty="0" smtClean="0"/>
              <a:t>5 = 50</a:t>
            </a:r>
            <a:endParaRPr lang="de-DE" sz="22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6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nach der Hash-Signatur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Einmaliges Durchlaufen des zu durchsuchenden Textes und Vergleich der aktualisierten Hash-Signatur mit Hash-Signatur des Musters</a:t>
            </a:r>
          </a:p>
          <a:p>
            <a:r>
              <a:rPr lang="de-DE" dirty="0" smtClean="0"/>
              <a:t>Hash-Signatur kann iterativ gebildet werden:</a:t>
            </a:r>
            <a:br>
              <a:rPr lang="de-DE" dirty="0" smtClean="0"/>
            </a:br>
            <a:r>
              <a:rPr lang="de-DE" dirty="0" smtClean="0"/>
              <a:t>h‘(k</a:t>
            </a:r>
            <a:r>
              <a:rPr lang="de-DE" baseline="-25000" dirty="0" smtClean="0"/>
              <a:t>2</a:t>
            </a:r>
            <a:r>
              <a:rPr lang="de-DE" dirty="0" smtClean="0"/>
              <a:t>..k</a:t>
            </a:r>
            <a:r>
              <a:rPr lang="de-DE" baseline="-25000" dirty="0" smtClean="0"/>
              <a:t>m</a:t>
            </a:r>
            <a:r>
              <a:rPr lang="de-DE" dirty="0" smtClean="0"/>
              <a:t> k</a:t>
            </a:r>
            <a:r>
              <a:rPr lang="de-DE" baseline="-25000" dirty="0" smtClean="0"/>
              <a:t>m+1</a:t>
            </a:r>
            <a:r>
              <a:rPr lang="de-DE" dirty="0" smtClean="0"/>
              <a:t>)=h‘(k</a:t>
            </a:r>
            <a:r>
              <a:rPr lang="de-DE" baseline="-25000" dirty="0" smtClean="0"/>
              <a:t>1</a:t>
            </a:r>
            <a:r>
              <a:rPr lang="de-DE" dirty="0" smtClean="0"/>
              <a:t> k</a:t>
            </a:r>
            <a:r>
              <a:rPr lang="de-DE" baseline="-25000" dirty="0" smtClean="0"/>
              <a:t>2</a:t>
            </a:r>
            <a:r>
              <a:rPr lang="de-DE" dirty="0" smtClean="0"/>
              <a:t> ... k</a:t>
            </a:r>
            <a:r>
              <a:rPr lang="de-DE" baseline="-25000" dirty="0" smtClean="0"/>
              <a:t>m</a:t>
            </a:r>
            <a:r>
              <a:rPr lang="de-DE" dirty="0" smtClean="0"/>
              <a:t>) – k</a:t>
            </a:r>
            <a:r>
              <a:rPr lang="de-DE" baseline="-25000" dirty="0" smtClean="0"/>
              <a:t>1</a:t>
            </a:r>
            <a:r>
              <a:rPr lang="de-DE" sz="2800" dirty="0" smtClean="0"/>
              <a:t>∙q + k</a:t>
            </a:r>
            <a:r>
              <a:rPr lang="de-DE" sz="2800" baseline="-25000" dirty="0" smtClean="0"/>
              <a:t>m+1</a:t>
            </a:r>
            <a:r>
              <a:rPr lang="de-DE" sz="2800" dirty="0" smtClean="0"/>
              <a:t>∙q</a:t>
            </a:r>
            <a:br>
              <a:rPr lang="de-DE" sz="2800" dirty="0" smtClean="0"/>
            </a:br>
            <a:r>
              <a:rPr lang="de-DE" sz="2800" dirty="0" smtClean="0"/>
              <a:t>   = h‘(k</a:t>
            </a:r>
            <a:r>
              <a:rPr lang="de-DE" sz="2800" baseline="-25000" dirty="0" smtClean="0"/>
              <a:t>1</a:t>
            </a:r>
            <a:r>
              <a:rPr lang="de-DE" sz="2800" dirty="0" smtClean="0"/>
              <a:t> k</a:t>
            </a:r>
            <a:r>
              <a:rPr lang="de-DE" sz="2800" baseline="-25000" dirty="0" smtClean="0"/>
              <a:t>2</a:t>
            </a:r>
            <a:r>
              <a:rPr lang="de-DE" sz="2800" dirty="0" smtClean="0"/>
              <a:t> ... k</a:t>
            </a:r>
            <a:r>
              <a:rPr lang="de-DE" sz="2800" baseline="-25000" dirty="0" smtClean="0"/>
              <a:t>m</a:t>
            </a:r>
            <a:r>
              <a:rPr lang="de-DE" sz="2800" dirty="0" smtClean="0"/>
              <a:t>) + (k</a:t>
            </a:r>
            <a:r>
              <a:rPr lang="de-DE" sz="2800" baseline="-25000" dirty="0" smtClean="0"/>
              <a:t>m+1</a:t>
            </a:r>
            <a:r>
              <a:rPr lang="de-DE" sz="2800" dirty="0" smtClean="0"/>
              <a:t> – k</a:t>
            </a:r>
            <a:r>
              <a:rPr lang="de-DE" sz="2800" baseline="-25000" dirty="0" smtClean="0"/>
              <a:t>1</a:t>
            </a:r>
            <a:r>
              <a:rPr lang="de-DE" sz="2800" dirty="0" smtClean="0"/>
              <a:t>)</a:t>
            </a:r>
            <a:r>
              <a:rPr lang="de-DE" sz="2800" dirty="0"/>
              <a:t> </a:t>
            </a:r>
            <a:r>
              <a:rPr lang="de-DE" sz="2800" dirty="0" smtClean="0"/>
              <a:t>∙ </a:t>
            </a:r>
            <a:r>
              <a:rPr lang="de-DE" sz="2800" dirty="0" err="1" smtClean="0"/>
              <a:t>q</a:t>
            </a:r>
            <a:endParaRPr lang="de-DE" dirty="0" smtClean="0"/>
          </a:p>
          <a:p>
            <a:r>
              <a:rPr lang="de-DE" b="1" dirty="0" smtClean="0"/>
              <a:t>Man beachte: </a:t>
            </a:r>
            <a:r>
              <a:rPr lang="de-DE" dirty="0" smtClean="0"/>
              <a:t>Konstanter Aufwand pro Zeichen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63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19"/>
          <p:cNvCxnSpPr/>
          <p:nvPr/>
        </p:nvCxnSpPr>
        <p:spPr>
          <a:xfrm>
            <a:off x="3234731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572494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92392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283968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602883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94064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30068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66072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020766" y="1268760"/>
            <a:ext cx="63402" cy="46805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Suche nach der Hash-Signatur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869075" y="1127670"/>
                <a:ext cx="5928717" cy="41735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DE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9075" y="1127670"/>
                <a:ext cx="5928717" cy="41735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Geschweifte Klammer rechts 4"/>
          <p:cNvSpPr/>
          <p:nvPr/>
        </p:nvSpPr>
        <p:spPr>
          <a:xfrm rot="5400000">
            <a:off x="3442431" y="1178496"/>
            <a:ext cx="323528" cy="136815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=""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50</m:t>
                    </m:r>
                  </m:oMath>
                </a14:m>
                <a:r>
                  <a:rPr lang="de-DE" dirty="0" smtClean="0"/>
                  <a:t>, aber ungleich Muster</a:t>
                </a:r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172" y="2012724"/>
                <a:ext cx="258205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eschweifte Klammer rechts 6"/>
          <p:cNvSpPr/>
          <p:nvPr/>
        </p:nvSpPr>
        <p:spPr>
          <a:xfrm rot="5400000">
            <a:off x="3757043" y="1776704"/>
            <a:ext cx="323528" cy="1368152"/>
          </a:xfrm>
          <a:prstGeom prst="rightBrac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50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</m:t>
                      </m:r>
                      <m:r>
                        <a:rPr lang="de-DE" b="1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de-DE" i="1" dirty="0">
                          <a:solidFill>
                            <a:schemeClr val="accent2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×5=60</m:t>
                      </m:r>
                    </m:oMath>
                  </m:oMathPara>
                </a14:m>
                <a:endParaRPr lang="de-DE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53" y="2566646"/>
                <a:ext cx="245451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rechts 8"/>
          <p:cNvSpPr/>
          <p:nvPr/>
        </p:nvSpPr>
        <p:spPr>
          <a:xfrm rot="5400000">
            <a:off x="4114666" y="2413742"/>
            <a:ext cx="323528" cy="1368152"/>
          </a:xfrm>
          <a:prstGeom prst="rightBrac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60+(</m:t>
                      </m:r>
                      <m:r>
                        <a:rPr lang="de-DE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×5=55</m:t>
                      </m:r>
                    </m:oMath>
                  </m:oMathPara>
                </a14:m>
                <a:endParaRPr lang="de-DE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67" y="3203684"/>
                <a:ext cx="246413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eschweifte Klammer rechts 10"/>
          <p:cNvSpPr/>
          <p:nvPr/>
        </p:nvSpPr>
        <p:spPr>
          <a:xfrm rot="5400000">
            <a:off x="4472816" y="2989806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55+(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16" y="3779748"/>
                <a:ext cx="24641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eschweifte Klammer rechts 12"/>
          <p:cNvSpPr/>
          <p:nvPr/>
        </p:nvSpPr>
        <p:spPr>
          <a:xfrm rot="5400000">
            <a:off x="4846587" y="3565870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287" y="4355812"/>
                <a:ext cx="246413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eschweifte Klammer rechts 14"/>
          <p:cNvSpPr/>
          <p:nvPr/>
        </p:nvSpPr>
        <p:spPr>
          <a:xfrm rot="5400000">
            <a:off x="5197612" y="4132919"/>
            <a:ext cx="323528" cy="138618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40+(</m:t>
                      </m:r>
                      <m:r>
                        <a:rPr lang="de-DE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de-DE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𝟑</m:t>
                      </m:r>
                      <m:r>
                        <a:rPr lang="de-DE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de-DE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×5=40</m:t>
                      </m:r>
                    </m:oMath>
                  </m:oMathPara>
                </a14:m>
                <a:endParaRPr lang="de-DE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27" y="4931876"/>
                <a:ext cx="246413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Geschweifte Klammer rechts 16"/>
          <p:cNvSpPr/>
          <p:nvPr/>
        </p:nvSpPr>
        <p:spPr>
          <a:xfrm rot="5400000">
            <a:off x="5503054" y="4717998"/>
            <a:ext cx="323528" cy="1368152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="" xmlns:m="http://schemas.openxmlformats.org/officeDocument/2006/math"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40+(</m:t>
                    </m:r>
                    <m:r>
                      <a:rPr lang="de-DE" b="1" i="1" dirty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r>
                      <a:rPr lang="de-DE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de-DE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r>
                      <a:rPr lang="de-DE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×5=50</m:t>
                    </m:r>
                  </m:oMath>
                </a14:m>
                <a:r>
                  <a:rPr lang="de-DE" dirty="0" smtClean="0">
                    <a:solidFill>
                      <a:srgbClr val="00B050"/>
                    </a:solidFill>
                  </a:rPr>
                  <a:t> und Muster gefunden!</a:t>
                </a: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97" y="5507940"/>
                <a:ext cx="461145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31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Komplexitätsanalyse Rabin-</a:t>
            </a:r>
            <a:r>
              <a:rPr lang="de-DE" dirty="0" err="1" smtClean="0"/>
              <a:t>Karp</a:t>
            </a:r>
            <a:r>
              <a:rPr lang="de-DE" dirty="0" smtClean="0"/>
              <a:t>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Ermittle die Hash-Signatur des Musters: O(m)</a:t>
            </a:r>
            <a:endParaRPr lang="de-DE" dirty="0"/>
          </a:p>
          <a:p>
            <a:r>
              <a:rPr lang="de-DE" dirty="0"/>
              <a:t>Gehe durch den zu suchenden Text durch und vergleiche die jeweilige Hash-Signatur mit der des Musters</a:t>
            </a:r>
          </a:p>
          <a:p>
            <a:pPr lvl="1"/>
            <a:r>
              <a:rPr lang="de-DE" dirty="0" smtClean="0"/>
              <a:t>Best </a:t>
            </a:r>
            <a:r>
              <a:rPr lang="de-DE" dirty="0"/>
              <a:t>(und Average) Case</a:t>
            </a:r>
            <a:r>
              <a:rPr lang="de-DE" dirty="0" smtClean="0"/>
              <a:t>: O(</a:t>
            </a:r>
            <a:r>
              <a:rPr lang="de-DE" dirty="0" err="1" smtClean="0"/>
              <a:t>n</a:t>
            </a:r>
            <a:r>
              <a:rPr lang="de-DE" dirty="0" smtClean="0"/>
              <a:t>)</a:t>
            </a:r>
          </a:p>
          <a:p>
            <a:pPr lvl="2"/>
            <a:r>
              <a:rPr lang="de-DE" dirty="0" smtClean="0"/>
              <a:t>Hash-Signaturen stimmen nur bei einem Treffer überein</a:t>
            </a:r>
            <a:endParaRPr lang="de-DE" dirty="0"/>
          </a:p>
          <a:p>
            <a:pPr lvl="1"/>
            <a:r>
              <a:rPr lang="de-DE" dirty="0" err="1"/>
              <a:t>Worst</a:t>
            </a:r>
            <a:r>
              <a:rPr lang="de-DE" dirty="0"/>
              <a:t> Case</a:t>
            </a:r>
            <a:r>
              <a:rPr lang="de-DE" dirty="0" smtClean="0"/>
              <a:t>: O(</a:t>
            </a:r>
            <a:r>
              <a:rPr lang="de-DE" dirty="0" err="1" smtClean="0"/>
              <a:t>n</a:t>
            </a:r>
            <a:r>
              <a:rPr lang="de-DE" dirty="0"/>
              <a:t> </a:t>
            </a:r>
            <a:r>
              <a:rPr lang="de-DE" dirty="0" smtClean="0"/>
              <a:t>∙ m)</a:t>
            </a:r>
          </a:p>
          <a:p>
            <a:pPr lvl="2"/>
            <a:r>
              <a:rPr lang="de-DE" dirty="0" smtClean="0"/>
              <a:t>Hash-Signaturen stimmen immer überein, auch bei keinem Treffer</a:t>
            </a:r>
          </a:p>
          <a:p>
            <a:pPr marL="342900" lvl="1" indent="-342900">
              <a:buFontTx/>
              <a:buChar char="•"/>
            </a:pPr>
            <a:r>
              <a:rPr lang="de-DE" sz="2800" dirty="0" smtClean="0"/>
              <a:t>Insgesamt O(</a:t>
            </a:r>
            <a:r>
              <a:rPr lang="de-DE" sz="2800" dirty="0" err="1" smtClean="0"/>
              <a:t>n</a:t>
            </a:r>
            <a:r>
              <a:rPr lang="de-DE" sz="2800" dirty="0" smtClean="0"/>
              <a:t> + m) im Best/Average Case und O(</a:t>
            </a:r>
            <a:r>
              <a:rPr lang="de-DE" sz="2800" dirty="0" err="1" smtClean="0"/>
              <a:t>n</a:t>
            </a:r>
            <a:r>
              <a:rPr lang="de-DE" sz="2800" dirty="0"/>
              <a:t> </a:t>
            </a:r>
            <a:r>
              <a:rPr lang="de-DE" sz="2800" dirty="0" smtClean="0"/>
              <a:t>∙ m) im schlimmsten Fall</a:t>
            </a:r>
            <a:endParaRPr lang="de-DE" sz="2800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80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503238"/>
          </a:xfrm>
        </p:spPr>
        <p:txBody>
          <a:bodyPr/>
          <a:lstStyle/>
          <a:p>
            <a:r>
              <a:rPr lang="de-DE" sz="2400" dirty="0" smtClean="0"/>
              <a:t>Variante des Rabin-</a:t>
            </a:r>
            <a:r>
              <a:rPr lang="de-DE" sz="2400" dirty="0" err="1" smtClean="0"/>
              <a:t>Karp</a:t>
            </a:r>
            <a:r>
              <a:rPr lang="de-DE" sz="2400" dirty="0" smtClean="0"/>
              <a:t>-</a:t>
            </a:r>
            <a:r>
              <a:rPr lang="de-DE" sz="2400" smtClean="0"/>
              <a:t>Algorithmus </a:t>
            </a:r>
            <a:br>
              <a:rPr lang="de-DE" sz="2400" smtClean="0"/>
            </a:br>
            <a:r>
              <a:rPr lang="de-DE" sz="2400" smtClean="0"/>
              <a:t>für </a:t>
            </a:r>
            <a:r>
              <a:rPr lang="de-DE" sz="2400" dirty="0" smtClean="0"/>
              <a:t>Suche nach vielen Mustern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 Hash-Signaturen (für Muster bis zu einer gegebenen maximalen Länge) können mit einem Durchlauf durch den Text in eine geeignete Datenstruktur z.B. eine Hashtabelle abgelegt werden</a:t>
            </a:r>
          </a:p>
          <a:p>
            <a:r>
              <a:rPr lang="de-DE" dirty="0" smtClean="0"/>
              <a:t>Anschließende Suche nach vielen Mustern schnell möglich</a:t>
            </a:r>
          </a:p>
          <a:p>
            <a:pPr lvl="1"/>
            <a:r>
              <a:rPr lang="de-DE" dirty="0" smtClean="0"/>
              <a:t>im durchschnittlichen Fall in konstanter Zeit pro Muster</a:t>
            </a:r>
          </a:p>
          <a:p>
            <a:r>
              <a:rPr lang="de-DE" b="1" dirty="0" smtClean="0"/>
              <a:t>Aber:</a:t>
            </a:r>
            <a:r>
              <a:rPr lang="de-DE" dirty="0" smtClean="0"/>
              <a:t> Großer Speicherbedarf!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69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Textsuche</a:t>
            </a:r>
          </a:p>
          <a:p>
            <a:pPr lvl="1"/>
            <a:r>
              <a:rPr lang="de-DE" dirty="0" err="1" smtClean="0"/>
              <a:t>Brute</a:t>
            </a:r>
            <a:r>
              <a:rPr lang="de-DE" dirty="0" smtClean="0"/>
              <a:t>-Force</a:t>
            </a:r>
          </a:p>
          <a:p>
            <a:pPr lvl="1"/>
            <a:r>
              <a:rPr lang="de-DE" dirty="0" smtClean="0"/>
              <a:t>Knuth-Morris-Pratt</a:t>
            </a:r>
          </a:p>
          <a:p>
            <a:pPr lvl="1"/>
            <a:r>
              <a:rPr lang="de-DE" dirty="0" smtClean="0"/>
              <a:t>Boyer-Moore</a:t>
            </a:r>
          </a:p>
          <a:p>
            <a:pPr lvl="1"/>
            <a:r>
              <a:rPr lang="de-DE" dirty="0" smtClean="0"/>
              <a:t>Rabin-</a:t>
            </a:r>
            <a:r>
              <a:rPr lang="de-DE" dirty="0" err="1" smtClean="0"/>
              <a:t>Karp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14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Präsentationen im nachfolgenden Teil sind entnommen </a:t>
            </a:r>
            <a:br>
              <a:rPr lang="de-DE" dirty="0" smtClean="0"/>
            </a:br>
            <a:r>
              <a:rPr lang="de-DE" dirty="0" smtClean="0"/>
              <a:t>aus dem Material zur Vorlesung Indexierung und Suchen von Tobias Scheffer, Univ. Potsdam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57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Teilzeichenkette, Präfix, Suffix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sei eine </a:t>
            </a:r>
            <a:r>
              <a:rPr lang="de-DE" dirty="0" smtClean="0">
                <a:solidFill>
                  <a:srgbClr val="0000FF"/>
                </a:solidFill>
              </a:rPr>
              <a:t>Zeichenkette</a:t>
            </a:r>
            <a:r>
              <a:rPr lang="de-DE" dirty="0" smtClean="0"/>
              <a:t> der Länge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</a:p>
          <a:p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S[i..</a:t>
            </a:r>
            <a:r>
              <a:rPr lang="de-DE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]</a:t>
            </a:r>
            <a:r>
              <a:rPr lang="de-DE" dirty="0" smtClean="0"/>
              <a:t> ist dann eine </a:t>
            </a:r>
            <a:r>
              <a:rPr lang="de-DE" dirty="0" smtClean="0">
                <a:solidFill>
                  <a:srgbClr val="0000FF"/>
                </a:solidFill>
              </a:rPr>
              <a:t>Teilzeichenkette</a:t>
            </a:r>
            <a:r>
              <a:rPr lang="de-DE" dirty="0" smtClean="0"/>
              <a:t> von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zwischen den Indizes </a:t>
            </a:r>
            <a:r>
              <a:rPr lang="de-DE" dirty="0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 (0 ≤ i </a:t>
            </a:r>
            <a:r>
              <a:rPr lang="de-DE" dirty="0">
                <a:solidFill>
                  <a:srgbClr val="3C8C93"/>
                </a:solidFill>
              </a:rPr>
              <a:t>≤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≤</a:t>
            </a:r>
            <a:r>
              <a:rPr lang="de-DE" dirty="0" smtClean="0">
                <a:solidFill>
                  <a:srgbClr val="3C8C93"/>
                </a:solidFill>
              </a:rPr>
              <a:t> m-1)</a:t>
            </a:r>
          </a:p>
          <a:p>
            <a:endParaRPr lang="de-DE" dirty="0"/>
          </a:p>
          <a:p>
            <a:r>
              <a:rPr lang="de-DE" dirty="0" smtClean="0"/>
              <a:t>Ein </a:t>
            </a:r>
            <a:r>
              <a:rPr lang="de-DE" dirty="0" smtClean="0">
                <a:solidFill>
                  <a:srgbClr val="0000FF"/>
                </a:solidFill>
              </a:rPr>
              <a:t>Präfix</a:t>
            </a:r>
            <a:r>
              <a:rPr lang="de-DE" dirty="0" smtClean="0"/>
              <a:t> ist eine Teilzeichenkette </a:t>
            </a:r>
            <a:r>
              <a:rPr lang="de-DE" dirty="0" smtClean="0">
                <a:solidFill>
                  <a:srgbClr val="3C8C93"/>
                </a:solidFill>
              </a:rPr>
              <a:t>S[0..i] </a:t>
            </a:r>
            <a:r>
              <a:rPr lang="de-DE" dirty="0">
                <a:solidFill>
                  <a:srgbClr val="3C8C93"/>
                </a:solidFill>
              </a:rPr>
              <a:t>(0 ≤ i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>
                <a:solidFill>
                  <a:srgbClr val="3C8C93"/>
                </a:solidFill>
              </a:rPr>
              <a:t>-1)</a:t>
            </a:r>
          </a:p>
          <a:p>
            <a:endParaRPr lang="de-DE" dirty="0" smtClean="0"/>
          </a:p>
          <a:p>
            <a:r>
              <a:rPr lang="de-DE" dirty="0" smtClean="0"/>
              <a:t>Eine </a:t>
            </a:r>
            <a:r>
              <a:rPr lang="de-DE" dirty="0" smtClean="0">
                <a:solidFill>
                  <a:srgbClr val="0000FF"/>
                </a:solidFill>
              </a:rPr>
              <a:t>Suffix</a:t>
            </a:r>
            <a:r>
              <a:rPr lang="de-DE" dirty="0" smtClean="0"/>
              <a:t> ist eine Teilzeichenkette </a:t>
            </a:r>
            <a:r>
              <a:rPr lang="de-DE" dirty="0" smtClean="0">
                <a:solidFill>
                  <a:srgbClr val="3C8C93"/>
                </a:solidFill>
              </a:rPr>
              <a:t>S[i..m-1] </a:t>
            </a:r>
            <a:r>
              <a:rPr lang="de-DE" dirty="0">
                <a:solidFill>
                  <a:srgbClr val="3C8C93"/>
                </a:solidFill>
              </a:rPr>
              <a:t>(0 ≤ i ≤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>
                <a:solidFill>
                  <a:srgbClr val="3C8C93"/>
                </a:solidFill>
              </a:rPr>
              <a:t>-1)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46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531671" cy="503238"/>
          </a:xfrm>
        </p:spPr>
        <p:txBody>
          <a:bodyPr/>
          <a:lstStyle/>
          <a:p>
            <a:r>
              <a:rPr lang="de-DE" dirty="0" smtClean="0"/>
              <a:t>Indexstrukturen für eindimensionale 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Wiederholung: </a:t>
            </a:r>
            <a:r>
              <a:rPr lang="de-DE" dirty="0" err="1" smtClean="0"/>
              <a:t>Tries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Screen Shot 2015-11-16 at 16.2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388424" cy="42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24167" cy="503238"/>
          </a:xfrm>
        </p:spPr>
        <p:txBody>
          <a:bodyPr/>
          <a:lstStyle/>
          <a:p>
            <a:r>
              <a:rPr lang="de-DE" dirty="0"/>
              <a:t>Indexstrukturen für eindimensionale </a:t>
            </a:r>
            <a:r>
              <a:rPr lang="de-DE" dirty="0" smtClean="0"/>
              <a:t>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Wiederholung: Invertierter Index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5-11-16 at 16.31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7662"/>
            <a:ext cx="8244408" cy="431563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55976" y="3212976"/>
            <a:ext cx="432048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43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Invertierter Index mit Blockadressierung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5-11-16 at 16.3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17065" cy="48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42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eines invertierten Index mit </a:t>
            </a:r>
            <a:r>
              <a:rPr lang="de-DE" dirty="0" err="1" smtClean="0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Iteriere </a:t>
            </a:r>
            <a:r>
              <a:rPr lang="de-DE" dirty="0" err="1"/>
              <a:t>über</a:t>
            </a:r>
            <a:r>
              <a:rPr lang="de-DE" dirty="0"/>
              <a:t> alle Texte, iteriere </a:t>
            </a:r>
            <a:r>
              <a:rPr lang="de-DE" dirty="0" err="1"/>
              <a:t>über</a:t>
            </a:r>
            <a:r>
              <a:rPr lang="de-DE" dirty="0"/>
              <a:t> alle Positionen des Textes, an denen ein neues Wort beginnt.</a:t>
            </a:r>
          </a:p>
          <a:p>
            <a:pPr lvl="1"/>
            <a:r>
              <a:rPr lang="de-DE" dirty="0" err="1" smtClean="0"/>
              <a:t>Füge</a:t>
            </a:r>
            <a:r>
              <a:rPr lang="de-DE" dirty="0" smtClean="0"/>
              <a:t> </a:t>
            </a:r>
            <a:r>
              <a:rPr lang="de-DE" dirty="0"/>
              <a:t>(Wort, Position) sortiert in einen </a:t>
            </a:r>
            <a:r>
              <a:rPr lang="de-DE" dirty="0" err="1"/>
              <a:t>Trie</a:t>
            </a:r>
            <a:r>
              <a:rPr lang="de-DE" dirty="0"/>
              <a:t> ein.</a:t>
            </a:r>
          </a:p>
          <a:p>
            <a:pPr lvl="1"/>
            <a:r>
              <a:rPr lang="de-DE" dirty="0" smtClean="0"/>
              <a:t>Wenn </a:t>
            </a:r>
            <a:r>
              <a:rPr lang="de-DE" dirty="0"/>
              <a:t>Speicher voll ist, dann speichere </a:t>
            </a:r>
            <a:r>
              <a:rPr lang="de-DE" dirty="0" err="1"/>
              <a:t>Trie</a:t>
            </a:r>
            <a:r>
              <a:rPr lang="de-DE" dirty="0"/>
              <a:t>, lade einen Unterbaum in den Speicher, </a:t>
            </a:r>
            <a:r>
              <a:rPr lang="de-DE" dirty="0" err="1"/>
              <a:t>berücksichtige</a:t>
            </a:r>
            <a:r>
              <a:rPr lang="de-DE" dirty="0"/>
              <a:t> nur </a:t>
            </a:r>
            <a:r>
              <a:rPr lang="de-DE" dirty="0" err="1"/>
              <a:t>Wörter</a:t>
            </a:r>
            <a:r>
              <a:rPr lang="de-DE" dirty="0"/>
              <a:t>, die in diesen Unterbaum </a:t>
            </a:r>
            <a:r>
              <a:rPr lang="de-DE" dirty="0" err="1"/>
              <a:t>gehören</a:t>
            </a:r>
            <a:r>
              <a:rPr lang="de-DE" dirty="0"/>
              <a:t>. Dann abspeichern, mit </a:t>
            </a:r>
            <a:r>
              <a:rPr lang="de-DE" dirty="0" err="1"/>
              <a:t>nächstem</a:t>
            </a:r>
            <a:r>
              <a:rPr lang="de-DE" dirty="0"/>
              <a:t> Unterbaum weitermachen, dazu Text neu iterieren.</a:t>
            </a:r>
          </a:p>
          <a:p>
            <a:r>
              <a:rPr lang="de-DE" dirty="0" smtClean="0"/>
              <a:t>Traversiere </a:t>
            </a:r>
            <a:r>
              <a:rPr lang="de-DE" dirty="0"/>
              <a:t>den </a:t>
            </a:r>
            <a:r>
              <a:rPr lang="de-DE" dirty="0" err="1"/>
              <a:t>Trie</a:t>
            </a:r>
            <a:r>
              <a:rPr lang="de-DE" dirty="0"/>
              <a:t> und schreibe die </a:t>
            </a:r>
            <a:r>
              <a:rPr lang="de-DE" dirty="0" err="1"/>
              <a:t>Wörter</a:t>
            </a:r>
            <a:r>
              <a:rPr lang="de-DE" dirty="0"/>
              <a:t> in den invertierten Index.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31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eines invertierten Index mit 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Iteriere </a:t>
            </a:r>
            <a:r>
              <a:rPr lang="de-DE" dirty="0" err="1"/>
              <a:t>über</a:t>
            </a:r>
            <a:r>
              <a:rPr lang="de-DE" dirty="0"/>
              <a:t> Dokumente</a:t>
            </a:r>
            <a:r>
              <a:rPr lang="de-DE"/>
              <a:t>, </a:t>
            </a:r>
            <a:r>
              <a:rPr lang="de-DE" smtClean="0"/>
              <a:t>parse </a:t>
            </a:r>
            <a:r>
              <a:rPr lang="de-DE" dirty="0"/>
              <a:t>Tokens,</a:t>
            </a:r>
          </a:p>
          <a:p>
            <a:r>
              <a:rPr lang="de-DE" dirty="0" err="1" smtClean="0"/>
              <a:t>Füge</a:t>
            </a:r>
            <a:r>
              <a:rPr lang="de-DE" dirty="0" smtClean="0"/>
              <a:t> </a:t>
            </a:r>
            <a:r>
              <a:rPr lang="de-DE" dirty="0"/>
              <a:t>Tokens mit Textpositionen in unsortierte </a:t>
            </a:r>
            <a:r>
              <a:rPr lang="de-DE" dirty="0" smtClean="0"/>
              <a:t>Liste ein</a:t>
            </a:r>
            <a:r>
              <a:rPr lang="de-DE" dirty="0"/>
              <a:t>.</a:t>
            </a:r>
          </a:p>
          <a:p>
            <a:r>
              <a:rPr lang="de-DE" dirty="0" err="1" smtClean="0"/>
              <a:t>Hänge</a:t>
            </a:r>
            <a:r>
              <a:rPr lang="de-DE" dirty="0" smtClean="0"/>
              <a:t> </a:t>
            </a:r>
            <a:r>
              <a:rPr lang="de-DE" dirty="0"/>
              <a:t>alle unsortierten Listen aneinander.</a:t>
            </a:r>
          </a:p>
          <a:p>
            <a:r>
              <a:rPr lang="de-DE" dirty="0" smtClean="0"/>
              <a:t>Sortiere </a:t>
            </a:r>
            <a:r>
              <a:rPr lang="de-DE" dirty="0"/>
              <a:t>die Listen.</a:t>
            </a:r>
          </a:p>
          <a:p>
            <a:r>
              <a:rPr lang="de-DE" dirty="0" smtClean="0"/>
              <a:t>Eliminiere </a:t>
            </a:r>
            <a:r>
              <a:rPr lang="de-DE" dirty="0"/>
              <a:t>doppelt vorkommende Terme, </a:t>
            </a:r>
            <a:r>
              <a:rPr lang="de-DE" dirty="0" err="1"/>
              <a:t>füge</a:t>
            </a:r>
            <a:r>
              <a:rPr lang="de-DE" dirty="0"/>
              <a:t> die Vorkommen zu einer Liste zusammen.</a:t>
            </a:r>
          </a:p>
          <a:p>
            <a:r>
              <a:rPr lang="de-DE" dirty="0" smtClean="0"/>
              <a:t>Liste </a:t>
            </a:r>
            <a:r>
              <a:rPr lang="de-DE" dirty="0"/>
              <a:t>muss in den Speicher passen.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62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eines invertierten Index mit Blöcken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Lies Dokumente in </a:t>
            </a:r>
            <a:r>
              <a:rPr lang="de-DE" dirty="0" err="1"/>
              <a:t>k</a:t>
            </a:r>
            <a:r>
              <a:rPr lang="de-DE" dirty="0"/>
              <a:t> </a:t>
            </a:r>
            <a:r>
              <a:rPr lang="de-DE" dirty="0" err="1"/>
              <a:t>Blöcken</a:t>
            </a:r>
            <a:r>
              <a:rPr lang="de-DE" dirty="0"/>
              <a:t> ein.</a:t>
            </a:r>
          </a:p>
          <a:p>
            <a:r>
              <a:rPr lang="de-DE" dirty="0" smtClean="0"/>
              <a:t>Bilde </a:t>
            </a:r>
            <a:r>
              <a:rPr lang="de-DE" dirty="0" err="1"/>
              <a:t>Termliste</a:t>
            </a:r>
            <a:r>
              <a:rPr lang="de-DE" dirty="0"/>
              <a:t> </a:t>
            </a:r>
            <a:r>
              <a:rPr lang="de-DE" dirty="0" err="1"/>
              <a:t>für</a:t>
            </a:r>
            <a:r>
              <a:rPr lang="de-DE" dirty="0"/>
              <a:t> jeweiligen Block.</a:t>
            </a:r>
          </a:p>
          <a:p>
            <a:r>
              <a:rPr lang="de-DE" dirty="0" smtClean="0"/>
              <a:t>Sortiere </a:t>
            </a:r>
            <a:r>
              <a:rPr lang="de-DE" dirty="0"/>
              <a:t>lokalen Index </a:t>
            </a:r>
            <a:r>
              <a:rPr lang="de-DE" dirty="0" err="1"/>
              <a:t>für</a:t>
            </a:r>
            <a:r>
              <a:rPr lang="de-DE" dirty="0"/>
              <a:t> den Block, speichere.</a:t>
            </a:r>
          </a:p>
          <a:p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/>
              <a:t>lokale Indizes in log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 err="1"/>
              <a:t>k</a:t>
            </a:r>
            <a:r>
              <a:rPr lang="de-DE" dirty="0"/>
              <a:t> Ebenen.</a:t>
            </a:r>
          </a:p>
          <a:p>
            <a:pPr lvl="1"/>
            <a:r>
              <a:rPr lang="de-DE" dirty="0" err="1" smtClean="0"/>
              <a:t>Für</a:t>
            </a:r>
            <a:r>
              <a:rPr lang="de-DE" dirty="0" smtClean="0"/>
              <a:t> </a:t>
            </a:r>
            <a:r>
              <a:rPr lang="de-DE" dirty="0"/>
              <a:t>alle Ebenen, </a:t>
            </a:r>
            <a:r>
              <a:rPr lang="de-DE" dirty="0" err="1"/>
              <a:t>für</a:t>
            </a:r>
            <a:r>
              <a:rPr lang="de-DE" dirty="0"/>
              <a:t> alle Paare, sequentiell einlesen, </a:t>
            </a:r>
            <a:r>
              <a:rPr lang="de-DE" dirty="0" err="1"/>
              <a:t>mergen</a:t>
            </a:r>
            <a:r>
              <a:rPr lang="de-DE" dirty="0"/>
              <a:t>, abspeichern.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06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mit invertiertem 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Gegeben</a:t>
            </a:r>
            <a:r>
              <a:rPr lang="de-DE" dirty="0"/>
              <a:t>: Suchanfrage q.</a:t>
            </a:r>
          </a:p>
          <a:p>
            <a:r>
              <a:rPr lang="de-DE" dirty="0" smtClean="0"/>
              <a:t>Schlage </a:t>
            </a:r>
            <a:r>
              <a:rPr lang="de-DE" dirty="0"/>
              <a:t>einzelne Terme der Suchanfrage im </a:t>
            </a:r>
            <a:r>
              <a:rPr lang="de-DE" dirty="0" smtClean="0"/>
              <a:t>Index nach</a:t>
            </a:r>
            <a:r>
              <a:rPr lang="de-DE" dirty="0"/>
              <a:t>, dazu </a:t>
            </a:r>
            <a:r>
              <a:rPr lang="de-DE" dirty="0" err="1"/>
              <a:t>Binärsuche</a:t>
            </a:r>
            <a:r>
              <a:rPr lang="de-DE" dirty="0"/>
              <a:t> in der </a:t>
            </a:r>
            <a:r>
              <a:rPr lang="de-DE" dirty="0" err="1"/>
              <a:t>Termliste</a:t>
            </a:r>
            <a:r>
              <a:rPr lang="de-DE" dirty="0"/>
              <a:t>.</a:t>
            </a:r>
          </a:p>
          <a:p>
            <a:r>
              <a:rPr lang="de-DE" dirty="0" smtClean="0"/>
              <a:t>Greife </a:t>
            </a:r>
            <a:r>
              <a:rPr lang="de-DE" dirty="0"/>
              <a:t>auf die gefundenen Dokumente zu.</a:t>
            </a:r>
          </a:p>
          <a:p>
            <a:r>
              <a:rPr lang="de-DE" dirty="0" err="1" smtClean="0"/>
              <a:t>Löse</a:t>
            </a:r>
            <a:r>
              <a:rPr lang="de-DE" dirty="0" smtClean="0"/>
              <a:t> </a:t>
            </a:r>
            <a:r>
              <a:rPr lang="de-DE" dirty="0"/>
              <a:t>Phrasen-, Nachbarschafts- und Boolesche Anfrage anhand der Dokumente auf.</a:t>
            </a:r>
          </a:p>
          <a:p>
            <a:r>
              <a:rPr lang="de-DE" dirty="0" smtClean="0"/>
              <a:t>(</a:t>
            </a:r>
            <a:r>
              <a:rPr lang="de-DE" dirty="0"/>
              <a:t>Bei Blockadressierung, Suche in den </a:t>
            </a:r>
            <a:r>
              <a:rPr lang="de-DE" dirty="0" err="1"/>
              <a:t>Blöcken</a:t>
            </a:r>
            <a:r>
              <a:rPr lang="de-DE" dirty="0"/>
              <a:t>.)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Liste </a:t>
            </a:r>
            <a:r>
              <a:rPr lang="de-DE" dirty="0"/>
              <a:t>der Terme passt in der Regel in den Hauptspeicher, Listen der Vorkommen aller Terme </a:t>
            </a:r>
            <a:r>
              <a:rPr lang="de-DE" dirty="0" err="1"/>
              <a:t>häufig</a:t>
            </a:r>
            <a:r>
              <a:rPr lang="de-DE" dirty="0"/>
              <a:t> nicht.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874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Umgang mit Rechtschreibfehlern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Erweitere Suchanfrage um Terme, die Edit-Abstand von </a:t>
            </a:r>
            <a:r>
              <a:rPr lang="de-DE" dirty="0" err="1"/>
              <a:t>höchstens</a:t>
            </a:r>
            <a:r>
              <a:rPr lang="de-DE" dirty="0"/>
              <a:t> x haben.</a:t>
            </a:r>
          </a:p>
          <a:p>
            <a:r>
              <a:rPr lang="de-DE" dirty="0" smtClean="0"/>
              <a:t>Verlangsamt </a:t>
            </a:r>
            <a:r>
              <a:rPr lang="de-DE" dirty="0"/>
              <a:t>die Suche sehr. </a:t>
            </a:r>
            <a:r>
              <a:rPr lang="de-DE" dirty="0" err="1"/>
              <a:t>Lösung</a:t>
            </a:r>
            <a:r>
              <a:rPr lang="de-DE" dirty="0"/>
              <a:t>: nur, wenn </a:t>
            </a:r>
            <a:r>
              <a:rPr lang="de-DE" dirty="0" err="1"/>
              <a:t>ursprüngliche</a:t>
            </a:r>
            <a:r>
              <a:rPr lang="de-DE" dirty="0"/>
              <a:t> Anfrage keinen Treffer liefert.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6" name="Bild 5" descr="Screen Shot 2015-11-16 at 16.4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8960"/>
            <a:ext cx="6040917" cy="31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9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4212" y="1844675"/>
            <a:ext cx="2591643" cy="2474913"/>
            <a:chOff x="682699" y="1844679"/>
            <a:chExt cx="2593572" cy="247564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699" y="1844679"/>
              <a:ext cx="2593572" cy="2344045"/>
              <a:chOff x="1582215" y="3024097"/>
              <a:chExt cx="2593572" cy="234404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2215" y="3024097"/>
                <a:ext cx="2593572" cy="61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r>
                  <a:rPr lang="de-DE" sz="2000" dirty="0" smtClean="0"/>
                  <a:t>Invertierter Index +</a:t>
                </a:r>
                <a:br>
                  <a:rPr lang="de-DE" sz="2000" dirty="0" smtClean="0"/>
                </a:br>
                <a:r>
                  <a:rPr lang="de-DE" sz="2000" dirty="0" smtClean="0"/>
                  <a:t>Zeichenkettenabgleich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7824" y="3573015"/>
            <a:ext cx="3178175" cy="1937195"/>
            <a:chOff x="2988562" y="3573495"/>
            <a:chExt cx="3176694" cy="1937455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8562" y="3573495"/>
              <a:ext cx="3176694" cy="1805245"/>
              <a:chOff x="2014695" y="3675596"/>
              <a:chExt cx="3176694" cy="1805245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14695" y="3675596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 dirty="0" smtClean="0"/>
                  <a:t>Suffix-Bäume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b="1" dirty="0" smtClean="0"/>
                <a:t>Suffix-Felder</a:t>
              </a:r>
              <a:endParaRPr lang="de-DE" sz="2000" b="1" dirty="0"/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smtClean="0"/>
              <a:t>Zeichenkettenabgleich ohne Wortgrenzen</a:t>
            </a:r>
            <a:endParaRPr lang="de-DE" sz="2400" dirty="0"/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smtClean="0"/>
                  <a:t>Zeichenkettenabgleich</a:t>
                </a:r>
                <a:endParaRPr lang="de-DE" sz="2000" dirty="0"/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80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de-DE" dirty="0"/>
              <a:t>Invertierter Index </a:t>
            </a:r>
            <a:r>
              <a:rPr lang="de-DE" dirty="0" err="1"/>
              <a:t>für</a:t>
            </a:r>
            <a:r>
              <a:rPr lang="de-DE" dirty="0"/>
              <a:t> Nachbarschafts-anfragen nicht so gut </a:t>
            </a:r>
            <a:r>
              <a:rPr lang="de-DE" dirty="0" smtClean="0"/>
              <a:t>geeignet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/>
              <a:t>Erfordert </a:t>
            </a:r>
            <a:r>
              <a:rPr lang="de-DE" dirty="0" err="1"/>
              <a:t>Tokenisierung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(geht nicht </a:t>
            </a:r>
            <a:r>
              <a:rPr lang="de-DE" dirty="0" err="1"/>
              <a:t>für</a:t>
            </a:r>
            <a:r>
              <a:rPr lang="de-DE" dirty="0"/>
              <a:t> DNA-Sequenzen</a:t>
            </a:r>
            <a:r>
              <a:rPr lang="de-DE" dirty="0" smtClean="0"/>
              <a:t>)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/>
              <a:t>Idee von </a:t>
            </a:r>
            <a:r>
              <a:rPr lang="de-DE" dirty="0" err="1"/>
              <a:t>Suffix-Bäumen</a:t>
            </a:r>
            <a:r>
              <a:rPr lang="de-DE" dirty="0"/>
              <a:t>: Text ist eine einzige Zeichenkette, jede Position </a:t>
            </a:r>
            <a:br>
              <a:rPr lang="de-DE" dirty="0"/>
            </a:br>
            <a:r>
              <a:rPr lang="de-DE" dirty="0"/>
              <a:t>ist ein Suffix (von „hier“ bis zum Ende</a:t>
            </a:r>
            <a:r>
              <a:rPr lang="de-DE" dirty="0" smtClean="0"/>
              <a:t>)</a:t>
            </a:r>
            <a:endParaRPr lang="de-DE" dirty="0"/>
          </a:p>
          <a:p>
            <a:pPr marL="285750" indent="-285750">
              <a:buFont typeface="Arial"/>
              <a:buChar char="•"/>
            </a:pPr>
            <a:r>
              <a:rPr lang="de-DE" dirty="0" err="1"/>
              <a:t>Trie</a:t>
            </a:r>
            <a:r>
              <a:rPr lang="de-DE" dirty="0"/>
              <a:t>-Struktur </a:t>
            </a:r>
            <a:r>
              <a:rPr lang="de-DE" dirty="0" err="1"/>
              <a:t>über</a:t>
            </a:r>
            <a:r>
              <a:rPr lang="de-DE" dirty="0"/>
              <a:t> alle </a:t>
            </a:r>
            <a:r>
              <a:rPr lang="de-DE" dirty="0" smtClean="0"/>
              <a:t>Suffixe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7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Teilzeichenkette</a:t>
            </a:r>
            <a:r>
              <a:rPr lang="en-US" dirty="0" smtClean="0"/>
              <a:t> S[1..3] = </a:t>
            </a:r>
            <a:r>
              <a:rPr lang="en-US" dirty="0"/>
              <a:t>"</a:t>
            </a:r>
            <a:r>
              <a:rPr lang="en-US" dirty="0" err="1"/>
              <a:t>ndr</a:t>
            </a:r>
            <a:r>
              <a:rPr lang="en-US" dirty="0" smtClean="0"/>
              <a:t>"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möglichen</a:t>
            </a:r>
            <a:r>
              <a:rPr lang="en-US" dirty="0" smtClean="0"/>
              <a:t> </a:t>
            </a:r>
            <a:r>
              <a:rPr lang="en-US" dirty="0" err="1" smtClean="0"/>
              <a:t>Präfixe</a:t>
            </a:r>
            <a:r>
              <a:rPr lang="en-US" dirty="0" smtClean="0"/>
              <a:t> </a:t>
            </a:r>
            <a:r>
              <a:rPr lang="en-US" dirty="0"/>
              <a:t>von </a:t>
            </a:r>
            <a:r>
              <a:rPr lang="en-US" dirty="0" smtClean="0"/>
              <a:t>S:</a:t>
            </a:r>
            <a:endParaRPr lang="en-US" dirty="0"/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andre</a:t>
            </a:r>
            <a:r>
              <a:rPr lang="en-US" dirty="0"/>
              <a:t>", "</a:t>
            </a:r>
            <a:r>
              <a:rPr lang="en-US" dirty="0" err="1"/>
              <a:t>andr</a:t>
            </a:r>
            <a:r>
              <a:rPr lang="en-US" dirty="0"/>
              <a:t>", "and", "an”, "a"</a:t>
            </a:r>
          </a:p>
          <a:p>
            <a:endParaRPr lang="en-US" dirty="0"/>
          </a:p>
          <a:p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möglichen</a:t>
            </a:r>
            <a:r>
              <a:rPr lang="en-US" dirty="0" smtClean="0"/>
              <a:t> </a:t>
            </a:r>
            <a:r>
              <a:rPr lang="en-US" dirty="0" err="1" smtClean="0"/>
              <a:t>Suffixe</a:t>
            </a:r>
            <a:r>
              <a:rPr lang="en-US" dirty="0" smtClean="0"/>
              <a:t> </a:t>
            </a:r>
            <a:r>
              <a:rPr lang="en-US" dirty="0"/>
              <a:t>von </a:t>
            </a:r>
            <a:r>
              <a:rPr lang="en-US" dirty="0" smtClean="0"/>
              <a:t>S:</a:t>
            </a:r>
            <a:endParaRPr lang="en-US" dirty="0"/>
          </a:p>
          <a:p>
            <a:pPr lvl="1"/>
            <a:r>
              <a:rPr lang="en-US" dirty="0"/>
              <a:t>"</a:t>
            </a:r>
            <a:r>
              <a:rPr lang="en-US" dirty="0" err="1"/>
              <a:t>andrew</a:t>
            </a:r>
            <a:r>
              <a:rPr lang="en-US" dirty="0"/>
              <a:t>", "</a:t>
            </a:r>
            <a:r>
              <a:rPr lang="en-US" dirty="0" err="1"/>
              <a:t>ndrew</a:t>
            </a:r>
            <a:r>
              <a:rPr lang="en-US" dirty="0"/>
              <a:t>", "drew", "</a:t>
            </a:r>
            <a:r>
              <a:rPr lang="en-US" dirty="0" err="1"/>
              <a:t>rew</a:t>
            </a:r>
            <a:r>
              <a:rPr lang="en-US" dirty="0"/>
              <a:t>", "</a:t>
            </a:r>
            <a:r>
              <a:rPr lang="en-US" dirty="0" err="1"/>
              <a:t>ew</a:t>
            </a:r>
            <a:r>
              <a:rPr lang="en-US" dirty="0"/>
              <a:t>", "w"</a:t>
            </a:r>
          </a:p>
          <a:p>
            <a:endParaRPr lang="de-DE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111180" y="1357536"/>
            <a:ext cx="2743200" cy="685800"/>
            <a:chOff x="3264" y="624"/>
            <a:chExt cx="1728" cy="432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1873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62553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076380" y="135753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565330" y="1357536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990780" y="1357536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378130" y="1357536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225480" y="2043336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000"/>
              <a:t>0</a:t>
            </a:r>
            <a:endParaRPr lang="th-TH" altLang="de-DE" sz="2000">
              <a:latin typeface="Tahoma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473380" y="2043336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000"/>
              <a:t>5</a:t>
            </a:r>
            <a:endParaRPr lang="th-TH" altLang="de-DE" sz="2000">
              <a:latin typeface="Tahoma" pitchFamily="34" charset="0"/>
            </a:endParaRP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713694" y="1196752"/>
            <a:ext cx="336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8942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Indexpunkte </a:t>
            </a:r>
            <a:r>
              <a:rPr lang="de-DE" dirty="0" err="1"/>
              <a:t>können</a:t>
            </a:r>
            <a:r>
              <a:rPr lang="de-DE" dirty="0"/>
              <a:t> </a:t>
            </a:r>
            <a:r>
              <a:rPr lang="de-DE" dirty="0" err="1"/>
              <a:t>Wortanfänge</a:t>
            </a:r>
            <a:r>
              <a:rPr lang="de-DE" dirty="0"/>
              <a:t> oder alle </a:t>
            </a:r>
            <a:r>
              <a:rPr lang="de-DE" dirty="0" smtClean="0"/>
              <a:t>Zeichenkettenpositionen </a:t>
            </a:r>
            <a:r>
              <a:rPr lang="de-DE" dirty="0"/>
              <a:t>sein.</a:t>
            </a:r>
          </a:p>
          <a:p>
            <a:r>
              <a:rPr lang="de-DE" dirty="0" smtClean="0"/>
              <a:t>Text </a:t>
            </a:r>
            <a:r>
              <a:rPr lang="de-DE" dirty="0"/>
              <a:t>ab Position: Suffix.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5" name="Bild 4" descr="Screen Shot 2015-11-16 at 16.44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6948264" cy="35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5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</a:t>
            </a:r>
            <a:r>
              <a:rPr lang="de-DE" dirty="0" err="1" smtClean="0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Aufbau </a:t>
            </a:r>
            <a:r>
              <a:rPr lang="de-DE" dirty="0"/>
              <a:t>eines Suffix-</a:t>
            </a:r>
            <a:r>
              <a:rPr lang="de-DE" dirty="0" err="1"/>
              <a:t>Tries</a:t>
            </a:r>
            <a:r>
              <a:rPr lang="de-DE" dirty="0"/>
              <a:t>:</a:t>
            </a:r>
          </a:p>
          <a:p>
            <a:r>
              <a:rPr lang="de-DE" dirty="0" err="1" smtClean="0"/>
              <a:t>Für</a:t>
            </a:r>
            <a:r>
              <a:rPr lang="de-DE" dirty="0" smtClean="0"/>
              <a:t> </a:t>
            </a:r>
            <a:r>
              <a:rPr lang="de-DE" dirty="0"/>
              <a:t>alle Indexpunkte:</a:t>
            </a:r>
          </a:p>
          <a:p>
            <a:pPr lvl="1"/>
            <a:r>
              <a:rPr lang="de-DE" dirty="0" err="1" smtClean="0"/>
              <a:t>Füge</a:t>
            </a:r>
            <a:r>
              <a:rPr lang="de-DE" dirty="0" smtClean="0"/>
              <a:t> </a:t>
            </a:r>
            <a:r>
              <a:rPr lang="de-DE" dirty="0"/>
              <a:t>Suffix ab Indexpunkt in den </a:t>
            </a:r>
            <a:r>
              <a:rPr lang="de-DE" dirty="0" err="1"/>
              <a:t>Trie</a:t>
            </a:r>
            <a:r>
              <a:rPr lang="de-DE" dirty="0"/>
              <a:t> ein.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pic>
        <p:nvPicPr>
          <p:cNvPr id="5" name="Bild 4" descr="Screen Shot 2015-11-16 at 16.4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2636912"/>
            <a:ext cx="7164288" cy="37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Patricia-</a:t>
            </a:r>
            <a:r>
              <a:rPr lang="de-DE" dirty="0" err="1" smtClean="0"/>
              <a:t>Tries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Ersetze interne Knoten mit nur einer ausgehenden Kante durch „</a:t>
            </a:r>
            <a:r>
              <a:rPr lang="de-DE" dirty="0" err="1"/>
              <a:t>Überleseknoten</a:t>
            </a:r>
            <a:r>
              <a:rPr lang="de-DE" dirty="0"/>
              <a:t>“, beschrifte sie mit der </a:t>
            </a:r>
            <a:r>
              <a:rPr lang="de-DE" dirty="0" err="1"/>
              <a:t>nächsten</a:t>
            </a:r>
            <a:r>
              <a:rPr lang="de-DE" dirty="0"/>
              <a:t> zu beachtenden Textposition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pic>
        <p:nvPicPr>
          <p:cNvPr id="5" name="Bild 4" descr="Screen Shot 2015-11-16 at 16.4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20280"/>
            <a:ext cx="558126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im Suffix-Baum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Eingabe: </a:t>
            </a:r>
            <a:r>
              <a:rPr lang="de-DE" dirty="0" smtClean="0"/>
              <a:t>Suchzeichenkette, </a:t>
            </a:r>
            <a:r>
              <a:rPr lang="de-DE" dirty="0"/>
              <a:t>Wurzelknoten.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Wiederhole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Wenn </a:t>
            </a:r>
            <a:r>
              <a:rPr lang="de-DE" dirty="0"/>
              <a:t>Terminalknoten, liefere Position </a:t>
            </a:r>
            <a:r>
              <a:rPr lang="de-DE" dirty="0" err="1"/>
              <a:t>zurück</a:t>
            </a:r>
            <a:r>
              <a:rPr lang="de-DE" dirty="0"/>
              <a:t>, </a:t>
            </a:r>
            <a:r>
              <a:rPr lang="de-DE" dirty="0" err="1"/>
              <a:t>überprüfe</a:t>
            </a:r>
            <a:r>
              <a:rPr lang="de-DE" dirty="0"/>
              <a:t>, ob </a:t>
            </a:r>
            <a:r>
              <a:rPr lang="de-DE" dirty="0" smtClean="0"/>
              <a:t>Suchzeichenkette </a:t>
            </a:r>
            <a:r>
              <a:rPr lang="de-DE" dirty="0"/>
              <a:t>an dieser Position steht.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Wenn </a:t>
            </a:r>
            <a:r>
              <a:rPr lang="de-DE" dirty="0"/>
              <a:t>„</a:t>
            </a:r>
            <a:r>
              <a:rPr lang="de-DE" dirty="0" err="1"/>
              <a:t>Überleseknoten</a:t>
            </a:r>
            <a:r>
              <a:rPr lang="de-DE" dirty="0"/>
              <a:t>“, spring bis zur angegebenen Textposition weiter.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Folge </a:t>
            </a:r>
            <a:r>
              <a:rPr lang="de-DE" dirty="0"/>
              <a:t>der Kante, die den Buchstaben an der aktuellen Position akzeptiert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31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Konstruktion: O(</a:t>
            </a:r>
            <a:r>
              <a:rPr lang="de-DE" dirty="0" err="1"/>
              <a:t>Länge</a:t>
            </a:r>
            <a:r>
              <a:rPr lang="de-DE" dirty="0"/>
              <a:t> des Textes). </a:t>
            </a:r>
          </a:p>
          <a:p>
            <a:r>
              <a:rPr lang="de-DE" dirty="0" smtClean="0"/>
              <a:t>Algorithmus </a:t>
            </a:r>
            <a:r>
              <a:rPr lang="de-DE" dirty="0"/>
              <a:t>funktioniert schlecht, </a:t>
            </a:r>
            <a:r>
              <a:rPr lang="de-DE" dirty="0" smtClean="0"/>
              <a:t>wenn </a:t>
            </a:r>
            <a:r>
              <a:rPr lang="de-DE" dirty="0"/>
              <a:t>die Struktur </a:t>
            </a:r>
            <a:r>
              <a:rPr lang="de-DE" dirty="0" smtClean="0"/>
              <a:t>nicht </a:t>
            </a:r>
            <a:r>
              <a:rPr lang="de-DE" dirty="0"/>
              <a:t>in den </a:t>
            </a:r>
            <a:r>
              <a:rPr lang="de-DE" dirty="0" smtClean="0"/>
              <a:t>Hauptspeicher </a:t>
            </a:r>
            <a:r>
              <a:rPr lang="de-DE" dirty="0"/>
              <a:t>passt. </a:t>
            </a:r>
          </a:p>
          <a:p>
            <a:r>
              <a:rPr lang="de-DE" dirty="0" smtClean="0"/>
              <a:t>Problem</a:t>
            </a:r>
            <a:r>
              <a:rPr lang="de-DE" dirty="0"/>
              <a:t>: Speicherstruktur wird ziemlich groß, ca. 120-240% der Textsammlung, selbst wenn nur </a:t>
            </a:r>
            <a:r>
              <a:rPr lang="de-DE" dirty="0" err="1"/>
              <a:t>Wortanfänge</a:t>
            </a:r>
            <a:r>
              <a:rPr lang="de-DE" dirty="0"/>
              <a:t> </a:t>
            </a:r>
            <a:r>
              <a:rPr lang="de-DE" dirty="0" smtClean="0"/>
              <a:t>(Längenbegrenzung) indexiert </a:t>
            </a:r>
            <a:r>
              <a:rPr lang="de-DE" dirty="0"/>
              <a:t>werden. </a:t>
            </a:r>
          </a:p>
          <a:p>
            <a:r>
              <a:rPr lang="de-DE" dirty="0" smtClean="0"/>
              <a:t>Suffix-Felder (Arrays): </a:t>
            </a:r>
            <a:r>
              <a:rPr lang="de-DE" dirty="0"/>
              <a:t>kompaktere Speicherung.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89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Suffix-Felder (Aufbau naiv)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Suffix-</a:t>
            </a:r>
            <a:r>
              <a:rPr lang="de-DE" dirty="0" err="1"/>
              <a:t>Trie</a:t>
            </a:r>
            <a:r>
              <a:rPr lang="de-DE" dirty="0"/>
              <a:t> in lexikographische Reihenfolge bringen.</a:t>
            </a:r>
          </a:p>
          <a:p>
            <a:r>
              <a:rPr lang="de-DE" dirty="0" smtClean="0"/>
              <a:t>Suffix-Feld= </a:t>
            </a:r>
            <a:r>
              <a:rPr lang="de-DE" dirty="0"/>
              <a:t>Folge der Indexpositionen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5" name="Bild 4" descr="Screen Shot 2015-11-16 at 16.5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0" y="2129040"/>
            <a:ext cx="8280920" cy="45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in Suffix-Feldern: Binärsuche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90"/>
                </a:solidFill>
              </a:rPr>
              <a:t>find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p, A</a:t>
            </a:r>
            <a:r>
              <a:rPr lang="de-DE" dirty="0" smtClean="0"/>
              <a:t>): Integer</a:t>
            </a:r>
            <a:br>
              <a:rPr lang="de-DE" dirty="0" smtClean="0"/>
            </a:br>
            <a:r>
              <a:rPr lang="de-DE" dirty="0" smtClean="0"/>
              <a:t>     </a:t>
            </a:r>
            <a:r>
              <a:rPr lang="de-DE" dirty="0" smtClean="0">
                <a:solidFill>
                  <a:srgbClr val="FF0000"/>
                </a:solidFill>
              </a:rPr>
              <a:t>// Suchzeichenkette p, </a:t>
            </a:r>
            <a:r>
              <a:rPr lang="de-DE" dirty="0">
                <a:solidFill>
                  <a:srgbClr val="FF0000"/>
                </a:solidFill>
              </a:rPr>
              <a:t>Suffix</a:t>
            </a:r>
            <a:r>
              <a:rPr lang="de-DE" dirty="0" smtClean="0">
                <a:solidFill>
                  <a:srgbClr val="FF0000"/>
                </a:solidFill>
              </a:rPr>
              <a:t>-Feld A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     // liefert Position von p in A oder -1, falls p nicht in A</a:t>
            </a:r>
            <a:r>
              <a:rPr lang="de-DE" dirty="0">
                <a:solidFill>
                  <a:srgbClr val="FF0000"/>
                </a:solidFill>
              </a:rPr>
              <a:t/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smtClean="0"/>
              <a:t>     </a:t>
            </a:r>
            <a:r>
              <a:rPr lang="de-DE" dirty="0" smtClean="0">
                <a:solidFill>
                  <a:srgbClr val="3C8C93"/>
                </a:solidFill>
              </a:rPr>
              <a:t>s := 1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/>
              <a:t>     </a:t>
            </a:r>
            <a:r>
              <a:rPr lang="de-DE" dirty="0" err="1" smtClean="0">
                <a:solidFill>
                  <a:srgbClr val="3C8C93"/>
                </a:solidFill>
              </a:rPr>
              <a:t>e</a:t>
            </a:r>
            <a:r>
              <a:rPr lang="de-DE" dirty="0" smtClean="0">
                <a:solidFill>
                  <a:srgbClr val="3C8C93"/>
                </a:solidFill>
              </a:rPr>
              <a:t> := </a:t>
            </a:r>
            <a:r>
              <a:rPr lang="de-DE" dirty="0" err="1" smtClean="0">
                <a:solidFill>
                  <a:srgbClr val="3C8C93"/>
                </a:solidFill>
              </a:rPr>
              <a:t>length</a:t>
            </a:r>
            <a:r>
              <a:rPr lang="de-DE" dirty="0" smtClean="0">
                <a:solidFill>
                  <a:srgbClr val="3C8C93"/>
                </a:solidFill>
              </a:rPr>
              <a:t>(A)</a:t>
            </a:r>
            <a:r>
              <a:rPr lang="de-DE" dirty="0">
                <a:solidFill>
                  <a:srgbClr val="3C8C93"/>
                </a:solidFill>
              </a:rPr>
              <a:t/>
            </a:r>
            <a:br>
              <a:rPr lang="de-DE" dirty="0">
                <a:solidFill>
                  <a:srgbClr val="3C8C93"/>
                </a:solidFill>
              </a:rPr>
            </a:br>
            <a:r>
              <a:rPr lang="de-DE" dirty="0" smtClean="0"/>
              <a:t>    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 &lt;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do</a:t>
            </a:r>
            <a:br>
              <a:rPr lang="de-DE" dirty="0" smtClean="0"/>
            </a:br>
            <a:r>
              <a:rPr lang="de-DE" dirty="0" smtClean="0"/>
              <a:t>         </a:t>
            </a:r>
            <a:r>
              <a:rPr lang="de-DE" dirty="0" smtClean="0">
                <a:solidFill>
                  <a:srgbClr val="3C8C93"/>
                </a:solidFill>
              </a:rPr>
              <a:t>m := ⎡(</a:t>
            </a:r>
            <a:r>
              <a:rPr lang="de-DE" dirty="0" err="1" smtClean="0">
                <a:solidFill>
                  <a:srgbClr val="3C8C93"/>
                </a:solidFill>
              </a:rPr>
              <a:t>e</a:t>
            </a:r>
            <a:r>
              <a:rPr lang="de-DE" dirty="0" smtClean="0">
                <a:solidFill>
                  <a:srgbClr val="3C8C93"/>
                </a:solidFill>
              </a:rPr>
              <a:t> + s) / 2⎤  </a:t>
            </a:r>
            <a:r>
              <a:rPr lang="de-DE" dirty="0" smtClean="0">
                <a:solidFill>
                  <a:srgbClr val="FF0000"/>
                </a:solidFill>
              </a:rPr>
              <a:t>// nach oben runden</a:t>
            </a:r>
            <a:r>
              <a:rPr lang="de-DE" dirty="0" smtClean="0">
                <a:solidFill>
                  <a:srgbClr val="3C8C93"/>
                </a:solidFill>
              </a:rPr>
              <a:t/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smtClean="0"/>
              <a:t>        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p </a:t>
            </a:r>
            <a:r>
              <a:rPr lang="de-DE" dirty="0">
                <a:solidFill>
                  <a:srgbClr val="3C8C93"/>
                </a:solidFill>
              </a:rPr>
              <a:t>= Text(A</a:t>
            </a:r>
            <a:r>
              <a:rPr lang="de-DE" dirty="0" smtClean="0">
                <a:solidFill>
                  <a:srgbClr val="3C8C93"/>
                </a:solidFill>
              </a:rPr>
              <a:t>[m]) </a:t>
            </a:r>
            <a:r>
              <a:rPr lang="de-DE" dirty="0" err="1" smtClean="0"/>
              <a:t>then</a:t>
            </a:r>
            <a:endParaRPr lang="de-DE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return</a:t>
            </a:r>
            <a:r>
              <a:rPr lang="de-DE" dirty="0" smtClean="0"/>
              <a:t> m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&lt; Text(A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[m])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e</a:t>
            </a:r>
            <a:r>
              <a:rPr lang="de-DE" dirty="0" smtClean="0">
                <a:solidFill>
                  <a:srgbClr val="3C8C93"/>
                </a:solidFill>
              </a:rPr>
              <a:t> := m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DE" dirty="0" smtClean="0"/>
              <a:t>     </a:t>
            </a:r>
            <a:r>
              <a:rPr lang="de-DE" dirty="0" err="1" smtClean="0"/>
              <a:t>else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s := m</a:t>
            </a:r>
            <a:br>
              <a:rPr lang="de-DE" dirty="0" smtClean="0">
                <a:solidFill>
                  <a:srgbClr val="3C8C93"/>
                </a:solidFill>
              </a:rPr>
            </a:br>
            <a:r>
              <a:rPr lang="de-DE" dirty="0" err="1" smtClean="0">
                <a:solidFill>
                  <a:srgbClr val="000000"/>
                </a:solidFill>
              </a:rPr>
              <a:t>return</a:t>
            </a:r>
            <a:r>
              <a:rPr lang="de-DE" dirty="0" smtClean="0">
                <a:solidFill>
                  <a:srgbClr val="000000"/>
                </a:solidFill>
              </a:rPr>
              <a:t> -1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U. Manber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G.W. Myers "Suffix </a:t>
            </a:r>
            <a:r>
              <a:rPr lang="de-DE" sz="1200" dirty="0" err="1">
                <a:solidFill>
                  <a:srgbClr val="0000FF"/>
                </a:solidFill>
              </a:rPr>
              <a:t>arrays</a:t>
            </a:r>
            <a:r>
              <a:rPr lang="de-DE" sz="1200" dirty="0">
                <a:solidFill>
                  <a:srgbClr val="0000FF"/>
                </a:solidFill>
              </a:rPr>
              <a:t>: A </a:t>
            </a:r>
            <a:r>
              <a:rPr lang="de-DE" sz="1200" dirty="0" err="1">
                <a:solidFill>
                  <a:srgbClr val="0000FF"/>
                </a:solidFill>
              </a:rPr>
              <a:t>new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method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on-line </a:t>
            </a:r>
            <a:r>
              <a:rPr lang="de-DE" sz="1200" dirty="0" err="1">
                <a:solidFill>
                  <a:srgbClr val="0000FF"/>
                </a:solidFill>
              </a:rPr>
              <a:t>string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searches</a:t>
            </a:r>
            <a:r>
              <a:rPr lang="de-DE" sz="1200" dirty="0">
                <a:solidFill>
                  <a:srgbClr val="0000FF"/>
                </a:solidFill>
              </a:rPr>
              <a:t>". In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1st ACM-SIAM Symposium on </a:t>
            </a:r>
            <a:r>
              <a:rPr lang="de-DE" sz="1200" dirty="0" err="1">
                <a:solidFill>
                  <a:srgbClr val="0000FF"/>
                </a:solidFill>
              </a:rPr>
              <a:t>Discrete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Algorithms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 smtClean="0">
                <a:solidFill>
                  <a:srgbClr val="FF0000"/>
                </a:solidFill>
              </a:rPr>
              <a:t>1990</a:t>
            </a:r>
            <a:endParaRPr lang="de-DE" sz="1200" b="1" dirty="0">
              <a:solidFill>
                <a:srgbClr val="FF0000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971600" y="3356992"/>
            <a:ext cx="0" cy="2016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971600" y="5373216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6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pic>
        <p:nvPicPr>
          <p:cNvPr id="5" name="Bild 4" descr="Screen Shot 2015-11-22 at 21.5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7007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15816" y="6135687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Beispiel von Karsten Klein, Uni Dortmund,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Vorlesung Algorithmen </a:t>
            </a:r>
            <a:r>
              <a:rPr lang="de-DE" sz="1200" dirty="0">
                <a:solidFill>
                  <a:srgbClr val="0000FF"/>
                </a:solidFill>
              </a:rPr>
              <a:t>und </a:t>
            </a:r>
            <a:r>
              <a:rPr lang="de-DE" sz="1200" dirty="0" smtClean="0">
                <a:solidFill>
                  <a:srgbClr val="0000FF"/>
                </a:solidFill>
              </a:rPr>
              <a:t>Datenstrukturen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87624" y="2780928"/>
            <a:ext cx="779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1           2            3             4              5             6             7            8            9            10           11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236296" y="3140968"/>
            <a:ext cx="1674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lenght</a:t>
            </a:r>
            <a:r>
              <a:rPr lang="de-DE" dirty="0" smtClean="0"/>
              <a:t>(SA) = 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02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pic>
        <p:nvPicPr>
          <p:cNvPr id="5" name="Bild 4" descr="Screen Shot 2015-11-22 at 21.5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pic>
        <p:nvPicPr>
          <p:cNvPr id="5" name="Bild 4" descr="Screen Shot 2015-11-22 at 21.5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0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</a:t>
            </a:r>
            <a:r>
              <a:rPr lang="de-DE" dirty="0" err="1" smtClean="0"/>
              <a:t>Brute</a:t>
            </a:r>
            <a:r>
              <a:rPr lang="de-DE" dirty="0" smtClean="0"/>
              <a:t>-Force-Algorithmus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Problem: </a:t>
            </a:r>
            <a:r>
              <a:rPr lang="de-DE" dirty="0" smtClean="0"/>
              <a:t>Bestimme Position des ersten Vorkommens von Muster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 smtClean="0"/>
              <a:t> in Text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oder liefere </a:t>
            </a:r>
            <a:r>
              <a:rPr lang="de-DE" dirty="0" smtClean="0">
                <a:solidFill>
                  <a:srgbClr val="3C8C93"/>
                </a:solidFill>
              </a:rPr>
              <a:t>-1</a:t>
            </a:r>
            <a:r>
              <a:rPr lang="de-DE" dirty="0" smtClean="0"/>
              <a:t>, falls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nicht in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vorkommt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Idee: </a:t>
            </a:r>
            <a:r>
              <a:rPr lang="de-DE" dirty="0" smtClean="0"/>
              <a:t>Überprüfe jede Position im Text, ob das Muster dort startet</a:t>
            </a:r>
            <a:endParaRPr lang="de-DE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92200" y="3622079"/>
            <a:ext cx="2743200" cy="685800"/>
            <a:chOff x="3264" y="624"/>
            <a:chExt cx="1728" cy="432"/>
          </a:xfrm>
        </p:grpSpPr>
        <p:sp>
          <p:nvSpPr>
            <p:cNvPr id="47" name="Rectangle 5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684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0655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57400" y="362207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46350" y="362207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971800" y="362207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359150" y="362207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81000" y="360620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28700" y="462855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14859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943100" y="462855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111250" y="462855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536700" y="462855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924050" y="462855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1295400" y="432375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25450" y="462855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>
            <a:off x="4037013" y="4550767"/>
            <a:ext cx="98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5981700" y="3653829"/>
            <a:ext cx="2743200" cy="685800"/>
            <a:chOff x="3264" y="624"/>
            <a:chExt cx="1728" cy="432"/>
          </a:xfrm>
        </p:grpSpPr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0579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a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649605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n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6946900" y="365382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d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7435850" y="3653829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861300" y="3653829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8248650" y="3653829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5270500" y="3637954"/>
            <a:ext cx="59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T: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6438900" y="4660304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Line 52"/>
          <p:cNvSpPr>
            <a:spLocks noChangeShapeType="1"/>
          </p:cNvSpPr>
          <p:nvPr/>
        </p:nvSpPr>
        <p:spPr bwMode="auto">
          <a:xfrm>
            <a:off x="68961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2" name="Line 53"/>
          <p:cNvSpPr>
            <a:spLocks noChangeShapeType="1"/>
          </p:cNvSpPr>
          <p:nvPr/>
        </p:nvSpPr>
        <p:spPr bwMode="auto">
          <a:xfrm>
            <a:off x="7353300" y="4660304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3" name="Text Box 54"/>
          <p:cNvSpPr txBox="1">
            <a:spLocks noChangeArrowheads="1"/>
          </p:cNvSpPr>
          <p:nvPr/>
        </p:nvSpPr>
        <p:spPr bwMode="auto">
          <a:xfrm>
            <a:off x="6521450" y="4660304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r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6946900" y="4660304"/>
            <a:ext cx="38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e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5" name="Text Box 56"/>
          <p:cNvSpPr txBox="1">
            <a:spLocks noChangeArrowheads="1"/>
          </p:cNvSpPr>
          <p:nvPr/>
        </p:nvSpPr>
        <p:spPr bwMode="auto">
          <a:xfrm>
            <a:off x="7334250" y="4660304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w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>
            <a:off x="6705600" y="4355504"/>
            <a:ext cx="0" cy="304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5835650" y="4660304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3600"/>
              <a:t>P:</a:t>
            </a:r>
            <a:endParaRPr lang="th-TH" altLang="de-DE" sz="2800">
              <a:latin typeface="Tahoma" pitchFamily="34" charset="0"/>
            </a:endParaRPr>
          </a:p>
        </p:txBody>
      </p:sp>
      <p:sp>
        <p:nvSpPr>
          <p:cNvPr id="38" name="Line 84"/>
          <p:cNvSpPr>
            <a:spLocks noChangeShapeType="1"/>
          </p:cNvSpPr>
          <p:nvPr/>
        </p:nvSpPr>
        <p:spPr bwMode="auto">
          <a:xfrm>
            <a:off x="4092575" y="6260504"/>
            <a:ext cx="989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9" name="Text Box 85"/>
          <p:cNvSpPr txBox="1">
            <a:spLocks noChangeArrowheads="1"/>
          </p:cNvSpPr>
          <p:nvPr/>
        </p:nvSpPr>
        <p:spPr bwMode="auto">
          <a:xfrm>
            <a:off x="5365750" y="6077942"/>
            <a:ext cx="80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sz="2800"/>
              <a:t>. . . .</a:t>
            </a:r>
          </a:p>
        </p:txBody>
      </p:sp>
      <p:sp>
        <p:nvSpPr>
          <p:cNvPr id="40" name="Text Box 86"/>
          <p:cNvSpPr txBox="1">
            <a:spLocks noChangeArrowheads="1"/>
          </p:cNvSpPr>
          <p:nvPr/>
        </p:nvSpPr>
        <p:spPr bwMode="auto">
          <a:xfrm>
            <a:off x="1765292" y="5724872"/>
            <a:ext cx="6180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th-TH" altLang="de-DE" dirty="0">
                <a:latin typeface="+mn-lt"/>
              </a:rPr>
              <a:t>P </a:t>
            </a:r>
            <a:r>
              <a:rPr lang="de-DE" altLang="de-DE" dirty="0" smtClean="0">
                <a:latin typeface="+mn-lt"/>
              </a:rPr>
              <a:t>bewegt sich jedes Mal um</a:t>
            </a:r>
            <a:r>
              <a:rPr lang="th-TH" altLang="de-DE" dirty="0" smtClean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1</a:t>
            </a:r>
            <a:r>
              <a:rPr lang="th-TH" altLang="de-DE" dirty="0" smtClean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Zeichen</a:t>
            </a:r>
            <a:r>
              <a:rPr lang="th-TH" altLang="de-DE" dirty="0" smtClean="0">
                <a:latin typeface="+mn-lt"/>
              </a:rPr>
              <a:t> </a:t>
            </a:r>
            <a:r>
              <a:rPr lang="de-DE" altLang="de-DE" dirty="0" smtClean="0">
                <a:latin typeface="+mn-lt"/>
              </a:rPr>
              <a:t>durch</a:t>
            </a:r>
            <a:r>
              <a:rPr lang="th-TH" altLang="de-DE" dirty="0" smtClean="0">
                <a:latin typeface="+mn-lt"/>
              </a:rPr>
              <a:t> </a:t>
            </a:r>
            <a:r>
              <a:rPr lang="th-TH" altLang="de-DE" dirty="0">
                <a:latin typeface="+mn-lt"/>
              </a:rPr>
              <a:t>T</a:t>
            </a:r>
          </a:p>
        </p:txBody>
      </p:sp>
      <p:sp>
        <p:nvSpPr>
          <p:cNvPr id="5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544518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13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pic>
        <p:nvPicPr>
          <p:cNvPr id="5" name="Bild 4" descr="Screen Shot 2015-11-22 at 21.5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pic>
        <p:nvPicPr>
          <p:cNvPr id="5" name="Bild 4" descr="Screen Shot 2015-11-22 at 21.5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4"/>
            <a:ext cx="9144000" cy="684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DE" dirty="0" err="1"/>
              <a:t>Suffix-Bäume</a:t>
            </a:r>
            <a:r>
              <a:rPr lang="de-DE" dirty="0"/>
              <a:t>: O(</a:t>
            </a:r>
            <a:r>
              <a:rPr lang="de-DE" dirty="0" err="1"/>
              <a:t>Länge</a:t>
            </a:r>
            <a:r>
              <a:rPr lang="de-DE" dirty="0"/>
              <a:t> der Suchzeichenkette)</a:t>
            </a:r>
          </a:p>
          <a:p>
            <a:r>
              <a:rPr lang="de-DE" dirty="0"/>
              <a:t>Suffix-Felder: O(log(</a:t>
            </a:r>
            <a:r>
              <a:rPr lang="de-DE" dirty="0" err="1"/>
              <a:t>Länge</a:t>
            </a:r>
            <a:r>
              <a:rPr lang="de-DE" dirty="0"/>
              <a:t> der Textsammlung)</a:t>
            </a:r>
            <a:r>
              <a:rPr lang="de-DE" dirty="0" smtClean="0"/>
              <a:t>) und viele </a:t>
            </a:r>
            <a:r>
              <a:rPr lang="de-DE" dirty="0"/>
              <a:t>Datenbankzugriffe.</a:t>
            </a:r>
          </a:p>
          <a:p>
            <a:r>
              <a:rPr lang="de-DE" dirty="0" smtClean="0"/>
              <a:t>Beschleunigung </a:t>
            </a:r>
            <a:r>
              <a:rPr lang="de-DE" dirty="0"/>
              <a:t>durch Supra-</a:t>
            </a:r>
            <a:r>
              <a:rPr lang="de-DE" dirty="0" smtClean="0"/>
              <a:t>Index (im Hauptspeicher)</a:t>
            </a:r>
            <a:endParaRPr lang="de-DE" dirty="0"/>
          </a:p>
          <a:p>
            <a:pPr lvl="1"/>
            <a:r>
              <a:rPr lang="de-DE" dirty="0" smtClean="0"/>
              <a:t>Von </a:t>
            </a:r>
            <a:r>
              <a:rPr lang="de-DE" dirty="0"/>
              <a:t>jedem </a:t>
            </a:r>
            <a:r>
              <a:rPr lang="de-DE" dirty="0" err="1"/>
              <a:t>k-ten</a:t>
            </a:r>
            <a:r>
              <a:rPr lang="de-DE" dirty="0"/>
              <a:t> Eintrag werden die ersten Buchstaben in einem </a:t>
            </a:r>
            <a:r>
              <a:rPr lang="de-DE" dirty="0" smtClean="0"/>
              <a:t>Feld (Array) gespeichert</a:t>
            </a:r>
            <a:r>
              <a:rPr lang="de-DE" dirty="0"/>
              <a:t>.</a:t>
            </a:r>
          </a:p>
          <a:p>
            <a:pPr lvl="1"/>
            <a:r>
              <a:rPr lang="de-DE" dirty="0" smtClean="0"/>
              <a:t>Zuerst </a:t>
            </a:r>
            <a:r>
              <a:rPr lang="de-DE" dirty="0" err="1"/>
              <a:t>Binärsuche</a:t>
            </a:r>
            <a:r>
              <a:rPr lang="de-DE" dirty="0"/>
              <a:t> in Supra-Index, ohne </a:t>
            </a:r>
            <a:r>
              <a:rPr lang="de-DE" dirty="0" smtClean="0"/>
              <a:t>Datenbankzugriff</a:t>
            </a:r>
            <a:endParaRPr lang="de-DE" dirty="0"/>
          </a:p>
          <a:p>
            <a:pPr lvl="1"/>
            <a:r>
              <a:rPr lang="de-DE" dirty="0" smtClean="0"/>
              <a:t>Danach </a:t>
            </a:r>
            <a:r>
              <a:rPr lang="de-DE" dirty="0" err="1"/>
              <a:t>Binärsuche</a:t>
            </a:r>
            <a:r>
              <a:rPr lang="de-DE" dirty="0"/>
              <a:t> in Unterabschnitt des Suffix</a:t>
            </a:r>
            <a:r>
              <a:rPr lang="de-DE" dirty="0" smtClean="0"/>
              <a:t>-Felder mit Datenbankzugriff</a:t>
            </a:r>
            <a:endParaRPr lang="de-DE" dirty="0"/>
          </a:p>
          <a:p>
            <a:r>
              <a:rPr lang="de-DE" dirty="0" smtClean="0"/>
              <a:t>Trade</a:t>
            </a:r>
            <a:r>
              <a:rPr lang="de-DE" dirty="0"/>
              <a:t>-Off zwischen </a:t>
            </a:r>
            <a:r>
              <a:rPr lang="de-DE" dirty="0" err="1"/>
              <a:t>Größe</a:t>
            </a:r>
            <a:r>
              <a:rPr lang="de-DE" dirty="0"/>
              <a:t> der Suffix-Struktur und Anzahl der </a:t>
            </a:r>
            <a:r>
              <a:rPr lang="de-DE" dirty="0" smtClean="0"/>
              <a:t>Datenbankzugriffe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2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Suffix-Felder mit Supra-Index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/>
              <a:t>Binärsuche</a:t>
            </a:r>
            <a:r>
              <a:rPr lang="de-DE" dirty="0"/>
              <a:t> im Supra-Index (ohne Datenbankzugriff)</a:t>
            </a:r>
          </a:p>
          <a:p>
            <a:r>
              <a:rPr lang="de-DE" dirty="0" smtClean="0"/>
              <a:t>Dann </a:t>
            </a:r>
            <a:r>
              <a:rPr lang="de-DE" dirty="0" err="1"/>
              <a:t>Binärsuche</a:t>
            </a:r>
            <a:r>
              <a:rPr lang="de-DE" dirty="0"/>
              <a:t> im entsprechenden Abschnitt </a:t>
            </a:r>
            <a:r>
              <a:rPr lang="de-DE" dirty="0" smtClean="0"/>
              <a:t>des</a:t>
            </a:r>
            <a:br>
              <a:rPr lang="de-DE" dirty="0" smtClean="0"/>
            </a:br>
            <a:r>
              <a:rPr lang="de-DE" dirty="0" smtClean="0"/>
              <a:t>Suffix-Felder (</a:t>
            </a:r>
            <a:r>
              <a:rPr lang="de-DE" dirty="0"/>
              <a:t>mit Datenbankzugriffen).</a:t>
            </a:r>
          </a:p>
          <a:p>
            <a:endParaRPr lang="de-DE" dirty="0" smtClean="0"/>
          </a:p>
          <a:p>
            <a:r>
              <a:rPr lang="de-DE" dirty="0" smtClean="0"/>
              <a:t>Speicherbedarf </a:t>
            </a:r>
            <a:r>
              <a:rPr lang="de-DE" dirty="0" err="1"/>
              <a:t>ähnlich</a:t>
            </a:r>
            <a:r>
              <a:rPr lang="de-DE" dirty="0"/>
              <a:t> wie invertierter Index.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  <p:pic>
        <p:nvPicPr>
          <p:cNvPr id="5" name="Bild 4" descr="Screen Shot 2015-11-16 at 16.58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471130"/>
            <a:ext cx="8676456" cy="19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4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von Suffix-Feldern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Ukkonens</a:t>
            </a:r>
            <a:r>
              <a:rPr lang="de-DE" dirty="0" smtClean="0"/>
              <a:t> Algorithmus (1995, Hauptspeicher)</a:t>
            </a:r>
          </a:p>
          <a:p>
            <a:r>
              <a:rPr lang="de-DE" dirty="0" smtClean="0"/>
              <a:t>Später: Datenbank-basierte Verfahren (ab 2001) </a:t>
            </a:r>
            <a:br>
              <a:rPr lang="de-DE" dirty="0" smtClean="0"/>
            </a:br>
            <a:r>
              <a:rPr lang="de-DE" dirty="0" smtClean="0"/>
              <a:t>z.B. für Bioinformatik-Anwendungen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267744" y="39196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Weiner</a:t>
            </a:r>
            <a:r>
              <a:rPr lang="de-DE" sz="1200" dirty="0">
                <a:solidFill>
                  <a:srgbClr val="0000FF"/>
                </a:solidFill>
              </a:rPr>
              <a:t>, Peter (1973). </a:t>
            </a:r>
            <a:r>
              <a:rPr lang="de-DE" sz="1200" dirty="0" smtClean="0">
                <a:solidFill>
                  <a:srgbClr val="0000FF"/>
                </a:solidFill>
              </a:rPr>
              <a:t>Linear </a:t>
            </a:r>
            <a:r>
              <a:rPr lang="de-DE" sz="1200" dirty="0" err="1">
                <a:solidFill>
                  <a:srgbClr val="0000FF"/>
                </a:solidFill>
              </a:rPr>
              <a:t>pattern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algorithms</a:t>
            </a:r>
            <a:r>
              <a:rPr lang="de-DE" sz="1200" dirty="0" smtClean="0">
                <a:solidFill>
                  <a:srgbClr val="0000FF"/>
                </a:solidFill>
              </a:rPr>
              <a:t>, 14th </a:t>
            </a:r>
            <a:r>
              <a:rPr lang="de-DE" sz="1200" dirty="0">
                <a:solidFill>
                  <a:srgbClr val="0000FF"/>
                </a:solidFill>
              </a:rPr>
              <a:t>Annual Symposium on </a:t>
            </a:r>
            <a:r>
              <a:rPr lang="de-DE" sz="1200" dirty="0" err="1">
                <a:solidFill>
                  <a:srgbClr val="0000FF"/>
                </a:solidFill>
              </a:rPr>
              <a:t>Switching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Automata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Theory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dirty="0">
                <a:solidFill>
                  <a:srgbClr val="0000FF"/>
                </a:solidFill>
              </a:rPr>
              <a:t>pp. 1–</a:t>
            </a:r>
            <a:r>
              <a:rPr lang="de-DE" sz="1200" dirty="0" smtClean="0">
                <a:solidFill>
                  <a:srgbClr val="0000FF"/>
                </a:solidFill>
              </a:rPr>
              <a:t>11, </a:t>
            </a:r>
            <a:r>
              <a:rPr lang="de-DE" sz="1200" b="1" dirty="0" smtClean="0">
                <a:solidFill>
                  <a:srgbClr val="FF0000"/>
                </a:solidFill>
              </a:rPr>
              <a:t>1973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 smtClean="0">
                <a:solidFill>
                  <a:srgbClr val="0000FF"/>
                </a:solidFill>
              </a:rPr>
              <a:t>McCreight</a:t>
            </a:r>
            <a:r>
              <a:rPr lang="de-DE" sz="1200" dirty="0">
                <a:solidFill>
                  <a:srgbClr val="0000FF"/>
                </a:solidFill>
              </a:rPr>
              <a:t>, Edward </a:t>
            </a:r>
            <a:r>
              <a:rPr lang="de-DE" sz="1200" dirty="0" smtClean="0">
                <a:solidFill>
                  <a:srgbClr val="0000FF"/>
                </a:solidFill>
              </a:rPr>
              <a:t>Meyers, A </a:t>
            </a:r>
            <a:r>
              <a:rPr lang="de-DE" sz="1200" dirty="0">
                <a:solidFill>
                  <a:srgbClr val="0000FF"/>
                </a:solidFill>
              </a:rPr>
              <a:t>Space-</a:t>
            </a:r>
            <a:r>
              <a:rPr lang="de-DE" sz="1200" dirty="0" err="1">
                <a:solidFill>
                  <a:srgbClr val="0000FF"/>
                </a:solidFill>
              </a:rPr>
              <a:t>Economical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".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23 (2): 262–</a:t>
            </a:r>
            <a:r>
              <a:rPr lang="de-DE" sz="1200" dirty="0" smtClean="0">
                <a:solidFill>
                  <a:srgbClr val="0000FF"/>
                </a:solidFill>
              </a:rPr>
              <a:t>272, </a:t>
            </a:r>
            <a:r>
              <a:rPr lang="de-DE" sz="1200" b="1" dirty="0" smtClean="0">
                <a:solidFill>
                  <a:srgbClr val="FF0000"/>
                </a:solidFill>
              </a:rPr>
              <a:t>1976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Ukkonen</a:t>
            </a:r>
            <a:r>
              <a:rPr lang="de-DE" sz="1200" dirty="0">
                <a:solidFill>
                  <a:srgbClr val="0000FF"/>
                </a:solidFill>
              </a:rPr>
              <a:t>, E., On-line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suffix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Algorithmica</a:t>
            </a:r>
            <a:r>
              <a:rPr lang="de-DE" sz="1200" dirty="0">
                <a:solidFill>
                  <a:srgbClr val="0000FF"/>
                </a:solidFill>
              </a:rPr>
              <a:t> 14 (3): 249–260, </a:t>
            </a:r>
            <a:r>
              <a:rPr lang="de-DE" sz="1200" b="1" dirty="0" smtClean="0">
                <a:solidFill>
                  <a:srgbClr val="FF0000"/>
                </a:solidFill>
              </a:rPr>
              <a:t>1995</a:t>
            </a:r>
            <a:endParaRPr lang="de-DE" sz="1200" b="1" dirty="0">
              <a:solidFill>
                <a:srgbClr val="FF0000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Hunt</a:t>
            </a:r>
            <a:r>
              <a:rPr lang="de-DE" sz="1200" dirty="0">
                <a:solidFill>
                  <a:srgbClr val="0000FF"/>
                </a:solidFill>
              </a:rPr>
              <a:t>, E., Atkinson, M.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Irving, R. W. "A Database Index </a:t>
            </a:r>
            <a:r>
              <a:rPr lang="de-DE" sz="1200" dirty="0" err="1">
                <a:solidFill>
                  <a:srgbClr val="0000FF"/>
                </a:solidFill>
              </a:rPr>
              <a:t>to</a:t>
            </a:r>
            <a:r>
              <a:rPr lang="de-DE" sz="1200" dirty="0">
                <a:solidFill>
                  <a:srgbClr val="0000FF"/>
                </a:solidFill>
              </a:rPr>
              <a:t> Large Biological </a:t>
            </a:r>
            <a:r>
              <a:rPr lang="de-DE" sz="1200" dirty="0" err="1">
                <a:solidFill>
                  <a:srgbClr val="0000FF"/>
                </a:solidFill>
              </a:rPr>
              <a:t>Sequences</a:t>
            </a:r>
            <a:r>
              <a:rPr lang="de-DE" sz="1200" dirty="0">
                <a:solidFill>
                  <a:srgbClr val="0000FF"/>
                </a:solidFill>
              </a:rPr>
              <a:t>". VLDB </a:t>
            </a:r>
            <a:r>
              <a:rPr lang="de-DE" sz="1200" b="1" dirty="0" smtClean="0">
                <a:solidFill>
                  <a:srgbClr val="FF0000"/>
                </a:solidFill>
              </a:rPr>
              <a:t>2001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 err="1">
                <a:solidFill>
                  <a:srgbClr val="0000FF"/>
                </a:solidFill>
              </a:rPr>
              <a:t>Tata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Hankins</a:t>
            </a:r>
            <a:r>
              <a:rPr lang="de-DE" sz="1200" dirty="0">
                <a:solidFill>
                  <a:srgbClr val="0000FF"/>
                </a:solidFill>
              </a:rPr>
              <a:t>, Patel: „</a:t>
            </a:r>
            <a:r>
              <a:rPr lang="de-DE" sz="1200" dirty="0" err="1">
                <a:solidFill>
                  <a:srgbClr val="0000FF"/>
                </a:solidFill>
              </a:rPr>
              <a:t>Practical</a:t>
            </a:r>
            <a:r>
              <a:rPr lang="de-DE" sz="1200" dirty="0">
                <a:solidFill>
                  <a:srgbClr val="0000FF"/>
                </a:solidFill>
              </a:rPr>
              <a:t> Suffix </a:t>
            </a:r>
            <a:r>
              <a:rPr lang="de-DE" sz="1200" dirty="0" err="1">
                <a:solidFill>
                  <a:srgbClr val="0000FF"/>
                </a:solidFill>
              </a:rPr>
              <a:t>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Construction</a:t>
            </a:r>
            <a:r>
              <a:rPr lang="de-DE" sz="1200" dirty="0">
                <a:solidFill>
                  <a:srgbClr val="0000FF"/>
                </a:solidFill>
              </a:rPr>
              <a:t>“, VLDB </a:t>
            </a:r>
            <a:r>
              <a:rPr lang="de-DE" sz="1200" b="1" dirty="0">
                <a:solidFill>
                  <a:srgbClr val="FF0000"/>
                </a:solidFill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142778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</a:t>
            </a:r>
            <a:r>
              <a:rPr lang="de-DE" dirty="0" err="1" smtClean="0"/>
              <a:t>Abgleichsalgorithmen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Eigenes, umfangreiches Thema. → Bioinformatik</a:t>
            </a:r>
            <a:r>
              <a:rPr lang="de-DE" dirty="0" smtClean="0"/>
              <a:t>.</a:t>
            </a:r>
          </a:p>
          <a:p>
            <a:r>
              <a:rPr lang="de-DE" dirty="0" smtClean="0"/>
              <a:t> </a:t>
            </a:r>
            <a:r>
              <a:rPr lang="de-DE" dirty="0"/>
              <a:t>Aho-</a:t>
            </a:r>
            <a:r>
              <a:rPr lang="de-DE" dirty="0" err="1"/>
              <a:t>Corasick</a:t>
            </a:r>
            <a:r>
              <a:rPr lang="de-DE" dirty="0"/>
              <a:t>-</a:t>
            </a:r>
            <a:r>
              <a:rPr lang="de-DE" dirty="0" err="1"/>
              <a:t>Trie</a:t>
            </a:r>
            <a:r>
              <a:rPr lang="de-DE" dirty="0"/>
              <a:t>, Idee: mehrere </a:t>
            </a:r>
            <a:r>
              <a:rPr lang="de-DE" dirty="0" smtClean="0"/>
              <a:t>Suchzeichenketten</a:t>
            </a:r>
            <a:endParaRPr lang="de-DE" dirty="0"/>
          </a:p>
          <a:p>
            <a:pPr lvl="1"/>
            <a:r>
              <a:rPr lang="de-DE" dirty="0" smtClean="0"/>
              <a:t>Suchzeichenketten </a:t>
            </a:r>
            <a:r>
              <a:rPr lang="de-DE" dirty="0"/>
              <a:t>werden in Automaten umgebaut,</a:t>
            </a:r>
          </a:p>
          <a:p>
            <a:pPr lvl="1"/>
            <a:r>
              <a:rPr lang="de-DE" dirty="0" smtClean="0"/>
              <a:t>Kanten </a:t>
            </a:r>
            <a:r>
              <a:rPr lang="de-DE" dirty="0"/>
              <a:t>akzeptieren Buchstaben,</a:t>
            </a:r>
          </a:p>
          <a:p>
            <a:pPr lvl="1"/>
            <a:r>
              <a:rPr lang="de-DE" dirty="0" smtClean="0"/>
              <a:t>Wenn </a:t>
            </a:r>
            <a:r>
              <a:rPr lang="de-DE" dirty="0"/>
              <a:t>keine passende Kante mehr existiert, Sprung </a:t>
            </a:r>
            <a:r>
              <a:rPr lang="de-DE" dirty="0" err="1"/>
              <a:t>über</a:t>
            </a:r>
            <a:r>
              <a:rPr lang="de-DE" dirty="0"/>
              <a:t> „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“ in Zustand, der der </a:t>
            </a:r>
            <a:r>
              <a:rPr lang="de-DE" dirty="0" err="1"/>
              <a:t>größten</a:t>
            </a:r>
            <a:r>
              <a:rPr lang="de-DE" dirty="0"/>
              <a:t> </a:t>
            </a:r>
            <a:r>
              <a:rPr lang="de-DE" dirty="0" err="1"/>
              <a:t>Übereinstimmung</a:t>
            </a:r>
            <a:r>
              <a:rPr lang="de-DE" dirty="0"/>
              <a:t> zwischen Text und einem </a:t>
            </a:r>
            <a:r>
              <a:rPr lang="de-DE" dirty="0" err="1"/>
              <a:t>Prefix</a:t>
            </a:r>
            <a:r>
              <a:rPr lang="de-DE" dirty="0"/>
              <a:t> eines </a:t>
            </a:r>
            <a:r>
              <a:rPr lang="de-DE" dirty="0" smtClean="0"/>
              <a:t>Suchzeichenketten </a:t>
            </a:r>
            <a:r>
              <a:rPr lang="de-DE" dirty="0"/>
              <a:t>entspricht.</a:t>
            </a:r>
          </a:p>
          <a:p>
            <a:r>
              <a:rPr lang="de-DE" dirty="0"/>
              <a:t>Suffix-Automaten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59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Approximativer Zeichenkettenabgleich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Suche in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/>
              <a:t> </a:t>
            </a:r>
            <a:r>
              <a:rPr lang="de-DE" dirty="0" smtClean="0"/>
              <a:t>Unterzeichenketten, </a:t>
            </a:r>
            <a:r>
              <a:rPr lang="de-DE" dirty="0"/>
              <a:t>die Edit-Abstand von </a:t>
            </a:r>
            <a:r>
              <a:rPr lang="de-DE" dirty="0" err="1"/>
              <a:t>höchstens</a:t>
            </a:r>
            <a:r>
              <a:rPr lang="de-DE" dirty="0"/>
              <a:t> </a:t>
            </a:r>
            <a:r>
              <a:rPr lang="de-DE" dirty="0" err="1">
                <a:solidFill>
                  <a:srgbClr val="3C8C93"/>
                </a:solidFill>
              </a:rPr>
              <a:t>k</a:t>
            </a:r>
            <a:r>
              <a:rPr lang="de-DE" dirty="0"/>
              <a:t> von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haben.</a:t>
            </a:r>
          </a:p>
          <a:p>
            <a:r>
              <a:rPr lang="de-DE" dirty="0" smtClean="0"/>
              <a:t>Dynamische Programmierung</a:t>
            </a:r>
          </a:p>
          <a:p>
            <a:pPr marL="457200" lvl="1" indent="0">
              <a:buNone/>
            </a:pPr>
            <a:r>
              <a:rPr lang="de-DE" dirty="0" smtClean="0"/>
              <a:t>Berechnung </a:t>
            </a:r>
            <a:r>
              <a:rPr lang="de-DE" dirty="0"/>
              <a:t>von </a:t>
            </a:r>
            <a:r>
              <a:rPr lang="de-DE" dirty="0">
                <a:solidFill>
                  <a:srgbClr val="3C8C93"/>
                </a:solidFill>
              </a:rPr>
              <a:t>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[0...m, 0...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]; C[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i,j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dirty="0"/>
              <a:t>= minimale # Fehler beim </a:t>
            </a:r>
            <a:r>
              <a:rPr lang="de-DE" dirty="0" smtClean="0"/>
              <a:t>Abgleich von </a:t>
            </a:r>
            <a:r>
              <a:rPr lang="de-DE" dirty="0">
                <a:solidFill>
                  <a:srgbClr val="3C8C93"/>
                </a:solidFill>
              </a:rPr>
              <a:t>x[1...i]</a:t>
            </a:r>
            <a:r>
              <a:rPr lang="de-DE" dirty="0"/>
              <a:t> mit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[1...</a:t>
            </a:r>
            <a:r>
              <a:rPr lang="de-DE" dirty="0" err="1">
                <a:solidFill>
                  <a:srgbClr val="3C8C93"/>
                </a:solidFill>
              </a:rPr>
              <a:t>j</a:t>
            </a:r>
            <a:r>
              <a:rPr lang="de-DE" dirty="0" smtClean="0">
                <a:solidFill>
                  <a:srgbClr val="3C8C93"/>
                </a:solidFill>
              </a:rPr>
              <a:t>]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  <p:pic>
        <p:nvPicPr>
          <p:cNvPr id="5" name="Bild 4" descr="Screen Shot 2015-11-22 at 22.1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78040"/>
            <a:ext cx="7164288" cy="22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0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/>
          </a:p>
        </p:txBody>
      </p:sp>
      <p:pic>
        <p:nvPicPr>
          <p:cNvPr id="5" name="Bild 4" descr="Screen Shot 2015-11-22 at 22.2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21503"/>
            <a:ext cx="8820472" cy="56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0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  <p:pic>
        <p:nvPicPr>
          <p:cNvPr id="3" name="Bild 2" descr="Screen Shot 2015-11-22 at 22.2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4149"/>
            <a:ext cx="8784976" cy="56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  <p:pic>
        <p:nvPicPr>
          <p:cNvPr id="3" name="Bild 2" descr="Screen Shot 2015-11-22 at 22.2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4" y="1150214"/>
            <a:ext cx="8831584" cy="57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Brute</a:t>
            </a:r>
            <a:r>
              <a:rPr lang="de-DE" dirty="0" smtClean="0"/>
              <a:t>-Force-Suche</a:t>
            </a:r>
            <a:endParaRPr lang="de-DE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686800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 smtClean="0"/>
              <a:t>function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BFsearch</a:t>
            </a: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text</a:t>
            </a:r>
            <a:r>
              <a:rPr lang="de-DE" sz="2400" dirty="0" smtClean="0">
                <a:solidFill>
                  <a:schemeClr val="hlink"/>
                </a:solidFill>
              </a:rPr>
              <a:t>, </a:t>
            </a:r>
            <a:r>
              <a:rPr lang="de-DE" sz="2400" dirty="0" err="1" smtClean="0">
                <a:solidFill>
                  <a:schemeClr val="hlink"/>
                </a:solidFill>
              </a:rPr>
              <a:t>pattern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String</a:t>
            </a:r>
            <a:r>
              <a:rPr lang="de-DE" sz="2400" dirty="0" smtClean="0"/>
              <a:t>):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Integer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 smtClean="0">
                <a:solidFill>
                  <a:schemeClr val="hlink"/>
                </a:solidFill>
              </a:rPr>
              <a:t>n</a:t>
            </a:r>
            <a:r>
              <a:rPr lang="de-DE" sz="2400" dirty="0" smtClean="0">
                <a:solidFill>
                  <a:schemeClr val="hlink"/>
                </a:solidFill>
              </a:rPr>
              <a:t> := </a:t>
            </a:r>
            <a:r>
              <a:rPr lang="de-DE" sz="2400" dirty="0" err="1" smtClean="0">
                <a:solidFill>
                  <a:schemeClr val="hlink"/>
                </a:solidFill>
              </a:rPr>
              <a:t>length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text</a:t>
            </a:r>
            <a:r>
              <a:rPr lang="de-DE" sz="2400" dirty="0" smtClean="0">
                <a:solidFill>
                  <a:schemeClr val="hlink"/>
                </a:solidFill>
              </a:rPr>
              <a:t>); m 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 smtClean="0">
                <a:solidFill>
                  <a:schemeClr val="hlink"/>
                </a:solidFill>
              </a:rPr>
              <a:t>= </a:t>
            </a:r>
            <a:r>
              <a:rPr lang="de-DE" sz="2400" dirty="0" err="1" smtClean="0">
                <a:solidFill>
                  <a:schemeClr val="hlink"/>
                </a:solidFill>
              </a:rPr>
              <a:t>length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pattern</a:t>
            </a:r>
            <a:r>
              <a:rPr lang="de-DE" sz="2400" dirty="0" smtClean="0">
                <a:solidFill>
                  <a:schemeClr val="hlink"/>
                </a:solidFill>
              </a:rPr>
              <a:t>)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0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n</a:t>
            </a:r>
            <a:r>
              <a:rPr lang="de-DE" sz="2400" dirty="0" smtClean="0">
                <a:solidFill>
                  <a:srgbClr val="3C8C93"/>
                </a:solidFill>
              </a:rPr>
              <a:t>-m)</a:t>
            </a:r>
            <a:r>
              <a:rPr lang="de-DE" sz="2400" dirty="0" smtClean="0"/>
              <a:t> do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smtClean="0">
                <a:solidFill>
                  <a:schemeClr val="hlink"/>
                </a:solidFill>
              </a:rPr>
              <a:t>    </a:t>
            </a:r>
            <a:r>
              <a:rPr lang="de-DE" sz="2400" dirty="0" err="1" smtClean="0">
                <a:solidFill>
                  <a:schemeClr val="hlink"/>
                </a:solidFill>
              </a:rPr>
              <a:t>j</a:t>
            </a:r>
            <a:r>
              <a:rPr lang="de-DE" sz="2400" dirty="0" smtClean="0">
                <a:solidFill>
                  <a:schemeClr val="hlink"/>
                </a:solidFill>
              </a:rPr>
              <a:t> := 0          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    </a:t>
            </a:r>
            <a:r>
              <a:rPr lang="de-DE" sz="2400" dirty="0" err="1" smtClean="0"/>
              <a:t>while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&lt;m </a:t>
            </a:r>
            <a:r>
              <a:rPr lang="de-DE" sz="2400" dirty="0" err="1" smtClean="0"/>
              <a:t>and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text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i+j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] =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pattern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sz="2400" dirty="0" smtClean="0"/>
              <a:t>do    </a:t>
            </a:r>
            <a:r>
              <a:rPr lang="de-DE" sz="2400" dirty="0" smtClean="0">
                <a:solidFill>
                  <a:srgbClr val="FF0000"/>
                </a:solidFill>
              </a:rPr>
              <a:t>// passende Teilkette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        </a:t>
            </a:r>
            <a:r>
              <a:rPr lang="de-DE" sz="2400" dirty="0" err="1" smtClean="0">
                <a:solidFill>
                  <a:srgbClr val="3C8C93"/>
                </a:solidFill>
              </a:rPr>
              <a:t>j</a:t>
            </a:r>
            <a:r>
              <a:rPr lang="de-DE" sz="2400" dirty="0" smtClean="0">
                <a:solidFill>
                  <a:srgbClr val="3C8C93"/>
                </a:solidFill>
              </a:rPr>
              <a:t> := </a:t>
            </a:r>
            <a:r>
              <a:rPr lang="de-DE" sz="2400" dirty="0" err="1" smtClean="0">
                <a:solidFill>
                  <a:srgbClr val="3C8C93"/>
                </a:solidFill>
              </a:rPr>
              <a:t>j</a:t>
            </a:r>
            <a:r>
              <a:rPr lang="de-DE" sz="2400" dirty="0" smtClean="0">
                <a:solidFill>
                  <a:srgbClr val="3C8C93"/>
                </a:solidFill>
              </a:rPr>
              <a:t> +1</a:t>
            </a:r>
          </a:p>
          <a:p>
            <a:pPr>
              <a:buFontTx/>
              <a:buNone/>
            </a:pPr>
            <a:r>
              <a:rPr lang="de-DE" sz="2400" dirty="0" smtClean="0"/>
              <a:t>        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j</a:t>
            </a:r>
            <a:r>
              <a:rPr lang="de-DE" sz="2400" dirty="0" smtClean="0">
                <a:solidFill>
                  <a:schemeClr val="hlink"/>
                </a:solidFill>
              </a:rPr>
              <a:t> = m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        </a:t>
            </a: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i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  <a:r>
              <a:rPr lang="de-DE" sz="2400" dirty="0">
                <a:solidFill>
                  <a:srgbClr val="FF0000"/>
                </a:solidFill>
              </a:rPr>
              <a:t>/ </a:t>
            </a:r>
            <a:r>
              <a:rPr lang="de-DE" sz="2400" dirty="0" smtClean="0">
                <a:solidFill>
                  <a:srgbClr val="FF0000"/>
                </a:solidFill>
              </a:rPr>
              <a:t>erfolgreiche Suche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-1 </a:t>
            </a:r>
            <a:r>
              <a:rPr lang="de-DE" sz="2400" dirty="0">
                <a:solidFill>
                  <a:srgbClr val="FF0000"/>
                </a:solidFill>
              </a:rPr>
              <a:t>// </a:t>
            </a:r>
            <a:r>
              <a:rPr lang="de-DE" sz="2400" dirty="0" smtClean="0">
                <a:solidFill>
                  <a:srgbClr val="FF0000"/>
                </a:solidFill>
              </a:rPr>
              <a:t>erfolglose Suche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sz="2400" dirty="0" smtClean="0">
                <a:solidFill>
                  <a:schemeClr val="hlink"/>
                </a:solidFill>
              </a:rPr>
              <a:t> </a:t>
            </a:r>
          </a:p>
          <a:p>
            <a:r>
              <a:rPr lang="de-DE" sz="2400" dirty="0" smtClean="0">
                <a:solidFill>
                  <a:srgbClr val="000000"/>
                </a:solidFill>
              </a:rPr>
              <a:t>Datentyp </a:t>
            </a:r>
            <a:r>
              <a:rPr lang="de-DE" sz="2400" dirty="0" smtClean="0">
                <a:solidFill>
                  <a:schemeClr val="hlink"/>
                </a:solidFill>
              </a:rPr>
              <a:t>String </a:t>
            </a:r>
            <a:r>
              <a:rPr lang="de-DE" sz="2400" dirty="0" smtClean="0">
                <a:solidFill>
                  <a:srgbClr val="000000"/>
                </a:solidFill>
              </a:rPr>
              <a:t>entspricht</a:t>
            </a:r>
            <a:r>
              <a:rPr lang="de-DE" sz="2400" dirty="0" smtClean="0">
                <a:solidFill>
                  <a:schemeClr val="hlink"/>
                </a:solidFill>
              </a:rPr>
              <a:t> Array [0..length-1] of </a:t>
            </a:r>
            <a:r>
              <a:rPr lang="de-DE" sz="2400" dirty="0" err="1" smtClean="0">
                <a:solidFill>
                  <a:schemeClr val="hlink"/>
                </a:solidFill>
              </a:rPr>
              <a:t>Character</a:t>
            </a:r>
            <a:endParaRPr lang="de-DE" sz="2400" dirty="0" smtClean="0">
              <a:solidFill>
                <a:schemeClr val="hlink"/>
              </a:solidFill>
            </a:endParaRPr>
          </a:p>
          <a:p>
            <a:r>
              <a:rPr lang="de-DE" sz="2400" dirty="0" err="1" smtClean="0">
                <a:solidFill>
                  <a:schemeClr val="hlink"/>
                </a:solidFill>
              </a:rPr>
              <a:t>Character</a:t>
            </a:r>
            <a:r>
              <a:rPr lang="de-DE" sz="2400" dirty="0"/>
              <a:t> </a:t>
            </a:r>
            <a:r>
              <a:rPr lang="de-DE" sz="2400" dirty="0" smtClean="0"/>
              <a:t>umfasse hier 128 Zeichen (ASCII)</a:t>
            </a:r>
            <a:endParaRPr lang="de-DE" sz="2400" dirty="0">
              <a:solidFill>
                <a:schemeClr val="hlink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755576" y="2420888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755576" y="4077072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54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  <p:pic>
        <p:nvPicPr>
          <p:cNvPr id="3" name="Bild 2" descr="Screen Shot 2015-11-22 at 22.20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4071"/>
            <a:ext cx="8784976" cy="56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  <p:pic>
        <p:nvPicPr>
          <p:cNvPr id="3" name="Bild 2" descr="Screen Shot 2015-11-22 at 22.2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651"/>
            <a:ext cx="9144000" cy="47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approximative Verfahren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Endliche Automaten </a:t>
            </a:r>
            <a:r>
              <a:rPr lang="de-DE" dirty="0" err="1"/>
              <a:t>für</a:t>
            </a:r>
            <a:r>
              <a:rPr lang="de-DE" dirty="0"/>
              <a:t> </a:t>
            </a:r>
            <a:r>
              <a:rPr lang="de-DE" dirty="0" smtClean="0"/>
              <a:t>approximativen </a:t>
            </a:r>
            <a:r>
              <a:rPr lang="de-DE" dirty="0" err="1" smtClean="0"/>
              <a:t>Zeichkettenabgleich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smtClean="0"/>
              <a:t>Suche </a:t>
            </a:r>
            <a:r>
              <a:rPr lang="de-DE" dirty="0"/>
              <a:t>nach </a:t>
            </a:r>
            <a:r>
              <a:rPr lang="de-DE" dirty="0" err="1"/>
              <a:t>regulären</a:t>
            </a:r>
            <a:r>
              <a:rPr lang="de-DE" dirty="0"/>
              <a:t> </a:t>
            </a:r>
            <a:r>
              <a:rPr lang="de-DE" dirty="0" err="1"/>
              <a:t>Ausdrücken</a:t>
            </a:r>
            <a:r>
              <a:rPr lang="de-DE" dirty="0"/>
              <a:t>: Konstruktion eines endlichen Automaten, der die Anzahl der Fehler beim </a:t>
            </a:r>
            <a:r>
              <a:rPr lang="de-DE" dirty="0" smtClean="0"/>
              <a:t>Akzeptieren </a:t>
            </a:r>
            <a:r>
              <a:rPr lang="de-DE" dirty="0" err="1"/>
              <a:t>zählt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09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Suffix-Bäume und Suffix-Felder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Zeichenkettensuche </a:t>
            </a:r>
            <a:r>
              <a:rPr lang="de-DE" dirty="0"/>
              <a:t>mit </a:t>
            </a:r>
            <a:r>
              <a:rPr lang="de-DE" dirty="0" err="1"/>
              <a:t>Suffix-Bäumen</a:t>
            </a:r>
            <a:r>
              <a:rPr lang="de-DE" dirty="0"/>
              <a:t> und </a:t>
            </a:r>
            <a:r>
              <a:rPr lang="de-DE" dirty="0" smtClean="0"/>
              <a:t>–Feldern kein </a:t>
            </a:r>
            <a:r>
              <a:rPr lang="de-DE" dirty="0"/>
              <a:t>Problem, aber jede </a:t>
            </a:r>
            <a:r>
              <a:rPr lang="de-DE" dirty="0" smtClean="0"/>
              <a:t>Zeichenkettenposition </a:t>
            </a:r>
            <a:r>
              <a:rPr lang="de-DE" dirty="0"/>
              <a:t>muss indexiert werden. </a:t>
            </a:r>
            <a:r>
              <a:rPr lang="de-DE" smtClean="0"/>
              <a:t>Speicherbedarf empirisch 1200</a:t>
            </a:r>
            <a:r>
              <a:rPr lang="de-DE" dirty="0"/>
              <a:t>-2400% der </a:t>
            </a:r>
            <a:r>
              <a:rPr lang="de-DE" dirty="0" smtClean="0"/>
              <a:t>Textsammlung.</a:t>
            </a:r>
            <a:endParaRPr lang="de-DE" dirty="0"/>
          </a:p>
          <a:p>
            <a:r>
              <a:rPr lang="de-DE" dirty="0" smtClean="0"/>
              <a:t>Aktuelle </a:t>
            </a:r>
            <a:r>
              <a:rPr lang="de-DE" dirty="0"/>
              <a:t>Themen: Suche in komprimiertem Text, Suche mit komprimierten Indexdateien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21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der Komplexität für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256584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de-DE" sz="2400" dirty="0" smtClean="0"/>
              <a:t>Schlechtester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 smtClean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 smtClean="0"/>
              <a:t>Text: 		</a:t>
            </a:r>
            <a:r>
              <a:rPr lang="de-DE" sz="1800" dirty="0" smtClean="0">
                <a:solidFill>
                  <a:srgbClr val="0000FF"/>
                </a:solidFill>
              </a:rPr>
              <a:t>„</a:t>
            </a:r>
            <a:r>
              <a:rPr lang="de-DE" sz="1800" dirty="0" err="1" smtClean="0">
                <a:solidFill>
                  <a:srgbClr val="0000FF"/>
                </a:solidFill>
              </a:rPr>
              <a:t>aaaaaaaaaaaaaaaaaaaaaa</a:t>
            </a:r>
            <a:r>
              <a:rPr lang="de-DE" sz="1800" dirty="0" smtClean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 smtClean="0"/>
              <a:t>Muster: 	</a:t>
            </a:r>
            <a:r>
              <a:rPr lang="de-DE" sz="1800" dirty="0" smtClean="0">
                <a:solidFill>
                  <a:srgbClr val="0000FF"/>
                </a:solidFill>
              </a:rPr>
              <a:t>„</a:t>
            </a:r>
            <a:r>
              <a:rPr lang="de-DE" sz="1800" dirty="0" err="1" smtClean="0">
                <a:solidFill>
                  <a:srgbClr val="0000FF"/>
                </a:solidFill>
              </a:rPr>
              <a:t>aaaah</a:t>
            </a:r>
            <a:r>
              <a:rPr lang="de-DE" sz="1800" dirty="0" smtClean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b="0" dirty="0" smtClean="0"/>
              <a:t>Das Muster wird an jeder Position im Text durchlaufen: </a:t>
            </a:r>
            <a:r>
              <a:rPr lang="de-DE" sz="2000" b="0" dirty="0" smtClean="0">
                <a:solidFill>
                  <a:srgbClr val="3C8C93"/>
                </a:solidFill>
              </a:rPr>
              <a:t>O(</a:t>
            </a:r>
            <a:r>
              <a:rPr lang="de-DE" sz="2000" b="0" dirty="0" err="1" smtClean="0">
                <a:solidFill>
                  <a:srgbClr val="3C8C93"/>
                </a:solidFill>
              </a:rPr>
              <a:t>n∙m</a:t>
            </a:r>
            <a:r>
              <a:rPr lang="de-DE" sz="2000" b="0" dirty="0" smtClean="0">
                <a:solidFill>
                  <a:srgbClr val="3C8C93"/>
                </a:solidFill>
              </a:rPr>
              <a:t>)</a:t>
            </a:r>
            <a:endParaRPr lang="de-DE" sz="2000" dirty="0">
              <a:solidFill>
                <a:srgbClr val="3C8C93"/>
              </a:solidFill>
            </a:endParaRPr>
          </a:p>
          <a:p>
            <a:pPr>
              <a:spcBef>
                <a:spcPts val="200"/>
              </a:spcBef>
            </a:pPr>
            <a:r>
              <a:rPr lang="de-DE" sz="2400" dirty="0" smtClean="0"/>
              <a:t>Bester Fall für erfolglose Suche</a:t>
            </a:r>
          </a:p>
          <a:p>
            <a:pPr lvl="1">
              <a:spcBef>
                <a:spcPts val="200"/>
              </a:spcBef>
            </a:pPr>
            <a:r>
              <a:rPr lang="de-DE" sz="2000" dirty="0" smtClean="0"/>
              <a:t>Beispiel</a:t>
            </a:r>
          </a:p>
          <a:p>
            <a:pPr lvl="2">
              <a:spcBef>
                <a:spcPts val="200"/>
              </a:spcBef>
            </a:pPr>
            <a:r>
              <a:rPr lang="de-DE" sz="1800" dirty="0" smtClean="0"/>
              <a:t>Text: 	</a:t>
            </a:r>
            <a:r>
              <a:rPr lang="de-DE" sz="1800" dirty="0" smtClean="0">
                <a:solidFill>
                  <a:srgbClr val="0000FF"/>
                </a:solidFill>
              </a:rPr>
              <a:t>	„</a:t>
            </a:r>
            <a:r>
              <a:rPr lang="de-DE" sz="1800" dirty="0" err="1" smtClean="0">
                <a:solidFill>
                  <a:srgbClr val="0000FF"/>
                </a:solidFill>
              </a:rPr>
              <a:t>aaaaaaaaaaaaaaaaaaaa</a:t>
            </a:r>
            <a:r>
              <a:rPr lang="de-DE" sz="1800" dirty="0" smtClean="0">
                <a:solidFill>
                  <a:srgbClr val="0000FF"/>
                </a:solidFill>
              </a:rPr>
              <a:t>“</a:t>
            </a:r>
          </a:p>
          <a:p>
            <a:pPr lvl="2">
              <a:spcBef>
                <a:spcPts val="200"/>
              </a:spcBef>
            </a:pPr>
            <a:r>
              <a:rPr lang="de-DE" sz="1800" dirty="0" smtClean="0"/>
              <a:t>Muster:	</a:t>
            </a:r>
            <a:r>
              <a:rPr lang="de-DE" sz="1800" dirty="0" smtClean="0">
                <a:solidFill>
                  <a:srgbClr val="0000FF"/>
                </a:solidFill>
              </a:rPr>
              <a:t>„</a:t>
            </a:r>
            <a:r>
              <a:rPr lang="de-DE" sz="1800" dirty="0" err="1" smtClean="0">
                <a:solidFill>
                  <a:srgbClr val="0000FF"/>
                </a:solidFill>
              </a:rPr>
              <a:t>bbbbbb</a:t>
            </a:r>
            <a:r>
              <a:rPr lang="de-DE" sz="1800" dirty="0" smtClean="0">
                <a:solidFill>
                  <a:srgbClr val="0000FF"/>
                </a:solidFill>
              </a:rPr>
              <a:t>“</a:t>
            </a:r>
          </a:p>
          <a:p>
            <a:pPr lvl="1">
              <a:spcBef>
                <a:spcPts val="200"/>
              </a:spcBef>
            </a:pPr>
            <a:r>
              <a:rPr lang="de-DE" sz="2000" dirty="0" smtClean="0"/>
              <a:t>Das Muster kann an jeder Position im Text bereits am ersten Zeichen des Musters falsifiziert werden: </a:t>
            </a:r>
            <a:r>
              <a:rPr lang="de-DE" sz="2000" dirty="0" smtClean="0">
                <a:solidFill>
                  <a:srgbClr val="3C8C93"/>
                </a:solidFill>
              </a:rPr>
              <a:t>O(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de-DE" sz="2400" dirty="0" smtClean="0"/>
              <a:t>Komplexität erfolgreiche Suche im Durchschnitt</a:t>
            </a:r>
          </a:p>
          <a:p>
            <a:pPr lvl="1">
              <a:spcBef>
                <a:spcPts val="200"/>
              </a:spcBef>
            </a:pPr>
            <a:r>
              <a:rPr lang="de-DE" sz="2000" dirty="0" smtClean="0"/>
              <a:t>Meist kann das Muster bereits an der ersten Stelle des Musters falsifiziert werden und in der Mitte des Textes wird das Muster gefunden: </a:t>
            </a:r>
            <a:r>
              <a:rPr lang="de-DE" sz="2000" dirty="0" smtClean="0">
                <a:solidFill>
                  <a:srgbClr val="3C8C93"/>
                </a:solidFill>
              </a:rPr>
              <a:t>O(</a:t>
            </a:r>
            <a:r>
              <a:rPr lang="de-DE" sz="2000" dirty="0" err="1" smtClean="0">
                <a:solidFill>
                  <a:srgbClr val="3C8C93"/>
                </a:solidFill>
              </a:rPr>
              <a:t>n+m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endParaRPr lang="de-DE" sz="2000" dirty="0">
              <a:solidFill>
                <a:srgbClr val="3C8C93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97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Brute</a:t>
            </a:r>
            <a:r>
              <a:rPr lang="de-DE" dirty="0" smtClean="0"/>
              <a:t>-Force-Algorithmus ist um so schneller, </a:t>
            </a:r>
            <a:br>
              <a:rPr lang="de-DE" dirty="0" smtClean="0"/>
            </a:br>
            <a:r>
              <a:rPr lang="de-DE" dirty="0" smtClean="0"/>
              <a:t>je größer das Alphabet ist</a:t>
            </a:r>
          </a:p>
          <a:p>
            <a:pPr lvl="1"/>
            <a:r>
              <a:rPr lang="de-DE" dirty="0" smtClean="0"/>
              <a:t>Größere Häufigkeit, dass das Muster bereits in den ersten Zeichen falsifiziert werden kann</a:t>
            </a:r>
          </a:p>
          <a:p>
            <a:pPr lvl="1"/>
            <a:endParaRPr lang="de-DE" dirty="0"/>
          </a:p>
          <a:p>
            <a:r>
              <a:rPr lang="de-DE" dirty="0" smtClean="0"/>
              <a:t>Für kleine Alphabete (z.B. binär 0,1) ungeeigneter</a:t>
            </a:r>
          </a:p>
          <a:p>
            <a:endParaRPr lang="de-DE" dirty="0"/>
          </a:p>
          <a:p>
            <a:r>
              <a:rPr lang="de-DE" dirty="0"/>
              <a:t>Bessere Verschiebung des Musters zum Text als bei </a:t>
            </a:r>
            <a:r>
              <a:rPr lang="de-DE" dirty="0" err="1"/>
              <a:t>Brute</a:t>
            </a:r>
            <a:r>
              <a:rPr lang="de-DE" dirty="0"/>
              <a:t>-</a:t>
            </a:r>
            <a:r>
              <a:rPr lang="de-DE" dirty="0" smtClean="0"/>
              <a:t>Force möglich?</a:t>
            </a:r>
            <a:endParaRPr lang="de-DE" dirty="0"/>
          </a:p>
          <a:p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3196</Words>
  <Application>Microsoft Macintosh PowerPoint</Application>
  <PresentationFormat>Bildschirmpräsentation (4:3)</PresentationFormat>
  <Paragraphs>737</Paragraphs>
  <Slides>73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73</vt:i4>
      </vt:variant>
    </vt:vector>
  </HeadingPairs>
  <TitlesOfParts>
    <vt:vector size="74" baseType="lpstr">
      <vt:lpstr>7_Standarddesign</vt:lpstr>
      <vt:lpstr>Non-Standard-Datenbanken</vt:lpstr>
      <vt:lpstr>Danksagung</vt:lpstr>
      <vt:lpstr>Motivation Zeichenkettenabgleich</vt:lpstr>
      <vt:lpstr>Teilzeichenkette, Präfix, Suffix</vt:lpstr>
      <vt:lpstr>Beispiele</vt:lpstr>
      <vt:lpstr>Der Brute-Force-Algorithmus</vt:lpstr>
      <vt:lpstr>Brute-Force-Suche</vt:lpstr>
      <vt:lpstr>Analyse der Komplexität für Suche</vt:lpstr>
      <vt:lpstr>Weitere Analyse</vt:lpstr>
      <vt:lpstr>Beispiel</vt:lpstr>
      <vt:lpstr>Knuth-Morris-Pratt-Algorithmus (KMP)</vt:lpstr>
      <vt:lpstr>KMP Fehlerfunktion</vt:lpstr>
      <vt:lpstr>Beispiel Fehlerfunktion</vt:lpstr>
      <vt:lpstr>Beispiel</vt:lpstr>
      <vt:lpstr>Unterschiede im Code zum Brute-Force-Algorithmus</vt:lpstr>
      <vt:lpstr>Verfahren Knuth-Morris-Pratt</vt:lpstr>
      <vt:lpstr>Fehlerfunktion computeF</vt:lpstr>
      <vt:lpstr>Vorteile vom Knuth-Morris-Pratt-Algorithmus</vt:lpstr>
      <vt:lpstr>Erweiterungen von Knuth-Morris-Pratt</vt:lpstr>
      <vt:lpstr>Boyer-Moore-Algorithmus</vt:lpstr>
      <vt:lpstr>Fall 1: P enthält x nur links von j</vt:lpstr>
      <vt:lpstr>Fall 2: P enthält x rechts von j</vt:lpstr>
      <vt:lpstr>Fall 3: Falls Fall 1 und 2 nicht anzuwenden sind (x ist nicht in P enthalten) </vt:lpstr>
      <vt:lpstr>Beispiel (Boyer-Moore)</vt:lpstr>
      <vt:lpstr>Funktion des letzten Vorkommens</vt:lpstr>
      <vt:lpstr>Beispiel L</vt:lpstr>
      <vt:lpstr>Zweites Boyer-Moore-Beispiel</vt:lpstr>
      <vt:lpstr>Funktion des letzten Vorkommens</vt:lpstr>
      <vt:lpstr>Boyer-Moore-Verfahren</vt:lpstr>
      <vt:lpstr>Analyse der Komplexität</vt:lpstr>
      <vt:lpstr>Analyse der Komplexität</vt:lpstr>
      <vt:lpstr>Rabin-Karp-Algorithmus</vt:lpstr>
      <vt:lpstr>Hash-Funktion für Rabin-Karp-Algorithmus</vt:lpstr>
      <vt:lpstr>Suche nach der Hash-Signatur</vt:lpstr>
      <vt:lpstr>Beispiel: Suche nach der Hash-Signatur</vt:lpstr>
      <vt:lpstr>Komplexitätsanalyse Rabin-Karp-Algorithmus</vt:lpstr>
      <vt:lpstr>Variante des Rabin-Karp-Algorithmus  für Suche nach vielen Mustern</vt:lpstr>
      <vt:lpstr>Zusammenfassung</vt:lpstr>
      <vt:lpstr>Acknowledgements</vt:lpstr>
      <vt:lpstr>Indexstrukturen für eindimensionale Daten</vt:lpstr>
      <vt:lpstr>Indexstrukturen für eindimensionale Daten</vt:lpstr>
      <vt:lpstr>Invertierter Index mit Blockadressierung</vt:lpstr>
      <vt:lpstr>Aufbau eines invertierten Index mit Tries</vt:lpstr>
      <vt:lpstr>Aufbau eines invertierten Index mit Listen</vt:lpstr>
      <vt:lpstr>Aufbau eines invertierten Index mit Blöcken</vt:lpstr>
      <vt:lpstr>Suche mit invertiertem Index</vt:lpstr>
      <vt:lpstr>Umgang mit Rechtschreibfehlern</vt:lpstr>
      <vt:lpstr>Non-Standard-Datenbanken</vt:lpstr>
      <vt:lpstr>Motivation</vt:lpstr>
      <vt:lpstr>Suffix-Bäume</vt:lpstr>
      <vt:lpstr>Suffix-Tries</vt:lpstr>
      <vt:lpstr>Patricia-Tries</vt:lpstr>
      <vt:lpstr>Suche im Suffix-Baum</vt:lpstr>
      <vt:lpstr>Suffix-Bäume</vt:lpstr>
      <vt:lpstr>Suffix-Felder (Aufbau naiv)</vt:lpstr>
      <vt:lpstr>Suche in Suffix-Feldern: Binärsuche</vt:lpstr>
      <vt:lpstr>Beispiel</vt:lpstr>
      <vt:lpstr>PowerPoint-Präsentation</vt:lpstr>
      <vt:lpstr>PowerPoint-Präsentation</vt:lpstr>
      <vt:lpstr>PowerPoint-Präsentation</vt:lpstr>
      <vt:lpstr>PowerPoint-Präsentation</vt:lpstr>
      <vt:lpstr>Suche</vt:lpstr>
      <vt:lpstr>Suffix-Felder mit Supra-Index</vt:lpstr>
      <vt:lpstr>Aufbau von Suffix-Feldern</vt:lpstr>
      <vt:lpstr>Weitere Abgleichsalgorithmen</vt:lpstr>
      <vt:lpstr>Approximativer Zeichenkettenabgleich</vt:lpstr>
      <vt:lpstr>Beispiel</vt:lpstr>
      <vt:lpstr>Beispiel</vt:lpstr>
      <vt:lpstr>Beispiel</vt:lpstr>
      <vt:lpstr>Beispiel</vt:lpstr>
      <vt:lpstr>Beispiel</vt:lpstr>
      <vt:lpstr>Weitere approximative Verfahren</vt:lpstr>
      <vt:lpstr>Suffix-Bäume und Suffix-Felder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1013</cp:revision>
  <cp:lastPrinted>2015-04-09T12:56:16Z</cp:lastPrinted>
  <dcterms:created xsi:type="dcterms:W3CDTF">2010-04-27T12:26:40Z</dcterms:created>
  <dcterms:modified xsi:type="dcterms:W3CDTF">2015-11-23T17:06:46Z</dcterms:modified>
</cp:coreProperties>
</file>