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6"/>
  </p:notesMasterIdLst>
  <p:handoutMasterIdLst>
    <p:handoutMasterId r:id="rId47"/>
  </p:handoutMasterIdLst>
  <p:sldIdLst>
    <p:sldId id="273" r:id="rId2"/>
    <p:sldId id="537" r:id="rId3"/>
    <p:sldId id="651" r:id="rId4"/>
    <p:sldId id="546" r:id="rId5"/>
    <p:sldId id="642" r:id="rId6"/>
    <p:sldId id="644" r:id="rId7"/>
    <p:sldId id="645" r:id="rId8"/>
    <p:sldId id="646" r:id="rId9"/>
    <p:sldId id="647" r:id="rId10"/>
    <p:sldId id="648" r:id="rId11"/>
    <p:sldId id="649" r:id="rId12"/>
    <p:sldId id="650" r:id="rId13"/>
    <p:sldId id="652" r:id="rId14"/>
    <p:sldId id="653" r:id="rId15"/>
    <p:sldId id="654" r:id="rId16"/>
    <p:sldId id="655" r:id="rId17"/>
    <p:sldId id="656" r:id="rId18"/>
    <p:sldId id="657" r:id="rId19"/>
    <p:sldId id="659" r:id="rId20"/>
    <p:sldId id="638" r:id="rId21"/>
    <p:sldId id="661" r:id="rId22"/>
    <p:sldId id="660" r:id="rId23"/>
    <p:sldId id="662" r:id="rId24"/>
    <p:sldId id="664" r:id="rId25"/>
    <p:sldId id="663" r:id="rId26"/>
    <p:sldId id="665" r:id="rId27"/>
    <p:sldId id="658" r:id="rId28"/>
    <p:sldId id="641" r:id="rId29"/>
    <p:sldId id="666" r:id="rId30"/>
    <p:sldId id="690" r:id="rId31"/>
    <p:sldId id="689" r:id="rId32"/>
    <p:sldId id="668" r:id="rId33"/>
    <p:sldId id="687" r:id="rId34"/>
    <p:sldId id="688" r:id="rId35"/>
    <p:sldId id="677" r:id="rId36"/>
    <p:sldId id="680" r:id="rId37"/>
    <p:sldId id="681" r:id="rId38"/>
    <p:sldId id="682" r:id="rId39"/>
    <p:sldId id="673" r:id="rId40"/>
    <p:sldId id="683" r:id="rId41"/>
    <p:sldId id="686" r:id="rId42"/>
    <p:sldId id="684" r:id="rId43"/>
    <p:sldId id="685" r:id="rId44"/>
    <p:sldId id="679" r:id="rId4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06" autoAdjust="0"/>
  </p:normalViewPr>
  <p:slideViewPr>
    <p:cSldViewPr>
      <p:cViewPr varScale="1">
        <p:scale>
          <a:sx n="120" d="100"/>
          <a:sy n="120" d="100"/>
        </p:scale>
        <p:origin x="-112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76120B9-8230-544D-8B1C-CF8614484872}" type="datetimeFigureOut">
              <a:rPr lang="de-DE"/>
              <a:pPr>
                <a:defRPr/>
              </a:pPr>
              <a:t>20.11.15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05DD81C-45EC-584C-B523-9280BF58788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74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182E4AE-5668-124F-9B5E-901F5F72967B}" type="datetimeFigureOut">
              <a:rPr lang="de-DE"/>
              <a:pPr>
                <a:defRPr/>
              </a:pPr>
              <a:t>20.11.15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0B9E877-0E43-B249-88D5-7B9AFED89AD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26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B246-3330-9542-98E8-0D009F9309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3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de-DE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5964-1ACB-E742-83A7-6D5C6D2D6D1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2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5F6B-0EF4-0A45-A5AE-A60FF9680772}" type="datetime1">
              <a:rPr lang="de-DE"/>
              <a:pPr>
                <a:defRPr/>
              </a:pPr>
              <a:t>20.11.15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BC72-DE70-DA4A-8022-86E03E264BE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910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596E9E2-63BE-0548-850C-820607A00EB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6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 smtClean="0"/>
              <a:t>Non-Standard-Datenbanken</a:t>
            </a:r>
            <a:endParaRPr lang="de-DE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Multidimensionale Indizierung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 in einem Punkt-Quad-Baum</a:t>
            </a:r>
            <a:endParaRPr lang="de-DE" dirty="0"/>
          </a:p>
        </p:txBody>
      </p:sp>
      <p:pic>
        <p:nvPicPr>
          <p:cNvPr id="5" name="Inhaltsplatzhalter 4" descr="Screen Shot 2014-11-16 at 21.59.2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" r="5091"/>
          <a:stretch>
            <a:fillRect/>
          </a:stretch>
        </p:blipFill>
        <p:spPr/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94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Einfügen in einen Punkt-Quad-Baum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Einfügen</a:t>
            </a:r>
            <a:r>
              <a:rPr lang="de-DE" dirty="0" smtClean="0"/>
              <a:t> eines Punktes </a:t>
            </a:r>
            <a:r>
              <a:rPr lang="de-DE" i="1" dirty="0" err="1" smtClean="0"/>
              <a:t>qnew</a:t>
            </a:r>
            <a:r>
              <a:rPr lang="de-DE" dirty="0" smtClean="0"/>
              <a:t> in einen Quad-Baum funktioniert wie das Einfügen in einen Binärbaum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sz="2200" b="1" dirty="0" smtClean="0"/>
              <a:t>Traversiere</a:t>
            </a:r>
            <a:r>
              <a:rPr lang="de-DE" sz="2200" dirty="0" smtClean="0"/>
              <a:t> den Baum, so als suche man nach </a:t>
            </a:r>
            <a:r>
              <a:rPr lang="de-DE" sz="2200" i="1" dirty="0" err="1" smtClean="0"/>
              <a:t>qnew</a:t>
            </a:r>
            <a:r>
              <a:rPr lang="de-DE" sz="2200" dirty="0" smtClean="0"/>
              <a:t> bis eine Partition </a:t>
            </a:r>
            <a:r>
              <a:rPr lang="de-DE" sz="2200" i="1" dirty="0" smtClean="0"/>
              <a:t>P</a:t>
            </a:r>
            <a:r>
              <a:rPr lang="de-DE" sz="2200" dirty="0" smtClean="0"/>
              <a:t> mit einem </a:t>
            </a:r>
            <a:r>
              <a:rPr lang="de-DE" sz="2200" b="1" dirty="0" smtClean="0"/>
              <a:t>Null</a:t>
            </a:r>
            <a:r>
              <a:rPr lang="de-DE" sz="2200" dirty="0" smtClean="0"/>
              <a:t>zeiger erreicht ist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sz="2200" dirty="0" smtClean="0"/>
              <a:t>Erzeuge </a:t>
            </a:r>
            <a:r>
              <a:rPr lang="de-DE" sz="2200" b="1" dirty="0" smtClean="0"/>
              <a:t>neuen Knoten </a:t>
            </a:r>
            <a:r>
              <a:rPr lang="de-DE" sz="2200" i="1" dirty="0" err="1" smtClean="0"/>
              <a:t>n</a:t>
            </a:r>
            <a:r>
              <a:rPr lang="de-DE" sz="2200" i="1" dirty="0" smtClean="0"/>
              <a:t>‘</a:t>
            </a:r>
            <a:r>
              <a:rPr lang="de-DE" sz="2200" dirty="0" smtClean="0"/>
              <a:t>, der die Region </a:t>
            </a:r>
            <a:r>
              <a:rPr lang="de-DE" sz="2200" i="1" dirty="0" smtClean="0"/>
              <a:t>P</a:t>
            </a:r>
            <a:r>
              <a:rPr lang="de-DE" sz="2200" dirty="0" smtClean="0"/>
              <a:t> aufspannt und durch </a:t>
            </a:r>
            <a:r>
              <a:rPr lang="de-DE" sz="2200" i="1" dirty="0" err="1" smtClean="0"/>
              <a:t>qnew</a:t>
            </a:r>
            <a:r>
              <a:rPr lang="de-DE" sz="2200" dirty="0" smtClean="0"/>
              <a:t> partitioniert wird (mit </a:t>
            </a:r>
            <a:r>
              <a:rPr lang="de-DE" sz="2200" b="1" dirty="0" smtClean="0"/>
              <a:t>Null</a:t>
            </a:r>
            <a:r>
              <a:rPr lang="de-DE" sz="2200" dirty="0" smtClean="0"/>
              <a:t> für alle Subpartitionen)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sz="2200" dirty="0" smtClean="0"/>
              <a:t>Lasse </a:t>
            </a:r>
            <a:r>
              <a:rPr lang="de-DE" sz="2200" i="1" dirty="0" smtClean="0"/>
              <a:t>P</a:t>
            </a:r>
            <a:r>
              <a:rPr lang="de-DE" sz="2200" dirty="0" smtClean="0"/>
              <a:t> auf </a:t>
            </a:r>
            <a:r>
              <a:rPr lang="de-DE" sz="2200" i="1" dirty="0" err="1" smtClean="0"/>
              <a:t>n</a:t>
            </a:r>
            <a:r>
              <a:rPr lang="de-DE" sz="2200" i="1" dirty="0" smtClean="0"/>
              <a:t>‘</a:t>
            </a:r>
            <a:r>
              <a:rPr lang="de-DE" sz="2200" dirty="0" smtClean="0"/>
              <a:t> zeigen </a:t>
            </a:r>
          </a:p>
          <a:p>
            <a:pPr marL="0" indent="0">
              <a:buNone/>
            </a:pPr>
            <a:r>
              <a:rPr lang="de-DE" dirty="0" smtClean="0"/>
              <a:t>Leider bleibt der Baum </a:t>
            </a:r>
            <a:r>
              <a:rPr lang="de-DE" b="1" dirty="0" smtClean="0"/>
              <a:t>nicht immer balanciert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5" name="Bild 4" descr="Screen Shot 2014-11-16 at 22.00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9144000" cy="155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Bereichsanfragen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Um eine Bereichsanfrage</a:t>
            </a:r>
            <a:r>
              <a:rPr lang="de-DE" baseline="30000" dirty="0" smtClean="0"/>
              <a:t>2</a:t>
            </a:r>
            <a:r>
              <a:rPr lang="de-DE" dirty="0" smtClean="0"/>
              <a:t> zu evaluieren, müssen ggf. mehrere Regionen verfolgt werden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5" name="Bild 4" descr="Screen Shot 2014-11-16 at 22.09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68545"/>
            <a:ext cx="6732240" cy="333669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67544" y="5733256"/>
            <a:ext cx="822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 smtClean="0"/>
              <a:t>2</a:t>
            </a:r>
            <a:r>
              <a:rPr lang="de-DE" dirty="0" smtClean="0"/>
              <a:t> Wir betrachten rechteckige Region, ggf. sind Umgebungsboxen zu betrachten und </a:t>
            </a:r>
            <a:br>
              <a:rPr lang="de-DE" dirty="0" smtClean="0"/>
            </a:br>
            <a:r>
              <a:rPr lang="de-DE" dirty="0" smtClean="0"/>
              <a:t>die Antworten nachzuarbeiten</a:t>
            </a:r>
            <a:endParaRPr lang="de-DE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539552" y="5733256"/>
            <a:ext cx="352839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03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Punkt-Quad-Bäume – Diskussion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Punkt-Quad-Bäume</a:t>
            </a:r>
            <a:endParaRPr lang="de-DE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ü"/>
            </a:pPr>
            <a:r>
              <a:rPr lang="de-DE" dirty="0" smtClean="0"/>
              <a:t>sind </a:t>
            </a:r>
            <a:r>
              <a:rPr lang="de-DE" b="1" dirty="0" smtClean="0">
                <a:solidFill>
                  <a:srgbClr val="008000"/>
                </a:solidFill>
              </a:rPr>
              <a:t>symmetrisch</a:t>
            </a:r>
            <a:r>
              <a:rPr lang="de-DE" dirty="0" smtClean="0">
                <a:solidFill>
                  <a:srgbClr val="008000"/>
                </a:solidFill>
              </a:rPr>
              <a:t> </a:t>
            </a:r>
            <a:r>
              <a:rPr lang="de-DE" dirty="0" smtClean="0"/>
              <a:t>in Bezug auf alle Dimensionen</a:t>
            </a:r>
          </a:p>
          <a:p>
            <a:pPr>
              <a:buFont typeface="Wingdings" charset="2"/>
              <a:buChar char="ü"/>
            </a:pPr>
            <a:r>
              <a:rPr lang="de-DE" dirty="0" smtClean="0"/>
              <a:t>und unterstützen </a:t>
            </a:r>
            <a:r>
              <a:rPr lang="de-DE" b="1" dirty="0" smtClean="0">
                <a:solidFill>
                  <a:srgbClr val="008000"/>
                </a:solidFill>
              </a:rPr>
              <a:t>Punkt-</a:t>
            </a:r>
            <a:r>
              <a:rPr lang="de-DE" dirty="0" smtClean="0"/>
              <a:t> und </a:t>
            </a:r>
            <a:r>
              <a:rPr lang="de-DE" b="1" dirty="0" smtClean="0">
                <a:solidFill>
                  <a:srgbClr val="008000"/>
                </a:solidFill>
              </a:rPr>
              <a:t>Regionen-</a:t>
            </a:r>
            <a:r>
              <a:rPr lang="de-DE" dirty="0" smtClean="0"/>
              <a:t>Anfragen </a:t>
            </a:r>
          </a:p>
          <a:p>
            <a:pPr marL="0" indent="0">
              <a:buNone/>
            </a:pPr>
            <a:r>
              <a:rPr lang="de-DE" dirty="0" smtClean="0"/>
              <a:t>Aber</a:t>
            </a:r>
            <a:endParaRPr lang="de-DE" dirty="0"/>
          </a:p>
          <a:p>
            <a:pPr>
              <a:buFont typeface="Symbol" charset="2"/>
              <a:buChar char="-"/>
            </a:pPr>
            <a:r>
              <a:rPr lang="de-DE" dirty="0" smtClean="0"/>
              <a:t>die Form hängt von der </a:t>
            </a:r>
            <a:r>
              <a:rPr lang="de-DE" b="1" dirty="0" err="1" smtClean="0">
                <a:solidFill>
                  <a:srgbClr val="FF0000"/>
                </a:solidFill>
              </a:rPr>
              <a:t>Einfügereihenfolge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ab </a:t>
            </a:r>
            <a:br>
              <a:rPr lang="de-DE" dirty="0" smtClean="0"/>
            </a:br>
            <a:r>
              <a:rPr lang="de-DE" dirty="0" smtClean="0"/>
              <a:t>(im </a:t>
            </a:r>
            <a:r>
              <a:rPr lang="de-DE" b="1" dirty="0" smtClean="0">
                <a:solidFill>
                  <a:srgbClr val="FF0000"/>
                </a:solidFill>
              </a:rPr>
              <a:t>schlimmsten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Fall entsteht eine </a:t>
            </a:r>
            <a:r>
              <a:rPr lang="de-DE" b="1" dirty="0" smtClean="0">
                <a:solidFill>
                  <a:srgbClr val="FF0000"/>
                </a:solidFill>
              </a:rPr>
              <a:t>verkettete Liste</a:t>
            </a:r>
            <a:r>
              <a:rPr lang="de-DE" dirty="0" smtClean="0"/>
              <a:t>)</a:t>
            </a:r>
          </a:p>
          <a:p>
            <a:pPr>
              <a:buFont typeface="Symbol" charset="2"/>
              <a:buChar char="-"/>
            </a:pPr>
            <a:r>
              <a:rPr lang="de-DE" b="1" dirty="0" smtClean="0">
                <a:solidFill>
                  <a:srgbClr val="FF0000"/>
                </a:solidFill>
              </a:rPr>
              <a:t>Null</a:t>
            </a:r>
            <a:r>
              <a:rPr lang="de-DE" dirty="0" smtClean="0"/>
              <a:t>zeiger sind speicher</a:t>
            </a:r>
            <a:r>
              <a:rPr lang="de-DE" b="1" dirty="0" smtClean="0">
                <a:solidFill>
                  <a:srgbClr val="FF0000"/>
                </a:solidFill>
              </a:rPr>
              <a:t>ineffizient</a:t>
            </a:r>
            <a:r>
              <a:rPr lang="de-DE" dirty="0" smtClean="0"/>
              <a:t> (ins. bei großem </a:t>
            </a:r>
            <a:r>
              <a:rPr lang="de-DE" i="1" dirty="0" err="1" smtClean="0"/>
              <a:t>k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r>
              <a:rPr lang="de-DE" dirty="0" smtClean="0"/>
              <a:t>Und</a:t>
            </a:r>
          </a:p>
          <a:p>
            <a:pPr>
              <a:buFont typeface="Courier New"/>
              <a:buChar char="o"/>
            </a:pPr>
            <a:r>
              <a:rPr lang="de-DE" dirty="0" smtClean="0"/>
              <a:t>nur </a:t>
            </a:r>
            <a:r>
              <a:rPr lang="de-DE" b="1" dirty="0" smtClean="0">
                <a:solidFill>
                  <a:srgbClr val="0000FF"/>
                </a:solidFill>
              </a:rPr>
              <a:t>Punktdaten</a:t>
            </a:r>
            <a:r>
              <a:rPr lang="de-DE" dirty="0" smtClean="0"/>
              <a:t> können gespeichert werden</a:t>
            </a:r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NB: Punkt-Quad-Bäume sind für Hauptspeicher gedacht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952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err="1" smtClean="0"/>
              <a:t>k</a:t>
            </a:r>
            <a:r>
              <a:rPr lang="de-DE" dirty="0" smtClean="0"/>
              <a:t>-d-Bäume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44008" y="1196975"/>
            <a:ext cx="4042792" cy="4968875"/>
          </a:xfrm>
        </p:spPr>
        <p:txBody>
          <a:bodyPr/>
          <a:lstStyle/>
          <a:p>
            <a:r>
              <a:rPr lang="de-DE" dirty="0" smtClean="0"/>
              <a:t>Indiziere </a:t>
            </a:r>
            <a:r>
              <a:rPr lang="de-DE" i="1" dirty="0" err="1" smtClean="0"/>
              <a:t>k</a:t>
            </a:r>
            <a:r>
              <a:rPr lang="de-DE" dirty="0" smtClean="0"/>
              <a:t>-dimensionale Daten, aber halte den Baum binär</a:t>
            </a:r>
          </a:p>
          <a:p>
            <a:r>
              <a:rPr lang="de-DE" dirty="0" smtClean="0"/>
              <a:t>Verwende für jede Baumebene </a:t>
            </a:r>
            <a:r>
              <a:rPr lang="de-DE" i="1" dirty="0" smtClean="0"/>
              <a:t>l</a:t>
            </a:r>
            <a:r>
              <a:rPr lang="de-DE" dirty="0" smtClean="0"/>
              <a:t> eine andere Dimension </a:t>
            </a:r>
            <a:r>
              <a:rPr lang="de-DE" i="1" dirty="0" smtClean="0"/>
              <a:t>d</a:t>
            </a:r>
            <a:r>
              <a:rPr lang="de-DE" i="1" baseline="-25000" dirty="0" smtClean="0"/>
              <a:t>l</a:t>
            </a:r>
            <a:r>
              <a:rPr lang="de-DE" dirty="0" smtClean="0"/>
              <a:t> als </a:t>
            </a:r>
            <a:r>
              <a:rPr lang="de-DE" dirty="0" err="1" smtClean="0"/>
              <a:t>Diskriminator</a:t>
            </a:r>
            <a:r>
              <a:rPr lang="de-DE" dirty="0" smtClean="0"/>
              <a:t> zur Partitionierung</a:t>
            </a:r>
          </a:p>
          <a:p>
            <a:pPr lvl="1"/>
            <a:r>
              <a:rPr lang="de-DE" dirty="0" smtClean="0"/>
              <a:t>Schema: Round-Robin</a:t>
            </a:r>
          </a:p>
          <a:p>
            <a:r>
              <a:rPr lang="de-DE" dirty="0" smtClean="0"/>
              <a:t>Man erhält einen</a:t>
            </a:r>
            <a:br>
              <a:rPr lang="de-DE" dirty="0" smtClean="0"/>
            </a:br>
            <a:r>
              <a:rPr lang="de-DE" i="1" dirty="0" err="1" smtClean="0"/>
              <a:t>k</a:t>
            </a:r>
            <a:r>
              <a:rPr lang="de-DE" dirty="0" smtClean="0"/>
              <a:t>-</a:t>
            </a:r>
            <a:r>
              <a:rPr lang="de-DE" b="1" dirty="0" smtClean="0"/>
              <a:t>d-Baum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195736" y="61653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chemeClr val="accent2"/>
                </a:solidFill>
              </a:rPr>
              <a:t>Bentley. Multidimensional Binary Search </a:t>
            </a:r>
            <a:r>
              <a:rPr lang="de-DE" sz="1200" dirty="0" err="1">
                <a:solidFill>
                  <a:schemeClr val="accent2"/>
                </a:solidFill>
              </a:rPr>
              <a:t>Trees</a:t>
            </a:r>
            <a:r>
              <a:rPr lang="de-DE" sz="1200" dirty="0">
                <a:solidFill>
                  <a:schemeClr val="accent2"/>
                </a:solidFill>
              </a:rPr>
              <a:t> </a:t>
            </a:r>
            <a:r>
              <a:rPr lang="de-DE" sz="1200" dirty="0" err="1">
                <a:solidFill>
                  <a:schemeClr val="accent2"/>
                </a:solidFill>
              </a:rPr>
              <a:t>Used</a:t>
            </a:r>
            <a:r>
              <a:rPr lang="de-DE" sz="1200" dirty="0">
                <a:solidFill>
                  <a:schemeClr val="accent2"/>
                </a:solidFill>
              </a:rPr>
              <a:t> </a:t>
            </a:r>
            <a:r>
              <a:rPr lang="de-DE" sz="1200" dirty="0" err="1">
                <a:solidFill>
                  <a:schemeClr val="accent2"/>
                </a:solidFill>
              </a:rPr>
              <a:t>for</a:t>
            </a:r>
            <a:r>
              <a:rPr lang="de-DE" sz="1200" dirty="0">
                <a:solidFill>
                  <a:schemeClr val="accent2"/>
                </a:solidFill>
              </a:rPr>
              <a:t> </a:t>
            </a:r>
            <a:r>
              <a:rPr lang="de-DE" sz="1200" dirty="0" err="1">
                <a:solidFill>
                  <a:schemeClr val="accent2"/>
                </a:solidFill>
              </a:rPr>
              <a:t>Associative</a:t>
            </a:r>
            <a:r>
              <a:rPr lang="de-DE" sz="1200" dirty="0">
                <a:solidFill>
                  <a:schemeClr val="accent2"/>
                </a:solidFill>
              </a:rPr>
              <a:t> </a:t>
            </a:r>
            <a:r>
              <a:rPr lang="de-DE" sz="1200" dirty="0" err="1">
                <a:solidFill>
                  <a:schemeClr val="accent2"/>
                </a:solidFill>
              </a:rPr>
              <a:t>Searching</a:t>
            </a:r>
            <a:r>
              <a:rPr lang="de-DE" sz="1200" dirty="0">
                <a:solidFill>
                  <a:schemeClr val="accent2"/>
                </a:solidFill>
              </a:rPr>
              <a:t>. </a:t>
            </a:r>
            <a:r>
              <a:rPr lang="de-DE" sz="1200" dirty="0" err="1">
                <a:solidFill>
                  <a:schemeClr val="accent2"/>
                </a:solidFill>
              </a:rPr>
              <a:t>Comm</a:t>
            </a:r>
            <a:r>
              <a:rPr lang="de-DE" sz="1200" dirty="0">
                <a:solidFill>
                  <a:schemeClr val="accent2"/>
                </a:solidFill>
              </a:rPr>
              <a:t>. ACM, vol. 18, </a:t>
            </a:r>
            <a:r>
              <a:rPr lang="de-DE" sz="1200" dirty="0" err="1">
                <a:solidFill>
                  <a:schemeClr val="accent2"/>
                </a:solidFill>
              </a:rPr>
              <a:t>no</a:t>
            </a:r>
            <a:r>
              <a:rPr lang="de-DE" sz="1200" dirty="0">
                <a:solidFill>
                  <a:schemeClr val="accent2"/>
                </a:solidFill>
              </a:rPr>
              <a:t>. 9, Sept. </a:t>
            </a:r>
            <a:r>
              <a:rPr lang="de-DE" sz="1200" b="1" dirty="0">
                <a:solidFill>
                  <a:srgbClr val="FF0000"/>
                </a:solidFill>
              </a:rPr>
              <a:t>1975</a:t>
            </a:r>
            <a:r>
              <a:rPr lang="de-DE" sz="120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6" name="Bild 5" descr="Screen Shot 2014-11-16 at 22.29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4362144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4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err="1"/>
              <a:t>k</a:t>
            </a:r>
            <a:r>
              <a:rPr lang="de-DE" dirty="0"/>
              <a:t>-d-Bäume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 err="1"/>
              <a:t>k</a:t>
            </a:r>
            <a:r>
              <a:rPr lang="de-DE" dirty="0"/>
              <a:t>-d-</a:t>
            </a:r>
            <a:r>
              <a:rPr lang="de-DE" dirty="0" smtClean="0"/>
              <a:t>Bäume übernehmen die positiven Eigenschaften von Punkt-Quad-Bäumen, sind aber </a:t>
            </a:r>
            <a:r>
              <a:rPr lang="de-DE" b="1" dirty="0" smtClean="0"/>
              <a:t>speichereffizienter</a:t>
            </a:r>
          </a:p>
          <a:p>
            <a:pPr marL="0" indent="0">
              <a:buNone/>
            </a:pPr>
            <a:r>
              <a:rPr lang="de-DE" dirty="0" smtClean="0"/>
              <a:t>Für eine gegebene Punktmenge kann ein </a:t>
            </a:r>
            <a:r>
              <a:rPr lang="de-DE" b="1" dirty="0" smtClean="0"/>
              <a:t>balancierter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i="1" dirty="0" err="1" smtClean="0"/>
              <a:t>k</a:t>
            </a:r>
            <a:r>
              <a:rPr lang="de-DE" dirty="0"/>
              <a:t>-d-</a:t>
            </a:r>
            <a:r>
              <a:rPr lang="de-DE" dirty="0" smtClean="0"/>
              <a:t>Baum konstruiert werden</a:t>
            </a:r>
            <a:r>
              <a:rPr lang="de-DE" baseline="30000" dirty="0" smtClean="0"/>
              <a:t>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987824" y="630932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 smtClean="0"/>
              <a:t>3</a:t>
            </a:r>
            <a:r>
              <a:rPr lang="de-DE" dirty="0" smtClean="0"/>
              <a:t> v</a:t>
            </a:r>
            <a:r>
              <a:rPr lang="de-DE" baseline="-25000" dirty="0" smtClean="0"/>
              <a:t>i</a:t>
            </a:r>
            <a:r>
              <a:rPr lang="de-DE" dirty="0" smtClean="0"/>
              <a:t>: Koordinate i von Punkt v</a:t>
            </a:r>
            <a:endParaRPr lang="de-DE" dirty="0"/>
          </a:p>
        </p:txBody>
      </p:sp>
      <p:pic>
        <p:nvPicPr>
          <p:cNvPr id="6" name="Bild 5" descr="Screen Shot 2014-11-16 at 22.35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00344"/>
            <a:ext cx="5182952" cy="320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16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Balancierte </a:t>
            </a:r>
            <a:r>
              <a:rPr lang="de-DE" i="1" dirty="0" err="1" smtClean="0"/>
              <a:t>k</a:t>
            </a:r>
            <a:r>
              <a:rPr lang="de-DE" dirty="0" smtClean="0"/>
              <a:t>-d-Baum-Konstruktion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     Ergebnis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5" name="Bild 4" descr="Screen Shot 2014-11-16 at 22.39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7"/>
            <a:ext cx="8064896" cy="3426304"/>
          </a:xfrm>
          <a:prstGeom prst="rect">
            <a:avLst/>
          </a:prstGeom>
        </p:spPr>
      </p:pic>
      <p:pic>
        <p:nvPicPr>
          <p:cNvPr id="6" name="Bild 5" descr="Screen Shot 2014-11-16 at 22.39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81128"/>
            <a:ext cx="2616582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6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err="1" smtClean="0"/>
              <a:t>k</a:t>
            </a:r>
            <a:r>
              <a:rPr lang="de-DE" dirty="0" smtClean="0"/>
              <a:t>-d-B-Bäume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k</a:t>
            </a:r>
            <a:r>
              <a:rPr lang="de-DE" dirty="0" smtClean="0"/>
              <a:t>-d-Bäume auf Sekundärspeichern</a:t>
            </a:r>
          </a:p>
          <a:p>
            <a:r>
              <a:rPr lang="de-DE" dirty="0" smtClean="0"/>
              <a:t>Verwendung von Seiten als organisatorische Einheiten</a:t>
            </a:r>
          </a:p>
          <a:p>
            <a:pPr lvl="1"/>
            <a:r>
              <a:rPr lang="de-DE" dirty="0" smtClean="0"/>
              <a:t>Jeder Knoten in einem </a:t>
            </a:r>
            <a:r>
              <a:rPr lang="de-DE" dirty="0" err="1" smtClean="0"/>
              <a:t>k</a:t>
            </a:r>
            <a:r>
              <a:rPr lang="de-DE" dirty="0" smtClean="0"/>
              <a:t>-d-B-Baum füllt eine Seite</a:t>
            </a:r>
          </a:p>
          <a:p>
            <a:r>
              <a:rPr lang="de-DE" dirty="0" err="1" smtClean="0"/>
              <a:t>k</a:t>
            </a:r>
            <a:r>
              <a:rPr lang="de-DE" dirty="0" smtClean="0"/>
              <a:t>-d-Baum-Layout für jede Seite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267744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chemeClr val="accent2"/>
                </a:solidFill>
              </a:rPr>
              <a:t>John T. </a:t>
            </a:r>
            <a:r>
              <a:rPr lang="de-DE" sz="1200" dirty="0" smtClean="0">
                <a:solidFill>
                  <a:schemeClr val="accent2"/>
                </a:solidFill>
              </a:rPr>
              <a:t>Robinson</a:t>
            </a:r>
            <a:r>
              <a:rPr lang="de-DE" sz="1200" dirty="0">
                <a:solidFill>
                  <a:schemeClr val="accent2"/>
                </a:solidFill>
              </a:rPr>
              <a:t>. The K-D-B-</a:t>
            </a:r>
            <a:r>
              <a:rPr lang="de-DE" sz="1200" dirty="0" err="1">
                <a:solidFill>
                  <a:schemeClr val="accent2"/>
                </a:solidFill>
              </a:rPr>
              <a:t>Tree</a:t>
            </a:r>
            <a:r>
              <a:rPr lang="de-DE" sz="1200" dirty="0">
                <a:solidFill>
                  <a:schemeClr val="accent2"/>
                </a:solidFill>
              </a:rPr>
              <a:t>: A Search </a:t>
            </a:r>
            <a:r>
              <a:rPr lang="de-DE" sz="1200" dirty="0" err="1">
                <a:solidFill>
                  <a:schemeClr val="accent2"/>
                </a:solidFill>
              </a:rPr>
              <a:t>Structure</a:t>
            </a:r>
            <a:r>
              <a:rPr lang="de-DE" sz="1200" dirty="0">
                <a:solidFill>
                  <a:schemeClr val="accent2"/>
                </a:solidFill>
              </a:rPr>
              <a:t> </a:t>
            </a:r>
            <a:r>
              <a:rPr lang="de-DE" sz="1200" dirty="0" err="1">
                <a:solidFill>
                  <a:schemeClr val="accent2"/>
                </a:solidFill>
              </a:rPr>
              <a:t>for</a:t>
            </a:r>
            <a:r>
              <a:rPr lang="de-DE" sz="1200" dirty="0">
                <a:solidFill>
                  <a:schemeClr val="accent2"/>
                </a:solidFill>
              </a:rPr>
              <a:t> Large</a:t>
            </a:r>
          </a:p>
          <a:p>
            <a:r>
              <a:rPr lang="de-DE" sz="1200" dirty="0">
                <a:solidFill>
                  <a:schemeClr val="accent2"/>
                </a:solidFill>
              </a:rPr>
              <a:t>Multidimensional Dynamic Indexes. SIGMOD </a:t>
            </a:r>
            <a:r>
              <a:rPr lang="de-DE" sz="1200" b="1" dirty="0">
                <a:solidFill>
                  <a:srgbClr val="FF0000"/>
                </a:solidFill>
              </a:rPr>
              <a:t>1981</a:t>
            </a:r>
            <a:r>
              <a:rPr lang="de-DE" sz="120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699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err="1"/>
              <a:t>k</a:t>
            </a:r>
            <a:r>
              <a:rPr lang="de-DE" dirty="0"/>
              <a:t>-d-B-</a:t>
            </a:r>
            <a:r>
              <a:rPr lang="de-DE" dirty="0" smtClean="0"/>
              <a:t>Bäume: Zentrale Idee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40152" y="1196975"/>
            <a:ext cx="3096344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err="1" smtClean="0"/>
              <a:t>Regionenseiten</a:t>
            </a:r>
            <a:endParaRPr lang="de-DE" sz="2000" b="1" dirty="0" smtClean="0"/>
          </a:p>
          <a:p>
            <a:r>
              <a:rPr lang="de-DE" sz="2000" dirty="0" smtClean="0"/>
              <a:t>enthalten Einträge &lt;</a:t>
            </a:r>
            <a:r>
              <a:rPr lang="de-DE" sz="2000" dirty="0" err="1" smtClean="0"/>
              <a:t>region</a:t>
            </a:r>
            <a:r>
              <a:rPr lang="de-DE" sz="2000" dirty="0" smtClean="0"/>
              <a:t>, </a:t>
            </a:r>
            <a:r>
              <a:rPr lang="de-DE" sz="2000" dirty="0" err="1" smtClean="0"/>
              <a:t>pageID</a:t>
            </a:r>
            <a:r>
              <a:rPr lang="de-DE" sz="2000" dirty="0" smtClean="0"/>
              <a:t>&gt;</a:t>
            </a:r>
          </a:p>
          <a:p>
            <a:r>
              <a:rPr lang="de-DE" sz="2000" dirty="0" smtClean="0"/>
              <a:t>keine </a:t>
            </a:r>
            <a:r>
              <a:rPr lang="de-DE" sz="2000" b="1" dirty="0" smtClean="0"/>
              <a:t>Null</a:t>
            </a:r>
            <a:r>
              <a:rPr lang="de-DE" sz="2000" dirty="0" smtClean="0"/>
              <a:t>zeiger</a:t>
            </a:r>
          </a:p>
          <a:p>
            <a:r>
              <a:rPr lang="de-DE" sz="2000" dirty="0" smtClean="0"/>
              <a:t>bilden </a:t>
            </a:r>
            <a:r>
              <a:rPr lang="de-DE" sz="2000" b="1" dirty="0" smtClean="0"/>
              <a:t>balancierten</a:t>
            </a:r>
            <a:r>
              <a:rPr lang="de-DE" sz="2000" dirty="0" smtClean="0"/>
              <a:t> Baum</a:t>
            </a:r>
          </a:p>
          <a:p>
            <a:r>
              <a:rPr lang="de-DE" sz="2000" dirty="0" smtClean="0"/>
              <a:t>alle Regionen </a:t>
            </a:r>
            <a:r>
              <a:rPr lang="de-DE" sz="2000" b="1" dirty="0" smtClean="0"/>
              <a:t>disjunkt</a:t>
            </a:r>
            <a:r>
              <a:rPr lang="de-DE" sz="2000" dirty="0" smtClean="0"/>
              <a:t> und </a:t>
            </a:r>
            <a:r>
              <a:rPr lang="de-DE" sz="2000" b="1" dirty="0" smtClean="0"/>
              <a:t>rechteckig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b="1" dirty="0" smtClean="0"/>
              <a:t>Punktseiten</a:t>
            </a:r>
          </a:p>
          <a:p>
            <a:r>
              <a:rPr lang="de-DE" sz="2000" dirty="0" smtClean="0"/>
              <a:t>enthalten Einträge &lt;</a:t>
            </a:r>
            <a:r>
              <a:rPr lang="de-DE" sz="2000" dirty="0" err="1" smtClean="0"/>
              <a:t>point</a:t>
            </a:r>
            <a:r>
              <a:rPr lang="de-DE" sz="2000" dirty="0" smtClean="0"/>
              <a:t>, </a:t>
            </a:r>
            <a:r>
              <a:rPr lang="de-DE" sz="2000" dirty="0" err="1" smtClean="0"/>
              <a:t>rid</a:t>
            </a:r>
            <a:r>
              <a:rPr lang="de-DE" sz="2000" dirty="0" smtClean="0"/>
              <a:t>&gt;</a:t>
            </a:r>
          </a:p>
          <a:p>
            <a:r>
              <a:rPr lang="de-DE" sz="2000" dirty="0" smtClean="0">
                <a:sym typeface="Wingdings"/>
              </a:rPr>
              <a:t> </a:t>
            </a:r>
            <a:r>
              <a:rPr lang="de-DE" sz="2000" dirty="0" smtClean="0"/>
              <a:t>Blattknoten B</a:t>
            </a:r>
            <a:r>
              <a:rPr lang="de-DE" sz="2000" baseline="30000" dirty="0" smtClean="0"/>
              <a:t>+</a:t>
            </a:r>
            <a:r>
              <a:rPr lang="de-DE" sz="2000" dirty="0" smtClean="0"/>
              <a:t>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5" name="Bild 4" descr="Screen Shot 2014-11-16 at 22.53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24744"/>
            <a:ext cx="5802588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40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Operationen auf </a:t>
            </a:r>
            <a:r>
              <a:rPr lang="de-DE" i="1" dirty="0" err="1" smtClean="0"/>
              <a:t>k</a:t>
            </a:r>
            <a:r>
              <a:rPr lang="de-DE" dirty="0"/>
              <a:t>-d-B-</a:t>
            </a:r>
            <a:r>
              <a:rPr lang="de-DE" dirty="0" smtClean="0"/>
              <a:t>Bäumen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Suche</a:t>
            </a:r>
            <a:r>
              <a:rPr lang="de-DE" dirty="0"/>
              <a:t> </a:t>
            </a:r>
            <a:r>
              <a:rPr lang="de-DE" dirty="0" smtClean="0"/>
              <a:t>in einem </a:t>
            </a:r>
            <a:r>
              <a:rPr lang="de-DE" i="1" dirty="0" err="1"/>
              <a:t>k</a:t>
            </a:r>
            <a:r>
              <a:rPr lang="de-DE" dirty="0"/>
              <a:t>-d-B-</a:t>
            </a:r>
            <a:r>
              <a:rPr lang="de-DE" dirty="0" smtClean="0"/>
              <a:t>Baum läuft wie folgt:</a:t>
            </a:r>
          </a:p>
          <a:p>
            <a:pPr lvl="1"/>
            <a:r>
              <a:rPr lang="de-DE" dirty="0" smtClean="0"/>
              <a:t>Auf jeder Seite bestimme die Region </a:t>
            </a:r>
            <a:r>
              <a:rPr lang="de-DE" i="1" dirty="0" err="1" smtClean="0"/>
              <a:t>R</a:t>
            </a:r>
            <a:r>
              <a:rPr lang="de-DE" i="1" baseline="-25000" dirty="0" err="1" smtClean="0"/>
              <a:t>i</a:t>
            </a:r>
            <a:r>
              <a:rPr lang="de-DE" dirty="0" smtClean="0"/>
              <a:t>, die Anfragepunkt </a:t>
            </a:r>
            <a:r>
              <a:rPr lang="de-DE" i="1" dirty="0" err="1" smtClean="0"/>
              <a:t>q</a:t>
            </a:r>
            <a:r>
              <a:rPr lang="de-DE" dirty="0" smtClean="0"/>
              <a:t> enthält (oder sich mit der Anfrageregion </a:t>
            </a:r>
            <a:r>
              <a:rPr lang="de-DE" i="1" dirty="0" smtClean="0"/>
              <a:t>Q</a:t>
            </a:r>
            <a:r>
              <a:rPr lang="de-DE" dirty="0" smtClean="0"/>
              <a:t> schneidet)</a:t>
            </a:r>
          </a:p>
          <a:p>
            <a:pPr lvl="1"/>
            <a:r>
              <a:rPr lang="de-DE" dirty="0" smtClean="0"/>
              <a:t>Für jedes solche </a:t>
            </a:r>
            <a:r>
              <a:rPr lang="de-DE" i="1" dirty="0" err="1"/>
              <a:t>R</a:t>
            </a:r>
            <a:r>
              <a:rPr lang="de-DE" i="1" baseline="-25000" dirty="0" err="1"/>
              <a:t>i</a:t>
            </a:r>
            <a:r>
              <a:rPr lang="de-DE" dirty="0" smtClean="0"/>
              <a:t> bestimme die Seite und wende Suche rekursiv an</a:t>
            </a:r>
          </a:p>
          <a:p>
            <a:pPr lvl="1"/>
            <a:r>
              <a:rPr lang="de-DE" dirty="0" smtClean="0"/>
              <a:t>Auf Punktseiten hole jeden Punkt </a:t>
            </a:r>
            <a:r>
              <a:rPr lang="de-DE" i="1" dirty="0" err="1" smtClean="0"/>
              <a:t>p</a:t>
            </a:r>
            <a:r>
              <a:rPr lang="de-DE" i="1" baseline="-25000" dirty="0" err="1" smtClean="0"/>
              <a:t>i</a:t>
            </a:r>
            <a:r>
              <a:rPr lang="de-DE" dirty="0" smtClean="0"/>
              <a:t>, der auf Anfrage passt und gebe ihn zurück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49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683568" y="1844825"/>
            <a:ext cx="2316162" cy="2474763"/>
            <a:chOff x="682055" y="1844829"/>
            <a:chExt cx="2317886" cy="2475496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682055" y="1844829"/>
              <a:ext cx="2317886" cy="2343895"/>
              <a:chOff x="1581571" y="3024247"/>
              <a:chExt cx="2317886" cy="2343895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581571" y="3024247"/>
                <a:ext cx="2317886" cy="615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 smtClean="0"/>
                  <a:t>Volltextindizierung</a:t>
                </a:r>
                <a:br>
                  <a:rPr lang="de-DE" sz="2000" dirty="0" smtClean="0"/>
                </a:br>
                <a:r>
                  <a:rPr lang="de-DE" sz="2000" dirty="0" err="1" smtClean="0"/>
                  <a:t>Phrasale</a:t>
                </a:r>
                <a:r>
                  <a:rPr lang="de-DE" sz="2000" dirty="0" smtClean="0"/>
                  <a:t> </a:t>
                </a:r>
                <a:r>
                  <a:rPr lang="de-DE" sz="2000" dirty="0"/>
                  <a:t>Anfragen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b="1" dirty="0" smtClean="0"/>
                  <a:t>Multidimensionale</a:t>
                </a:r>
                <a:br>
                  <a:rPr lang="de-DE" sz="2000" b="1" dirty="0" smtClean="0"/>
                </a:br>
                <a:r>
                  <a:rPr lang="de-DE" sz="2000" b="1" noProof="1" smtClean="0">
                    <a:cs typeface="Arial" charset="0"/>
                  </a:rPr>
                  <a:t>Indizierung: k-d-B-Bäume</a:t>
                </a:r>
                <a:endParaRPr sz="2000" b="1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6" y="2780929"/>
            <a:ext cx="2723331" cy="2186359"/>
            <a:chOff x="5953125" y="2781195"/>
            <a:chExt cx="2723431" cy="218683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172" y="2781195"/>
              <a:ext cx="2592384" cy="587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Multidimensionale</a:t>
              </a:r>
              <a:br>
                <a:rPr lang="de-DE" sz="2000" dirty="0"/>
              </a:br>
              <a:r>
                <a:rPr lang="de-DE" sz="2000" noProof="1">
                  <a:cs typeface="Arial" charset="0"/>
                </a:rPr>
                <a:t>Indizierung: </a:t>
              </a:r>
              <a:r>
                <a:rPr lang="de-DE" sz="2000" noProof="1" smtClean="0">
                  <a:cs typeface="Arial" charset="0"/>
                </a:rPr>
                <a:t>R-</a:t>
              </a:r>
              <a:r>
                <a:rPr lang="de-DE" sz="2000" noProof="1">
                  <a:cs typeface="Arial" charset="0"/>
                </a:rPr>
                <a:t>Bäume</a:t>
              </a: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der Volltextsuche zur multidimensionalen Indizierung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587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Volltextindizierung</a:t>
                </a:r>
                <a:br>
                  <a:rPr lang="de-DE" sz="2000" dirty="0"/>
                </a:br>
                <a:r>
                  <a:rPr lang="de-DE" sz="2000" dirty="0"/>
                  <a:t>Einfache Anfragen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576362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solidFill>
                  <a:schemeClr val="bg1"/>
                </a:solidFill>
                <a:latin typeface="Chalkduster"/>
                <a:cs typeface="+mj-cs"/>
              </a:rPr>
              <a:t>Denkaufgabe: Vektorfeld </a:t>
            </a:r>
            <a:br>
              <a:rPr lang="de-DE" sz="2800" dirty="0" smtClean="0">
                <a:solidFill>
                  <a:schemeClr val="bg1"/>
                </a:solidFill>
                <a:latin typeface="Chalkduster"/>
                <a:cs typeface="+mj-cs"/>
              </a:rPr>
            </a:br>
            <a:r>
              <a:rPr lang="de-DE" sz="2800" dirty="0" smtClean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de-DE" sz="2800" dirty="0" smtClean="0">
                <a:solidFill>
                  <a:schemeClr val="bg1"/>
                </a:solidFill>
                <a:latin typeface="Chalkduster"/>
                <a:cs typeface="+mj-cs"/>
              </a:rPr>
            </a:br>
            <a:endParaRPr lang="de-DE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052736"/>
            <a:ext cx="8625136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 dirty="0" smtClean="0">
                <a:solidFill>
                  <a:schemeClr val="bg1"/>
                </a:solidFill>
                <a:latin typeface="Chalkduster"/>
              </a:rPr>
              <a:t>Wie sollen wir </a:t>
            </a:r>
            <a:r>
              <a:rPr lang="de-DE" sz="2400" dirty="0" err="1" smtClean="0">
                <a:solidFill>
                  <a:schemeClr val="bg1"/>
                </a:solidFill>
                <a:latin typeface="Chalkduster"/>
              </a:rPr>
              <a:t>k</a:t>
            </a:r>
            <a:r>
              <a:rPr lang="de-DE" sz="2400" dirty="0" smtClean="0">
                <a:solidFill>
                  <a:schemeClr val="bg1"/>
                </a:solidFill>
                <a:latin typeface="Chalkduster"/>
              </a:rPr>
              <a:t> nächste Nachbarn bestimmen?</a:t>
            </a:r>
          </a:p>
          <a:p>
            <a:pPr marL="0" indent="0" eaLnBrk="1" hangingPunct="1">
              <a:buNone/>
              <a:defRPr/>
            </a:pPr>
            <a:r>
              <a:rPr lang="de-DE" sz="2400" dirty="0" smtClean="0">
                <a:solidFill>
                  <a:schemeClr val="bg1"/>
                </a:solidFill>
                <a:latin typeface="Chalkduster"/>
              </a:rPr>
              <a:t/>
            </a:r>
            <a:br>
              <a:rPr lang="de-DE" sz="2400" dirty="0" smtClean="0">
                <a:solidFill>
                  <a:schemeClr val="bg1"/>
                </a:solidFill>
                <a:latin typeface="Chalkduster"/>
              </a:rPr>
            </a:br>
            <a:endParaRPr lang="de-DE" dirty="0" smtClean="0">
              <a:solidFill>
                <a:schemeClr val="bg1"/>
              </a:solidFill>
              <a:latin typeface="Chalkduster"/>
              <a:cs typeface="+mn-cs"/>
            </a:endParaRPr>
          </a:p>
        </p:txBody>
      </p:sp>
      <p:pic>
        <p:nvPicPr>
          <p:cNvPr id="4" name="Bild 3" descr="malvorlage-igel-in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336" y="4407954"/>
            <a:ext cx="3243771" cy="247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656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Operationen auf </a:t>
            </a:r>
            <a:r>
              <a:rPr lang="de-DE" i="1" dirty="0" err="1"/>
              <a:t>k</a:t>
            </a:r>
            <a:r>
              <a:rPr lang="de-DE" dirty="0"/>
              <a:t>-d-B-Bäumen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Beim </a:t>
            </a:r>
            <a:r>
              <a:rPr lang="de-DE" b="1" dirty="0"/>
              <a:t>Einfügen</a:t>
            </a:r>
            <a:r>
              <a:rPr lang="de-DE" dirty="0"/>
              <a:t> wird der Baum </a:t>
            </a:r>
            <a:r>
              <a:rPr lang="de-DE" b="1" dirty="0"/>
              <a:t>balanciert</a:t>
            </a:r>
            <a:r>
              <a:rPr lang="de-DE" dirty="0"/>
              <a:t> wie beim </a:t>
            </a:r>
            <a:br>
              <a:rPr lang="de-DE" dirty="0"/>
            </a:br>
            <a:r>
              <a:rPr lang="de-DE" b="1" dirty="0"/>
              <a:t>B</a:t>
            </a:r>
            <a:r>
              <a:rPr lang="de-DE" b="1" baseline="30000" dirty="0"/>
              <a:t>+</a:t>
            </a:r>
            <a:r>
              <a:rPr lang="de-DE" b="1" dirty="0"/>
              <a:t>-Baum</a:t>
            </a:r>
          </a:p>
          <a:p>
            <a:pPr lvl="1"/>
            <a:r>
              <a:rPr lang="de-DE" dirty="0"/>
              <a:t>Füge Eintrag &lt;</a:t>
            </a:r>
            <a:r>
              <a:rPr lang="de-DE" dirty="0" err="1"/>
              <a:t>region</a:t>
            </a:r>
            <a:r>
              <a:rPr lang="de-DE" dirty="0"/>
              <a:t>, </a:t>
            </a:r>
            <a:r>
              <a:rPr lang="de-DE" dirty="0" err="1"/>
              <a:t>pageID</a:t>
            </a:r>
            <a:r>
              <a:rPr lang="de-DE" dirty="0"/>
              <a:t>&gt; (&lt;</a:t>
            </a:r>
            <a:r>
              <a:rPr lang="de-DE" dirty="0" err="1"/>
              <a:t>point</a:t>
            </a:r>
            <a:r>
              <a:rPr lang="de-DE" dirty="0"/>
              <a:t>, </a:t>
            </a:r>
            <a:r>
              <a:rPr lang="de-DE" dirty="0" err="1"/>
              <a:t>rid</a:t>
            </a:r>
            <a:r>
              <a:rPr lang="de-DE" dirty="0"/>
              <a:t>&gt;) in eine </a:t>
            </a:r>
            <a:r>
              <a:rPr lang="de-DE" dirty="0" err="1"/>
              <a:t>Regionenseite</a:t>
            </a:r>
            <a:r>
              <a:rPr lang="de-DE" dirty="0"/>
              <a:t> (Punktseite) ein,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sofern </a:t>
            </a:r>
            <a:r>
              <a:rPr lang="de-DE" b="1" dirty="0"/>
              <a:t>genügend </a:t>
            </a:r>
            <a:r>
              <a:rPr lang="de-DE" b="1" dirty="0" smtClean="0"/>
              <a:t>Platz </a:t>
            </a:r>
            <a:r>
              <a:rPr lang="de-DE" dirty="0" smtClean="0"/>
              <a:t>vorhanden</a:t>
            </a:r>
            <a:endParaRPr lang="de-DE" dirty="0"/>
          </a:p>
          <a:p>
            <a:pPr lvl="1"/>
            <a:r>
              <a:rPr lang="de-DE" b="1" dirty="0"/>
              <a:t>Sonst: </a:t>
            </a:r>
            <a:r>
              <a:rPr lang="de-DE" b="1" dirty="0" smtClean="0"/>
              <a:t>Splitte </a:t>
            </a:r>
            <a:r>
              <a:rPr lang="de-DE" dirty="0" smtClean="0"/>
              <a:t>Seite 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75954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Aufsplittung</a:t>
            </a:r>
            <a:r>
              <a:rPr lang="de-DE" dirty="0" smtClean="0"/>
              <a:t> einer Punktseite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Aufteilung einer Seite </a:t>
            </a:r>
            <a:r>
              <a:rPr lang="de-DE" i="1" dirty="0" smtClean="0"/>
              <a:t>p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b="1" dirty="0" smtClean="0"/>
              <a:t>Wähle Dimension </a:t>
            </a:r>
            <a:r>
              <a:rPr lang="de-DE" i="1" dirty="0" smtClean="0"/>
              <a:t>i</a:t>
            </a:r>
            <a:r>
              <a:rPr lang="de-DE" dirty="0" smtClean="0"/>
              <a:t> und eine </a:t>
            </a:r>
            <a:r>
              <a:rPr lang="de-DE" i="1" dirty="0" smtClean="0"/>
              <a:t>i</a:t>
            </a:r>
            <a:r>
              <a:rPr lang="de-DE" dirty="0" smtClean="0"/>
              <a:t>-Koordinate </a:t>
            </a:r>
            <a:r>
              <a:rPr lang="de-DE" i="1" dirty="0" smtClean="0"/>
              <a:t>x</a:t>
            </a:r>
            <a:r>
              <a:rPr lang="de-DE" i="1" baseline="-25000" dirty="0" smtClean="0"/>
              <a:t>i</a:t>
            </a:r>
            <a:r>
              <a:rPr lang="de-DE" dirty="0" smtClean="0"/>
              <a:t> entlang derer die Aufteilung erfolgen soll, so dass die Teilung zwei nicht übervolle Seiten erzeugt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b="1" dirty="0" smtClean="0"/>
              <a:t>Schiebe</a:t>
            </a:r>
            <a:r>
              <a:rPr lang="de-DE" dirty="0" smtClean="0"/>
              <a:t> Datenpunkte entsprechend auf neue Seiten </a:t>
            </a:r>
            <a:r>
              <a:rPr lang="de-DE" i="1" dirty="0" err="1" smtClean="0"/>
              <a:t>p</a:t>
            </a:r>
            <a:r>
              <a:rPr lang="de-DE" i="1" baseline="-25000" dirty="0" err="1" smtClean="0"/>
              <a:t>links</a:t>
            </a:r>
            <a:r>
              <a:rPr lang="de-DE" dirty="0" smtClean="0"/>
              <a:t> oder </a:t>
            </a:r>
            <a:r>
              <a:rPr lang="de-DE" i="1" dirty="0" err="1" smtClean="0"/>
              <a:t>p</a:t>
            </a:r>
            <a:r>
              <a:rPr lang="de-DE" i="1" baseline="-25000" dirty="0" err="1" smtClean="0"/>
              <a:t>rechts</a:t>
            </a:r>
            <a:r>
              <a:rPr lang="de-DE" dirty="0" smtClean="0"/>
              <a:t> sofern </a:t>
            </a:r>
            <a:r>
              <a:rPr lang="de-DE" i="1" dirty="0" err="1"/>
              <a:t>p</a:t>
            </a:r>
            <a:r>
              <a:rPr lang="de-DE" i="1" baseline="-25000" dirty="0" err="1"/>
              <a:t>i</a:t>
            </a:r>
            <a:r>
              <a:rPr lang="de-DE" i="1" dirty="0"/>
              <a:t> &lt; x</a:t>
            </a:r>
            <a:r>
              <a:rPr lang="de-DE" i="1" baseline="-25000" dirty="0"/>
              <a:t>i</a:t>
            </a:r>
            <a:r>
              <a:rPr lang="de-DE" i="1" dirty="0"/>
              <a:t> </a:t>
            </a:r>
            <a:r>
              <a:rPr lang="de-DE" dirty="0"/>
              <a:t>oder </a:t>
            </a:r>
            <a:r>
              <a:rPr lang="de-DE" i="1" dirty="0" err="1"/>
              <a:t>p</a:t>
            </a:r>
            <a:r>
              <a:rPr lang="de-DE" i="1" baseline="-25000" dirty="0" err="1"/>
              <a:t>i</a:t>
            </a:r>
            <a:r>
              <a:rPr lang="de-DE" i="1" dirty="0"/>
              <a:t> </a:t>
            </a:r>
            <a:r>
              <a:rPr lang="de-DE" i="1" dirty="0" smtClean="0"/>
              <a:t>≥ </a:t>
            </a:r>
            <a:r>
              <a:rPr lang="de-DE" i="1" dirty="0"/>
              <a:t>x</a:t>
            </a:r>
            <a:r>
              <a:rPr lang="de-DE" i="1" baseline="-25000" dirty="0"/>
              <a:t>i</a:t>
            </a:r>
            <a:r>
              <a:rPr lang="de-DE" i="1" dirty="0"/>
              <a:t> </a:t>
            </a:r>
            <a:endParaRPr lang="de-DE" i="1" dirty="0" smtClean="0"/>
          </a:p>
          <a:p>
            <a:pPr marL="857250" lvl="1" indent="-457200">
              <a:buFont typeface="+mj-lt"/>
              <a:buAutoNum type="arabicPeriod"/>
            </a:pPr>
            <a:r>
              <a:rPr lang="de-DE" b="1" dirty="0" smtClean="0"/>
              <a:t>Ersetze</a:t>
            </a:r>
            <a:r>
              <a:rPr lang="de-DE" dirty="0" smtClean="0"/>
              <a:t> </a:t>
            </a:r>
            <a:r>
              <a:rPr lang="de-DE" i="1" dirty="0" smtClean="0"/>
              <a:t>&lt;</a:t>
            </a:r>
            <a:r>
              <a:rPr lang="de-DE" i="1" dirty="0" err="1" smtClean="0"/>
              <a:t>region</a:t>
            </a:r>
            <a:r>
              <a:rPr lang="de-DE" i="1" dirty="0" smtClean="0"/>
              <a:t>, p&gt; </a:t>
            </a:r>
            <a:r>
              <a:rPr lang="de-DE" dirty="0" smtClean="0"/>
              <a:t>auf der </a:t>
            </a:r>
            <a:r>
              <a:rPr lang="de-DE" b="1" dirty="0" smtClean="0"/>
              <a:t>Elternseite</a:t>
            </a:r>
            <a:r>
              <a:rPr lang="de-DE" dirty="0" smtClean="0"/>
              <a:t> durch </a:t>
            </a:r>
            <a:br>
              <a:rPr lang="de-DE" dirty="0" smtClean="0"/>
            </a:br>
            <a:r>
              <a:rPr lang="de-DE" i="1" dirty="0" smtClean="0"/>
              <a:t>&lt;linke-region, </a:t>
            </a:r>
            <a:r>
              <a:rPr lang="de-DE" i="1" dirty="0" err="1" smtClean="0"/>
              <a:t>p</a:t>
            </a:r>
            <a:r>
              <a:rPr lang="de-DE" i="1" baseline="-25000" dirty="0" err="1" smtClean="0"/>
              <a:t>links</a:t>
            </a:r>
            <a:r>
              <a:rPr lang="de-DE" i="1" dirty="0" smtClean="0"/>
              <a:t>&gt; </a:t>
            </a:r>
            <a:r>
              <a:rPr lang="de-DE" dirty="0" smtClean="0"/>
              <a:t>und </a:t>
            </a:r>
            <a:r>
              <a:rPr lang="de-DE" i="1" dirty="0" smtClean="0"/>
              <a:t>&lt;rechte-region, </a:t>
            </a:r>
            <a:r>
              <a:rPr lang="de-DE" i="1" dirty="0" err="1" smtClean="0"/>
              <a:t>p</a:t>
            </a:r>
            <a:r>
              <a:rPr lang="de-DE" i="1" baseline="-25000" dirty="0" err="1" smtClean="0"/>
              <a:t>rechts</a:t>
            </a:r>
            <a:r>
              <a:rPr lang="de-DE" i="1" dirty="0" smtClean="0"/>
              <a:t>&gt;</a:t>
            </a:r>
          </a:p>
          <a:p>
            <a:pPr marL="0" indent="0">
              <a:buNone/>
            </a:pPr>
            <a:r>
              <a:rPr lang="de-DE" dirty="0" smtClean="0"/>
              <a:t>Der 3. Schritt kann zu einem </a:t>
            </a:r>
            <a:r>
              <a:rPr lang="de-DE" b="1" dirty="0" smtClean="0"/>
              <a:t>Überlauf</a:t>
            </a:r>
            <a:r>
              <a:rPr lang="de-DE" dirty="0" smtClean="0"/>
              <a:t> der Elternseite führen und damit zu einem </a:t>
            </a:r>
            <a:r>
              <a:rPr lang="de-DE" b="1" dirty="0" smtClean="0"/>
              <a:t>Aufspalten</a:t>
            </a:r>
            <a:r>
              <a:rPr lang="de-DE" dirty="0" smtClean="0"/>
              <a:t> einer </a:t>
            </a:r>
            <a:r>
              <a:rPr lang="de-DE" b="1" dirty="0" err="1" smtClean="0"/>
              <a:t>Regionenseite</a:t>
            </a:r>
            <a:endParaRPr lang="de-DE" b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25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Aufspaltung einer </a:t>
            </a:r>
            <a:r>
              <a:rPr lang="de-DE" dirty="0" err="1" smtClean="0"/>
              <a:t>Regionenseite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Aufspaltung einer </a:t>
            </a:r>
            <a:r>
              <a:rPr lang="de-DE" b="1" dirty="0" smtClean="0"/>
              <a:t>Punktseite</a:t>
            </a:r>
            <a:r>
              <a:rPr lang="de-DE" dirty="0" smtClean="0"/>
              <a:t> und Verschiebung der Datenpunkt ist recht </a:t>
            </a:r>
            <a:r>
              <a:rPr lang="de-DE" b="1" dirty="0" smtClean="0"/>
              <a:t>einfach</a:t>
            </a:r>
          </a:p>
          <a:p>
            <a:r>
              <a:rPr lang="de-DE" dirty="0" smtClean="0"/>
              <a:t>Im Falle einer </a:t>
            </a:r>
            <a:r>
              <a:rPr lang="de-DE" b="1" dirty="0" err="1" smtClean="0"/>
              <a:t>Regionenaufspaltung</a:t>
            </a:r>
            <a:r>
              <a:rPr lang="de-DE" dirty="0" smtClean="0"/>
              <a:t> können bei einigen </a:t>
            </a:r>
            <a:r>
              <a:rPr lang="de-DE" b="1" dirty="0" smtClean="0"/>
              <a:t>Regionen auf beiden </a:t>
            </a:r>
            <a:r>
              <a:rPr lang="de-DE" dirty="0" smtClean="0"/>
              <a:t>Seite des Splitts liegen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Diese Regionen müssen </a:t>
            </a:r>
            <a:r>
              <a:rPr lang="de-DE" b="1" dirty="0" smtClean="0"/>
              <a:t>aufteilt</a:t>
            </a:r>
            <a:r>
              <a:rPr lang="de-DE" dirty="0" smtClean="0"/>
              <a:t> werden</a:t>
            </a:r>
          </a:p>
          <a:p>
            <a:r>
              <a:rPr lang="de-DE" dirty="0" smtClean="0"/>
              <a:t>Mögliche Folge: </a:t>
            </a:r>
            <a:r>
              <a:rPr lang="de-DE" b="1" dirty="0" smtClean="0"/>
              <a:t>Rekursives Aufteilen nach unten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5" name="Bild 4" descr="Screen Shot 2014-11-16 at 23.46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96952"/>
            <a:ext cx="2468254" cy="206313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940152" y="4005064"/>
            <a:ext cx="1701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Aufteilungslinie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979712" y="4293096"/>
            <a:ext cx="1249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Aufgeteilte</a:t>
            </a:r>
            <a:br>
              <a:rPr lang="de-DE" dirty="0" smtClean="0"/>
            </a:br>
            <a:r>
              <a:rPr lang="de-DE" dirty="0" smtClean="0"/>
              <a:t>Region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755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noch einmal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40152" y="1196975"/>
            <a:ext cx="3096344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err="1" smtClean="0"/>
              <a:t>Regionenseiten</a:t>
            </a:r>
            <a:endParaRPr lang="de-DE" sz="2000" b="1" dirty="0" smtClean="0"/>
          </a:p>
          <a:p>
            <a:r>
              <a:rPr lang="de-DE" sz="2000" dirty="0" smtClean="0"/>
              <a:t>enthalten Einträge &lt;</a:t>
            </a:r>
            <a:r>
              <a:rPr lang="de-DE" sz="2000" dirty="0" err="1" smtClean="0"/>
              <a:t>region</a:t>
            </a:r>
            <a:r>
              <a:rPr lang="de-DE" sz="2000" dirty="0" smtClean="0"/>
              <a:t>, </a:t>
            </a:r>
            <a:r>
              <a:rPr lang="de-DE" sz="2000" dirty="0" err="1" smtClean="0"/>
              <a:t>pageID</a:t>
            </a:r>
            <a:r>
              <a:rPr lang="de-DE" sz="2000" dirty="0" smtClean="0"/>
              <a:t>&gt;</a:t>
            </a:r>
          </a:p>
          <a:p>
            <a:r>
              <a:rPr lang="de-DE" sz="2000" dirty="0" smtClean="0"/>
              <a:t>keine </a:t>
            </a:r>
            <a:r>
              <a:rPr lang="de-DE" sz="2000" b="1" dirty="0" smtClean="0"/>
              <a:t>Null</a:t>
            </a:r>
            <a:r>
              <a:rPr lang="de-DE" sz="2000" dirty="0" smtClean="0"/>
              <a:t>zeiger</a:t>
            </a:r>
          </a:p>
          <a:p>
            <a:r>
              <a:rPr lang="de-DE" sz="2000" dirty="0" smtClean="0"/>
              <a:t>bilden </a:t>
            </a:r>
            <a:r>
              <a:rPr lang="de-DE" sz="2000" b="1" dirty="0" smtClean="0"/>
              <a:t>balancierten</a:t>
            </a:r>
            <a:r>
              <a:rPr lang="de-DE" sz="2000" dirty="0" smtClean="0"/>
              <a:t> Baum</a:t>
            </a:r>
          </a:p>
          <a:p>
            <a:r>
              <a:rPr lang="de-DE" sz="2000" dirty="0" smtClean="0"/>
              <a:t>alle Regionen </a:t>
            </a:r>
            <a:r>
              <a:rPr lang="de-DE" sz="2000" b="1" dirty="0" smtClean="0"/>
              <a:t>disjunkt</a:t>
            </a:r>
            <a:r>
              <a:rPr lang="de-DE" sz="2000" dirty="0" smtClean="0"/>
              <a:t> und </a:t>
            </a:r>
            <a:r>
              <a:rPr lang="de-DE" sz="2000" b="1" dirty="0" smtClean="0"/>
              <a:t>rechteckig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b="1" dirty="0" smtClean="0"/>
              <a:t>Punktseiten</a:t>
            </a:r>
          </a:p>
          <a:p>
            <a:r>
              <a:rPr lang="de-DE" sz="2000" dirty="0" smtClean="0"/>
              <a:t>enthalten Einträge &lt;</a:t>
            </a:r>
            <a:r>
              <a:rPr lang="de-DE" sz="2000" dirty="0" err="1" smtClean="0"/>
              <a:t>point</a:t>
            </a:r>
            <a:r>
              <a:rPr lang="de-DE" sz="2000" dirty="0" smtClean="0"/>
              <a:t>, </a:t>
            </a:r>
            <a:r>
              <a:rPr lang="de-DE" sz="2000" dirty="0" err="1" smtClean="0"/>
              <a:t>rid</a:t>
            </a:r>
            <a:r>
              <a:rPr lang="de-DE" sz="2000" dirty="0" smtClean="0"/>
              <a:t>&gt;</a:t>
            </a:r>
          </a:p>
          <a:p>
            <a:r>
              <a:rPr lang="de-DE" sz="2000" dirty="0" smtClean="0">
                <a:sym typeface="Wingdings"/>
              </a:rPr>
              <a:t> </a:t>
            </a:r>
            <a:r>
              <a:rPr lang="de-DE" sz="2000" dirty="0" smtClean="0"/>
              <a:t>Blattknoten B</a:t>
            </a:r>
            <a:r>
              <a:rPr lang="de-DE" sz="2000" baseline="30000" dirty="0" smtClean="0"/>
              <a:t>+</a:t>
            </a:r>
            <a:r>
              <a:rPr lang="de-DE" sz="2000" dirty="0" smtClean="0"/>
              <a:t>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5" name="Bild 4" descr="Screen Shot 2014-11-16 at 22.53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24744"/>
            <a:ext cx="5802588" cy="5157192"/>
          </a:xfrm>
          <a:prstGeom prst="rect">
            <a:avLst/>
          </a:prstGeom>
        </p:spPr>
      </p:pic>
      <p:cxnSp>
        <p:nvCxnSpPr>
          <p:cNvPr id="7" name="Gerade Verbindung 6"/>
          <p:cNvCxnSpPr/>
          <p:nvPr/>
        </p:nvCxnSpPr>
        <p:spPr>
          <a:xfrm>
            <a:off x="2195736" y="2132856"/>
            <a:ext cx="18002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07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Aufspaltung von Seite 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Wurzelseite 0 </a:t>
            </a:r>
            <a:r>
              <a:rPr lang="de-DE" dirty="0" smtClean="0">
                <a:sym typeface="Wingdings"/>
              </a:rPr>
              <a:t> Seiten 0 und 6 (neue Wurzel erzeugen)</a:t>
            </a:r>
          </a:p>
          <a:p>
            <a:pPr marL="0" indent="0">
              <a:buNone/>
            </a:pPr>
            <a:r>
              <a:rPr lang="de-DE" dirty="0" err="1" smtClean="0"/>
              <a:t>Regionenseite</a:t>
            </a:r>
            <a:r>
              <a:rPr lang="de-DE" dirty="0" smtClean="0"/>
              <a:t> 1 </a:t>
            </a:r>
            <a:r>
              <a:rPr lang="de-DE" dirty="0" smtClean="0">
                <a:sym typeface="Wingdings"/>
              </a:rPr>
              <a:t> Seiten 1  und 7 </a:t>
            </a:r>
            <a:endParaRPr lang="de-DE" dirty="0">
              <a:sym typeface="Wingdings"/>
            </a:endParaRPr>
          </a:p>
          <a:p>
            <a:pPr marL="0" indent="0">
              <a:buNone/>
            </a:pPr>
            <a:r>
              <a:rPr lang="de-DE" dirty="0" smtClean="0">
                <a:sym typeface="Wingdings"/>
              </a:rPr>
              <a:t>                                      (Punktseiten nicht gezeigt)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5" name="Bild 4" descr="Screen Shot 2014-11-16 at 23.50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78578"/>
            <a:ext cx="6588224" cy="361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11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err="1"/>
              <a:t>k</a:t>
            </a:r>
            <a:r>
              <a:rPr lang="de-DE" dirty="0"/>
              <a:t>-d-B-</a:t>
            </a:r>
            <a:r>
              <a:rPr lang="de-DE" dirty="0" smtClean="0"/>
              <a:t>Bäume – Diskussion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28369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de-DE" b="1" dirty="0" smtClean="0">
                <a:solidFill>
                  <a:srgbClr val="008000"/>
                </a:solidFill>
              </a:rPr>
              <a:t>Symmetrie</a:t>
            </a:r>
            <a:r>
              <a:rPr lang="de-DE" dirty="0" smtClean="0"/>
              <a:t> in Bezug auf alle Dimensionen</a:t>
            </a:r>
          </a:p>
          <a:p>
            <a:pPr>
              <a:buFont typeface="Wingdings" charset="2"/>
              <a:buChar char="ü"/>
            </a:pPr>
            <a:r>
              <a:rPr lang="de-DE" b="1" dirty="0" smtClean="0">
                <a:solidFill>
                  <a:srgbClr val="008000"/>
                </a:solidFill>
              </a:rPr>
              <a:t>Räumliche</a:t>
            </a:r>
            <a:r>
              <a:rPr lang="de-DE" dirty="0" smtClean="0">
                <a:solidFill>
                  <a:srgbClr val="008000"/>
                </a:solidFill>
              </a:rPr>
              <a:t> </a:t>
            </a:r>
            <a:r>
              <a:rPr lang="de-DE" dirty="0" smtClean="0"/>
              <a:t>Gruppierung von Daten in </a:t>
            </a:r>
            <a:br>
              <a:rPr lang="de-DE" dirty="0" smtClean="0"/>
            </a:br>
            <a:r>
              <a:rPr lang="de-DE" b="1" dirty="0" smtClean="0">
                <a:solidFill>
                  <a:srgbClr val="008000"/>
                </a:solidFill>
              </a:rPr>
              <a:t>seitenorientierter</a:t>
            </a:r>
            <a:r>
              <a:rPr lang="de-DE" dirty="0" smtClean="0"/>
              <a:t> Weise</a:t>
            </a:r>
          </a:p>
          <a:p>
            <a:pPr>
              <a:buFont typeface="Wingdings" charset="2"/>
              <a:buChar char="ü"/>
            </a:pPr>
            <a:r>
              <a:rPr lang="de-DE" b="1" dirty="0" smtClean="0">
                <a:solidFill>
                  <a:srgbClr val="008000"/>
                </a:solidFill>
              </a:rPr>
              <a:t>Dynamisch</a:t>
            </a:r>
            <a:r>
              <a:rPr lang="de-DE" dirty="0" smtClean="0">
                <a:solidFill>
                  <a:srgbClr val="008000"/>
                </a:solidFill>
              </a:rPr>
              <a:t> </a:t>
            </a:r>
            <a:r>
              <a:rPr lang="de-DE" dirty="0" smtClean="0"/>
              <a:t>in Bezug auf </a:t>
            </a:r>
            <a:r>
              <a:rPr lang="de-DE" b="1" dirty="0" smtClean="0">
                <a:solidFill>
                  <a:srgbClr val="008000"/>
                </a:solidFill>
              </a:rPr>
              <a:t>Schreib</a:t>
            </a:r>
            <a:r>
              <a:rPr lang="de-DE" dirty="0" smtClean="0"/>
              <a:t>operationen</a:t>
            </a:r>
          </a:p>
          <a:p>
            <a:pPr>
              <a:buFont typeface="Wingdings" charset="2"/>
              <a:buChar char="ü"/>
            </a:pPr>
            <a:r>
              <a:rPr lang="de-DE" dirty="0" smtClean="0"/>
              <a:t>Unterstützung von </a:t>
            </a:r>
            <a:r>
              <a:rPr lang="de-DE" b="1" dirty="0" smtClean="0">
                <a:solidFill>
                  <a:srgbClr val="008000"/>
                </a:solidFill>
              </a:rPr>
              <a:t>Punkt</a:t>
            </a:r>
            <a:r>
              <a:rPr lang="de-DE" dirty="0" smtClean="0">
                <a:solidFill>
                  <a:srgbClr val="008000"/>
                </a:solidFill>
              </a:rPr>
              <a:t> </a:t>
            </a:r>
            <a:r>
              <a:rPr lang="de-DE" dirty="0" smtClean="0"/>
              <a:t>und </a:t>
            </a:r>
            <a:r>
              <a:rPr lang="de-DE" b="1" dirty="0" err="1" smtClean="0">
                <a:solidFill>
                  <a:srgbClr val="008000"/>
                </a:solidFill>
              </a:rPr>
              <a:t>Regionen</a:t>
            </a:r>
            <a:r>
              <a:rPr lang="de-DE" dirty="0" err="1" smtClean="0"/>
              <a:t>anfragen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Aber:</a:t>
            </a:r>
          </a:p>
          <a:p>
            <a:pPr>
              <a:buFont typeface="Courier New"/>
              <a:buChar char="o"/>
            </a:pPr>
            <a:r>
              <a:rPr lang="de-DE" b="1" dirty="0" smtClean="0">
                <a:solidFill>
                  <a:srgbClr val="FF0000"/>
                </a:solidFill>
              </a:rPr>
              <a:t>Keine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Regionendaten</a:t>
            </a:r>
            <a:endParaRPr lang="de-DE" b="1" dirty="0" smtClean="0">
              <a:solidFill>
                <a:srgbClr val="FF0000"/>
              </a:solidFill>
            </a:endParaRPr>
          </a:p>
          <a:p>
            <a:pPr>
              <a:buFont typeface="Courier New"/>
              <a:buChar char="o"/>
            </a:pPr>
            <a:r>
              <a:rPr lang="de-DE" b="1" dirty="0" smtClean="0">
                <a:solidFill>
                  <a:srgbClr val="FF0000"/>
                </a:solidFill>
              </a:rPr>
              <a:t>Löschoperationen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</a:rPr>
              <a:t>nicht</a:t>
            </a:r>
            <a:r>
              <a:rPr lang="de-DE" dirty="0" smtClean="0"/>
              <a:t> (dynamisch) </a:t>
            </a:r>
            <a:r>
              <a:rPr lang="de-DE" b="1" dirty="0" smtClean="0">
                <a:solidFill>
                  <a:srgbClr val="FF0000"/>
                </a:solidFill>
              </a:rPr>
              <a:t>unterstützt</a:t>
            </a:r>
          </a:p>
          <a:p>
            <a:pPr marL="0" indent="0">
              <a:buNone/>
            </a:pPr>
            <a:r>
              <a:rPr lang="de-DE" dirty="0" smtClean="0"/>
              <a:t>Datenraum wird partitioniert, so dass </a:t>
            </a:r>
          </a:p>
          <a:p>
            <a:r>
              <a:rPr lang="de-DE" dirty="0" smtClean="0"/>
              <a:t>jede Region </a:t>
            </a:r>
            <a:r>
              <a:rPr lang="de-DE" b="1" dirty="0" smtClean="0"/>
              <a:t>rechteckig</a:t>
            </a:r>
            <a:r>
              <a:rPr lang="de-DE" dirty="0" smtClean="0"/>
              <a:t> ist und</a:t>
            </a:r>
          </a:p>
          <a:p>
            <a:r>
              <a:rPr lang="de-DE" dirty="0" smtClean="0"/>
              <a:t>sich Regionen </a:t>
            </a:r>
            <a:r>
              <a:rPr lang="de-DE" b="1" dirty="0" smtClean="0"/>
              <a:t>nicht überlappen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92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683568" y="1844825"/>
            <a:ext cx="2316162" cy="2474763"/>
            <a:chOff x="682055" y="1844829"/>
            <a:chExt cx="2317886" cy="2475496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682055" y="1844829"/>
              <a:ext cx="2317886" cy="2343895"/>
              <a:chOff x="1581571" y="3024247"/>
              <a:chExt cx="2317886" cy="2343895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581571" y="3024247"/>
                <a:ext cx="2317886" cy="615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 smtClean="0"/>
                  <a:t>Volltextindizierung</a:t>
                </a:r>
                <a:br>
                  <a:rPr lang="de-DE" sz="2000" dirty="0" smtClean="0"/>
                </a:br>
                <a:r>
                  <a:rPr lang="de-DE" sz="2000" dirty="0" err="1" smtClean="0"/>
                  <a:t>Phrasale</a:t>
                </a:r>
                <a:r>
                  <a:rPr lang="de-DE" sz="2000" dirty="0" smtClean="0"/>
                  <a:t> </a:t>
                </a:r>
                <a:r>
                  <a:rPr lang="de-DE" sz="2000" dirty="0"/>
                  <a:t>Anfragen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Multidimensionale</a:t>
                </a:r>
                <a:br>
                  <a:rPr lang="de-DE" sz="2000" dirty="0" smtClean="0"/>
                </a:br>
                <a:r>
                  <a:rPr lang="de-DE" sz="2000" noProof="1" smtClean="0">
                    <a:cs typeface="Arial" charset="0"/>
                  </a:rPr>
                  <a:t>Indizierung: k-d-B-Bäume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6" y="2780929"/>
            <a:ext cx="2723331" cy="2186359"/>
            <a:chOff x="5953125" y="2781195"/>
            <a:chExt cx="2723431" cy="218683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172" y="2781195"/>
              <a:ext cx="2592384" cy="587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b="1" dirty="0"/>
                <a:t>Multidimensionale</a:t>
              </a:r>
              <a:br>
                <a:rPr lang="de-DE" sz="2000" b="1" dirty="0"/>
              </a:br>
              <a:r>
                <a:rPr lang="de-DE" sz="2000" b="1" noProof="1">
                  <a:cs typeface="Arial" charset="0"/>
                </a:rPr>
                <a:t>Indizierung: </a:t>
              </a:r>
              <a:r>
                <a:rPr lang="de-DE" sz="2000" b="1" noProof="1" smtClean="0">
                  <a:cs typeface="Arial" charset="0"/>
                </a:rPr>
                <a:t>R-</a:t>
              </a:r>
              <a:r>
                <a:rPr lang="de-DE" sz="2000" b="1" noProof="1">
                  <a:cs typeface="Arial" charset="0"/>
                </a:rPr>
                <a:t>Bäume</a:t>
              </a: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smtClean="0"/>
              <a:t>Von semistrukturierten Datenbanken zur Volltextsuche</a:t>
            </a:r>
            <a:endParaRPr lang="de-DE" sz="240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587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Volltextindizierung</a:t>
                </a:r>
                <a:br>
                  <a:rPr lang="de-DE" sz="2000" dirty="0"/>
                </a:br>
                <a:r>
                  <a:rPr lang="de-DE" sz="2000" dirty="0"/>
                  <a:t>Einfache Anfragen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193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57200" cy="22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CE21646-B24E-C543-B8A8-6F7C46EFE276}" type="slidenum">
              <a:rPr lang="en-US" sz="1200"/>
              <a:pPr>
                <a:defRPr/>
              </a:pPr>
              <a:t>28</a:t>
            </a:fld>
            <a:endParaRPr lang="en-US" sz="1200" dirty="0"/>
          </a:p>
        </p:txBody>
      </p:sp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latin typeface="+mn-lt"/>
                <a:ea typeface="ＭＳ Ｐゴシック" charset="0"/>
              </a:rPr>
              <a:t>R-Bäume</a:t>
            </a:r>
            <a:endParaRPr lang="de-DE" dirty="0">
              <a:latin typeface="+mn-lt"/>
              <a:ea typeface="ＭＳ Ｐゴシック" charset="0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000" dirty="0" smtClean="0">
                <a:ea typeface="ＭＳ Ｐゴシック" charset="0"/>
              </a:rPr>
              <a:t>Regionen können sich in dieser Struktur überlappen</a:t>
            </a:r>
          </a:p>
          <a:p>
            <a:pPr eaLnBrk="1" hangingPunct="1">
              <a:defRPr/>
            </a:pPr>
            <a:r>
              <a:rPr lang="de-DE" sz="2000" dirty="0" smtClean="0">
                <a:ea typeface="ＭＳ Ｐゴシック" charset="0"/>
              </a:rPr>
              <a:t>Innere Knoten enthalten </a:t>
            </a:r>
            <a:r>
              <a:rPr lang="de-DE" sz="2000" i="1" dirty="0" smtClean="0">
                <a:ea typeface="ＭＳ Ｐゴシック" charset="0"/>
              </a:rPr>
              <a:t>&lt;</a:t>
            </a:r>
            <a:r>
              <a:rPr lang="de-DE" sz="2000" i="1" dirty="0" err="1" smtClean="0">
                <a:ea typeface="ＭＳ Ｐゴシック" charset="0"/>
              </a:rPr>
              <a:t>region</a:t>
            </a:r>
            <a:r>
              <a:rPr lang="de-DE" sz="2000" i="1" dirty="0" smtClean="0">
                <a:ea typeface="ＭＳ Ｐゴシック" charset="0"/>
              </a:rPr>
              <a:t>, </a:t>
            </a:r>
            <a:r>
              <a:rPr lang="de-DE" sz="2000" i="1" dirty="0" err="1" smtClean="0">
                <a:ea typeface="ＭＳ Ｐゴシック" charset="0"/>
              </a:rPr>
              <a:t>pageID</a:t>
            </a:r>
            <a:r>
              <a:rPr lang="de-DE" sz="2000" i="1" dirty="0" smtClean="0">
                <a:ea typeface="ＭＳ Ｐゴシック" charset="0"/>
              </a:rPr>
              <a:t>&gt; </a:t>
            </a:r>
            <a:r>
              <a:rPr lang="de-DE" sz="2000" dirty="0" smtClean="0">
                <a:ea typeface="ＭＳ Ｐゴシック" charset="0"/>
              </a:rPr>
              <a:t>Einträge, Blattknoten enthalten Einträge der Form </a:t>
            </a:r>
            <a:r>
              <a:rPr lang="de-DE" sz="2000" i="1" dirty="0" smtClean="0">
                <a:ea typeface="ＭＳ Ｐゴシック" charset="0"/>
              </a:rPr>
              <a:t>&lt;</a:t>
            </a:r>
            <a:r>
              <a:rPr lang="de-DE" sz="2000" i="1" dirty="0" err="1" smtClean="0">
                <a:ea typeface="ＭＳ Ｐゴシック" charset="0"/>
              </a:rPr>
              <a:t>region</a:t>
            </a:r>
            <a:r>
              <a:rPr lang="de-DE" sz="2000" i="1" dirty="0" smtClean="0">
                <a:ea typeface="ＭＳ Ｐゴシック" charset="0"/>
              </a:rPr>
              <a:t>, </a:t>
            </a:r>
            <a:r>
              <a:rPr lang="de-DE" sz="2000" i="1" dirty="0" err="1" smtClean="0">
                <a:ea typeface="ＭＳ Ｐゴシック" charset="0"/>
              </a:rPr>
              <a:t>rdf</a:t>
            </a:r>
            <a:r>
              <a:rPr lang="de-DE" sz="2000" i="1" dirty="0" smtClean="0">
                <a:ea typeface="ＭＳ Ｐゴシック" charset="0"/>
              </a:rPr>
              <a:t>&gt;</a:t>
            </a:r>
            <a:r>
              <a:rPr lang="de-DE" sz="2000" dirty="0" smtClean="0">
                <a:ea typeface="ＭＳ Ｐゴシック" charset="0"/>
              </a:rPr>
              <a:t>, wobei </a:t>
            </a:r>
            <a:r>
              <a:rPr lang="de-DE" sz="2000" dirty="0" err="1" smtClean="0">
                <a:ea typeface="ＭＳ Ｐゴシック" charset="0"/>
              </a:rPr>
              <a:t>region</a:t>
            </a:r>
            <a:r>
              <a:rPr lang="de-DE" sz="2000" dirty="0" smtClean="0">
                <a:ea typeface="ＭＳ Ｐゴシック" charset="0"/>
              </a:rPr>
              <a:t> das </a:t>
            </a:r>
            <a:r>
              <a:rPr lang="de-DE" sz="2000" b="1" dirty="0" smtClean="0">
                <a:ea typeface="ＭＳ Ｐゴシック" charset="0"/>
              </a:rPr>
              <a:t>minimale Umgebungsrechteck </a:t>
            </a:r>
            <a:r>
              <a:rPr lang="de-DE" sz="2000" dirty="0" smtClean="0">
                <a:ea typeface="ＭＳ Ｐゴシック" charset="0"/>
              </a:rPr>
              <a:t>der Datenelemente, die über den Zeigern erreichbar sind</a:t>
            </a:r>
          </a:p>
          <a:p>
            <a:pPr eaLnBrk="1" hangingPunct="1">
              <a:defRPr/>
            </a:pPr>
            <a:r>
              <a:rPr lang="de-DE" sz="2000" dirty="0" smtClean="0">
                <a:ea typeface="ＭＳ Ｐゴシック" charset="0"/>
              </a:rPr>
              <a:t>Jeder Knoten enthält zwischen </a:t>
            </a:r>
            <a:r>
              <a:rPr lang="de-DE" sz="2000" i="1" dirty="0" smtClean="0">
                <a:ea typeface="ＭＳ Ｐゴシック" charset="0"/>
              </a:rPr>
              <a:t>d</a:t>
            </a:r>
            <a:r>
              <a:rPr lang="de-DE" sz="2000" dirty="0" smtClean="0">
                <a:ea typeface="ＭＳ Ｐゴシック" charset="0"/>
              </a:rPr>
              <a:t> und </a:t>
            </a:r>
            <a:r>
              <a:rPr lang="de-DE" sz="2000" i="1" dirty="0" smtClean="0">
                <a:ea typeface="ＭＳ Ｐゴシック" charset="0"/>
              </a:rPr>
              <a:t>2d</a:t>
            </a:r>
            <a:r>
              <a:rPr lang="de-DE" sz="2000" dirty="0" smtClean="0">
                <a:ea typeface="ＭＳ Ｐゴシック" charset="0"/>
              </a:rPr>
              <a:t> Elemente </a:t>
            </a:r>
            <a:br>
              <a:rPr lang="de-DE" sz="2000" dirty="0" smtClean="0">
                <a:ea typeface="ＭＳ Ｐゴシック" charset="0"/>
              </a:rPr>
            </a:br>
            <a:r>
              <a:rPr lang="de-DE" sz="2000" dirty="0" smtClean="0">
                <a:ea typeface="ＭＳ Ｐゴシック" charset="0"/>
              </a:rPr>
              <a:t>(</a:t>
            </a:r>
            <a:r>
              <a:rPr lang="de-DE" sz="2000" dirty="0" smtClean="0">
                <a:ea typeface="ＭＳ Ｐゴシック" charset="0"/>
                <a:sym typeface="Wingdings"/>
              </a:rPr>
              <a:t> B</a:t>
            </a:r>
            <a:r>
              <a:rPr lang="de-DE" sz="2000" baseline="30000" dirty="0" smtClean="0">
                <a:ea typeface="ＭＳ Ｐゴシック" charset="0"/>
                <a:sym typeface="Wingdings"/>
              </a:rPr>
              <a:t>+</a:t>
            </a:r>
            <a:r>
              <a:rPr lang="de-DE" sz="2000" dirty="0" smtClean="0">
                <a:ea typeface="ＭＳ Ｐゴシック" charset="0"/>
                <a:sym typeface="Wingdings"/>
              </a:rPr>
              <a:t>-Baum). Die Wurzel kann weniger als </a:t>
            </a:r>
            <a:r>
              <a:rPr lang="de-DE" sz="2000" i="1" dirty="0" smtClean="0">
                <a:ea typeface="ＭＳ Ｐゴシック" charset="0"/>
                <a:sym typeface="Wingdings"/>
              </a:rPr>
              <a:t>d</a:t>
            </a:r>
            <a:r>
              <a:rPr lang="de-DE" sz="2000" dirty="0" smtClean="0">
                <a:ea typeface="ＭＳ Ｐゴシック" charset="0"/>
                <a:sym typeface="Wingdings"/>
              </a:rPr>
              <a:t> Elemente </a:t>
            </a:r>
            <a:br>
              <a:rPr lang="de-DE" sz="2000" dirty="0" smtClean="0">
                <a:ea typeface="ＭＳ Ｐゴシック" charset="0"/>
                <a:sym typeface="Wingdings"/>
              </a:rPr>
            </a:br>
            <a:r>
              <a:rPr lang="de-DE" sz="2000" dirty="0" smtClean="0">
                <a:ea typeface="ＭＳ Ｐゴシック" charset="0"/>
                <a:sym typeface="Wingdings"/>
              </a:rPr>
              <a:t>enthalten, sofern weniger als </a:t>
            </a:r>
            <a:r>
              <a:rPr lang="de-DE" sz="2000" i="1" dirty="0" smtClean="0">
                <a:ea typeface="ＭＳ Ｐゴシック" charset="0"/>
                <a:sym typeface="Wingdings"/>
              </a:rPr>
              <a:t>d</a:t>
            </a:r>
            <a:r>
              <a:rPr lang="de-DE" sz="2000" dirty="0" smtClean="0">
                <a:ea typeface="ＭＳ Ｐゴシック" charset="0"/>
                <a:sym typeface="Wingdings"/>
              </a:rPr>
              <a:t> Elemente im Baum sind.</a:t>
            </a:r>
          </a:p>
          <a:p>
            <a:pPr eaLnBrk="1" hangingPunct="1">
              <a:defRPr/>
            </a:pPr>
            <a:r>
              <a:rPr lang="de-DE" sz="2000" b="1" dirty="0" smtClean="0">
                <a:ea typeface="ＭＳ Ｐゴシック" charset="0"/>
              </a:rPr>
              <a:t>Einfüge</a:t>
            </a:r>
            <a:r>
              <a:rPr lang="de-DE" sz="2000" dirty="0" smtClean="0">
                <a:ea typeface="ＭＳ Ｐゴシック" charset="0"/>
              </a:rPr>
              <a:t>- und </a:t>
            </a:r>
            <a:r>
              <a:rPr lang="de-DE" sz="2000" b="1" dirty="0" smtClean="0">
                <a:ea typeface="ＭＳ Ｐゴシック" charset="0"/>
              </a:rPr>
              <a:t>Löschalgorithmen</a:t>
            </a:r>
            <a:r>
              <a:rPr lang="de-DE" sz="2000" dirty="0" smtClean="0">
                <a:ea typeface="ＭＳ Ｐゴシック" charset="0"/>
              </a:rPr>
              <a:t> halten den R-Baum </a:t>
            </a:r>
            <a:r>
              <a:rPr lang="de-DE" sz="2000" b="1" dirty="0" smtClean="0">
                <a:ea typeface="ＭＳ Ｐゴシック" charset="0"/>
              </a:rPr>
              <a:t>balanciert</a:t>
            </a:r>
          </a:p>
          <a:p>
            <a:pPr marL="0" indent="0" eaLnBrk="1" hangingPunct="1">
              <a:buNone/>
              <a:defRPr/>
            </a:pPr>
            <a:r>
              <a:rPr lang="de-DE" sz="2000" dirty="0" smtClean="0">
                <a:ea typeface="ＭＳ Ｐゴシック" charset="0"/>
              </a:rPr>
              <a:t>Es können sowohl </a:t>
            </a:r>
            <a:r>
              <a:rPr lang="de-DE" sz="2000" b="1" dirty="0" smtClean="0">
                <a:ea typeface="ＭＳ Ｐゴシック" charset="0"/>
              </a:rPr>
              <a:t>Punkte</a:t>
            </a:r>
            <a:r>
              <a:rPr lang="de-DE" sz="2000" dirty="0" smtClean="0">
                <a:ea typeface="ＭＳ Ｐゴシック" charset="0"/>
              </a:rPr>
              <a:t> als auch </a:t>
            </a:r>
            <a:r>
              <a:rPr lang="de-DE" sz="2000" b="1" dirty="0" smtClean="0">
                <a:ea typeface="ＭＳ Ｐゴシック" charset="0"/>
              </a:rPr>
              <a:t>Regionen gespeichert </a:t>
            </a:r>
            <a:r>
              <a:rPr lang="de-DE" sz="2000" dirty="0" smtClean="0">
                <a:ea typeface="ＭＳ Ｐゴシック" charset="0"/>
              </a:rPr>
              <a:t>werden</a:t>
            </a:r>
            <a:endParaRPr lang="de-DE" sz="2000" dirty="0">
              <a:ea typeface="ＭＳ Ｐゴシック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339752" y="627970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aseline="30000" noProof="1" smtClean="0">
                <a:solidFill>
                  <a:schemeClr val="accent2"/>
                </a:solidFill>
              </a:rPr>
              <a:t>Antonin Guttman. R-Trees: A Dynamic Index Structure</a:t>
            </a:r>
            <a:br>
              <a:rPr lang="de-DE" baseline="30000" noProof="1" smtClean="0">
                <a:solidFill>
                  <a:schemeClr val="accent2"/>
                </a:solidFill>
              </a:rPr>
            </a:br>
            <a:r>
              <a:rPr lang="de-DE" baseline="30000" noProof="1" smtClean="0">
                <a:solidFill>
                  <a:schemeClr val="accent2"/>
                </a:solidFill>
              </a:rPr>
              <a:t>for Spatial Searching. SIGMOD </a:t>
            </a:r>
            <a:r>
              <a:rPr lang="de-DE" b="1" baseline="30000" noProof="1" smtClean="0">
                <a:solidFill>
                  <a:srgbClr val="FF0000"/>
                </a:solidFill>
              </a:rPr>
              <a:t>1984</a:t>
            </a:r>
            <a:endParaRPr lang="de-DE" noProof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8682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R-Baum: Beispiel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pic>
        <p:nvPicPr>
          <p:cNvPr id="5" name="Bild 4" descr="Screen Shot 2014-11-17 at 00.10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7995966" cy="522855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3528" y="1052736"/>
            <a:ext cx="2952328" cy="43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23528" y="1628800"/>
            <a:ext cx="1941557" cy="7478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dirty="0" smtClean="0"/>
              <a:t>Ordnung: </a:t>
            </a:r>
            <a:r>
              <a:rPr lang="de-DE" i="1" dirty="0" smtClean="0"/>
              <a:t>d = 2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dirty="0" err="1" smtClean="0"/>
              <a:t>Regionendaten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 rot="16200000">
            <a:off x="7931410" y="2636912"/>
            <a:ext cx="1552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Innere Knoten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 rot="16200000">
            <a:off x="8051211" y="5197080"/>
            <a:ext cx="1313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Blattknoten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5648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Die nachfolgenden Präsentationen sind motiviert durch Materialen einer Vorlesung von Jens Teubner</a:t>
            </a:r>
          </a:p>
          <a:p>
            <a:pPr marL="0" indent="0">
              <a:buNone/>
            </a:pPr>
            <a:r>
              <a:rPr lang="de-DE" dirty="0" smtClean="0"/>
              <a:t>Insbesondere die Bilder habe ich übernommen</a:t>
            </a:r>
          </a:p>
          <a:p>
            <a:pPr marL="0" indent="0">
              <a:buNone/>
            </a:pPr>
            <a:r>
              <a:rPr lang="de-DE" dirty="0" smtClean="0"/>
              <a:t>Ich bedanke mich für die Bereitstellung des Materials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20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R-Baum: </a:t>
            </a:r>
            <a:r>
              <a:rPr lang="de-DE" dirty="0" err="1" smtClean="0"/>
              <a:t>Regionenanfrage</a:t>
            </a:r>
            <a:r>
              <a:rPr lang="de-DE" dirty="0" smtClean="0"/>
              <a:t> (Schnitt)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pic>
        <p:nvPicPr>
          <p:cNvPr id="5" name="Bild 4" descr="Screen Shot 2014-11-17 at 00.10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7995966" cy="522855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3528" y="1052736"/>
            <a:ext cx="2952328" cy="43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23528" y="1628800"/>
            <a:ext cx="1941557" cy="7478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dirty="0" smtClean="0"/>
              <a:t>Ordnung: </a:t>
            </a:r>
            <a:r>
              <a:rPr lang="de-DE" i="1" dirty="0" smtClean="0"/>
              <a:t>d = 2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dirty="0" err="1" smtClean="0"/>
              <a:t>Regionendaten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 rot="16200000">
            <a:off x="7931410" y="2636912"/>
            <a:ext cx="1552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Innere Knoten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 rot="16200000">
            <a:off x="8051211" y="5197080"/>
            <a:ext cx="1313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Blattknoten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467544" y="2780928"/>
            <a:ext cx="7776864" cy="345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499992" y="2132856"/>
            <a:ext cx="504056" cy="432048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4499992" y="3861048"/>
            <a:ext cx="504056" cy="432048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436096" y="2780928"/>
            <a:ext cx="2808312" cy="345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67544" y="4509120"/>
            <a:ext cx="777686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2627784" y="4509120"/>
            <a:ext cx="288032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2627784" y="3861048"/>
            <a:ext cx="504056" cy="432048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1691680" y="5589240"/>
            <a:ext cx="504056" cy="432048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5724128" y="11967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Anfragerechteck</a:t>
            </a:r>
            <a:endParaRPr lang="de-DE" dirty="0"/>
          </a:p>
        </p:txBody>
      </p:sp>
      <p:cxnSp>
        <p:nvCxnSpPr>
          <p:cNvPr id="21" name="Gerade Verbindung mit Pfeil 20"/>
          <p:cNvCxnSpPr/>
          <p:nvPr/>
        </p:nvCxnSpPr>
        <p:spPr>
          <a:xfrm flipH="1">
            <a:off x="5148064" y="1412776"/>
            <a:ext cx="504056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1547664" y="5648548"/>
            <a:ext cx="312886" cy="104552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1763688" y="5800948"/>
            <a:ext cx="144016" cy="76324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2051720" y="6392361"/>
            <a:ext cx="5006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Diese Präsentation enthält Animationen, die in PDF nicht angezeigt werden.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2558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5" grpId="0" animBg="1"/>
      <p:bldP spid="12" grpId="0" animBg="1"/>
      <p:bldP spid="16" grpId="0" animBg="1"/>
      <p:bldP spid="17" grpId="0" animBg="1"/>
      <p:bldP spid="19" grpId="0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R-Baum: Suchen und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Während der </a:t>
            </a:r>
            <a:r>
              <a:rPr lang="de-DE" b="1" dirty="0" smtClean="0"/>
              <a:t>Suche</a:t>
            </a:r>
            <a:r>
              <a:rPr lang="de-DE" dirty="0" smtClean="0"/>
              <a:t> müssen ggf. mehrere Kinder betrachtet werden (gilt für Punkt- </a:t>
            </a:r>
            <a:r>
              <a:rPr lang="de-DE" b="1" dirty="0" smtClean="0"/>
              <a:t>und</a:t>
            </a:r>
            <a:r>
              <a:rPr lang="de-DE" dirty="0" smtClean="0"/>
              <a:t> </a:t>
            </a:r>
            <a:r>
              <a:rPr lang="de-DE" dirty="0" err="1" smtClean="0"/>
              <a:t>Regionenanfragen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smtClean="0"/>
              <a:t>Einfügen</a:t>
            </a:r>
            <a:r>
              <a:rPr lang="de-DE" dirty="0" smtClean="0"/>
              <a:t> erfolgt wie in einem B</a:t>
            </a:r>
            <a:r>
              <a:rPr lang="de-DE" baseline="30000" dirty="0" smtClean="0"/>
              <a:t>+</a:t>
            </a:r>
            <a:r>
              <a:rPr lang="de-DE" dirty="0" smtClean="0"/>
              <a:t>-Baum</a:t>
            </a:r>
          </a:p>
          <a:p>
            <a:pPr marL="514350" indent="-514350">
              <a:buFont typeface="+mj-lt"/>
              <a:buAutoNum type="arabicPeriod"/>
            </a:pPr>
            <a:r>
              <a:rPr lang="de-DE" b="1" dirty="0" smtClean="0"/>
              <a:t>Wähle</a:t>
            </a:r>
            <a:r>
              <a:rPr lang="de-DE" dirty="0" smtClean="0"/>
              <a:t> richtigen Blattknoten </a:t>
            </a:r>
            <a:r>
              <a:rPr lang="de-DE" i="1" dirty="0" err="1" smtClean="0"/>
              <a:t>n</a:t>
            </a:r>
            <a:r>
              <a:rPr lang="de-DE" dirty="0" smtClean="0"/>
              <a:t> für die Einfügung</a:t>
            </a:r>
            <a:br>
              <a:rPr lang="de-DE" dirty="0" smtClean="0"/>
            </a:br>
            <a:r>
              <a:rPr lang="de-DE" dirty="0" smtClean="0"/>
              <a:t>(versuche entstehende neue Rechtecke zu minimieren)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Falls </a:t>
            </a:r>
            <a:r>
              <a:rPr lang="de-DE" i="1" dirty="0" err="1" smtClean="0"/>
              <a:t>n</a:t>
            </a:r>
            <a:r>
              <a:rPr lang="de-DE" dirty="0" smtClean="0"/>
              <a:t> </a:t>
            </a:r>
            <a:r>
              <a:rPr lang="de-DE" b="1" dirty="0" smtClean="0"/>
              <a:t>voll</a:t>
            </a:r>
            <a:r>
              <a:rPr lang="de-DE" dirty="0" smtClean="0"/>
              <a:t> ist, </a:t>
            </a:r>
            <a:r>
              <a:rPr lang="de-DE" b="1" dirty="0" smtClean="0"/>
              <a:t>spalte</a:t>
            </a:r>
            <a:r>
              <a:rPr lang="de-DE" dirty="0" smtClean="0"/>
              <a:t> ihn auf (wir haben </a:t>
            </a:r>
            <a:r>
              <a:rPr lang="de-DE" i="1" dirty="0" err="1" smtClean="0"/>
              <a:t>n</a:t>
            </a:r>
            <a:r>
              <a:rPr lang="de-DE" dirty="0" smtClean="0"/>
              <a:t> und </a:t>
            </a:r>
            <a:r>
              <a:rPr lang="de-DE" i="1" dirty="0" err="1" smtClean="0"/>
              <a:t>n</a:t>
            </a:r>
            <a:r>
              <a:rPr lang="de-DE" i="1" dirty="0" smtClean="0"/>
              <a:t>‘</a:t>
            </a:r>
            <a:r>
              <a:rPr lang="de-DE" dirty="0" smtClean="0"/>
              <a:t>) und verteile alte Einträge auf </a:t>
            </a:r>
            <a:r>
              <a:rPr lang="de-DE" i="1" dirty="0" err="1" smtClean="0"/>
              <a:t>n</a:t>
            </a:r>
            <a:r>
              <a:rPr lang="de-DE" dirty="0" smtClean="0"/>
              <a:t> und </a:t>
            </a:r>
            <a:r>
              <a:rPr lang="de-DE" i="1" dirty="0" err="1" smtClean="0"/>
              <a:t>n</a:t>
            </a:r>
            <a:r>
              <a:rPr lang="de-DE" i="1" dirty="0" smtClean="0"/>
              <a:t>‘</a:t>
            </a:r>
          </a:p>
          <a:p>
            <a:pPr marL="914400" lvl="1" indent="-514350"/>
            <a:r>
              <a:rPr lang="de-DE" dirty="0" smtClean="0"/>
              <a:t>Aufspaltungen können nach oben propagieren und erreichen ggf. die Wurzel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Nach dem Einfügung müssen Regionen im Vorgänger-knoten angepasst werden (Umgebungsrechtecke)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170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Aufspaltung von Knoten im R-Baum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Mehrere Möglichkeiten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Heuristik: Minimiere überdeckte Fläche</a:t>
            </a:r>
          </a:p>
          <a:p>
            <a:pPr marL="0" indent="0">
              <a:buNone/>
            </a:pPr>
            <a:r>
              <a:rPr lang="de-DE" dirty="0" smtClean="0"/>
              <a:t>Bestimmung der besten Aufteilung i.a. zu kombinatorisch</a:t>
            </a:r>
          </a:p>
          <a:p>
            <a:pPr marL="0" indent="0">
              <a:buNone/>
            </a:pPr>
            <a:r>
              <a:rPr lang="de-DE" dirty="0" smtClean="0"/>
              <a:t>Das originale </a:t>
            </a:r>
            <a:r>
              <a:rPr lang="de-DE" dirty="0" err="1" smtClean="0"/>
              <a:t>Guttman</a:t>
            </a:r>
            <a:r>
              <a:rPr lang="de-DE" dirty="0" smtClean="0"/>
              <a:t>-Papier stellt Approximation vor</a:t>
            </a:r>
          </a:p>
          <a:p>
            <a:pPr marL="0" indent="0">
              <a:buNone/>
            </a:pPr>
            <a:r>
              <a:rPr lang="de-DE" dirty="0" smtClean="0"/>
              <a:t>Verbessert in Nachfolgepapieren (R</a:t>
            </a:r>
            <a:r>
              <a:rPr lang="de-DE" baseline="30000" dirty="0" smtClean="0"/>
              <a:t>*</a:t>
            </a:r>
            <a:r>
              <a:rPr lang="de-DE" dirty="0" smtClean="0"/>
              <a:t>-Baum, ...)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pic>
        <p:nvPicPr>
          <p:cNvPr id="5" name="Bild 4" descr="Screen Shot 2014-11-17 at 00.26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63524"/>
            <a:ext cx="4644008" cy="227860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979712" y="4067780"/>
            <a:ext cx="2351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Schlechte Aufspaltung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572000" y="4067780"/>
            <a:ext cx="188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Gute Aufspaltung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775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Löschoperationen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R-Baum-</a:t>
            </a:r>
            <a:r>
              <a:rPr lang="de-DE" b="1" dirty="0" smtClean="0"/>
              <a:t>Invarianten</a:t>
            </a:r>
            <a:r>
              <a:rPr lang="de-DE" dirty="0" smtClean="0"/>
              <a:t> bei jeder Operation </a:t>
            </a:r>
            <a:r>
              <a:rPr lang="de-DE" b="1" dirty="0" smtClean="0"/>
              <a:t>beibehalten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Falls ein Knoten </a:t>
            </a:r>
            <a:r>
              <a:rPr lang="de-DE" i="1" dirty="0" err="1" smtClean="0"/>
              <a:t>n</a:t>
            </a:r>
            <a:r>
              <a:rPr lang="de-DE" dirty="0" smtClean="0"/>
              <a:t> zu leer wird (weniger als </a:t>
            </a:r>
            <a:r>
              <a:rPr lang="de-DE" i="1" dirty="0" smtClean="0"/>
              <a:t>d</a:t>
            </a:r>
            <a:r>
              <a:rPr lang="de-DE" dirty="0" smtClean="0"/>
              <a:t> Einträge nach einer Löschoperation) wird der Knoten gelöscht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Und die Einträge werden auf andere Knoten verteilt</a:t>
            </a:r>
          </a:p>
          <a:p>
            <a:pPr marL="0" indent="0">
              <a:buNone/>
            </a:pPr>
            <a:r>
              <a:rPr lang="de-DE" dirty="0" smtClean="0"/>
              <a:t>Der erste Schritt kann zur Löschung des Elternknoten führen</a:t>
            </a:r>
          </a:p>
          <a:p>
            <a:r>
              <a:rPr lang="de-DE" dirty="0" smtClean="0"/>
              <a:t>Löschen ist eine aufwändige Operation in R-Bäumen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5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 von R-Bäumen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Geographische Informationssysteme</a:t>
            </a:r>
          </a:p>
          <a:p>
            <a:pPr lvl="1"/>
            <a:r>
              <a:rPr lang="de-DE" dirty="0" smtClean="0"/>
              <a:t>Meist ein Zusatzmodul bei Datenbanksystemen</a:t>
            </a:r>
          </a:p>
          <a:p>
            <a:pPr lvl="1"/>
            <a:r>
              <a:rPr lang="de-DE" dirty="0" smtClean="0"/>
              <a:t>Integriert in </a:t>
            </a:r>
            <a:r>
              <a:rPr lang="de-DE" dirty="0" err="1" smtClean="0"/>
              <a:t>PostgreSQL</a:t>
            </a:r>
            <a:endParaRPr lang="de-DE" dirty="0" smtClean="0"/>
          </a:p>
          <a:p>
            <a:r>
              <a:rPr lang="de-DE" dirty="0" smtClean="0"/>
              <a:t>Multimedia-Datenbanksysteme</a:t>
            </a:r>
          </a:p>
          <a:p>
            <a:pPr lvl="1"/>
            <a:r>
              <a:rPr lang="de-DE" dirty="0" smtClean="0"/>
              <a:t>Extraktion von Merkmalen aus Bildern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smtClean="0">
                <a:sym typeface="Wingdings"/>
              </a:rPr>
              <a:t> hochdimensionaler Merkmalsvektor)</a:t>
            </a:r>
            <a:endParaRPr lang="de-DE" dirty="0" smtClean="0"/>
          </a:p>
          <a:p>
            <a:pPr lvl="1"/>
            <a:r>
              <a:rPr lang="de-DE" dirty="0" smtClean="0"/>
              <a:t>Topologische Beziehungen in räumlichen Anfragen</a:t>
            </a:r>
          </a:p>
          <a:p>
            <a:pPr lvl="1"/>
            <a:r>
              <a:rPr lang="de-DE" dirty="0" smtClean="0"/>
              <a:t>Mehrdimensional z.B. auch bei Trajektorien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pic>
        <p:nvPicPr>
          <p:cNvPr id="5" name="Bild 4" descr="p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4783866"/>
            <a:ext cx="4716016" cy="166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9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683568" y="1700807"/>
            <a:ext cx="2316162" cy="2618780"/>
            <a:chOff x="682055" y="1700769"/>
            <a:chExt cx="2317886" cy="2619556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682055" y="1700769"/>
              <a:ext cx="2317886" cy="2487955"/>
              <a:chOff x="1581571" y="2880187"/>
              <a:chExt cx="2317886" cy="2487955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581571" y="2880187"/>
                <a:ext cx="2317886" cy="879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Multidimensionale</a:t>
                </a:r>
                <a:br>
                  <a:rPr lang="de-DE" sz="2000" dirty="0"/>
                </a:br>
                <a:r>
                  <a:rPr lang="de-DE" sz="2000" noProof="1">
                    <a:cs typeface="Arial" charset="0"/>
                  </a:rPr>
                  <a:t>Indizierung: k-d</a:t>
                </a:r>
                <a:r>
                  <a:rPr lang="de-DE" sz="2000" noProof="1" smtClean="0">
                    <a:cs typeface="Arial" charset="0"/>
                  </a:rPr>
                  <a:t>-B-</a:t>
                </a:r>
                <a:r>
                  <a:rPr lang="de-DE" sz="2000" noProof="1">
                    <a:cs typeface="Arial" charset="0"/>
                  </a:rPr>
                  <a:t>Bäume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Multidimensionale</a:t>
                </a:r>
                <a:br>
                  <a:rPr lang="de-DE" sz="2000" dirty="0" smtClean="0"/>
                </a:br>
                <a:r>
                  <a:rPr lang="de-DE" sz="2000" noProof="1" smtClean="0">
                    <a:cs typeface="Arial" charset="0"/>
                  </a:rPr>
                  <a:t>Indizierung: R-Bäume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6" y="2780929"/>
            <a:ext cx="2723331" cy="2186359"/>
            <a:chOff x="5953125" y="2781195"/>
            <a:chExt cx="2723431" cy="218683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172" y="2781195"/>
              <a:ext cx="2592384" cy="587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b="1" noProof="1" smtClean="0">
                  <a:cs typeface="Arial" charset="0"/>
                </a:rPr>
                <a:t>Codierungstheorie</a:t>
              </a:r>
              <a:br>
                <a:rPr lang="de-DE" sz="2000" b="1" noProof="1" smtClean="0">
                  <a:cs typeface="Arial" charset="0"/>
                </a:rPr>
              </a:br>
              <a:r>
                <a:rPr lang="de-DE" sz="2000" b="1" noProof="1" smtClean="0">
                  <a:cs typeface="Arial" charset="0"/>
                </a:rPr>
                <a:t>zur Indizierung</a:t>
              </a:r>
              <a:endParaRPr lang="de-DE" sz="2000" b="1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der Volltextsuche zur multidimensionalen Indizierung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Volltextindizierung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554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Bit-Verschränkung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Zusammengesetzte Schlüssel </a:t>
            </a:r>
            <a:r>
              <a:rPr lang="de-DE" i="1" dirty="0" smtClean="0"/>
              <a:t>&lt;a, b&gt; </a:t>
            </a:r>
            <a:r>
              <a:rPr lang="de-DE" dirty="0" smtClean="0"/>
              <a:t>wegen Asymmetrie nicht direkt hilfreich für den effizienten Zugriff</a:t>
            </a:r>
          </a:p>
          <a:p>
            <a:r>
              <a:rPr lang="de-DE" dirty="0" smtClean="0"/>
              <a:t>Was passiert, wenn die Bits von a und b verschränkt werden (und damit „symmetrischer“)?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pic>
        <p:nvPicPr>
          <p:cNvPr id="5" name="Bild 4" descr="Screen Shot 2014-11-17 at 06.23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7380312" cy="188310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259632" y="5661248"/>
            <a:ext cx="272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&lt;a, b&gt; </a:t>
            </a:r>
            <a:r>
              <a:rPr lang="de-DE" dirty="0" smtClean="0"/>
              <a:t>(zusammengesetzt)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508104" y="5661248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a</a:t>
            </a:r>
            <a:r>
              <a:rPr lang="de-DE" dirty="0" smtClean="0"/>
              <a:t> und </a:t>
            </a:r>
            <a:r>
              <a:rPr lang="de-DE" i="1" dirty="0" smtClean="0"/>
              <a:t>b</a:t>
            </a:r>
            <a:r>
              <a:rPr lang="de-DE" dirty="0" smtClean="0"/>
              <a:t> verschränkt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246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Z-Ordnung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868614"/>
            <a:ext cx="8229600" cy="1440706"/>
          </a:xfrm>
        </p:spPr>
        <p:txBody>
          <a:bodyPr/>
          <a:lstStyle/>
          <a:p>
            <a:r>
              <a:rPr lang="de-DE" sz="2000" dirty="0" smtClean="0"/>
              <a:t>Beide Ansätze </a:t>
            </a:r>
            <a:r>
              <a:rPr lang="de-DE" sz="2000" b="1" dirty="0" err="1" smtClean="0"/>
              <a:t>linearisieren</a:t>
            </a:r>
            <a:r>
              <a:rPr lang="de-DE" sz="2000" dirty="0" smtClean="0"/>
              <a:t> die Koordinaten im Wertebereich nach einer festgelegten Ordnung</a:t>
            </a:r>
          </a:p>
          <a:p>
            <a:r>
              <a:rPr lang="de-DE" sz="2000" dirty="0" smtClean="0"/>
              <a:t>Bitverschränkung erzeugt die </a:t>
            </a:r>
            <a:r>
              <a:rPr lang="de-DE" sz="2000" b="1" dirty="0" smtClean="0"/>
              <a:t>Z-Ordnung</a:t>
            </a:r>
          </a:p>
          <a:p>
            <a:r>
              <a:rPr lang="de-DE" sz="2000" dirty="0" smtClean="0"/>
              <a:t>Durch die Z-Ordnung erfolgt </a:t>
            </a:r>
            <a:r>
              <a:rPr lang="de-DE" sz="2000" b="1" dirty="0" smtClean="0"/>
              <a:t>räumliche Gruppierung</a:t>
            </a:r>
            <a:endParaRPr lang="de-DE" sz="20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pic>
        <p:nvPicPr>
          <p:cNvPr id="5" name="Bild 4" descr="Screen Shot 2014-11-17 at 06.26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452320" cy="367076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71600" y="4325034"/>
            <a:ext cx="3018775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2000" i="1" dirty="0" smtClean="0"/>
              <a:t>&lt;a, b&gt; </a:t>
            </a:r>
            <a:r>
              <a:rPr lang="de-DE" sz="2000" dirty="0" smtClean="0"/>
              <a:t>(zusammengesetzt)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5220072" y="4365104"/>
            <a:ext cx="2664296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2000" i="1" dirty="0" smtClean="0"/>
              <a:t>a</a:t>
            </a:r>
            <a:r>
              <a:rPr lang="de-DE" sz="2000" dirty="0" smtClean="0"/>
              <a:t> und </a:t>
            </a:r>
            <a:r>
              <a:rPr lang="de-DE" sz="2000" i="1" dirty="0" smtClean="0"/>
              <a:t>b</a:t>
            </a:r>
            <a:r>
              <a:rPr lang="de-DE" sz="2000" dirty="0" smtClean="0"/>
              <a:t> verschränkt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22702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</a:t>
            </a:r>
            <a:r>
              <a:rPr lang="de-DE" baseline="30000" dirty="0"/>
              <a:t>+</a:t>
            </a:r>
            <a:r>
              <a:rPr lang="de-DE" dirty="0"/>
              <a:t>-Bäume über Z-Ordnungen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/>
          <a:lstStyle/>
          <a:p>
            <a:r>
              <a:rPr lang="de-DE" dirty="0" smtClean="0"/>
              <a:t>Verwendung eines </a:t>
            </a:r>
            <a:r>
              <a:rPr lang="de-DE" b="1" dirty="0" smtClean="0"/>
              <a:t>B</a:t>
            </a:r>
            <a:r>
              <a:rPr lang="de-DE" b="1" baseline="30000" dirty="0" smtClean="0"/>
              <a:t>+</a:t>
            </a:r>
            <a:r>
              <a:rPr lang="de-DE" b="1" dirty="0" smtClean="0"/>
              <a:t>-Baumes </a:t>
            </a:r>
            <a:r>
              <a:rPr lang="de-DE" dirty="0" smtClean="0"/>
              <a:t>um Z-Kodes des multidimensionalen Raums zu indizieren</a:t>
            </a:r>
          </a:p>
          <a:p>
            <a:r>
              <a:rPr lang="de-DE" dirty="0" smtClean="0"/>
              <a:t>Blatt im </a:t>
            </a:r>
            <a:r>
              <a:rPr lang="de-DE" dirty="0"/>
              <a:t>B</a:t>
            </a:r>
            <a:r>
              <a:rPr lang="de-DE" baseline="30000" dirty="0"/>
              <a:t>+</a:t>
            </a:r>
            <a:r>
              <a:rPr lang="de-DE" dirty="0"/>
              <a:t>-</a:t>
            </a:r>
            <a:r>
              <a:rPr lang="de-DE" dirty="0" smtClean="0"/>
              <a:t>Baum beschreibt </a:t>
            </a:r>
            <a:r>
              <a:rPr lang="de-DE" b="1" dirty="0" smtClean="0"/>
              <a:t>Intervall</a:t>
            </a:r>
            <a:r>
              <a:rPr lang="de-DE" dirty="0" smtClean="0"/>
              <a:t> im </a:t>
            </a:r>
            <a:r>
              <a:rPr lang="de-DE" b="1" dirty="0" smtClean="0"/>
              <a:t>Z-Raum</a:t>
            </a:r>
          </a:p>
          <a:p>
            <a:r>
              <a:rPr lang="de-DE" dirty="0" smtClean="0"/>
              <a:t>Jedes dieser Intervall beschreibt eine </a:t>
            </a:r>
            <a:r>
              <a:rPr lang="de-DE" b="1" dirty="0" smtClean="0"/>
              <a:t>Region</a:t>
            </a:r>
            <a:r>
              <a:rPr lang="de-DE" dirty="0" smtClean="0"/>
              <a:t> im multidimensionalen Datenraum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Um alle Datenpunkte für eine Anfrage </a:t>
            </a:r>
            <a:r>
              <a:rPr lang="de-DE" i="1" dirty="0" smtClean="0"/>
              <a:t>Q</a:t>
            </a:r>
            <a:r>
              <a:rPr lang="de-DE" dirty="0" smtClean="0"/>
              <a:t> zu finden, sollen nur solche Blattseiten betrachtet werden, die Regionen enthalten, die sich mit </a:t>
            </a:r>
            <a:r>
              <a:rPr lang="de-DE" i="1" dirty="0" smtClean="0"/>
              <a:t>Q</a:t>
            </a:r>
            <a:r>
              <a:rPr lang="de-DE" dirty="0" smtClean="0"/>
              <a:t> </a:t>
            </a:r>
            <a:r>
              <a:rPr lang="de-DE" b="1" dirty="0" smtClean="0"/>
              <a:t>schneiden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pic>
        <p:nvPicPr>
          <p:cNvPr id="5" name="Bild 4" descr="Screen Shot 2014-11-17 at 06.30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56992"/>
            <a:ext cx="5508104" cy="180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89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ung 7"/>
          <p:cNvGrpSpPr/>
          <p:nvPr/>
        </p:nvGrpSpPr>
        <p:grpSpPr>
          <a:xfrm>
            <a:off x="0" y="0"/>
            <a:ext cx="9218718" cy="6356462"/>
            <a:chOff x="0" y="0"/>
            <a:chExt cx="9218718" cy="6356462"/>
          </a:xfrm>
        </p:grpSpPr>
        <p:pic>
          <p:nvPicPr>
            <p:cNvPr id="6" name="Bild 5" descr="Screen Shot 2014-11-17 at 00.43.10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0"/>
              <a:ext cx="9111214" cy="6356462"/>
            </a:xfrm>
            <a:prstGeom prst="rect">
              <a:avLst/>
            </a:prstGeom>
          </p:spPr>
        </p:pic>
        <p:sp>
          <p:nvSpPr>
            <p:cNvPr id="7" name="Rechteck 6"/>
            <p:cNvSpPr/>
            <p:nvPr/>
          </p:nvSpPr>
          <p:spPr>
            <a:xfrm>
              <a:off x="0" y="0"/>
              <a:ext cx="6084168" cy="191683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UB-Baum-Bereichsanfragen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08479" y="921494"/>
            <a:ext cx="5120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Nach jeder verarbeiteten Seite erfolgt Index-</a:t>
            </a:r>
            <a:r>
              <a:rPr lang="de-DE" dirty="0" err="1" smtClean="0"/>
              <a:t>Rescan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um neue Seite zu finden, die sich mit Anfragerecht-</a:t>
            </a:r>
            <a:br>
              <a:rPr lang="de-DE" dirty="0" smtClean="0"/>
            </a:br>
            <a:r>
              <a:rPr lang="de-DE" dirty="0" smtClean="0"/>
              <a:t>eck </a:t>
            </a:r>
            <a:r>
              <a:rPr lang="de-DE" i="1" dirty="0" smtClean="0"/>
              <a:t>Q</a:t>
            </a:r>
            <a:r>
              <a:rPr lang="de-DE" dirty="0" smtClean="0"/>
              <a:t> schneidet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662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57200" cy="22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CE21646-B24E-C543-B8A8-6F7C46EFE276}" type="slidenum">
              <a:rPr lang="en-US" sz="1200"/>
              <a:pPr>
                <a:defRPr/>
              </a:pPr>
              <a:t>4</a:t>
            </a:fld>
            <a:endParaRPr lang="en-US" sz="1200" dirty="0"/>
          </a:p>
        </p:txBody>
      </p:sp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latin typeface="+mn-lt"/>
                <a:ea typeface="ＭＳ Ｐゴシック" charset="0"/>
              </a:rPr>
              <a:t>Mehr Dimensionen ...</a:t>
            </a:r>
            <a:endParaRPr lang="de-DE" dirty="0">
              <a:latin typeface="+mn-lt"/>
              <a:ea typeface="ＭＳ Ｐゴシック" charset="0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3789040"/>
            <a:ext cx="8229600" cy="237681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ea typeface="ＭＳ Ｐゴシック" charset="0"/>
              </a:rPr>
              <a:t>Anfrage beinhaltet Bereichsprädikat definiert über </a:t>
            </a:r>
            <a:br>
              <a:rPr lang="de-DE" sz="2400" dirty="0" smtClean="0">
                <a:ea typeface="ＭＳ Ｐゴシック" charset="0"/>
              </a:rPr>
            </a:br>
            <a:r>
              <a:rPr lang="de-DE" sz="2400" dirty="0" smtClean="0">
                <a:ea typeface="ＭＳ Ｐゴシック" charset="0"/>
              </a:rPr>
              <a:t>zwei Dimensionen, die nicht Primärschlüssel sind</a:t>
            </a:r>
          </a:p>
          <a:p>
            <a:pPr eaLnBrk="1" hangingPunct="1">
              <a:defRPr/>
            </a:pPr>
            <a:r>
              <a:rPr lang="de-DE" sz="2400" dirty="0" smtClean="0">
                <a:ea typeface="ＭＳ Ｐゴシック" charset="0"/>
              </a:rPr>
              <a:t>Typische Anwendungsfälle mit multidimensionalen Daten:</a:t>
            </a:r>
          </a:p>
          <a:p>
            <a:pPr lvl="1" eaLnBrk="1" hangingPunct="1">
              <a:defRPr/>
            </a:pPr>
            <a:r>
              <a:rPr lang="de-DE" sz="2000" dirty="0">
                <a:ea typeface="ＭＳ Ｐゴシック" charset="0"/>
              </a:rPr>
              <a:t>Online Analytical Processing (OLAP)</a:t>
            </a:r>
          </a:p>
          <a:p>
            <a:pPr lvl="1" eaLnBrk="1" hangingPunct="1">
              <a:defRPr/>
            </a:pPr>
            <a:r>
              <a:rPr lang="de-DE" sz="2000" dirty="0" smtClean="0">
                <a:ea typeface="ＭＳ Ｐゴシック" charset="0"/>
              </a:rPr>
              <a:t>Geographische Informationssysteme</a:t>
            </a:r>
          </a:p>
          <a:p>
            <a:pPr lvl="1" eaLnBrk="1" hangingPunct="1">
              <a:defRPr/>
            </a:pPr>
            <a:r>
              <a:rPr lang="de-DE" sz="2000" dirty="0" smtClean="0">
                <a:ea typeface="ＭＳ Ｐゴシック" charset="0"/>
              </a:rPr>
              <a:t>Multimedia-Systeme (Bilder- und Video-Suche)</a:t>
            </a:r>
          </a:p>
        </p:txBody>
      </p:sp>
      <p:pic>
        <p:nvPicPr>
          <p:cNvPr id="3" name="Bild 2" descr="Screen Shot 2014-11-16 at 20.39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10784"/>
            <a:ext cx="7092280" cy="1902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UB-Bäume – Diskussion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UB-Bäume sind dynamisch in Bezug auf Änderungen (bedingt durch die zugrundeliegenden B-Bäume)</a:t>
            </a:r>
          </a:p>
          <a:p>
            <a:r>
              <a:rPr lang="de-DE" dirty="0" smtClean="0"/>
              <a:t>Kommerzielle Verwendung im Transbase</a:t>
            </a:r>
            <a:br>
              <a:rPr lang="de-DE" dirty="0" smtClean="0"/>
            </a:br>
            <a:r>
              <a:rPr lang="de-DE" dirty="0" smtClean="0"/>
              <a:t>Datenbanksystem</a:t>
            </a:r>
          </a:p>
          <a:p>
            <a:r>
              <a:rPr lang="de-DE" dirty="0"/>
              <a:t>Raumfüllende Kurven vieldiskutiert in der Literatur</a:t>
            </a:r>
            <a:br>
              <a:rPr lang="de-DE" dirty="0"/>
            </a:br>
            <a:r>
              <a:rPr lang="de-DE" dirty="0"/>
              <a:t>(z.B. Hilbert-Kurven)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339752" y="6021288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 smtClean="0">
                <a:solidFill>
                  <a:schemeClr val="accent2"/>
                </a:solidFill>
              </a:rPr>
              <a:t>F</a:t>
            </a:r>
            <a:r>
              <a:rPr lang="de-DE" sz="1100" dirty="0">
                <a:solidFill>
                  <a:schemeClr val="accent2"/>
                </a:solidFill>
              </a:rPr>
              <a:t>. </a:t>
            </a:r>
            <a:r>
              <a:rPr lang="de-DE" sz="1100" dirty="0" err="1">
                <a:solidFill>
                  <a:schemeClr val="accent2"/>
                </a:solidFill>
              </a:rPr>
              <a:t>Ramsak</a:t>
            </a:r>
            <a:r>
              <a:rPr lang="de-DE" sz="1100" dirty="0">
                <a:solidFill>
                  <a:schemeClr val="accent2"/>
                </a:solidFill>
              </a:rPr>
              <a:t>, V. Markl, R. </a:t>
            </a:r>
            <a:r>
              <a:rPr lang="de-DE" sz="1100" dirty="0" err="1">
                <a:solidFill>
                  <a:schemeClr val="accent2"/>
                </a:solidFill>
              </a:rPr>
              <a:t>Fenk</a:t>
            </a:r>
            <a:r>
              <a:rPr lang="de-DE" sz="1100" dirty="0">
                <a:solidFill>
                  <a:schemeClr val="accent2"/>
                </a:solidFill>
              </a:rPr>
              <a:t>, M. Zirkel, K. </a:t>
            </a:r>
            <a:r>
              <a:rPr lang="de-DE" sz="1100" dirty="0" err="1">
                <a:solidFill>
                  <a:schemeClr val="accent2"/>
                </a:solidFill>
              </a:rPr>
              <a:t>Elhardt</a:t>
            </a:r>
            <a:r>
              <a:rPr lang="de-DE" sz="1100" dirty="0">
                <a:solidFill>
                  <a:schemeClr val="accent2"/>
                </a:solidFill>
              </a:rPr>
              <a:t>, R. Bayer, </a:t>
            </a:r>
            <a:r>
              <a:rPr lang="de-DE" sz="1100" dirty="0" err="1">
                <a:solidFill>
                  <a:schemeClr val="accent2"/>
                </a:solidFill>
              </a:rPr>
              <a:t>Integrating</a:t>
            </a:r>
            <a:r>
              <a:rPr lang="de-DE" sz="1100" dirty="0">
                <a:solidFill>
                  <a:schemeClr val="accent2"/>
                </a:solidFill>
              </a:rPr>
              <a:t> </a:t>
            </a:r>
            <a:r>
              <a:rPr lang="de-DE" sz="1100" dirty="0" err="1">
                <a:solidFill>
                  <a:schemeClr val="accent2"/>
                </a:solidFill>
              </a:rPr>
              <a:t>the</a:t>
            </a:r>
            <a:r>
              <a:rPr lang="de-DE" sz="1100" dirty="0">
                <a:solidFill>
                  <a:schemeClr val="accent2"/>
                </a:solidFill>
              </a:rPr>
              <a:t> UB-</a:t>
            </a:r>
            <a:r>
              <a:rPr lang="de-DE" sz="1100" dirty="0" err="1">
                <a:solidFill>
                  <a:schemeClr val="accent2"/>
                </a:solidFill>
              </a:rPr>
              <a:t>Tree</a:t>
            </a:r>
            <a:r>
              <a:rPr lang="de-DE" sz="1100" dirty="0">
                <a:solidFill>
                  <a:schemeClr val="accent2"/>
                </a:solidFill>
              </a:rPr>
              <a:t> </a:t>
            </a:r>
            <a:r>
              <a:rPr lang="de-DE" sz="1100" dirty="0" err="1">
                <a:solidFill>
                  <a:schemeClr val="accent2"/>
                </a:solidFill>
              </a:rPr>
              <a:t>into</a:t>
            </a:r>
            <a:r>
              <a:rPr lang="de-DE" sz="1100" dirty="0">
                <a:solidFill>
                  <a:schemeClr val="accent2"/>
                </a:solidFill>
              </a:rPr>
              <a:t> a Database System Kernel, In </a:t>
            </a:r>
            <a:r>
              <a:rPr lang="de-DE" sz="1100" dirty="0" err="1">
                <a:solidFill>
                  <a:schemeClr val="accent2"/>
                </a:solidFill>
              </a:rPr>
              <a:t>Proc</a:t>
            </a:r>
            <a:r>
              <a:rPr lang="de-DE" sz="1100" dirty="0">
                <a:solidFill>
                  <a:schemeClr val="accent2"/>
                </a:solidFill>
              </a:rPr>
              <a:t>. 26th International Conference on </a:t>
            </a:r>
            <a:r>
              <a:rPr lang="de-DE" sz="1100" dirty="0" err="1">
                <a:solidFill>
                  <a:schemeClr val="accent2"/>
                </a:solidFill>
              </a:rPr>
              <a:t>Very</a:t>
            </a:r>
            <a:r>
              <a:rPr lang="de-DE" sz="1100" dirty="0">
                <a:solidFill>
                  <a:schemeClr val="accent2"/>
                </a:solidFill>
              </a:rPr>
              <a:t> Large Data Bases, pp. 263-272, </a:t>
            </a:r>
            <a:r>
              <a:rPr lang="de-DE" sz="1100" b="1" dirty="0">
                <a:solidFill>
                  <a:srgbClr val="FF0000"/>
                </a:solidFill>
              </a:rPr>
              <a:t>2000</a:t>
            </a:r>
          </a:p>
        </p:txBody>
      </p:sp>
      <p:pic>
        <p:nvPicPr>
          <p:cNvPr id="7" name="Bild 6" descr="120px-Hilbert-Curve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645024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5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683568" y="1833547"/>
            <a:ext cx="2316162" cy="2486039"/>
            <a:chOff x="682055" y="1833549"/>
            <a:chExt cx="2317886" cy="2486776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682055" y="1833549"/>
              <a:ext cx="2317886" cy="2355175"/>
              <a:chOff x="1581571" y="3012967"/>
              <a:chExt cx="2317886" cy="2355175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581571" y="3012967"/>
                <a:ext cx="2317886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Multidimensionale</a:t>
                </a:r>
                <a:br>
                  <a:rPr lang="de-DE" sz="2000" dirty="0"/>
                </a:br>
                <a:r>
                  <a:rPr lang="de-DE" sz="2000" noProof="1" smtClean="0">
                    <a:cs typeface="Arial" charset="0"/>
                  </a:rPr>
                  <a:t>Indizierung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Codierungstheorie</a:t>
                </a:r>
                <a:br>
                  <a:rPr lang="de-DE" sz="2000" dirty="0" smtClean="0"/>
                </a:br>
                <a:r>
                  <a:rPr lang="de-DE" sz="2000" dirty="0" smtClean="0"/>
                  <a:t>zur Indizierung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6" y="2780929"/>
            <a:ext cx="2723331" cy="2186359"/>
            <a:chOff x="5953125" y="2781195"/>
            <a:chExt cx="2723431" cy="218683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172" y="2781195"/>
              <a:ext cx="2592384" cy="587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b="1" noProof="1" smtClean="0">
                  <a:cs typeface="Arial" charset="0"/>
                </a:rPr>
                <a:t>Fluch der Dimensionalität</a:t>
              </a:r>
              <a:endParaRPr lang="de-DE" sz="2000" b="1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smtClean="0"/>
              <a:t>Von der Volltextsuche zur multidimensionalen Indizierung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Volltextindizierung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571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Anwendungen: Multimedia-Datenbanken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520826"/>
          </a:xfrm>
        </p:spPr>
        <p:txBody>
          <a:bodyPr/>
          <a:lstStyle/>
          <a:p>
            <a:r>
              <a:rPr lang="de-DE" dirty="0" smtClean="0"/>
              <a:t>Inhaltsbasierte Suche</a:t>
            </a:r>
          </a:p>
          <a:p>
            <a:r>
              <a:rPr lang="de-DE" dirty="0" smtClean="0"/>
              <a:t>Große Merkmalsvektoren</a:t>
            </a:r>
          </a:p>
          <a:p>
            <a:r>
              <a:rPr lang="de-DE" dirty="0" smtClean="0"/>
              <a:t>Hochdimensionale Räume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pic>
        <p:nvPicPr>
          <p:cNvPr id="5" name="Bild 4" descr="Screen Shot 2014-11-17 at 06.59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3525"/>
            <a:ext cx="9144000" cy="239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9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Fluch der </a:t>
            </a:r>
            <a:r>
              <a:rPr lang="de-DE" dirty="0" err="1" smtClean="0"/>
              <a:t>Dimensionalität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5122912" cy="4968875"/>
          </a:xfrm>
        </p:spPr>
        <p:txBody>
          <a:bodyPr/>
          <a:lstStyle/>
          <a:p>
            <a:r>
              <a:rPr lang="de-DE" b="1" dirty="0" smtClean="0"/>
              <a:t>Für</a:t>
            </a:r>
            <a:r>
              <a:rPr lang="de-DE" dirty="0" smtClean="0"/>
              <a:t> </a:t>
            </a:r>
            <a:r>
              <a:rPr lang="de-DE" b="1" dirty="0" smtClean="0"/>
              <a:t>große Werte von </a:t>
            </a:r>
            <a:r>
              <a:rPr lang="de-DE" b="1" i="1" dirty="0" err="1" smtClean="0"/>
              <a:t>k</a:t>
            </a:r>
            <a:r>
              <a:rPr lang="de-DE" b="1" dirty="0" smtClean="0"/>
              <a:t> </a:t>
            </a:r>
            <a:r>
              <a:rPr lang="de-DE" dirty="0" smtClean="0"/>
              <a:t>sind die diskutierten Techniken </a:t>
            </a:r>
            <a:br>
              <a:rPr lang="de-DE" dirty="0" smtClean="0"/>
            </a:br>
            <a:r>
              <a:rPr lang="de-DE" b="1" dirty="0" smtClean="0"/>
              <a:t>wenig effektiv</a:t>
            </a:r>
          </a:p>
          <a:p>
            <a:pPr lvl="1"/>
            <a:r>
              <a:rPr lang="de-DE" dirty="0" smtClean="0"/>
              <a:t>Für </a:t>
            </a:r>
            <a:r>
              <a:rPr lang="de-DE" dirty="0" err="1" smtClean="0"/>
              <a:t>k</a:t>
            </a:r>
            <a:r>
              <a:rPr lang="de-DE" dirty="0" smtClean="0"/>
              <a:t>=100 ergeben sich 2</a:t>
            </a:r>
            <a:r>
              <a:rPr lang="de-DE" baseline="30000" dirty="0" smtClean="0"/>
              <a:t>100</a:t>
            </a:r>
            <a:r>
              <a:rPr lang="de-DE" dirty="0" smtClean="0"/>
              <a:t> ≈ 10</a:t>
            </a:r>
            <a:r>
              <a:rPr lang="de-DE" baseline="30000" dirty="0" smtClean="0"/>
              <a:t>30</a:t>
            </a:r>
            <a:r>
              <a:rPr lang="de-DE" dirty="0" smtClean="0"/>
              <a:t> Partitionen pro Knoten</a:t>
            </a:r>
            <a:br>
              <a:rPr lang="de-DE" dirty="0" smtClean="0"/>
            </a:br>
            <a:r>
              <a:rPr lang="de-DE" dirty="0" smtClean="0"/>
              <a:t>in einem Punkt-Quad-Baum</a:t>
            </a:r>
          </a:p>
          <a:p>
            <a:pPr lvl="1"/>
            <a:r>
              <a:rPr lang="de-DE" dirty="0" smtClean="0"/>
              <a:t>Selbst bei Milliarden von Datenpunkten sind fast alle Partitionen leer</a:t>
            </a:r>
          </a:p>
          <a:p>
            <a:pPr lvl="1"/>
            <a:r>
              <a:rPr lang="de-DE" dirty="0" smtClean="0"/>
              <a:t>Betrachten wir eine sehr große Region („Würfel“) mit einer Abdeckung von 95% der Region in jeder Dimension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pic>
        <p:nvPicPr>
          <p:cNvPr id="5" name="Bild 4" descr="Screen Shot 2014-11-17 at 07.10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68760"/>
            <a:ext cx="2807669" cy="332240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868145" y="4725144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Für </a:t>
            </a:r>
            <a:r>
              <a:rPr lang="de-DE" dirty="0" err="1" smtClean="0"/>
              <a:t>k</a:t>
            </a:r>
            <a:r>
              <a:rPr lang="de-DE" dirty="0" smtClean="0"/>
              <a:t> = 100 ergibt sich eine</a:t>
            </a:r>
            <a:br>
              <a:rPr lang="de-DE" dirty="0" smtClean="0"/>
            </a:br>
            <a:r>
              <a:rPr lang="de-DE" dirty="0" smtClean="0"/>
              <a:t>Wahrscheinlichkeit von </a:t>
            </a:r>
          </a:p>
          <a:p>
            <a:r>
              <a:rPr lang="de-DE" dirty="0" smtClean="0"/>
              <a:t>0.95</a:t>
            </a:r>
            <a:r>
              <a:rPr lang="de-DE" baseline="30000" dirty="0" smtClean="0"/>
              <a:t>100</a:t>
            </a:r>
            <a:r>
              <a:rPr lang="de-DE" dirty="0" smtClean="0"/>
              <a:t> ≈ 0,59%,</a:t>
            </a:r>
            <a:br>
              <a:rPr lang="de-DE" dirty="0" smtClean="0"/>
            </a:br>
            <a:r>
              <a:rPr lang="de-DE" dirty="0" smtClean="0"/>
              <a:t>dass ein Punkt in dieser Region liegt</a:t>
            </a:r>
            <a:r>
              <a:rPr lang="de-DE" baseline="30000" dirty="0" smtClean="0"/>
              <a:t> </a:t>
            </a:r>
            <a:endParaRPr lang="de-DE" baseline="30000" dirty="0"/>
          </a:p>
        </p:txBody>
      </p:sp>
    </p:spTree>
    <p:extLst>
      <p:ext uri="{BB962C8B-B14F-4D97-AF65-F5344CB8AC3E}">
        <p14:creationId xmlns:p14="http://schemas.microsoft.com/office/powerpoint/2010/main" val="200110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1187624" y="2204864"/>
            <a:ext cx="1812106" cy="2114722"/>
            <a:chOff x="1186486" y="2204976"/>
            <a:chExt cx="1813455" cy="2115349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1186486" y="2204976"/>
              <a:ext cx="1813455" cy="1983748"/>
              <a:chOff x="2086002" y="3384394"/>
              <a:chExt cx="1813455" cy="1983748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2086002" y="3384394"/>
                <a:ext cx="1813455" cy="295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R-Bäume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Multidimensionale Indizierung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7824" y="3645025"/>
            <a:ext cx="3178175" cy="1865189"/>
            <a:chOff x="2988562" y="3645512"/>
            <a:chExt cx="3176694" cy="186543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8562" y="3645512"/>
              <a:ext cx="3176694" cy="1733228"/>
              <a:chOff x="2014695" y="3747613"/>
              <a:chExt cx="3176694" cy="173322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14695" y="3747613"/>
                <a:ext cx="3176694" cy="294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UB-Bäume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6" y="2780929"/>
            <a:ext cx="2723331" cy="2186359"/>
            <a:chOff x="5953125" y="2781195"/>
            <a:chExt cx="2723431" cy="218683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172" y="2781195"/>
              <a:ext cx="2592384" cy="587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noProof="1" smtClean="0">
                  <a:cs typeface="Arial" charset="0"/>
                </a:rPr>
                <a:t>Fluch der Dimensionalität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699792" y="1654175"/>
            <a:ext cx="3665567" cy="1462088"/>
            <a:chOff x="2699792" y="1654175"/>
            <a:chExt cx="3665567" cy="1462088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699792" y="1654175"/>
              <a:ext cx="3665567" cy="1370147"/>
              <a:chOff x="2175315" y="3855332"/>
              <a:chExt cx="3665938" cy="1370732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H="1" flipV="1">
                <a:off x="2751436" y="4190140"/>
                <a:ext cx="24528" cy="986956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175315" y="3855332"/>
                <a:ext cx="3665938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i="1" dirty="0" err="1" smtClean="0"/>
                  <a:t>k</a:t>
                </a:r>
                <a:r>
                  <a:rPr lang="de-DE" sz="2000" dirty="0" smtClean="0"/>
                  <a:t>-d-Bäume / </a:t>
                </a:r>
                <a:r>
                  <a:rPr lang="de-DE" sz="2000" i="1" dirty="0" err="1" smtClean="0"/>
                  <a:t>k</a:t>
                </a:r>
                <a:r>
                  <a:rPr lang="de-DE" sz="2000" dirty="0" smtClean="0"/>
                  <a:t>-d-B-Bäume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8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57200" cy="22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CE21646-B24E-C543-B8A8-6F7C46EFE276}" type="slidenum">
              <a:rPr lang="en-US" sz="1200"/>
              <a:pPr>
                <a:defRPr/>
              </a:pPr>
              <a:t>5</a:t>
            </a:fld>
            <a:endParaRPr lang="en-US" sz="1200" dirty="0"/>
          </a:p>
        </p:txBody>
      </p:sp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latin typeface="+mn-lt"/>
                <a:ea typeface="ＭＳ Ｐゴシック" charset="0"/>
              </a:rPr>
              <a:t>... weitere Herausforderungen</a:t>
            </a:r>
            <a:endParaRPr lang="de-DE" dirty="0">
              <a:latin typeface="+mn-lt"/>
              <a:ea typeface="ＭＳ Ｐゴシック" charset="0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 dirty="0" smtClean="0">
                <a:ea typeface="ＭＳ Ｐゴシック" charset="0"/>
              </a:rPr>
              <a:t>Anfragen und Daten können Punkte oder Regionen sein</a:t>
            </a:r>
          </a:p>
          <a:p>
            <a:pPr marL="0" indent="0" eaLnBrk="1" hangingPunct="1">
              <a:buNone/>
              <a:defRPr/>
            </a:pPr>
            <a:endParaRPr lang="de-DE" sz="24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de-DE" sz="2400" dirty="0" smtClean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de-DE" sz="24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de-DE" sz="2400" dirty="0" smtClean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de-DE" sz="24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de-DE" sz="2400" dirty="0" smtClean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de-DE" sz="2400" dirty="0" smtClean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r>
              <a:rPr lang="de-DE" sz="2400" dirty="0" smtClean="0">
                <a:ea typeface="ＭＳ Ｐゴシック" charset="0"/>
              </a:rPr>
              <a:t>... und es gibt noch viele weitere interessante Anfragetypen für multidimensionale Daten </a:t>
            </a:r>
          </a:p>
          <a:p>
            <a:pPr marL="0" indent="0" eaLnBrk="1" hangingPunct="1">
              <a:buNone/>
              <a:defRPr/>
            </a:pPr>
            <a:endParaRPr lang="de-DE" sz="1800" dirty="0" smtClean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r>
              <a:rPr lang="de-DE" sz="1800" dirty="0" smtClean="0">
                <a:ea typeface="ＭＳ Ｐゴシック" charset="0"/>
              </a:rPr>
              <a:t>NB: Anfragen mit Gleichheit lassen sich in eindimensionale Anfragen zerlegen</a:t>
            </a:r>
            <a:endParaRPr lang="de-DE" sz="2400" dirty="0">
              <a:ea typeface="ＭＳ Ｐゴシック" charset="0"/>
            </a:endParaRPr>
          </a:p>
        </p:txBody>
      </p:sp>
      <p:grpSp>
        <p:nvGrpSpPr>
          <p:cNvPr id="5" name="Gruppierung 4"/>
          <p:cNvGrpSpPr/>
          <p:nvPr/>
        </p:nvGrpSpPr>
        <p:grpSpPr>
          <a:xfrm>
            <a:off x="899592" y="1772816"/>
            <a:ext cx="4507144" cy="2448272"/>
            <a:chOff x="899592" y="1772816"/>
            <a:chExt cx="4968552" cy="2698908"/>
          </a:xfrm>
        </p:grpSpPr>
        <p:pic>
          <p:nvPicPr>
            <p:cNvPr id="2" name="Bild 1" descr="Screen Shot 2014-11-16 at 20.45.3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1772816"/>
              <a:ext cx="4608512" cy="2698908"/>
            </a:xfrm>
            <a:prstGeom prst="rect">
              <a:avLst/>
            </a:prstGeom>
          </p:spPr>
        </p:pic>
        <p:sp>
          <p:nvSpPr>
            <p:cNvPr id="3" name="Rechteck 2"/>
            <p:cNvSpPr/>
            <p:nvPr/>
          </p:nvSpPr>
          <p:spPr>
            <a:xfrm>
              <a:off x="4788024" y="3140968"/>
              <a:ext cx="1080120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3059832" y="4293096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K-Nächste-Nachbarn-Suche (</a:t>
            </a:r>
            <a:r>
              <a:rPr lang="de-DE" dirty="0" err="1" smtClean="0"/>
              <a:t>k</a:t>
            </a:r>
            <a:r>
              <a:rPr lang="de-DE" dirty="0" smtClean="0"/>
              <a:t>-NN)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499992" y="314096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Regionen-</a:t>
            </a:r>
            <a:r>
              <a:rPr lang="de-DE" dirty="0" err="1" smtClean="0"/>
              <a:t>Enthaltensein</a:t>
            </a:r>
            <a:r>
              <a:rPr lang="de-DE" dirty="0" smtClean="0"/>
              <a:t> oder -Schnitt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251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8496175" cy="503238"/>
          </a:xfrm>
        </p:spPr>
        <p:txBody>
          <a:bodyPr/>
          <a:lstStyle/>
          <a:p>
            <a:r>
              <a:rPr lang="de-DE" dirty="0" smtClean="0"/>
              <a:t>Können wir nicht einfach B</a:t>
            </a:r>
            <a:r>
              <a:rPr lang="de-DE" baseline="30000" dirty="0" smtClean="0"/>
              <a:t>+</a:t>
            </a:r>
            <a:r>
              <a:rPr lang="de-DE" dirty="0" smtClean="0"/>
              <a:t>-Bäume verwenden?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Vielleicht zwei B</a:t>
            </a:r>
            <a:r>
              <a:rPr lang="de-DE" baseline="30000" dirty="0" smtClean="0"/>
              <a:t>+</a:t>
            </a:r>
            <a:r>
              <a:rPr lang="de-DE" dirty="0" smtClean="0"/>
              <a:t>-Bäume für ZIPCODE und REVENUE?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Man kann </a:t>
            </a:r>
            <a:r>
              <a:rPr lang="de-DE" b="1" dirty="0" smtClean="0"/>
              <a:t>pro Dimension </a:t>
            </a:r>
            <a:r>
              <a:rPr lang="de-DE" dirty="0" smtClean="0"/>
              <a:t>nur über </a:t>
            </a:r>
            <a:r>
              <a:rPr lang="de-DE" b="1" dirty="0" smtClean="0"/>
              <a:t>einen</a:t>
            </a:r>
            <a:r>
              <a:rPr lang="de-DE" dirty="0" smtClean="0"/>
              <a:t> Index laufen und hat viele </a:t>
            </a:r>
            <a:r>
              <a:rPr lang="de-DE" b="1" dirty="0" smtClean="0"/>
              <a:t>falsche Treffer 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sz="2000" dirty="0" smtClean="0"/>
              <a:t>Einige Datenbanken (z.B. DB2) bieten Konjunktion über Indexeinträge als Nicht-Standard-Erweiterung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28433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8" name="Bild 7" descr="Screen Shot 2014-11-16 at 20.59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7848872" cy="242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39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8496175" cy="503238"/>
          </a:xfrm>
        </p:spPr>
        <p:txBody>
          <a:bodyPr/>
          <a:lstStyle/>
          <a:p>
            <a:r>
              <a:rPr lang="de-DE" dirty="0" smtClean="0"/>
              <a:t>Oder zusammengesetzte Schlüssel?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000" b="1" dirty="0" smtClean="0"/>
          </a:p>
          <a:p>
            <a:pPr marL="0" indent="0">
              <a:buNone/>
            </a:pPr>
            <a:r>
              <a:rPr lang="de-DE" sz="2000" b="1" dirty="0" smtClean="0"/>
              <a:t>Gleiche Situation!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smtClean="0"/>
              <a:t>Indizes über zusammengesetzte Schlüssel sind </a:t>
            </a:r>
            <a:r>
              <a:rPr lang="de-DE" sz="2000" b="1" dirty="0" smtClean="0"/>
              <a:t>nicht symmetrisch</a:t>
            </a:r>
            <a:r>
              <a:rPr lang="de-DE" sz="2000" dirty="0" smtClean="0"/>
              <a:t>. </a:t>
            </a:r>
            <a:br>
              <a:rPr lang="de-DE" sz="2000" dirty="0" smtClean="0"/>
            </a:br>
            <a:r>
              <a:rPr lang="de-DE" sz="2000" dirty="0" smtClean="0"/>
              <a:t>Das Hauptattribut dominiert die Organisation des B</a:t>
            </a:r>
            <a:r>
              <a:rPr lang="de-DE" sz="2000" baseline="30000" dirty="0" smtClean="0"/>
              <a:t>+</a:t>
            </a:r>
            <a:r>
              <a:rPr lang="de-DE" sz="2000" dirty="0" smtClean="0"/>
              <a:t>-Baums</a:t>
            </a:r>
            <a:endParaRPr lang="de-DE" sz="2000" b="1" dirty="0"/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sz="1600" dirty="0" smtClean="0"/>
              <a:t>Immerhin kann man ggf. auf dem Index arbeiten und irrelevante Einträge eliminieren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28433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5" name="Bild 4" descr="Screen Shot 2014-11-16 at 21.05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7308304" cy="322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1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Multidimensionale Indexstrukturen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r>
              <a:rPr lang="de-DE" dirty="0" smtClean="0"/>
              <a:t>B</a:t>
            </a:r>
            <a:r>
              <a:rPr lang="de-DE" baseline="30000" dirty="0" smtClean="0"/>
              <a:t>+</a:t>
            </a:r>
            <a:r>
              <a:rPr lang="de-DE" dirty="0" smtClean="0"/>
              <a:t>-Bäume unterstützen nur </a:t>
            </a:r>
            <a:r>
              <a:rPr lang="de-DE" b="1" dirty="0" smtClean="0"/>
              <a:t>eindimensionale</a:t>
            </a:r>
            <a:r>
              <a:rPr lang="de-DE" dirty="0" smtClean="0"/>
              <a:t> Anfragen</a:t>
            </a:r>
            <a:r>
              <a:rPr lang="de-DE" baseline="30000" dirty="0" smtClean="0"/>
              <a:t>1</a:t>
            </a:r>
          </a:p>
          <a:p>
            <a:r>
              <a:rPr lang="de-DE" dirty="0" smtClean="0"/>
              <a:t>Wir suchen multidimensionale Indexstrukturen mit folgenden Eigenschaften</a:t>
            </a:r>
          </a:p>
          <a:p>
            <a:pPr lvl="1"/>
            <a:r>
              <a:rPr lang="de-DE" dirty="0" smtClean="0"/>
              <a:t>Symmetrie in allen Dimensionen</a:t>
            </a:r>
          </a:p>
          <a:p>
            <a:pPr lvl="1"/>
            <a:r>
              <a:rPr lang="de-DE" dirty="0" smtClean="0"/>
              <a:t>Raumorientierte Gruppierung von Daten</a:t>
            </a:r>
          </a:p>
          <a:p>
            <a:pPr lvl="1"/>
            <a:r>
              <a:rPr lang="de-DE" dirty="0" smtClean="0"/>
              <a:t>Dynamisch in Bezug auf Schreiboperationen</a:t>
            </a:r>
          </a:p>
          <a:p>
            <a:pPr lvl="1"/>
            <a:r>
              <a:rPr lang="de-DE" dirty="0" smtClean="0"/>
              <a:t>Unterstützung von häufigen Anfragen</a:t>
            </a:r>
          </a:p>
          <a:p>
            <a:r>
              <a:rPr lang="de-DE" dirty="0" smtClean="0"/>
              <a:t>Erst Hauptspeicherdatenstrukturen, </a:t>
            </a:r>
            <a:br>
              <a:rPr lang="de-DE" dirty="0" smtClean="0"/>
            </a:br>
            <a:r>
              <a:rPr lang="de-DE" dirty="0" smtClean="0"/>
              <a:t>dann Erweiterungen für Sekundärspeicherbetrieb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baseline="30000" dirty="0" smtClean="0"/>
          </a:p>
          <a:p>
            <a:pPr marL="0" indent="0">
              <a:buNone/>
            </a:pPr>
            <a:r>
              <a:rPr lang="de-DE" sz="1800" baseline="30000" dirty="0" smtClean="0"/>
              <a:t>1</a:t>
            </a:r>
            <a:r>
              <a:rPr lang="de-DE" sz="1800" dirty="0" smtClean="0"/>
              <a:t> Am Ende betrachten wir mit UB-Bäumen noch eine elegante Kodierung, die auch bei B-Bäumen mehrdimensionale Anfragen recht gut unterstützt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539552" y="5661248"/>
            <a:ext cx="352839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27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„Binärer“ </a:t>
            </a:r>
            <a:r>
              <a:rPr lang="de-DE" dirty="0" err="1" smtClean="0"/>
              <a:t>Suchbaum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/>
              <a:t>Für </a:t>
            </a:r>
            <a:r>
              <a:rPr lang="de-DE" sz="2400" i="1" dirty="0" err="1" smtClean="0"/>
              <a:t>k</a:t>
            </a:r>
            <a:r>
              <a:rPr lang="de-DE" sz="2400" dirty="0" smtClean="0"/>
              <a:t> Dimensionen wird aus dem Binärbaum ein 2</a:t>
            </a:r>
            <a:r>
              <a:rPr lang="de-DE" sz="2400" i="1" baseline="30000" dirty="0" smtClean="0"/>
              <a:t>k</a:t>
            </a:r>
            <a:r>
              <a:rPr lang="de-DE" sz="2400" dirty="0" smtClean="0"/>
              <a:t>-ärer Baum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6" name="Bild 5" descr="Screen Shot 2014-11-16 at 21.50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3826299" cy="453650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572000" y="1772816"/>
            <a:ext cx="4392488" cy="30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2000" dirty="0" smtClean="0"/>
              <a:t>Jeder Datenpunkt </a:t>
            </a:r>
            <a:r>
              <a:rPr lang="de-DE" sz="2000" b="1" dirty="0" smtClean="0"/>
              <a:t>partitioniert</a:t>
            </a:r>
            <a:r>
              <a:rPr lang="de-DE" sz="2000" dirty="0" smtClean="0"/>
              <a:t> den </a:t>
            </a:r>
            <a:br>
              <a:rPr lang="de-DE" sz="2000" dirty="0" smtClean="0"/>
            </a:br>
            <a:r>
              <a:rPr lang="de-DE" sz="2000" dirty="0" smtClean="0"/>
              <a:t>Datenraum</a:t>
            </a:r>
            <a:r>
              <a:rPr lang="de-DE" sz="2000" dirty="0"/>
              <a:t> </a:t>
            </a:r>
            <a:r>
              <a:rPr lang="de-DE" sz="2000" dirty="0" smtClean="0"/>
              <a:t>in 2</a:t>
            </a:r>
            <a:r>
              <a:rPr lang="de-DE" sz="2000" i="1" baseline="30000" dirty="0" smtClean="0"/>
              <a:t>k</a:t>
            </a:r>
            <a:r>
              <a:rPr lang="de-DE" sz="2000" dirty="0" smtClean="0"/>
              <a:t> </a:t>
            </a:r>
            <a:r>
              <a:rPr lang="de-DE" sz="2000" b="1" dirty="0" smtClean="0"/>
              <a:t>disjunkte</a:t>
            </a:r>
            <a:r>
              <a:rPr lang="de-DE" sz="2000" dirty="0" smtClean="0"/>
              <a:t> Regionen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2000" dirty="0" smtClean="0"/>
              <a:t>In einem Knoten zeigt jede Region auf einen</a:t>
            </a:r>
            <a:r>
              <a:rPr lang="de-DE" sz="2000" dirty="0"/>
              <a:t> </a:t>
            </a:r>
            <a:r>
              <a:rPr lang="de-DE" sz="2000" dirty="0" smtClean="0"/>
              <a:t>neuen Knoten (zur Partitionierung) oder auf einen speziellen </a:t>
            </a:r>
            <a:r>
              <a:rPr lang="de-DE" sz="2000" b="1" dirty="0" smtClean="0"/>
              <a:t>Null</a:t>
            </a:r>
            <a:r>
              <a:rPr lang="de-DE" sz="2000" dirty="0" smtClean="0"/>
              <a:t>zeiger</a:t>
            </a:r>
            <a:endParaRPr lang="de-DE" sz="20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2000" dirty="0" smtClean="0"/>
              <a:t>Eine solche Datenstruktur heißt</a:t>
            </a:r>
            <a:br>
              <a:rPr lang="de-DE" sz="2000" dirty="0" smtClean="0"/>
            </a:br>
            <a:r>
              <a:rPr lang="de-DE" sz="2000" b="1" dirty="0" smtClean="0"/>
              <a:t>Punkt-Quad-Baum</a:t>
            </a:r>
            <a:endParaRPr lang="de-DE" sz="2000" b="1" dirty="0"/>
          </a:p>
        </p:txBody>
      </p:sp>
      <p:sp>
        <p:nvSpPr>
          <p:cNvPr id="8" name="Rechteck 7"/>
          <p:cNvSpPr/>
          <p:nvPr/>
        </p:nvSpPr>
        <p:spPr>
          <a:xfrm>
            <a:off x="2339752" y="627970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aseline="30000" noProof="1" smtClean="0">
                <a:solidFill>
                  <a:schemeClr val="accent2"/>
                </a:solidFill>
              </a:rPr>
              <a:t>Finkel and Bentley. Quad Trees: A Data Structure for Retrieval on Composite Keys. Acta Informatica, vol. 4, </a:t>
            </a:r>
            <a:r>
              <a:rPr lang="de-DE" baseline="30000" noProof="1" smtClean="0">
                <a:solidFill>
                  <a:srgbClr val="FF0000"/>
                </a:solidFill>
              </a:rPr>
              <a:t>1974</a:t>
            </a:r>
            <a:r>
              <a:rPr lang="de-DE" baseline="30000" noProof="1" smtClean="0">
                <a:solidFill>
                  <a:schemeClr val="accent2"/>
                </a:solidFill>
              </a:rPr>
              <a:t>.</a:t>
            </a:r>
            <a:endParaRPr lang="de-DE" noProof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93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1594</Words>
  <Application>Microsoft Macintosh PowerPoint</Application>
  <PresentationFormat>Bildschirmpräsentation (4:3)</PresentationFormat>
  <Paragraphs>351</Paragraphs>
  <Slides>44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45" baseType="lpstr">
      <vt:lpstr>7_Standarddesign</vt:lpstr>
      <vt:lpstr>Non-Standard-Datenbanken</vt:lpstr>
      <vt:lpstr>Non-Standard-Datenbanken</vt:lpstr>
      <vt:lpstr>Danksagung</vt:lpstr>
      <vt:lpstr>Mehr Dimensionen ...</vt:lpstr>
      <vt:lpstr>... weitere Herausforderungen</vt:lpstr>
      <vt:lpstr>Können wir nicht einfach B+-Bäume verwenden?</vt:lpstr>
      <vt:lpstr>Oder zusammengesetzte Schlüssel?</vt:lpstr>
      <vt:lpstr>Multidimensionale Indexstrukturen</vt:lpstr>
      <vt:lpstr>„Binärer“ Suchbaum</vt:lpstr>
      <vt:lpstr>Suche in einem Punkt-Quad-Baum</vt:lpstr>
      <vt:lpstr>Einfügen in einen Punkt-Quad-Baum</vt:lpstr>
      <vt:lpstr>Bereichsanfragen</vt:lpstr>
      <vt:lpstr>Punkt-Quad-Bäume – Diskussion</vt:lpstr>
      <vt:lpstr>k-d-Bäume</vt:lpstr>
      <vt:lpstr>k-d-Bäume</vt:lpstr>
      <vt:lpstr>Balancierte k-d-Baum-Konstruktion</vt:lpstr>
      <vt:lpstr>k-d-B-Bäume</vt:lpstr>
      <vt:lpstr>k-d-B-Bäume: Zentrale Idee</vt:lpstr>
      <vt:lpstr>Operationen auf k-d-B-Bäumen</vt:lpstr>
      <vt:lpstr>Denkaufgabe: Vektorfeld   </vt:lpstr>
      <vt:lpstr>Operationen auf k-d-B-Bäumen</vt:lpstr>
      <vt:lpstr>Aufsplittung einer Punktseite</vt:lpstr>
      <vt:lpstr>Aufspaltung einer Regionenseite</vt:lpstr>
      <vt:lpstr>Beispiel noch einmal</vt:lpstr>
      <vt:lpstr>Beispiel: Aufspaltung von Seite 0</vt:lpstr>
      <vt:lpstr>k-d-B-Bäume – Diskussion</vt:lpstr>
      <vt:lpstr>Non-Standard-Datenbanken</vt:lpstr>
      <vt:lpstr>R-Bäume</vt:lpstr>
      <vt:lpstr>R-Baum: Beispiel</vt:lpstr>
      <vt:lpstr>R-Baum: Regionenanfrage (Schnitt)</vt:lpstr>
      <vt:lpstr>R-Baum: Suchen und Einfügen</vt:lpstr>
      <vt:lpstr>Aufspaltung von Knoten im R-Baum</vt:lpstr>
      <vt:lpstr>Löschoperationen</vt:lpstr>
      <vt:lpstr>Anwendung von R-Bäumen</vt:lpstr>
      <vt:lpstr>Non-Standard-Datenbanken</vt:lpstr>
      <vt:lpstr>Bit-Verschränkung</vt:lpstr>
      <vt:lpstr>Z-Ordnung</vt:lpstr>
      <vt:lpstr>B+-Bäume über Z-Ordnungen</vt:lpstr>
      <vt:lpstr>UB-Baum-Bereichsanfragen</vt:lpstr>
      <vt:lpstr>UB-Bäume – Diskussion</vt:lpstr>
      <vt:lpstr>Non-Standard-Datenbanken</vt:lpstr>
      <vt:lpstr>Anwendungen: Multimedia-Datenbanken</vt:lpstr>
      <vt:lpstr>Fluch der Dimensionalität</vt:lpstr>
      <vt:lpstr>Multidimensionale Indizierung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Moeller</cp:lastModifiedBy>
  <cp:revision>834</cp:revision>
  <dcterms:created xsi:type="dcterms:W3CDTF">2010-04-27T12:26:40Z</dcterms:created>
  <dcterms:modified xsi:type="dcterms:W3CDTF">2015-11-20T15:33:22Z</dcterms:modified>
</cp:coreProperties>
</file>