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notesSlides/notesSlide25.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89"/>
  </p:notesMasterIdLst>
  <p:handoutMasterIdLst>
    <p:handoutMasterId r:id="rId90"/>
  </p:handoutMasterIdLst>
  <p:sldIdLst>
    <p:sldId id="273" r:id="rId2"/>
    <p:sldId id="537" r:id="rId3"/>
    <p:sldId id="641" r:id="rId4"/>
    <p:sldId id="735" r:id="rId5"/>
    <p:sldId id="721" r:id="rId6"/>
    <p:sldId id="722" r:id="rId7"/>
    <p:sldId id="723" r:id="rId8"/>
    <p:sldId id="724" r:id="rId9"/>
    <p:sldId id="728" r:id="rId10"/>
    <p:sldId id="730" r:id="rId11"/>
    <p:sldId id="664" r:id="rId12"/>
    <p:sldId id="665" r:id="rId13"/>
    <p:sldId id="720" r:id="rId14"/>
    <p:sldId id="642" r:id="rId15"/>
    <p:sldId id="827" r:id="rId16"/>
    <p:sldId id="834" r:id="rId17"/>
    <p:sldId id="836" r:id="rId18"/>
    <p:sldId id="833" r:id="rId19"/>
    <p:sldId id="828" r:id="rId20"/>
    <p:sldId id="829" r:id="rId21"/>
    <p:sldId id="832" r:id="rId22"/>
    <p:sldId id="831" r:id="rId23"/>
    <p:sldId id="737" r:id="rId24"/>
    <p:sldId id="838" r:id="rId25"/>
    <p:sldId id="719" r:id="rId26"/>
    <p:sldId id="841" r:id="rId27"/>
    <p:sldId id="672" r:id="rId28"/>
    <p:sldId id="673" r:id="rId29"/>
    <p:sldId id="675" r:id="rId30"/>
    <p:sldId id="676" r:id="rId31"/>
    <p:sldId id="677" r:id="rId32"/>
    <p:sldId id="743" r:id="rId33"/>
    <p:sldId id="680" r:id="rId34"/>
    <p:sldId id="681" r:id="rId35"/>
    <p:sldId id="682" r:id="rId36"/>
    <p:sldId id="683" r:id="rId37"/>
    <p:sldId id="684" r:id="rId38"/>
    <p:sldId id="685" r:id="rId39"/>
    <p:sldId id="692" r:id="rId40"/>
    <p:sldId id="738" r:id="rId41"/>
    <p:sldId id="697" r:id="rId42"/>
    <p:sldId id="740" r:id="rId43"/>
    <p:sldId id="705" r:id="rId44"/>
    <p:sldId id="706" r:id="rId45"/>
    <p:sldId id="707" r:id="rId46"/>
    <p:sldId id="708" r:id="rId47"/>
    <p:sldId id="709" r:id="rId48"/>
    <p:sldId id="710" r:id="rId49"/>
    <p:sldId id="741" r:id="rId50"/>
    <p:sldId id="757" r:id="rId51"/>
    <p:sldId id="758" r:id="rId52"/>
    <p:sldId id="759" r:id="rId53"/>
    <p:sldId id="760" r:id="rId54"/>
    <p:sldId id="761" r:id="rId55"/>
    <p:sldId id="840" r:id="rId56"/>
    <p:sldId id="798" r:id="rId57"/>
    <p:sldId id="783" r:id="rId58"/>
    <p:sldId id="784" r:id="rId59"/>
    <p:sldId id="785" r:id="rId60"/>
    <p:sldId id="764" r:id="rId61"/>
    <p:sldId id="805" r:id="rId62"/>
    <p:sldId id="806" r:id="rId63"/>
    <p:sldId id="849" r:id="rId64"/>
    <p:sldId id="850" r:id="rId65"/>
    <p:sldId id="851" r:id="rId66"/>
    <p:sldId id="852" r:id="rId67"/>
    <p:sldId id="853" r:id="rId68"/>
    <p:sldId id="765" r:id="rId69"/>
    <p:sldId id="766" r:id="rId70"/>
    <p:sldId id="767" r:id="rId71"/>
    <p:sldId id="768" r:id="rId72"/>
    <p:sldId id="769" r:id="rId73"/>
    <p:sldId id="770" r:id="rId74"/>
    <p:sldId id="771" r:id="rId75"/>
    <p:sldId id="813" r:id="rId76"/>
    <p:sldId id="814" r:id="rId77"/>
    <p:sldId id="772" r:id="rId78"/>
    <p:sldId id="844" r:id="rId79"/>
    <p:sldId id="773" r:id="rId80"/>
    <p:sldId id="847" r:id="rId81"/>
    <p:sldId id="848" r:id="rId82"/>
    <p:sldId id="774" r:id="rId83"/>
    <p:sldId id="775" r:id="rId84"/>
    <p:sldId id="812" r:id="rId85"/>
    <p:sldId id="776" r:id="rId86"/>
    <p:sldId id="777" r:id="rId87"/>
    <p:sldId id="807" r:id="rId8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00394A"/>
    <a:srgbClr val="003241"/>
    <a:srgbClr val="DAD9D3"/>
    <a:srgbClr val="B2B1A9"/>
    <a:srgbClr val="004B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657" autoAdjust="0"/>
    <p:restoredTop sz="87302" autoAdjust="0"/>
  </p:normalViewPr>
  <p:slideViewPr>
    <p:cSldViewPr>
      <p:cViewPr varScale="1">
        <p:scale>
          <a:sx n="89" d="100"/>
          <a:sy n="89" d="100"/>
        </p:scale>
        <p:origin x="-112" y="-33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handoutMaster" Target="handoutMasters/handoutMaster1.xml"/><Relationship Id="rId91" Type="http://schemas.openxmlformats.org/officeDocument/2006/relationships/printerSettings" Target="printerSettings/printerSettings1.bin"/><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wmf"/><Relationship Id="rId5" Type="http://schemas.openxmlformats.org/officeDocument/2006/relationships/image" Target="../media/image28.wmf"/><Relationship Id="rId6" Type="http://schemas.openxmlformats.org/officeDocument/2006/relationships/image" Target="../media/image29.wmf"/><Relationship Id="rId7" Type="http://schemas.openxmlformats.org/officeDocument/2006/relationships/image" Target="../media/image30.wmf"/><Relationship Id="rId1" Type="http://schemas.openxmlformats.org/officeDocument/2006/relationships/image" Target="../media/image24.emf"/><Relationship Id="rId2"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wmf"/><Relationship Id="rId4" Type="http://schemas.openxmlformats.org/officeDocument/2006/relationships/image" Target="../media/image28.wmf"/><Relationship Id="rId5" Type="http://schemas.openxmlformats.org/officeDocument/2006/relationships/image" Target="../media/image33.wmf"/><Relationship Id="rId1" Type="http://schemas.openxmlformats.org/officeDocument/2006/relationships/image" Target="../media/image31.wmf"/><Relationship Id="rId2"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5.wmf"/><Relationship Id="rId4" Type="http://schemas.openxmlformats.org/officeDocument/2006/relationships/image" Target="../media/image36.wmf"/><Relationship Id="rId5" Type="http://schemas.openxmlformats.org/officeDocument/2006/relationships/image" Target="../media/image37.wmf"/><Relationship Id="rId1" Type="http://schemas.openxmlformats.org/officeDocument/2006/relationships/image" Target="../media/image34.wmf"/><Relationship Id="rId2"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wmf"/><Relationship Id="rId2"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176120B9-8230-544D-8B1C-CF8614484872}" type="datetimeFigureOut">
              <a:rPr lang="de-DE"/>
              <a:pPr>
                <a:defRPr/>
              </a:pPr>
              <a:t>21.01.16</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005DD81C-45EC-584C-B523-9280BF58788F}" type="slidenum">
              <a:rPr lang="en-US"/>
              <a:pPr>
                <a:defRPr/>
              </a:pPr>
              <a:t>‹Nr.›</a:t>
            </a:fld>
            <a:endParaRPr lang="en-US"/>
          </a:p>
        </p:txBody>
      </p:sp>
    </p:spTree>
    <p:extLst>
      <p:ext uri="{BB962C8B-B14F-4D97-AF65-F5344CB8AC3E}">
        <p14:creationId xmlns:p14="http://schemas.microsoft.com/office/powerpoint/2010/main" val="1682374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B182E4AE-5668-124F-9B5E-901F5F72967B}" type="datetimeFigureOut">
              <a:rPr lang="de-DE"/>
              <a:pPr>
                <a:defRPr/>
              </a:pPr>
              <a:t>21.01.16</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smtClean="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E0B9E877-0E43-B249-88D5-7B9AFED89ADF}" type="slidenum">
              <a:rPr lang="en-US"/>
              <a:pPr>
                <a:defRPr/>
              </a:pPr>
              <a:t>‹Nr.›</a:t>
            </a:fld>
            <a:endParaRPr lang="en-US"/>
          </a:p>
        </p:txBody>
      </p:sp>
    </p:spTree>
    <p:extLst>
      <p:ext uri="{BB962C8B-B14F-4D97-AF65-F5344CB8AC3E}">
        <p14:creationId xmlns:p14="http://schemas.microsoft.com/office/powerpoint/2010/main" val="79102627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B6B7234-3F5C-944F-9CA6-6D204B5FB3AA}" type="slidenum">
              <a:rPr lang="en-US"/>
              <a:pPr/>
              <a:t>3</a:t>
            </a:fld>
            <a:endParaRPr lang="en-US"/>
          </a:p>
        </p:txBody>
      </p:sp>
      <p:sp>
        <p:nvSpPr>
          <p:cNvPr id="566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627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id on how to compute these</a:t>
            </a:r>
            <a:r>
              <a:rPr lang="en-US" baseline="0" dirty="0" smtClean="0"/>
              <a:t> similarities on a stream is the following:</a:t>
            </a:r>
          </a:p>
          <a:p>
            <a:endParaRPr lang="en-US" baseline="0" dirty="0" smtClean="0"/>
          </a:p>
          <a:p>
            <a:r>
              <a:rPr lang="en-US" baseline="0" dirty="0" smtClean="0"/>
              <a:t>- We create two vectors containing the last values of each stream belonging to the same time-window</a:t>
            </a:r>
          </a:p>
          <a:p>
            <a:endParaRPr lang="en-US" baseline="0" dirty="0" smtClean="0"/>
          </a:p>
          <a:p>
            <a:r>
              <a:rPr lang="en-US" baseline="0" dirty="0" smtClean="0"/>
              <a:t>- Then we can calculate the two similarities measures as usual </a:t>
            </a:r>
            <a:endParaRPr lang="en-US" dirty="0"/>
          </a:p>
        </p:txBody>
      </p:sp>
      <p:sp>
        <p:nvSpPr>
          <p:cNvPr id="4" name="Slide Number Placeholder 3"/>
          <p:cNvSpPr>
            <a:spLocks noGrp="1"/>
          </p:cNvSpPr>
          <p:nvPr>
            <p:ph type="sldNum" sz="quarter" idx="10"/>
          </p:nvPr>
        </p:nvSpPr>
        <p:spPr/>
        <p:txBody>
          <a:bodyPr/>
          <a:lstStyle/>
          <a:p>
            <a:fld id="{971983FD-0EDC-E84C-A1FE-19D53453A495}" type="slidenum">
              <a:rPr lang="en-US" smtClean="0"/>
              <a:pPr/>
              <a:t>16</a:t>
            </a:fld>
            <a:endParaRPr lang="en-US"/>
          </a:p>
        </p:txBody>
      </p:sp>
    </p:spTree>
    <p:extLst>
      <p:ext uri="{BB962C8B-B14F-4D97-AF65-F5344CB8AC3E}">
        <p14:creationId xmlns:p14="http://schemas.microsoft.com/office/powerpoint/2010/main" val="2841840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61407A-BF28-7744-B33D-962498449B2C}" type="slidenum">
              <a:rPr lang="de-DE"/>
              <a:pPr/>
              <a:t>18</a:t>
            </a:fld>
            <a:endParaRPr lang="de-DE"/>
          </a:p>
        </p:txBody>
      </p:sp>
      <p:sp>
        <p:nvSpPr>
          <p:cNvPr id="107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75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a:t>
            </a:r>
            <a:r>
              <a:rPr lang="en-US" baseline="0" dirty="0" smtClean="0"/>
              <a:t> question is what we can do when we have to find similarity between more than one streams arriving from multiple sensors located in the same or different turbines</a:t>
            </a:r>
            <a:endParaRPr lang="en-US" dirty="0"/>
          </a:p>
        </p:txBody>
      </p:sp>
      <p:sp>
        <p:nvSpPr>
          <p:cNvPr id="4" name="Slide Number Placeholder 3"/>
          <p:cNvSpPr>
            <a:spLocks noGrp="1"/>
          </p:cNvSpPr>
          <p:nvPr>
            <p:ph type="sldNum" sz="quarter" idx="10"/>
          </p:nvPr>
        </p:nvSpPr>
        <p:spPr/>
        <p:txBody>
          <a:bodyPr/>
          <a:lstStyle/>
          <a:p>
            <a:fld id="{971983FD-0EDC-E84C-A1FE-19D53453A495}" type="slidenum">
              <a:rPr lang="en-US" smtClean="0"/>
              <a:pPr/>
              <a:t>19</a:t>
            </a:fld>
            <a:endParaRPr lang="en-US"/>
          </a:p>
        </p:txBody>
      </p:sp>
    </p:spTree>
    <p:extLst>
      <p:ext uri="{BB962C8B-B14F-4D97-AF65-F5344CB8AC3E}">
        <p14:creationId xmlns:p14="http://schemas.microsoft.com/office/powerpoint/2010/main" val="1759487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For 3 streams we need to compute 3 correlations per window</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For 6 streams we need to compute 15 correlations per window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For 100 streams we need to compute 4950 correlations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The number of correlations grows quadratically with the number of streams</a:t>
            </a:r>
            <a:endParaRPr lang="en-US" dirty="0"/>
          </a:p>
        </p:txBody>
      </p:sp>
      <p:sp>
        <p:nvSpPr>
          <p:cNvPr id="4" name="Slide Number Placeholder 3"/>
          <p:cNvSpPr>
            <a:spLocks noGrp="1"/>
          </p:cNvSpPr>
          <p:nvPr>
            <p:ph type="sldNum" sz="quarter" idx="10"/>
          </p:nvPr>
        </p:nvSpPr>
        <p:spPr/>
        <p:txBody>
          <a:bodyPr/>
          <a:lstStyle/>
          <a:p>
            <a:fld id="{971983FD-0EDC-E84C-A1FE-19D53453A495}" type="slidenum">
              <a:rPr lang="en-US" smtClean="0"/>
              <a:pPr/>
              <a:t>20</a:t>
            </a:fld>
            <a:endParaRPr lang="en-US"/>
          </a:p>
        </p:txBody>
      </p:sp>
    </p:spTree>
    <p:extLst>
      <p:ext uri="{BB962C8B-B14F-4D97-AF65-F5344CB8AC3E}">
        <p14:creationId xmlns:p14="http://schemas.microsoft.com/office/powerpoint/2010/main" val="1759487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effectLst/>
                <a:latin typeface="+mn-lt"/>
                <a:ea typeface="+mn-ea"/>
                <a:cs typeface="+mn-cs"/>
              </a:rPr>
              <a:t>A proposed solution to</a:t>
            </a:r>
            <a:r>
              <a:rPr lang="en-US" sz="2800" kern="1200" baseline="0" dirty="0" smtClean="0">
                <a:solidFill>
                  <a:schemeClr val="tx1"/>
                </a:solidFill>
                <a:effectLst/>
                <a:latin typeface="+mn-lt"/>
                <a:ea typeface="+mn-ea"/>
                <a:cs typeface="+mn-cs"/>
              </a:rPr>
              <a:t> reduce the complexity of this problem is given by the LSH technique</a:t>
            </a:r>
            <a:endParaRPr lang="en-US" sz="28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28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effectLst/>
                <a:latin typeface="+mn-lt"/>
                <a:ea typeface="+mn-ea"/>
                <a:cs typeface="+mn-cs"/>
              </a:rPr>
              <a:t>-Since we only want to find the most similar</a:t>
            </a:r>
            <a:r>
              <a:rPr lang="en-US" sz="2800" kern="1200" baseline="0" dirty="0" smtClean="0">
                <a:solidFill>
                  <a:schemeClr val="tx1"/>
                </a:solidFill>
                <a:effectLst/>
                <a:latin typeface="+mn-lt"/>
                <a:ea typeface="+mn-ea"/>
                <a:cs typeface="+mn-cs"/>
              </a:rPr>
              <a:t> </a:t>
            </a:r>
            <a:r>
              <a:rPr lang="en-US" sz="2800" kern="1200" dirty="0" smtClean="0">
                <a:solidFill>
                  <a:schemeClr val="tx1"/>
                </a:solidFill>
                <a:effectLst/>
                <a:latin typeface="+mn-lt"/>
                <a:ea typeface="+mn-ea"/>
                <a:cs typeface="+mn-cs"/>
              </a:rPr>
              <a:t>of all pairs that are either above some lower bound we need to focus on streams that are likely to be similar without investigating every pair.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8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effectLst/>
                <a:latin typeface="+mn-lt"/>
                <a:ea typeface="+mn-ea"/>
                <a:cs typeface="+mn-cs"/>
              </a:rPr>
              <a:t>-The LSH technique: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2800" dirty="0" smtClean="0"/>
              <a:t>Allows to find the most similar pairs above some lower bound without computing all similarity measures</a:t>
            </a:r>
          </a:p>
          <a:p>
            <a:pPr lvl="1"/>
            <a:r>
              <a:rPr lang="en-US" sz="2800" dirty="0" smtClean="0"/>
              <a:t>Not 100% accurate since it may not find some of the similar pairs</a:t>
            </a:r>
          </a:p>
          <a:p>
            <a:pPr lvl="1"/>
            <a:r>
              <a:rPr lang="en-US" sz="2800" dirty="0" smtClean="0"/>
              <a:t>We can reduce the probability that we have a such pairs</a:t>
            </a:r>
            <a:endParaRPr lang="en-US" sz="28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smtClean="0"/>
          </a:p>
          <a:p>
            <a:endParaRPr lang="en-US" sz="2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effectLst/>
                <a:latin typeface="+mn-lt"/>
                <a:ea typeface="+mn-ea"/>
                <a:cs typeface="+mn-cs"/>
              </a:rPr>
              <a:t>-One general approach to LSH is to hash items several times, in such a way that similar items are more likely to be hashed to the same bucket than dissimilar ones. </a:t>
            </a:r>
            <a:r>
              <a:rPr lang="en-US" sz="2800" dirty="0" smtClean="0"/>
              <a:t>One object may be hashed to more than one hash buckets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8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effectLst/>
                <a:latin typeface="+mn-lt"/>
                <a:ea typeface="+mn-ea"/>
                <a:cs typeface="+mn-cs"/>
              </a:rPr>
              <a:t>- We then consider any pair that hashed to the same bucket for any of the </a:t>
            </a:r>
            <a:r>
              <a:rPr lang="en-US" sz="2800" kern="1200" dirty="0" err="1" smtClean="0">
                <a:solidFill>
                  <a:schemeClr val="tx1"/>
                </a:solidFill>
                <a:effectLst/>
                <a:latin typeface="+mn-lt"/>
                <a:ea typeface="+mn-ea"/>
                <a:cs typeface="+mn-cs"/>
              </a:rPr>
              <a:t>hashings</a:t>
            </a:r>
            <a:r>
              <a:rPr lang="en-US" sz="2800" kern="1200" dirty="0" smtClean="0">
                <a:solidFill>
                  <a:schemeClr val="tx1"/>
                </a:solidFill>
                <a:effectLst/>
                <a:latin typeface="+mn-lt"/>
                <a:ea typeface="+mn-ea"/>
                <a:cs typeface="+mn-cs"/>
              </a:rPr>
              <a:t> to be a candidate pair. We check only the candidate pairs for similarity. The hope is that most of the dissimilar pairs will never hash to the same bucket, and therefore will never be checked. </a:t>
            </a:r>
            <a:endParaRPr lang="en-US" sz="2800" dirty="0" smtClean="0"/>
          </a:p>
          <a:p>
            <a:endParaRPr lang="en-US" sz="2800" dirty="0" smtClean="0"/>
          </a:p>
        </p:txBody>
      </p:sp>
      <p:sp>
        <p:nvSpPr>
          <p:cNvPr id="4" name="Slide Number Placeholder 3"/>
          <p:cNvSpPr>
            <a:spLocks noGrp="1"/>
          </p:cNvSpPr>
          <p:nvPr>
            <p:ph type="sldNum" sz="quarter" idx="10"/>
          </p:nvPr>
        </p:nvSpPr>
        <p:spPr/>
        <p:txBody>
          <a:bodyPr/>
          <a:lstStyle/>
          <a:p>
            <a:fld id="{971983FD-0EDC-E84C-A1FE-19D53453A495}" type="slidenum">
              <a:rPr lang="en-US" smtClean="0"/>
              <a:pPr/>
              <a:t>21</a:t>
            </a:fld>
            <a:endParaRPr lang="en-US"/>
          </a:p>
        </p:txBody>
      </p:sp>
    </p:spTree>
    <p:extLst>
      <p:ext uri="{BB962C8B-B14F-4D97-AF65-F5344CB8AC3E}">
        <p14:creationId xmlns:p14="http://schemas.microsoft.com/office/powerpoint/2010/main" val="298050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4F5AFCA-8ACE-DB47-BAE4-A02EEE3E9BFC}" type="slidenum">
              <a:rPr lang="en-US"/>
              <a:pPr/>
              <a:t>22</a:t>
            </a:fld>
            <a:endParaRPr lang="en-US"/>
          </a:p>
        </p:txBody>
      </p:sp>
      <p:sp>
        <p:nvSpPr>
          <p:cNvPr id="564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42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32E60AAB-60E5-554F-9DBF-C997760DAA64}" type="slidenum">
              <a:rPr lang="en-US"/>
              <a:pPr>
                <a:defRPr/>
              </a:pPr>
              <a:t>43</a:t>
            </a:fld>
            <a:endParaRPr lang="en-US"/>
          </a:p>
        </p:txBody>
      </p:sp>
      <p:sp>
        <p:nvSpPr>
          <p:cNvPr id="412674" name="Rectangle 2"/>
          <p:cNvSpPr>
            <a:spLocks noGrp="1" noRot="1" noChangeAspect="1" noChangeArrowheads="1" noTextEdit="1"/>
          </p:cNvSpPr>
          <p:nvPr>
            <p:ph type="sldImg"/>
          </p:nvPr>
        </p:nvSpPr>
        <p:spPr>
          <a:xfrm>
            <a:off x="1144588" y="685800"/>
            <a:ext cx="4572000" cy="3429000"/>
          </a:xfrm>
          <a:solidFill>
            <a:srgbClr val="FFFFFF"/>
          </a:solidFill>
          <a:ln/>
          <a:extLst>
            <a:ext uri="{FAA26D3D-D897-4be2-8F04-BA451C77F1D7}">
              <ma14:placeholderFlag xmlns:ma14="http://schemas.microsoft.com/office/mac/drawingml/2011/main" val="1"/>
            </a:ext>
          </a:extLst>
        </p:spPr>
      </p:sp>
      <p:sp>
        <p:nvSpPr>
          <p:cNvPr id="412675" name="Rectangle 3"/>
          <p:cNvSpPr>
            <a:spLocks noGrp="1" noChangeArrowheads="1"/>
          </p:cNvSpPr>
          <p:nvPr>
            <p:ph type="body" idx="1"/>
          </p:nvPr>
        </p:nvSpPr>
        <p:spPr>
          <a:xfrm>
            <a:off x="686579" y="4342813"/>
            <a:ext cx="5484842" cy="4115974"/>
          </a:xfrm>
          <a:solidFill>
            <a:srgbClr val="FFFFFF"/>
          </a:solidFill>
          <a:ln>
            <a:solidFill>
              <a:srgbClr val="000000"/>
            </a:solidFill>
            <a:miter lim="800000"/>
            <a:headEnd/>
            <a:tailEnd/>
          </a:ln>
        </p:spPr>
        <p:txBody>
          <a:bodyPr/>
          <a:lstStyle/>
          <a:p>
            <a:pPr>
              <a:defRPr/>
            </a:pPr>
            <a:r>
              <a:rPr lang="en-US" altLang="ja-JP" smtClean="0"/>
              <a:t>The background of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9E8C244-43E9-7342-B75D-B8D429FB4996}" type="slidenum">
              <a:rPr lang="en-US"/>
              <a:pPr/>
              <a:t>51</a:t>
            </a:fld>
            <a:endParaRPr lang="en-US"/>
          </a:p>
        </p:txBody>
      </p:sp>
      <p:sp>
        <p:nvSpPr>
          <p:cNvPr id="490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049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F46517D-27A8-DC4C-920C-CDEFFDA605C6}" type="slidenum">
              <a:rPr lang="en-US"/>
              <a:pPr/>
              <a:t>52</a:t>
            </a:fld>
            <a:endParaRPr lang="en-US"/>
          </a:p>
        </p:txBody>
      </p:sp>
      <p:sp>
        <p:nvSpPr>
          <p:cNvPr id="491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15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C59765-AC50-D842-A8B5-02F405310D7B}" type="slidenum">
              <a:rPr lang="en-US"/>
              <a:pPr>
                <a:defRPr/>
              </a:pPr>
              <a:t>55</a:t>
            </a:fld>
            <a:endParaRPr lang="en-US"/>
          </a:p>
        </p:txBody>
      </p:sp>
      <p:sp>
        <p:nvSpPr>
          <p:cNvPr id="510978" name="Rectangle 2"/>
          <p:cNvSpPr>
            <a:spLocks noGrp="1" noRot="1" noChangeAspect="1" noChangeArrowheads="1" noTextEdit="1"/>
          </p:cNvSpPr>
          <p:nvPr>
            <p:ph type="sldImg"/>
          </p:nvPr>
        </p:nvSpPr>
        <p:spPr>
          <a:xfrm>
            <a:off x="3427413" y="2400300"/>
            <a:ext cx="0" cy="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510979" name="Rectangle 3"/>
          <p:cNvSpPr>
            <a:spLocks noGrp="1" noChangeArrowheads="1"/>
          </p:cNvSpPr>
          <p:nvPr>
            <p:ph type="body" idx="1"/>
          </p:nvPr>
        </p:nvSpPr>
        <p:spPr>
          <a:xfrm>
            <a:off x="913805" y="4343703"/>
            <a:ext cx="2647653" cy="1208011"/>
          </a:xfrm>
          <a:ln/>
          <a:extLst>
            <a:ext uri="{91240B29-F687-4f45-9708-019B960494DF}">
              <a14:hiddenLine xmlns:a14="http://schemas.microsoft.com/office/drawing/2010/main" w="12700">
                <a:solidFill>
                  <a:schemeClr val="tx1"/>
                </a:solidFill>
                <a:miter lim="800000"/>
                <a:headEnd/>
                <a:tailEnd/>
              </a14:hiddenLine>
            </a:ext>
          </a:extLst>
        </p:spPr>
        <p:txBody>
          <a:bodyPr lIns="95228" tIns="44439" rIns="95228" bIns="44439"/>
          <a:lstStyle/>
          <a:p>
            <a:pPr eaLnBrk="1" hangingPunct="1">
              <a:defRPr/>
            </a:pPr>
            <a:endParaRPr lang="de-DE"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018BC88-E670-F442-ABDD-01E4652978D7}" type="slidenum">
              <a:rPr lang="en-US"/>
              <a:pPr/>
              <a:t>5</a:t>
            </a:fld>
            <a:endParaRPr lang="en-US"/>
          </a:p>
        </p:txBody>
      </p:sp>
      <p:sp>
        <p:nvSpPr>
          <p:cNvPr id="4423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42371" name="Rectangle 3"/>
          <p:cNvSpPr>
            <a:spLocks noGrp="1" noChangeArrowheads="1"/>
          </p:cNvSpPr>
          <p:nvPr>
            <p:ph type="body" idx="1"/>
          </p:nvPr>
        </p:nvSpPr>
        <p:spPr bwMode="auto">
          <a:xfrm>
            <a:off x="913882" y="4342813"/>
            <a:ext cx="5030237" cy="4115974"/>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AC285D-1215-3A4B-BC4E-52CE43DCCF35}" type="slidenum">
              <a:rPr lang="en-US"/>
              <a:pPr>
                <a:defRPr/>
              </a:pPr>
              <a:t>57</a:t>
            </a:fld>
            <a:endParaRPr lang="en-US"/>
          </a:p>
        </p:txBody>
      </p:sp>
      <p:sp>
        <p:nvSpPr>
          <p:cNvPr id="515074" name="Rectangle 2"/>
          <p:cNvSpPr>
            <a:spLocks noGrp="1" noRot="1" noChangeAspect="1" noChangeArrowheads="1" noTextEdit="1"/>
          </p:cNvSpPr>
          <p:nvPr>
            <p:ph type="sldImg"/>
          </p:nvPr>
        </p:nvSpPr>
        <p:spPr>
          <a:xfrm>
            <a:off x="1144588" y="685800"/>
            <a:ext cx="4570412" cy="3429000"/>
          </a:xfrm>
          <a:ln/>
          <a:extLst>
            <a:ext uri="{FAA26D3D-D897-4be2-8F04-BA451C77F1D7}">
              <ma14:placeholderFlag xmlns:ma14="http://schemas.microsoft.com/office/mac/drawingml/2011/main" val="1"/>
            </a:ext>
          </a:extLst>
        </p:spPr>
      </p:sp>
      <p:sp>
        <p:nvSpPr>
          <p:cNvPr id="515075" name="Rectangle 3"/>
          <p:cNvSpPr>
            <a:spLocks noGrp="1" noChangeArrowheads="1"/>
          </p:cNvSpPr>
          <p:nvPr>
            <p:ph type="body" idx="1"/>
          </p:nvPr>
        </p:nvSpPr>
        <p:spPr/>
        <p:txBody>
          <a:bodyPr/>
          <a:lstStyle/>
          <a:p>
            <a:pPr eaLnBrk="1" hangingPunct="1">
              <a:defRPr/>
            </a:pPr>
            <a:endParaRPr lang="en-GB"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CFA61F-CEA2-3346-A408-DCF2C9BE17DC}" type="slidenum">
              <a:rPr lang="en-US"/>
              <a:pPr>
                <a:defRPr/>
              </a:pPr>
              <a:t>58</a:t>
            </a:fld>
            <a:endParaRPr lang="en-US"/>
          </a:p>
        </p:txBody>
      </p:sp>
      <p:sp>
        <p:nvSpPr>
          <p:cNvPr id="519170" name="Rectangle 2"/>
          <p:cNvSpPr>
            <a:spLocks noGrp="1" noRot="1" noChangeAspect="1" noChangeArrowheads="1" noTextEdit="1"/>
          </p:cNvSpPr>
          <p:nvPr>
            <p:ph type="sldImg"/>
          </p:nvPr>
        </p:nvSpPr>
        <p:spPr>
          <a:xfrm>
            <a:off x="1158875" y="695325"/>
            <a:ext cx="4545013" cy="3409950"/>
          </a:xfrm>
          <a:ln/>
          <a:extLst>
            <a:ext uri="{FAA26D3D-D897-4be2-8F04-BA451C77F1D7}">
              <ma14:placeholderFlag xmlns:ma14="http://schemas.microsoft.com/office/mac/drawingml/2011/main" val="1"/>
            </a:ext>
          </a:extLst>
        </p:spPr>
      </p:sp>
      <p:sp>
        <p:nvSpPr>
          <p:cNvPr id="519171" name="Rectangle 3"/>
          <p:cNvSpPr>
            <a:spLocks noGrp="1" noChangeArrowheads="1"/>
          </p:cNvSpPr>
          <p:nvPr>
            <p:ph type="body" idx="1"/>
          </p:nvPr>
        </p:nvSpPr>
        <p:spPr>
          <a:xfrm>
            <a:off x="915294" y="4342190"/>
            <a:ext cx="5027414" cy="4112381"/>
          </a:xfrm>
        </p:spPr>
        <p:txBody>
          <a:bodyPr/>
          <a:lstStyle/>
          <a:p>
            <a:pPr eaLnBrk="1" hangingPunct="1">
              <a:defRPr/>
            </a:pPr>
            <a:endParaRPr lang="de-DE"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5503273-78FE-444D-9E54-7E4C381639B5}" type="slidenum">
              <a:rPr lang="en-US"/>
              <a:pPr>
                <a:defRPr/>
              </a:pPr>
              <a:t>59</a:t>
            </a:fld>
            <a:endParaRPr lang="en-US"/>
          </a:p>
        </p:txBody>
      </p:sp>
      <p:sp>
        <p:nvSpPr>
          <p:cNvPr id="521218" name="Rectangle 2"/>
          <p:cNvSpPr>
            <a:spLocks noGrp="1" noRot="1" noChangeAspect="1" noChangeArrowheads="1" noTextEdit="1"/>
          </p:cNvSpPr>
          <p:nvPr>
            <p:ph type="sldImg"/>
          </p:nvPr>
        </p:nvSpPr>
        <p:spPr>
          <a:xfrm>
            <a:off x="1158875" y="695325"/>
            <a:ext cx="4545013" cy="3409950"/>
          </a:xfrm>
          <a:ln/>
          <a:extLst>
            <a:ext uri="{FAA26D3D-D897-4be2-8F04-BA451C77F1D7}">
              <ma14:placeholderFlag xmlns:ma14="http://schemas.microsoft.com/office/mac/drawingml/2011/main" val="1"/>
            </a:ext>
          </a:extLst>
        </p:spPr>
      </p:sp>
      <p:sp>
        <p:nvSpPr>
          <p:cNvPr id="521219" name="Rectangle 3"/>
          <p:cNvSpPr>
            <a:spLocks noGrp="1" noChangeArrowheads="1"/>
          </p:cNvSpPr>
          <p:nvPr>
            <p:ph type="body" idx="1"/>
          </p:nvPr>
        </p:nvSpPr>
        <p:spPr>
          <a:xfrm>
            <a:off x="915294" y="4342190"/>
            <a:ext cx="5027414" cy="4112381"/>
          </a:xfrm>
        </p:spPr>
        <p:txBody>
          <a:bodyPr/>
          <a:lstStyle/>
          <a:p>
            <a:pPr eaLnBrk="1" hangingPunct="1">
              <a:defRPr/>
            </a:pPr>
            <a:endParaRPr lang="de-DE"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66AA32-7D42-5043-9411-AF6D2E3689BF}" type="slidenum">
              <a:rPr lang="en-US"/>
              <a:pPr>
                <a:defRPr/>
              </a:pPr>
              <a:t>60</a:t>
            </a:fld>
            <a:endParaRPr lang="en-US"/>
          </a:p>
        </p:txBody>
      </p:sp>
      <p:sp>
        <p:nvSpPr>
          <p:cNvPr id="529410" name="Rectangle 2"/>
          <p:cNvSpPr>
            <a:spLocks noGrp="1" noRot="1" noChangeAspect="1" noChangeArrowheads="1" noTextEdit="1"/>
          </p:cNvSpPr>
          <p:nvPr>
            <p:ph type="sldImg"/>
          </p:nvPr>
        </p:nvSpPr>
        <p:spPr>
          <a:xfrm>
            <a:off x="1158875" y="695325"/>
            <a:ext cx="4545013" cy="3409950"/>
          </a:xfrm>
          <a:ln/>
          <a:extLst>
            <a:ext uri="{FAA26D3D-D897-4be2-8F04-BA451C77F1D7}">
              <ma14:placeholderFlag xmlns:ma14="http://schemas.microsoft.com/office/mac/drawingml/2011/main" val="1"/>
            </a:ext>
          </a:extLst>
        </p:spPr>
      </p:sp>
      <p:sp>
        <p:nvSpPr>
          <p:cNvPr id="529411" name="Rectangle 3"/>
          <p:cNvSpPr>
            <a:spLocks noGrp="1" noChangeArrowheads="1"/>
          </p:cNvSpPr>
          <p:nvPr>
            <p:ph type="body" idx="1"/>
          </p:nvPr>
        </p:nvSpPr>
        <p:spPr>
          <a:xfrm>
            <a:off x="915294" y="4342190"/>
            <a:ext cx="5027414" cy="4112381"/>
          </a:xfrm>
        </p:spPr>
        <p:txBody>
          <a:bodyPr/>
          <a:lstStyle/>
          <a:p>
            <a:pPr eaLnBrk="1" hangingPunct="1">
              <a:defRPr/>
            </a:pPr>
            <a:endParaRPr lang="de-DE"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pPr>
              <a:defRPr/>
            </a:pPr>
            <a:fld id="{2BBA9225-A7B0-584A-B6A1-E33E63A02D32}" type="slidenum">
              <a:rPr lang="en-US"/>
              <a:pPr>
                <a:defRPr/>
              </a:pPr>
              <a:t>61</a:t>
            </a:fld>
            <a:endParaRPr lang="en-US"/>
          </a:p>
        </p:txBody>
      </p:sp>
      <p:sp>
        <p:nvSpPr>
          <p:cNvPr id="1648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8643" name="Rectangle 3"/>
          <p:cNvSpPr>
            <a:spLocks noGrp="1" noChangeArrowheads="1"/>
          </p:cNvSpPr>
          <p:nvPr>
            <p:ph type="body" idx="1"/>
          </p:nvPr>
        </p:nvSpPr>
        <p:spPr/>
        <p:txBody>
          <a:bodyPr/>
          <a:lstStyle/>
          <a:p>
            <a:pPr>
              <a:defRPr/>
            </a:pPr>
            <a:endParaRPr lang="de-DE"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pPr>
              <a:defRPr/>
            </a:pPr>
            <a:fld id="{176F5A90-7EBE-4C43-90D5-07D1E57B79AF}" type="slidenum">
              <a:rPr lang="en-US"/>
              <a:pPr>
                <a:defRPr/>
              </a:pPr>
              <a:t>62</a:t>
            </a:fld>
            <a:endParaRPr lang="en-US"/>
          </a:p>
        </p:txBody>
      </p:sp>
      <p:sp>
        <p:nvSpPr>
          <p:cNvPr id="1650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0691" name="Rectangle 3"/>
          <p:cNvSpPr>
            <a:spLocks noGrp="1" noChangeArrowheads="1"/>
          </p:cNvSpPr>
          <p:nvPr>
            <p:ph type="body" idx="1"/>
          </p:nvPr>
        </p:nvSpPr>
        <p:spPr/>
        <p:txBody>
          <a:bodyPr/>
          <a:lstStyle/>
          <a:p>
            <a:pPr>
              <a:defRPr/>
            </a:pPr>
            <a:endParaRPr lang="de-DE"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864931" eaLnBrk="1" fontAlgn="auto" hangingPunct="1">
              <a:spcBef>
                <a:spcPts val="0"/>
              </a:spcBef>
              <a:spcAft>
                <a:spcPts val="0"/>
              </a:spcAft>
              <a:defRPr/>
            </a:pPr>
            <a:r>
              <a:rPr lang="en-US" dirty="0" smtClean="0">
                <a:ea typeface="ＭＳ Ｐゴシック" pitchFamily="34" charset="-128"/>
              </a:rPr>
              <a:t>d/100</a:t>
            </a:r>
            <a:r>
              <a:rPr lang="en-US" baseline="0" dirty="0" smtClean="0">
                <a:ea typeface="ＭＳ Ｐゴシック" pitchFamily="34" charset="-128"/>
              </a:rPr>
              <a:t> appear twice</a:t>
            </a:r>
            <a:r>
              <a:rPr lang="en-US" dirty="0" smtClean="0">
                <a:ea typeface="ＭＳ Ｐゴシック" pitchFamily="34" charset="-128"/>
              </a:rPr>
              <a:t>:</a:t>
            </a:r>
            <a:r>
              <a:rPr lang="en-US" baseline="0" dirty="0" smtClean="0">
                <a:ea typeface="ＭＳ Ｐゴシック" pitchFamily="34" charset="-128"/>
              </a:rPr>
              <a:t> </a:t>
            </a:r>
            <a:r>
              <a:rPr lang="en-US" dirty="0" smtClean="0">
                <a:ea typeface="ＭＳ Ｐゴシック" pitchFamily="34" charset="-128"/>
              </a:rPr>
              <a:t>1</a:t>
            </a:r>
            <a:r>
              <a:rPr lang="en-US" baseline="30000" dirty="0" smtClean="0">
                <a:ea typeface="ＭＳ Ｐゴシック" pitchFamily="34" charset="-128"/>
              </a:rPr>
              <a:t>st</a:t>
            </a:r>
            <a:r>
              <a:rPr lang="en-US" dirty="0" smtClean="0">
                <a:ea typeface="ＭＳ Ｐゴシック" pitchFamily="34" charset="-128"/>
              </a:rPr>
              <a:t> query gets sampled with prob. </a:t>
            </a:r>
            <a:r>
              <a:rPr lang="en-US" i="1" dirty="0" smtClean="0">
                <a:ea typeface="ＭＳ Ｐゴシック" pitchFamily="34" charset="-128"/>
              </a:rPr>
              <a:t>1/10</a:t>
            </a:r>
            <a:r>
              <a:rPr lang="en-US" dirty="0" smtClean="0">
                <a:ea typeface="ＭＳ Ｐゴシック" pitchFamily="34" charset="-128"/>
              </a:rPr>
              <a:t>, </a:t>
            </a:r>
            <a:r>
              <a:rPr lang="en-US" baseline="0" dirty="0" smtClean="0">
                <a:ea typeface="ＭＳ Ｐゴシック" pitchFamily="34" charset="-128"/>
              </a:rPr>
              <a:t> </a:t>
            </a:r>
            <a:r>
              <a:rPr lang="en-US" dirty="0" smtClean="0">
                <a:ea typeface="ＭＳ Ｐゴシック" pitchFamily="34" charset="-128"/>
              </a:rPr>
              <a:t>2</a:t>
            </a:r>
            <a:r>
              <a:rPr lang="en-US" baseline="30000" dirty="0" smtClean="0">
                <a:ea typeface="ＭＳ Ｐゴシック" pitchFamily="34" charset="-128"/>
              </a:rPr>
              <a:t>nd</a:t>
            </a:r>
            <a:r>
              <a:rPr lang="en-US" dirty="0" smtClean="0">
                <a:ea typeface="ＭＳ Ｐゴシック" pitchFamily="34" charset="-128"/>
              </a:rPr>
              <a:t> also with </a:t>
            </a:r>
            <a:r>
              <a:rPr lang="en-US" i="1" dirty="0" smtClean="0">
                <a:ea typeface="ＭＳ Ｐゴシック" pitchFamily="34" charset="-128"/>
              </a:rPr>
              <a:t>1/10</a:t>
            </a:r>
            <a:r>
              <a:rPr lang="en-US" dirty="0" smtClean="0">
                <a:ea typeface="ＭＳ Ｐゴシック" pitchFamily="34" charset="-128"/>
              </a:rPr>
              <a:t>, there are d such queries:  </a:t>
            </a:r>
            <a:r>
              <a:rPr lang="en-US" i="1" dirty="0" smtClean="0">
                <a:ea typeface="ＭＳ Ｐゴシック" pitchFamily="34" charset="-128"/>
              </a:rPr>
              <a:t>d/100</a:t>
            </a:r>
          </a:p>
          <a:p>
            <a:pPr marL="0" lvl="2" defTabSz="864931" eaLnBrk="1" fontAlgn="auto" hangingPunct="1">
              <a:spcBef>
                <a:spcPts val="0"/>
              </a:spcBef>
              <a:spcAft>
                <a:spcPts val="0"/>
              </a:spcAft>
              <a:defRPr/>
            </a:pPr>
            <a:r>
              <a:rPr lang="en-US" i="0" dirty="0" smtClean="0">
                <a:ea typeface="ＭＳ Ｐゴシック" pitchFamily="34" charset="-128"/>
              </a:rPr>
              <a:t>18d/100</a:t>
            </a:r>
            <a:r>
              <a:rPr lang="en-US" i="0" baseline="0" dirty="0" smtClean="0">
                <a:ea typeface="ＭＳ Ｐゴシック" pitchFamily="34" charset="-128"/>
              </a:rPr>
              <a:t> appear once. 1/10 for first to get selection and 9/10 for the second to not get selected. And the other way around so 18d/100</a:t>
            </a:r>
            <a:endParaRPr lang="en-US" i="0"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65</a:t>
            </a:fld>
            <a:endParaRPr lang="en-US"/>
          </a:p>
        </p:txBody>
      </p:sp>
    </p:spTree>
    <p:extLst>
      <p:ext uri="{BB962C8B-B14F-4D97-AF65-F5344CB8AC3E}">
        <p14:creationId xmlns:p14="http://schemas.microsoft.com/office/powerpoint/2010/main" val="2360690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B43A95-17B9-AF45-8935-52EA7550E648}" type="slidenum">
              <a:rPr lang="en-US"/>
              <a:pPr>
                <a:defRPr/>
              </a:pPr>
              <a:t>68</a:t>
            </a:fld>
            <a:endParaRPr lang="en-US"/>
          </a:p>
        </p:txBody>
      </p:sp>
      <p:sp>
        <p:nvSpPr>
          <p:cNvPr id="531458" name="Rectangle 2"/>
          <p:cNvSpPr>
            <a:spLocks noGrp="1" noRot="1" noChangeAspect="1" noChangeArrowheads="1" noTextEdit="1"/>
          </p:cNvSpPr>
          <p:nvPr>
            <p:ph type="sldImg"/>
          </p:nvPr>
        </p:nvSpPr>
        <p:spPr>
          <a:xfrm>
            <a:off x="1144588" y="685800"/>
            <a:ext cx="4570412" cy="3429000"/>
          </a:xfrm>
          <a:ln/>
          <a:extLst>
            <a:ext uri="{FAA26D3D-D897-4be2-8F04-BA451C77F1D7}">
              <ma14:placeholderFlag xmlns:ma14="http://schemas.microsoft.com/office/mac/drawingml/2011/main" val="1"/>
            </a:ext>
          </a:extLst>
        </p:spPr>
      </p:sp>
      <p:sp>
        <p:nvSpPr>
          <p:cNvPr id="531459" name="Rectangle 3"/>
          <p:cNvSpPr>
            <a:spLocks noGrp="1" noChangeArrowheads="1"/>
          </p:cNvSpPr>
          <p:nvPr>
            <p:ph type="body" idx="1"/>
          </p:nvPr>
        </p:nvSpPr>
        <p:spPr/>
        <p:txBody>
          <a:bodyPr/>
          <a:lstStyle/>
          <a:p>
            <a:pPr eaLnBrk="1" hangingPunct="1">
              <a:defRPr/>
            </a:pPr>
            <a:endParaRPr lang="en-GB"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71F3B6F-4D8E-AE44-AA79-A9828C2A4C6C}" type="slidenum">
              <a:rPr lang="en-US"/>
              <a:pPr>
                <a:defRPr/>
              </a:pPr>
              <a:t>69</a:t>
            </a:fld>
            <a:endParaRPr lang="en-US"/>
          </a:p>
        </p:txBody>
      </p:sp>
      <p:sp>
        <p:nvSpPr>
          <p:cNvPr id="533506" name="Rectangle 2"/>
          <p:cNvSpPr>
            <a:spLocks noGrp="1" noRot="1" noChangeAspect="1" noChangeArrowheads="1" noTextEdit="1"/>
          </p:cNvSpPr>
          <p:nvPr>
            <p:ph type="sldImg"/>
          </p:nvPr>
        </p:nvSpPr>
        <p:spPr>
          <a:xfrm>
            <a:off x="1144588" y="685800"/>
            <a:ext cx="4570412" cy="3429000"/>
          </a:xfrm>
          <a:ln/>
          <a:extLst>
            <a:ext uri="{FAA26D3D-D897-4be2-8F04-BA451C77F1D7}">
              <ma14:placeholderFlag xmlns:ma14="http://schemas.microsoft.com/office/mac/drawingml/2011/main" val="1"/>
            </a:ext>
          </a:extLst>
        </p:spPr>
      </p:sp>
      <p:sp>
        <p:nvSpPr>
          <p:cNvPr id="533507" name="Rectangle 3"/>
          <p:cNvSpPr>
            <a:spLocks noGrp="1" noChangeArrowheads="1"/>
          </p:cNvSpPr>
          <p:nvPr>
            <p:ph type="body" idx="1"/>
          </p:nvPr>
        </p:nvSpPr>
        <p:spPr/>
        <p:txBody>
          <a:bodyPr/>
          <a:lstStyle/>
          <a:p>
            <a:pPr eaLnBrk="1" hangingPunct="1">
              <a:defRPr/>
            </a:pPr>
            <a:endParaRPr lang="en-GB"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3FCADEB-461F-304F-BE3B-FB6A6ECA86F6}" type="slidenum">
              <a:rPr lang="en-US"/>
              <a:pPr>
                <a:defRPr/>
              </a:pPr>
              <a:t>70</a:t>
            </a:fld>
            <a:endParaRPr lang="en-US"/>
          </a:p>
        </p:txBody>
      </p:sp>
      <p:sp>
        <p:nvSpPr>
          <p:cNvPr id="535554" name="Rectangle 2"/>
          <p:cNvSpPr>
            <a:spLocks noGrp="1" noRot="1" noChangeAspect="1" noChangeArrowheads="1" noTextEdit="1"/>
          </p:cNvSpPr>
          <p:nvPr>
            <p:ph type="sldImg"/>
          </p:nvPr>
        </p:nvSpPr>
        <p:spPr>
          <a:xfrm>
            <a:off x="1144588" y="685800"/>
            <a:ext cx="4570412" cy="3429000"/>
          </a:xfrm>
          <a:ln/>
          <a:extLst>
            <a:ext uri="{FAA26D3D-D897-4be2-8F04-BA451C77F1D7}">
              <ma14:placeholderFlag xmlns:ma14="http://schemas.microsoft.com/office/mac/drawingml/2011/main" val="1"/>
            </a:ext>
          </a:extLst>
        </p:spPr>
      </p:sp>
      <p:sp>
        <p:nvSpPr>
          <p:cNvPr id="535555" name="Rectangle 3"/>
          <p:cNvSpPr>
            <a:spLocks noGrp="1" noChangeArrowheads="1"/>
          </p:cNvSpPr>
          <p:nvPr>
            <p:ph type="body" idx="1"/>
          </p:nvPr>
        </p:nvSpPr>
        <p:spPr/>
        <p:txBody>
          <a:bodyPr/>
          <a:lstStyle/>
          <a:p>
            <a:pPr eaLnBrk="1" hangingPunct="1">
              <a:defRPr/>
            </a:pPr>
            <a:endParaRPr lang="en-GB"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6822265-E2C5-314D-9DCA-8691B9E65F2B}" type="slidenum">
              <a:rPr lang="en-US"/>
              <a:pPr/>
              <a:t>6</a:t>
            </a:fld>
            <a:endParaRPr lang="en-US"/>
          </a:p>
        </p:txBody>
      </p:sp>
      <p:sp>
        <p:nvSpPr>
          <p:cNvPr id="386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605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297959-0191-4148-A668-1C1E5DE753A8}" type="slidenum">
              <a:rPr lang="en-US"/>
              <a:pPr>
                <a:defRPr/>
              </a:pPr>
              <a:t>71</a:t>
            </a:fld>
            <a:endParaRPr lang="en-US"/>
          </a:p>
        </p:txBody>
      </p:sp>
      <p:sp>
        <p:nvSpPr>
          <p:cNvPr id="537602" name="Rectangle 2"/>
          <p:cNvSpPr>
            <a:spLocks noGrp="1" noRot="1" noChangeAspect="1" noChangeArrowheads="1" noTextEdit="1"/>
          </p:cNvSpPr>
          <p:nvPr>
            <p:ph type="sldImg"/>
          </p:nvPr>
        </p:nvSpPr>
        <p:spPr>
          <a:xfrm>
            <a:off x="1144588" y="685800"/>
            <a:ext cx="4570412" cy="3429000"/>
          </a:xfrm>
          <a:ln/>
          <a:extLst>
            <a:ext uri="{FAA26D3D-D897-4be2-8F04-BA451C77F1D7}">
              <ma14:placeholderFlag xmlns:ma14="http://schemas.microsoft.com/office/mac/drawingml/2011/main" val="1"/>
            </a:ext>
          </a:extLst>
        </p:spPr>
      </p:sp>
      <p:sp>
        <p:nvSpPr>
          <p:cNvPr id="537603" name="Rectangle 3"/>
          <p:cNvSpPr>
            <a:spLocks noGrp="1" noChangeArrowheads="1"/>
          </p:cNvSpPr>
          <p:nvPr>
            <p:ph type="body" idx="1"/>
          </p:nvPr>
        </p:nvSpPr>
        <p:spPr/>
        <p:txBody>
          <a:bodyPr/>
          <a:lstStyle/>
          <a:p>
            <a:pPr eaLnBrk="1" hangingPunct="1">
              <a:defRPr/>
            </a:pPr>
            <a:endParaRPr lang="en-GB"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EBE360-192D-184B-823A-9F9B46C6A6A7}" type="slidenum">
              <a:rPr lang="en-US"/>
              <a:pPr>
                <a:defRPr/>
              </a:pPr>
              <a:t>72</a:t>
            </a:fld>
            <a:endParaRPr lang="en-US"/>
          </a:p>
        </p:txBody>
      </p:sp>
      <p:sp>
        <p:nvSpPr>
          <p:cNvPr id="344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4067" name="Rectangle 3"/>
          <p:cNvSpPr>
            <a:spLocks noGrp="1" noChangeArrowheads="1"/>
          </p:cNvSpPr>
          <p:nvPr>
            <p:ph type="body" idx="1"/>
          </p:nvPr>
        </p:nvSpPr>
        <p:spPr/>
        <p:txBody>
          <a:bodyPr/>
          <a:lstStyle/>
          <a:p>
            <a:pPr eaLnBrk="1" hangingPunct="1">
              <a:defRPr/>
            </a:pPr>
            <a:endParaRPr lang="en-GB"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1005B4-2174-7A41-933A-17A6DD2F6BD8}" type="slidenum">
              <a:rPr lang="en-US"/>
              <a:pPr>
                <a:defRPr/>
              </a:pPr>
              <a:t>73</a:t>
            </a:fld>
            <a:endParaRPr lang="en-US"/>
          </a:p>
        </p:txBody>
      </p:sp>
      <p:sp>
        <p:nvSpPr>
          <p:cNvPr id="346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6115" name="Rectangle 3"/>
          <p:cNvSpPr>
            <a:spLocks noGrp="1" noChangeArrowheads="1"/>
          </p:cNvSpPr>
          <p:nvPr>
            <p:ph type="body" idx="1"/>
          </p:nvPr>
        </p:nvSpPr>
        <p:spPr/>
        <p:txBody>
          <a:bodyPr/>
          <a:lstStyle/>
          <a:p>
            <a:pPr eaLnBrk="1" hangingPunct="1">
              <a:defRPr/>
            </a:pPr>
            <a:endParaRPr lang="en-GB"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27DB45-1201-BB46-AF47-7F0D4C79E7E7}" type="slidenum">
              <a:rPr lang="en-US"/>
              <a:pPr>
                <a:defRPr/>
              </a:pPr>
              <a:t>74</a:t>
            </a:fld>
            <a:endParaRPr lang="en-US"/>
          </a:p>
        </p:txBody>
      </p:sp>
      <p:sp>
        <p:nvSpPr>
          <p:cNvPr id="849922" name="Rectangle 2"/>
          <p:cNvSpPr>
            <a:spLocks noGrp="1" noRot="1" noChangeAspect="1" noChangeArrowheads="1" noTextEdit="1"/>
          </p:cNvSpPr>
          <p:nvPr>
            <p:ph type="sldImg"/>
          </p:nvPr>
        </p:nvSpPr>
        <p:spPr>
          <a:xfrm>
            <a:off x="1144588" y="684213"/>
            <a:ext cx="4570412" cy="3429000"/>
          </a:xfrm>
          <a:ln/>
          <a:extLst>
            <a:ext uri="{FAA26D3D-D897-4be2-8F04-BA451C77F1D7}">
              <ma14:placeholderFlag xmlns:ma14="http://schemas.microsoft.com/office/mac/drawingml/2011/main" val="1"/>
            </a:ext>
          </a:extLst>
        </p:spPr>
      </p:sp>
      <p:sp>
        <p:nvSpPr>
          <p:cNvPr id="849923" name="Rectangle 3"/>
          <p:cNvSpPr>
            <a:spLocks noGrp="1" noChangeArrowheads="1"/>
          </p:cNvSpPr>
          <p:nvPr>
            <p:ph type="body" idx="1"/>
          </p:nvPr>
        </p:nvSpPr>
        <p:spPr>
          <a:xfrm>
            <a:off x="913805" y="4343703"/>
            <a:ext cx="5030391" cy="4115405"/>
          </a:xfrm>
        </p:spPr>
        <p:txBody>
          <a:bodyPr/>
          <a:lstStyle/>
          <a:p>
            <a:pPr eaLnBrk="1" hangingPunct="1">
              <a:defRPr/>
            </a:pPr>
            <a:endParaRPr lang="en-GB"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386B6F-E59E-7742-A874-FB143188C4FD}" type="slidenum">
              <a:rPr lang="en-US"/>
              <a:pPr>
                <a:defRPr/>
              </a:pPr>
              <a:t>77</a:t>
            </a:fld>
            <a:endParaRPr lang="en-US"/>
          </a:p>
        </p:txBody>
      </p:sp>
      <p:sp>
        <p:nvSpPr>
          <p:cNvPr id="480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80259" name="Rectangle 3"/>
          <p:cNvSpPr>
            <a:spLocks noGrp="1" noChangeArrowheads="1"/>
          </p:cNvSpPr>
          <p:nvPr>
            <p:ph type="body" idx="1"/>
          </p:nvPr>
        </p:nvSpPr>
        <p:spPr/>
        <p:txBody>
          <a:bodyPr/>
          <a:lstStyle/>
          <a:p>
            <a:pPr eaLnBrk="1" hangingPunct="1">
              <a:defRPr/>
            </a:pPr>
            <a:endParaRPr lang="en-GB"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23FDE25-E610-6C43-A66A-D2FBA4094ACC}" type="slidenum">
              <a:rPr lang="en-US"/>
              <a:pPr>
                <a:defRPr/>
              </a:pPr>
              <a:t>82</a:t>
            </a:fld>
            <a:endParaRPr lang="en-US"/>
          </a:p>
        </p:txBody>
      </p:sp>
      <p:sp>
        <p:nvSpPr>
          <p:cNvPr id="852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52995" name="Rectangle 3"/>
          <p:cNvSpPr>
            <a:spLocks noGrp="1" noChangeArrowheads="1"/>
          </p:cNvSpPr>
          <p:nvPr>
            <p:ph type="body" idx="1"/>
          </p:nvPr>
        </p:nvSpPr>
        <p:spPr/>
        <p:txBody>
          <a:bodyPr/>
          <a:lstStyle/>
          <a:p>
            <a:pPr eaLnBrk="1" hangingPunct="1">
              <a:defRPr/>
            </a:pPr>
            <a:endParaRPr lang="en-GB"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3B4779B-8E2D-5048-9CA6-D9F10D15FF9A}" type="slidenum">
              <a:rPr lang="en-US"/>
              <a:pPr>
                <a:defRPr/>
              </a:pPr>
              <a:t>83</a:t>
            </a:fld>
            <a:endParaRPr lang="en-US"/>
          </a:p>
        </p:txBody>
      </p:sp>
      <p:sp>
        <p:nvSpPr>
          <p:cNvPr id="855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55043" name="Rectangle 3"/>
          <p:cNvSpPr>
            <a:spLocks noGrp="1" noChangeArrowheads="1"/>
          </p:cNvSpPr>
          <p:nvPr>
            <p:ph type="body" idx="1"/>
          </p:nvPr>
        </p:nvSpPr>
        <p:spPr/>
        <p:txBody>
          <a:bodyPr/>
          <a:lstStyle/>
          <a:p>
            <a:pPr eaLnBrk="1" hangingPunct="1">
              <a:defRPr/>
            </a:pPr>
            <a:endParaRPr lang="en-GB"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32A203D-F0A7-7D4A-AF96-C697C8F482BB}" type="slidenum">
              <a:rPr lang="en-US"/>
              <a:pPr>
                <a:defRPr/>
              </a:pPr>
              <a:t>85</a:t>
            </a:fld>
            <a:endParaRPr lang="en-US"/>
          </a:p>
        </p:txBody>
      </p:sp>
      <p:sp>
        <p:nvSpPr>
          <p:cNvPr id="857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57091" name="Rectangle 3"/>
          <p:cNvSpPr>
            <a:spLocks noGrp="1" noChangeArrowheads="1"/>
          </p:cNvSpPr>
          <p:nvPr>
            <p:ph type="body" idx="1"/>
          </p:nvPr>
        </p:nvSpPr>
        <p:spPr/>
        <p:txBody>
          <a:bodyPr/>
          <a:lstStyle/>
          <a:p>
            <a:pPr eaLnBrk="1" hangingPunct="1">
              <a:defRPr/>
            </a:pPr>
            <a:endParaRPr lang="en-GB"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99747B-9E81-384D-BEBC-DD5A27F00AE5}" type="slidenum">
              <a:rPr lang="en-US"/>
              <a:pPr>
                <a:defRPr/>
              </a:pPr>
              <a:t>86</a:t>
            </a:fld>
            <a:endParaRPr lang="en-US"/>
          </a:p>
        </p:txBody>
      </p:sp>
      <p:sp>
        <p:nvSpPr>
          <p:cNvPr id="393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3219" name="Rectangle 3"/>
          <p:cNvSpPr>
            <a:spLocks noGrp="1" noChangeArrowheads="1"/>
          </p:cNvSpPr>
          <p:nvPr>
            <p:ph type="body" idx="1"/>
          </p:nvPr>
        </p:nvSpPr>
        <p:spPr/>
        <p:txBody>
          <a:bodyPr/>
          <a:lstStyle/>
          <a:p>
            <a:pPr eaLnBrk="1" hangingPunct="1">
              <a:defRPr/>
            </a:pPr>
            <a:endParaRPr lang="en-GB"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6ED9867-9996-134C-B972-5ADF4AE6265A}" type="slidenum">
              <a:rPr lang="en-US"/>
              <a:pPr/>
              <a:t>7</a:t>
            </a:fld>
            <a:endParaRPr lang="en-US"/>
          </a:p>
        </p:txBody>
      </p:sp>
      <p:sp>
        <p:nvSpPr>
          <p:cNvPr id="387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707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0BA2678-B9C1-E443-8472-F8B7FE760FAC}" type="slidenum">
              <a:rPr lang="en-US"/>
              <a:pPr/>
              <a:t>8</a:t>
            </a:fld>
            <a:endParaRPr lang="en-US"/>
          </a:p>
        </p:txBody>
      </p:sp>
      <p:sp>
        <p:nvSpPr>
          <p:cNvPr id="388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809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960B5A-75C3-E641-B500-3CF1A0A260C1}" type="slidenum">
              <a:rPr lang="de-DE"/>
              <a:pPr/>
              <a:t>9</a:t>
            </a:fld>
            <a:endParaRPr lang="de-DE"/>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p:txBody>
          <a:bodyPr/>
          <a:lstStyle/>
          <a:p>
            <a:pPr lvl="1"/>
            <a:r>
              <a:rPr lang="en-US" sz="1400"/>
              <a:t>Measuring stations</a:t>
            </a:r>
          </a:p>
          <a:p>
            <a:pPr lvl="2"/>
            <a:r>
              <a:rPr lang="en-US" sz="1400"/>
              <a:t>Loop detectors in each lane</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Randomization for Massive and Streaming Data Sets</a:t>
            </a:r>
          </a:p>
        </p:txBody>
      </p:sp>
      <p:sp>
        <p:nvSpPr>
          <p:cNvPr id="5" name="Rectangle 3"/>
          <p:cNvSpPr>
            <a:spLocks noGrp="1" noChangeArrowheads="1"/>
          </p:cNvSpPr>
          <p:nvPr>
            <p:ph type="dt" idx="1"/>
          </p:nvPr>
        </p:nvSpPr>
        <p:spPr>
          <a:ln/>
        </p:spPr>
        <p:txBody>
          <a:bodyPr/>
          <a:lstStyle/>
          <a:p>
            <a:r>
              <a:rPr lang="en-US"/>
              <a:t>August 21, 2002</a:t>
            </a:r>
          </a:p>
        </p:txBody>
      </p:sp>
      <p:sp>
        <p:nvSpPr>
          <p:cNvPr id="6" name="Rectangle 6"/>
          <p:cNvSpPr>
            <a:spLocks noGrp="1" noChangeArrowheads="1"/>
          </p:cNvSpPr>
          <p:nvPr>
            <p:ph type="ftr" sz="quarter" idx="4"/>
          </p:nvPr>
        </p:nvSpPr>
        <p:spPr>
          <a:ln/>
        </p:spPr>
        <p:txBody>
          <a:bodyPr/>
          <a:lstStyle/>
          <a:p>
            <a:r>
              <a:rPr lang="en-US"/>
              <a:t>CS Forum Annual Meeting 2003</a:t>
            </a:r>
          </a:p>
        </p:txBody>
      </p:sp>
      <p:sp>
        <p:nvSpPr>
          <p:cNvPr id="7" name="Rectangle 7"/>
          <p:cNvSpPr>
            <a:spLocks noGrp="1" noChangeArrowheads="1"/>
          </p:cNvSpPr>
          <p:nvPr>
            <p:ph type="sldNum" sz="quarter" idx="5"/>
          </p:nvPr>
        </p:nvSpPr>
        <p:spPr>
          <a:ln/>
        </p:spPr>
        <p:txBody>
          <a:bodyPr/>
          <a:lstStyle/>
          <a:p>
            <a:fld id="{FD694E21-087D-3C45-B3DE-51D22C8C4959}" type="slidenum">
              <a:rPr lang="en-US"/>
              <a:pPr/>
              <a:t>13</a:t>
            </a:fld>
            <a:endParaRPr lang="en-US"/>
          </a:p>
        </p:txBody>
      </p:sp>
      <p:sp>
        <p:nvSpPr>
          <p:cNvPr id="158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7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9576069-43C1-4E4F-A59C-358EF2C4F41D}" type="slidenum">
              <a:rPr lang="en-US"/>
              <a:pPr/>
              <a:t>14</a:t>
            </a:fld>
            <a:endParaRPr lang="en-US"/>
          </a:p>
        </p:txBody>
      </p:sp>
      <p:sp>
        <p:nvSpPr>
          <p:cNvPr id="565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525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Suppose that we have two sensors taking temperature measurements</a:t>
            </a:r>
            <a:r>
              <a:rPr lang="en-US" sz="2000" baseline="0" dirty="0" smtClean="0"/>
              <a:t> from a single Siemens turbine</a:t>
            </a:r>
          </a:p>
          <a:p>
            <a:endParaRPr lang="en-US" sz="2000" baseline="0" dirty="0" smtClean="0"/>
          </a:p>
          <a:p>
            <a:r>
              <a:rPr lang="en-US" sz="2000" baseline="0" dirty="0" smtClean="0"/>
              <a:t>-One interesting problem is to find if the two sensor readings are in accord</a:t>
            </a:r>
          </a:p>
          <a:p>
            <a:endParaRPr lang="en-US" sz="2000" baseline="0" dirty="0" smtClean="0"/>
          </a:p>
          <a:p>
            <a:r>
              <a:rPr lang="en-US" sz="2000" baseline="0" dirty="0" smtClean="0"/>
              <a:t>-To do this we create a window based on the last measurements and we calculate the similarity based on the Pearson correlation or the cosine distance</a:t>
            </a:r>
          </a:p>
          <a:p>
            <a:endParaRPr lang="en-US" sz="2000" baseline="0" dirty="0" smtClean="0"/>
          </a:p>
          <a:p>
            <a:endParaRPr lang="en-US" sz="2000" dirty="0"/>
          </a:p>
        </p:txBody>
      </p:sp>
      <p:sp>
        <p:nvSpPr>
          <p:cNvPr id="4" name="Slide Number Placeholder 3"/>
          <p:cNvSpPr>
            <a:spLocks noGrp="1"/>
          </p:cNvSpPr>
          <p:nvPr>
            <p:ph type="sldNum" sz="quarter" idx="10"/>
          </p:nvPr>
        </p:nvSpPr>
        <p:spPr/>
        <p:txBody>
          <a:bodyPr/>
          <a:lstStyle/>
          <a:p>
            <a:fld id="{971983FD-0EDC-E84C-A1FE-19D53453A495}" type="slidenum">
              <a:rPr lang="en-US" smtClean="0"/>
              <a:pPr/>
              <a:t>15</a:t>
            </a:fld>
            <a:endParaRPr lang="en-US"/>
          </a:p>
        </p:txBody>
      </p:sp>
    </p:spTree>
    <p:extLst>
      <p:ext uri="{BB962C8B-B14F-4D97-AF65-F5344CB8AC3E}">
        <p14:creationId xmlns:p14="http://schemas.microsoft.com/office/powerpoint/2010/main" val="1759487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de-DE" smtClean="0"/>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6A8B246-3330-9542-98E8-0D009F9309E6}" type="slidenum">
              <a:rPr lang="de-DE"/>
              <a:pPr>
                <a:defRPr/>
              </a:pPr>
              <a:t>‹Nr.›</a:t>
            </a:fld>
            <a:endParaRPr lang="de-DE"/>
          </a:p>
        </p:txBody>
      </p:sp>
    </p:spTree>
    <p:extLst>
      <p:ext uri="{BB962C8B-B14F-4D97-AF65-F5344CB8AC3E}">
        <p14:creationId xmlns:p14="http://schemas.microsoft.com/office/powerpoint/2010/main" val="200173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Mastertitelformat bearbeiten</a:t>
            </a:r>
            <a:endParaRPr lang="de-DE" noProof="0"/>
          </a:p>
        </p:txBody>
      </p:sp>
      <p:sp>
        <p:nvSpPr>
          <p:cNvPr id="3" name="Inhaltsplatzhalter 2"/>
          <p:cNvSpPr>
            <a:spLocks noGrp="1"/>
          </p:cNvSpPr>
          <p:nvPr>
            <p:ph idx="1"/>
          </p:nvPr>
        </p:nvSpPr>
        <p:spPr/>
        <p:txBody>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D4E55964-1ACB-E742-83A7-6D5C6D2D6D17}" type="slidenum">
              <a:rPr lang="de-DE"/>
              <a:pPr>
                <a:defRPr/>
              </a:pPr>
              <a:t>‹Nr.›</a:t>
            </a:fld>
            <a:endParaRPr lang="de-DE"/>
          </a:p>
        </p:txBody>
      </p:sp>
    </p:spTree>
    <p:extLst>
      <p:ext uri="{BB962C8B-B14F-4D97-AF65-F5344CB8AC3E}">
        <p14:creationId xmlns:p14="http://schemas.microsoft.com/office/powerpoint/2010/main" val="3278210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238539"/>
            <a:ext cx="8497092" cy="616455"/>
          </a:xfrm>
        </p:spPr>
        <p:txBody>
          <a:bodyPr anchor="ctr">
            <a:noAutofit/>
          </a:bodyPr>
          <a:lstStyle>
            <a:lvl1pPr>
              <a:lnSpc>
                <a:spcPct val="100000"/>
              </a:lnSpc>
              <a:defRPr/>
            </a:lvl1pPr>
          </a:lstStyle>
          <a:p>
            <a:r>
              <a:rPr lang="de-DE" smtClean="0"/>
              <a:t>Titelmasterformat durch Klicken bearbeiten</a:t>
            </a:r>
            <a:endParaRPr lang="de-DE" dirty="0"/>
          </a:p>
        </p:txBody>
      </p:sp>
      <p:sp>
        <p:nvSpPr>
          <p:cNvPr id="9" name="Textplatzhalter 7"/>
          <p:cNvSpPr>
            <a:spLocks noGrp="1"/>
          </p:cNvSpPr>
          <p:nvPr>
            <p:ph type="body" sz="quarter" idx="13"/>
          </p:nvPr>
        </p:nvSpPr>
        <p:spPr>
          <a:xfrm>
            <a:off x="323850" y="854994"/>
            <a:ext cx="8496300" cy="336244"/>
          </a:xfrm>
        </p:spPr>
        <p:txBody>
          <a:bodyPr lIns="0" tIns="0" rIns="0" bIns="0">
            <a:noAutofit/>
          </a:bodyPr>
          <a:lstStyle>
            <a:lvl1pPr>
              <a:buNone/>
              <a:defRPr sz="2000"/>
            </a:lvl1pPr>
          </a:lstStyle>
          <a:p>
            <a:pPr lvl="0"/>
            <a:r>
              <a:rPr lang="de-DE" smtClean="0"/>
              <a:t>Textmasterformate durch Klicken bearbeiten</a:t>
            </a:r>
          </a:p>
        </p:txBody>
      </p:sp>
      <p:sp>
        <p:nvSpPr>
          <p:cNvPr id="4" name="Datumsplatzhalter 2"/>
          <p:cNvSpPr>
            <a:spLocks noGrp="1"/>
          </p:cNvSpPr>
          <p:nvPr>
            <p:ph type="dt" sz="half" idx="14"/>
          </p:nvPr>
        </p:nvSpPr>
        <p:spPr>
          <a:xfrm>
            <a:off x="457200" y="6356350"/>
            <a:ext cx="2133600" cy="365125"/>
          </a:xfrm>
          <a:prstGeom prst="rect">
            <a:avLst/>
          </a:prstGeom>
        </p:spPr>
        <p:txBody>
          <a:bodyPr/>
          <a:lstStyle>
            <a:lvl1pPr>
              <a:defRPr/>
            </a:lvl1pPr>
          </a:lstStyle>
          <a:p>
            <a:pPr>
              <a:defRPr/>
            </a:pPr>
            <a:fld id="{70CF5F6B-0EF4-0A45-A5AE-A60FF9680772}" type="datetime1">
              <a:rPr lang="de-DE"/>
              <a:pPr>
                <a:defRPr/>
              </a:pPr>
              <a:t>21.01.16</a:t>
            </a:fld>
            <a:endParaRPr lang="de-DE" dirty="0"/>
          </a:p>
        </p:txBody>
      </p:sp>
      <p:sp>
        <p:nvSpPr>
          <p:cNvPr id="5" name="Fußzeilenplatzhalter 3"/>
          <p:cNvSpPr>
            <a:spLocks noGrp="1"/>
          </p:cNvSpPr>
          <p:nvPr>
            <p:ph type="ftr" sz="quarter" idx="15"/>
          </p:nvPr>
        </p:nvSpPr>
        <p:spPr>
          <a:xfrm>
            <a:off x="3124200" y="6356350"/>
            <a:ext cx="2895600" cy="365125"/>
          </a:xfrm>
          <a:prstGeom prst="rect">
            <a:avLst/>
          </a:prstGeom>
        </p:spPr>
        <p:txBody>
          <a:bodyPr/>
          <a:lstStyle>
            <a:lvl1pPr>
              <a:defRPr/>
            </a:lvl1pPr>
          </a:lstStyle>
          <a:p>
            <a:pPr>
              <a:defRPr/>
            </a:pPr>
            <a:r>
              <a:rPr lang="de-DE"/>
              <a:t>Christian Matzat 14.Februar 2012</a:t>
            </a:r>
            <a:endParaRPr lang="de-DE" dirty="0"/>
          </a:p>
        </p:txBody>
      </p:sp>
      <p:sp>
        <p:nvSpPr>
          <p:cNvPr id="6" name="Foliennummernplatzhalter 4"/>
          <p:cNvSpPr>
            <a:spLocks noGrp="1"/>
          </p:cNvSpPr>
          <p:nvPr>
            <p:ph type="sldNum" sz="quarter" idx="16"/>
          </p:nvPr>
        </p:nvSpPr>
        <p:spPr/>
        <p:txBody>
          <a:bodyPr/>
          <a:lstStyle>
            <a:lvl1pPr>
              <a:defRPr/>
            </a:lvl1pPr>
          </a:lstStyle>
          <a:p>
            <a:pPr>
              <a:defRPr/>
            </a:pPr>
            <a:fld id="{E018BC72-DE70-DA4A-8022-86E03E264BEA}" type="slidenum">
              <a:rPr lang="de-DE"/>
              <a:pPr>
                <a:defRPr/>
              </a:pPr>
              <a:t>‹Nr.›</a:t>
            </a:fld>
            <a:endParaRPr lang="de-DE" dirty="0"/>
          </a:p>
        </p:txBody>
      </p:sp>
    </p:spTree>
    <p:extLst>
      <p:ext uri="{BB962C8B-B14F-4D97-AF65-F5344CB8AC3E}">
        <p14:creationId xmlns:p14="http://schemas.microsoft.com/office/powerpoint/2010/main" val="80910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a:xfrm>
            <a:off x="152400" y="6400800"/>
            <a:ext cx="3505200" cy="457200"/>
          </a:xfrm>
          <a:prstGeom prst="rect">
            <a:avLst/>
          </a:prstGeom>
        </p:spPr>
        <p:txBody>
          <a:bodyPr/>
          <a:lstStyle>
            <a:lvl1pPr>
              <a:defRPr/>
            </a:lvl1pPr>
          </a:lstStyle>
          <a:p>
            <a:r>
              <a:rPr lang="en-US"/>
              <a:t>PODS 2002</a:t>
            </a:r>
          </a:p>
        </p:txBody>
      </p:sp>
      <p:sp>
        <p:nvSpPr>
          <p:cNvPr id="4" name="Fußzeilenplatzhalter 3"/>
          <p:cNvSpPr>
            <a:spLocks noGrp="1"/>
          </p:cNvSpPr>
          <p:nvPr>
            <p:ph type="ftr" sz="quarter" idx="11"/>
          </p:nvPr>
        </p:nvSpPr>
        <p:spPr>
          <a:xfrm>
            <a:off x="2667000" y="6248400"/>
            <a:ext cx="3810000" cy="457200"/>
          </a:xfrm>
          <a:prstGeom prst="rect">
            <a:avLst/>
          </a:prstGeom>
        </p:spPr>
        <p:txBody>
          <a:bodyPr/>
          <a:lstStyle>
            <a:lvl1pPr>
              <a:defRPr/>
            </a:lvl1pPr>
          </a:lstStyle>
          <a:p>
            <a:r>
              <a:rPr lang="en-US"/>
              <a:t>stanfordstreamdatamanager</a:t>
            </a:r>
          </a:p>
        </p:txBody>
      </p:sp>
      <p:sp>
        <p:nvSpPr>
          <p:cNvPr id="5" name="Foliennummernplatzhalter 4"/>
          <p:cNvSpPr>
            <a:spLocks noGrp="1"/>
          </p:cNvSpPr>
          <p:nvPr>
            <p:ph type="sldNum" sz="quarter" idx="12"/>
          </p:nvPr>
        </p:nvSpPr>
        <p:spPr/>
        <p:txBody>
          <a:bodyPr/>
          <a:lstStyle>
            <a:lvl1pPr>
              <a:defRPr/>
            </a:lvl1pPr>
          </a:lstStyle>
          <a:p>
            <a:fld id="{4E9A2447-FE9F-1E47-903A-3C91338C3D88}" type="slidenum">
              <a:rPr lang="en-US"/>
              <a:pPr/>
              <a:t>‹Nr.›</a:t>
            </a:fld>
            <a:endParaRPr lang="en-US"/>
          </a:p>
        </p:txBody>
      </p:sp>
    </p:spTree>
    <p:extLst>
      <p:ext uri="{BB962C8B-B14F-4D97-AF65-F5344CB8AC3E}">
        <p14:creationId xmlns:p14="http://schemas.microsoft.com/office/powerpoint/2010/main" val="2767889475"/>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762000" y="228600"/>
            <a:ext cx="7772400" cy="1066800"/>
          </a:xfrm>
        </p:spPr>
        <p:txBody>
          <a:bodyPr/>
          <a:lstStyle/>
          <a:p>
            <a:r>
              <a:rPr lang="de-DE" smtClean="0"/>
              <a:t>Mastertitelformat bearbeiten</a:t>
            </a:r>
            <a:endParaRPr lang="de-DE"/>
          </a:p>
        </p:txBody>
      </p:sp>
      <p:sp>
        <p:nvSpPr>
          <p:cNvPr id="3" name="Tabellenplatzhalter 2"/>
          <p:cNvSpPr>
            <a:spLocks noGrp="1"/>
          </p:cNvSpPr>
          <p:nvPr>
            <p:ph type="tbl" idx="1"/>
          </p:nvPr>
        </p:nvSpPr>
        <p:spPr>
          <a:xfrm>
            <a:off x="762000" y="1295400"/>
            <a:ext cx="7848600" cy="4953000"/>
          </a:xfrm>
        </p:spPr>
        <p:txBody>
          <a:bodyPr/>
          <a:lstStyle/>
          <a:p>
            <a:pPr lvl="0"/>
            <a:endParaRPr lang="de-DE" noProof="0" smtClean="0"/>
          </a:p>
        </p:txBody>
      </p:sp>
      <p:sp>
        <p:nvSpPr>
          <p:cNvPr id="4" name="Rectangle 4"/>
          <p:cNvSpPr>
            <a:spLocks noGrp="1" noChangeArrowheads="1"/>
          </p:cNvSpPr>
          <p:nvPr>
            <p:ph type="dt" sz="half" idx="10"/>
          </p:nvPr>
        </p:nvSpPr>
        <p:spPr>
          <a:xfrm>
            <a:off x="533400" y="6248400"/>
            <a:ext cx="3505200" cy="457200"/>
          </a:xfrm>
          <a:prstGeom prst="rect">
            <a:avLst/>
          </a:prstGeom>
          <a:ln/>
        </p:spPr>
        <p:txBody>
          <a:bodyPr/>
          <a:lstStyle>
            <a:lvl1pPr>
              <a:defRPr/>
            </a:lvl1pPr>
          </a:lstStyle>
          <a:p>
            <a:pPr>
              <a:defRPr/>
            </a:pPr>
            <a:r>
              <a:rPr lang="en-US"/>
              <a:t>st</a:t>
            </a:r>
            <a:r>
              <a:rPr lang="en-US">
                <a:solidFill>
                  <a:schemeClr val="folHlink"/>
                </a:solidFill>
              </a:rPr>
              <a:t>anfordst</a:t>
            </a:r>
            <a:r>
              <a:rPr lang="en-US"/>
              <a:t>re</a:t>
            </a:r>
            <a:r>
              <a:rPr lang="en-US">
                <a:solidFill>
                  <a:schemeClr val="folHlink"/>
                </a:solidFill>
              </a:rPr>
              <a:t>amdat</a:t>
            </a:r>
            <a:r>
              <a:rPr lang="en-US"/>
              <a:t>am</a:t>
            </a:r>
            <a:r>
              <a:rPr lang="en-US">
                <a:solidFill>
                  <a:schemeClr val="folHlink"/>
                </a:solidFill>
              </a:rPr>
              <a:t>anager</a:t>
            </a:r>
          </a:p>
        </p:txBody>
      </p:sp>
      <p:sp>
        <p:nvSpPr>
          <p:cNvPr id="5" name="Rectangle 5"/>
          <p:cNvSpPr>
            <a:spLocks noGrp="1" noChangeArrowheads="1"/>
          </p:cNvSpPr>
          <p:nvPr>
            <p:ph type="ftr" sz="quarter" idx="11"/>
          </p:nvPr>
        </p:nvSpPr>
        <p:spPr>
          <a:xfrm>
            <a:off x="2667000" y="6248400"/>
            <a:ext cx="3810000" cy="457200"/>
          </a:xfrm>
          <a:prstGeom prst="rect">
            <a:avLst/>
          </a:prstGeom>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D1F3B0C-0E2C-7F4D-ACCD-DEE2A2C69F68}" type="slidenum">
              <a:rPr lang="en-US"/>
              <a:pPr>
                <a:defRPr/>
              </a:pPr>
              <a:t>‹Nr.›</a:t>
            </a:fld>
            <a:endParaRPr lang="en-US"/>
          </a:p>
        </p:txBody>
      </p:sp>
    </p:spTree>
    <p:extLst>
      <p:ext uri="{BB962C8B-B14F-4D97-AF65-F5344CB8AC3E}">
        <p14:creationId xmlns:p14="http://schemas.microsoft.com/office/powerpoint/2010/main" val="2152155129"/>
      </p:ext>
    </p:extLst>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2268538" y="304800"/>
            <a:ext cx="6624637" cy="685800"/>
          </a:xfrm>
        </p:spPr>
        <p:txBody>
          <a:bodyPr/>
          <a:lstStyle/>
          <a:p>
            <a:r>
              <a:rPr lang="de-DE" smtClean="0"/>
              <a:t>Mastertitelformat bearbeiten</a:t>
            </a:r>
            <a:endParaRPr lang="de-DE"/>
          </a:p>
        </p:txBody>
      </p:sp>
      <p:sp>
        <p:nvSpPr>
          <p:cNvPr id="3" name="Inhaltsplatzhalter 2"/>
          <p:cNvSpPr>
            <a:spLocks noGrp="1"/>
          </p:cNvSpPr>
          <p:nvPr>
            <p:ph sz="half" idx="1"/>
          </p:nvPr>
        </p:nvSpPr>
        <p:spPr>
          <a:xfrm>
            <a:off x="611188" y="1341438"/>
            <a:ext cx="3884612" cy="4906962"/>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48200" y="1341438"/>
            <a:ext cx="3884613" cy="4906962"/>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844242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762000" y="1295400"/>
            <a:ext cx="38481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762500" y="1295400"/>
            <a:ext cx="38481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152400" y="6400800"/>
            <a:ext cx="3505200" cy="457200"/>
          </a:xfrm>
          <a:prstGeom prst="rect">
            <a:avLst/>
          </a:prstGeom>
        </p:spPr>
        <p:txBody>
          <a:bodyPr/>
          <a:lstStyle>
            <a:lvl1pPr>
              <a:defRPr/>
            </a:lvl1pPr>
          </a:lstStyle>
          <a:p>
            <a:r>
              <a:rPr lang="en-US"/>
              <a:t>PODS 2002</a:t>
            </a:r>
          </a:p>
        </p:txBody>
      </p:sp>
      <p:sp>
        <p:nvSpPr>
          <p:cNvPr id="6" name="Fußzeilenplatzhalter 5"/>
          <p:cNvSpPr>
            <a:spLocks noGrp="1"/>
          </p:cNvSpPr>
          <p:nvPr>
            <p:ph type="ftr" sz="quarter" idx="11"/>
          </p:nvPr>
        </p:nvSpPr>
        <p:spPr>
          <a:xfrm>
            <a:off x="2667000" y="6248400"/>
            <a:ext cx="3810000" cy="457200"/>
          </a:xfrm>
          <a:prstGeom prst="rect">
            <a:avLst/>
          </a:prstGeom>
        </p:spPr>
        <p:txBody>
          <a:bodyPr/>
          <a:lstStyle>
            <a:lvl1pPr>
              <a:defRPr/>
            </a:lvl1pPr>
          </a:lstStyle>
          <a:p>
            <a:r>
              <a:rPr lang="en-US"/>
              <a:t>stanfordstreamdatamanager</a:t>
            </a:r>
          </a:p>
        </p:txBody>
      </p:sp>
      <p:sp>
        <p:nvSpPr>
          <p:cNvPr id="7" name="Foliennummernplatzhalter 6"/>
          <p:cNvSpPr>
            <a:spLocks noGrp="1"/>
          </p:cNvSpPr>
          <p:nvPr>
            <p:ph type="sldNum" sz="quarter" idx="12"/>
          </p:nvPr>
        </p:nvSpPr>
        <p:spPr/>
        <p:txBody>
          <a:bodyPr/>
          <a:lstStyle>
            <a:lvl1pPr>
              <a:defRPr/>
            </a:lvl1pPr>
          </a:lstStyle>
          <a:p>
            <a:fld id="{DAAFD956-BD3B-7A46-8A35-ADC14B42FED1}" type="slidenum">
              <a:rPr lang="en-US"/>
              <a:pPr/>
              <a:t>‹Nr.›</a:t>
            </a:fld>
            <a:endParaRPr lang="en-US"/>
          </a:p>
        </p:txBody>
      </p:sp>
    </p:spTree>
    <p:extLst>
      <p:ext uri="{BB962C8B-B14F-4D97-AF65-F5344CB8AC3E}">
        <p14:creationId xmlns:p14="http://schemas.microsoft.com/office/powerpoint/2010/main" val="167686172"/>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2268538" y="304800"/>
            <a:ext cx="6624637" cy="685800"/>
          </a:xfrm>
        </p:spPr>
        <p:txBody>
          <a:bodyPr/>
          <a:lstStyle/>
          <a:p>
            <a:r>
              <a:rPr lang="de-DE" smtClean="0"/>
              <a:t>Mastertitelformat bearbeiten</a:t>
            </a:r>
            <a:endParaRPr lang="de-DE"/>
          </a:p>
        </p:txBody>
      </p:sp>
      <p:sp>
        <p:nvSpPr>
          <p:cNvPr id="3" name="Textplatzhalter 2"/>
          <p:cNvSpPr>
            <a:spLocks noGrp="1"/>
          </p:cNvSpPr>
          <p:nvPr>
            <p:ph type="body" sz="half" idx="1"/>
          </p:nvPr>
        </p:nvSpPr>
        <p:spPr>
          <a:xfrm>
            <a:off x="611188" y="1341438"/>
            <a:ext cx="3884612" cy="4906962"/>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341438"/>
            <a:ext cx="3884613" cy="2376487"/>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870325"/>
            <a:ext cx="3884613" cy="2378075"/>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4745213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1"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0" y="6400800"/>
            <a:ext cx="1008063"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7596E9E2-63BE-0548-850C-820607A00EB7}" type="slidenum">
              <a:rPr lang="de-DE"/>
              <a:pPr>
                <a:defRPr/>
              </a:pPr>
              <a:t>‹Nr.›</a:t>
            </a:fld>
            <a:endParaRPr lang="de-DE" dirty="0"/>
          </a:p>
        </p:txBody>
      </p:sp>
      <p:pic>
        <p:nvPicPr>
          <p:cNvPr id="1027" name="Picture 45" descr="Logo_ImFocu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54863" y="6453188"/>
            <a:ext cx="137795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58" name="Rectangle 46"/>
          <p:cNvSpPr>
            <a:spLocks noChangeArrowheads="1"/>
          </p:cNvSpPr>
          <p:nvPr/>
        </p:nvSpPr>
        <p:spPr bwMode="auto">
          <a:xfrm>
            <a:off x="179388" y="981075"/>
            <a:ext cx="8785225" cy="73025"/>
          </a:xfrm>
          <a:prstGeom prst="rect">
            <a:avLst/>
          </a:prstGeom>
          <a:solidFill>
            <a:schemeClr val="bg1">
              <a:lumMod val="65000"/>
            </a:schemeClr>
          </a:solidFill>
          <a:ln>
            <a:noFill/>
          </a:ln>
          <a:effectLst/>
          <a:extLst/>
        </p:spPr>
        <p:txBody>
          <a:bodyPr wrap="none" anchor="ctr"/>
          <a:lstStyle/>
          <a:p>
            <a:pPr>
              <a:defRPr/>
            </a:pPr>
            <a:endParaRPr lang="en-US">
              <a:cs typeface="+mn-cs"/>
            </a:endParaRPr>
          </a:p>
        </p:txBody>
      </p:sp>
      <p:sp>
        <p:nvSpPr>
          <p:cNvPr id="64559" name="Rectangle 47"/>
          <p:cNvSpPr>
            <a:spLocks noChangeArrowheads="1"/>
          </p:cNvSpPr>
          <p:nvPr/>
        </p:nvSpPr>
        <p:spPr bwMode="auto">
          <a:xfrm flipV="1">
            <a:off x="179388" y="6669088"/>
            <a:ext cx="8785225" cy="188912"/>
          </a:xfrm>
          <a:prstGeom prst="rect">
            <a:avLst/>
          </a:prstGeom>
          <a:solidFill>
            <a:schemeClr val="bg1">
              <a:lumMod val="65000"/>
            </a:schemeClr>
          </a:solidFill>
          <a:ln>
            <a:noFill/>
          </a:ln>
          <a:effectLst/>
          <a:ex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noProof="0"/>
              <a:t>Titelmasterformat durch Klicken bearbeiten</a:t>
            </a:r>
          </a:p>
        </p:txBody>
      </p:sp>
      <p:sp>
        <p:nvSpPr>
          <p:cNvPr id="64562" name="Rectangle 50"/>
          <p:cNvSpPr>
            <a:spLocks noGrp="1" noChangeArrowheads="1"/>
          </p:cNvSpPr>
          <p:nvPr>
            <p:ph type="body" idx="1"/>
          </p:nvPr>
        </p:nvSpPr>
        <p:spPr bwMode="auto">
          <a:xfrm>
            <a:off x="457200" y="1196975"/>
            <a:ext cx="82296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pic>
        <p:nvPicPr>
          <p:cNvPr id="1032" name="Bild 48" descr="Logo_Inst_InfSys_P309.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3" r:id="rId1"/>
    <p:sldLayoutId id="2147484184" r:id="rId2"/>
    <p:sldLayoutId id="2147484186" r:id="rId3"/>
    <p:sldLayoutId id="2147484187" r:id="rId4"/>
    <p:sldLayoutId id="2147484189" r:id="rId5"/>
    <p:sldLayoutId id="2147484193" r:id="rId6"/>
    <p:sldLayoutId id="2147484195" r:id="rId7"/>
    <p:sldLayoutId id="2147484196" r:id="rId8"/>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wmf"/><Relationship Id="rId1" Type="http://schemas.openxmlformats.org/officeDocument/2006/relationships/slideLayout" Target="../slideLayouts/slideLayout4.xml"/><Relationship Id="rId2" Type="http://schemas.openxmlformats.org/officeDocument/2006/relationships/image" Target="../media/image7.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wmf"/><Relationship Id="rId3" Type="http://schemas.openxmlformats.org/officeDocument/2006/relationships/image" Target="../media/image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gif"/></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wmf"/><Relationship Id="rId5" Type="http://schemas.openxmlformats.org/officeDocument/2006/relationships/image" Target="../media/image20.wmf"/><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9.xml.rels><?xml version="1.0" encoding="UTF-8" standalone="yes"?>
<Relationships xmlns="http://schemas.openxmlformats.org/package/2006/relationships"><Relationship Id="rId11" Type="http://schemas.openxmlformats.org/officeDocument/2006/relationships/image" Target="../media/image27.wmf"/><Relationship Id="rId12" Type="http://schemas.openxmlformats.org/officeDocument/2006/relationships/oleObject" Target="../embeddings/oleObject5.bin"/><Relationship Id="rId13" Type="http://schemas.openxmlformats.org/officeDocument/2006/relationships/image" Target="../media/image28.wmf"/><Relationship Id="rId14" Type="http://schemas.openxmlformats.org/officeDocument/2006/relationships/oleObject" Target="../embeddings/oleObject6.bin"/><Relationship Id="rId15" Type="http://schemas.openxmlformats.org/officeDocument/2006/relationships/image" Target="../media/image29.wmf"/><Relationship Id="rId16" Type="http://schemas.openxmlformats.org/officeDocument/2006/relationships/oleObject" Target="../embeddings/oleObject7.bin"/><Relationship Id="rId17" Type="http://schemas.openxmlformats.org/officeDocument/2006/relationships/image" Target="../media/image30.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22.xml"/><Relationship Id="rId4" Type="http://schemas.openxmlformats.org/officeDocument/2006/relationships/oleObject" Target="../embeddings/oleObject1.bin"/><Relationship Id="rId5" Type="http://schemas.openxmlformats.org/officeDocument/2006/relationships/image" Target="../media/image24.emf"/><Relationship Id="rId6" Type="http://schemas.openxmlformats.org/officeDocument/2006/relationships/oleObject" Target="../embeddings/oleObject2.bin"/><Relationship Id="rId7" Type="http://schemas.openxmlformats.org/officeDocument/2006/relationships/image" Target="../media/image25.emf"/><Relationship Id="rId8" Type="http://schemas.openxmlformats.org/officeDocument/2006/relationships/oleObject" Target="../embeddings/oleObject3.bin"/><Relationship Id="rId9" Type="http://schemas.openxmlformats.org/officeDocument/2006/relationships/image" Target="../media/image26.emf"/><Relationship Id="rId10"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61.xml.rels><?xml version="1.0" encoding="UTF-8" standalone="yes"?>
<Relationships xmlns="http://schemas.openxmlformats.org/package/2006/relationships"><Relationship Id="rId11" Type="http://schemas.openxmlformats.org/officeDocument/2006/relationships/image" Target="../media/image28.wmf"/><Relationship Id="rId12" Type="http://schemas.openxmlformats.org/officeDocument/2006/relationships/oleObject" Target="../embeddings/oleObject12.bin"/><Relationship Id="rId13" Type="http://schemas.openxmlformats.org/officeDocument/2006/relationships/image" Target="../media/image33.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24.xml"/><Relationship Id="rId4" Type="http://schemas.openxmlformats.org/officeDocument/2006/relationships/oleObject" Target="../embeddings/oleObject8.bin"/><Relationship Id="rId5" Type="http://schemas.openxmlformats.org/officeDocument/2006/relationships/image" Target="../media/image31.wmf"/><Relationship Id="rId6" Type="http://schemas.openxmlformats.org/officeDocument/2006/relationships/oleObject" Target="../embeddings/oleObject9.bin"/><Relationship Id="rId7" Type="http://schemas.openxmlformats.org/officeDocument/2006/relationships/image" Target="../media/image27.wmf"/><Relationship Id="rId8" Type="http://schemas.openxmlformats.org/officeDocument/2006/relationships/oleObject" Target="../embeddings/oleObject10.bin"/><Relationship Id="rId9" Type="http://schemas.openxmlformats.org/officeDocument/2006/relationships/image" Target="../media/image32.wmf"/><Relationship Id="rId10" Type="http://schemas.openxmlformats.org/officeDocument/2006/relationships/oleObject" Target="../embeddings/oleObject11.bin"/></Relationships>
</file>

<file path=ppt/slides/_rels/slide62.xml.rels><?xml version="1.0" encoding="UTF-8" standalone="yes"?>
<Relationships xmlns="http://schemas.openxmlformats.org/package/2006/relationships"><Relationship Id="rId11" Type="http://schemas.openxmlformats.org/officeDocument/2006/relationships/image" Target="../media/image36.wmf"/><Relationship Id="rId12" Type="http://schemas.openxmlformats.org/officeDocument/2006/relationships/oleObject" Target="../embeddings/oleObject17.bin"/><Relationship Id="rId13" Type="http://schemas.openxmlformats.org/officeDocument/2006/relationships/image" Target="../media/image37.w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25.xml"/><Relationship Id="rId4" Type="http://schemas.openxmlformats.org/officeDocument/2006/relationships/oleObject" Target="../embeddings/oleObject13.bin"/><Relationship Id="rId5" Type="http://schemas.openxmlformats.org/officeDocument/2006/relationships/image" Target="../media/image34.wmf"/><Relationship Id="rId6" Type="http://schemas.openxmlformats.org/officeDocument/2006/relationships/oleObject" Target="../embeddings/oleObject14.bin"/><Relationship Id="rId7" Type="http://schemas.openxmlformats.org/officeDocument/2006/relationships/image" Target="../media/image27.wmf"/><Relationship Id="rId8" Type="http://schemas.openxmlformats.org/officeDocument/2006/relationships/oleObject" Target="../embeddings/oleObject15.bin"/><Relationship Id="rId9" Type="http://schemas.openxmlformats.org/officeDocument/2006/relationships/image" Target="../media/image35.wmf"/><Relationship Id="rId10" Type="http://schemas.openxmlformats.org/officeDocument/2006/relationships/oleObject" Target="../embeddings/oleObject16.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18.bin"/><Relationship Id="rId5" Type="http://schemas.openxmlformats.org/officeDocument/2006/relationships/image" Target="../media/image40.wmf"/><Relationship Id="rId6" Type="http://schemas.openxmlformats.org/officeDocument/2006/relationships/oleObject" Target="../embeddings/oleObject19.bin"/><Relationship Id="rId7" Type="http://schemas.openxmlformats.org/officeDocument/2006/relationships/image" Target="../media/image41.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eaLnBrk="1" hangingPunct="1">
              <a:defRPr/>
            </a:pPr>
            <a:r>
              <a:rPr lang="de-DE" b="1" dirty="0" smtClean="0"/>
              <a:t>Non-Standard-Datenbanken</a:t>
            </a:r>
            <a:endParaRPr lang="de-DE" dirty="0" smtClean="0">
              <a:cs typeface="+mj-cs"/>
            </a:endParaRPr>
          </a:p>
        </p:txBody>
      </p:sp>
      <p:sp>
        <p:nvSpPr>
          <p:cNvPr id="3" name="Untertitel 2"/>
          <p:cNvSpPr>
            <a:spLocks noGrp="1"/>
          </p:cNvSpPr>
          <p:nvPr>
            <p:ph type="subTitle" idx="1"/>
          </p:nvPr>
        </p:nvSpPr>
        <p:spPr>
          <a:xfrm>
            <a:off x="827088" y="2708275"/>
            <a:ext cx="7632700" cy="3384550"/>
          </a:xfrm>
        </p:spPr>
        <p:txBody>
          <a:bodyPr/>
          <a:lstStyle/>
          <a:p>
            <a:pPr eaLnBrk="1" hangingPunct="1">
              <a:defRPr/>
            </a:pPr>
            <a:r>
              <a:rPr lang="de-DE" dirty="0" smtClean="0">
                <a:cs typeface="+mn-cs"/>
              </a:rPr>
              <a:t>Stromdatenbanken</a:t>
            </a:r>
          </a:p>
          <a:p>
            <a:pPr eaLnBrk="1" hangingPunct="1">
              <a:defRPr/>
            </a:pPr>
            <a:endParaRPr lang="de-DE" dirty="0">
              <a:cs typeface="+mn-cs"/>
            </a:endParaRPr>
          </a:p>
          <a:p>
            <a:pPr eaLnBrk="1" hangingPunct="1">
              <a:defRPr/>
            </a:pPr>
            <a:endParaRPr lang="de-DE" dirty="0" smtClean="0">
              <a:cs typeface="+mn-cs"/>
            </a:endParaRPr>
          </a:p>
          <a:p>
            <a:pPr eaLnBrk="1" hangingPunct="1">
              <a:defRPr/>
            </a:pPr>
            <a:r>
              <a:rPr lang="de-DE" dirty="0" smtClean="0">
                <a:cs typeface="+mn-cs"/>
              </a:rPr>
              <a:t>Prof. Dr. Ralf Möller</a:t>
            </a:r>
          </a:p>
          <a:p>
            <a:pPr eaLnBrk="1" hangingPunct="1">
              <a:defRPr/>
            </a:pPr>
            <a:r>
              <a:rPr lang="de-DE" dirty="0" smtClean="0">
                <a:cs typeface="+mn-cs"/>
              </a:rPr>
              <a:t>Universität zu Lübeck</a:t>
            </a:r>
          </a:p>
          <a:p>
            <a:pPr eaLnBrk="1" hangingPunct="1">
              <a:defRPr/>
            </a:pPr>
            <a:r>
              <a:rPr lang="de-DE" dirty="0" smtClean="0">
                <a:cs typeface="+mn-cs"/>
              </a:rPr>
              <a:t>Institut für Informationssysteme</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dirty="0" err="1" smtClean="0"/>
              <a:t>Anforderungen</a:t>
            </a:r>
            <a:endParaRPr lang="en-US" dirty="0"/>
          </a:p>
        </p:txBody>
      </p:sp>
      <p:sp>
        <p:nvSpPr>
          <p:cNvPr id="101379" name="Rectangle 3"/>
          <p:cNvSpPr>
            <a:spLocks noGrp="1" noChangeArrowheads="1"/>
          </p:cNvSpPr>
          <p:nvPr>
            <p:ph type="body" idx="1"/>
          </p:nvPr>
        </p:nvSpPr>
        <p:spPr>
          <a:xfrm>
            <a:off x="611188" y="1196752"/>
            <a:ext cx="7921625" cy="5097462"/>
          </a:xfrm>
        </p:spPr>
        <p:txBody>
          <a:bodyPr/>
          <a:lstStyle/>
          <a:p>
            <a:pPr>
              <a:lnSpc>
                <a:spcPct val="90000"/>
              </a:lnSpc>
            </a:pPr>
            <a:r>
              <a:rPr lang="en-US" sz="2400" dirty="0" err="1" smtClean="0"/>
              <a:t>Deklarative</a:t>
            </a:r>
            <a:r>
              <a:rPr lang="en-US" sz="2400" dirty="0" smtClean="0"/>
              <a:t> </a:t>
            </a:r>
            <a:r>
              <a:rPr lang="en-US" sz="2400" dirty="0" err="1" smtClean="0"/>
              <a:t>Anfragesprache</a:t>
            </a:r>
            <a:endParaRPr lang="en-US" sz="2400" dirty="0"/>
          </a:p>
          <a:p>
            <a:pPr>
              <a:lnSpc>
                <a:spcPct val="90000"/>
              </a:lnSpc>
            </a:pPr>
            <a:r>
              <a:rPr lang="en-US" sz="2400" dirty="0" err="1" smtClean="0"/>
              <a:t>Ausdrucksstark</a:t>
            </a:r>
            <a:r>
              <a:rPr lang="en-US" sz="2400" dirty="0" smtClean="0"/>
              <a:t> </a:t>
            </a:r>
            <a:r>
              <a:rPr lang="en-US" sz="2400" dirty="0" err="1" smtClean="0"/>
              <a:t>wie</a:t>
            </a:r>
            <a:r>
              <a:rPr lang="en-US" sz="2400" dirty="0" smtClean="0"/>
              <a:t> (</a:t>
            </a:r>
            <a:r>
              <a:rPr lang="en-US" sz="2400" dirty="0" err="1" smtClean="0"/>
              <a:t>temporales</a:t>
            </a:r>
            <a:r>
              <a:rPr lang="en-US" sz="2400" dirty="0" smtClean="0"/>
              <a:t>) SQL</a:t>
            </a:r>
            <a:endParaRPr lang="en-US" sz="2400" dirty="0"/>
          </a:p>
          <a:p>
            <a:pPr lvl="1">
              <a:lnSpc>
                <a:spcPct val="90000"/>
              </a:lnSpc>
            </a:pPr>
            <a:r>
              <a:rPr lang="en-US" sz="2000" dirty="0" err="1" smtClean="0"/>
              <a:t>Verbund</a:t>
            </a:r>
            <a:r>
              <a:rPr lang="en-US" sz="2000" dirty="0" smtClean="0"/>
              <a:t> von </a:t>
            </a:r>
            <a:r>
              <a:rPr lang="en-US" sz="2000" dirty="0" err="1" smtClean="0"/>
              <a:t>Datenströmen</a:t>
            </a:r>
            <a:r>
              <a:rPr lang="en-US" sz="2000" dirty="0" smtClean="0"/>
              <a:t> </a:t>
            </a:r>
            <a:r>
              <a:rPr lang="en-US" sz="2000" dirty="0" err="1" smtClean="0"/>
              <a:t>bezogen</a:t>
            </a:r>
            <a:r>
              <a:rPr lang="en-US" sz="2000" dirty="0" smtClean="0"/>
              <a:t> auf die </a:t>
            </a:r>
            <a:r>
              <a:rPr lang="en-US" sz="2000" dirty="0" err="1" smtClean="0"/>
              <a:t>Zeit</a:t>
            </a:r>
            <a:endParaRPr lang="en-US" sz="2000" dirty="0"/>
          </a:p>
          <a:p>
            <a:pPr lvl="1">
              <a:lnSpc>
                <a:spcPct val="90000"/>
              </a:lnSpc>
            </a:pPr>
            <a:r>
              <a:rPr lang="en-US" sz="2000" dirty="0" err="1" smtClean="0"/>
              <a:t>Kombination</a:t>
            </a:r>
            <a:r>
              <a:rPr lang="en-US" sz="2000" dirty="0" smtClean="0"/>
              <a:t> von </a:t>
            </a:r>
            <a:r>
              <a:rPr lang="en-US" sz="2000" dirty="0" err="1" smtClean="0"/>
              <a:t>Datenströmen</a:t>
            </a:r>
            <a:r>
              <a:rPr lang="en-US" sz="2000" dirty="0" smtClean="0"/>
              <a:t> </a:t>
            </a:r>
            <a:r>
              <a:rPr lang="en-US" sz="2000" dirty="0" err="1" smtClean="0"/>
              <a:t>mit</a:t>
            </a:r>
            <a:r>
              <a:rPr lang="en-US" sz="2000" dirty="0" smtClean="0"/>
              <a:t> </a:t>
            </a:r>
            <a:r>
              <a:rPr lang="en-US" sz="2000" dirty="0" err="1" smtClean="0"/>
              <a:t>persistenten</a:t>
            </a:r>
            <a:r>
              <a:rPr lang="en-US" sz="2000" dirty="0" smtClean="0"/>
              <a:t> </a:t>
            </a:r>
            <a:r>
              <a:rPr lang="en-US" sz="2000" dirty="0" err="1" smtClean="0"/>
              <a:t>Datenbasen</a:t>
            </a:r>
            <a:endParaRPr lang="en-US" sz="1800" dirty="0"/>
          </a:p>
          <a:p>
            <a:pPr lvl="1">
              <a:lnSpc>
                <a:spcPct val="90000"/>
              </a:lnSpc>
            </a:pPr>
            <a:r>
              <a:rPr lang="en-US" sz="2000" dirty="0" err="1" smtClean="0"/>
              <a:t>Anfrageergebnisse</a:t>
            </a:r>
            <a:r>
              <a:rPr lang="en-US" sz="2000" dirty="0" smtClean="0"/>
              <a:t> </a:t>
            </a:r>
            <a:r>
              <a:rPr lang="en-US" sz="2000" dirty="0" err="1" smtClean="0"/>
              <a:t>als</a:t>
            </a:r>
            <a:r>
              <a:rPr lang="en-US" sz="2000" dirty="0" smtClean="0"/>
              <a:t> </a:t>
            </a:r>
            <a:r>
              <a:rPr lang="en-US" sz="2000" dirty="0" err="1" smtClean="0"/>
              <a:t>neue</a:t>
            </a:r>
            <a:r>
              <a:rPr lang="en-US" sz="2000" dirty="0" smtClean="0"/>
              <a:t> </a:t>
            </a:r>
            <a:r>
              <a:rPr lang="en-US" sz="2000" dirty="0" err="1" smtClean="0"/>
              <a:t>Datenströme</a:t>
            </a:r>
            <a:r>
              <a:rPr lang="en-US" sz="2000" dirty="0" smtClean="0"/>
              <a:t> </a:t>
            </a:r>
            <a:r>
              <a:rPr lang="en-US" sz="2000" dirty="0" err="1" smtClean="0"/>
              <a:t>nutzbar</a:t>
            </a:r>
            <a:endParaRPr lang="en-US" sz="2000" dirty="0"/>
          </a:p>
          <a:p>
            <a:pPr>
              <a:lnSpc>
                <a:spcPct val="90000"/>
              </a:lnSpc>
            </a:pPr>
            <a:r>
              <a:rPr lang="en-US" sz="2400" dirty="0"/>
              <a:t>Publish/Subscribe </a:t>
            </a:r>
            <a:r>
              <a:rPr lang="en-US" sz="2400" dirty="0" err="1" smtClean="0"/>
              <a:t>Paradigma</a:t>
            </a:r>
            <a:endParaRPr lang="en-US" sz="2400" dirty="0"/>
          </a:p>
          <a:p>
            <a:pPr lvl="1">
              <a:lnSpc>
                <a:spcPct val="90000"/>
              </a:lnSpc>
            </a:pPr>
            <a:r>
              <a:rPr lang="en-US" sz="2000" dirty="0"/>
              <a:t>Subscribe: </a:t>
            </a:r>
            <a:r>
              <a:rPr lang="en-US" sz="2000" dirty="0" err="1" smtClean="0"/>
              <a:t>Nutzer</a:t>
            </a:r>
            <a:r>
              <a:rPr lang="en-US" sz="2000" dirty="0" smtClean="0"/>
              <a:t> </a:t>
            </a:r>
            <a:r>
              <a:rPr lang="en-US" sz="2000" dirty="0" err="1" smtClean="0"/>
              <a:t>registrieren</a:t>
            </a:r>
            <a:r>
              <a:rPr lang="en-US" sz="2000" dirty="0" smtClean="0"/>
              <a:t> </a:t>
            </a:r>
            <a:r>
              <a:rPr lang="en-US" sz="2000" dirty="0" err="1" smtClean="0"/>
              <a:t>Anfragen</a:t>
            </a:r>
            <a:endParaRPr lang="en-US" sz="2000" dirty="0"/>
          </a:p>
          <a:p>
            <a:pPr lvl="1">
              <a:lnSpc>
                <a:spcPct val="90000"/>
              </a:lnSpc>
            </a:pPr>
            <a:r>
              <a:rPr lang="en-US" sz="2000" dirty="0"/>
              <a:t>Publish: </a:t>
            </a:r>
            <a:r>
              <a:rPr lang="en-US" sz="2000" dirty="0" smtClean="0"/>
              <a:t>	 </a:t>
            </a:r>
            <a:r>
              <a:rPr lang="en-US" sz="2000" dirty="0" err="1" smtClean="0"/>
              <a:t>Inkrementelle</a:t>
            </a:r>
            <a:r>
              <a:rPr lang="en-US" sz="2000" dirty="0" smtClean="0"/>
              <a:t> </a:t>
            </a:r>
            <a:r>
              <a:rPr lang="en-US" sz="2000" dirty="0" err="1" smtClean="0"/>
              <a:t>Versendung</a:t>
            </a:r>
            <a:r>
              <a:rPr lang="en-US" sz="2000" dirty="0" smtClean="0"/>
              <a:t> von </a:t>
            </a:r>
            <a:r>
              <a:rPr lang="en-US" sz="2000" dirty="0" err="1" smtClean="0"/>
              <a:t>Ergebnissen</a:t>
            </a:r>
            <a:endParaRPr lang="en-US" sz="2000" dirty="0"/>
          </a:p>
          <a:p>
            <a:pPr>
              <a:lnSpc>
                <a:spcPct val="90000"/>
              </a:lnSpc>
            </a:pPr>
            <a:r>
              <a:rPr lang="en-US" sz="2400" dirty="0"/>
              <a:t>Quality of Service (</a:t>
            </a:r>
            <a:r>
              <a:rPr lang="en-US" sz="2400" dirty="0" err="1"/>
              <a:t>QoS</a:t>
            </a:r>
            <a:r>
              <a:rPr lang="en-US" sz="2400" dirty="0"/>
              <a:t>)</a:t>
            </a:r>
          </a:p>
          <a:p>
            <a:pPr lvl="1">
              <a:lnSpc>
                <a:spcPct val="90000"/>
              </a:lnSpc>
            </a:pPr>
            <a:r>
              <a:rPr lang="en-US" sz="2000" dirty="0" smtClean="0"/>
              <a:t>Z.B. </a:t>
            </a:r>
            <a:r>
              <a:rPr lang="en-US" sz="2000" dirty="0" err="1" smtClean="0"/>
              <a:t>mindestens</a:t>
            </a:r>
            <a:r>
              <a:rPr lang="en-US" sz="2000" dirty="0" smtClean="0"/>
              <a:t> </a:t>
            </a:r>
            <a:r>
              <a:rPr lang="en-US" sz="2000" dirty="0" err="1" smtClean="0"/>
              <a:t>ein</a:t>
            </a:r>
            <a:r>
              <a:rPr lang="en-US" sz="2000" dirty="0" smtClean="0"/>
              <a:t> </a:t>
            </a:r>
            <a:r>
              <a:rPr lang="en-US" sz="2000" dirty="0" err="1" smtClean="0"/>
              <a:t>Ergebnistupel</a:t>
            </a:r>
            <a:r>
              <a:rPr lang="en-US" sz="2000" dirty="0" smtClean="0"/>
              <a:t> pro </a:t>
            </a:r>
            <a:r>
              <a:rPr lang="en-US" sz="2000" dirty="0" err="1" smtClean="0"/>
              <a:t>Sekunde</a:t>
            </a:r>
            <a:endParaRPr lang="en-US" sz="2000" dirty="0"/>
          </a:p>
          <a:p>
            <a:pPr>
              <a:lnSpc>
                <a:spcPct val="90000"/>
              </a:lnSpc>
            </a:pPr>
            <a:r>
              <a:rPr lang="en-US" sz="2400" dirty="0" err="1" smtClean="0"/>
              <a:t>Skalierbarkeit</a:t>
            </a:r>
            <a:endParaRPr lang="en-US" sz="2400" dirty="0"/>
          </a:p>
          <a:p>
            <a:pPr lvl="1">
              <a:lnSpc>
                <a:spcPct val="90000"/>
              </a:lnSpc>
            </a:pPr>
            <a:r>
              <a:rPr lang="en-US" sz="2000" dirty="0" err="1" smtClean="0"/>
              <a:t>Anzahl</a:t>
            </a:r>
            <a:r>
              <a:rPr lang="en-US" sz="2000" dirty="0" smtClean="0"/>
              <a:t> der </a:t>
            </a:r>
            <a:r>
              <a:rPr lang="en-US" sz="2000" dirty="0" err="1" smtClean="0"/>
              <a:t>Datenquellen</a:t>
            </a:r>
            <a:endParaRPr lang="en-US" sz="2000" dirty="0" smtClean="0"/>
          </a:p>
          <a:p>
            <a:pPr lvl="1">
              <a:lnSpc>
                <a:spcPct val="90000"/>
              </a:lnSpc>
            </a:pPr>
            <a:r>
              <a:rPr lang="en-US" sz="2000" dirty="0" err="1" smtClean="0"/>
              <a:t>Höhe</a:t>
            </a:r>
            <a:r>
              <a:rPr lang="en-US" sz="2000" dirty="0" smtClean="0"/>
              <a:t> der </a:t>
            </a:r>
            <a:r>
              <a:rPr lang="en-US" sz="2000" dirty="0" err="1" smtClean="0"/>
              <a:t>Datenraten</a:t>
            </a:r>
            <a:endParaRPr lang="en-US" sz="2000" dirty="0"/>
          </a:p>
          <a:p>
            <a:pPr lvl="1">
              <a:lnSpc>
                <a:spcPct val="90000"/>
              </a:lnSpc>
            </a:pPr>
            <a:r>
              <a:rPr lang="en-US" sz="2000" dirty="0" err="1" smtClean="0"/>
              <a:t>Anzahl</a:t>
            </a:r>
            <a:r>
              <a:rPr lang="en-US" sz="2000" dirty="0" smtClean="0"/>
              <a:t> der </a:t>
            </a:r>
            <a:r>
              <a:rPr lang="en-US" sz="2000" dirty="0" err="1" smtClean="0"/>
              <a:t>registrierten</a:t>
            </a:r>
            <a:r>
              <a:rPr lang="en-US" sz="2000" dirty="0" smtClean="0"/>
              <a:t> </a:t>
            </a:r>
            <a:r>
              <a:rPr lang="en-US" sz="2000" dirty="0" err="1" smtClean="0"/>
              <a:t>Anfragen</a:t>
            </a:r>
            <a:endParaRPr lang="en-US" sz="2000" dirty="0"/>
          </a:p>
        </p:txBody>
      </p:sp>
    </p:spTree>
    <p:extLst>
      <p:ext uri="{BB962C8B-B14F-4D97-AF65-F5344CB8AC3E}">
        <p14:creationId xmlns:p14="http://schemas.microsoft.com/office/powerpoint/2010/main" val="75644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7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137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1379">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7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1379">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101379">
                                            <p:txEl>
                                              <p:pRg st="10" end="10"/>
                                            </p:txEl>
                                          </p:spTgt>
                                        </p:tgtEl>
                                        <p:attrNameLst>
                                          <p:attrName>style.visibility</p:attrName>
                                        </p:attrNameLst>
                                      </p:cBhvr>
                                      <p:to>
                                        <p:strVal val="visible"/>
                                      </p:to>
                                    </p:set>
                                    <p:anim calcmode="lin" valueType="num">
                                      <p:cBhvr additive="base">
                                        <p:cTn id="21" dur="500"/>
                                        <p:tgtEl>
                                          <p:spTgt spid="101379">
                                            <p:txEl>
                                              <p:pRg st="10" end="10"/>
                                            </p:txEl>
                                          </p:spTgt>
                                        </p:tgtEl>
                                        <p:attrNameLst>
                                          <p:attrName>ppt_y</p:attrName>
                                        </p:attrNameLst>
                                      </p:cBhvr>
                                      <p:tavLst>
                                        <p:tav tm="0">
                                          <p:val>
                                            <p:strVal val="#ppt_y+#ppt_h*1.125000"/>
                                          </p:val>
                                        </p:tav>
                                        <p:tav tm="100000">
                                          <p:val>
                                            <p:strVal val="#ppt_y"/>
                                          </p:val>
                                        </p:tav>
                                      </p:tavLst>
                                    </p:anim>
                                    <p:animEffect transition="in" filter="wipe(up)">
                                      <p:cBhvr>
                                        <p:cTn id="22" dur="500"/>
                                        <p:tgtEl>
                                          <p:spTgt spid="101379">
                                            <p:txEl>
                                              <p:pRg st="10" end="10"/>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101379">
                                            <p:txEl>
                                              <p:pRg st="11" end="11"/>
                                            </p:txEl>
                                          </p:spTgt>
                                        </p:tgtEl>
                                        <p:attrNameLst>
                                          <p:attrName>style.visibility</p:attrName>
                                        </p:attrNameLst>
                                      </p:cBhvr>
                                      <p:to>
                                        <p:strVal val="visible"/>
                                      </p:to>
                                    </p:set>
                                    <p:anim calcmode="lin" valueType="num">
                                      <p:cBhvr additive="base">
                                        <p:cTn id="25" dur="500"/>
                                        <p:tgtEl>
                                          <p:spTgt spid="101379">
                                            <p:txEl>
                                              <p:pRg st="11" end="11"/>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01379">
                                            <p:txEl>
                                              <p:pRg st="11" end="11"/>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101379">
                                            <p:txEl>
                                              <p:pRg st="12" end="12"/>
                                            </p:txEl>
                                          </p:spTgt>
                                        </p:tgtEl>
                                        <p:attrNameLst>
                                          <p:attrName>style.visibility</p:attrName>
                                        </p:attrNameLst>
                                      </p:cBhvr>
                                      <p:to>
                                        <p:strVal val="visible"/>
                                      </p:to>
                                    </p:set>
                                    <p:anim calcmode="lin" valueType="num">
                                      <p:cBhvr additive="base">
                                        <p:cTn id="29" dur="500"/>
                                        <p:tgtEl>
                                          <p:spTgt spid="101379">
                                            <p:txEl>
                                              <p:pRg st="12" end="12"/>
                                            </p:txEl>
                                          </p:spTgt>
                                        </p:tgtEl>
                                        <p:attrNameLst>
                                          <p:attrName>ppt_y</p:attrName>
                                        </p:attrNameLst>
                                      </p:cBhvr>
                                      <p:tavLst>
                                        <p:tav tm="0">
                                          <p:val>
                                            <p:strVal val="#ppt_y+#ppt_h*1.125000"/>
                                          </p:val>
                                        </p:tav>
                                        <p:tav tm="100000">
                                          <p:val>
                                            <p:strVal val="#ppt_y"/>
                                          </p:val>
                                        </p:tav>
                                      </p:tavLst>
                                    </p:anim>
                                    <p:animEffect transition="in" filter="wipe(up)">
                                      <p:cBhvr>
                                        <p:cTn id="30" dur="500"/>
                                        <p:tgtEl>
                                          <p:spTgt spid="101379">
                                            <p:txEl>
                                              <p:pRg st="12" end="12"/>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101379">
                                            <p:txEl>
                                              <p:pRg st="13" end="13"/>
                                            </p:txEl>
                                          </p:spTgt>
                                        </p:tgtEl>
                                        <p:attrNameLst>
                                          <p:attrName>style.visibility</p:attrName>
                                        </p:attrNameLst>
                                      </p:cBhvr>
                                      <p:to>
                                        <p:strVal val="visible"/>
                                      </p:to>
                                    </p:set>
                                    <p:anim calcmode="lin" valueType="num">
                                      <p:cBhvr additive="base">
                                        <p:cTn id="33" dur="500"/>
                                        <p:tgtEl>
                                          <p:spTgt spid="101379">
                                            <p:txEl>
                                              <p:pRg st="13" end="13"/>
                                            </p:txEl>
                                          </p:spTgt>
                                        </p:tgtEl>
                                        <p:attrNameLst>
                                          <p:attrName>ppt_y</p:attrName>
                                        </p:attrNameLst>
                                      </p:cBhvr>
                                      <p:tavLst>
                                        <p:tav tm="0">
                                          <p:val>
                                            <p:strVal val="#ppt_y+#ppt_h*1.125000"/>
                                          </p:val>
                                        </p:tav>
                                        <p:tav tm="100000">
                                          <p:val>
                                            <p:strVal val="#ppt_y"/>
                                          </p:val>
                                        </p:tav>
                                      </p:tavLst>
                                    </p:anim>
                                    <p:animEffect transition="in" filter="wipe(up)">
                                      <p:cBhvr>
                                        <p:cTn id="34" dur="500"/>
                                        <p:tgtEl>
                                          <p:spTgt spid="10137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oliennummernplatzhalter 4"/>
          <p:cNvSpPr>
            <a:spLocks noGrp="1"/>
          </p:cNvSpPr>
          <p:nvPr>
            <p:ph type="sldNum" sz="quarter" idx="12"/>
          </p:nvPr>
        </p:nvSpPr>
        <p:spPr/>
        <p:txBody>
          <a:bodyPr/>
          <a:lstStyle/>
          <a:p>
            <a:pPr>
              <a:defRPr/>
            </a:pPr>
            <a:fld id="{2057FBB8-B893-4C43-BE66-03B079BAF8E0}" type="slidenum">
              <a:rPr lang="en-US"/>
              <a:pPr>
                <a:defRPr/>
              </a:pPr>
              <a:t>11</a:t>
            </a:fld>
            <a:endParaRPr lang="en-US"/>
          </a:p>
        </p:txBody>
      </p:sp>
      <p:sp>
        <p:nvSpPr>
          <p:cNvPr id="267266" name="Oval 2"/>
          <p:cNvSpPr>
            <a:spLocks noChangeArrowheads="1"/>
          </p:cNvSpPr>
          <p:nvPr/>
        </p:nvSpPr>
        <p:spPr bwMode="auto">
          <a:xfrm>
            <a:off x="2286000" y="5257800"/>
            <a:ext cx="2133600" cy="609600"/>
          </a:xfrm>
          <a:prstGeom prst="ellipse">
            <a:avLst/>
          </a:prstGeom>
          <a:solidFill>
            <a:schemeClr val="accent1"/>
          </a:solidFill>
          <a:ln w="9525">
            <a:solidFill>
              <a:schemeClr val="bg2"/>
            </a:solidFill>
            <a:round/>
            <a:headEnd/>
            <a:tailEnd/>
          </a:ln>
          <a:effectLst>
            <a:outerShdw blurRad="63500" dist="107763" dir="2700000" algn="ctr" rotWithShape="0">
              <a:schemeClr val="bg2">
                <a:alpha val="50000"/>
              </a:schemeClr>
            </a:outerShdw>
          </a:effectLst>
        </p:spPr>
        <p:txBody>
          <a:bodyPr wrap="none" anchor="ctr"/>
          <a:lstStyle/>
          <a:p>
            <a:pPr>
              <a:defRPr/>
            </a:pPr>
            <a:endParaRPr lang="de-DE">
              <a:cs typeface="+mn-cs"/>
            </a:endParaRPr>
          </a:p>
        </p:txBody>
      </p:sp>
      <p:sp>
        <p:nvSpPr>
          <p:cNvPr id="267267" name="AutoShape 3"/>
          <p:cNvSpPr>
            <a:spLocks noChangeArrowheads="1"/>
          </p:cNvSpPr>
          <p:nvPr/>
        </p:nvSpPr>
        <p:spPr bwMode="auto">
          <a:xfrm>
            <a:off x="3581400" y="3581400"/>
            <a:ext cx="2362200" cy="1295400"/>
          </a:xfrm>
          <a:prstGeom prst="roundRect">
            <a:avLst>
              <a:gd name="adj" fmla="val 16667"/>
            </a:avLst>
          </a:prstGeom>
          <a:solidFill>
            <a:schemeClr val="accent1"/>
          </a:solidFill>
          <a:ln w="9525">
            <a:solidFill>
              <a:schemeClr val="bg2"/>
            </a:solidFill>
            <a:round/>
            <a:headEnd/>
            <a:tailEnd/>
          </a:ln>
          <a:effectLst>
            <a:outerShdw blurRad="63500" dist="107763" dir="2700000" algn="ctr" rotWithShape="0">
              <a:schemeClr val="bg2">
                <a:alpha val="50000"/>
              </a:schemeClr>
            </a:outerShdw>
          </a:effectLst>
        </p:spPr>
        <p:txBody>
          <a:bodyPr wrap="none" anchor="ctr"/>
          <a:lstStyle/>
          <a:p>
            <a:pPr>
              <a:defRPr/>
            </a:pPr>
            <a:endParaRPr lang="de-DE">
              <a:cs typeface="+mn-cs"/>
            </a:endParaRPr>
          </a:p>
        </p:txBody>
      </p:sp>
      <p:sp>
        <p:nvSpPr>
          <p:cNvPr id="267268" name="Text Box 4"/>
          <p:cNvSpPr txBox="1">
            <a:spLocks noChangeArrowheads="1"/>
          </p:cNvSpPr>
          <p:nvPr/>
        </p:nvSpPr>
        <p:spPr bwMode="auto">
          <a:xfrm>
            <a:off x="4114800" y="3962400"/>
            <a:ext cx="12112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spcAft>
                <a:spcPct val="0"/>
              </a:spcAft>
              <a:defRPr/>
            </a:pPr>
            <a:r>
              <a:rPr lang="en-US" sz="2800">
                <a:solidFill>
                  <a:schemeClr val="bg2"/>
                </a:solidFill>
                <a:cs typeface="+mn-cs"/>
              </a:rPr>
              <a:t>DSMS</a:t>
            </a:r>
          </a:p>
        </p:txBody>
      </p:sp>
      <p:sp>
        <p:nvSpPr>
          <p:cNvPr id="267269" name="Text Box 5"/>
          <p:cNvSpPr txBox="1">
            <a:spLocks noChangeArrowheads="1"/>
          </p:cNvSpPr>
          <p:nvPr/>
        </p:nvSpPr>
        <p:spPr bwMode="auto">
          <a:xfrm>
            <a:off x="2514600" y="5334000"/>
            <a:ext cx="1720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spcAft>
                <a:spcPct val="0"/>
              </a:spcAft>
              <a:defRPr/>
            </a:pPr>
            <a:r>
              <a:rPr lang="en-US" sz="2000">
                <a:solidFill>
                  <a:schemeClr val="bg2"/>
                </a:solidFill>
                <a:cs typeface="+mn-cs"/>
              </a:rPr>
              <a:t>Scratch Store</a:t>
            </a:r>
          </a:p>
        </p:txBody>
      </p:sp>
      <p:sp>
        <p:nvSpPr>
          <p:cNvPr id="267270" name="Line 6"/>
          <p:cNvSpPr>
            <a:spLocks noChangeShapeType="1"/>
          </p:cNvSpPr>
          <p:nvPr/>
        </p:nvSpPr>
        <p:spPr bwMode="auto">
          <a:xfrm flipH="1">
            <a:off x="3581400" y="4876800"/>
            <a:ext cx="609600" cy="381000"/>
          </a:xfrm>
          <a:prstGeom prst="line">
            <a:avLst/>
          </a:prstGeom>
          <a:noFill/>
          <a:ln w="317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7271" name="Rectangle 7"/>
          <p:cNvSpPr>
            <a:spLocks noGrp="1" noChangeArrowheads="1"/>
          </p:cNvSpPr>
          <p:nvPr>
            <p:ph type="title"/>
          </p:nvPr>
        </p:nvSpPr>
        <p:spPr/>
        <p:txBody>
          <a:bodyPr/>
          <a:lstStyle/>
          <a:p>
            <a:pPr>
              <a:defRPr/>
            </a:pPr>
            <a:r>
              <a:rPr lang="en-US" dirty="0" smtClean="0">
                <a:cs typeface="+mj-cs"/>
              </a:rPr>
              <a:t>Das </a:t>
            </a:r>
            <a:r>
              <a:rPr lang="en-US" dirty="0" err="1" smtClean="0">
                <a:cs typeface="+mj-cs"/>
              </a:rPr>
              <a:t>allgemeine</a:t>
            </a:r>
            <a:r>
              <a:rPr lang="en-US" dirty="0" smtClean="0">
                <a:cs typeface="+mj-cs"/>
              </a:rPr>
              <a:t> </a:t>
            </a:r>
            <a:r>
              <a:rPr lang="en-US" dirty="0" err="1" smtClean="0">
                <a:cs typeface="+mj-cs"/>
              </a:rPr>
              <a:t>Anwendungsszenario</a:t>
            </a:r>
            <a:endParaRPr lang="en-US" dirty="0" smtClean="0">
              <a:cs typeface="+mj-cs"/>
            </a:endParaRPr>
          </a:p>
        </p:txBody>
      </p:sp>
      <p:grpSp>
        <p:nvGrpSpPr>
          <p:cNvPr id="31753" name="Group 8"/>
          <p:cNvGrpSpPr>
            <a:grpSpLocks/>
          </p:cNvGrpSpPr>
          <p:nvPr/>
        </p:nvGrpSpPr>
        <p:grpSpPr bwMode="auto">
          <a:xfrm>
            <a:off x="381000" y="3886200"/>
            <a:ext cx="3200400" cy="1143000"/>
            <a:chOff x="240" y="2448"/>
            <a:chExt cx="2016" cy="720"/>
          </a:xfrm>
        </p:grpSpPr>
        <p:grpSp>
          <p:nvGrpSpPr>
            <p:cNvPr id="31783" name="Group 9"/>
            <p:cNvGrpSpPr>
              <a:grpSpLocks/>
            </p:cNvGrpSpPr>
            <p:nvPr/>
          </p:nvGrpSpPr>
          <p:grpSpPr bwMode="auto">
            <a:xfrm>
              <a:off x="576" y="2448"/>
              <a:ext cx="1680" cy="96"/>
              <a:chOff x="576" y="2448"/>
              <a:chExt cx="1680" cy="96"/>
            </a:xfrm>
          </p:grpSpPr>
          <p:grpSp>
            <p:nvGrpSpPr>
              <p:cNvPr id="31792" name="Group 10"/>
              <p:cNvGrpSpPr>
                <a:grpSpLocks/>
              </p:cNvGrpSpPr>
              <p:nvPr/>
            </p:nvGrpSpPr>
            <p:grpSpPr bwMode="auto">
              <a:xfrm>
                <a:off x="1440" y="2448"/>
                <a:ext cx="816" cy="96"/>
                <a:chOff x="1440" y="2448"/>
                <a:chExt cx="816" cy="96"/>
              </a:xfrm>
            </p:grpSpPr>
            <p:sp>
              <p:nvSpPr>
                <p:cNvPr id="267275" name="AutoShape 11"/>
                <p:cNvSpPr>
                  <a:spLocks noChangeArrowheads="1"/>
                </p:cNvSpPr>
                <p:nvPr/>
              </p:nvSpPr>
              <p:spPr bwMode="auto">
                <a:xfrm>
                  <a:off x="1872" y="2448"/>
                  <a:ext cx="384" cy="96"/>
                </a:xfrm>
                <a:prstGeom prst="rightArrow">
                  <a:avLst>
                    <a:gd name="adj1" fmla="val 50000"/>
                    <a:gd name="adj2" fmla="val 100000"/>
                  </a:avLst>
                </a:prstGeom>
                <a:solidFill>
                  <a:schemeClr val="tx2"/>
                </a:solidFill>
                <a:ln w="127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7276" name="AutoShape 12"/>
                <p:cNvSpPr>
                  <a:spLocks noChangeArrowheads="1"/>
                </p:cNvSpPr>
                <p:nvPr/>
              </p:nvSpPr>
              <p:spPr bwMode="auto">
                <a:xfrm>
                  <a:off x="1440" y="2448"/>
                  <a:ext cx="384" cy="96"/>
                </a:xfrm>
                <a:prstGeom prst="rightArrow">
                  <a:avLst>
                    <a:gd name="adj1" fmla="val 50000"/>
                    <a:gd name="adj2" fmla="val 100000"/>
                  </a:avLst>
                </a:prstGeom>
                <a:solidFill>
                  <a:schemeClr val="tx2"/>
                </a:solidFill>
                <a:ln w="127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grpSp>
            <p:nvGrpSpPr>
              <p:cNvPr id="31793" name="Group 13"/>
              <p:cNvGrpSpPr>
                <a:grpSpLocks/>
              </p:cNvGrpSpPr>
              <p:nvPr/>
            </p:nvGrpSpPr>
            <p:grpSpPr bwMode="auto">
              <a:xfrm>
                <a:off x="576" y="2448"/>
                <a:ext cx="816" cy="96"/>
                <a:chOff x="1440" y="2448"/>
                <a:chExt cx="816" cy="96"/>
              </a:xfrm>
            </p:grpSpPr>
            <p:sp>
              <p:nvSpPr>
                <p:cNvPr id="267278" name="AutoShape 14"/>
                <p:cNvSpPr>
                  <a:spLocks noChangeArrowheads="1"/>
                </p:cNvSpPr>
                <p:nvPr/>
              </p:nvSpPr>
              <p:spPr bwMode="auto">
                <a:xfrm>
                  <a:off x="1872" y="2448"/>
                  <a:ext cx="384" cy="96"/>
                </a:xfrm>
                <a:prstGeom prst="rightArrow">
                  <a:avLst>
                    <a:gd name="adj1" fmla="val 50000"/>
                    <a:gd name="adj2" fmla="val 100000"/>
                  </a:avLst>
                </a:prstGeom>
                <a:solidFill>
                  <a:schemeClr val="tx2"/>
                </a:solidFill>
                <a:ln w="127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7279" name="AutoShape 15"/>
                <p:cNvSpPr>
                  <a:spLocks noChangeArrowheads="1"/>
                </p:cNvSpPr>
                <p:nvPr/>
              </p:nvSpPr>
              <p:spPr bwMode="auto">
                <a:xfrm>
                  <a:off x="1440" y="2448"/>
                  <a:ext cx="384" cy="96"/>
                </a:xfrm>
                <a:prstGeom prst="rightArrow">
                  <a:avLst>
                    <a:gd name="adj1" fmla="val 50000"/>
                    <a:gd name="adj2" fmla="val 100000"/>
                  </a:avLst>
                </a:prstGeom>
                <a:solidFill>
                  <a:schemeClr val="tx2"/>
                </a:solidFill>
                <a:ln w="127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grpSp>
        <p:grpSp>
          <p:nvGrpSpPr>
            <p:cNvPr id="31784" name="Group 16"/>
            <p:cNvGrpSpPr>
              <a:grpSpLocks/>
            </p:cNvGrpSpPr>
            <p:nvPr/>
          </p:nvGrpSpPr>
          <p:grpSpPr bwMode="auto">
            <a:xfrm>
              <a:off x="576" y="2688"/>
              <a:ext cx="1680" cy="96"/>
              <a:chOff x="576" y="2448"/>
              <a:chExt cx="1680" cy="96"/>
            </a:xfrm>
          </p:grpSpPr>
          <p:grpSp>
            <p:nvGrpSpPr>
              <p:cNvPr id="31786" name="Group 17"/>
              <p:cNvGrpSpPr>
                <a:grpSpLocks/>
              </p:cNvGrpSpPr>
              <p:nvPr/>
            </p:nvGrpSpPr>
            <p:grpSpPr bwMode="auto">
              <a:xfrm>
                <a:off x="1440" y="2448"/>
                <a:ext cx="816" cy="96"/>
                <a:chOff x="1440" y="2448"/>
                <a:chExt cx="816" cy="96"/>
              </a:xfrm>
            </p:grpSpPr>
            <p:sp>
              <p:nvSpPr>
                <p:cNvPr id="267282" name="AutoShape 18"/>
                <p:cNvSpPr>
                  <a:spLocks noChangeArrowheads="1"/>
                </p:cNvSpPr>
                <p:nvPr/>
              </p:nvSpPr>
              <p:spPr bwMode="auto">
                <a:xfrm>
                  <a:off x="1872" y="2448"/>
                  <a:ext cx="384" cy="96"/>
                </a:xfrm>
                <a:prstGeom prst="rightArrow">
                  <a:avLst>
                    <a:gd name="adj1" fmla="val 50000"/>
                    <a:gd name="adj2" fmla="val 100000"/>
                  </a:avLst>
                </a:prstGeom>
                <a:solidFill>
                  <a:schemeClr val="hlink"/>
                </a:solidFill>
                <a:ln w="127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7283" name="AutoShape 19"/>
                <p:cNvSpPr>
                  <a:spLocks noChangeArrowheads="1"/>
                </p:cNvSpPr>
                <p:nvPr/>
              </p:nvSpPr>
              <p:spPr bwMode="auto">
                <a:xfrm>
                  <a:off x="1440" y="2448"/>
                  <a:ext cx="384" cy="96"/>
                </a:xfrm>
                <a:prstGeom prst="rightArrow">
                  <a:avLst>
                    <a:gd name="adj1" fmla="val 50000"/>
                    <a:gd name="adj2" fmla="val 100000"/>
                  </a:avLst>
                </a:prstGeom>
                <a:solidFill>
                  <a:schemeClr val="hlink"/>
                </a:solidFill>
                <a:ln w="127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grpSp>
            <p:nvGrpSpPr>
              <p:cNvPr id="31787" name="Group 20"/>
              <p:cNvGrpSpPr>
                <a:grpSpLocks/>
              </p:cNvGrpSpPr>
              <p:nvPr/>
            </p:nvGrpSpPr>
            <p:grpSpPr bwMode="auto">
              <a:xfrm>
                <a:off x="576" y="2448"/>
                <a:ext cx="816" cy="96"/>
                <a:chOff x="1440" y="2448"/>
                <a:chExt cx="816" cy="96"/>
              </a:xfrm>
            </p:grpSpPr>
            <p:sp>
              <p:nvSpPr>
                <p:cNvPr id="267285" name="AutoShape 21"/>
                <p:cNvSpPr>
                  <a:spLocks noChangeArrowheads="1"/>
                </p:cNvSpPr>
                <p:nvPr/>
              </p:nvSpPr>
              <p:spPr bwMode="auto">
                <a:xfrm>
                  <a:off x="1872" y="2448"/>
                  <a:ext cx="384" cy="96"/>
                </a:xfrm>
                <a:prstGeom prst="rightArrow">
                  <a:avLst>
                    <a:gd name="adj1" fmla="val 50000"/>
                    <a:gd name="adj2" fmla="val 100000"/>
                  </a:avLst>
                </a:prstGeom>
                <a:solidFill>
                  <a:schemeClr val="hlink"/>
                </a:solidFill>
                <a:ln w="127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7286" name="AutoShape 22"/>
                <p:cNvSpPr>
                  <a:spLocks noChangeArrowheads="1"/>
                </p:cNvSpPr>
                <p:nvPr/>
              </p:nvSpPr>
              <p:spPr bwMode="auto">
                <a:xfrm>
                  <a:off x="1440" y="2448"/>
                  <a:ext cx="384" cy="96"/>
                </a:xfrm>
                <a:prstGeom prst="rightArrow">
                  <a:avLst>
                    <a:gd name="adj1" fmla="val 50000"/>
                    <a:gd name="adj2" fmla="val 100000"/>
                  </a:avLst>
                </a:prstGeom>
                <a:solidFill>
                  <a:schemeClr val="hlink"/>
                </a:solidFill>
                <a:ln w="127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grpSp>
        <p:sp>
          <p:nvSpPr>
            <p:cNvPr id="267287" name="Text Box 23"/>
            <p:cNvSpPr txBox="1">
              <a:spLocks noChangeArrowheads="1"/>
            </p:cNvSpPr>
            <p:nvPr/>
          </p:nvSpPr>
          <p:spPr bwMode="auto">
            <a:xfrm>
              <a:off x="240" y="2880"/>
              <a:ext cx="1279"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spcAft>
                  <a:spcPct val="0"/>
                </a:spcAft>
                <a:defRPr/>
              </a:pPr>
              <a:r>
                <a:rPr lang="en-US">
                  <a:cs typeface="+mn-cs"/>
                </a:rPr>
                <a:t>Input streams</a:t>
              </a:r>
            </a:p>
          </p:txBody>
        </p:sp>
      </p:grpSp>
      <p:grpSp>
        <p:nvGrpSpPr>
          <p:cNvPr id="267288" name="Group 24"/>
          <p:cNvGrpSpPr>
            <a:grpSpLocks/>
          </p:cNvGrpSpPr>
          <p:nvPr/>
        </p:nvGrpSpPr>
        <p:grpSpPr bwMode="auto">
          <a:xfrm>
            <a:off x="1524000" y="1524000"/>
            <a:ext cx="2397125" cy="2074863"/>
            <a:chOff x="960" y="960"/>
            <a:chExt cx="1510" cy="1307"/>
          </a:xfrm>
        </p:grpSpPr>
        <p:sp>
          <p:nvSpPr>
            <p:cNvPr id="267289" name="Text Box 25"/>
            <p:cNvSpPr txBox="1">
              <a:spLocks noChangeArrowheads="1"/>
            </p:cNvSpPr>
            <p:nvPr/>
          </p:nvSpPr>
          <p:spPr bwMode="auto">
            <a:xfrm>
              <a:off x="960" y="1632"/>
              <a:ext cx="1455" cy="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5000"/>
                </a:lnSpc>
                <a:spcBef>
                  <a:spcPct val="0"/>
                </a:spcBef>
                <a:spcAft>
                  <a:spcPct val="0"/>
                </a:spcAft>
                <a:defRPr/>
              </a:pPr>
              <a:r>
                <a:rPr lang="en-US">
                  <a:cs typeface="+mn-cs"/>
                </a:rPr>
                <a:t>Register</a:t>
              </a:r>
            </a:p>
            <a:p>
              <a:pPr algn="ctr">
                <a:lnSpc>
                  <a:spcPct val="85000"/>
                </a:lnSpc>
                <a:spcBef>
                  <a:spcPct val="0"/>
                </a:spcBef>
                <a:spcAft>
                  <a:spcPct val="0"/>
                </a:spcAft>
                <a:defRPr/>
              </a:pPr>
              <a:r>
                <a:rPr lang="en-US">
                  <a:cs typeface="+mn-cs"/>
                </a:rPr>
                <a:t>Query</a:t>
              </a:r>
            </a:p>
          </p:txBody>
        </p:sp>
        <p:sp>
          <p:nvSpPr>
            <p:cNvPr id="267290" name="Freeform 26"/>
            <p:cNvSpPr>
              <a:spLocks/>
            </p:cNvSpPr>
            <p:nvPr/>
          </p:nvSpPr>
          <p:spPr bwMode="auto">
            <a:xfrm>
              <a:off x="1920" y="1344"/>
              <a:ext cx="550" cy="923"/>
            </a:xfrm>
            <a:custGeom>
              <a:avLst/>
              <a:gdLst>
                <a:gd name="T0" fmla="*/ 0 w 550"/>
                <a:gd name="T1" fmla="*/ 0 h 923"/>
                <a:gd name="T2" fmla="*/ 550 w 550"/>
                <a:gd name="T3" fmla="*/ 923 h 923"/>
              </a:gdLst>
              <a:ahLst/>
              <a:cxnLst>
                <a:cxn ang="0">
                  <a:pos x="T0" y="T1"/>
                </a:cxn>
                <a:cxn ang="0">
                  <a:pos x="T2" y="T3"/>
                </a:cxn>
              </a:cxnLst>
              <a:rect l="0" t="0" r="r" b="b"/>
              <a:pathLst>
                <a:path w="550" h="923">
                  <a:moveTo>
                    <a:pt x="0" y="0"/>
                  </a:moveTo>
                  <a:lnTo>
                    <a:pt x="550" y="923"/>
                  </a:lnTo>
                </a:path>
              </a:pathLst>
            </a:custGeom>
            <a:noFill/>
            <a:ln w="38100">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pic>
          <p:nvPicPr>
            <p:cNvPr id="31782" name="Picture 27" descr="j0292314"/>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296" y="960"/>
              <a:ext cx="528" cy="503"/>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7292" name="Group 28"/>
          <p:cNvGrpSpPr>
            <a:grpSpLocks/>
          </p:cNvGrpSpPr>
          <p:nvPr/>
        </p:nvGrpSpPr>
        <p:grpSpPr bwMode="auto">
          <a:xfrm>
            <a:off x="4343400" y="1295400"/>
            <a:ext cx="1658938" cy="2271713"/>
            <a:chOff x="2736" y="816"/>
            <a:chExt cx="1045" cy="1431"/>
          </a:xfrm>
        </p:grpSpPr>
        <p:sp>
          <p:nvSpPr>
            <p:cNvPr id="267293" name="AutoShape 29"/>
            <p:cNvSpPr>
              <a:spLocks noChangeArrowheads="1"/>
            </p:cNvSpPr>
            <p:nvPr/>
          </p:nvSpPr>
          <p:spPr bwMode="auto">
            <a:xfrm>
              <a:off x="2736" y="1248"/>
              <a:ext cx="96" cy="327"/>
            </a:xfrm>
            <a:prstGeom prst="upArrow">
              <a:avLst>
                <a:gd name="adj1" fmla="val 50000"/>
                <a:gd name="adj2" fmla="val 85156"/>
              </a:avLst>
            </a:prstGeom>
            <a:solidFill>
              <a:schemeClr val="accent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7294" name="AutoShape 30"/>
            <p:cNvSpPr>
              <a:spLocks noChangeArrowheads="1"/>
            </p:cNvSpPr>
            <p:nvPr/>
          </p:nvSpPr>
          <p:spPr bwMode="auto">
            <a:xfrm>
              <a:off x="2736" y="1584"/>
              <a:ext cx="96" cy="327"/>
            </a:xfrm>
            <a:prstGeom prst="upArrow">
              <a:avLst>
                <a:gd name="adj1" fmla="val 50000"/>
                <a:gd name="adj2" fmla="val 85156"/>
              </a:avLst>
            </a:prstGeom>
            <a:solidFill>
              <a:schemeClr val="accent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7295" name="AutoShape 31"/>
            <p:cNvSpPr>
              <a:spLocks noChangeArrowheads="1"/>
            </p:cNvSpPr>
            <p:nvPr/>
          </p:nvSpPr>
          <p:spPr bwMode="auto">
            <a:xfrm>
              <a:off x="2736" y="1920"/>
              <a:ext cx="96" cy="327"/>
            </a:xfrm>
            <a:prstGeom prst="upArrow">
              <a:avLst>
                <a:gd name="adj1" fmla="val 50000"/>
                <a:gd name="adj2" fmla="val 85156"/>
              </a:avLst>
            </a:prstGeom>
            <a:solidFill>
              <a:schemeClr val="accent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7296" name="Text Box 32"/>
            <p:cNvSpPr txBox="1">
              <a:spLocks noChangeArrowheads="1"/>
            </p:cNvSpPr>
            <p:nvPr/>
          </p:nvSpPr>
          <p:spPr bwMode="auto">
            <a:xfrm>
              <a:off x="2832" y="1431"/>
              <a:ext cx="949" cy="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85000"/>
                </a:lnSpc>
                <a:spcBef>
                  <a:spcPct val="0"/>
                </a:spcBef>
                <a:spcAft>
                  <a:spcPct val="0"/>
                </a:spcAft>
                <a:defRPr/>
              </a:pPr>
              <a:r>
                <a:rPr lang="en-US">
                  <a:cs typeface="+mn-cs"/>
                </a:rPr>
                <a:t>Streamed</a:t>
              </a:r>
            </a:p>
            <a:p>
              <a:pPr algn="ctr">
                <a:lnSpc>
                  <a:spcPct val="85000"/>
                </a:lnSpc>
                <a:spcBef>
                  <a:spcPct val="0"/>
                </a:spcBef>
                <a:spcAft>
                  <a:spcPct val="0"/>
                </a:spcAft>
                <a:defRPr/>
              </a:pPr>
              <a:r>
                <a:rPr lang="en-US">
                  <a:cs typeface="+mn-cs"/>
                </a:rPr>
                <a:t>Result</a:t>
              </a:r>
            </a:p>
          </p:txBody>
        </p:sp>
        <p:grpSp>
          <p:nvGrpSpPr>
            <p:cNvPr id="31777" name="Group 33"/>
            <p:cNvGrpSpPr>
              <a:grpSpLocks/>
            </p:cNvGrpSpPr>
            <p:nvPr/>
          </p:nvGrpSpPr>
          <p:grpSpPr bwMode="auto">
            <a:xfrm>
              <a:off x="2880" y="816"/>
              <a:ext cx="576" cy="480"/>
              <a:chOff x="4704" y="1008"/>
              <a:chExt cx="612" cy="525"/>
            </a:xfrm>
          </p:grpSpPr>
          <p:sp>
            <p:nvSpPr>
              <p:cNvPr id="31778" name="laptop"/>
              <p:cNvSpPr>
                <a:spLocks noEditPoints="1" noChangeArrowheads="1"/>
              </p:cNvSpPr>
              <p:nvPr/>
            </p:nvSpPr>
            <p:spPr bwMode="auto">
              <a:xfrm>
                <a:off x="4704" y="1008"/>
                <a:ext cx="612" cy="525"/>
              </a:xfrm>
              <a:custGeom>
                <a:avLst/>
                <a:gdLst>
                  <a:gd name="T0" fmla="*/ 3 w 21600"/>
                  <a:gd name="T1" fmla="*/ 0 h 21600"/>
                  <a:gd name="T2" fmla="*/ 3 w 21600"/>
                  <a:gd name="T3" fmla="*/ 4 h 21600"/>
                  <a:gd name="T4" fmla="*/ 15 w 21600"/>
                  <a:gd name="T5" fmla="*/ 0 h 21600"/>
                  <a:gd name="T6" fmla="*/ 15 w 21600"/>
                  <a:gd name="T7" fmla="*/ 4 h 21600"/>
                  <a:gd name="T8" fmla="*/ 9 w 21600"/>
                  <a:gd name="T9" fmla="*/ 0 h 21600"/>
                  <a:gd name="T10" fmla="*/ 9 w 21600"/>
                  <a:gd name="T11" fmla="*/ 13 h 21600"/>
                  <a:gd name="T12" fmla="*/ 0 w 21600"/>
                  <a:gd name="T13" fmla="*/ 13 h 21600"/>
                  <a:gd name="T14" fmla="*/ 17 w 21600"/>
                  <a:gd name="T15" fmla="*/ 13 h 21600"/>
                  <a:gd name="T16" fmla="*/ 0 60000 65536"/>
                  <a:gd name="T17" fmla="*/ 0 60000 65536"/>
                  <a:gd name="T18" fmla="*/ 0 60000 65536"/>
                  <a:gd name="T19" fmla="*/ 0 60000 65536"/>
                  <a:gd name="T20" fmla="*/ 0 60000 65536"/>
                  <a:gd name="T21" fmla="*/ 0 60000 65536"/>
                  <a:gd name="T22" fmla="*/ 0 60000 65536"/>
                  <a:gd name="T23" fmla="*/ 0 60000 65536"/>
                  <a:gd name="T24" fmla="*/ 4447 w 21600"/>
                  <a:gd name="T25" fmla="*/ 1851 h 21600"/>
                  <a:gd name="T26" fmla="*/ 17294 w 21600"/>
                  <a:gd name="T27" fmla="*/ 123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de-DE"/>
              </a:p>
            </p:txBody>
          </p:sp>
          <p:pic>
            <p:nvPicPr>
              <p:cNvPr id="31779" name="Picture 35" descr="j01880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 y="1056"/>
                <a:ext cx="3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67300" name="Group 36"/>
          <p:cNvGrpSpPr>
            <a:grpSpLocks/>
          </p:cNvGrpSpPr>
          <p:nvPr/>
        </p:nvGrpSpPr>
        <p:grpSpPr bwMode="auto">
          <a:xfrm>
            <a:off x="5715000" y="1295400"/>
            <a:ext cx="3063875" cy="2286000"/>
            <a:chOff x="3600" y="816"/>
            <a:chExt cx="1930" cy="1440"/>
          </a:xfrm>
        </p:grpSpPr>
        <p:sp>
          <p:nvSpPr>
            <p:cNvPr id="267301" name="Rectangle 37"/>
            <p:cNvSpPr>
              <a:spLocks noChangeArrowheads="1"/>
            </p:cNvSpPr>
            <p:nvPr/>
          </p:nvSpPr>
          <p:spPr bwMode="auto">
            <a:xfrm>
              <a:off x="4224" y="1344"/>
              <a:ext cx="576" cy="720"/>
            </a:xfrm>
            <a:prstGeom prst="rect">
              <a:avLst/>
            </a:prstGeom>
            <a:solidFill>
              <a:srgbClr val="CC99FF"/>
            </a:solidFill>
            <a:ln w="1905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7302" name="Line 38"/>
            <p:cNvSpPr>
              <a:spLocks noChangeShapeType="1"/>
            </p:cNvSpPr>
            <p:nvPr/>
          </p:nvSpPr>
          <p:spPr bwMode="auto">
            <a:xfrm>
              <a:off x="4224" y="1488"/>
              <a:ext cx="576"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7303" name="Line 39"/>
            <p:cNvSpPr>
              <a:spLocks noChangeShapeType="1"/>
            </p:cNvSpPr>
            <p:nvPr/>
          </p:nvSpPr>
          <p:spPr bwMode="auto">
            <a:xfrm>
              <a:off x="4224" y="1632"/>
              <a:ext cx="576"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7304" name="Line 40"/>
            <p:cNvSpPr>
              <a:spLocks noChangeShapeType="1"/>
            </p:cNvSpPr>
            <p:nvPr/>
          </p:nvSpPr>
          <p:spPr bwMode="auto">
            <a:xfrm>
              <a:off x="4224" y="1776"/>
              <a:ext cx="576"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7305" name="Line 41"/>
            <p:cNvSpPr>
              <a:spLocks noChangeShapeType="1"/>
            </p:cNvSpPr>
            <p:nvPr/>
          </p:nvSpPr>
          <p:spPr bwMode="auto">
            <a:xfrm>
              <a:off x="4224" y="1920"/>
              <a:ext cx="576"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7306" name="Line 42"/>
            <p:cNvSpPr>
              <a:spLocks noChangeShapeType="1"/>
            </p:cNvSpPr>
            <p:nvPr/>
          </p:nvSpPr>
          <p:spPr bwMode="auto">
            <a:xfrm>
              <a:off x="4512" y="1344"/>
              <a:ext cx="0" cy="72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7307" name="Line 43"/>
            <p:cNvSpPr>
              <a:spLocks noChangeShapeType="1"/>
            </p:cNvSpPr>
            <p:nvPr/>
          </p:nvSpPr>
          <p:spPr bwMode="auto">
            <a:xfrm flipV="1">
              <a:off x="3600" y="1824"/>
              <a:ext cx="624" cy="432"/>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7308" name="Text Box 44"/>
            <p:cNvSpPr txBox="1">
              <a:spLocks noChangeArrowheads="1"/>
            </p:cNvSpPr>
            <p:nvPr/>
          </p:nvSpPr>
          <p:spPr bwMode="auto">
            <a:xfrm>
              <a:off x="4848" y="1440"/>
              <a:ext cx="682" cy="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85000"/>
                </a:lnSpc>
                <a:spcBef>
                  <a:spcPct val="0"/>
                </a:spcBef>
                <a:spcAft>
                  <a:spcPct val="0"/>
                </a:spcAft>
                <a:defRPr/>
              </a:pPr>
              <a:r>
                <a:rPr lang="en-US">
                  <a:cs typeface="+mn-cs"/>
                </a:rPr>
                <a:t>Stored</a:t>
              </a:r>
            </a:p>
            <a:p>
              <a:pPr algn="ctr">
                <a:lnSpc>
                  <a:spcPct val="85000"/>
                </a:lnSpc>
                <a:spcBef>
                  <a:spcPct val="0"/>
                </a:spcBef>
                <a:spcAft>
                  <a:spcPct val="0"/>
                </a:spcAft>
                <a:defRPr/>
              </a:pPr>
              <a:r>
                <a:rPr lang="en-US">
                  <a:cs typeface="+mn-cs"/>
                </a:rPr>
                <a:t>Result</a:t>
              </a:r>
            </a:p>
          </p:txBody>
        </p:sp>
        <p:pic>
          <p:nvPicPr>
            <p:cNvPr id="31772" name="Picture 45" descr="j0301186"/>
            <p:cNvPicPr>
              <a:picLocks noChangeAspect="1" noChangeArrowheads="1"/>
            </p:cNvPicPr>
            <p:nvPr/>
          </p:nvPicPr>
          <p:blipFill>
            <a:blip r:embed="rId4">
              <a:lum bright="22000" contrast="-18000"/>
              <a:extLst>
                <a:ext uri="{28A0092B-C50C-407E-A947-70E740481C1C}">
                  <a14:useLocalDpi xmlns:a14="http://schemas.microsoft.com/office/drawing/2010/main" val="0"/>
                </a:ext>
              </a:extLst>
            </a:blip>
            <a:srcRect/>
            <a:stretch>
              <a:fillRect/>
            </a:stretch>
          </p:blipFill>
          <p:spPr bwMode="auto">
            <a:xfrm>
              <a:off x="4848" y="816"/>
              <a:ext cx="51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757" name="Group 47"/>
          <p:cNvGrpSpPr>
            <a:grpSpLocks/>
          </p:cNvGrpSpPr>
          <p:nvPr/>
        </p:nvGrpSpPr>
        <p:grpSpPr bwMode="auto">
          <a:xfrm>
            <a:off x="6400800" y="4648200"/>
            <a:ext cx="1371600" cy="914400"/>
            <a:chOff x="3936" y="2928"/>
            <a:chExt cx="864" cy="576"/>
          </a:xfrm>
        </p:grpSpPr>
        <p:sp>
          <p:nvSpPr>
            <p:cNvPr id="267312" name="AutoShape 48"/>
            <p:cNvSpPr>
              <a:spLocks noChangeArrowheads="1"/>
            </p:cNvSpPr>
            <p:nvPr/>
          </p:nvSpPr>
          <p:spPr bwMode="auto">
            <a:xfrm>
              <a:off x="3936" y="2928"/>
              <a:ext cx="864" cy="576"/>
            </a:xfrm>
            <a:prstGeom prst="can">
              <a:avLst>
                <a:gd name="adj" fmla="val 25000"/>
              </a:avLst>
            </a:prstGeom>
            <a:solidFill>
              <a:schemeClr val="accent1"/>
            </a:solidFill>
            <a:ln w="9525">
              <a:solidFill>
                <a:schemeClr val="bg2"/>
              </a:solidFill>
              <a:round/>
              <a:headEnd/>
              <a:tailEnd/>
            </a:ln>
            <a:effectLst>
              <a:outerShdw blurRad="63500" dist="107763" dir="2700000" algn="ctr" rotWithShape="0">
                <a:schemeClr val="bg2">
                  <a:alpha val="50000"/>
                </a:schemeClr>
              </a:outerShdw>
            </a:effectLst>
          </p:spPr>
          <p:txBody>
            <a:bodyPr wrap="none" anchor="ctr"/>
            <a:lstStyle/>
            <a:p>
              <a:pPr>
                <a:defRPr/>
              </a:pPr>
              <a:endParaRPr lang="de-DE">
                <a:cs typeface="+mn-cs"/>
              </a:endParaRPr>
            </a:p>
          </p:txBody>
        </p:sp>
        <p:sp>
          <p:nvSpPr>
            <p:cNvPr id="267313" name="Text Box 49"/>
            <p:cNvSpPr txBox="1">
              <a:spLocks noChangeArrowheads="1"/>
            </p:cNvSpPr>
            <p:nvPr/>
          </p:nvSpPr>
          <p:spPr bwMode="auto">
            <a:xfrm>
              <a:off x="3984" y="3120"/>
              <a:ext cx="7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spcAft>
                  <a:spcPct val="0"/>
                </a:spcAft>
                <a:defRPr/>
              </a:pPr>
              <a:r>
                <a:rPr lang="en-US">
                  <a:solidFill>
                    <a:schemeClr val="bg2"/>
                  </a:solidFill>
                  <a:cs typeface="+mn-cs"/>
                </a:rPr>
                <a:t>Archive</a:t>
              </a:r>
            </a:p>
          </p:txBody>
        </p:sp>
      </p:grpSp>
      <p:sp>
        <p:nvSpPr>
          <p:cNvPr id="267314" name="AutoShape 50"/>
          <p:cNvSpPr>
            <a:spLocks noChangeArrowheads="1"/>
          </p:cNvSpPr>
          <p:nvPr/>
        </p:nvSpPr>
        <p:spPr bwMode="auto">
          <a:xfrm>
            <a:off x="4724400" y="5257800"/>
            <a:ext cx="1371600" cy="914400"/>
          </a:xfrm>
          <a:prstGeom prst="can">
            <a:avLst>
              <a:gd name="adj" fmla="val 25000"/>
            </a:avLst>
          </a:prstGeom>
          <a:solidFill>
            <a:schemeClr val="accent1"/>
          </a:solidFill>
          <a:ln w="9525">
            <a:solidFill>
              <a:schemeClr val="bg2"/>
            </a:solidFill>
            <a:round/>
            <a:headEnd/>
            <a:tailEnd/>
          </a:ln>
          <a:effectLst>
            <a:outerShdw blurRad="63500" dist="107763" dir="2700000" algn="ctr" rotWithShape="0">
              <a:schemeClr val="bg2">
                <a:alpha val="50000"/>
              </a:schemeClr>
            </a:outerShdw>
          </a:effectLst>
        </p:spPr>
        <p:txBody>
          <a:bodyPr wrap="none" anchor="ctr"/>
          <a:lstStyle/>
          <a:p>
            <a:pPr>
              <a:defRPr/>
            </a:pPr>
            <a:endParaRPr lang="de-DE">
              <a:cs typeface="+mn-cs"/>
            </a:endParaRPr>
          </a:p>
        </p:txBody>
      </p:sp>
      <p:sp>
        <p:nvSpPr>
          <p:cNvPr id="267315" name="Text Box 51"/>
          <p:cNvSpPr txBox="1">
            <a:spLocks noChangeArrowheads="1"/>
          </p:cNvSpPr>
          <p:nvPr/>
        </p:nvSpPr>
        <p:spPr bwMode="auto">
          <a:xfrm>
            <a:off x="4953000" y="5486400"/>
            <a:ext cx="857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spcAft>
                <a:spcPct val="0"/>
              </a:spcAft>
              <a:defRPr/>
            </a:pPr>
            <a:r>
              <a:rPr lang="en-US" sz="1800">
                <a:solidFill>
                  <a:schemeClr val="bg2"/>
                </a:solidFill>
                <a:cs typeface="+mn-cs"/>
              </a:rPr>
              <a:t>Stored</a:t>
            </a:r>
          </a:p>
          <a:p>
            <a:pPr algn="ctr">
              <a:spcBef>
                <a:spcPct val="0"/>
              </a:spcBef>
              <a:spcAft>
                <a:spcPct val="0"/>
              </a:spcAft>
              <a:defRPr/>
            </a:pPr>
            <a:r>
              <a:rPr lang="en-US" sz="1800">
                <a:solidFill>
                  <a:schemeClr val="bg2"/>
                </a:solidFill>
                <a:cs typeface="+mn-cs"/>
              </a:rPr>
              <a:t>Data</a:t>
            </a:r>
          </a:p>
        </p:txBody>
      </p:sp>
      <p:sp>
        <p:nvSpPr>
          <p:cNvPr id="267316" name="Line 52"/>
          <p:cNvSpPr>
            <a:spLocks noChangeShapeType="1"/>
          </p:cNvSpPr>
          <p:nvPr/>
        </p:nvSpPr>
        <p:spPr bwMode="auto">
          <a:xfrm>
            <a:off x="5943600" y="4267200"/>
            <a:ext cx="1143000" cy="5334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7317" name="Line 53"/>
          <p:cNvSpPr>
            <a:spLocks noChangeShapeType="1"/>
          </p:cNvSpPr>
          <p:nvPr/>
        </p:nvSpPr>
        <p:spPr bwMode="auto">
          <a:xfrm>
            <a:off x="5181600" y="4876800"/>
            <a:ext cx="228600" cy="533400"/>
          </a:xfrm>
          <a:prstGeom prst="line">
            <a:avLst/>
          </a:prstGeom>
          <a:noFill/>
          <a:ln w="317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5" name="Datumsplatzhalter 3"/>
          <p:cNvSpPr>
            <a:spLocks noGrp="1"/>
          </p:cNvSpPr>
          <p:nvPr>
            <p:ph type="dt" sz="half" idx="10"/>
          </p:nvPr>
        </p:nvSpPr>
        <p:spPr>
          <a:xfrm>
            <a:off x="2627312" y="6356176"/>
            <a:ext cx="3240832" cy="457200"/>
          </a:xfrm>
        </p:spPr>
        <p:txBody>
          <a:bodyPr/>
          <a:lstStyle/>
          <a:p>
            <a:r>
              <a:rPr lang="en-US" sz="1400" dirty="0" smtClean="0">
                <a:solidFill>
                  <a:srgbClr val="0000FF"/>
                </a:solidFill>
              </a:rPr>
              <a:t>Rajeev </a:t>
            </a:r>
            <a:r>
              <a:rPr lang="en-US" sz="1400" dirty="0" err="1" smtClean="0">
                <a:solidFill>
                  <a:srgbClr val="0000FF"/>
                </a:solidFill>
              </a:rPr>
              <a:t>Motwani</a:t>
            </a:r>
            <a:r>
              <a:rPr lang="en-US" sz="1400" dirty="0" smtClean="0">
                <a:solidFill>
                  <a:srgbClr val="0000FF"/>
                </a:solidFill>
              </a:rPr>
              <a:t> PODS </a:t>
            </a:r>
            <a:r>
              <a:rPr lang="en-US" sz="1400" dirty="0">
                <a:solidFill>
                  <a:srgbClr val="0000FF"/>
                </a:solidFill>
              </a:rPr>
              <a:t>2002</a:t>
            </a:r>
          </a:p>
        </p:txBody>
      </p:sp>
    </p:spTree>
    <p:extLst>
      <p:ext uri="{BB962C8B-B14F-4D97-AF65-F5344CB8AC3E}">
        <p14:creationId xmlns:p14="http://schemas.microsoft.com/office/powerpoint/2010/main" val="28370958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672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672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67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oliennummernplatzhalter 4"/>
          <p:cNvSpPr>
            <a:spLocks noGrp="1"/>
          </p:cNvSpPr>
          <p:nvPr>
            <p:ph type="sldNum" sz="quarter" idx="12"/>
          </p:nvPr>
        </p:nvSpPr>
        <p:spPr/>
        <p:txBody>
          <a:bodyPr/>
          <a:lstStyle/>
          <a:p>
            <a:pPr>
              <a:defRPr/>
            </a:pPr>
            <a:fld id="{26040AB3-69CB-FC4D-B5D5-C6B552DBCC0D}" type="slidenum">
              <a:rPr lang="en-US"/>
              <a:pPr>
                <a:defRPr/>
              </a:pPr>
              <a:t>12</a:t>
            </a:fld>
            <a:endParaRPr lang="en-US"/>
          </a:p>
        </p:txBody>
      </p:sp>
      <p:sp>
        <p:nvSpPr>
          <p:cNvPr id="268290" name="Rectangle 2"/>
          <p:cNvSpPr>
            <a:spLocks noGrp="1" noChangeArrowheads="1"/>
          </p:cNvSpPr>
          <p:nvPr>
            <p:ph type="title"/>
          </p:nvPr>
        </p:nvSpPr>
        <p:spPr/>
        <p:txBody>
          <a:bodyPr/>
          <a:lstStyle/>
          <a:p>
            <a:pPr>
              <a:defRPr/>
            </a:pPr>
            <a:r>
              <a:rPr lang="en-US" dirty="0" err="1" smtClean="0">
                <a:cs typeface="+mj-cs"/>
              </a:rPr>
              <a:t>Spezielle</a:t>
            </a:r>
            <a:r>
              <a:rPr lang="en-US" dirty="0" smtClean="0">
                <a:cs typeface="+mj-cs"/>
              </a:rPr>
              <a:t> </a:t>
            </a:r>
            <a:r>
              <a:rPr lang="en-US" dirty="0" err="1" smtClean="0">
                <a:cs typeface="+mj-cs"/>
              </a:rPr>
              <a:t>Ausprägung</a:t>
            </a:r>
            <a:r>
              <a:rPr lang="en-US" dirty="0" smtClean="0">
                <a:cs typeface="+mj-cs"/>
              </a:rPr>
              <a:t>: </a:t>
            </a:r>
            <a:r>
              <a:rPr lang="en-US" dirty="0" err="1" smtClean="0">
                <a:cs typeface="+mj-cs"/>
              </a:rPr>
              <a:t>Netzwerküberwachung</a:t>
            </a:r>
            <a:endParaRPr lang="en-US" dirty="0" smtClean="0">
              <a:cs typeface="+mj-cs"/>
            </a:endParaRPr>
          </a:p>
        </p:txBody>
      </p:sp>
      <p:sp>
        <p:nvSpPr>
          <p:cNvPr id="268291" name="Freeform 3"/>
          <p:cNvSpPr>
            <a:spLocks/>
          </p:cNvSpPr>
          <p:nvPr/>
        </p:nvSpPr>
        <p:spPr bwMode="auto">
          <a:xfrm>
            <a:off x="3048000" y="2133600"/>
            <a:ext cx="873125" cy="1465263"/>
          </a:xfrm>
          <a:custGeom>
            <a:avLst/>
            <a:gdLst>
              <a:gd name="T0" fmla="*/ 0 w 550"/>
              <a:gd name="T1" fmla="*/ 0 h 923"/>
              <a:gd name="T2" fmla="*/ 550 w 550"/>
              <a:gd name="T3" fmla="*/ 923 h 923"/>
            </a:gdLst>
            <a:ahLst/>
            <a:cxnLst>
              <a:cxn ang="0">
                <a:pos x="T0" y="T1"/>
              </a:cxn>
              <a:cxn ang="0">
                <a:pos x="T2" y="T3"/>
              </a:cxn>
            </a:cxnLst>
            <a:rect l="0" t="0" r="r" b="b"/>
            <a:pathLst>
              <a:path w="550" h="923">
                <a:moveTo>
                  <a:pt x="0" y="0"/>
                </a:moveTo>
                <a:lnTo>
                  <a:pt x="550" y="923"/>
                </a:lnTo>
              </a:path>
            </a:pathLst>
          </a:custGeom>
          <a:noFill/>
          <a:ln w="38100">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8292" name="Text Box 4"/>
          <p:cNvSpPr txBox="1">
            <a:spLocks noChangeArrowheads="1"/>
          </p:cNvSpPr>
          <p:nvPr/>
        </p:nvSpPr>
        <p:spPr bwMode="auto">
          <a:xfrm>
            <a:off x="1295400" y="2438400"/>
            <a:ext cx="2309813" cy="1025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5000"/>
              </a:lnSpc>
              <a:spcBef>
                <a:spcPct val="0"/>
              </a:spcBef>
              <a:spcAft>
                <a:spcPct val="0"/>
              </a:spcAft>
              <a:defRPr/>
            </a:pPr>
            <a:r>
              <a:rPr lang="en-US">
                <a:cs typeface="+mn-cs"/>
              </a:rPr>
              <a:t>Register</a:t>
            </a:r>
          </a:p>
          <a:p>
            <a:pPr algn="ctr">
              <a:lnSpc>
                <a:spcPct val="85000"/>
              </a:lnSpc>
              <a:spcBef>
                <a:spcPct val="0"/>
              </a:spcBef>
              <a:spcAft>
                <a:spcPct val="0"/>
              </a:spcAft>
              <a:defRPr/>
            </a:pPr>
            <a:r>
              <a:rPr lang="en-US">
                <a:cs typeface="+mn-cs"/>
              </a:rPr>
              <a:t>Monitoring</a:t>
            </a:r>
          </a:p>
          <a:p>
            <a:pPr algn="ctr">
              <a:lnSpc>
                <a:spcPct val="85000"/>
              </a:lnSpc>
              <a:spcBef>
                <a:spcPct val="0"/>
              </a:spcBef>
              <a:spcAft>
                <a:spcPct val="0"/>
              </a:spcAft>
              <a:defRPr/>
            </a:pPr>
            <a:r>
              <a:rPr lang="en-US">
                <a:cs typeface="+mn-cs"/>
              </a:rPr>
              <a:t>Queries</a:t>
            </a:r>
          </a:p>
        </p:txBody>
      </p:sp>
      <p:sp>
        <p:nvSpPr>
          <p:cNvPr id="268293" name="AutoShape 5"/>
          <p:cNvSpPr>
            <a:spLocks noChangeArrowheads="1"/>
          </p:cNvSpPr>
          <p:nvPr/>
        </p:nvSpPr>
        <p:spPr bwMode="auto">
          <a:xfrm>
            <a:off x="3581400" y="3581400"/>
            <a:ext cx="2362200" cy="1295400"/>
          </a:xfrm>
          <a:prstGeom prst="roundRect">
            <a:avLst>
              <a:gd name="adj" fmla="val 16667"/>
            </a:avLst>
          </a:prstGeom>
          <a:solidFill>
            <a:schemeClr val="accent1"/>
          </a:solidFill>
          <a:ln w="9525">
            <a:solidFill>
              <a:schemeClr val="bg2"/>
            </a:solidFill>
            <a:round/>
            <a:headEnd/>
            <a:tailEnd/>
          </a:ln>
          <a:effectLst>
            <a:outerShdw blurRad="63500" dist="107763" dir="2700000" algn="ctr" rotWithShape="0">
              <a:schemeClr val="bg2">
                <a:alpha val="50000"/>
              </a:schemeClr>
            </a:outerShdw>
          </a:effectLst>
        </p:spPr>
        <p:txBody>
          <a:bodyPr wrap="none" anchor="ctr"/>
          <a:lstStyle/>
          <a:p>
            <a:pPr>
              <a:defRPr/>
            </a:pPr>
            <a:endParaRPr lang="de-DE">
              <a:cs typeface="+mn-cs"/>
            </a:endParaRPr>
          </a:p>
        </p:txBody>
      </p:sp>
      <p:sp>
        <p:nvSpPr>
          <p:cNvPr id="268294" name="Text Box 6"/>
          <p:cNvSpPr txBox="1">
            <a:spLocks noChangeArrowheads="1"/>
          </p:cNvSpPr>
          <p:nvPr/>
        </p:nvSpPr>
        <p:spPr bwMode="auto">
          <a:xfrm>
            <a:off x="4114800" y="3962400"/>
            <a:ext cx="12112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spcAft>
                <a:spcPct val="0"/>
              </a:spcAft>
              <a:defRPr/>
            </a:pPr>
            <a:r>
              <a:rPr lang="en-US" sz="2800">
                <a:solidFill>
                  <a:schemeClr val="bg2"/>
                </a:solidFill>
                <a:cs typeface="+mn-cs"/>
              </a:rPr>
              <a:t>DSMS</a:t>
            </a:r>
          </a:p>
        </p:txBody>
      </p:sp>
      <p:sp>
        <p:nvSpPr>
          <p:cNvPr id="268295" name="Oval 7"/>
          <p:cNvSpPr>
            <a:spLocks noChangeArrowheads="1"/>
          </p:cNvSpPr>
          <p:nvPr/>
        </p:nvSpPr>
        <p:spPr bwMode="auto">
          <a:xfrm>
            <a:off x="2286000" y="5257800"/>
            <a:ext cx="2133600" cy="609600"/>
          </a:xfrm>
          <a:prstGeom prst="ellipse">
            <a:avLst/>
          </a:prstGeom>
          <a:solidFill>
            <a:schemeClr val="accent1"/>
          </a:solidFill>
          <a:ln w="9525">
            <a:solidFill>
              <a:schemeClr val="bg2"/>
            </a:solidFill>
            <a:round/>
            <a:headEnd/>
            <a:tailEnd/>
          </a:ln>
          <a:effectLst>
            <a:outerShdw blurRad="63500" dist="107763" dir="2700000" algn="ctr" rotWithShape="0">
              <a:schemeClr val="bg2">
                <a:alpha val="50000"/>
              </a:schemeClr>
            </a:outerShdw>
          </a:effectLst>
        </p:spPr>
        <p:txBody>
          <a:bodyPr wrap="none" anchor="ctr"/>
          <a:lstStyle/>
          <a:p>
            <a:pPr>
              <a:defRPr/>
            </a:pPr>
            <a:endParaRPr lang="de-DE">
              <a:cs typeface="+mn-cs"/>
            </a:endParaRPr>
          </a:p>
        </p:txBody>
      </p:sp>
      <p:sp>
        <p:nvSpPr>
          <p:cNvPr id="268296" name="Text Box 8"/>
          <p:cNvSpPr txBox="1">
            <a:spLocks noChangeArrowheads="1"/>
          </p:cNvSpPr>
          <p:nvPr/>
        </p:nvSpPr>
        <p:spPr bwMode="auto">
          <a:xfrm>
            <a:off x="2514600" y="5334000"/>
            <a:ext cx="1720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spcAft>
                <a:spcPct val="0"/>
              </a:spcAft>
              <a:defRPr/>
            </a:pPr>
            <a:r>
              <a:rPr lang="en-US" sz="2000">
                <a:solidFill>
                  <a:schemeClr val="bg2"/>
                </a:solidFill>
                <a:cs typeface="+mn-cs"/>
              </a:rPr>
              <a:t>Scratch Store</a:t>
            </a:r>
          </a:p>
        </p:txBody>
      </p:sp>
      <p:sp>
        <p:nvSpPr>
          <p:cNvPr id="268297" name="Line 9"/>
          <p:cNvSpPr>
            <a:spLocks noChangeShapeType="1"/>
          </p:cNvSpPr>
          <p:nvPr/>
        </p:nvSpPr>
        <p:spPr bwMode="auto">
          <a:xfrm flipH="1">
            <a:off x="3581400" y="4876800"/>
            <a:ext cx="609600" cy="381000"/>
          </a:xfrm>
          <a:prstGeom prst="line">
            <a:avLst/>
          </a:prstGeom>
          <a:noFill/>
          <a:ln w="317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nvGrpSpPr>
          <p:cNvPr id="32779" name="Group 10"/>
          <p:cNvGrpSpPr>
            <a:grpSpLocks/>
          </p:cNvGrpSpPr>
          <p:nvPr/>
        </p:nvGrpSpPr>
        <p:grpSpPr bwMode="auto">
          <a:xfrm>
            <a:off x="914400" y="3886200"/>
            <a:ext cx="2667000" cy="152400"/>
            <a:chOff x="576" y="2448"/>
            <a:chExt cx="1680" cy="96"/>
          </a:xfrm>
        </p:grpSpPr>
        <p:grpSp>
          <p:nvGrpSpPr>
            <p:cNvPr id="32810" name="Group 11"/>
            <p:cNvGrpSpPr>
              <a:grpSpLocks/>
            </p:cNvGrpSpPr>
            <p:nvPr/>
          </p:nvGrpSpPr>
          <p:grpSpPr bwMode="auto">
            <a:xfrm>
              <a:off x="1440" y="2448"/>
              <a:ext cx="816" cy="96"/>
              <a:chOff x="1440" y="2448"/>
              <a:chExt cx="816" cy="96"/>
            </a:xfrm>
          </p:grpSpPr>
          <p:sp>
            <p:nvSpPr>
              <p:cNvPr id="268300" name="AutoShape 12"/>
              <p:cNvSpPr>
                <a:spLocks noChangeArrowheads="1"/>
              </p:cNvSpPr>
              <p:nvPr/>
            </p:nvSpPr>
            <p:spPr bwMode="auto">
              <a:xfrm>
                <a:off x="1872" y="2448"/>
                <a:ext cx="384" cy="96"/>
              </a:xfrm>
              <a:prstGeom prst="rightArrow">
                <a:avLst>
                  <a:gd name="adj1" fmla="val 50000"/>
                  <a:gd name="adj2" fmla="val 100000"/>
                </a:avLst>
              </a:prstGeom>
              <a:solidFill>
                <a:schemeClr val="tx2"/>
              </a:solidFill>
              <a:ln w="127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8301" name="AutoShape 13"/>
              <p:cNvSpPr>
                <a:spLocks noChangeArrowheads="1"/>
              </p:cNvSpPr>
              <p:nvPr/>
            </p:nvSpPr>
            <p:spPr bwMode="auto">
              <a:xfrm>
                <a:off x="1440" y="2448"/>
                <a:ext cx="384" cy="96"/>
              </a:xfrm>
              <a:prstGeom prst="rightArrow">
                <a:avLst>
                  <a:gd name="adj1" fmla="val 50000"/>
                  <a:gd name="adj2" fmla="val 100000"/>
                </a:avLst>
              </a:prstGeom>
              <a:solidFill>
                <a:schemeClr val="tx2"/>
              </a:solidFill>
              <a:ln w="127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grpSp>
          <p:nvGrpSpPr>
            <p:cNvPr id="32811" name="Group 14"/>
            <p:cNvGrpSpPr>
              <a:grpSpLocks/>
            </p:cNvGrpSpPr>
            <p:nvPr/>
          </p:nvGrpSpPr>
          <p:grpSpPr bwMode="auto">
            <a:xfrm>
              <a:off x="576" y="2448"/>
              <a:ext cx="816" cy="96"/>
              <a:chOff x="1440" y="2448"/>
              <a:chExt cx="816" cy="96"/>
            </a:xfrm>
          </p:grpSpPr>
          <p:sp>
            <p:nvSpPr>
              <p:cNvPr id="268303" name="AutoShape 15"/>
              <p:cNvSpPr>
                <a:spLocks noChangeArrowheads="1"/>
              </p:cNvSpPr>
              <p:nvPr/>
            </p:nvSpPr>
            <p:spPr bwMode="auto">
              <a:xfrm>
                <a:off x="1872" y="2448"/>
                <a:ext cx="384" cy="96"/>
              </a:xfrm>
              <a:prstGeom prst="rightArrow">
                <a:avLst>
                  <a:gd name="adj1" fmla="val 50000"/>
                  <a:gd name="adj2" fmla="val 100000"/>
                </a:avLst>
              </a:prstGeom>
              <a:solidFill>
                <a:schemeClr val="tx2"/>
              </a:solidFill>
              <a:ln w="127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8304" name="AutoShape 16"/>
              <p:cNvSpPr>
                <a:spLocks noChangeArrowheads="1"/>
              </p:cNvSpPr>
              <p:nvPr/>
            </p:nvSpPr>
            <p:spPr bwMode="auto">
              <a:xfrm>
                <a:off x="1440" y="2448"/>
                <a:ext cx="384" cy="96"/>
              </a:xfrm>
              <a:prstGeom prst="rightArrow">
                <a:avLst>
                  <a:gd name="adj1" fmla="val 50000"/>
                  <a:gd name="adj2" fmla="val 100000"/>
                </a:avLst>
              </a:prstGeom>
              <a:solidFill>
                <a:schemeClr val="tx2"/>
              </a:solidFill>
              <a:ln w="127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grpSp>
      <p:grpSp>
        <p:nvGrpSpPr>
          <p:cNvPr id="32780" name="Group 17"/>
          <p:cNvGrpSpPr>
            <a:grpSpLocks/>
          </p:cNvGrpSpPr>
          <p:nvPr/>
        </p:nvGrpSpPr>
        <p:grpSpPr bwMode="auto">
          <a:xfrm>
            <a:off x="914400" y="4267200"/>
            <a:ext cx="2667000" cy="152400"/>
            <a:chOff x="576" y="2448"/>
            <a:chExt cx="1680" cy="96"/>
          </a:xfrm>
        </p:grpSpPr>
        <p:grpSp>
          <p:nvGrpSpPr>
            <p:cNvPr id="32804" name="Group 18"/>
            <p:cNvGrpSpPr>
              <a:grpSpLocks/>
            </p:cNvGrpSpPr>
            <p:nvPr/>
          </p:nvGrpSpPr>
          <p:grpSpPr bwMode="auto">
            <a:xfrm>
              <a:off x="1440" y="2448"/>
              <a:ext cx="816" cy="96"/>
              <a:chOff x="1440" y="2448"/>
              <a:chExt cx="816" cy="96"/>
            </a:xfrm>
          </p:grpSpPr>
          <p:sp>
            <p:nvSpPr>
              <p:cNvPr id="268307" name="AutoShape 19"/>
              <p:cNvSpPr>
                <a:spLocks noChangeArrowheads="1"/>
              </p:cNvSpPr>
              <p:nvPr/>
            </p:nvSpPr>
            <p:spPr bwMode="auto">
              <a:xfrm>
                <a:off x="1872" y="2448"/>
                <a:ext cx="384" cy="96"/>
              </a:xfrm>
              <a:prstGeom prst="rightArrow">
                <a:avLst>
                  <a:gd name="adj1" fmla="val 50000"/>
                  <a:gd name="adj2" fmla="val 100000"/>
                </a:avLst>
              </a:prstGeom>
              <a:solidFill>
                <a:schemeClr val="hlink"/>
              </a:solidFill>
              <a:ln w="127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8308" name="AutoShape 20"/>
              <p:cNvSpPr>
                <a:spLocks noChangeArrowheads="1"/>
              </p:cNvSpPr>
              <p:nvPr/>
            </p:nvSpPr>
            <p:spPr bwMode="auto">
              <a:xfrm>
                <a:off x="1440" y="2448"/>
                <a:ext cx="384" cy="96"/>
              </a:xfrm>
              <a:prstGeom prst="rightArrow">
                <a:avLst>
                  <a:gd name="adj1" fmla="val 50000"/>
                  <a:gd name="adj2" fmla="val 100000"/>
                </a:avLst>
              </a:prstGeom>
              <a:solidFill>
                <a:schemeClr val="hlink"/>
              </a:solidFill>
              <a:ln w="127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grpSp>
          <p:nvGrpSpPr>
            <p:cNvPr id="32805" name="Group 21"/>
            <p:cNvGrpSpPr>
              <a:grpSpLocks/>
            </p:cNvGrpSpPr>
            <p:nvPr/>
          </p:nvGrpSpPr>
          <p:grpSpPr bwMode="auto">
            <a:xfrm>
              <a:off x="576" y="2448"/>
              <a:ext cx="816" cy="96"/>
              <a:chOff x="1440" y="2448"/>
              <a:chExt cx="816" cy="96"/>
            </a:xfrm>
          </p:grpSpPr>
          <p:sp>
            <p:nvSpPr>
              <p:cNvPr id="268310" name="AutoShape 22"/>
              <p:cNvSpPr>
                <a:spLocks noChangeArrowheads="1"/>
              </p:cNvSpPr>
              <p:nvPr/>
            </p:nvSpPr>
            <p:spPr bwMode="auto">
              <a:xfrm>
                <a:off x="1872" y="2448"/>
                <a:ext cx="384" cy="96"/>
              </a:xfrm>
              <a:prstGeom prst="rightArrow">
                <a:avLst>
                  <a:gd name="adj1" fmla="val 50000"/>
                  <a:gd name="adj2" fmla="val 100000"/>
                </a:avLst>
              </a:prstGeom>
              <a:solidFill>
                <a:schemeClr val="hlink"/>
              </a:solidFill>
              <a:ln w="127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8311" name="AutoShape 23"/>
              <p:cNvSpPr>
                <a:spLocks noChangeArrowheads="1"/>
              </p:cNvSpPr>
              <p:nvPr/>
            </p:nvSpPr>
            <p:spPr bwMode="auto">
              <a:xfrm>
                <a:off x="1440" y="2448"/>
                <a:ext cx="384" cy="96"/>
              </a:xfrm>
              <a:prstGeom prst="rightArrow">
                <a:avLst>
                  <a:gd name="adj1" fmla="val 50000"/>
                  <a:gd name="adj2" fmla="val 100000"/>
                </a:avLst>
              </a:prstGeom>
              <a:solidFill>
                <a:schemeClr val="hlink"/>
              </a:solidFill>
              <a:ln w="127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grpSp>
      <p:sp>
        <p:nvSpPr>
          <p:cNvPr id="268312" name="Text Box 24"/>
          <p:cNvSpPr txBox="1">
            <a:spLocks noChangeArrowheads="1"/>
          </p:cNvSpPr>
          <p:nvPr/>
        </p:nvSpPr>
        <p:spPr bwMode="auto">
          <a:xfrm>
            <a:off x="228600" y="4495800"/>
            <a:ext cx="29337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85000"/>
              </a:lnSpc>
              <a:spcBef>
                <a:spcPct val="0"/>
              </a:spcBef>
              <a:spcAft>
                <a:spcPct val="0"/>
              </a:spcAft>
              <a:defRPr/>
            </a:pPr>
            <a:r>
              <a:rPr lang="en-US" sz="2000">
                <a:cs typeface="+mn-cs"/>
              </a:rPr>
              <a:t>Network measurements,</a:t>
            </a:r>
          </a:p>
          <a:p>
            <a:pPr algn="ctr">
              <a:lnSpc>
                <a:spcPct val="85000"/>
              </a:lnSpc>
              <a:spcBef>
                <a:spcPct val="0"/>
              </a:spcBef>
              <a:spcAft>
                <a:spcPct val="0"/>
              </a:spcAft>
              <a:defRPr/>
            </a:pPr>
            <a:r>
              <a:rPr lang="en-US" sz="2000">
                <a:cs typeface="+mn-cs"/>
              </a:rPr>
              <a:t>Packet traces</a:t>
            </a:r>
          </a:p>
        </p:txBody>
      </p:sp>
      <p:sp>
        <p:nvSpPr>
          <p:cNvPr id="268313" name="AutoShape 25"/>
          <p:cNvSpPr>
            <a:spLocks noChangeArrowheads="1"/>
          </p:cNvSpPr>
          <p:nvPr/>
        </p:nvSpPr>
        <p:spPr bwMode="auto">
          <a:xfrm>
            <a:off x="4343400" y="2514600"/>
            <a:ext cx="152400" cy="519113"/>
          </a:xfrm>
          <a:prstGeom prst="upArrow">
            <a:avLst>
              <a:gd name="adj1" fmla="val 50000"/>
              <a:gd name="adj2" fmla="val 85156"/>
            </a:avLst>
          </a:prstGeom>
          <a:solidFill>
            <a:schemeClr val="accent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8314" name="AutoShape 26"/>
          <p:cNvSpPr>
            <a:spLocks noChangeArrowheads="1"/>
          </p:cNvSpPr>
          <p:nvPr/>
        </p:nvSpPr>
        <p:spPr bwMode="auto">
          <a:xfrm>
            <a:off x="4343400" y="3048000"/>
            <a:ext cx="152400" cy="519113"/>
          </a:xfrm>
          <a:prstGeom prst="upArrow">
            <a:avLst>
              <a:gd name="adj1" fmla="val 50000"/>
              <a:gd name="adj2" fmla="val 85156"/>
            </a:avLst>
          </a:prstGeom>
          <a:solidFill>
            <a:schemeClr val="accent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8315" name="Text Box 27"/>
          <p:cNvSpPr txBox="1">
            <a:spLocks noChangeArrowheads="1"/>
          </p:cNvSpPr>
          <p:nvPr/>
        </p:nvSpPr>
        <p:spPr bwMode="auto">
          <a:xfrm>
            <a:off x="4648200" y="1295400"/>
            <a:ext cx="14732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5000"/>
              </a:lnSpc>
              <a:spcBef>
                <a:spcPct val="0"/>
              </a:spcBef>
              <a:spcAft>
                <a:spcPct val="0"/>
              </a:spcAft>
              <a:defRPr/>
            </a:pPr>
            <a:r>
              <a:rPr lang="en-US">
                <a:cs typeface="+mn-cs"/>
              </a:rPr>
              <a:t>Intrusion</a:t>
            </a:r>
          </a:p>
          <a:p>
            <a:pPr algn="ctr">
              <a:lnSpc>
                <a:spcPct val="85000"/>
              </a:lnSpc>
              <a:spcBef>
                <a:spcPct val="0"/>
              </a:spcBef>
              <a:spcAft>
                <a:spcPct val="0"/>
              </a:spcAft>
              <a:defRPr/>
            </a:pPr>
            <a:r>
              <a:rPr lang="en-US">
                <a:cs typeface="+mn-cs"/>
              </a:rPr>
              <a:t>Warnings</a:t>
            </a:r>
          </a:p>
        </p:txBody>
      </p:sp>
      <p:grpSp>
        <p:nvGrpSpPr>
          <p:cNvPr id="32785" name="Group 28"/>
          <p:cNvGrpSpPr>
            <a:grpSpLocks/>
          </p:cNvGrpSpPr>
          <p:nvPr/>
        </p:nvGrpSpPr>
        <p:grpSpPr bwMode="auto">
          <a:xfrm>
            <a:off x="6248400" y="2133600"/>
            <a:ext cx="914400" cy="1143000"/>
            <a:chOff x="4224" y="1344"/>
            <a:chExt cx="576" cy="720"/>
          </a:xfrm>
        </p:grpSpPr>
        <p:sp>
          <p:nvSpPr>
            <p:cNvPr id="268317" name="Rectangle 29"/>
            <p:cNvSpPr>
              <a:spLocks noChangeArrowheads="1"/>
            </p:cNvSpPr>
            <p:nvPr/>
          </p:nvSpPr>
          <p:spPr bwMode="auto">
            <a:xfrm>
              <a:off x="4224" y="1344"/>
              <a:ext cx="576" cy="720"/>
            </a:xfrm>
            <a:prstGeom prst="rect">
              <a:avLst/>
            </a:prstGeom>
            <a:solidFill>
              <a:srgbClr val="CC99FF"/>
            </a:solidFill>
            <a:ln w="1905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8318" name="Line 30"/>
            <p:cNvSpPr>
              <a:spLocks noChangeShapeType="1"/>
            </p:cNvSpPr>
            <p:nvPr/>
          </p:nvSpPr>
          <p:spPr bwMode="auto">
            <a:xfrm>
              <a:off x="4224" y="1488"/>
              <a:ext cx="576"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8319" name="Line 31"/>
            <p:cNvSpPr>
              <a:spLocks noChangeShapeType="1"/>
            </p:cNvSpPr>
            <p:nvPr/>
          </p:nvSpPr>
          <p:spPr bwMode="auto">
            <a:xfrm>
              <a:off x="4224" y="1632"/>
              <a:ext cx="576"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8320" name="Line 32"/>
            <p:cNvSpPr>
              <a:spLocks noChangeShapeType="1"/>
            </p:cNvSpPr>
            <p:nvPr/>
          </p:nvSpPr>
          <p:spPr bwMode="auto">
            <a:xfrm>
              <a:off x="4224" y="1776"/>
              <a:ext cx="576"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8321" name="Line 33"/>
            <p:cNvSpPr>
              <a:spLocks noChangeShapeType="1"/>
            </p:cNvSpPr>
            <p:nvPr/>
          </p:nvSpPr>
          <p:spPr bwMode="auto">
            <a:xfrm>
              <a:off x="4224" y="1920"/>
              <a:ext cx="576"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8322" name="Line 34"/>
            <p:cNvSpPr>
              <a:spLocks noChangeShapeType="1"/>
            </p:cNvSpPr>
            <p:nvPr/>
          </p:nvSpPr>
          <p:spPr bwMode="auto">
            <a:xfrm>
              <a:off x="4512" y="1344"/>
              <a:ext cx="0" cy="72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
        <p:nvSpPr>
          <p:cNvPr id="268323" name="Freeform 35"/>
          <p:cNvSpPr>
            <a:spLocks/>
          </p:cNvSpPr>
          <p:nvPr/>
        </p:nvSpPr>
        <p:spPr bwMode="auto">
          <a:xfrm>
            <a:off x="5715000" y="2968625"/>
            <a:ext cx="471488" cy="612775"/>
          </a:xfrm>
          <a:custGeom>
            <a:avLst/>
            <a:gdLst>
              <a:gd name="T0" fmla="*/ 0 w 297"/>
              <a:gd name="T1" fmla="*/ 386 h 386"/>
              <a:gd name="T2" fmla="*/ 297 w 297"/>
              <a:gd name="T3" fmla="*/ 0 h 386"/>
            </a:gdLst>
            <a:ahLst/>
            <a:cxnLst>
              <a:cxn ang="0">
                <a:pos x="T0" y="T1"/>
              </a:cxn>
              <a:cxn ang="0">
                <a:pos x="T2" y="T3"/>
              </a:cxn>
            </a:cxnLst>
            <a:rect l="0" t="0" r="r" b="b"/>
            <a:pathLst>
              <a:path w="297" h="386">
                <a:moveTo>
                  <a:pt x="0" y="386"/>
                </a:moveTo>
                <a:lnTo>
                  <a:pt x="297" y="0"/>
                </a:lnTo>
              </a:path>
            </a:pathLst>
          </a:custGeom>
          <a:noFill/>
          <a:ln w="31750">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8324" name="Text Box 36"/>
          <p:cNvSpPr txBox="1">
            <a:spLocks noChangeArrowheads="1"/>
          </p:cNvSpPr>
          <p:nvPr/>
        </p:nvSpPr>
        <p:spPr bwMode="auto">
          <a:xfrm>
            <a:off x="7213600" y="2209800"/>
            <a:ext cx="1930400" cy="1025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85000"/>
              </a:lnSpc>
              <a:spcBef>
                <a:spcPct val="0"/>
              </a:spcBef>
              <a:spcAft>
                <a:spcPct val="0"/>
              </a:spcAft>
              <a:defRPr/>
            </a:pPr>
            <a:r>
              <a:rPr lang="en-US">
                <a:cs typeface="+mn-cs"/>
              </a:rPr>
              <a:t>Online</a:t>
            </a:r>
          </a:p>
          <a:p>
            <a:pPr algn="ctr">
              <a:lnSpc>
                <a:spcPct val="85000"/>
              </a:lnSpc>
              <a:spcBef>
                <a:spcPct val="0"/>
              </a:spcBef>
              <a:spcAft>
                <a:spcPct val="0"/>
              </a:spcAft>
              <a:defRPr/>
            </a:pPr>
            <a:r>
              <a:rPr lang="en-US">
                <a:cs typeface="+mn-cs"/>
              </a:rPr>
              <a:t>Performance</a:t>
            </a:r>
          </a:p>
          <a:p>
            <a:pPr algn="ctr">
              <a:lnSpc>
                <a:spcPct val="85000"/>
              </a:lnSpc>
              <a:spcBef>
                <a:spcPct val="0"/>
              </a:spcBef>
              <a:spcAft>
                <a:spcPct val="0"/>
              </a:spcAft>
              <a:defRPr/>
            </a:pPr>
            <a:r>
              <a:rPr lang="en-US">
                <a:cs typeface="+mn-cs"/>
              </a:rPr>
              <a:t>Metrics</a:t>
            </a:r>
          </a:p>
        </p:txBody>
      </p:sp>
      <p:pic>
        <p:nvPicPr>
          <p:cNvPr id="32788" name="Picture 37" descr="j0292314"/>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057400" y="1524000"/>
            <a:ext cx="838200" cy="798513"/>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9" name="Picture 38" descr="j0301186"/>
          <p:cNvPicPr>
            <a:picLocks noChangeAspect="1" noChangeArrowheads="1"/>
          </p:cNvPicPr>
          <p:nvPr/>
        </p:nvPicPr>
        <p:blipFill>
          <a:blip r:embed="rId3">
            <a:lum bright="22000" contrast="-18000"/>
            <a:extLst>
              <a:ext uri="{28A0092B-C50C-407E-A947-70E740481C1C}">
                <a14:useLocalDpi xmlns:a14="http://schemas.microsoft.com/office/drawing/2010/main" val="0"/>
              </a:ext>
            </a:extLst>
          </a:blip>
          <a:srcRect/>
          <a:stretch>
            <a:fillRect/>
          </a:stretch>
        </p:blipFill>
        <p:spPr bwMode="auto">
          <a:xfrm>
            <a:off x="7315200" y="1295400"/>
            <a:ext cx="809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327" name="AutoShape 39"/>
          <p:cNvSpPr>
            <a:spLocks noChangeArrowheads="1"/>
          </p:cNvSpPr>
          <p:nvPr/>
        </p:nvSpPr>
        <p:spPr bwMode="auto">
          <a:xfrm>
            <a:off x="3962400" y="1752600"/>
            <a:ext cx="762000" cy="685800"/>
          </a:xfrm>
          <a:prstGeom prst="irregularSeal1">
            <a:avLst/>
          </a:prstGeom>
          <a:solidFill>
            <a:schemeClr val="hlink"/>
          </a:solidFill>
          <a:ln w="28575">
            <a:solidFill>
              <a:schemeClr val="bg2"/>
            </a:solidFill>
            <a:miter lim="800000"/>
            <a:headEnd/>
            <a:tailEnd/>
          </a:ln>
          <a:effectLst>
            <a:outerShdw blurRad="63500" dist="38099" dir="2700000" algn="ctr" rotWithShape="0">
              <a:schemeClr val="bg2">
                <a:alpha val="50000"/>
              </a:schemeClr>
            </a:outerShdw>
          </a:effectLst>
        </p:spPr>
        <p:txBody>
          <a:bodyPr wrap="none" anchor="ctr"/>
          <a:lstStyle/>
          <a:p>
            <a:pPr>
              <a:defRPr/>
            </a:pPr>
            <a:endParaRPr lang="de-DE">
              <a:cs typeface="+mn-cs"/>
            </a:endParaRPr>
          </a:p>
        </p:txBody>
      </p:sp>
      <p:grpSp>
        <p:nvGrpSpPr>
          <p:cNvPr id="32791" name="Group 41"/>
          <p:cNvGrpSpPr>
            <a:grpSpLocks/>
          </p:cNvGrpSpPr>
          <p:nvPr/>
        </p:nvGrpSpPr>
        <p:grpSpPr bwMode="auto">
          <a:xfrm>
            <a:off x="6400800" y="4648200"/>
            <a:ext cx="1371600" cy="914400"/>
            <a:chOff x="3936" y="2928"/>
            <a:chExt cx="864" cy="576"/>
          </a:xfrm>
        </p:grpSpPr>
        <p:sp>
          <p:nvSpPr>
            <p:cNvPr id="268330" name="AutoShape 42"/>
            <p:cNvSpPr>
              <a:spLocks noChangeArrowheads="1"/>
            </p:cNvSpPr>
            <p:nvPr/>
          </p:nvSpPr>
          <p:spPr bwMode="auto">
            <a:xfrm>
              <a:off x="3936" y="2928"/>
              <a:ext cx="864" cy="576"/>
            </a:xfrm>
            <a:prstGeom prst="can">
              <a:avLst>
                <a:gd name="adj" fmla="val 25000"/>
              </a:avLst>
            </a:prstGeom>
            <a:solidFill>
              <a:schemeClr val="accent1"/>
            </a:solidFill>
            <a:ln w="9525">
              <a:solidFill>
                <a:schemeClr val="bg2"/>
              </a:solidFill>
              <a:round/>
              <a:headEnd/>
              <a:tailEnd/>
            </a:ln>
            <a:effectLst>
              <a:outerShdw blurRad="63500" dist="107763" dir="2700000" algn="ctr" rotWithShape="0">
                <a:schemeClr val="bg2">
                  <a:alpha val="50000"/>
                </a:schemeClr>
              </a:outerShdw>
            </a:effectLst>
          </p:spPr>
          <p:txBody>
            <a:bodyPr wrap="none" anchor="ctr"/>
            <a:lstStyle/>
            <a:p>
              <a:pPr>
                <a:defRPr/>
              </a:pPr>
              <a:endParaRPr lang="de-DE">
                <a:cs typeface="+mn-cs"/>
              </a:endParaRPr>
            </a:p>
          </p:txBody>
        </p:sp>
        <p:sp>
          <p:nvSpPr>
            <p:cNvPr id="268331" name="Text Box 43"/>
            <p:cNvSpPr txBox="1">
              <a:spLocks noChangeArrowheads="1"/>
            </p:cNvSpPr>
            <p:nvPr/>
          </p:nvSpPr>
          <p:spPr bwMode="auto">
            <a:xfrm>
              <a:off x="3984" y="3120"/>
              <a:ext cx="7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spcAft>
                  <a:spcPct val="0"/>
                </a:spcAft>
                <a:defRPr/>
              </a:pPr>
              <a:r>
                <a:rPr lang="en-US">
                  <a:solidFill>
                    <a:schemeClr val="bg2"/>
                  </a:solidFill>
                  <a:cs typeface="+mn-cs"/>
                </a:rPr>
                <a:t>Archive</a:t>
              </a:r>
            </a:p>
          </p:txBody>
        </p:sp>
      </p:grpSp>
      <p:sp>
        <p:nvSpPr>
          <p:cNvPr id="268332" name="AutoShape 44"/>
          <p:cNvSpPr>
            <a:spLocks noChangeArrowheads="1"/>
          </p:cNvSpPr>
          <p:nvPr/>
        </p:nvSpPr>
        <p:spPr bwMode="auto">
          <a:xfrm>
            <a:off x="4724400" y="5257800"/>
            <a:ext cx="1371600" cy="914400"/>
          </a:xfrm>
          <a:prstGeom prst="can">
            <a:avLst>
              <a:gd name="adj" fmla="val 25000"/>
            </a:avLst>
          </a:prstGeom>
          <a:solidFill>
            <a:schemeClr val="accent1"/>
          </a:solidFill>
          <a:ln w="9525">
            <a:solidFill>
              <a:schemeClr val="bg2"/>
            </a:solidFill>
            <a:round/>
            <a:headEnd/>
            <a:tailEnd/>
          </a:ln>
          <a:effectLst>
            <a:outerShdw blurRad="63500" dist="107763" dir="2700000" algn="ctr" rotWithShape="0">
              <a:schemeClr val="bg2">
                <a:alpha val="50000"/>
              </a:schemeClr>
            </a:outerShdw>
          </a:effectLst>
        </p:spPr>
        <p:txBody>
          <a:bodyPr wrap="none" anchor="ctr"/>
          <a:lstStyle/>
          <a:p>
            <a:pPr>
              <a:defRPr/>
            </a:pPr>
            <a:endParaRPr lang="de-DE">
              <a:cs typeface="+mn-cs"/>
            </a:endParaRPr>
          </a:p>
        </p:txBody>
      </p:sp>
      <p:sp>
        <p:nvSpPr>
          <p:cNvPr id="268333" name="Text Box 45"/>
          <p:cNvSpPr txBox="1">
            <a:spLocks noChangeArrowheads="1"/>
          </p:cNvSpPr>
          <p:nvPr/>
        </p:nvSpPr>
        <p:spPr bwMode="auto">
          <a:xfrm>
            <a:off x="4953000" y="5486400"/>
            <a:ext cx="933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spcAft>
                <a:spcPct val="0"/>
              </a:spcAft>
              <a:defRPr/>
            </a:pPr>
            <a:r>
              <a:rPr lang="en-US" sz="1800">
                <a:solidFill>
                  <a:schemeClr val="bg2"/>
                </a:solidFill>
                <a:cs typeface="+mn-cs"/>
              </a:rPr>
              <a:t>Lookup</a:t>
            </a:r>
          </a:p>
          <a:p>
            <a:pPr algn="ctr">
              <a:spcBef>
                <a:spcPct val="0"/>
              </a:spcBef>
              <a:spcAft>
                <a:spcPct val="0"/>
              </a:spcAft>
              <a:defRPr/>
            </a:pPr>
            <a:r>
              <a:rPr lang="en-US" sz="1800">
                <a:solidFill>
                  <a:schemeClr val="bg2"/>
                </a:solidFill>
                <a:cs typeface="+mn-cs"/>
              </a:rPr>
              <a:t>Tables</a:t>
            </a:r>
          </a:p>
        </p:txBody>
      </p:sp>
      <p:sp>
        <p:nvSpPr>
          <p:cNvPr id="268334" name="Line 46"/>
          <p:cNvSpPr>
            <a:spLocks noChangeShapeType="1"/>
          </p:cNvSpPr>
          <p:nvPr/>
        </p:nvSpPr>
        <p:spPr bwMode="auto">
          <a:xfrm>
            <a:off x="5943600" y="4267200"/>
            <a:ext cx="1143000" cy="5334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8335" name="Line 47"/>
          <p:cNvSpPr>
            <a:spLocks noChangeShapeType="1"/>
          </p:cNvSpPr>
          <p:nvPr/>
        </p:nvSpPr>
        <p:spPr bwMode="auto">
          <a:xfrm>
            <a:off x="5181600" y="4876800"/>
            <a:ext cx="228600" cy="533400"/>
          </a:xfrm>
          <a:prstGeom prst="line">
            <a:avLst/>
          </a:prstGeom>
          <a:noFill/>
          <a:ln w="317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49" name="Datumsplatzhalter 3"/>
          <p:cNvSpPr>
            <a:spLocks noGrp="1"/>
          </p:cNvSpPr>
          <p:nvPr>
            <p:ph type="dt" sz="half" idx="10"/>
          </p:nvPr>
        </p:nvSpPr>
        <p:spPr>
          <a:xfrm>
            <a:off x="2627312" y="6356176"/>
            <a:ext cx="3240832" cy="457200"/>
          </a:xfrm>
        </p:spPr>
        <p:txBody>
          <a:bodyPr/>
          <a:lstStyle/>
          <a:p>
            <a:r>
              <a:rPr lang="en-US" sz="1400" dirty="0" smtClean="0">
                <a:solidFill>
                  <a:srgbClr val="0000FF"/>
                </a:solidFill>
              </a:rPr>
              <a:t>Rajeev </a:t>
            </a:r>
            <a:r>
              <a:rPr lang="en-US" sz="1400" dirty="0" err="1" smtClean="0">
                <a:solidFill>
                  <a:srgbClr val="0000FF"/>
                </a:solidFill>
              </a:rPr>
              <a:t>Motwani</a:t>
            </a:r>
            <a:r>
              <a:rPr lang="en-US" sz="1400" dirty="0" smtClean="0">
                <a:solidFill>
                  <a:srgbClr val="0000FF"/>
                </a:solidFill>
              </a:rPr>
              <a:t> PODS </a:t>
            </a:r>
            <a:r>
              <a:rPr lang="en-US" sz="1400" dirty="0">
                <a:solidFill>
                  <a:srgbClr val="0000FF"/>
                </a:solidFill>
              </a:rPr>
              <a:t>2002</a:t>
            </a:r>
          </a:p>
        </p:txBody>
      </p:sp>
    </p:spTree>
    <p:extLst>
      <p:ext uri="{BB962C8B-B14F-4D97-AF65-F5344CB8AC3E}">
        <p14:creationId xmlns:p14="http://schemas.microsoft.com/office/powerpoint/2010/main" val="12588710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oliennummernplatzhalter 4"/>
          <p:cNvSpPr>
            <a:spLocks noGrp="1"/>
          </p:cNvSpPr>
          <p:nvPr>
            <p:ph type="sldNum" sz="quarter" idx="12"/>
          </p:nvPr>
        </p:nvSpPr>
        <p:spPr/>
        <p:txBody>
          <a:bodyPr/>
          <a:lstStyle/>
          <a:p>
            <a:fld id="{3012CACB-6BE8-7149-9822-F5118E571C5C}" type="slidenum">
              <a:rPr lang="en-US"/>
              <a:pPr/>
              <a:t>13</a:t>
            </a:fld>
            <a:endParaRPr lang="en-US"/>
          </a:p>
        </p:txBody>
      </p:sp>
      <p:sp>
        <p:nvSpPr>
          <p:cNvPr id="147458" name="Rectangle 2"/>
          <p:cNvSpPr>
            <a:spLocks noGrp="1" noChangeArrowheads="1"/>
          </p:cNvSpPr>
          <p:nvPr>
            <p:ph type="title"/>
          </p:nvPr>
        </p:nvSpPr>
        <p:spPr>
          <a:xfrm>
            <a:off x="298104" y="209090"/>
            <a:ext cx="8229600" cy="503238"/>
          </a:xfrm>
        </p:spPr>
        <p:txBody>
          <a:bodyPr/>
          <a:lstStyle/>
          <a:p>
            <a:r>
              <a:rPr lang="en-US" dirty="0">
                <a:solidFill>
                  <a:srgbClr val="009900"/>
                </a:solidFill>
              </a:rPr>
              <a:t>   </a:t>
            </a:r>
            <a:r>
              <a:rPr lang="en-US" dirty="0" err="1" smtClean="0"/>
              <a:t>Beispiel</a:t>
            </a:r>
            <a:r>
              <a:rPr lang="en-US" dirty="0" smtClean="0"/>
              <a:t> 3: </a:t>
            </a:r>
            <a:r>
              <a:rPr lang="en-US" dirty="0" err="1" smtClean="0"/>
              <a:t>Auswertung</a:t>
            </a:r>
            <a:r>
              <a:rPr lang="en-US" dirty="0" smtClean="0"/>
              <a:t> von </a:t>
            </a:r>
            <a:r>
              <a:rPr lang="en-US" dirty="0" err="1" smtClean="0"/>
              <a:t>Netzwerkdaten</a:t>
            </a:r>
            <a:endParaRPr lang="en-US" dirty="0"/>
          </a:p>
        </p:txBody>
      </p:sp>
      <p:grpSp>
        <p:nvGrpSpPr>
          <p:cNvPr id="147459" name="Group 3"/>
          <p:cNvGrpSpPr>
            <a:grpSpLocks/>
          </p:cNvGrpSpPr>
          <p:nvPr/>
        </p:nvGrpSpPr>
        <p:grpSpPr bwMode="auto">
          <a:xfrm>
            <a:off x="2581275" y="1962150"/>
            <a:ext cx="4705350" cy="2155825"/>
            <a:chOff x="1422" y="1338"/>
            <a:chExt cx="2964" cy="1358"/>
          </a:xfrm>
        </p:grpSpPr>
        <p:sp>
          <p:nvSpPr>
            <p:cNvPr id="147460" name="Text Box 4"/>
            <p:cNvSpPr txBox="1">
              <a:spLocks noChangeArrowheads="1"/>
            </p:cNvSpPr>
            <p:nvPr/>
          </p:nvSpPr>
          <p:spPr bwMode="auto">
            <a:xfrm>
              <a:off x="1422" y="2484"/>
              <a:ext cx="29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effectLst/>
                  <a:latin typeface="Times New Roman" charset="0"/>
                </a:rPr>
                <a:t>1  2  3  4  5  6  7  8  9 10 11 12 13 14 15 16 17 18 19 20</a:t>
              </a:r>
            </a:p>
          </p:txBody>
        </p:sp>
        <p:sp>
          <p:nvSpPr>
            <p:cNvPr id="147461" name="Rectangle 5"/>
            <p:cNvSpPr>
              <a:spLocks noChangeArrowheads="1"/>
            </p:cNvSpPr>
            <p:nvPr/>
          </p:nvSpPr>
          <p:spPr bwMode="auto">
            <a:xfrm>
              <a:off x="2658" y="1338"/>
              <a:ext cx="54" cy="1146"/>
            </a:xfrm>
            <a:prstGeom prst="rect">
              <a:avLst/>
            </a:prstGeom>
            <a:solidFill>
              <a:schemeClr val="accent2"/>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47462" name="Rectangle 6"/>
            <p:cNvSpPr>
              <a:spLocks noChangeArrowheads="1"/>
            </p:cNvSpPr>
            <p:nvPr/>
          </p:nvSpPr>
          <p:spPr bwMode="auto">
            <a:xfrm>
              <a:off x="4062" y="2340"/>
              <a:ext cx="45" cy="144"/>
            </a:xfrm>
            <a:prstGeom prst="rect">
              <a:avLst/>
            </a:prstGeom>
            <a:solidFill>
              <a:schemeClr val="accent2"/>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47463" name="Rectangle 7"/>
            <p:cNvSpPr>
              <a:spLocks noChangeArrowheads="1"/>
            </p:cNvSpPr>
            <p:nvPr/>
          </p:nvSpPr>
          <p:spPr bwMode="auto">
            <a:xfrm>
              <a:off x="4206" y="2412"/>
              <a:ext cx="63" cy="72"/>
            </a:xfrm>
            <a:prstGeom prst="rect">
              <a:avLst/>
            </a:prstGeom>
            <a:solidFill>
              <a:schemeClr val="accent2"/>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47464" name="Rectangle 8"/>
            <p:cNvSpPr>
              <a:spLocks noChangeArrowheads="1"/>
            </p:cNvSpPr>
            <p:nvPr/>
          </p:nvSpPr>
          <p:spPr bwMode="auto">
            <a:xfrm>
              <a:off x="1470" y="1980"/>
              <a:ext cx="36" cy="504"/>
            </a:xfrm>
            <a:prstGeom prst="rect">
              <a:avLst/>
            </a:prstGeom>
            <a:solidFill>
              <a:schemeClr val="accent2"/>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47465" name="Rectangle 9"/>
            <p:cNvSpPr>
              <a:spLocks noChangeArrowheads="1"/>
            </p:cNvSpPr>
            <p:nvPr/>
          </p:nvSpPr>
          <p:spPr bwMode="auto">
            <a:xfrm>
              <a:off x="1614" y="2160"/>
              <a:ext cx="36" cy="324"/>
            </a:xfrm>
            <a:prstGeom prst="rect">
              <a:avLst/>
            </a:prstGeom>
            <a:solidFill>
              <a:schemeClr val="accent2"/>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47466" name="Rectangle 10"/>
            <p:cNvSpPr>
              <a:spLocks noChangeArrowheads="1"/>
            </p:cNvSpPr>
            <p:nvPr/>
          </p:nvSpPr>
          <p:spPr bwMode="auto">
            <a:xfrm>
              <a:off x="1758" y="2106"/>
              <a:ext cx="36" cy="378"/>
            </a:xfrm>
            <a:prstGeom prst="rect">
              <a:avLst/>
            </a:prstGeom>
            <a:solidFill>
              <a:schemeClr val="accent2"/>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47467" name="Rectangle 11"/>
            <p:cNvSpPr>
              <a:spLocks noChangeArrowheads="1"/>
            </p:cNvSpPr>
            <p:nvPr/>
          </p:nvSpPr>
          <p:spPr bwMode="auto">
            <a:xfrm>
              <a:off x="1902" y="2214"/>
              <a:ext cx="36" cy="270"/>
            </a:xfrm>
            <a:prstGeom prst="rect">
              <a:avLst/>
            </a:prstGeom>
            <a:solidFill>
              <a:schemeClr val="accent2"/>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47468" name="Rectangle 12"/>
            <p:cNvSpPr>
              <a:spLocks noChangeArrowheads="1"/>
            </p:cNvSpPr>
            <p:nvPr/>
          </p:nvSpPr>
          <p:spPr bwMode="auto">
            <a:xfrm>
              <a:off x="1998" y="1590"/>
              <a:ext cx="54" cy="894"/>
            </a:xfrm>
            <a:prstGeom prst="rect">
              <a:avLst/>
            </a:prstGeom>
            <a:solidFill>
              <a:schemeClr val="accent2"/>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47469" name="Rectangle 13"/>
            <p:cNvSpPr>
              <a:spLocks noChangeArrowheads="1"/>
            </p:cNvSpPr>
            <p:nvPr/>
          </p:nvSpPr>
          <p:spPr bwMode="auto">
            <a:xfrm>
              <a:off x="2094" y="2442"/>
              <a:ext cx="48" cy="42"/>
            </a:xfrm>
            <a:prstGeom prst="rect">
              <a:avLst/>
            </a:prstGeom>
            <a:solidFill>
              <a:schemeClr val="accent2"/>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47470" name="Rectangle 14"/>
            <p:cNvSpPr>
              <a:spLocks noChangeArrowheads="1"/>
            </p:cNvSpPr>
            <p:nvPr/>
          </p:nvSpPr>
          <p:spPr bwMode="auto">
            <a:xfrm>
              <a:off x="2814" y="1650"/>
              <a:ext cx="48" cy="834"/>
            </a:xfrm>
            <a:prstGeom prst="rect">
              <a:avLst/>
            </a:prstGeom>
            <a:solidFill>
              <a:schemeClr val="accent2"/>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47471" name="Rectangle 15"/>
            <p:cNvSpPr>
              <a:spLocks noChangeArrowheads="1"/>
            </p:cNvSpPr>
            <p:nvPr/>
          </p:nvSpPr>
          <p:spPr bwMode="auto">
            <a:xfrm>
              <a:off x="2958" y="1992"/>
              <a:ext cx="48" cy="492"/>
            </a:xfrm>
            <a:prstGeom prst="rect">
              <a:avLst/>
            </a:prstGeom>
            <a:solidFill>
              <a:schemeClr val="accent2"/>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47472" name="Rectangle 16"/>
            <p:cNvSpPr>
              <a:spLocks noChangeArrowheads="1"/>
            </p:cNvSpPr>
            <p:nvPr/>
          </p:nvSpPr>
          <p:spPr bwMode="auto">
            <a:xfrm>
              <a:off x="3438" y="2436"/>
              <a:ext cx="48" cy="48"/>
            </a:xfrm>
            <a:prstGeom prst="rect">
              <a:avLst/>
            </a:prstGeom>
            <a:solidFill>
              <a:schemeClr val="accent2"/>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47473" name="Rectangle 17"/>
            <p:cNvSpPr>
              <a:spLocks noChangeArrowheads="1"/>
            </p:cNvSpPr>
            <p:nvPr/>
          </p:nvSpPr>
          <p:spPr bwMode="auto">
            <a:xfrm flipV="1">
              <a:off x="2478" y="2436"/>
              <a:ext cx="48" cy="48"/>
            </a:xfrm>
            <a:prstGeom prst="rect">
              <a:avLst/>
            </a:prstGeom>
            <a:solidFill>
              <a:schemeClr val="accent2"/>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47474" name="Rectangle 18"/>
            <p:cNvSpPr>
              <a:spLocks noChangeArrowheads="1"/>
            </p:cNvSpPr>
            <p:nvPr/>
          </p:nvSpPr>
          <p:spPr bwMode="auto">
            <a:xfrm flipV="1">
              <a:off x="2238" y="2436"/>
              <a:ext cx="48" cy="48"/>
            </a:xfrm>
            <a:prstGeom prst="rect">
              <a:avLst/>
            </a:prstGeom>
            <a:solidFill>
              <a:schemeClr val="accent2"/>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47475" name="Rectangle 19"/>
            <p:cNvSpPr>
              <a:spLocks noChangeArrowheads="1"/>
            </p:cNvSpPr>
            <p:nvPr/>
          </p:nvSpPr>
          <p:spPr bwMode="auto">
            <a:xfrm>
              <a:off x="3918" y="2196"/>
              <a:ext cx="45" cy="288"/>
            </a:xfrm>
            <a:prstGeom prst="rect">
              <a:avLst/>
            </a:prstGeom>
            <a:solidFill>
              <a:schemeClr val="accent2"/>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47476" name="Rectangle 20"/>
            <p:cNvSpPr>
              <a:spLocks noChangeArrowheads="1"/>
            </p:cNvSpPr>
            <p:nvPr/>
          </p:nvSpPr>
          <p:spPr bwMode="auto">
            <a:xfrm>
              <a:off x="3774" y="1932"/>
              <a:ext cx="48" cy="552"/>
            </a:xfrm>
            <a:prstGeom prst="rect">
              <a:avLst/>
            </a:prstGeom>
            <a:solidFill>
              <a:schemeClr val="accent2"/>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grpSp>
        <p:nvGrpSpPr>
          <p:cNvPr id="147477" name="Group 21"/>
          <p:cNvGrpSpPr>
            <a:grpSpLocks/>
          </p:cNvGrpSpPr>
          <p:nvPr/>
        </p:nvGrpSpPr>
        <p:grpSpPr bwMode="auto">
          <a:xfrm>
            <a:off x="2047875" y="3581400"/>
            <a:ext cx="6946900" cy="1285875"/>
            <a:chOff x="1278" y="2388"/>
            <a:chExt cx="4376" cy="810"/>
          </a:xfrm>
        </p:grpSpPr>
        <p:sp>
          <p:nvSpPr>
            <p:cNvPr id="147478" name="Line 22"/>
            <p:cNvSpPr>
              <a:spLocks noChangeShapeType="1"/>
            </p:cNvSpPr>
            <p:nvPr/>
          </p:nvSpPr>
          <p:spPr bwMode="auto">
            <a:xfrm>
              <a:off x="1278" y="2388"/>
              <a:ext cx="334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47479" name="Text Box 23"/>
            <p:cNvSpPr txBox="1">
              <a:spLocks noChangeArrowheads="1"/>
            </p:cNvSpPr>
            <p:nvPr/>
          </p:nvSpPr>
          <p:spPr bwMode="auto">
            <a:xfrm>
              <a:off x="3818" y="2826"/>
              <a:ext cx="1836" cy="3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b="1" dirty="0">
                  <a:solidFill>
                    <a:srgbClr val="FF5050"/>
                  </a:solidFill>
                  <a:effectLst/>
                </a:rPr>
                <a:t>Find all elements</a:t>
              </a:r>
            </a:p>
            <a:p>
              <a:pPr algn="ctr"/>
              <a:r>
                <a:rPr lang="en-US" sz="1600" b="1" dirty="0">
                  <a:solidFill>
                    <a:srgbClr val="FF5050"/>
                  </a:solidFill>
                  <a:effectLst/>
                </a:rPr>
                <a:t> with frequency &gt; 0.1%</a:t>
              </a:r>
            </a:p>
          </p:txBody>
        </p:sp>
        <p:sp>
          <p:nvSpPr>
            <p:cNvPr id="147480" name="Line 24"/>
            <p:cNvSpPr>
              <a:spLocks noChangeShapeType="1"/>
            </p:cNvSpPr>
            <p:nvPr/>
          </p:nvSpPr>
          <p:spPr bwMode="auto">
            <a:xfrm>
              <a:off x="4626" y="2394"/>
              <a:ext cx="198" cy="444"/>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grpSp>
        <p:nvGrpSpPr>
          <p:cNvPr id="147504" name="Group 48"/>
          <p:cNvGrpSpPr>
            <a:grpSpLocks/>
          </p:cNvGrpSpPr>
          <p:nvPr/>
        </p:nvGrpSpPr>
        <p:grpSpPr bwMode="auto">
          <a:xfrm>
            <a:off x="506413" y="1447800"/>
            <a:ext cx="4760913" cy="1428750"/>
            <a:chOff x="319" y="912"/>
            <a:chExt cx="2999" cy="900"/>
          </a:xfrm>
        </p:grpSpPr>
        <p:sp>
          <p:nvSpPr>
            <p:cNvPr id="147482" name="Oval 26"/>
            <p:cNvSpPr>
              <a:spLocks noChangeArrowheads="1"/>
            </p:cNvSpPr>
            <p:nvPr/>
          </p:nvSpPr>
          <p:spPr bwMode="auto">
            <a:xfrm>
              <a:off x="2034" y="1158"/>
              <a:ext cx="1284" cy="654"/>
            </a:xfrm>
            <a:prstGeom prst="ellipse">
              <a:avLst/>
            </a:prstGeom>
            <a:noFill/>
            <a:ln w="28575">
              <a:solidFill>
                <a:srgbClr val="000000"/>
              </a:solidFill>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47483" name="Text Box 27"/>
            <p:cNvSpPr txBox="1">
              <a:spLocks noChangeArrowheads="1"/>
            </p:cNvSpPr>
            <p:nvPr/>
          </p:nvSpPr>
          <p:spPr bwMode="auto">
            <a:xfrm>
              <a:off x="319" y="912"/>
              <a:ext cx="1853" cy="2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b="1">
                  <a:effectLst/>
                </a:rPr>
                <a:t>Top-k most frequent elements</a:t>
              </a:r>
            </a:p>
          </p:txBody>
        </p:sp>
        <p:sp>
          <p:nvSpPr>
            <p:cNvPr id="147484" name="Line 28"/>
            <p:cNvSpPr>
              <a:spLocks noChangeShapeType="1"/>
            </p:cNvSpPr>
            <p:nvPr/>
          </p:nvSpPr>
          <p:spPr bwMode="auto">
            <a:xfrm flipH="1" flipV="1">
              <a:off x="1440" y="1152"/>
              <a:ext cx="564" cy="39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grpSp>
        <p:nvGrpSpPr>
          <p:cNvPr id="147485" name="Group 29"/>
          <p:cNvGrpSpPr>
            <a:grpSpLocks/>
          </p:cNvGrpSpPr>
          <p:nvPr/>
        </p:nvGrpSpPr>
        <p:grpSpPr bwMode="auto">
          <a:xfrm>
            <a:off x="571500" y="3833813"/>
            <a:ext cx="2706688" cy="1778000"/>
            <a:chOff x="162" y="2487"/>
            <a:chExt cx="1705" cy="1120"/>
          </a:xfrm>
        </p:grpSpPr>
        <p:sp>
          <p:nvSpPr>
            <p:cNvPr id="147486" name="Text Box 30"/>
            <p:cNvSpPr txBox="1">
              <a:spLocks noChangeArrowheads="1"/>
            </p:cNvSpPr>
            <p:nvPr/>
          </p:nvSpPr>
          <p:spPr bwMode="auto">
            <a:xfrm>
              <a:off x="162" y="3235"/>
              <a:ext cx="1705" cy="3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b="1">
                  <a:solidFill>
                    <a:srgbClr val="FF5050"/>
                  </a:solidFill>
                  <a:effectLst/>
                </a:rPr>
                <a:t>What is the frequency</a:t>
              </a:r>
            </a:p>
            <a:p>
              <a:pPr algn="ctr"/>
              <a:r>
                <a:rPr lang="en-US" sz="1600" b="1">
                  <a:solidFill>
                    <a:srgbClr val="FF5050"/>
                  </a:solidFill>
                  <a:effectLst/>
                </a:rPr>
                <a:t> of element 3?</a:t>
              </a:r>
            </a:p>
          </p:txBody>
        </p:sp>
        <p:sp>
          <p:nvSpPr>
            <p:cNvPr id="147487" name="Line 31"/>
            <p:cNvSpPr>
              <a:spLocks noChangeShapeType="1"/>
            </p:cNvSpPr>
            <p:nvPr/>
          </p:nvSpPr>
          <p:spPr bwMode="auto">
            <a:xfrm flipH="1">
              <a:off x="1188" y="2652"/>
              <a:ext cx="534" cy="588"/>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47488" name="Oval 32"/>
            <p:cNvSpPr>
              <a:spLocks noChangeArrowheads="1"/>
            </p:cNvSpPr>
            <p:nvPr/>
          </p:nvSpPr>
          <p:spPr bwMode="auto">
            <a:xfrm>
              <a:off x="1704" y="2487"/>
              <a:ext cx="138" cy="198"/>
            </a:xfrm>
            <a:prstGeom prst="ellipse">
              <a:avLst/>
            </a:prstGeom>
            <a:noFill/>
            <a:ln w="28575">
              <a:solidFill>
                <a:srgbClr val="000000"/>
              </a:solidFill>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de-DE"/>
            </a:p>
          </p:txBody>
        </p:sp>
      </p:grpSp>
      <p:grpSp>
        <p:nvGrpSpPr>
          <p:cNvPr id="147489" name="Group 33"/>
          <p:cNvGrpSpPr>
            <a:grpSpLocks/>
          </p:cNvGrpSpPr>
          <p:nvPr/>
        </p:nvGrpSpPr>
        <p:grpSpPr bwMode="auto">
          <a:xfrm>
            <a:off x="3906838" y="3759200"/>
            <a:ext cx="3849687" cy="2128838"/>
            <a:chOff x="2245" y="2464"/>
            <a:chExt cx="2425" cy="1341"/>
          </a:xfrm>
        </p:grpSpPr>
        <p:sp>
          <p:nvSpPr>
            <p:cNvPr id="147490" name="Oval 34"/>
            <p:cNvSpPr>
              <a:spLocks noChangeArrowheads="1"/>
            </p:cNvSpPr>
            <p:nvPr/>
          </p:nvSpPr>
          <p:spPr bwMode="auto">
            <a:xfrm>
              <a:off x="2326" y="2464"/>
              <a:ext cx="1074" cy="264"/>
            </a:xfrm>
            <a:prstGeom prst="ellipse">
              <a:avLst/>
            </a:prstGeom>
            <a:noFill/>
            <a:ln w="28575">
              <a:solidFill>
                <a:srgbClr val="000000"/>
              </a:solidFill>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de-DE"/>
            </a:p>
          </p:txBody>
        </p:sp>
        <p:sp>
          <p:nvSpPr>
            <p:cNvPr id="147491" name="Text Box 35"/>
            <p:cNvSpPr txBox="1">
              <a:spLocks noChangeArrowheads="1"/>
            </p:cNvSpPr>
            <p:nvPr/>
          </p:nvSpPr>
          <p:spPr bwMode="auto">
            <a:xfrm>
              <a:off x="2245" y="3433"/>
              <a:ext cx="2425" cy="3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b="1">
                  <a:solidFill>
                    <a:srgbClr val="FF5050"/>
                  </a:solidFill>
                  <a:effectLst/>
                </a:rPr>
                <a:t>What is the total frequency</a:t>
              </a:r>
            </a:p>
            <a:p>
              <a:pPr algn="ctr"/>
              <a:r>
                <a:rPr lang="en-US" sz="1600" b="1">
                  <a:solidFill>
                    <a:srgbClr val="FF5050"/>
                  </a:solidFill>
                  <a:effectLst/>
                </a:rPr>
                <a:t> of elements between 8 and 14?</a:t>
              </a:r>
            </a:p>
          </p:txBody>
        </p:sp>
        <p:sp>
          <p:nvSpPr>
            <p:cNvPr id="147492" name="Line 36"/>
            <p:cNvSpPr>
              <a:spLocks noChangeShapeType="1"/>
            </p:cNvSpPr>
            <p:nvPr/>
          </p:nvSpPr>
          <p:spPr bwMode="auto">
            <a:xfrm>
              <a:off x="2868" y="2748"/>
              <a:ext cx="276" cy="678"/>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grpSp>
        <p:nvGrpSpPr>
          <p:cNvPr id="147493" name="Group 37"/>
          <p:cNvGrpSpPr>
            <a:grpSpLocks/>
          </p:cNvGrpSpPr>
          <p:nvPr/>
        </p:nvGrpSpPr>
        <p:grpSpPr bwMode="auto">
          <a:xfrm>
            <a:off x="6021388" y="1658938"/>
            <a:ext cx="2998787" cy="2493962"/>
            <a:chOff x="3607" y="1177"/>
            <a:chExt cx="1889" cy="1571"/>
          </a:xfrm>
        </p:grpSpPr>
        <p:sp>
          <p:nvSpPr>
            <p:cNvPr id="147494" name="Oval 38"/>
            <p:cNvSpPr>
              <a:spLocks noChangeArrowheads="1"/>
            </p:cNvSpPr>
            <p:nvPr/>
          </p:nvSpPr>
          <p:spPr bwMode="auto">
            <a:xfrm>
              <a:off x="3870" y="1824"/>
              <a:ext cx="474" cy="924"/>
            </a:xfrm>
            <a:prstGeom prst="ellipse">
              <a:avLst/>
            </a:prstGeom>
            <a:noFill/>
            <a:ln w="28575">
              <a:solidFill>
                <a:srgbClr val="000000"/>
              </a:solidFill>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47495" name="Text Box 39"/>
            <p:cNvSpPr txBox="1">
              <a:spLocks noChangeArrowheads="1"/>
            </p:cNvSpPr>
            <p:nvPr/>
          </p:nvSpPr>
          <p:spPr bwMode="auto">
            <a:xfrm>
              <a:off x="3607" y="1177"/>
              <a:ext cx="1889" cy="3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b="1" dirty="0">
                  <a:solidFill>
                    <a:srgbClr val="FF5050"/>
                  </a:solidFill>
                  <a:effectLst/>
                </a:rPr>
                <a:t>Find elements that</a:t>
              </a:r>
            </a:p>
            <a:p>
              <a:pPr algn="ctr"/>
              <a:r>
                <a:rPr lang="en-US" sz="1600" b="1" dirty="0">
                  <a:solidFill>
                    <a:srgbClr val="FF5050"/>
                  </a:solidFill>
                  <a:effectLst/>
                </a:rPr>
                <a:t> occupy 0.1% of the tail.</a:t>
              </a:r>
            </a:p>
          </p:txBody>
        </p:sp>
        <p:sp>
          <p:nvSpPr>
            <p:cNvPr id="147496" name="Line 40"/>
            <p:cNvSpPr>
              <a:spLocks noChangeShapeType="1"/>
            </p:cNvSpPr>
            <p:nvPr/>
          </p:nvSpPr>
          <p:spPr bwMode="auto">
            <a:xfrm flipV="1">
              <a:off x="4308" y="1554"/>
              <a:ext cx="240" cy="474"/>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grpSp>
        <p:nvGrpSpPr>
          <p:cNvPr id="147497" name="Group 41"/>
          <p:cNvGrpSpPr>
            <a:grpSpLocks/>
          </p:cNvGrpSpPr>
          <p:nvPr/>
        </p:nvGrpSpPr>
        <p:grpSpPr bwMode="auto">
          <a:xfrm>
            <a:off x="123825" y="3038475"/>
            <a:ext cx="7553325" cy="1003300"/>
            <a:chOff x="0" y="2016"/>
            <a:chExt cx="4758" cy="632"/>
          </a:xfrm>
        </p:grpSpPr>
        <p:sp>
          <p:nvSpPr>
            <p:cNvPr id="147498" name="Text Box 42"/>
            <p:cNvSpPr txBox="1">
              <a:spLocks noChangeArrowheads="1"/>
            </p:cNvSpPr>
            <p:nvPr/>
          </p:nvSpPr>
          <p:spPr bwMode="auto">
            <a:xfrm>
              <a:off x="0" y="2016"/>
              <a:ext cx="1412" cy="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b="1">
                  <a:solidFill>
                    <a:srgbClr val="FF5050"/>
                  </a:solidFill>
                  <a:effectLst/>
                </a:rPr>
                <a:t>Mean + Variance?</a:t>
              </a:r>
            </a:p>
          </p:txBody>
        </p:sp>
        <p:sp>
          <p:nvSpPr>
            <p:cNvPr id="147499" name="Line 43"/>
            <p:cNvSpPr>
              <a:spLocks noChangeShapeType="1"/>
            </p:cNvSpPr>
            <p:nvPr/>
          </p:nvSpPr>
          <p:spPr bwMode="auto">
            <a:xfrm>
              <a:off x="1416" y="2118"/>
              <a:ext cx="3342"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47500" name="Text Box 44"/>
            <p:cNvSpPr txBox="1">
              <a:spLocks noChangeArrowheads="1"/>
            </p:cNvSpPr>
            <p:nvPr/>
          </p:nvSpPr>
          <p:spPr bwMode="auto">
            <a:xfrm>
              <a:off x="312" y="2430"/>
              <a:ext cx="718" cy="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b="1">
                  <a:solidFill>
                    <a:srgbClr val="FF5050"/>
                  </a:solidFill>
                  <a:effectLst/>
                </a:rPr>
                <a:t>Median?</a:t>
              </a:r>
            </a:p>
          </p:txBody>
        </p:sp>
        <p:sp>
          <p:nvSpPr>
            <p:cNvPr id="147501" name="Line 45"/>
            <p:cNvSpPr>
              <a:spLocks noChangeShapeType="1"/>
            </p:cNvSpPr>
            <p:nvPr/>
          </p:nvSpPr>
          <p:spPr bwMode="auto">
            <a:xfrm flipH="1">
              <a:off x="654" y="2232"/>
              <a:ext cx="0" cy="192"/>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sp>
        <p:nvSpPr>
          <p:cNvPr id="147502" name="Text Box 46"/>
          <p:cNvSpPr txBox="1">
            <a:spLocks noChangeArrowheads="1"/>
          </p:cNvSpPr>
          <p:nvPr/>
        </p:nvSpPr>
        <p:spPr bwMode="auto">
          <a:xfrm>
            <a:off x="1871663" y="6219825"/>
            <a:ext cx="5553075" cy="3397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b="1">
                <a:solidFill>
                  <a:srgbClr val="FF5050"/>
                </a:solidFill>
                <a:effectLst/>
              </a:rPr>
              <a:t>How many elements have non-zero frequency?</a:t>
            </a:r>
          </a:p>
        </p:txBody>
      </p:sp>
      <p:sp>
        <p:nvSpPr>
          <p:cNvPr id="147503" name="Text Box 47"/>
          <p:cNvSpPr txBox="1">
            <a:spLocks noChangeArrowheads="1"/>
          </p:cNvSpPr>
          <p:nvPr/>
        </p:nvSpPr>
        <p:spPr bwMode="auto">
          <a:xfrm>
            <a:off x="1736725" y="996950"/>
            <a:ext cx="5768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dirty="0">
                <a:effectLst>
                  <a:outerShdw blurRad="38100" dist="38100" dir="2700000" algn="tl">
                    <a:srgbClr val="DDDDDD"/>
                  </a:outerShdw>
                </a:effectLst>
              </a:rPr>
              <a:t>Analytics on Packet Headers – IP Addresses</a:t>
            </a:r>
          </a:p>
        </p:txBody>
      </p:sp>
      <p:sp>
        <p:nvSpPr>
          <p:cNvPr id="49" name="Datumsplatzhalter 3"/>
          <p:cNvSpPr>
            <a:spLocks noGrp="1"/>
          </p:cNvSpPr>
          <p:nvPr>
            <p:ph type="dt" sz="half" idx="10"/>
          </p:nvPr>
        </p:nvSpPr>
        <p:spPr>
          <a:xfrm>
            <a:off x="179512" y="5924128"/>
            <a:ext cx="3240832" cy="457200"/>
          </a:xfrm>
        </p:spPr>
        <p:txBody>
          <a:bodyPr/>
          <a:lstStyle/>
          <a:p>
            <a:r>
              <a:rPr lang="en-US" sz="1400" dirty="0" smtClean="0">
                <a:solidFill>
                  <a:srgbClr val="0000FF"/>
                </a:solidFill>
              </a:rPr>
              <a:t>Rajeev </a:t>
            </a:r>
            <a:r>
              <a:rPr lang="en-US" sz="1400" dirty="0" err="1" smtClean="0">
                <a:solidFill>
                  <a:srgbClr val="0000FF"/>
                </a:solidFill>
              </a:rPr>
              <a:t>Motwani</a:t>
            </a:r>
            <a:r>
              <a:rPr lang="en-US" sz="1400" dirty="0" smtClean="0">
                <a:solidFill>
                  <a:srgbClr val="0000FF"/>
                </a:solidFill>
              </a:rPr>
              <a:t> 2003</a:t>
            </a:r>
            <a:endParaRPr lang="en-US" sz="1400" dirty="0">
              <a:solidFill>
                <a:srgbClr val="0000FF"/>
              </a:solidFill>
            </a:endParaRPr>
          </a:p>
        </p:txBody>
      </p:sp>
    </p:spTree>
    <p:extLst>
      <p:ext uri="{BB962C8B-B14F-4D97-AF65-F5344CB8AC3E}">
        <p14:creationId xmlns:p14="http://schemas.microsoft.com/office/powerpoint/2010/main" val="33367672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oliennummernplatzhalter 4"/>
          <p:cNvSpPr>
            <a:spLocks noGrp="1"/>
          </p:cNvSpPr>
          <p:nvPr>
            <p:ph type="sldNum" sz="quarter" idx="12"/>
          </p:nvPr>
        </p:nvSpPr>
        <p:spPr/>
        <p:txBody>
          <a:bodyPr/>
          <a:lstStyle/>
          <a:p>
            <a:fld id="{C300D611-B1C4-444D-AA0D-8CFC32D059A4}" type="slidenum">
              <a:rPr lang="en-US"/>
              <a:pPr/>
              <a:t>14</a:t>
            </a:fld>
            <a:endParaRPr lang="en-US"/>
          </a:p>
        </p:txBody>
      </p:sp>
      <p:sp>
        <p:nvSpPr>
          <p:cNvPr id="110594" name="Rectangle 2"/>
          <p:cNvSpPr>
            <a:spLocks noGrp="1" noChangeArrowheads="1"/>
          </p:cNvSpPr>
          <p:nvPr>
            <p:ph type="title"/>
          </p:nvPr>
        </p:nvSpPr>
        <p:spPr/>
        <p:txBody>
          <a:bodyPr/>
          <a:lstStyle/>
          <a:p>
            <a:r>
              <a:rPr lang="en-US" sz="3600"/>
              <a:t>Data Stream Management System</a:t>
            </a:r>
          </a:p>
        </p:txBody>
      </p:sp>
      <p:sp>
        <p:nvSpPr>
          <p:cNvPr id="110595" name="Text Box 3"/>
          <p:cNvSpPr txBox="1">
            <a:spLocks noChangeArrowheads="1"/>
          </p:cNvSpPr>
          <p:nvPr/>
        </p:nvSpPr>
        <p:spPr bwMode="auto">
          <a:xfrm>
            <a:off x="3657600" y="1371600"/>
            <a:ext cx="2416175" cy="466725"/>
          </a:xfrm>
          <a:prstGeom prst="rect">
            <a:avLst/>
          </a:prstGeom>
          <a:solidFill>
            <a:schemeClr val="accent1"/>
          </a:solidFill>
          <a:ln w="9525">
            <a:solidFill>
              <a:schemeClr val="tx1"/>
            </a:solidFill>
            <a:miter lim="800000"/>
            <a:headEnd/>
            <a:tailEnd/>
          </a:ln>
          <a:effectLst>
            <a:outerShdw blurRad="63500" dist="38099" dir="2700000" algn="ctr" rotWithShape="0">
              <a:schemeClr val="bg2">
                <a:alpha val="74998"/>
              </a:schemeClr>
            </a:outerShdw>
          </a:effectLst>
        </p:spPr>
        <p:txBody>
          <a:bodyPr wrap="none">
            <a:spAutoFit/>
          </a:bodyPr>
          <a:lstStyle/>
          <a:p>
            <a:r>
              <a:rPr lang="en-US"/>
              <a:t>User/Application</a:t>
            </a:r>
          </a:p>
        </p:txBody>
      </p:sp>
      <p:sp>
        <p:nvSpPr>
          <p:cNvPr id="110598" name="Text Box 6"/>
          <p:cNvSpPr txBox="1">
            <a:spLocks noChangeArrowheads="1"/>
          </p:cNvSpPr>
          <p:nvPr/>
        </p:nvSpPr>
        <p:spPr bwMode="auto">
          <a:xfrm>
            <a:off x="1752600" y="2209800"/>
            <a:ext cx="23098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effectLst>
                  <a:outerShdw blurRad="38100" dist="38100" dir="2700000" algn="tl">
                    <a:srgbClr val="FFFFFF"/>
                  </a:outerShdw>
                </a:effectLst>
              </a:rPr>
              <a:t>Register Query</a:t>
            </a:r>
          </a:p>
        </p:txBody>
      </p:sp>
      <p:sp>
        <p:nvSpPr>
          <p:cNvPr id="110623" name="Rectangle 31"/>
          <p:cNvSpPr>
            <a:spLocks noChangeArrowheads="1"/>
          </p:cNvSpPr>
          <p:nvPr/>
        </p:nvSpPr>
        <p:spPr bwMode="auto">
          <a:xfrm>
            <a:off x="3581400" y="3048000"/>
            <a:ext cx="2743200" cy="1295400"/>
          </a:xfrm>
          <a:prstGeom prst="rect">
            <a:avLst/>
          </a:prstGeom>
          <a:solidFill>
            <a:schemeClr val="accent1"/>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endParaRPr lang="de-DE"/>
          </a:p>
        </p:txBody>
      </p:sp>
      <p:grpSp>
        <p:nvGrpSpPr>
          <p:cNvPr id="110663" name="Group 71"/>
          <p:cNvGrpSpPr>
            <a:grpSpLocks/>
          </p:cNvGrpSpPr>
          <p:nvPr/>
        </p:nvGrpSpPr>
        <p:grpSpPr bwMode="auto">
          <a:xfrm>
            <a:off x="152400" y="3429000"/>
            <a:ext cx="3352800" cy="457200"/>
            <a:chOff x="96" y="2400"/>
            <a:chExt cx="2112" cy="288"/>
          </a:xfrm>
        </p:grpSpPr>
        <p:grpSp>
          <p:nvGrpSpPr>
            <p:cNvPr id="110611" name="Group 19"/>
            <p:cNvGrpSpPr>
              <a:grpSpLocks/>
            </p:cNvGrpSpPr>
            <p:nvPr/>
          </p:nvGrpSpPr>
          <p:grpSpPr bwMode="auto">
            <a:xfrm>
              <a:off x="1824" y="2640"/>
              <a:ext cx="384" cy="48"/>
              <a:chOff x="672" y="2496"/>
              <a:chExt cx="384" cy="48"/>
            </a:xfrm>
          </p:grpSpPr>
          <p:sp>
            <p:nvSpPr>
              <p:cNvPr id="110612" name="Rectangle 20"/>
              <p:cNvSpPr>
                <a:spLocks noChangeArrowheads="1"/>
              </p:cNvSpPr>
              <p:nvPr/>
            </p:nvSpPr>
            <p:spPr bwMode="auto">
              <a:xfrm>
                <a:off x="672" y="2496"/>
                <a:ext cx="192" cy="48"/>
              </a:xfrm>
              <a:prstGeom prst="rect">
                <a:avLst/>
              </a:prstGeom>
              <a:solidFill>
                <a:srgbClr val="FF66CC"/>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10613" name="Rectangle 21"/>
              <p:cNvSpPr>
                <a:spLocks noChangeArrowheads="1"/>
              </p:cNvSpPr>
              <p:nvPr/>
            </p:nvSpPr>
            <p:spPr bwMode="auto">
              <a:xfrm>
                <a:off x="864" y="2496"/>
                <a:ext cx="192" cy="48"/>
              </a:xfrm>
              <a:prstGeom prst="rect">
                <a:avLst/>
              </a:prstGeom>
              <a:solidFill>
                <a:srgbClr val="FF66CC"/>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grpSp>
          <p:nvGrpSpPr>
            <p:cNvPr id="110662" name="Group 70"/>
            <p:cNvGrpSpPr>
              <a:grpSpLocks/>
            </p:cNvGrpSpPr>
            <p:nvPr/>
          </p:nvGrpSpPr>
          <p:grpSpPr bwMode="auto">
            <a:xfrm>
              <a:off x="96" y="2400"/>
              <a:ext cx="2112" cy="288"/>
              <a:chOff x="96" y="2400"/>
              <a:chExt cx="2112" cy="288"/>
            </a:xfrm>
          </p:grpSpPr>
          <p:grpSp>
            <p:nvGrpSpPr>
              <p:cNvPr id="110614" name="Group 22"/>
              <p:cNvGrpSpPr>
                <a:grpSpLocks/>
              </p:cNvGrpSpPr>
              <p:nvPr/>
            </p:nvGrpSpPr>
            <p:grpSpPr bwMode="auto">
              <a:xfrm>
                <a:off x="1392" y="2640"/>
                <a:ext cx="384" cy="48"/>
                <a:chOff x="672" y="2496"/>
                <a:chExt cx="384" cy="48"/>
              </a:xfrm>
            </p:grpSpPr>
            <p:sp>
              <p:nvSpPr>
                <p:cNvPr id="110615" name="Rectangle 23"/>
                <p:cNvSpPr>
                  <a:spLocks noChangeArrowheads="1"/>
                </p:cNvSpPr>
                <p:nvPr/>
              </p:nvSpPr>
              <p:spPr bwMode="auto">
                <a:xfrm>
                  <a:off x="672" y="2496"/>
                  <a:ext cx="192" cy="48"/>
                </a:xfrm>
                <a:prstGeom prst="rect">
                  <a:avLst/>
                </a:prstGeom>
                <a:solidFill>
                  <a:srgbClr val="FF66CC"/>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10616" name="Rectangle 24"/>
                <p:cNvSpPr>
                  <a:spLocks noChangeArrowheads="1"/>
                </p:cNvSpPr>
                <p:nvPr/>
              </p:nvSpPr>
              <p:spPr bwMode="auto">
                <a:xfrm>
                  <a:off x="864" y="2496"/>
                  <a:ext cx="192" cy="48"/>
                </a:xfrm>
                <a:prstGeom prst="rect">
                  <a:avLst/>
                </a:prstGeom>
                <a:solidFill>
                  <a:srgbClr val="FF66CC"/>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grpSp>
            <p:nvGrpSpPr>
              <p:cNvPr id="110617" name="Group 25"/>
              <p:cNvGrpSpPr>
                <a:grpSpLocks/>
              </p:cNvGrpSpPr>
              <p:nvPr/>
            </p:nvGrpSpPr>
            <p:grpSpPr bwMode="auto">
              <a:xfrm>
                <a:off x="960" y="2640"/>
                <a:ext cx="384" cy="48"/>
                <a:chOff x="672" y="2496"/>
                <a:chExt cx="384" cy="48"/>
              </a:xfrm>
            </p:grpSpPr>
            <p:sp>
              <p:nvSpPr>
                <p:cNvPr id="110618" name="Rectangle 26"/>
                <p:cNvSpPr>
                  <a:spLocks noChangeArrowheads="1"/>
                </p:cNvSpPr>
                <p:nvPr/>
              </p:nvSpPr>
              <p:spPr bwMode="auto">
                <a:xfrm>
                  <a:off x="672" y="2496"/>
                  <a:ext cx="192" cy="48"/>
                </a:xfrm>
                <a:prstGeom prst="rect">
                  <a:avLst/>
                </a:prstGeom>
                <a:solidFill>
                  <a:srgbClr val="FF66CC"/>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10619" name="Rectangle 27"/>
                <p:cNvSpPr>
                  <a:spLocks noChangeArrowheads="1"/>
                </p:cNvSpPr>
                <p:nvPr/>
              </p:nvSpPr>
              <p:spPr bwMode="auto">
                <a:xfrm>
                  <a:off x="864" y="2496"/>
                  <a:ext cx="192" cy="48"/>
                </a:xfrm>
                <a:prstGeom prst="rect">
                  <a:avLst/>
                </a:prstGeom>
                <a:solidFill>
                  <a:srgbClr val="FF66CC"/>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grpSp>
            <p:nvGrpSpPr>
              <p:cNvPr id="110620" name="Group 28"/>
              <p:cNvGrpSpPr>
                <a:grpSpLocks/>
              </p:cNvGrpSpPr>
              <p:nvPr/>
            </p:nvGrpSpPr>
            <p:grpSpPr bwMode="auto">
              <a:xfrm>
                <a:off x="528" y="2640"/>
                <a:ext cx="384" cy="48"/>
                <a:chOff x="672" y="2496"/>
                <a:chExt cx="384" cy="48"/>
              </a:xfrm>
            </p:grpSpPr>
            <p:sp>
              <p:nvSpPr>
                <p:cNvPr id="110621" name="Rectangle 29"/>
                <p:cNvSpPr>
                  <a:spLocks noChangeArrowheads="1"/>
                </p:cNvSpPr>
                <p:nvPr/>
              </p:nvSpPr>
              <p:spPr bwMode="auto">
                <a:xfrm>
                  <a:off x="672" y="2496"/>
                  <a:ext cx="192" cy="48"/>
                </a:xfrm>
                <a:prstGeom prst="rect">
                  <a:avLst/>
                </a:prstGeom>
                <a:solidFill>
                  <a:srgbClr val="FF66CC"/>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10622" name="Rectangle 30"/>
                <p:cNvSpPr>
                  <a:spLocks noChangeArrowheads="1"/>
                </p:cNvSpPr>
                <p:nvPr/>
              </p:nvSpPr>
              <p:spPr bwMode="auto">
                <a:xfrm>
                  <a:off x="864" y="2496"/>
                  <a:ext cx="192" cy="48"/>
                </a:xfrm>
                <a:prstGeom prst="rect">
                  <a:avLst/>
                </a:prstGeom>
                <a:solidFill>
                  <a:srgbClr val="FF66CC"/>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grpSp>
            <p:nvGrpSpPr>
              <p:cNvPr id="110661" name="Group 69"/>
              <p:cNvGrpSpPr>
                <a:grpSpLocks/>
              </p:cNvGrpSpPr>
              <p:nvPr/>
            </p:nvGrpSpPr>
            <p:grpSpPr bwMode="auto">
              <a:xfrm>
                <a:off x="96" y="2400"/>
                <a:ext cx="2112" cy="48"/>
                <a:chOff x="96" y="2400"/>
                <a:chExt cx="2112" cy="48"/>
              </a:xfrm>
            </p:grpSpPr>
            <p:grpSp>
              <p:nvGrpSpPr>
                <p:cNvPr id="110599" name="Group 7"/>
                <p:cNvGrpSpPr>
                  <a:grpSpLocks/>
                </p:cNvGrpSpPr>
                <p:nvPr/>
              </p:nvGrpSpPr>
              <p:grpSpPr bwMode="auto">
                <a:xfrm>
                  <a:off x="528" y="2400"/>
                  <a:ext cx="384" cy="48"/>
                  <a:chOff x="672" y="2496"/>
                  <a:chExt cx="384" cy="48"/>
                </a:xfrm>
              </p:grpSpPr>
              <p:sp>
                <p:nvSpPr>
                  <p:cNvPr id="110600" name="Rectangle 8"/>
                  <p:cNvSpPr>
                    <a:spLocks noChangeArrowheads="1"/>
                  </p:cNvSpPr>
                  <p:nvPr/>
                </p:nvSpPr>
                <p:spPr bwMode="auto">
                  <a:xfrm>
                    <a:off x="672" y="2496"/>
                    <a:ext cx="192" cy="48"/>
                  </a:xfrm>
                  <a:prstGeom prst="rect">
                    <a:avLst/>
                  </a:prstGeom>
                  <a:solidFill>
                    <a:schemeClr val="tx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10601" name="Rectangle 9"/>
                  <p:cNvSpPr>
                    <a:spLocks noChangeArrowheads="1"/>
                  </p:cNvSpPr>
                  <p:nvPr/>
                </p:nvSpPr>
                <p:spPr bwMode="auto">
                  <a:xfrm>
                    <a:off x="864" y="2496"/>
                    <a:ext cx="192" cy="48"/>
                  </a:xfrm>
                  <a:prstGeom prst="rect">
                    <a:avLst/>
                  </a:prstGeom>
                  <a:solidFill>
                    <a:schemeClr val="tx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grpSp>
              <p:nvGrpSpPr>
                <p:cNvPr id="110602" name="Group 10"/>
                <p:cNvGrpSpPr>
                  <a:grpSpLocks/>
                </p:cNvGrpSpPr>
                <p:nvPr/>
              </p:nvGrpSpPr>
              <p:grpSpPr bwMode="auto">
                <a:xfrm>
                  <a:off x="960" y="2400"/>
                  <a:ext cx="384" cy="48"/>
                  <a:chOff x="672" y="2496"/>
                  <a:chExt cx="384" cy="48"/>
                </a:xfrm>
              </p:grpSpPr>
              <p:sp>
                <p:nvSpPr>
                  <p:cNvPr id="110603" name="Rectangle 11"/>
                  <p:cNvSpPr>
                    <a:spLocks noChangeArrowheads="1"/>
                  </p:cNvSpPr>
                  <p:nvPr/>
                </p:nvSpPr>
                <p:spPr bwMode="auto">
                  <a:xfrm>
                    <a:off x="672" y="2496"/>
                    <a:ext cx="192" cy="48"/>
                  </a:xfrm>
                  <a:prstGeom prst="rect">
                    <a:avLst/>
                  </a:prstGeom>
                  <a:solidFill>
                    <a:schemeClr val="tx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10604" name="Rectangle 12"/>
                  <p:cNvSpPr>
                    <a:spLocks noChangeArrowheads="1"/>
                  </p:cNvSpPr>
                  <p:nvPr/>
                </p:nvSpPr>
                <p:spPr bwMode="auto">
                  <a:xfrm>
                    <a:off x="864" y="2496"/>
                    <a:ext cx="192" cy="48"/>
                  </a:xfrm>
                  <a:prstGeom prst="rect">
                    <a:avLst/>
                  </a:prstGeom>
                  <a:solidFill>
                    <a:schemeClr val="tx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grpSp>
              <p:nvGrpSpPr>
                <p:cNvPr id="110605" name="Group 13"/>
                <p:cNvGrpSpPr>
                  <a:grpSpLocks/>
                </p:cNvGrpSpPr>
                <p:nvPr/>
              </p:nvGrpSpPr>
              <p:grpSpPr bwMode="auto">
                <a:xfrm>
                  <a:off x="1392" y="2400"/>
                  <a:ext cx="384" cy="48"/>
                  <a:chOff x="672" y="2496"/>
                  <a:chExt cx="384" cy="48"/>
                </a:xfrm>
              </p:grpSpPr>
              <p:sp>
                <p:nvSpPr>
                  <p:cNvPr id="110606" name="Rectangle 14"/>
                  <p:cNvSpPr>
                    <a:spLocks noChangeArrowheads="1"/>
                  </p:cNvSpPr>
                  <p:nvPr/>
                </p:nvSpPr>
                <p:spPr bwMode="auto">
                  <a:xfrm>
                    <a:off x="672" y="2496"/>
                    <a:ext cx="192" cy="48"/>
                  </a:xfrm>
                  <a:prstGeom prst="rect">
                    <a:avLst/>
                  </a:prstGeom>
                  <a:solidFill>
                    <a:schemeClr val="tx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10607" name="Rectangle 15"/>
                  <p:cNvSpPr>
                    <a:spLocks noChangeArrowheads="1"/>
                  </p:cNvSpPr>
                  <p:nvPr/>
                </p:nvSpPr>
                <p:spPr bwMode="auto">
                  <a:xfrm>
                    <a:off x="864" y="2496"/>
                    <a:ext cx="192" cy="48"/>
                  </a:xfrm>
                  <a:prstGeom prst="rect">
                    <a:avLst/>
                  </a:prstGeom>
                  <a:solidFill>
                    <a:schemeClr val="tx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grpSp>
              <p:nvGrpSpPr>
                <p:cNvPr id="110608" name="Group 16"/>
                <p:cNvGrpSpPr>
                  <a:grpSpLocks/>
                </p:cNvGrpSpPr>
                <p:nvPr/>
              </p:nvGrpSpPr>
              <p:grpSpPr bwMode="auto">
                <a:xfrm>
                  <a:off x="1824" y="2400"/>
                  <a:ext cx="384" cy="48"/>
                  <a:chOff x="672" y="2496"/>
                  <a:chExt cx="384" cy="48"/>
                </a:xfrm>
              </p:grpSpPr>
              <p:sp>
                <p:nvSpPr>
                  <p:cNvPr id="110609" name="Rectangle 17"/>
                  <p:cNvSpPr>
                    <a:spLocks noChangeArrowheads="1"/>
                  </p:cNvSpPr>
                  <p:nvPr/>
                </p:nvSpPr>
                <p:spPr bwMode="auto">
                  <a:xfrm>
                    <a:off x="672" y="2496"/>
                    <a:ext cx="192" cy="48"/>
                  </a:xfrm>
                  <a:prstGeom prst="rect">
                    <a:avLst/>
                  </a:prstGeom>
                  <a:solidFill>
                    <a:schemeClr val="tx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10610" name="Rectangle 18"/>
                  <p:cNvSpPr>
                    <a:spLocks noChangeArrowheads="1"/>
                  </p:cNvSpPr>
                  <p:nvPr/>
                </p:nvSpPr>
                <p:spPr bwMode="auto">
                  <a:xfrm>
                    <a:off x="864" y="2496"/>
                    <a:ext cx="192" cy="48"/>
                  </a:xfrm>
                  <a:prstGeom prst="rect">
                    <a:avLst/>
                  </a:prstGeom>
                  <a:solidFill>
                    <a:schemeClr val="tx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grpSp>
              <p:nvGrpSpPr>
                <p:cNvPr id="110624" name="Group 32"/>
                <p:cNvGrpSpPr>
                  <a:grpSpLocks/>
                </p:cNvGrpSpPr>
                <p:nvPr/>
              </p:nvGrpSpPr>
              <p:grpSpPr bwMode="auto">
                <a:xfrm>
                  <a:off x="96" y="2400"/>
                  <a:ext cx="384" cy="48"/>
                  <a:chOff x="672" y="2496"/>
                  <a:chExt cx="384" cy="48"/>
                </a:xfrm>
              </p:grpSpPr>
              <p:sp>
                <p:nvSpPr>
                  <p:cNvPr id="110625" name="Rectangle 33"/>
                  <p:cNvSpPr>
                    <a:spLocks noChangeArrowheads="1"/>
                  </p:cNvSpPr>
                  <p:nvPr/>
                </p:nvSpPr>
                <p:spPr bwMode="auto">
                  <a:xfrm>
                    <a:off x="672" y="2496"/>
                    <a:ext cx="192" cy="48"/>
                  </a:xfrm>
                  <a:prstGeom prst="rect">
                    <a:avLst/>
                  </a:prstGeom>
                  <a:solidFill>
                    <a:schemeClr val="tx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10626" name="Rectangle 34"/>
                  <p:cNvSpPr>
                    <a:spLocks noChangeArrowheads="1"/>
                  </p:cNvSpPr>
                  <p:nvPr/>
                </p:nvSpPr>
                <p:spPr bwMode="auto">
                  <a:xfrm>
                    <a:off x="864" y="2496"/>
                    <a:ext cx="192" cy="48"/>
                  </a:xfrm>
                  <a:prstGeom prst="rect">
                    <a:avLst/>
                  </a:prstGeom>
                  <a:solidFill>
                    <a:schemeClr val="tx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grpSp>
          <p:grpSp>
            <p:nvGrpSpPr>
              <p:cNvPr id="110627" name="Group 35"/>
              <p:cNvGrpSpPr>
                <a:grpSpLocks/>
              </p:cNvGrpSpPr>
              <p:nvPr/>
            </p:nvGrpSpPr>
            <p:grpSpPr bwMode="auto">
              <a:xfrm>
                <a:off x="96" y="2640"/>
                <a:ext cx="384" cy="48"/>
                <a:chOff x="672" y="2496"/>
                <a:chExt cx="384" cy="48"/>
              </a:xfrm>
            </p:grpSpPr>
            <p:sp>
              <p:nvSpPr>
                <p:cNvPr id="110628" name="Rectangle 36"/>
                <p:cNvSpPr>
                  <a:spLocks noChangeArrowheads="1"/>
                </p:cNvSpPr>
                <p:nvPr/>
              </p:nvSpPr>
              <p:spPr bwMode="auto">
                <a:xfrm>
                  <a:off x="672" y="2496"/>
                  <a:ext cx="192" cy="48"/>
                </a:xfrm>
                <a:prstGeom prst="rect">
                  <a:avLst/>
                </a:prstGeom>
                <a:solidFill>
                  <a:srgbClr val="FF66CC"/>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10629" name="Rectangle 37"/>
                <p:cNvSpPr>
                  <a:spLocks noChangeArrowheads="1"/>
                </p:cNvSpPr>
                <p:nvPr/>
              </p:nvSpPr>
              <p:spPr bwMode="auto">
                <a:xfrm>
                  <a:off x="864" y="2496"/>
                  <a:ext cx="192" cy="48"/>
                </a:xfrm>
                <a:prstGeom prst="rect">
                  <a:avLst/>
                </a:prstGeom>
                <a:solidFill>
                  <a:srgbClr val="FF66CC"/>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grpSp>
      </p:grpSp>
      <p:sp>
        <p:nvSpPr>
          <p:cNvPr id="110630" name="Text Box 38"/>
          <p:cNvSpPr txBox="1">
            <a:spLocks noChangeArrowheads="1"/>
          </p:cNvSpPr>
          <p:nvPr/>
        </p:nvSpPr>
        <p:spPr bwMode="auto">
          <a:xfrm>
            <a:off x="3962400" y="3352800"/>
            <a:ext cx="20812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Stream Query</a:t>
            </a:r>
          </a:p>
          <a:p>
            <a:r>
              <a:rPr lang="en-US"/>
              <a:t>Processor</a:t>
            </a:r>
          </a:p>
        </p:txBody>
      </p:sp>
      <p:sp>
        <p:nvSpPr>
          <p:cNvPr id="110631" name="Text Box 39"/>
          <p:cNvSpPr txBox="1">
            <a:spLocks noChangeArrowheads="1"/>
          </p:cNvSpPr>
          <p:nvPr/>
        </p:nvSpPr>
        <p:spPr bwMode="auto">
          <a:xfrm>
            <a:off x="5715000" y="2209800"/>
            <a:ext cx="1295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effectLst>
                  <a:outerShdw blurRad="38100" dist="38100" dir="2700000" algn="tl">
                    <a:srgbClr val="FFFFFF"/>
                  </a:outerShdw>
                </a:effectLst>
              </a:rPr>
              <a:t>Results</a:t>
            </a:r>
          </a:p>
        </p:txBody>
      </p:sp>
      <p:sp>
        <p:nvSpPr>
          <p:cNvPr id="110632" name="AutoShape 40"/>
          <p:cNvSpPr>
            <a:spLocks noChangeArrowheads="1"/>
          </p:cNvSpPr>
          <p:nvPr/>
        </p:nvSpPr>
        <p:spPr bwMode="auto">
          <a:xfrm>
            <a:off x="5486400" y="1905000"/>
            <a:ext cx="152400" cy="519113"/>
          </a:xfrm>
          <a:prstGeom prst="upArrow">
            <a:avLst>
              <a:gd name="adj1" fmla="val 50000"/>
              <a:gd name="adj2" fmla="val 85156"/>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10633" name="AutoShape 41"/>
          <p:cNvSpPr>
            <a:spLocks noChangeArrowheads="1"/>
          </p:cNvSpPr>
          <p:nvPr/>
        </p:nvSpPr>
        <p:spPr bwMode="auto">
          <a:xfrm>
            <a:off x="5486400" y="2438400"/>
            <a:ext cx="152400" cy="519113"/>
          </a:xfrm>
          <a:prstGeom prst="upArrow">
            <a:avLst>
              <a:gd name="adj1" fmla="val 50000"/>
              <a:gd name="adj2" fmla="val 85156"/>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10638" name="Text Box 46"/>
          <p:cNvSpPr txBox="1">
            <a:spLocks noChangeArrowheads="1"/>
          </p:cNvSpPr>
          <p:nvPr/>
        </p:nvSpPr>
        <p:spPr bwMode="auto">
          <a:xfrm>
            <a:off x="457200" y="5105400"/>
            <a:ext cx="31162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effectLst>
                  <a:outerShdw blurRad="38100" dist="38100" dir="2700000" algn="tl">
                    <a:srgbClr val="FFFFFF"/>
                  </a:outerShdw>
                </a:effectLst>
              </a:rPr>
              <a:t>Scratch Space</a:t>
            </a:r>
          </a:p>
          <a:p>
            <a:r>
              <a:rPr lang="en-US">
                <a:effectLst>
                  <a:outerShdw blurRad="38100" dist="38100" dir="2700000" algn="tl">
                    <a:srgbClr val="FFFFFF"/>
                  </a:outerShdw>
                </a:effectLst>
              </a:rPr>
              <a:t>(Memory and/or Disk)</a:t>
            </a:r>
          </a:p>
        </p:txBody>
      </p:sp>
      <p:sp>
        <p:nvSpPr>
          <p:cNvPr id="110637" name="Oval 45"/>
          <p:cNvSpPr>
            <a:spLocks noChangeArrowheads="1"/>
          </p:cNvSpPr>
          <p:nvPr/>
        </p:nvSpPr>
        <p:spPr bwMode="auto">
          <a:xfrm>
            <a:off x="3505200" y="4800600"/>
            <a:ext cx="2971800" cy="152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nvGrpSpPr>
          <p:cNvPr id="110639" name="Group 47"/>
          <p:cNvGrpSpPr>
            <a:grpSpLocks/>
          </p:cNvGrpSpPr>
          <p:nvPr/>
        </p:nvGrpSpPr>
        <p:grpSpPr bwMode="auto">
          <a:xfrm>
            <a:off x="5334000" y="5715000"/>
            <a:ext cx="609600" cy="76200"/>
            <a:chOff x="672" y="2496"/>
            <a:chExt cx="384" cy="48"/>
          </a:xfrm>
        </p:grpSpPr>
        <p:sp>
          <p:nvSpPr>
            <p:cNvPr id="110640" name="Rectangle 48"/>
            <p:cNvSpPr>
              <a:spLocks noChangeArrowheads="1"/>
            </p:cNvSpPr>
            <p:nvPr/>
          </p:nvSpPr>
          <p:spPr bwMode="auto">
            <a:xfrm>
              <a:off x="672" y="2496"/>
              <a:ext cx="192" cy="48"/>
            </a:xfrm>
            <a:prstGeom prst="rect">
              <a:avLst/>
            </a:prstGeom>
            <a:solidFill>
              <a:srgbClr val="CC3399"/>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10641" name="Rectangle 49"/>
            <p:cNvSpPr>
              <a:spLocks noChangeArrowheads="1"/>
            </p:cNvSpPr>
            <p:nvPr/>
          </p:nvSpPr>
          <p:spPr bwMode="auto">
            <a:xfrm>
              <a:off x="864" y="2496"/>
              <a:ext cx="192" cy="48"/>
            </a:xfrm>
            <a:prstGeom prst="rect">
              <a:avLst/>
            </a:prstGeom>
            <a:solidFill>
              <a:srgbClr val="CC3399"/>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grpSp>
        <p:nvGrpSpPr>
          <p:cNvPr id="110642" name="Group 50"/>
          <p:cNvGrpSpPr>
            <a:grpSpLocks/>
          </p:cNvGrpSpPr>
          <p:nvPr/>
        </p:nvGrpSpPr>
        <p:grpSpPr bwMode="auto">
          <a:xfrm>
            <a:off x="4419600" y="5867400"/>
            <a:ext cx="609600" cy="76200"/>
            <a:chOff x="672" y="2496"/>
            <a:chExt cx="384" cy="48"/>
          </a:xfrm>
        </p:grpSpPr>
        <p:sp>
          <p:nvSpPr>
            <p:cNvPr id="110643" name="Rectangle 51"/>
            <p:cNvSpPr>
              <a:spLocks noChangeArrowheads="1"/>
            </p:cNvSpPr>
            <p:nvPr/>
          </p:nvSpPr>
          <p:spPr bwMode="auto">
            <a:xfrm>
              <a:off x="672" y="2496"/>
              <a:ext cx="192" cy="48"/>
            </a:xfrm>
            <a:prstGeom prst="rect">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10644" name="Rectangle 52"/>
            <p:cNvSpPr>
              <a:spLocks noChangeArrowheads="1"/>
            </p:cNvSpPr>
            <p:nvPr/>
          </p:nvSpPr>
          <p:spPr bwMode="auto">
            <a:xfrm>
              <a:off x="864" y="2496"/>
              <a:ext cx="192" cy="48"/>
            </a:xfrm>
            <a:prstGeom prst="rect">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grpSp>
        <p:nvGrpSpPr>
          <p:cNvPr id="110645" name="Group 53"/>
          <p:cNvGrpSpPr>
            <a:grpSpLocks/>
          </p:cNvGrpSpPr>
          <p:nvPr/>
        </p:nvGrpSpPr>
        <p:grpSpPr bwMode="auto">
          <a:xfrm>
            <a:off x="3962400" y="5562600"/>
            <a:ext cx="609600" cy="76200"/>
            <a:chOff x="672" y="2496"/>
            <a:chExt cx="384" cy="48"/>
          </a:xfrm>
        </p:grpSpPr>
        <p:sp>
          <p:nvSpPr>
            <p:cNvPr id="110646" name="Rectangle 54"/>
            <p:cNvSpPr>
              <a:spLocks noChangeArrowheads="1"/>
            </p:cNvSpPr>
            <p:nvPr/>
          </p:nvSpPr>
          <p:spPr bwMode="auto">
            <a:xfrm>
              <a:off x="672" y="2496"/>
              <a:ext cx="192" cy="48"/>
            </a:xfrm>
            <a:prstGeom prst="rect">
              <a:avLst/>
            </a:prstGeom>
            <a:solidFill>
              <a:schemeClr val="tx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10647" name="Rectangle 55"/>
            <p:cNvSpPr>
              <a:spLocks noChangeArrowheads="1"/>
            </p:cNvSpPr>
            <p:nvPr/>
          </p:nvSpPr>
          <p:spPr bwMode="auto">
            <a:xfrm>
              <a:off x="864" y="2496"/>
              <a:ext cx="192" cy="48"/>
            </a:xfrm>
            <a:prstGeom prst="rect">
              <a:avLst/>
            </a:prstGeom>
            <a:solidFill>
              <a:schemeClr val="tx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grpSp>
        <p:nvGrpSpPr>
          <p:cNvPr id="110648" name="Group 56"/>
          <p:cNvGrpSpPr>
            <a:grpSpLocks/>
          </p:cNvGrpSpPr>
          <p:nvPr/>
        </p:nvGrpSpPr>
        <p:grpSpPr bwMode="auto">
          <a:xfrm>
            <a:off x="4800600" y="5486400"/>
            <a:ext cx="609600" cy="76200"/>
            <a:chOff x="672" y="2496"/>
            <a:chExt cx="384" cy="48"/>
          </a:xfrm>
        </p:grpSpPr>
        <p:sp>
          <p:nvSpPr>
            <p:cNvPr id="110649" name="Rectangle 57"/>
            <p:cNvSpPr>
              <a:spLocks noChangeArrowheads="1"/>
            </p:cNvSpPr>
            <p:nvPr/>
          </p:nvSpPr>
          <p:spPr bwMode="auto">
            <a:xfrm>
              <a:off x="672" y="2496"/>
              <a:ext cx="192" cy="48"/>
            </a:xfrm>
            <a:prstGeom prst="rect">
              <a:avLst/>
            </a:prstGeom>
            <a:solidFill>
              <a:srgbClr val="CC3399"/>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10650" name="Rectangle 58"/>
            <p:cNvSpPr>
              <a:spLocks noChangeArrowheads="1"/>
            </p:cNvSpPr>
            <p:nvPr/>
          </p:nvSpPr>
          <p:spPr bwMode="auto">
            <a:xfrm>
              <a:off x="864" y="2496"/>
              <a:ext cx="192" cy="48"/>
            </a:xfrm>
            <a:prstGeom prst="rect">
              <a:avLst/>
            </a:prstGeom>
            <a:solidFill>
              <a:srgbClr val="CC3399"/>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grpSp>
        <p:nvGrpSpPr>
          <p:cNvPr id="110651" name="Group 59"/>
          <p:cNvGrpSpPr>
            <a:grpSpLocks/>
          </p:cNvGrpSpPr>
          <p:nvPr/>
        </p:nvGrpSpPr>
        <p:grpSpPr bwMode="auto">
          <a:xfrm>
            <a:off x="4038600" y="5257800"/>
            <a:ext cx="609600" cy="76200"/>
            <a:chOff x="672" y="2496"/>
            <a:chExt cx="384" cy="48"/>
          </a:xfrm>
        </p:grpSpPr>
        <p:sp>
          <p:nvSpPr>
            <p:cNvPr id="110652" name="Rectangle 60"/>
            <p:cNvSpPr>
              <a:spLocks noChangeArrowheads="1"/>
            </p:cNvSpPr>
            <p:nvPr/>
          </p:nvSpPr>
          <p:spPr bwMode="auto">
            <a:xfrm>
              <a:off x="672" y="2496"/>
              <a:ext cx="192" cy="48"/>
            </a:xfrm>
            <a:prstGeom prst="rect">
              <a:avLst/>
            </a:prstGeom>
            <a:solidFill>
              <a:schemeClr val="tx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10653" name="Rectangle 61"/>
            <p:cNvSpPr>
              <a:spLocks noChangeArrowheads="1"/>
            </p:cNvSpPr>
            <p:nvPr/>
          </p:nvSpPr>
          <p:spPr bwMode="auto">
            <a:xfrm>
              <a:off x="864" y="2496"/>
              <a:ext cx="192" cy="48"/>
            </a:xfrm>
            <a:prstGeom prst="rect">
              <a:avLst/>
            </a:prstGeom>
            <a:solidFill>
              <a:schemeClr val="tx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grpSp>
        <p:nvGrpSpPr>
          <p:cNvPr id="110654" name="Group 62"/>
          <p:cNvGrpSpPr>
            <a:grpSpLocks/>
          </p:cNvGrpSpPr>
          <p:nvPr/>
        </p:nvGrpSpPr>
        <p:grpSpPr bwMode="auto">
          <a:xfrm>
            <a:off x="4953000" y="5105400"/>
            <a:ext cx="609600" cy="76200"/>
            <a:chOff x="672" y="2496"/>
            <a:chExt cx="384" cy="48"/>
          </a:xfrm>
        </p:grpSpPr>
        <p:sp>
          <p:nvSpPr>
            <p:cNvPr id="110655" name="Rectangle 63"/>
            <p:cNvSpPr>
              <a:spLocks noChangeArrowheads="1"/>
            </p:cNvSpPr>
            <p:nvPr/>
          </p:nvSpPr>
          <p:spPr bwMode="auto">
            <a:xfrm>
              <a:off x="672" y="2496"/>
              <a:ext cx="192" cy="48"/>
            </a:xfrm>
            <a:prstGeom prst="rect">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10656" name="Rectangle 64"/>
            <p:cNvSpPr>
              <a:spLocks noChangeArrowheads="1"/>
            </p:cNvSpPr>
            <p:nvPr/>
          </p:nvSpPr>
          <p:spPr bwMode="auto">
            <a:xfrm>
              <a:off x="864" y="2496"/>
              <a:ext cx="192" cy="48"/>
            </a:xfrm>
            <a:prstGeom prst="rect">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sp>
        <p:nvSpPr>
          <p:cNvPr id="110658" name="Rectangle 66"/>
          <p:cNvSpPr>
            <a:spLocks noChangeArrowheads="1"/>
          </p:cNvSpPr>
          <p:nvPr/>
        </p:nvSpPr>
        <p:spPr bwMode="auto">
          <a:xfrm>
            <a:off x="381000" y="2209800"/>
            <a:ext cx="8382000" cy="4191000"/>
          </a:xfrm>
          <a:prstGeom prst="rect">
            <a:avLst/>
          </a:prstGeom>
          <a:noFill/>
          <a:ln w="28575">
            <a:solidFill>
              <a:schemeClr val="accent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10659" name="Text Box 67"/>
          <p:cNvSpPr txBox="1">
            <a:spLocks noChangeArrowheads="1"/>
          </p:cNvSpPr>
          <p:nvPr/>
        </p:nvSpPr>
        <p:spPr bwMode="auto">
          <a:xfrm>
            <a:off x="6675438" y="3276600"/>
            <a:ext cx="196532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i="1">
                <a:solidFill>
                  <a:schemeClr val="accent2"/>
                </a:solidFill>
              </a:rPr>
              <a:t>Data</a:t>
            </a:r>
          </a:p>
          <a:p>
            <a:r>
              <a:rPr lang="en-US" i="1">
                <a:solidFill>
                  <a:schemeClr val="accent2"/>
                </a:solidFill>
              </a:rPr>
              <a:t>Stream</a:t>
            </a:r>
          </a:p>
          <a:p>
            <a:r>
              <a:rPr lang="en-US" i="1">
                <a:solidFill>
                  <a:schemeClr val="accent2"/>
                </a:solidFill>
              </a:rPr>
              <a:t>Management</a:t>
            </a:r>
          </a:p>
          <a:p>
            <a:pPr>
              <a:spcAft>
                <a:spcPct val="20000"/>
              </a:spcAft>
            </a:pPr>
            <a:r>
              <a:rPr lang="en-US" i="1">
                <a:solidFill>
                  <a:schemeClr val="accent2"/>
                </a:solidFill>
              </a:rPr>
              <a:t>System</a:t>
            </a:r>
          </a:p>
          <a:p>
            <a:r>
              <a:rPr lang="en-US" i="1">
                <a:solidFill>
                  <a:schemeClr val="accent2"/>
                </a:solidFill>
              </a:rPr>
              <a:t>(DSMS)</a:t>
            </a:r>
          </a:p>
        </p:txBody>
      </p:sp>
      <p:sp>
        <p:nvSpPr>
          <p:cNvPr id="110668" name="AutoShape 76"/>
          <p:cNvSpPr>
            <a:spLocks noChangeArrowheads="1"/>
          </p:cNvSpPr>
          <p:nvPr/>
        </p:nvSpPr>
        <p:spPr bwMode="auto">
          <a:xfrm>
            <a:off x="4191000" y="1905000"/>
            <a:ext cx="146050" cy="1143000"/>
          </a:xfrm>
          <a:prstGeom prst="downArrow">
            <a:avLst>
              <a:gd name="adj1" fmla="val 50000"/>
              <a:gd name="adj2" fmla="val 195652"/>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10669" name="Line 77"/>
          <p:cNvSpPr>
            <a:spLocks noChangeShapeType="1"/>
          </p:cNvSpPr>
          <p:nvPr/>
        </p:nvSpPr>
        <p:spPr bwMode="auto">
          <a:xfrm flipV="1">
            <a:off x="4953000" y="4419600"/>
            <a:ext cx="0" cy="38100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70" name="Datumsplatzhalter 3"/>
          <p:cNvSpPr>
            <a:spLocks noGrp="1"/>
          </p:cNvSpPr>
          <p:nvPr>
            <p:ph type="dt" sz="half" idx="10"/>
          </p:nvPr>
        </p:nvSpPr>
        <p:spPr>
          <a:xfrm>
            <a:off x="2627312" y="6381328"/>
            <a:ext cx="3240832" cy="457200"/>
          </a:xfrm>
        </p:spPr>
        <p:txBody>
          <a:bodyPr/>
          <a:lstStyle/>
          <a:p>
            <a:r>
              <a:rPr lang="en-US" sz="1400" dirty="0" smtClean="0">
                <a:solidFill>
                  <a:srgbClr val="0000FF"/>
                </a:solidFill>
              </a:rPr>
              <a:t>Rajeev </a:t>
            </a:r>
            <a:r>
              <a:rPr lang="en-US" sz="1400" dirty="0" err="1" smtClean="0">
                <a:solidFill>
                  <a:srgbClr val="0000FF"/>
                </a:solidFill>
              </a:rPr>
              <a:t>Motwani</a:t>
            </a:r>
            <a:r>
              <a:rPr lang="en-US" sz="1400" dirty="0" smtClean="0">
                <a:solidFill>
                  <a:srgbClr val="0000FF"/>
                </a:solidFill>
              </a:rPr>
              <a:t> PODS </a:t>
            </a:r>
            <a:r>
              <a:rPr lang="en-US" sz="1400" dirty="0">
                <a:solidFill>
                  <a:srgbClr val="0000FF"/>
                </a:solidFill>
              </a:rPr>
              <a:t>2002</a:t>
            </a:r>
          </a:p>
        </p:txBody>
      </p:sp>
    </p:spTree>
    <p:extLst>
      <p:ext uri="{BB962C8B-B14F-4D97-AF65-F5344CB8AC3E}">
        <p14:creationId xmlns:p14="http://schemas.microsoft.com/office/powerpoint/2010/main" val="25967893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rallelogram 12"/>
          <p:cNvSpPr/>
          <p:nvPr/>
        </p:nvSpPr>
        <p:spPr>
          <a:xfrm rot="10800000" flipH="1">
            <a:off x="2940956" y="4289575"/>
            <a:ext cx="1463525" cy="919238"/>
          </a:xfrm>
          <a:prstGeom prst="parallelogram">
            <a:avLst>
              <a:gd name="adj" fmla="val 17174"/>
            </a:avLst>
          </a:prstGeom>
          <a:noFill/>
          <a:ln w="50800">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0512908" y="4376984"/>
            <a:ext cx="19999808" cy="1077218"/>
          </a:xfrm>
          <a:prstGeom prst="rect">
            <a:avLst/>
          </a:prstGeom>
          <a:noFill/>
          <a:effectLst/>
        </p:spPr>
        <p:txBody>
          <a:bodyPr wrap="square" rtlCol="0">
            <a:spAutoFit/>
          </a:bodyPr>
          <a:lstStyle/>
          <a:p>
            <a:r>
              <a:rPr lang="en-US" sz="1600" dirty="0" smtClean="0">
                <a:latin typeface="Verdana"/>
                <a:cs typeface="Verdana"/>
              </a:rPr>
              <a:t>01010101010101010010101010111110011010100101010101010101010101010101101010101101010100101010101010101001010101011111001101010010101010101010101010101010110101010110101010</a:t>
            </a:r>
          </a:p>
          <a:p>
            <a:r>
              <a:rPr lang="en-US" sz="1600" dirty="0" smtClean="0">
                <a:latin typeface="Verdana"/>
                <a:cs typeface="Verdana"/>
              </a:rPr>
              <a:t>010101010101010100101010101111100110101001010101010101010101010101011010101011010101001010101010101010010101010111110011010100101111001010101010101010101010110101010110101</a:t>
            </a:r>
            <a:endParaRPr lang="en-US" sz="1600" dirty="0">
              <a:latin typeface="Verdana"/>
              <a:cs typeface="Verdana"/>
            </a:endParaRPr>
          </a:p>
        </p:txBody>
      </p:sp>
      <p:sp>
        <p:nvSpPr>
          <p:cNvPr id="12" name="Rectangle 11"/>
          <p:cNvSpPr/>
          <p:nvPr/>
        </p:nvSpPr>
        <p:spPr>
          <a:xfrm rot="5400000">
            <a:off x="-222250" y="3882390"/>
            <a:ext cx="2286000" cy="1841500"/>
          </a:xfrm>
          <a:prstGeom prst="rect">
            <a:avLst/>
          </a:prstGeom>
          <a:gradFill>
            <a:gsLst>
              <a:gs pos="0">
                <a:schemeClr val="bg1"/>
              </a:gs>
              <a:gs pos="77000">
                <a:schemeClr val="bg1"/>
              </a:gs>
              <a:gs pos="100000">
                <a:schemeClr val="bg1">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latin typeface="Verdana"/>
                <a:cs typeface="Verdana"/>
              </a:rPr>
              <a:t>Beispiel</a:t>
            </a:r>
            <a:r>
              <a:rPr lang="en-US" dirty="0" smtClean="0">
                <a:latin typeface="Verdana"/>
                <a:cs typeface="Verdana"/>
              </a:rPr>
              <a:t> 4: </a:t>
            </a:r>
            <a:r>
              <a:rPr lang="en-US" dirty="0" err="1" smtClean="0">
                <a:latin typeface="Verdana"/>
                <a:cs typeface="Verdana"/>
              </a:rPr>
              <a:t>Sensordatenauswertung</a:t>
            </a:r>
            <a:endParaRPr lang="en-US" dirty="0">
              <a:latin typeface="Verdana"/>
              <a:cs typeface="Verdana"/>
            </a:endParaRPr>
          </a:p>
        </p:txBody>
      </p:sp>
      <p:sp>
        <p:nvSpPr>
          <p:cNvPr id="26" name="Content Placeholder 25"/>
          <p:cNvSpPr>
            <a:spLocks noGrp="1"/>
          </p:cNvSpPr>
          <p:nvPr>
            <p:ph idx="1"/>
          </p:nvPr>
        </p:nvSpPr>
        <p:spPr/>
        <p:txBody>
          <a:bodyPr/>
          <a:lstStyle/>
          <a:p>
            <a:r>
              <a:rPr lang="en-US" sz="2000" dirty="0" smtClean="0">
                <a:latin typeface="Verdana"/>
                <a:cs typeface="Verdana"/>
              </a:rPr>
              <a:t>Problem</a:t>
            </a:r>
          </a:p>
          <a:p>
            <a:pPr marL="457200" lvl="1" indent="0">
              <a:buNone/>
            </a:pPr>
            <a:r>
              <a:rPr lang="en-US" sz="1800" dirty="0" err="1" smtClean="0">
                <a:latin typeface="Verdana"/>
                <a:cs typeface="Verdana"/>
              </a:rPr>
              <a:t>Finde</a:t>
            </a:r>
            <a:r>
              <a:rPr lang="en-US" sz="1800" dirty="0" smtClean="0">
                <a:latin typeface="Verdana"/>
                <a:cs typeface="Verdana"/>
              </a:rPr>
              <a:t> </a:t>
            </a:r>
            <a:r>
              <a:rPr lang="en-US" sz="1800" dirty="0" err="1" smtClean="0">
                <a:latin typeface="Verdana"/>
                <a:cs typeface="Verdana"/>
              </a:rPr>
              <a:t>Ähnlichkeiten</a:t>
            </a:r>
            <a:r>
              <a:rPr lang="en-US" sz="1800" dirty="0" smtClean="0">
                <a:latin typeface="Verdana"/>
                <a:cs typeface="Verdana"/>
              </a:rPr>
              <a:t> </a:t>
            </a:r>
            <a:r>
              <a:rPr lang="en-US" sz="1800" dirty="0" err="1" smtClean="0">
                <a:latin typeface="Verdana"/>
                <a:cs typeface="Verdana"/>
              </a:rPr>
              <a:t>zwischen</a:t>
            </a:r>
            <a:r>
              <a:rPr lang="en-US" sz="1800" dirty="0" smtClean="0">
                <a:latin typeface="Verdana"/>
                <a:cs typeface="Verdana"/>
              </a:rPr>
              <a:t> </a:t>
            </a:r>
            <a:r>
              <a:rPr lang="en-US" sz="1800" dirty="0" err="1" smtClean="0">
                <a:latin typeface="Verdana"/>
                <a:cs typeface="Verdana"/>
              </a:rPr>
              <a:t>Messungen</a:t>
            </a:r>
            <a:r>
              <a:rPr lang="en-US" sz="1800" dirty="0" smtClean="0">
                <a:latin typeface="Verdana"/>
                <a:cs typeface="Verdana"/>
              </a:rPr>
              <a:t> </a:t>
            </a:r>
            <a:r>
              <a:rPr lang="en-US" sz="1800" dirty="0" err="1" smtClean="0">
                <a:latin typeface="Verdana"/>
                <a:cs typeface="Verdana"/>
              </a:rPr>
              <a:t>zweier</a:t>
            </a:r>
            <a:r>
              <a:rPr lang="en-US" sz="1800" dirty="0" smtClean="0">
                <a:latin typeface="Verdana"/>
                <a:cs typeface="Verdana"/>
              </a:rPr>
              <a:t> </a:t>
            </a:r>
            <a:r>
              <a:rPr lang="en-US" sz="1800" dirty="0" err="1" smtClean="0">
                <a:latin typeface="Verdana"/>
                <a:cs typeface="Verdana"/>
              </a:rPr>
              <a:t>Temperatursensoren</a:t>
            </a:r>
            <a:endParaRPr lang="en-US" sz="1800" dirty="0" smtClean="0">
              <a:latin typeface="Verdana"/>
              <a:cs typeface="Verdana"/>
            </a:endParaRPr>
          </a:p>
          <a:p>
            <a:r>
              <a:rPr lang="en-US" sz="2000" dirty="0" smtClean="0">
                <a:latin typeface="Verdana"/>
                <a:cs typeface="Verdana"/>
              </a:rPr>
              <a:t>Solution</a:t>
            </a:r>
          </a:p>
          <a:p>
            <a:pPr marL="457200" lvl="1" indent="0">
              <a:buNone/>
            </a:pPr>
            <a:r>
              <a:rPr lang="en-US" sz="1800" dirty="0" err="1" smtClean="0">
                <a:latin typeface="Verdana"/>
                <a:cs typeface="Verdana"/>
              </a:rPr>
              <a:t>Bestimme</a:t>
            </a:r>
            <a:r>
              <a:rPr lang="en-US" sz="1800" dirty="0" smtClean="0">
                <a:latin typeface="Verdana"/>
                <a:cs typeface="Verdana"/>
              </a:rPr>
              <a:t> </a:t>
            </a:r>
            <a:r>
              <a:rPr lang="en-US" sz="1800" b="1" dirty="0" smtClean="0">
                <a:latin typeface="Verdana"/>
                <a:cs typeface="Verdana"/>
              </a:rPr>
              <a:t>Pearson </a:t>
            </a:r>
            <a:r>
              <a:rPr lang="en-US" sz="1800" b="1" dirty="0" err="1" smtClean="0">
                <a:latin typeface="Verdana"/>
                <a:cs typeface="Verdana"/>
              </a:rPr>
              <a:t>Korrelationskoefficient</a:t>
            </a:r>
            <a:r>
              <a:rPr lang="en-US" sz="1800" b="1" dirty="0" smtClean="0">
                <a:latin typeface="Verdana"/>
                <a:cs typeface="Verdana"/>
              </a:rPr>
              <a:t> </a:t>
            </a:r>
            <a:r>
              <a:rPr lang="en-US" sz="1800" dirty="0" err="1" smtClean="0">
                <a:latin typeface="Verdana"/>
                <a:cs typeface="Verdana"/>
              </a:rPr>
              <a:t>oder</a:t>
            </a:r>
            <a:r>
              <a:rPr lang="en-US" sz="1800" dirty="0" smtClean="0">
                <a:latin typeface="Verdana"/>
                <a:cs typeface="Verdana"/>
              </a:rPr>
              <a:t> </a:t>
            </a:r>
            <a:r>
              <a:rPr lang="en-US" sz="1800" b="1" dirty="0" err="1" smtClean="0">
                <a:latin typeface="Verdana"/>
                <a:cs typeface="Verdana"/>
              </a:rPr>
              <a:t>Cosinus-Dinstanz</a:t>
            </a:r>
            <a:r>
              <a:rPr lang="en-US" sz="1800" dirty="0" smtClean="0">
                <a:latin typeface="Verdana"/>
                <a:cs typeface="Verdana"/>
              </a:rPr>
              <a:t> </a:t>
            </a:r>
            <a:r>
              <a:rPr lang="en-US" sz="1800" dirty="0" err="1" smtClean="0">
                <a:latin typeface="Verdana"/>
                <a:cs typeface="Verdana"/>
              </a:rPr>
              <a:t>zwischen</a:t>
            </a:r>
            <a:r>
              <a:rPr lang="en-US" sz="1800" dirty="0" smtClean="0">
                <a:latin typeface="Verdana"/>
                <a:cs typeface="Verdana"/>
              </a:rPr>
              <a:t> </a:t>
            </a:r>
            <a:r>
              <a:rPr lang="en-US" sz="1800" dirty="0" err="1" smtClean="0">
                <a:latin typeface="Verdana"/>
                <a:cs typeface="Verdana"/>
              </a:rPr>
              <a:t>zwei</a:t>
            </a:r>
            <a:r>
              <a:rPr lang="en-US" sz="1800" dirty="0" smtClean="0">
                <a:latin typeface="Verdana"/>
                <a:cs typeface="Verdana"/>
              </a:rPr>
              <a:t> </a:t>
            </a:r>
            <a:r>
              <a:rPr lang="en-US" sz="1800" dirty="0" err="1" smtClean="0">
                <a:latin typeface="Verdana"/>
                <a:cs typeface="Verdana"/>
              </a:rPr>
              <a:t>Messungen</a:t>
            </a:r>
            <a:r>
              <a:rPr lang="en-US" sz="1800" dirty="0" smtClean="0">
                <a:latin typeface="Verdana"/>
                <a:cs typeface="Verdana"/>
              </a:rPr>
              <a:t>, in </a:t>
            </a:r>
            <a:r>
              <a:rPr lang="en-US" sz="1800" dirty="0" err="1" smtClean="0">
                <a:latin typeface="Verdana"/>
                <a:cs typeface="Verdana"/>
              </a:rPr>
              <a:t>einem</a:t>
            </a:r>
            <a:r>
              <a:rPr lang="en-US" sz="1800" dirty="0" smtClean="0">
                <a:latin typeface="Verdana"/>
                <a:cs typeface="Verdana"/>
              </a:rPr>
              <a:t> </a:t>
            </a:r>
            <a:r>
              <a:rPr lang="en-US" sz="1800" dirty="0" err="1" smtClean="0">
                <a:latin typeface="Verdana"/>
                <a:cs typeface="Verdana"/>
              </a:rPr>
              <a:t>Zeitfenster</a:t>
            </a:r>
            <a:endParaRPr lang="en-US" sz="1800" dirty="0" smtClean="0">
              <a:latin typeface="Verdana"/>
              <a:cs typeface="Verdana"/>
            </a:endParaRPr>
          </a:p>
        </p:txBody>
      </p:sp>
      <p:pic>
        <p:nvPicPr>
          <p:cNvPr id="4" name="Picture 3" descr="dampfturbine_fas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54" y="4073877"/>
            <a:ext cx="1056389" cy="1180670"/>
          </a:xfrm>
          <a:prstGeom prst="rect">
            <a:avLst/>
          </a:prstGeom>
        </p:spPr>
      </p:pic>
      <p:sp>
        <p:nvSpPr>
          <p:cNvPr id="23" name="Rectangle 22"/>
          <p:cNvSpPr/>
          <p:nvPr/>
        </p:nvSpPr>
        <p:spPr>
          <a:xfrm>
            <a:off x="6019800" y="3869871"/>
            <a:ext cx="3124200" cy="1816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4699000" y="4550356"/>
            <a:ext cx="4750018" cy="369332"/>
          </a:xfrm>
          <a:prstGeom prst="rect">
            <a:avLst/>
          </a:prstGeom>
          <a:noFill/>
        </p:spPr>
        <p:txBody>
          <a:bodyPr wrap="none" rtlCol="0">
            <a:spAutoFit/>
          </a:bodyPr>
          <a:lstStyle/>
          <a:p>
            <a:r>
              <a:rPr lang="en-US" dirty="0" smtClean="0"/>
              <a:t>0.7,0.8,0.3,0.9,0.4,0.6,0.5,0.9,0.4,0.9,0.3,-0.1,0.8</a:t>
            </a:r>
            <a:endParaRPr lang="en-US" dirty="0"/>
          </a:p>
        </p:txBody>
      </p:sp>
      <p:sp>
        <p:nvSpPr>
          <p:cNvPr id="27" name="Rectangle 26"/>
          <p:cNvSpPr/>
          <p:nvPr/>
        </p:nvSpPr>
        <p:spPr>
          <a:xfrm rot="5400000">
            <a:off x="5215890" y="3612061"/>
            <a:ext cx="1899920" cy="2908300"/>
          </a:xfrm>
          <a:prstGeom prst="rect">
            <a:avLst/>
          </a:prstGeom>
          <a:gradFill flip="none" rotWithShape="1">
            <a:gsLst>
              <a:gs pos="0">
                <a:schemeClr val="bg1"/>
              </a:gs>
              <a:gs pos="88000">
                <a:schemeClr val="bg1"/>
              </a:gs>
              <a:gs pos="0">
                <a:schemeClr val="bg1"/>
              </a:gs>
              <a:gs pos="100000">
                <a:schemeClr val="bg1">
                  <a:alpha val="0"/>
                </a:schemeClr>
              </a:gs>
            </a:gsLst>
            <a:lin ang="157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699000" y="3488871"/>
            <a:ext cx="1485900" cy="1282700"/>
          </a:xfrm>
          <a:prstGeom prst="ellipse">
            <a:avLst/>
          </a:prstGeom>
          <a:effectLst/>
          <a:scene3d>
            <a:camera prst="orthographicFront">
              <a:rot lat="17399987" lon="0" rev="0"/>
            </a:camera>
            <a:lightRig rig="threePt" dir="t"/>
          </a:scene3d>
          <a:sp3d prstMaterial="powder">
            <a:bevelT h="635000"/>
            <a:bevelB h="635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a:off x="6159500" y="4270956"/>
            <a:ext cx="1282700" cy="952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Verdana"/>
                <a:cs typeface="Verdana"/>
              </a:rPr>
              <a:t>Similarity</a:t>
            </a:r>
            <a:endParaRPr lang="en-US" sz="1400" dirty="0">
              <a:solidFill>
                <a:srgbClr val="000000"/>
              </a:solidFill>
              <a:latin typeface="Verdana"/>
              <a:cs typeface="Verdana"/>
            </a:endParaRPr>
          </a:p>
        </p:txBody>
      </p:sp>
      <p:grpSp>
        <p:nvGrpSpPr>
          <p:cNvPr id="8" name="Group 7"/>
          <p:cNvGrpSpPr/>
          <p:nvPr/>
        </p:nvGrpSpPr>
        <p:grpSpPr>
          <a:xfrm>
            <a:off x="2940955" y="3898900"/>
            <a:ext cx="1463525" cy="1309913"/>
            <a:chOff x="2940955" y="3898900"/>
            <a:chExt cx="1463525" cy="1309913"/>
          </a:xfrm>
        </p:grpSpPr>
        <p:sp>
          <p:nvSpPr>
            <p:cNvPr id="14" name="Parallelogram 13"/>
            <p:cNvSpPr/>
            <p:nvPr/>
          </p:nvSpPr>
          <p:spPr>
            <a:xfrm rot="10800000" flipH="1">
              <a:off x="2940955" y="4289575"/>
              <a:ext cx="1463525" cy="919238"/>
            </a:xfrm>
            <a:custGeom>
              <a:avLst/>
              <a:gdLst>
                <a:gd name="connsiteX0" fmla="*/ 0 w 1463525"/>
                <a:gd name="connsiteY0" fmla="*/ 919238 h 919238"/>
                <a:gd name="connsiteX1" fmla="*/ 157870 w 1463525"/>
                <a:gd name="connsiteY1" fmla="*/ 0 h 919238"/>
                <a:gd name="connsiteX2" fmla="*/ 1463525 w 1463525"/>
                <a:gd name="connsiteY2" fmla="*/ 0 h 919238"/>
                <a:gd name="connsiteX3" fmla="*/ 1305655 w 1463525"/>
                <a:gd name="connsiteY3" fmla="*/ 919238 h 919238"/>
                <a:gd name="connsiteX4" fmla="*/ 0 w 1463525"/>
                <a:gd name="connsiteY4" fmla="*/ 919238 h 919238"/>
                <a:gd name="connsiteX0" fmla="*/ 0 w 1463525"/>
                <a:gd name="connsiteY0" fmla="*/ 919238 h 919238"/>
                <a:gd name="connsiteX1" fmla="*/ 157870 w 1463525"/>
                <a:gd name="connsiteY1" fmla="*/ 0 h 919238"/>
                <a:gd name="connsiteX2" fmla="*/ 1463525 w 1463525"/>
                <a:gd name="connsiteY2" fmla="*/ 0 h 919238"/>
                <a:gd name="connsiteX3" fmla="*/ 1305655 w 1463525"/>
                <a:gd name="connsiteY3" fmla="*/ 919238 h 919238"/>
                <a:gd name="connsiteX4" fmla="*/ 0 w 1463525"/>
                <a:gd name="connsiteY4" fmla="*/ 919238 h 919238"/>
                <a:gd name="connsiteX0" fmla="*/ 0 w 1463525"/>
                <a:gd name="connsiteY0" fmla="*/ 919238 h 919238"/>
                <a:gd name="connsiteX1" fmla="*/ 157870 w 1463525"/>
                <a:gd name="connsiteY1" fmla="*/ 0 h 919238"/>
                <a:gd name="connsiteX2" fmla="*/ 1463525 w 1463525"/>
                <a:gd name="connsiteY2" fmla="*/ 0 h 919238"/>
                <a:gd name="connsiteX3" fmla="*/ 1305655 w 1463525"/>
                <a:gd name="connsiteY3" fmla="*/ 919238 h 919238"/>
                <a:gd name="connsiteX4" fmla="*/ 0 w 1463525"/>
                <a:gd name="connsiteY4" fmla="*/ 919238 h 919238"/>
                <a:gd name="connsiteX0" fmla="*/ 0 w 1463525"/>
                <a:gd name="connsiteY0" fmla="*/ 919238 h 919238"/>
                <a:gd name="connsiteX1" fmla="*/ 18144 w 1463525"/>
                <a:gd name="connsiteY1" fmla="*/ 814615 h 919238"/>
                <a:gd name="connsiteX2" fmla="*/ 157870 w 1463525"/>
                <a:gd name="connsiteY2" fmla="*/ 0 h 919238"/>
                <a:gd name="connsiteX3" fmla="*/ 1463525 w 1463525"/>
                <a:gd name="connsiteY3" fmla="*/ 0 h 919238"/>
                <a:gd name="connsiteX4" fmla="*/ 1305655 w 1463525"/>
                <a:gd name="connsiteY4" fmla="*/ 919238 h 919238"/>
                <a:gd name="connsiteX5" fmla="*/ 0 w 1463525"/>
                <a:gd name="connsiteY5" fmla="*/ 919238 h 919238"/>
                <a:gd name="connsiteX0" fmla="*/ 157870 w 1463525"/>
                <a:gd name="connsiteY0" fmla="*/ 0 h 919238"/>
                <a:gd name="connsiteX1" fmla="*/ 1463525 w 1463525"/>
                <a:gd name="connsiteY1" fmla="*/ 0 h 919238"/>
                <a:gd name="connsiteX2" fmla="*/ 1305655 w 1463525"/>
                <a:gd name="connsiteY2" fmla="*/ 919238 h 919238"/>
                <a:gd name="connsiteX3" fmla="*/ 0 w 1463525"/>
                <a:gd name="connsiteY3" fmla="*/ 919238 h 919238"/>
                <a:gd name="connsiteX4" fmla="*/ 109584 w 1463525"/>
                <a:gd name="connsiteY4" fmla="*/ 906055 h 919238"/>
                <a:gd name="connsiteX0" fmla="*/ 157870 w 1463525"/>
                <a:gd name="connsiteY0" fmla="*/ 0 h 919238"/>
                <a:gd name="connsiteX1" fmla="*/ 1463525 w 1463525"/>
                <a:gd name="connsiteY1" fmla="*/ 0 h 919238"/>
                <a:gd name="connsiteX2" fmla="*/ 1305655 w 1463525"/>
                <a:gd name="connsiteY2" fmla="*/ 919238 h 919238"/>
                <a:gd name="connsiteX3" fmla="*/ 0 w 1463525"/>
                <a:gd name="connsiteY3" fmla="*/ 919238 h 919238"/>
              </a:gdLst>
              <a:ahLst/>
              <a:cxnLst>
                <a:cxn ang="0">
                  <a:pos x="connsiteX0" y="connsiteY0"/>
                </a:cxn>
                <a:cxn ang="0">
                  <a:pos x="connsiteX1" y="connsiteY1"/>
                </a:cxn>
                <a:cxn ang="0">
                  <a:pos x="connsiteX2" y="connsiteY2"/>
                </a:cxn>
                <a:cxn ang="0">
                  <a:pos x="connsiteX3" y="connsiteY3"/>
                </a:cxn>
              </a:cxnLst>
              <a:rect l="l" t="t" r="r" b="b"/>
              <a:pathLst>
                <a:path w="1463525" h="919238">
                  <a:moveTo>
                    <a:pt x="157870" y="0"/>
                  </a:moveTo>
                  <a:lnTo>
                    <a:pt x="1463525" y="0"/>
                  </a:lnTo>
                  <a:lnTo>
                    <a:pt x="1305655" y="919238"/>
                  </a:lnTo>
                  <a:lnTo>
                    <a:pt x="0" y="919238"/>
                  </a:lnTo>
                </a:path>
              </a:pathLst>
            </a:cu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143250" y="3898900"/>
              <a:ext cx="972291" cy="369332"/>
            </a:xfrm>
            <a:prstGeom prst="rect">
              <a:avLst/>
            </a:prstGeom>
            <a:noFill/>
          </p:spPr>
          <p:txBody>
            <a:bodyPr wrap="none" rtlCol="0">
              <a:spAutoFit/>
            </a:bodyPr>
            <a:lstStyle/>
            <a:p>
              <a:r>
                <a:rPr lang="en-US" dirty="0" smtClean="0"/>
                <a:t>Window</a:t>
              </a:r>
              <a:endParaRPr lang="en-US" dirty="0"/>
            </a:p>
          </p:txBody>
        </p:sp>
      </p:grpSp>
    </p:spTree>
    <p:extLst>
      <p:ext uri="{BB962C8B-B14F-4D97-AF65-F5344CB8AC3E}">
        <p14:creationId xmlns:p14="http://schemas.microsoft.com/office/powerpoint/2010/main" val="5230229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0 0 L 1 0 " pathEditMode="relative" ptsTypes="AA">
                                      <p:cBhvr>
                                        <p:cTn id="6" dur="5000" fill="hold"/>
                                        <p:tgtEl>
                                          <p:spTgt spid="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0" presetClass="path" presetSubtype="0" repeatCount="indefinite" fill="hold" grpId="0" nodeType="withEffect">
                                  <p:stCondLst>
                                    <p:cond delay="0"/>
                                  </p:stCondLst>
                                  <p:childTnLst>
                                    <p:animMotion origin="layout" path="M -1.11111E-6 -7.40741E-7 L 0.25417 -7.40741E-7 " pathEditMode="relative" rAng="0" ptsTypes="AA">
                                      <p:cBhvr>
                                        <p:cTn id="30" dur="1000" fill="hold"/>
                                        <p:tgtEl>
                                          <p:spTgt spid="24"/>
                                        </p:tgtEl>
                                        <p:attrNameLst>
                                          <p:attrName>ppt_x</p:attrName>
                                          <p:attrName>ppt_y</p:attrName>
                                        </p:attrNameLst>
                                      </p:cBhvr>
                                      <p:rCtr x="1270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P spid="26" grpId="0" build="p"/>
      <p:bldP spid="24" grpId="0"/>
      <p:bldP spid="2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Ähnlichkeitsmaße</a:t>
            </a:r>
            <a:endParaRPr lang="en-US" dirty="0"/>
          </a:p>
        </p:txBody>
      </p:sp>
      <p:sp>
        <p:nvSpPr>
          <p:cNvPr id="3" name="Content Placeholder 2"/>
          <p:cNvSpPr>
            <a:spLocks noGrp="1"/>
          </p:cNvSpPr>
          <p:nvPr>
            <p:ph idx="1"/>
          </p:nvPr>
        </p:nvSpPr>
        <p:spPr>
          <a:xfrm>
            <a:off x="323528" y="1196975"/>
            <a:ext cx="8229600" cy="5256361"/>
          </a:xfrm>
        </p:spPr>
        <p:txBody>
          <a:bodyPr/>
          <a:lstStyle/>
          <a:p>
            <a:r>
              <a:rPr lang="en-US" dirty="0" err="1" smtClean="0"/>
              <a:t>Zu</a:t>
            </a:r>
            <a:r>
              <a:rPr lang="en-US" dirty="0" smtClean="0"/>
              <a:t> </a:t>
            </a:r>
            <a:r>
              <a:rPr lang="en-US" dirty="0" err="1" smtClean="0"/>
              <a:t>jedem</a:t>
            </a:r>
            <a:r>
              <a:rPr lang="en-US" dirty="0" smtClean="0"/>
              <a:t> </a:t>
            </a:r>
            <a:r>
              <a:rPr lang="en-US" dirty="0" err="1" smtClean="0"/>
              <a:t>Zeitpunkt</a:t>
            </a:r>
            <a:r>
              <a:rPr lang="en-US" dirty="0" smtClean="0"/>
              <a:t> </a:t>
            </a:r>
            <a:r>
              <a:rPr lang="en-US" dirty="0" err="1" smtClean="0"/>
              <a:t>enthalten</a:t>
            </a:r>
            <a:r>
              <a:rPr lang="en-US" dirty="0" smtClean="0"/>
              <a:t> die </a:t>
            </a:r>
            <a:r>
              <a:rPr lang="en-US" dirty="0" err="1" smtClean="0"/>
              <a:t>Vektoren</a:t>
            </a:r>
            <a:r>
              <a:rPr lang="en-US" dirty="0" smtClean="0"/>
              <a:t> </a:t>
            </a:r>
            <a:r>
              <a:rPr lang="en-US" b="1" dirty="0" smtClean="0"/>
              <a:t>w</a:t>
            </a:r>
            <a:r>
              <a:rPr lang="en-US" b="1" baseline="-25000" dirty="0" smtClean="0"/>
              <a:t>1</a:t>
            </a:r>
            <a:r>
              <a:rPr lang="en-US" dirty="0" smtClean="0"/>
              <a:t>, </a:t>
            </a:r>
            <a:r>
              <a:rPr lang="en-US" b="1" dirty="0" smtClean="0"/>
              <a:t>w</a:t>
            </a:r>
            <a:r>
              <a:rPr lang="en-US" b="1" baseline="-25000" dirty="0" smtClean="0"/>
              <a:t>2</a:t>
            </a:r>
            <a:r>
              <a:rPr lang="en-US" dirty="0" smtClean="0"/>
              <a:t> die </a:t>
            </a:r>
            <a:r>
              <a:rPr lang="en-US" dirty="0" err="1" smtClean="0"/>
              <a:t>letzten</a:t>
            </a:r>
            <a:r>
              <a:rPr lang="en-US" dirty="0" smtClean="0"/>
              <a:t> </a:t>
            </a:r>
            <a:r>
              <a:rPr lang="en-US" dirty="0" err="1" smtClean="0"/>
              <a:t>Fensterwerte</a:t>
            </a:r>
            <a:r>
              <a:rPr lang="en-US" dirty="0" smtClean="0"/>
              <a:t> von stream</a:t>
            </a:r>
            <a:r>
              <a:rPr lang="en-US" baseline="-25000" dirty="0" smtClean="0"/>
              <a:t>1</a:t>
            </a:r>
            <a:r>
              <a:rPr lang="en-US" dirty="0" smtClean="0"/>
              <a:t>, stream</a:t>
            </a:r>
            <a:r>
              <a:rPr lang="en-US" baseline="-25000" dirty="0" smtClean="0"/>
              <a:t>2</a:t>
            </a:r>
            <a:endParaRPr lang="en-US" dirty="0" smtClean="0"/>
          </a:p>
          <a:p>
            <a:r>
              <a:rPr lang="en-US" dirty="0" err="1" smtClean="0"/>
              <a:t>Kosinusähnlichkeit</a:t>
            </a:r>
            <a:r>
              <a:rPr lang="en-US" dirty="0" smtClean="0"/>
              <a:t>:</a:t>
            </a:r>
            <a:endParaRPr lang="en-US" dirty="0"/>
          </a:p>
          <a:p>
            <a:endParaRPr lang="en-US" dirty="0"/>
          </a:p>
          <a:p>
            <a:pPr marL="457200" lvl="1" indent="0">
              <a:buNone/>
            </a:pPr>
            <a:endParaRPr lang="en-US" dirty="0"/>
          </a:p>
          <a:p>
            <a:r>
              <a:rPr lang="en-US" dirty="0" err="1" smtClean="0"/>
              <a:t>Korrelationskoeffizient</a:t>
            </a:r>
            <a:r>
              <a:rPr lang="en-US" dirty="0"/>
              <a:t> (</a:t>
            </a:r>
            <a:r>
              <a:rPr lang="en-US" dirty="0" smtClean="0"/>
              <a:t>Pearson): </a:t>
            </a:r>
            <a:endParaRPr lang="en-US" dirty="0"/>
          </a:p>
          <a:p>
            <a:pPr lvl="1"/>
            <a:endParaRPr lang="en-US" dirty="0"/>
          </a:p>
          <a:p>
            <a:pPr marL="857250" lvl="2" indent="0">
              <a:buNone/>
            </a:pPr>
            <a:endParaRPr lang="en-US" dirty="0" smtClean="0"/>
          </a:p>
          <a:p>
            <a:pPr marL="857250" lvl="2" indent="0">
              <a:buNone/>
            </a:pPr>
            <a:r>
              <a:rPr lang="en-US" dirty="0" smtClean="0"/>
              <a:t>|</a:t>
            </a:r>
            <a:r>
              <a:rPr lang="en-US" dirty="0"/>
              <a:t>| .</a:t>
            </a:r>
            <a:r>
              <a:rPr lang="en-US" dirty="0" smtClean="0"/>
              <a:t> </a:t>
            </a:r>
            <a:r>
              <a:rPr lang="en-US" dirty="0"/>
              <a:t>|| </a:t>
            </a:r>
            <a:r>
              <a:rPr lang="en-US" dirty="0" err="1" smtClean="0"/>
              <a:t>Euklidische</a:t>
            </a:r>
            <a:r>
              <a:rPr lang="en-US" dirty="0" smtClean="0"/>
              <a:t> </a:t>
            </a:r>
            <a:r>
              <a:rPr lang="en-US" dirty="0" err="1" smtClean="0"/>
              <a:t>Länge</a:t>
            </a:r>
            <a:r>
              <a:rPr lang="en-US" dirty="0" smtClean="0"/>
              <a:t> </a:t>
            </a:r>
            <a:endParaRPr lang="en-US" dirty="0"/>
          </a:p>
          <a:p>
            <a:pPr marL="857250" lvl="2" indent="0">
              <a:buNone/>
            </a:pPr>
            <a:r>
              <a:rPr lang="el-GR" dirty="0" smtClean="0"/>
              <a:t>σ</a:t>
            </a:r>
            <a:r>
              <a:rPr lang="en-US" b="1" baseline="-25000" dirty="0" smtClean="0"/>
              <a:t>w1</a:t>
            </a:r>
            <a:r>
              <a:rPr lang="en-US" b="1" baseline="-25000" dirty="0"/>
              <a:t>,w2</a:t>
            </a:r>
            <a:r>
              <a:rPr lang="en-US" b="1" dirty="0"/>
              <a:t> </a:t>
            </a:r>
            <a:r>
              <a:rPr lang="en-US" dirty="0" err="1" smtClean="0"/>
              <a:t>Kovarianz</a:t>
            </a:r>
            <a:r>
              <a:rPr lang="el-GR" dirty="0" smtClean="0"/>
              <a:t> </a:t>
            </a:r>
            <a:endParaRPr lang="de-DE" dirty="0"/>
          </a:p>
          <a:p>
            <a:pPr marL="857250" lvl="2" indent="0">
              <a:buNone/>
            </a:pPr>
            <a:r>
              <a:rPr lang="el-GR" dirty="0" smtClean="0"/>
              <a:t>σ</a:t>
            </a:r>
            <a:r>
              <a:rPr lang="en-US" b="1" baseline="-25000" dirty="0" smtClean="0"/>
              <a:t>w1</a:t>
            </a:r>
            <a:r>
              <a:rPr lang="en-US" dirty="0" smtClean="0"/>
              <a:t> </a:t>
            </a:r>
            <a:r>
              <a:rPr lang="en-US" dirty="0" err="1" smtClean="0"/>
              <a:t>Standardabweichung</a:t>
            </a:r>
            <a:endParaRPr lang="en-US" b="1" dirty="0"/>
          </a:p>
          <a:p>
            <a:pPr marL="457200" lvl="1" indent="0">
              <a:buNone/>
            </a:pPr>
            <a:endParaRPr lang="en-US" dirty="0" smtClean="0"/>
          </a:p>
        </p:txBody>
      </p:sp>
      <p:pic>
        <p:nvPicPr>
          <p:cNvPr id="4" name="Picture 3"/>
          <p:cNvPicPr>
            <a:picLocks noChangeAspect="1"/>
          </p:cNvPicPr>
          <p:nvPr/>
        </p:nvPicPr>
        <p:blipFill>
          <a:blip r:embed="rId3"/>
          <a:stretch>
            <a:fillRect/>
          </a:stretch>
        </p:blipFill>
        <p:spPr>
          <a:xfrm>
            <a:off x="1290389" y="2609818"/>
            <a:ext cx="4429088" cy="675166"/>
          </a:xfrm>
          <a:prstGeom prst="rect">
            <a:avLst/>
          </a:prstGeom>
        </p:spPr>
      </p:pic>
      <p:pic>
        <p:nvPicPr>
          <p:cNvPr id="5" name="Picture 4"/>
          <p:cNvPicPr>
            <a:picLocks noChangeAspect="1"/>
          </p:cNvPicPr>
          <p:nvPr/>
        </p:nvPicPr>
        <p:blipFill>
          <a:blip r:embed="rId4"/>
          <a:stretch>
            <a:fillRect/>
          </a:stretch>
        </p:blipFill>
        <p:spPr>
          <a:xfrm>
            <a:off x="1269976" y="4005064"/>
            <a:ext cx="2988734" cy="666164"/>
          </a:xfrm>
          <a:prstGeom prst="rect">
            <a:avLst/>
          </a:prstGeom>
        </p:spPr>
      </p:pic>
      <p:pic>
        <p:nvPicPr>
          <p:cNvPr id="6" name="Bild 5"/>
          <p:cNvPicPr>
            <a:picLocks noChangeAspect="1"/>
          </p:cNvPicPr>
          <p:nvPr/>
        </p:nvPicPr>
        <p:blipFill>
          <a:blip r:embed="rId5"/>
          <a:stretch>
            <a:fillRect/>
          </a:stretch>
        </p:blipFill>
        <p:spPr>
          <a:xfrm>
            <a:off x="3430216" y="5257412"/>
            <a:ext cx="4686300" cy="304800"/>
          </a:xfrm>
          <a:prstGeom prst="rect">
            <a:avLst/>
          </a:prstGeom>
        </p:spPr>
      </p:pic>
      <p:pic>
        <p:nvPicPr>
          <p:cNvPr id="7" name="Bild 6" descr="3e54a2e411b8b8f90a836b2d69dded0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9231" y="5606503"/>
            <a:ext cx="1701800" cy="317500"/>
          </a:xfrm>
          <a:prstGeom prst="rect">
            <a:avLst/>
          </a:prstGeom>
        </p:spPr>
      </p:pic>
      <p:pic>
        <p:nvPicPr>
          <p:cNvPr id="9" name="Bild 8"/>
          <p:cNvPicPr>
            <a:picLocks noChangeAspect="1"/>
          </p:cNvPicPr>
          <p:nvPr/>
        </p:nvPicPr>
        <p:blipFill>
          <a:blip r:embed="rId7"/>
          <a:stretch>
            <a:fillRect/>
          </a:stretch>
        </p:blipFill>
        <p:spPr>
          <a:xfrm>
            <a:off x="6292282" y="5628401"/>
            <a:ext cx="2717800" cy="330200"/>
          </a:xfrm>
          <a:prstGeom prst="rect">
            <a:avLst/>
          </a:prstGeom>
        </p:spPr>
      </p:pic>
      <p:pic>
        <p:nvPicPr>
          <p:cNvPr id="10" name="Bild 9" descr="d884a36115576e3423a43d7cbf273ac8.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0192" y="6014532"/>
            <a:ext cx="2082800" cy="482600"/>
          </a:xfrm>
          <a:prstGeom prst="rect">
            <a:avLst/>
          </a:prstGeom>
        </p:spPr>
      </p:pic>
      <p:sp>
        <p:nvSpPr>
          <p:cNvPr id="12" name="Textfeld 11"/>
          <p:cNvSpPr txBox="1"/>
          <p:nvPr/>
        </p:nvSpPr>
        <p:spPr>
          <a:xfrm>
            <a:off x="3801348" y="6309320"/>
            <a:ext cx="1274708" cy="369332"/>
          </a:xfrm>
          <a:prstGeom prst="rect">
            <a:avLst/>
          </a:prstGeom>
          <a:noFill/>
        </p:spPr>
        <p:txBody>
          <a:bodyPr wrap="none" rtlCol="0">
            <a:spAutoFit/>
          </a:bodyPr>
          <a:lstStyle/>
          <a:p>
            <a:r>
              <a:rPr lang="de-DE" dirty="0" smtClean="0"/>
              <a:t>[Wikipedia]</a:t>
            </a:r>
            <a:endParaRPr lang="de-DE" dirty="0"/>
          </a:p>
        </p:txBody>
      </p:sp>
    </p:spTree>
    <p:extLst>
      <p:ext uri="{BB962C8B-B14F-4D97-AF65-F5344CB8AC3E}">
        <p14:creationId xmlns:p14="http://schemas.microsoft.com/office/powerpoint/2010/main" val="22643837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Korrelationskoeffizient: Visualisierung</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D4E55964-1ACB-E742-83A7-6D5C6D2D6D17}" type="slidenum">
              <a:rPr lang="de-DE" smtClean="0"/>
              <a:pPr>
                <a:defRPr/>
              </a:pPr>
              <a:t>17</a:t>
            </a:fld>
            <a:endParaRPr lang="de-DE"/>
          </a:p>
        </p:txBody>
      </p:sp>
      <p:pic>
        <p:nvPicPr>
          <p:cNvPr id="5" name="Bild 4"/>
          <p:cNvPicPr>
            <a:picLocks noChangeAspect="1"/>
          </p:cNvPicPr>
          <p:nvPr/>
        </p:nvPicPr>
        <p:blipFill>
          <a:blip r:embed="rId2"/>
          <a:stretch>
            <a:fillRect/>
          </a:stretch>
        </p:blipFill>
        <p:spPr>
          <a:xfrm>
            <a:off x="179512" y="1412776"/>
            <a:ext cx="8662441" cy="3637384"/>
          </a:xfrm>
          <a:prstGeom prst="rect">
            <a:avLst/>
          </a:prstGeom>
        </p:spPr>
      </p:pic>
      <p:sp>
        <p:nvSpPr>
          <p:cNvPr id="6" name="Textfeld 5"/>
          <p:cNvSpPr txBox="1"/>
          <p:nvPr/>
        </p:nvSpPr>
        <p:spPr>
          <a:xfrm>
            <a:off x="3801348" y="6309320"/>
            <a:ext cx="1274708" cy="369332"/>
          </a:xfrm>
          <a:prstGeom prst="rect">
            <a:avLst/>
          </a:prstGeom>
          <a:noFill/>
        </p:spPr>
        <p:txBody>
          <a:bodyPr wrap="none" rtlCol="0">
            <a:spAutoFit/>
          </a:bodyPr>
          <a:lstStyle/>
          <a:p>
            <a:r>
              <a:rPr lang="de-DE" dirty="0" smtClean="0"/>
              <a:t>[Wikipedia]</a:t>
            </a:r>
            <a:endParaRPr lang="de-DE" dirty="0"/>
          </a:p>
        </p:txBody>
      </p:sp>
    </p:spTree>
    <p:extLst>
      <p:ext uri="{BB962C8B-B14F-4D97-AF65-F5344CB8AC3E}">
        <p14:creationId xmlns:p14="http://schemas.microsoft.com/office/powerpoint/2010/main" val="37819484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11560" y="116632"/>
            <a:ext cx="7848872" cy="685800"/>
          </a:xfrm>
        </p:spPr>
        <p:txBody>
          <a:bodyPr/>
          <a:lstStyle/>
          <a:p>
            <a:r>
              <a:rPr lang="de-DE" sz="4000" dirty="0" smtClean="0"/>
              <a:t>Fensterkonzept</a:t>
            </a:r>
            <a:endParaRPr lang="de-DE" sz="4000" dirty="0"/>
          </a:p>
        </p:txBody>
      </p:sp>
      <p:sp>
        <p:nvSpPr>
          <p:cNvPr id="106499" name="Rectangle 3"/>
          <p:cNvSpPr>
            <a:spLocks noGrp="1" noChangeArrowheads="1"/>
          </p:cNvSpPr>
          <p:nvPr>
            <p:ph type="body" sz="half" idx="1"/>
          </p:nvPr>
        </p:nvSpPr>
        <p:spPr>
          <a:xfrm>
            <a:off x="611188" y="1341438"/>
            <a:ext cx="8281292" cy="4859337"/>
          </a:xfrm>
        </p:spPr>
        <p:txBody>
          <a:bodyPr/>
          <a:lstStyle/>
          <a:p>
            <a:pPr marL="0" indent="0">
              <a:lnSpc>
                <a:spcPct val="90000"/>
              </a:lnSpc>
              <a:buNone/>
            </a:pPr>
            <a:r>
              <a:rPr lang="en-US" sz="2200" b="1" dirty="0" err="1" smtClean="0">
                <a:solidFill>
                  <a:srgbClr val="FF3300"/>
                </a:solidFill>
              </a:rPr>
              <a:t>Kein</a:t>
            </a:r>
            <a:r>
              <a:rPr lang="en-US" sz="2200" dirty="0" smtClean="0"/>
              <a:t> </a:t>
            </a:r>
            <a:r>
              <a:rPr lang="en-US" sz="2200" dirty="0" err="1" smtClean="0"/>
              <a:t>Einfluss</a:t>
            </a:r>
            <a:r>
              <a:rPr lang="en-US" sz="2200" dirty="0" smtClean="0"/>
              <a:t> von “</a:t>
            </a:r>
            <a:r>
              <a:rPr lang="en-US" sz="2200" dirty="0" err="1" smtClean="0"/>
              <a:t>alten</a:t>
            </a:r>
            <a:r>
              <a:rPr lang="en-US" sz="2200" dirty="0" smtClean="0"/>
              <a:t>” </a:t>
            </a:r>
            <a:r>
              <a:rPr lang="en-US" sz="2200" dirty="0" err="1" smtClean="0"/>
              <a:t>Daten</a:t>
            </a:r>
            <a:r>
              <a:rPr lang="en-US" sz="2200" dirty="0" smtClean="0"/>
              <a:t> auf </a:t>
            </a:r>
            <a:r>
              <a:rPr lang="en-US" sz="2200" dirty="0" err="1" smtClean="0"/>
              <a:t>Ergebnis</a:t>
            </a:r>
            <a:endParaRPr lang="en-US" sz="2200" dirty="0"/>
          </a:p>
          <a:p>
            <a:pPr>
              <a:lnSpc>
                <a:spcPct val="90000"/>
              </a:lnSpc>
              <a:buFont typeface="Wingdings" charset="0"/>
              <a:buNone/>
            </a:pPr>
            <a:endParaRPr lang="en-US" sz="1200" dirty="0"/>
          </a:p>
          <a:p>
            <a:pPr>
              <a:lnSpc>
                <a:spcPct val="90000"/>
              </a:lnSpc>
              <a:buFont typeface="Wingdings" charset="0"/>
              <a:buNone/>
            </a:pPr>
            <a:r>
              <a:rPr lang="en-US" sz="2400" dirty="0">
                <a:sym typeface="Wingdings" charset="0"/>
              </a:rPr>
              <a:t>	</a:t>
            </a:r>
            <a:r>
              <a:rPr lang="en-US" sz="2400" dirty="0" err="1" smtClean="0">
                <a:sym typeface="Wingdings" charset="0"/>
              </a:rPr>
              <a:t>Verschiebbare</a:t>
            </a:r>
            <a:r>
              <a:rPr lang="en-US" sz="2400" dirty="0" smtClean="0">
                <a:sym typeface="Wingdings" charset="0"/>
              </a:rPr>
              <a:t> </a:t>
            </a:r>
            <a:r>
              <a:rPr lang="en-US" sz="2400" dirty="0" err="1" smtClean="0">
                <a:sym typeface="Wingdings" charset="0"/>
              </a:rPr>
              <a:t>zeitliche</a:t>
            </a:r>
            <a:r>
              <a:rPr lang="en-US" sz="2400" dirty="0" smtClean="0">
                <a:sym typeface="Wingdings" charset="0"/>
              </a:rPr>
              <a:t> </a:t>
            </a:r>
            <a:r>
              <a:rPr lang="en-US" sz="2400" dirty="0" err="1" smtClean="0">
                <a:sym typeface="Wingdings" charset="0"/>
              </a:rPr>
              <a:t>Fenster</a:t>
            </a:r>
            <a:endParaRPr lang="en-US" sz="2400" dirty="0"/>
          </a:p>
          <a:p>
            <a:pPr lvl="1">
              <a:lnSpc>
                <a:spcPct val="90000"/>
              </a:lnSpc>
            </a:pPr>
            <a:r>
              <a:rPr lang="en-US" sz="1800" dirty="0" err="1" smtClean="0"/>
              <a:t>Endliche</a:t>
            </a:r>
            <a:r>
              <a:rPr lang="en-US" sz="1800" dirty="0" smtClean="0"/>
              <a:t> </a:t>
            </a:r>
            <a:r>
              <a:rPr lang="en-US" sz="1800" dirty="0" err="1" smtClean="0"/>
              <a:t>Teilsequenzen</a:t>
            </a:r>
            <a:r>
              <a:rPr lang="en-US" sz="1800" dirty="0" smtClean="0"/>
              <a:t> </a:t>
            </a:r>
            <a:r>
              <a:rPr lang="en-US" sz="1800" dirty="0" err="1" smtClean="0"/>
              <a:t>eines</a:t>
            </a:r>
            <a:r>
              <a:rPr lang="en-US" sz="1800" dirty="0" smtClean="0"/>
              <a:t> </a:t>
            </a:r>
            <a:r>
              <a:rPr lang="en-US" sz="1800" dirty="0" err="1" smtClean="0"/>
              <a:t>unendlichen</a:t>
            </a:r>
            <a:r>
              <a:rPr lang="en-US" sz="1800" dirty="0" smtClean="0"/>
              <a:t> </a:t>
            </a:r>
            <a:r>
              <a:rPr lang="en-US" sz="1800" dirty="0" err="1" smtClean="0"/>
              <a:t>Stroms</a:t>
            </a:r>
            <a:endParaRPr lang="en-US" sz="1800" dirty="0"/>
          </a:p>
          <a:p>
            <a:pPr lvl="1">
              <a:lnSpc>
                <a:spcPct val="90000"/>
              </a:lnSpc>
            </a:pPr>
            <a:r>
              <a:rPr lang="en-US" sz="1800" dirty="0" err="1" smtClean="0"/>
              <a:t>Anfragebeantwortung</a:t>
            </a:r>
            <a:r>
              <a:rPr lang="en-US" sz="1800" dirty="0" smtClean="0"/>
              <a:t> auf </a:t>
            </a:r>
            <a:r>
              <a:rPr lang="en-US" sz="1800" dirty="0" err="1" smtClean="0"/>
              <a:t>neueste</a:t>
            </a:r>
            <a:r>
              <a:rPr lang="en-US" sz="1800" dirty="0" smtClean="0"/>
              <a:t> </a:t>
            </a:r>
            <a:r>
              <a:rPr lang="en-US" sz="1800" dirty="0" err="1" smtClean="0"/>
              <a:t>Daten</a:t>
            </a:r>
            <a:r>
              <a:rPr lang="en-US" sz="1800" dirty="0" smtClean="0"/>
              <a:t> </a:t>
            </a:r>
            <a:r>
              <a:rPr lang="en-US" sz="1800" dirty="0" err="1" smtClean="0"/>
              <a:t>fokussiert</a:t>
            </a:r>
            <a:endParaRPr lang="en-US" sz="1800" dirty="0" smtClean="0"/>
          </a:p>
          <a:p>
            <a:pPr lvl="1">
              <a:lnSpc>
                <a:spcPct val="90000"/>
              </a:lnSpc>
            </a:pPr>
            <a:r>
              <a:rPr lang="en-US" sz="1800" dirty="0" err="1" smtClean="0"/>
              <a:t>Wichtig</a:t>
            </a:r>
            <a:r>
              <a:rPr lang="en-US" sz="1800" dirty="0" smtClean="0"/>
              <a:t> </a:t>
            </a:r>
            <a:r>
              <a:rPr lang="en-US" sz="1800" dirty="0" err="1" smtClean="0"/>
              <a:t>für</a:t>
            </a:r>
            <a:r>
              <a:rPr lang="en-US" sz="1800" dirty="0" smtClean="0"/>
              <a:t> </a:t>
            </a:r>
            <a:r>
              <a:rPr lang="en-US" sz="1800" b="1" dirty="0" err="1" smtClean="0">
                <a:solidFill>
                  <a:srgbClr val="FF0000"/>
                </a:solidFill>
              </a:rPr>
              <a:t>ausdrucksstarke</a:t>
            </a:r>
            <a:r>
              <a:rPr lang="en-US" sz="1800" b="1" dirty="0">
                <a:solidFill>
                  <a:srgbClr val="FF0000"/>
                </a:solidFill>
              </a:rPr>
              <a:t> </a:t>
            </a:r>
            <a:r>
              <a:rPr lang="en-US" sz="1800" b="1" dirty="0" err="1" smtClean="0">
                <a:solidFill>
                  <a:srgbClr val="FF0000"/>
                </a:solidFill>
              </a:rPr>
              <a:t>Anfragen</a:t>
            </a:r>
            <a:r>
              <a:rPr lang="en-US" sz="1800" b="1" dirty="0" smtClean="0">
                <a:solidFill>
                  <a:srgbClr val="FF0000"/>
                </a:solidFill>
              </a:rPr>
              <a:t> </a:t>
            </a:r>
            <a:r>
              <a:rPr lang="en-US" sz="1800" dirty="0" smtClean="0"/>
              <a:t>und </a:t>
            </a:r>
            <a:r>
              <a:rPr lang="en-US" sz="1800" dirty="0" err="1" smtClean="0"/>
              <a:t>deren</a:t>
            </a:r>
            <a:r>
              <a:rPr lang="en-US" sz="1800" dirty="0" smtClean="0"/>
              <a:t> </a:t>
            </a:r>
            <a:r>
              <a:rPr lang="en-US" sz="1800" b="1" dirty="0" err="1" smtClean="0">
                <a:solidFill>
                  <a:srgbClr val="FF0000"/>
                </a:solidFill>
              </a:rPr>
              <a:t>effiziente</a:t>
            </a:r>
            <a:r>
              <a:rPr lang="en-US" sz="1800" b="1" dirty="0" smtClean="0">
                <a:solidFill>
                  <a:srgbClr val="FF0000"/>
                </a:solidFill>
              </a:rPr>
              <a:t> </a:t>
            </a:r>
            <a:r>
              <a:rPr lang="en-US" sz="1800" b="1" dirty="0" err="1" smtClean="0">
                <a:solidFill>
                  <a:srgbClr val="FF0000"/>
                </a:solidFill>
              </a:rPr>
              <a:t>Verarbeitung</a:t>
            </a:r>
            <a:endParaRPr lang="en-US" sz="1800" b="1" dirty="0" smtClean="0">
              <a:solidFill>
                <a:srgbClr val="FF0000"/>
              </a:solidFill>
            </a:endParaRPr>
          </a:p>
          <a:p>
            <a:pPr lvl="2">
              <a:lnSpc>
                <a:spcPct val="90000"/>
              </a:lnSpc>
              <a:buFont typeface="Wingdings" charset="0"/>
              <a:buNone/>
            </a:pPr>
            <a:endParaRPr lang="en-US" sz="1600" dirty="0"/>
          </a:p>
          <a:p>
            <a:pPr>
              <a:lnSpc>
                <a:spcPct val="90000"/>
              </a:lnSpc>
            </a:pPr>
            <a:r>
              <a:rPr lang="en-US" sz="2400" dirty="0" err="1" smtClean="0"/>
              <a:t>Alternativen</a:t>
            </a:r>
            <a:endParaRPr lang="en-US" sz="2400" dirty="0"/>
          </a:p>
          <a:p>
            <a:pPr lvl="1">
              <a:lnSpc>
                <a:spcPct val="90000"/>
              </a:lnSpc>
            </a:pPr>
            <a:r>
              <a:rPr lang="en-US" sz="2000" dirty="0" err="1" smtClean="0"/>
              <a:t>Zählerbasierte</a:t>
            </a:r>
            <a:r>
              <a:rPr lang="en-US" sz="2000" dirty="0" smtClean="0"/>
              <a:t> </a:t>
            </a:r>
            <a:r>
              <a:rPr lang="en-US" sz="2000" dirty="0" err="1" smtClean="0"/>
              <a:t>Fenster</a:t>
            </a:r>
            <a:r>
              <a:rPr lang="en-US" sz="2000" dirty="0" smtClean="0"/>
              <a:t> (</a:t>
            </a:r>
            <a:r>
              <a:rPr lang="en-US" sz="2000" dirty="0" err="1" smtClean="0"/>
              <a:t>siehe</a:t>
            </a:r>
            <a:r>
              <a:rPr lang="en-US" sz="2000" dirty="0" smtClean="0"/>
              <a:t> </a:t>
            </a:r>
            <a:r>
              <a:rPr lang="en-US" sz="2000" dirty="0" err="1" smtClean="0"/>
              <a:t>auch</a:t>
            </a:r>
            <a:r>
              <a:rPr lang="en-US" sz="2000" dirty="0" smtClean="0"/>
              <a:t> SQL:2011)</a:t>
            </a:r>
            <a:endParaRPr lang="en-US" sz="2000" dirty="0"/>
          </a:p>
          <a:p>
            <a:pPr lvl="2">
              <a:lnSpc>
                <a:spcPct val="90000"/>
              </a:lnSpc>
            </a:pPr>
            <a:r>
              <a:rPr lang="en-US" sz="1800" dirty="0" smtClean="0"/>
              <a:t>FIFO-</a:t>
            </a:r>
            <a:r>
              <a:rPr lang="en-US" sz="1800" dirty="0" err="1" smtClean="0"/>
              <a:t>Schlange</a:t>
            </a:r>
            <a:r>
              <a:rPr lang="en-US" sz="1800" dirty="0" smtClean="0"/>
              <a:t> der </a:t>
            </a:r>
            <a:r>
              <a:rPr lang="en-US" sz="1800" dirty="0" err="1" smtClean="0"/>
              <a:t>Größe</a:t>
            </a:r>
            <a:r>
              <a:rPr lang="en-US" sz="1800" dirty="0" smtClean="0"/>
              <a:t> w</a:t>
            </a:r>
            <a:endParaRPr lang="en-US" sz="1800" dirty="0"/>
          </a:p>
          <a:p>
            <a:pPr lvl="1">
              <a:lnSpc>
                <a:spcPct val="90000"/>
              </a:lnSpc>
            </a:pPr>
            <a:r>
              <a:rPr lang="en-US" sz="2000" dirty="0" err="1" smtClean="0"/>
              <a:t>Zeitbasierte</a:t>
            </a:r>
            <a:r>
              <a:rPr lang="en-US" sz="2000" dirty="0" smtClean="0"/>
              <a:t> </a:t>
            </a:r>
            <a:r>
              <a:rPr lang="en-US" sz="2000" dirty="0" err="1" smtClean="0"/>
              <a:t>Fenster</a:t>
            </a:r>
            <a:endParaRPr lang="en-US" sz="2000" dirty="0"/>
          </a:p>
          <a:p>
            <a:pPr lvl="2">
              <a:lnSpc>
                <a:spcPct val="90000"/>
              </a:lnSpc>
            </a:pPr>
            <a:r>
              <a:rPr lang="en-US" sz="1800" dirty="0"/>
              <a:t>t</a:t>
            </a:r>
            <a:r>
              <a:rPr lang="en-US" sz="1800" dirty="0">
                <a:solidFill>
                  <a:srgbClr val="FF3300"/>
                </a:solidFill>
              </a:rPr>
              <a:t>		</a:t>
            </a:r>
            <a:r>
              <a:rPr lang="en-US" sz="1800" dirty="0" err="1" smtClean="0"/>
              <a:t>erster</a:t>
            </a:r>
            <a:r>
              <a:rPr lang="en-US" sz="1800" dirty="0" smtClean="0"/>
              <a:t> </a:t>
            </a:r>
            <a:r>
              <a:rPr lang="en-US" sz="1800" dirty="0" err="1" smtClean="0"/>
              <a:t>Zeitstempel</a:t>
            </a:r>
            <a:r>
              <a:rPr lang="en-US" sz="1800" dirty="0" smtClean="0"/>
              <a:t> </a:t>
            </a:r>
            <a:r>
              <a:rPr lang="en-US" sz="1800" dirty="0" err="1" smtClean="0"/>
              <a:t>für</a:t>
            </a:r>
            <a:r>
              <a:rPr lang="en-US" sz="1800" dirty="0" smtClean="0"/>
              <a:t> </a:t>
            </a:r>
            <a:r>
              <a:rPr lang="en-US" sz="1800" dirty="0" err="1" smtClean="0"/>
              <a:t>ein</a:t>
            </a:r>
            <a:r>
              <a:rPr lang="en-US" sz="1800" dirty="0" smtClean="0"/>
              <a:t> </a:t>
            </a:r>
            <a:r>
              <a:rPr lang="en-US" sz="1800" dirty="0" err="1" smtClean="0"/>
              <a:t>Datenelement</a:t>
            </a:r>
            <a:r>
              <a:rPr lang="en-US" sz="1800" dirty="0" smtClean="0"/>
              <a:t> (</a:t>
            </a:r>
            <a:r>
              <a:rPr lang="de-DE" sz="1800" dirty="0" smtClean="0"/>
              <a:t>Zeitpunktfenster)</a:t>
            </a:r>
            <a:endParaRPr lang="en-US" sz="1800" dirty="0"/>
          </a:p>
          <a:p>
            <a:pPr lvl="2">
              <a:lnSpc>
                <a:spcPct val="90000"/>
              </a:lnSpc>
            </a:pPr>
            <a:r>
              <a:rPr lang="en-US" sz="1800" dirty="0"/>
              <a:t>t + w 	</a:t>
            </a:r>
            <a:r>
              <a:rPr lang="en-US" sz="1800" dirty="0" smtClean="0"/>
              <a:t>	</a:t>
            </a:r>
            <a:r>
              <a:rPr lang="en-US" sz="1800" dirty="0" err="1" smtClean="0"/>
              <a:t>Ende</a:t>
            </a:r>
            <a:r>
              <a:rPr lang="en-US" sz="1800" dirty="0" smtClean="0"/>
              <a:t> der </a:t>
            </a:r>
            <a:r>
              <a:rPr lang="en-US" sz="1800" dirty="0" err="1" smtClean="0"/>
              <a:t>Gültigkeit</a:t>
            </a:r>
            <a:r>
              <a:rPr lang="en-US" sz="1800" dirty="0" smtClean="0"/>
              <a:t> </a:t>
            </a:r>
            <a:r>
              <a:rPr lang="en-US" sz="1800" dirty="0" err="1" smtClean="0"/>
              <a:t>für</a:t>
            </a:r>
            <a:r>
              <a:rPr lang="en-US" sz="1800" dirty="0" smtClean="0"/>
              <a:t> </a:t>
            </a:r>
            <a:r>
              <a:rPr lang="en-US" sz="1800" dirty="0" err="1" smtClean="0"/>
              <a:t>ein</a:t>
            </a:r>
            <a:r>
              <a:rPr lang="en-US" sz="1800" dirty="0" smtClean="0"/>
              <a:t> </a:t>
            </a:r>
            <a:r>
              <a:rPr lang="en-US" sz="1800" dirty="0" err="1" smtClean="0"/>
              <a:t>Datenelement</a:t>
            </a:r>
            <a:r>
              <a:rPr lang="en-US" sz="1800" dirty="0" smtClean="0"/>
              <a:t> (</a:t>
            </a:r>
            <a:r>
              <a:rPr lang="de-DE" sz="1800" dirty="0" smtClean="0"/>
              <a:t>Zeitintervallfenster)</a:t>
            </a:r>
            <a:endParaRPr lang="de-DE" sz="1800" dirty="0"/>
          </a:p>
        </p:txBody>
      </p:sp>
    </p:spTree>
    <p:extLst>
      <p:ext uri="{BB962C8B-B14F-4D97-AF65-F5344CB8AC3E}">
        <p14:creationId xmlns:p14="http://schemas.microsoft.com/office/powerpoint/2010/main" val="24466930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512908" y="4500206"/>
            <a:ext cx="19999808" cy="738664"/>
          </a:xfrm>
          <a:prstGeom prst="rect">
            <a:avLst/>
          </a:prstGeom>
          <a:noFill/>
          <a:effectLst/>
        </p:spPr>
        <p:txBody>
          <a:bodyPr wrap="square" rtlCol="0">
            <a:spAutoFit/>
          </a:bodyPr>
          <a:lstStyle/>
          <a:p>
            <a:r>
              <a:rPr lang="en-US" sz="1400" dirty="0" smtClean="0">
                <a:latin typeface="Verdana"/>
                <a:cs typeface="Verdana"/>
              </a:rPr>
              <a:t>01010101010101010010101010111110011010100101010101010101010101010101101010101101010100101010101010101001010101011111001101010010101010101010101010101010110101010110101010</a:t>
            </a:r>
          </a:p>
          <a:p>
            <a:r>
              <a:rPr lang="en-US" sz="1400" dirty="0" smtClean="0">
                <a:latin typeface="Verdana"/>
                <a:cs typeface="Verdana"/>
              </a:rPr>
              <a:t>010101010101010100101010101111100110101001010101010101010101010101011010101011010101001010101010101010010101010111110011010100101111001010101010101010101010110101010110101</a:t>
            </a:r>
          </a:p>
          <a:p>
            <a:r>
              <a:rPr lang="en-US" sz="1400" dirty="0" smtClean="0">
                <a:latin typeface="Verdana"/>
                <a:cs typeface="Verdana"/>
              </a:rPr>
              <a:t>010101010101010100101010101111100110101001010101010101010101010101011010101011010101001010101010101010010101010111110011010100101111001010101010101010101010110101010110101</a:t>
            </a:r>
            <a:endParaRPr lang="en-US" sz="1400" dirty="0">
              <a:latin typeface="Verdana"/>
              <a:cs typeface="Verdana"/>
            </a:endParaRPr>
          </a:p>
        </p:txBody>
      </p:sp>
      <p:sp>
        <p:nvSpPr>
          <p:cNvPr id="12" name="Rectangle 11"/>
          <p:cNvSpPr/>
          <p:nvPr/>
        </p:nvSpPr>
        <p:spPr>
          <a:xfrm rot="5400000">
            <a:off x="-222250" y="4113508"/>
            <a:ext cx="2286000" cy="1841500"/>
          </a:xfrm>
          <a:prstGeom prst="rect">
            <a:avLst/>
          </a:prstGeom>
          <a:gradFill>
            <a:gsLst>
              <a:gs pos="0">
                <a:schemeClr val="bg1"/>
              </a:gs>
              <a:gs pos="77000">
                <a:schemeClr val="bg1"/>
              </a:gs>
              <a:gs pos="100000">
                <a:schemeClr val="bg1">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a:cs typeface="Verdana"/>
            </a:endParaRPr>
          </a:p>
        </p:txBody>
      </p:sp>
      <p:sp>
        <p:nvSpPr>
          <p:cNvPr id="2" name="Title 1"/>
          <p:cNvSpPr>
            <a:spLocks noGrp="1"/>
          </p:cNvSpPr>
          <p:nvPr>
            <p:ph type="title"/>
          </p:nvPr>
        </p:nvSpPr>
        <p:spPr/>
        <p:txBody>
          <a:bodyPr/>
          <a:lstStyle/>
          <a:p>
            <a:r>
              <a:rPr lang="de-DE" smtClean="0">
                <a:latin typeface="Verdana"/>
                <a:cs typeface="Verdana"/>
              </a:rPr>
              <a:t>Beispiel 4: Sensordatenauswertung</a:t>
            </a:r>
            <a:endParaRPr lang="de-DE">
              <a:latin typeface="Verdana"/>
              <a:cs typeface="Verdana"/>
            </a:endParaRPr>
          </a:p>
        </p:txBody>
      </p:sp>
      <p:sp>
        <p:nvSpPr>
          <p:cNvPr id="13" name="Content Placeholder 25"/>
          <p:cNvSpPr>
            <a:spLocks noGrp="1"/>
          </p:cNvSpPr>
          <p:nvPr>
            <p:ph idx="1"/>
          </p:nvPr>
        </p:nvSpPr>
        <p:spPr/>
        <p:txBody>
          <a:bodyPr/>
          <a:lstStyle/>
          <a:p>
            <a:r>
              <a:rPr lang="de-DE" sz="2000" smtClean="0">
                <a:latin typeface="Verdana"/>
                <a:cs typeface="Verdana"/>
              </a:rPr>
              <a:t>Was passiert, bei mehr als zwei Sensoren? </a:t>
            </a:r>
          </a:p>
          <a:p>
            <a:pPr lvl="1"/>
            <a:r>
              <a:rPr lang="de-DE" sz="1800" smtClean="0">
                <a:latin typeface="Verdana"/>
                <a:cs typeface="Verdana"/>
              </a:rPr>
              <a:t>Für 3 Ströme 3 Korrelationen pro Fenster</a:t>
            </a:r>
            <a:endParaRPr lang="de-DE" sz="1800">
              <a:latin typeface="Verdana"/>
              <a:cs typeface="Verdana"/>
            </a:endParaRPr>
          </a:p>
        </p:txBody>
      </p:sp>
      <p:pic>
        <p:nvPicPr>
          <p:cNvPr id="4" name="Picture 3" descr="dampfturbine_fas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54" y="4197099"/>
            <a:ext cx="1056389" cy="1180670"/>
          </a:xfrm>
          <a:prstGeom prst="rect">
            <a:avLst/>
          </a:prstGeom>
        </p:spPr>
      </p:pic>
      <p:sp>
        <p:nvSpPr>
          <p:cNvPr id="23" name="Rectangle 22"/>
          <p:cNvSpPr/>
          <p:nvPr/>
        </p:nvSpPr>
        <p:spPr>
          <a:xfrm>
            <a:off x="6019800" y="3868420"/>
            <a:ext cx="3124200" cy="15290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a:cs typeface="Verdana"/>
            </a:endParaRPr>
          </a:p>
        </p:txBody>
      </p:sp>
      <p:sp>
        <p:nvSpPr>
          <p:cNvPr id="24" name="TextBox 23"/>
          <p:cNvSpPr txBox="1"/>
          <p:nvPr/>
        </p:nvSpPr>
        <p:spPr>
          <a:xfrm>
            <a:off x="4880429" y="4504245"/>
            <a:ext cx="4866549" cy="738664"/>
          </a:xfrm>
          <a:prstGeom prst="rect">
            <a:avLst/>
          </a:prstGeom>
          <a:noFill/>
        </p:spPr>
        <p:txBody>
          <a:bodyPr wrap="none" rtlCol="0">
            <a:spAutoFit/>
          </a:bodyPr>
          <a:lstStyle/>
          <a:p>
            <a:r>
              <a:rPr lang="en-US" sz="1400" dirty="0" smtClean="0">
                <a:latin typeface="Verdana"/>
                <a:cs typeface="Verdana"/>
              </a:rPr>
              <a:t>0.7,0.8,0.3,0.9,0.4,0.6,0.5,0.9,0.4,0.9,0.3,-0.1,0.8</a:t>
            </a:r>
          </a:p>
          <a:p>
            <a:r>
              <a:rPr lang="en-US" sz="1400" dirty="0">
                <a:latin typeface="Verdana"/>
                <a:cs typeface="Verdana"/>
              </a:rPr>
              <a:t>0.7,0.8,0.3,0.9,0.4,0.6,0.5,0.9,0.4,0.9,0.3,-0.1,0.8</a:t>
            </a:r>
          </a:p>
          <a:p>
            <a:r>
              <a:rPr lang="en-US" sz="1400" dirty="0" smtClean="0">
                <a:latin typeface="Verdana"/>
                <a:cs typeface="Verdana"/>
              </a:rPr>
              <a:t>0.6,0.5,-0.30.7,0.8,0.3,0.9,0.4,0.6,0.5,0.9,0.4,0.9</a:t>
            </a:r>
            <a:endParaRPr lang="en-US" sz="1400" dirty="0">
              <a:latin typeface="Verdana"/>
              <a:cs typeface="Verdana"/>
            </a:endParaRPr>
          </a:p>
        </p:txBody>
      </p:sp>
      <p:sp>
        <p:nvSpPr>
          <p:cNvPr id="27" name="Rectangle 26"/>
          <p:cNvSpPr/>
          <p:nvPr/>
        </p:nvSpPr>
        <p:spPr>
          <a:xfrm rot="5400000">
            <a:off x="5215890" y="3323568"/>
            <a:ext cx="1899920" cy="2908300"/>
          </a:xfrm>
          <a:prstGeom prst="rect">
            <a:avLst/>
          </a:prstGeom>
          <a:gradFill flip="none" rotWithShape="1">
            <a:gsLst>
              <a:gs pos="0">
                <a:schemeClr val="bg1"/>
              </a:gs>
              <a:gs pos="88000">
                <a:schemeClr val="bg1"/>
              </a:gs>
              <a:gs pos="0">
                <a:schemeClr val="bg1"/>
              </a:gs>
              <a:gs pos="100000">
                <a:schemeClr val="bg1">
                  <a:alpha val="0"/>
                </a:schemeClr>
              </a:gs>
            </a:gsLst>
            <a:lin ang="157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a:cs typeface="Verdana"/>
            </a:endParaRPr>
          </a:p>
        </p:txBody>
      </p:sp>
      <p:sp>
        <p:nvSpPr>
          <p:cNvPr id="16" name="Oval 15"/>
          <p:cNvSpPr/>
          <p:nvPr/>
        </p:nvSpPr>
        <p:spPr>
          <a:xfrm>
            <a:off x="4699000" y="3581378"/>
            <a:ext cx="1485900" cy="1282700"/>
          </a:xfrm>
          <a:prstGeom prst="ellipse">
            <a:avLst/>
          </a:prstGeom>
          <a:effectLst/>
          <a:scene3d>
            <a:camera prst="orthographicFront">
              <a:rot lat="17399987" lon="0" rev="0"/>
            </a:camera>
            <a:lightRig rig="threePt" dir="t"/>
          </a:scene3d>
          <a:sp3d prstMaterial="powder">
            <a:bevelT h="635000"/>
            <a:bevelB h="635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a:cs typeface="Verdana"/>
            </a:endParaRPr>
          </a:p>
        </p:txBody>
      </p:sp>
      <p:sp>
        <p:nvSpPr>
          <p:cNvPr id="25" name="Right Arrow 24"/>
          <p:cNvSpPr/>
          <p:nvPr/>
        </p:nvSpPr>
        <p:spPr>
          <a:xfrm>
            <a:off x="6159500" y="4394178"/>
            <a:ext cx="1282700" cy="952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Verdana"/>
                <a:cs typeface="Verdana"/>
              </a:rPr>
              <a:t>Similarity</a:t>
            </a:r>
            <a:endParaRPr lang="en-US" sz="1400" dirty="0">
              <a:solidFill>
                <a:srgbClr val="000000"/>
              </a:solidFill>
              <a:latin typeface="Verdana"/>
              <a:cs typeface="Verdana"/>
            </a:endParaRPr>
          </a:p>
        </p:txBody>
      </p:sp>
    </p:spTree>
    <p:extLst>
      <p:ext uri="{BB962C8B-B14F-4D97-AF65-F5344CB8AC3E}">
        <p14:creationId xmlns:p14="http://schemas.microsoft.com/office/powerpoint/2010/main" val="26564846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0" presetClass="path" presetSubtype="0" repeatCount="indefinite" fill="hold" grpId="0" nodeType="withEffect">
                                  <p:stCondLst>
                                    <p:cond delay="0"/>
                                  </p:stCondLst>
                                  <p:childTnLst>
                                    <p:animMotion origin="layout" path="M 0 0 L 1 0 " pathEditMode="relative" ptsTypes="AA">
                                      <p:cBhvr>
                                        <p:cTn id="22" dur="5000" fill="hold"/>
                                        <p:tgtEl>
                                          <p:spTgt spid="9"/>
                                        </p:tgtEl>
                                        <p:attrNameLst>
                                          <p:attrName>ppt_x</p:attrName>
                                          <p:attrName>ppt_y</p:attrName>
                                        </p:attrNameLst>
                                      </p:cBhvr>
                                    </p:animMotion>
                                  </p:childTnLst>
                                </p:cTn>
                              </p:par>
                              <p:par>
                                <p:cTn id="23" presetID="0" presetClass="path" presetSubtype="0" repeatCount="indefinite" fill="hold" grpId="0" nodeType="withEffect">
                                  <p:stCondLst>
                                    <p:cond delay="0"/>
                                  </p:stCondLst>
                                  <p:childTnLst>
                                    <p:animMotion origin="layout" path="M -1.11111E-6 -7.40741E-7 L 0.25417 -7.40741E-7 " pathEditMode="relative" rAng="0" ptsTypes="AA">
                                      <p:cBhvr>
                                        <p:cTn id="24" dur="1000" fill="hold"/>
                                        <p:tgtEl>
                                          <p:spTgt spid="24"/>
                                        </p:tgtEl>
                                        <p:attrNameLst>
                                          <p:attrName>ppt_x</p:attrName>
                                          <p:attrName>ppt_y</p:attrName>
                                        </p:attrNameLst>
                                      </p:cBhvr>
                                      <p:rCtr x="1270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3" grpId="0" build="p" bldLvl="2"/>
      <p:bldP spid="24" grpId="0"/>
      <p:bldP spid="24" grpId="1"/>
      <p:bldP spid="16"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Gruppieren 37"/>
          <p:cNvGrpSpPr>
            <a:grpSpLocks/>
          </p:cNvGrpSpPr>
          <p:nvPr/>
        </p:nvGrpSpPr>
        <p:grpSpPr bwMode="auto">
          <a:xfrm>
            <a:off x="0" y="2579688"/>
            <a:ext cx="9144000" cy="922337"/>
            <a:chOff x="0" y="4221088"/>
            <a:chExt cx="9144000" cy="922412"/>
          </a:xfrm>
        </p:grpSpPr>
        <p:sp>
          <p:nvSpPr>
            <p:cNvPr id="9253" name="Rechteck 38"/>
            <p:cNvSpPr>
              <a:spLocks noChangeArrowheads="1"/>
            </p:cNvSpPr>
            <p:nvPr/>
          </p:nvSpPr>
          <p:spPr bwMode="gray">
            <a:xfrm flipV="1">
              <a:off x="0" y="4221088"/>
              <a:ext cx="9144000" cy="10707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p>
              <a:pPr algn="ctr"/>
              <a:endParaRPr lang="de-DE"/>
            </a:p>
          </p:txBody>
        </p:sp>
        <p:sp>
          <p:nvSpPr>
            <p:cNvPr id="9254" name="Rechteck 39"/>
            <p:cNvSpPr>
              <a:spLocks noChangeArrowheads="1"/>
            </p:cNvSpPr>
            <p:nvPr/>
          </p:nvSpPr>
          <p:spPr bwMode="gray">
            <a:xfrm>
              <a:off x="0" y="4328160"/>
              <a:ext cx="9144000" cy="81534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p>
              <a:pPr algn="ctr"/>
              <a:endParaRPr lang="de-DE"/>
            </a:p>
          </p:txBody>
        </p:sp>
      </p:grpSp>
      <p:sp>
        <p:nvSpPr>
          <p:cNvPr id="9" name="Gebogener Pfeil 8"/>
          <p:cNvSpPr/>
          <p:nvPr/>
        </p:nvSpPr>
        <p:spPr bwMode="gray">
          <a:xfrm rot="10800000" flipH="1">
            <a:off x="937260" y="238539"/>
            <a:ext cx="6949440" cy="6949440"/>
          </a:xfrm>
          <a:prstGeom prst="circularArrow">
            <a:avLst>
              <a:gd name="adj1" fmla="val 12500"/>
              <a:gd name="adj2" fmla="val 1142319"/>
              <a:gd name="adj3" fmla="val 20457681"/>
              <a:gd name="adj4" fmla="val 5915659"/>
              <a:gd name="adj5" fmla="val 13954"/>
            </a:avLst>
          </a:prstGeom>
          <a:solidFill>
            <a:schemeClr val="bg1">
              <a:lumMod val="75000"/>
            </a:schemeClr>
          </a:solidFill>
          <a:ln w="12700">
            <a:noFill/>
            <a:round/>
            <a:headEnd/>
            <a:tailEnd/>
          </a:ln>
          <a:effectLst>
            <a:outerShdw blurRad="292100" sx="101000" sy="101000" algn="ctr" rotWithShape="0">
              <a:prstClr val="black">
                <a:alpha val="86000"/>
              </a:prstClr>
            </a:outerShdw>
          </a:effectLst>
          <a:scene3d>
            <a:camera prst="perspectiveBelow" fov="4500000">
              <a:rot lat="3900000" lon="0" rev="21480000"/>
            </a:camera>
            <a:lightRig rig="threePt" dir="t"/>
          </a:scene3d>
          <a:sp3d extrusionH="82550">
            <a:bevelT w="25400" h="25400"/>
          </a:sp3d>
        </p:spPr>
        <p:txBody>
          <a:bodyPr anchor="ctr"/>
          <a:lstStyle/>
          <a:p>
            <a:pPr algn="ctr">
              <a:defRPr/>
            </a:pPr>
            <a:endParaRPr lang="de-DE" dirty="0"/>
          </a:p>
        </p:txBody>
      </p:sp>
      <p:grpSp>
        <p:nvGrpSpPr>
          <p:cNvPr id="9219" name="Gruppieren 31"/>
          <p:cNvGrpSpPr>
            <a:grpSpLocks/>
          </p:cNvGrpSpPr>
          <p:nvPr/>
        </p:nvGrpSpPr>
        <p:grpSpPr bwMode="auto">
          <a:xfrm>
            <a:off x="251520" y="1916832"/>
            <a:ext cx="2880320" cy="2402761"/>
            <a:chOff x="249688" y="1916854"/>
            <a:chExt cx="2882464" cy="2403471"/>
          </a:xfrm>
          <a:effectLst/>
        </p:grpSpPr>
        <p:pic>
          <p:nvPicPr>
            <p:cNvPr id="924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1238250" y="4027561"/>
              <a:ext cx="1123950" cy="29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47" name="Gruppieren 41"/>
            <p:cNvGrpSpPr>
              <a:grpSpLocks/>
            </p:cNvGrpSpPr>
            <p:nvPr/>
          </p:nvGrpSpPr>
          <p:grpSpPr bwMode="auto">
            <a:xfrm>
              <a:off x="249688" y="1916854"/>
              <a:ext cx="2882464" cy="2271870"/>
              <a:chOff x="1149204" y="3096272"/>
              <a:chExt cx="2882464" cy="2271870"/>
            </a:xfrm>
          </p:grpSpPr>
          <p:cxnSp>
            <p:nvCxnSpPr>
              <p:cNvPr id="9248" name="Gerade Verbindung 18"/>
              <p:cNvCxnSpPr>
                <a:cxnSpLocks noChangeShapeType="1"/>
              </p:cNvCxnSpPr>
              <p:nvPr/>
            </p:nvCxnSpPr>
            <p:spPr bwMode="gray">
              <a:xfrm rot="5400000" flipH="1" flipV="1">
                <a:off x="2031456" y="4394488"/>
                <a:ext cx="1275656" cy="0"/>
              </a:xfrm>
              <a:prstGeom prst="line">
                <a:avLst/>
              </a:prstGeom>
              <a:noFill/>
              <a:ln w="19050">
                <a:solidFill>
                  <a:srgbClr val="969696"/>
                </a:solidFill>
                <a:prstDash val="sysDot"/>
                <a:round/>
                <a:headEnd/>
                <a:tailEnd/>
              </a:ln>
              <a:extLst>
                <a:ext uri="{909E8E84-426E-40dd-AFC4-6F175D3DCCD1}">
                  <a14:hiddenFill xmlns:a14="http://schemas.microsoft.com/office/drawing/2010/main">
                    <a:noFill/>
                  </a14:hiddenFill>
                </a:ext>
              </a:extLst>
            </p:spPr>
          </p:cxnSp>
          <p:sp>
            <p:nvSpPr>
              <p:cNvPr id="9249" name="Rechteck 19"/>
              <p:cNvSpPr>
                <a:spLocks noChangeArrowheads="1"/>
              </p:cNvSpPr>
              <p:nvPr/>
            </p:nvSpPr>
            <p:spPr bwMode="gray">
              <a:xfrm>
                <a:off x="1149204" y="3096272"/>
                <a:ext cx="2882464" cy="58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72000" tIns="0" rIns="0" bIns="0">
                <a:spAutoFit/>
              </a:bodyPr>
              <a:lstStyle/>
              <a:p>
                <a:pPr algn="ctr">
                  <a:lnSpc>
                    <a:spcPct val="95000"/>
                  </a:lnSpc>
                  <a:spcAft>
                    <a:spcPts val="800"/>
                  </a:spcAft>
                  <a:buClr>
                    <a:srgbClr val="808080"/>
                  </a:buClr>
                </a:pPr>
                <a:r>
                  <a:rPr lang="de-DE" sz="2000" dirty="0" err="1" smtClean="0"/>
                  <a:t>Window</a:t>
                </a:r>
                <a:r>
                  <a:rPr lang="de-DE" sz="2000" dirty="0" smtClean="0"/>
                  <a:t>-Konzept</a:t>
                </a:r>
                <a:br>
                  <a:rPr lang="de-DE" sz="2000" dirty="0" smtClean="0"/>
                </a:br>
                <a:r>
                  <a:rPr lang="de-DE" sz="2000" dirty="0" smtClean="0"/>
                  <a:t>von SQL:2011</a:t>
                </a:r>
                <a:endParaRPr lang="de-DE" sz="2000" noProof="1" smtClean="0">
                  <a:cs typeface="Arial" charset="0"/>
                </a:endParaRPr>
              </a:p>
            </p:txBody>
          </p:sp>
          <p:sp>
            <p:nvSpPr>
              <p:cNvPr id="21" name="Ellipse 20"/>
              <p:cNvSpPr/>
              <p:nvPr/>
            </p:nvSpPr>
            <p:spPr bwMode="gray">
              <a:xfrm>
                <a:off x="2270671" y="4536409"/>
                <a:ext cx="831733" cy="831733"/>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40005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
        <p:nvSpPr>
          <p:cNvPr id="22" name="Titel 21"/>
          <p:cNvSpPr>
            <a:spLocks noGrp="1"/>
          </p:cNvSpPr>
          <p:nvPr>
            <p:ph type="title"/>
          </p:nvPr>
        </p:nvSpPr>
        <p:spPr>
          <a:xfrm>
            <a:off x="133350" y="238125"/>
            <a:ext cx="8496300" cy="617538"/>
          </a:xfrm>
        </p:spPr>
        <p:txBody>
          <a:bodyPr/>
          <a:lstStyle/>
          <a:p>
            <a:pPr>
              <a:defRPr/>
            </a:pPr>
            <a:r>
              <a:rPr lang="de-DE" b="1" dirty="0" smtClean="0"/>
              <a:t>Non-Standard-Datenbanken</a:t>
            </a:r>
            <a:endParaRPr lang="de-DE" b="1" dirty="0"/>
          </a:p>
        </p:txBody>
      </p:sp>
      <p:grpSp>
        <p:nvGrpSpPr>
          <p:cNvPr id="9221" name="Gruppieren 32"/>
          <p:cNvGrpSpPr>
            <a:grpSpLocks/>
          </p:cNvGrpSpPr>
          <p:nvPr/>
        </p:nvGrpSpPr>
        <p:grpSpPr bwMode="auto">
          <a:xfrm>
            <a:off x="3131169" y="3638104"/>
            <a:ext cx="3178846" cy="1872113"/>
            <a:chOff x="3131840" y="3638588"/>
            <a:chExt cx="3177365" cy="1872362"/>
          </a:xfrm>
        </p:grpSpPr>
        <p:pic>
          <p:nvPicPr>
            <p:cNvPr id="9239"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3152775" y="5218186"/>
              <a:ext cx="1123950" cy="29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40" name="Gruppieren 41"/>
            <p:cNvGrpSpPr>
              <a:grpSpLocks/>
            </p:cNvGrpSpPr>
            <p:nvPr/>
          </p:nvGrpSpPr>
          <p:grpSpPr bwMode="auto">
            <a:xfrm>
              <a:off x="3131840" y="3638588"/>
              <a:ext cx="3177365" cy="1740152"/>
              <a:chOff x="2157973" y="3740689"/>
              <a:chExt cx="3177365" cy="1740152"/>
            </a:xfrm>
          </p:grpSpPr>
          <p:cxnSp>
            <p:nvCxnSpPr>
              <p:cNvPr id="9241" name="Gerade Verbindung 14"/>
              <p:cNvCxnSpPr>
                <a:cxnSpLocks noChangeShapeType="1"/>
              </p:cNvCxnSpPr>
              <p:nvPr/>
            </p:nvCxnSpPr>
            <p:spPr bwMode="gray">
              <a:xfrm flipV="1">
                <a:off x="2692144" y="4107701"/>
                <a:ext cx="0" cy="779448"/>
              </a:xfrm>
              <a:prstGeom prst="line">
                <a:avLst/>
              </a:prstGeom>
              <a:noFill/>
              <a:ln w="19050">
                <a:solidFill>
                  <a:srgbClr val="969696"/>
                </a:solidFill>
                <a:prstDash val="sysDot"/>
                <a:round/>
                <a:headEnd/>
                <a:tailEnd/>
              </a:ln>
              <a:extLst>
                <a:ext uri="{909E8E84-426E-40dd-AFC4-6F175D3DCCD1}">
                  <a14:hiddenFill xmlns:a14="http://schemas.microsoft.com/office/drawing/2010/main">
                    <a:noFill/>
                  </a14:hiddenFill>
                </a:ext>
              </a:extLst>
            </p:spPr>
          </p:cxnSp>
          <p:sp>
            <p:nvSpPr>
              <p:cNvPr id="9242" name="Rechteck 15"/>
              <p:cNvSpPr>
                <a:spLocks noChangeArrowheads="1"/>
              </p:cNvSpPr>
              <p:nvPr/>
            </p:nvSpPr>
            <p:spPr bwMode="gray">
              <a:xfrm>
                <a:off x="2158644" y="3740689"/>
                <a:ext cx="3176694" cy="294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0" tIns="0" rIns="0" bIns="0">
                <a:spAutoFit/>
              </a:bodyPr>
              <a:lstStyle/>
              <a:p>
                <a:pPr>
                  <a:lnSpc>
                    <a:spcPct val="95000"/>
                  </a:lnSpc>
                  <a:spcAft>
                    <a:spcPts val="800"/>
                  </a:spcAft>
                  <a:buClr>
                    <a:srgbClr val="808080"/>
                  </a:buClr>
                </a:pPr>
                <a:r>
                  <a:rPr lang="de-DE" sz="2000" dirty="0" smtClean="0"/>
                  <a:t>Strom-Konzept</a:t>
                </a:r>
              </a:p>
            </p:txBody>
          </p:sp>
          <p:sp>
            <p:nvSpPr>
              <p:cNvPr id="17" name="Ellipse 16"/>
              <p:cNvSpPr/>
              <p:nvPr/>
            </p:nvSpPr>
            <p:spPr bwMode="gray">
              <a:xfrm>
                <a:off x="2157973" y="4344609"/>
                <a:ext cx="1136232" cy="113623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glow rad="228600">
                  <a:schemeClr val="accent4">
                    <a:satMod val="175000"/>
                    <a:alpha val="40000"/>
                  </a:schemeClr>
                </a:glow>
                <a:outerShdw blurRad="76200" dir="18900000" sy="23000" kx="-1200000" algn="bl" rotWithShape="0">
                  <a:prstClr val="black">
                    <a:alpha val="20000"/>
                  </a:prstClr>
                </a:outerShdw>
              </a:effectLst>
              <a:scene3d>
                <a:camera prst="orthographicFront"/>
                <a:lightRig rig="balanced" dir="t"/>
              </a:scene3d>
              <a:sp3d prstMaterial="plastic">
                <a:bevelT w="57150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grpSp>
        <p:nvGrpSpPr>
          <p:cNvPr id="101381" name="Gruppieren 33"/>
          <p:cNvGrpSpPr>
            <a:grpSpLocks/>
          </p:cNvGrpSpPr>
          <p:nvPr/>
        </p:nvGrpSpPr>
        <p:grpSpPr bwMode="auto">
          <a:xfrm>
            <a:off x="5508105" y="2990030"/>
            <a:ext cx="3168353" cy="1977260"/>
            <a:chOff x="5508087" y="2990340"/>
            <a:chExt cx="3168469" cy="1977685"/>
          </a:xfrm>
        </p:grpSpPr>
        <p:cxnSp>
          <p:nvCxnSpPr>
            <p:cNvPr id="9233" name="Gerade Verbindung 10"/>
            <p:cNvCxnSpPr>
              <a:cxnSpLocks noChangeShapeType="1"/>
            </p:cNvCxnSpPr>
            <p:nvPr/>
          </p:nvCxnSpPr>
          <p:spPr bwMode="gray">
            <a:xfrm flipV="1">
              <a:off x="6477000" y="3371666"/>
              <a:ext cx="18" cy="1035264"/>
            </a:xfrm>
            <a:prstGeom prst="line">
              <a:avLst/>
            </a:prstGeom>
            <a:noFill/>
            <a:ln w="19050">
              <a:solidFill>
                <a:srgbClr val="969696"/>
              </a:solidFill>
              <a:prstDash val="sysDot"/>
              <a:round/>
              <a:headEnd/>
              <a:tailEnd/>
            </a:ln>
            <a:extLst>
              <a:ext uri="{909E8E84-426E-40dd-AFC4-6F175D3DCCD1}">
                <a14:hiddenFill xmlns:a14="http://schemas.microsoft.com/office/drawing/2010/main">
                  <a:noFill/>
                </a14:hiddenFill>
              </a:ext>
            </a:extLst>
          </p:spPr>
        </p:cxnSp>
        <p:sp>
          <p:nvSpPr>
            <p:cNvPr id="9234" name="Rechteck 11"/>
            <p:cNvSpPr>
              <a:spLocks noChangeArrowheads="1"/>
            </p:cNvSpPr>
            <p:nvPr/>
          </p:nvSpPr>
          <p:spPr bwMode="gray">
            <a:xfrm>
              <a:off x="5508087" y="2990340"/>
              <a:ext cx="3168469" cy="29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dirty="0" smtClean="0"/>
                <a:t>Stromanfragesprache CQL</a:t>
              </a:r>
              <a:endParaRPr lang="de-DE" sz="2000" noProof="1">
                <a:cs typeface="Arial" charset="0"/>
              </a:endParaRPr>
            </a:p>
          </p:txBody>
        </p:sp>
        <p:pic>
          <p:nvPicPr>
            <p:cNvPr id="9235"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5953125" y="4675261"/>
              <a:ext cx="1123950" cy="29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llipse 12"/>
            <p:cNvSpPr/>
            <p:nvPr/>
          </p:nvSpPr>
          <p:spPr bwMode="gray">
            <a:xfrm>
              <a:off x="6055526" y="3930980"/>
              <a:ext cx="910836" cy="910836"/>
            </a:xfrm>
            <a:prstGeom prst="ellipse">
              <a:avLst/>
            </a:prstGeom>
            <a:solidFill>
              <a:schemeClr val="accent1">
                <a:lumMod val="60000"/>
                <a:lumOff val="40000"/>
              </a:schemeClr>
            </a:soli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342900" h="2921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sp>
        <p:nvSpPr>
          <p:cNvPr id="40" name="Textplatzhalter 2"/>
          <p:cNvSpPr txBox="1">
            <a:spLocks/>
          </p:cNvSpPr>
          <p:nvPr/>
        </p:nvSpPr>
        <p:spPr bwMode="gray">
          <a:xfrm>
            <a:off x="241300" y="1125538"/>
            <a:ext cx="8147050"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0" tIns="0" rIns="0" bIns="0"/>
          <a:lstStyle>
            <a:lvl1pPr marL="342900" indent="-342900" algn="l" rtl="0" eaLnBrk="0" fontAlgn="base" hangingPunct="0">
              <a:spcBef>
                <a:spcPct val="20000"/>
              </a:spcBef>
              <a:spcAft>
                <a:spcPct val="0"/>
              </a:spcAft>
              <a:buNone/>
              <a:defRPr sz="2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a:defRPr/>
            </a:pPr>
            <a:r>
              <a:rPr lang="de-DE" sz="2400" dirty="0"/>
              <a:t>Von </a:t>
            </a:r>
            <a:r>
              <a:rPr lang="de-DE" sz="2400" dirty="0" smtClean="0"/>
              <a:t>temporalen Datenbanken zu Stromdatenbanken</a:t>
            </a:r>
            <a:endParaRPr lang="de-DE" sz="2400" dirty="0"/>
          </a:p>
        </p:txBody>
      </p:sp>
      <p:sp>
        <p:nvSpPr>
          <p:cNvPr id="9224" name="Textfeld 6"/>
          <p:cNvSpPr txBox="1">
            <a:spLocks noChangeArrowheads="1"/>
          </p:cNvSpPr>
          <p:nvPr/>
        </p:nvSpPr>
        <p:spPr bwMode="auto">
          <a:xfrm>
            <a:off x="9817100" y="3835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endParaRPr lang="de-DE" sz="1800"/>
          </a:p>
        </p:txBody>
      </p:sp>
      <p:grpSp>
        <p:nvGrpSpPr>
          <p:cNvPr id="9225" name="Gruppierung 5"/>
          <p:cNvGrpSpPr>
            <a:grpSpLocks/>
          </p:cNvGrpSpPr>
          <p:nvPr/>
        </p:nvGrpSpPr>
        <p:grpSpPr bwMode="auto">
          <a:xfrm>
            <a:off x="2876550" y="1689533"/>
            <a:ext cx="3776842" cy="1426730"/>
            <a:chOff x="2876550" y="1689533"/>
            <a:chExt cx="3776842" cy="1426730"/>
          </a:xfrm>
        </p:grpSpPr>
        <p:pic>
          <p:nvPicPr>
            <p:cNvPr id="922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2876550" y="2902984"/>
              <a:ext cx="819067" cy="21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7" name="Gruppieren 41"/>
            <p:cNvGrpSpPr>
              <a:grpSpLocks/>
            </p:cNvGrpSpPr>
            <p:nvPr/>
          </p:nvGrpSpPr>
          <p:grpSpPr bwMode="auto">
            <a:xfrm>
              <a:off x="2987824" y="1689533"/>
              <a:ext cx="3665568" cy="1279659"/>
              <a:chOff x="2463376" y="3890708"/>
              <a:chExt cx="3665938" cy="1280206"/>
            </a:xfrm>
          </p:grpSpPr>
          <p:cxnSp>
            <p:nvCxnSpPr>
              <p:cNvPr id="9228" name="Gerade Verbindung 22"/>
              <p:cNvCxnSpPr>
                <a:cxnSpLocks noChangeShapeType="1"/>
              </p:cNvCxnSpPr>
              <p:nvPr/>
            </p:nvCxnSpPr>
            <p:spPr bwMode="gray">
              <a:xfrm flipV="1">
                <a:off x="2751437" y="4406258"/>
                <a:ext cx="0" cy="732233"/>
              </a:xfrm>
              <a:prstGeom prst="line">
                <a:avLst/>
              </a:prstGeom>
              <a:noFill/>
              <a:ln w="19050">
                <a:solidFill>
                  <a:srgbClr val="969696"/>
                </a:solidFill>
                <a:prstDash val="sysDot"/>
                <a:round/>
                <a:headEnd/>
                <a:tailEnd/>
              </a:ln>
              <a:extLst>
                <a:ext uri="{909E8E84-426E-40dd-AFC4-6F175D3DCCD1}">
                  <a14:hiddenFill xmlns:a14="http://schemas.microsoft.com/office/drawing/2010/main">
                    <a:noFill/>
                  </a14:hiddenFill>
                </a:ext>
              </a:extLst>
            </p:spPr>
          </p:cxnSp>
          <p:sp>
            <p:nvSpPr>
              <p:cNvPr id="9229" name="Rechteck 23"/>
              <p:cNvSpPr>
                <a:spLocks noChangeArrowheads="1"/>
              </p:cNvSpPr>
              <p:nvPr/>
            </p:nvSpPr>
            <p:spPr bwMode="gray">
              <a:xfrm>
                <a:off x="2463376" y="3890708"/>
                <a:ext cx="3665938" cy="58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0" tIns="0" rIns="0" bIns="0">
                <a:spAutoFit/>
              </a:bodyPr>
              <a:lstStyle/>
              <a:p>
                <a:pPr>
                  <a:lnSpc>
                    <a:spcPct val="95000"/>
                  </a:lnSpc>
                  <a:spcAft>
                    <a:spcPts val="800"/>
                  </a:spcAft>
                  <a:buClr>
                    <a:srgbClr val="808080"/>
                  </a:buClr>
                </a:pPr>
                <a:r>
                  <a:rPr lang="de-DE" sz="2000" dirty="0" smtClean="0"/>
                  <a:t>Temporale Datenbanken</a:t>
                </a:r>
                <a:br>
                  <a:rPr lang="de-DE" sz="2000" dirty="0" smtClean="0"/>
                </a:br>
                <a:r>
                  <a:rPr lang="de-DE" sz="2000" dirty="0" smtClean="0"/>
                  <a:t>Temporale Logik</a:t>
                </a:r>
                <a:endParaRPr lang="de-DE" sz="2000" noProof="1">
                  <a:cs typeface="Arial" charset="0"/>
                </a:endParaRPr>
              </a:p>
            </p:txBody>
          </p:sp>
          <p:sp>
            <p:nvSpPr>
              <p:cNvPr id="37" name="Ellipse 24"/>
              <p:cNvSpPr/>
              <p:nvPr/>
            </p:nvSpPr>
            <p:spPr bwMode="gray">
              <a:xfrm>
                <a:off x="2474518" y="4644662"/>
                <a:ext cx="526252" cy="52625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247650" h="2413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dissolve">
                                      <p:cBhvr>
                                        <p:cTn id="7" dur="500"/>
                                        <p:tgtEl>
                                          <p:spTgt spid="9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1381"/>
                                        </p:tgtEl>
                                        <p:attrNameLst>
                                          <p:attrName>style.visibility</p:attrName>
                                        </p:attrNameLst>
                                      </p:cBhvr>
                                      <p:to>
                                        <p:strVal val="visible"/>
                                      </p:to>
                                    </p:set>
                                    <p:animEffect transition="in" filter="dissolve">
                                      <p:cBhvr>
                                        <p:cTn id="12" dur="500"/>
                                        <p:tgtEl>
                                          <p:spTgt spid="101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0512908" y="4500206"/>
            <a:ext cx="19999808" cy="1600438"/>
          </a:xfrm>
          <a:prstGeom prst="rect">
            <a:avLst/>
          </a:prstGeom>
          <a:noFill/>
          <a:effectLst/>
        </p:spPr>
        <p:txBody>
          <a:bodyPr wrap="square" rtlCol="0">
            <a:spAutoFit/>
          </a:bodyPr>
          <a:lstStyle/>
          <a:p>
            <a:r>
              <a:rPr lang="en-US" sz="1400" dirty="0" smtClean="0">
                <a:latin typeface="Verdana"/>
                <a:cs typeface="Verdana"/>
              </a:rPr>
              <a:t>01010101010101010010101010111110011010100101010101010101010101010101101010101101010100101010101010101001010101011111001101010010101010101010101010101010110101010110101010</a:t>
            </a:r>
          </a:p>
          <a:p>
            <a:r>
              <a:rPr lang="en-US" sz="1400" dirty="0" smtClean="0">
                <a:latin typeface="Verdana"/>
                <a:cs typeface="Verdana"/>
              </a:rPr>
              <a:t>010101010101010100101010101111100110101001010101010101010101010101011010101011010101001010101010101010010101010111110011010100101111001010101010101010101010110101010110101</a:t>
            </a:r>
          </a:p>
          <a:p>
            <a:r>
              <a:rPr lang="en-US" sz="1400" dirty="0" smtClean="0">
                <a:latin typeface="Verdana"/>
                <a:cs typeface="Verdana"/>
              </a:rPr>
              <a:t>010101010101010100101010101111100110101001010101010101010101010101011010101011010101001010101010101010010101010111110011010100101111001010101010101010101010110101010110101</a:t>
            </a:r>
          </a:p>
          <a:p>
            <a:r>
              <a:rPr lang="en-US" sz="1400" dirty="0">
                <a:latin typeface="Verdana"/>
                <a:cs typeface="Verdana"/>
              </a:rPr>
              <a:t>01010101010101010010101010111110011010100101010101010101010101010101101010101101010100101010101010101001010101011111001101010010101010101010101010101010110101010110101010</a:t>
            </a:r>
          </a:p>
          <a:p>
            <a:r>
              <a:rPr lang="en-US" sz="1400" dirty="0">
                <a:latin typeface="Verdana"/>
                <a:cs typeface="Verdana"/>
              </a:rPr>
              <a:t>010101010101010100101010101111100110101001010101010101010101010101011010101011010101001010101010101010010101010111110011010100101111001010101010101010101010110101010110101</a:t>
            </a:r>
          </a:p>
          <a:p>
            <a:r>
              <a:rPr lang="en-US" sz="1400" dirty="0">
                <a:latin typeface="Verdana"/>
                <a:cs typeface="Verdana"/>
              </a:rPr>
              <a:t>010101010101010100101010101111100110101001010101010101010101010101011010101011010101001010101010101010010101010111110011010100101111001010101010101010101010110101010110101</a:t>
            </a:r>
          </a:p>
          <a:p>
            <a:endParaRPr lang="en-US" sz="1400" dirty="0">
              <a:latin typeface="Verdana"/>
              <a:cs typeface="Verdana"/>
            </a:endParaRPr>
          </a:p>
        </p:txBody>
      </p:sp>
      <p:sp>
        <p:nvSpPr>
          <p:cNvPr id="2" name="Title 1"/>
          <p:cNvSpPr>
            <a:spLocks noGrp="1"/>
          </p:cNvSpPr>
          <p:nvPr>
            <p:ph type="title"/>
          </p:nvPr>
        </p:nvSpPr>
        <p:spPr/>
        <p:txBody>
          <a:bodyPr/>
          <a:lstStyle/>
          <a:p>
            <a:r>
              <a:rPr lang="de-DE" smtClean="0">
                <a:latin typeface="Verdana"/>
                <a:cs typeface="Verdana"/>
              </a:rPr>
              <a:t>Beispiel 4: Sensordatenauswertung</a:t>
            </a:r>
            <a:endParaRPr lang="de-DE">
              <a:latin typeface="Verdana"/>
              <a:cs typeface="Verdana"/>
            </a:endParaRPr>
          </a:p>
        </p:txBody>
      </p:sp>
      <p:sp>
        <p:nvSpPr>
          <p:cNvPr id="13" name="Content Placeholder 25"/>
          <p:cNvSpPr>
            <a:spLocks noGrp="1"/>
          </p:cNvSpPr>
          <p:nvPr>
            <p:ph idx="1"/>
          </p:nvPr>
        </p:nvSpPr>
        <p:spPr/>
        <p:txBody>
          <a:bodyPr/>
          <a:lstStyle/>
          <a:p>
            <a:r>
              <a:rPr lang="de-DE" sz="2000" smtClean="0">
                <a:latin typeface="Verdana"/>
                <a:cs typeface="Verdana"/>
              </a:rPr>
              <a:t>Was passiert, bei mehr als zwei Sensoren? </a:t>
            </a:r>
          </a:p>
          <a:p>
            <a:pPr lvl="1"/>
            <a:r>
              <a:rPr lang="de-DE" sz="1800" smtClean="0">
                <a:latin typeface="Verdana"/>
                <a:cs typeface="Verdana"/>
              </a:rPr>
              <a:t>Für 3 Ströme 3 Korrelationen pro Fenster</a:t>
            </a:r>
          </a:p>
          <a:p>
            <a:pPr lvl="1"/>
            <a:r>
              <a:rPr lang="de-DE" sz="1800" smtClean="0">
                <a:latin typeface="Verdana"/>
                <a:cs typeface="Verdana"/>
              </a:rPr>
              <a:t>Für 6 Ströme 15 Korrelationen pro Fenster	</a:t>
            </a:r>
          </a:p>
          <a:p>
            <a:pPr lvl="1"/>
            <a:r>
              <a:rPr lang="de-DE" sz="1800" smtClean="0">
                <a:latin typeface="Verdana"/>
                <a:cs typeface="Verdana"/>
              </a:rPr>
              <a:t>Für 100 Ströme 4950 Korrelationen …</a:t>
            </a:r>
          </a:p>
          <a:p>
            <a:pPr lvl="1"/>
            <a:r>
              <a:rPr lang="de-DE" sz="1800" smtClean="0">
                <a:latin typeface="Verdana"/>
                <a:cs typeface="Verdana"/>
              </a:rPr>
              <a:t>Quadratischer Anstieg (halbe Matrix ohne Diagonale)</a:t>
            </a:r>
            <a:endParaRPr lang="de-DE" sz="1800">
              <a:latin typeface="Verdana"/>
              <a:cs typeface="Verdana"/>
            </a:endParaRPr>
          </a:p>
        </p:txBody>
      </p:sp>
      <p:sp>
        <p:nvSpPr>
          <p:cNvPr id="23" name="Rectangle 22"/>
          <p:cNvSpPr/>
          <p:nvPr/>
        </p:nvSpPr>
        <p:spPr>
          <a:xfrm>
            <a:off x="6019800" y="3868420"/>
            <a:ext cx="3124200" cy="28752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a:cs typeface="Verdana"/>
            </a:endParaRPr>
          </a:p>
        </p:txBody>
      </p:sp>
      <p:sp>
        <p:nvSpPr>
          <p:cNvPr id="27" name="Rectangle 26"/>
          <p:cNvSpPr/>
          <p:nvPr/>
        </p:nvSpPr>
        <p:spPr>
          <a:xfrm rot="5400000">
            <a:off x="4942829" y="3596629"/>
            <a:ext cx="2446042" cy="2908300"/>
          </a:xfrm>
          <a:prstGeom prst="rect">
            <a:avLst/>
          </a:prstGeom>
          <a:gradFill flip="none" rotWithShape="1">
            <a:gsLst>
              <a:gs pos="0">
                <a:schemeClr val="bg1"/>
              </a:gs>
              <a:gs pos="88000">
                <a:schemeClr val="bg1"/>
              </a:gs>
              <a:gs pos="0">
                <a:schemeClr val="bg1"/>
              </a:gs>
              <a:gs pos="100000">
                <a:schemeClr val="bg1">
                  <a:alpha val="0"/>
                </a:schemeClr>
              </a:gs>
            </a:gsLst>
            <a:lin ang="157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a:cs typeface="Verdana"/>
            </a:endParaRPr>
          </a:p>
        </p:txBody>
      </p:sp>
      <p:sp>
        <p:nvSpPr>
          <p:cNvPr id="20" name="Rectangle 19"/>
          <p:cNvSpPr/>
          <p:nvPr/>
        </p:nvSpPr>
        <p:spPr>
          <a:xfrm rot="5400000">
            <a:off x="-290478" y="4181736"/>
            <a:ext cx="2422456" cy="1841500"/>
          </a:xfrm>
          <a:prstGeom prst="rect">
            <a:avLst/>
          </a:prstGeom>
          <a:gradFill>
            <a:gsLst>
              <a:gs pos="0">
                <a:schemeClr val="bg1"/>
              </a:gs>
              <a:gs pos="77000">
                <a:schemeClr val="bg1"/>
              </a:gs>
              <a:gs pos="100000">
                <a:schemeClr val="bg1">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a:cs typeface="Verdana"/>
            </a:endParaRPr>
          </a:p>
        </p:txBody>
      </p:sp>
      <p:pic>
        <p:nvPicPr>
          <p:cNvPr id="21" name="Picture 20" descr="dampfturbine_fas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54" y="4813944"/>
            <a:ext cx="1056389" cy="1180670"/>
          </a:xfrm>
          <a:prstGeom prst="rect">
            <a:avLst/>
          </a:prstGeom>
        </p:spPr>
      </p:pic>
      <p:sp>
        <p:nvSpPr>
          <p:cNvPr id="22" name="Rectangle 21"/>
          <p:cNvSpPr/>
          <p:nvPr/>
        </p:nvSpPr>
        <p:spPr>
          <a:xfrm>
            <a:off x="6019800" y="3868420"/>
            <a:ext cx="3124200" cy="15290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a:cs typeface="Verdana"/>
            </a:endParaRPr>
          </a:p>
        </p:txBody>
      </p:sp>
      <p:sp>
        <p:nvSpPr>
          <p:cNvPr id="26" name="TextBox 25"/>
          <p:cNvSpPr txBox="1"/>
          <p:nvPr/>
        </p:nvSpPr>
        <p:spPr>
          <a:xfrm>
            <a:off x="4880429" y="4504245"/>
            <a:ext cx="4866549" cy="1384995"/>
          </a:xfrm>
          <a:prstGeom prst="rect">
            <a:avLst/>
          </a:prstGeom>
          <a:noFill/>
        </p:spPr>
        <p:txBody>
          <a:bodyPr wrap="none" rtlCol="0">
            <a:spAutoFit/>
          </a:bodyPr>
          <a:lstStyle/>
          <a:p>
            <a:r>
              <a:rPr lang="en-US" sz="1400" dirty="0" smtClean="0">
                <a:latin typeface="Verdana"/>
                <a:cs typeface="Verdana"/>
              </a:rPr>
              <a:t>0.7,0.8,0.3,0.9,0.4,0.6,0.5,0.9,0.4,0.9,0.3,-0.1,0.8</a:t>
            </a:r>
          </a:p>
          <a:p>
            <a:r>
              <a:rPr lang="en-US" sz="1400" dirty="0">
                <a:latin typeface="Verdana"/>
                <a:cs typeface="Verdana"/>
              </a:rPr>
              <a:t>0.7,0.8,0.3,0.9,0.4,0.6,0.5,0.9,0.4,0.9,0.3,-</a:t>
            </a:r>
            <a:r>
              <a:rPr lang="en-US" sz="1400" dirty="0" smtClean="0">
                <a:latin typeface="Verdana"/>
                <a:cs typeface="Verdana"/>
              </a:rPr>
              <a:t>0.1,0.8</a:t>
            </a:r>
          </a:p>
          <a:p>
            <a:r>
              <a:rPr lang="en-US" sz="1400" dirty="0" smtClean="0">
                <a:latin typeface="Verdana"/>
                <a:cs typeface="Verdana"/>
              </a:rPr>
              <a:t>……………………………………………………………………….</a:t>
            </a:r>
          </a:p>
          <a:p>
            <a:r>
              <a:rPr lang="en-US" sz="1400" dirty="0">
                <a:latin typeface="Verdana"/>
                <a:cs typeface="Verdana"/>
              </a:rPr>
              <a:t>……………………………………………………………………….</a:t>
            </a:r>
          </a:p>
          <a:p>
            <a:r>
              <a:rPr lang="en-US" sz="1400" dirty="0">
                <a:latin typeface="Verdana"/>
                <a:cs typeface="Verdana"/>
              </a:rPr>
              <a:t>………………………………………………………………………</a:t>
            </a:r>
            <a:r>
              <a:rPr lang="en-US" sz="1400" dirty="0" smtClean="0">
                <a:latin typeface="Verdana"/>
                <a:cs typeface="Verdana"/>
              </a:rPr>
              <a:t>.</a:t>
            </a:r>
            <a:endParaRPr lang="en-US" sz="1400" dirty="0">
              <a:latin typeface="Verdana"/>
              <a:cs typeface="Verdana"/>
            </a:endParaRPr>
          </a:p>
          <a:p>
            <a:r>
              <a:rPr lang="en-US" sz="1400" dirty="0" smtClean="0">
                <a:latin typeface="Verdana"/>
                <a:cs typeface="Verdana"/>
              </a:rPr>
              <a:t>0.6,0.5,-0.30.7,0.8,0.3,0.9,0.4,0.6,0.5,0.9,0.4,0.9</a:t>
            </a:r>
            <a:endParaRPr lang="en-US" sz="1400" dirty="0">
              <a:latin typeface="Verdana"/>
              <a:cs typeface="Verdana"/>
            </a:endParaRPr>
          </a:p>
        </p:txBody>
      </p:sp>
      <p:sp>
        <p:nvSpPr>
          <p:cNvPr id="28" name="Rectangle 27"/>
          <p:cNvSpPr/>
          <p:nvPr/>
        </p:nvSpPr>
        <p:spPr>
          <a:xfrm rot="5400000">
            <a:off x="4989395" y="3550062"/>
            <a:ext cx="2352909" cy="2908300"/>
          </a:xfrm>
          <a:prstGeom prst="rect">
            <a:avLst/>
          </a:prstGeom>
          <a:gradFill flip="none" rotWithShape="1">
            <a:gsLst>
              <a:gs pos="0">
                <a:schemeClr val="bg1"/>
              </a:gs>
              <a:gs pos="88000">
                <a:schemeClr val="bg1"/>
              </a:gs>
              <a:gs pos="0">
                <a:schemeClr val="bg1"/>
              </a:gs>
              <a:gs pos="100000">
                <a:schemeClr val="bg1">
                  <a:alpha val="0"/>
                </a:schemeClr>
              </a:gs>
            </a:gsLst>
            <a:lin ang="157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a:cs typeface="Verdana"/>
            </a:endParaRPr>
          </a:p>
        </p:txBody>
      </p:sp>
      <p:sp>
        <p:nvSpPr>
          <p:cNvPr id="29" name="Oval 28"/>
          <p:cNvSpPr/>
          <p:nvPr/>
        </p:nvSpPr>
        <p:spPr>
          <a:xfrm>
            <a:off x="4699000" y="4113558"/>
            <a:ext cx="1485900" cy="1282700"/>
          </a:xfrm>
          <a:prstGeom prst="ellipse">
            <a:avLst/>
          </a:prstGeom>
          <a:effectLst/>
          <a:scene3d>
            <a:camera prst="orthographicFront">
              <a:rot lat="17399987" lon="0" rev="0"/>
            </a:camera>
            <a:lightRig rig="threePt" dir="t"/>
          </a:scene3d>
          <a:sp3d prstMaterial="powder">
            <a:bevelT h="635000"/>
            <a:bevelB h="635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a:cs typeface="Verdana"/>
            </a:endParaRPr>
          </a:p>
        </p:txBody>
      </p:sp>
      <p:sp>
        <p:nvSpPr>
          <p:cNvPr id="30" name="Right Arrow 29"/>
          <p:cNvSpPr/>
          <p:nvPr/>
        </p:nvSpPr>
        <p:spPr>
          <a:xfrm>
            <a:off x="6159500" y="4926358"/>
            <a:ext cx="1282700" cy="952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Verdana"/>
                <a:cs typeface="Verdana"/>
              </a:rPr>
              <a:t>Similarity</a:t>
            </a:r>
            <a:endParaRPr lang="en-US" sz="1400" dirty="0">
              <a:solidFill>
                <a:schemeClr val="tx1"/>
              </a:solidFill>
              <a:latin typeface="Verdana"/>
              <a:cs typeface="Verdana"/>
            </a:endParaRPr>
          </a:p>
        </p:txBody>
      </p:sp>
    </p:spTree>
    <p:extLst>
      <p:ext uri="{BB962C8B-B14F-4D97-AF65-F5344CB8AC3E}">
        <p14:creationId xmlns:p14="http://schemas.microsoft.com/office/powerpoint/2010/main" val="29251334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0" presetClass="path" presetSubtype="0" repeatCount="indefinite" fill="hold" grpId="0" nodeType="withEffect">
                                  <p:stCondLst>
                                    <p:cond delay="0"/>
                                  </p:stCondLst>
                                  <p:childTnLst>
                                    <p:animMotion origin="layout" path="M 0 0 L 1 0 " pathEditMode="relative" ptsTypes="AA">
                                      <p:cBhvr>
                                        <p:cTn id="22" dur="5000" fill="hold"/>
                                        <p:tgtEl>
                                          <p:spTgt spid="19"/>
                                        </p:tgtEl>
                                        <p:attrNameLst>
                                          <p:attrName>ppt_x</p:attrName>
                                          <p:attrName>ppt_y</p:attrName>
                                        </p:attrNameLst>
                                      </p:cBhvr>
                                    </p:animMotion>
                                  </p:childTnLst>
                                </p:cTn>
                              </p:par>
                              <p:par>
                                <p:cTn id="23" presetID="0" presetClass="path" presetSubtype="0" repeatCount="indefinite" fill="hold" grpId="0" nodeType="withEffect">
                                  <p:stCondLst>
                                    <p:cond delay="0"/>
                                  </p:stCondLst>
                                  <p:childTnLst>
                                    <p:animMotion origin="layout" path="M -1.11111E-6 -7.40741E-7 L 0.25417 -7.40741E-7 " pathEditMode="relative" rAng="0" ptsTypes="AA">
                                      <p:cBhvr>
                                        <p:cTn id="24" dur="1000" fill="hold"/>
                                        <p:tgtEl>
                                          <p:spTgt spid="26"/>
                                        </p:tgtEl>
                                        <p:attrNameLst>
                                          <p:attrName>ppt_x</p:attrName>
                                          <p:attrName>ppt_y</p:attrName>
                                        </p:attrNameLst>
                                      </p:cBhvr>
                                      <p:rCtr x="12708" y="0"/>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3" grpId="0" build="p" bldLvl="2"/>
      <p:bldP spid="26" grpId="0"/>
      <p:bldP spid="26" grpId="1"/>
      <p:bldP spid="29"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059362" y="2513630"/>
            <a:ext cx="313267" cy="313267"/>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Oval 23"/>
          <p:cNvSpPr/>
          <p:nvPr/>
        </p:nvSpPr>
        <p:spPr>
          <a:xfrm>
            <a:off x="8059362" y="2513630"/>
            <a:ext cx="313267" cy="313267"/>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2" name="Oval 21"/>
          <p:cNvSpPr/>
          <p:nvPr/>
        </p:nvSpPr>
        <p:spPr>
          <a:xfrm>
            <a:off x="7731582" y="3296192"/>
            <a:ext cx="313267" cy="31326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 name="Oval 3"/>
          <p:cNvSpPr/>
          <p:nvPr/>
        </p:nvSpPr>
        <p:spPr>
          <a:xfrm>
            <a:off x="6857095" y="2632164"/>
            <a:ext cx="313267" cy="31326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 name="Oval 5"/>
          <p:cNvSpPr/>
          <p:nvPr/>
        </p:nvSpPr>
        <p:spPr>
          <a:xfrm>
            <a:off x="6171295" y="3032516"/>
            <a:ext cx="313267" cy="313267"/>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Oval 6"/>
          <p:cNvSpPr/>
          <p:nvPr/>
        </p:nvSpPr>
        <p:spPr>
          <a:xfrm>
            <a:off x="7280429" y="2257211"/>
            <a:ext cx="313267" cy="3132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7731582" y="3296192"/>
            <a:ext cx="313267" cy="31326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 name="Oval 8"/>
          <p:cNvSpPr/>
          <p:nvPr/>
        </p:nvSpPr>
        <p:spPr>
          <a:xfrm>
            <a:off x="6277130" y="2506976"/>
            <a:ext cx="313267" cy="313267"/>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Oval 9"/>
          <p:cNvSpPr/>
          <p:nvPr/>
        </p:nvSpPr>
        <p:spPr>
          <a:xfrm>
            <a:off x="7305828" y="2841411"/>
            <a:ext cx="313267" cy="31326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Oval 18"/>
          <p:cNvSpPr/>
          <p:nvPr/>
        </p:nvSpPr>
        <p:spPr>
          <a:xfrm>
            <a:off x="5807074" y="4809461"/>
            <a:ext cx="1050926" cy="777874"/>
          </a:xfrm>
          <a:custGeom>
            <a:avLst/>
            <a:gdLst/>
            <a:ahLst/>
            <a:cxnLst/>
            <a:rect l="l" t="t" r="r" b="b"/>
            <a:pathLst>
              <a:path w="1050926" h="777874">
                <a:moveTo>
                  <a:pt x="5488" y="0"/>
                </a:moveTo>
                <a:lnTo>
                  <a:pt x="1045438" y="0"/>
                </a:lnTo>
                <a:lnTo>
                  <a:pt x="1050926" y="73024"/>
                </a:lnTo>
                <a:cubicBezTo>
                  <a:pt x="1050926" y="462302"/>
                  <a:pt x="815668" y="777874"/>
                  <a:pt x="525463" y="777874"/>
                </a:cubicBezTo>
                <a:cubicBezTo>
                  <a:pt x="235258" y="777874"/>
                  <a:pt x="0" y="462302"/>
                  <a:pt x="0" y="73024"/>
                </a:cubicBezTo>
                <a:close/>
              </a:path>
            </a:pathLst>
          </a:custGeom>
          <a:gradFill flip="none" rotWithShape="1">
            <a:gsLst>
              <a:gs pos="0">
                <a:schemeClr val="tx2">
                  <a:lumMod val="50000"/>
                  <a:alpha val="56000"/>
                </a:schemeClr>
              </a:gs>
              <a:gs pos="100000">
                <a:schemeClr val="bg1">
                  <a:lumMod val="50000"/>
                  <a:alpha val="20000"/>
                </a:schemeClr>
              </a:gs>
            </a:gsLst>
            <a:path path="circle">
              <a:fillToRect l="100000" t="100000"/>
            </a:path>
            <a:tileRect r="-100000" b="-100000"/>
          </a:grad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Approximation</a:t>
            </a:r>
            <a:endParaRPr lang="en-US" dirty="0"/>
          </a:p>
        </p:txBody>
      </p:sp>
      <p:sp>
        <p:nvSpPr>
          <p:cNvPr id="3" name="Content Placeholder 2"/>
          <p:cNvSpPr>
            <a:spLocks noGrp="1"/>
          </p:cNvSpPr>
          <p:nvPr>
            <p:ph idx="1"/>
          </p:nvPr>
        </p:nvSpPr>
        <p:spPr>
          <a:xfrm>
            <a:off x="467544" y="1260474"/>
            <a:ext cx="5064744" cy="4976837"/>
          </a:xfrm>
        </p:spPr>
        <p:txBody>
          <a:bodyPr>
            <a:normAutofit/>
          </a:bodyPr>
          <a:lstStyle/>
          <a:p>
            <a:pPr marL="0" indent="0">
              <a:buNone/>
            </a:pPr>
            <a:r>
              <a:rPr lang="de-DE" b="1" dirty="0" err="1" smtClean="0"/>
              <a:t>Locality</a:t>
            </a:r>
            <a:r>
              <a:rPr lang="de-DE" b="1" dirty="0" smtClean="0"/>
              <a:t> Sensitive </a:t>
            </a:r>
            <a:r>
              <a:rPr lang="de-DE" b="1" dirty="0" err="1" smtClean="0"/>
              <a:t>Hashing</a:t>
            </a:r>
            <a:r>
              <a:rPr lang="de-DE" b="1" dirty="0" smtClean="0"/>
              <a:t> </a:t>
            </a:r>
            <a:r>
              <a:rPr lang="de-DE" dirty="0" smtClean="0"/>
              <a:t>(LSH): </a:t>
            </a:r>
          </a:p>
          <a:p>
            <a:r>
              <a:rPr lang="de-DE" dirty="0" smtClean="0"/>
              <a:t>Jedes Objekt wird in Partition </a:t>
            </a:r>
            <a:r>
              <a:rPr lang="de-DE" dirty="0" err="1" smtClean="0"/>
              <a:t>gehasht</a:t>
            </a:r>
            <a:endParaRPr lang="de-DE" dirty="0" smtClean="0"/>
          </a:p>
        </p:txBody>
      </p:sp>
      <p:sp>
        <p:nvSpPr>
          <p:cNvPr id="20" name="Oval 18"/>
          <p:cNvSpPr/>
          <p:nvPr/>
        </p:nvSpPr>
        <p:spPr>
          <a:xfrm>
            <a:off x="6950074" y="4809461"/>
            <a:ext cx="1050926" cy="777874"/>
          </a:xfrm>
          <a:custGeom>
            <a:avLst/>
            <a:gdLst/>
            <a:ahLst/>
            <a:cxnLst/>
            <a:rect l="l" t="t" r="r" b="b"/>
            <a:pathLst>
              <a:path w="1050926" h="777874">
                <a:moveTo>
                  <a:pt x="5488" y="0"/>
                </a:moveTo>
                <a:lnTo>
                  <a:pt x="1045438" y="0"/>
                </a:lnTo>
                <a:lnTo>
                  <a:pt x="1050926" y="73024"/>
                </a:lnTo>
                <a:cubicBezTo>
                  <a:pt x="1050926" y="462302"/>
                  <a:pt x="815668" y="777874"/>
                  <a:pt x="525463" y="777874"/>
                </a:cubicBezTo>
                <a:cubicBezTo>
                  <a:pt x="235258" y="777874"/>
                  <a:pt x="0" y="462302"/>
                  <a:pt x="0" y="73024"/>
                </a:cubicBezTo>
                <a:close/>
              </a:path>
            </a:pathLst>
          </a:custGeom>
          <a:gradFill flip="none" rotWithShape="1">
            <a:gsLst>
              <a:gs pos="0">
                <a:schemeClr val="tx2">
                  <a:lumMod val="50000"/>
                  <a:alpha val="56000"/>
                </a:schemeClr>
              </a:gs>
              <a:gs pos="100000">
                <a:schemeClr val="bg1">
                  <a:lumMod val="50000"/>
                  <a:alpha val="20000"/>
                </a:schemeClr>
              </a:gs>
            </a:gsLst>
            <a:path path="circle">
              <a:fillToRect l="100000" t="100000"/>
            </a:path>
            <a:tileRect r="-100000" b="-100000"/>
          </a:gradFill>
          <a:ln w="254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18"/>
          <p:cNvSpPr/>
          <p:nvPr/>
        </p:nvSpPr>
        <p:spPr>
          <a:xfrm>
            <a:off x="8093074" y="4809461"/>
            <a:ext cx="1050926" cy="777874"/>
          </a:xfrm>
          <a:custGeom>
            <a:avLst/>
            <a:gdLst/>
            <a:ahLst/>
            <a:cxnLst/>
            <a:rect l="l" t="t" r="r" b="b"/>
            <a:pathLst>
              <a:path w="1050926" h="777874">
                <a:moveTo>
                  <a:pt x="5488" y="0"/>
                </a:moveTo>
                <a:lnTo>
                  <a:pt x="1045438" y="0"/>
                </a:lnTo>
                <a:lnTo>
                  <a:pt x="1050926" y="73024"/>
                </a:lnTo>
                <a:cubicBezTo>
                  <a:pt x="1050926" y="462302"/>
                  <a:pt x="815668" y="777874"/>
                  <a:pt x="525463" y="777874"/>
                </a:cubicBezTo>
                <a:cubicBezTo>
                  <a:pt x="235258" y="777874"/>
                  <a:pt x="0" y="462302"/>
                  <a:pt x="0" y="73024"/>
                </a:cubicBezTo>
                <a:close/>
              </a:path>
            </a:pathLst>
          </a:custGeom>
          <a:gradFill flip="none" rotWithShape="1">
            <a:gsLst>
              <a:gs pos="0">
                <a:schemeClr val="tx2">
                  <a:lumMod val="50000"/>
                  <a:alpha val="56000"/>
                </a:schemeClr>
              </a:gs>
              <a:gs pos="100000">
                <a:schemeClr val="bg1">
                  <a:lumMod val="50000"/>
                  <a:alpha val="20000"/>
                </a:schemeClr>
              </a:gs>
            </a:gsLst>
            <a:path path="circle">
              <a:fillToRect l="100000" t="100000"/>
            </a:path>
            <a:tileRect r="-100000" b="-100000"/>
          </a:gradFill>
          <a:ln w="25400">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Content Placeholder 2"/>
          <p:cNvSpPr txBox="1">
            <a:spLocks/>
          </p:cNvSpPr>
          <p:nvPr/>
        </p:nvSpPr>
        <p:spPr bwMode="auto">
          <a:xfrm>
            <a:off x="467544" y="1332483"/>
            <a:ext cx="5064744" cy="497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fontScale="92500"/>
          </a:bodyPr>
          <a:lst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marL="0" indent="0">
              <a:buFontTx/>
              <a:buNone/>
            </a:pPr>
            <a:endParaRPr lang="de-DE" b="1" dirty="0" smtClean="0"/>
          </a:p>
          <a:p>
            <a:endParaRPr lang="de-DE" b="1" dirty="0"/>
          </a:p>
          <a:p>
            <a:endParaRPr lang="de-DE" b="1" dirty="0" smtClean="0"/>
          </a:p>
          <a:p>
            <a:r>
              <a:rPr lang="de-DE" dirty="0" smtClean="0"/>
              <a:t>Objekte in der gleichen Partition häufig ähnlich</a:t>
            </a:r>
          </a:p>
          <a:p>
            <a:r>
              <a:rPr lang="de-DE" dirty="0" smtClean="0"/>
              <a:t>Korrelation zwischen weniger Objekten berechnen</a:t>
            </a:r>
          </a:p>
          <a:p>
            <a:r>
              <a:rPr lang="de-DE" dirty="0" smtClean="0"/>
              <a:t>Es gibt falsch-negative Ergebnisse (zwei ähnliche Objekten in verschiedenen Partitionen)</a:t>
            </a:r>
          </a:p>
          <a:p>
            <a:r>
              <a:rPr lang="de-DE" dirty="0" smtClean="0"/>
              <a:t>Fehler kann klein gehalten </a:t>
            </a:r>
            <a:r>
              <a:rPr lang="de-DE" dirty="0" smtClean="0"/>
              <a:t>werden</a:t>
            </a:r>
            <a:endParaRPr lang="de-DE" dirty="0"/>
          </a:p>
        </p:txBody>
      </p:sp>
    </p:spTree>
    <p:extLst>
      <p:ext uri="{BB962C8B-B14F-4D97-AF65-F5344CB8AC3E}">
        <p14:creationId xmlns:p14="http://schemas.microsoft.com/office/powerpoint/2010/main" val="1329035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0" presetClass="path" presetSubtype="0" accel="50000" decel="50000" fill="hold" grpId="0" nodeType="withEffect">
                                  <p:stCondLst>
                                    <p:cond delay="0"/>
                                  </p:stCondLst>
                                  <p:childTnLst>
                                    <p:animMotion origin="layout" path="M -3.61111E-6 -3.33333E-6 L -0.00277 0.31898 " pathEditMode="relative" rAng="0" ptsTypes="AA">
                                      <p:cBhvr>
                                        <p:cTn id="38" dur="2000" fill="hold"/>
                                        <p:tgtEl>
                                          <p:spTgt spid="6"/>
                                        </p:tgtEl>
                                        <p:attrNameLst>
                                          <p:attrName>ppt_x</p:attrName>
                                          <p:attrName>ppt_y</p:attrName>
                                        </p:attrNameLst>
                                      </p:cBhvr>
                                      <p:rCtr x="-139" y="15949"/>
                                    </p:animMotion>
                                  </p:childTnLst>
                                </p:cTn>
                              </p:par>
                              <p:par>
                                <p:cTn id="39" presetID="0" presetClass="path" presetSubtype="0" accel="50000" decel="50000" fill="hold" grpId="0" nodeType="withEffect">
                                  <p:stCondLst>
                                    <p:cond delay="0"/>
                                  </p:stCondLst>
                                  <p:childTnLst>
                                    <p:animMotion origin="layout" path="M 4.44444E-6 -2.96296E-6 L 0.22361 0.38102 " pathEditMode="relative" rAng="0" ptsTypes="AA">
                                      <p:cBhvr>
                                        <p:cTn id="40" dur="2000" fill="hold"/>
                                        <p:tgtEl>
                                          <p:spTgt spid="9"/>
                                        </p:tgtEl>
                                        <p:attrNameLst>
                                          <p:attrName>ppt_x</p:attrName>
                                          <p:attrName>ppt_y</p:attrName>
                                        </p:attrNameLst>
                                      </p:cBhvr>
                                      <p:rCtr x="11181" y="19051"/>
                                    </p:animMotion>
                                  </p:childTnLst>
                                </p:cTn>
                              </p:par>
                              <p:par>
                                <p:cTn id="41" presetID="0" presetClass="path" presetSubtype="0" accel="50000" decel="50000" fill="hold" grpId="0" nodeType="withEffect">
                                  <p:stCondLst>
                                    <p:cond delay="0"/>
                                  </p:stCondLst>
                                  <p:childTnLst>
                                    <p:animMotion origin="layout" path="M 2.77778E-6 4.81481E-6 L 0.05434 0.38101 " pathEditMode="relative" ptsTypes="AA">
                                      <p:cBhvr>
                                        <p:cTn id="42" dur="2000" fill="hold"/>
                                        <p:tgtEl>
                                          <p:spTgt spid="4"/>
                                        </p:tgtEl>
                                        <p:attrNameLst>
                                          <p:attrName>ppt_x</p:attrName>
                                          <p:attrName>ppt_y</p:attrName>
                                        </p:attrNameLst>
                                      </p:cBhvr>
                                    </p:animMotion>
                                  </p:childTnLst>
                                </p:cTn>
                              </p:par>
                              <p:par>
                                <p:cTn id="43" presetID="0" presetClass="path" presetSubtype="0" accel="50000" decel="50000" fill="hold" grpId="0" nodeType="withEffect">
                                  <p:stCondLst>
                                    <p:cond delay="0"/>
                                  </p:stCondLst>
                                  <p:childTnLst>
                                    <p:animMotion origin="layout" path="M -3.61111E-6 -4.44444E-6 L -0.01719 0.32106 " pathEditMode="relative" ptsTypes="AA">
                                      <p:cBhvr>
                                        <p:cTn id="44" dur="2000" fill="hold"/>
                                        <p:tgtEl>
                                          <p:spTgt spid="10"/>
                                        </p:tgtEl>
                                        <p:attrNameLst>
                                          <p:attrName>ppt_x</p:attrName>
                                          <p:attrName>ppt_y</p:attrName>
                                        </p:attrNameLst>
                                      </p:cBhvr>
                                    </p:animMotion>
                                  </p:childTnLst>
                                </p:cTn>
                              </p:par>
                              <p:par>
                                <p:cTn id="45" presetID="0" presetClass="path" presetSubtype="0" accel="50000" decel="50000" fill="hold" grpId="0" nodeType="withEffect">
                                  <p:stCondLst>
                                    <p:cond delay="0"/>
                                  </p:stCondLst>
                                  <p:childTnLst>
                                    <p:animMotion origin="layout" path="M -3.33333E-6 2.96296E-6 L -0.15486 0.39676 " pathEditMode="relative" ptsTypes="AA">
                                      <p:cBhvr>
                                        <p:cTn id="46" dur="2000" fill="hold"/>
                                        <p:tgtEl>
                                          <p:spTgt spid="7"/>
                                        </p:tgtEl>
                                        <p:attrNameLst>
                                          <p:attrName>ppt_x</p:attrName>
                                          <p:attrName>ppt_y</p:attrName>
                                        </p:attrNameLst>
                                      </p:cBhvr>
                                    </p:animMotion>
                                  </p:childTnLst>
                                </p:cTn>
                              </p:par>
                              <p:par>
                                <p:cTn id="47" presetID="0" presetClass="path" presetSubtype="0" accel="50000" decel="50000" fill="hold" grpId="0" nodeType="withEffect">
                                  <p:stCondLst>
                                    <p:cond delay="0"/>
                                  </p:stCondLst>
                                  <p:childTnLst>
                                    <p:animMotion origin="layout" path="M -3.33333E-6 7.40741E-7 L -0.14149 0.25046 " pathEditMode="relative" rAng="0" ptsTypes="AA">
                                      <p:cBhvr>
                                        <p:cTn id="48" dur="2000" fill="hold"/>
                                        <p:tgtEl>
                                          <p:spTgt spid="22"/>
                                        </p:tgtEl>
                                        <p:attrNameLst>
                                          <p:attrName>ppt_x</p:attrName>
                                          <p:attrName>ppt_y</p:attrName>
                                        </p:attrNameLst>
                                      </p:cBhvr>
                                      <p:rCtr x="-7083" y="12523"/>
                                    </p:animMotion>
                                  </p:childTnLst>
                                </p:cTn>
                              </p:par>
                              <p:par>
                                <p:cTn id="49" presetID="0" presetClass="path" presetSubtype="0" accel="50000" decel="50000" fill="hold" grpId="0" nodeType="withEffect">
                                  <p:stCondLst>
                                    <p:cond delay="0"/>
                                  </p:stCondLst>
                                  <p:childTnLst>
                                    <p:animMotion origin="layout" path="M -2.77778E-7 -4.44444E-6 L -0.02118 0.23982 " pathEditMode="relative" ptsTypes="AA">
                                      <p:cBhvr>
                                        <p:cTn id="50" dur="2000" fill="hold"/>
                                        <p:tgtEl>
                                          <p:spTgt spid="8"/>
                                        </p:tgtEl>
                                        <p:attrNameLst>
                                          <p:attrName>ppt_x</p:attrName>
                                          <p:attrName>ppt_y</p:attrName>
                                        </p:attrNameLst>
                                      </p:cBhvr>
                                    </p:animMotion>
                                  </p:childTnLst>
                                </p:cTn>
                              </p:par>
                              <p:par>
                                <p:cTn id="51" presetID="0" presetClass="path" presetSubtype="0" accel="50000" decel="50000" fill="hold" grpId="0" nodeType="withEffect">
                                  <p:stCondLst>
                                    <p:cond delay="0"/>
                                  </p:stCondLst>
                                  <p:childTnLst>
                                    <p:animMotion origin="layout" path="M 0 0 L -0.21041 0.3456 " pathEditMode="relative" ptsTypes="AA">
                                      <p:cBhvr>
                                        <p:cTn id="52" dur="2000" fill="hold"/>
                                        <p:tgtEl>
                                          <p:spTgt spid="24"/>
                                        </p:tgtEl>
                                        <p:attrNameLst>
                                          <p:attrName>ppt_x</p:attrName>
                                          <p:attrName>ppt_y</p:attrName>
                                        </p:attrNameLst>
                                      </p:cBhvr>
                                    </p:animMotion>
                                  </p:childTnLst>
                                </p:cTn>
                              </p:par>
                              <p:par>
                                <p:cTn id="53" presetID="0" presetClass="path" presetSubtype="0" accel="50000" decel="50000" fill="hold" grpId="0" nodeType="withEffect">
                                  <p:stCondLst>
                                    <p:cond delay="0"/>
                                  </p:stCondLst>
                                  <p:childTnLst>
                                    <p:animMotion origin="layout" path="M -2.77778E-7 3.33333E-6 L 0.05955 0.35972 " pathEditMode="relative" ptsTypes="AA">
                                      <p:cBhvr>
                                        <p:cTn id="54" dur="2000" fill="hold"/>
                                        <p:tgtEl>
                                          <p:spTgt spid="5"/>
                                        </p:tgtEl>
                                        <p:attrNameLst>
                                          <p:attrName>ppt_x</p:attrName>
                                          <p:attrName>ppt_y</p:attrName>
                                        </p:attrNameLst>
                                      </p:cBhvr>
                                    </p:animMotion>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4" grpId="0" animBg="1"/>
      <p:bldP spid="24" grpId="1" animBg="1"/>
      <p:bldP spid="22" grpId="0" animBg="1"/>
      <p:bldP spid="22" grpId="1" animBg="1"/>
      <p:bldP spid="4" grpId="0" animBg="1"/>
      <p:bldP spid="4"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9" grpId="0" animBg="1"/>
      <p:bldP spid="3" grpId="0" build="p" bldLvl="2"/>
      <p:bldP spid="20" grpId="0" animBg="1"/>
      <p:bldP spid="21" grpId="0" animBg="1"/>
      <p:bldP spid="2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6"/>
          <p:cNvSpPr>
            <a:spLocks noGrp="1"/>
          </p:cNvSpPr>
          <p:nvPr>
            <p:ph type="sldNum" sz="quarter" idx="12"/>
          </p:nvPr>
        </p:nvSpPr>
        <p:spPr/>
        <p:txBody>
          <a:bodyPr/>
          <a:lstStyle/>
          <a:p>
            <a:fld id="{4E51BD13-F23A-2247-ADA5-D3C42E62EB1C}" type="slidenum">
              <a:rPr lang="en-US"/>
              <a:pPr/>
              <a:t>22</a:t>
            </a:fld>
            <a:endParaRPr lang="en-US"/>
          </a:p>
        </p:txBody>
      </p:sp>
      <p:sp>
        <p:nvSpPr>
          <p:cNvPr id="183301" name="Rectangle 5"/>
          <p:cNvSpPr>
            <a:spLocks noGrp="1" noChangeArrowheads="1"/>
          </p:cNvSpPr>
          <p:nvPr>
            <p:ph type="title"/>
          </p:nvPr>
        </p:nvSpPr>
        <p:spPr/>
        <p:txBody>
          <a:bodyPr/>
          <a:lstStyle/>
          <a:p>
            <a:r>
              <a:rPr lang="en-US" dirty="0"/>
              <a:t>DBMS versus DSMS</a:t>
            </a:r>
          </a:p>
        </p:txBody>
      </p:sp>
      <p:sp>
        <p:nvSpPr>
          <p:cNvPr id="183302" name="Rectangle 6"/>
          <p:cNvSpPr>
            <a:spLocks noGrp="1" noChangeArrowheads="1"/>
          </p:cNvSpPr>
          <p:nvPr>
            <p:ph type="body" sz="half" idx="1"/>
          </p:nvPr>
        </p:nvSpPr>
        <p:spPr/>
        <p:txBody>
          <a:bodyPr/>
          <a:lstStyle/>
          <a:p>
            <a:pPr>
              <a:lnSpc>
                <a:spcPct val="90000"/>
              </a:lnSpc>
            </a:pPr>
            <a:r>
              <a:rPr lang="en-US" sz="2000" dirty="0" err="1" smtClean="0"/>
              <a:t>Persistente</a:t>
            </a:r>
            <a:r>
              <a:rPr lang="en-US" sz="2000" dirty="0" smtClean="0"/>
              <a:t> </a:t>
            </a:r>
            <a:r>
              <a:rPr lang="en-US" sz="2000" dirty="0" err="1" smtClean="0"/>
              <a:t>Relationen</a:t>
            </a:r>
            <a:endParaRPr lang="en-US" sz="2000" dirty="0"/>
          </a:p>
          <a:p>
            <a:pPr>
              <a:lnSpc>
                <a:spcPct val="90000"/>
              </a:lnSpc>
            </a:pPr>
            <a:r>
              <a:rPr lang="en-US" sz="2000" dirty="0" err="1" smtClean="0">
                <a:solidFill>
                  <a:schemeClr val="accent2"/>
                </a:solidFill>
              </a:rPr>
              <a:t>Einmalanfragen</a:t>
            </a:r>
            <a:endParaRPr lang="en-US" sz="2000" dirty="0">
              <a:solidFill>
                <a:schemeClr val="accent2"/>
              </a:solidFill>
            </a:endParaRPr>
          </a:p>
          <a:p>
            <a:pPr>
              <a:lnSpc>
                <a:spcPct val="90000"/>
              </a:lnSpc>
            </a:pPr>
            <a:r>
              <a:rPr lang="en-US" sz="2000" dirty="0" err="1" smtClean="0"/>
              <a:t>Wahlfreier</a:t>
            </a:r>
            <a:r>
              <a:rPr lang="en-US" sz="2000" dirty="0" smtClean="0"/>
              <a:t> </a:t>
            </a:r>
            <a:r>
              <a:rPr lang="en-US" sz="2000" dirty="0" err="1" smtClean="0"/>
              <a:t>Zugriff</a:t>
            </a:r>
            <a:r>
              <a:rPr lang="en-US" sz="2000" dirty="0" smtClean="0"/>
              <a:t> auf </a:t>
            </a:r>
            <a:r>
              <a:rPr lang="en-US" sz="2000" dirty="0" err="1" smtClean="0"/>
              <a:t>Daten</a:t>
            </a:r>
            <a:endParaRPr lang="en-US" sz="2000" dirty="0"/>
          </a:p>
          <a:p>
            <a:pPr>
              <a:lnSpc>
                <a:spcPct val="90000"/>
              </a:lnSpc>
            </a:pPr>
            <a:r>
              <a:rPr lang="ja-JP" altLang="en-US" sz="2000" dirty="0">
                <a:solidFill>
                  <a:schemeClr val="accent2"/>
                </a:solidFill>
                <a:latin typeface="Arial"/>
              </a:rPr>
              <a:t>“</a:t>
            </a:r>
            <a:r>
              <a:rPr lang="en-US" sz="2000" dirty="0" err="1" smtClean="0">
                <a:solidFill>
                  <a:schemeClr val="accent2"/>
                </a:solidFill>
              </a:rPr>
              <a:t>Unbegrenzter</a:t>
            </a:r>
            <a:r>
              <a:rPr lang="ja-JP" altLang="en-US" sz="2000" dirty="0" smtClean="0">
                <a:solidFill>
                  <a:schemeClr val="accent2"/>
                </a:solidFill>
                <a:latin typeface="Arial"/>
              </a:rPr>
              <a:t>”</a:t>
            </a:r>
            <a:r>
              <a:rPr lang="en-US" sz="2000" dirty="0" smtClean="0">
                <a:solidFill>
                  <a:schemeClr val="accent2"/>
                </a:solidFill>
              </a:rPr>
              <a:t> </a:t>
            </a:r>
            <a:r>
              <a:rPr lang="en-US" sz="2000" dirty="0" err="1" smtClean="0">
                <a:solidFill>
                  <a:schemeClr val="accent2"/>
                </a:solidFill>
              </a:rPr>
              <a:t>Speicherplatz</a:t>
            </a:r>
            <a:endParaRPr lang="en-US" sz="2000" dirty="0">
              <a:solidFill>
                <a:schemeClr val="accent2"/>
              </a:solidFill>
            </a:endParaRPr>
          </a:p>
          <a:p>
            <a:pPr>
              <a:lnSpc>
                <a:spcPct val="90000"/>
              </a:lnSpc>
            </a:pPr>
            <a:r>
              <a:rPr lang="en-US" sz="2000" dirty="0" err="1" smtClean="0"/>
              <a:t>Nur</a:t>
            </a:r>
            <a:r>
              <a:rPr lang="en-US" sz="2000" dirty="0" smtClean="0"/>
              <a:t> </a:t>
            </a:r>
            <a:r>
              <a:rPr lang="en-US" sz="2000" dirty="0" err="1"/>
              <a:t>a</a:t>
            </a:r>
            <a:r>
              <a:rPr lang="en-US" sz="2000" dirty="0" err="1" smtClean="0"/>
              <a:t>ktueller</a:t>
            </a:r>
            <a:r>
              <a:rPr lang="en-US" sz="2000" dirty="0" smtClean="0"/>
              <a:t> </a:t>
            </a:r>
            <a:r>
              <a:rPr lang="en-US" sz="2000" dirty="0" err="1" smtClean="0"/>
              <a:t>Zustand</a:t>
            </a:r>
            <a:r>
              <a:rPr lang="en-US" sz="2000" dirty="0" smtClean="0"/>
              <a:t> </a:t>
            </a:r>
            <a:r>
              <a:rPr lang="en-US" sz="2000" dirty="0" err="1" smtClean="0"/>
              <a:t>zählt</a:t>
            </a:r>
            <a:r>
              <a:rPr lang="en-US" sz="2000" dirty="0" smtClean="0"/>
              <a:t> </a:t>
            </a:r>
            <a:r>
              <a:rPr lang="en-US" sz="2000" dirty="0" err="1" smtClean="0"/>
              <a:t>für</a:t>
            </a:r>
            <a:r>
              <a:rPr lang="en-US" sz="2000" dirty="0" smtClean="0"/>
              <a:t> </a:t>
            </a:r>
            <a:r>
              <a:rPr lang="en-US" sz="2000" dirty="0" err="1" smtClean="0"/>
              <a:t>Verarbeitungsergebnis</a:t>
            </a:r>
            <a:endParaRPr lang="en-US" sz="2000" dirty="0"/>
          </a:p>
          <a:p>
            <a:pPr>
              <a:lnSpc>
                <a:spcPct val="90000"/>
              </a:lnSpc>
            </a:pPr>
            <a:r>
              <a:rPr lang="en-US" sz="2000" dirty="0">
                <a:solidFill>
                  <a:schemeClr val="accent2"/>
                </a:solidFill>
              </a:rPr>
              <a:t>Passive </a:t>
            </a:r>
            <a:r>
              <a:rPr lang="en-US" sz="2000" dirty="0" err="1" smtClean="0">
                <a:solidFill>
                  <a:schemeClr val="accent2"/>
                </a:solidFill>
              </a:rPr>
              <a:t>Datenverarbeitung</a:t>
            </a:r>
            <a:endParaRPr lang="en-US" sz="2000" dirty="0">
              <a:solidFill>
                <a:schemeClr val="accent2"/>
              </a:solidFill>
            </a:endParaRPr>
          </a:p>
          <a:p>
            <a:pPr>
              <a:lnSpc>
                <a:spcPct val="90000"/>
              </a:lnSpc>
            </a:pPr>
            <a:r>
              <a:rPr lang="en-US" sz="2000" dirty="0" err="1" smtClean="0"/>
              <a:t>Relativ</a:t>
            </a:r>
            <a:r>
              <a:rPr lang="en-US" sz="2000" dirty="0" smtClean="0"/>
              <a:t> </a:t>
            </a:r>
            <a:r>
              <a:rPr lang="en-US" sz="2000" dirty="0" err="1" smtClean="0"/>
              <a:t>langsame</a:t>
            </a:r>
            <a:r>
              <a:rPr lang="en-US" sz="2000" dirty="0" smtClean="0"/>
              <a:t> </a:t>
            </a:r>
            <a:r>
              <a:rPr lang="en-US" sz="2000" dirty="0" err="1" smtClean="0"/>
              <a:t>Aktualisierung</a:t>
            </a:r>
            <a:r>
              <a:rPr lang="en-US" sz="2000" dirty="0" smtClean="0"/>
              <a:t> von </a:t>
            </a:r>
            <a:r>
              <a:rPr lang="en-US" sz="2000" dirty="0" err="1" smtClean="0"/>
              <a:t>Daten</a:t>
            </a:r>
            <a:endParaRPr lang="en-US" sz="2000" dirty="0"/>
          </a:p>
          <a:p>
            <a:pPr>
              <a:lnSpc>
                <a:spcPct val="90000"/>
              </a:lnSpc>
            </a:pPr>
            <a:r>
              <a:rPr lang="en-US" sz="2000" dirty="0" err="1" smtClean="0">
                <a:solidFill>
                  <a:schemeClr val="accent2"/>
                </a:solidFill>
              </a:rPr>
              <a:t>Keine</a:t>
            </a:r>
            <a:r>
              <a:rPr lang="en-US" sz="2000" dirty="0" smtClean="0">
                <a:solidFill>
                  <a:schemeClr val="accent2"/>
                </a:solidFill>
              </a:rPr>
              <a:t> </a:t>
            </a:r>
            <a:r>
              <a:rPr lang="en-US" sz="2000" dirty="0" err="1" smtClean="0">
                <a:solidFill>
                  <a:schemeClr val="accent2"/>
                </a:solidFill>
              </a:rPr>
              <a:t>Realzeitanforderungen</a:t>
            </a:r>
            <a:endParaRPr lang="en-US" sz="2000" dirty="0">
              <a:solidFill>
                <a:schemeClr val="accent2"/>
              </a:solidFill>
            </a:endParaRPr>
          </a:p>
          <a:p>
            <a:pPr>
              <a:lnSpc>
                <a:spcPct val="90000"/>
              </a:lnSpc>
            </a:pPr>
            <a:r>
              <a:rPr lang="en-US" sz="2000" dirty="0" err="1" smtClean="0"/>
              <a:t>Korrekte</a:t>
            </a:r>
            <a:r>
              <a:rPr lang="en-US" sz="2000" dirty="0" smtClean="0"/>
              <a:t> </a:t>
            </a:r>
            <a:r>
              <a:rPr lang="en-US" sz="2000" dirty="0" err="1" smtClean="0"/>
              <a:t>Antworten</a:t>
            </a:r>
            <a:r>
              <a:rPr lang="en-US" sz="2000" dirty="0" smtClean="0"/>
              <a:t> </a:t>
            </a:r>
            <a:r>
              <a:rPr lang="en-US" sz="2000" dirty="0" err="1" smtClean="0"/>
              <a:t>erwartet</a:t>
            </a:r>
            <a:endParaRPr lang="en-US" sz="2000" dirty="0"/>
          </a:p>
          <a:p>
            <a:pPr>
              <a:lnSpc>
                <a:spcPct val="90000"/>
              </a:lnSpc>
            </a:pPr>
            <a:r>
              <a:rPr lang="en-US" sz="2000" dirty="0" err="1" smtClean="0">
                <a:solidFill>
                  <a:schemeClr val="accent2"/>
                </a:solidFill>
              </a:rPr>
              <a:t>Anfrageausführungsplan</a:t>
            </a:r>
            <a:r>
              <a:rPr lang="en-US" sz="2000" dirty="0" smtClean="0">
                <a:solidFill>
                  <a:schemeClr val="accent2"/>
                </a:solidFill>
              </a:rPr>
              <a:t> </a:t>
            </a:r>
            <a:r>
              <a:rPr lang="en-US" sz="2000" dirty="0" err="1" smtClean="0">
                <a:solidFill>
                  <a:schemeClr val="accent2"/>
                </a:solidFill>
              </a:rPr>
              <a:t>durch</a:t>
            </a:r>
            <a:r>
              <a:rPr lang="en-US" sz="2000" dirty="0" smtClean="0">
                <a:solidFill>
                  <a:schemeClr val="accent2"/>
                </a:solidFill>
              </a:rPr>
              <a:t> </a:t>
            </a:r>
            <a:r>
              <a:rPr lang="en-US" sz="2000" dirty="0" err="1" smtClean="0">
                <a:solidFill>
                  <a:schemeClr val="accent2"/>
                </a:solidFill>
              </a:rPr>
              <a:t>Anfrageprozessor</a:t>
            </a:r>
            <a:r>
              <a:rPr lang="en-US" sz="2000" dirty="0" smtClean="0">
                <a:solidFill>
                  <a:schemeClr val="accent2"/>
                </a:solidFill>
              </a:rPr>
              <a:t> auf Basis der </a:t>
            </a:r>
            <a:r>
              <a:rPr lang="en-US" sz="2000" dirty="0" err="1" smtClean="0">
                <a:solidFill>
                  <a:schemeClr val="accent2"/>
                </a:solidFill>
              </a:rPr>
              <a:t>geg</a:t>
            </a:r>
            <a:r>
              <a:rPr lang="en-US" sz="2000" dirty="0" smtClean="0">
                <a:solidFill>
                  <a:schemeClr val="accent2"/>
                </a:solidFill>
              </a:rPr>
              <a:t>. </a:t>
            </a:r>
            <a:r>
              <a:rPr lang="en-US" sz="2000" dirty="0" err="1" smtClean="0">
                <a:solidFill>
                  <a:schemeClr val="accent2"/>
                </a:solidFill>
              </a:rPr>
              <a:t>Daten</a:t>
            </a:r>
            <a:r>
              <a:rPr lang="en-US" sz="2000" dirty="0" smtClean="0">
                <a:solidFill>
                  <a:schemeClr val="accent2"/>
                </a:solidFill>
              </a:rPr>
              <a:t> und gem. des </a:t>
            </a:r>
            <a:r>
              <a:rPr lang="en-US" sz="2000" dirty="0" err="1" smtClean="0">
                <a:solidFill>
                  <a:schemeClr val="accent2"/>
                </a:solidFill>
              </a:rPr>
              <a:t>physikalischen</a:t>
            </a:r>
            <a:r>
              <a:rPr lang="en-US" sz="2000" dirty="0" smtClean="0">
                <a:solidFill>
                  <a:schemeClr val="accent2"/>
                </a:solidFill>
              </a:rPr>
              <a:t> Designs </a:t>
            </a:r>
            <a:r>
              <a:rPr lang="en-US" sz="2000" dirty="0" err="1" smtClean="0">
                <a:solidFill>
                  <a:schemeClr val="accent2"/>
                </a:solidFill>
              </a:rPr>
              <a:t>bestimmt</a:t>
            </a:r>
            <a:endParaRPr lang="en-US" sz="2000" dirty="0">
              <a:solidFill>
                <a:schemeClr val="accent2"/>
              </a:solidFill>
            </a:endParaRPr>
          </a:p>
        </p:txBody>
      </p:sp>
      <p:sp>
        <p:nvSpPr>
          <p:cNvPr id="183303" name="Rectangle 7"/>
          <p:cNvSpPr>
            <a:spLocks noGrp="1" noChangeArrowheads="1"/>
          </p:cNvSpPr>
          <p:nvPr>
            <p:ph type="body" sz="half" idx="2"/>
          </p:nvPr>
        </p:nvSpPr>
        <p:spPr/>
        <p:txBody>
          <a:bodyPr/>
          <a:lstStyle/>
          <a:p>
            <a:pPr>
              <a:lnSpc>
                <a:spcPct val="90000"/>
              </a:lnSpc>
            </a:pPr>
            <a:r>
              <a:rPr lang="en-US" sz="2000" dirty="0" err="1" smtClean="0"/>
              <a:t>Transiente</a:t>
            </a:r>
            <a:r>
              <a:rPr lang="en-US" sz="2000" dirty="0" smtClean="0"/>
              <a:t> </a:t>
            </a:r>
            <a:r>
              <a:rPr lang="en-US" sz="2000" dirty="0" err="1" smtClean="0"/>
              <a:t>Ströme</a:t>
            </a:r>
            <a:r>
              <a:rPr lang="en-US" sz="2000" dirty="0" smtClean="0"/>
              <a:t> </a:t>
            </a:r>
            <a:endParaRPr lang="en-US" sz="2000" dirty="0"/>
          </a:p>
          <a:p>
            <a:pPr>
              <a:lnSpc>
                <a:spcPct val="90000"/>
              </a:lnSpc>
            </a:pPr>
            <a:r>
              <a:rPr lang="en-US" sz="2000" dirty="0" err="1" smtClean="0">
                <a:solidFill>
                  <a:schemeClr val="accent2"/>
                </a:solidFill>
              </a:rPr>
              <a:t>Kontinuierliche</a:t>
            </a:r>
            <a:r>
              <a:rPr lang="en-US" sz="2000" dirty="0" smtClean="0">
                <a:solidFill>
                  <a:schemeClr val="accent2"/>
                </a:solidFill>
              </a:rPr>
              <a:t> </a:t>
            </a:r>
            <a:r>
              <a:rPr lang="en-US" sz="2000" dirty="0" err="1" smtClean="0">
                <a:solidFill>
                  <a:schemeClr val="accent2"/>
                </a:solidFill>
              </a:rPr>
              <a:t>Anfragen</a:t>
            </a:r>
            <a:endParaRPr lang="en-US" sz="2000" dirty="0">
              <a:solidFill>
                <a:schemeClr val="accent2"/>
              </a:solidFill>
            </a:endParaRPr>
          </a:p>
          <a:p>
            <a:pPr>
              <a:lnSpc>
                <a:spcPct val="90000"/>
              </a:lnSpc>
            </a:pPr>
            <a:r>
              <a:rPr lang="en-US" sz="2000" dirty="0" err="1" smtClean="0"/>
              <a:t>Sequentieller</a:t>
            </a:r>
            <a:r>
              <a:rPr lang="en-US" sz="2000" dirty="0" smtClean="0"/>
              <a:t> </a:t>
            </a:r>
            <a:r>
              <a:rPr lang="en-US" sz="2000" dirty="0" err="1" smtClean="0"/>
              <a:t>Zugriff</a:t>
            </a:r>
            <a:endParaRPr lang="en-US" sz="2000" dirty="0"/>
          </a:p>
          <a:p>
            <a:pPr>
              <a:lnSpc>
                <a:spcPct val="90000"/>
              </a:lnSpc>
            </a:pPr>
            <a:r>
              <a:rPr lang="en-US" sz="2000" dirty="0" err="1" smtClean="0">
                <a:solidFill>
                  <a:schemeClr val="accent2"/>
                </a:solidFill>
              </a:rPr>
              <a:t>Begrenzter</a:t>
            </a:r>
            <a:r>
              <a:rPr lang="en-US" sz="2000" dirty="0" smtClean="0">
                <a:solidFill>
                  <a:schemeClr val="accent2"/>
                </a:solidFill>
              </a:rPr>
              <a:t> </a:t>
            </a:r>
            <a:r>
              <a:rPr lang="en-US" sz="2000" dirty="0" err="1" smtClean="0">
                <a:solidFill>
                  <a:schemeClr val="accent2"/>
                </a:solidFill>
              </a:rPr>
              <a:t>Speicher</a:t>
            </a:r>
            <a:endParaRPr lang="en-US" sz="2000" dirty="0">
              <a:solidFill>
                <a:schemeClr val="accent2"/>
              </a:solidFill>
            </a:endParaRPr>
          </a:p>
          <a:p>
            <a:pPr>
              <a:lnSpc>
                <a:spcPct val="90000"/>
              </a:lnSpc>
            </a:pPr>
            <a:r>
              <a:rPr lang="en-US" sz="2000" dirty="0" err="1" smtClean="0"/>
              <a:t>Ankunftsreihenfolge</a:t>
            </a:r>
            <a:r>
              <a:rPr lang="en-US" sz="2000" dirty="0" smtClean="0"/>
              <a:t> </a:t>
            </a:r>
            <a:r>
              <a:rPr lang="en-US" sz="2000" dirty="0" err="1" smtClean="0"/>
              <a:t>ist</a:t>
            </a:r>
            <a:r>
              <a:rPr lang="en-US" sz="2000" dirty="0" smtClean="0"/>
              <a:t> </a:t>
            </a:r>
            <a:r>
              <a:rPr lang="en-US" sz="2000" dirty="0" err="1" smtClean="0"/>
              <a:t>entscheidend</a:t>
            </a:r>
            <a:endParaRPr lang="en-US" sz="2000" dirty="0"/>
          </a:p>
          <a:p>
            <a:pPr>
              <a:lnSpc>
                <a:spcPct val="90000"/>
              </a:lnSpc>
            </a:pPr>
            <a:r>
              <a:rPr lang="en-US" sz="2000" dirty="0" err="1" smtClean="0">
                <a:solidFill>
                  <a:schemeClr val="accent2"/>
                </a:solidFill>
              </a:rPr>
              <a:t>Aktive</a:t>
            </a:r>
            <a:r>
              <a:rPr lang="en-US" sz="2000" dirty="0" smtClean="0">
                <a:solidFill>
                  <a:schemeClr val="accent2"/>
                </a:solidFill>
              </a:rPr>
              <a:t> </a:t>
            </a:r>
            <a:r>
              <a:rPr lang="en-US" sz="2000" dirty="0" err="1" smtClean="0">
                <a:solidFill>
                  <a:schemeClr val="accent2"/>
                </a:solidFill>
              </a:rPr>
              <a:t>Datenverarbeitung</a:t>
            </a:r>
            <a:endParaRPr lang="en-US" sz="2000" dirty="0">
              <a:solidFill>
                <a:schemeClr val="accent2"/>
              </a:solidFill>
            </a:endParaRPr>
          </a:p>
          <a:p>
            <a:pPr>
              <a:lnSpc>
                <a:spcPct val="90000"/>
              </a:lnSpc>
            </a:pPr>
            <a:r>
              <a:rPr lang="en-US" sz="2000" dirty="0" err="1" smtClean="0"/>
              <a:t>Ggf</a:t>
            </a:r>
            <a:r>
              <a:rPr lang="en-US" sz="2000" dirty="0" smtClean="0"/>
              <a:t>. multi-GB-</a:t>
            </a:r>
            <a:r>
              <a:rPr lang="en-US" sz="2000" dirty="0" err="1" smtClean="0"/>
              <a:t>Ankunftsraten</a:t>
            </a:r>
            <a:r>
              <a:rPr lang="en-US" sz="2000" dirty="0"/>
              <a:t> </a:t>
            </a:r>
            <a:r>
              <a:rPr lang="en-US" sz="2000" dirty="0" err="1" smtClean="0"/>
              <a:t>mit</a:t>
            </a:r>
            <a:r>
              <a:rPr lang="en-US" sz="2000" dirty="0" smtClean="0"/>
              <a:t> </a:t>
            </a:r>
            <a:r>
              <a:rPr lang="en-US" sz="2000" dirty="0" err="1" smtClean="0"/>
              <a:t>Schwankungen</a:t>
            </a:r>
            <a:endParaRPr lang="en-US" sz="2000" dirty="0"/>
          </a:p>
          <a:p>
            <a:pPr>
              <a:lnSpc>
                <a:spcPct val="90000"/>
              </a:lnSpc>
            </a:pPr>
            <a:r>
              <a:rPr lang="en-US" sz="2000" dirty="0" err="1" smtClean="0">
                <a:solidFill>
                  <a:schemeClr val="accent2"/>
                </a:solidFill>
              </a:rPr>
              <a:t>Realzeitanforderungen</a:t>
            </a:r>
            <a:endParaRPr lang="en-US" sz="2000" dirty="0">
              <a:solidFill>
                <a:schemeClr val="accent2"/>
              </a:solidFill>
            </a:endParaRPr>
          </a:p>
          <a:p>
            <a:pPr>
              <a:lnSpc>
                <a:spcPct val="90000"/>
              </a:lnSpc>
            </a:pPr>
            <a:r>
              <a:rPr lang="en-US" sz="2000" dirty="0" err="1" smtClean="0"/>
              <a:t>Approximationen</a:t>
            </a:r>
            <a:r>
              <a:rPr lang="en-US" sz="2000" dirty="0" smtClean="0"/>
              <a:t> OK</a:t>
            </a:r>
            <a:endParaRPr lang="en-US" sz="2000" dirty="0"/>
          </a:p>
          <a:p>
            <a:pPr>
              <a:lnSpc>
                <a:spcPct val="90000"/>
              </a:lnSpc>
            </a:pPr>
            <a:r>
              <a:rPr lang="en-US" sz="2000" dirty="0" err="1" smtClean="0">
                <a:solidFill>
                  <a:schemeClr val="accent2"/>
                </a:solidFill>
              </a:rPr>
              <a:t>Unvorhersagbare</a:t>
            </a:r>
            <a:r>
              <a:rPr lang="en-US" sz="2000" dirty="0" smtClean="0">
                <a:solidFill>
                  <a:schemeClr val="accent2"/>
                </a:solidFill>
              </a:rPr>
              <a:t> variable </a:t>
            </a:r>
            <a:r>
              <a:rPr lang="en-US" sz="2000" dirty="0" err="1" smtClean="0">
                <a:solidFill>
                  <a:schemeClr val="accent2"/>
                </a:solidFill>
              </a:rPr>
              <a:t>Ankunftsraten</a:t>
            </a:r>
            <a:r>
              <a:rPr lang="en-US" sz="2000" dirty="0" smtClean="0">
                <a:solidFill>
                  <a:schemeClr val="accent2"/>
                </a:solidFill>
              </a:rPr>
              <a:t> und </a:t>
            </a:r>
            <a:r>
              <a:rPr lang="en-US" sz="2000" dirty="0" err="1" smtClean="0">
                <a:solidFill>
                  <a:schemeClr val="accent2"/>
                </a:solidFill>
              </a:rPr>
              <a:t>Datencharakteristiken</a:t>
            </a:r>
            <a:endParaRPr lang="en-US" sz="2000" dirty="0">
              <a:solidFill>
                <a:schemeClr val="accent2"/>
              </a:solidFill>
            </a:endParaRPr>
          </a:p>
        </p:txBody>
      </p:sp>
    </p:spTree>
    <p:extLst>
      <p:ext uri="{BB962C8B-B14F-4D97-AF65-F5344CB8AC3E}">
        <p14:creationId xmlns:p14="http://schemas.microsoft.com/office/powerpoint/2010/main" val="22119739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Standards?</a:t>
            </a:r>
            <a:endParaRPr lang="de-DE" dirty="0"/>
          </a:p>
        </p:txBody>
      </p:sp>
      <p:sp>
        <p:nvSpPr>
          <p:cNvPr id="3" name="Textplatzhalter 2"/>
          <p:cNvSpPr>
            <a:spLocks noGrp="1"/>
          </p:cNvSpPr>
          <p:nvPr>
            <p:ph type="body" sz="quarter" idx="13"/>
          </p:nvPr>
        </p:nvSpPr>
        <p:spPr>
          <a:xfrm>
            <a:off x="323528" y="1268760"/>
            <a:ext cx="8496300" cy="4392488"/>
          </a:xfrm>
        </p:spPr>
        <p:txBody>
          <a:bodyPr/>
          <a:lstStyle/>
          <a:p>
            <a:pPr marL="457200" indent="-457200">
              <a:buFont typeface="Arial"/>
              <a:buChar char="•"/>
            </a:pPr>
            <a:r>
              <a:rPr lang="de-DE" sz="2800" dirty="0" smtClean="0"/>
              <a:t>Kein Standard in Sicht </a:t>
            </a:r>
            <a:r>
              <a:rPr lang="de-DE" sz="2800" dirty="0" smtClean="0">
                <a:sym typeface="Wingdings"/>
              </a:rPr>
              <a:t></a:t>
            </a:r>
            <a:endParaRPr lang="de-DE" sz="2800" dirty="0" smtClean="0"/>
          </a:p>
          <a:p>
            <a:pPr marL="457200" indent="-457200">
              <a:buFont typeface="Arial"/>
              <a:buChar char="•"/>
            </a:pPr>
            <a:r>
              <a:rPr lang="de-DE" sz="2800" dirty="0" smtClean="0"/>
              <a:t>Wir können aber Prinzipien an </a:t>
            </a:r>
            <a:br>
              <a:rPr lang="de-DE" sz="2800" dirty="0" smtClean="0"/>
            </a:br>
            <a:r>
              <a:rPr lang="de-DE" sz="2800" dirty="0" smtClean="0"/>
              <a:t>Beispielsprachen studieren</a:t>
            </a:r>
          </a:p>
          <a:p>
            <a:pPr marL="457200" indent="-457200">
              <a:buFont typeface="Arial"/>
              <a:buChar char="•"/>
            </a:pPr>
            <a:r>
              <a:rPr lang="de-DE" sz="2800" dirty="0" smtClean="0"/>
              <a:t>Beispiel: Fensterbasierte Systeme </a:t>
            </a:r>
            <a:endParaRPr lang="de-DE" sz="2800" dirty="0"/>
          </a:p>
        </p:txBody>
      </p:sp>
      <p:sp>
        <p:nvSpPr>
          <p:cNvPr id="4" name="Foliennummernplatzhalter 3"/>
          <p:cNvSpPr>
            <a:spLocks noGrp="1"/>
          </p:cNvSpPr>
          <p:nvPr>
            <p:ph type="sldNum" sz="quarter" idx="16"/>
          </p:nvPr>
        </p:nvSpPr>
        <p:spPr/>
        <p:txBody>
          <a:bodyPr/>
          <a:lstStyle/>
          <a:p>
            <a:pPr>
              <a:defRPr/>
            </a:pPr>
            <a:fld id="{E018BC72-DE70-DA4A-8022-86E03E264BEA}" type="slidenum">
              <a:rPr lang="de-DE" smtClean="0"/>
              <a:pPr>
                <a:defRPr/>
              </a:pPr>
              <a:t>23</a:t>
            </a:fld>
            <a:endParaRPr lang="de-DE" dirty="0"/>
          </a:p>
        </p:txBody>
      </p:sp>
    </p:spTree>
    <p:extLst>
      <p:ext uri="{BB962C8B-B14F-4D97-AF65-F5344CB8AC3E}">
        <p14:creationId xmlns:p14="http://schemas.microsoft.com/office/powerpoint/2010/main" val="405347319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Gruppieren 37"/>
          <p:cNvGrpSpPr>
            <a:grpSpLocks/>
          </p:cNvGrpSpPr>
          <p:nvPr/>
        </p:nvGrpSpPr>
        <p:grpSpPr bwMode="auto">
          <a:xfrm>
            <a:off x="0" y="2579688"/>
            <a:ext cx="9144000" cy="922337"/>
            <a:chOff x="0" y="4221088"/>
            <a:chExt cx="9144000" cy="922412"/>
          </a:xfrm>
        </p:grpSpPr>
        <p:sp>
          <p:nvSpPr>
            <p:cNvPr id="9253" name="Rechteck 38"/>
            <p:cNvSpPr>
              <a:spLocks noChangeArrowheads="1"/>
            </p:cNvSpPr>
            <p:nvPr/>
          </p:nvSpPr>
          <p:spPr bwMode="gray">
            <a:xfrm flipV="1">
              <a:off x="0" y="4221088"/>
              <a:ext cx="9144000" cy="10707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p>
              <a:pPr algn="ctr"/>
              <a:endParaRPr lang="de-DE"/>
            </a:p>
          </p:txBody>
        </p:sp>
        <p:sp>
          <p:nvSpPr>
            <p:cNvPr id="9254" name="Rechteck 39"/>
            <p:cNvSpPr>
              <a:spLocks noChangeArrowheads="1"/>
            </p:cNvSpPr>
            <p:nvPr/>
          </p:nvSpPr>
          <p:spPr bwMode="gray">
            <a:xfrm>
              <a:off x="0" y="4328160"/>
              <a:ext cx="9144000" cy="81534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p>
              <a:pPr algn="ctr"/>
              <a:endParaRPr lang="de-DE"/>
            </a:p>
          </p:txBody>
        </p:sp>
      </p:grpSp>
      <p:sp>
        <p:nvSpPr>
          <p:cNvPr id="9" name="Gebogener Pfeil 8"/>
          <p:cNvSpPr/>
          <p:nvPr/>
        </p:nvSpPr>
        <p:spPr bwMode="gray">
          <a:xfrm rot="10800000" flipH="1">
            <a:off x="937260" y="238539"/>
            <a:ext cx="6949440" cy="6949440"/>
          </a:xfrm>
          <a:prstGeom prst="circularArrow">
            <a:avLst>
              <a:gd name="adj1" fmla="val 12500"/>
              <a:gd name="adj2" fmla="val 1142319"/>
              <a:gd name="adj3" fmla="val 20457681"/>
              <a:gd name="adj4" fmla="val 5915659"/>
              <a:gd name="adj5" fmla="val 13954"/>
            </a:avLst>
          </a:prstGeom>
          <a:solidFill>
            <a:schemeClr val="bg1">
              <a:lumMod val="75000"/>
            </a:schemeClr>
          </a:solidFill>
          <a:ln w="12700">
            <a:noFill/>
            <a:round/>
            <a:headEnd/>
            <a:tailEnd/>
          </a:ln>
          <a:effectLst>
            <a:outerShdw blurRad="292100" sx="101000" sy="101000" algn="ctr" rotWithShape="0">
              <a:prstClr val="black">
                <a:alpha val="86000"/>
              </a:prstClr>
            </a:outerShdw>
          </a:effectLst>
          <a:scene3d>
            <a:camera prst="perspectiveBelow" fov="4500000">
              <a:rot lat="3900000" lon="0" rev="21480000"/>
            </a:camera>
            <a:lightRig rig="threePt" dir="t"/>
          </a:scene3d>
          <a:sp3d extrusionH="82550">
            <a:bevelT w="25400" h="25400"/>
          </a:sp3d>
        </p:spPr>
        <p:txBody>
          <a:bodyPr anchor="ctr"/>
          <a:lstStyle/>
          <a:p>
            <a:pPr algn="ctr">
              <a:defRPr/>
            </a:pPr>
            <a:endParaRPr lang="de-DE" dirty="0"/>
          </a:p>
        </p:txBody>
      </p:sp>
      <p:grpSp>
        <p:nvGrpSpPr>
          <p:cNvPr id="9219" name="Gruppieren 31"/>
          <p:cNvGrpSpPr>
            <a:grpSpLocks/>
          </p:cNvGrpSpPr>
          <p:nvPr/>
        </p:nvGrpSpPr>
        <p:grpSpPr bwMode="auto">
          <a:xfrm>
            <a:off x="251520" y="1916832"/>
            <a:ext cx="2880320" cy="2402761"/>
            <a:chOff x="249688" y="1916854"/>
            <a:chExt cx="2882464" cy="2403471"/>
          </a:xfrm>
          <a:effectLst/>
        </p:grpSpPr>
        <p:pic>
          <p:nvPicPr>
            <p:cNvPr id="924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1238250" y="4027561"/>
              <a:ext cx="1123950" cy="29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47" name="Gruppieren 41"/>
            <p:cNvGrpSpPr>
              <a:grpSpLocks/>
            </p:cNvGrpSpPr>
            <p:nvPr/>
          </p:nvGrpSpPr>
          <p:grpSpPr bwMode="auto">
            <a:xfrm>
              <a:off x="249688" y="1916854"/>
              <a:ext cx="2882464" cy="2271870"/>
              <a:chOff x="1149204" y="3096272"/>
              <a:chExt cx="2882464" cy="2271870"/>
            </a:xfrm>
          </p:grpSpPr>
          <p:cxnSp>
            <p:nvCxnSpPr>
              <p:cNvPr id="9248" name="Gerade Verbindung 18"/>
              <p:cNvCxnSpPr>
                <a:cxnSpLocks noChangeShapeType="1"/>
              </p:cNvCxnSpPr>
              <p:nvPr/>
            </p:nvCxnSpPr>
            <p:spPr bwMode="gray">
              <a:xfrm rot="5400000" flipH="1" flipV="1">
                <a:off x="2031456" y="4394488"/>
                <a:ext cx="1275656" cy="0"/>
              </a:xfrm>
              <a:prstGeom prst="line">
                <a:avLst/>
              </a:prstGeom>
              <a:noFill/>
              <a:ln w="19050">
                <a:solidFill>
                  <a:srgbClr val="969696"/>
                </a:solidFill>
                <a:prstDash val="sysDot"/>
                <a:round/>
                <a:headEnd/>
                <a:tailEnd/>
              </a:ln>
              <a:extLst>
                <a:ext uri="{909E8E84-426E-40dd-AFC4-6F175D3DCCD1}">
                  <a14:hiddenFill xmlns:a14="http://schemas.microsoft.com/office/drawing/2010/main">
                    <a:noFill/>
                  </a14:hiddenFill>
                </a:ext>
              </a:extLst>
            </p:spPr>
          </p:cxnSp>
          <p:sp>
            <p:nvSpPr>
              <p:cNvPr id="9249" name="Rechteck 19"/>
              <p:cNvSpPr>
                <a:spLocks noChangeArrowheads="1"/>
              </p:cNvSpPr>
              <p:nvPr/>
            </p:nvSpPr>
            <p:spPr bwMode="gray">
              <a:xfrm>
                <a:off x="1149204" y="3096272"/>
                <a:ext cx="2882464" cy="58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72000" tIns="0" rIns="0" bIns="0">
                <a:spAutoFit/>
              </a:bodyPr>
              <a:lstStyle/>
              <a:p>
                <a:pPr algn="ctr">
                  <a:lnSpc>
                    <a:spcPct val="95000"/>
                  </a:lnSpc>
                  <a:spcAft>
                    <a:spcPts val="800"/>
                  </a:spcAft>
                  <a:buClr>
                    <a:srgbClr val="808080"/>
                  </a:buClr>
                </a:pPr>
                <a:r>
                  <a:rPr lang="de-DE" sz="2000" dirty="0" err="1" smtClean="0"/>
                  <a:t>Window</a:t>
                </a:r>
                <a:r>
                  <a:rPr lang="de-DE" sz="2000" dirty="0" smtClean="0"/>
                  <a:t>-Konzept</a:t>
                </a:r>
                <a:br>
                  <a:rPr lang="de-DE" sz="2000" dirty="0" smtClean="0"/>
                </a:br>
                <a:r>
                  <a:rPr lang="de-DE" sz="2000" dirty="0" smtClean="0"/>
                  <a:t>von SQL:2011</a:t>
                </a:r>
                <a:endParaRPr lang="de-DE" sz="2000" noProof="1" smtClean="0">
                  <a:cs typeface="Arial" charset="0"/>
                </a:endParaRPr>
              </a:p>
            </p:txBody>
          </p:sp>
          <p:sp>
            <p:nvSpPr>
              <p:cNvPr id="21" name="Ellipse 20"/>
              <p:cNvSpPr/>
              <p:nvPr/>
            </p:nvSpPr>
            <p:spPr bwMode="gray">
              <a:xfrm>
                <a:off x="2270671" y="4536409"/>
                <a:ext cx="831733" cy="831733"/>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40005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
        <p:nvSpPr>
          <p:cNvPr id="22" name="Titel 21"/>
          <p:cNvSpPr>
            <a:spLocks noGrp="1"/>
          </p:cNvSpPr>
          <p:nvPr>
            <p:ph type="title"/>
          </p:nvPr>
        </p:nvSpPr>
        <p:spPr>
          <a:xfrm>
            <a:off x="133350" y="238125"/>
            <a:ext cx="8496300" cy="617538"/>
          </a:xfrm>
        </p:spPr>
        <p:txBody>
          <a:bodyPr/>
          <a:lstStyle/>
          <a:p>
            <a:pPr>
              <a:defRPr/>
            </a:pPr>
            <a:r>
              <a:rPr lang="de-DE" b="1" dirty="0" smtClean="0"/>
              <a:t>Non-Standard-Datenbanken</a:t>
            </a:r>
            <a:endParaRPr lang="de-DE" b="1" dirty="0"/>
          </a:p>
        </p:txBody>
      </p:sp>
      <p:grpSp>
        <p:nvGrpSpPr>
          <p:cNvPr id="9221" name="Gruppieren 32"/>
          <p:cNvGrpSpPr>
            <a:grpSpLocks/>
          </p:cNvGrpSpPr>
          <p:nvPr/>
        </p:nvGrpSpPr>
        <p:grpSpPr bwMode="auto">
          <a:xfrm>
            <a:off x="3131169" y="3638104"/>
            <a:ext cx="3178846" cy="1872113"/>
            <a:chOff x="3131840" y="3638588"/>
            <a:chExt cx="3177365" cy="1872362"/>
          </a:xfrm>
        </p:grpSpPr>
        <p:pic>
          <p:nvPicPr>
            <p:cNvPr id="9239"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3152775" y="5218186"/>
              <a:ext cx="1123950" cy="29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40" name="Gruppieren 41"/>
            <p:cNvGrpSpPr>
              <a:grpSpLocks/>
            </p:cNvGrpSpPr>
            <p:nvPr/>
          </p:nvGrpSpPr>
          <p:grpSpPr bwMode="auto">
            <a:xfrm>
              <a:off x="3131840" y="3638588"/>
              <a:ext cx="3177365" cy="1740152"/>
              <a:chOff x="2157973" y="3740689"/>
              <a:chExt cx="3177365" cy="1740152"/>
            </a:xfrm>
          </p:grpSpPr>
          <p:cxnSp>
            <p:nvCxnSpPr>
              <p:cNvPr id="9241" name="Gerade Verbindung 14"/>
              <p:cNvCxnSpPr>
                <a:cxnSpLocks noChangeShapeType="1"/>
              </p:cNvCxnSpPr>
              <p:nvPr/>
            </p:nvCxnSpPr>
            <p:spPr bwMode="gray">
              <a:xfrm flipV="1">
                <a:off x="2692144" y="4107701"/>
                <a:ext cx="0" cy="779448"/>
              </a:xfrm>
              <a:prstGeom prst="line">
                <a:avLst/>
              </a:prstGeom>
              <a:noFill/>
              <a:ln w="19050">
                <a:solidFill>
                  <a:srgbClr val="969696"/>
                </a:solidFill>
                <a:prstDash val="sysDot"/>
                <a:round/>
                <a:headEnd/>
                <a:tailEnd/>
              </a:ln>
              <a:extLst>
                <a:ext uri="{909E8E84-426E-40dd-AFC4-6F175D3DCCD1}">
                  <a14:hiddenFill xmlns:a14="http://schemas.microsoft.com/office/drawing/2010/main">
                    <a:noFill/>
                  </a14:hiddenFill>
                </a:ext>
              </a:extLst>
            </p:spPr>
          </p:cxnSp>
          <p:sp>
            <p:nvSpPr>
              <p:cNvPr id="9242" name="Rechteck 15"/>
              <p:cNvSpPr>
                <a:spLocks noChangeArrowheads="1"/>
              </p:cNvSpPr>
              <p:nvPr/>
            </p:nvSpPr>
            <p:spPr bwMode="gray">
              <a:xfrm>
                <a:off x="2158644" y="3740689"/>
                <a:ext cx="3176694" cy="294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0" tIns="0" rIns="0" bIns="0">
                <a:spAutoFit/>
              </a:bodyPr>
              <a:lstStyle/>
              <a:p>
                <a:pPr>
                  <a:lnSpc>
                    <a:spcPct val="95000"/>
                  </a:lnSpc>
                  <a:spcAft>
                    <a:spcPts val="800"/>
                  </a:spcAft>
                  <a:buClr>
                    <a:srgbClr val="808080"/>
                  </a:buClr>
                </a:pPr>
                <a:r>
                  <a:rPr lang="de-DE" sz="2000" dirty="0" smtClean="0"/>
                  <a:t>Strom-Konzept</a:t>
                </a:r>
              </a:p>
            </p:txBody>
          </p:sp>
          <p:sp>
            <p:nvSpPr>
              <p:cNvPr id="17" name="Ellipse 16"/>
              <p:cNvSpPr/>
              <p:nvPr/>
            </p:nvSpPr>
            <p:spPr bwMode="gray">
              <a:xfrm>
                <a:off x="2157973" y="4344609"/>
                <a:ext cx="1136232" cy="113623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57150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grpSp>
        <p:nvGrpSpPr>
          <p:cNvPr id="101381" name="Gruppieren 33"/>
          <p:cNvGrpSpPr>
            <a:grpSpLocks/>
          </p:cNvGrpSpPr>
          <p:nvPr/>
        </p:nvGrpSpPr>
        <p:grpSpPr bwMode="auto">
          <a:xfrm>
            <a:off x="5508105" y="2990030"/>
            <a:ext cx="3168353" cy="1977260"/>
            <a:chOff x="5508087" y="2990340"/>
            <a:chExt cx="3168469" cy="1977685"/>
          </a:xfrm>
        </p:grpSpPr>
        <p:cxnSp>
          <p:nvCxnSpPr>
            <p:cNvPr id="9233" name="Gerade Verbindung 10"/>
            <p:cNvCxnSpPr>
              <a:cxnSpLocks noChangeShapeType="1"/>
            </p:cNvCxnSpPr>
            <p:nvPr/>
          </p:nvCxnSpPr>
          <p:spPr bwMode="gray">
            <a:xfrm flipV="1">
              <a:off x="6477000" y="3371666"/>
              <a:ext cx="18" cy="1035264"/>
            </a:xfrm>
            <a:prstGeom prst="line">
              <a:avLst/>
            </a:prstGeom>
            <a:noFill/>
            <a:ln w="19050">
              <a:solidFill>
                <a:srgbClr val="969696"/>
              </a:solidFill>
              <a:prstDash val="sysDot"/>
              <a:round/>
              <a:headEnd/>
              <a:tailEnd/>
            </a:ln>
            <a:extLst>
              <a:ext uri="{909E8E84-426E-40dd-AFC4-6F175D3DCCD1}">
                <a14:hiddenFill xmlns:a14="http://schemas.microsoft.com/office/drawing/2010/main">
                  <a:noFill/>
                </a14:hiddenFill>
              </a:ext>
            </a:extLst>
          </p:spPr>
        </p:cxnSp>
        <p:sp>
          <p:nvSpPr>
            <p:cNvPr id="9234" name="Rechteck 11"/>
            <p:cNvSpPr>
              <a:spLocks noChangeArrowheads="1"/>
            </p:cNvSpPr>
            <p:nvPr/>
          </p:nvSpPr>
          <p:spPr bwMode="gray">
            <a:xfrm>
              <a:off x="5508087" y="2990340"/>
              <a:ext cx="3168469" cy="29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dirty="0" smtClean="0"/>
                <a:t>Stromanfragesprache CQL</a:t>
              </a:r>
              <a:endParaRPr lang="de-DE" sz="2000" noProof="1">
                <a:cs typeface="Arial" charset="0"/>
              </a:endParaRPr>
            </a:p>
          </p:txBody>
        </p:sp>
        <p:pic>
          <p:nvPicPr>
            <p:cNvPr id="9235"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5953125" y="4675261"/>
              <a:ext cx="1123950" cy="29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llipse 12"/>
            <p:cNvSpPr/>
            <p:nvPr/>
          </p:nvSpPr>
          <p:spPr bwMode="gray">
            <a:xfrm>
              <a:off x="6055526" y="3930980"/>
              <a:ext cx="910836" cy="910836"/>
            </a:xfrm>
            <a:prstGeom prst="ellipse">
              <a:avLst/>
            </a:prstGeom>
            <a:solidFill>
              <a:schemeClr val="accent1">
                <a:lumMod val="60000"/>
                <a:lumOff val="40000"/>
              </a:schemeClr>
            </a:solidFill>
            <a:ln w="12700">
              <a:noFill/>
              <a:miter lim="800000"/>
              <a:headEnd/>
              <a:tailEnd/>
            </a:ln>
            <a:effectLst>
              <a:glow rad="228600">
                <a:schemeClr val="accent4">
                  <a:satMod val="175000"/>
                  <a:alpha val="40000"/>
                </a:schemeClr>
              </a:glow>
              <a:outerShdw blurRad="76200" dir="18900000" sy="23000" kx="-1200000" algn="bl" rotWithShape="0">
                <a:prstClr val="black">
                  <a:alpha val="20000"/>
                </a:prstClr>
              </a:outerShdw>
            </a:effectLst>
            <a:scene3d>
              <a:camera prst="orthographicFront"/>
              <a:lightRig rig="balanced" dir="t"/>
            </a:scene3d>
            <a:sp3d prstMaterial="plastic">
              <a:bevelT w="342900" h="2921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sp>
        <p:nvSpPr>
          <p:cNvPr id="40" name="Textplatzhalter 2"/>
          <p:cNvSpPr txBox="1">
            <a:spLocks/>
          </p:cNvSpPr>
          <p:nvPr/>
        </p:nvSpPr>
        <p:spPr bwMode="gray">
          <a:xfrm>
            <a:off x="241300" y="1125538"/>
            <a:ext cx="8147050"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0" tIns="0" rIns="0" bIns="0"/>
          <a:lstStyle>
            <a:lvl1pPr marL="342900" indent="-342900" algn="l" rtl="0" eaLnBrk="0" fontAlgn="base" hangingPunct="0">
              <a:spcBef>
                <a:spcPct val="20000"/>
              </a:spcBef>
              <a:spcAft>
                <a:spcPct val="0"/>
              </a:spcAft>
              <a:buNone/>
              <a:defRPr sz="2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a:defRPr/>
            </a:pPr>
            <a:r>
              <a:rPr lang="de-DE" sz="2400" dirty="0"/>
              <a:t>Von </a:t>
            </a:r>
            <a:r>
              <a:rPr lang="de-DE" sz="2400" dirty="0" smtClean="0"/>
              <a:t>temporalen Datenbanken zu Stromdatenbanken</a:t>
            </a:r>
            <a:endParaRPr lang="de-DE" sz="2400" dirty="0"/>
          </a:p>
        </p:txBody>
      </p:sp>
      <p:sp>
        <p:nvSpPr>
          <p:cNvPr id="9224" name="Textfeld 6"/>
          <p:cNvSpPr txBox="1">
            <a:spLocks noChangeArrowheads="1"/>
          </p:cNvSpPr>
          <p:nvPr/>
        </p:nvSpPr>
        <p:spPr bwMode="auto">
          <a:xfrm>
            <a:off x="9817100" y="3835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endParaRPr lang="de-DE" sz="1800"/>
          </a:p>
        </p:txBody>
      </p:sp>
      <p:grpSp>
        <p:nvGrpSpPr>
          <p:cNvPr id="9225" name="Gruppierung 5"/>
          <p:cNvGrpSpPr>
            <a:grpSpLocks/>
          </p:cNvGrpSpPr>
          <p:nvPr/>
        </p:nvGrpSpPr>
        <p:grpSpPr bwMode="auto">
          <a:xfrm>
            <a:off x="2876550" y="1689533"/>
            <a:ext cx="3776842" cy="1426730"/>
            <a:chOff x="2876550" y="1689533"/>
            <a:chExt cx="3776842" cy="1426730"/>
          </a:xfrm>
        </p:grpSpPr>
        <p:pic>
          <p:nvPicPr>
            <p:cNvPr id="922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2876550" y="2902984"/>
              <a:ext cx="819067" cy="21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7" name="Gruppieren 41"/>
            <p:cNvGrpSpPr>
              <a:grpSpLocks/>
            </p:cNvGrpSpPr>
            <p:nvPr/>
          </p:nvGrpSpPr>
          <p:grpSpPr bwMode="auto">
            <a:xfrm>
              <a:off x="2987824" y="1689533"/>
              <a:ext cx="3665568" cy="1279659"/>
              <a:chOff x="2463376" y="3890708"/>
              <a:chExt cx="3665938" cy="1280206"/>
            </a:xfrm>
          </p:grpSpPr>
          <p:cxnSp>
            <p:nvCxnSpPr>
              <p:cNvPr id="9228" name="Gerade Verbindung 22"/>
              <p:cNvCxnSpPr>
                <a:cxnSpLocks noChangeShapeType="1"/>
              </p:cNvCxnSpPr>
              <p:nvPr/>
            </p:nvCxnSpPr>
            <p:spPr bwMode="gray">
              <a:xfrm flipV="1">
                <a:off x="2751437" y="4406258"/>
                <a:ext cx="0" cy="732233"/>
              </a:xfrm>
              <a:prstGeom prst="line">
                <a:avLst/>
              </a:prstGeom>
              <a:noFill/>
              <a:ln w="19050">
                <a:solidFill>
                  <a:srgbClr val="969696"/>
                </a:solidFill>
                <a:prstDash val="sysDot"/>
                <a:round/>
                <a:headEnd/>
                <a:tailEnd/>
              </a:ln>
              <a:extLst>
                <a:ext uri="{909E8E84-426E-40dd-AFC4-6F175D3DCCD1}">
                  <a14:hiddenFill xmlns:a14="http://schemas.microsoft.com/office/drawing/2010/main">
                    <a:noFill/>
                  </a14:hiddenFill>
                </a:ext>
              </a:extLst>
            </p:spPr>
          </p:cxnSp>
          <p:sp>
            <p:nvSpPr>
              <p:cNvPr id="9229" name="Rechteck 23"/>
              <p:cNvSpPr>
                <a:spLocks noChangeArrowheads="1"/>
              </p:cNvSpPr>
              <p:nvPr/>
            </p:nvSpPr>
            <p:spPr bwMode="gray">
              <a:xfrm>
                <a:off x="2463376" y="3890708"/>
                <a:ext cx="3665938" cy="58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0" tIns="0" rIns="0" bIns="0">
                <a:spAutoFit/>
              </a:bodyPr>
              <a:lstStyle/>
              <a:p>
                <a:pPr>
                  <a:lnSpc>
                    <a:spcPct val="95000"/>
                  </a:lnSpc>
                  <a:spcAft>
                    <a:spcPts val="800"/>
                  </a:spcAft>
                  <a:buClr>
                    <a:srgbClr val="808080"/>
                  </a:buClr>
                </a:pPr>
                <a:r>
                  <a:rPr lang="de-DE" sz="2000" dirty="0" smtClean="0"/>
                  <a:t>Temporale Datenbanken</a:t>
                </a:r>
                <a:br>
                  <a:rPr lang="de-DE" sz="2000" dirty="0" smtClean="0"/>
                </a:br>
                <a:r>
                  <a:rPr lang="de-DE" sz="2000" dirty="0" smtClean="0"/>
                  <a:t>Temporale Logik</a:t>
                </a:r>
                <a:endParaRPr lang="de-DE" sz="2000" noProof="1">
                  <a:cs typeface="Arial" charset="0"/>
                </a:endParaRPr>
              </a:p>
            </p:txBody>
          </p:sp>
          <p:sp>
            <p:nvSpPr>
              <p:cNvPr id="37" name="Ellipse 24"/>
              <p:cNvSpPr/>
              <p:nvPr/>
            </p:nvSpPr>
            <p:spPr bwMode="gray">
              <a:xfrm>
                <a:off x="2474518" y="4644662"/>
                <a:ext cx="526252" cy="52625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247650" h="2413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Tree>
    <p:extLst>
      <p:ext uri="{BB962C8B-B14F-4D97-AF65-F5344CB8AC3E}">
        <p14:creationId xmlns:p14="http://schemas.microsoft.com/office/powerpoint/2010/main" val="1121260882"/>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1381"/>
                                        </p:tgtEl>
                                        <p:attrNameLst>
                                          <p:attrName>style.visibility</p:attrName>
                                        </p:attrNameLst>
                                      </p:cBhvr>
                                      <p:to>
                                        <p:strVal val="visible"/>
                                      </p:to>
                                    </p:set>
                                    <p:animEffect transition="in" filter="dissolve">
                                      <p:cBhvr>
                                        <p:cTn id="7" dur="500"/>
                                        <p:tgtEl>
                                          <p:spTgt spid="101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pPr>
              <a:defRPr/>
            </a:pPr>
            <a:fld id="{8D7EC24E-13F7-B449-A495-20F4AE341503}" type="slidenum">
              <a:rPr lang="en-US"/>
              <a:pPr>
                <a:defRPr/>
              </a:pPr>
              <a:t>25</a:t>
            </a:fld>
            <a:endParaRPr lang="en-US"/>
          </a:p>
        </p:txBody>
      </p:sp>
      <p:sp>
        <p:nvSpPr>
          <p:cNvPr id="269314" name="Rectangle 2"/>
          <p:cNvSpPr>
            <a:spLocks noGrp="1" noChangeArrowheads="1"/>
          </p:cNvSpPr>
          <p:nvPr>
            <p:ph type="title"/>
          </p:nvPr>
        </p:nvSpPr>
        <p:spPr>
          <a:xfrm>
            <a:off x="395536" y="247780"/>
            <a:ext cx="8568952" cy="1066800"/>
          </a:xfrm>
        </p:spPr>
        <p:txBody>
          <a:bodyPr/>
          <a:lstStyle/>
          <a:p>
            <a:pPr>
              <a:lnSpc>
                <a:spcPct val="90000"/>
              </a:lnSpc>
              <a:defRPr/>
            </a:pPr>
            <a:r>
              <a:rPr lang="en-US" sz="3600" dirty="0" smtClean="0">
                <a:cs typeface="+mj-cs"/>
              </a:rPr>
              <a:t>STREAM: </a:t>
            </a:r>
            <a:r>
              <a:rPr lang="en-US" sz="3600" dirty="0"/>
              <a:t>St</a:t>
            </a:r>
            <a:r>
              <a:rPr lang="en-US" sz="3600" dirty="0">
                <a:solidFill>
                  <a:schemeClr val="folHlink"/>
                </a:solidFill>
              </a:rPr>
              <a:t>anford St</a:t>
            </a:r>
            <a:r>
              <a:rPr lang="en-US" sz="3600" dirty="0"/>
              <a:t>re</a:t>
            </a:r>
            <a:r>
              <a:rPr lang="en-US" sz="3600" dirty="0">
                <a:solidFill>
                  <a:schemeClr val="folHlink"/>
                </a:solidFill>
              </a:rPr>
              <a:t>am Dat</a:t>
            </a:r>
            <a:r>
              <a:rPr lang="en-US" sz="3600" dirty="0"/>
              <a:t>a </a:t>
            </a:r>
            <a:r>
              <a:rPr lang="en-US" sz="3600" dirty="0" smtClean="0"/>
              <a:t>M</a:t>
            </a:r>
            <a:r>
              <a:rPr lang="en-US" sz="3600" dirty="0" smtClean="0">
                <a:solidFill>
                  <a:schemeClr val="folHlink"/>
                </a:solidFill>
              </a:rPr>
              <a:t>anager</a:t>
            </a:r>
            <a:endParaRPr lang="en-US" sz="3600" dirty="0" smtClean="0">
              <a:cs typeface="+mj-cs"/>
            </a:endParaRPr>
          </a:p>
        </p:txBody>
      </p:sp>
      <p:sp>
        <p:nvSpPr>
          <p:cNvPr id="269315" name="Rectangle 3"/>
          <p:cNvSpPr>
            <a:spLocks noGrp="1" noChangeArrowheads="1"/>
          </p:cNvSpPr>
          <p:nvPr>
            <p:ph type="body" idx="1"/>
          </p:nvPr>
        </p:nvSpPr>
        <p:spPr>
          <a:xfrm>
            <a:off x="323528" y="1268760"/>
            <a:ext cx="7848600" cy="4953000"/>
          </a:xfrm>
        </p:spPr>
        <p:txBody>
          <a:bodyPr/>
          <a:lstStyle/>
          <a:p>
            <a:pPr>
              <a:defRPr/>
            </a:pPr>
            <a:r>
              <a:rPr lang="en-US" sz="2800" dirty="0" smtClean="0">
                <a:cs typeface="+mn-cs"/>
              </a:rPr>
              <a:t>DSMS </a:t>
            </a:r>
            <a:r>
              <a:rPr lang="en-US" sz="2800" dirty="0" err="1" smtClean="0">
                <a:cs typeface="+mn-cs"/>
              </a:rPr>
              <a:t>für</a:t>
            </a:r>
            <a:r>
              <a:rPr lang="en-US" sz="2800" dirty="0" smtClean="0">
                <a:cs typeface="+mn-cs"/>
              </a:rPr>
              <a:t> </a:t>
            </a:r>
            <a:r>
              <a:rPr lang="en-US" sz="2800" dirty="0" err="1" smtClean="0">
                <a:cs typeface="+mn-cs"/>
              </a:rPr>
              <a:t>Ströme</a:t>
            </a:r>
            <a:r>
              <a:rPr lang="en-US" sz="2800" dirty="0" smtClean="0">
                <a:cs typeface="+mn-cs"/>
              </a:rPr>
              <a:t> und </a:t>
            </a:r>
            <a:r>
              <a:rPr lang="en-US" sz="2800" dirty="0" err="1" smtClean="0">
                <a:cs typeface="+mn-cs"/>
              </a:rPr>
              <a:t>statische</a:t>
            </a:r>
            <a:r>
              <a:rPr lang="en-US" sz="2800" dirty="0" smtClean="0">
                <a:cs typeface="+mn-cs"/>
              </a:rPr>
              <a:t> </a:t>
            </a:r>
            <a:r>
              <a:rPr lang="en-US" sz="2800" dirty="0" err="1" smtClean="0">
                <a:cs typeface="+mn-cs"/>
              </a:rPr>
              <a:t>Daten</a:t>
            </a:r>
            <a:endParaRPr lang="en-US" sz="2800" dirty="0" smtClean="0">
              <a:cs typeface="+mn-cs"/>
            </a:endParaRPr>
          </a:p>
          <a:p>
            <a:pPr>
              <a:defRPr/>
            </a:pPr>
            <a:r>
              <a:rPr lang="en-US" sz="2800" dirty="0" err="1" smtClean="0">
                <a:cs typeface="+mn-cs"/>
              </a:rPr>
              <a:t>Zeitstempel</a:t>
            </a:r>
            <a:r>
              <a:rPr lang="en-US" sz="2800" dirty="0" smtClean="0">
                <a:cs typeface="+mn-cs"/>
              </a:rPr>
              <a:t> </a:t>
            </a:r>
            <a:r>
              <a:rPr lang="en-US" sz="2800" dirty="0" err="1" smtClean="0">
                <a:cs typeface="+mn-cs"/>
              </a:rPr>
              <a:t>implizit</a:t>
            </a:r>
            <a:r>
              <a:rPr lang="en-US" sz="2800" dirty="0" smtClean="0">
                <a:cs typeface="+mn-cs"/>
              </a:rPr>
              <a:t> </a:t>
            </a:r>
            <a:r>
              <a:rPr lang="en-US" sz="2800" dirty="0" err="1" smtClean="0">
                <a:cs typeface="+mn-cs"/>
              </a:rPr>
              <a:t>vergeben</a:t>
            </a:r>
            <a:r>
              <a:rPr lang="en-US" sz="2800" dirty="0" smtClean="0">
                <a:cs typeface="+mn-cs"/>
              </a:rPr>
              <a:t> (</a:t>
            </a:r>
            <a:r>
              <a:rPr lang="en-US" sz="2800" dirty="0" err="1" smtClean="0">
                <a:cs typeface="+mn-cs"/>
              </a:rPr>
              <a:t>Systemzeit</a:t>
            </a:r>
            <a:r>
              <a:rPr lang="en-US" sz="2800" dirty="0" smtClean="0">
                <a:cs typeface="+mn-cs"/>
              </a:rPr>
              <a:t>)</a:t>
            </a:r>
          </a:p>
          <a:p>
            <a:pPr>
              <a:defRPr/>
            </a:pPr>
            <a:r>
              <a:rPr lang="en-US" sz="2800" dirty="0" err="1" smtClean="0">
                <a:cs typeface="+mn-cs"/>
              </a:rPr>
              <a:t>Relationale</a:t>
            </a:r>
            <a:r>
              <a:rPr lang="en-US" sz="2800" dirty="0" smtClean="0">
                <a:cs typeface="+mn-cs"/>
              </a:rPr>
              <a:t> </a:t>
            </a:r>
            <a:r>
              <a:rPr lang="en-US" sz="2800" dirty="0" err="1" smtClean="0">
                <a:cs typeface="+mn-cs"/>
              </a:rPr>
              <a:t>Modellierung</a:t>
            </a:r>
            <a:r>
              <a:rPr lang="en-US" sz="2800" dirty="0" smtClean="0">
                <a:cs typeface="+mn-cs"/>
              </a:rPr>
              <a:t> </a:t>
            </a:r>
            <a:r>
              <a:rPr lang="en-US" sz="2800" dirty="0" err="1" smtClean="0">
                <a:cs typeface="+mn-cs"/>
              </a:rPr>
              <a:t>ergänzt</a:t>
            </a:r>
            <a:r>
              <a:rPr lang="en-US" sz="2800" dirty="0" smtClean="0">
                <a:cs typeface="+mn-cs"/>
              </a:rPr>
              <a:t> um </a:t>
            </a:r>
            <a:r>
              <a:rPr lang="en-US" sz="2800" dirty="0" err="1" smtClean="0">
                <a:cs typeface="+mn-cs"/>
              </a:rPr>
              <a:t>Stromkonzept</a:t>
            </a:r>
            <a:endParaRPr lang="en-US" sz="2800" dirty="0" smtClean="0">
              <a:solidFill>
                <a:schemeClr val="accent2"/>
              </a:solidFill>
              <a:cs typeface="+mn-cs"/>
            </a:endParaRPr>
          </a:p>
          <a:p>
            <a:pPr>
              <a:defRPr/>
            </a:pPr>
            <a:r>
              <a:rPr lang="en-US" sz="2800" dirty="0" err="1" smtClean="0">
                <a:cs typeface="+mn-cs"/>
              </a:rPr>
              <a:t>Zentralisiertes</a:t>
            </a:r>
            <a:r>
              <a:rPr lang="en-US" sz="2800" dirty="0" smtClean="0">
                <a:cs typeface="+mn-cs"/>
              </a:rPr>
              <a:t> </a:t>
            </a:r>
            <a:r>
              <a:rPr lang="en-US" sz="2800" dirty="0" err="1" smtClean="0">
                <a:cs typeface="+mn-cs"/>
              </a:rPr>
              <a:t>Servermodell</a:t>
            </a:r>
            <a:endParaRPr lang="en-US" sz="2800" dirty="0" smtClean="0">
              <a:cs typeface="+mn-cs"/>
            </a:endParaRPr>
          </a:p>
          <a:p>
            <a:pPr>
              <a:defRPr/>
            </a:pPr>
            <a:r>
              <a:rPr lang="en-US" sz="2800" dirty="0" smtClean="0">
                <a:solidFill>
                  <a:schemeClr val="accent2"/>
                </a:solidFill>
                <a:cs typeface="+mn-cs"/>
              </a:rPr>
              <a:t>CQL: </a:t>
            </a:r>
            <a:r>
              <a:rPr lang="en-US" sz="2800" dirty="0" err="1" smtClean="0">
                <a:solidFill>
                  <a:schemeClr val="accent2"/>
                </a:solidFill>
                <a:cs typeface="+mn-cs"/>
              </a:rPr>
              <a:t>Deklarative</a:t>
            </a:r>
            <a:r>
              <a:rPr lang="en-US" sz="2800" dirty="0" smtClean="0">
                <a:solidFill>
                  <a:schemeClr val="accent2"/>
                </a:solidFill>
                <a:cs typeface="+mn-cs"/>
              </a:rPr>
              <a:t> </a:t>
            </a:r>
            <a:r>
              <a:rPr lang="en-US" sz="2800" dirty="0" err="1" smtClean="0">
                <a:solidFill>
                  <a:schemeClr val="accent2"/>
                </a:solidFill>
                <a:cs typeface="+mn-cs"/>
              </a:rPr>
              <a:t>Sprache</a:t>
            </a:r>
            <a:r>
              <a:rPr lang="en-US" sz="2800" dirty="0" smtClean="0">
                <a:solidFill>
                  <a:schemeClr val="accent2"/>
                </a:solidFill>
                <a:cs typeface="+mn-cs"/>
              </a:rPr>
              <a:t> </a:t>
            </a:r>
            <a:r>
              <a:rPr lang="en-US" sz="2800" dirty="0" err="1" smtClean="0">
                <a:solidFill>
                  <a:schemeClr val="accent2"/>
                </a:solidFill>
                <a:cs typeface="+mn-cs"/>
              </a:rPr>
              <a:t>für</a:t>
            </a:r>
            <a:r>
              <a:rPr lang="en-US" sz="2800" dirty="0" smtClean="0">
                <a:solidFill>
                  <a:schemeClr val="accent2"/>
                </a:solidFill>
                <a:cs typeface="+mn-cs"/>
              </a:rPr>
              <a:t> </a:t>
            </a:r>
            <a:br>
              <a:rPr lang="en-US" sz="2800" dirty="0" smtClean="0">
                <a:solidFill>
                  <a:schemeClr val="accent2"/>
                </a:solidFill>
                <a:cs typeface="+mn-cs"/>
              </a:rPr>
            </a:br>
            <a:r>
              <a:rPr lang="en-US" sz="2800" dirty="0" err="1" smtClean="0">
                <a:solidFill>
                  <a:schemeClr val="accent2"/>
                </a:solidFill>
                <a:cs typeface="+mn-cs"/>
              </a:rPr>
              <a:t>registrierte</a:t>
            </a:r>
            <a:r>
              <a:rPr lang="en-US" sz="2800" dirty="0" smtClean="0">
                <a:solidFill>
                  <a:schemeClr val="accent2"/>
                </a:solidFill>
                <a:cs typeface="+mn-cs"/>
              </a:rPr>
              <a:t>  </a:t>
            </a:r>
            <a:r>
              <a:rPr lang="en-US" sz="2800" dirty="0" err="1" smtClean="0">
                <a:solidFill>
                  <a:schemeClr val="accent2"/>
                </a:solidFill>
                <a:cs typeface="+mn-cs"/>
              </a:rPr>
              <a:t>kontinuierliche</a:t>
            </a:r>
            <a:r>
              <a:rPr lang="en-US" sz="2800" dirty="0" smtClean="0">
                <a:solidFill>
                  <a:schemeClr val="accent2"/>
                </a:solidFill>
                <a:cs typeface="+mn-cs"/>
              </a:rPr>
              <a:t> </a:t>
            </a:r>
            <a:r>
              <a:rPr lang="en-US" sz="2800" dirty="0" err="1" smtClean="0">
                <a:solidFill>
                  <a:schemeClr val="accent2"/>
                </a:solidFill>
                <a:cs typeface="+mn-cs"/>
              </a:rPr>
              <a:t>Anfragen</a:t>
            </a:r>
            <a:r>
              <a:rPr lang="en-US" sz="2800" dirty="0" smtClean="0">
                <a:solidFill>
                  <a:schemeClr val="accent2"/>
                </a:solidFill>
                <a:cs typeface="+mn-cs"/>
              </a:rPr>
              <a:t> </a:t>
            </a:r>
            <a:r>
              <a:rPr lang="en-US" sz="2800" dirty="0" err="1" smtClean="0">
                <a:solidFill>
                  <a:schemeClr val="accent2"/>
                </a:solidFill>
                <a:cs typeface="+mn-cs"/>
              </a:rPr>
              <a:t>über</a:t>
            </a:r>
            <a:r>
              <a:rPr lang="en-US" sz="2800" dirty="0" smtClean="0">
                <a:solidFill>
                  <a:schemeClr val="accent2"/>
                </a:solidFill>
                <a:cs typeface="+mn-cs"/>
              </a:rPr>
              <a:t> </a:t>
            </a:r>
            <a:r>
              <a:rPr lang="en-US" sz="2800" dirty="0" err="1" smtClean="0">
                <a:solidFill>
                  <a:schemeClr val="accent2"/>
                </a:solidFill>
                <a:cs typeface="+mn-cs"/>
              </a:rPr>
              <a:t>Strömen</a:t>
            </a:r>
            <a:r>
              <a:rPr lang="en-US" sz="2800" dirty="0" smtClean="0">
                <a:solidFill>
                  <a:schemeClr val="accent2"/>
                </a:solidFill>
                <a:cs typeface="+mn-cs"/>
              </a:rPr>
              <a:t> und </a:t>
            </a:r>
            <a:r>
              <a:rPr lang="en-US" sz="2800" dirty="0" err="1" smtClean="0">
                <a:solidFill>
                  <a:schemeClr val="accent2"/>
                </a:solidFill>
                <a:cs typeface="+mn-cs"/>
              </a:rPr>
              <a:t>statischen</a:t>
            </a:r>
            <a:r>
              <a:rPr lang="en-US" sz="2800" dirty="0" smtClean="0">
                <a:solidFill>
                  <a:schemeClr val="accent2"/>
                </a:solidFill>
                <a:cs typeface="+mn-cs"/>
              </a:rPr>
              <a:t> </a:t>
            </a:r>
            <a:r>
              <a:rPr lang="en-US" sz="2800" dirty="0" err="1" smtClean="0">
                <a:solidFill>
                  <a:schemeClr val="accent2"/>
                </a:solidFill>
                <a:cs typeface="+mn-cs"/>
              </a:rPr>
              <a:t>Relationen</a:t>
            </a:r>
            <a:endParaRPr lang="en-US" sz="2800" dirty="0" smtClean="0">
              <a:cs typeface="+mn-cs"/>
            </a:endParaRPr>
          </a:p>
        </p:txBody>
      </p:sp>
      <p:sp>
        <p:nvSpPr>
          <p:cNvPr id="3" name="Rechteck 2"/>
          <p:cNvSpPr/>
          <p:nvPr/>
        </p:nvSpPr>
        <p:spPr>
          <a:xfrm>
            <a:off x="2248101" y="6201157"/>
            <a:ext cx="4932040" cy="461665"/>
          </a:xfrm>
          <a:prstGeom prst="rect">
            <a:avLst/>
          </a:prstGeom>
        </p:spPr>
        <p:txBody>
          <a:bodyPr wrap="square">
            <a:spAutoFit/>
          </a:bodyPr>
          <a:lstStyle/>
          <a:p>
            <a:r>
              <a:rPr lang="de-DE" sz="1200" dirty="0">
                <a:solidFill>
                  <a:srgbClr val="0000FF"/>
                </a:solidFill>
              </a:rPr>
              <a:t>A. </a:t>
            </a:r>
            <a:r>
              <a:rPr lang="de-DE" sz="1200" dirty="0" err="1">
                <a:solidFill>
                  <a:srgbClr val="0000FF"/>
                </a:solidFill>
              </a:rPr>
              <a:t>Arasu</a:t>
            </a:r>
            <a:r>
              <a:rPr lang="de-DE" sz="1200" dirty="0">
                <a:solidFill>
                  <a:srgbClr val="0000FF"/>
                </a:solidFill>
              </a:rPr>
              <a:t>, S. </a:t>
            </a:r>
            <a:r>
              <a:rPr lang="de-DE" sz="1200" dirty="0" err="1">
                <a:solidFill>
                  <a:srgbClr val="0000FF"/>
                </a:solidFill>
              </a:rPr>
              <a:t>Babu</a:t>
            </a:r>
            <a:r>
              <a:rPr lang="de-DE" sz="1200" dirty="0">
                <a:solidFill>
                  <a:srgbClr val="0000FF"/>
                </a:solidFill>
              </a:rPr>
              <a:t> </a:t>
            </a:r>
            <a:r>
              <a:rPr lang="de-DE" sz="1200" dirty="0" err="1">
                <a:solidFill>
                  <a:srgbClr val="0000FF"/>
                </a:solidFill>
              </a:rPr>
              <a:t>and</a:t>
            </a:r>
            <a:r>
              <a:rPr lang="de-DE" sz="1200" dirty="0">
                <a:solidFill>
                  <a:srgbClr val="0000FF"/>
                </a:solidFill>
              </a:rPr>
              <a:t> J. </a:t>
            </a:r>
            <a:r>
              <a:rPr lang="de-DE" sz="1200" dirty="0" err="1">
                <a:solidFill>
                  <a:srgbClr val="0000FF"/>
                </a:solidFill>
              </a:rPr>
              <a:t>Widom</a:t>
            </a:r>
            <a:r>
              <a:rPr lang="de-DE" sz="1200" dirty="0">
                <a:solidFill>
                  <a:srgbClr val="0000FF"/>
                </a:solidFill>
              </a:rPr>
              <a:t>. The CQL </a:t>
            </a:r>
            <a:r>
              <a:rPr lang="de-DE" sz="1200" dirty="0" err="1">
                <a:solidFill>
                  <a:srgbClr val="0000FF"/>
                </a:solidFill>
              </a:rPr>
              <a:t>Continuous</a:t>
            </a:r>
            <a:r>
              <a:rPr lang="de-DE" sz="1200" dirty="0">
                <a:solidFill>
                  <a:srgbClr val="0000FF"/>
                </a:solidFill>
              </a:rPr>
              <a:t> Query Language: </a:t>
            </a:r>
            <a:r>
              <a:rPr lang="de-DE" sz="1200" dirty="0" err="1">
                <a:solidFill>
                  <a:srgbClr val="0000FF"/>
                </a:solidFill>
              </a:rPr>
              <a:t>Semantic</a:t>
            </a:r>
            <a:r>
              <a:rPr lang="de-DE" sz="1200" dirty="0">
                <a:solidFill>
                  <a:srgbClr val="0000FF"/>
                </a:solidFill>
              </a:rPr>
              <a:t> </a:t>
            </a:r>
            <a:r>
              <a:rPr lang="de-DE" sz="1200" dirty="0" err="1">
                <a:solidFill>
                  <a:srgbClr val="0000FF"/>
                </a:solidFill>
              </a:rPr>
              <a:t>Foundations</a:t>
            </a:r>
            <a:r>
              <a:rPr lang="de-DE" sz="1200" dirty="0">
                <a:solidFill>
                  <a:srgbClr val="0000FF"/>
                </a:solidFill>
              </a:rPr>
              <a:t> </a:t>
            </a:r>
            <a:r>
              <a:rPr lang="de-DE" sz="1200" dirty="0" err="1">
                <a:solidFill>
                  <a:srgbClr val="0000FF"/>
                </a:solidFill>
              </a:rPr>
              <a:t>and</a:t>
            </a:r>
            <a:r>
              <a:rPr lang="de-DE" sz="1200" dirty="0">
                <a:solidFill>
                  <a:srgbClr val="0000FF"/>
                </a:solidFill>
              </a:rPr>
              <a:t> Query </a:t>
            </a:r>
            <a:r>
              <a:rPr lang="de-DE" sz="1200" dirty="0" err="1" smtClean="0">
                <a:solidFill>
                  <a:srgbClr val="0000FF"/>
                </a:solidFill>
              </a:rPr>
              <a:t>Execution</a:t>
            </a:r>
            <a:r>
              <a:rPr lang="de-DE" sz="1200" dirty="0" smtClean="0">
                <a:solidFill>
                  <a:srgbClr val="0000FF"/>
                </a:solidFill>
              </a:rPr>
              <a:t>, VLDB </a:t>
            </a:r>
            <a:r>
              <a:rPr lang="de-DE" sz="1200" dirty="0">
                <a:solidFill>
                  <a:srgbClr val="0000FF"/>
                </a:solidFill>
              </a:rPr>
              <a:t>Journal, </a:t>
            </a:r>
            <a:r>
              <a:rPr lang="de-DE" sz="1200" b="1" dirty="0">
                <a:solidFill>
                  <a:srgbClr val="FF0000"/>
                </a:solidFill>
              </a:rPr>
              <a:t>2005 </a:t>
            </a:r>
          </a:p>
        </p:txBody>
      </p:sp>
    </p:spTree>
    <p:extLst>
      <p:ext uri="{BB962C8B-B14F-4D97-AF65-F5344CB8AC3E}">
        <p14:creationId xmlns:p14="http://schemas.microsoft.com/office/powerpoint/2010/main" val="2258503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9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9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9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9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9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pPr>
              <a:defRPr/>
            </a:pPr>
            <a:fld id="{F028574C-8AC1-0546-B7CF-016CB80CF935}" type="slidenum">
              <a:rPr lang="en-US"/>
              <a:pPr>
                <a:defRPr/>
              </a:pPr>
              <a:t>26</a:t>
            </a:fld>
            <a:endParaRPr lang="en-US"/>
          </a:p>
        </p:txBody>
      </p:sp>
      <p:sp>
        <p:nvSpPr>
          <p:cNvPr id="354306" name="Rectangle 1026"/>
          <p:cNvSpPr>
            <a:spLocks noGrp="1" noChangeArrowheads="1"/>
          </p:cNvSpPr>
          <p:nvPr>
            <p:ph type="title"/>
          </p:nvPr>
        </p:nvSpPr>
        <p:spPr/>
        <p:txBody>
          <a:bodyPr/>
          <a:lstStyle/>
          <a:p>
            <a:pPr>
              <a:defRPr/>
            </a:pPr>
            <a:r>
              <a:rPr lang="en-US" dirty="0" err="1" smtClean="0">
                <a:cs typeface="+mj-cs"/>
              </a:rPr>
              <a:t>Konkrete</a:t>
            </a:r>
            <a:r>
              <a:rPr lang="en-US" dirty="0" smtClean="0">
                <a:cs typeface="+mj-cs"/>
              </a:rPr>
              <a:t> </a:t>
            </a:r>
            <a:r>
              <a:rPr lang="en-US" dirty="0" err="1" smtClean="0">
                <a:cs typeface="+mj-cs"/>
              </a:rPr>
              <a:t>Sprache</a:t>
            </a:r>
            <a:r>
              <a:rPr lang="en-US" dirty="0" smtClean="0">
                <a:cs typeface="+mj-cs"/>
              </a:rPr>
              <a:t> – CQL</a:t>
            </a:r>
          </a:p>
        </p:txBody>
      </p:sp>
      <p:sp>
        <p:nvSpPr>
          <p:cNvPr id="354307" name="Rectangle 1027"/>
          <p:cNvSpPr>
            <a:spLocks noGrp="1" noChangeArrowheads="1"/>
          </p:cNvSpPr>
          <p:nvPr>
            <p:ph type="body" idx="1"/>
          </p:nvPr>
        </p:nvSpPr>
        <p:spPr/>
        <p:txBody>
          <a:bodyPr/>
          <a:lstStyle/>
          <a:p>
            <a:pPr>
              <a:defRPr/>
            </a:pPr>
            <a:r>
              <a:rPr lang="en-US" dirty="0" err="1" smtClean="0">
                <a:cs typeface="+mn-cs"/>
              </a:rPr>
              <a:t>Relationale</a:t>
            </a:r>
            <a:r>
              <a:rPr lang="en-US" dirty="0" smtClean="0">
                <a:cs typeface="+mn-cs"/>
              </a:rPr>
              <a:t> </a:t>
            </a:r>
            <a:r>
              <a:rPr lang="en-US" dirty="0" err="1" smtClean="0">
                <a:cs typeface="+mn-cs"/>
              </a:rPr>
              <a:t>Anfragesprache</a:t>
            </a:r>
            <a:r>
              <a:rPr lang="en-US" dirty="0" smtClean="0">
                <a:cs typeface="+mn-cs"/>
              </a:rPr>
              <a:t>: SQL </a:t>
            </a:r>
          </a:p>
          <a:p>
            <a:pPr>
              <a:defRPr/>
            </a:pPr>
            <a:r>
              <a:rPr lang="en-US" dirty="0" err="1" smtClean="0">
                <a:cs typeface="+mn-cs"/>
              </a:rPr>
              <a:t>Fensterspezifikationssprache</a:t>
            </a:r>
            <a:r>
              <a:rPr lang="en-US" dirty="0" smtClean="0">
                <a:cs typeface="+mn-cs"/>
              </a:rPr>
              <a:t> von SQL:2011</a:t>
            </a:r>
          </a:p>
          <a:p>
            <a:pPr lvl="1">
              <a:defRPr/>
            </a:pPr>
            <a:r>
              <a:rPr lang="en-US" dirty="0" err="1" smtClean="0"/>
              <a:t>Tupelbasierte</a:t>
            </a:r>
            <a:r>
              <a:rPr lang="en-US" dirty="0" smtClean="0"/>
              <a:t> </a:t>
            </a:r>
            <a:r>
              <a:rPr lang="en-US" dirty="0" err="1" smtClean="0"/>
              <a:t>Fenster</a:t>
            </a:r>
            <a:endParaRPr lang="en-US" dirty="0" smtClean="0"/>
          </a:p>
          <a:p>
            <a:pPr lvl="1">
              <a:defRPr/>
            </a:pPr>
            <a:r>
              <a:rPr lang="en-US" dirty="0" err="1" smtClean="0"/>
              <a:t>Zeitbasierte</a:t>
            </a:r>
            <a:r>
              <a:rPr lang="en-US" dirty="0" smtClean="0"/>
              <a:t> </a:t>
            </a:r>
            <a:r>
              <a:rPr lang="en-US" dirty="0" err="1" smtClean="0"/>
              <a:t>Fenster</a:t>
            </a:r>
            <a:endParaRPr lang="en-US" dirty="0" smtClean="0"/>
          </a:p>
          <a:p>
            <a:pPr lvl="1">
              <a:defRPr/>
            </a:pPr>
            <a:r>
              <a:rPr lang="en-US" dirty="0" err="1" smtClean="0"/>
              <a:t>Partitionierende</a:t>
            </a:r>
            <a:r>
              <a:rPr lang="en-US" dirty="0" smtClean="0"/>
              <a:t> </a:t>
            </a:r>
            <a:r>
              <a:rPr lang="en-US" dirty="0" err="1" smtClean="0"/>
              <a:t>Fenster</a:t>
            </a:r>
            <a:endParaRPr lang="en-US" dirty="0" smtClean="0"/>
          </a:p>
          <a:p>
            <a:pPr>
              <a:defRPr/>
            </a:pPr>
            <a:r>
              <a:rPr lang="en-US" dirty="0" err="1" smtClean="0">
                <a:cs typeface="+mn-cs"/>
              </a:rPr>
              <a:t>Einfaches</a:t>
            </a:r>
            <a:r>
              <a:rPr lang="en-US" dirty="0" smtClean="0">
                <a:cs typeface="+mn-cs"/>
              </a:rPr>
              <a:t> </a:t>
            </a:r>
            <a:r>
              <a:rPr lang="en-US" dirty="0" err="1" smtClean="0">
                <a:cs typeface="+mn-cs"/>
              </a:rPr>
              <a:t>Stichproben-Konstrukt</a:t>
            </a:r>
            <a:r>
              <a:rPr lang="en-US" dirty="0" smtClean="0">
                <a:cs typeface="+mn-cs"/>
              </a:rPr>
              <a:t> </a:t>
            </a:r>
            <a:r>
              <a:rPr lang="ja-JP" altLang="en-US" dirty="0" smtClean="0">
                <a:latin typeface="Arial"/>
                <a:cs typeface="+mn-cs"/>
              </a:rPr>
              <a:t>“</a:t>
            </a:r>
            <a:r>
              <a:rPr lang="en-US" dirty="0" smtClean="0">
                <a:solidFill>
                  <a:schemeClr val="accent2"/>
                </a:solidFill>
                <a:cs typeface="+mn-cs"/>
              </a:rPr>
              <a:t>X%</a:t>
            </a:r>
            <a:r>
              <a:rPr lang="en-US" dirty="0" smtClean="0">
                <a:cs typeface="+mn-cs"/>
              </a:rPr>
              <a:t> </a:t>
            </a:r>
            <a:r>
              <a:rPr lang="en-US" dirty="0" smtClean="0">
                <a:solidFill>
                  <a:schemeClr val="accent2"/>
                </a:solidFill>
                <a:cs typeface="+mn-cs"/>
              </a:rPr>
              <a:t>Sample</a:t>
            </a:r>
            <a:r>
              <a:rPr lang="ja-JP" altLang="en-US" dirty="0" smtClean="0">
                <a:latin typeface="Arial"/>
                <a:cs typeface="+mn-cs"/>
              </a:rPr>
              <a:t>”</a:t>
            </a:r>
            <a:endParaRPr lang="en-US" dirty="0" smtClean="0">
              <a:cs typeface="+mn-cs"/>
            </a:endParaRPr>
          </a:p>
        </p:txBody>
      </p:sp>
      <p:sp>
        <p:nvSpPr>
          <p:cNvPr id="7" name="Rechteck 6"/>
          <p:cNvSpPr/>
          <p:nvPr/>
        </p:nvSpPr>
        <p:spPr>
          <a:xfrm>
            <a:off x="3688261" y="6346541"/>
            <a:ext cx="1459803" cy="276999"/>
          </a:xfrm>
          <a:prstGeom prst="rect">
            <a:avLst/>
          </a:prstGeom>
        </p:spPr>
        <p:txBody>
          <a:bodyPr wrap="square">
            <a:spAutoFit/>
          </a:bodyPr>
          <a:lstStyle/>
          <a:p>
            <a:r>
              <a:rPr lang="de-DE" sz="1200" dirty="0" smtClean="0">
                <a:solidFill>
                  <a:srgbClr val="0000FF"/>
                </a:solidFill>
              </a:rPr>
              <a:t>J</a:t>
            </a:r>
            <a:r>
              <a:rPr lang="de-DE" sz="1200" dirty="0">
                <a:solidFill>
                  <a:srgbClr val="0000FF"/>
                </a:solidFill>
              </a:rPr>
              <a:t>. </a:t>
            </a:r>
            <a:r>
              <a:rPr lang="de-DE" sz="1200" dirty="0" err="1" smtClean="0">
                <a:solidFill>
                  <a:srgbClr val="0000FF"/>
                </a:solidFill>
              </a:rPr>
              <a:t>Widom</a:t>
            </a:r>
            <a:r>
              <a:rPr lang="de-DE" sz="1200" dirty="0" smtClean="0">
                <a:solidFill>
                  <a:srgbClr val="0000FF"/>
                </a:solidFill>
              </a:rPr>
              <a:t> et al. </a:t>
            </a:r>
            <a:endParaRPr lang="de-DE" sz="1200" dirty="0">
              <a:solidFill>
                <a:srgbClr val="0000FF"/>
              </a:solidFill>
            </a:endParaRPr>
          </a:p>
        </p:txBody>
      </p:sp>
    </p:spTree>
    <p:extLst>
      <p:ext uri="{BB962C8B-B14F-4D97-AF65-F5344CB8AC3E}">
        <p14:creationId xmlns:p14="http://schemas.microsoft.com/office/powerpoint/2010/main" val="3751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pPr>
              <a:defRPr/>
            </a:pPr>
            <a:fld id="{8B03B866-EBCE-6B4E-98DA-011496BA8652}" type="slidenum">
              <a:rPr lang="en-US"/>
              <a:pPr>
                <a:defRPr/>
              </a:pPr>
              <a:t>27</a:t>
            </a:fld>
            <a:endParaRPr lang="en-US"/>
          </a:p>
        </p:txBody>
      </p:sp>
      <p:sp>
        <p:nvSpPr>
          <p:cNvPr id="259074" name="Rectangle 2"/>
          <p:cNvSpPr>
            <a:spLocks noGrp="1" noChangeArrowheads="1"/>
          </p:cNvSpPr>
          <p:nvPr>
            <p:ph type="title"/>
          </p:nvPr>
        </p:nvSpPr>
        <p:spPr>
          <a:xfrm>
            <a:off x="468313" y="188640"/>
            <a:ext cx="8229600" cy="503238"/>
          </a:xfrm>
        </p:spPr>
        <p:txBody>
          <a:bodyPr/>
          <a:lstStyle/>
          <a:p>
            <a:pPr>
              <a:defRPr/>
            </a:pPr>
            <a:r>
              <a:rPr lang="en-US" sz="3600" dirty="0" smtClean="0">
                <a:cs typeface="+mj-cs"/>
              </a:rPr>
              <a:t>CQL </a:t>
            </a:r>
            <a:r>
              <a:rPr lang="en-US" sz="3600" dirty="0" err="1" smtClean="0">
                <a:cs typeface="+mj-cs"/>
              </a:rPr>
              <a:t>Beispielanfrage</a:t>
            </a:r>
            <a:r>
              <a:rPr lang="en-US" sz="3600" dirty="0" smtClean="0">
                <a:cs typeface="+mj-cs"/>
              </a:rPr>
              <a:t> 1</a:t>
            </a:r>
          </a:p>
        </p:txBody>
      </p:sp>
      <p:sp>
        <p:nvSpPr>
          <p:cNvPr id="259075" name="Rectangle 3"/>
          <p:cNvSpPr>
            <a:spLocks noGrp="1" noChangeArrowheads="1"/>
          </p:cNvSpPr>
          <p:nvPr>
            <p:ph type="body" idx="1"/>
          </p:nvPr>
        </p:nvSpPr>
        <p:spPr/>
        <p:txBody>
          <a:bodyPr/>
          <a:lstStyle/>
          <a:p>
            <a:pPr>
              <a:lnSpc>
                <a:spcPct val="85000"/>
              </a:lnSpc>
              <a:defRPr/>
            </a:pPr>
            <a:r>
              <a:rPr lang="en-US" dirty="0" err="1" smtClean="0">
                <a:cs typeface="+mn-cs"/>
              </a:rPr>
              <a:t>Zwei</a:t>
            </a:r>
            <a:r>
              <a:rPr lang="en-US" dirty="0" smtClean="0">
                <a:cs typeface="+mn-cs"/>
              </a:rPr>
              <a:t> </a:t>
            </a:r>
            <a:r>
              <a:rPr lang="en-US" dirty="0" err="1" smtClean="0">
                <a:cs typeface="+mn-cs"/>
              </a:rPr>
              <a:t>Ströme</a:t>
            </a:r>
            <a:r>
              <a:rPr lang="en-US" dirty="0" smtClean="0">
                <a:cs typeface="+mn-cs"/>
              </a:rPr>
              <a:t>, </a:t>
            </a:r>
            <a:r>
              <a:rPr lang="en-US" dirty="0" err="1" smtClean="0">
                <a:cs typeface="+mn-cs"/>
              </a:rPr>
              <a:t>sehr</a:t>
            </a:r>
            <a:r>
              <a:rPr lang="en-US" dirty="0" smtClean="0">
                <a:cs typeface="+mn-cs"/>
              </a:rPr>
              <a:t> </a:t>
            </a:r>
            <a:r>
              <a:rPr lang="en-US" dirty="0" err="1" smtClean="0">
                <a:cs typeface="+mn-cs"/>
              </a:rPr>
              <a:t>einfaches</a:t>
            </a:r>
            <a:r>
              <a:rPr lang="en-US" dirty="0" smtClean="0">
                <a:cs typeface="+mn-cs"/>
              </a:rPr>
              <a:t> Schema </a:t>
            </a:r>
            <a:r>
              <a:rPr lang="en-US" dirty="0" err="1" smtClean="0">
                <a:cs typeface="+mn-cs"/>
              </a:rPr>
              <a:t>für</a:t>
            </a:r>
            <a:r>
              <a:rPr lang="en-US" dirty="0" smtClean="0">
                <a:cs typeface="+mn-cs"/>
              </a:rPr>
              <a:t> </a:t>
            </a:r>
            <a:r>
              <a:rPr lang="en-US" dirty="0" err="1" smtClean="0">
                <a:cs typeface="+mn-cs"/>
              </a:rPr>
              <a:t>Beispielzwecke</a:t>
            </a:r>
            <a:r>
              <a:rPr lang="en-US" dirty="0" smtClean="0">
                <a:cs typeface="+mn-cs"/>
              </a:rPr>
              <a:t>:</a:t>
            </a:r>
          </a:p>
          <a:p>
            <a:pPr>
              <a:lnSpc>
                <a:spcPct val="85000"/>
              </a:lnSpc>
              <a:spcBef>
                <a:spcPct val="25000"/>
              </a:spcBef>
              <a:buFontTx/>
              <a:buNone/>
              <a:defRPr/>
            </a:pPr>
            <a:r>
              <a:rPr lang="en-US" dirty="0">
                <a:solidFill>
                  <a:schemeClr val="accent2"/>
                </a:solidFill>
                <a:cs typeface="+mn-cs"/>
              </a:rPr>
              <a:t>	</a:t>
            </a:r>
            <a:r>
              <a:rPr lang="en-US" dirty="0" smtClean="0">
                <a:solidFill>
                  <a:schemeClr val="accent2"/>
                </a:solidFill>
                <a:cs typeface="+mn-cs"/>
              </a:rPr>
              <a:t>Orders (</a:t>
            </a:r>
            <a:r>
              <a:rPr lang="en-US" dirty="0" err="1" smtClean="0">
                <a:solidFill>
                  <a:schemeClr val="accent2"/>
                </a:solidFill>
                <a:cs typeface="+mn-cs"/>
              </a:rPr>
              <a:t>orderID</a:t>
            </a:r>
            <a:r>
              <a:rPr lang="en-US" dirty="0" smtClean="0">
                <a:solidFill>
                  <a:schemeClr val="accent2"/>
                </a:solidFill>
                <a:cs typeface="+mn-cs"/>
              </a:rPr>
              <a:t>, customer, cost)</a:t>
            </a:r>
          </a:p>
          <a:p>
            <a:pPr>
              <a:lnSpc>
                <a:spcPct val="85000"/>
              </a:lnSpc>
              <a:spcBef>
                <a:spcPct val="10000"/>
              </a:spcBef>
              <a:buFontTx/>
              <a:buNone/>
              <a:defRPr/>
            </a:pPr>
            <a:r>
              <a:rPr lang="en-US" dirty="0">
                <a:solidFill>
                  <a:schemeClr val="accent2"/>
                </a:solidFill>
                <a:cs typeface="+mn-cs"/>
              </a:rPr>
              <a:t>	</a:t>
            </a:r>
            <a:r>
              <a:rPr lang="en-US" dirty="0" smtClean="0">
                <a:solidFill>
                  <a:schemeClr val="accent2"/>
                </a:solidFill>
                <a:cs typeface="+mn-cs"/>
              </a:rPr>
              <a:t>Fulfillments (</a:t>
            </a:r>
            <a:r>
              <a:rPr lang="en-US" dirty="0" err="1" smtClean="0">
                <a:solidFill>
                  <a:schemeClr val="accent2"/>
                </a:solidFill>
                <a:cs typeface="+mn-cs"/>
              </a:rPr>
              <a:t>orderID</a:t>
            </a:r>
            <a:r>
              <a:rPr lang="en-US" dirty="0" smtClean="0">
                <a:solidFill>
                  <a:schemeClr val="accent2"/>
                </a:solidFill>
                <a:cs typeface="+mn-cs"/>
              </a:rPr>
              <a:t>, clerk)</a:t>
            </a:r>
          </a:p>
          <a:p>
            <a:pPr>
              <a:spcBef>
                <a:spcPct val="75000"/>
              </a:spcBef>
              <a:spcAft>
                <a:spcPct val="75000"/>
              </a:spcAft>
              <a:defRPr/>
            </a:pPr>
            <a:r>
              <a:rPr lang="en-US" dirty="0" err="1" smtClean="0">
                <a:cs typeface="+mn-cs"/>
              </a:rPr>
              <a:t>Informationsbedarf</a:t>
            </a:r>
            <a:r>
              <a:rPr lang="en-US" dirty="0" smtClean="0">
                <a:cs typeface="+mn-cs"/>
              </a:rPr>
              <a:t> </a:t>
            </a:r>
            <a:r>
              <a:rPr lang="en-US" dirty="0" err="1" smtClean="0">
                <a:cs typeface="+mn-cs"/>
              </a:rPr>
              <a:t>natürlichsprachlich</a:t>
            </a:r>
            <a:r>
              <a:rPr lang="en-US" dirty="0" smtClean="0">
                <a:cs typeface="+mn-cs"/>
              </a:rPr>
              <a:t> </a:t>
            </a:r>
            <a:r>
              <a:rPr lang="en-US" dirty="0" err="1" smtClean="0">
                <a:cs typeface="+mn-cs"/>
              </a:rPr>
              <a:t>ausgedrückt</a:t>
            </a:r>
            <a:r>
              <a:rPr lang="en-US" dirty="0" smtClean="0">
                <a:cs typeface="+mn-cs"/>
              </a:rPr>
              <a:t>: </a:t>
            </a:r>
            <a:br>
              <a:rPr lang="en-US" dirty="0" smtClean="0">
                <a:cs typeface="+mn-cs"/>
              </a:rPr>
            </a:br>
            <a:r>
              <a:rPr lang="en-US" dirty="0" smtClean="0">
                <a:solidFill>
                  <a:srgbClr val="000090"/>
                </a:solidFill>
                <a:cs typeface="+mn-cs"/>
              </a:rPr>
              <a:t>Total cost of orders fulfilled over the last day by clerk</a:t>
            </a:r>
            <a:br>
              <a:rPr lang="en-US" dirty="0" smtClean="0">
                <a:solidFill>
                  <a:srgbClr val="000090"/>
                </a:solidFill>
                <a:cs typeface="+mn-cs"/>
              </a:rPr>
            </a:br>
            <a:r>
              <a:rPr lang="ja-JP" altLang="en-US" dirty="0" smtClean="0">
                <a:solidFill>
                  <a:srgbClr val="000090"/>
                </a:solidFill>
                <a:latin typeface="Arial"/>
                <a:cs typeface="+mn-cs"/>
              </a:rPr>
              <a:t>“</a:t>
            </a:r>
            <a:r>
              <a:rPr lang="en-US" dirty="0" smtClean="0">
                <a:solidFill>
                  <a:srgbClr val="000090"/>
                </a:solidFill>
                <a:cs typeface="+mn-cs"/>
              </a:rPr>
              <a:t>Sue</a:t>
            </a:r>
            <a:r>
              <a:rPr lang="ja-JP" altLang="en-US" dirty="0" smtClean="0">
                <a:solidFill>
                  <a:srgbClr val="000090"/>
                </a:solidFill>
                <a:latin typeface="Arial"/>
                <a:cs typeface="+mn-cs"/>
              </a:rPr>
              <a:t>”</a:t>
            </a:r>
            <a:r>
              <a:rPr lang="en-US" dirty="0" smtClean="0">
                <a:solidFill>
                  <a:srgbClr val="000090"/>
                </a:solidFill>
                <a:cs typeface="+mn-cs"/>
              </a:rPr>
              <a:t> for customer </a:t>
            </a:r>
            <a:r>
              <a:rPr lang="ja-JP" altLang="en-US" dirty="0" smtClean="0">
                <a:solidFill>
                  <a:srgbClr val="000090"/>
                </a:solidFill>
                <a:latin typeface="Arial"/>
                <a:cs typeface="+mn-cs"/>
              </a:rPr>
              <a:t>“</a:t>
            </a:r>
            <a:r>
              <a:rPr lang="en-US" dirty="0" smtClean="0">
                <a:solidFill>
                  <a:srgbClr val="000090"/>
                </a:solidFill>
                <a:cs typeface="+mn-cs"/>
              </a:rPr>
              <a:t>Joe</a:t>
            </a:r>
            <a:r>
              <a:rPr lang="ja-JP" altLang="en-US" dirty="0" smtClean="0">
                <a:solidFill>
                  <a:srgbClr val="000090"/>
                </a:solidFill>
                <a:latin typeface="Arial"/>
                <a:cs typeface="+mn-cs"/>
              </a:rPr>
              <a:t>”</a:t>
            </a:r>
            <a:endParaRPr lang="en-US" dirty="0" smtClean="0">
              <a:solidFill>
                <a:srgbClr val="000090"/>
              </a:solidFill>
              <a:cs typeface="+mn-cs"/>
            </a:endParaRPr>
          </a:p>
          <a:p>
            <a:pPr>
              <a:spcBef>
                <a:spcPct val="0"/>
              </a:spcBef>
              <a:defRPr/>
            </a:pPr>
            <a:r>
              <a:rPr lang="en-US" sz="2400" dirty="0" err="1" smtClean="0"/>
              <a:t>Anfrage</a:t>
            </a:r>
            <a:r>
              <a:rPr lang="en-US" sz="2400" dirty="0" smtClean="0"/>
              <a:t> in CQL: </a:t>
            </a:r>
            <a:r>
              <a:rPr lang="en-US" sz="2400" dirty="0"/>
              <a:t/>
            </a:r>
            <a:br>
              <a:rPr lang="en-US" sz="2400" dirty="0"/>
            </a:br>
            <a:r>
              <a:rPr lang="en-US" sz="2400" dirty="0" smtClean="0">
                <a:solidFill>
                  <a:schemeClr val="accent2"/>
                </a:solidFill>
                <a:cs typeface="+mn-cs"/>
              </a:rPr>
              <a:t>Select  Sum(</a:t>
            </a:r>
            <a:r>
              <a:rPr lang="en-US" sz="2400" dirty="0" err="1" smtClean="0">
                <a:solidFill>
                  <a:schemeClr val="accent2"/>
                </a:solidFill>
                <a:cs typeface="+mn-cs"/>
                <a:sym typeface="Symbol" charset="0"/>
              </a:rPr>
              <a:t>O.cost</a:t>
            </a:r>
            <a:r>
              <a:rPr lang="en-US" sz="2400" dirty="0" smtClean="0">
                <a:solidFill>
                  <a:schemeClr val="accent2"/>
                </a:solidFill>
                <a:cs typeface="+mn-cs"/>
                <a:sym typeface="Symbol" charset="0"/>
              </a:rPr>
              <a:t>)</a:t>
            </a:r>
          </a:p>
          <a:p>
            <a:pPr>
              <a:spcBef>
                <a:spcPct val="0"/>
              </a:spcBef>
              <a:buNone/>
              <a:defRPr/>
            </a:pPr>
            <a:r>
              <a:rPr lang="en-US" sz="2400" dirty="0" smtClean="0">
                <a:solidFill>
                  <a:schemeClr val="accent2"/>
                </a:solidFill>
                <a:cs typeface="+mn-cs"/>
                <a:sym typeface="Symbol" charset="0"/>
              </a:rPr>
              <a:t>	From Orders O</a:t>
            </a:r>
            <a:r>
              <a:rPr lang="en-US" sz="2400" b="1" dirty="0">
                <a:solidFill>
                  <a:srgbClr val="FF0000"/>
                </a:solidFill>
              </a:rPr>
              <a:t>[</a:t>
            </a:r>
            <a:r>
              <a:rPr lang="en-US" sz="2400" b="1" dirty="0">
                <a:solidFill>
                  <a:srgbClr val="FF0000"/>
                </a:solidFill>
                <a:sym typeface="Symbol" charset="0"/>
              </a:rPr>
              <a:t></a:t>
            </a:r>
            <a:r>
              <a:rPr lang="en-US" sz="2400" b="1" dirty="0" smtClean="0">
                <a:solidFill>
                  <a:srgbClr val="FF0000"/>
                </a:solidFill>
                <a:sym typeface="Symbol" charset="0"/>
              </a:rPr>
              <a:t>]</a:t>
            </a:r>
            <a:r>
              <a:rPr lang="en-US" sz="2400" dirty="0" smtClean="0">
                <a:solidFill>
                  <a:schemeClr val="accent2"/>
                </a:solidFill>
                <a:cs typeface="+mn-cs"/>
                <a:sym typeface="Symbol" charset="0"/>
              </a:rPr>
              <a:t>, Fulfillments F</a:t>
            </a:r>
            <a:r>
              <a:rPr lang="en-US" sz="2400" b="1" dirty="0" smtClean="0">
                <a:solidFill>
                  <a:srgbClr val="FF0000"/>
                </a:solidFill>
                <a:cs typeface="+mn-cs"/>
                <a:sym typeface="Symbol" charset="0"/>
              </a:rPr>
              <a:t>[Range 1 Day]</a:t>
            </a:r>
          </a:p>
          <a:p>
            <a:pPr>
              <a:spcBef>
                <a:spcPct val="0"/>
              </a:spcBef>
              <a:spcAft>
                <a:spcPct val="0"/>
              </a:spcAft>
              <a:buFontTx/>
              <a:buNone/>
              <a:defRPr/>
            </a:pPr>
            <a:r>
              <a:rPr lang="en-US" sz="2400" dirty="0" smtClean="0">
                <a:solidFill>
                  <a:schemeClr val="accent2"/>
                </a:solidFill>
                <a:cs typeface="+mn-cs"/>
                <a:sym typeface="Symbol" charset="0"/>
              </a:rPr>
              <a:t>	Where </a:t>
            </a:r>
            <a:r>
              <a:rPr lang="en-US" sz="2400" dirty="0" err="1" smtClean="0">
                <a:solidFill>
                  <a:schemeClr val="accent2"/>
                </a:solidFill>
                <a:cs typeface="+mn-cs"/>
                <a:sym typeface="Symbol" charset="0"/>
              </a:rPr>
              <a:t>O.orderID</a:t>
            </a:r>
            <a:r>
              <a:rPr lang="en-US" sz="2400" dirty="0" smtClean="0">
                <a:solidFill>
                  <a:schemeClr val="accent2"/>
                </a:solidFill>
                <a:cs typeface="+mn-cs"/>
                <a:sym typeface="Symbol" charset="0"/>
              </a:rPr>
              <a:t> = </a:t>
            </a:r>
            <a:r>
              <a:rPr lang="en-US" sz="2400" dirty="0" err="1" smtClean="0">
                <a:solidFill>
                  <a:schemeClr val="accent2"/>
                </a:solidFill>
                <a:cs typeface="+mn-cs"/>
                <a:sym typeface="Symbol" charset="0"/>
              </a:rPr>
              <a:t>F.orderID</a:t>
            </a:r>
            <a:r>
              <a:rPr lang="en-US" dirty="0" smtClean="0">
                <a:cs typeface="+mn-cs"/>
                <a:sym typeface="Symbol" charset="0"/>
              </a:rPr>
              <a:t> </a:t>
            </a:r>
            <a:r>
              <a:rPr lang="en-US" sz="2400" dirty="0" smtClean="0">
                <a:solidFill>
                  <a:schemeClr val="accent2"/>
                </a:solidFill>
                <a:cs typeface="+mn-cs"/>
                <a:sym typeface="Symbol" charset="0"/>
              </a:rPr>
              <a:t>And </a:t>
            </a:r>
            <a:r>
              <a:rPr lang="en-US" sz="2400" dirty="0" err="1" smtClean="0">
                <a:solidFill>
                  <a:schemeClr val="accent2"/>
                </a:solidFill>
                <a:cs typeface="+mn-cs"/>
                <a:sym typeface="Symbol" charset="0"/>
              </a:rPr>
              <a:t>F.clerk</a:t>
            </a:r>
            <a:r>
              <a:rPr lang="en-US" sz="2400" dirty="0" smtClean="0">
                <a:solidFill>
                  <a:schemeClr val="accent2"/>
                </a:solidFill>
                <a:cs typeface="+mn-cs"/>
                <a:sym typeface="Symbol" charset="0"/>
              </a:rPr>
              <a:t> = </a:t>
            </a:r>
            <a:r>
              <a:rPr lang="ja-JP" altLang="en-US" sz="2400" dirty="0" smtClean="0">
                <a:solidFill>
                  <a:schemeClr val="accent2"/>
                </a:solidFill>
                <a:latin typeface="Arial"/>
                <a:cs typeface="+mn-cs"/>
                <a:sym typeface="Symbol" charset="0"/>
              </a:rPr>
              <a:t>“</a:t>
            </a:r>
            <a:r>
              <a:rPr lang="en-US" sz="2400" dirty="0" smtClean="0">
                <a:solidFill>
                  <a:schemeClr val="accent2"/>
                </a:solidFill>
                <a:cs typeface="+mn-cs"/>
                <a:sym typeface="Symbol" charset="0"/>
              </a:rPr>
              <a:t>Sue</a:t>
            </a:r>
            <a:r>
              <a:rPr lang="ja-JP" altLang="en-US" sz="2400" dirty="0" smtClean="0">
                <a:solidFill>
                  <a:schemeClr val="accent2"/>
                </a:solidFill>
                <a:latin typeface="Arial"/>
                <a:cs typeface="+mn-cs"/>
                <a:sym typeface="Symbol" charset="0"/>
              </a:rPr>
              <a:t>”</a:t>
            </a:r>
            <a:endParaRPr lang="en-US" sz="2400" dirty="0" smtClean="0">
              <a:solidFill>
                <a:schemeClr val="accent2"/>
              </a:solidFill>
              <a:cs typeface="+mn-cs"/>
              <a:sym typeface="Symbol" charset="0"/>
            </a:endParaRPr>
          </a:p>
          <a:p>
            <a:pPr>
              <a:spcBef>
                <a:spcPct val="0"/>
              </a:spcBef>
              <a:spcAft>
                <a:spcPct val="0"/>
              </a:spcAft>
              <a:buFontTx/>
              <a:buNone/>
              <a:defRPr/>
            </a:pPr>
            <a:r>
              <a:rPr lang="en-US" sz="2400" dirty="0" smtClean="0">
                <a:solidFill>
                  <a:schemeClr val="accent2"/>
                </a:solidFill>
                <a:cs typeface="+mn-cs"/>
                <a:sym typeface="Symbol" charset="0"/>
              </a:rPr>
              <a:t>	   And </a:t>
            </a:r>
            <a:r>
              <a:rPr lang="en-US" sz="2400" dirty="0" err="1" smtClean="0">
                <a:solidFill>
                  <a:schemeClr val="accent2"/>
                </a:solidFill>
                <a:cs typeface="+mn-cs"/>
                <a:sym typeface="Symbol" charset="0"/>
              </a:rPr>
              <a:t>O.customer</a:t>
            </a:r>
            <a:r>
              <a:rPr lang="en-US" sz="2400" dirty="0" smtClean="0">
                <a:solidFill>
                  <a:schemeClr val="accent2"/>
                </a:solidFill>
                <a:cs typeface="+mn-cs"/>
                <a:sym typeface="Symbol" charset="0"/>
              </a:rPr>
              <a:t> = </a:t>
            </a:r>
            <a:r>
              <a:rPr lang="ja-JP" altLang="en-US" sz="2400" dirty="0" smtClean="0">
                <a:solidFill>
                  <a:schemeClr val="accent2"/>
                </a:solidFill>
                <a:latin typeface="Arial"/>
                <a:cs typeface="+mn-cs"/>
                <a:sym typeface="Symbol" charset="0"/>
              </a:rPr>
              <a:t>“</a:t>
            </a:r>
            <a:r>
              <a:rPr lang="en-US" sz="2400" dirty="0" smtClean="0">
                <a:solidFill>
                  <a:schemeClr val="accent2"/>
                </a:solidFill>
                <a:cs typeface="+mn-cs"/>
                <a:sym typeface="Symbol" charset="0"/>
              </a:rPr>
              <a:t>Joe</a:t>
            </a:r>
            <a:r>
              <a:rPr lang="ja-JP" altLang="en-US" sz="2400" dirty="0" smtClean="0">
                <a:solidFill>
                  <a:schemeClr val="accent2"/>
                </a:solidFill>
                <a:latin typeface="Arial"/>
                <a:cs typeface="+mn-cs"/>
                <a:sym typeface="Symbol" charset="0"/>
              </a:rPr>
              <a:t>”</a:t>
            </a:r>
            <a:endParaRPr lang="en-US" sz="2400" dirty="0" smtClean="0">
              <a:solidFill>
                <a:schemeClr val="accent2"/>
              </a:solidFill>
              <a:cs typeface="+mn-cs"/>
              <a:sym typeface="Symbol" charset="0"/>
            </a:endParaRPr>
          </a:p>
        </p:txBody>
      </p:sp>
      <p:sp>
        <p:nvSpPr>
          <p:cNvPr id="7" name="Rechteck 6"/>
          <p:cNvSpPr/>
          <p:nvPr/>
        </p:nvSpPr>
        <p:spPr>
          <a:xfrm>
            <a:off x="3688261" y="6346541"/>
            <a:ext cx="1459803" cy="276999"/>
          </a:xfrm>
          <a:prstGeom prst="rect">
            <a:avLst/>
          </a:prstGeom>
        </p:spPr>
        <p:txBody>
          <a:bodyPr wrap="square">
            <a:spAutoFit/>
          </a:bodyPr>
          <a:lstStyle/>
          <a:p>
            <a:r>
              <a:rPr lang="de-DE" sz="1200" dirty="0" smtClean="0">
                <a:solidFill>
                  <a:srgbClr val="0000FF"/>
                </a:solidFill>
              </a:rPr>
              <a:t>J</a:t>
            </a:r>
            <a:r>
              <a:rPr lang="de-DE" sz="1200" dirty="0">
                <a:solidFill>
                  <a:srgbClr val="0000FF"/>
                </a:solidFill>
              </a:rPr>
              <a:t>. </a:t>
            </a:r>
            <a:r>
              <a:rPr lang="de-DE" sz="1200" dirty="0" err="1" smtClean="0">
                <a:solidFill>
                  <a:srgbClr val="0000FF"/>
                </a:solidFill>
              </a:rPr>
              <a:t>Widom</a:t>
            </a:r>
            <a:r>
              <a:rPr lang="de-DE" sz="1200" dirty="0" smtClean="0">
                <a:solidFill>
                  <a:srgbClr val="0000FF"/>
                </a:solidFill>
              </a:rPr>
              <a:t> et al. </a:t>
            </a:r>
            <a:endParaRPr lang="de-DE" sz="1200" dirty="0">
              <a:solidFill>
                <a:srgbClr val="0000FF"/>
              </a:solidFill>
            </a:endParaRPr>
          </a:p>
        </p:txBody>
      </p:sp>
    </p:spTree>
    <p:extLst>
      <p:ext uri="{BB962C8B-B14F-4D97-AF65-F5344CB8AC3E}">
        <p14:creationId xmlns:p14="http://schemas.microsoft.com/office/powerpoint/2010/main" val="1588344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pPr>
              <a:defRPr/>
            </a:pPr>
            <a:fld id="{53D2507C-E537-B14F-B697-3A5FD45E16F9}" type="slidenum">
              <a:rPr lang="en-US"/>
              <a:pPr>
                <a:defRPr/>
              </a:pPr>
              <a:t>28</a:t>
            </a:fld>
            <a:endParaRPr lang="en-US"/>
          </a:p>
        </p:txBody>
      </p:sp>
      <p:sp>
        <p:nvSpPr>
          <p:cNvPr id="201730" name="Rectangle 2"/>
          <p:cNvSpPr>
            <a:spLocks noGrp="1" noChangeArrowheads="1"/>
          </p:cNvSpPr>
          <p:nvPr>
            <p:ph type="title"/>
          </p:nvPr>
        </p:nvSpPr>
        <p:spPr>
          <a:xfrm>
            <a:off x="468313" y="188640"/>
            <a:ext cx="8229600" cy="503238"/>
          </a:xfrm>
        </p:spPr>
        <p:txBody>
          <a:bodyPr/>
          <a:lstStyle/>
          <a:p>
            <a:pPr>
              <a:defRPr/>
            </a:pPr>
            <a:r>
              <a:rPr lang="en-US" sz="3600" dirty="0" smtClean="0">
                <a:cs typeface="+mj-cs"/>
              </a:rPr>
              <a:t>CQL </a:t>
            </a:r>
            <a:r>
              <a:rPr lang="en-US" sz="3600" dirty="0" err="1" smtClean="0">
                <a:cs typeface="+mj-cs"/>
              </a:rPr>
              <a:t>Beispielanfrage</a:t>
            </a:r>
            <a:r>
              <a:rPr lang="en-US" sz="3600" dirty="0" smtClean="0">
                <a:cs typeface="+mj-cs"/>
              </a:rPr>
              <a:t> 2</a:t>
            </a:r>
          </a:p>
        </p:txBody>
      </p:sp>
      <p:sp>
        <p:nvSpPr>
          <p:cNvPr id="201731" name="Rectangle 3"/>
          <p:cNvSpPr>
            <a:spLocks noGrp="1" noChangeArrowheads="1"/>
          </p:cNvSpPr>
          <p:nvPr>
            <p:ph type="body" idx="1"/>
          </p:nvPr>
        </p:nvSpPr>
        <p:spPr>
          <a:xfrm>
            <a:off x="762000" y="1295400"/>
            <a:ext cx="8077200" cy="4953000"/>
          </a:xfrm>
        </p:spPr>
        <p:txBody>
          <a:bodyPr/>
          <a:lstStyle/>
          <a:p>
            <a:pPr marL="0" indent="0">
              <a:spcAft>
                <a:spcPct val="75000"/>
              </a:spcAft>
              <a:buFontTx/>
              <a:buNone/>
              <a:defRPr/>
            </a:pPr>
            <a:r>
              <a:rPr lang="en-US" dirty="0" smtClean="0">
                <a:cs typeface="+mn-cs"/>
              </a:rPr>
              <a:t>Using a 10% sample of the Fulfillments stream, take the 5 most recent fulfillments for each clerk and return the maximum cost</a:t>
            </a:r>
          </a:p>
          <a:p>
            <a:pPr>
              <a:spcBef>
                <a:spcPct val="0"/>
              </a:spcBef>
              <a:buFontTx/>
              <a:buNone/>
              <a:defRPr/>
            </a:pPr>
            <a:r>
              <a:rPr lang="en-US" sz="2400" dirty="0" smtClean="0">
                <a:solidFill>
                  <a:schemeClr val="accent2"/>
                </a:solidFill>
                <a:cs typeface="+mn-cs"/>
              </a:rPr>
              <a:t>Select </a:t>
            </a:r>
            <a:r>
              <a:rPr lang="en-US" sz="2400" dirty="0" err="1" smtClean="0">
                <a:solidFill>
                  <a:schemeClr val="accent2"/>
                </a:solidFill>
                <a:cs typeface="+mn-cs"/>
              </a:rPr>
              <a:t>F.clerk</a:t>
            </a:r>
            <a:r>
              <a:rPr lang="en-US" sz="2400" dirty="0" smtClean="0">
                <a:solidFill>
                  <a:schemeClr val="accent2"/>
                </a:solidFill>
                <a:cs typeface="+mn-cs"/>
              </a:rPr>
              <a:t>, Max(</a:t>
            </a:r>
            <a:r>
              <a:rPr lang="en-US" sz="2400" dirty="0" err="1" smtClean="0">
                <a:solidFill>
                  <a:schemeClr val="accent2"/>
                </a:solidFill>
                <a:cs typeface="+mn-cs"/>
              </a:rPr>
              <a:t>O.cost</a:t>
            </a:r>
            <a:r>
              <a:rPr lang="en-US" sz="2400" dirty="0" smtClean="0">
                <a:solidFill>
                  <a:schemeClr val="accent2"/>
                </a:solidFill>
                <a:cs typeface="+mn-cs"/>
              </a:rPr>
              <a:t>)</a:t>
            </a:r>
          </a:p>
          <a:p>
            <a:pPr>
              <a:spcBef>
                <a:spcPct val="0"/>
              </a:spcBef>
              <a:buFontTx/>
              <a:buNone/>
              <a:defRPr/>
            </a:pPr>
            <a:r>
              <a:rPr lang="en-US" sz="2400" dirty="0" smtClean="0">
                <a:solidFill>
                  <a:schemeClr val="accent2"/>
                </a:solidFill>
                <a:cs typeface="+mn-cs"/>
              </a:rPr>
              <a:t>From Orders O</a:t>
            </a:r>
            <a:r>
              <a:rPr lang="en-US" sz="2400" b="1" dirty="0">
                <a:solidFill>
                  <a:srgbClr val="FF0000"/>
                </a:solidFill>
              </a:rPr>
              <a:t>[</a:t>
            </a:r>
            <a:r>
              <a:rPr lang="en-US" sz="2400" b="1" dirty="0">
                <a:solidFill>
                  <a:srgbClr val="FF0000"/>
                </a:solidFill>
                <a:sym typeface="Symbol" charset="0"/>
              </a:rPr>
              <a:t>]</a:t>
            </a:r>
            <a:r>
              <a:rPr lang="en-US" sz="2400" dirty="0" smtClean="0">
                <a:solidFill>
                  <a:srgbClr val="000090"/>
                </a:solidFill>
                <a:sym typeface="Symbol" charset="0"/>
              </a:rPr>
              <a:t> </a:t>
            </a:r>
            <a:r>
              <a:rPr lang="en-US" sz="2400" dirty="0" smtClean="0">
                <a:solidFill>
                  <a:schemeClr val="accent2"/>
                </a:solidFill>
                <a:cs typeface="+mn-cs"/>
              </a:rPr>
              <a:t>, </a:t>
            </a:r>
          </a:p>
          <a:p>
            <a:pPr>
              <a:spcBef>
                <a:spcPct val="0"/>
              </a:spcBef>
              <a:buFontTx/>
              <a:buNone/>
              <a:defRPr/>
            </a:pPr>
            <a:r>
              <a:rPr lang="en-US" sz="2400" dirty="0" smtClean="0">
                <a:solidFill>
                  <a:schemeClr val="accent2"/>
                </a:solidFill>
                <a:cs typeface="+mn-cs"/>
              </a:rPr>
              <a:t>       Fulfillments F</a:t>
            </a:r>
            <a:r>
              <a:rPr lang="en-US" sz="2400" b="1" dirty="0" smtClean="0">
                <a:solidFill>
                  <a:srgbClr val="FF0000"/>
                </a:solidFill>
                <a:cs typeface="+mn-cs"/>
              </a:rPr>
              <a:t>[Partition By clerk Rows 5] 10% Sample</a:t>
            </a:r>
          </a:p>
          <a:p>
            <a:pPr>
              <a:spcBef>
                <a:spcPct val="0"/>
              </a:spcBef>
              <a:buFontTx/>
              <a:buNone/>
              <a:defRPr/>
            </a:pPr>
            <a:r>
              <a:rPr lang="en-US" sz="2400" dirty="0" smtClean="0">
                <a:solidFill>
                  <a:schemeClr val="accent2"/>
                </a:solidFill>
                <a:cs typeface="+mn-cs"/>
              </a:rPr>
              <a:t>Where </a:t>
            </a:r>
            <a:r>
              <a:rPr lang="en-US" sz="2400" dirty="0" err="1" smtClean="0">
                <a:solidFill>
                  <a:schemeClr val="accent2"/>
                </a:solidFill>
                <a:cs typeface="+mn-cs"/>
              </a:rPr>
              <a:t>O.orderID</a:t>
            </a:r>
            <a:r>
              <a:rPr lang="en-US" sz="2400" dirty="0" smtClean="0">
                <a:solidFill>
                  <a:schemeClr val="accent2"/>
                </a:solidFill>
                <a:cs typeface="+mn-cs"/>
              </a:rPr>
              <a:t> = </a:t>
            </a:r>
            <a:r>
              <a:rPr lang="en-US" sz="2400" dirty="0" err="1" smtClean="0">
                <a:solidFill>
                  <a:schemeClr val="accent2"/>
                </a:solidFill>
                <a:cs typeface="+mn-cs"/>
              </a:rPr>
              <a:t>F.orderID</a:t>
            </a:r>
            <a:endParaRPr lang="en-US" sz="2400" dirty="0" smtClean="0">
              <a:solidFill>
                <a:schemeClr val="accent2"/>
              </a:solidFill>
              <a:cs typeface="+mn-cs"/>
            </a:endParaRPr>
          </a:p>
          <a:p>
            <a:pPr>
              <a:spcBef>
                <a:spcPct val="0"/>
              </a:spcBef>
              <a:buFontTx/>
              <a:buNone/>
              <a:defRPr/>
            </a:pPr>
            <a:r>
              <a:rPr lang="en-US" sz="2400" dirty="0" smtClean="0">
                <a:solidFill>
                  <a:schemeClr val="accent2"/>
                </a:solidFill>
                <a:cs typeface="+mn-cs"/>
              </a:rPr>
              <a:t>Group By </a:t>
            </a:r>
            <a:r>
              <a:rPr lang="en-US" sz="2400" dirty="0" err="1" smtClean="0">
                <a:solidFill>
                  <a:schemeClr val="accent2"/>
                </a:solidFill>
                <a:cs typeface="+mn-cs"/>
              </a:rPr>
              <a:t>F.clerk</a:t>
            </a:r>
            <a:endParaRPr lang="en-US" sz="2400" dirty="0" smtClean="0">
              <a:solidFill>
                <a:schemeClr val="accent2"/>
              </a:solidFill>
              <a:cs typeface="+mn-cs"/>
            </a:endParaRPr>
          </a:p>
        </p:txBody>
      </p:sp>
      <p:sp>
        <p:nvSpPr>
          <p:cNvPr id="7" name="Rechteck 6"/>
          <p:cNvSpPr/>
          <p:nvPr/>
        </p:nvSpPr>
        <p:spPr>
          <a:xfrm>
            <a:off x="3688261" y="6346541"/>
            <a:ext cx="1459803" cy="276999"/>
          </a:xfrm>
          <a:prstGeom prst="rect">
            <a:avLst/>
          </a:prstGeom>
        </p:spPr>
        <p:txBody>
          <a:bodyPr wrap="square">
            <a:spAutoFit/>
          </a:bodyPr>
          <a:lstStyle/>
          <a:p>
            <a:r>
              <a:rPr lang="de-DE" sz="1200" dirty="0" smtClean="0">
                <a:solidFill>
                  <a:srgbClr val="0000FF"/>
                </a:solidFill>
              </a:rPr>
              <a:t>J</a:t>
            </a:r>
            <a:r>
              <a:rPr lang="de-DE" sz="1200" dirty="0">
                <a:solidFill>
                  <a:srgbClr val="0000FF"/>
                </a:solidFill>
              </a:rPr>
              <a:t>. </a:t>
            </a:r>
            <a:r>
              <a:rPr lang="de-DE" sz="1200" dirty="0" err="1" smtClean="0">
                <a:solidFill>
                  <a:srgbClr val="0000FF"/>
                </a:solidFill>
              </a:rPr>
              <a:t>Widom</a:t>
            </a:r>
            <a:r>
              <a:rPr lang="de-DE" sz="1200" dirty="0" smtClean="0">
                <a:solidFill>
                  <a:srgbClr val="0000FF"/>
                </a:solidFill>
              </a:rPr>
              <a:t> et al. </a:t>
            </a:r>
            <a:endParaRPr lang="de-DE" sz="1200" dirty="0">
              <a:solidFill>
                <a:srgbClr val="0000FF"/>
              </a:solidFill>
            </a:endParaRPr>
          </a:p>
        </p:txBody>
      </p:sp>
    </p:spTree>
    <p:extLst>
      <p:ext uri="{BB962C8B-B14F-4D97-AF65-F5344CB8AC3E}">
        <p14:creationId xmlns:p14="http://schemas.microsoft.com/office/powerpoint/2010/main" val="741416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pPr>
              <a:defRPr/>
            </a:pPr>
            <a:fld id="{D53F342B-27C1-8A4B-A30C-D4EC9400E0D6}" type="slidenum">
              <a:rPr lang="en-US"/>
              <a:pPr>
                <a:defRPr/>
              </a:pPr>
              <a:t>29</a:t>
            </a:fld>
            <a:endParaRPr lang="en-US"/>
          </a:p>
        </p:txBody>
      </p:sp>
      <p:sp>
        <p:nvSpPr>
          <p:cNvPr id="276482" name="Rectangle 2"/>
          <p:cNvSpPr>
            <a:spLocks noGrp="1" noChangeArrowheads="1"/>
          </p:cNvSpPr>
          <p:nvPr>
            <p:ph type="title"/>
          </p:nvPr>
        </p:nvSpPr>
        <p:spPr>
          <a:xfrm>
            <a:off x="468313" y="188640"/>
            <a:ext cx="8229600" cy="503238"/>
          </a:xfrm>
        </p:spPr>
        <p:txBody>
          <a:bodyPr/>
          <a:lstStyle/>
          <a:p>
            <a:pPr>
              <a:defRPr/>
            </a:pPr>
            <a:r>
              <a:rPr lang="en-US" sz="3600" dirty="0" err="1" smtClean="0">
                <a:cs typeface="+mj-cs"/>
              </a:rPr>
              <a:t>Relationen</a:t>
            </a:r>
            <a:r>
              <a:rPr lang="en-US" sz="3600" dirty="0" smtClean="0">
                <a:cs typeface="+mj-cs"/>
              </a:rPr>
              <a:t> und </a:t>
            </a:r>
            <a:r>
              <a:rPr lang="en-US" sz="3600" dirty="0" err="1" smtClean="0">
                <a:cs typeface="+mj-cs"/>
              </a:rPr>
              <a:t>Ströme</a:t>
            </a:r>
            <a:endParaRPr lang="en-US" sz="3600" dirty="0" smtClean="0">
              <a:cs typeface="+mj-cs"/>
            </a:endParaRPr>
          </a:p>
        </p:txBody>
      </p:sp>
      <p:sp>
        <p:nvSpPr>
          <p:cNvPr id="276483" name="Rectangle 3"/>
          <p:cNvSpPr>
            <a:spLocks noGrp="1" noChangeArrowheads="1"/>
          </p:cNvSpPr>
          <p:nvPr>
            <p:ph type="body" idx="1"/>
          </p:nvPr>
        </p:nvSpPr>
        <p:spPr/>
        <p:txBody>
          <a:bodyPr/>
          <a:lstStyle/>
          <a:p>
            <a:pPr>
              <a:defRPr/>
            </a:pPr>
            <a:r>
              <a:rPr lang="en-US" sz="2800" dirty="0" err="1" smtClean="0">
                <a:cs typeface="+mn-cs"/>
              </a:rPr>
              <a:t>Annahme</a:t>
            </a:r>
            <a:r>
              <a:rPr lang="en-US" sz="2800" dirty="0" smtClean="0">
                <a:cs typeface="+mn-cs"/>
              </a:rPr>
              <a:t>: </a:t>
            </a:r>
            <a:r>
              <a:rPr lang="en-US" sz="2800" dirty="0" err="1" smtClean="0">
                <a:cs typeface="+mn-cs"/>
              </a:rPr>
              <a:t>Globale</a:t>
            </a:r>
            <a:r>
              <a:rPr lang="en-US" sz="2800" dirty="0" smtClean="0">
                <a:cs typeface="+mn-cs"/>
              </a:rPr>
              <a:t>, </a:t>
            </a:r>
            <a:r>
              <a:rPr lang="en-US" sz="2800" dirty="0" err="1" smtClean="0">
                <a:cs typeface="+mn-cs"/>
              </a:rPr>
              <a:t>diskrete</a:t>
            </a:r>
            <a:r>
              <a:rPr lang="en-US" sz="2800" dirty="0" smtClean="0">
                <a:cs typeface="+mn-cs"/>
              </a:rPr>
              <a:t>, </a:t>
            </a:r>
            <a:r>
              <a:rPr lang="en-US" sz="2800" dirty="0" err="1" smtClean="0">
                <a:cs typeface="+mn-cs"/>
              </a:rPr>
              <a:t>geordnete</a:t>
            </a:r>
            <a:r>
              <a:rPr lang="en-US" sz="2800" dirty="0" smtClean="0">
                <a:cs typeface="+mn-cs"/>
              </a:rPr>
              <a:t> </a:t>
            </a:r>
            <a:r>
              <a:rPr lang="en-US" sz="2800" dirty="0" err="1" smtClean="0">
                <a:cs typeface="+mn-cs"/>
              </a:rPr>
              <a:t>Menge</a:t>
            </a:r>
            <a:r>
              <a:rPr lang="en-US" sz="2800" dirty="0" smtClean="0">
                <a:cs typeface="+mn-cs"/>
              </a:rPr>
              <a:t> von </a:t>
            </a:r>
            <a:r>
              <a:rPr lang="en-US" sz="2800" dirty="0" err="1" smtClean="0">
                <a:cs typeface="+mn-cs"/>
              </a:rPr>
              <a:t>Zeitpunkten</a:t>
            </a:r>
            <a:endParaRPr lang="en-US" sz="2800" dirty="0" smtClean="0">
              <a:cs typeface="+mn-cs"/>
            </a:endParaRPr>
          </a:p>
          <a:p>
            <a:pPr>
              <a:defRPr/>
            </a:pPr>
            <a:r>
              <a:rPr lang="en-US" sz="2800" dirty="0" smtClean="0">
                <a:cs typeface="+mn-cs"/>
              </a:rPr>
              <a:t>Relation</a:t>
            </a:r>
          </a:p>
          <a:p>
            <a:pPr lvl="1">
              <a:defRPr/>
            </a:pPr>
            <a:r>
              <a:rPr lang="en-US" sz="2800" dirty="0" err="1" smtClean="0"/>
              <a:t>Bildet</a:t>
            </a:r>
            <a:r>
              <a:rPr lang="en-US" sz="2800" dirty="0" smtClean="0"/>
              <a:t> </a:t>
            </a:r>
            <a:r>
              <a:rPr lang="en-US" sz="2800" dirty="0" err="1" smtClean="0">
                <a:solidFill>
                  <a:srgbClr val="000090"/>
                </a:solidFill>
              </a:rPr>
              <a:t>Zeitpunkte</a:t>
            </a:r>
            <a:r>
              <a:rPr lang="en-US" sz="2800" dirty="0" smtClean="0">
                <a:solidFill>
                  <a:srgbClr val="000090"/>
                </a:solidFill>
              </a:rPr>
              <a:t> </a:t>
            </a:r>
            <a:r>
              <a:rPr lang="en-US" sz="2800" i="1" dirty="0" smtClean="0">
                <a:solidFill>
                  <a:schemeClr val="accent2"/>
                </a:solidFill>
              </a:rPr>
              <a:t>T</a:t>
            </a:r>
            <a:r>
              <a:rPr lang="en-US" sz="2800" dirty="0" smtClean="0">
                <a:solidFill>
                  <a:schemeClr val="accent2"/>
                </a:solidFill>
              </a:rPr>
              <a:t> </a:t>
            </a:r>
            <a:r>
              <a:rPr lang="en-US" sz="2800" dirty="0" smtClean="0"/>
              <a:t>auf</a:t>
            </a:r>
            <a:r>
              <a:rPr lang="en-US" sz="2800" dirty="0" smtClean="0">
                <a:solidFill>
                  <a:schemeClr val="accent2"/>
                </a:solidFill>
              </a:rPr>
              <a:t> </a:t>
            </a:r>
            <a:r>
              <a:rPr lang="en-US" sz="2800" dirty="0" err="1" smtClean="0">
                <a:solidFill>
                  <a:schemeClr val="accent2"/>
                </a:solidFill>
              </a:rPr>
              <a:t>Tupelmengen</a:t>
            </a:r>
            <a:r>
              <a:rPr lang="en-US" sz="2800" dirty="0" smtClean="0">
                <a:solidFill>
                  <a:schemeClr val="accent2"/>
                </a:solidFill>
              </a:rPr>
              <a:t> </a:t>
            </a:r>
            <a:r>
              <a:rPr lang="en-US" sz="2800" i="1" dirty="0" smtClean="0">
                <a:solidFill>
                  <a:schemeClr val="accent2"/>
                </a:solidFill>
              </a:rPr>
              <a:t>R</a:t>
            </a:r>
            <a:r>
              <a:rPr lang="en-US" sz="2800" dirty="0" smtClean="0"/>
              <a:t> </a:t>
            </a:r>
            <a:r>
              <a:rPr lang="en-US" sz="2800" dirty="0" err="1" smtClean="0"/>
              <a:t>ab</a:t>
            </a:r>
            <a:endParaRPr lang="en-US" sz="2800" i="1" dirty="0" smtClean="0">
              <a:solidFill>
                <a:schemeClr val="accent2"/>
              </a:solidFill>
            </a:endParaRPr>
          </a:p>
          <a:p>
            <a:pPr>
              <a:defRPr/>
            </a:pPr>
            <a:r>
              <a:rPr lang="en-US" sz="2800" dirty="0" smtClean="0">
                <a:cs typeface="+mn-cs"/>
              </a:rPr>
              <a:t>Strom</a:t>
            </a:r>
          </a:p>
          <a:p>
            <a:pPr lvl="1">
              <a:defRPr/>
            </a:pPr>
            <a:r>
              <a:rPr lang="en-US" sz="2800" dirty="0" err="1" smtClean="0"/>
              <a:t>Menge</a:t>
            </a:r>
            <a:r>
              <a:rPr lang="en-US" sz="2800" dirty="0" smtClean="0"/>
              <a:t> von </a:t>
            </a:r>
            <a:r>
              <a:rPr lang="en-US" sz="2800" dirty="0" smtClean="0">
                <a:solidFill>
                  <a:schemeClr val="accent2"/>
                </a:solidFill>
              </a:rPr>
              <a:t>(</a:t>
            </a:r>
            <a:r>
              <a:rPr lang="en-US" sz="2800" i="1" dirty="0" err="1" smtClean="0">
                <a:solidFill>
                  <a:schemeClr val="accent2"/>
                </a:solidFill>
              </a:rPr>
              <a:t>Tupel</a:t>
            </a:r>
            <a:r>
              <a:rPr lang="en-US" sz="2800" i="1" dirty="0" smtClean="0">
                <a:solidFill>
                  <a:schemeClr val="accent2"/>
                </a:solidFill>
              </a:rPr>
              <a:t>, </a:t>
            </a:r>
            <a:r>
              <a:rPr lang="en-US" sz="2800" i="1" dirty="0" err="1" smtClean="0">
                <a:solidFill>
                  <a:schemeClr val="accent2"/>
                </a:solidFill>
              </a:rPr>
              <a:t>Zeitstempel</a:t>
            </a:r>
            <a:r>
              <a:rPr lang="en-US" sz="2800" dirty="0" smtClean="0">
                <a:solidFill>
                  <a:schemeClr val="accent2"/>
                </a:solidFill>
              </a:rPr>
              <a:t>)</a:t>
            </a:r>
            <a:r>
              <a:rPr lang="en-US" sz="2800" dirty="0" smtClean="0"/>
              <a:t>-</a:t>
            </a:r>
            <a:r>
              <a:rPr lang="en-US" sz="2800" dirty="0" err="1" smtClean="0"/>
              <a:t>Elemente</a:t>
            </a:r>
            <a:endParaRPr lang="en-US" sz="2800" dirty="0" smtClean="0"/>
          </a:p>
          <a:p>
            <a:pPr lvl="1">
              <a:defRPr/>
            </a:pPr>
            <a:r>
              <a:rPr lang="en-US" sz="2800" dirty="0" smtClean="0"/>
              <a:t>Definition with </a:t>
            </a:r>
            <a:r>
              <a:rPr lang="en-US" sz="2800" dirty="0" smtClean="0">
                <a:solidFill>
                  <a:srgbClr val="0000FF"/>
                </a:solidFill>
              </a:rPr>
              <a:t>create stream s as select </a:t>
            </a:r>
            <a:r>
              <a:rPr lang="is-IS" sz="2800" dirty="0" smtClean="0">
                <a:solidFill>
                  <a:srgbClr val="0000FF"/>
                </a:solidFill>
              </a:rPr>
              <a:t>…</a:t>
            </a:r>
          </a:p>
          <a:p>
            <a:pPr lvl="1">
              <a:defRPr/>
            </a:pPr>
            <a:r>
              <a:rPr lang="is-IS" sz="2800" dirty="0" smtClean="0"/>
              <a:t>We write </a:t>
            </a:r>
            <a:r>
              <a:rPr lang="is-IS" sz="2800" dirty="0" smtClean="0">
                <a:solidFill>
                  <a:srgbClr val="0000FF"/>
                </a:solidFill>
              </a:rPr>
              <a:t>s: select ...</a:t>
            </a:r>
            <a:r>
              <a:rPr lang="is-IS" sz="2800" dirty="0" smtClean="0"/>
              <a:t> for brevity</a:t>
            </a:r>
            <a:endParaRPr lang="is-IS" sz="2800" dirty="0" smtClean="0">
              <a:solidFill>
                <a:srgbClr val="0000FF"/>
              </a:solidFill>
            </a:endParaRPr>
          </a:p>
          <a:p>
            <a:pPr>
              <a:defRPr/>
            </a:pPr>
            <a:r>
              <a:rPr lang="is-IS" sz="3000" dirty="0" smtClean="0"/>
              <a:t>Anfragen werden beim DSMS registriert</a:t>
            </a:r>
            <a:br>
              <a:rPr lang="is-IS" sz="3000" dirty="0" smtClean="0"/>
            </a:br>
            <a:r>
              <a:rPr lang="is-IS" sz="3000" dirty="0" smtClean="0"/>
              <a:t>(“kontinuierliche” Anfragen)</a:t>
            </a:r>
            <a:endParaRPr lang="en-US" sz="3000" dirty="0" smtClean="0"/>
          </a:p>
        </p:txBody>
      </p:sp>
      <p:sp>
        <p:nvSpPr>
          <p:cNvPr id="7" name="Rechteck 6"/>
          <p:cNvSpPr/>
          <p:nvPr/>
        </p:nvSpPr>
        <p:spPr>
          <a:xfrm>
            <a:off x="3688261" y="6346541"/>
            <a:ext cx="1459803" cy="276999"/>
          </a:xfrm>
          <a:prstGeom prst="rect">
            <a:avLst/>
          </a:prstGeom>
        </p:spPr>
        <p:txBody>
          <a:bodyPr wrap="square">
            <a:spAutoFit/>
          </a:bodyPr>
          <a:lstStyle/>
          <a:p>
            <a:r>
              <a:rPr lang="de-DE" sz="1200" dirty="0" smtClean="0">
                <a:solidFill>
                  <a:srgbClr val="0000FF"/>
                </a:solidFill>
              </a:rPr>
              <a:t>J</a:t>
            </a:r>
            <a:r>
              <a:rPr lang="de-DE" sz="1200" dirty="0">
                <a:solidFill>
                  <a:srgbClr val="0000FF"/>
                </a:solidFill>
              </a:rPr>
              <a:t>. </a:t>
            </a:r>
            <a:r>
              <a:rPr lang="de-DE" sz="1200" dirty="0" err="1" smtClean="0">
                <a:solidFill>
                  <a:srgbClr val="0000FF"/>
                </a:solidFill>
              </a:rPr>
              <a:t>Widom</a:t>
            </a:r>
            <a:r>
              <a:rPr lang="de-DE" sz="1200" dirty="0" smtClean="0">
                <a:solidFill>
                  <a:srgbClr val="0000FF"/>
                </a:solidFill>
              </a:rPr>
              <a:t> et al. </a:t>
            </a:r>
            <a:endParaRPr lang="de-DE" sz="1200" dirty="0">
              <a:solidFill>
                <a:srgbClr val="0000FF"/>
              </a:solidFill>
            </a:endParaRPr>
          </a:p>
        </p:txBody>
      </p:sp>
    </p:spTree>
    <p:extLst>
      <p:ext uri="{BB962C8B-B14F-4D97-AF65-F5344CB8AC3E}">
        <p14:creationId xmlns:p14="http://schemas.microsoft.com/office/powerpoint/2010/main" val="4029961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96EA06DF-8250-0A4F-B4E4-2EE02DB89A46}" type="slidenum">
              <a:rPr lang="en-US"/>
              <a:pPr/>
              <a:t>3</a:t>
            </a:fld>
            <a:endParaRPr lang="en-US"/>
          </a:p>
        </p:txBody>
      </p:sp>
      <p:sp>
        <p:nvSpPr>
          <p:cNvPr id="159746" name="Rectangle 1026"/>
          <p:cNvSpPr>
            <a:spLocks noGrp="1" noChangeArrowheads="1"/>
          </p:cNvSpPr>
          <p:nvPr>
            <p:ph type="title"/>
          </p:nvPr>
        </p:nvSpPr>
        <p:spPr/>
        <p:txBody>
          <a:bodyPr/>
          <a:lstStyle/>
          <a:p>
            <a:r>
              <a:rPr lang="en-US" dirty="0" err="1" smtClean="0"/>
              <a:t>Datenströme</a:t>
            </a:r>
            <a:r>
              <a:rPr lang="en-US" smtClean="0"/>
              <a:t>: Motivation</a:t>
            </a:r>
            <a:endParaRPr lang="en-US" dirty="0"/>
          </a:p>
        </p:txBody>
      </p:sp>
      <p:sp>
        <p:nvSpPr>
          <p:cNvPr id="159747" name="Rectangle 1027"/>
          <p:cNvSpPr>
            <a:spLocks noGrp="1" noChangeArrowheads="1"/>
          </p:cNvSpPr>
          <p:nvPr>
            <p:ph type="body" idx="1"/>
          </p:nvPr>
        </p:nvSpPr>
        <p:spPr>
          <a:xfrm>
            <a:off x="457200" y="1124744"/>
            <a:ext cx="8229600" cy="5256361"/>
          </a:xfrm>
        </p:spPr>
        <p:txBody>
          <a:bodyPr/>
          <a:lstStyle/>
          <a:p>
            <a:pPr>
              <a:lnSpc>
                <a:spcPct val="90000"/>
              </a:lnSpc>
            </a:pPr>
            <a:r>
              <a:rPr lang="en-US" dirty="0" err="1" smtClean="0">
                <a:solidFill>
                  <a:schemeClr val="accent2"/>
                </a:solidFill>
              </a:rPr>
              <a:t>Traditionelle</a:t>
            </a:r>
            <a:r>
              <a:rPr lang="en-US" dirty="0" smtClean="0">
                <a:solidFill>
                  <a:schemeClr val="accent2"/>
                </a:solidFill>
              </a:rPr>
              <a:t> </a:t>
            </a:r>
            <a:r>
              <a:rPr lang="en-US" dirty="0">
                <a:solidFill>
                  <a:schemeClr val="accent2"/>
                </a:solidFill>
              </a:rPr>
              <a:t>DBMS</a:t>
            </a:r>
            <a:r>
              <a:rPr lang="en-US" dirty="0"/>
              <a:t> – </a:t>
            </a:r>
            <a:r>
              <a:rPr lang="en-US" dirty="0" err="1" smtClean="0"/>
              <a:t>Daten</a:t>
            </a:r>
            <a:r>
              <a:rPr lang="en-US" dirty="0" smtClean="0"/>
              <a:t> in </a:t>
            </a:r>
            <a:r>
              <a:rPr lang="en-US" dirty="0" err="1" smtClean="0"/>
              <a:t>endlichen</a:t>
            </a:r>
            <a:r>
              <a:rPr lang="en-US" dirty="0" smtClean="0"/>
              <a:t> </a:t>
            </a:r>
            <a:r>
              <a:rPr lang="en-US" dirty="0" err="1" smtClean="0"/>
              <a:t>persistenten</a:t>
            </a:r>
            <a:r>
              <a:rPr lang="en-US" dirty="0" smtClean="0"/>
              <a:t> </a:t>
            </a:r>
            <a:r>
              <a:rPr lang="en-US" dirty="0" err="1" smtClean="0"/>
              <a:t>Dateneinheiten</a:t>
            </a:r>
            <a:r>
              <a:rPr lang="en-US" dirty="0" smtClean="0"/>
              <a:t> </a:t>
            </a:r>
            <a:r>
              <a:rPr lang="en-US" dirty="0" err="1" smtClean="0"/>
              <a:t>gespeichert</a:t>
            </a:r>
            <a:r>
              <a:rPr lang="en-US" dirty="0" smtClean="0"/>
              <a:t> (</a:t>
            </a:r>
            <a:r>
              <a:rPr lang="en-US" dirty="0" err="1" smtClean="0"/>
              <a:t>z.B</a:t>
            </a:r>
            <a:r>
              <a:rPr lang="en-US" dirty="0" smtClean="0"/>
              <a:t>. in </a:t>
            </a:r>
            <a:r>
              <a:rPr lang="en-US" dirty="0" err="1" smtClean="0"/>
              <a:t>Tabellen</a:t>
            </a:r>
            <a:r>
              <a:rPr lang="en-US" dirty="0" smtClean="0"/>
              <a:t>, XML-</a:t>
            </a:r>
            <a:r>
              <a:rPr lang="en-US" dirty="0" err="1" smtClean="0"/>
              <a:t>Graphen</a:t>
            </a:r>
            <a:r>
              <a:rPr lang="en-US" dirty="0" smtClean="0"/>
              <a:t>, …) </a:t>
            </a:r>
            <a:r>
              <a:rPr lang="en-US" dirty="0" err="1" smtClean="0"/>
              <a:t>ggf</a:t>
            </a:r>
            <a:r>
              <a:rPr lang="en-US" dirty="0" smtClean="0"/>
              <a:t>. </a:t>
            </a:r>
            <a:r>
              <a:rPr lang="en-US" dirty="0" err="1" smtClean="0"/>
              <a:t>mit</a:t>
            </a:r>
            <a:r>
              <a:rPr lang="en-US" dirty="0" smtClean="0"/>
              <a:t> </a:t>
            </a:r>
            <a:r>
              <a:rPr lang="en-US" dirty="0" err="1" smtClean="0"/>
              <a:t>Anwendungszeit</a:t>
            </a:r>
            <a:r>
              <a:rPr lang="en-US" dirty="0" smtClean="0"/>
              <a:t>- </a:t>
            </a:r>
            <a:r>
              <a:rPr lang="en-US" dirty="0" err="1" smtClean="0"/>
              <a:t>bzw</a:t>
            </a:r>
            <a:r>
              <a:rPr lang="en-US" dirty="0" smtClean="0"/>
              <a:t>. </a:t>
            </a:r>
            <a:r>
              <a:rPr lang="en-US" dirty="0" err="1" smtClean="0"/>
              <a:t>Systemzeitattributen</a:t>
            </a:r>
            <a:endParaRPr lang="en-US" dirty="0"/>
          </a:p>
          <a:p>
            <a:pPr>
              <a:lnSpc>
                <a:spcPct val="90000"/>
              </a:lnSpc>
              <a:spcAft>
                <a:spcPct val="35000"/>
              </a:spcAft>
            </a:pPr>
            <a:r>
              <a:rPr lang="en-US" dirty="0" err="1" smtClean="0">
                <a:solidFill>
                  <a:schemeClr val="accent2"/>
                </a:solidFill>
              </a:rPr>
              <a:t>Neue</a:t>
            </a:r>
            <a:r>
              <a:rPr lang="en-US" dirty="0" smtClean="0">
                <a:solidFill>
                  <a:schemeClr val="accent2"/>
                </a:solidFill>
              </a:rPr>
              <a:t> </a:t>
            </a:r>
            <a:r>
              <a:rPr lang="en-US" dirty="0" err="1" smtClean="0">
                <a:solidFill>
                  <a:schemeClr val="accent2"/>
                </a:solidFill>
              </a:rPr>
              <a:t>Anwendungen</a:t>
            </a:r>
            <a:r>
              <a:rPr lang="en-US" dirty="0" smtClean="0"/>
              <a:t> </a:t>
            </a:r>
            <a:r>
              <a:rPr lang="en-US" dirty="0"/>
              <a:t>– </a:t>
            </a:r>
            <a:r>
              <a:rPr lang="en-US" dirty="0" err="1" smtClean="0"/>
              <a:t>Daten</a:t>
            </a:r>
            <a:r>
              <a:rPr lang="en-US" dirty="0" smtClean="0"/>
              <a:t> </a:t>
            </a:r>
            <a:r>
              <a:rPr lang="en-US" dirty="0" err="1" smtClean="0"/>
              <a:t>als</a:t>
            </a:r>
            <a:r>
              <a:rPr lang="en-US" dirty="0" smtClean="0"/>
              <a:t> </a:t>
            </a:r>
            <a:r>
              <a:rPr lang="en-US" dirty="0" err="1" smtClean="0"/>
              <a:t>kontinuierliche</a:t>
            </a:r>
            <a:r>
              <a:rPr lang="en-US" dirty="0" smtClean="0"/>
              <a:t>, </a:t>
            </a:r>
            <a:r>
              <a:rPr lang="en-US" dirty="0" err="1" smtClean="0"/>
              <a:t>geordnete</a:t>
            </a:r>
            <a:r>
              <a:rPr lang="en-US" dirty="0" smtClean="0"/>
              <a:t> </a:t>
            </a:r>
            <a:r>
              <a:rPr lang="en-US" dirty="0" err="1"/>
              <a:t>S</a:t>
            </a:r>
            <a:r>
              <a:rPr lang="en-US" dirty="0" err="1" smtClean="0"/>
              <a:t>tröme</a:t>
            </a:r>
            <a:r>
              <a:rPr lang="en-US" dirty="0" smtClean="0"/>
              <a:t> von </a:t>
            </a:r>
            <a:r>
              <a:rPr lang="en-US" dirty="0" err="1" smtClean="0"/>
              <a:t>Tupeln</a:t>
            </a:r>
            <a:r>
              <a:rPr lang="en-US" dirty="0" smtClean="0"/>
              <a:t> </a:t>
            </a:r>
            <a:r>
              <a:rPr lang="en-US" dirty="0" err="1" smtClean="0"/>
              <a:t>aufgefasst</a:t>
            </a:r>
            <a:r>
              <a:rPr lang="en-US" dirty="0" smtClean="0"/>
              <a:t> </a:t>
            </a:r>
          </a:p>
          <a:p>
            <a:pPr lvl="1">
              <a:lnSpc>
                <a:spcPct val="90000"/>
              </a:lnSpc>
            </a:pPr>
            <a:r>
              <a:rPr lang="en-US" dirty="0" smtClean="0"/>
              <a:t>IP-</a:t>
            </a:r>
            <a:r>
              <a:rPr lang="en-US" dirty="0" err="1" smtClean="0"/>
              <a:t>Netzwerkverbindungen</a:t>
            </a:r>
            <a:endParaRPr lang="en-US" dirty="0" smtClean="0"/>
          </a:p>
          <a:p>
            <a:pPr lvl="1">
              <a:lnSpc>
                <a:spcPct val="90000"/>
              </a:lnSpc>
            </a:pPr>
            <a:r>
              <a:rPr lang="en-US" dirty="0" err="1" smtClean="0"/>
              <a:t>Telefonverbindungen</a:t>
            </a:r>
            <a:endParaRPr lang="en-US" dirty="0"/>
          </a:p>
          <a:p>
            <a:pPr lvl="1">
              <a:lnSpc>
                <a:spcPct val="90000"/>
              </a:lnSpc>
            </a:pPr>
            <a:r>
              <a:rPr lang="en-US" dirty="0" err="1" smtClean="0"/>
              <a:t>Finanzielle</a:t>
            </a:r>
            <a:r>
              <a:rPr lang="en-US" dirty="0" smtClean="0"/>
              <a:t> </a:t>
            </a:r>
            <a:r>
              <a:rPr lang="en-US" dirty="0" err="1" smtClean="0"/>
              <a:t>Transaktionen</a:t>
            </a:r>
            <a:endParaRPr lang="en-US" dirty="0"/>
          </a:p>
          <a:p>
            <a:pPr lvl="1">
              <a:lnSpc>
                <a:spcPct val="90000"/>
              </a:lnSpc>
            </a:pPr>
            <a:r>
              <a:rPr lang="en-US" dirty="0" err="1" smtClean="0"/>
              <a:t>Sensornetzwerkorganisation</a:t>
            </a:r>
            <a:r>
              <a:rPr lang="en-US" dirty="0" smtClean="0"/>
              <a:t/>
            </a:r>
            <a:br>
              <a:rPr lang="en-US" dirty="0" smtClean="0"/>
            </a:br>
            <a:r>
              <a:rPr lang="en-US" dirty="0" smtClean="0"/>
              <a:t>(</a:t>
            </a:r>
            <a:r>
              <a:rPr lang="en-US" dirty="0" err="1" smtClean="0"/>
              <a:t>z.B</a:t>
            </a:r>
            <a:r>
              <a:rPr lang="en-US" dirty="0" smtClean="0"/>
              <a:t>. in der </a:t>
            </a:r>
            <a:r>
              <a:rPr lang="en-US" dirty="0" err="1" smtClean="0"/>
              <a:t>Produktion</a:t>
            </a:r>
            <a:r>
              <a:rPr lang="en-US" dirty="0" smtClean="0"/>
              <a:t>, </a:t>
            </a:r>
            <a:r>
              <a:rPr lang="en-US" dirty="0" err="1" smtClean="0"/>
              <a:t>im</a:t>
            </a:r>
            <a:r>
              <a:rPr lang="en-US" dirty="0" smtClean="0"/>
              <a:t> </a:t>
            </a:r>
            <a:r>
              <a:rPr lang="en-US" dirty="0" err="1" smtClean="0"/>
              <a:t>Produkt</a:t>
            </a:r>
            <a:r>
              <a:rPr lang="en-US" dirty="0"/>
              <a:t>, </a:t>
            </a:r>
            <a:r>
              <a:rPr lang="en-US" dirty="0" err="1"/>
              <a:t>im</a:t>
            </a:r>
            <a:r>
              <a:rPr lang="en-US" dirty="0"/>
              <a:t> </a:t>
            </a:r>
            <a:r>
              <a:rPr lang="en-US" dirty="0" err="1" smtClean="0"/>
              <a:t>Krankenhaus</a:t>
            </a:r>
            <a:r>
              <a:rPr lang="en-US" dirty="0" smtClean="0"/>
              <a:t>, …)</a:t>
            </a:r>
            <a:endParaRPr lang="en-US" dirty="0"/>
          </a:p>
          <a:p>
            <a:pPr lvl="1">
              <a:lnSpc>
                <a:spcPct val="90000"/>
              </a:lnSpc>
            </a:pPr>
            <a:r>
              <a:rPr lang="en-US" dirty="0" smtClean="0"/>
              <a:t>Weblogs und </a:t>
            </a:r>
            <a:r>
              <a:rPr lang="en-US" dirty="0" err="1" smtClean="0"/>
              <a:t>Klickströme</a:t>
            </a:r>
            <a:r>
              <a:rPr lang="en-US" dirty="0" smtClean="0"/>
              <a:t> (clickstreams)</a:t>
            </a:r>
          </a:p>
          <a:p>
            <a:pPr lvl="1">
              <a:lnSpc>
                <a:spcPct val="90000"/>
              </a:lnSpc>
            </a:pPr>
            <a:r>
              <a:rPr lang="en-US" dirty="0" smtClean="0"/>
              <a:t>Internet der Dinge (Internet of things)</a:t>
            </a:r>
            <a:endParaRPr lang="en-US" dirty="0"/>
          </a:p>
        </p:txBody>
      </p:sp>
    </p:spTree>
    <p:extLst>
      <p:ext uri="{BB962C8B-B14F-4D97-AF65-F5344CB8AC3E}">
        <p14:creationId xmlns:p14="http://schemas.microsoft.com/office/powerpoint/2010/main" val="1977530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59747">
                                            <p:txEl>
                                              <p:pRg st="2" end="2"/>
                                            </p:txEl>
                                          </p:spTgt>
                                        </p:tgtEl>
                                        <p:attrNameLst>
                                          <p:attrName>style.visibility</p:attrName>
                                        </p:attrNameLst>
                                      </p:cBhvr>
                                      <p:to>
                                        <p:strVal val="visible"/>
                                      </p:to>
                                    </p:set>
                                    <p:animEffect transition="in" filter="blinds(horizontal)">
                                      <p:cBhvr>
                                        <p:cTn id="11" dur="500"/>
                                        <p:tgtEl>
                                          <p:spTgt spid="159747">
                                            <p:txEl>
                                              <p:pRg st="2" end="2"/>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159747">
                                            <p:txEl>
                                              <p:pRg st="3" end="3"/>
                                            </p:txEl>
                                          </p:spTgt>
                                        </p:tgtEl>
                                        <p:attrNameLst>
                                          <p:attrName>style.visibility</p:attrName>
                                        </p:attrNameLst>
                                      </p:cBhvr>
                                      <p:to>
                                        <p:strVal val="visible"/>
                                      </p:to>
                                    </p:set>
                                    <p:animEffect transition="in" filter="blinds(horizontal)">
                                      <p:cBhvr>
                                        <p:cTn id="14" dur="500"/>
                                        <p:tgtEl>
                                          <p:spTgt spid="159747">
                                            <p:txEl>
                                              <p:pRg st="3" end="3"/>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159747">
                                            <p:txEl>
                                              <p:pRg st="4" end="4"/>
                                            </p:txEl>
                                          </p:spTgt>
                                        </p:tgtEl>
                                        <p:attrNameLst>
                                          <p:attrName>style.visibility</p:attrName>
                                        </p:attrNameLst>
                                      </p:cBhvr>
                                      <p:to>
                                        <p:strVal val="visible"/>
                                      </p:to>
                                    </p:set>
                                    <p:animEffect transition="in" filter="blinds(horizontal)">
                                      <p:cBhvr>
                                        <p:cTn id="17" dur="500"/>
                                        <p:tgtEl>
                                          <p:spTgt spid="159747">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59747">
                                            <p:txEl>
                                              <p:pRg st="5" end="5"/>
                                            </p:txEl>
                                          </p:spTgt>
                                        </p:tgtEl>
                                        <p:attrNameLst>
                                          <p:attrName>style.visibility</p:attrName>
                                        </p:attrNameLst>
                                      </p:cBhvr>
                                      <p:to>
                                        <p:strVal val="visible"/>
                                      </p:to>
                                    </p:set>
                                    <p:animEffect transition="in" filter="blinds(horizontal)">
                                      <p:cBhvr>
                                        <p:cTn id="20" dur="500"/>
                                        <p:tgtEl>
                                          <p:spTgt spid="159747">
                                            <p:txEl>
                                              <p:pRg st="5" end="5"/>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59747">
                                            <p:txEl>
                                              <p:pRg st="6" end="6"/>
                                            </p:txEl>
                                          </p:spTgt>
                                        </p:tgtEl>
                                        <p:attrNameLst>
                                          <p:attrName>style.visibility</p:attrName>
                                        </p:attrNameLst>
                                      </p:cBhvr>
                                      <p:to>
                                        <p:strVal val="visible"/>
                                      </p:to>
                                    </p:set>
                                    <p:animEffect transition="in" filter="blinds(horizontal)">
                                      <p:cBhvr>
                                        <p:cTn id="23" dur="500"/>
                                        <p:tgtEl>
                                          <p:spTgt spid="159747">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59747">
                                            <p:txEl>
                                              <p:pRg st="7" end="7"/>
                                            </p:txEl>
                                          </p:spTgt>
                                        </p:tgtEl>
                                        <p:attrNameLst>
                                          <p:attrName>style.visibility</p:attrName>
                                        </p:attrNameLst>
                                      </p:cBhvr>
                                      <p:to>
                                        <p:strVal val="visible"/>
                                      </p:to>
                                    </p:set>
                                    <p:animEffect transition="in" filter="blinds(horizontal)">
                                      <p:cBhvr>
                                        <p:cTn id="26" dur="500"/>
                                        <p:tgtEl>
                                          <p:spTgt spid="1597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liennummernplatzhalter 4"/>
          <p:cNvSpPr>
            <a:spLocks noGrp="1"/>
          </p:cNvSpPr>
          <p:nvPr>
            <p:ph type="sldNum" sz="quarter" idx="12"/>
          </p:nvPr>
        </p:nvSpPr>
        <p:spPr/>
        <p:txBody>
          <a:bodyPr/>
          <a:lstStyle/>
          <a:p>
            <a:pPr>
              <a:defRPr/>
            </a:pPr>
            <a:fld id="{A613EB41-A3AC-7548-8109-169924ECEB08}" type="slidenum">
              <a:rPr lang="en-US"/>
              <a:pPr>
                <a:defRPr/>
              </a:pPr>
              <a:t>30</a:t>
            </a:fld>
            <a:endParaRPr lang="en-US"/>
          </a:p>
        </p:txBody>
      </p:sp>
      <p:sp>
        <p:nvSpPr>
          <p:cNvPr id="277506" name="Rectangle 1026"/>
          <p:cNvSpPr>
            <a:spLocks noGrp="1" noChangeArrowheads="1"/>
          </p:cNvSpPr>
          <p:nvPr>
            <p:ph type="title"/>
          </p:nvPr>
        </p:nvSpPr>
        <p:spPr>
          <a:xfrm>
            <a:off x="468313" y="188640"/>
            <a:ext cx="8229600" cy="503238"/>
          </a:xfrm>
        </p:spPr>
        <p:txBody>
          <a:bodyPr/>
          <a:lstStyle/>
          <a:p>
            <a:pPr>
              <a:defRPr/>
            </a:pPr>
            <a:r>
              <a:rPr lang="en-US" sz="3600" dirty="0" err="1" smtClean="0">
                <a:cs typeface="+mj-cs"/>
              </a:rPr>
              <a:t>Konversion</a:t>
            </a:r>
            <a:endParaRPr lang="en-US" sz="3600" dirty="0" smtClean="0">
              <a:cs typeface="+mj-cs"/>
            </a:endParaRPr>
          </a:p>
        </p:txBody>
      </p:sp>
      <p:sp>
        <p:nvSpPr>
          <p:cNvPr id="277507" name="Oval 1027"/>
          <p:cNvSpPr>
            <a:spLocks noChangeArrowheads="1"/>
          </p:cNvSpPr>
          <p:nvPr/>
        </p:nvSpPr>
        <p:spPr bwMode="auto">
          <a:xfrm>
            <a:off x="457200" y="2286000"/>
            <a:ext cx="1981200" cy="1066800"/>
          </a:xfrm>
          <a:prstGeom prst="ellipse">
            <a:avLst/>
          </a:prstGeom>
          <a:solidFill>
            <a:schemeClr val="accent6">
              <a:lumMod val="40000"/>
              <a:lumOff val="60000"/>
            </a:schemeClr>
          </a:solidFill>
          <a:ln w="3175">
            <a:solidFill>
              <a:schemeClr val="bg2"/>
            </a:solidFill>
            <a:round/>
            <a:headEnd/>
            <a:tailEnd/>
          </a:ln>
          <a:effectLst/>
          <a:extLst/>
        </p:spPr>
        <p:txBody>
          <a:bodyPr anchor="ctr">
            <a:spAutoFit/>
          </a:bodyPr>
          <a:lstStyle/>
          <a:p>
            <a:pPr>
              <a:defRPr/>
            </a:pPr>
            <a:endParaRPr lang="de-DE">
              <a:cs typeface="+mn-cs"/>
            </a:endParaRPr>
          </a:p>
        </p:txBody>
      </p:sp>
      <p:sp>
        <p:nvSpPr>
          <p:cNvPr id="277508" name="Text Box 1028"/>
          <p:cNvSpPr txBox="1">
            <a:spLocks noChangeArrowheads="1"/>
          </p:cNvSpPr>
          <p:nvPr/>
        </p:nvSpPr>
        <p:spPr bwMode="auto">
          <a:xfrm>
            <a:off x="609600" y="2546901"/>
            <a:ext cx="17303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Aft>
                <a:spcPct val="0"/>
              </a:spcAft>
              <a:defRPr/>
            </a:pPr>
            <a:r>
              <a:rPr lang="en-US" sz="2400" dirty="0" err="1" smtClean="0">
                <a:cs typeface="+mn-cs"/>
              </a:rPr>
              <a:t>Ströme</a:t>
            </a:r>
            <a:endParaRPr lang="en-US" sz="2400" dirty="0">
              <a:cs typeface="+mn-cs"/>
            </a:endParaRPr>
          </a:p>
        </p:txBody>
      </p:sp>
      <p:sp>
        <p:nvSpPr>
          <p:cNvPr id="277509" name="Oval 1029"/>
          <p:cNvSpPr>
            <a:spLocks noChangeArrowheads="1"/>
          </p:cNvSpPr>
          <p:nvPr/>
        </p:nvSpPr>
        <p:spPr bwMode="auto">
          <a:xfrm>
            <a:off x="4953000" y="2286000"/>
            <a:ext cx="1981200" cy="1066800"/>
          </a:xfrm>
          <a:prstGeom prst="ellipse">
            <a:avLst/>
          </a:prstGeom>
          <a:solidFill>
            <a:schemeClr val="accent6">
              <a:lumMod val="40000"/>
              <a:lumOff val="60000"/>
            </a:schemeClr>
          </a:solidFill>
          <a:ln w="3175">
            <a:solidFill>
              <a:schemeClr val="bg2"/>
            </a:solidFill>
            <a:round/>
            <a:headEnd/>
            <a:tailEnd/>
          </a:ln>
          <a:effectLst/>
          <a:extLst/>
        </p:spPr>
        <p:txBody>
          <a:bodyPr anchor="ctr">
            <a:spAutoFit/>
          </a:bodyPr>
          <a:lstStyle/>
          <a:p>
            <a:pPr>
              <a:defRPr/>
            </a:pPr>
            <a:endParaRPr lang="de-DE">
              <a:cs typeface="+mn-cs"/>
            </a:endParaRPr>
          </a:p>
        </p:txBody>
      </p:sp>
      <p:sp>
        <p:nvSpPr>
          <p:cNvPr id="277510" name="Text Box 1030"/>
          <p:cNvSpPr txBox="1">
            <a:spLocks noChangeArrowheads="1"/>
          </p:cNvSpPr>
          <p:nvPr/>
        </p:nvSpPr>
        <p:spPr bwMode="auto">
          <a:xfrm>
            <a:off x="5105400" y="2546901"/>
            <a:ext cx="17303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Aft>
                <a:spcPct val="0"/>
              </a:spcAft>
              <a:defRPr/>
            </a:pPr>
            <a:r>
              <a:rPr lang="en-US" sz="2400" dirty="0" err="1" smtClean="0">
                <a:cs typeface="+mn-cs"/>
              </a:rPr>
              <a:t>Relationen</a:t>
            </a:r>
            <a:endParaRPr lang="en-US" sz="2400" dirty="0">
              <a:cs typeface="+mn-cs"/>
            </a:endParaRPr>
          </a:p>
        </p:txBody>
      </p:sp>
      <p:grpSp>
        <p:nvGrpSpPr>
          <p:cNvPr id="277511" name="Group 1031"/>
          <p:cNvGrpSpPr>
            <a:grpSpLocks/>
          </p:cNvGrpSpPr>
          <p:nvPr/>
        </p:nvGrpSpPr>
        <p:grpSpPr bwMode="auto">
          <a:xfrm>
            <a:off x="1828800" y="1536868"/>
            <a:ext cx="3810000" cy="915988"/>
            <a:chOff x="1392" y="960"/>
            <a:chExt cx="2400" cy="577"/>
          </a:xfrm>
        </p:grpSpPr>
        <p:cxnSp>
          <p:nvCxnSpPr>
            <p:cNvPr id="277512" name="AutoShape 1032"/>
            <p:cNvCxnSpPr>
              <a:cxnSpLocks noChangeShapeType="1"/>
              <a:stCxn id="277507" idx="7"/>
              <a:endCxn id="277509" idx="1"/>
            </p:cNvCxnSpPr>
            <p:nvPr/>
          </p:nvCxnSpPr>
          <p:spPr bwMode="auto">
            <a:xfrm rot="5400000" flipV="1">
              <a:off x="2569" y="562"/>
              <a:ext cx="1" cy="1950"/>
            </a:xfrm>
            <a:prstGeom prst="curvedConnector3">
              <a:avLst>
                <a:gd name="adj1" fmla="val -24200000"/>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7513" name="Text Box 1033"/>
            <p:cNvSpPr txBox="1">
              <a:spLocks noChangeArrowheads="1"/>
            </p:cNvSpPr>
            <p:nvPr/>
          </p:nvSpPr>
          <p:spPr bwMode="auto">
            <a:xfrm>
              <a:off x="1392" y="960"/>
              <a:ext cx="240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Aft>
                  <a:spcPct val="0"/>
                </a:spcAft>
                <a:defRPr/>
              </a:pPr>
              <a:r>
                <a:rPr lang="en-US" sz="2400" dirty="0" err="1" smtClean="0">
                  <a:solidFill>
                    <a:schemeClr val="accent2"/>
                  </a:solidFill>
                  <a:cs typeface="+mn-cs"/>
                </a:rPr>
                <a:t>Fensterspezifikation</a:t>
              </a:r>
              <a:endParaRPr lang="en-US" sz="2400" dirty="0">
                <a:solidFill>
                  <a:schemeClr val="accent2"/>
                </a:solidFill>
                <a:cs typeface="+mn-cs"/>
              </a:endParaRPr>
            </a:p>
          </p:txBody>
        </p:sp>
      </p:grpSp>
      <p:grpSp>
        <p:nvGrpSpPr>
          <p:cNvPr id="277514" name="Group 1034"/>
          <p:cNvGrpSpPr>
            <a:grpSpLocks/>
          </p:cNvGrpSpPr>
          <p:nvPr/>
        </p:nvGrpSpPr>
        <p:grpSpPr bwMode="auto">
          <a:xfrm>
            <a:off x="1524000" y="3208507"/>
            <a:ext cx="4267200" cy="1266826"/>
            <a:chOff x="1200" y="2013"/>
            <a:chExt cx="2688" cy="798"/>
          </a:xfrm>
        </p:grpSpPr>
        <p:cxnSp>
          <p:nvCxnSpPr>
            <p:cNvPr id="277515" name="AutoShape 1035"/>
            <p:cNvCxnSpPr>
              <a:cxnSpLocks noChangeShapeType="1"/>
              <a:stCxn id="277509" idx="3"/>
              <a:endCxn id="277507" idx="5"/>
            </p:cNvCxnSpPr>
            <p:nvPr/>
          </p:nvCxnSpPr>
          <p:spPr bwMode="auto">
            <a:xfrm rot="5400000">
              <a:off x="2569" y="1039"/>
              <a:ext cx="1" cy="1950"/>
            </a:xfrm>
            <a:prstGeom prst="curvedConnector3">
              <a:avLst>
                <a:gd name="adj1" fmla="val 24200000"/>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7516" name="Text Box 1036"/>
            <p:cNvSpPr txBox="1">
              <a:spLocks noChangeArrowheads="1"/>
            </p:cNvSpPr>
            <p:nvPr/>
          </p:nvSpPr>
          <p:spPr bwMode="auto">
            <a:xfrm>
              <a:off x="1200" y="2288"/>
              <a:ext cx="2688"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Aft>
                  <a:spcPct val="0"/>
                </a:spcAft>
                <a:defRPr/>
              </a:pPr>
              <a:r>
                <a:rPr lang="en-US" sz="2400" dirty="0" err="1" smtClean="0">
                  <a:solidFill>
                    <a:schemeClr val="accent2"/>
                  </a:solidFill>
                  <a:cs typeface="+mn-cs"/>
                </a:rPr>
                <a:t>Spezielle</a:t>
              </a:r>
              <a:r>
                <a:rPr lang="en-US" sz="2400" dirty="0" smtClean="0">
                  <a:solidFill>
                    <a:schemeClr val="accent2"/>
                  </a:solidFill>
                  <a:cs typeface="+mn-cs"/>
                </a:rPr>
                <a:t> </a:t>
              </a:r>
              <a:r>
                <a:rPr lang="en-US" sz="2400" dirty="0" err="1" smtClean="0">
                  <a:solidFill>
                    <a:schemeClr val="accent2"/>
                  </a:solidFill>
                  <a:cs typeface="+mn-cs"/>
                </a:rPr>
                <a:t>Operatoren</a:t>
              </a:r>
              <a:r>
                <a:rPr lang="en-US" sz="2400" dirty="0" smtClean="0">
                  <a:solidFill>
                    <a:schemeClr val="accent2"/>
                  </a:solidFill>
                  <a:cs typeface="+mn-cs"/>
                </a:rPr>
                <a:t>:</a:t>
              </a:r>
              <a:endParaRPr lang="en-US" sz="2400" dirty="0">
                <a:solidFill>
                  <a:schemeClr val="accent2"/>
                </a:solidFill>
                <a:cs typeface="+mn-cs"/>
              </a:endParaRPr>
            </a:p>
            <a:p>
              <a:pPr algn="ctr">
                <a:spcAft>
                  <a:spcPct val="0"/>
                </a:spcAft>
                <a:defRPr/>
              </a:pPr>
              <a:r>
                <a:rPr lang="en-US" sz="2400" i="1" dirty="0" err="1">
                  <a:solidFill>
                    <a:schemeClr val="accent2"/>
                  </a:solidFill>
                  <a:cs typeface="+mn-cs"/>
                </a:rPr>
                <a:t>Istream</a:t>
              </a:r>
              <a:r>
                <a:rPr lang="en-US" sz="2400" i="1" dirty="0">
                  <a:solidFill>
                    <a:schemeClr val="accent2"/>
                  </a:solidFill>
                  <a:cs typeface="+mn-cs"/>
                </a:rPr>
                <a:t>, </a:t>
              </a:r>
              <a:r>
                <a:rPr lang="en-US" sz="2400" i="1" dirty="0" err="1">
                  <a:solidFill>
                    <a:schemeClr val="accent2"/>
                  </a:solidFill>
                  <a:cs typeface="+mn-cs"/>
                </a:rPr>
                <a:t>Dstream</a:t>
              </a:r>
              <a:r>
                <a:rPr lang="en-US" sz="2400" i="1" dirty="0">
                  <a:solidFill>
                    <a:schemeClr val="accent2"/>
                  </a:solidFill>
                  <a:cs typeface="+mn-cs"/>
                </a:rPr>
                <a:t>, </a:t>
              </a:r>
              <a:r>
                <a:rPr lang="en-US" sz="2400" i="1" dirty="0" err="1">
                  <a:solidFill>
                    <a:schemeClr val="accent2"/>
                  </a:solidFill>
                  <a:cs typeface="+mn-cs"/>
                </a:rPr>
                <a:t>Rstream</a:t>
              </a:r>
              <a:endParaRPr lang="en-US" sz="2400" i="1" dirty="0">
                <a:solidFill>
                  <a:schemeClr val="accent2"/>
                </a:solidFill>
                <a:cs typeface="+mn-cs"/>
              </a:endParaRPr>
            </a:p>
          </p:txBody>
        </p:sp>
      </p:grpSp>
      <p:grpSp>
        <p:nvGrpSpPr>
          <p:cNvPr id="277517" name="Group 1037"/>
          <p:cNvGrpSpPr>
            <a:grpSpLocks/>
          </p:cNvGrpSpPr>
          <p:nvPr/>
        </p:nvGrpSpPr>
        <p:grpSpPr bwMode="auto">
          <a:xfrm>
            <a:off x="6305552" y="2454443"/>
            <a:ext cx="2514600" cy="1990725"/>
            <a:chOff x="4212" y="1538"/>
            <a:chExt cx="1584" cy="1254"/>
          </a:xfrm>
        </p:grpSpPr>
        <p:cxnSp>
          <p:nvCxnSpPr>
            <p:cNvPr id="277518" name="AutoShape 1038"/>
            <p:cNvCxnSpPr>
              <a:cxnSpLocks noChangeShapeType="1"/>
              <a:stCxn id="277509" idx="7"/>
              <a:endCxn id="277509" idx="5"/>
            </p:cNvCxnSpPr>
            <p:nvPr/>
          </p:nvCxnSpPr>
          <p:spPr bwMode="auto">
            <a:xfrm rot="5400000" flipV="1">
              <a:off x="4188" y="1775"/>
              <a:ext cx="476" cy="1"/>
            </a:xfrm>
            <a:prstGeom prst="curvedConnector5">
              <a:avLst>
                <a:gd name="adj1" fmla="val -50843"/>
                <a:gd name="adj2" fmla="val 120900000"/>
                <a:gd name="adj3" fmla="val 150843"/>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7519" name="Text Box 1039"/>
            <p:cNvSpPr txBox="1">
              <a:spLocks noChangeArrowheads="1"/>
            </p:cNvSpPr>
            <p:nvPr/>
          </p:nvSpPr>
          <p:spPr bwMode="auto">
            <a:xfrm>
              <a:off x="4212" y="2333"/>
              <a:ext cx="1584" cy="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5000"/>
                </a:lnSpc>
                <a:spcAft>
                  <a:spcPct val="0"/>
                </a:spcAft>
                <a:defRPr/>
              </a:pPr>
              <a:r>
                <a:rPr lang="en-US" sz="2400" dirty="0" err="1" smtClean="0">
                  <a:solidFill>
                    <a:schemeClr val="accent2"/>
                  </a:solidFill>
                  <a:cs typeface="+mn-cs"/>
                </a:rPr>
                <a:t>Jede</a:t>
              </a:r>
              <a:r>
                <a:rPr lang="en-US" sz="2400" dirty="0" smtClean="0">
                  <a:solidFill>
                    <a:schemeClr val="accent2"/>
                  </a:solidFill>
                  <a:cs typeface="+mn-cs"/>
                </a:rPr>
                <a:t> </a:t>
              </a:r>
              <a:r>
                <a:rPr lang="en-US" sz="2400" dirty="0" err="1" smtClean="0">
                  <a:solidFill>
                    <a:schemeClr val="accent2"/>
                  </a:solidFill>
                  <a:cs typeface="+mn-cs"/>
                </a:rPr>
                <a:t>relationale</a:t>
              </a:r>
              <a:r>
                <a:rPr lang="en-US" sz="2400" dirty="0" smtClean="0">
                  <a:solidFill>
                    <a:schemeClr val="accent2"/>
                  </a:solidFill>
                  <a:cs typeface="+mn-cs"/>
                </a:rPr>
                <a:t/>
              </a:r>
              <a:br>
                <a:rPr lang="en-US" sz="2400" dirty="0" smtClean="0">
                  <a:solidFill>
                    <a:schemeClr val="accent2"/>
                  </a:solidFill>
                  <a:cs typeface="+mn-cs"/>
                </a:rPr>
              </a:br>
              <a:r>
                <a:rPr lang="en-US" sz="2400" dirty="0" err="1" smtClean="0">
                  <a:solidFill>
                    <a:schemeClr val="accent2"/>
                  </a:solidFill>
                  <a:cs typeface="+mn-cs"/>
                </a:rPr>
                <a:t>Anfragesprache</a:t>
              </a:r>
              <a:endParaRPr lang="en-US" sz="2400" dirty="0">
                <a:solidFill>
                  <a:schemeClr val="accent2"/>
                </a:solidFill>
                <a:cs typeface="+mn-cs"/>
              </a:endParaRPr>
            </a:p>
          </p:txBody>
        </p:sp>
      </p:grpSp>
      <p:sp>
        <p:nvSpPr>
          <p:cNvPr id="19" name="Rechteck 18"/>
          <p:cNvSpPr/>
          <p:nvPr/>
        </p:nvSpPr>
        <p:spPr>
          <a:xfrm>
            <a:off x="3688261" y="6346541"/>
            <a:ext cx="1459803" cy="276999"/>
          </a:xfrm>
          <a:prstGeom prst="rect">
            <a:avLst/>
          </a:prstGeom>
        </p:spPr>
        <p:txBody>
          <a:bodyPr wrap="square">
            <a:spAutoFit/>
          </a:bodyPr>
          <a:lstStyle/>
          <a:p>
            <a:r>
              <a:rPr lang="de-DE" sz="1200" dirty="0" smtClean="0">
                <a:solidFill>
                  <a:srgbClr val="0000FF"/>
                </a:solidFill>
              </a:rPr>
              <a:t>J</a:t>
            </a:r>
            <a:r>
              <a:rPr lang="de-DE" sz="1200" dirty="0">
                <a:solidFill>
                  <a:srgbClr val="0000FF"/>
                </a:solidFill>
              </a:rPr>
              <a:t>. </a:t>
            </a:r>
            <a:r>
              <a:rPr lang="de-DE" sz="1200" dirty="0" err="1" smtClean="0">
                <a:solidFill>
                  <a:srgbClr val="0000FF"/>
                </a:solidFill>
              </a:rPr>
              <a:t>Widom</a:t>
            </a:r>
            <a:r>
              <a:rPr lang="de-DE" sz="1200" dirty="0" smtClean="0">
                <a:solidFill>
                  <a:srgbClr val="0000FF"/>
                </a:solidFill>
              </a:rPr>
              <a:t> et al. </a:t>
            </a:r>
            <a:endParaRPr lang="de-DE" sz="1200" dirty="0">
              <a:solidFill>
                <a:srgbClr val="0000FF"/>
              </a:solidFill>
            </a:endParaRPr>
          </a:p>
        </p:txBody>
      </p:sp>
    </p:spTree>
    <p:extLst>
      <p:ext uri="{BB962C8B-B14F-4D97-AF65-F5344CB8AC3E}">
        <p14:creationId xmlns:p14="http://schemas.microsoft.com/office/powerpoint/2010/main" val="33343904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775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775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77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pPr>
              <a:defRPr/>
            </a:pPr>
            <a:fld id="{8C3AC905-2461-7041-AA5F-5B35D17222E7}" type="slidenum">
              <a:rPr lang="en-US"/>
              <a:pPr>
                <a:defRPr/>
              </a:pPr>
              <a:t>31</a:t>
            </a:fld>
            <a:endParaRPr lang="en-US"/>
          </a:p>
        </p:txBody>
      </p:sp>
      <p:sp>
        <p:nvSpPr>
          <p:cNvPr id="207874" name="Rectangle 2"/>
          <p:cNvSpPr>
            <a:spLocks noGrp="1" noChangeArrowheads="1"/>
          </p:cNvSpPr>
          <p:nvPr>
            <p:ph type="title"/>
          </p:nvPr>
        </p:nvSpPr>
        <p:spPr>
          <a:xfrm>
            <a:off x="468313" y="188640"/>
            <a:ext cx="8229600" cy="503238"/>
          </a:xfrm>
        </p:spPr>
        <p:txBody>
          <a:bodyPr/>
          <a:lstStyle/>
          <a:p>
            <a:pPr>
              <a:defRPr/>
            </a:pPr>
            <a:r>
              <a:rPr lang="en-US" sz="3600" dirty="0" err="1">
                <a:cs typeface="+mj-cs"/>
              </a:rPr>
              <a:t>K</a:t>
            </a:r>
            <a:r>
              <a:rPr lang="en-US" sz="3600" dirty="0" err="1" smtClean="0">
                <a:cs typeface="+mj-cs"/>
              </a:rPr>
              <a:t>onversion</a:t>
            </a:r>
            <a:r>
              <a:rPr lang="en-US" sz="3600" dirty="0" smtClean="0">
                <a:cs typeface="+mj-cs"/>
              </a:rPr>
              <a:t> – </a:t>
            </a:r>
            <a:r>
              <a:rPr lang="en-US" sz="3600" dirty="0" err="1" smtClean="0">
                <a:cs typeface="+mj-cs"/>
              </a:rPr>
              <a:t>Definitionen</a:t>
            </a:r>
            <a:endParaRPr lang="en-US" sz="3600" dirty="0" smtClean="0">
              <a:cs typeface="+mj-cs"/>
            </a:endParaRPr>
          </a:p>
        </p:txBody>
      </p:sp>
      <p:sp>
        <p:nvSpPr>
          <p:cNvPr id="207875" name="Rectangle 3"/>
          <p:cNvSpPr>
            <a:spLocks noGrp="1" noChangeArrowheads="1"/>
          </p:cNvSpPr>
          <p:nvPr>
            <p:ph type="body" idx="1"/>
          </p:nvPr>
        </p:nvSpPr>
        <p:spPr>
          <a:xfrm>
            <a:off x="539552" y="1268760"/>
            <a:ext cx="8424936" cy="4953000"/>
          </a:xfrm>
        </p:spPr>
        <p:txBody>
          <a:bodyPr/>
          <a:lstStyle/>
          <a:p>
            <a:pPr>
              <a:defRPr/>
            </a:pPr>
            <a:r>
              <a:rPr lang="en-US" dirty="0" smtClean="0">
                <a:cs typeface="+mn-cs"/>
              </a:rPr>
              <a:t>Strom-</a:t>
            </a:r>
            <a:r>
              <a:rPr lang="en-US" dirty="0" err="1" smtClean="0">
                <a:cs typeface="+mn-cs"/>
              </a:rPr>
              <a:t>zu</a:t>
            </a:r>
            <a:r>
              <a:rPr lang="en-US" dirty="0" smtClean="0">
                <a:cs typeface="+mn-cs"/>
              </a:rPr>
              <a:t>-Relation-Operator S[…]</a:t>
            </a:r>
          </a:p>
          <a:p>
            <a:pPr lvl="1">
              <a:defRPr/>
            </a:pPr>
            <a:r>
              <a:rPr lang="en-US" i="1" dirty="0" smtClean="0">
                <a:solidFill>
                  <a:schemeClr val="accent2"/>
                </a:solidFill>
              </a:rPr>
              <a:t>S </a:t>
            </a:r>
            <a:r>
              <a:rPr lang="en-US" dirty="0" smtClean="0">
                <a:solidFill>
                  <a:schemeClr val="accent2"/>
                </a:solidFill>
              </a:rPr>
              <a:t>[</a:t>
            </a:r>
            <a:r>
              <a:rPr lang="en-US" i="1" dirty="0" smtClean="0">
                <a:solidFill>
                  <a:schemeClr val="accent2"/>
                </a:solidFill>
              </a:rPr>
              <a:t>W </a:t>
            </a:r>
            <a:r>
              <a:rPr lang="en-US" dirty="0" smtClean="0">
                <a:solidFill>
                  <a:schemeClr val="accent2"/>
                </a:solidFill>
              </a:rPr>
              <a:t>]</a:t>
            </a:r>
            <a:r>
              <a:rPr lang="en-US" dirty="0" smtClean="0"/>
              <a:t> </a:t>
            </a:r>
            <a:r>
              <a:rPr lang="en-US" dirty="0" err="1" smtClean="0"/>
              <a:t>ist</a:t>
            </a:r>
            <a:r>
              <a:rPr lang="en-US" dirty="0" smtClean="0"/>
              <a:t> </a:t>
            </a:r>
            <a:r>
              <a:rPr lang="en-US" dirty="0" err="1" smtClean="0"/>
              <a:t>eine</a:t>
            </a:r>
            <a:r>
              <a:rPr lang="en-US" dirty="0" smtClean="0"/>
              <a:t> Relation — </a:t>
            </a:r>
            <a:r>
              <a:rPr lang="en-US" dirty="0" err="1" smtClean="0"/>
              <a:t>zum</a:t>
            </a:r>
            <a:r>
              <a:rPr lang="en-US" dirty="0" smtClean="0"/>
              <a:t> </a:t>
            </a:r>
            <a:r>
              <a:rPr lang="en-US" dirty="0" err="1" smtClean="0"/>
              <a:t>Zeitpunkt</a:t>
            </a:r>
            <a:r>
              <a:rPr lang="en-US" dirty="0" smtClean="0"/>
              <a:t> </a:t>
            </a:r>
            <a:r>
              <a:rPr lang="en-US" i="1" dirty="0" smtClean="0"/>
              <a:t>T </a:t>
            </a:r>
            <a:r>
              <a:rPr lang="en-US" dirty="0" err="1" smtClean="0"/>
              <a:t>sind</a:t>
            </a:r>
            <a:r>
              <a:rPr lang="en-US" dirty="0" smtClean="0"/>
              <a:t> </a:t>
            </a:r>
            <a:r>
              <a:rPr lang="en-US" dirty="0" err="1" smtClean="0"/>
              <a:t>alle</a:t>
            </a:r>
            <a:r>
              <a:rPr lang="en-US" dirty="0" smtClean="0"/>
              <a:t> </a:t>
            </a:r>
            <a:r>
              <a:rPr lang="en-US" dirty="0" err="1" smtClean="0"/>
              <a:t>Tupel</a:t>
            </a:r>
            <a:r>
              <a:rPr lang="en-US" dirty="0" smtClean="0"/>
              <a:t> </a:t>
            </a:r>
            <a:r>
              <a:rPr lang="en-US" dirty="0" err="1" smtClean="0"/>
              <a:t>im</a:t>
            </a:r>
            <a:r>
              <a:rPr lang="en-US" dirty="0" smtClean="0"/>
              <a:t> </a:t>
            </a:r>
            <a:r>
              <a:rPr lang="en-US" dirty="0" err="1" smtClean="0"/>
              <a:t>Fenster</a:t>
            </a:r>
            <a:r>
              <a:rPr lang="en-US" dirty="0" smtClean="0"/>
              <a:t> </a:t>
            </a:r>
            <a:r>
              <a:rPr lang="en-US" i="1" dirty="0" smtClean="0"/>
              <a:t>W,</a:t>
            </a:r>
            <a:r>
              <a:rPr lang="en-US" dirty="0" smtClean="0"/>
              <a:t> </a:t>
            </a:r>
            <a:r>
              <a:rPr lang="en-US" dirty="0" err="1" smtClean="0"/>
              <a:t>angewendet</a:t>
            </a:r>
            <a:r>
              <a:rPr lang="en-US" dirty="0" smtClean="0"/>
              <a:t> auf den Strom </a:t>
            </a:r>
            <a:r>
              <a:rPr lang="en-US" i="1" dirty="0" smtClean="0"/>
              <a:t>S</a:t>
            </a:r>
            <a:r>
              <a:rPr lang="en-US" dirty="0" smtClean="0"/>
              <a:t> </a:t>
            </a:r>
            <a:r>
              <a:rPr lang="en-US" dirty="0" err="1" smtClean="0"/>
              <a:t>bis</a:t>
            </a:r>
            <a:r>
              <a:rPr lang="en-US" dirty="0" smtClean="0"/>
              <a:t> </a:t>
            </a:r>
            <a:r>
              <a:rPr lang="en-US" dirty="0" err="1" smtClean="0"/>
              <a:t>zum</a:t>
            </a:r>
            <a:r>
              <a:rPr lang="en-US" dirty="0" smtClean="0"/>
              <a:t> </a:t>
            </a:r>
            <a:r>
              <a:rPr lang="en-US" dirty="0" err="1" smtClean="0"/>
              <a:t>Zeitpunkt</a:t>
            </a:r>
            <a:r>
              <a:rPr lang="en-US" dirty="0" smtClean="0"/>
              <a:t> </a:t>
            </a:r>
            <a:r>
              <a:rPr lang="en-US" i="1" dirty="0" smtClean="0"/>
              <a:t>T</a:t>
            </a:r>
            <a:r>
              <a:rPr lang="en-US" dirty="0" smtClean="0"/>
              <a:t>, </a:t>
            </a:r>
            <a:r>
              <a:rPr lang="en-US" dirty="0" err="1" smtClean="0"/>
              <a:t>enthalten</a:t>
            </a:r>
            <a:endParaRPr lang="en-US" dirty="0" smtClean="0"/>
          </a:p>
          <a:p>
            <a:pPr lvl="1">
              <a:defRPr/>
            </a:pPr>
            <a:r>
              <a:rPr lang="en-US" dirty="0" err="1" smtClean="0"/>
              <a:t>Wenn</a:t>
            </a:r>
            <a:r>
              <a:rPr lang="en-US" dirty="0" smtClean="0"/>
              <a:t> </a:t>
            </a:r>
            <a:r>
              <a:rPr lang="en-US" i="1" dirty="0" smtClean="0">
                <a:solidFill>
                  <a:schemeClr val="accent2"/>
                </a:solidFill>
              </a:rPr>
              <a:t>W = </a:t>
            </a:r>
            <a:r>
              <a:rPr lang="en-US" dirty="0" smtClean="0">
                <a:solidFill>
                  <a:schemeClr val="accent2"/>
                </a:solidFill>
                <a:sym typeface="Symbol" charset="0"/>
              </a:rPr>
              <a:t></a:t>
            </a:r>
            <a:r>
              <a:rPr lang="en-US" dirty="0" smtClean="0">
                <a:sym typeface="Symbol" charset="0"/>
              </a:rPr>
              <a:t>, </a:t>
            </a:r>
            <a:r>
              <a:rPr lang="en-US" err="1" smtClean="0">
                <a:sym typeface="Symbol" charset="0"/>
              </a:rPr>
              <a:t>sind</a:t>
            </a:r>
            <a:r>
              <a:rPr lang="en-US" smtClean="0">
                <a:sym typeface="Symbol" charset="0"/>
              </a:rPr>
              <a:t> all </a:t>
            </a:r>
            <a:r>
              <a:rPr lang="en-US" dirty="0" err="1" smtClean="0">
                <a:sym typeface="Symbol" charset="0"/>
              </a:rPr>
              <a:t>Tupel</a:t>
            </a:r>
            <a:r>
              <a:rPr lang="en-US" dirty="0" smtClean="0">
                <a:sym typeface="Symbol" charset="0"/>
              </a:rPr>
              <a:t> </a:t>
            </a:r>
            <a:r>
              <a:rPr lang="en-US" dirty="0" err="1" smtClean="0">
                <a:sym typeface="Symbol" charset="0"/>
              </a:rPr>
              <a:t>aus</a:t>
            </a:r>
            <a:r>
              <a:rPr lang="en-US" dirty="0" smtClean="0">
                <a:sym typeface="Symbol" charset="0"/>
              </a:rPr>
              <a:t> </a:t>
            </a:r>
            <a:r>
              <a:rPr lang="en-US" i="1" dirty="0" smtClean="0"/>
              <a:t>S</a:t>
            </a:r>
            <a:r>
              <a:rPr lang="en-US" dirty="0" smtClean="0"/>
              <a:t> </a:t>
            </a:r>
            <a:r>
              <a:rPr lang="en-US" dirty="0" err="1" smtClean="0"/>
              <a:t>bis</a:t>
            </a:r>
            <a:r>
              <a:rPr lang="en-US" dirty="0" smtClean="0"/>
              <a:t> </a:t>
            </a:r>
            <a:r>
              <a:rPr lang="en-US" dirty="0" err="1" smtClean="0"/>
              <a:t>zu</a:t>
            </a:r>
            <a:r>
              <a:rPr lang="en-US" dirty="0" smtClean="0"/>
              <a:t> </a:t>
            </a:r>
            <a:r>
              <a:rPr lang="en-US" i="1" dirty="0" smtClean="0"/>
              <a:t>T</a:t>
            </a:r>
            <a:r>
              <a:rPr lang="en-US" dirty="0" smtClean="0"/>
              <a:t> </a:t>
            </a:r>
            <a:r>
              <a:rPr lang="en-US" dirty="0" err="1" smtClean="0"/>
              <a:t>enthalten</a:t>
            </a:r>
            <a:endParaRPr lang="en-US" dirty="0" smtClean="0"/>
          </a:p>
          <a:p>
            <a:pPr lvl="1">
              <a:defRPr/>
            </a:pPr>
            <a:r>
              <a:rPr lang="en-US" i="1" dirty="0">
                <a:solidFill>
                  <a:schemeClr val="accent2"/>
                </a:solidFill>
              </a:rPr>
              <a:t>W </a:t>
            </a:r>
            <a:r>
              <a:rPr lang="en-US" dirty="0" err="1" smtClean="0"/>
              <a:t>definiert</a:t>
            </a:r>
            <a:r>
              <a:rPr lang="en-US" dirty="0" smtClean="0"/>
              <a:t> </a:t>
            </a:r>
            <a:r>
              <a:rPr lang="en-US" dirty="0" err="1" smtClean="0">
                <a:solidFill>
                  <a:schemeClr val="accent2"/>
                </a:solidFill>
              </a:rPr>
              <a:t>Zeitinterval</a:t>
            </a:r>
            <a:r>
              <a:rPr lang="en-US" dirty="0" smtClean="0"/>
              <a:t>, </a:t>
            </a:r>
            <a:r>
              <a:rPr lang="en-US" dirty="0" err="1" smtClean="0">
                <a:solidFill>
                  <a:srgbClr val="333399"/>
                </a:solidFill>
              </a:rPr>
              <a:t>Anzahl</a:t>
            </a:r>
            <a:r>
              <a:rPr lang="en-US" dirty="0" smtClean="0">
                <a:solidFill>
                  <a:srgbClr val="333399"/>
                </a:solidFill>
              </a:rPr>
              <a:t> </a:t>
            </a:r>
            <a:r>
              <a:rPr lang="en-US" dirty="0" err="1" smtClean="0">
                <a:solidFill>
                  <a:srgbClr val="333399"/>
                </a:solidFill>
              </a:rPr>
              <a:t>Tupel</a:t>
            </a:r>
            <a:r>
              <a:rPr lang="en-US" dirty="0" smtClean="0"/>
              <a:t>, und </a:t>
            </a:r>
            <a:r>
              <a:rPr lang="en-US" dirty="0" err="1" smtClean="0">
                <a:solidFill>
                  <a:srgbClr val="333399"/>
                </a:solidFill>
              </a:rPr>
              <a:t>Verschiebung</a:t>
            </a:r>
            <a:endParaRPr lang="en-US" i="1" dirty="0" smtClean="0">
              <a:solidFill>
                <a:srgbClr val="333399"/>
              </a:solidFill>
            </a:endParaRPr>
          </a:p>
          <a:p>
            <a:pPr>
              <a:defRPr/>
            </a:pPr>
            <a:r>
              <a:rPr lang="en-US" dirty="0" smtClean="0">
                <a:cs typeface="+mn-cs"/>
              </a:rPr>
              <a:t>Relation-</a:t>
            </a:r>
            <a:r>
              <a:rPr lang="en-US" dirty="0" err="1" smtClean="0">
                <a:cs typeface="+mn-cs"/>
              </a:rPr>
              <a:t>zu</a:t>
            </a:r>
            <a:r>
              <a:rPr lang="en-US" dirty="0" smtClean="0">
                <a:cs typeface="+mn-cs"/>
              </a:rPr>
              <a:t>-Strom-</a:t>
            </a:r>
            <a:r>
              <a:rPr lang="en-US" dirty="0" err="1" smtClean="0">
                <a:cs typeface="+mn-cs"/>
              </a:rPr>
              <a:t>Operatoren</a:t>
            </a:r>
            <a:endParaRPr lang="en-US" dirty="0" smtClean="0">
              <a:cs typeface="+mn-cs"/>
            </a:endParaRPr>
          </a:p>
          <a:p>
            <a:pPr lvl="1">
              <a:defRPr/>
            </a:pPr>
            <a:r>
              <a:rPr lang="en-US" dirty="0" err="1" smtClean="0">
                <a:solidFill>
                  <a:schemeClr val="accent2"/>
                </a:solidFill>
              </a:rPr>
              <a:t>Istream</a:t>
            </a:r>
            <a:r>
              <a:rPr lang="en-US" dirty="0" smtClean="0">
                <a:solidFill>
                  <a:schemeClr val="accent2"/>
                </a:solidFill>
              </a:rPr>
              <a:t>(</a:t>
            </a:r>
            <a:r>
              <a:rPr lang="en-US" i="1" dirty="0" smtClean="0">
                <a:solidFill>
                  <a:schemeClr val="accent2"/>
                </a:solidFill>
              </a:rPr>
              <a:t>R</a:t>
            </a:r>
            <a:r>
              <a:rPr lang="en-US" dirty="0" smtClean="0">
                <a:solidFill>
                  <a:schemeClr val="accent2"/>
                </a:solidFill>
              </a:rPr>
              <a:t>)</a:t>
            </a:r>
            <a:r>
              <a:rPr lang="en-US" dirty="0" smtClean="0"/>
              <a:t> </a:t>
            </a:r>
            <a:r>
              <a:rPr lang="en-US" dirty="0" err="1" smtClean="0"/>
              <a:t>enthält</a:t>
            </a:r>
            <a:r>
              <a:rPr lang="en-US" dirty="0" smtClean="0"/>
              <a:t> </a:t>
            </a:r>
            <a:r>
              <a:rPr lang="en-US" dirty="0" err="1" smtClean="0"/>
              <a:t>alle</a:t>
            </a:r>
            <a:r>
              <a:rPr lang="en-US" dirty="0" smtClean="0"/>
              <a:t> </a:t>
            </a:r>
            <a:r>
              <a:rPr lang="en-US" dirty="0" smtClean="0">
                <a:solidFill>
                  <a:schemeClr val="accent2"/>
                </a:solidFill>
              </a:rPr>
              <a:t>(</a:t>
            </a:r>
            <a:r>
              <a:rPr lang="en-US" i="1" dirty="0" err="1" smtClean="0">
                <a:solidFill>
                  <a:schemeClr val="accent2"/>
                </a:solidFill>
              </a:rPr>
              <a:t>r,T</a:t>
            </a:r>
            <a:r>
              <a:rPr lang="en-US" i="1" dirty="0" smtClean="0">
                <a:solidFill>
                  <a:schemeClr val="accent2"/>
                </a:solidFill>
              </a:rPr>
              <a:t> </a:t>
            </a:r>
            <a:r>
              <a:rPr lang="en-US" dirty="0" smtClean="0">
                <a:solidFill>
                  <a:schemeClr val="accent2"/>
                </a:solidFill>
              </a:rPr>
              <a:t>)</a:t>
            </a:r>
            <a:r>
              <a:rPr lang="en-US" dirty="0" smtClean="0"/>
              <a:t> </a:t>
            </a:r>
            <a:r>
              <a:rPr lang="en-US" dirty="0" err="1" smtClean="0"/>
              <a:t>wobei</a:t>
            </a:r>
            <a:r>
              <a:rPr lang="en-US" dirty="0" smtClean="0"/>
              <a:t> </a:t>
            </a:r>
            <a:r>
              <a:rPr lang="en-US" i="1" dirty="0" smtClean="0"/>
              <a:t>r </a:t>
            </a:r>
            <a:r>
              <a:rPr lang="en-US" dirty="0" smtClean="0">
                <a:sym typeface="Symbol" charset="0"/>
              </a:rPr>
              <a:t> </a:t>
            </a:r>
            <a:r>
              <a:rPr lang="en-US" i="1" dirty="0" smtClean="0"/>
              <a:t>R</a:t>
            </a:r>
            <a:r>
              <a:rPr lang="en-US" dirty="0" smtClean="0"/>
              <a:t> </a:t>
            </a:r>
            <a:r>
              <a:rPr lang="en-US" dirty="0" err="1" smtClean="0"/>
              <a:t>zum</a:t>
            </a:r>
            <a:r>
              <a:rPr lang="en-US" dirty="0" smtClean="0"/>
              <a:t> </a:t>
            </a:r>
            <a:r>
              <a:rPr lang="en-US" dirty="0" err="1" smtClean="0"/>
              <a:t>Zeitpunkt</a:t>
            </a:r>
            <a:r>
              <a:rPr lang="en-US" dirty="0" smtClean="0"/>
              <a:t> </a:t>
            </a:r>
            <a:r>
              <a:rPr lang="en-US" i="1" dirty="0" smtClean="0"/>
              <a:t>T </a:t>
            </a:r>
            <a:r>
              <a:rPr lang="en-US" dirty="0" err="1" smtClean="0"/>
              <a:t>aber</a:t>
            </a:r>
            <a:r>
              <a:rPr lang="en-US" dirty="0" smtClean="0"/>
              <a:t> </a:t>
            </a:r>
            <a:r>
              <a:rPr lang="en-US" i="1" dirty="0" smtClean="0"/>
              <a:t>r </a:t>
            </a:r>
            <a:r>
              <a:rPr lang="en-US" dirty="0" smtClean="0">
                <a:sym typeface="Symbol" charset="0"/>
              </a:rPr>
              <a:t> </a:t>
            </a:r>
            <a:r>
              <a:rPr lang="en-US" i="1" dirty="0" smtClean="0"/>
              <a:t>R</a:t>
            </a:r>
            <a:r>
              <a:rPr lang="en-US" dirty="0" smtClean="0"/>
              <a:t> </a:t>
            </a:r>
            <a:r>
              <a:rPr lang="en-US" dirty="0" err="1" smtClean="0"/>
              <a:t>zum</a:t>
            </a:r>
            <a:r>
              <a:rPr lang="en-US" dirty="0" smtClean="0"/>
              <a:t> </a:t>
            </a:r>
            <a:r>
              <a:rPr lang="en-US" dirty="0" err="1" smtClean="0"/>
              <a:t>Zeitpunkt</a:t>
            </a:r>
            <a:r>
              <a:rPr lang="en-US" dirty="0" smtClean="0"/>
              <a:t> </a:t>
            </a:r>
            <a:r>
              <a:rPr lang="en-US" i="1" dirty="0" smtClean="0"/>
              <a:t>T</a:t>
            </a:r>
            <a:r>
              <a:rPr lang="en-US" i="1" dirty="0" smtClean="0">
                <a:cs typeface="Arial" charset="0"/>
              </a:rPr>
              <a:t>–</a:t>
            </a:r>
            <a:r>
              <a:rPr lang="en-US" i="1" dirty="0" smtClean="0"/>
              <a:t>1</a:t>
            </a:r>
          </a:p>
          <a:p>
            <a:pPr lvl="1">
              <a:defRPr/>
            </a:pPr>
            <a:r>
              <a:rPr lang="en-US" dirty="0" err="1" smtClean="0">
                <a:solidFill>
                  <a:schemeClr val="accent2"/>
                </a:solidFill>
              </a:rPr>
              <a:t>Dstream</a:t>
            </a:r>
            <a:r>
              <a:rPr lang="en-US" dirty="0" smtClean="0">
                <a:solidFill>
                  <a:schemeClr val="accent2"/>
                </a:solidFill>
              </a:rPr>
              <a:t>(</a:t>
            </a:r>
            <a:r>
              <a:rPr lang="en-US" i="1" dirty="0" smtClean="0">
                <a:solidFill>
                  <a:schemeClr val="accent2"/>
                </a:solidFill>
              </a:rPr>
              <a:t>R</a:t>
            </a:r>
            <a:r>
              <a:rPr lang="en-US" dirty="0" smtClean="0">
                <a:solidFill>
                  <a:schemeClr val="accent2"/>
                </a:solidFill>
              </a:rPr>
              <a:t>)</a:t>
            </a:r>
            <a:r>
              <a:rPr lang="en-US" dirty="0" smtClean="0"/>
              <a:t> </a:t>
            </a:r>
            <a:r>
              <a:rPr lang="en-US" dirty="0" err="1"/>
              <a:t>enthält</a:t>
            </a:r>
            <a:r>
              <a:rPr lang="en-US" dirty="0"/>
              <a:t> </a:t>
            </a:r>
            <a:r>
              <a:rPr lang="en-US" dirty="0" err="1"/>
              <a:t>alle</a:t>
            </a:r>
            <a:r>
              <a:rPr lang="en-US" dirty="0"/>
              <a:t> </a:t>
            </a:r>
            <a:r>
              <a:rPr lang="en-US" dirty="0" smtClean="0">
                <a:solidFill>
                  <a:schemeClr val="accent2"/>
                </a:solidFill>
              </a:rPr>
              <a:t>(</a:t>
            </a:r>
            <a:r>
              <a:rPr lang="en-US" i="1" dirty="0" err="1" smtClean="0">
                <a:solidFill>
                  <a:schemeClr val="accent2"/>
                </a:solidFill>
              </a:rPr>
              <a:t>r,T</a:t>
            </a:r>
            <a:r>
              <a:rPr lang="en-US" i="1" dirty="0" smtClean="0">
                <a:solidFill>
                  <a:schemeClr val="accent2"/>
                </a:solidFill>
              </a:rPr>
              <a:t> </a:t>
            </a:r>
            <a:r>
              <a:rPr lang="en-US" dirty="0" smtClean="0">
                <a:solidFill>
                  <a:schemeClr val="accent2"/>
                </a:solidFill>
              </a:rPr>
              <a:t>)</a:t>
            </a:r>
            <a:r>
              <a:rPr lang="en-US" dirty="0" smtClean="0"/>
              <a:t> </a:t>
            </a:r>
            <a:r>
              <a:rPr lang="en-US" dirty="0" err="1"/>
              <a:t>wobei</a:t>
            </a:r>
            <a:r>
              <a:rPr lang="en-US" dirty="0"/>
              <a:t> </a:t>
            </a:r>
            <a:r>
              <a:rPr lang="en-US" i="1" dirty="0" smtClean="0"/>
              <a:t>r </a:t>
            </a:r>
            <a:r>
              <a:rPr lang="en-US" dirty="0" smtClean="0">
                <a:sym typeface="Symbol" charset="0"/>
              </a:rPr>
              <a:t> </a:t>
            </a:r>
            <a:r>
              <a:rPr lang="en-US" i="1" dirty="0" smtClean="0"/>
              <a:t>R</a:t>
            </a:r>
            <a:r>
              <a:rPr lang="en-US" dirty="0" smtClean="0"/>
              <a:t> </a:t>
            </a:r>
            <a:r>
              <a:rPr lang="en-US" dirty="0" err="1"/>
              <a:t>zum</a:t>
            </a:r>
            <a:r>
              <a:rPr lang="en-US" dirty="0"/>
              <a:t> </a:t>
            </a:r>
            <a:r>
              <a:rPr lang="en-US" dirty="0" err="1"/>
              <a:t>Zeitpunkt</a:t>
            </a:r>
            <a:r>
              <a:rPr lang="en-US" dirty="0"/>
              <a:t> </a:t>
            </a:r>
            <a:r>
              <a:rPr lang="en-US" i="1" dirty="0" smtClean="0"/>
              <a:t>T</a:t>
            </a:r>
            <a:r>
              <a:rPr lang="en-US" i="1" dirty="0" smtClean="0">
                <a:cs typeface="Arial" charset="0"/>
              </a:rPr>
              <a:t>–</a:t>
            </a:r>
            <a:r>
              <a:rPr lang="en-US" i="1" dirty="0" smtClean="0"/>
              <a:t>1 </a:t>
            </a:r>
            <a:r>
              <a:rPr lang="en-US" dirty="0" err="1"/>
              <a:t>aber</a:t>
            </a:r>
            <a:r>
              <a:rPr lang="en-US" dirty="0"/>
              <a:t> </a:t>
            </a:r>
            <a:r>
              <a:rPr lang="en-US" i="1" dirty="0" smtClean="0"/>
              <a:t>r </a:t>
            </a:r>
            <a:r>
              <a:rPr lang="en-US" dirty="0" smtClean="0">
                <a:sym typeface="Symbol" charset="0"/>
              </a:rPr>
              <a:t> </a:t>
            </a:r>
            <a:r>
              <a:rPr lang="en-US" i="1" dirty="0" smtClean="0"/>
              <a:t>R</a:t>
            </a:r>
            <a:r>
              <a:rPr lang="en-US" dirty="0" smtClean="0"/>
              <a:t> </a:t>
            </a:r>
            <a:r>
              <a:rPr lang="en-US" dirty="0" err="1"/>
              <a:t>zum</a:t>
            </a:r>
            <a:r>
              <a:rPr lang="en-US" dirty="0"/>
              <a:t> </a:t>
            </a:r>
            <a:r>
              <a:rPr lang="en-US" dirty="0" err="1"/>
              <a:t>Zeitpunkt</a:t>
            </a:r>
            <a:r>
              <a:rPr lang="en-US" dirty="0"/>
              <a:t> </a:t>
            </a:r>
            <a:r>
              <a:rPr lang="en-US" i="1" dirty="0" smtClean="0"/>
              <a:t>T</a:t>
            </a:r>
          </a:p>
          <a:p>
            <a:pPr lvl="1">
              <a:defRPr/>
            </a:pPr>
            <a:r>
              <a:rPr lang="en-US" dirty="0" err="1" smtClean="0">
                <a:solidFill>
                  <a:schemeClr val="accent2"/>
                </a:solidFill>
              </a:rPr>
              <a:t>Rstream</a:t>
            </a:r>
            <a:r>
              <a:rPr lang="en-US" dirty="0" smtClean="0">
                <a:solidFill>
                  <a:schemeClr val="accent2"/>
                </a:solidFill>
              </a:rPr>
              <a:t>(</a:t>
            </a:r>
            <a:r>
              <a:rPr lang="en-US" i="1" dirty="0" smtClean="0">
                <a:solidFill>
                  <a:schemeClr val="accent2"/>
                </a:solidFill>
              </a:rPr>
              <a:t>R</a:t>
            </a:r>
            <a:r>
              <a:rPr lang="en-US" dirty="0" smtClean="0">
                <a:solidFill>
                  <a:schemeClr val="accent2"/>
                </a:solidFill>
              </a:rPr>
              <a:t>)</a:t>
            </a:r>
            <a:r>
              <a:rPr lang="en-US" dirty="0" smtClean="0"/>
              <a:t> </a:t>
            </a:r>
            <a:r>
              <a:rPr lang="en-US" dirty="0" err="1"/>
              <a:t>enthält</a:t>
            </a:r>
            <a:r>
              <a:rPr lang="en-US" dirty="0"/>
              <a:t> </a:t>
            </a:r>
            <a:r>
              <a:rPr lang="en-US" dirty="0" err="1"/>
              <a:t>alle</a:t>
            </a:r>
            <a:r>
              <a:rPr lang="en-US" dirty="0"/>
              <a:t> </a:t>
            </a:r>
            <a:r>
              <a:rPr lang="en-US" dirty="0" smtClean="0">
                <a:solidFill>
                  <a:schemeClr val="accent2"/>
                </a:solidFill>
              </a:rPr>
              <a:t>(</a:t>
            </a:r>
            <a:r>
              <a:rPr lang="en-US" i="1" dirty="0" err="1" smtClean="0">
                <a:solidFill>
                  <a:schemeClr val="accent2"/>
                </a:solidFill>
              </a:rPr>
              <a:t>r,T</a:t>
            </a:r>
            <a:r>
              <a:rPr lang="en-US" i="1" dirty="0" smtClean="0">
                <a:solidFill>
                  <a:schemeClr val="accent2"/>
                </a:solidFill>
              </a:rPr>
              <a:t> </a:t>
            </a:r>
            <a:r>
              <a:rPr lang="en-US" dirty="0" smtClean="0">
                <a:solidFill>
                  <a:schemeClr val="accent2"/>
                </a:solidFill>
              </a:rPr>
              <a:t>)</a:t>
            </a:r>
            <a:r>
              <a:rPr lang="en-US" dirty="0" smtClean="0"/>
              <a:t> </a:t>
            </a:r>
            <a:r>
              <a:rPr lang="en-US" dirty="0" err="1"/>
              <a:t>wobei</a:t>
            </a:r>
            <a:r>
              <a:rPr lang="en-US" dirty="0"/>
              <a:t> </a:t>
            </a:r>
            <a:r>
              <a:rPr lang="en-US" i="1" dirty="0" smtClean="0"/>
              <a:t>r </a:t>
            </a:r>
            <a:r>
              <a:rPr lang="en-US" dirty="0" smtClean="0">
                <a:sym typeface="Symbol" charset="0"/>
              </a:rPr>
              <a:t> </a:t>
            </a:r>
            <a:r>
              <a:rPr lang="en-US" i="1" dirty="0" smtClean="0"/>
              <a:t>R</a:t>
            </a:r>
            <a:r>
              <a:rPr lang="en-US" dirty="0" smtClean="0"/>
              <a:t> </a:t>
            </a:r>
            <a:r>
              <a:rPr lang="en-US" dirty="0" err="1"/>
              <a:t>zum</a:t>
            </a:r>
            <a:r>
              <a:rPr lang="en-US" dirty="0"/>
              <a:t> </a:t>
            </a:r>
            <a:r>
              <a:rPr lang="en-US" dirty="0" err="1"/>
              <a:t>Zeitpunkt</a:t>
            </a:r>
            <a:r>
              <a:rPr lang="en-US" dirty="0"/>
              <a:t> </a:t>
            </a:r>
            <a:r>
              <a:rPr lang="en-US" i="1" dirty="0" smtClean="0"/>
              <a:t>T</a:t>
            </a:r>
          </a:p>
          <a:p>
            <a:pPr lvl="1">
              <a:defRPr/>
            </a:pPr>
            <a:endParaRPr lang="en-US" i="1" dirty="0" smtClean="0"/>
          </a:p>
        </p:txBody>
      </p:sp>
      <p:sp>
        <p:nvSpPr>
          <p:cNvPr id="7" name="Rechteck 6"/>
          <p:cNvSpPr/>
          <p:nvPr/>
        </p:nvSpPr>
        <p:spPr>
          <a:xfrm>
            <a:off x="3688261" y="6346541"/>
            <a:ext cx="1459803" cy="276999"/>
          </a:xfrm>
          <a:prstGeom prst="rect">
            <a:avLst/>
          </a:prstGeom>
        </p:spPr>
        <p:txBody>
          <a:bodyPr wrap="square">
            <a:spAutoFit/>
          </a:bodyPr>
          <a:lstStyle/>
          <a:p>
            <a:r>
              <a:rPr lang="de-DE" sz="1200" dirty="0" smtClean="0">
                <a:solidFill>
                  <a:srgbClr val="0000FF"/>
                </a:solidFill>
              </a:rPr>
              <a:t>J</a:t>
            </a:r>
            <a:r>
              <a:rPr lang="de-DE" sz="1200" dirty="0">
                <a:solidFill>
                  <a:srgbClr val="0000FF"/>
                </a:solidFill>
              </a:rPr>
              <a:t>. </a:t>
            </a:r>
            <a:r>
              <a:rPr lang="de-DE" sz="1200" dirty="0" err="1" smtClean="0">
                <a:solidFill>
                  <a:srgbClr val="0000FF"/>
                </a:solidFill>
              </a:rPr>
              <a:t>Widom</a:t>
            </a:r>
            <a:r>
              <a:rPr lang="de-DE" sz="1200" dirty="0" smtClean="0">
                <a:solidFill>
                  <a:srgbClr val="0000FF"/>
                </a:solidFill>
              </a:rPr>
              <a:t> et al. </a:t>
            </a:r>
            <a:endParaRPr lang="de-DE" sz="1200" dirty="0">
              <a:solidFill>
                <a:srgbClr val="0000FF"/>
              </a:solidFill>
            </a:endParaRPr>
          </a:p>
        </p:txBody>
      </p:sp>
    </p:spTree>
    <p:extLst>
      <p:ext uri="{BB962C8B-B14F-4D97-AF65-F5344CB8AC3E}">
        <p14:creationId xmlns:p14="http://schemas.microsoft.com/office/powerpoint/2010/main" val="327100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78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078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078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0787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0787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0787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0787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078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Präzisierung – Multimengensemantik</a:t>
            </a:r>
            <a:endParaRPr lang="de-DE" dirty="0"/>
          </a:p>
        </p:txBody>
      </p:sp>
      <p:sp>
        <p:nvSpPr>
          <p:cNvPr id="3" name="Inhaltsplatzhalter 2"/>
          <p:cNvSpPr>
            <a:spLocks noGrp="1"/>
          </p:cNvSpPr>
          <p:nvPr>
            <p:ph idx="1"/>
          </p:nvPr>
        </p:nvSpPr>
        <p:spPr/>
        <p:txBody>
          <a:bodyPr/>
          <a:lstStyle/>
          <a:p>
            <a:r>
              <a:rPr lang="de-DE" dirty="0" smtClean="0"/>
              <a:t>Multimenge: Elemente sind </a:t>
            </a:r>
            <a:r>
              <a:rPr lang="de-DE" dirty="0" err="1" smtClean="0"/>
              <a:t>Tupel</a:t>
            </a:r>
            <a:r>
              <a:rPr lang="de-DE" dirty="0" smtClean="0"/>
              <a:t> (x, </a:t>
            </a:r>
            <a:r>
              <a:rPr lang="de-DE" dirty="0" err="1" smtClean="0"/>
              <a:t>k</a:t>
            </a:r>
            <a:r>
              <a:rPr lang="de-DE" dirty="0" smtClean="0"/>
              <a:t>), wobei </a:t>
            </a:r>
            <a:r>
              <a:rPr lang="de-DE" i="1" dirty="0" err="1" smtClean="0"/>
              <a:t>k</a:t>
            </a:r>
            <a:r>
              <a:rPr lang="de-DE" i="1" dirty="0" smtClean="0"/>
              <a:t> </a:t>
            </a:r>
            <a:r>
              <a:rPr lang="de-DE" i="1" dirty="0"/>
              <a:t>&gt; 0</a:t>
            </a:r>
            <a:r>
              <a:rPr lang="de-DE" dirty="0" smtClean="0"/>
              <a:t> einen Zähler darstellt, </a:t>
            </a:r>
          </a:p>
          <a:p>
            <a:r>
              <a:rPr lang="de-DE" i="1" dirty="0" err="1" smtClean="0"/>
              <a:t>Istream</a:t>
            </a:r>
            <a:r>
              <a:rPr lang="de-DE" i="1" dirty="0" smtClean="0"/>
              <a:t>(R)</a:t>
            </a:r>
            <a:r>
              <a:rPr lang="de-DE" dirty="0" smtClean="0"/>
              <a:t> := { </a:t>
            </a:r>
            <a:r>
              <a:rPr lang="de-DE" i="1" dirty="0" smtClean="0"/>
              <a:t>(x, m-</a:t>
            </a:r>
            <a:r>
              <a:rPr lang="de-DE" i="1" dirty="0" err="1" smtClean="0"/>
              <a:t>n</a:t>
            </a:r>
            <a:r>
              <a:rPr lang="de-DE" i="1" dirty="0" smtClean="0"/>
              <a:t>) </a:t>
            </a:r>
            <a:r>
              <a:rPr lang="de-DE" dirty="0" smtClean="0"/>
              <a:t>| </a:t>
            </a:r>
            <a:br>
              <a:rPr lang="de-DE" dirty="0" smtClean="0"/>
            </a:br>
            <a:r>
              <a:rPr lang="de-DE" dirty="0" smtClean="0"/>
              <a:t>					</a:t>
            </a:r>
            <a:r>
              <a:rPr lang="de-DE" i="1" dirty="0" smtClean="0"/>
              <a:t>(x, m) </a:t>
            </a:r>
            <a:r>
              <a:rPr lang="en-US" dirty="0">
                <a:sym typeface="Symbol" charset="0"/>
              </a:rPr>
              <a:t> </a:t>
            </a:r>
            <a:r>
              <a:rPr lang="en-US" i="1" dirty="0" smtClean="0"/>
              <a:t>R </a:t>
            </a:r>
            <a:r>
              <a:rPr lang="en-US" dirty="0" err="1" smtClean="0"/>
              <a:t>zum</a:t>
            </a:r>
            <a:r>
              <a:rPr lang="en-US" dirty="0" smtClean="0"/>
              <a:t> </a:t>
            </a:r>
            <a:r>
              <a:rPr lang="en-US" dirty="0" err="1" smtClean="0"/>
              <a:t>Zeitpunkt</a:t>
            </a:r>
            <a:r>
              <a:rPr lang="en-US" dirty="0" smtClean="0"/>
              <a:t> </a:t>
            </a:r>
            <a:r>
              <a:rPr lang="en-US" i="1" dirty="0" smtClean="0"/>
              <a:t>T</a:t>
            </a:r>
            <a:r>
              <a:rPr lang="en-US" dirty="0" smtClean="0"/>
              <a:t>, </a:t>
            </a:r>
            <a:br>
              <a:rPr lang="en-US" dirty="0" smtClean="0"/>
            </a:br>
            <a:r>
              <a:rPr lang="en-US" dirty="0" smtClean="0"/>
              <a:t>					</a:t>
            </a:r>
            <a:r>
              <a:rPr lang="en-US" i="1" dirty="0" smtClean="0"/>
              <a:t>(x, n)</a:t>
            </a:r>
            <a:r>
              <a:rPr lang="en-US" dirty="0" smtClean="0"/>
              <a:t> </a:t>
            </a:r>
            <a:r>
              <a:rPr lang="en-US" dirty="0">
                <a:sym typeface="Symbol" charset="0"/>
              </a:rPr>
              <a:t> </a:t>
            </a:r>
            <a:r>
              <a:rPr lang="en-US" i="1" dirty="0" smtClean="0"/>
              <a:t>R </a:t>
            </a:r>
            <a:r>
              <a:rPr lang="en-US" dirty="0" err="1" smtClean="0"/>
              <a:t>zum</a:t>
            </a:r>
            <a:r>
              <a:rPr lang="en-US" dirty="0" smtClean="0"/>
              <a:t> </a:t>
            </a:r>
            <a:r>
              <a:rPr lang="en-US" dirty="0" err="1" smtClean="0"/>
              <a:t>Zeitpunkt</a:t>
            </a:r>
            <a:r>
              <a:rPr lang="en-US" dirty="0" smtClean="0"/>
              <a:t> </a:t>
            </a:r>
            <a:r>
              <a:rPr lang="en-US" i="1" dirty="0" smtClean="0"/>
              <a:t>T-1</a:t>
            </a:r>
            <a:r>
              <a:rPr lang="en-US" dirty="0" smtClean="0"/>
              <a:t>, </a:t>
            </a:r>
            <a:br>
              <a:rPr lang="en-US" dirty="0" smtClean="0"/>
            </a:br>
            <a:r>
              <a:rPr lang="en-US" dirty="0" smtClean="0"/>
              <a:t>						</a:t>
            </a:r>
            <a:r>
              <a:rPr lang="en-US" i="1" dirty="0" smtClean="0"/>
              <a:t>m-n &gt; 0</a:t>
            </a:r>
            <a:r>
              <a:rPr lang="en-US" dirty="0" smtClean="0"/>
              <a:t> }</a:t>
            </a:r>
            <a:r>
              <a:rPr lang="de-DE" dirty="0" smtClean="0"/>
              <a:t/>
            </a:r>
            <a:br>
              <a:rPr lang="de-DE" dirty="0" smtClean="0"/>
            </a:br>
            <a:r>
              <a:rPr lang="de-DE" dirty="0" smtClean="0"/>
              <a:t>				     ⋃</a:t>
            </a:r>
            <a:r>
              <a:rPr lang="en-US" dirty="0"/>
              <a:t/>
            </a:r>
            <a:br>
              <a:rPr lang="en-US" dirty="0"/>
            </a:br>
            <a:r>
              <a:rPr lang="en-US" dirty="0" smtClean="0"/>
              <a:t>				     </a:t>
            </a:r>
            <a:r>
              <a:rPr lang="de-DE" dirty="0" smtClean="0"/>
              <a:t>{ </a:t>
            </a:r>
            <a:r>
              <a:rPr lang="de-DE" i="1" dirty="0" smtClean="0"/>
              <a:t>(</a:t>
            </a:r>
            <a:r>
              <a:rPr lang="de-DE" i="1" dirty="0"/>
              <a:t>x, </a:t>
            </a:r>
            <a:r>
              <a:rPr lang="de-DE" i="1" dirty="0" smtClean="0"/>
              <a:t>m) </a:t>
            </a:r>
            <a:r>
              <a:rPr lang="de-DE" dirty="0"/>
              <a:t>| </a:t>
            </a:r>
            <a:br>
              <a:rPr lang="de-DE" dirty="0"/>
            </a:br>
            <a:r>
              <a:rPr lang="de-DE" dirty="0"/>
              <a:t>					</a:t>
            </a:r>
            <a:r>
              <a:rPr lang="de-DE" i="1" dirty="0"/>
              <a:t>(x, </a:t>
            </a:r>
            <a:r>
              <a:rPr lang="de-DE" i="1" dirty="0" smtClean="0"/>
              <a:t>m) </a:t>
            </a:r>
            <a:r>
              <a:rPr lang="en-US" dirty="0">
                <a:sym typeface="Symbol" charset="0"/>
              </a:rPr>
              <a:t> </a:t>
            </a:r>
            <a:r>
              <a:rPr lang="en-US" i="1" dirty="0"/>
              <a:t>R </a:t>
            </a:r>
            <a:r>
              <a:rPr lang="en-US" dirty="0" err="1"/>
              <a:t>zum</a:t>
            </a:r>
            <a:r>
              <a:rPr lang="en-US" dirty="0"/>
              <a:t> </a:t>
            </a:r>
            <a:r>
              <a:rPr lang="en-US" dirty="0" err="1"/>
              <a:t>Zeitpunkt</a:t>
            </a:r>
            <a:r>
              <a:rPr lang="en-US" dirty="0"/>
              <a:t> </a:t>
            </a:r>
            <a:r>
              <a:rPr lang="en-US" i="1" dirty="0"/>
              <a:t>T</a:t>
            </a:r>
            <a:r>
              <a:rPr lang="en-US" dirty="0"/>
              <a:t>, </a:t>
            </a:r>
            <a:br>
              <a:rPr lang="en-US" dirty="0"/>
            </a:br>
            <a:r>
              <a:rPr lang="en-US" dirty="0"/>
              <a:t>					</a:t>
            </a:r>
            <a:r>
              <a:rPr lang="en-US" i="1" dirty="0"/>
              <a:t>(x, </a:t>
            </a:r>
            <a:r>
              <a:rPr lang="en-US" i="1" dirty="0" smtClean="0"/>
              <a:t>n)</a:t>
            </a:r>
            <a:r>
              <a:rPr lang="en-US" dirty="0" smtClean="0"/>
              <a:t> </a:t>
            </a:r>
            <a:r>
              <a:rPr lang="en-US" dirty="0">
                <a:sym typeface="Symbol" charset="0"/>
              </a:rPr>
              <a:t> </a:t>
            </a:r>
            <a:r>
              <a:rPr lang="en-US" i="1" dirty="0"/>
              <a:t>R</a:t>
            </a:r>
            <a:r>
              <a:rPr lang="en-US" i="1" dirty="0" smtClean="0"/>
              <a:t> </a:t>
            </a:r>
            <a:r>
              <a:rPr lang="en-US" dirty="0" err="1"/>
              <a:t>zum</a:t>
            </a:r>
            <a:r>
              <a:rPr lang="en-US" dirty="0"/>
              <a:t> </a:t>
            </a:r>
            <a:r>
              <a:rPr lang="en-US" dirty="0" err="1"/>
              <a:t>Zeitpunkt</a:t>
            </a:r>
            <a:r>
              <a:rPr lang="en-US" dirty="0"/>
              <a:t> </a:t>
            </a:r>
            <a:r>
              <a:rPr lang="en-US" i="1" dirty="0"/>
              <a:t>T-</a:t>
            </a:r>
            <a:r>
              <a:rPr lang="en-US" i="1" dirty="0" smtClean="0"/>
              <a:t>1</a:t>
            </a:r>
            <a:r>
              <a:rPr lang="en-US" dirty="0" smtClean="0"/>
              <a:t>  </a:t>
            </a:r>
            <a:r>
              <a:rPr lang="en-US" dirty="0"/>
              <a:t>}</a:t>
            </a:r>
            <a:r>
              <a:rPr lang="de-DE" dirty="0"/>
              <a:t/>
            </a:r>
            <a:br>
              <a:rPr lang="de-DE" dirty="0"/>
            </a:br>
            <a:endParaRPr lang="de-DE" dirty="0" smtClean="0"/>
          </a:p>
        </p:txBody>
      </p:sp>
      <p:sp>
        <p:nvSpPr>
          <p:cNvPr id="4" name="Foliennummernplatzhalter 3"/>
          <p:cNvSpPr>
            <a:spLocks noGrp="1"/>
          </p:cNvSpPr>
          <p:nvPr>
            <p:ph type="sldNum" sz="quarter" idx="12"/>
          </p:nvPr>
        </p:nvSpPr>
        <p:spPr/>
        <p:txBody>
          <a:bodyPr/>
          <a:lstStyle/>
          <a:p>
            <a:pPr>
              <a:defRPr/>
            </a:pPr>
            <a:fld id="{D4E55964-1ACB-E742-83A7-6D5C6D2D6D17}" type="slidenum">
              <a:rPr lang="de-DE" smtClean="0"/>
              <a:pPr>
                <a:defRPr/>
              </a:pPr>
              <a:t>32</a:t>
            </a:fld>
            <a:endParaRPr lang="de-DE"/>
          </a:p>
        </p:txBody>
      </p:sp>
    </p:spTree>
    <p:extLst>
      <p:ext uri="{BB962C8B-B14F-4D97-AF65-F5344CB8AC3E}">
        <p14:creationId xmlns:p14="http://schemas.microsoft.com/office/powerpoint/2010/main" val="336929084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pPr>
              <a:defRPr/>
            </a:pPr>
            <a:fld id="{2A79D968-4970-D444-9F19-4A0B4CCFCAD6}" type="slidenum">
              <a:rPr lang="en-US"/>
              <a:pPr>
                <a:defRPr/>
              </a:pPr>
              <a:t>33</a:t>
            </a:fld>
            <a:endParaRPr lang="en-US"/>
          </a:p>
        </p:txBody>
      </p:sp>
      <p:sp>
        <p:nvSpPr>
          <p:cNvPr id="237570" name="Rectangle 2"/>
          <p:cNvSpPr>
            <a:spLocks noGrp="1" noChangeArrowheads="1"/>
          </p:cNvSpPr>
          <p:nvPr>
            <p:ph type="title"/>
          </p:nvPr>
        </p:nvSpPr>
        <p:spPr/>
        <p:txBody>
          <a:bodyPr/>
          <a:lstStyle/>
          <a:p>
            <a:pPr>
              <a:defRPr/>
            </a:pPr>
            <a:r>
              <a:rPr lang="en-US" dirty="0" err="1" smtClean="0">
                <a:cs typeface="+mj-cs"/>
              </a:rPr>
              <a:t>Abstrakte</a:t>
            </a:r>
            <a:r>
              <a:rPr lang="en-US" dirty="0" smtClean="0">
                <a:cs typeface="+mj-cs"/>
              </a:rPr>
              <a:t> </a:t>
            </a:r>
            <a:r>
              <a:rPr lang="en-US" dirty="0" err="1" smtClean="0">
                <a:cs typeface="+mj-cs"/>
              </a:rPr>
              <a:t>Semantik</a:t>
            </a:r>
            <a:r>
              <a:rPr lang="en-US" dirty="0" smtClean="0">
                <a:cs typeface="+mj-cs"/>
              </a:rPr>
              <a:t> – </a:t>
            </a:r>
            <a:r>
              <a:rPr lang="en-US" dirty="0" err="1" smtClean="0">
                <a:cs typeface="+mj-cs"/>
              </a:rPr>
              <a:t>Beispiel</a:t>
            </a:r>
            <a:r>
              <a:rPr lang="en-US" dirty="0" smtClean="0">
                <a:cs typeface="+mj-cs"/>
              </a:rPr>
              <a:t> 1</a:t>
            </a:r>
          </a:p>
        </p:txBody>
      </p:sp>
      <p:sp>
        <p:nvSpPr>
          <p:cNvPr id="237571" name="Rectangle 3"/>
          <p:cNvSpPr>
            <a:spLocks noGrp="1" noChangeArrowheads="1"/>
          </p:cNvSpPr>
          <p:nvPr>
            <p:ph type="body" idx="1"/>
          </p:nvPr>
        </p:nvSpPr>
        <p:spPr/>
        <p:txBody>
          <a:bodyPr/>
          <a:lstStyle/>
          <a:p>
            <a:pPr>
              <a:spcBef>
                <a:spcPct val="0"/>
              </a:spcBef>
              <a:buFontTx/>
              <a:buNone/>
              <a:defRPr/>
            </a:pPr>
            <a:r>
              <a:rPr lang="en-US" sz="2400" dirty="0" smtClean="0">
                <a:solidFill>
                  <a:schemeClr val="accent2"/>
                </a:solidFill>
                <a:cs typeface="+mn-cs"/>
              </a:rPr>
              <a:t>Select </a:t>
            </a:r>
            <a:r>
              <a:rPr lang="en-US" sz="2400" dirty="0" err="1" smtClean="0">
                <a:solidFill>
                  <a:schemeClr val="accent2"/>
                </a:solidFill>
                <a:cs typeface="+mn-cs"/>
              </a:rPr>
              <a:t>F.clerk</a:t>
            </a:r>
            <a:r>
              <a:rPr lang="en-US" sz="2400" dirty="0" smtClean="0">
                <a:solidFill>
                  <a:schemeClr val="accent2"/>
                </a:solidFill>
                <a:cs typeface="+mn-cs"/>
              </a:rPr>
              <a:t>, Max(</a:t>
            </a:r>
            <a:r>
              <a:rPr lang="en-US" sz="2400" dirty="0" err="1" smtClean="0">
                <a:solidFill>
                  <a:schemeClr val="accent2"/>
                </a:solidFill>
                <a:cs typeface="+mn-cs"/>
              </a:rPr>
              <a:t>O.cost</a:t>
            </a:r>
            <a:r>
              <a:rPr lang="en-US" sz="2400" dirty="0" smtClean="0">
                <a:solidFill>
                  <a:schemeClr val="accent2"/>
                </a:solidFill>
                <a:cs typeface="+mn-cs"/>
              </a:rPr>
              <a:t>)</a:t>
            </a:r>
          </a:p>
          <a:p>
            <a:pPr>
              <a:spcBef>
                <a:spcPct val="0"/>
              </a:spcBef>
              <a:buFontTx/>
              <a:buNone/>
              <a:defRPr/>
            </a:pPr>
            <a:r>
              <a:rPr lang="en-US" sz="2400" dirty="0" smtClean="0">
                <a:solidFill>
                  <a:schemeClr val="accent2"/>
                </a:solidFill>
                <a:cs typeface="+mn-cs"/>
              </a:rPr>
              <a:t>From O [</a:t>
            </a:r>
            <a:r>
              <a:rPr lang="en-US" sz="2400" dirty="0" smtClean="0">
                <a:solidFill>
                  <a:schemeClr val="accent2"/>
                </a:solidFill>
                <a:cs typeface="+mn-cs"/>
                <a:sym typeface="Symbol" charset="0"/>
              </a:rPr>
              <a:t>]</a:t>
            </a:r>
            <a:r>
              <a:rPr lang="en-US" sz="2400" dirty="0" smtClean="0">
                <a:solidFill>
                  <a:schemeClr val="accent2"/>
                </a:solidFill>
                <a:cs typeface="+mn-cs"/>
              </a:rPr>
              <a:t>, F [Rows 1000]</a:t>
            </a:r>
          </a:p>
          <a:p>
            <a:pPr>
              <a:spcBef>
                <a:spcPct val="0"/>
              </a:spcBef>
              <a:buFontTx/>
              <a:buNone/>
              <a:defRPr/>
            </a:pPr>
            <a:r>
              <a:rPr lang="en-US" sz="2400" dirty="0" smtClean="0">
                <a:solidFill>
                  <a:schemeClr val="accent2"/>
                </a:solidFill>
                <a:cs typeface="+mn-cs"/>
              </a:rPr>
              <a:t>Where </a:t>
            </a:r>
            <a:r>
              <a:rPr lang="en-US" sz="2400" dirty="0" err="1" smtClean="0">
                <a:solidFill>
                  <a:schemeClr val="accent2"/>
                </a:solidFill>
                <a:cs typeface="+mn-cs"/>
              </a:rPr>
              <a:t>O.orderID</a:t>
            </a:r>
            <a:r>
              <a:rPr lang="en-US" sz="2400" dirty="0" smtClean="0">
                <a:solidFill>
                  <a:schemeClr val="accent2"/>
                </a:solidFill>
                <a:cs typeface="+mn-cs"/>
              </a:rPr>
              <a:t> = </a:t>
            </a:r>
            <a:r>
              <a:rPr lang="en-US" sz="2400" dirty="0" err="1" smtClean="0">
                <a:solidFill>
                  <a:schemeClr val="accent2"/>
                </a:solidFill>
                <a:cs typeface="+mn-cs"/>
              </a:rPr>
              <a:t>F.orderID</a:t>
            </a:r>
            <a:endParaRPr lang="en-US" sz="2400" dirty="0" smtClean="0">
              <a:solidFill>
                <a:schemeClr val="accent2"/>
              </a:solidFill>
              <a:cs typeface="+mn-cs"/>
            </a:endParaRPr>
          </a:p>
          <a:p>
            <a:pPr>
              <a:spcBef>
                <a:spcPct val="0"/>
              </a:spcBef>
              <a:spcAft>
                <a:spcPct val="30000"/>
              </a:spcAft>
              <a:buFontTx/>
              <a:buNone/>
              <a:defRPr/>
            </a:pPr>
            <a:r>
              <a:rPr lang="en-US" sz="2400" dirty="0" smtClean="0">
                <a:solidFill>
                  <a:schemeClr val="accent2"/>
                </a:solidFill>
                <a:cs typeface="+mn-cs"/>
              </a:rPr>
              <a:t>Group By </a:t>
            </a:r>
            <a:r>
              <a:rPr lang="en-US" sz="2400" dirty="0" err="1" smtClean="0">
                <a:solidFill>
                  <a:schemeClr val="accent2"/>
                </a:solidFill>
                <a:cs typeface="+mn-cs"/>
              </a:rPr>
              <a:t>F.clerk</a:t>
            </a:r>
            <a:endParaRPr lang="en-US" sz="2400" dirty="0" smtClean="0">
              <a:solidFill>
                <a:schemeClr val="accent2"/>
              </a:solidFill>
              <a:cs typeface="+mn-cs"/>
            </a:endParaRPr>
          </a:p>
          <a:p>
            <a:pPr marL="0" indent="0">
              <a:spcBef>
                <a:spcPct val="30000"/>
              </a:spcBef>
              <a:buNone/>
              <a:defRPr/>
            </a:pPr>
            <a:r>
              <a:rPr lang="en-US" dirty="0" smtClean="0">
                <a:cs typeface="+mn-cs"/>
              </a:rPr>
              <a:t>Maximum-cost order fulfilled by each clerk in last 1000 fulfillments</a:t>
            </a:r>
            <a:endParaRPr lang="en-US" i="1" dirty="0" smtClean="0">
              <a:cs typeface="+mn-cs"/>
            </a:endParaRPr>
          </a:p>
        </p:txBody>
      </p:sp>
      <p:sp>
        <p:nvSpPr>
          <p:cNvPr id="7" name="Rechteck 6"/>
          <p:cNvSpPr/>
          <p:nvPr/>
        </p:nvSpPr>
        <p:spPr>
          <a:xfrm>
            <a:off x="3688261" y="6346541"/>
            <a:ext cx="1459803" cy="276999"/>
          </a:xfrm>
          <a:prstGeom prst="rect">
            <a:avLst/>
          </a:prstGeom>
        </p:spPr>
        <p:txBody>
          <a:bodyPr wrap="square">
            <a:spAutoFit/>
          </a:bodyPr>
          <a:lstStyle/>
          <a:p>
            <a:r>
              <a:rPr lang="de-DE" sz="1200" dirty="0" smtClean="0">
                <a:solidFill>
                  <a:srgbClr val="0000FF"/>
                </a:solidFill>
              </a:rPr>
              <a:t>J</a:t>
            </a:r>
            <a:r>
              <a:rPr lang="de-DE" sz="1200" dirty="0">
                <a:solidFill>
                  <a:srgbClr val="0000FF"/>
                </a:solidFill>
              </a:rPr>
              <a:t>. </a:t>
            </a:r>
            <a:r>
              <a:rPr lang="de-DE" sz="1200" dirty="0" err="1" smtClean="0">
                <a:solidFill>
                  <a:srgbClr val="0000FF"/>
                </a:solidFill>
              </a:rPr>
              <a:t>Widom</a:t>
            </a:r>
            <a:r>
              <a:rPr lang="de-DE" sz="1200" dirty="0" smtClean="0">
                <a:solidFill>
                  <a:srgbClr val="0000FF"/>
                </a:solidFill>
              </a:rPr>
              <a:t> et al. </a:t>
            </a:r>
            <a:endParaRPr lang="de-DE" sz="1200" dirty="0">
              <a:solidFill>
                <a:srgbClr val="0000FF"/>
              </a:solidFill>
            </a:endParaRPr>
          </a:p>
        </p:txBody>
      </p:sp>
    </p:spTree>
    <p:extLst>
      <p:ext uri="{BB962C8B-B14F-4D97-AF65-F5344CB8AC3E}">
        <p14:creationId xmlns:p14="http://schemas.microsoft.com/office/powerpoint/2010/main" val="605936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pPr>
              <a:defRPr/>
            </a:pPr>
            <a:fld id="{5ED51EA5-99D9-9443-8914-CE2429124A9A}" type="slidenum">
              <a:rPr lang="en-US"/>
              <a:pPr>
                <a:defRPr/>
              </a:pPr>
              <a:t>34</a:t>
            </a:fld>
            <a:endParaRPr lang="en-US"/>
          </a:p>
        </p:txBody>
      </p:sp>
      <p:sp>
        <p:nvSpPr>
          <p:cNvPr id="254978" name="Rectangle 1026"/>
          <p:cNvSpPr>
            <a:spLocks noGrp="1" noChangeArrowheads="1"/>
          </p:cNvSpPr>
          <p:nvPr>
            <p:ph type="title"/>
          </p:nvPr>
        </p:nvSpPr>
        <p:spPr/>
        <p:txBody>
          <a:bodyPr/>
          <a:lstStyle/>
          <a:p>
            <a:pPr>
              <a:defRPr/>
            </a:pPr>
            <a:r>
              <a:rPr lang="en-US" dirty="0" err="1" smtClean="0">
                <a:cs typeface="+mj-cs"/>
              </a:rPr>
              <a:t>Abstrakte</a:t>
            </a:r>
            <a:r>
              <a:rPr lang="en-US" dirty="0" smtClean="0">
                <a:cs typeface="+mj-cs"/>
              </a:rPr>
              <a:t> </a:t>
            </a:r>
            <a:r>
              <a:rPr lang="en-US" dirty="0" err="1" smtClean="0">
                <a:cs typeface="+mj-cs"/>
              </a:rPr>
              <a:t>Semantik</a:t>
            </a:r>
            <a:r>
              <a:rPr lang="en-US" dirty="0" smtClean="0">
                <a:cs typeface="+mj-cs"/>
              </a:rPr>
              <a:t> – </a:t>
            </a:r>
            <a:r>
              <a:rPr lang="en-US" dirty="0" err="1" smtClean="0">
                <a:cs typeface="+mj-cs"/>
              </a:rPr>
              <a:t>Beispiel</a:t>
            </a:r>
            <a:r>
              <a:rPr lang="en-US" dirty="0" smtClean="0">
                <a:cs typeface="+mj-cs"/>
              </a:rPr>
              <a:t> 1</a:t>
            </a:r>
          </a:p>
        </p:txBody>
      </p:sp>
      <p:sp>
        <p:nvSpPr>
          <p:cNvPr id="254979" name="Rectangle 1027"/>
          <p:cNvSpPr>
            <a:spLocks noGrp="1" noChangeArrowheads="1"/>
          </p:cNvSpPr>
          <p:nvPr>
            <p:ph type="body" idx="1"/>
          </p:nvPr>
        </p:nvSpPr>
        <p:spPr/>
        <p:txBody>
          <a:bodyPr/>
          <a:lstStyle/>
          <a:p>
            <a:pPr>
              <a:spcBef>
                <a:spcPct val="0"/>
              </a:spcBef>
              <a:buFontTx/>
              <a:buNone/>
              <a:defRPr/>
            </a:pPr>
            <a:r>
              <a:rPr lang="en-US" sz="2400" dirty="0" smtClean="0">
                <a:solidFill>
                  <a:schemeClr val="accent2"/>
                </a:solidFill>
                <a:cs typeface="+mn-cs"/>
              </a:rPr>
              <a:t>Select </a:t>
            </a:r>
            <a:r>
              <a:rPr lang="en-US" sz="2400" dirty="0" err="1" smtClean="0">
                <a:solidFill>
                  <a:schemeClr val="accent2"/>
                </a:solidFill>
                <a:cs typeface="+mn-cs"/>
              </a:rPr>
              <a:t>F.clerk</a:t>
            </a:r>
            <a:r>
              <a:rPr lang="en-US" sz="2400" dirty="0" smtClean="0">
                <a:solidFill>
                  <a:schemeClr val="accent2"/>
                </a:solidFill>
                <a:cs typeface="+mn-cs"/>
              </a:rPr>
              <a:t>, Max(</a:t>
            </a:r>
            <a:r>
              <a:rPr lang="en-US" sz="2400" dirty="0" err="1" smtClean="0">
                <a:solidFill>
                  <a:schemeClr val="accent2"/>
                </a:solidFill>
                <a:cs typeface="+mn-cs"/>
              </a:rPr>
              <a:t>O.cost</a:t>
            </a:r>
            <a:r>
              <a:rPr lang="en-US" sz="2400" dirty="0" smtClean="0">
                <a:solidFill>
                  <a:schemeClr val="accent2"/>
                </a:solidFill>
                <a:cs typeface="+mn-cs"/>
              </a:rPr>
              <a:t>)</a:t>
            </a:r>
          </a:p>
          <a:p>
            <a:pPr>
              <a:spcBef>
                <a:spcPct val="0"/>
              </a:spcBef>
              <a:buFontTx/>
              <a:buNone/>
              <a:defRPr/>
            </a:pPr>
            <a:r>
              <a:rPr lang="en-US" sz="2400" dirty="0" smtClean="0">
                <a:solidFill>
                  <a:schemeClr val="accent2"/>
                </a:solidFill>
                <a:cs typeface="+mn-cs"/>
              </a:rPr>
              <a:t>From O [</a:t>
            </a:r>
            <a:r>
              <a:rPr lang="en-US" sz="2400" dirty="0" smtClean="0">
                <a:solidFill>
                  <a:schemeClr val="accent2"/>
                </a:solidFill>
                <a:cs typeface="+mn-cs"/>
                <a:sym typeface="Symbol" charset="0"/>
              </a:rPr>
              <a:t>]</a:t>
            </a:r>
            <a:r>
              <a:rPr lang="en-US" sz="2400" dirty="0" smtClean="0">
                <a:solidFill>
                  <a:schemeClr val="accent2"/>
                </a:solidFill>
                <a:cs typeface="+mn-cs"/>
              </a:rPr>
              <a:t>, F [Rows 1000]</a:t>
            </a:r>
          </a:p>
          <a:p>
            <a:pPr>
              <a:spcBef>
                <a:spcPct val="0"/>
              </a:spcBef>
              <a:buFontTx/>
              <a:buNone/>
              <a:defRPr/>
            </a:pPr>
            <a:r>
              <a:rPr lang="en-US" sz="2400" dirty="0" smtClean="0">
                <a:solidFill>
                  <a:schemeClr val="accent2"/>
                </a:solidFill>
                <a:cs typeface="+mn-cs"/>
              </a:rPr>
              <a:t>Where </a:t>
            </a:r>
            <a:r>
              <a:rPr lang="en-US" sz="2400" dirty="0" err="1" smtClean="0">
                <a:solidFill>
                  <a:schemeClr val="accent2"/>
                </a:solidFill>
                <a:cs typeface="+mn-cs"/>
              </a:rPr>
              <a:t>O.orderID</a:t>
            </a:r>
            <a:r>
              <a:rPr lang="en-US" sz="2400" dirty="0" smtClean="0">
                <a:solidFill>
                  <a:schemeClr val="accent2"/>
                </a:solidFill>
                <a:cs typeface="+mn-cs"/>
              </a:rPr>
              <a:t> = </a:t>
            </a:r>
            <a:r>
              <a:rPr lang="en-US" sz="2400" dirty="0" err="1" smtClean="0">
                <a:solidFill>
                  <a:schemeClr val="accent2"/>
                </a:solidFill>
                <a:cs typeface="+mn-cs"/>
              </a:rPr>
              <a:t>F.orderID</a:t>
            </a:r>
            <a:endParaRPr lang="en-US" sz="2400" dirty="0" smtClean="0">
              <a:solidFill>
                <a:schemeClr val="accent2"/>
              </a:solidFill>
              <a:cs typeface="+mn-cs"/>
            </a:endParaRPr>
          </a:p>
          <a:p>
            <a:pPr>
              <a:spcBef>
                <a:spcPct val="0"/>
              </a:spcBef>
              <a:spcAft>
                <a:spcPct val="30000"/>
              </a:spcAft>
              <a:buFontTx/>
              <a:buNone/>
              <a:defRPr/>
            </a:pPr>
            <a:r>
              <a:rPr lang="en-US" sz="2400" dirty="0" smtClean="0">
                <a:solidFill>
                  <a:schemeClr val="accent2"/>
                </a:solidFill>
                <a:cs typeface="+mn-cs"/>
              </a:rPr>
              <a:t>Group By </a:t>
            </a:r>
            <a:r>
              <a:rPr lang="en-US" sz="2400" dirty="0" err="1" smtClean="0">
                <a:solidFill>
                  <a:schemeClr val="accent2"/>
                </a:solidFill>
                <a:cs typeface="+mn-cs"/>
              </a:rPr>
              <a:t>F.clerk</a:t>
            </a:r>
            <a:endParaRPr lang="en-US" sz="2400" dirty="0" smtClean="0">
              <a:solidFill>
                <a:schemeClr val="accent2"/>
              </a:solidFill>
              <a:cs typeface="+mn-cs"/>
            </a:endParaRPr>
          </a:p>
          <a:p>
            <a:pPr>
              <a:spcBef>
                <a:spcPct val="30000"/>
              </a:spcBef>
              <a:defRPr/>
            </a:pPr>
            <a:r>
              <a:rPr lang="en-US" dirty="0" err="1" smtClean="0">
                <a:cs typeface="+mn-cs"/>
              </a:rPr>
              <a:t>Zum</a:t>
            </a:r>
            <a:r>
              <a:rPr lang="en-US" dirty="0" smtClean="0">
                <a:cs typeface="+mn-cs"/>
              </a:rPr>
              <a:t> </a:t>
            </a:r>
            <a:r>
              <a:rPr lang="en-US" dirty="0" err="1" smtClean="0">
                <a:cs typeface="+mn-cs"/>
              </a:rPr>
              <a:t>Zeitpunkt</a:t>
            </a:r>
            <a:r>
              <a:rPr lang="en-US" dirty="0" smtClean="0">
                <a:cs typeface="+mn-cs"/>
              </a:rPr>
              <a:t> </a:t>
            </a:r>
            <a:r>
              <a:rPr lang="en-US" i="1" dirty="0" smtClean="0">
                <a:cs typeface="+mn-cs"/>
              </a:rPr>
              <a:t>T</a:t>
            </a:r>
            <a:r>
              <a:rPr lang="en-US" dirty="0" smtClean="0">
                <a:cs typeface="+mn-cs"/>
              </a:rPr>
              <a:t>: </a:t>
            </a:r>
            <a:r>
              <a:rPr lang="en-US" dirty="0" err="1" smtClean="0">
                <a:cs typeface="+mn-cs"/>
              </a:rPr>
              <a:t>Ganzer</a:t>
            </a:r>
            <a:r>
              <a:rPr lang="en-US" dirty="0" smtClean="0">
                <a:cs typeface="+mn-cs"/>
              </a:rPr>
              <a:t> Strom </a:t>
            </a:r>
            <a:r>
              <a:rPr lang="en-US" i="1" dirty="0" smtClean="0">
                <a:cs typeface="+mn-cs"/>
              </a:rPr>
              <a:t>O</a:t>
            </a:r>
            <a:r>
              <a:rPr lang="en-US" dirty="0" smtClean="0">
                <a:cs typeface="+mn-cs"/>
              </a:rPr>
              <a:t> und die </a:t>
            </a:r>
            <a:r>
              <a:rPr lang="en-US" dirty="0" err="1" smtClean="0">
                <a:cs typeface="+mn-cs"/>
              </a:rPr>
              <a:t>letzten</a:t>
            </a:r>
            <a:r>
              <a:rPr lang="en-US" dirty="0" smtClean="0">
                <a:cs typeface="+mn-cs"/>
              </a:rPr>
              <a:t> 1000 </a:t>
            </a:r>
            <a:r>
              <a:rPr lang="en-US" dirty="0" err="1" smtClean="0">
                <a:cs typeface="+mn-cs"/>
              </a:rPr>
              <a:t>Tupel</a:t>
            </a:r>
            <a:r>
              <a:rPr lang="en-US" dirty="0" smtClean="0">
                <a:cs typeface="+mn-cs"/>
              </a:rPr>
              <a:t> von </a:t>
            </a:r>
            <a:r>
              <a:rPr lang="en-US" i="1" dirty="0" smtClean="0">
                <a:cs typeface="+mn-cs"/>
              </a:rPr>
              <a:t>F</a:t>
            </a:r>
            <a:r>
              <a:rPr lang="en-US" dirty="0" smtClean="0">
                <a:cs typeface="+mn-cs"/>
              </a:rPr>
              <a:t> </a:t>
            </a:r>
            <a:r>
              <a:rPr lang="en-US" dirty="0" err="1" smtClean="0">
                <a:cs typeface="+mn-cs"/>
              </a:rPr>
              <a:t>als</a:t>
            </a:r>
            <a:r>
              <a:rPr lang="en-US" dirty="0" smtClean="0">
                <a:cs typeface="+mn-cs"/>
              </a:rPr>
              <a:t> Relation</a:t>
            </a:r>
          </a:p>
          <a:p>
            <a:pPr>
              <a:spcBef>
                <a:spcPct val="30000"/>
              </a:spcBef>
              <a:defRPr/>
            </a:pPr>
            <a:r>
              <a:rPr lang="en-US" dirty="0" err="1" smtClean="0">
                <a:cs typeface="+mn-cs"/>
              </a:rPr>
              <a:t>Evaluiere</a:t>
            </a:r>
            <a:r>
              <a:rPr lang="en-US" dirty="0" smtClean="0">
                <a:cs typeface="+mn-cs"/>
              </a:rPr>
              <a:t> </a:t>
            </a:r>
            <a:r>
              <a:rPr lang="en-US" dirty="0" err="1" smtClean="0">
                <a:cs typeface="+mn-cs"/>
              </a:rPr>
              <a:t>Anfrage</a:t>
            </a:r>
            <a:r>
              <a:rPr lang="en-US" dirty="0" smtClean="0">
                <a:cs typeface="+mn-cs"/>
              </a:rPr>
              <a:t>, </a:t>
            </a:r>
            <a:r>
              <a:rPr lang="en-US" dirty="0" err="1" smtClean="0">
                <a:cs typeface="+mn-cs"/>
              </a:rPr>
              <a:t>aktualisiere</a:t>
            </a:r>
            <a:r>
              <a:rPr lang="en-US" dirty="0" smtClean="0">
                <a:cs typeface="+mn-cs"/>
              </a:rPr>
              <a:t> </a:t>
            </a:r>
            <a:r>
              <a:rPr lang="en-US" dirty="0" err="1" smtClean="0">
                <a:cs typeface="+mn-cs"/>
              </a:rPr>
              <a:t>Ergebnisrelation</a:t>
            </a:r>
            <a:r>
              <a:rPr lang="en-US" dirty="0" smtClean="0">
                <a:cs typeface="+mn-cs"/>
              </a:rPr>
              <a:t> </a:t>
            </a:r>
            <a:r>
              <a:rPr lang="en-US" dirty="0" err="1" smtClean="0">
                <a:cs typeface="+mn-cs"/>
              </a:rPr>
              <a:t>zum</a:t>
            </a:r>
            <a:r>
              <a:rPr lang="en-US" dirty="0" smtClean="0">
                <a:cs typeface="+mn-cs"/>
              </a:rPr>
              <a:t> </a:t>
            </a:r>
            <a:r>
              <a:rPr lang="en-US" dirty="0" err="1" smtClean="0">
                <a:cs typeface="+mn-cs"/>
              </a:rPr>
              <a:t>Zeitpunkt</a:t>
            </a:r>
            <a:r>
              <a:rPr lang="en-US" dirty="0" smtClean="0">
                <a:cs typeface="+mn-cs"/>
              </a:rPr>
              <a:t> </a:t>
            </a:r>
            <a:r>
              <a:rPr lang="en-US" i="1" dirty="0" smtClean="0">
                <a:cs typeface="+mn-cs"/>
              </a:rPr>
              <a:t>T</a:t>
            </a:r>
          </a:p>
        </p:txBody>
      </p:sp>
      <p:sp>
        <p:nvSpPr>
          <p:cNvPr id="7" name="Rechteck 6"/>
          <p:cNvSpPr/>
          <p:nvPr/>
        </p:nvSpPr>
        <p:spPr>
          <a:xfrm>
            <a:off x="3688261" y="6346541"/>
            <a:ext cx="1459803" cy="276999"/>
          </a:xfrm>
          <a:prstGeom prst="rect">
            <a:avLst/>
          </a:prstGeom>
        </p:spPr>
        <p:txBody>
          <a:bodyPr wrap="square">
            <a:spAutoFit/>
          </a:bodyPr>
          <a:lstStyle/>
          <a:p>
            <a:r>
              <a:rPr lang="de-DE" sz="1200" dirty="0" smtClean="0">
                <a:solidFill>
                  <a:srgbClr val="0000FF"/>
                </a:solidFill>
              </a:rPr>
              <a:t>J</a:t>
            </a:r>
            <a:r>
              <a:rPr lang="de-DE" sz="1200" dirty="0">
                <a:solidFill>
                  <a:srgbClr val="0000FF"/>
                </a:solidFill>
              </a:rPr>
              <a:t>. </a:t>
            </a:r>
            <a:r>
              <a:rPr lang="de-DE" sz="1200" dirty="0" err="1" smtClean="0">
                <a:solidFill>
                  <a:srgbClr val="0000FF"/>
                </a:solidFill>
              </a:rPr>
              <a:t>Widom</a:t>
            </a:r>
            <a:r>
              <a:rPr lang="de-DE" sz="1200" dirty="0" smtClean="0">
                <a:solidFill>
                  <a:srgbClr val="0000FF"/>
                </a:solidFill>
              </a:rPr>
              <a:t> et al. </a:t>
            </a:r>
            <a:endParaRPr lang="de-DE" sz="1200" dirty="0">
              <a:solidFill>
                <a:srgbClr val="0000FF"/>
              </a:solidFill>
            </a:endParaRPr>
          </a:p>
        </p:txBody>
      </p:sp>
    </p:spTree>
    <p:extLst>
      <p:ext uri="{BB962C8B-B14F-4D97-AF65-F5344CB8AC3E}">
        <p14:creationId xmlns:p14="http://schemas.microsoft.com/office/powerpoint/2010/main" val="863360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pPr>
              <a:defRPr/>
            </a:pPr>
            <a:fld id="{EB5EBA6C-142E-664E-B486-17C2C23712A4}" type="slidenum">
              <a:rPr lang="en-US"/>
              <a:pPr>
                <a:defRPr/>
              </a:pPr>
              <a:t>35</a:t>
            </a:fld>
            <a:endParaRPr lang="en-US"/>
          </a:p>
        </p:txBody>
      </p:sp>
      <p:sp>
        <p:nvSpPr>
          <p:cNvPr id="281602" name="Rectangle 1026"/>
          <p:cNvSpPr>
            <a:spLocks noGrp="1" noChangeArrowheads="1"/>
          </p:cNvSpPr>
          <p:nvPr>
            <p:ph type="title"/>
          </p:nvPr>
        </p:nvSpPr>
        <p:spPr/>
        <p:txBody>
          <a:bodyPr/>
          <a:lstStyle/>
          <a:p>
            <a:pPr>
              <a:defRPr/>
            </a:pPr>
            <a:r>
              <a:rPr lang="en-US" dirty="0" err="1" smtClean="0">
                <a:cs typeface="+mj-cs"/>
              </a:rPr>
              <a:t>Abstrakte</a:t>
            </a:r>
            <a:r>
              <a:rPr lang="en-US" dirty="0" smtClean="0">
                <a:cs typeface="+mj-cs"/>
              </a:rPr>
              <a:t> </a:t>
            </a:r>
            <a:r>
              <a:rPr lang="en-US" dirty="0" err="1" smtClean="0">
                <a:cs typeface="+mj-cs"/>
              </a:rPr>
              <a:t>Semantik</a:t>
            </a:r>
            <a:r>
              <a:rPr lang="en-US" dirty="0" smtClean="0">
                <a:cs typeface="+mj-cs"/>
              </a:rPr>
              <a:t> – </a:t>
            </a:r>
            <a:r>
              <a:rPr lang="en-US" dirty="0" err="1" smtClean="0">
                <a:cs typeface="+mj-cs"/>
              </a:rPr>
              <a:t>Beispiel</a:t>
            </a:r>
            <a:r>
              <a:rPr lang="en-US" dirty="0" smtClean="0">
                <a:cs typeface="+mj-cs"/>
              </a:rPr>
              <a:t> 1</a:t>
            </a:r>
          </a:p>
        </p:txBody>
      </p:sp>
      <p:sp>
        <p:nvSpPr>
          <p:cNvPr id="281603" name="Rectangle 1027"/>
          <p:cNvSpPr>
            <a:spLocks noGrp="1" noChangeArrowheads="1"/>
          </p:cNvSpPr>
          <p:nvPr>
            <p:ph type="body" idx="1"/>
          </p:nvPr>
        </p:nvSpPr>
        <p:spPr/>
        <p:txBody>
          <a:bodyPr/>
          <a:lstStyle/>
          <a:p>
            <a:pPr>
              <a:spcBef>
                <a:spcPct val="0"/>
              </a:spcBef>
              <a:buFontTx/>
              <a:buNone/>
              <a:defRPr/>
            </a:pPr>
            <a:r>
              <a:rPr lang="en-US" sz="2400" dirty="0" smtClean="0">
                <a:solidFill>
                  <a:schemeClr val="accent2"/>
                </a:solidFill>
                <a:cs typeface="+mn-cs"/>
              </a:rPr>
              <a:t>Select </a:t>
            </a:r>
            <a:r>
              <a:rPr lang="en-US" sz="2400" dirty="0" err="1" smtClean="0">
                <a:solidFill>
                  <a:schemeClr val="tx2"/>
                </a:solidFill>
                <a:effectLst>
                  <a:outerShdw blurRad="38100" dist="38100" dir="2700000" algn="tl">
                    <a:srgbClr val="000000"/>
                  </a:outerShdw>
                </a:effectLst>
                <a:cs typeface="+mn-cs"/>
              </a:rPr>
              <a:t>Istream</a:t>
            </a:r>
            <a:r>
              <a:rPr lang="en-US" sz="2400" dirty="0" smtClean="0">
                <a:solidFill>
                  <a:schemeClr val="accent2"/>
                </a:solidFill>
                <a:cs typeface="+mn-cs"/>
              </a:rPr>
              <a:t>(</a:t>
            </a:r>
            <a:r>
              <a:rPr lang="en-US" sz="2400" dirty="0" err="1" smtClean="0">
                <a:solidFill>
                  <a:schemeClr val="accent2"/>
                </a:solidFill>
                <a:cs typeface="+mn-cs"/>
              </a:rPr>
              <a:t>F.clerk</a:t>
            </a:r>
            <a:r>
              <a:rPr lang="en-US" sz="2400" dirty="0" smtClean="0">
                <a:solidFill>
                  <a:schemeClr val="accent2"/>
                </a:solidFill>
                <a:cs typeface="+mn-cs"/>
              </a:rPr>
              <a:t>, Max(</a:t>
            </a:r>
            <a:r>
              <a:rPr lang="en-US" sz="2400" dirty="0" err="1" smtClean="0">
                <a:solidFill>
                  <a:schemeClr val="accent2"/>
                </a:solidFill>
                <a:cs typeface="+mn-cs"/>
              </a:rPr>
              <a:t>O.cost</a:t>
            </a:r>
            <a:r>
              <a:rPr lang="en-US" sz="2400" dirty="0" smtClean="0">
                <a:solidFill>
                  <a:schemeClr val="accent2"/>
                </a:solidFill>
                <a:cs typeface="+mn-cs"/>
              </a:rPr>
              <a:t>))</a:t>
            </a:r>
          </a:p>
          <a:p>
            <a:pPr>
              <a:spcBef>
                <a:spcPct val="0"/>
              </a:spcBef>
              <a:buFontTx/>
              <a:buNone/>
              <a:defRPr/>
            </a:pPr>
            <a:r>
              <a:rPr lang="en-US" sz="2400" dirty="0" smtClean="0">
                <a:solidFill>
                  <a:schemeClr val="accent2"/>
                </a:solidFill>
                <a:cs typeface="+mn-cs"/>
              </a:rPr>
              <a:t>From O [</a:t>
            </a:r>
            <a:r>
              <a:rPr lang="en-US" sz="2400" dirty="0" smtClean="0">
                <a:solidFill>
                  <a:schemeClr val="accent2"/>
                </a:solidFill>
                <a:cs typeface="+mn-cs"/>
                <a:sym typeface="Symbol" charset="0"/>
              </a:rPr>
              <a:t>]</a:t>
            </a:r>
            <a:r>
              <a:rPr lang="en-US" sz="2400" dirty="0" smtClean="0">
                <a:solidFill>
                  <a:schemeClr val="accent2"/>
                </a:solidFill>
                <a:cs typeface="+mn-cs"/>
              </a:rPr>
              <a:t>, F [Rows 1000]</a:t>
            </a:r>
          </a:p>
          <a:p>
            <a:pPr>
              <a:spcBef>
                <a:spcPct val="0"/>
              </a:spcBef>
              <a:buFontTx/>
              <a:buNone/>
              <a:defRPr/>
            </a:pPr>
            <a:r>
              <a:rPr lang="en-US" sz="2400" dirty="0" smtClean="0">
                <a:solidFill>
                  <a:schemeClr val="accent2"/>
                </a:solidFill>
                <a:cs typeface="+mn-cs"/>
              </a:rPr>
              <a:t>Where </a:t>
            </a:r>
            <a:r>
              <a:rPr lang="en-US" sz="2400" dirty="0" err="1" smtClean="0">
                <a:solidFill>
                  <a:schemeClr val="accent2"/>
                </a:solidFill>
                <a:cs typeface="+mn-cs"/>
              </a:rPr>
              <a:t>O.orderID</a:t>
            </a:r>
            <a:r>
              <a:rPr lang="en-US" sz="2400" dirty="0" smtClean="0">
                <a:solidFill>
                  <a:schemeClr val="accent2"/>
                </a:solidFill>
                <a:cs typeface="+mn-cs"/>
              </a:rPr>
              <a:t> = </a:t>
            </a:r>
            <a:r>
              <a:rPr lang="en-US" sz="2400" dirty="0" err="1" smtClean="0">
                <a:solidFill>
                  <a:schemeClr val="accent2"/>
                </a:solidFill>
                <a:cs typeface="+mn-cs"/>
              </a:rPr>
              <a:t>F.orderID</a:t>
            </a:r>
            <a:endParaRPr lang="en-US" sz="2400" dirty="0" smtClean="0">
              <a:solidFill>
                <a:schemeClr val="accent2"/>
              </a:solidFill>
              <a:cs typeface="+mn-cs"/>
            </a:endParaRPr>
          </a:p>
          <a:p>
            <a:pPr>
              <a:spcBef>
                <a:spcPct val="0"/>
              </a:spcBef>
              <a:spcAft>
                <a:spcPct val="30000"/>
              </a:spcAft>
              <a:buFontTx/>
              <a:buNone/>
              <a:defRPr/>
            </a:pPr>
            <a:r>
              <a:rPr lang="en-US" sz="2400" dirty="0" smtClean="0">
                <a:solidFill>
                  <a:schemeClr val="accent2"/>
                </a:solidFill>
                <a:cs typeface="+mn-cs"/>
              </a:rPr>
              <a:t>Group By </a:t>
            </a:r>
            <a:r>
              <a:rPr lang="en-US" sz="2400" dirty="0" err="1" smtClean="0">
                <a:solidFill>
                  <a:schemeClr val="accent2"/>
                </a:solidFill>
                <a:cs typeface="+mn-cs"/>
              </a:rPr>
              <a:t>F.clerk</a:t>
            </a:r>
            <a:endParaRPr lang="en-US" sz="2400" dirty="0" smtClean="0">
              <a:solidFill>
                <a:schemeClr val="accent2"/>
              </a:solidFill>
              <a:cs typeface="+mn-cs"/>
            </a:endParaRPr>
          </a:p>
          <a:p>
            <a:pPr>
              <a:spcBef>
                <a:spcPct val="30000"/>
              </a:spcBef>
              <a:defRPr/>
            </a:pPr>
            <a:r>
              <a:rPr lang="en-US" dirty="0" err="1"/>
              <a:t>Zum</a:t>
            </a:r>
            <a:r>
              <a:rPr lang="en-US" dirty="0"/>
              <a:t> </a:t>
            </a:r>
            <a:r>
              <a:rPr lang="en-US" dirty="0" err="1"/>
              <a:t>Zeitpunkt</a:t>
            </a:r>
            <a:r>
              <a:rPr lang="en-US" dirty="0"/>
              <a:t> </a:t>
            </a:r>
            <a:r>
              <a:rPr lang="en-US" i="1" dirty="0"/>
              <a:t>T</a:t>
            </a:r>
            <a:r>
              <a:rPr lang="en-US" dirty="0"/>
              <a:t>: </a:t>
            </a:r>
            <a:r>
              <a:rPr lang="en-US" dirty="0" err="1"/>
              <a:t>Ganzer</a:t>
            </a:r>
            <a:r>
              <a:rPr lang="en-US" dirty="0"/>
              <a:t> Strom </a:t>
            </a:r>
            <a:r>
              <a:rPr lang="en-US" i="1" dirty="0"/>
              <a:t>O</a:t>
            </a:r>
            <a:r>
              <a:rPr lang="en-US" dirty="0"/>
              <a:t> und die </a:t>
            </a:r>
            <a:r>
              <a:rPr lang="en-US" dirty="0" err="1"/>
              <a:t>letzten</a:t>
            </a:r>
            <a:r>
              <a:rPr lang="en-US" dirty="0"/>
              <a:t> 1000 </a:t>
            </a:r>
            <a:r>
              <a:rPr lang="en-US" dirty="0" err="1"/>
              <a:t>Tupel</a:t>
            </a:r>
            <a:r>
              <a:rPr lang="en-US" dirty="0"/>
              <a:t> von </a:t>
            </a:r>
            <a:r>
              <a:rPr lang="en-US" i="1" dirty="0"/>
              <a:t>F</a:t>
            </a:r>
            <a:r>
              <a:rPr lang="en-US" dirty="0"/>
              <a:t> </a:t>
            </a:r>
            <a:r>
              <a:rPr lang="en-US" dirty="0" err="1"/>
              <a:t>als</a:t>
            </a:r>
            <a:r>
              <a:rPr lang="en-US" dirty="0"/>
              <a:t> Relation</a:t>
            </a:r>
          </a:p>
          <a:p>
            <a:pPr>
              <a:spcBef>
                <a:spcPct val="30000"/>
              </a:spcBef>
              <a:defRPr/>
            </a:pPr>
            <a:r>
              <a:rPr lang="en-US" dirty="0" err="1" smtClean="0"/>
              <a:t>Evaluiere</a:t>
            </a:r>
            <a:r>
              <a:rPr lang="en-US" dirty="0" smtClean="0"/>
              <a:t> </a:t>
            </a:r>
            <a:r>
              <a:rPr lang="en-US" dirty="0" err="1"/>
              <a:t>Anfrage</a:t>
            </a:r>
            <a:r>
              <a:rPr lang="en-US" dirty="0"/>
              <a:t>, </a:t>
            </a:r>
            <a:r>
              <a:rPr lang="en-US" dirty="0" err="1"/>
              <a:t>aktualisiere</a:t>
            </a:r>
            <a:r>
              <a:rPr lang="en-US" dirty="0"/>
              <a:t> </a:t>
            </a:r>
            <a:r>
              <a:rPr lang="en-US" dirty="0" err="1"/>
              <a:t>Ergebnisrelation</a:t>
            </a:r>
            <a:r>
              <a:rPr lang="en-US" dirty="0"/>
              <a:t> </a:t>
            </a:r>
            <a:r>
              <a:rPr lang="en-US" dirty="0" err="1"/>
              <a:t>zum</a:t>
            </a:r>
            <a:r>
              <a:rPr lang="en-US" dirty="0"/>
              <a:t> </a:t>
            </a:r>
            <a:r>
              <a:rPr lang="en-US" dirty="0" err="1"/>
              <a:t>Zeitpunkt</a:t>
            </a:r>
            <a:r>
              <a:rPr lang="en-US" dirty="0"/>
              <a:t> </a:t>
            </a:r>
            <a:r>
              <a:rPr lang="en-US" i="1" dirty="0"/>
              <a:t>T</a:t>
            </a:r>
          </a:p>
          <a:p>
            <a:pPr>
              <a:spcBef>
                <a:spcPct val="30000"/>
              </a:spcBef>
              <a:defRPr/>
            </a:pPr>
            <a:r>
              <a:rPr lang="en-US" dirty="0" smtClean="0">
                <a:solidFill>
                  <a:schemeClr val="tx2"/>
                </a:solidFill>
                <a:effectLst>
                  <a:outerShdw blurRad="38100" dist="38100" dir="2700000" algn="tl">
                    <a:srgbClr val="000000"/>
                  </a:outerShdw>
                </a:effectLst>
                <a:cs typeface="+mn-cs"/>
              </a:rPr>
              <a:t>Streamed result:</a:t>
            </a:r>
            <a:r>
              <a:rPr lang="en-US" dirty="0" smtClean="0">
                <a:cs typeface="+mn-cs"/>
              </a:rPr>
              <a:t> </a:t>
            </a:r>
            <a:r>
              <a:rPr lang="en-US" dirty="0" err="1" smtClean="0">
                <a:cs typeface="+mn-cs"/>
              </a:rPr>
              <a:t>Neues</a:t>
            </a:r>
            <a:r>
              <a:rPr lang="en-US" dirty="0" smtClean="0">
                <a:cs typeface="+mn-cs"/>
              </a:rPr>
              <a:t> Element</a:t>
            </a:r>
            <a:r>
              <a:rPr lang="en-US" dirty="0" smtClean="0">
                <a:solidFill>
                  <a:schemeClr val="accent2"/>
                </a:solidFill>
                <a:cs typeface="+mn-cs"/>
              </a:rPr>
              <a:t>(&lt;</a:t>
            </a:r>
            <a:r>
              <a:rPr lang="en-US" dirty="0" err="1" smtClean="0">
                <a:solidFill>
                  <a:schemeClr val="accent2"/>
                </a:solidFill>
                <a:cs typeface="+mn-cs"/>
              </a:rPr>
              <a:t>clerk,max</a:t>
            </a:r>
            <a:r>
              <a:rPr lang="en-US" dirty="0" smtClean="0">
                <a:solidFill>
                  <a:schemeClr val="accent2"/>
                </a:solidFill>
                <a:cs typeface="+mn-cs"/>
              </a:rPr>
              <a:t>&gt;,T)</a:t>
            </a:r>
            <a:r>
              <a:rPr lang="en-US" dirty="0" smtClean="0">
                <a:cs typeface="+mn-cs"/>
              </a:rPr>
              <a:t> </a:t>
            </a:r>
            <a:r>
              <a:rPr lang="en-US" dirty="0" err="1" smtClean="0">
                <a:cs typeface="+mn-cs"/>
              </a:rPr>
              <a:t>wenn</a:t>
            </a:r>
            <a:r>
              <a:rPr lang="en-US" dirty="0" smtClean="0">
                <a:cs typeface="+mn-cs"/>
              </a:rPr>
              <a:t>&lt;</a:t>
            </a:r>
            <a:r>
              <a:rPr lang="en-US" dirty="0" err="1" smtClean="0">
                <a:cs typeface="+mn-cs"/>
              </a:rPr>
              <a:t>clerk,max</a:t>
            </a:r>
            <a:r>
              <a:rPr lang="en-US" dirty="0" smtClean="0">
                <a:cs typeface="+mn-cs"/>
              </a:rPr>
              <a:t>&gt; </a:t>
            </a:r>
            <a:r>
              <a:rPr lang="en-US" dirty="0" err="1" smtClean="0">
                <a:cs typeface="+mn-cs"/>
              </a:rPr>
              <a:t>sich</a:t>
            </a:r>
            <a:r>
              <a:rPr lang="en-US" dirty="0" smtClean="0">
                <a:cs typeface="+mn-cs"/>
              </a:rPr>
              <a:t> in </a:t>
            </a:r>
            <a:r>
              <a:rPr lang="en-US" i="1" dirty="0" smtClean="0">
                <a:cs typeface="+mn-cs"/>
              </a:rPr>
              <a:t>T</a:t>
            </a:r>
            <a:r>
              <a:rPr lang="en-US" i="1" dirty="0" smtClean="0">
                <a:cs typeface="Arial" charset="0"/>
              </a:rPr>
              <a:t>–1</a:t>
            </a:r>
            <a:r>
              <a:rPr lang="en-US" dirty="0" smtClean="0">
                <a:cs typeface="Arial" charset="0"/>
              </a:rPr>
              <a:t> </a:t>
            </a:r>
            <a:r>
              <a:rPr lang="en-US" dirty="0" err="1" smtClean="0">
                <a:cs typeface="Arial" charset="0"/>
              </a:rPr>
              <a:t>ändert</a:t>
            </a:r>
            <a:endParaRPr lang="en-US" i="1" dirty="0" smtClean="0">
              <a:cs typeface="+mn-cs"/>
            </a:endParaRPr>
          </a:p>
        </p:txBody>
      </p:sp>
      <p:sp>
        <p:nvSpPr>
          <p:cNvPr id="7" name="Rechteck 6"/>
          <p:cNvSpPr/>
          <p:nvPr/>
        </p:nvSpPr>
        <p:spPr>
          <a:xfrm>
            <a:off x="3688261" y="6346541"/>
            <a:ext cx="1459803" cy="276999"/>
          </a:xfrm>
          <a:prstGeom prst="rect">
            <a:avLst/>
          </a:prstGeom>
        </p:spPr>
        <p:txBody>
          <a:bodyPr wrap="square">
            <a:spAutoFit/>
          </a:bodyPr>
          <a:lstStyle/>
          <a:p>
            <a:r>
              <a:rPr lang="de-DE" sz="1200" dirty="0" smtClean="0">
                <a:solidFill>
                  <a:srgbClr val="0000FF"/>
                </a:solidFill>
              </a:rPr>
              <a:t>J</a:t>
            </a:r>
            <a:r>
              <a:rPr lang="de-DE" sz="1200" dirty="0">
                <a:solidFill>
                  <a:srgbClr val="0000FF"/>
                </a:solidFill>
              </a:rPr>
              <a:t>. </a:t>
            </a:r>
            <a:r>
              <a:rPr lang="de-DE" sz="1200" dirty="0" err="1" smtClean="0">
                <a:solidFill>
                  <a:srgbClr val="0000FF"/>
                </a:solidFill>
              </a:rPr>
              <a:t>Widom</a:t>
            </a:r>
            <a:r>
              <a:rPr lang="de-DE" sz="1200" dirty="0" smtClean="0">
                <a:solidFill>
                  <a:srgbClr val="0000FF"/>
                </a:solidFill>
              </a:rPr>
              <a:t> et al. </a:t>
            </a:r>
            <a:endParaRPr lang="de-DE" sz="1200" dirty="0">
              <a:solidFill>
                <a:srgbClr val="0000FF"/>
              </a:solidFill>
            </a:endParaRPr>
          </a:p>
        </p:txBody>
      </p:sp>
    </p:spTree>
    <p:extLst>
      <p:ext uri="{BB962C8B-B14F-4D97-AF65-F5344CB8AC3E}">
        <p14:creationId xmlns:p14="http://schemas.microsoft.com/office/powerpoint/2010/main" val="1496821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pPr>
              <a:defRPr/>
            </a:pPr>
            <a:fld id="{4AFC936C-6F4B-E649-BC73-060CCB99D7B0}" type="slidenum">
              <a:rPr lang="en-US"/>
              <a:pPr>
                <a:defRPr/>
              </a:pPr>
              <a:t>36</a:t>
            </a:fld>
            <a:endParaRPr lang="en-US"/>
          </a:p>
        </p:txBody>
      </p:sp>
      <p:sp>
        <p:nvSpPr>
          <p:cNvPr id="256002" name="Rectangle 2"/>
          <p:cNvSpPr>
            <a:spLocks noGrp="1" noChangeArrowheads="1"/>
          </p:cNvSpPr>
          <p:nvPr>
            <p:ph type="title"/>
          </p:nvPr>
        </p:nvSpPr>
        <p:spPr/>
        <p:txBody>
          <a:bodyPr/>
          <a:lstStyle/>
          <a:p>
            <a:pPr>
              <a:defRPr/>
            </a:pPr>
            <a:r>
              <a:rPr lang="en-US" dirty="0" err="1" smtClean="0">
                <a:cs typeface="+mj-cs"/>
              </a:rPr>
              <a:t>Abstrakte</a:t>
            </a:r>
            <a:r>
              <a:rPr lang="en-US" dirty="0" smtClean="0">
                <a:cs typeface="+mj-cs"/>
              </a:rPr>
              <a:t> </a:t>
            </a:r>
            <a:r>
              <a:rPr lang="en-US" dirty="0" err="1" smtClean="0">
                <a:cs typeface="+mj-cs"/>
              </a:rPr>
              <a:t>Semantik</a:t>
            </a:r>
            <a:r>
              <a:rPr lang="en-US" dirty="0" smtClean="0">
                <a:cs typeface="+mj-cs"/>
              </a:rPr>
              <a:t> – </a:t>
            </a:r>
            <a:r>
              <a:rPr lang="en-US" dirty="0" err="1" smtClean="0">
                <a:cs typeface="+mj-cs"/>
              </a:rPr>
              <a:t>Beispiel</a:t>
            </a:r>
            <a:r>
              <a:rPr lang="en-US" dirty="0" smtClean="0">
                <a:cs typeface="+mj-cs"/>
              </a:rPr>
              <a:t> 2</a:t>
            </a:r>
          </a:p>
        </p:txBody>
      </p:sp>
      <p:sp>
        <p:nvSpPr>
          <p:cNvPr id="256003" name="Rectangle 3"/>
          <p:cNvSpPr>
            <a:spLocks noGrp="1" noChangeArrowheads="1"/>
          </p:cNvSpPr>
          <p:nvPr>
            <p:ph type="body" idx="1"/>
          </p:nvPr>
        </p:nvSpPr>
        <p:spPr/>
        <p:txBody>
          <a:bodyPr/>
          <a:lstStyle/>
          <a:p>
            <a:pPr>
              <a:buFontTx/>
              <a:buNone/>
              <a:defRPr/>
            </a:pPr>
            <a:r>
              <a:rPr lang="en-US" dirty="0" smtClean="0">
                <a:cs typeface="+mn-cs"/>
                <a:sym typeface="Symbol" charset="0"/>
              </a:rPr>
              <a:t>Relation  </a:t>
            </a:r>
            <a:r>
              <a:rPr lang="en-US" dirty="0" err="1" smtClean="0">
                <a:solidFill>
                  <a:schemeClr val="accent2"/>
                </a:solidFill>
                <a:cs typeface="+mn-cs"/>
                <a:sym typeface="Symbol" charset="0"/>
              </a:rPr>
              <a:t>CurPrice</a:t>
            </a:r>
            <a:r>
              <a:rPr lang="en-US" dirty="0" smtClean="0">
                <a:solidFill>
                  <a:schemeClr val="accent2"/>
                </a:solidFill>
                <a:cs typeface="+mn-cs"/>
                <a:sym typeface="Symbol" charset="0"/>
              </a:rPr>
              <a:t>(stock, price)</a:t>
            </a:r>
          </a:p>
          <a:p>
            <a:pPr>
              <a:buFontTx/>
              <a:buNone/>
              <a:defRPr/>
            </a:pPr>
            <a:r>
              <a:rPr lang="en-US" sz="2400" dirty="0" smtClean="0">
                <a:solidFill>
                  <a:schemeClr val="accent2"/>
                </a:solidFill>
                <a:cs typeface="+mn-cs"/>
                <a:sym typeface="Symbol" charset="0"/>
              </a:rPr>
              <a:t>  Select stock, </a:t>
            </a:r>
            <a:r>
              <a:rPr lang="en-US" sz="2400" dirty="0" err="1" smtClean="0">
                <a:solidFill>
                  <a:schemeClr val="accent2"/>
                </a:solidFill>
                <a:cs typeface="+mn-cs"/>
                <a:sym typeface="Symbol" charset="0"/>
              </a:rPr>
              <a:t>Avg</a:t>
            </a:r>
            <a:r>
              <a:rPr lang="en-US" sz="2400" dirty="0" smtClean="0">
                <a:solidFill>
                  <a:schemeClr val="accent2"/>
                </a:solidFill>
                <a:cs typeface="+mn-cs"/>
                <a:sym typeface="Symbol" charset="0"/>
              </a:rPr>
              <a:t>(price)</a:t>
            </a:r>
          </a:p>
          <a:p>
            <a:pPr>
              <a:spcBef>
                <a:spcPct val="0"/>
              </a:spcBef>
              <a:buFontTx/>
              <a:buNone/>
              <a:defRPr/>
            </a:pPr>
            <a:r>
              <a:rPr lang="en-US" sz="2400" dirty="0" smtClean="0">
                <a:solidFill>
                  <a:schemeClr val="accent2"/>
                </a:solidFill>
                <a:cs typeface="+mn-cs"/>
                <a:sym typeface="Symbol" charset="0"/>
              </a:rPr>
              <a:t>  From </a:t>
            </a:r>
            <a:r>
              <a:rPr lang="en-US" sz="2400" dirty="0" err="1" smtClean="0">
                <a:solidFill>
                  <a:schemeClr val="accent2"/>
                </a:solidFill>
                <a:cs typeface="+mn-cs"/>
                <a:sym typeface="Symbol" charset="0"/>
              </a:rPr>
              <a:t>Istream</a:t>
            </a:r>
            <a:r>
              <a:rPr lang="en-US" sz="2400" dirty="0" smtClean="0">
                <a:solidFill>
                  <a:schemeClr val="accent2"/>
                </a:solidFill>
                <a:cs typeface="+mn-cs"/>
                <a:sym typeface="Symbol" charset="0"/>
              </a:rPr>
              <a:t>(</a:t>
            </a:r>
            <a:r>
              <a:rPr lang="en-US" sz="2400" dirty="0" err="1" smtClean="0">
                <a:solidFill>
                  <a:schemeClr val="accent2"/>
                </a:solidFill>
                <a:cs typeface="+mn-cs"/>
                <a:sym typeface="Symbol" charset="0"/>
              </a:rPr>
              <a:t>CurPrice</a:t>
            </a:r>
            <a:r>
              <a:rPr lang="en-US" sz="2400" dirty="0" smtClean="0">
                <a:solidFill>
                  <a:schemeClr val="accent2"/>
                </a:solidFill>
                <a:cs typeface="+mn-cs"/>
                <a:sym typeface="Symbol" charset="0"/>
              </a:rPr>
              <a:t>) [Range 1 Day]</a:t>
            </a:r>
          </a:p>
          <a:p>
            <a:pPr>
              <a:spcBef>
                <a:spcPct val="0"/>
              </a:spcBef>
              <a:buFontTx/>
              <a:buNone/>
              <a:defRPr/>
            </a:pPr>
            <a:r>
              <a:rPr lang="en-US" sz="2400" dirty="0" smtClean="0">
                <a:solidFill>
                  <a:schemeClr val="accent2"/>
                </a:solidFill>
                <a:cs typeface="+mn-cs"/>
                <a:sym typeface="Symbol" charset="0"/>
              </a:rPr>
              <a:t>  Group By stock</a:t>
            </a:r>
          </a:p>
          <a:p>
            <a:pPr marL="0" indent="0">
              <a:buNone/>
              <a:defRPr/>
            </a:pPr>
            <a:r>
              <a:rPr lang="en-US" dirty="0" smtClean="0">
                <a:cs typeface="+mn-cs"/>
                <a:sym typeface="Symbol" charset="0"/>
              </a:rPr>
              <a:t>Average price over last day for each stock</a:t>
            </a:r>
          </a:p>
        </p:txBody>
      </p:sp>
      <p:sp>
        <p:nvSpPr>
          <p:cNvPr id="7" name="Rechteck 6"/>
          <p:cNvSpPr/>
          <p:nvPr/>
        </p:nvSpPr>
        <p:spPr>
          <a:xfrm>
            <a:off x="3688261" y="6346541"/>
            <a:ext cx="1459803" cy="276999"/>
          </a:xfrm>
          <a:prstGeom prst="rect">
            <a:avLst/>
          </a:prstGeom>
        </p:spPr>
        <p:txBody>
          <a:bodyPr wrap="square">
            <a:spAutoFit/>
          </a:bodyPr>
          <a:lstStyle/>
          <a:p>
            <a:r>
              <a:rPr lang="de-DE" sz="1200" dirty="0" smtClean="0">
                <a:solidFill>
                  <a:srgbClr val="0000FF"/>
                </a:solidFill>
              </a:rPr>
              <a:t>J</a:t>
            </a:r>
            <a:r>
              <a:rPr lang="de-DE" sz="1200" dirty="0">
                <a:solidFill>
                  <a:srgbClr val="0000FF"/>
                </a:solidFill>
              </a:rPr>
              <a:t>. </a:t>
            </a:r>
            <a:r>
              <a:rPr lang="de-DE" sz="1200" dirty="0" err="1" smtClean="0">
                <a:solidFill>
                  <a:srgbClr val="0000FF"/>
                </a:solidFill>
              </a:rPr>
              <a:t>Widom</a:t>
            </a:r>
            <a:r>
              <a:rPr lang="de-DE" sz="1200" dirty="0" smtClean="0">
                <a:solidFill>
                  <a:srgbClr val="0000FF"/>
                </a:solidFill>
              </a:rPr>
              <a:t> et al. </a:t>
            </a:r>
            <a:endParaRPr lang="de-DE" sz="1200" dirty="0">
              <a:solidFill>
                <a:srgbClr val="0000FF"/>
              </a:solidFill>
            </a:endParaRPr>
          </a:p>
        </p:txBody>
      </p:sp>
    </p:spTree>
    <p:extLst>
      <p:ext uri="{BB962C8B-B14F-4D97-AF65-F5344CB8AC3E}">
        <p14:creationId xmlns:p14="http://schemas.microsoft.com/office/powerpoint/2010/main" val="1902734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pPr>
              <a:defRPr/>
            </a:pPr>
            <a:fld id="{019ECEE7-1ACC-404E-B3FF-32A681F041A5}" type="slidenum">
              <a:rPr lang="en-US"/>
              <a:pPr>
                <a:defRPr/>
              </a:pPr>
              <a:t>37</a:t>
            </a:fld>
            <a:endParaRPr lang="en-US"/>
          </a:p>
        </p:txBody>
      </p:sp>
      <p:sp>
        <p:nvSpPr>
          <p:cNvPr id="260098" name="Rectangle 2"/>
          <p:cNvSpPr>
            <a:spLocks noGrp="1" noChangeArrowheads="1"/>
          </p:cNvSpPr>
          <p:nvPr>
            <p:ph type="title"/>
          </p:nvPr>
        </p:nvSpPr>
        <p:spPr/>
        <p:txBody>
          <a:bodyPr/>
          <a:lstStyle/>
          <a:p>
            <a:pPr>
              <a:defRPr/>
            </a:pPr>
            <a:r>
              <a:rPr lang="en-US" dirty="0" err="1"/>
              <a:t>Abstrakte</a:t>
            </a:r>
            <a:r>
              <a:rPr lang="en-US" dirty="0"/>
              <a:t> </a:t>
            </a:r>
            <a:r>
              <a:rPr lang="en-US" dirty="0" err="1"/>
              <a:t>Semantik</a:t>
            </a:r>
            <a:r>
              <a:rPr lang="en-US" dirty="0"/>
              <a:t> – </a:t>
            </a:r>
            <a:r>
              <a:rPr lang="en-US" dirty="0" err="1"/>
              <a:t>Beispiel</a:t>
            </a:r>
            <a:r>
              <a:rPr lang="en-US" dirty="0"/>
              <a:t> 2</a:t>
            </a:r>
            <a:endParaRPr lang="en-US" dirty="0" smtClean="0">
              <a:cs typeface="+mj-cs"/>
            </a:endParaRPr>
          </a:p>
        </p:txBody>
      </p:sp>
      <p:sp>
        <p:nvSpPr>
          <p:cNvPr id="260099" name="Rectangle 3"/>
          <p:cNvSpPr>
            <a:spLocks noGrp="1" noChangeArrowheads="1"/>
          </p:cNvSpPr>
          <p:nvPr>
            <p:ph type="body" idx="1"/>
          </p:nvPr>
        </p:nvSpPr>
        <p:spPr/>
        <p:txBody>
          <a:bodyPr/>
          <a:lstStyle/>
          <a:p>
            <a:pPr>
              <a:buFontTx/>
              <a:buNone/>
              <a:defRPr/>
            </a:pPr>
            <a:r>
              <a:rPr lang="en-US" dirty="0" smtClean="0">
                <a:cs typeface="+mn-cs"/>
                <a:sym typeface="Symbol" charset="0"/>
              </a:rPr>
              <a:t>Relation  </a:t>
            </a:r>
            <a:r>
              <a:rPr lang="en-US" dirty="0" err="1" smtClean="0">
                <a:solidFill>
                  <a:schemeClr val="accent2"/>
                </a:solidFill>
                <a:cs typeface="+mn-cs"/>
                <a:sym typeface="Symbol" charset="0"/>
              </a:rPr>
              <a:t>CurPrice</a:t>
            </a:r>
            <a:r>
              <a:rPr lang="en-US" dirty="0" smtClean="0">
                <a:solidFill>
                  <a:schemeClr val="accent2"/>
                </a:solidFill>
                <a:cs typeface="+mn-cs"/>
                <a:sym typeface="Symbol" charset="0"/>
              </a:rPr>
              <a:t>(stock, price)</a:t>
            </a:r>
          </a:p>
          <a:p>
            <a:pPr>
              <a:buFontTx/>
              <a:buNone/>
              <a:defRPr/>
            </a:pPr>
            <a:r>
              <a:rPr lang="en-US" sz="2400" dirty="0" smtClean="0">
                <a:solidFill>
                  <a:schemeClr val="accent2"/>
                </a:solidFill>
                <a:cs typeface="+mn-cs"/>
                <a:sym typeface="Symbol" charset="0"/>
              </a:rPr>
              <a:t>  </a:t>
            </a:r>
          </a:p>
          <a:p>
            <a:pPr>
              <a:buFontTx/>
              <a:buNone/>
              <a:defRPr/>
            </a:pPr>
            <a:r>
              <a:rPr lang="en-US" sz="2400" dirty="0" smtClean="0">
                <a:solidFill>
                  <a:schemeClr val="accent2"/>
                </a:solidFill>
                <a:cs typeface="+mn-cs"/>
                <a:sym typeface="Symbol" charset="0"/>
              </a:rPr>
              <a:t>Select stock, </a:t>
            </a:r>
            <a:r>
              <a:rPr lang="en-US" sz="2400" dirty="0" err="1" smtClean="0">
                <a:solidFill>
                  <a:schemeClr val="accent2"/>
                </a:solidFill>
                <a:cs typeface="+mn-cs"/>
                <a:sym typeface="Symbol" charset="0"/>
              </a:rPr>
              <a:t>Avg</a:t>
            </a:r>
            <a:r>
              <a:rPr lang="en-US" sz="2400" dirty="0" smtClean="0">
                <a:solidFill>
                  <a:schemeClr val="accent2"/>
                </a:solidFill>
                <a:cs typeface="+mn-cs"/>
                <a:sym typeface="Symbol" charset="0"/>
              </a:rPr>
              <a:t>(price)</a:t>
            </a:r>
          </a:p>
          <a:p>
            <a:pPr>
              <a:spcBef>
                <a:spcPct val="0"/>
              </a:spcBef>
              <a:buFontTx/>
              <a:buNone/>
              <a:defRPr/>
            </a:pPr>
            <a:r>
              <a:rPr lang="en-US" sz="2400" dirty="0" smtClean="0">
                <a:solidFill>
                  <a:schemeClr val="accent2"/>
                </a:solidFill>
                <a:cs typeface="+mn-cs"/>
                <a:sym typeface="Symbol" charset="0"/>
              </a:rPr>
              <a:t>From </a:t>
            </a:r>
            <a:r>
              <a:rPr lang="en-US" sz="2400" dirty="0" err="1" smtClean="0">
                <a:solidFill>
                  <a:schemeClr val="accent2"/>
                </a:solidFill>
                <a:cs typeface="+mn-cs"/>
                <a:sym typeface="Symbol" charset="0"/>
              </a:rPr>
              <a:t>Istream</a:t>
            </a:r>
            <a:r>
              <a:rPr lang="en-US" sz="2400" dirty="0" smtClean="0">
                <a:solidFill>
                  <a:schemeClr val="accent2"/>
                </a:solidFill>
                <a:cs typeface="+mn-cs"/>
                <a:sym typeface="Symbol" charset="0"/>
              </a:rPr>
              <a:t>(</a:t>
            </a:r>
            <a:r>
              <a:rPr lang="en-US" sz="2400" dirty="0" err="1" smtClean="0">
                <a:solidFill>
                  <a:schemeClr val="accent2"/>
                </a:solidFill>
                <a:cs typeface="+mn-cs"/>
                <a:sym typeface="Symbol" charset="0"/>
              </a:rPr>
              <a:t>CurPrice</a:t>
            </a:r>
            <a:r>
              <a:rPr lang="en-US" sz="2400" dirty="0" smtClean="0">
                <a:solidFill>
                  <a:schemeClr val="accent2"/>
                </a:solidFill>
                <a:cs typeface="+mn-cs"/>
                <a:sym typeface="Symbol" charset="0"/>
              </a:rPr>
              <a:t>) [Range 1 Day]</a:t>
            </a:r>
          </a:p>
          <a:p>
            <a:pPr>
              <a:spcBef>
                <a:spcPct val="0"/>
              </a:spcBef>
              <a:buFontTx/>
              <a:buNone/>
              <a:defRPr/>
            </a:pPr>
            <a:r>
              <a:rPr lang="en-US" sz="2400" dirty="0" smtClean="0">
                <a:solidFill>
                  <a:schemeClr val="accent2"/>
                </a:solidFill>
                <a:cs typeface="+mn-cs"/>
                <a:sym typeface="Symbol" charset="0"/>
              </a:rPr>
              <a:t>Group By stock</a:t>
            </a:r>
          </a:p>
          <a:p>
            <a:pPr marL="0" indent="0">
              <a:buNone/>
              <a:defRPr/>
            </a:pPr>
            <a:endParaRPr lang="en-US" dirty="0" smtClean="0">
              <a:sym typeface="Symbol" charset="0"/>
            </a:endParaRPr>
          </a:p>
          <a:p>
            <a:pPr marL="0" indent="0">
              <a:buNone/>
              <a:defRPr/>
            </a:pPr>
            <a:r>
              <a:rPr lang="en-US" dirty="0" smtClean="0">
                <a:sym typeface="Symbol" charset="0"/>
              </a:rPr>
              <a:t>Average </a:t>
            </a:r>
            <a:r>
              <a:rPr lang="en-US" dirty="0">
                <a:sym typeface="Symbol" charset="0"/>
              </a:rPr>
              <a:t>price over last day for each stock</a:t>
            </a:r>
          </a:p>
          <a:p>
            <a:pPr>
              <a:defRPr/>
            </a:pPr>
            <a:r>
              <a:rPr lang="en-US" i="1" dirty="0" err="1" smtClean="0">
                <a:cs typeface="+mn-cs"/>
                <a:sym typeface="Symbol" charset="0"/>
              </a:rPr>
              <a:t>Istream</a:t>
            </a:r>
            <a:r>
              <a:rPr lang="en-US" i="1" dirty="0" smtClean="0">
                <a:cs typeface="+mn-cs"/>
                <a:sym typeface="Symbol" charset="0"/>
              </a:rPr>
              <a:t> </a:t>
            </a:r>
            <a:r>
              <a:rPr lang="en-US" dirty="0" err="1" smtClean="0">
                <a:cs typeface="+mn-cs"/>
                <a:sym typeface="Symbol" charset="0"/>
              </a:rPr>
              <a:t>liefert</a:t>
            </a:r>
            <a:r>
              <a:rPr lang="en-US" dirty="0" smtClean="0">
                <a:cs typeface="+mn-cs"/>
                <a:sym typeface="Symbol" charset="0"/>
              </a:rPr>
              <a:t> </a:t>
            </a:r>
            <a:r>
              <a:rPr lang="en-US" dirty="0" err="1" smtClean="0">
                <a:cs typeface="+mn-cs"/>
                <a:sym typeface="Symbol" charset="0"/>
              </a:rPr>
              <a:t>Historie</a:t>
            </a:r>
            <a:r>
              <a:rPr lang="en-US" dirty="0" smtClean="0">
                <a:cs typeface="+mn-cs"/>
                <a:sym typeface="Symbol" charset="0"/>
              </a:rPr>
              <a:t> von </a:t>
            </a:r>
            <a:r>
              <a:rPr lang="en-US" i="1" dirty="0" err="1" smtClean="0">
                <a:cs typeface="+mn-cs"/>
                <a:sym typeface="Symbol" charset="0"/>
              </a:rPr>
              <a:t>CurPrice</a:t>
            </a:r>
            <a:r>
              <a:rPr lang="en-US" dirty="0" smtClean="0">
                <a:cs typeface="+mn-cs"/>
                <a:sym typeface="Symbol" charset="0"/>
              </a:rPr>
              <a:t> </a:t>
            </a:r>
          </a:p>
          <a:p>
            <a:pPr>
              <a:defRPr/>
            </a:pPr>
            <a:r>
              <a:rPr lang="en-US" dirty="0" err="1" smtClean="0">
                <a:cs typeface="+mn-cs"/>
                <a:sym typeface="Symbol" charset="0"/>
              </a:rPr>
              <a:t>Lege</a:t>
            </a:r>
            <a:r>
              <a:rPr lang="en-US" dirty="0" smtClean="0">
                <a:cs typeface="+mn-cs"/>
                <a:sym typeface="Symbol" charset="0"/>
              </a:rPr>
              <a:t> </a:t>
            </a:r>
            <a:r>
              <a:rPr lang="en-US" dirty="0" err="1" smtClean="0">
                <a:cs typeface="+mn-cs"/>
                <a:sym typeface="Symbol" charset="0"/>
              </a:rPr>
              <a:t>Fenster</a:t>
            </a:r>
            <a:r>
              <a:rPr lang="en-US" dirty="0" smtClean="0">
                <a:cs typeface="+mn-cs"/>
                <a:sym typeface="Symbol" charset="0"/>
              </a:rPr>
              <a:t> auf </a:t>
            </a:r>
            <a:r>
              <a:rPr lang="en-US" dirty="0" err="1" smtClean="0">
                <a:cs typeface="+mn-cs"/>
                <a:sym typeface="Symbol" charset="0"/>
              </a:rPr>
              <a:t>Historie</a:t>
            </a:r>
            <a:r>
              <a:rPr lang="en-US" dirty="0" smtClean="0">
                <a:cs typeface="+mn-cs"/>
                <a:sym typeface="Symbol" charset="0"/>
              </a:rPr>
              <a:t>, </a:t>
            </a:r>
            <a:r>
              <a:rPr lang="en-US" dirty="0" err="1" smtClean="0">
                <a:cs typeface="+mn-cs"/>
                <a:sym typeface="Symbol" charset="0"/>
              </a:rPr>
              <a:t>hier</a:t>
            </a:r>
            <a:r>
              <a:rPr lang="en-US" dirty="0" smtClean="0">
                <a:cs typeface="+mn-cs"/>
                <a:sym typeface="Symbol" charset="0"/>
              </a:rPr>
              <a:t> </a:t>
            </a:r>
            <a:r>
              <a:rPr lang="en-US" dirty="0" err="1" smtClean="0">
                <a:cs typeface="+mn-cs"/>
                <a:sym typeface="Symbol" charset="0"/>
              </a:rPr>
              <a:t>genau</a:t>
            </a:r>
            <a:r>
              <a:rPr lang="en-US" dirty="0" smtClean="0">
                <a:cs typeface="+mn-cs"/>
                <a:sym typeface="Symbol" charset="0"/>
              </a:rPr>
              <a:t> </a:t>
            </a:r>
            <a:r>
              <a:rPr lang="en-US" dirty="0" err="1" smtClean="0">
                <a:cs typeface="+mn-cs"/>
                <a:sym typeface="Symbol" charset="0"/>
              </a:rPr>
              <a:t>ein</a:t>
            </a:r>
            <a:r>
              <a:rPr lang="en-US" dirty="0" smtClean="0">
                <a:cs typeface="+mn-cs"/>
                <a:sym typeface="Symbol" charset="0"/>
              </a:rPr>
              <a:t> Tag, </a:t>
            </a:r>
            <a:r>
              <a:rPr lang="en-US" dirty="0" err="1" smtClean="0">
                <a:cs typeface="+mn-cs"/>
                <a:sym typeface="Symbol" charset="0"/>
              </a:rPr>
              <a:t>damit</a:t>
            </a:r>
            <a:r>
              <a:rPr lang="en-US" dirty="0" smtClean="0">
                <a:cs typeface="+mn-cs"/>
                <a:sym typeface="Symbol" charset="0"/>
              </a:rPr>
              <a:t> </a:t>
            </a:r>
            <a:r>
              <a:rPr lang="en-US" dirty="0" err="1" smtClean="0">
                <a:cs typeface="+mn-cs"/>
                <a:sym typeface="Symbol" charset="0"/>
              </a:rPr>
              <a:t>zurück</a:t>
            </a:r>
            <a:r>
              <a:rPr lang="en-US" dirty="0" smtClean="0">
                <a:cs typeface="+mn-cs"/>
                <a:sym typeface="Symbol" charset="0"/>
              </a:rPr>
              <a:t> </a:t>
            </a:r>
            <a:r>
              <a:rPr lang="en-US" dirty="0" err="1" smtClean="0">
                <a:cs typeface="+mn-cs"/>
                <a:sym typeface="Symbol" charset="0"/>
              </a:rPr>
              <a:t>zur</a:t>
            </a:r>
            <a:r>
              <a:rPr lang="en-US" dirty="0" smtClean="0">
                <a:cs typeface="+mn-cs"/>
                <a:sym typeface="Symbol" charset="0"/>
              </a:rPr>
              <a:t> Relation, </a:t>
            </a:r>
            <a:r>
              <a:rPr lang="en-US" dirty="0" err="1" smtClean="0">
                <a:cs typeface="+mn-cs"/>
                <a:sym typeface="Symbol" charset="0"/>
              </a:rPr>
              <a:t>dann</a:t>
            </a:r>
            <a:r>
              <a:rPr lang="en-US" dirty="0" smtClean="0">
                <a:cs typeface="+mn-cs"/>
                <a:sym typeface="Symbol" charset="0"/>
              </a:rPr>
              <a:t> </a:t>
            </a:r>
            <a:r>
              <a:rPr lang="en-US" dirty="0" err="1" smtClean="0">
                <a:cs typeface="+mn-cs"/>
                <a:sym typeface="Symbol" charset="0"/>
              </a:rPr>
              <a:t>gruppieren</a:t>
            </a:r>
            <a:r>
              <a:rPr lang="en-US" dirty="0" smtClean="0">
                <a:cs typeface="+mn-cs"/>
                <a:sym typeface="Symbol" charset="0"/>
              </a:rPr>
              <a:t> und </a:t>
            </a:r>
            <a:r>
              <a:rPr lang="en-US" dirty="0" err="1" smtClean="0">
                <a:cs typeface="+mn-cs"/>
                <a:sym typeface="Symbol" charset="0"/>
              </a:rPr>
              <a:t>aggregieren</a:t>
            </a:r>
            <a:endParaRPr lang="en-US" dirty="0" smtClean="0">
              <a:cs typeface="+mn-cs"/>
              <a:sym typeface="Symbol" charset="0"/>
            </a:endParaRPr>
          </a:p>
        </p:txBody>
      </p:sp>
      <p:sp>
        <p:nvSpPr>
          <p:cNvPr id="7" name="Rechteck 6"/>
          <p:cNvSpPr/>
          <p:nvPr/>
        </p:nvSpPr>
        <p:spPr>
          <a:xfrm>
            <a:off x="3688261" y="6346541"/>
            <a:ext cx="1459803" cy="276999"/>
          </a:xfrm>
          <a:prstGeom prst="rect">
            <a:avLst/>
          </a:prstGeom>
        </p:spPr>
        <p:txBody>
          <a:bodyPr wrap="square">
            <a:spAutoFit/>
          </a:bodyPr>
          <a:lstStyle/>
          <a:p>
            <a:r>
              <a:rPr lang="de-DE" sz="1200" dirty="0" smtClean="0">
                <a:solidFill>
                  <a:srgbClr val="0000FF"/>
                </a:solidFill>
              </a:rPr>
              <a:t>J</a:t>
            </a:r>
            <a:r>
              <a:rPr lang="de-DE" sz="1200" dirty="0">
                <a:solidFill>
                  <a:srgbClr val="0000FF"/>
                </a:solidFill>
              </a:rPr>
              <a:t>. </a:t>
            </a:r>
            <a:r>
              <a:rPr lang="de-DE" sz="1200" dirty="0" err="1" smtClean="0">
                <a:solidFill>
                  <a:srgbClr val="0000FF"/>
                </a:solidFill>
              </a:rPr>
              <a:t>Widom</a:t>
            </a:r>
            <a:r>
              <a:rPr lang="de-DE" sz="1200" dirty="0" smtClean="0">
                <a:solidFill>
                  <a:srgbClr val="0000FF"/>
                </a:solidFill>
              </a:rPr>
              <a:t> et al. </a:t>
            </a:r>
            <a:endParaRPr lang="de-DE" sz="1200" dirty="0">
              <a:solidFill>
                <a:srgbClr val="0000FF"/>
              </a:solidFill>
            </a:endParaRPr>
          </a:p>
        </p:txBody>
      </p:sp>
    </p:spTree>
    <p:extLst>
      <p:ext uri="{BB962C8B-B14F-4D97-AF65-F5344CB8AC3E}">
        <p14:creationId xmlns:p14="http://schemas.microsoft.com/office/powerpoint/2010/main" val="2514343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pPr>
              <a:defRPr/>
            </a:pPr>
            <a:fld id="{95E7D264-B9E2-7F42-9C37-DA214104F2CF}" type="slidenum">
              <a:rPr lang="en-US"/>
              <a:pPr>
                <a:defRPr/>
              </a:pPr>
              <a:t>38</a:t>
            </a:fld>
            <a:endParaRPr lang="en-US"/>
          </a:p>
        </p:txBody>
      </p:sp>
      <p:sp>
        <p:nvSpPr>
          <p:cNvPr id="432130" name="Rectangle 2"/>
          <p:cNvSpPr>
            <a:spLocks noGrp="1" noChangeArrowheads="1"/>
          </p:cNvSpPr>
          <p:nvPr>
            <p:ph type="title"/>
          </p:nvPr>
        </p:nvSpPr>
        <p:spPr/>
        <p:txBody>
          <a:bodyPr/>
          <a:lstStyle/>
          <a:p>
            <a:pPr>
              <a:defRPr/>
            </a:pPr>
            <a:r>
              <a:rPr lang="en-US" dirty="0" err="1" smtClean="0">
                <a:cs typeface="+mj-cs"/>
              </a:rPr>
              <a:t>Annahmen</a:t>
            </a:r>
            <a:endParaRPr lang="en-US" dirty="0" smtClean="0">
              <a:cs typeface="+mj-cs"/>
            </a:endParaRPr>
          </a:p>
        </p:txBody>
      </p:sp>
      <p:sp>
        <p:nvSpPr>
          <p:cNvPr id="432131" name="Rectangle 3"/>
          <p:cNvSpPr>
            <a:spLocks noGrp="1" noChangeArrowheads="1"/>
          </p:cNvSpPr>
          <p:nvPr>
            <p:ph type="body" idx="1"/>
          </p:nvPr>
        </p:nvSpPr>
        <p:spPr/>
        <p:txBody>
          <a:bodyPr/>
          <a:lstStyle/>
          <a:p>
            <a:pPr>
              <a:lnSpc>
                <a:spcPct val="95000"/>
              </a:lnSpc>
              <a:defRPr/>
            </a:pPr>
            <a:r>
              <a:rPr lang="en-US" dirty="0" err="1" smtClean="0">
                <a:cs typeface="+mn-cs"/>
              </a:rPr>
              <a:t>Aktualisierungen</a:t>
            </a:r>
            <a:r>
              <a:rPr lang="en-US" dirty="0" smtClean="0">
                <a:cs typeface="+mn-cs"/>
              </a:rPr>
              <a:t> von </a:t>
            </a:r>
            <a:r>
              <a:rPr lang="en-US" dirty="0" err="1" smtClean="0">
                <a:cs typeface="+mn-cs"/>
              </a:rPr>
              <a:t>Relationen</a:t>
            </a:r>
            <a:r>
              <a:rPr lang="en-US" dirty="0" smtClean="0">
                <a:cs typeface="+mn-cs"/>
              </a:rPr>
              <a:t> </a:t>
            </a:r>
            <a:r>
              <a:rPr lang="en-US" dirty="0" err="1" smtClean="0">
                <a:cs typeface="+mn-cs"/>
              </a:rPr>
              <a:t>beinhalten</a:t>
            </a:r>
            <a:r>
              <a:rPr lang="en-US" dirty="0" smtClean="0">
                <a:cs typeface="+mn-cs"/>
              </a:rPr>
              <a:t> </a:t>
            </a:r>
            <a:r>
              <a:rPr lang="en-US" dirty="0" err="1" smtClean="0">
                <a:cs typeface="+mn-cs"/>
              </a:rPr>
              <a:t>Zeitstempel</a:t>
            </a:r>
            <a:endParaRPr lang="en-US" dirty="0" smtClean="0">
              <a:cs typeface="+mn-cs"/>
            </a:endParaRPr>
          </a:p>
          <a:p>
            <a:pPr>
              <a:lnSpc>
                <a:spcPct val="95000"/>
              </a:lnSpc>
              <a:defRPr/>
            </a:pPr>
            <a:r>
              <a:rPr lang="ja-JP" altLang="en-US" dirty="0" smtClean="0">
                <a:latin typeface="Arial"/>
                <a:cs typeface="+mn-cs"/>
              </a:rPr>
              <a:t>“</a:t>
            </a:r>
            <a:r>
              <a:rPr lang="en-US" altLang="ja-JP" dirty="0" err="1" smtClean="0">
                <a:cs typeface="+mn-cs"/>
              </a:rPr>
              <a:t>Gutmütige</a:t>
            </a:r>
            <a:r>
              <a:rPr lang="ja-JP" altLang="en-US" dirty="0" smtClean="0">
                <a:latin typeface="Arial"/>
                <a:cs typeface="+mn-cs"/>
              </a:rPr>
              <a:t>”</a:t>
            </a:r>
            <a:r>
              <a:rPr lang="en-US" dirty="0" smtClean="0">
                <a:cs typeface="+mn-cs"/>
              </a:rPr>
              <a:t> </a:t>
            </a:r>
            <a:r>
              <a:rPr lang="en-US" dirty="0" err="1" smtClean="0">
                <a:cs typeface="+mn-cs"/>
              </a:rPr>
              <a:t>Ströme</a:t>
            </a:r>
            <a:r>
              <a:rPr lang="en-US" dirty="0" smtClean="0">
                <a:cs typeface="+mn-cs"/>
              </a:rPr>
              <a:t> und </a:t>
            </a:r>
            <a:r>
              <a:rPr lang="en-US" dirty="0" err="1" smtClean="0">
                <a:cs typeface="+mn-cs"/>
              </a:rPr>
              <a:t>Relationenänderungen</a:t>
            </a:r>
            <a:r>
              <a:rPr lang="en-US" dirty="0" smtClean="0">
                <a:cs typeface="+mn-cs"/>
              </a:rPr>
              <a:t>:</a:t>
            </a:r>
          </a:p>
          <a:p>
            <a:pPr lvl="1">
              <a:lnSpc>
                <a:spcPct val="95000"/>
              </a:lnSpc>
              <a:buFontTx/>
              <a:buChar char="•"/>
              <a:defRPr/>
            </a:pPr>
            <a:r>
              <a:rPr lang="en-US" dirty="0" err="1" smtClean="0"/>
              <a:t>Ankunft</a:t>
            </a:r>
            <a:r>
              <a:rPr lang="en-US" dirty="0" smtClean="0"/>
              <a:t> in der </a:t>
            </a:r>
            <a:r>
              <a:rPr lang="en-US" dirty="0" err="1" smtClean="0"/>
              <a:t>richtigen</a:t>
            </a:r>
            <a:r>
              <a:rPr lang="en-US" dirty="0" smtClean="0"/>
              <a:t> </a:t>
            </a:r>
            <a:r>
              <a:rPr lang="en-US" dirty="0" err="1" smtClean="0"/>
              <a:t>Reihenfolge</a:t>
            </a:r>
            <a:endParaRPr lang="en-US" dirty="0" smtClean="0"/>
          </a:p>
          <a:p>
            <a:pPr lvl="1">
              <a:lnSpc>
                <a:spcPct val="95000"/>
              </a:lnSpc>
              <a:buFontTx/>
              <a:buChar char="•"/>
              <a:defRPr/>
            </a:pPr>
            <a:r>
              <a:rPr lang="en-US" dirty="0" err="1" smtClean="0"/>
              <a:t>Keine</a:t>
            </a:r>
            <a:r>
              <a:rPr lang="en-US" dirty="0" smtClean="0"/>
              <a:t> “</a:t>
            </a:r>
            <a:r>
              <a:rPr lang="en-US" dirty="0" err="1" smtClean="0"/>
              <a:t>Verzögerung</a:t>
            </a:r>
            <a:r>
              <a:rPr lang="en-US" dirty="0" smtClean="0"/>
              <a:t>”, </a:t>
            </a:r>
            <a:r>
              <a:rPr lang="en-US" dirty="0" err="1" smtClean="0"/>
              <a:t>d.h</a:t>
            </a:r>
            <a:r>
              <a:rPr lang="en-US" dirty="0" smtClean="0"/>
              <a:t>. </a:t>
            </a:r>
            <a:r>
              <a:rPr lang="en-US" dirty="0" err="1" smtClean="0"/>
              <a:t>keine</a:t>
            </a:r>
            <a:r>
              <a:rPr lang="en-US" dirty="0" smtClean="0"/>
              <a:t> </a:t>
            </a:r>
            <a:r>
              <a:rPr lang="en-US" dirty="0" err="1" smtClean="0"/>
              <a:t>langen</a:t>
            </a:r>
            <a:r>
              <a:rPr lang="en-US" dirty="0" smtClean="0"/>
              <a:t> </a:t>
            </a:r>
            <a:r>
              <a:rPr lang="en-US" dirty="0" err="1" smtClean="0"/>
              <a:t>Pausen</a:t>
            </a:r>
            <a:r>
              <a:rPr lang="en-US" dirty="0" smtClean="0"/>
              <a:t> und </a:t>
            </a:r>
            <a:r>
              <a:rPr lang="en-US" dirty="0" err="1" smtClean="0"/>
              <a:t>dann</a:t>
            </a:r>
            <a:r>
              <a:rPr lang="en-US" dirty="0" smtClean="0"/>
              <a:t> </a:t>
            </a:r>
            <a:r>
              <a:rPr lang="en-US" dirty="0" err="1" smtClean="0"/>
              <a:t>geht’s</a:t>
            </a:r>
            <a:r>
              <a:rPr lang="en-US" dirty="0" smtClean="0"/>
              <a:t> </a:t>
            </a:r>
            <a:r>
              <a:rPr lang="en-US" dirty="0" err="1" smtClean="0"/>
              <a:t>mit</a:t>
            </a:r>
            <a:r>
              <a:rPr lang="en-US" dirty="0" smtClean="0"/>
              <a:t> der </a:t>
            </a:r>
            <a:r>
              <a:rPr lang="en-US" dirty="0" err="1" smtClean="0"/>
              <a:t>Verarbeitung</a:t>
            </a:r>
            <a:r>
              <a:rPr lang="en-US" dirty="0"/>
              <a:t> </a:t>
            </a:r>
            <a:r>
              <a:rPr lang="en-US" dirty="0" err="1" smtClean="0"/>
              <a:t>bei</a:t>
            </a:r>
            <a:r>
              <a:rPr lang="en-US" dirty="0" smtClean="0"/>
              <a:t> </a:t>
            </a:r>
            <a:r>
              <a:rPr lang="en-US" dirty="0" err="1" smtClean="0"/>
              <a:t>alten</a:t>
            </a:r>
            <a:r>
              <a:rPr lang="en-US" dirty="0" smtClean="0"/>
              <a:t> </a:t>
            </a:r>
            <a:r>
              <a:rPr lang="en-US" dirty="0" err="1" smtClean="0"/>
              <a:t>Zeitstempeln</a:t>
            </a:r>
            <a:r>
              <a:rPr lang="en-US" dirty="0" smtClean="0"/>
              <a:t> </a:t>
            </a:r>
            <a:r>
              <a:rPr lang="en-US" dirty="0" err="1" smtClean="0"/>
              <a:t>weiter</a:t>
            </a:r>
            <a:endParaRPr lang="en-US" dirty="0" smtClean="0"/>
          </a:p>
          <a:p>
            <a:pPr>
              <a:lnSpc>
                <a:spcPct val="95000"/>
              </a:lnSpc>
              <a:defRPr/>
            </a:pPr>
            <a:r>
              <a:rPr lang="en-US" dirty="0" smtClean="0">
                <a:cs typeface="+mn-cs"/>
              </a:rPr>
              <a:t>“</a:t>
            </a:r>
            <a:r>
              <a:rPr lang="en-US" dirty="0" err="1" smtClean="0">
                <a:cs typeface="+mn-cs"/>
              </a:rPr>
              <a:t>Missliches</a:t>
            </a:r>
            <a:r>
              <a:rPr lang="en-US" dirty="0" smtClean="0">
                <a:cs typeface="+mn-cs"/>
              </a:rPr>
              <a:t>” </a:t>
            </a:r>
            <a:r>
              <a:rPr lang="en-US" dirty="0" err="1" smtClean="0">
                <a:cs typeface="+mn-cs"/>
              </a:rPr>
              <a:t>Verhalten</a:t>
            </a:r>
            <a:r>
              <a:rPr lang="en-US" dirty="0" smtClean="0">
                <a:cs typeface="+mn-cs"/>
              </a:rPr>
              <a:t> </a:t>
            </a:r>
            <a:r>
              <a:rPr lang="en-US" dirty="0" err="1" smtClean="0">
                <a:cs typeface="+mn-cs"/>
              </a:rPr>
              <a:t>separat</a:t>
            </a:r>
            <a:r>
              <a:rPr lang="en-US" dirty="0" smtClean="0">
                <a:cs typeface="+mn-cs"/>
              </a:rPr>
              <a:t> </a:t>
            </a:r>
            <a:r>
              <a:rPr lang="en-US" dirty="0" err="1" smtClean="0">
                <a:cs typeface="+mn-cs"/>
              </a:rPr>
              <a:t>behandelt</a:t>
            </a:r>
            <a:r>
              <a:rPr lang="en-US" dirty="0" smtClean="0">
                <a:cs typeface="+mn-cs"/>
              </a:rPr>
              <a:t>, </a:t>
            </a:r>
            <a:br>
              <a:rPr lang="en-US" dirty="0" smtClean="0">
                <a:cs typeface="+mn-cs"/>
              </a:rPr>
            </a:br>
            <a:r>
              <a:rPr lang="en-US" dirty="0" err="1" smtClean="0">
                <a:cs typeface="+mn-cs"/>
              </a:rPr>
              <a:t>nicht</a:t>
            </a:r>
            <a:r>
              <a:rPr lang="en-US" dirty="0" smtClean="0">
                <a:cs typeface="+mn-cs"/>
              </a:rPr>
              <a:t> in der </a:t>
            </a:r>
            <a:r>
              <a:rPr lang="en-US" dirty="0" err="1" smtClean="0">
                <a:cs typeface="+mn-cs"/>
              </a:rPr>
              <a:t>Anfragesprache</a:t>
            </a:r>
            <a:endParaRPr lang="en-US" dirty="0" smtClean="0">
              <a:cs typeface="+mn-cs"/>
            </a:endParaRPr>
          </a:p>
        </p:txBody>
      </p:sp>
      <p:sp>
        <p:nvSpPr>
          <p:cNvPr id="7" name="Rechteck 6"/>
          <p:cNvSpPr/>
          <p:nvPr/>
        </p:nvSpPr>
        <p:spPr>
          <a:xfrm>
            <a:off x="3688261" y="6346541"/>
            <a:ext cx="1459803" cy="276999"/>
          </a:xfrm>
          <a:prstGeom prst="rect">
            <a:avLst/>
          </a:prstGeom>
        </p:spPr>
        <p:txBody>
          <a:bodyPr wrap="square">
            <a:spAutoFit/>
          </a:bodyPr>
          <a:lstStyle/>
          <a:p>
            <a:r>
              <a:rPr lang="de-DE" sz="1200" dirty="0" smtClean="0">
                <a:solidFill>
                  <a:srgbClr val="0000FF"/>
                </a:solidFill>
              </a:rPr>
              <a:t>J</a:t>
            </a:r>
            <a:r>
              <a:rPr lang="de-DE" sz="1200" dirty="0">
                <a:solidFill>
                  <a:srgbClr val="0000FF"/>
                </a:solidFill>
              </a:rPr>
              <a:t>. </a:t>
            </a:r>
            <a:r>
              <a:rPr lang="de-DE" sz="1200" dirty="0" err="1" smtClean="0">
                <a:solidFill>
                  <a:srgbClr val="0000FF"/>
                </a:solidFill>
              </a:rPr>
              <a:t>Widom</a:t>
            </a:r>
            <a:r>
              <a:rPr lang="de-DE" sz="1200" dirty="0" smtClean="0">
                <a:solidFill>
                  <a:srgbClr val="0000FF"/>
                </a:solidFill>
              </a:rPr>
              <a:t> et al. </a:t>
            </a:r>
            <a:endParaRPr lang="de-DE" sz="1200" dirty="0">
              <a:solidFill>
                <a:srgbClr val="0000FF"/>
              </a:solidFill>
            </a:endParaRPr>
          </a:p>
        </p:txBody>
      </p:sp>
    </p:spTree>
    <p:extLst>
      <p:ext uri="{BB962C8B-B14F-4D97-AF65-F5344CB8AC3E}">
        <p14:creationId xmlns:p14="http://schemas.microsoft.com/office/powerpoint/2010/main" val="1477716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2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21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321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321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2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pPr>
              <a:defRPr/>
            </a:pPr>
            <a:fld id="{A2C86F15-D867-6244-8B07-D5E1398C4FFC}" type="slidenum">
              <a:rPr lang="en-US"/>
              <a:pPr>
                <a:defRPr/>
              </a:pPr>
              <a:t>39</a:t>
            </a:fld>
            <a:endParaRPr lang="en-US"/>
          </a:p>
        </p:txBody>
      </p:sp>
      <p:sp>
        <p:nvSpPr>
          <p:cNvPr id="453634" name="Rectangle 2"/>
          <p:cNvSpPr>
            <a:spLocks noGrp="1" noChangeArrowheads="1"/>
          </p:cNvSpPr>
          <p:nvPr>
            <p:ph type="title"/>
          </p:nvPr>
        </p:nvSpPr>
        <p:spPr>
          <a:xfrm>
            <a:off x="688032" y="237558"/>
            <a:ext cx="7772400" cy="1066800"/>
          </a:xfrm>
        </p:spPr>
        <p:txBody>
          <a:bodyPr/>
          <a:lstStyle/>
          <a:p>
            <a:pPr>
              <a:lnSpc>
                <a:spcPct val="85000"/>
              </a:lnSpc>
              <a:defRPr/>
            </a:pPr>
            <a:r>
              <a:rPr lang="en-US" sz="3600" dirty="0" err="1" smtClean="0">
                <a:cs typeface="+mj-cs"/>
              </a:rPr>
              <a:t>Einfache</a:t>
            </a:r>
            <a:r>
              <a:rPr lang="en-US" sz="3600" dirty="0" smtClean="0">
                <a:cs typeface="+mj-cs"/>
              </a:rPr>
              <a:t> </a:t>
            </a:r>
            <a:r>
              <a:rPr lang="en-US" sz="3600" dirty="0" err="1" smtClean="0">
                <a:cs typeface="+mj-cs"/>
              </a:rPr>
              <a:t>Verbundanfrage</a:t>
            </a:r>
            <a:endParaRPr lang="en-US" sz="3600" dirty="0" smtClean="0">
              <a:cs typeface="+mj-cs"/>
            </a:endParaRPr>
          </a:p>
        </p:txBody>
      </p:sp>
      <p:sp>
        <p:nvSpPr>
          <p:cNvPr id="453635" name="Rectangle 3"/>
          <p:cNvSpPr>
            <a:spLocks noGrp="1" noChangeArrowheads="1"/>
          </p:cNvSpPr>
          <p:nvPr>
            <p:ph type="body" idx="1"/>
          </p:nvPr>
        </p:nvSpPr>
        <p:spPr>
          <a:xfrm>
            <a:off x="762000" y="1371600"/>
            <a:ext cx="7848600" cy="4953000"/>
          </a:xfrm>
        </p:spPr>
        <p:txBody>
          <a:bodyPr/>
          <a:lstStyle/>
          <a:p>
            <a:pPr>
              <a:buFontTx/>
              <a:buNone/>
              <a:defRPr/>
            </a:pPr>
            <a:r>
              <a:rPr lang="en-US" dirty="0" smtClean="0">
                <a:solidFill>
                  <a:schemeClr val="accent2"/>
                </a:solidFill>
                <a:cs typeface="+mn-cs"/>
                <a:sym typeface="Symbol" charset="0"/>
              </a:rPr>
              <a:t>Select  From </a:t>
            </a:r>
            <a:r>
              <a:rPr lang="en-US" dirty="0" err="1" smtClean="0">
                <a:solidFill>
                  <a:schemeClr val="accent2"/>
                </a:solidFill>
                <a:cs typeface="+mn-cs"/>
                <a:sym typeface="Symbol" charset="0"/>
              </a:rPr>
              <a:t>Strm</a:t>
            </a:r>
            <a:r>
              <a:rPr lang="en-US" dirty="0" smtClean="0">
                <a:solidFill>
                  <a:schemeClr val="accent2"/>
                </a:solidFill>
                <a:cs typeface="+mn-cs"/>
                <a:sym typeface="Symbol" charset="0"/>
              </a:rPr>
              <a:t>, </a:t>
            </a:r>
            <a:r>
              <a:rPr lang="en-US" dirty="0" err="1" smtClean="0">
                <a:solidFill>
                  <a:schemeClr val="accent2"/>
                </a:solidFill>
                <a:cs typeface="+mn-cs"/>
                <a:sym typeface="Symbol" charset="0"/>
              </a:rPr>
              <a:t>Rel</a:t>
            </a:r>
            <a:r>
              <a:rPr lang="en-US" dirty="0" smtClean="0">
                <a:solidFill>
                  <a:schemeClr val="accent2"/>
                </a:solidFill>
                <a:cs typeface="+mn-cs"/>
                <a:sym typeface="Symbol" charset="0"/>
              </a:rPr>
              <a:t> </a:t>
            </a:r>
          </a:p>
          <a:p>
            <a:pPr>
              <a:buFontTx/>
              <a:buNone/>
              <a:defRPr/>
            </a:pPr>
            <a:r>
              <a:rPr lang="en-US" dirty="0" smtClean="0">
                <a:solidFill>
                  <a:schemeClr val="accent2"/>
                </a:solidFill>
                <a:cs typeface="+mn-cs"/>
                <a:sym typeface="Symbol" charset="0"/>
              </a:rPr>
              <a:t>Where </a:t>
            </a:r>
            <a:r>
              <a:rPr lang="en-US" dirty="0" err="1" smtClean="0">
                <a:solidFill>
                  <a:schemeClr val="accent2"/>
                </a:solidFill>
                <a:cs typeface="+mn-cs"/>
                <a:sym typeface="Symbol" charset="0"/>
              </a:rPr>
              <a:t>Strm.A</a:t>
            </a:r>
            <a:r>
              <a:rPr lang="en-US" dirty="0" smtClean="0">
                <a:solidFill>
                  <a:schemeClr val="accent2"/>
                </a:solidFill>
                <a:cs typeface="+mn-cs"/>
                <a:sym typeface="Symbol" charset="0"/>
              </a:rPr>
              <a:t> = </a:t>
            </a:r>
            <a:r>
              <a:rPr lang="en-US" dirty="0" err="1" smtClean="0">
                <a:solidFill>
                  <a:schemeClr val="accent2"/>
                </a:solidFill>
                <a:cs typeface="+mn-cs"/>
                <a:sym typeface="Symbol" charset="0"/>
              </a:rPr>
              <a:t>Rel.B</a:t>
            </a:r>
            <a:endParaRPr lang="en-US" dirty="0" smtClean="0">
              <a:solidFill>
                <a:schemeClr val="accent2"/>
              </a:solidFill>
              <a:cs typeface="+mn-cs"/>
              <a:sym typeface="Symbol" charset="0"/>
            </a:endParaRPr>
          </a:p>
          <a:p>
            <a:pPr>
              <a:spcAft>
                <a:spcPct val="50000"/>
              </a:spcAft>
              <a:defRPr/>
            </a:pPr>
            <a:r>
              <a:rPr lang="en-US" dirty="0" err="1" smtClean="0">
                <a:cs typeface="+mn-cs"/>
                <a:sym typeface="Symbol" charset="0"/>
              </a:rPr>
              <a:t>Standardfenster</a:t>
            </a:r>
            <a:r>
              <a:rPr lang="en-US" dirty="0" smtClean="0">
                <a:cs typeface="+mn-cs"/>
                <a:sym typeface="Symbol" charset="0"/>
              </a:rPr>
              <a:t> [] </a:t>
            </a:r>
            <a:r>
              <a:rPr lang="en-US" dirty="0" err="1" smtClean="0">
                <a:cs typeface="+mn-cs"/>
                <a:sym typeface="Symbol" charset="0"/>
              </a:rPr>
              <a:t>für</a:t>
            </a:r>
            <a:r>
              <a:rPr lang="en-US" dirty="0" smtClean="0">
                <a:cs typeface="+mn-cs"/>
                <a:sym typeface="Symbol" charset="0"/>
              </a:rPr>
              <a:t> </a:t>
            </a:r>
            <a:r>
              <a:rPr lang="en-US" i="1" dirty="0" err="1" smtClean="0">
                <a:cs typeface="+mn-cs"/>
                <a:sym typeface="Symbol" charset="0"/>
              </a:rPr>
              <a:t>Strm</a:t>
            </a:r>
            <a:endParaRPr lang="en-US" dirty="0">
              <a:cs typeface="+mn-cs"/>
              <a:sym typeface="Symbol" charset="0"/>
            </a:endParaRPr>
          </a:p>
          <a:p>
            <a:pPr>
              <a:spcAft>
                <a:spcPct val="50000"/>
              </a:spcAft>
              <a:defRPr/>
            </a:pPr>
            <a:r>
              <a:rPr lang="en-US" dirty="0" err="1" smtClean="0">
                <a:cs typeface="+mn-cs"/>
                <a:sym typeface="Symbol" charset="0"/>
              </a:rPr>
              <a:t>Eventuell</a:t>
            </a:r>
            <a:r>
              <a:rPr lang="en-US" dirty="0" smtClean="0">
                <a:cs typeface="+mn-cs"/>
                <a:sym typeface="Symbol" charset="0"/>
              </a:rPr>
              <a:t> </a:t>
            </a:r>
            <a:r>
              <a:rPr lang="en-US" dirty="0" err="1" smtClean="0">
                <a:cs typeface="+mn-cs"/>
                <a:sym typeface="Symbol" charset="0"/>
              </a:rPr>
              <a:t>gewünscht</a:t>
            </a:r>
            <a:r>
              <a:rPr lang="en-US" dirty="0" smtClean="0">
                <a:cs typeface="+mn-cs"/>
                <a:sym typeface="Symbol" charset="0"/>
              </a:rPr>
              <a:t>:</a:t>
            </a:r>
            <a:br>
              <a:rPr lang="en-US" dirty="0" smtClean="0">
                <a:cs typeface="+mn-cs"/>
                <a:sym typeface="Symbol" charset="0"/>
              </a:rPr>
            </a:br>
            <a:r>
              <a:rPr lang="en-US" dirty="0" smtClean="0">
                <a:solidFill>
                  <a:schemeClr val="accent2"/>
                </a:solidFill>
                <a:cs typeface="+mn-cs"/>
                <a:sym typeface="Symbol" charset="0"/>
              </a:rPr>
              <a:t>Now-</a:t>
            </a:r>
            <a:r>
              <a:rPr lang="en-US" dirty="0" err="1" smtClean="0">
                <a:cs typeface="+mn-cs"/>
                <a:sym typeface="Symbol" charset="0"/>
              </a:rPr>
              <a:t>Fenster</a:t>
            </a:r>
            <a:r>
              <a:rPr lang="en-US" dirty="0" smtClean="0">
                <a:cs typeface="+mn-cs"/>
                <a:sym typeface="Symbol" charset="0"/>
              </a:rPr>
              <a:t> </a:t>
            </a:r>
            <a:r>
              <a:rPr lang="en-US" dirty="0" err="1" smtClean="0">
                <a:cs typeface="+mn-cs"/>
                <a:sym typeface="Symbol" charset="0"/>
              </a:rPr>
              <a:t>für</a:t>
            </a:r>
            <a:r>
              <a:rPr lang="en-US" dirty="0" smtClean="0">
                <a:cs typeface="+mn-cs"/>
                <a:sym typeface="Symbol" charset="0"/>
              </a:rPr>
              <a:t> </a:t>
            </a:r>
            <a:r>
              <a:rPr lang="en-US" dirty="0" err="1" smtClean="0">
                <a:cs typeface="+mn-cs"/>
                <a:sym typeface="Symbol" charset="0"/>
              </a:rPr>
              <a:t>strombasierte</a:t>
            </a:r>
            <a:r>
              <a:rPr lang="en-US" dirty="0">
                <a:cs typeface="+mn-cs"/>
                <a:sym typeface="Symbol" charset="0"/>
              </a:rPr>
              <a:t> </a:t>
            </a:r>
            <a:r>
              <a:rPr lang="en-US" dirty="0" err="1" smtClean="0">
                <a:cs typeface="+mn-cs"/>
                <a:sym typeface="Symbol" charset="0"/>
              </a:rPr>
              <a:t>Verbunde</a:t>
            </a:r>
            <a:endParaRPr lang="en-US" i="1" dirty="0" smtClean="0">
              <a:cs typeface="+mn-cs"/>
              <a:sym typeface="Symbol" charset="0"/>
            </a:endParaRPr>
          </a:p>
          <a:p>
            <a:pPr>
              <a:lnSpc>
                <a:spcPct val="10000"/>
              </a:lnSpc>
              <a:spcBef>
                <a:spcPct val="85000"/>
              </a:spcBef>
              <a:buFontTx/>
              <a:buNone/>
              <a:defRPr/>
            </a:pPr>
            <a:r>
              <a:rPr lang="en-US" dirty="0" smtClean="0">
                <a:solidFill>
                  <a:schemeClr val="accent2"/>
                </a:solidFill>
                <a:cs typeface="+mn-cs"/>
                <a:sym typeface="Symbol" charset="0"/>
              </a:rPr>
              <a:t>Select </a:t>
            </a:r>
            <a:r>
              <a:rPr lang="en-US" dirty="0" err="1" smtClean="0">
                <a:solidFill>
                  <a:schemeClr val="accent2"/>
                </a:solidFill>
                <a:cs typeface="+mn-cs"/>
                <a:sym typeface="Symbol" charset="0"/>
              </a:rPr>
              <a:t>Istream</a:t>
            </a:r>
            <a:r>
              <a:rPr lang="en-US" dirty="0" smtClean="0">
                <a:solidFill>
                  <a:schemeClr val="accent2"/>
                </a:solidFill>
                <a:cs typeface="+mn-cs"/>
                <a:sym typeface="Symbol" charset="0"/>
              </a:rPr>
              <a:t>(</a:t>
            </a:r>
            <a:r>
              <a:rPr lang="en-US" dirty="0" err="1" smtClean="0">
                <a:solidFill>
                  <a:schemeClr val="accent2"/>
                </a:solidFill>
                <a:cs typeface="+mn-cs"/>
                <a:sym typeface="Symbol" charset="0"/>
              </a:rPr>
              <a:t>O.orderID</a:t>
            </a:r>
            <a:r>
              <a:rPr lang="en-US" dirty="0" smtClean="0">
                <a:solidFill>
                  <a:schemeClr val="accent2"/>
                </a:solidFill>
                <a:cs typeface="+mn-cs"/>
                <a:sym typeface="Symbol" charset="0"/>
              </a:rPr>
              <a:t>, </a:t>
            </a:r>
            <a:r>
              <a:rPr lang="en-US" dirty="0" err="1" smtClean="0">
                <a:solidFill>
                  <a:schemeClr val="accent2"/>
                </a:solidFill>
                <a:cs typeface="+mn-cs"/>
                <a:sym typeface="Symbol" charset="0"/>
              </a:rPr>
              <a:t>A.City</a:t>
            </a:r>
            <a:r>
              <a:rPr lang="en-US" dirty="0" smtClean="0">
                <a:solidFill>
                  <a:schemeClr val="accent2"/>
                </a:solidFill>
                <a:cs typeface="+mn-cs"/>
                <a:sym typeface="Symbol" charset="0"/>
              </a:rPr>
              <a:t>)</a:t>
            </a:r>
          </a:p>
          <a:p>
            <a:pPr>
              <a:lnSpc>
                <a:spcPct val="10000"/>
              </a:lnSpc>
              <a:spcBef>
                <a:spcPct val="85000"/>
              </a:spcBef>
              <a:buFontTx/>
              <a:buNone/>
              <a:defRPr/>
            </a:pPr>
            <a:r>
              <a:rPr lang="en-US" dirty="0" smtClean="0">
                <a:solidFill>
                  <a:schemeClr val="accent2"/>
                </a:solidFill>
                <a:cs typeface="+mn-cs"/>
                <a:sym typeface="Symbol" charset="0"/>
              </a:rPr>
              <a:t>From Orders O, </a:t>
            </a:r>
            <a:r>
              <a:rPr lang="en-US" dirty="0" err="1" smtClean="0">
                <a:solidFill>
                  <a:schemeClr val="accent2"/>
                </a:solidFill>
                <a:cs typeface="+mn-cs"/>
                <a:sym typeface="Symbol" charset="0"/>
              </a:rPr>
              <a:t>AddressRel</a:t>
            </a:r>
            <a:r>
              <a:rPr lang="en-US" dirty="0" smtClean="0">
                <a:solidFill>
                  <a:schemeClr val="accent2"/>
                </a:solidFill>
                <a:cs typeface="+mn-cs"/>
                <a:sym typeface="Symbol" charset="0"/>
              </a:rPr>
              <a:t> A</a:t>
            </a:r>
          </a:p>
          <a:p>
            <a:pPr>
              <a:lnSpc>
                <a:spcPct val="10000"/>
              </a:lnSpc>
              <a:spcBef>
                <a:spcPct val="85000"/>
              </a:spcBef>
              <a:buFontTx/>
              <a:buNone/>
              <a:defRPr/>
            </a:pPr>
            <a:r>
              <a:rPr lang="en-US" dirty="0" smtClean="0">
                <a:solidFill>
                  <a:schemeClr val="accent2"/>
                </a:solidFill>
                <a:cs typeface="+mn-cs"/>
                <a:sym typeface="Symbol" charset="0"/>
              </a:rPr>
              <a:t>Where </a:t>
            </a:r>
            <a:r>
              <a:rPr lang="en-US" dirty="0" err="1" smtClean="0">
                <a:solidFill>
                  <a:schemeClr val="accent2"/>
                </a:solidFill>
                <a:cs typeface="+mn-cs"/>
                <a:sym typeface="Symbol" charset="0"/>
              </a:rPr>
              <a:t>O.custID</a:t>
            </a:r>
            <a:r>
              <a:rPr lang="en-US" dirty="0" smtClean="0">
                <a:solidFill>
                  <a:schemeClr val="accent2"/>
                </a:solidFill>
                <a:cs typeface="+mn-cs"/>
                <a:sym typeface="Symbol" charset="0"/>
              </a:rPr>
              <a:t> = </a:t>
            </a:r>
            <a:r>
              <a:rPr lang="en-US" dirty="0" err="1" smtClean="0">
                <a:solidFill>
                  <a:schemeClr val="accent2"/>
                </a:solidFill>
                <a:cs typeface="+mn-cs"/>
                <a:sym typeface="Symbol" charset="0"/>
              </a:rPr>
              <a:t>A.custID</a:t>
            </a:r>
            <a:endParaRPr lang="en-US" dirty="0" smtClean="0">
              <a:solidFill>
                <a:schemeClr val="accent2"/>
              </a:solidFill>
              <a:cs typeface="+mn-cs"/>
              <a:sym typeface="Symbol" charset="0"/>
            </a:endParaRPr>
          </a:p>
        </p:txBody>
      </p:sp>
      <p:sp>
        <p:nvSpPr>
          <p:cNvPr id="7" name="Rechteck 6"/>
          <p:cNvSpPr/>
          <p:nvPr/>
        </p:nvSpPr>
        <p:spPr>
          <a:xfrm>
            <a:off x="3688261" y="6346541"/>
            <a:ext cx="1459803" cy="276999"/>
          </a:xfrm>
          <a:prstGeom prst="rect">
            <a:avLst/>
          </a:prstGeom>
        </p:spPr>
        <p:txBody>
          <a:bodyPr wrap="square">
            <a:spAutoFit/>
          </a:bodyPr>
          <a:lstStyle/>
          <a:p>
            <a:r>
              <a:rPr lang="de-DE" sz="1200" dirty="0" smtClean="0">
                <a:solidFill>
                  <a:srgbClr val="0000FF"/>
                </a:solidFill>
              </a:rPr>
              <a:t>J</a:t>
            </a:r>
            <a:r>
              <a:rPr lang="de-DE" sz="1200" dirty="0">
                <a:solidFill>
                  <a:srgbClr val="0000FF"/>
                </a:solidFill>
              </a:rPr>
              <a:t>. </a:t>
            </a:r>
            <a:r>
              <a:rPr lang="de-DE" sz="1200" dirty="0" err="1" smtClean="0">
                <a:solidFill>
                  <a:srgbClr val="0000FF"/>
                </a:solidFill>
              </a:rPr>
              <a:t>Widom</a:t>
            </a:r>
            <a:r>
              <a:rPr lang="de-DE" sz="1200" dirty="0" smtClean="0">
                <a:solidFill>
                  <a:srgbClr val="0000FF"/>
                </a:solidFill>
              </a:rPr>
              <a:t> et al. </a:t>
            </a:r>
            <a:endParaRPr lang="de-DE" sz="1200" dirty="0">
              <a:solidFill>
                <a:srgbClr val="0000FF"/>
              </a:solidFill>
            </a:endParaRPr>
          </a:p>
        </p:txBody>
      </p:sp>
    </p:spTree>
    <p:extLst>
      <p:ext uri="{BB962C8B-B14F-4D97-AF65-F5344CB8AC3E}">
        <p14:creationId xmlns:p14="http://schemas.microsoft.com/office/powerpoint/2010/main" val="419685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Stromdatenbanken vs. Stromverarbeitungs-SW</a:t>
            </a:r>
            <a:endParaRPr lang="de-DE" dirty="0"/>
          </a:p>
        </p:txBody>
      </p:sp>
      <p:sp>
        <p:nvSpPr>
          <p:cNvPr id="3" name="Inhaltsplatzhalter 2"/>
          <p:cNvSpPr>
            <a:spLocks noGrp="1"/>
          </p:cNvSpPr>
          <p:nvPr>
            <p:ph idx="1"/>
          </p:nvPr>
        </p:nvSpPr>
        <p:spPr>
          <a:xfrm>
            <a:off x="457200" y="1124744"/>
            <a:ext cx="8229600" cy="4968875"/>
          </a:xfrm>
        </p:spPr>
        <p:txBody>
          <a:bodyPr/>
          <a:lstStyle/>
          <a:p>
            <a:pPr marL="342900" lvl="1" indent="-342900">
              <a:buFontTx/>
              <a:buChar char="•"/>
            </a:pPr>
            <a:r>
              <a:rPr lang="de-DE" dirty="0" smtClean="0"/>
              <a:t>Stromdatenbank: </a:t>
            </a:r>
            <a:r>
              <a:rPr lang="de-DE" dirty="0"/>
              <a:t>Verarbeitung komplexer Ereignisse </a:t>
            </a:r>
            <a:r>
              <a:rPr lang="de-DE" dirty="0" smtClean="0"/>
              <a:t>(CEP)</a:t>
            </a:r>
          </a:p>
          <a:p>
            <a:pPr lvl="1"/>
            <a:r>
              <a:rPr lang="de-DE" sz="2000" dirty="0" smtClean="0"/>
              <a:t>Deklaratives Datenmanagement (CEP+DB-Archivierung)</a:t>
            </a:r>
          </a:p>
          <a:p>
            <a:pPr lvl="1"/>
            <a:r>
              <a:rPr lang="de-DE" sz="2000" dirty="0" smtClean="0"/>
              <a:t>Deklarative Anfragesprache</a:t>
            </a:r>
          </a:p>
          <a:p>
            <a:pPr lvl="1"/>
            <a:r>
              <a:rPr lang="de-DE" sz="2000" dirty="0" smtClean="0"/>
              <a:t>Projekte: Aurora/</a:t>
            </a:r>
            <a:r>
              <a:rPr lang="de-DE" sz="2000" dirty="0" err="1" smtClean="0"/>
              <a:t>Borealis</a:t>
            </a:r>
            <a:r>
              <a:rPr lang="de-DE" sz="2000" dirty="0" smtClean="0"/>
              <a:t> (Brandeis, Brown, MIT), </a:t>
            </a:r>
            <a:r>
              <a:rPr lang="de-DE" sz="2000" dirty="0">
                <a:solidFill>
                  <a:srgbClr val="008000"/>
                </a:solidFill>
              </a:rPr>
              <a:t>Odysseus</a:t>
            </a:r>
            <a:r>
              <a:rPr lang="de-DE" sz="2000" dirty="0"/>
              <a:t> (Oldenburg</a:t>
            </a:r>
            <a:r>
              <a:rPr lang="de-DE" sz="2000" dirty="0" smtClean="0"/>
              <a:t>), </a:t>
            </a:r>
            <a:r>
              <a:rPr lang="de-DE" sz="2000" dirty="0" smtClean="0">
                <a:solidFill>
                  <a:srgbClr val="008000"/>
                </a:solidFill>
              </a:rPr>
              <a:t>PIPES</a:t>
            </a:r>
            <a:r>
              <a:rPr lang="de-DE" sz="2000" dirty="0" smtClean="0"/>
              <a:t> (Marburg), </a:t>
            </a:r>
            <a:r>
              <a:rPr lang="de-DE" sz="2000" dirty="0">
                <a:solidFill>
                  <a:srgbClr val="FF0000"/>
                </a:solidFill>
              </a:rPr>
              <a:t>STREAM</a:t>
            </a:r>
            <a:r>
              <a:rPr lang="de-DE" sz="2000" dirty="0"/>
              <a:t> (Stanford</a:t>
            </a:r>
            <a:r>
              <a:rPr lang="de-DE" sz="2000" dirty="0" smtClean="0"/>
              <a:t>), </a:t>
            </a:r>
            <a:r>
              <a:rPr lang="de-DE" sz="2000" dirty="0" err="1"/>
              <a:t>TelegraphCQ</a:t>
            </a:r>
            <a:r>
              <a:rPr lang="de-DE" sz="2000" dirty="0"/>
              <a:t> (Berkeley),</a:t>
            </a:r>
            <a:endParaRPr lang="de-DE" sz="2000" dirty="0" smtClean="0"/>
          </a:p>
          <a:p>
            <a:pPr lvl="1"/>
            <a:r>
              <a:rPr lang="de-DE" sz="2000" dirty="0" smtClean="0"/>
              <a:t>Komm. Anbieter: Microsoft, Oracle, SAP (</a:t>
            </a:r>
            <a:r>
              <a:rPr lang="de-DE" sz="2000" dirty="0" err="1" smtClean="0"/>
              <a:t>Sybase</a:t>
            </a:r>
            <a:r>
              <a:rPr lang="de-DE" sz="2000" dirty="0" smtClean="0"/>
              <a:t> Event Stream </a:t>
            </a:r>
            <a:r>
              <a:rPr lang="de-DE" sz="2000" dirty="0" err="1" smtClean="0"/>
              <a:t>Processor</a:t>
            </a:r>
            <a:r>
              <a:rPr lang="de-DE" sz="2000" dirty="0" smtClean="0"/>
              <a:t>), Software-AG (ex </a:t>
            </a:r>
            <a:r>
              <a:rPr lang="de-DE" sz="2000" dirty="0" err="1" smtClean="0"/>
              <a:t>Apama</a:t>
            </a:r>
            <a:r>
              <a:rPr lang="de-DE" sz="2000" dirty="0" smtClean="0"/>
              <a:t>), TIBCO Software (ex </a:t>
            </a:r>
            <a:r>
              <a:rPr lang="de-DE" sz="2000" dirty="0" err="1" smtClean="0"/>
              <a:t>Streambase</a:t>
            </a:r>
            <a:r>
              <a:rPr lang="de-DE" sz="2000" dirty="0" smtClean="0"/>
              <a:t>, eine kommerzielle Ausprägung von Aurora), ...</a:t>
            </a:r>
          </a:p>
          <a:p>
            <a:r>
              <a:rPr lang="de-DE" sz="2400" dirty="0" smtClean="0"/>
              <a:t>Softwarearchitekturen zur Stromverarbeitung</a:t>
            </a:r>
          </a:p>
          <a:p>
            <a:pPr lvl="1"/>
            <a:r>
              <a:rPr lang="de-DE" sz="2000" dirty="0" smtClean="0"/>
              <a:t>Manuelles Aufsetzen von Datenflussnetzen</a:t>
            </a:r>
          </a:p>
          <a:p>
            <a:pPr lvl="1"/>
            <a:r>
              <a:rPr lang="de-DE" sz="2000" dirty="0" smtClean="0"/>
              <a:t>Prozedurale Definition von Algorithmen und Datenstrukturen</a:t>
            </a:r>
            <a:endParaRPr lang="de-DE" sz="2000" dirty="0"/>
          </a:p>
          <a:p>
            <a:pPr lvl="1"/>
            <a:r>
              <a:rPr lang="de-DE" sz="2000" dirty="0" smtClean="0"/>
              <a:t>Open</a:t>
            </a:r>
            <a:r>
              <a:rPr lang="de-DE" sz="2000" dirty="0"/>
              <a:t>-Source Software: Apache </a:t>
            </a:r>
            <a:r>
              <a:rPr lang="de-DE" sz="2000" dirty="0" smtClean="0"/>
              <a:t>Storm, Apache SPARK .</a:t>
            </a:r>
            <a:r>
              <a:rPr lang="de-DE" sz="2000" dirty="0"/>
              <a:t>..</a:t>
            </a:r>
          </a:p>
          <a:p>
            <a:pPr lvl="1"/>
            <a:r>
              <a:rPr lang="de-DE" sz="2000" dirty="0" smtClean="0"/>
              <a:t>Komm</a:t>
            </a:r>
            <a:r>
              <a:rPr lang="de-DE" sz="2000" dirty="0"/>
              <a:t>. Anbieter: </a:t>
            </a:r>
            <a:r>
              <a:rPr lang="de-DE" sz="2000" dirty="0" err="1"/>
              <a:t>Gigaspaces</a:t>
            </a:r>
            <a:r>
              <a:rPr lang="de-DE" sz="2000" dirty="0"/>
              <a:t>, </a:t>
            </a:r>
            <a:r>
              <a:rPr lang="de-DE" sz="2000" dirty="0" smtClean="0"/>
              <a:t>...</a:t>
            </a:r>
          </a:p>
        </p:txBody>
      </p:sp>
      <p:sp>
        <p:nvSpPr>
          <p:cNvPr id="4" name="Foliennummernplatzhalter 3"/>
          <p:cNvSpPr>
            <a:spLocks noGrp="1"/>
          </p:cNvSpPr>
          <p:nvPr>
            <p:ph type="sldNum" sz="quarter" idx="12"/>
          </p:nvPr>
        </p:nvSpPr>
        <p:spPr/>
        <p:txBody>
          <a:bodyPr/>
          <a:lstStyle/>
          <a:p>
            <a:pPr>
              <a:defRPr/>
            </a:pPr>
            <a:fld id="{D4E55964-1ACB-E742-83A7-6D5C6D2D6D17}" type="slidenum">
              <a:rPr lang="de-DE" smtClean="0"/>
              <a:pPr>
                <a:defRPr/>
              </a:pPr>
              <a:t>4</a:t>
            </a:fld>
            <a:endParaRPr lang="de-DE"/>
          </a:p>
        </p:txBody>
      </p:sp>
    </p:spTree>
    <p:extLst>
      <p:ext uri="{BB962C8B-B14F-4D97-AF65-F5344CB8AC3E}">
        <p14:creationId xmlns:p14="http://schemas.microsoft.com/office/powerpoint/2010/main" val="368437671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pPr>
              <a:defRPr/>
            </a:pPr>
            <a:fld id="{A2C86F15-D867-6244-8B07-D5E1398C4FFC}" type="slidenum">
              <a:rPr lang="en-US"/>
              <a:pPr>
                <a:defRPr/>
              </a:pPr>
              <a:t>40</a:t>
            </a:fld>
            <a:endParaRPr lang="en-US"/>
          </a:p>
        </p:txBody>
      </p:sp>
      <p:sp>
        <p:nvSpPr>
          <p:cNvPr id="453634" name="Rectangle 2"/>
          <p:cNvSpPr>
            <a:spLocks noGrp="1" noChangeArrowheads="1"/>
          </p:cNvSpPr>
          <p:nvPr>
            <p:ph type="title"/>
          </p:nvPr>
        </p:nvSpPr>
        <p:spPr>
          <a:xfrm>
            <a:off x="688032" y="237558"/>
            <a:ext cx="7772400" cy="1066800"/>
          </a:xfrm>
        </p:spPr>
        <p:txBody>
          <a:bodyPr/>
          <a:lstStyle/>
          <a:p>
            <a:pPr>
              <a:lnSpc>
                <a:spcPct val="85000"/>
              </a:lnSpc>
              <a:defRPr/>
            </a:pPr>
            <a:r>
              <a:rPr lang="en-US" sz="3600" dirty="0" err="1" smtClean="0">
                <a:cs typeface="+mj-cs"/>
              </a:rPr>
              <a:t>Einfache</a:t>
            </a:r>
            <a:r>
              <a:rPr lang="en-US" sz="3600" dirty="0" smtClean="0">
                <a:cs typeface="+mj-cs"/>
              </a:rPr>
              <a:t> </a:t>
            </a:r>
            <a:r>
              <a:rPr lang="en-US" sz="3600" dirty="0" err="1" smtClean="0">
                <a:cs typeface="+mj-cs"/>
              </a:rPr>
              <a:t>Verbundanfrage</a:t>
            </a:r>
            <a:endParaRPr lang="en-US" sz="3600" dirty="0" smtClean="0">
              <a:cs typeface="+mj-cs"/>
            </a:endParaRPr>
          </a:p>
        </p:txBody>
      </p:sp>
      <p:sp>
        <p:nvSpPr>
          <p:cNvPr id="453635" name="Rectangle 3"/>
          <p:cNvSpPr>
            <a:spLocks noGrp="1" noChangeArrowheads="1"/>
          </p:cNvSpPr>
          <p:nvPr>
            <p:ph type="body" idx="1"/>
          </p:nvPr>
        </p:nvSpPr>
        <p:spPr>
          <a:xfrm>
            <a:off x="762000" y="1371600"/>
            <a:ext cx="7848600" cy="4953000"/>
          </a:xfrm>
        </p:spPr>
        <p:txBody>
          <a:bodyPr/>
          <a:lstStyle/>
          <a:p>
            <a:pPr>
              <a:buFontTx/>
              <a:buNone/>
              <a:defRPr/>
            </a:pPr>
            <a:r>
              <a:rPr lang="en-US" dirty="0" smtClean="0">
                <a:solidFill>
                  <a:schemeClr val="accent2"/>
                </a:solidFill>
                <a:cs typeface="+mn-cs"/>
                <a:sym typeface="Symbol" charset="0"/>
              </a:rPr>
              <a:t>Select  From </a:t>
            </a:r>
            <a:r>
              <a:rPr lang="en-US" dirty="0" err="1" smtClean="0">
                <a:solidFill>
                  <a:schemeClr val="accent2"/>
                </a:solidFill>
                <a:cs typeface="+mn-cs"/>
                <a:sym typeface="Symbol" charset="0"/>
              </a:rPr>
              <a:t>Strm</a:t>
            </a:r>
            <a:r>
              <a:rPr lang="en-US" dirty="0" smtClean="0">
                <a:solidFill>
                  <a:schemeClr val="accent2"/>
                </a:solidFill>
                <a:cs typeface="+mn-cs"/>
                <a:sym typeface="Symbol" charset="0"/>
              </a:rPr>
              <a:t>, </a:t>
            </a:r>
            <a:r>
              <a:rPr lang="en-US" dirty="0" err="1" smtClean="0">
                <a:solidFill>
                  <a:schemeClr val="accent2"/>
                </a:solidFill>
                <a:cs typeface="+mn-cs"/>
                <a:sym typeface="Symbol" charset="0"/>
              </a:rPr>
              <a:t>Rel</a:t>
            </a:r>
            <a:r>
              <a:rPr lang="en-US" dirty="0" smtClean="0">
                <a:solidFill>
                  <a:schemeClr val="accent2"/>
                </a:solidFill>
                <a:cs typeface="+mn-cs"/>
                <a:sym typeface="Symbol" charset="0"/>
              </a:rPr>
              <a:t> </a:t>
            </a:r>
          </a:p>
          <a:p>
            <a:pPr>
              <a:buFontTx/>
              <a:buNone/>
              <a:defRPr/>
            </a:pPr>
            <a:r>
              <a:rPr lang="en-US" dirty="0" smtClean="0">
                <a:solidFill>
                  <a:schemeClr val="accent2"/>
                </a:solidFill>
                <a:cs typeface="+mn-cs"/>
                <a:sym typeface="Symbol" charset="0"/>
              </a:rPr>
              <a:t>Where </a:t>
            </a:r>
            <a:r>
              <a:rPr lang="en-US" dirty="0" err="1" smtClean="0">
                <a:solidFill>
                  <a:schemeClr val="accent2"/>
                </a:solidFill>
                <a:cs typeface="+mn-cs"/>
                <a:sym typeface="Symbol" charset="0"/>
              </a:rPr>
              <a:t>Strm.A</a:t>
            </a:r>
            <a:r>
              <a:rPr lang="en-US" dirty="0" smtClean="0">
                <a:solidFill>
                  <a:schemeClr val="accent2"/>
                </a:solidFill>
                <a:cs typeface="+mn-cs"/>
                <a:sym typeface="Symbol" charset="0"/>
              </a:rPr>
              <a:t> = </a:t>
            </a:r>
            <a:r>
              <a:rPr lang="en-US" dirty="0" err="1" smtClean="0">
                <a:solidFill>
                  <a:schemeClr val="accent2"/>
                </a:solidFill>
                <a:cs typeface="+mn-cs"/>
                <a:sym typeface="Symbol" charset="0"/>
              </a:rPr>
              <a:t>Rel.B</a:t>
            </a:r>
            <a:endParaRPr lang="en-US" dirty="0" smtClean="0">
              <a:solidFill>
                <a:schemeClr val="accent2"/>
              </a:solidFill>
              <a:cs typeface="+mn-cs"/>
              <a:sym typeface="Symbol" charset="0"/>
            </a:endParaRPr>
          </a:p>
          <a:p>
            <a:pPr>
              <a:spcAft>
                <a:spcPct val="50000"/>
              </a:spcAft>
              <a:defRPr/>
            </a:pPr>
            <a:r>
              <a:rPr lang="en-US" dirty="0" err="1" smtClean="0">
                <a:cs typeface="+mn-cs"/>
                <a:sym typeface="Symbol" charset="0"/>
              </a:rPr>
              <a:t>Standardfenster</a:t>
            </a:r>
            <a:r>
              <a:rPr lang="en-US" dirty="0" smtClean="0">
                <a:cs typeface="+mn-cs"/>
                <a:sym typeface="Symbol" charset="0"/>
              </a:rPr>
              <a:t> [] </a:t>
            </a:r>
            <a:r>
              <a:rPr lang="en-US" dirty="0" err="1" smtClean="0">
                <a:cs typeface="+mn-cs"/>
                <a:sym typeface="Symbol" charset="0"/>
              </a:rPr>
              <a:t>für</a:t>
            </a:r>
            <a:r>
              <a:rPr lang="en-US" dirty="0" smtClean="0">
                <a:cs typeface="+mn-cs"/>
                <a:sym typeface="Symbol" charset="0"/>
              </a:rPr>
              <a:t> </a:t>
            </a:r>
            <a:r>
              <a:rPr lang="en-US" i="1" dirty="0" err="1" smtClean="0">
                <a:cs typeface="+mn-cs"/>
                <a:sym typeface="Symbol" charset="0"/>
              </a:rPr>
              <a:t>Strm</a:t>
            </a:r>
            <a:endParaRPr lang="en-US" dirty="0">
              <a:cs typeface="+mn-cs"/>
              <a:sym typeface="Symbol" charset="0"/>
            </a:endParaRPr>
          </a:p>
          <a:p>
            <a:pPr>
              <a:spcAft>
                <a:spcPct val="50000"/>
              </a:spcAft>
              <a:defRPr/>
            </a:pPr>
            <a:r>
              <a:rPr lang="en-US" dirty="0" err="1" smtClean="0">
                <a:solidFill>
                  <a:srgbClr val="FF0000"/>
                </a:solidFill>
                <a:cs typeface="+mn-cs"/>
                <a:sym typeface="Symbol" charset="0"/>
              </a:rPr>
              <a:t>Kein</a:t>
            </a:r>
            <a:r>
              <a:rPr lang="en-US" dirty="0" smtClean="0">
                <a:solidFill>
                  <a:srgbClr val="FF0000"/>
                </a:solidFill>
                <a:cs typeface="+mn-cs"/>
                <a:sym typeface="Symbol" charset="0"/>
              </a:rPr>
              <a:t> Standard</a:t>
            </a:r>
            <a:r>
              <a:rPr lang="en-US" dirty="0" smtClean="0">
                <a:cs typeface="+mn-cs"/>
                <a:sym typeface="Symbol" charset="0"/>
              </a:rPr>
              <a:t>:</a:t>
            </a:r>
            <a:br>
              <a:rPr lang="en-US" dirty="0" smtClean="0">
                <a:cs typeface="+mn-cs"/>
                <a:sym typeface="Symbol" charset="0"/>
              </a:rPr>
            </a:br>
            <a:r>
              <a:rPr lang="en-US" dirty="0" smtClean="0">
                <a:solidFill>
                  <a:schemeClr val="accent2"/>
                </a:solidFill>
                <a:cs typeface="+mn-cs"/>
                <a:sym typeface="Symbol" charset="0"/>
              </a:rPr>
              <a:t>Now-</a:t>
            </a:r>
            <a:r>
              <a:rPr lang="en-US" dirty="0" err="1" smtClean="0">
                <a:cs typeface="+mn-cs"/>
                <a:sym typeface="Symbol" charset="0"/>
              </a:rPr>
              <a:t>Fenster</a:t>
            </a:r>
            <a:r>
              <a:rPr lang="en-US" dirty="0" smtClean="0">
                <a:cs typeface="+mn-cs"/>
                <a:sym typeface="Symbol" charset="0"/>
              </a:rPr>
              <a:t> </a:t>
            </a:r>
            <a:r>
              <a:rPr lang="en-US" dirty="0" err="1" smtClean="0">
                <a:cs typeface="+mn-cs"/>
                <a:sym typeface="Symbol" charset="0"/>
              </a:rPr>
              <a:t>für</a:t>
            </a:r>
            <a:r>
              <a:rPr lang="en-US" dirty="0" smtClean="0">
                <a:cs typeface="+mn-cs"/>
                <a:sym typeface="Symbol" charset="0"/>
              </a:rPr>
              <a:t> </a:t>
            </a:r>
            <a:r>
              <a:rPr lang="en-US" dirty="0" err="1" smtClean="0">
                <a:cs typeface="+mn-cs"/>
                <a:sym typeface="Symbol" charset="0"/>
              </a:rPr>
              <a:t>strombasierte</a:t>
            </a:r>
            <a:r>
              <a:rPr lang="en-US" dirty="0">
                <a:cs typeface="+mn-cs"/>
                <a:sym typeface="Symbol" charset="0"/>
              </a:rPr>
              <a:t> </a:t>
            </a:r>
            <a:r>
              <a:rPr lang="en-US" dirty="0" err="1" smtClean="0">
                <a:cs typeface="+mn-cs"/>
                <a:sym typeface="Symbol" charset="0"/>
              </a:rPr>
              <a:t>Verbunde</a:t>
            </a:r>
            <a:endParaRPr lang="en-US" i="1" dirty="0" smtClean="0">
              <a:cs typeface="+mn-cs"/>
              <a:sym typeface="Symbol" charset="0"/>
            </a:endParaRPr>
          </a:p>
          <a:p>
            <a:pPr>
              <a:lnSpc>
                <a:spcPct val="10000"/>
              </a:lnSpc>
              <a:spcBef>
                <a:spcPct val="85000"/>
              </a:spcBef>
              <a:buFontTx/>
              <a:buNone/>
              <a:defRPr/>
            </a:pPr>
            <a:r>
              <a:rPr lang="en-US" dirty="0" smtClean="0">
                <a:solidFill>
                  <a:schemeClr val="accent2"/>
                </a:solidFill>
                <a:cs typeface="+mn-cs"/>
                <a:sym typeface="Symbol" charset="0"/>
              </a:rPr>
              <a:t>Select </a:t>
            </a:r>
            <a:r>
              <a:rPr lang="en-US" dirty="0" err="1" smtClean="0">
                <a:solidFill>
                  <a:schemeClr val="accent2"/>
                </a:solidFill>
                <a:cs typeface="+mn-cs"/>
                <a:sym typeface="Symbol" charset="0"/>
              </a:rPr>
              <a:t>Istream</a:t>
            </a:r>
            <a:r>
              <a:rPr lang="en-US" dirty="0" smtClean="0">
                <a:solidFill>
                  <a:schemeClr val="accent2"/>
                </a:solidFill>
                <a:cs typeface="+mn-cs"/>
                <a:sym typeface="Symbol" charset="0"/>
              </a:rPr>
              <a:t>(</a:t>
            </a:r>
            <a:r>
              <a:rPr lang="en-US" dirty="0" err="1" smtClean="0">
                <a:solidFill>
                  <a:schemeClr val="accent2"/>
                </a:solidFill>
                <a:cs typeface="+mn-cs"/>
                <a:sym typeface="Symbol" charset="0"/>
              </a:rPr>
              <a:t>O.orderID</a:t>
            </a:r>
            <a:r>
              <a:rPr lang="en-US" dirty="0" smtClean="0">
                <a:solidFill>
                  <a:schemeClr val="accent2"/>
                </a:solidFill>
                <a:cs typeface="+mn-cs"/>
                <a:sym typeface="Symbol" charset="0"/>
              </a:rPr>
              <a:t>, </a:t>
            </a:r>
            <a:r>
              <a:rPr lang="en-US" dirty="0" err="1" smtClean="0">
                <a:solidFill>
                  <a:schemeClr val="accent2"/>
                </a:solidFill>
                <a:cs typeface="+mn-cs"/>
                <a:sym typeface="Symbol" charset="0"/>
              </a:rPr>
              <a:t>A.City</a:t>
            </a:r>
            <a:r>
              <a:rPr lang="en-US" dirty="0" smtClean="0">
                <a:solidFill>
                  <a:schemeClr val="accent2"/>
                </a:solidFill>
                <a:cs typeface="+mn-cs"/>
                <a:sym typeface="Symbol" charset="0"/>
              </a:rPr>
              <a:t>)</a:t>
            </a:r>
          </a:p>
          <a:p>
            <a:pPr>
              <a:lnSpc>
                <a:spcPct val="10000"/>
              </a:lnSpc>
              <a:spcBef>
                <a:spcPct val="85000"/>
              </a:spcBef>
              <a:buFontTx/>
              <a:buNone/>
              <a:defRPr/>
            </a:pPr>
            <a:r>
              <a:rPr lang="en-US" dirty="0" smtClean="0">
                <a:solidFill>
                  <a:schemeClr val="accent2"/>
                </a:solidFill>
                <a:cs typeface="+mn-cs"/>
                <a:sym typeface="Symbol" charset="0"/>
              </a:rPr>
              <a:t>From Orders O</a:t>
            </a:r>
            <a:r>
              <a:rPr lang="en-US" b="1" dirty="0" smtClean="0">
                <a:solidFill>
                  <a:srgbClr val="FF0000"/>
                </a:solidFill>
                <a:cs typeface="+mn-cs"/>
                <a:sym typeface="Symbol" charset="0"/>
              </a:rPr>
              <a:t>[Now]</a:t>
            </a:r>
            <a:r>
              <a:rPr lang="en-US" dirty="0" smtClean="0">
                <a:solidFill>
                  <a:schemeClr val="accent2"/>
                </a:solidFill>
                <a:cs typeface="+mn-cs"/>
                <a:sym typeface="Symbol" charset="0"/>
              </a:rPr>
              <a:t>, </a:t>
            </a:r>
            <a:r>
              <a:rPr lang="en-US" dirty="0" err="1" smtClean="0">
                <a:solidFill>
                  <a:schemeClr val="accent2"/>
                </a:solidFill>
                <a:cs typeface="+mn-cs"/>
                <a:sym typeface="Symbol" charset="0"/>
              </a:rPr>
              <a:t>AddressRel</a:t>
            </a:r>
            <a:r>
              <a:rPr lang="en-US" dirty="0" smtClean="0">
                <a:solidFill>
                  <a:schemeClr val="accent2"/>
                </a:solidFill>
                <a:cs typeface="+mn-cs"/>
                <a:sym typeface="Symbol" charset="0"/>
              </a:rPr>
              <a:t> A</a:t>
            </a:r>
          </a:p>
          <a:p>
            <a:pPr>
              <a:lnSpc>
                <a:spcPct val="10000"/>
              </a:lnSpc>
              <a:spcBef>
                <a:spcPct val="85000"/>
              </a:spcBef>
              <a:buFontTx/>
              <a:buNone/>
              <a:defRPr/>
            </a:pPr>
            <a:r>
              <a:rPr lang="en-US" dirty="0" smtClean="0">
                <a:solidFill>
                  <a:schemeClr val="accent2"/>
                </a:solidFill>
                <a:cs typeface="+mn-cs"/>
                <a:sym typeface="Symbol" charset="0"/>
              </a:rPr>
              <a:t>Where </a:t>
            </a:r>
            <a:r>
              <a:rPr lang="en-US" dirty="0" err="1" smtClean="0">
                <a:solidFill>
                  <a:schemeClr val="accent2"/>
                </a:solidFill>
                <a:cs typeface="+mn-cs"/>
                <a:sym typeface="Symbol" charset="0"/>
              </a:rPr>
              <a:t>O.custID</a:t>
            </a:r>
            <a:r>
              <a:rPr lang="en-US" dirty="0" smtClean="0">
                <a:solidFill>
                  <a:schemeClr val="accent2"/>
                </a:solidFill>
                <a:cs typeface="+mn-cs"/>
                <a:sym typeface="Symbol" charset="0"/>
              </a:rPr>
              <a:t> = </a:t>
            </a:r>
            <a:r>
              <a:rPr lang="en-US" dirty="0" err="1" smtClean="0">
                <a:solidFill>
                  <a:schemeClr val="accent2"/>
                </a:solidFill>
                <a:cs typeface="+mn-cs"/>
                <a:sym typeface="Symbol" charset="0"/>
              </a:rPr>
              <a:t>A.custID</a:t>
            </a:r>
            <a:endParaRPr lang="en-US" dirty="0" smtClean="0">
              <a:solidFill>
                <a:schemeClr val="accent2"/>
              </a:solidFill>
              <a:cs typeface="+mn-cs"/>
              <a:sym typeface="Symbol" charset="0"/>
            </a:endParaRPr>
          </a:p>
        </p:txBody>
      </p:sp>
      <p:sp>
        <p:nvSpPr>
          <p:cNvPr id="7" name="Rechteck 6"/>
          <p:cNvSpPr/>
          <p:nvPr/>
        </p:nvSpPr>
        <p:spPr>
          <a:xfrm>
            <a:off x="3688261" y="6346541"/>
            <a:ext cx="1459803" cy="276999"/>
          </a:xfrm>
          <a:prstGeom prst="rect">
            <a:avLst/>
          </a:prstGeom>
        </p:spPr>
        <p:txBody>
          <a:bodyPr wrap="square">
            <a:spAutoFit/>
          </a:bodyPr>
          <a:lstStyle/>
          <a:p>
            <a:r>
              <a:rPr lang="de-DE" sz="1200" dirty="0" smtClean="0">
                <a:solidFill>
                  <a:srgbClr val="0000FF"/>
                </a:solidFill>
              </a:rPr>
              <a:t>J</a:t>
            </a:r>
            <a:r>
              <a:rPr lang="de-DE" sz="1200" dirty="0">
                <a:solidFill>
                  <a:srgbClr val="0000FF"/>
                </a:solidFill>
              </a:rPr>
              <a:t>. </a:t>
            </a:r>
            <a:r>
              <a:rPr lang="de-DE" sz="1200" dirty="0" err="1" smtClean="0">
                <a:solidFill>
                  <a:srgbClr val="0000FF"/>
                </a:solidFill>
              </a:rPr>
              <a:t>Widom</a:t>
            </a:r>
            <a:r>
              <a:rPr lang="de-DE" sz="1200" dirty="0" smtClean="0">
                <a:solidFill>
                  <a:srgbClr val="0000FF"/>
                </a:solidFill>
              </a:rPr>
              <a:t> et al. </a:t>
            </a:r>
            <a:endParaRPr lang="de-DE" sz="1200" dirty="0">
              <a:solidFill>
                <a:srgbClr val="0000FF"/>
              </a:solidFill>
            </a:endParaRPr>
          </a:p>
        </p:txBody>
      </p:sp>
    </p:spTree>
    <p:extLst>
      <p:ext uri="{BB962C8B-B14F-4D97-AF65-F5344CB8AC3E}">
        <p14:creationId xmlns:p14="http://schemas.microsoft.com/office/powerpoint/2010/main" val="1550910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pPr>
              <a:defRPr/>
            </a:pPr>
            <a:fld id="{BEFED934-BDEE-0F4B-B133-01C222F6EA56}" type="slidenum">
              <a:rPr lang="en-US"/>
              <a:pPr>
                <a:defRPr/>
              </a:pPr>
              <a:t>41</a:t>
            </a:fld>
            <a:endParaRPr lang="en-US"/>
          </a:p>
        </p:txBody>
      </p:sp>
      <p:sp>
        <p:nvSpPr>
          <p:cNvPr id="381954" name="Rectangle 2"/>
          <p:cNvSpPr>
            <a:spLocks noGrp="1" noChangeArrowheads="1"/>
          </p:cNvSpPr>
          <p:nvPr>
            <p:ph type="title"/>
          </p:nvPr>
        </p:nvSpPr>
        <p:spPr>
          <a:xfrm>
            <a:off x="533400" y="188640"/>
            <a:ext cx="8077200" cy="850776"/>
          </a:xfrm>
        </p:spPr>
        <p:txBody>
          <a:bodyPr/>
          <a:lstStyle/>
          <a:p>
            <a:pPr>
              <a:lnSpc>
                <a:spcPct val="85000"/>
              </a:lnSpc>
              <a:defRPr/>
            </a:pPr>
            <a:r>
              <a:rPr lang="en-US" sz="3600" i="1" dirty="0" err="1" smtClean="0">
                <a:cs typeface="+mj-cs"/>
              </a:rPr>
              <a:t>Istream</a:t>
            </a:r>
            <a:r>
              <a:rPr lang="en-US" sz="3600" dirty="0" smtClean="0">
                <a:cs typeface="+mj-cs"/>
              </a:rPr>
              <a:t>, </a:t>
            </a:r>
            <a:r>
              <a:rPr lang="en-US" sz="3600" i="1" dirty="0" err="1" smtClean="0">
                <a:cs typeface="+mj-cs"/>
              </a:rPr>
              <a:t>Rstream</a:t>
            </a:r>
            <a:r>
              <a:rPr lang="en-US" sz="3600" dirty="0" smtClean="0">
                <a:cs typeface="+mj-cs"/>
              </a:rPr>
              <a:t>, </a:t>
            </a:r>
            <a:r>
              <a:rPr lang="en-US" sz="3600" dirty="0" err="1" smtClean="0">
                <a:cs typeface="+mj-cs"/>
              </a:rPr>
              <a:t>Fenster</a:t>
            </a:r>
            <a:endParaRPr lang="en-US" sz="3600" dirty="0" smtClean="0">
              <a:cs typeface="+mj-cs"/>
            </a:endParaRPr>
          </a:p>
        </p:txBody>
      </p:sp>
      <p:sp>
        <p:nvSpPr>
          <p:cNvPr id="381955" name="Rectangle 3"/>
          <p:cNvSpPr>
            <a:spLocks noGrp="1" noChangeArrowheads="1"/>
          </p:cNvSpPr>
          <p:nvPr>
            <p:ph type="body" idx="1"/>
          </p:nvPr>
        </p:nvSpPr>
        <p:spPr>
          <a:xfrm>
            <a:off x="762000" y="1447800"/>
            <a:ext cx="7848600" cy="4953000"/>
          </a:xfrm>
        </p:spPr>
        <p:txBody>
          <a:bodyPr/>
          <a:lstStyle/>
          <a:p>
            <a:pPr>
              <a:lnSpc>
                <a:spcPct val="85000"/>
              </a:lnSpc>
              <a:defRPr/>
            </a:pPr>
            <a:r>
              <a:rPr lang="en-US" dirty="0" smtClean="0">
                <a:solidFill>
                  <a:srgbClr val="FF0000"/>
                </a:solidFill>
                <a:cs typeface="+mn-cs"/>
              </a:rPr>
              <a:t>Emit 5-second moving average on every </a:t>
            </a:r>
            <a:r>
              <a:rPr lang="en-US" dirty="0" err="1" smtClean="0">
                <a:solidFill>
                  <a:srgbClr val="FF0000"/>
                </a:solidFill>
                <a:cs typeface="+mn-cs"/>
              </a:rPr>
              <a:t>timestep</a:t>
            </a:r>
            <a:endParaRPr lang="en-US" dirty="0" smtClean="0">
              <a:solidFill>
                <a:srgbClr val="FF0000"/>
              </a:solidFill>
              <a:cs typeface="+mn-cs"/>
            </a:endParaRPr>
          </a:p>
          <a:p>
            <a:pPr lvl="1">
              <a:buFontTx/>
              <a:buNone/>
              <a:defRPr/>
            </a:pPr>
            <a:r>
              <a:rPr lang="en-US" dirty="0" smtClean="0">
                <a:solidFill>
                  <a:schemeClr val="accent2"/>
                </a:solidFill>
              </a:rPr>
              <a:t>Select </a:t>
            </a:r>
            <a:r>
              <a:rPr lang="en-US" dirty="0" err="1" smtClean="0">
                <a:solidFill>
                  <a:schemeClr val="accent2"/>
                </a:solidFill>
              </a:rPr>
              <a:t>Istream</a:t>
            </a:r>
            <a:r>
              <a:rPr lang="en-US" dirty="0" smtClean="0">
                <a:solidFill>
                  <a:schemeClr val="accent2"/>
                </a:solidFill>
              </a:rPr>
              <a:t>(</a:t>
            </a:r>
            <a:r>
              <a:rPr lang="en-US" dirty="0" err="1" smtClean="0">
                <a:solidFill>
                  <a:schemeClr val="accent2"/>
                </a:solidFill>
              </a:rPr>
              <a:t>Avg</a:t>
            </a:r>
            <a:r>
              <a:rPr lang="en-US" dirty="0" smtClean="0">
                <a:solidFill>
                  <a:schemeClr val="accent2"/>
                </a:solidFill>
              </a:rPr>
              <a:t>(A)) From S [Range 5 seconds]</a:t>
            </a:r>
          </a:p>
          <a:p>
            <a:pPr>
              <a:spcBef>
                <a:spcPct val="20000"/>
              </a:spcBef>
              <a:buFontTx/>
              <a:buChar char=" "/>
              <a:defRPr/>
            </a:pPr>
            <a:r>
              <a:rPr lang="en-US" dirty="0" err="1" smtClean="0">
                <a:cs typeface="+mn-cs"/>
              </a:rPr>
              <a:t>Hier</a:t>
            </a:r>
            <a:r>
              <a:rPr lang="en-US" dirty="0" smtClean="0">
                <a:cs typeface="+mn-cs"/>
              </a:rPr>
              <a:t> </a:t>
            </a:r>
            <a:r>
              <a:rPr lang="en-US" dirty="0" err="1" smtClean="0">
                <a:cs typeface="+mn-cs"/>
              </a:rPr>
              <a:t>wird</a:t>
            </a:r>
            <a:r>
              <a:rPr lang="en-US" dirty="0" smtClean="0">
                <a:cs typeface="+mn-cs"/>
              </a:rPr>
              <a:t> </a:t>
            </a:r>
            <a:r>
              <a:rPr lang="en-US" dirty="0" err="1" smtClean="0">
                <a:cs typeface="+mn-cs"/>
              </a:rPr>
              <a:t>nur</a:t>
            </a:r>
            <a:r>
              <a:rPr lang="en-US" dirty="0" smtClean="0">
                <a:cs typeface="+mn-cs"/>
              </a:rPr>
              <a:t> </a:t>
            </a:r>
            <a:r>
              <a:rPr lang="en-US" dirty="0" err="1" smtClean="0">
                <a:cs typeface="+mn-cs"/>
              </a:rPr>
              <a:t>ein</a:t>
            </a:r>
            <a:r>
              <a:rPr lang="en-US" dirty="0" smtClean="0">
                <a:cs typeface="+mn-cs"/>
              </a:rPr>
              <a:t> </a:t>
            </a:r>
            <a:r>
              <a:rPr lang="en-US" dirty="0" err="1" smtClean="0">
                <a:cs typeface="+mn-cs"/>
              </a:rPr>
              <a:t>Ergebnis</a:t>
            </a:r>
            <a:r>
              <a:rPr lang="en-US" dirty="0" smtClean="0">
                <a:cs typeface="+mn-cs"/>
              </a:rPr>
              <a:t> </a:t>
            </a:r>
            <a:r>
              <a:rPr lang="en-US" dirty="0" err="1" smtClean="0">
                <a:cs typeface="+mn-cs"/>
              </a:rPr>
              <a:t>erzeugt</a:t>
            </a:r>
            <a:r>
              <a:rPr lang="en-US" dirty="0" smtClean="0">
                <a:cs typeface="+mn-cs"/>
              </a:rPr>
              <a:t>, </a:t>
            </a:r>
            <a:r>
              <a:rPr lang="en-US" dirty="0" err="1" smtClean="0">
                <a:cs typeface="+mn-cs"/>
              </a:rPr>
              <a:t>wenn</a:t>
            </a:r>
            <a:r>
              <a:rPr lang="en-US" dirty="0" smtClean="0">
                <a:cs typeface="+mn-cs"/>
              </a:rPr>
              <a:t> der </a:t>
            </a:r>
            <a:r>
              <a:rPr lang="en-US" dirty="0" err="1" smtClean="0">
                <a:cs typeface="+mn-cs"/>
              </a:rPr>
              <a:t>Mittelwert</a:t>
            </a:r>
            <a:r>
              <a:rPr lang="en-US" dirty="0" smtClean="0">
                <a:cs typeface="+mn-cs"/>
              </a:rPr>
              <a:t> </a:t>
            </a:r>
            <a:r>
              <a:rPr lang="en-US" dirty="0" err="1" smtClean="0">
                <a:cs typeface="+mn-cs"/>
              </a:rPr>
              <a:t>sich</a:t>
            </a:r>
            <a:r>
              <a:rPr lang="en-US" dirty="0" smtClean="0">
                <a:cs typeface="+mn-cs"/>
              </a:rPr>
              <a:t> </a:t>
            </a:r>
            <a:r>
              <a:rPr lang="en-US" dirty="0" err="1" smtClean="0">
                <a:cs typeface="+mn-cs"/>
              </a:rPr>
              <a:t>ändert</a:t>
            </a:r>
            <a:r>
              <a:rPr lang="en-US" dirty="0" smtClean="0">
                <a:cs typeface="+mn-cs"/>
              </a:rPr>
              <a:t>!</a:t>
            </a:r>
          </a:p>
          <a:p>
            <a:pPr>
              <a:defRPr/>
            </a:pPr>
            <a:r>
              <a:rPr lang="en-US" dirty="0" smtClean="0">
                <a:solidFill>
                  <a:srgbClr val="FF0000"/>
                </a:solidFill>
                <a:cs typeface="+mn-cs"/>
              </a:rPr>
              <a:t>To emit a result on every </a:t>
            </a:r>
            <a:r>
              <a:rPr lang="en-US" dirty="0" err="1" smtClean="0">
                <a:solidFill>
                  <a:srgbClr val="FF0000"/>
                </a:solidFill>
                <a:cs typeface="+mn-cs"/>
              </a:rPr>
              <a:t>timestep</a:t>
            </a:r>
            <a:endParaRPr lang="en-US" dirty="0" smtClean="0">
              <a:solidFill>
                <a:srgbClr val="FF0000"/>
              </a:solidFill>
              <a:cs typeface="+mn-cs"/>
            </a:endParaRPr>
          </a:p>
          <a:p>
            <a:pPr lvl="1">
              <a:buFontTx/>
              <a:buNone/>
              <a:defRPr/>
            </a:pPr>
            <a:r>
              <a:rPr lang="en-US" dirty="0" smtClean="0">
                <a:solidFill>
                  <a:schemeClr val="accent2"/>
                </a:solidFill>
              </a:rPr>
              <a:t>Select </a:t>
            </a:r>
            <a:r>
              <a:rPr lang="en-US" dirty="0" err="1" smtClean="0">
                <a:solidFill>
                  <a:schemeClr val="tx2"/>
                </a:solidFill>
                <a:effectLst>
                  <a:outerShdw blurRad="38100" dist="38100" dir="2700000" algn="tl">
                    <a:srgbClr val="000000"/>
                  </a:outerShdw>
                </a:effectLst>
              </a:rPr>
              <a:t>Rstream</a:t>
            </a:r>
            <a:r>
              <a:rPr lang="en-US" dirty="0" smtClean="0">
                <a:solidFill>
                  <a:schemeClr val="accent2"/>
                </a:solidFill>
              </a:rPr>
              <a:t>(</a:t>
            </a:r>
            <a:r>
              <a:rPr lang="en-US" dirty="0" err="1" smtClean="0">
                <a:solidFill>
                  <a:schemeClr val="accent2"/>
                </a:solidFill>
              </a:rPr>
              <a:t>Avg</a:t>
            </a:r>
            <a:r>
              <a:rPr lang="en-US" dirty="0" smtClean="0">
                <a:solidFill>
                  <a:schemeClr val="accent2"/>
                </a:solidFill>
              </a:rPr>
              <a:t>(A)) From S [Range 5 seconds]</a:t>
            </a:r>
          </a:p>
          <a:p>
            <a:pPr>
              <a:defRPr/>
            </a:pPr>
            <a:r>
              <a:rPr lang="en-US" dirty="0" smtClean="0">
                <a:solidFill>
                  <a:srgbClr val="FF0000"/>
                </a:solidFill>
                <a:cs typeface="+mn-cs"/>
              </a:rPr>
              <a:t>To emit a result every second</a:t>
            </a:r>
          </a:p>
          <a:p>
            <a:pPr lvl="1">
              <a:buFontTx/>
              <a:buNone/>
              <a:defRPr/>
            </a:pPr>
            <a:r>
              <a:rPr lang="en-US" dirty="0" smtClean="0">
                <a:solidFill>
                  <a:schemeClr val="accent2"/>
                </a:solidFill>
              </a:rPr>
              <a:t>Select </a:t>
            </a:r>
            <a:r>
              <a:rPr lang="en-US" dirty="0" err="1" smtClean="0">
                <a:solidFill>
                  <a:schemeClr val="accent2"/>
                </a:solidFill>
              </a:rPr>
              <a:t>Rstream</a:t>
            </a:r>
            <a:r>
              <a:rPr lang="en-US" dirty="0" smtClean="0">
                <a:solidFill>
                  <a:schemeClr val="accent2"/>
                </a:solidFill>
              </a:rPr>
              <a:t>(</a:t>
            </a:r>
            <a:r>
              <a:rPr lang="en-US" dirty="0" err="1" smtClean="0">
                <a:solidFill>
                  <a:schemeClr val="accent2"/>
                </a:solidFill>
              </a:rPr>
              <a:t>Avg</a:t>
            </a:r>
            <a:r>
              <a:rPr lang="en-US" dirty="0" smtClean="0">
                <a:solidFill>
                  <a:schemeClr val="accent2"/>
                </a:solidFill>
              </a:rPr>
              <a:t>(A)) </a:t>
            </a:r>
            <a:endParaRPr lang="en-US" dirty="0">
              <a:solidFill>
                <a:schemeClr val="accent2"/>
              </a:solidFill>
            </a:endParaRPr>
          </a:p>
          <a:p>
            <a:pPr lvl="1">
              <a:buFontTx/>
              <a:buNone/>
              <a:defRPr/>
            </a:pPr>
            <a:r>
              <a:rPr lang="en-US" dirty="0" smtClean="0">
                <a:solidFill>
                  <a:schemeClr val="accent2"/>
                </a:solidFill>
              </a:rPr>
              <a:t>From S[Range 5 seconds </a:t>
            </a:r>
            <a:r>
              <a:rPr lang="en-US" dirty="0" smtClean="0">
                <a:solidFill>
                  <a:schemeClr val="tx2"/>
                </a:solidFill>
                <a:effectLst>
                  <a:outerShdw blurRad="38100" dist="38100" dir="2700000" algn="tl">
                    <a:srgbClr val="000000"/>
                  </a:outerShdw>
                </a:effectLst>
              </a:rPr>
              <a:t>Slide 1 second</a:t>
            </a:r>
            <a:r>
              <a:rPr lang="en-US" dirty="0" smtClean="0">
                <a:solidFill>
                  <a:schemeClr val="accent2"/>
                </a:solidFill>
              </a:rPr>
              <a:t>]</a:t>
            </a:r>
          </a:p>
        </p:txBody>
      </p:sp>
      <p:sp>
        <p:nvSpPr>
          <p:cNvPr id="7" name="Rechteck 6"/>
          <p:cNvSpPr/>
          <p:nvPr/>
        </p:nvSpPr>
        <p:spPr>
          <a:xfrm>
            <a:off x="3688261" y="6346541"/>
            <a:ext cx="1459803" cy="276999"/>
          </a:xfrm>
          <a:prstGeom prst="rect">
            <a:avLst/>
          </a:prstGeom>
        </p:spPr>
        <p:txBody>
          <a:bodyPr wrap="square">
            <a:spAutoFit/>
          </a:bodyPr>
          <a:lstStyle/>
          <a:p>
            <a:r>
              <a:rPr lang="de-DE" sz="1200" dirty="0" smtClean="0">
                <a:solidFill>
                  <a:srgbClr val="0000FF"/>
                </a:solidFill>
              </a:rPr>
              <a:t>J</a:t>
            </a:r>
            <a:r>
              <a:rPr lang="de-DE" sz="1200" dirty="0">
                <a:solidFill>
                  <a:srgbClr val="0000FF"/>
                </a:solidFill>
              </a:rPr>
              <a:t>. </a:t>
            </a:r>
            <a:r>
              <a:rPr lang="de-DE" sz="1200" dirty="0" err="1" smtClean="0">
                <a:solidFill>
                  <a:srgbClr val="0000FF"/>
                </a:solidFill>
              </a:rPr>
              <a:t>Widom</a:t>
            </a:r>
            <a:r>
              <a:rPr lang="de-DE" sz="1200" dirty="0" smtClean="0">
                <a:solidFill>
                  <a:srgbClr val="0000FF"/>
                </a:solidFill>
              </a:rPr>
              <a:t> et al. </a:t>
            </a:r>
            <a:endParaRPr lang="de-DE" sz="1200" dirty="0">
              <a:solidFill>
                <a:srgbClr val="0000FF"/>
              </a:solidFill>
            </a:endParaRPr>
          </a:p>
        </p:txBody>
      </p:sp>
    </p:spTree>
    <p:extLst>
      <p:ext uri="{BB962C8B-B14F-4D97-AF65-F5344CB8AC3E}">
        <p14:creationId xmlns:p14="http://schemas.microsoft.com/office/powerpoint/2010/main" val="2247465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19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8195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8195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8195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8195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8195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8195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819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Gruppieren 37"/>
          <p:cNvGrpSpPr>
            <a:grpSpLocks/>
          </p:cNvGrpSpPr>
          <p:nvPr/>
        </p:nvGrpSpPr>
        <p:grpSpPr bwMode="auto">
          <a:xfrm>
            <a:off x="0" y="2579688"/>
            <a:ext cx="9144000" cy="922337"/>
            <a:chOff x="0" y="4221088"/>
            <a:chExt cx="9144000" cy="922412"/>
          </a:xfrm>
        </p:grpSpPr>
        <p:sp>
          <p:nvSpPr>
            <p:cNvPr id="9253" name="Rechteck 38"/>
            <p:cNvSpPr>
              <a:spLocks noChangeArrowheads="1"/>
            </p:cNvSpPr>
            <p:nvPr/>
          </p:nvSpPr>
          <p:spPr bwMode="gray">
            <a:xfrm flipV="1">
              <a:off x="0" y="4221088"/>
              <a:ext cx="9144000" cy="10707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p>
              <a:pPr algn="ctr"/>
              <a:endParaRPr lang="de-DE"/>
            </a:p>
          </p:txBody>
        </p:sp>
        <p:sp>
          <p:nvSpPr>
            <p:cNvPr id="9254" name="Rechteck 39"/>
            <p:cNvSpPr>
              <a:spLocks noChangeArrowheads="1"/>
            </p:cNvSpPr>
            <p:nvPr/>
          </p:nvSpPr>
          <p:spPr bwMode="gray">
            <a:xfrm>
              <a:off x="0" y="4328160"/>
              <a:ext cx="9144000" cy="81534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p>
              <a:pPr algn="ctr"/>
              <a:endParaRPr lang="de-DE"/>
            </a:p>
          </p:txBody>
        </p:sp>
      </p:grpSp>
      <p:sp>
        <p:nvSpPr>
          <p:cNvPr id="9" name="Gebogener Pfeil 8"/>
          <p:cNvSpPr/>
          <p:nvPr/>
        </p:nvSpPr>
        <p:spPr bwMode="gray">
          <a:xfrm rot="10800000" flipH="1">
            <a:off x="937260" y="238539"/>
            <a:ext cx="6949440" cy="6949440"/>
          </a:xfrm>
          <a:prstGeom prst="circularArrow">
            <a:avLst>
              <a:gd name="adj1" fmla="val 12500"/>
              <a:gd name="adj2" fmla="val 1142319"/>
              <a:gd name="adj3" fmla="val 20457681"/>
              <a:gd name="adj4" fmla="val 5915659"/>
              <a:gd name="adj5" fmla="val 13954"/>
            </a:avLst>
          </a:prstGeom>
          <a:solidFill>
            <a:schemeClr val="bg1">
              <a:lumMod val="75000"/>
            </a:schemeClr>
          </a:solidFill>
          <a:ln w="12700">
            <a:noFill/>
            <a:round/>
            <a:headEnd/>
            <a:tailEnd/>
          </a:ln>
          <a:effectLst>
            <a:outerShdw blurRad="292100" sx="101000" sy="101000" algn="ctr" rotWithShape="0">
              <a:prstClr val="black">
                <a:alpha val="86000"/>
              </a:prstClr>
            </a:outerShdw>
          </a:effectLst>
          <a:scene3d>
            <a:camera prst="perspectiveBelow" fov="4500000">
              <a:rot lat="3900000" lon="0" rev="21480000"/>
            </a:camera>
            <a:lightRig rig="threePt" dir="t"/>
          </a:scene3d>
          <a:sp3d extrusionH="82550">
            <a:bevelT w="25400" h="25400"/>
          </a:sp3d>
        </p:spPr>
        <p:txBody>
          <a:bodyPr anchor="ctr"/>
          <a:lstStyle/>
          <a:p>
            <a:pPr algn="ctr">
              <a:defRPr/>
            </a:pPr>
            <a:endParaRPr lang="de-DE" dirty="0"/>
          </a:p>
        </p:txBody>
      </p:sp>
      <p:grpSp>
        <p:nvGrpSpPr>
          <p:cNvPr id="9219" name="Gruppieren 31"/>
          <p:cNvGrpSpPr>
            <a:grpSpLocks/>
          </p:cNvGrpSpPr>
          <p:nvPr/>
        </p:nvGrpSpPr>
        <p:grpSpPr bwMode="auto">
          <a:xfrm>
            <a:off x="251520" y="1916832"/>
            <a:ext cx="2880320" cy="2402761"/>
            <a:chOff x="249688" y="1916854"/>
            <a:chExt cx="2882464" cy="2403471"/>
          </a:xfrm>
          <a:effectLst/>
        </p:grpSpPr>
        <p:pic>
          <p:nvPicPr>
            <p:cNvPr id="924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1238250" y="4027561"/>
              <a:ext cx="1123950" cy="29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47" name="Gruppieren 41"/>
            <p:cNvGrpSpPr>
              <a:grpSpLocks/>
            </p:cNvGrpSpPr>
            <p:nvPr/>
          </p:nvGrpSpPr>
          <p:grpSpPr bwMode="auto">
            <a:xfrm>
              <a:off x="249688" y="1916854"/>
              <a:ext cx="2882464" cy="2271870"/>
              <a:chOff x="1149204" y="3096272"/>
              <a:chExt cx="2882464" cy="2271870"/>
            </a:xfrm>
          </p:grpSpPr>
          <p:cxnSp>
            <p:nvCxnSpPr>
              <p:cNvPr id="9248" name="Gerade Verbindung 18"/>
              <p:cNvCxnSpPr>
                <a:cxnSpLocks noChangeShapeType="1"/>
              </p:cNvCxnSpPr>
              <p:nvPr/>
            </p:nvCxnSpPr>
            <p:spPr bwMode="gray">
              <a:xfrm rot="5400000" flipH="1" flipV="1">
                <a:off x="2031456" y="4394488"/>
                <a:ext cx="1275656" cy="0"/>
              </a:xfrm>
              <a:prstGeom prst="line">
                <a:avLst/>
              </a:prstGeom>
              <a:noFill/>
              <a:ln w="19050">
                <a:solidFill>
                  <a:srgbClr val="969696"/>
                </a:solidFill>
                <a:prstDash val="sysDot"/>
                <a:round/>
                <a:headEnd/>
                <a:tailEnd/>
              </a:ln>
              <a:extLst>
                <a:ext uri="{909E8E84-426E-40dd-AFC4-6F175D3DCCD1}">
                  <a14:hiddenFill xmlns:a14="http://schemas.microsoft.com/office/drawing/2010/main">
                    <a:noFill/>
                  </a14:hiddenFill>
                </a:ext>
              </a:extLst>
            </p:spPr>
          </p:cxnSp>
          <p:sp>
            <p:nvSpPr>
              <p:cNvPr id="9249" name="Rechteck 19"/>
              <p:cNvSpPr>
                <a:spLocks noChangeArrowheads="1"/>
              </p:cNvSpPr>
              <p:nvPr/>
            </p:nvSpPr>
            <p:spPr bwMode="gray">
              <a:xfrm>
                <a:off x="1149204" y="3096272"/>
                <a:ext cx="2882464" cy="58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72000" tIns="0" rIns="0" bIns="0">
                <a:spAutoFit/>
              </a:bodyPr>
              <a:lstStyle/>
              <a:p>
                <a:pPr algn="ctr">
                  <a:lnSpc>
                    <a:spcPct val="95000"/>
                  </a:lnSpc>
                  <a:spcAft>
                    <a:spcPts val="800"/>
                  </a:spcAft>
                  <a:buClr>
                    <a:srgbClr val="808080"/>
                  </a:buClr>
                </a:pPr>
                <a:r>
                  <a:rPr lang="de-DE" sz="2000" dirty="0"/>
                  <a:t>Stromanfragesprache </a:t>
                </a:r>
                <a:r>
                  <a:rPr lang="de-DE" sz="2000" dirty="0" smtClean="0"/>
                  <a:t/>
                </a:r>
                <a:br>
                  <a:rPr lang="de-DE" sz="2000" dirty="0" smtClean="0"/>
                </a:br>
                <a:r>
                  <a:rPr lang="de-DE" sz="2000" dirty="0" smtClean="0"/>
                  <a:t>CQL</a:t>
                </a:r>
                <a:endParaRPr lang="de-DE" sz="2000" noProof="1">
                  <a:cs typeface="Arial" charset="0"/>
                </a:endParaRPr>
              </a:p>
            </p:txBody>
          </p:sp>
          <p:sp>
            <p:nvSpPr>
              <p:cNvPr id="21" name="Ellipse 20"/>
              <p:cNvSpPr/>
              <p:nvPr/>
            </p:nvSpPr>
            <p:spPr bwMode="gray">
              <a:xfrm>
                <a:off x="2270671" y="4536409"/>
                <a:ext cx="831733" cy="831733"/>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40005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
        <p:nvSpPr>
          <p:cNvPr id="22" name="Titel 21"/>
          <p:cNvSpPr>
            <a:spLocks noGrp="1"/>
          </p:cNvSpPr>
          <p:nvPr>
            <p:ph type="title"/>
          </p:nvPr>
        </p:nvSpPr>
        <p:spPr>
          <a:xfrm>
            <a:off x="133350" y="238125"/>
            <a:ext cx="8496300" cy="617538"/>
          </a:xfrm>
        </p:spPr>
        <p:txBody>
          <a:bodyPr/>
          <a:lstStyle/>
          <a:p>
            <a:pPr>
              <a:defRPr/>
            </a:pPr>
            <a:r>
              <a:rPr lang="de-DE" b="1" dirty="0" smtClean="0"/>
              <a:t>Non-Standard-Datenbanken</a:t>
            </a:r>
            <a:endParaRPr lang="de-DE" b="1" dirty="0"/>
          </a:p>
        </p:txBody>
      </p:sp>
      <p:grpSp>
        <p:nvGrpSpPr>
          <p:cNvPr id="9221" name="Gruppieren 32"/>
          <p:cNvGrpSpPr>
            <a:grpSpLocks/>
          </p:cNvGrpSpPr>
          <p:nvPr/>
        </p:nvGrpSpPr>
        <p:grpSpPr bwMode="auto">
          <a:xfrm>
            <a:off x="3131169" y="3284983"/>
            <a:ext cx="3178846" cy="2225229"/>
            <a:chOff x="3131840" y="3285423"/>
            <a:chExt cx="3177365" cy="2225527"/>
          </a:xfrm>
        </p:grpSpPr>
        <p:pic>
          <p:nvPicPr>
            <p:cNvPr id="9239"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3152775" y="5218186"/>
              <a:ext cx="1123950" cy="29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40" name="Gruppieren 41"/>
            <p:cNvGrpSpPr>
              <a:grpSpLocks/>
            </p:cNvGrpSpPr>
            <p:nvPr/>
          </p:nvGrpSpPr>
          <p:grpSpPr bwMode="auto">
            <a:xfrm>
              <a:off x="3131840" y="3285423"/>
              <a:ext cx="3177365" cy="2093317"/>
              <a:chOff x="2157973" y="3387524"/>
              <a:chExt cx="3177365" cy="2093317"/>
            </a:xfrm>
          </p:grpSpPr>
          <p:cxnSp>
            <p:nvCxnSpPr>
              <p:cNvPr id="9241" name="Gerade Verbindung 14"/>
              <p:cNvCxnSpPr>
                <a:cxnSpLocks noChangeShapeType="1"/>
              </p:cNvCxnSpPr>
              <p:nvPr/>
            </p:nvCxnSpPr>
            <p:spPr bwMode="gray">
              <a:xfrm flipV="1">
                <a:off x="2692144" y="4107701"/>
                <a:ext cx="0" cy="779448"/>
              </a:xfrm>
              <a:prstGeom prst="line">
                <a:avLst/>
              </a:prstGeom>
              <a:noFill/>
              <a:ln w="19050">
                <a:solidFill>
                  <a:srgbClr val="969696"/>
                </a:solidFill>
                <a:prstDash val="sysDot"/>
                <a:round/>
                <a:headEnd/>
                <a:tailEnd/>
              </a:ln>
              <a:extLst>
                <a:ext uri="{909E8E84-426E-40dd-AFC4-6F175D3DCCD1}">
                  <a14:hiddenFill xmlns:a14="http://schemas.microsoft.com/office/drawing/2010/main">
                    <a:noFill/>
                  </a14:hiddenFill>
                </a:ext>
              </a:extLst>
            </p:spPr>
          </p:cxnSp>
          <p:sp>
            <p:nvSpPr>
              <p:cNvPr id="9242" name="Rechteck 15"/>
              <p:cNvSpPr>
                <a:spLocks noChangeArrowheads="1"/>
              </p:cNvSpPr>
              <p:nvPr/>
            </p:nvSpPr>
            <p:spPr bwMode="gray">
              <a:xfrm>
                <a:off x="2158644" y="3387524"/>
                <a:ext cx="3176694" cy="58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0" tIns="0" rIns="0" bIns="0">
                <a:spAutoFit/>
              </a:bodyPr>
              <a:lstStyle/>
              <a:p>
                <a:pPr>
                  <a:lnSpc>
                    <a:spcPct val="95000"/>
                  </a:lnSpc>
                  <a:spcAft>
                    <a:spcPts val="800"/>
                  </a:spcAft>
                  <a:buClr>
                    <a:srgbClr val="808080"/>
                  </a:buClr>
                </a:pPr>
                <a:r>
                  <a:rPr lang="de-DE" sz="2000" dirty="0" smtClean="0"/>
                  <a:t>Benchmark</a:t>
                </a:r>
                <a:br>
                  <a:rPr lang="de-DE" sz="2000" dirty="0" smtClean="0"/>
                </a:br>
                <a:r>
                  <a:rPr lang="de-DE" sz="2000" dirty="0" smtClean="0"/>
                  <a:t>Linear Road</a:t>
                </a:r>
              </a:p>
            </p:txBody>
          </p:sp>
          <p:sp>
            <p:nvSpPr>
              <p:cNvPr id="17" name="Ellipse 16"/>
              <p:cNvSpPr/>
              <p:nvPr/>
            </p:nvSpPr>
            <p:spPr bwMode="gray">
              <a:xfrm>
                <a:off x="2157973" y="4344609"/>
                <a:ext cx="1136232" cy="113623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glow rad="228600">
                  <a:schemeClr val="accent4">
                    <a:satMod val="175000"/>
                    <a:alpha val="40000"/>
                  </a:schemeClr>
                </a:glow>
                <a:outerShdw blurRad="76200" dir="18900000" sy="23000" kx="-1200000" algn="bl" rotWithShape="0">
                  <a:prstClr val="black">
                    <a:alpha val="20000"/>
                  </a:prstClr>
                </a:outerShdw>
              </a:effectLst>
              <a:scene3d>
                <a:camera prst="orthographicFront"/>
                <a:lightRig rig="balanced" dir="t"/>
              </a:scene3d>
              <a:sp3d prstMaterial="plastic">
                <a:bevelT w="57150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grpSp>
        <p:nvGrpSpPr>
          <p:cNvPr id="101381" name="Gruppieren 33"/>
          <p:cNvGrpSpPr>
            <a:grpSpLocks/>
          </p:cNvGrpSpPr>
          <p:nvPr/>
        </p:nvGrpSpPr>
        <p:grpSpPr bwMode="auto">
          <a:xfrm>
            <a:off x="5652119" y="2708921"/>
            <a:ext cx="3168353" cy="2258372"/>
            <a:chOff x="5652107" y="2709169"/>
            <a:chExt cx="3168469" cy="2258856"/>
          </a:xfrm>
        </p:grpSpPr>
        <p:cxnSp>
          <p:nvCxnSpPr>
            <p:cNvPr id="9233" name="Gerade Verbindung 10"/>
            <p:cNvCxnSpPr>
              <a:cxnSpLocks noChangeShapeType="1"/>
            </p:cNvCxnSpPr>
            <p:nvPr/>
          </p:nvCxnSpPr>
          <p:spPr bwMode="gray">
            <a:xfrm flipV="1">
              <a:off x="6477000" y="3371666"/>
              <a:ext cx="18" cy="1035264"/>
            </a:xfrm>
            <a:prstGeom prst="line">
              <a:avLst/>
            </a:prstGeom>
            <a:noFill/>
            <a:ln w="19050">
              <a:solidFill>
                <a:srgbClr val="969696"/>
              </a:solidFill>
              <a:prstDash val="sysDot"/>
              <a:round/>
              <a:headEnd/>
              <a:tailEnd/>
            </a:ln>
            <a:extLst>
              <a:ext uri="{909E8E84-426E-40dd-AFC4-6F175D3DCCD1}">
                <a14:hiddenFill xmlns:a14="http://schemas.microsoft.com/office/drawing/2010/main">
                  <a:noFill/>
                </a14:hiddenFill>
              </a:ext>
            </a:extLst>
          </p:spPr>
        </p:cxnSp>
        <p:sp>
          <p:nvSpPr>
            <p:cNvPr id="9234" name="Rechteck 11"/>
            <p:cNvSpPr>
              <a:spLocks noChangeArrowheads="1"/>
            </p:cNvSpPr>
            <p:nvPr/>
          </p:nvSpPr>
          <p:spPr bwMode="gray">
            <a:xfrm>
              <a:off x="5652107" y="2709169"/>
              <a:ext cx="3168469" cy="69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dirty="0"/>
                <a:t>Begrenzter Speicher</a:t>
              </a:r>
            </a:p>
            <a:p>
              <a:pPr>
                <a:lnSpc>
                  <a:spcPct val="95000"/>
                </a:lnSpc>
                <a:spcAft>
                  <a:spcPts val="800"/>
                </a:spcAft>
                <a:buClr>
                  <a:srgbClr val="808080"/>
                </a:buClr>
              </a:pPr>
              <a:r>
                <a:rPr lang="de-DE" sz="2000" dirty="0"/>
                <a:t>und Approximation</a:t>
              </a:r>
              <a:endParaRPr lang="de-DE" sz="2000" noProof="1">
                <a:cs typeface="Arial" charset="0"/>
              </a:endParaRPr>
            </a:p>
          </p:txBody>
        </p:sp>
        <p:pic>
          <p:nvPicPr>
            <p:cNvPr id="9235"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5953125" y="4675261"/>
              <a:ext cx="1123950" cy="29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llipse 12"/>
            <p:cNvSpPr/>
            <p:nvPr/>
          </p:nvSpPr>
          <p:spPr bwMode="gray">
            <a:xfrm>
              <a:off x="6055526" y="3930980"/>
              <a:ext cx="910836" cy="910836"/>
            </a:xfrm>
            <a:prstGeom prst="ellipse">
              <a:avLst/>
            </a:prstGeom>
            <a:solidFill>
              <a:schemeClr val="accent1">
                <a:lumMod val="60000"/>
                <a:lumOff val="40000"/>
              </a:schemeClr>
            </a:soli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342900" h="2921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sp>
        <p:nvSpPr>
          <p:cNvPr id="40" name="Textplatzhalter 2"/>
          <p:cNvSpPr txBox="1">
            <a:spLocks/>
          </p:cNvSpPr>
          <p:nvPr/>
        </p:nvSpPr>
        <p:spPr bwMode="gray">
          <a:xfrm>
            <a:off x="241300" y="1125538"/>
            <a:ext cx="8147050"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0" tIns="0" rIns="0" bIns="0"/>
          <a:lstStyle>
            <a:lvl1pPr marL="342900" indent="-342900" algn="l" rtl="0" eaLnBrk="0" fontAlgn="base" hangingPunct="0">
              <a:spcBef>
                <a:spcPct val="20000"/>
              </a:spcBef>
              <a:spcAft>
                <a:spcPct val="0"/>
              </a:spcAft>
              <a:buNone/>
              <a:defRPr sz="2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a:defRPr/>
            </a:pPr>
            <a:r>
              <a:rPr lang="de-DE" sz="2400" dirty="0"/>
              <a:t>Von </a:t>
            </a:r>
            <a:r>
              <a:rPr lang="de-DE" sz="2400" dirty="0" smtClean="0"/>
              <a:t>temporalen Datenbanken zu Stromdatenbanken</a:t>
            </a:r>
            <a:endParaRPr lang="de-DE" sz="2400" dirty="0"/>
          </a:p>
        </p:txBody>
      </p:sp>
      <p:sp>
        <p:nvSpPr>
          <p:cNvPr id="9224" name="Textfeld 6"/>
          <p:cNvSpPr txBox="1">
            <a:spLocks noChangeArrowheads="1"/>
          </p:cNvSpPr>
          <p:nvPr/>
        </p:nvSpPr>
        <p:spPr bwMode="auto">
          <a:xfrm>
            <a:off x="9817100" y="3835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endParaRPr lang="de-DE" sz="1800"/>
          </a:p>
        </p:txBody>
      </p:sp>
      <p:grpSp>
        <p:nvGrpSpPr>
          <p:cNvPr id="9225" name="Gruppierung 5"/>
          <p:cNvGrpSpPr>
            <a:grpSpLocks/>
          </p:cNvGrpSpPr>
          <p:nvPr/>
        </p:nvGrpSpPr>
        <p:grpSpPr bwMode="auto">
          <a:xfrm>
            <a:off x="2876550" y="1772815"/>
            <a:ext cx="3855690" cy="1343448"/>
            <a:chOff x="2876550" y="1772815"/>
            <a:chExt cx="3855690" cy="1343448"/>
          </a:xfrm>
        </p:grpSpPr>
        <p:pic>
          <p:nvPicPr>
            <p:cNvPr id="922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2876550" y="2902984"/>
              <a:ext cx="819067" cy="21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7" name="Gruppieren 41"/>
            <p:cNvGrpSpPr>
              <a:grpSpLocks/>
            </p:cNvGrpSpPr>
            <p:nvPr/>
          </p:nvGrpSpPr>
          <p:grpSpPr bwMode="auto">
            <a:xfrm>
              <a:off x="2998965" y="1772815"/>
              <a:ext cx="3733275" cy="1196378"/>
              <a:chOff x="2474518" y="3974025"/>
              <a:chExt cx="3733652" cy="1196889"/>
            </a:xfrm>
          </p:grpSpPr>
          <p:cxnSp>
            <p:nvCxnSpPr>
              <p:cNvPr id="9228" name="Gerade Verbindung 22"/>
              <p:cNvCxnSpPr>
                <a:cxnSpLocks noChangeShapeType="1"/>
              </p:cNvCxnSpPr>
              <p:nvPr/>
            </p:nvCxnSpPr>
            <p:spPr bwMode="gray">
              <a:xfrm flipV="1">
                <a:off x="2751437" y="4406258"/>
                <a:ext cx="0" cy="732233"/>
              </a:xfrm>
              <a:prstGeom prst="line">
                <a:avLst/>
              </a:prstGeom>
              <a:noFill/>
              <a:ln w="19050">
                <a:solidFill>
                  <a:srgbClr val="969696"/>
                </a:solidFill>
                <a:prstDash val="sysDot"/>
                <a:round/>
                <a:headEnd/>
                <a:tailEnd/>
              </a:ln>
              <a:extLst>
                <a:ext uri="{909E8E84-426E-40dd-AFC4-6F175D3DCCD1}">
                  <a14:hiddenFill xmlns:a14="http://schemas.microsoft.com/office/drawing/2010/main">
                    <a:noFill/>
                  </a14:hiddenFill>
                </a:ext>
              </a:extLst>
            </p:spPr>
          </p:cxnSp>
          <p:sp>
            <p:nvSpPr>
              <p:cNvPr id="9229" name="Rechteck 23"/>
              <p:cNvSpPr>
                <a:spLocks noChangeArrowheads="1"/>
              </p:cNvSpPr>
              <p:nvPr/>
            </p:nvSpPr>
            <p:spPr bwMode="gray">
              <a:xfrm>
                <a:off x="2542232" y="3974025"/>
                <a:ext cx="3665938" cy="29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0" tIns="0" rIns="0" bIns="0">
                <a:spAutoFit/>
              </a:bodyPr>
              <a:lstStyle/>
              <a:p>
                <a:pPr>
                  <a:lnSpc>
                    <a:spcPct val="95000"/>
                  </a:lnSpc>
                  <a:spcAft>
                    <a:spcPts val="800"/>
                  </a:spcAft>
                  <a:buClr>
                    <a:srgbClr val="808080"/>
                  </a:buClr>
                </a:pPr>
                <a:r>
                  <a:rPr lang="de-DE" sz="2000" dirty="0" smtClean="0"/>
                  <a:t>Stromkonzept</a:t>
                </a:r>
                <a:endParaRPr lang="de-DE" sz="2000" noProof="1">
                  <a:cs typeface="Arial" charset="0"/>
                </a:endParaRPr>
              </a:p>
            </p:txBody>
          </p:sp>
          <p:sp>
            <p:nvSpPr>
              <p:cNvPr id="37" name="Ellipse 24"/>
              <p:cNvSpPr/>
              <p:nvPr/>
            </p:nvSpPr>
            <p:spPr bwMode="gray">
              <a:xfrm>
                <a:off x="2474518" y="4644662"/>
                <a:ext cx="526252" cy="52625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247650" h="2413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Tree>
    <p:extLst>
      <p:ext uri="{BB962C8B-B14F-4D97-AF65-F5344CB8AC3E}">
        <p14:creationId xmlns:p14="http://schemas.microsoft.com/office/powerpoint/2010/main" val="1396764046"/>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oliennummernplatzhalter 5"/>
          <p:cNvSpPr>
            <a:spLocks noGrp="1"/>
          </p:cNvSpPr>
          <p:nvPr>
            <p:ph type="sldNum" sz="quarter" idx="12"/>
          </p:nvPr>
        </p:nvSpPr>
        <p:spPr/>
        <p:txBody>
          <a:bodyPr/>
          <a:lstStyle/>
          <a:p>
            <a:pPr>
              <a:defRPr/>
            </a:pPr>
            <a:fld id="{821E301F-8069-3B4E-B7D0-1762B82383FC}" type="slidenum">
              <a:rPr lang="en-US"/>
              <a:pPr>
                <a:defRPr/>
              </a:pPr>
              <a:t>43</a:t>
            </a:fld>
            <a:endParaRPr lang="en-US"/>
          </a:p>
        </p:txBody>
      </p:sp>
      <p:sp>
        <p:nvSpPr>
          <p:cNvPr id="411650" name="Rectangle 2"/>
          <p:cNvSpPr>
            <a:spLocks noGrp="1" noChangeArrowheads="1"/>
          </p:cNvSpPr>
          <p:nvPr>
            <p:ph type="title"/>
          </p:nvPr>
        </p:nvSpPr>
        <p:spPr>
          <a:xfrm>
            <a:off x="323528" y="152400"/>
            <a:ext cx="8668072" cy="1066800"/>
          </a:xfrm>
        </p:spPr>
        <p:txBody>
          <a:bodyPr/>
          <a:lstStyle/>
          <a:p>
            <a:pPr>
              <a:defRPr/>
            </a:pPr>
            <a:r>
              <a:rPr lang="en-US" altLang="ja-JP" sz="3600" dirty="0" smtClean="0"/>
              <a:t>Benchmark: “Linear Road”</a:t>
            </a:r>
          </a:p>
        </p:txBody>
      </p:sp>
      <p:sp>
        <p:nvSpPr>
          <p:cNvPr id="411652" name="Rectangle 4"/>
          <p:cNvSpPr>
            <a:spLocks noChangeArrowheads="1"/>
          </p:cNvSpPr>
          <p:nvPr/>
        </p:nvSpPr>
        <p:spPr bwMode="auto">
          <a:xfrm>
            <a:off x="3200400" y="3733800"/>
            <a:ext cx="3276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r>
              <a:rPr lang="en-US" altLang="ja-JP" sz="1800"/>
              <a:t>100 segments of 1 mile each</a:t>
            </a:r>
          </a:p>
        </p:txBody>
      </p:sp>
      <p:sp>
        <p:nvSpPr>
          <p:cNvPr id="411653" name="Rectangle 5"/>
          <p:cNvSpPr>
            <a:spLocks noChangeArrowheads="1"/>
          </p:cNvSpPr>
          <p:nvPr/>
        </p:nvSpPr>
        <p:spPr bwMode="auto">
          <a:xfrm flipH="1">
            <a:off x="1219200" y="4343400"/>
            <a:ext cx="670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70000"/>
              </a:lnSpc>
              <a:defRPr/>
            </a:pPr>
            <a:r>
              <a:rPr lang="en-US" altLang="ja-JP" dirty="0" err="1" smtClean="0"/>
              <a:t>Eingabestrom</a:t>
            </a:r>
            <a:r>
              <a:rPr lang="en-US" altLang="ja-JP" dirty="0" smtClean="0"/>
              <a:t>: </a:t>
            </a:r>
            <a:r>
              <a:rPr lang="en-US" altLang="ja-JP" dirty="0"/>
              <a:t>Car Locations</a:t>
            </a:r>
            <a:r>
              <a:rPr lang="en-US" altLang="ja-JP" dirty="0">
                <a:solidFill>
                  <a:schemeClr val="tx2"/>
                </a:solidFill>
              </a:rPr>
              <a:t> </a:t>
            </a:r>
            <a:r>
              <a:rPr lang="en-US" altLang="ja-JP" dirty="0">
                <a:solidFill>
                  <a:schemeClr val="accent2"/>
                </a:solidFill>
              </a:rPr>
              <a:t>(</a:t>
            </a:r>
            <a:r>
              <a:rPr lang="en-US" altLang="ja-JP" dirty="0" err="1">
                <a:solidFill>
                  <a:schemeClr val="accent2"/>
                </a:solidFill>
              </a:rPr>
              <a:t>CarLocStr</a:t>
            </a:r>
            <a:r>
              <a:rPr lang="en-US" altLang="ja-JP" dirty="0">
                <a:solidFill>
                  <a:schemeClr val="accent2"/>
                </a:solidFill>
              </a:rPr>
              <a:t>)</a:t>
            </a:r>
          </a:p>
        </p:txBody>
      </p:sp>
      <p:sp>
        <p:nvSpPr>
          <p:cNvPr id="411654" name="Rectangle 6"/>
          <p:cNvSpPr>
            <a:spLocks noChangeArrowheads="1"/>
          </p:cNvSpPr>
          <p:nvPr/>
        </p:nvSpPr>
        <p:spPr bwMode="auto">
          <a:xfrm>
            <a:off x="2878138" y="1319213"/>
            <a:ext cx="3675062" cy="1816100"/>
          </a:xfrm>
          <a:prstGeom prst="rect">
            <a:avLst/>
          </a:prstGeom>
          <a:blipFill dpi="0" rotWithShape="1">
            <a:blip r:embed="rId3"/>
            <a:srcRect/>
            <a:tile tx="0" ty="0" sx="100000" sy="100000" flip="none" algn="tl"/>
          </a:blip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20000"/>
              </a:spcBef>
              <a:spcAft>
                <a:spcPct val="0"/>
              </a:spcAft>
              <a:buClr>
                <a:schemeClr val="folHlink"/>
              </a:buClr>
              <a:buSzPct val="60000"/>
              <a:buFont typeface="Wingdings" charset="0"/>
              <a:buNone/>
              <a:defRPr/>
            </a:pPr>
            <a:r>
              <a:rPr kumimoji="1" lang="en-US" altLang="ja-JP" sz="2000">
                <a:solidFill>
                  <a:schemeClr val="bg2"/>
                </a:solidFill>
                <a:latin typeface="Tahoma" charset="0"/>
              </a:rPr>
              <a:t>Linear City</a:t>
            </a:r>
          </a:p>
          <a:p>
            <a:pPr algn="ctr" eaLnBrk="1" hangingPunct="1">
              <a:spcBef>
                <a:spcPct val="0"/>
              </a:spcBef>
              <a:spcAft>
                <a:spcPct val="0"/>
              </a:spcAft>
              <a:defRPr/>
            </a:pPr>
            <a:endParaRPr kumimoji="1" lang="en-US" altLang="ja-JP" sz="1800">
              <a:solidFill>
                <a:schemeClr val="bg2"/>
              </a:solidFill>
              <a:latin typeface="Tahoma" charset="0"/>
            </a:endParaRPr>
          </a:p>
        </p:txBody>
      </p:sp>
      <p:sp>
        <p:nvSpPr>
          <p:cNvPr id="411655" name="AutoShape 7"/>
          <p:cNvSpPr>
            <a:spLocks/>
          </p:cNvSpPr>
          <p:nvPr/>
        </p:nvSpPr>
        <p:spPr bwMode="auto">
          <a:xfrm rot="10800000">
            <a:off x="1981200" y="1447800"/>
            <a:ext cx="327025" cy="1803400"/>
          </a:xfrm>
          <a:prstGeom prst="rightBrace">
            <a:avLst>
              <a:gd name="adj1" fmla="val 4595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411656" name="Line 8"/>
          <p:cNvSpPr>
            <a:spLocks noChangeShapeType="1"/>
          </p:cNvSpPr>
          <p:nvPr/>
        </p:nvSpPr>
        <p:spPr bwMode="auto">
          <a:xfrm>
            <a:off x="2878138" y="2898775"/>
            <a:ext cx="367506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411657" name="Line 9"/>
          <p:cNvSpPr>
            <a:spLocks noChangeShapeType="1"/>
          </p:cNvSpPr>
          <p:nvPr/>
        </p:nvSpPr>
        <p:spPr bwMode="auto">
          <a:xfrm>
            <a:off x="2878138" y="2662238"/>
            <a:ext cx="367506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411658" name="Line 10"/>
          <p:cNvSpPr>
            <a:spLocks noChangeShapeType="1"/>
          </p:cNvSpPr>
          <p:nvPr/>
        </p:nvSpPr>
        <p:spPr bwMode="auto">
          <a:xfrm>
            <a:off x="2878138" y="1555750"/>
            <a:ext cx="367506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grpSp>
        <p:nvGrpSpPr>
          <p:cNvPr id="80907" name="Group 11"/>
          <p:cNvGrpSpPr>
            <a:grpSpLocks/>
          </p:cNvGrpSpPr>
          <p:nvPr/>
        </p:nvGrpSpPr>
        <p:grpSpPr bwMode="auto">
          <a:xfrm rot="5400000">
            <a:off x="4824413" y="3176587"/>
            <a:ext cx="77788" cy="430213"/>
            <a:chOff x="2812" y="2840"/>
            <a:chExt cx="45" cy="181"/>
          </a:xfrm>
        </p:grpSpPr>
        <p:sp>
          <p:nvSpPr>
            <p:cNvPr id="411660" name="Oval 12"/>
            <p:cNvSpPr>
              <a:spLocks noChangeArrowheads="1"/>
            </p:cNvSpPr>
            <p:nvPr/>
          </p:nvSpPr>
          <p:spPr bwMode="auto">
            <a:xfrm>
              <a:off x="2810" y="2841"/>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411661" name="Oval 13"/>
            <p:cNvSpPr>
              <a:spLocks noChangeArrowheads="1"/>
            </p:cNvSpPr>
            <p:nvPr/>
          </p:nvSpPr>
          <p:spPr bwMode="auto">
            <a:xfrm>
              <a:off x="2810" y="2978"/>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411662" name="Oval 14"/>
            <p:cNvSpPr>
              <a:spLocks noChangeArrowheads="1"/>
            </p:cNvSpPr>
            <p:nvPr/>
          </p:nvSpPr>
          <p:spPr bwMode="auto">
            <a:xfrm>
              <a:off x="2812" y="2908"/>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grpSp>
        <p:nvGrpSpPr>
          <p:cNvPr id="80908" name="Group 15"/>
          <p:cNvGrpSpPr>
            <a:grpSpLocks/>
          </p:cNvGrpSpPr>
          <p:nvPr/>
        </p:nvGrpSpPr>
        <p:grpSpPr bwMode="auto">
          <a:xfrm flipH="1" flipV="1">
            <a:off x="2514600" y="1981200"/>
            <a:ext cx="107950" cy="315913"/>
            <a:chOff x="2812" y="2840"/>
            <a:chExt cx="45" cy="181"/>
          </a:xfrm>
        </p:grpSpPr>
        <p:sp>
          <p:nvSpPr>
            <p:cNvPr id="411664" name="Oval 16"/>
            <p:cNvSpPr>
              <a:spLocks noChangeArrowheads="1"/>
            </p:cNvSpPr>
            <p:nvPr/>
          </p:nvSpPr>
          <p:spPr bwMode="auto">
            <a:xfrm>
              <a:off x="2812" y="2840"/>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411665" name="Oval 17"/>
            <p:cNvSpPr>
              <a:spLocks noChangeArrowheads="1"/>
            </p:cNvSpPr>
            <p:nvPr/>
          </p:nvSpPr>
          <p:spPr bwMode="auto">
            <a:xfrm>
              <a:off x="2812" y="2976"/>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411666" name="Oval 18"/>
            <p:cNvSpPr>
              <a:spLocks noChangeArrowheads="1"/>
            </p:cNvSpPr>
            <p:nvPr/>
          </p:nvSpPr>
          <p:spPr bwMode="auto">
            <a:xfrm>
              <a:off x="2812" y="2908"/>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
        <p:nvSpPr>
          <p:cNvPr id="411667" name="Line 19"/>
          <p:cNvSpPr>
            <a:spLocks noChangeShapeType="1"/>
          </p:cNvSpPr>
          <p:nvPr/>
        </p:nvSpPr>
        <p:spPr bwMode="auto">
          <a:xfrm flipV="1">
            <a:off x="2362200" y="2743200"/>
            <a:ext cx="541338" cy="79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411668" name="Line 20"/>
          <p:cNvSpPr>
            <a:spLocks noChangeShapeType="1"/>
          </p:cNvSpPr>
          <p:nvPr/>
        </p:nvSpPr>
        <p:spPr bwMode="auto">
          <a:xfrm flipV="1">
            <a:off x="2362200" y="3048000"/>
            <a:ext cx="541338" cy="809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411669" name="Line 21"/>
          <p:cNvSpPr>
            <a:spLocks noChangeShapeType="1"/>
          </p:cNvSpPr>
          <p:nvPr/>
        </p:nvSpPr>
        <p:spPr bwMode="auto">
          <a:xfrm flipV="1">
            <a:off x="2362200" y="1447800"/>
            <a:ext cx="541338" cy="809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411670" name="Line 22"/>
          <p:cNvSpPr>
            <a:spLocks noChangeShapeType="1"/>
          </p:cNvSpPr>
          <p:nvPr/>
        </p:nvSpPr>
        <p:spPr bwMode="auto">
          <a:xfrm flipV="1">
            <a:off x="3276600" y="1295400"/>
            <a:ext cx="0" cy="1917700"/>
          </a:xfrm>
          <a:prstGeom prst="line">
            <a:avLst/>
          </a:prstGeom>
          <a:noFill/>
          <a:ln w="12700">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411671" name="Line 23"/>
          <p:cNvSpPr>
            <a:spLocks noChangeShapeType="1"/>
          </p:cNvSpPr>
          <p:nvPr/>
        </p:nvSpPr>
        <p:spPr bwMode="auto">
          <a:xfrm flipV="1">
            <a:off x="3657600" y="1295400"/>
            <a:ext cx="0" cy="1917700"/>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411672" name="Line 24"/>
          <p:cNvSpPr>
            <a:spLocks noChangeShapeType="1"/>
          </p:cNvSpPr>
          <p:nvPr/>
        </p:nvSpPr>
        <p:spPr bwMode="auto">
          <a:xfrm flipV="1">
            <a:off x="5867400" y="1295400"/>
            <a:ext cx="0" cy="1917700"/>
          </a:xfrm>
          <a:prstGeom prst="line">
            <a:avLst/>
          </a:prstGeom>
          <a:noFill/>
          <a:ln w="12700">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411673" name="Line 25"/>
          <p:cNvSpPr>
            <a:spLocks noChangeShapeType="1"/>
          </p:cNvSpPr>
          <p:nvPr/>
        </p:nvSpPr>
        <p:spPr bwMode="auto">
          <a:xfrm flipV="1">
            <a:off x="6249988" y="1295400"/>
            <a:ext cx="0" cy="1917700"/>
          </a:xfrm>
          <a:prstGeom prst="line">
            <a:avLst/>
          </a:prstGeom>
          <a:noFill/>
          <a:ln w="12700">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411674" name="AutoShape 26"/>
          <p:cNvSpPr>
            <a:spLocks/>
          </p:cNvSpPr>
          <p:nvPr/>
        </p:nvSpPr>
        <p:spPr bwMode="auto">
          <a:xfrm rot="5400000">
            <a:off x="4652169" y="1824831"/>
            <a:ext cx="314325" cy="3675063"/>
          </a:xfrm>
          <a:prstGeom prst="rightBrace">
            <a:avLst>
              <a:gd name="adj1" fmla="val 97433"/>
              <a:gd name="adj2" fmla="val 49412"/>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411675" name="Line 27"/>
          <p:cNvSpPr>
            <a:spLocks noChangeShapeType="1"/>
          </p:cNvSpPr>
          <p:nvPr/>
        </p:nvSpPr>
        <p:spPr bwMode="auto">
          <a:xfrm rot="5400000" flipH="1">
            <a:off x="2905125" y="3267075"/>
            <a:ext cx="395288" cy="1095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411676" name="Line 28"/>
          <p:cNvSpPr>
            <a:spLocks noChangeShapeType="1"/>
          </p:cNvSpPr>
          <p:nvPr/>
        </p:nvSpPr>
        <p:spPr bwMode="auto">
          <a:xfrm rot="5400000" flipH="1">
            <a:off x="3286125" y="3267075"/>
            <a:ext cx="395288" cy="1095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411677" name="Line 29"/>
          <p:cNvSpPr>
            <a:spLocks noChangeShapeType="1"/>
          </p:cNvSpPr>
          <p:nvPr/>
        </p:nvSpPr>
        <p:spPr bwMode="auto">
          <a:xfrm rot="5400000" flipH="1">
            <a:off x="5945188" y="3279775"/>
            <a:ext cx="395288" cy="1095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411678" name="Line 30"/>
          <p:cNvSpPr>
            <a:spLocks noChangeShapeType="1"/>
          </p:cNvSpPr>
          <p:nvPr/>
        </p:nvSpPr>
        <p:spPr bwMode="auto">
          <a:xfrm rot="5400000" flipH="1">
            <a:off x="6248400" y="3279775"/>
            <a:ext cx="395288" cy="1095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pic>
        <p:nvPicPr>
          <p:cNvPr id="80921" name="Picture 31" descr="j032101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590800"/>
            <a:ext cx="6365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22" name="Picture 32" descr="EN00906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4384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681" name="Rectangle 33"/>
          <p:cNvSpPr>
            <a:spLocks noChangeArrowheads="1"/>
          </p:cNvSpPr>
          <p:nvPr/>
        </p:nvSpPr>
        <p:spPr bwMode="auto">
          <a:xfrm>
            <a:off x="152400" y="2133600"/>
            <a:ext cx="1981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r>
              <a:rPr lang="en-US" altLang="ja-JP" sz="1800"/>
              <a:t>10 Expressways</a:t>
            </a:r>
          </a:p>
        </p:txBody>
      </p:sp>
      <p:sp>
        <p:nvSpPr>
          <p:cNvPr id="411682" name="Line 34"/>
          <p:cNvSpPr>
            <a:spLocks noChangeShapeType="1"/>
          </p:cNvSpPr>
          <p:nvPr/>
        </p:nvSpPr>
        <p:spPr bwMode="auto">
          <a:xfrm flipV="1">
            <a:off x="5486400" y="1295400"/>
            <a:ext cx="0" cy="1917700"/>
          </a:xfrm>
          <a:prstGeom prst="line">
            <a:avLst/>
          </a:prstGeom>
          <a:noFill/>
          <a:ln w="12700">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411683" name="AutoShape 35"/>
          <p:cNvSpPr>
            <a:spLocks noChangeArrowheads="1"/>
          </p:cNvSpPr>
          <p:nvPr/>
        </p:nvSpPr>
        <p:spPr bwMode="auto">
          <a:xfrm>
            <a:off x="6934200" y="1600200"/>
            <a:ext cx="1981200" cy="838200"/>
          </a:xfrm>
          <a:prstGeom prst="wedgeRoundRectCallout">
            <a:avLst>
              <a:gd name="adj1" fmla="val -83412"/>
              <a:gd name="adj2" fmla="val 65718"/>
              <a:gd name="adj3" fmla="val 16667"/>
            </a:avLst>
          </a:prstGeom>
          <a:solidFill>
            <a:schemeClr val="accent1"/>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28575">
                <a:solidFill>
                  <a:schemeClr val="bg2"/>
                </a:solidFill>
                <a:miter lim="800000"/>
                <a:headEnd/>
                <a:tailEnd/>
              </a14:hiddenLine>
            </a:ext>
          </a:extLst>
        </p:spPr>
        <p:txBody>
          <a:bodyPr anchor="ctr"/>
          <a:lstStyle/>
          <a:p>
            <a:pPr algn="ctr">
              <a:spcBef>
                <a:spcPct val="0"/>
              </a:spcBef>
              <a:spcAft>
                <a:spcPct val="0"/>
              </a:spcAft>
              <a:defRPr/>
            </a:pPr>
            <a:r>
              <a:rPr lang="en-US" sz="2000">
                <a:solidFill>
                  <a:schemeClr val="bg2"/>
                </a:solidFill>
              </a:rPr>
              <a:t>Reports every 30 seconds</a:t>
            </a:r>
          </a:p>
        </p:txBody>
      </p:sp>
      <p:graphicFrame>
        <p:nvGraphicFramePr>
          <p:cNvPr id="411766" name="Group 118"/>
          <p:cNvGraphicFramePr>
            <a:graphicFrameLocks noGrp="1"/>
          </p:cNvGraphicFramePr>
          <p:nvPr>
            <p:ph type="tbl" idx="1"/>
            <p:extLst>
              <p:ext uri="{D42A27DB-BD31-4B8C-83A1-F6EECF244321}">
                <p14:modId xmlns:p14="http://schemas.microsoft.com/office/powerpoint/2010/main" val="3748881907"/>
              </p:ext>
            </p:extLst>
          </p:nvPr>
        </p:nvGraphicFramePr>
        <p:xfrm>
          <a:off x="685800" y="4724400"/>
          <a:ext cx="7620000" cy="1295401"/>
        </p:xfrm>
        <a:graphic>
          <a:graphicData uri="http://schemas.openxmlformats.org/drawingml/2006/table">
            <a:tbl>
              <a:tblPr/>
              <a:tblGrid>
                <a:gridCol w="1524000"/>
                <a:gridCol w="1524000"/>
                <a:gridCol w="1524000"/>
                <a:gridCol w="1524000"/>
                <a:gridCol w="1524000"/>
              </a:tblGrid>
              <a:tr h="290513">
                <a:tc>
                  <a:txBody>
                    <a:bodyPr/>
                    <a:lstStyle/>
                    <a:p>
                      <a:pPr marL="0" marR="0" lvl="0" indent="0" algn="ctr" defTabSz="914400" rtl="0" eaLnBrk="0" fontAlgn="base" latinLnBrk="0" hangingPunct="0">
                        <a:lnSpc>
                          <a:spcPct val="70000"/>
                        </a:lnSpc>
                        <a:spcBef>
                          <a:spcPct val="50000"/>
                        </a:spcBef>
                        <a:spcAft>
                          <a:spcPct val="10000"/>
                        </a:spcAft>
                        <a:buClrTx/>
                        <a:buSzTx/>
                        <a:buFontTx/>
                        <a:buNone/>
                        <a:tabLst/>
                      </a:pPr>
                      <a:r>
                        <a:rPr kumimoji="0" lang="en-US" altLang="ja-JP" sz="1600" b="1" i="0" u="none" strike="noStrike" cap="none" normalizeH="0" baseline="0" dirty="0" err="1">
                          <a:ln>
                            <a:noFill/>
                          </a:ln>
                          <a:solidFill>
                            <a:schemeClr val="tx1"/>
                          </a:solidFill>
                          <a:effectLst/>
                          <a:latin typeface="Arial" charset="0"/>
                          <a:ea typeface="ＭＳ Ｐゴシック" charset="0"/>
                          <a:cs typeface="ＭＳ Ｐゴシック" charset="0"/>
                        </a:rPr>
                        <a:t>car_id</a:t>
                      </a:r>
                      <a:endParaRPr kumimoji="0" lang="en-US" altLang="ja-JP" sz="16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70000"/>
                        </a:lnSpc>
                        <a:spcBef>
                          <a:spcPct val="50000"/>
                        </a:spcBef>
                        <a:spcAft>
                          <a:spcPct val="10000"/>
                        </a:spcAft>
                        <a:buClrTx/>
                        <a:buSzTx/>
                        <a:buFontTx/>
                        <a:buNone/>
                        <a:tabLst/>
                      </a:pPr>
                      <a:r>
                        <a:rPr kumimoji="0" lang="en-US" altLang="ja-JP" sz="1600" b="1" i="0" u="none" strike="noStrike" cap="none" normalizeH="0" baseline="0" dirty="0">
                          <a:ln>
                            <a:noFill/>
                          </a:ln>
                          <a:solidFill>
                            <a:schemeClr val="tx1"/>
                          </a:solidFill>
                          <a:effectLst/>
                          <a:latin typeface="Arial" charset="0"/>
                          <a:ea typeface="ＭＳ Ｐゴシック" charset="0"/>
                          <a:cs typeface="ＭＳ Ｐゴシック" charset="0"/>
                        </a:rPr>
                        <a:t>speed</a:t>
                      </a:r>
                    </a:p>
                  </a:txBody>
                  <a:tcPr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70000"/>
                        </a:lnSpc>
                        <a:spcBef>
                          <a:spcPct val="50000"/>
                        </a:spcBef>
                        <a:spcAft>
                          <a:spcPct val="10000"/>
                        </a:spcAft>
                        <a:buClrTx/>
                        <a:buSzTx/>
                        <a:buFontTx/>
                        <a:buNone/>
                        <a:tabLst/>
                      </a:pPr>
                      <a:r>
                        <a:rPr kumimoji="0" lang="en-US" altLang="ja-JP" sz="1600" b="1" i="0" u="none" strike="noStrike" cap="none" normalizeH="0" baseline="0" dirty="0" err="1">
                          <a:ln>
                            <a:noFill/>
                          </a:ln>
                          <a:solidFill>
                            <a:schemeClr val="tx1"/>
                          </a:solidFill>
                          <a:effectLst/>
                          <a:latin typeface="Arial" charset="0"/>
                          <a:ea typeface="ＭＳ Ｐゴシック" charset="0"/>
                          <a:cs typeface="ＭＳ Ｐゴシック" charset="0"/>
                        </a:rPr>
                        <a:t>exp_way</a:t>
                      </a:r>
                      <a:endParaRPr kumimoji="0" lang="en-US" altLang="ja-JP" sz="16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70000"/>
                        </a:lnSpc>
                        <a:spcBef>
                          <a:spcPct val="50000"/>
                        </a:spcBef>
                        <a:spcAft>
                          <a:spcPct val="10000"/>
                        </a:spcAft>
                        <a:buClrTx/>
                        <a:buSzTx/>
                        <a:buFontTx/>
                        <a:buNone/>
                        <a:tabLst/>
                      </a:pPr>
                      <a:r>
                        <a:rPr kumimoji="0" lang="en-US" altLang="ja-JP" sz="1600" b="1" i="0" u="none" strike="noStrike" cap="none" normalizeH="0" baseline="0" dirty="0">
                          <a:ln>
                            <a:noFill/>
                          </a:ln>
                          <a:solidFill>
                            <a:schemeClr val="tx1"/>
                          </a:solidFill>
                          <a:effectLst/>
                          <a:latin typeface="Arial" charset="0"/>
                          <a:ea typeface="ＭＳ Ｐゴシック" charset="0"/>
                          <a:cs typeface="ＭＳ Ｐゴシック" charset="0"/>
                        </a:rPr>
                        <a:t>lane</a:t>
                      </a:r>
                    </a:p>
                  </a:txBody>
                  <a:tcPr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70000"/>
                        </a:lnSpc>
                        <a:spcBef>
                          <a:spcPct val="50000"/>
                        </a:spcBef>
                        <a:spcAft>
                          <a:spcPct val="10000"/>
                        </a:spcAft>
                        <a:buClrTx/>
                        <a:buSzTx/>
                        <a:buFontTx/>
                        <a:buNone/>
                        <a:tabLst/>
                      </a:pPr>
                      <a:r>
                        <a:rPr kumimoji="0" lang="en-US" altLang="ja-JP" sz="1600" b="1" i="0" u="none" strike="noStrike" cap="none" normalizeH="0" baseline="0" dirty="0" err="1">
                          <a:ln>
                            <a:noFill/>
                          </a:ln>
                          <a:solidFill>
                            <a:schemeClr val="tx1"/>
                          </a:solidFill>
                          <a:effectLst/>
                          <a:latin typeface="Arial" charset="0"/>
                          <a:ea typeface="ＭＳ Ｐゴシック" charset="0"/>
                          <a:cs typeface="ＭＳ Ｐゴシック" charset="0"/>
                        </a:rPr>
                        <a:t>x_pos</a:t>
                      </a:r>
                      <a:endParaRPr kumimoji="0" lang="en-US" altLang="ja-JP" sz="16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1"/>
                    </a:solidFill>
                  </a:tcPr>
                </a:tc>
              </a:tr>
              <a:tr h="319088">
                <a:tc>
                  <a:txBody>
                    <a:bodyPr/>
                    <a:lstStyle/>
                    <a:p>
                      <a:pPr marL="0" marR="0" lvl="0" indent="0" algn="ctr" defTabSz="914400" rtl="0" eaLnBrk="0" fontAlgn="base" latinLnBrk="0" hangingPunct="0">
                        <a:lnSpc>
                          <a:spcPct val="70000"/>
                        </a:lnSpc>
                        <a:spcBef>
                          <a:spcPct val="50000"/>
                        </a:spcBef>
                        <a:spcAft>
                          <a:spcPct val="10000"/>
                        </a:spcAft>
                        <a:buClrTx/>
                        <a:buSzTx/>
                        <a:buFontTx/>
                        <a:buNone/>
                        <a:tabLst/>
                      </a:pPr>
                      <a:r>
                        <a:rPr kumimoji="0" lang="en-US" altLang="ja-JP" sz="1600" b="1" i="0" u="none" strike="noStrike" cap="none" normalizeH="0" baseline="0">
                          <a:ln>
                            <a:noFill/>
                          </a:ln>
                          <a:solidFill>
                            <a:schemeClr val="bg2"/>
                          </a:solidFill>
                          <a:effectLst/>
                          <a:latin typeface="Arial" charset="0"/>
                          <a:ea typeface="ＭＳ Ｐゴシック" charset="0"/>
                          <a:cs typeface="ＭＳ Ｐゴシック" charset="0"/>
                        </a:rPr>
                        <a:t>1000</a:t>
                      </a:r>
                    </a:p>
                  </a:txBody>
                  <a:tcPr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70000"/>
                        </a:lnSpc>
                        <a:spcBef>
                          <a:spcPct val="50000"/>
                        </a:spcBef>
                        <a:spcAft>
                          <a:spcPct val="10000"/>
                        </a:spcAft>
                        <a:buClrTx/>
                        <a:buSzTx/>
                        <a:buFontTx/>
                        <a:buNone/>
                        <a:tabLst/>
                      </a:pPr>
                      <a:r>
                        <a:rPr kumimoji="0" lang="en-US" altLang="ja-JP" sz="1600" b="1" i="0" u="none" strike="noStrike" cap="none" normalizeH="0" baseline="0">
                          <a:ln>
                            <a:noFill/>
                          </a:ln>
                          <a:solidFill>
                            <a:schemeClr val="bg2"/>
                          </a:solidFill>
                          <a:effectLst/>
                          <a:latin typeface="Arial" charset="0"/>
                          <a:ea typeface="ＭＳ Ｐゴシック" charset="0"/>
                          <a:cs typeface="ＭＳ Ｐゴシック" charset="0"/>
                        </a:rPr>
                        <a:t>55</a:t>
                      </a:r>
                    </a:p>
                  </a:txBody>
                  <a:tcPr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70000"/>
                        </a:lnSpc>
                        <a:spcBef>
                          <a:spcPct val="50000"/>
                        </a:spcBef>
                        <a:spcAft>
                          <a:spcPct val="10000"/>
                        </a:spcAft>
                        <a:buClrTx/>
                        <a:buSzTx/>
                        <a:buFontTx/>
                        <a:buNone/>
                        <a:tabLst/>
                      </a:pPr>
                      <a:r>
                        <a:rPr kumimoji="0" lang="en-US" altLang="ja-JP" sz="1600" b="1" i="0" u="none" strike="noStrike" cap="none" normalizeH="0" baseline="0">
                          <a:ln>
                            <a:noFill/>
                          </a:ln>
                          <a:solidFill>
                            <a:schemeClr val="bg2"/>
                          </a:solidFill>
                          <a:effectLst/>
                          <a:latin typeface="Arial" charset="0"/>
                          <a:ea typeface="ＭＳ Ｐゴシック" charset="0"/>
                          <a:cs typeface="ＭＳ Ｐゴシック" charset="0"/>
                        </a:rPr>
                        <a:t>5</a:t>
                      </a:r>
                    </a:p>
                  </a:txBody>
                  <a:tcPr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70000"/>
                        </a:lnSpc>
                        <a:spcBef>
                          <a:spcPct val="50000"/>
                        </a:spcBef>
                        <a:spcAft>
                          <a:spcPct val="10000"/>
                        </a:spcAft>
                        <a:buClrTx/>
                        <a:buSzTx/>
                        <a:buFontTx/>
                        <a:buNone/>
                        <a:tabLst/>
                      </a:pPr>
                      <a:r>
                        <a:rPr kumimoji="0" lang="en-US" altLang="ja-JP" sz="1600" b="1" i="0" u="none" strike="noStrike" cap="none" normalizeH="0" baseline="0">
                          <a:ln>
                            <a:noFill/>
                          </a:ln>
                          <a:solidFill>
                            <a:schemeClr val="bg2"/>
                          </a:solidFill>
                          <a:effectLst/>
                          <a:latin typeface="Arial" charset="0"/>
                          <a:ea typeface="ＭＳ Ｐゴシック" charset="0"/>
                          <a:cs typeface="ＭＳ Ｐゴシック" charset="0"/>
                        </a:rPr>
                        <a:t>3 (Right)</a:t>
                      </a:r>
                    </a:p>
                  </a:txBody>
                  <a:tcPr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70000"/>
                        </a:lnSpc>
                        <a:spcBef>
                          <a:spcPct val="50000"/>
                        </a:spcBef>
                        <a:spcAft>
                          <a:spcPct val="10000"/>
                        </a:spcAft>
                        <a:buClrTx/>
                        <a:buSzTx/>
                        <a:buFontTx/>
                        <a:buNone/>
                        <a:tabLst/>
                      </a:pPr>
                      <a:r>
                        <a:rPr kumimoji="0" lang="en-US" altLang="ja-JP" sz="1600" b="1" i="0" u="none" strike="noStrike" cap="none" normalizeH="0" baseline="0">
                          <a:ln>
                            <a:noFill/>
                          </a:ln>
                          <a:solidFill>
                            <a:schemeClr val="bg2"/>
                          </a:solidFill>
                          <a:effectLst/>
                          <a:latin typeface="Arial" charset="0"/>
                          <a:ea typeface="ＭＳ Ｐゴシック" charset="0"/>
                          <a:cs typeface="ＭＳ Ｐゴシック" charset="0"/>
                        </a:rPr>
                        <a:t>12762</a:t>
                      </a:r>
                    </a:p>
                  </a:txBody>
                  <a:tcPr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1"/>
                    </a:solidFill>
                  </a:tcPr>
                </a:tc>
              </a:tr>
              <a:tr h="284163">
                <a:tc>
                  <a:txBody>
                    <a:bodyPr/>
                    <a:lstStyle/>
                    <a:p>
                      <a:pPr marL="0" marR="0" lvl="0" indent="0" algn="ctr" defTabSz="914400" rtl="0" eaLnBrk="0" fontAlgn="base" latinLnBrk="0" hangingPunct="0">
                        <a:lnSpc>
                          <a:spcPct val="70000"/>
                        </a:lnSpc>
                        <a:spcBef>
                          <a:spcPct val="50000"/>
                        </a:spcBef>
                        <a:spcAft>
                          <a:spcPct val="10000"/>
                        </a:spcAft>
                        <a:buClrTx/>
                        <a:buSzTx/>
                        <a:buFontTx/>
                        <a:buNone/>
                        <a:tabLst/>
                      </a:pPr>
                      <a:r>
                        <a:rPr kumimoji="0" lang="en-US" altLang="ja-JP" sz="1600" b="1" i="0" u="none" strike="noStrike" cap="none" normalizeH="0" baseline="0">
                          <a:ln>
                            <a:noFill/>
                          </a:ln>
                          <a:solidFill>
                            <a:schemeClr val="bg2"/>
                          </a:solidFill>
                          <a:effectLst/>
                          <a:latin typeface="Arial" charset="0"/>
                          <a:ea typeface="ＭＳ Ｐゴシック" charset="0"/>
                          <a:cs typeface="ＭＳ Ｐゴシック" charset="0"/>
                        </a:rPr>
                        <a:t>1035</a:t>
                      </a:r>
                    </a:p>
                  </a:txBody>
                  <a:tcPr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70000"/>
                        </a:lnSpc>
                        <a:spcBef>
                          <a:spcPct val="50000"/>
                        </a:spcBef>
                        <a:spcAft>
                          <a:spcPct val="10000"/>
                        </a:spcAft>
                        <a:buClrTx/>
                        <a:buSzTx/>
                        <a:buFontTx/>
                        <a:buNone/>
                        <a:tabLst/>
                      </a:pPr>
                      <a:r>
                        <a:rPr kumimoji="0" lang="en-US" altLang="ja-JP" sz="1600" b="1" i="0" u="none" strike="noStrike" cap="none" normalizeH="0" baseline="0">
                          <a:ln>
                            <a:noFill/>
                          </a:ln>
                          <a:solidFill>
                            <a:schemeClr val="bg2"/>
                          </a:solidFill>
                          <a:effectLst/>
                          <a:latin typeface="Arial" charset="0"/>
                          <a:ea typeface="ＭＳ Ｐゴシック" charset="0"/>
                          <a:cs typeface="ＭＳ Ｐゴシック" charset="0"/>
                        </a:rPr>
                        <a:t>30</a:t>
                      </a:r>
                    </a:p>
                  </a:txBody>
                  <a:tcPr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70000"/>
                        </a:lnSpc>
                        <a:spcBef>
                          <a:spcPct val="50000"/>
                        </a:spcBef>
                        <a:spcAft>
                          <a:spcPct val="10000"/>
                        </a:spcAft>
                        <a:buClrTx/>
                        <a:buSzTx/>
                        <a:buFontTx/>
                        <a:buNone/>
                        <a:tabLst/>
                      </a:pPr>
                      <a:r>
                        <a:rPr kumimoji="0" lang="en-US" altLang="ja-JP" sz="1600" b="1" i="0" u="none" strike="noStrike" cap="none" normalizeH="0" baseline="0">
                          <a:ln>
                            <a:noFill/>
                          </a:ln>
                          <a:solidFill>
                            <a:schemeClr val="bg2"/>
                          </a:solidFill>
                          <a:effectLst/>
                          <a:latin typeface="Arial" charset="0"/>
                          <a:ea typeface="ＭＳ Ｐゴシック" charset="0"/>
                          <a:cs typeface="ＭＳ Ｐゴシック" charset="0"/>
                        </a:rPr>
                        <a:t>1</a:t>
                      </a:r>
                    </a:p>
                  </a:txBody>
                  <a:tcPr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70000"/>
                        </a:lnSpc>
                        <a:spcBef>
                          <a:spcPct val="50000"/>
                        </a:spcBef>
                        <a:spcAft>
                          <a:spcPct val="10000"/>
                        </a:spcAft>
                        <a:buClrTx/>
                        <a:buSzTx/>
                        <a:buFontTx/>
                        <a:buNone/>
                        <a:tabLst/>
                      </a:pPr>
                      <a:r>
                        <a:rPr kumimoji="0" lang="en-US" altLang="ja-JP" sz="1600" b="1" i="0" u="none" strike="noStrike" cap="none" normalizeH="0" baseline="0">
                          <a:ln>
                            <a:noFill/>
                          </a:ln>
                          <a:solidFill>
                            <a:schemeClr val="bg2"/>
                          </a:solidFill>
                          <a:effectLst/>
                          <a:latin typeface="Arial" charset="0"/>
                          <a:ea typeface="ＭＳ Ｐゴシック" charset="0"/>
                          <a:cs typeface="ＭＳ Ｐゴシック" charset="0"/>
                        </a:rPr>
                        <a:t>0 (Ramp)</a:t>
                      </a:r>
                    </a:p>
                  </a:txBody>
                  <a:tcPr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70000"/>
                        </a:lnSpc>
                        <a:spcBef>
                          <a:spcPct val="50000"/>
                        </a:spcBef>
                        <a:spcAft>
                          <a:spcPct val="10000"/>
                        </a:spcAft>
                        <a:buClrTx/>
                        <a:buSzTx/>
                        <a:buFontTx/>
                        <a:buNone/>
                        <a:tabLst/>
                      </a:pPr>
                      <a:r>
                        <a:rPr kumimoji="0" lang="en-US" altLang="ja-JP" sz="1600" b="1" i="0" u="none" strike="noStrike" cap="none" normalizeH="0" baseline="0">
                          <a:ln>
                            <a:noFill/>
                          </a:ln>
                          <a:solidFill>
                            <a:schemeClr val="bg2"/>
                          </a:solidFill>
                          <a:effectLst/>
                          <a:latin typeface="Arial" charset="0"/>
                          <a:ea typeface="ＭＳ Ｐゴシック" charset="0"/>
                          <a:cs typeface="ＭＳ Ｐゴシック" charset="0"/>
                        </a:rPr>
                        <a:t>4539</a:t>
                      </a:r>
                    </a:p>
                  </a:txBody>
                  <a:tcPr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1"/>
                    </a:solidFill>
                  </a:tcPr>
                </a:tc>
              </a:tr>
              <a:tr h="401637">
                <a:tc>
                  <a:txBody>
                    <a:bodyPr/>
                    <a:lstStyle/>
                    <a:p>
                      <a:pPr marL="0" marR="0" lvl="0" indent="0" algn="r" defTabSz="914400" rtl="0" eaLnBrk="0" fontAlgn="base" latinLnBrk="0" hangingPunct="0">
                        <a:lnSpc>
                          <a:spcPct val="70000"/>
                        </a:lnSpc>
                        <a:spcBef>
                          <a:spcPct val="50000"/>
                        </a:spcBef>
                        <a:spcAft>
                          <a:spcPct val="10000"/>
                        </a:spcAft>
                        <a:buClrTx/>
                        <a:buSzTx/>
                        <a:buFontTx/>
                        <a:buNone/>
                        <a:tabLst/>
                      </a:pPr>
                      <a:endParaRPr kumimoji="0" lang="en-US" altLang="ja-JP" sz="1600" b="0" i="0" u="none" strike="noStrike" cap="none" normalizeH="0" baseline="0">
                        <a:ln>
                          <a:noFill/>
                        </a:ln>
                        <a:solidFill>
                          <a:schemeClr val="bg2"/>
                        </a:solidFill>
                        <a:effectLst/>
                        <a:latin typeface="Arial" charset="0"/>
                        <a:ea typeface="ＭＳ Ｐゴシック" charset="0"/>
                        <a:cs typeface="ＭＳ Ｐゴシック"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0" fontAlgn="base" latinLnBrk="0" hangingPunct="0">
                        <a:lnSpc>
                          <a:spcPct val="70000"/>
                        </a:lnSpc>
                        <a:spcBef>
                          <a:spcPct val="50000"/>
                        </a:spcBef>
                        <a:spcAft>
                          <a:spcPct val="10000"/>
                        </a:spcAft>
                        <a:buClrTx/>
                        <a:buSzTx/>
                        <a:buFontTx/>
                        <a:buNone/>
                        <a:tabLst/>
                      </a:pPr>
                      <a:endParaRPr kumimoji="0" lang="en-US" altLang="ja-JP" sz="1600" b="0" i="0" u="none" strike="noStrike" cap="none" normalizeH="0" baseline="0">
                        <a:ln>
                          <a:noFill/>
                        </a:ln>
                        <a:solidFill>
                          <a:schemeClr val="bg2"/>
                        </a:solidFill>
                        <a:effectLst/>
                        <a:latin typeface="Arial" charset="0"/>
                        <a:ea typeface="ＭＳ Ｐゴシック" charset="0"/>
                        <a:cs typeface="ＭＳ Ｐゴシック"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0" fontAlgn="base" latinLnBrk="0" hangingPunct="0">
                        <a:lnSpc>
                          <a:spcPct val="70000"/>
                        </a:lnSpc>
                        <a:spcBef>
                          <a:spcPct val="50000"/>
                        </a:spcBef>
                        <a:spcAft>
                          <a:spcPct val="10000"/>
                        </a:spcAft>
                        <a:buClrTx/>
                        <a:buSzTx/>
                        <a:buFontTx/>
                        <a:buNone/>
                        <a:tabLst/>
                      </a:pPr>
                      <a:endParaRPr kumimoji="0" lang="en-US" altLang="ja-JP" sz="1600" b="0" i="0" u="none" strike="noStrike" cap="none" normalizeH="0" baseline="0">
                        <a:ln>
                          <a:noFill/>
                        </a:ln>
                        <a:solidFill>
                          <a:schemeClr val="bg2"/>
                        </a:solidFill>
                        <a:effectLst/>
                        <a:latin typeface="Arial" charset="0"/>
                        <a:ea typeface="ＭＳ Ｐゴシック" charset="0"/>
                        <a:cs typeface="ＭＳ Ｐゴシック"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70000"/>
                        </a:lnSpc>
                        <a:spcBef>
                          <a:spcPct val="50000"/>
                        </a:spcBef>
                        <a:spcAft>
                          <a:spcPct val="10000"/>
                        </a:spcAft>
                        <a:buClrTx/>
                        <a:buSzTx/>
                        <a:buFontTx/>
                        <a:buNone/>
                        <a:tabLst/>
                      </a:pPr>
                      <a:endParaRPr kumimoji="0" lang="en-US" altLang="ja-JP" sz="1600" b="0" i="0" u="none" strike="noStrike" cap="none" normalizeH="0" baseline="0">
                        <a:ln>
                          <a:noFill/>
                        </a:ln>
                        <a:solidFill>
                          <a:schemeClr val="bg2"/>
                        </a:solidFill>
                        <a:effectLst/>
                        <a:latin typeface="Arial" charset="0"/>
                        <a:ea typeface="ＭＳ Ｐゴシック" charset="0"/>
                        <a:cs typeface="ＭＳ Ｐゴシック"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70000"/>
                        </a:lnSpc>
                        <a:spcBef>
                          <a:spcPct val="50000"/>
                        </a:spcBef>
                        <a:spcAft>
                          <a:spcPct val="10000"/>
                        </a:spcAft>
                        <a:buClrTx/>
                        <a:buSzTx/>
                        <a:buFontTx/>
                        <a:buNone/>
                        <a:tabLst/>
                      </a:pPr>
                      <a:endParaRPr kumimoji="0" lang="en-US" altLang="ja-JP" sz="1600" b="0" i="0" u="none" strike="noStrike" cap="none" normalizeH="0" baseline="0" dirty="0">
                        <a:ln>
                          <a:noFill/>
                        </a:ln>
                        <a:solidFill>
                          <a:schemeClr val="bg2"/>
                        </a:solidFill>
                        <a:effectLst/>
                        <a:latin typeface="Arial" charset="0"/>
                        <a:ea typeface="ＭＳ Ｐゴシック" charset="0"/>
                        <a:cs typeface="ＭＳ Ｐゴシック"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1"/>
                    </a:solidFill>
                  </a:tcPr>
                </a:tc>
              </a:tr>
            </a:tbl>
          </a:graphicData>
        </a:graphic>
      </p:graphicFrame>
      <p:sp>
        <p:nvSpPr>
          <p:cNvPr id="411724" name="Text Box 76"/>
          <p:cNvSpPr txBox="1">
            <a:spLocks noChangeArrowheads="1"/>
          </p:cNvSpPr>
          <p:nvPr/>
        </p:nvSpPr>
        <p:spPr bwMode="auto">
          <a:xfrm>
            <a:off x="1219200" y="54864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spcAft>
                <a:spcPct val="0"/>
              </a:spcAft>
              <a:defRPr/>
            </a:pPr>
            <a:r>
              <a:rPr lang="en-US" b="1">
                <a:cs typeface="+mn-cs"/>
              </a:rPr>
              <a:t>…</a:t>
            </a:r>
          </a:p>
        </p:txBody>
      </p:sp>
      <p:sp>
        <p:nvSpPr>
          <p:cNvPr id="411725" name="Text Box 77"/>
          <p:cNvSpPr txBox="1">
            <a:spLocks noChangeArrowheads="1"/>
          </p:cNvSpPr>
          <p:nvPr/>
        </p:nvSpPr>
        <p:spPr bwMode="auto">
          <a:xfrm>
            <a:off x="2667000" y="54864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spcAft>
                <a:spcPct val="0"/>
              </a:spcAft>
              <a:defRPr/>
            </a:pPr>
            <a:r>
              <a:rPr lang="en-US" b="1">
                <a:cs typeface="+mn-cs"/>
              </a:rPr>
              <a:t>…</a:t>
            </a:r>
          </a:p>
        </p:txBody>
      </p:sp>
      <p:sp>
        <p:nvSpPr>
          <p:cNvPr id="411758" name="Text Box 110"/>
          <p:cNvSpPr txBox="1">
            <a:spLocks noChangeArrowheads="1"/>
          </p:cNvSpPr>
          <p:nvPr/>
        </p:nvSpPr>
        <p:spPr bwMode="auto">
          <a:xfrm>
            <a:off x="4267200" y="54864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spcAft>
                <a:spcPct val="0"/>
              </a:spcAft>
              <a:defRPr/>
            </a:pPr>
            <a:r>
              <a:rPr lang="en-US" b="1">
                <a:cs typeface="+mn-cs"/>
              </a:rPr>
              <a:t>…</a:t>
            </a:r>
          </a:p>
        </p:txBody>
      </p:sp>
      <p:sp>
        <p:nvSpPr>
          <p:cNvPr id="411759" name="Text Box 111"/>
          <p:cNvSpPr txBox="1">
            <a:spLocks noChangeArrowheads="1"/>
          </p:cNvSpPr>
          <p:nvPr/>
        </p:nvSpPr>
        <p:spPr bwMode="auto">
          <a:xfrm>
            <a:off x="5791200" y="54864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spcAft>
                <a:spcPct val="0"/>
              </a:spcAft>
              <a:defRPr/>
            </a:pPr>
            <a:r>
              <a:rPr lang="en-US" b="1">
                <a:cs typeface="+mn-cs"/>
              </a:rPr>
              <a:t>…</a:t>
            </a:r>
          </a:p>
        </p:txBody>
      </p:sp>
      <p:sp>
        <p:nvSpPr>
          <p:cNvPr id="411760" name="Text Box 112"/>
          <p:cNvSpPr txBox="1">
            <a:spLocks noChangeArrowheads="1"/>
          </p:cNvSpPr>
          <p:nvPr/>
        </p:nvSpPr>
        <p:spPr bwMode="auto">
          <a:xfrm>
            <a:off x="7315200" y="54864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0"/>
              </a:spcBef>
              <a:spcAft>
                <a:spcPct val="0"/>
              </a:spcAft>
              <a:defRPr/>
            </a:pPr>
            <a:r>
              <a:rPr lang="en-US" b="1">
                <a:cs typeface="+mn-cs"/>
              </a:rPr>
              <a:t>…</a:t>
            </a:r>
          </a:p>
        </p:txBody>
      </p:sp>
      <p:sp>
        <p:nvSpPr>
          <p:cNvPr id="45" name="Rechteck 44"/>
          <p:cNvSpPr/>
          <p:nvPr/>
        </p:nvSpPr>
        <p:spPr>
          <a:xfrm>
            <a:off x="3688261" y="6346541"/>
            <a:ext cx="1459803" cy="276999"/>
          </a:xfrm>
          <a:prstGeom prst="rect">
            <a:avLst/>
          </a:prstGeom>
        </p:spPr>
        <p:txBody>
          <a:bodyPr wrap="square">
            <a:spAutoFit/>
          </a:bodyPr>
          <a:lstStyle/>
          <a:p>
            <a:r>
              <a:rPr lang="de-DE" sz="1200" dirty="0" smtClean="0">
                <a:solidFill>
                  <a:srgbClr val="0000FF"/>
                </a:solidFill>
              </a:rPr>
              <a:t>J</a:t>
            </a:r>
            <a:r>
              <a:rPr lang="de-DE" sz="1200" dirty="0">
                <a:solidFill>
                  <a:srgbClr val="0000FF"/>
                </a:solidFill>
              </a:rPr>
              <a:t>. </a:t>
            </a:r>
            <a:r>
              <a:rPr lang="de-DE" sz="1200" dirty="0" err="1" smtClean="0">
                <a:solidFill>
                  <a:srgbClr val="0000FF"/>
                </a:solidFill>
              </a:rPr>
              <a:t>Widom</a:t>
            </a:r>
            <a:r>
              <a:rPr lang="de-DE" sz="1200" dirty="0" smtClean="0">
                <a:solidFill>
                  <a:srgbClr val="0000FF"/>
                </a:solidFill>
              </a:rPr>
              <a:t> et al. </a:t>
            </a:r>
            <a:endParaRPr lang="de-DE" sz="1200" dirty="0">
              <a:solidFill>
                <a:srgbClr val="0000FF"/>
              </a:solidFill>
            </a:endParaRPr>
          </a:p>
        </p:txBody>
      </p:sp>
    </p:spTree>
    <p:extLst>
      <p:ext uri="{BB962C8B-B14F-4D97-AF65-F5344CB8AC3E}">
        <p14:creationId xmlns:p14="http://schemas.microsoft.com/office/powerpoint/2010/main" val="36617798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pPr>
              <a:defRPr/>
            </a:pPr>
            <a:fld id="{B89AC7C3-EFEC-4848-9747-4388E813C27F}" type="slidenum">
              <a:rPr lang="en-US"/>
              <a:pPr>
                <a:defRPr/>
              </a:pPr>
              <a:t>44</a:t>
            </a:fld>
            <a:endParaRPr lang="en-US"/>
          </a:p>
        </p:txBody>
      </p:sp>
      <p:sp>
        <p:nvSpPr>
          <p:cNvPr id="421890" name="Rectangle 1026"/>
          <p:cNvSpPr>
            <a:spLocks noGrp="1" noChangeArrowheads="1"/>
          </p:cNvSpPr>
          <p:nvPr>
            <p:ph type="title"/>
          </p:nvPr>
        </p:nvSpPr>
        <p:spPr/>
        <p:txBody>
          <a:bodyPr/>
          <a:lstStyle/>
          <a:p>
            <a:pPr>
              <a:defRPr/>
            </a:pPr>
            <a:r>
              <a:rPr lang="en-US" dirty="0" smtClean="0">
                <a:cs typeface="+mj-cs"/>
              </a:rPr>
              <a:t>Linear Road-Benchmark</a:t>
            </a:r>
          </a:p>
        </p:txBody>
      </p:sp>
      <p:sp>
        <p:nvSpPr>
          <p:cNvPr id="421891" name="Rectangle 1027"/>
          <p:cNvSpPr>
            <a:spLocks noGrp="1" noChangeArrowheads="1"/>
          </p:cNvSpPr>
          <p:nvPr>
            <p:ph type="body" idx="1"/>
          </p:nvPr>
        </p:nvSpPr>
        <p:spPr/>
        <p:txBody>
          <a:bodyPr/>
          <a:lstStyle/>
          <a:p>
            <a:pPr>
              <a:defRPr/>
            </a:pPr>
            <a:r>
              <a:rPr lang="en-US" dirty="0" err="1" smtClean="0">
                <a:cs typeface="+mn-cs"/>
              </a:rPr>
              <a:t>Sammlung</a:t>
            </a:r>
            <a:r>
              <a:rPr lang="en-US" dirty="0" smtClean="0">
                <a:cs typeface="+mn-cs"/>
              </a:rPr>
              <a:t> von </a:t>
            </a:r>
            <a:r>
              <a:rPr lang="en-US" dirty="0" err="1" smtClean="0">
                <a:cs typeface="+mn-cs"/>
              </a:rPr>
              <a:t>kontinuierlichen</a:t>
            </a:r>
            <a:r>
              <a:rPr lang="en-US" dirty="0" smtClean="0">
                <a:cs typeface="+mn-cs"/>
              </a:rPr>
              <a:t> </a:t>
            </a:r>
            <a:r>
              <a:rPr lang="en-US" dirty="0" err="1" smtClean="0">
                <a:cs typeface="+mn-cs"/>
              </a:rPr>
              <a:t>Anfragen</a:t>
            </a:r>
            <a:r>
              <a:rPr lang="en-US" dirty="0" smtClean="0">
                <a:cs typeface="+mn-cs"/>
              </a:rPr>
              <a:t> auf </a:t>
            </a:r>
            <a:r>
              <a:rPr lang="en-US" dirty="0" err="1" smtClean="0">
                <a:cs typeface="+mn-cs"/>
              </a:rPr>
              <a:t>realen</a:t>
            </a:r>
            <a:r>
              <a:rPr lang="en-US" dirty="0" smtClean="0">
                <a:cs typeface="+mn-cs"/>
              </a:rPr>
              <a:t> </a:t>
            </a:r>
            <a:r>
              <a:rPr lang="en-US" dirty="0" err="1" smtClean="0">
                <a:cs typeface="+mn-cs"/>
              </a:rPr>
              <a:t>Verkehrsmanagement-Situationen</a:t>
            </a:r>
            <a:endParaRPr lang="en-US" dirty="0" smtClean="0">
              <a:cs typeface="+mn-cs"/>
            </a:endParaRPr>
          </a:p>
          <a:p>
            <a:pPr>
              <a:defRPr/>
            </a:pPr>
            <a:r>
              <a:rPr lang="en-US" dirty="0" err="1" smtClean="0">
                <a:cs typeface="+mn-cs"/>
              </a:rPr>
              <a:t>Beispiele</a:t>
            </a:r>
            <a:r>
              <a:rPr lang="en-US" dirty="0" smtClean="0">
                <a:cs typeface="+mn-cs"/>
              </a:rPr>
              <a:t>:</a:t>
            </a:r>
            <a:endParaRPr lang="en-US" dirty="0">
              <a:cs typeface="+mn-cs"/>
            </a:endParaRPr>
          </a:p>
          <a:p>
            <a:pPr lvl="1">
              <a:defRPr/>
            </a:pPr>
            <a:r>
              <a:rPr lang="en-US" dirty="0" smtClean="0"/>
              <a:t>Stream car segments based on x-positions </a:t>
            </a:r>
            <a:r>
              <a:rPr lang="en-US" dirty="0" smtClean="0">
                <a:solidFill>
                  <a:schemeClr val="tx2"/>
                </a:solidFill>
                <a:effectLst>
                  <a:outerShdw blurRad="38100" dist="38100" dir="2700000" algn="tl">
                    <a:srgbClr val="000000"/>
                  </a:outerShdw>
                </a:effectLst>
              </a:rPr>
              <a:t>(</a:t>
            </a:r>
            <a:r>
              <a:rPr lang="en-US" dirty="0" err="1" smtClean="0">
                <a:solidFill>
                  <a:schemeClr val="tx2"/>
                </a:solidFill>
                <a:effectLst>
                  <a:outerShdw blurRad="38100" dist="38100" dir="2700000" algn="tl">
                    <a:srgbClr val="000000"/>
                  </a:outerShdw>
                </a:effectLst>
              </a:rPr>
              <a:t>leicht</a:t>
            </a:r>
            <a:r>
              <a:rPr lang="en-US" dirty="0" smtClean="0">
                <a:solidFill>
                  <a:schemeClr val="tx2"/>
                </a:solidFill>
                <a:effectLst>
                  <a:outerShdw blurRad="38100" dist="38100" dir="2700000" algn="tl">
                    <a:srgbClr val="000000"/>
                  </a:outerShdw>
                </a:effectLst>
              </a:rPr>
              <a:t>)</a:t>
            </a:r>
          </a:p>
          <a:p>
            <a:pPr lvl="1">
              <a:defRPr/>
            </a:pPr>
            <a:r>
              <a:rPr lang="en-US" dirty="0" smtClean="0"/>
              <a:t>Identify probable accidents </a:t>
            </a:r>
            <a:r>
              <a:rPr lang="en-US" dirty="0" smtClean="0">
                <a:solidFill>
                  <a:schemeClr val="tx2"/>
                </a:solidFill>
                <a:effectLst>
                  <a:outerShdw blurRad="38100" dist="38100" dir="2700000" algn="tl">
                    <a:srgbClr val="000000"/>
                  </a:outerShdw>
                </a:effectLst>
              </a:rPr>
              <a:t>(</a:t>
            </a:r>
            <a:r>
              <a:rPr lang="en-US" dirty="0" err="1" smtClean="0">
                <a:solidFill>
                  <a:schemeClr val="tx2"/>
                </a:solidFill>
                <a:effectLst>
                  <a:outerShdw blurRad="38100" dist="38100" dir="2700000" algn="tl">
                    <a:srgbClr val="000000"/>
                  </a:outerShdw>
                </a:effectLst>
              </a:rPr>
              <a:t>mittel</a:t>
            </a:r>
            <a:r>
              <a:rPr lang="en-US" dirty="0" smtClean="0">
                <a:solidFill>
                  <a:schemeClr val="tx2"/>
                </a:solidFill>
                <a:effectLst>
                  <a:outerShdw blurRad="38100" dist="38100" dir="2700000" algn="tl">
                    <a:srgbClr val="000000"/>
                  </a:outerShdw>
                </a:effectLst>
              </a:rPr>
              <a:t>)</a:t>
            </a:r>
          </a:p>
          <a:p>
            <a:pPr lvl="1">
              <a:defRPr/>
            </a:pPr>
            <a:r>
              <a:rPr lang="en-US" dirty="0" smtClean="0"/>
              <a:t>Compute toll whenever car enters segment </a:t>
            </a:r>
            <a:r>
              <a:rPr lang="en-US" dirty="0" smtClean="0">
                <a:solidFill>
                  <a:schemeClr val="tx2"/>
                </a:solidFill>
                <a:effectLst>
                  <a:outerShdw blurRad="38100" dist="38100" dir="2700000" algn="tl">
                    <a:srgbClr val="000000"/>
                  </a:outerShdw>
                </a:effectLst>
              </a:rPr>
              <a:t>(</a:t>
            </a:r>
            <a:r>
              <a:rPr lang="en-US" dirty="0" err="1" smtClean="0">
                <a:solidFill>
                  <a:schemeClr val="tx2"/>
                </a:solidFill>
                <a:effectLst>
                  <a:outerShdw blurRad="38100" dist="38100" dir="2700000" algn="tl">
                    <a:srgbClr val="000000"/>
                  </a:outerShdw>
                </a:effectLst>
              </a:rPr>
              <a:t>schwierig</a:t>
            </a:r>
            <a:r>
              <a:rPr lang="en-US" dirty="0" smtClean="0">
                <a:solidFill>
                  <a:schemeClr val="tx2"/>
                </a:solidFill>
                <a:effectLst>
                  <a:outerShdw blurRad="38100" dist="38100" dir="2700000" algn="tl">
                    <a:srgbClr val="000000"/>
                  </a:outerShdw>
                </a:effectLst>
              </a:rPr>
              <a:t>)</a:t>
            </a:r>
          </a:p>
          <a:p>
            <a:pPr>
              <a:defRPr/>
            </a:pPr>
            <a:r>
              <a:rPr lang="en-US" dirty="0" err="1" smtClean="0">
                <a:cs typeface="+mn-cs"/>
              </a:rPr>
              <a:t>Messlatte</a:t>
            </a:r>
            <a:r>
              <a:rPr lang="en-US" dirty="0" smtClean="0">
                <a:cs typeface="+mn-cs"/>
              </a:rPr>
              <a:t>: </a:t>
            </a:r>
            <a:r>
              <a:rPr lang="en-US" dirty="0" err="1" smtClean="0">
                <a:cs typeface="+mn-cs"/>
              </a:rPr>
              <a:t>Skalierung</a:t>
            </a:r>
            <a:r>
              <a:rPr lang="en-US" dirty="0" smtClean="0">
                <a:cs typeface="+mn-cs"/>
              </a:rPr>
              <a:t> auf so </a:t>
            </a:r>
            <a:r>
              <a:rPr lang="en-US" dirty="0" err="1" smtClean="0">
                <a:cs typeface="+mn-cs"/>
              </a:rPr>
              <a:t>viele</a:t>
            </a:r>
            <a:r>
              <a:rPr lang="en-US" dirty="0" smtClean="0">
                <a:cs typeface="+mn-cs"/>
              </a:rPr>
              <a:t> Expressways </a:t>
            </a:r>
            <a:r>
              <a:rPr lang="en-US" dirty="0" err="1" smtClean="0">
                <a:cs typeface="+mn-cs"/>
              </a:rPr>
              <a:t>wie</a:t>
            </a:r>
            <a:r>
              <a:rPr lang="en-US" dirty="0" smtClean="0">
                <a:cs typeface="+mn-cs"/>
              </a:rPr>
              <a:t> </a:t>
            </a:r>
            <a:r>
              <a:rPr lang="en-US" dirty="0" err="1" smtClean="0">
                <a:cs typeface="+mn-cs"/>
              </a:rPr>
              <a:t>möglich</a:t>
            </a:r>
            <a:r>
              <a:rPr lang="en-US" dirty="0" smtClean="0">
                <a:cs typeface="+mn-cs"/>
              </a:rPr>
              <a:t>, </a:t>
            </a:r>
            <a:r>
              <a:rPr lang="en-US" dirty="0" err="1" smtClean="0">
                <a:cs typeface="+mn-cs"/>
              </a:rPr>
              <a:t>ohne</a:t>
            </a:r>
            <a:r>
              <a:rPr lang="en-US" dirty="0" smtClean="0">
                <a:cs typeface="+mn-cs"/>
              </a:rPr>
              <a:t> in der </a:t>
            </a:r>
            <a:r>
              <a:rPr lang="en-US" dirty="0" err="1" smtClean="0">
                <a:cs typeface="+mn-cs"/>
              </a:rPr>
              <a:t>Verarbeitung</a:t>
            </a:r>
            <a:r>
              <a:rPr lang="en-US" dirty="0" smtClean="0">
                <a:cs typeface="+mn-cs"/>
              </a:rPr>
              <a:t> </a:t>
            </a:r>
            <a:r>
              <a:rPr lang="en-US" dirty="0" err="1" smtClean="0">
                <a:cs typeface="+mn-cs"/>
              </a:rPr>
              <a:t>zurückzufallen</a:t>
            </a:r>
            <a:endParaRPr lang="en-US" dirty="0" smtClean="0">
              <a:cs typeface="+mn-cs"/>
            </a:endParaRPr>
          </a:p>
        </p:txBody>
      </p:sp>
      <p:sp>
        <p:nvSpPr>
          <p:cNvPr id="2" name="Rechteck 1"/>
          <p:cNvSpPr/>
          <p:nvPr/>
        </p:nvSpPr>
        <p:spPr>
          <a:xfrm>
            <a:off x="179512" y="5589240"/>
            <a:ext cx="4572000" cy="461665"/>
          </a:xfrm>
          <a:prstGeom prst="rect">
            <a:avLst/>
          </a:prstGeom>
        </p:spPr>
        <p:txBody>
          <a:bodyPr>
            <a:spAutoFit/>
          </a:bodyPr>
          <a:lstStyle/>
          <a:p>
            <a:r>
              <a:rPr lang="de-DE" sz="1200" dirty="0">
                <a:solidFill>
                  <a:srgbClr val="0000FF"/>
                </a:solidFill>
              </a:rPr>
              <a:t>Linear Road: A Stream Data Management Benchmark, A. </a:t>
            </a:r>
            <a:r>
              <a:rPr lang="de-DE" sz="1200" dirty="0" err="1">
                <a:solidFill>
                  <a:srgbClr val="0000FF"/>
                </a:solidFill>
              </a:rPr>
              <a:t>Arasu</a:t>
            </a:r>
            <a:r>
              <a:rPr lang="de-DE" sz="1200" dirty="0">
                <a:solidFill>
                  <a:srgbClr val="0000FF"/>
                </a:solidFill>
              </a:rPr>
              <a:t> et al.,</a:t>
            </a:r>
          </a:p>
          <a:p>
            <a:r>
              <a:rPr lang="de-DE" sz="1200" dirty="0" err="1">
                <a:solidFill>
                  <a:srgbClr val="0000FF"/>
                </a:solidFill>
              </a:rPr>
              <a:t>Proceedings</a:t>
            </a:r>
            <a:r>
              <a:rPr lang="de-DE" sz="1200" dirty="0">
                <a:solidFill>
                  <a:srgbClr val="0000FF"/>
                </a:solidFill>
              </a:rPr>
              <a:t> of </a:t>
            </a:r>
            <a:r>
              <a:rPr lang="de-DE" sz="1200" dirty="0" err="1">
                <a:solidFill>
                  <a:srgbClr val="0000FF"/>
                </a:solidFill>
              </a:rPr>
              <a:t>the</a:t>
            </a:r>
            <a:r>
              <a:rPr lang="de-DE" sz="1200" dirty="0">
                <a:solidFill>
                  <a:srgbClr val="0000FF"/>
                </a:solidFill>
              </a:rPr>
              <a:t> 30th VLDB Conference, Toronto, Canada, 2004</a:t>
            </a:r>
          </a:p>
        </p:txBody>
      </p:sp>
      <p:sp>
        <p:nvSpPr>
          <p:cNvPr id="8" name="Rechteck 7"/>
          <p:cNvSpPr/>
          <p:nvPr/>
        </p:nvSpPr>
        <p:spPr>
          <a:xfrm>
            <a:off x="5155560" y="5589240"/>
            <a:ext cx="3736920" cy="646331"/>
          </a:xfrm>
          <a:prstGeom prst="rect">
            <a:avLst/>
          </a:prstGeom>
        </p:spPr>
        <p:txBody>
          <a:bodyPr wrap="none">
            <a:spAutoFit/>
          </a:bodyPr>
          <a:lstStyle/>
          <a:p>
            <a:r>
              <a:rPr lang="de-DE" sz="1200" dirty="0">
                <a:solidFill>
                  <a:srgbClr val="0000FF"/>
                </a:solidFill>
              </a:rPr>
              <a:t>http://</a:t>
            </a:r>
            <a:r>
              <a:rPr lang="de-DE" sz="1200" dirty="0" err="1">
                <a:solidFill>
                  <a:srgbClr val="0000FF"/>
                </a:solidFill>
              </a:rPr>
              <a:t>www.cs.brandeis.edu</a:t>
            </a:r>
            <a:r>
              <a:rPr lang="de-DE" sz="1200" dirty="0">
                <a:solidFill>
                  <a:srgbClr val="0000FF"/>
                </a:solidFill>
              </a:rPr>
              <a:t>/~</a:t>
            </a:r>
            <a:r>
              <a:rPr lang="de-DE" sz="1200" dirty="0" err="1">
                <a:solidFill>
                  <a:srgbClr val="0000FF"/>
                </a:solidFill>
              </a:rPr>
              <a:t>linearroad</a:t>
            </a:r>
            <a:r>
              <a:rPr lang="de-DE" sz="1200" dirty="0" smtClean="0">
                <a:solidFill>
                  <a:srgbClr val="0000FF"/>
                </a:solidFill>
              </a:rPr>
              <a:t>/</a:t>
            </a:r>
          </a:p>
          <a:p>
            <a:r>
              <a:rPr lang="de-DE" sz="1200" dirty="0" smtClean="0">
                <a:solidFill>
                  <a:srgbClr val="0000FF"/>
                </a:solidFill>
              </a:rPr>
              <a:t>http</a:t>
            </a:r>
            <a:r>
              <a:rPr lang="de-DE" sz="1200" dirty="0">
                <a:solidFill>
                  <a:srgbClr val="0000FF"/>
                </a:solidFill>
              </a:rPr>
              <a:t>://</a:t>
            </a:r>
            <a:r>
              <a:rPr lang="de-DE" sz="1200" dirty="0" err="1">
                <a:solidFill>
                  <a:srgbClr val="0000FF"/>
                </a:solidFill>
              </a:rPr>
              <a:t>infolab.stanford.edu</a:t>
            </a:r>
            <a:r>
              <a:rPr lang="de-DE" sz="1200" dirty="0">
                <a:solidFill>
                  <a:srgbClr val="0000FF"/>
                </a:solidFill>
              </a:rPr>
              <a:t>/</a:t>
            </a:r>
            <a:r>
              <a:rPr lang="de-DE" sz="1200" dirty="0" err="1">
                <a:solidFill>
                  <a:srgbClr val="0000FF"/>
                </a:solidFill>
              </a:rPr>
              <a:t>stream</a:t>
            </a:r>
            <a:r>
              <a:rPr lang="de-DE" sz="1200" dirty="0">
                <a:solidFill>
                  <a:srgbClr val="0000FF"/>
                </a:solidFill>
              </a:rPr>
              <a:t>/</a:t>
            </a:r>
            <a:r>
              <a:rPr lang="de-DE" sz="1200" dirty="0" err="1">
                <a:solidFill>
                  <a:srgbClr val="0000FF"/>
                </a:solidFill>
              </a:rPr>
              <a:t>cql-</a:t>
            </a:r>
            <a:r>
              <a:rPr lang="de-DE" sz="1200" dirty="0" err="1" smtClean="0">
                <a:solidFill>
                  <a:srgbClr val="0000FF"/>
                </a:solidFill>
              </a:rPr>
              <a:t>benchmark.html</a:t>
            </a:r>
            <a:endParaRPr lang="de-DE" sz="1200" dirty="0" smtClean="0">
              <a:solidFill>
                <a:srgbClr val="0000FF"/>
              </a:solidFill>
            </a:endParaRPr>
          </a:p>
          <a:p>
            <a:r>
              <a:rPr lang="de-DE" sz="1200" dirty="0">
                <a:solidFill>
                  <a:srgbClr val="0000FF"/>
                </a:solidFill>
              </a:rPr>
              <a:t>http://</a:t>
            </a:r>
            <a:r>
              <a:rPr lang="de-DE" sz="1200" dirty="0" err="1">
                <a:solidFill>
                  <a:srgbClr val="0000FF"/>
                </a:solidFill>
              </a:rPr>
              <a:t>www.it.uu.se</a:t>
            </a:r>
            <a:r>
              <a:rPr lang="de-DE" sz="1200" dirty="0">
                <a:solidFill>
                  <a:srgbClr val="0000FF"/>
                </a:solidFill>
              </a:rPr>
              <a:t>/</a:t>
            </a:r>
            <a:r>
              <a:rPr lang="de-DE" sz="1200" dirty="0" err="1">
                <a:solidFill>
                  <a:srgbClr val="0000FF"/>
                </a:solidFill>
              </a:rPr>
              <a:t>research</a:t>
            </a:r>
            <a:r>
              <a:rPr lang="de-DE" sz="1200" dirty="0">
                <a:solidFill>
                  <a:srgbClr val="0000FF"/>
                </a:solidFill>
              </a:rPr>
              <a:t>/</a:t>
            </a:r>
            <a:r>
              <a:rPr lang="de-DE" sz="1200" dirty="0" err="1">
                <a:solidFill>
                  <a:srgbClr val="0000FF"/>
                </a:solidFill>
              </a:rPr>
              <a:t>group</a:t>
            </a:r>
            <a:r>
              <a:rPr lang="de-DE" sz="1200" dirty="0">
                <a:solidFill>
                  <a:srgbClr val="0000FF"/>
                </a:solidFill>
              </a:rPr>
              <a:t>/</a:t>
            </a:r>
            <a:r>
              <a:rPr lang="de-DE" sz="1200" dirty="0" err="1">
                <a:solidFill>
                  <a:srgbClr val="0000FF"/>
                </a:solidFill>
              </a:rPr>
              <a:t>udbl</a:t>
            </a:r>
            <a:r>
              <a:rPr lang="de-DE" sz="1200" dirty="0">
                <a:solidFill>
                  <a:srgbClr val="0000FF"/>
                </a:solidFill>
              </a:rPr>
              <a:t>/</a:t>
            </a:r>
            <a:r>
              <a:rPr lang="de-DE" sz="1200" dirty="0" err="1">
                <a:solidFill>
                  <a:srgbClr val="0000FF"/>
                </a:solidFill>
              </a:rPr>
              <a:t>lr.html</a:t>
            </a:r>
            <a:endParaRPr lang="de-DE" sz="1200" dirty="0">
              <a:solidFill>
                <a:srgbClr val="0000FF"/>
              </a:solidFill>
            </a:endParaRPr>
          </a:p>
        </p:txBody>
      </p:sp>
    </p:spTree>
    <p:extLst>
      <p:ext uri="{BB962C8B-B14F-4D97-AF65-F5344CB8AC3E}">
        <p14:creationId xmlns:p14="http://schemas.microsoft.com/office/powerpoint/2010/main" val="1632782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189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2189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2189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2189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21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1" grpId="0" uiExpand="1"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2"/>
          </p:nvPr>
        </p:nvSpPr>
        <p:spPr/>
        <p:txBody>
          <a:bodyPr/>
          <a:lstStyle/>
          <a:p>
            <a:pPr>
              <a:defRPr/>
            </a:pPr>
            <a:fld id="{0B846781-7D76-394E-A325-0C552192FD4D}" type="slidenum">
              <a:rPr lang="en-US"/>
              <a:pPr>
                <a:defRPr/>
              </a:pPr>
              <a:t>45</a:t>
            </a:fld>
            <a:endParaRPr lang="en-US"/>
          </a:p>
        </p:txBody>
      </p:sp>
      <p:sp>
        <p:nvSpPr>
          <p:cNvPr id="413698" name="Rectangle 2"/>
          <p:cNvSpPr>
            <a:spLocks noGrp="1" noChangeArrowheads="1"/>
          </p:cNvSpPr>
          <p:nvPr>
            <p:ph type="title"/>
          </p:nvPr>
        </p:nvSpPr>
        <p:spPr>
          <a:xfrm>
            <a:off x="685800" y="152400"/>
            <a:ext cx="7772400" cy="1066800"/>
          </a:xfrm>
        </p:spPr>
        <p:txBody>
          <a:bodyPr/>
          <a:lstStyle/>
          <a:p>
            <a:pPr>
              <a:defRPr/>
            </a:pPr>
            <a:r>
              <a:rPr lang="en-US" dirty="0" err="1" smtClean="0">
                <a:cs typeface="+mj-cs"/>
              </a:rPr>
              <a:t>Einfaches</a:t>
            </a:r>
            <a:r>
              <a:rPr lang="en-US" dirty="0" smtClean="0">
                <a:cs typeface="+mj-cs"/>
              </a:rPr>
              <a:t> </a:t>
            </a:r>
            <a:r>
              <a:rPr lang="en-US" dirty="0" err="1" smtClean="0">
                <a:cs typeface="+mj-cs"/>
              </a:rPr>
              <a:t>Beispiel</a:t>
            </a:r>
            <a:endParaRPr lang="en-US" dirty="0" smtClean="0">
              <a:cs typeface="+mj-cs"/>
            </a:endParaRPr>
          </a:p>
        </p:txBody>
      </p:sp>
      <p:sp>
        <p:nvSpPr>
          <p:cNvPr id="413699" name="Rectangle 3"/>
          <p:cNvSpPr>
            <a:spLocks noGrp="1" noChangeArrowheads="1"/>
          </p:cNvSpPr>
          <p:nvPr>
            <p:ph type="body" idx="1"/>
          </p:nvPr>
        </p:nvSpPr>
        <p:spPr>
          <a:xfrm>
            <a:off x="609600" y="1066800"/>
            <a:ext cx="7924800" cy="1828800"/>
          </a:xfrm>
        </p:spPr>
        <p:txBody>
          <a:bodyPr/>
          <a:lstStyle/>
          <a:p>
            <a:pPr>
              <a:lnSpc>
                <a:spcPct val="70000"/>
              </a:lnSpc>
              <a:spcAft>
                <a:spcPct val="30000"/>
              </a:spcAft>
              <a:buFontTx/>
              <a:buNone/>
              <a:defRPr/>
            </a:pPr>
            <a:r>
              <a:rPr lang="en-US" dirty="0" smtClean="0">
                <a:cs typeface="+mn-cs"/>
              </a:rPr>
              <a:t>Monitor speed and segments of cars 1-100</a:t>
            </a:r>
          </a:p>
          <a:p>
            <a:pPr>
              <a:lnSpc>
                <a:spcPct val="70000"/>
              </a:lnSpc>
              <a:buFontTx/>
              <a:buNone/>
              <a:defRPr/>
            </a:pPr>
            <a:r>
              <a:rPr lang="en-US" sz="2400" dirty="0" smtClean="0">
                <a:solidFill>
                  <a:schemeClr val="accent2"/>
                </a:solidFill>
                <a:cs typeface="+mn-cs"/>
              </a:rPr>
              <a:t>   Select </a:t>
            </a:r>
            <a:r>
              <a:rPr lang="en-US" sz="2400" dirty="0" err="1" smtClean="0">
                <a:solidFill>
                  <a:schemeClr val="accent2"/>
                </a:solidFill>
                <a:cs typeface="+mn-cs"/>
              </a:rPr>
              <a:t>car_id</a:t>
            </a:r>
            <a:r>
              <a:rPr lang="en-US" sz="2400" dirty="0" smtClean="0">
                <a:solidFill>
                  <a:schemeClr val="accent2"/>
                </a:solidFill>
                <a:cs typeface="+mn-cs"/>
              </a:rPr>
              <a:t>, speed, </a:t>
            </a:r>
            <a:r>
              <a:rPr lang="en-US" sz="2400" dirty="0" err="1" smtClean="0">
                <a:solidFill>
                  <a:schemeClr val="accent2"/>
                </a:solidFill>
                <a:cs typeface="+mn-cs"/>
              </a:rPr>
              <a:t>x_pos</a:t>
            </a:r>
            <a:r>
              <a:rPr lang="en-US" sz="2400" dirty="0" smtClean="0">
                <a:solidFill>
                  <a:schemeClr val="accent2"/>
                </a:solidFill>
                <a:cs typeface="+mn-cs"/>
              </a:rPr>
              <a:t>/5280 as segment</a:t>
            </a:r>
          </a:p>
          <a:p>
            <a:pPr>
              <a:lnSpc>
                <a:spcPct val="70000"/>
              </a:lnSpc>
              <a:buFontTx/>
              <a:buNone/>
              <a:defRPr/>
            </a:pPr>
            <a:r>
              <a:rPr lang="en-US" sz="2400" dirty="0">
                <a:solidFill>
                  <a:schemeClr val="accent2"/>
                </a:solidFill>
                <a:cs typeface="+mn-cs"/>
              </a:rPr>
              <a:t> </a:t>
            </a:r>
            <a:r>
              <a:rPr lang="en-US" sz="2400" dirty="0" smtClean="0">
                <a:solidFill>
                  <a:schemeClr val="accent2"/>
                </a:solidFill>
                <a:cs typeface="+mn-cs"/>
              </a:rPr>
              <a:t>  From </a:t>
            </a:r>
            <a:r>
              <a:rPr lang="en-US" sz="2400" dirty="0" err="1" smtClean="0">
                <a:solidFill>
                  <a:schemeClr val="accent2"/>
                </a:solidFill>
                <a:cs typeface="+mn-cs"/>
              </a:rPr>
              <a:t>CarLocStr</a:t>
            </a:r>
            <a:endParaRPr lang="en-US" sz="2400" dirty="0">
              <a:solidFill>
                <a:schemeClr val="accent2"/>
              </a:solidFill>
              <a:cs typeface="+mn-cs"/>
            </a:endParaRPr>
          </a:p>
          <a:p>
            <a:pPr>
              <a:lnSpc>
                <a:spcPct val="70000"/>
              </a:lnSpc>
              <a:buFontTx/>
              <a:buNone/>
              <a:defRPr/>
            </a:pPr>
            <a:r>
              <a:rPr lang="en-US" sz="2400" dirty="0" smtClean="0">
                <a:solidFill>
                  <a:schemeClr val="accent2"/>
                </a:solidFill>
                <a:cs typeface="+mn-cs"/>
              </a:rPr>
              <a:t>   Where </a:t>
            </a:r>
            <a:r>
              <a:rPr lang="en-US" sz="2400" dirty="0" err="1" smtClean="0">
                <a:solidFill>
                  <a:schemeClr val="accent2"/>
                </a:solidFill>
                <a:cs typeface="+mn-cs"/>
              </a:rPr>
              <a:t>car_id</a:t>
            </a:r>
            <a:r>
              <a:rPr lang="en-US" sz="2400" dirty="0" smtClean="0">
                <a:solidFill>
                  <a:schemeClr val="accent2"/>
                </a:solidFill>
                <a:cs typeface="+mn-cs"/>
              </a:rPr>
              <a:t> &gt;= 1 and </a:t>
            </a:r>
            <a:r>
              <a:rPr lang="en-US" sz="2400" dirty="0" err="1" smtClean="0">
                <a:solidFill>
                  <a:schemeClr val="accent2"/>
                </a:solidFill>
                <a:cs typeface="+mn-cs"/>
              </a:rPr>
              <a:t>car_id</a:t>
            </a:r>
            <a:r>
              <a:rPr lang="en-US" sz="2400" dirty="0" smtClean="0">
                <a:solidFill>
                  <a:schemeClr val="accent2"/>
                </a:solidFill>
                <a:cs typeface="+mn-cs"/>
              </a:rPr>
              <a:t> &lt;= 100</a:t>
            </a:r>
          </a:p>
        </p:txBody>
      </p:sp>
      <p:sp>
        <p:nvSpPr>
          <p:cNvPr id="413700" name="Text Box 4"/>
          <p:cNvSpPr txBox="1">
            <a:spLocks noChangeArrowheads="1"/>
          </p:cNvSpPr>
          <p:nvPr/>
        </p:nvSpPr>
        <p:spPr bwMode="auto">
          <a:xfrm>
            <a:off x="3962400" y="5029200"/>
            <a:ext cx="184150"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Lst>
        </p:spPr>
        <p:txBody>
          <a:bodyPr wrap="none">
            <a:spAutoFit/>
          </a:bodyPr>
          <a:lstStyle/>
          <a:p>
            <a:pPr algn="ctr">
              <a:spcBef>
                <a:spcPct val="0"/>
              </a:spcBef>
              <a:spcAft>
                <a:spcPct val="0"/>
              </a:spcAft>
              <a:defRPr/>
            </a:pPr>
            <a:endParaRPr lang="de-DE">
              <a:effectLst>
                <a:outerShdw blurRad="38100" dist="38100" dir="2700000" algn="tl">
                  <a:srgbClr val="000000"/>
                </a:outerShdw>
              </a:effectLst>
              <a:cs typeface="+mn-cs"/>
            </a:endParaRPr>
          </a:p>
        </p:txBody>
      </p:sp>
      <p:pic>
        <p:nvPicPr>
          <p:cNvPr id="413701" name="Picture 5" descr="C:\Users\Shivnath\Chain\GIFS\scree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95600"/>
            <a:ext cx="8610600"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0601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3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pPr>
              <a:defRPr/>
            </a:pPr>
            <a:fld id="{B127796F-1F5C-5C4C-AB7B-20A7066E3094}" type="slidenum">
              <a:rPr lang="en-US"/>
              <a:pPr>
                <a:defRPr/>
              </a:pPr>
              <a:t>46</a:t>
            </a:fld>
            <a:endParaRPr lang="en-US"/>
          </a:p>
        </p:txBody>
      </p:sp>
      <p:sp>
        <p:nvSpPr>
          <p:cNvPr id="414722" name="Rectangle 1026"/>
          <p:cNvSpPr>
            <a:spLocks noGrp="1" noChangeArrowheads="1"/>
          </p:cNvSpPr>
          <p:nvPr>
            <p:ph type="title"/>
          </p:nvPr>
        </p:nvSpPr>
        <p:spPr>
          <a:xfrm>
            <a:off x="685800" y="152400"/>
            <a:ext cx="7772400" cy="1066800"/>
          </a:xfrm>
        </p:spPr>
        <p:txBody>
          <a:bodyPr/>
          <a:lstStyle/>
          <a:p>
            <a:pPr>
              <a:defRPr/>
            </a:pPr>
            <a:r>
              <a:rPr lang="en-US" dirty="0" err="1" smtClean="0">
                <a:cs typeface="+mj-cs"/>
              </a:rPr>
              <a:t>Schwieriges</a:t>
            </a:r>
            <a:r>
              <a:rPr lang="en-US" dirty="0" smtClean="0">
                <a:cs typeface="+mj-cs"/>
              </a:rPr>
              <a:t> </a:t>
            </a:r>
            <a:r>
              <a:rPr lang="en-US" dirty="0" err="1" smtClean="0">
                <a:cs typeface="+mj-cs"/>
              </a:rPr>
              <a:t>Beispiel</a:t>
            </a:r>
            <a:endParaRPr lang="en-US" dirty="0" smtClean="0">
              <a:cs typeface="+mj-cs"/>
            </a:endParaRPr>
          </a:p>
        </p:txBody>
      </p:sp>
      <p:sp>
        <p:nvSpPr>
          <p:cNvPr id="414723" name="Rectangle 1027"/>
          <p:cNvSpPr>
            <a:spLocks noGrp="1" noChangeArrowheads="1"/>
          </p:cNvSpPr>
          <p:nvPr>
            <p:ph type="body" idx="1"/>
          </p:nvPr>
        </p:nvSpPr>
        <p:spPr>
          <a:xfrm>
            <a:off x="304800" y="1066800"/>
            <a:ext cx="8458200" cy="1219200"/>
          </a:xfrm>
          <a:extLst>
            <a:ext uri="{91240B29-F687-4f45-9708-019B960494DF}">
              <a14:hiddenLine xmlns:a14="http://schemas.microsoft.com/office/drawing/2010/main" w="9525">
                <a:solidFill>
                  <a:schemeClr val="tx2"/>
                </a:solidFill>
                <a:miter lim="800000"/>
                <a:headEnd/>
                <a:tailEnd/>
              </a14:hiddenLine>
            </a:ext>
          </a:extLst>
        </p:spPr>
        <p:txBody>
          <a:bodyPr/>
          <a:lstStyle/>
          <a:p>
            <a:pPr>
              <a:buFontTx/>
              <a:buChar char=" "/>
              <a:defRPr/>
            </a:pPr>
            <a:r>
              <a:rPr lang="en-US" smtClean="0">
                <a:cs typeface="+mn-cs"/>
              </a:rPr>
              <a:t>Whenever a car enters a segment, issue it the current toll for that segment</a:t>
            </a:r>
            <a:endParaRPr lang="en-US" smtClean="0">
              <a:solidFill>
                <a:schemeClr val="tx2"/>
              </a:solidFill>
              <a:cs typeface="+mn-cs"/>
            </a:endParaRPr>
          </a:p>
        </p:txBody>
      </p:sp>
      <p:pic>
        <p:nvPicPr>
          <p:cNvPr id="414724" name="Picture 1028" descr="C:\Users\Shivnath\Chain\GIFS\screen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09800"/>
            <a:ext cx="8839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5161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4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2"/>
          </p:nvPr>
        </p:nvSpPr>
        <p:spPr/>
        <p:txBody>
          <a:bodyPr/>
          <a:lstStyle/>
          <a:p>
            <a:pPr>
              <a:defRPr/>
            </a:pPr>
            <a:fld id="{A02E6ED6-859E-7440-98D6-E5AF23CECB1F}" type="slidenum">
              <a:rPr lang="en-US"/>
              <a:pPr>
                <a:defRPr/>
              </a:pPr>
              <a:t>47</a:t>
            </a:fld>
            <a:endParaRPr lang="en-US"/>
          </a:p>
        </p:txBody>
      </p:sp>
      <p:sp>
        <p:nvSpPr>
          <p:cNvPr id="429058" name="Rectangle 2"/>
          <p:cNvSpPr>
            <a:spLocks noGrp="1" noChangeArrowheads="1"/>
          </p:cNvSpPr>
          <p:nvPr>
            <p:ph type="title"/>
          </p:nvPr>
        </p:nvSpPr>
        <p:spPr/>
        <p:txBody>
          <a:bodyPr/>
          <a:lstStyle/>
          <a:p>
            <a:pPr>
              <a:defRPr/>
            </a:pPr>
            <a:r>
              <a:rPr lang="en-US" dirty="0" err="1" smtClean="0">
                <a:cs typeface="+mj-cs"/>
              </a:rPr>
              <a:t>Maut-Beispiel</a:t>
            </a:r>
            <a:r>
              <a:rPr lang="en-US" dirty="0" smtClean="0">
                <a:cs typeface="+mj-cs"/>
              </a:rPr>
              <a:t> in CQL</a:t>
            </a:r>
          </a:p>
        </p:txBody>
      </p:sp>
      <p:sp>
        <p:nvSpPr>
          <p:cNvPr id="429061" name="Text Box 5"/>
          <p:cNvSpPr txBox="1">
            <a:spLocks noChangeArrowheads="1"/>
          </p:cNvSpPr>
          <p:nvPr/>
        </p:nvSpPr>
        <p:spPr bwMode="auto">
          <a:xfrm>
            <a:off x="685800" y="2819400"/>
            <a:ext cx="7543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400" dirty="0" err="1">
                <a:solidFill>
                  <a:schemeClr val="tx2"/>
                </a:solidFill>
                <a:cs typeface="+mn-cs"/>
              </a:rPr>
              <a:t>CarSegEntryStr</a:t>
            </a:r>
            <a:r>
              <a:rPr lang="en-US" sz="2400" dirty="0">
                <a:solidFill>
                  <a:schemeClr val="tx2"/>
                </a:solidFill>
                <a:cs typeface="+mn-cs"/>
              </a:rPr>
              <a:t>:</a:t>
            </a:r>
            <a:r>
              <a:rPr lang="en-US" sz="2400" dirty="0">
                <a:solidFill>
                  <a:schemeClr val="accent2"/>
                </a:solidFill>
                <a:cs typeface="+mn-cs"/>
              </a:rPr>
              <a:t> Select </a:t>
            </a:r>
            <a:r>
              <a:rPr lang="en-US" sz="2400" dirty="0" err="1">
                <a:solidFill>
                  <a:schemeClr val="accent2"/>
                </a:solidFill>
                <a:cs typeface="+mn-cs"/>
              </a:rPr>
              <a:t>Istream</a:t>
            </a:r>
            <a:r>
              <a:rPr lang="en-US" sz="2400" dirty="0">
                <a:solidFill>
                  <a:schemeClr val="accent2"/>
                </a:solidFill>
                <a:cs typeface="+mn-cs"/>
              </a:rPr>
              <a:t>(</a:t>
            </a:r>
            <a:r>
              <a:rPr lang="en-US" sz="2400" dirty="0">
                <a:solidFill>
                  <a:schemeClr val="accent2"/>
                </a:solidFill>
                <a:cs typeface="+mn-cs"/>
                <a:sym typeface="Symbol" charset="0"/>
              </a:rPr>
              <a:t></a:t>
            </a:r>
            <a:r>
              <a:rPr lang="en-US" sz="2400" dirty="0">
                <a:solidFill>
                  <a:schemeClr val="accent2"/>
                </a:solidFill>
                <a:cs typeface="+mn-cs"/>
              </a:rPr>
              <a:t>) From </a:t>
            </a:r>
            <a:r>
              <a:rPr lang="en-US" sz="2400" dirty="0" err="1">
                <a:solidFill>
                  <a:schemeClr val="tx2"/>
                </a:solidFill>
                <a:cs typeface="+mn-cs"/>
              </a:rPr>
              <a:t>CurCarSeg</a:t>
            </a:r>
            <a:endParaRPr lang="en-US" sz="2400" dirty="0">
              <a:cs typeface="+mn-cs"/>
            </a:endParaRPr>
          </a:p>
        </p:txBody>
      </p:sp>
      <p:sp>
        <p:nvSpPr>
          <p:cNvPr id="429062" name="Text Box 6"/>
          <p:cNvSpPr txBox="1">
            <a:spLocks noChangeArrowheads="1"/>
          </p:cNvSpPr>
          <p:nvPr/>
        </p:nvSpPr>
        <p:spPr bwMode="auto">
          <a:xfrm>
            <a:off x="685800" y="3581400"/>
            <a:ext cx="7407275" cy="147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10000"/>
              </a:spcBef>
              <a:defRPr/>
            </a:pPr>
            <a:r>
              <a:rPr lang="en-US" sz="2400" dirty="0" err="1">
                <a:solidFill>
                  <a:schemeClr val="tx2"/>
                </a:solidFill>
                <a:cs typeface="+mn-cs"/>
              </a:rPr>
              <a:t>CurCarSeg</a:t>
            </a:r>
            <a:r>
              <a:rPr lang="en-US" sz="2400" dirty="0">
                <a:solidFill>
                  <a:schemeClr val="tx2"/>
                </a:solidFill>
                <a:cs typeface="+mn-cs"/>
              </a:rPr>
              <a:t>:</a:t>
            </a:r>
            <a:endParaRPr lang="en-US" sz="2400" dirty="0">
              <a:solidFill>
                <a:schemeClr val="accent2"/>
              </a:solidFill>
              <a:cs typeface="+mn-cs"/>
            </a:endParaRPr>
          </a:p>
          <a:p>
            <a:pPr>
              <a:lnSpc>
                <a:spcPct val="80000"/>
              </a:lnSpc>
              <a:spcBef>
                <a:spcPct val="10000"/>
              </a:spcBef>
              <a:defRPr/>
            </a:pPr>
            <a:r>
              <a:rPr lang="en-US" sz="2400" dirty="0">
                <a:solidFill>
                  <a:schemeClr val="accent2"/>
                </a:solidFill>
                <a:cs typeface="+mn-cs"/>
              </a:rPr>
              <a:t>   Select </a:t>
            </a:r>
            <a:r>
              <a:rPr lang="en-US" sz="2400" dirty="0" err="1">
                <a:solidFill>
                  <a:schemeClr val="accent2"/>
                </a:solidFill>
                <a:cs typeface="+mn-cs"/>
              </a:rPr>
              <a:t>car_id</a:t>
            </a:r>
            <a:r>
              <a:rPr lang="en-US" sz="2400" dirty="0">
                <a:solidFill>
                  <a:schemeClr val="accent2"/>
                </a:solidFill>
                <a:cs typeface="+mn-cs"/>
              </a:rPr>
              <a:t>, </a:t>
            </a:r>
            <a:r>
              <a:rPr lang="en-US" sz="2400" dirty="0" err="1">
                <a:solidFill>
                  <a:schemeClr val="accent2"/>
                </a:solidFill>
                <a:cs typeface="+mn-cs"/>
              </a:rPr>
              <a:t>x_pos</a:t>
            </a:r>
            <a:r>
              <a:rPr lang="en-US" sz="2400" dirty="0">
                <a:solidFill>
                  <a:schemeClr val="accent2"/>
                </a:solidFill>
                <a:cs typeface="+mn-cs"/>
              </a:rPr>
              <a:t>/5280 as </a:t>
            </a:r>
            <a:r>
              <a:rPr lang="en-US" sz="2400" dirty="0" err="1">
                <a:solidFill>
                  <a:schemeClr val="accent2"/>
                </a:solidFill>
                <a:cs typeface="+mn-cs"/>
              </a:rPr>
              <a:t>seg</a:t>
            </a:r>
            <a:r>
              <a:rPr lang="en-US" sz="2400" dirty="0">
                <a:solidFill>
                  <a:schemeClr val="accent2"/>
                </a:solidFill>
                <a:cs typeface="+mn-cs"/>
              </a:rPr>
              <a:t>,</a:t>
            </a:r>
          </a:p>
          <a:p>
            <a:pPr>
              <a:lnSpc>
                <a:spcPct val="80000"/>
              </a:lnSpc>
              <a:spcBef>
                <a:spcPct val="10000"/>
              </a:spcBef>
              <a:defRPr/>
            </a:pPr>
            <a:r>
              <a:rPr lang="en-US" sz="2400" i="1" dirty="0">
                <a:solidFill>
                  <a:schemeClr val="accent2"/>
                </a:solidFill>
                <a:cs typeface="+mn-cs"/>
              </a:rPr>
              <a:t>              Location</a:t>
            </a:r>
            <a:r>
              <a:rPr lang="en-US" sz="2400" dirty="0">
                <a:solidFill>
                  <a:schemeClr val="accent2"/>
                </a:solidFill>
                <a:cs typeface="+mn-cs"/>
              </a:rPr>
              <a:t>(</a:t>
            </a:r>
            <a:r>
              <a:rPr lang="en-US" sz="2400" dirty="0" err="1">
                <a:solidFill>
                  <a:schemeClr val="accent2"/>
                </a:solidFill>
                <a:cs typeface="+mn-cs"/>
              </a:rPr>
              <a:t>expr_way</a:t>
            </a:r>
            <a:r>
              <a:rPr lang="en-US" sz="2400" dirty="0">
                <a:solidFill>
                  <a:schemeClr val="accent2"/>
                </a:solidFill>
                <a:cs typeface="+mn-cs"/>
              </a:rPr>
              <a:t>, </a:t>
            </a:r>
            <a:r>
              <a:rPr lang="en-US" sz="2400" dirty="0" err="1">
                <a:solidFill>
                  <a:schemeClr val="accent2"/>
                </a:solidFill>
                <a:cs typeface="+mn-cs"/>
              </a:rPr>
              <a:t>dir</a:t>
            </a:r>
            <a:r>
              <a:rPr lang="en-US" sz="2400" dirty="0">
                <a:solidFill>
                  <a:schemeClr val="accent2"/>
                </a:solidFill>
                <a:cs typeface="+mn-cs"/>
              </a:rPr>
              <a:t>, </a:t>
            </a:r>
            <a:r>
              <a:rPr lang="en-US" sz="2400" dirty="0" err="1">
                <a:solidFill>
                  <a:schemeClr val="accent2"/>
                </a:solidFill>
                <a:cs typeface="+mn-cs"/>
              </a:rPr>
              <a:t>x_pos</a:t>
            </a:r>
            <a:r>
              <a:rPr lang="en-US" sz="2400" dirty="0">
                <a:solidFill>
                  <a:schemeClr val="accent2"/>
                </a:solidFill>
                <a:cs typeface="+mn-cs"/>
              </a:rPr>
              <a:t>/5280) as </a:t>
            </a:r>
            <a:r>
              <a:rPr lang="en-US" sz="2400" dirty="0" err="1">
                <a:solidFill>
                  <a:schemeClr val="accent2"/>
                </a:solidFill>
                <a:cs typeface="+mn-cs"/>
              </a:rPr>
              <a:t>loc</a:t>
            </a:r>
            <a:endParaRPr lang="en-US" sz="2400" dirty="0">
              <a:solidFill>
                <a:schemeClr val="accent2"/>
              </a:solidFill>
              <a:cs typeface="+mn-cs"/>
            </a:endParaRPr>
          </a:p>
          <a:p>
            <a:pPr>
              <a:lnSpc>
                <a:spcPct val="80000"/>
              </a:lnSpc>
              <a:spcBef>
                <a:spcPct val="10000"/>
              </a:spcBef>
              <a:defRPr/>
            </a:pPr>
            <a:r>
              <a:rPr lang="en-US" sz="2400" dirty="0">
                <a:solidFill>
                  <a:schemeClr val="accent2"/>
                </a:solidFill>
                <a:cs typeface="+mn-cs"/>
              </a:rPr>
              <a:t>   From </a:t>
            </a:r>
            <a:r>
              <a:rPr lang="en-US" sz="2400" dirty="0" err="1">
                <a:solidFill>
                  <a:schemeClr val="hlink"/>
                </a:solidFill>
                <a:cs typeface="+mn-cs"/>
              </a:rPr>
              <a:t>CarLocStr</a:t>
            </a:r>
            <a:r>
              <a:rPr lang="en-US" sz="2400" dirty="0">
                <a:solidFill>
                  <a:schemeClr val="accent2"/>
                </a:solidFill>
                <a:cs typeface="+mn-cs"/>
              </a:rPr>
              <a:t> [Partition By </a:t>
            </a:r>
            <a:r>
              <a:rPr lang="en-US" sz="2400" dirty="0" err="1">
                <a:solidFill>
                  <a:schemeClr val="accent2"/>
                </a:solidFill>
                <a:cs typeface="+mn-cs"/>
              </a:rPr>
              <a:t>car_id</a:t>
            </a:r>
            <a:r>
              <a:rPr lang="en-US" sz="2400" dirty="0">
                <a:solidFill>
                  <a:schemeClr val="accent2"/>
                </a:solidFill>
                <a:cs typeface="+mn-cs"/>
              </a:rPr>
              <a:t> Rows 1]</a:t>
            </a:r>
            <a:endParaRPr lang="en-US" sz="2400" dirty="0">
              <a:cs typeface="+mn-cs"/>
            </a:endParaRPr>
          </a:p>
        </p:txBody>
      </p:sp>
      <p:sp>
        <p:nvSpPr>
          <p:cNvPr id="429064" name="Text Box 8"/>
          <p:cNvSpPr txBox="1">
            <a:spLocks noChangeArrowheads="1"/>
          </p:cNvSpPr>
          <p:nvPr/>
        </p:nvSpPr>
        <p:spPr bwMode="auto">
          <a:xfrm>
            <a:off x="762000" y="1524000"/>
            <a:ext cx="603242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a:solidFill>
                  <a:schemeClr val="accent2"/>
                </a:solidFill>
                <a:cs typeface="+mn-cs"/>
              </a:rPr>
              <a:t>Select </a:t>
            </a:r>
            <a:r>
              <a:rPr lang="en-US" sz="2400" dirty="0" err="1">
                <a:solidFill>
                  <a:schemeClr val="accent2"/>
                </a:solidFill>
                <a:cs typeface="+mn-cs"/>
              </a:rPr>
              <a:t>Rstream</a:t>
            </a:r>
            <a:r>
              <a:rPr lang="en-US" sz="2400" dirty="0">
                <a:solidFill>
                  <a:schemeClr val="accent2"/>
                </a:solidFill>
                <a:cs typeface="+mn-cs"/>
              </a:rPr>
              <a:t>(</a:t>
            </a:r>
            <a:r>
              <a:rPr lang="en-US" sz="2400" dirty="0" err="1">
                <a:solidFill>
                  <a:schemeClr val="accent2"/>
                </a:solidFill>
                <a:cs typeface="+mn-cs"/>
              </a:rPr>
              <a:t>E.car_id</a:t>
            </a:r>
            <a:r>
              <a:rPr lang="en-US" sz="2400" dirty="0">
                <a:solidFill>
                  <a:schemeClr val="accent2"/>
                </a:solidFill>
                <a:cs typeface="+mn-cs"/>
              </a:rPr>
              <a:t>, </a:t>
            </a:r>
            <a:r>
              <a:rPr lang="en-US" sz="2400" dirty="0" err="1">
                <a:solidFill>
                  <a:schemeClr val="accent2"/>
                </a:solidFill>
                <a:cs typeface="+mn-cs"/>
              </a:rPr>
              <a:t>E.seg</a:t>
            </a:r>
            <a:r>
              <a:rPr lang="en-US" sz="2400" dirty="0">
                <a:solidFill>
                  <a:schemeClr val="accent2"/>
                </a:solidFill>
                <a:cs typeface="+mn-cs"/>
              </a:rPr>
              <a:t>, </a:t>
            </a:r>
            <a:r>
              <a:rPr lang="en-US" sz="2400" dirty="0" err="1">
                <a:solidFill>
                  <a:schemeClr val="accent2"/>
                </a:solidFill>
                <a:cs typeface="+mn-cs"/>
              </a:rPr>
              <a:t>T.toll</a:t>
            </a:r>
            <a:r>
              <a:rPr lang="en-US" sz="2400" dirty="0">
                <a:solidFill>
                  <a:schemeClr val="accent2"/>
                </a:solidFill>
                <a:cs typeface="+mn-cs"/>
              </a:rPr>
              <a:t>)</a:t>
            </a:r>
          </a:p>
          <a:p>
            <a:pPr>
              <a:defRPr/>
            </a:pPr>
            <a:r>
              <a:rPr lang="en-US" sz="2400" dirty="0">
                <a:solidFill>
                  <a:schemeClr val="accent2"/>
                </a:solidFill>
                <a:cs typeface="+mn-cs"/>
              </a:rPr>
              <a:t>From </a:t>
            </a:r>
            <a:r>
              <a:rPr lang="en-US" sz="2400" dirty="0" err="1">
                <a:solidFill>
                  <a:schemeClr val="tx2"/>
                </a:solidFill>
                <a:cs typeface="+mn-cs"/>
              </a:rPr>
              <a:t>CarSegEntryStr</a:t>
            </a:r>
            <a:r>
              <a:rPr lang="en-US" sz="2400" dirty="0">
                <a:solidFill>
                  <a:schemeClr val="tx2"/>
                </a:solidFill>
                <a:cs typeface="+mn-cs"/>
              </a:rPr>
              <a:t> </a:t>
            </a:r>
            <a:r>
              <a:rPr lang="en-US" sz="2400" dirty="0">
                <a:solidFill>
                  <a:schemeClr val="accent2"/>
                </a:solidFill>
                <a:cs typeface="+mn-cs"/>
              </a:rPr>
              <a:t>[</a:t>
            </a:r>
            <a:r>
              <a:rPr lang="en-US" sz="2800" dirty="0">
                <a:solidFill>
                  <a:schemeClr val="accent2"/>
                </a:solidFill>
                <a:cs typeface="+mn-cs"/>
              </a:rPr>
              <a:t>NOW</a:t>
            </a:r>
            <a:r>
              <a:rPr lang="en-US" sz="2400" dirty="0">
                <a:solidFill>
                  <a:schemeClr val="accent2"/>
                </a:solidFill>
                <a:cs typeface="+mn-cs"/>
              </a:rPr>
              <a:t>] as E, </a:t>
            </a:r>
            <a:r>
              <a:rPr lang="en-US" sz="2400" dirty="0" err="1">
                <a:solidFill>
                  <a:schemeClr val="tx2"/>
                </a:solidFill>
                <a:cs typeface="+mn-cs"/>
              </a:rPr>
              <a:t>SegToll</a:t>
            </a:r>
            <a:r>
              <a:rPr lang="en-US" sz="2400" dirty="0">
                <a:solidFill>
                  <a:schemeClr val="tx2"/>
                </a:solidFill>
                <a:cs typeface="+mn-cs"/>
              </a:rPr>
              <a:t> </a:t>
            </a:r>
            <a:r>
              <a:rPr lang="en-US" sz="2400" dirty="0">
                <a:solidFill>
                  <a:schemeClr val="accent2"/>
                </a:solidFill>
                <a:cs typeface="+mn-cs"/>
              </a:rPr>
              <a:t>as T</a:t>
            </a:r>
          </a:p>
          <a:p>
            <a:pPr>
              <a:defRPr/>
            </a:pPr>
            <a:r>
              <a:rPr lang="en-US" sz="2400" dirty="0">
                <a:solidFill>
                  <a:schemeClr val="accent2"/>
                </a:solidFill>
                <a:cs typeface="+mn-cs"/>
              </a:rPr>
              <a:t>Where </a:t>
            </a:r>
            <a:r>
              <a:rPr lang="en-US" sz="2400" dirty="0" err="1">
                <a:solidFill>
                  <a:schemeClr val="accent2"/>
                </a:solidFill>
                <a:cs typeface="+mn-cs"/>
              </a:rPr>
              <a:t>E.loc</a:t>
            </a:r>
            <a:r>
              <a:rPr lang="en-US" sz="2400" dirty="0">
                <a:solidFill>
                  <a:schemeClr val="accent2"/>
                </a:solidFill>
                <a:cs typeface="+mn-cs"/>
              </a:rPr>
              <a:t> = </a:t>
            </a:r>
            <a:r>
              <a:rPr lang="en-US" sz="2400" dirty="0" err="1">
                <a:solidFill>
                  <a:schemeClr val="accent2"/>
                </a:solidFill>
                <a:cs typeface="+mn-cs"/>
              </a:rPr>
              <a:t>T.loc</a:t>
            </a:r>
            <a:endParaRPr lang="en-US" sz="2400" dirty="0">
              <a:cs typeface="+mn-cs"/>
            </a:endParaRPr>
          </a:p>
          <a:p>
            <a:pPr>
              <a:defRPr/>
            </a:pPr>
            <a:endParaRPr lang="en-US" sz="2400" dirty="0">
              <a:cs typeface="+mn-cs"/>
            </a:endParaRPr>
          </a:p>
        </p:txBody>
      </p:sp>
    </p:spTree>
    <p:extLst>
      <p:ext uri="{BB962C8B-B14F-4D97-AF65-F5344CB8AC3E}">
        <p14:creationId xmlns:p14="http://schemas.microsoft.com/office/powerpoint/2010/main" val="2516584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90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29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61" grpId="0" autoUpdateAnimBg="0"/>
      <p:bldP spid="429062"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4"/>
          <p:cNvSpPr>
            <a:spLocks noGrp="1"/>
          </p:cNvSpPr>
          <p:nvPr>
            <p:ph type="sldNum" sz="quarter" idx="12"/>
          </p:nvPr>
        </p:nvSpPr>
        <p:spPr/>
        <p:txBody>
          <a:bodyPr/>
          <a:lstStyle/>
          <a:p>
            <a:pPr>
              <a:defRPr/>
            </a:pPr>
            <a:fld id="{05A47957-8D41-D940-A848-8AFA99C7E34F}" type="slidenum">
              <a:rPr lang="en-US"/>
              <a:pPr>
                <a:defRPr/>
              </a:pPr>
              <a:t>48</a:t>
            </a:fld>
            <a:endParaRPr lang="en-US"/>
          </a:p>
        </p:txBody>
      </p:sp>
      <p:sp>
        <p:nvSpPr>
          <p:cNvPr id="416770" name="Rectangle 2"/>
          <p:cNvSpPr>
            <a:spLocks noGrp="1" noChangeArrowheads="1"/>
          </p:cNvSpPr>
          <p:nvPr>
            <p:ph type="title"/>
          </p:nvPr>
        </p:nvSpPr>
        <p:spPr>
          <a:xfrm>
            <a:off x="381000" y="228600"/>
            <a:ext cx="8534400" cy="1066800"/>
          </a:xfrm>
        </p:spPr>
        <p:txBody>
          <a:bodyPr/>
          <a:lstStyle/>
          <a:p>
            <a:pPr>
              <a:defRPr/>
            </a:pPr>
            <a:r>
              <a:rPr lang="en-US" dirty="0" err="1" smtClean="0"/>
              <a:t>Maut-</a:t>
            </a:r>
            <a:r>
              <a:rPr lang="en-US" dirty="0" err="1"/>
              <a:t>Beispiel</a:t>
            </a:r>
            <a:r>
              <a:rPr lang="en-US" dirty="0"/>
              <a:t> in </a:t>
            </a:r>
            <a:r>
              <a:rPr lang="en-US" dirty="0" smtClean="0"/>
              <a:t>CQL </a:t>
            </a:r>
            <a:r>
              <a:rPr lang="en-US" dirty="0" smtClean="0">
                <a:cs typeface="+mj-cs"/>
              </a:rPr>
              <a:t>(</a:t>
            </a:r>
            <a:r>
              <a:rPr lang="de-DE" dirty="0" smtClean="0">
                <a:cs typeface="+mj-cs"/>
              </a:rPr>
              <a:t>2</a:t>
            </a:r>
            <a:r>
              <a:rPr lang="en-US" dirty="0" smtClean="0">
                <a:cs typeface="+mj-cs"/>
              </a:rPr>
              <a:t>)</a:t>
            </a:r>
          </a:p>
        </p:txBody>
      </p:sp>
      <p:sp>
        <p:nvSpPr>
          <p:cNvPr id="416771" name="Rectangle 3"/>
          <p:cNvSpPr>
            <a:spLocks noChangeArrowheads="1"/>
          </p:cNvSpPr>
          <p:nvPr/>
        </p:nvSpPr>
        <p:spPr bwMode="auto">
          <a:xfrm>
            <a:off x="762000" y="1295400"/>
            <a:ext cx="7696200" cy="1701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r>
              <a:rPr lang="en-US" sz="2000" dirty="0" err="1">
                <a:solidFill>
                  <a:schemeClr val="tx2"/>
                </a:solidFill>
                <a:cs typeface="+mn-cs"/>
              </a:rPr>
              <a:t>SegToll</a:t>
            </a:r>
            <a:r>
              <a:rPr lang="en-US" sz="2000" dirty="0">
                <a:solidFill>
                  <a:schemeClr val="tx2"/>
                </a:solidFill>
                <a:cs typeface="+mn-cs"/>
              </a:rPr>
              <a:t>:</a:t>
            </a:r>
            <a:endParaRPr lang="en-US" sz="2000" dirty="0">
              <a:solidFill>
                <a:schemeClr val="accent2"/>
              </a:solidFill>
              <a:cs typeface="+mn-cs"/>
            </a:endParaRPr>
          </a:p>
          <a:p>
            <a:pPr marL="342900" indent="-342900">
              <a:defRPr/>
            </a:pPr>
            <a:r>
              <a:rPr lang="en-US" sz="2000" dirty="0">
                <a:solidFill>
                  <a:schemeClr val="accent2"/>
                </a:solidFill>
                <a:cs typeface="+mn-cs"/>
              </a:rPr>
              <a:t>   Select </a:t>
            </a:r>
            <a:r>
              <a:rPr lang="en-US" sz="2000" dirty="0" err="1">
                <a:solidFill>
                  <a:schemeClr val="accent2"/>
                </a:solidFill>
                <a:cs typeface="+mn-cs"/>
              </a:rPr>
              <a:t>S.loc</a:t>
            </a:r>
            <a:r>
              <a:rPr lang="en-US" sz="2000" dirty="0">
                <a:solidFill>
                  <a:schemeClr val="accent2"/>
                </a:solidFill>
                <a:cs typeface="+mn-cs"/>
              </a:rPr>
              <a:t>, </a:t>
            </a:r>
            <a:r>
              <a:rPr lang="en-US" sz="2000" dirty="0" err="1">
                <a:solidFill>
                  <a:schemeClr val="accent2"/>
                </a:solidFill>
                <a:cs typeface="+mn-cs"/>
              </a:rPr>
              <a:t>BaseToll</a:t>
            </a:r>
            <a:r>
              <a:rPr lang="en-US" sz="2000" dirty="0">
                <a:solidFill>
                  <a:schemeClr val="accent2"/>
                </a:solidFill>
                <a:cs typeface="+mn-cs"/>
              </a:rPr>
              <a:t> </a:t>
            </a:r>
            <a:r>
              <a:rPr lang="en-US" sz="2000" dirty="0" smtClean="0">
                <a:solidFill>
                  <a:schemeClr val="accent2"/>
                </a:solidFill>
                <a:cs typeface="+mn-cs"/>
                <a:sym typeface="Symbol" charset="0"/>
              </a:rPr>
              <a:t>*</a:t>
            </a:r>
            <a:r>
              <a:rPr lang="en-US" sz="2000" dirty="0" smtClean="0">
                <a:solidFill>
                  <a:schemeClr val="accent2"/>
                </a:solidFill>
                <a:cs typeface="+mn-cs"/>
              </a:rPr>
              <a:t> </a:t>
            </a:r>
            <a:r>
              <a:rPr lang="en-US" sz="2000" dirty="0">
                <a:solidFill>
                  <a:schemeClr val="accent2"/>
                </a:solidFill>
                <a:cs typeface="+mn-cs"/>
              </a:rPr>
              <a:t>(</a:t>
            </a:r>
            <a:r>
              <a:rPr lang="en-US" sz="2000" dirty="0" err="1">
                <a:solidFill>
                  <a:schemeClr val="accent2"/>
                </a:solidFill>
                <a:cs typeface="+mn-cs"/>
              </a:rPr>
              <a:t>V.volume</a:t>
            </a:r>
            <a:r>
              <a:rPr lang="en-US" sz="2000" dirty="0">
                <a:solidFill>
                  <a:schemeClr val="accent2"/>
                </a:solidFill>
                <a:cs typeface="+mn-cs"/>
              </a:rPr>
              <a:t> – 150)</a:t>
            </a:r>
            <a:r>
              <a:rPr lang="en-US" sz="2000" baseline="30000" dirty="0">
                <a:solidFill>
                  <a:schemeClr val="accent2"/>
                </a:solidFill>
                <a:cs typeface="+mn-cs"/>
              </a:rPr>
              <a:t>2</a:t>
            </a:r>
          </a:p>
          <a:p>
            <a:pPr marL="342900" indent="-342900">
              <a:defRPr/>
            </a:pPr>
            <a:r>
              <a:rPr lang="en-US" sz="2000" dirty="0">
                <a:solidFill>
                  <a:schemeClr val="accent2"/>
                </a:solidFill>
                <a:effectLst>
                  <a:outerShdw blurRad="38100" dist="38100" dir="2700000" algn="tl">
                    <a:srgbClr val="000000"/>
                  </a:outerShdw>
                </a:effectLst>
                <a:cs typeface="+mn-cs"/>
              </a:rPr>
              <a:t>   </a:t>
            </a:r>
            <a:r>
              <a:rPr lang="en-US" sz="2000" dirty="0">
                <a:solidFill>
                  <a:schemeClr val="accent2"/>
                </a:solidFill>
                <a:cs typeface="+mn-cs"/>
              </a:rPr>
              <a:t>From </a:t>
            </a:r>
            <a:r>
              <a:rPr lang="en-US" sz="2000" dirty="0" err="1">
                <a:solidFill>
                  <a:schemeClr val="tx2"/>
                </a:solidFill>
                <a:cs typeface="+mn-cs"/>
              </a:rPr>
              <a:t>SegAvgSpeed</a:t>
            </a:r>
            <a:r>
              <a:rPr lang="en-US" sz="2000" dirty="0">
                <a:solidFill>
                  <a:schemeClr val="hlink"/>
                </a:solidFill>
                <a:cs typeface="+mn-cs"/>
              </a:rPr>
              <a:t> </a:t>
            </a:r>
            <a:r>
              <a:rPr lang="en-US" sz="2000" dirty="0">
                <a:solidFill>
                  <a:schemeClr val="accent2"/>
                </a:solidFill>
                <a:cs typeface="+mn-cs"/>
              </a:rPr>
              <a:t>as S, </a:t>
            </a:r>
            <a:r>
              <a:rPr lang="en-US" sz="2000" dirty="0" err="1">
                <a:solidFill>
                  <a:schemeClr val="tx2"/>
                </a:solidFill>
                <a:cs typeface="+mn-cs"/>
              </a:rPr>
              <a:t>SegVolume</a:t>
            </a:r>
            <a:r>
              <a:rPr lang="en-US" sz="2000" dirty="0">
                <a:solidFill>
                  <a:schemeClr val="hlink"/>
                </a:solidFill>
                <a:cs typeface="+mn-cs"/>
              </a:rPr>
              <a:t> </a:t>
            </a:r>
            <a:r>
              <a:rPr lang="en-US" sz="2000" dirty="0">
                <a:solidFill>
                  <a:schemeClr val="accent2"/>
                </a:solidFill>
                <a:cs typeface="+mn-cs"/>
              </a:rPr>
              <a:t>as V</a:t>
            </a:r>
          </a:p>
          <a:p>
            <a:pPr marL="342900" indent="-342900">
              <a:defRPr/>
            </a:pPr>
            <a:r>
              <a:rPr lang="en-US" sz="2000" dirty="0">
                <a:solidFill>
                  <a:schemeClr val="accent2"/>
                </a:solidFill>
                <a:cs typeface="+mn-cs"/>
              </a:rPr>
              <a:t>   Where </a:t>
            </a:r>
            <a:r>
              <a:rPr lang="en-US" sz="2000" dirty="0" err="1">
                <a:solidFill>
                  <a:schemeClr val="accent2"/>
                </a:solidFill>
                <a:cs typeface="+mn-cs"/>
              </a:rPr>
              <a:t>S.loc</a:t>
            </a:r>
            <a:r>
              <a:rPr lang="en-US" sz="2000" dirty="0">
                <a:solidFill>
                  <a:schemeClr val="accent2"/>
                </a:solidFill>
                <a:cs typeface="+mn-cs"/>
              </a:rPr>
              <a:t> = </a:t>
            </a:r>
            <a:r>
              <a:rPr lang="en-US" sz="2000" dirty="0" err="1">
                <a:solidFill>
                  <a:schemeClr val="accent2"/>
                </a:solidFill>
                <a:cs typeface="+mn-cs"/>
              </a:rPr>
              <a:t>V.loc</a:t>
            </a:r>
            <a:r>
              <a:rPr lang="en-US" sz="2000" dirty="0">
                <a:solidFill>
                  <a:schemeClr val="accent2"/>
                </a:solidFill>
                <a:cs typeface="+mn-cs"/>
              </a:rPr>
              <a:t> and </a:t>
            </a:r>
            <a:r>
              <a:rPr lang="en-US" sz="2000" dirty="0" err="1">
                <a:solidFill>
                  <a:schemeClr val="accent2"/>
                </a:solidFill>
                <a:cs typeface="+mn-cs"/>
              </a:rPr>
              <a:t>S.avg_speed</a:t>
            </a:r>
            <a:r>
              <a:rPr lang="en-US" sz="2000" dirty="0">
                <a:solidFill>
                  <a:schemeClr val="accent2"/>
                </a:solidFill>
                <a:cs typeface="+mn-cs"/>
              </a:rPr>
              <a:t> &lt; 40.0</a:t>
            </a:r>
          </a:p>
          <a:p>
            <a:pPr marL="342900" indent="-342900">
              <a:defRPr/>
            </a:pPr>
            <a:endParaRPr lang="en-US" sz="2000" dirty="0">
              <a:solidFill>
                <a:schemeClr val="accent2"/>
              </a:solidFill>
              <a:cs typeface="+mn-cs"/>
            </a:endParaRPr>
          </a:p>
          <a:p>
            <a:pPr marL="342900" indent="-342900">
              <a:defRPr/>
            </a:pPr>
            <a:endParaRPr lang="en-US" sz="3200" dirty="0">
              <a:solidFill>
                <a:schemeClr val="accent2"/>
              </a:solidFill>
              <a:cs typeface="+mn-cs"/>
            </a:endParaRPr>
          </a:p>
        </p:txBody>
      </p:sp>
      <p:sp>
        <p:nvSpPr>
          <p:cNvPr id="416772" name="Rectangle 4"/>
          <p:cNvSpPr>
            <a:spLocks noChangeArrowheads="1"/>
          </p:cNvSpPr>
          <p:nvPr/>
        </p:nvSpPr>
        <p:spPr bwMode="auto">
          <a:xfrm>
            <a:off x="762000" y="4572000"/>
            <a:ext cx="7239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70000"/>
              </a:lnSpc>
              <a:spcBef>
                <a:spcPct val="40000"/>
              </a:spcBef>
              <a:spcAft>
                <a:spcPct val="0"/>
              </a:spcAft>
              <a:defRPr/>
            </a:pPr>
            <a:r>
              <a:rPr lang="en-US" sz="2000" dirty="0" err="1">
                <a:solidFill>
                  <a:schemeClr val="tx2"/>
                </a:solidFill>
                <a:cs typeface="+mn-cs"/>
              </a:rPr>
              <a:t>SegVolume</a:t>
            </a:r>
            <a:r>
              <a:rPr lang="en-US" sz="2000" dirty="0">
                <a:solidFill>
                  <a:schemeClr val="tx2"/>
                </a:solidFill>
                <a:cs typeface="+mn-cs"/>
              </a:rPr>
              <a:t>:</a:t>
            </a:r>
            <a:r>
              <a:rPr lang="en-US" sz="2000" dirty="0">
                <a:solidFill>
                  <a:schemeClr val="hlink"/>
                </a:solidFill>
                <a:cs typeface="+mn-cs"/>
              </a:rPr>
              <a:t> </a:t>
            </a:r>
          </a:p>
          <a:p>
            <a:pPr marL="342900" indent="-342900">
              <a:lnSpc>
                <a:spcPct val="70000"/>
              </a:lnSpc>
              <a:spcBef>
                <a:spcPct val="40000"/>
              </a:spcBef>
              <a:spcAft>
                <a:spcPct val="0"/>
              </a:spcAft>
              <a:defRPr/>
            </a:pPr>
            <a:r>
              <a:rPr lang="en-US" sz="2000" dirty="0">
                <a:solidFill>
                  <a:schemeClr val="accent2"/>
                </a:solidFill>
                <a:cs typeface="+mn-cs"/>
              </a:rPr>
              <a:t>   Select </a:t>
            </a:r>
            <a:r>
              <a:rPr lang="en-US" sz="2000" dirty="0" err="1">
                <a:solidFill>
                  <a:schemeClr val="accent2"/>
                </a:solidFill>
                <a:cs typeface="+mn-cs"/>
              </a:rPr>
              <a:t>loc</a:t>
            </a:r>
            <a:r>
              <a:rPr lang="en-US" sz="2000" dirty="0">
                <a:solidFill>
                  <a:schemeClr val="accent2"/>
                </a:solidFill>
                <a:cs typeface="+mn-cs"/>
              </a:rPr>
              <a:t>, Count(</a:t>
            </a:r>
            <a:r>
              <a:rPr lang="en-US" sz="2000" dirty="0">
                <a:solidFill>
                  <a:schemeClr val="accent2"/>
                </a:solidFill>
                <a:cs typeface="+mn-cs"/>
                <a:sym typeface="Symbol" charset="0"/>
              </a:rPr>
              <a:t></a:t>
            </a:r>
            <a:r>
              <a:rPr lang="en-US" sz="2000" dirty="0">
                <a:solidFill>
                  <a:schemeClr val="accent2"/>
                </a:solidFill>
                <a:cs typeface="+mn-cs"/>
              </a:rPr>
              <a:t>) as volume</a:t>
            </a:r>
          </a:p>
          <a:p>
            <a:pPr marL="342900" indent="-342900">
              <a:lnSpc>
                <a:spcPct val="70000"/>
              </a:lnSpc>
              <a:spcBef>
                <a:spcPct val="40000"/>
              </a:spcBef>
              <a:spcAft>
                <a:spcPct val="0"/>
              </a:spcAft>
              <a:defRPr/>
            </a:pPr>
            <a:r>
              <a:rPr lang="en-US" sz="2000" dirty="0">
                <a:solidFill>
                  <a:schemeClr val="accent2"/>
                </a:solidFill>
                <a:cs typeface="+mn-cs"/>
              </a:rPr>
              <a:t>   From </a:t>
            </a:r>
            <a:r>
              <a:rPr lang="en-US" sz="2000" dirty="0" err="1">
                <a:solidFill>
                  <a:schemeClr val="tx2"/>
                </a:solidFill>
                <a:cs typeface="+mn-cs"/>
              </a:rPr>
              <a:t>CurCarSeg</a:t>
            </a:r>
            <a:endParaRPr lang="en-US" sz="2000" dirty="0">
              <a:solidFill>
                <a:schemeClr val="tx2"/>
              </a:solidFill>
              <a:cs typeface="+mn-cs"/>
            </a:endParaRPr>
          </a:p>
          <a:p>
            <a:pPr marL="342900" indent="-342900">
              <a:lnSpc>
                <a:spcPct val="70000"/>
              </a:lnSpc>
              <a:spcBef>
                <a:spcPct val="40000"/>
              </a:spcBef>
              <a:spcAft>
                <a:spcPct val="0"/>
              </a:spcAft>
              <a:defRPr/>
            </a:pPr>
            <a:r>
              <a:rPr lang="en-US" sz="2000" dirty="0">
                <a:solidFill>
                  <a:schemeClr val="accent2"/>
                </a:solidFill>
                <a:cs typeface="+mn-cs"/>
              </a:rPr>
              <a:t>   Group By </a:t>
            </a:r>
            <a:r>
              <a:rPr lang="en-US" sz="2000" dirty="0" err="1">
                <a:solidFill>
                  <a:schemeClr val="accent2"/>
                </a:solidFill>
                <a:cs typeface="+mn-cs"/>
              </a:rPr>
              <a:t>loc</a:t>
            </a:r>
            <a:endParaRPr lang="en-US" sz="2000" dirty="0">
              <a:solidFill>
                <a:schemeClr val="accent2"/>
              </a:solidFill>
              <a:cs typeface="+mn-cs"/>
            </a:endParaRPr>
          </a:p>
          <a:p>
            <a:pPr marL="342900" indent="-342900">
              <a:lnSpc>
                <a:spcPct val="70000"/>
              </a:lnSpc>
              <a:defRPr/>
            </a:pPr>
            <a:endParaRPr lang="en-US" sz="2000" dirty="0">
              <a:solidFill>
                <a:schemeClr val="accent2"/>
              </a:solidFill>
              <a:cs typeface="+mn-cs"/>
            </a:endParaRPr>
          </a:p>
        </p:txBody>
      </p:sp>
      <p:sp>
        <p:nvSpPr>
          <p:cNvPr id="416773" name="Rectangle 5"/>
          <p:cNvSpPr>
            <a:spLocks noChangeArrowheads="1"/>
          </p:cNvSpPr>
          <p:nvPr/>
        </p:nvSpPr>
        <p:spPr bwMode="auto">
          <a:xfrm>
            <a:off x="762000" y="2924944"/>
            <a:ext cx="7924800" cy="146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r>
              <a:rPr lang="en-US" sz="2000" dirty="0" err="1">
                <a:solidFill>
                  <a:schemeClr val="tx2"/>
                </a:solidFill>
                <a:cs typeface="+mn-cs"/>
              </a:rPr>
              <a:t>SegAvgSpeed</a:t>
            </a:r>
            <a:r>
              <a:rPr lang="en-US" sz="2000" dirty="0">
                <a:solidFill>
                  <a:schemeClr val="tx2"/>
                </a:solidFill>
                <a:cs typeface="+mn-cs"/>
              </a:rPr>
              <a:t>:</a:t>
            </a:r>
            <a:r>
              <a:rPr lang="en-US" sz="2000" dirty="0">
                <a:solidFill>
                  <a:schemeClr val="accent2"/>
                </a:solidFill>
                <a:cs typeface="+mn-cs"/>
              </a:rPr>
              <a:t> </a:t>
            </a:r>
          </a:p>
          <a:p>
            <a:pPr marL="342900" indent="-342900">
              <a:defRPr/>
            </a:pPr>
            <a:r>
              <a:rPr lang="en-US" sz="2000" dirty="0">
                <a:solidFill>
                  <a:schemeClr val="accent2"/>
                </a:solidFill>
                <a:cs typeface="+mn-cs"/>
              </a:rPr>
              <a:t>   Select </a:t>
            </a:r>
            <a:r>
              <a:rPr lang="en-US" sz="2000" dirty="0" err="1">
                <a:solidFill>
                  <a:schemeClr val="accent2"/>
                </a:solidFill>
                <a:cs typeface="+mn-cs"/>
              </a:rPr>
              <a:t>loc</a:t>
            </a:r>
            <a:r>
              <a:rPr lang="en-US" sz="2000" dirty="0">
                <a:solidFill>
                  <a:schemeClr val="accent2"/>
                </a:solidFill>
                <a:cs typeface="+mn-cs"/>
              </a:rPr>
              <a:t>, </a:t>
            </a:r>
            <a:r>
              <a:rPr lang="en-US" sz="2000" dirty="0" err="1">
                <a:solidFill>
                  <a:schemeClr val="accent2"/>
                </a:solidFill>
                <a:cs typeface="+mn-cs"/>
              </a:rPr>
              <a:t>Avg</a:t>
            </a:r>
            <a:r>
              <a:rPr lang="en-US" sz="2000" dirty="0">
                <a:solidFill>
                  <a:schemeClr val="accent2"/>
                </a:solidFill>
                <a:cs typeface="+mn-cs"/>
              </a:rPr>
              <a:t>(speed) as </a:t>
            </a:r>
            <a:r>
              <a:rPr lang="en-US" sz="2000" dirty="0" err="1">
                <a:solidFill>
                  <a:schemeClr val="accent2"/>
                </a:solidFill>
                <a:cs typeface="+mn-cs"/>
              </a:rPr>
              <a:t>avg_speed</a:t>
            </a:r>
            <a:endParaRPr lang="en-US" sz="2000" dirty="0">
              <a:solidFill>
                <a:schemeClr val="accent2"/>
              </a:solidFill>
              <a:cs typeface="+mn-cs"/>
            </a:endParaRPr>
          </a:p>
          <a:p>
            <a:pPr marL="342900" indent="-342900">
              <a:defRPr/>
            </a:pPr>
            <a:r>
              <a:rPr lang="en-US" sz="2000" dirty="0">
                <a:solidFill>
                  <a:schemeClr val="accent2"/>
                </a:solidFill>
                <a:cs typeface="+mn-cs"/>
              </a:rPr>
              <a:t>   From</a:t>
            </a:r>
            <a:r>
              <a:rPr lang="en-US" sz="2000" dirty="0">
                <a:solidFill>
                  <a:schemeClr val="tx2"/>
                </a:solidFill>
                <a:cs typeface="+mn-cs"/>
              </a:rPr>
              <a:t> </a:t>
            </a:r>
            <a:r>
              <a:rPr lang="en-US" sz="2000" dirty="0" err="1">
                <a:solidFill>
                  <a:schemeClr val="hlink"/>
                </a:solidFill>
                <a:cs typeface="+mn-cs"/>
              </a:rPr>
              <a:t>CarLocStr</a:t>
            </a:r>
            <a:r>
              <a:rPr lang="en-US" sz="2000" dirty="0">
                <a:solidFill>
                  <a:schemeClr val="hlink"/>
                </a:solidFill>
                <a:effectLst>
                  <a:outerShdw blurRad="38100" dist="38100" dir="2700000" algn="tl">
                    <a:srgbClr val="000000"/>
                  </a:outerShdw>
                </a:effectLst>
                <a:cs typeface="+mn-cs"/>
              </a:rPr>
              <a:t> </a:t>
            </a:r>
            <a:r>
              <a:rPr lang="en-US" sz="2000" dirty="0">
                <a:solidFill>
                  <a:schemeClr val="accent2"/>
                </a:solidFill>
                <a:cs typeface="+mn-cs"/>
              </a:rPr>
              <a:t>[Range 5 minutes]</a:t>
            </a:r>
          </a:p>
          <a:p>
            <a:pPr marL="342900" indent="-342900">
              <a:defRPr/>
            </a:pPr>
            <a:r>
              <a:rPr lang="en-US" sz="2000" dirty="0">
                <a:solidFill>
                  <a:schemeClr val="accent2"/>
                </a:solidFill>
                <a:cs typeface="+mn-cs"/>
              </a:rPr>
              <a:t>   Group By location(</a:t>
            </a:r>
            <a:r>
              <a:rPr lang="en-US" sz="2000" dirty="0" err="1">
                <a:solidFill>
                  <a:schemeClr val="accent2"/>
                </a:solidFill>
                <a:cs typeface="+mn-cs"/>
              </a:rPr>
              <a:t>expr_way</a:t>
            </a:r>
            <a:r>
              <a:rPr lang="en-US" sz="2000" dirty="0">
                <a:solidFill>
                  <a:schemeClr val="accent2"/>
                </a:solidFill>
                <a:cs typeface="+mn-cs"/>
              </a:rPr>
              <a:t>, </a:t>
            </a:r>
            <a:r>
              <a:rPr lang="en-US" sz="2000" dirty="0" err="1">
                <a:solidFill>
                  <a:schemeClr val="accent2"/>
                </a:solidFill>
                <a:cs typeface="+mn-cs"/>
              </a:rPr>
              <a:t>dir</a:t>
            </a:r>
            <a:r>
              <a:rPr lang="en-US" sz="2000" dirty="0">
                <a:solidFill>
                  <a:schemeClr val="accent2"/>
                </a:solidFill>
                <a:cs typeface="+mn-cs"/>
              </a:rPr>
              <a:t>, </a:t>
            </a:r>
            <a:r>
              <a:rPr lang="en-US" sz="2000" dirty="0" err="1">
                <a:solidFill>
                  <a:schemeClr val="accent2"/>
                </a:solidFill>
                <a:cs typeface="+mn-cs"/>
              </a:rPr>
              <a:t>x_pos</a:t>
            </a:r>
            <a:r>
              <a:rPr lang="en-US" sz="2000" dirty="0">
                <a:solidFill>
                  <a:schemeClr val="accent2"/>
                </a:solidFill>
                <a:cs typeface="+mn-cs"/>
              </a:rPr>
              <a:t>/5280) as </a:t>
            </a:r>
            <a:r>
              <a:rPr lang="en-US" sz="2000" dirty="0" err="1">
                <a:solidFill>
                  <a:schemeClr val="accent2"/>
                </a:solidFill>
                <a:cs typeface="+mn-cs"/>
              </a:rPr>
              <a:t>loc</a:t>
            </a:r>
            <a:endParaRPr lang="en-US" sz="2000" dirty="0">
              <a:solidFill>
                <a:schemeClr val="accent2"/>
              </a:solidFill>
              <a:cs typeface="+mn-cs"/>
            </a:endParaRPr>
          </a:p>
        </p:txBody>
      </p:sp>
    </p:spTree>
    <p:extLst>
      <p:ext uri="{BB962C8B-B14F-4D97-AF65-F5344CB8AC3E}">
        <p14:creationId xmlns:p14="http://schemas.microsoft.com/office/powerpoint/2010/main" val="4269068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Gruppieren 37"/>
          <p:cNvGrpSpPr>
            <a:grpSpLocks/>
          </p:cNvGrpSpPr>
          <p:nvPr/>
        </p:nvGrpSpPr>
        <p:grpSpPr bwMode="auto">
          <a:xfrm>
            <a:off x="0" y="2579688"/>
            <a:ext cx="9144000" cy="922337"/>
            <a:chOff x="0" y="4221088"/>
            <a:chExt cx="9144000" cy="922412"/>
          </a:xfrm>
        </p:grpSpPr>
        <p:sp>
          <p:nvSpPr>
            <p:cNvPr id="9253" name="Rechteck 38"/>
            <p:cNvSpPr>
              <a:spLocks noChangeArrowheads="1"/>
            </p:cNvSpPr>
            <p:nvPr/>
          </p:nvSpPr>
          <p:spPr bwMode="gray">
            <a:xfrm flipV="1">
              <a:off x="0" y="4221088"/>
              <a:ext cx="9144000" cy="10707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p>
              <a:pPr algn="ctr"/>
              <a:endParaRPr lang="de-DE"/>
            </a:p>
          </p:txBody>
        </p:sp>
        <p:sp>
          <p:nvSpPr>
            <p:cNvPr id="9254" name="Rechteck 39"/>
            <p:cNvSpPr>
              <a:spLocks noChangeArrowheads="1"/>
            </p:cNvSpPr>
            <p:nvPr/>
          </p:nvSpPr>
          <p:spPr bwMode="gray">
            <a:xfrm>
              <a:off x="0" y="4328160"/>
              <a:ext cx="9144000" cy="81534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p>
              <a:pPr algn="ctr"/>
              <a:endParaRPr lang="de-DE"/>
            </a:p>
          </p:txBody>
        </p:sp>
      </p:grpSp>
      <p:sp>
        <p:nvSpPr>
          <p:cNvPr id="9" name="Gebogener Pfeil 8"/>
          <p:cNvSpPr/>
          <p:nvPr/>
        </p:nvSpPr>
        <p:spPr bwMode="gray">
          <a:xfrm rot="10800000" flipH="1">
            <a:off x="937260" y="238539"/>
            <a:ext cx="6949440" cy="6949440"/>
          </a:xfrm>
          <a:prstGeom prst="circularArrow">
            <a:avLst>
              <a:gd name="adj1" fmla="val 12500"/>
              <a:gd name="adj2" fmla="val 1142319"/>
              <a:gd name="adj3" fmla="val 20457681"/>
              <a:gd name="adj4" fmla="val 5915659"/>
              <a:gd name="adj5" fmla="val 13954"/>
            </a:avLst>
          </a:prstGeom>
          <a:solidFill>
            <a:schemeClr val="bg1">
              <a:lumMod val="75000"/>
            </a:schemeClr>
          </a:solidFill>
          <a:ln w="12700">
            <a:noFill/>
            <a:round/>
            <a:headEnd/>
            <a:tailEnd/>
          </a:ln>
          <a:effectLst>
            <a:outerShdw blurRad="292100" sx="101000" sy="101000" algn="ctr" rotWithShape="0">
              <a:prstClr val="black">
                <a:alpha val="86000"/>
              </a:prstClr>
            </a:outerShdw>
          </a:effectLst>
          <a:scene3d>
            <a:camera prst="perspectiveBelow" fov="4500000">
              <a:rot lat="3900000" lon="0" rev="21480000"/>
            </a:camera>
            <a:lightRig rig="threePt" dir="t"/>
          </a:scene3d>
          <a:sp3d extrusionH="82550">
            <a:bevelT w="25400" h="25400"/>
          </a:sp3d>
        </p:spPr>
        <p:txBody>
          <a:bodyPr anchor="ctr"/>
          <a:lstStyle/>
          <a:p>
            <a:pPr algn="ctr">
              <a:defRPr/>
            </a:pPr>
            <a:endParaRPr lang="de-DE" dirty="0"/>
          </a:p>
        </p:txBody>
      </p:sp>
      <p:grpSp>
        <p:nvGrpSpPr>
          <p:cNvPr id="9219" name="Gruppieren 31"/>
          <p:cNvGrpSpPr>
            <a:grpSpLocks/>
          </p:cNvGrpSpPr>
          <p:nvPr/>
        </p:nvGrpSpPr>
        <p:grpSpPr bwMode="auto">
          <a:xfrm>
            <a:off x="251520" y="1916832"/>
            <a:ext cx="2880320" cy="2402761"/>
            <a:chOff x="249688" y="1916854"/>
            <a:chExt cx="2882464" cy="2403471"/>
          </a:xfrm>
          <a:effectLst/>
        </p:grpSpPr>
        <p:pic>
          <p:nvPicPr>
            <p:cNvPr id="924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1238250" y="4027561"/>
              <a:ext cx="1123950" cy="29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47" name="Gruppieren 41"/>
            <p:cNvGrpSpPr>
              <a:grpSpLocks/>
            </p:cNvGrpSpPr>
            <p:nvPr/>
          </p:nvGrpSpPr>
          <p:grpSpPr bwMode="auto">
            <a:xfrm>
              <a:off x="249688" y="1916854"/>
              <a:ext cx="2882464" cy="2271870"/>
              <a:chOff x="1149204" y="3096272"/>
              <a:chExt cx="2882464" cy="2271870"/>
            </a:xfrm>
          </p:grpSpPr>
          <p:cxnSp>
            <p:nvCxnSpPr>
              <p:cNvPr id="9248" name="Gerade Verbindung 18"/>
              <p:cNvCxnSpPr>
                <a:cxnSpLocks noChangeShapeType="1"/>
              </p:cNvCxnSpPr>
              <p:nvPr/>
            </p:nvCxnSpPr>
            <p:spPr bwMode="gray">
              <a:xfrm rot="5400000" flipH="1" flipV="1">
                <a:off x="2031456" y="4394488"/>
                <a:ext cx="1275656" cy="0"/>
              </a:xfrm>
              <a:prstGeom prst="line">
                <a:avLst/>
              </a:prstGeom>
              <a:noFill/>
              <a:ln w="19050">
                <a:solidFill>
                  <a:srgbClr val="969696"/>
                </a:solidFill>
                <a:prstDash val="sysDot"/>
                <a:round/>
                <a:headEnd/>
                <a:tailEnd/>
              </a:ln>
              <a:extLst>
                <a:ext uri="{909E8E84-426E-40dd-AFC4-6F175D3DCCD1}">
                  <a14:hiddenFill xmlns:a14="http://schemas.microsoft.com/office/drawing/2010/main">
                    <a:noFill/>
                  </a14:hiddenFill>
                </a:ext>
              </a:extLst>
            </p:spPr>
          </p:cxnSp>
          <p:sp>
            <p:nvSpPr>
              <p:cNvPr id="9249" name="Rechteck 19"/>
              <p:cNvSpPr>
                <a:spLocks noChangeArrowheads="1"/>
              </p:cNvSpPr>
              <p:nvPr/>
            </p:nvSpPr>
            <p:spPr bwMode="gray">
              <a:xfrm>
                <a:off x="1149204" y="3096272"/>
                <a:ext cx="2882464" cy="58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72000" tIns="0" rIns="0" bIns="0">
                <a:spAutoFit/>
              </a:bodyPr>
              <a:lstStyle/>
              <a:p>
                <a:pPr algn="ctr">
                  <a:lnSpc>
                    <a:spcPct val="95000"/>
                  </a:lnSpc>
                  <a:spcAft>
                    <a:spcPts val="800"/>
                  </a:spcAft>
                  <a:buClr>
                    <a:srgbClr val="808080"/>
                  </a:buClr>
                </a:pPr>
                <a:r>
                  <a:rPr lang="de-DE" sz="2000" dirty="0"/>
                  <a:t>Stromanfragesprache </a:t>
                </a:r>
                <a:r>
                  <a:rPr lang="de-DE" sz="2000" dirty="0" smtClean="0"/>
                  <a:t/>
                </a:r>
                <a:br>
                  <a:rPr lang="de-DE" sz="2000" dirty="0" smtClean="0"/>
                </a:br>
                <a:r>
                  <a:rPr lang="de-DE" sz="2000" dirty="0" smtClean="0"/>
                  <a:t>CQL</a:t>
                </a:r>
                <a:endParaRPr lang="de-DE" sz="2000" noProof="1">
                  <a:cs typeface="Arial" charset="0"/>
                </a:endParaRPr>
              </a:p>
            </p:txBody>
          </p:sp>
          <p:sp>
            <p:nvSpPr>
              <p:cNvPr id="21" name="Ellipse 20"/>
              <p:cNvSpPr/>
              <p:nvPr/>
            </p:nvSpPr>
            <p:spPr bwMode="gray">
              <a:xfrm>
                <a:off x="2270671" y="4536409"/>
                <a:ext cx="831733" cy="831733"/>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40005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
        <p:nvSpPr>
          <p:cNvPr id="22" name="Titel 21"/>
          <p:cNvSpPr>
            <a:spLocks noGrp="1"/>
          </p:cNvSpPr>
          <p:nvPr>
            <p:ph type="title"/>
          </p:nvPr>
        </p:nvSpPr>
        <p:spPr>
          <a:xfrm>
            <a:off x="133350" y="238125"/>
            <a:ext cx="8496300" cy="617538"/>
          </a:xfrm>
        </p:spPr>
        <p:txBody>
          <a:bodyPr/>
          <a:lstStyle/>
          <a:p>
            <a:pPr>
              <a:defRPr/>
            </a:pPr>
            <a:r>
              <a:rPr lang="de-DE" b="1" dirty="0" smtClean="0"/>
              <a:t>Non-Standard-Datenbanken</a:t>
            </a:r>
            <a:endParaRPr lang="de-DE" b="1" dirty="0"/>
          </a:p>
        </p:txBody>
      </p:sp>
      <p:grpSp>
        <p:nvGrpSpPr>
          <p:cNvPr id="9221" name="Gruppieren 32"/>
          <p:cNvGrpSpPr>
            <a:grpSpLocks/>
          </p:cNvGrpSpPr>
          <p:nvPr/>
        </p:nvGrpSpPr>
        <p:grpSpPr bwMode="auto">
          <a:xfrm>
            <a:off x="3131169" y="3284983"/>
            <a:ext cx="3178846" cy="2225229"/>
            <a:chOff x="3131840" y="3285423"/>
            <a:chExt cx="3177365" cy="2225527"/>
          </a:xfrm>
          <a:effectLst/>
        </p:grpSpPr>
        <p:pic>
          <p:nvPicPr>
            <p:cNvPr id="9239"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3152775" y="5218186"/>
              <a:ext cx="1123950" cy="29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40" name="Gruppieren 41"/>
            <p:cNvGrpSpPr>
              <a:grpSpLocks/>
            </p:cNvGrpSpPr>
            <p:nvPr/>
          </p:nvGrpSpPr>
          <p:grpSpPr bwMode="auto">
            <a:xfrm>
              <a:off x="3131840" y="3285423"/>
              <a:ext cx="3177365" cy="2093317"/>
              <a:chOff x="2157973" y="3387524"/>
              <a:chExt cx="3177365" cy="2093317"/>
            </a:xfrm>
          </p:grpSpPr>
          <p:cxnSp>
            <p:nvCxnSpPr>
              <p:cNvPr id="9241" name="Gerade Verbindung 14"/>
              <p:cNvCxnSpPr>
                <a:cxnSpLocks noChangeShapeType="1"/>
              </p:cNvCxnSpPr>
              <p:nvPr/>
            </p:nvCxnSpPr>
            <p:spPr bwMode="gray">
              <a:xfrm flipV="1">
                <a:off x="2692144" y="4107701"/>
                <a:ext cx="0" cy="779448"/>
              </a:xfrm>
              <a:prstGeom prst="line">
                <a:avLst/>
              </a:prstGeom>
              <a:noFill/>
              <a:ln w="19050">
                <a:solidFill>
                  <a:srgbClr val="969696"/>
                </a:solidFill>
                <a:prstDash val="sysDot"/>
                <a:round/>
                <a:headEnd/>
                <a:tailEnd/>
              </a:ln>
              <a:extLst>
                <a:ext uri="{909E8E84-426E-40dd-AFC4-6F175D3DCCD1}">
                  <a14:hiddenFill xmlns:a14="http://schemas.microsoft.com/office/drawing/2010/main">
                    <a:noFill/>
                  </a14:hiddenFill>
                </a:ext>
              </a:extLst>
            </p:spPr>
          </p:cxnSp>
          <p:sp>
            <p:nvSpPr>
              <p:cNvPr id="9242" name="Rechteck 15"/>
              <p:cNvSpPr>
                <a:spLocks noChangeArrowheads="1"/>
              </p:cNvSpPr>
              <p:nvPr/>
            </p:nvSpPr>
            <p:spPr bwMode="gray">
              <a:xfrm>
                <a:off x="2158644" y="3387524"/>
                <a:ext cx="3176694" cy="58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0" tIns="0" rIns="0" bIns="0">
                <a:spAutoFit/>
              </a:bodyPr>
              <a:lstStyle/>
              <a:p>
                <a:pPr>
                  <a:lnSpc>
                    <a:spcPct val="95000"/>
                  </a:lnSpc>
                  <a:spcAft>
                    <a:spcPts val="800"/>
                  </a:spcAft>
                  <a:buClr>
                    <a:srgbClr val="808080"/>
                  </a:buClr>
                </a:pPr>
                <a:r>
                  <a:rPr lang="de-DE" sz="2000" dirty="0" smtClean="0"/>
                  <a:t>Benchmark</a:t>
                </a:r>
                <a:br>
                  <a:rPr lang="de-DE" sz="2000" dirty="0" smtClean="0"/>
                </a:br>
                <a:r>
                  <a:rPr lang="de-DE" sz="2000" dirty="0" smtClean="0"/>
                  <a:t>Linear Road</a:t>
                </a:r>
              </a:p>
            </p:txBody>
          </p:sp>
          <p:sp>
            <p:nvSpPr>
              <p:cNvPr id="17" name="Ellipse 16"/>
              <p:cNvSpPr/>
              <p:nvPr/>
            </p:nvSpPr>
            <p:spPr bwMode="gray">
              <a:xfrm>
                <a:off x="2157973" y="4344609"/>
                <a:ext cx="1136232" cy="113623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57150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grpSp>
        <p:nvGrpSpPr>
          <p:cNvPr id="101381" name="Gruppieren 33"/>
          <p:cNvGrpSpPr>
            <a:grpSpLocks/>
          </p:cNvGrpSpPr>
          <p:nvPr/>
        </p:nvGrpSpPr>
        <p:grpSpPr bwMode="auto">
          <a:xfrm>
            <a:off x="5652119" y="2708921"/>
            <a:ext cx="3168353" cy="2258372"/>
            <a:chOff x="5652107" y="2709169"/>
            <a:chExt cx="3168469" cy="2258856"/>
          </a:xfrm>
        </p:grpSpPr>
        <p:cxnSp>
          <p:nvCxnSpPr>
            <p:cNvPr id="9233" name="Gerade Verbindung 10"/>
            <p:cNvCxnSpPr>
              <a:cxnSpLocks noChangeShapeType="1"/>
            </p:cNvCxnSpPr>
            <p:nvPr/>
          </p:nvCxnSpPr>
          <p:spPr bwMode="gray">
            <a:xfrm flipV="1">
              <a:off x="6477000" y="3371666"/>
              <a:ext cx="18" cy="1035264"/>
            </a:xfrm>
            <a:prstGeom prst="line">
              <a:avLst/>
            </a:prstGeom>
            <a:noFill/>
            <a:ln w="19050">
              <a:solidFill>
                <a:srgbClr val="969696"/>
              </a:solidFill>
              <a:prstDash val="sysDot"/>
              <a:round/>
              <a:headEnd/>
              <a:tailEnd/>
            </a:ln>
            <a:extLst>
              <a:ext uri="{909E8E84-426E-40dd-AFC4-6F175D3DCCD1}">
                <a14:hiddenFill xmlns:a14="http://schemas.microsoft.com/office/drawing/2010/main">
                  <a:noFill/>
                </a14:hiddenFill>
              </a:ext>
            </a:extLst>
          </p:spPr>
        </p:cxnSp>
        <p:sp>
          <p:nvSpPr>
            <p:cNvPr id="9234" name="Rechteck 11"/>
            <p:cNvSpPr>
              <a:spLocks noChangeArrowheads="1"/>
            </p:cNvSpPr>
            <p:nvPr/>
          </p:nvSpPr>
          <p:spPr bwMode="gray">
            <a:xfrm>
              <a:off x="5652107" y="2709169"/>
              <a:ext cx="3168469" cy="69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dirty="0"/>
                <a:t>Begrenzter Speicher</a:t>
              </a:r>
            </a:p>
            <a:p>
              <a:pPr>
                <a:lnSpc>
                  <a:spcPct val="95000"/>
                </a:lnSpc>
                <a:spcAft>
                  <a:spcPts val="800"/>
                </a:spcAft>
                <a:buClr>
                  <a:srgbClr val="808080"/>
                </a:buClr>
              </a:pPr>
              <a:r>
                <a:rPr lang="de-DE" sz="2000" dirty="0"/>
                <a:t>und Approximation</a:t>
              </a:r>
              <a:endParaRPr lang="de-DE" sz="2000" noProof="1">
                <a:cs typeface="Arial" charset="0"/>
              </a:endParaRPr>
            </a:p>
          </p:txBody>
        </p:sp>
        <p:pic>
          <p:nvPicPr>
            <p:cNvPr id="9235"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5953125" y="4675261"/>
              <a:ext cx="1123950" cy="29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llipse 12"/>
            <p:cNvSpPr/>
            <p:nvPr/>
          </p:nvSpPr>
          <p:spPr bwMode="gray">
            <a:xfrm>
              <a:off x="6055526" y="3930980"/>
              <a:ext cx="910836" cy="910836"/>
            </a:xfrm>
            <a:prstGeom prst="ellipse">
              <a:avLst/>
            </a:prstGeom>
            <a:solidFill>
              <a:schemeClr val="accent1">
                <a:lumMod val="60000"/>
                <a:lumOff val="40000"/>
              </a:schemeClr>
            </a:solidFill>
            <a:ln w="12700">
              <a:noFill/>
              <a:miter lim="800000"/>
              <a:headEnd/>
              <a:tailEnd/>
            </a:ln>
            <a:effectLst>
              <a:glow rad="228600">
                <a:schemeClr val="accent4">
                  <a:satMod val="175000"/>
                  <a:alpha val="40000"/>
                </a:schemeClr>
              </a:glow>
              <a:outerShdw blurRad="76200" dir="18900000" sy="23000" kx="-1200000" algn="bl" rotWithShape="0">
                <a:prstClr val="black">
                  <a:alpha val="20000"/>
                </a:prstClr>
              </a:outerShdw>
            </a:effectLst>
            <a:scene3d>
              <a:camera prst="orthographicFront"/>
              <a:lightRig rig="balanced" dir="t"/>
            </a:scene3d>
            <a:sp3d prstMaterial="plastic">
              <a:bevelT w="342900" h="2921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sp>
        <p:nvSpPr>
          <p:cNvPr id="40" name="Textplatzhalter 2"/>
          <p:cNvSpPr txBox="1">
            <a:spLocks/>
          </p:cNvSpPr>
          <p:nvPr/>
        </p:nvSpPr>
        <p:spPr bwMode="gray">
          <a:xfrm>
            <a:off x="241300" y="1125538"/>
            <a:ext cx="8147050"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0" tIns="0" rIns="0" bIns="0"/>
          <a:lstStyle>
            <a:lvl1pPr marL="342900" indent="-342900" algn="l" rtl="0" eaLnBrk="0" fontAlgn="base" hangingPunct="0">
              <a:spcBef>
                <a:spcPct val="20000"/>
              </a:spcBef>
              <a:spcAft>
                <a:spcPct val="0"/>
              </a:spcAft>
              <a:buNone/>
              <a:defRPr sz="2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a:defRPr/>
            </a:pPr>
            <a:r>
              <a:rPr lang="de-DE" sz="2400" dirty="0"/>
              <a:t>Von </a:t>
            </a:r>
            <a:r>
              <a:rPr lang="de-DE" sz="2400" dirty="0" smtClean="0"/>
              <a:t>temporalen Datenbanken zu Stromdatenbanken</a:t>
            </a:r>
            <a:endParaRPr lang="de-DE" sz="2400" dirty="0"/>
          </a:p>
        </p:txBody>
      </p:sp>
      <p:sp>
        <p:nvSpPr>
          <p:cNvPr id="9224" name="Textfeld 6"/>
          <p:cNvSpPr txBox="1">
            <a:spLocks noChangeArrowheads="1"/>
          </p:cNvSpPr>
          <p:nvPr/>
        </p:nvSpPr>
        <p:spPr bwMode="auto">
          <a:xfrm>
            <a:off x="9817100" y="3835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endParaRPr lang="de-DE" sz="1800"/>
          </a:p>
        </p:txBody>
      </p:sp>
      <p:grpSp>
        <p:nvGrpSpPr>
          <p:cNvPr id="9225" name="Gruppierung 5"/>
          <p:cNvGrpSpPr>
            <a:grpSpLocks/>
          </p:cNvGrpSpPr>
          <p:nvPr/>
        </p:nvGrpSpPr>
        <p:grpSpPr bwMode="auto">
          <a:xfrm>
            <a:off x="2876550" y="1772815"/>
            <a:ext cx="3855690" cy="1343448"/>
            <a:chOff x="2876550" y="1772815"/>
            <a:chExt cx="3855690" cy="1343448"/>
          </a:xfrm>
        </p:grpSpPr>
        <p:pic>
          <p:nvPicPr>
            <p:cNvPr id="922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2876550" y="2902984"/>
              <a:ext cx="819067" cy="21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7" name="Gruppieren 41"/>
            <p:cNvGrpSpPr>
              <a:grpSpLocks/>
            </p:cNvGrpSpPr>
            <p:nvPr/>
          </p:nvGrpSpPr>
          <p:grpSpPr bwMode="auto">
            <a:xfrm>
              <a:off x="2998965" y="1772815"/>
              <a:ext cx="3733275" cy="1196378"/>
              <a:chOff x="2474518" y="3974025"/>
              <a:chExt cx="3733652" cy="1196889"/>
            </a:xfrm>
          </p:grpSpPr>
          <p:cxnSp>
            <p:nvCxnSpPr>
              <p:cNvPr id="9228" name="Gerade Verbindung 22"/>
              <p:cNvCxnSpPr>
                <a:cxnSpLocks noChangeShapeType="1"/>
              </p:cNvCxnSpPr>
              <p:nvPr/>
            </p:nvCxnSpPr>
            <p:spPr bwMode="gray">
              <a:xfrm flipV="1">
                <a:off x="2751437" y="4406258"/>
                <a:ext cx="0" cy="732233"/>
              </a:xfrm>
              <a:prstGeom prst="line">
                <a:avLst/>
              </a:prstGeom>
              <a:noFill/>
              <a:ln w="19050">
                <a:solidFill>
                  <a:srgbClr val="969696"/>
                </a:solidFill>
                <a:prstDash val="sysDot"/>
                <a:round/>
                <a:headEnd/>
                <a:tailEnd/>
              </a:ln>
              <a:extLst>
                <a:ext uri="{909E8E84-426E-40dd-AFC4-6F175D3DCCD1}">
                  <a14:hiddenFill xmlns:a14="http://schemas.microsoft.com/office/drawing/2010/main">
                    <a:noFill/>
                  </a14:hiddenFill>
                </a:ext>
              </a:extLst>
            </p:spPr>
          </p:cxnSp>
          <p:sp>
            <p:nvSpPr>
              <p:cNvPr id="9229" name="Rechteck 23"/>
              <p:cNvSpPr>
                <a:spLocks noChangeArrowheads="1"/>
              </p:cNvSpPr>
              <p:nvPr/>
            </p:nvSpPr>
            <p:spPr bwMode="gray">
              <a:xfrm>
                <a:off x="2542232" y="3974025"/>
                <a:ext cx="3665938" cy="29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0" tIns="0" rIns="0" bIns="0">
                <a:spAutoFit/>
              </a:bodyPr>
              <a:lstStyle/>
              <a:p>
                <a:pPr>
                  <a:lnSpc>
                    <a:spcPct val="95000"/>
                  </a:lnSpc>
                  <a:spcAft>
                    <a:spcPts val="800"/>
                  </a:spcAft>
                  <a:buClr>
                    <a:srgbClr val="808080"/>
                  </a:buClr>
                </a:pPr>
                <a:r>
                  <a:rPr lang="de-DE" sz="2000" dirty="0" smtClean="0"/>
                  <a:t>Stromkonzept</a:t>
                </a:r>
                <a:endParaRPr lang="de-DE" sz="2000" noProof="1">
                  <a:cs typeface="Arial" charset="0"/>
                </a:endParaRPr>
              </a:p>
            </p:txBody>
          </p:sp>
          <p:sp>
            <p:nvSpPr>
              <p:cNvPr id="37" name="Ellipse 24"/>
              <p:cNvSpPr/>
              <p:nvPr/>
            </p:nvSpPr>
            <p:spPr bwMode="gray">
              <a:xfrm>
                <a:off x="2474518" y="4644662"/>
                <a:ext cx="526252" cy="52625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247650" h="2413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Tree>
    <p:extLst>
      <p:ext uri="{BB962C8B-B14F-4D97-AF65-F5344CB8AC3E}">
        <p14:creationId xmlns:p14="http://schemas.microsoft.com/office/powerpoint/2010/main" val="3764760141"/>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1381"/>
                                        </p:tgtEl>
                                        <p:attrNameLst>
                                          <p:attrName>style.visibility</p:attrName>
                                        </p:attrNameLst>
                                      </p:cBhvr>
                                      <p:to>
                                        <p:strVal val="visible"/>
                                      </p:to>
                                    </p:set>
                                    <p:animEffect transition="in" filter="dissolve">
                                      <p:cBhvr>
                                        <p:cTn id="7" dur="500"/>
                                        <p:tgtEl>
                                          <p:spTgt spid="101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oliennummernplatzhalter 5"/>
          <p:cNvSpPr>
            <a:spLocks noGrp="1"/>
          </p:cNvSpPr>
          <p:nvPr>
            <p:ph type="sldNum" sz="quarter" idx="12"/>
          </p:nvPr>
        </p:nvSpPr>
        <p:spPr/>
        <p:txBody>
          <a:bodyPr/>
          <a:lstStyle/>
          <a:p>
            <a:fld id="{A3B59D04-1257-554A-AC43-C72F8C96B4B3}" type="slidenum">
              <a:rPr lang="en-US"/>
              <a:pPr/>
              <a:t>5</a:t>
            </a:fld>
            <a:endParaRPr lang="en-US"/>
          </a:p>
        </p:txBody>
      </p:sp>
      <p:sp>
        <p:nvSpPr>
          <p:cNvPr id="441346" name="Rectangle 2"/>
          <p:cNvSpPr>
            <a:spLocks noGrp="1" noChangeArrowheads="1"/>
          </p:cNvSpPr>
          <p:nvPr>
            <p:ph type="title"/>
          </p:nvPr>
        </p:nvSpPr>
        <p:spPr/>
        <p:txBody>
          <a:bodyPr/>
          <a:lstStyle/>
          <a:p>
            <a:r>
              <a:rPr lang="en-US" dirty="0" err="1" smtClean="0"/>
              <a:t>Beispiel</a:t>
            </a:r>
            <a:r>
              <a:rPr lang="en-US" dirty="0" smtClean="0"/>
              <a:t> 1: </a:t>
            </a:r>
            <a:r>
              <a:rPr lang="en-US" dirty="0" err="1" smtClean="0"/>
              <a:t>Telefondatenauswertung</a:t>
            </a:r>
            <a:endParaRPr lang="en-US" dirty="0"/>
          </a:p>
        </p:txBody>
      </p:sp>
      <p:pic>
        <p:nvPicPr>
          <p:cNvPr id="4413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295400"/>
            <a:ext cx="1233488" cy="135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413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1233488"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41351" name="Line 7"/>
          <p:cNvSpPr>
            <a:spLocks noChangeShapeType="1"/>
          </p:cNvSpPr>
          <p:nvPr/>
        </p:nvSpPr>
        <p:spPr bwMode="auto">
          <a:xfrm>
            <a:off x="2286000" y="2133600"/>
            <a:ext cx="4419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41352" name="Rectangle 8"/>
          <p:cNvSpPr>
            <a:spLocks noChangeArrowheads="1"/>
          </p:cNvSpPr>
          <p:nvPr/>
        </p:nvSpPr>
        <p:spPr bwMode="auto">
          <a:xfrm>
            <a:off x="3886200" y="5029200"/>
            <a:ext cx="16764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t>DSMS</a:t>
            </a:r>
          </a:p>
        </p:txBody>
      </p:sp>
      <p:sp>
        <p:nvSpPr>
          <p:cNvPr id="441355" name="Text Box 11"/>
          <p:cNvSpPr txBox="1">
            <a:spLocks noChangeArrowheads="1"/>
          </p:cNvSpPr>
          <p:nvPr/>
        </p:nvSpPr>
        <p:spPr bwMode="auto">
          <a:xfrm>
            <a:off x="201613" y="4343400"/>
            <a:ext cx="4357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solidFill>
                  <a:schemeClr val="accent2"/>
                </a:solidFill>
              </a:rPr>
              <a:t>Outgoing (call_ID, caller, time, event)</a:t>
            </a:r>
          </a:p>
        </p:txBody>
      </p:sp>
      <p:sp>
        <p:nvSpPr>
          <p:cNvPr id="441356" name="Text Box 12"/>
          <p:cNvSpPr txBox="1">
            <a:spLocks noChangeArrowheads="1"/>
          </p:cNvSpPr>
          <p:nvPr/>
        </p:nvSpPr>
        <p:spPr bwMode="auto">
          <a:xfrm>
            <a:off x="4592638" y="4572000"/>
            <a:ext cx="4414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solidFill>
                  <a:schemeClr val="accent2"/>
                </a:solidFill>
              </a:rPr>
              <a:t>Incoming (call_ID, callee, time, event)</a:t>
            </a:r>
          </a:p>
        </p:txBody>
      </p:sp>
      <p:sp>
        <p:nvSpPr>
          <p:cNvPr id="441357" name="Text Box 13"/>
          <p:cNvSpPr txBox="1">
            <a:spLocks noChangeArrowheads="1"/>
          </p:cNvSpPr>
          <p:nvPr/>
        </p:nvSpPr>
        <p:spPr bwMode="auto">
          <a:xfrm>
            <a:off x="3352800" y="5791200"/>
            <a:ext cx="2773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solidFill>
                  <a:schemeClr val="accent2"/>
                </a:solidFill>
              </a:rPr>
              <a:t>event = </a:t>
            </a:r>
            <a:r>
              <a:rPr lang="en-US" sz="2000">
                <a:solidFill>
                  <a:schemeClr val="tx2"/>
                </a:solidFill>
                <a:latin typeface="Copperplate Gothic Bold" charset="0"/>
              </a:rPr>
              <a:t>start</a:t>
            </a:r>
            <a:r>
              <a:rPr lang="en-US" sz="2000">
                <a:solidFill>
                  <a:schemeClr val="accent2"/>
                </a:solidFill>
                <a:latin typeface="Copperplate Gothic Bold" charset="0"/>
              </a:rPr>
              <a:t> </a:t>
            </a:r>
            <a:r>
              <a:rPr lang="en-US" sz="2000">
                <a:solidFill>
                  <a:schemeClr val="accent2"/>
                </a:solidFill>
              </a:rPr>
              <a:t>or</a:t>
            </a:r>
            <a:r>
              <a:rPr lang="en-US" sz="2000">
                <a:solidFill>
                  <a:schemeClr val="accent2"/>
                </a:solidFill>
                <a:latin typeface="Copperplate Gothic Bold" charset="0"/>
              </a:rPr>
              <a:t> </a:t>
            </a:r>
            <a:r>
              <a:rPr lang="en-US" sz="2000">
                <a:solidFill>
                  <a:schemeClr val="tx2"/>
                </a:solidFill>
                <a:latin typeface="Copperplate Gothic Bold" charset="0"/>
              </a:rPr>
              <a:t>end</a:t>
            </a:r>
          </a:p>
        </p:txBody>
      </p:sp>
      <p:grpSp>
        <p:nvGrpSpPr>
          <p:cNvPr id="441365" name="Group 21"/>
          <p:cNvGrpSpPr>
            <a:grpSpLocks/>
          </p:cNvGrpSpPr>
          <p:nvPr/>
        </p:nvGrpSpPr>
        <p:grpSpPr bwMode="auto">
          <a:xfrm>
            <a:off x="1524000" y="2209800"/>
            <a:ext cx="1143000" cy="1981200"/>
            <a:chOff x="960" y="1392"/>
            <a:chExt cx="720" cy="1248"/>
          </a:xfrm>
        </p:grpSpPr>
        <p:sp>
          <p:nvSpPr>
            <p:cNvPr id="441358" name="Rectangle 14"/>
            <p:cNvSpPr>
              <a:spLocks noChangeArrowheads="1"/>
            </p:cNvSpPr>
            <p:nvPr/>
          </p:nvSpPr>
          <p:spPr bwMode="auto">
            <a:xfrm>
              <a:off x="960" y="2208"/>
              <a:ext cx="72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2000"/>
                <a:t>Central</a:t>
              </a:r>
            </a:p>
            <a:p>
              <a:r>
                <a:rPr lang="en-US" sz="2000"/>
                <a:t>Office</a:t>
              </a:r>
            </a:p>
          </p:txBody>
        </p:sp>
        <p:sp>
          <p:nvSpPr>
            <p:cNvPr id="441359" name="Line 15"/>
            <p:cNvSpPr>
              <a:spLocks noChangeShapeType="1"/>
            </p:cNvSpPr>
            <p:nvPr/>
          </p:nvSpPr>
          <p:spPr bwMode="auto">
            <a:xfrm>
              <a:off x="1344" y="1392"/>
              <a:ext cx="0" cy="816"/>
            </a:xfrm>
            <a:prstGeom prst="line">
              <a:avLst/>
            </a:prstGeom>
            <a:noFill/>
            <a:ln w="1905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sp>
        <p:nvSpPr>
          <p:cNvPr id="441360" name="Line 16"/>
          <p:cNvSpPr>
            <a:spLocks noChangeShapeType="1"/>
          </p:cNvSpPr>
          <p:nvPr/>
        </p:nvSpPr>
        <p:spPr bwMode="auto">
          <a:xfrm>
            <a:off x="457200" y="3581400"/>
            <a:ext cx="1066800" cy="0"/>
          </a:xfrm>
          <a:prstGeom prst="line">
            <a:avLst/>
          </a:prstGeom>
          <a:noFill/>
          <a:ln w="1905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41361" name="Line 17"/>
          <p:cNvSpPr>
            <a:spLocks noChangeShapeType="1"/>
          </p:cNvSpPr>
          <p:nvPr/>
        </p:nvSpPr>
        <p:spPr bwMode="auto">
          <a:xfrm>
            <a:off x="457200" y="3810000"/>
            <a:ext cx="1066800" cy="0"/>
          </a:xfrm>
          <a:prstGeom prst="line">
            <a:avLst/>
          </a:prstGeom>
          <a:noFill/>
          <a:ln w="1905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41362" name="Line 18"/>
          <p:cNvSpPr>
            <a:spLocks noChangeShapeType="1"/>
          </p:cNvSpPr>
          <p:nvPr/>
        </p:nvSpPr>
        <p:spPr bwMode="auto">
          <a:xfrm>
            <a:off x="457200" y="4038600"/>
            <a:ext cx="1066800" cy="0"/>
          </a:xfrm>
          <a:prstGeom prst="line">
            <a:avLst/>
          </a:prstGeom>
          <a:noFill/>
          <a:ln w="1905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41364" name="Line 20"/>
          <p:cNvSpPr>
            <a:spLocks noChangeShapeType="1"/>
          </p:cNvSpPr>
          <p:nvPr/>
        </p:nvSpPr>
        <p:spPr bwMode="auto">
          <a:xfrm>
            <a:off x="2133600" y="4191000"/>
            <a:ext cx="1752600" cy="1219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nvGrpSpPr>
          <p:cNvPr id="441366" name="Group 22"/>
          <p:cNvGrpSpPr>
            <a:grpSpLocks/>
          </p:cNvGrpSpPr>
          <p:nvPr/>
        </p:nvGrpSpPr>
        <p:grpSpPr bwMode="auto">
          <a:xfrm>
            <a:off x="6248400" y="2209800"/>
            <a:ext cx="1143000" cy="1981200"/>
            <a:chOff x="960" y="1392"/>
            <a:chExt cx="720" cy="1248"/>
          </a:xfrm>
        </p:grpSpPr>
        <p:sp>
          <p:nvSpPr>
            <p:cNvPr id="441367" name="Rectangle 23"/>
            <p:cNvSpPr>
              <a:spLocks noChangeArrowheads="1"/>
            </p:cNvSpPr>
            <p:nvPr/>
          </p:nvSpPr>
          <p:spPr bwMode="auto">
            <a:xfrm>
              <a:off x="960" y="2208"/>
              <a:ext cx="72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2000"/>
                <a:t>Central</a:t>
              </a:r>
            </a:p>
            <a:p>
              <a:r>
                <a:rPr lang="en-US" sz="2000"/>
                <a:t>Office</a:t>
              </a:r>
            </a:p>
          </p:txBody>
        </p:sp>
        <p:sp>
          <p:nvSpPr>
            <p:cNvPr id="441368" name="Line 24"/>
            <p:cNvSpPr>
              <a:spLocks noChangeShapeType="1"/>
            </p:cNvSpPr>
            <p:nvPr/>
          </p:nvSpPr>
          <p:spPr bwMode="auto">
            <a:xfrm>
              <a:off x="1344" y="1392"/>
              <a:ext cx="0" cy="816"/>
            </a:xfrm>
            <a:prstGeom prst="line">
              <a:avLst/>
            </a:prstGeom>
            <a:noFill/>
            <a:ln w="1905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sp>
        <p:nvSpPr>
          <p:cNvPr id="441370" name="Line 26"/>
          <p:cNvSpPr>
            <a:spLocks noChangeShapeType="1"/>
          </p:cNvSpPr>
          <p:nvPr/>
        </p:nvSpPr>
        <p:spPr bwMode="auto">
          <a:xfrm flipH="1">
            <a:off x="5562600" y="4191000"/>
            <a:ext cx="1295400" cy="1219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41372" name="Line 28"/>
          <p:cNvSpPr>
            <a:spLocks noChangeShapeType="1"/>
          </p:cNvSpPr>
          <p:nvPr/>
        </p:nvSpPr>
        <p:spPr bwMode="auto">
          <a:xfrm flipH="1">
            <a:off x="7391400" y="3810000"/>
            <a:ext cx="1143000" cy="0"/>
          </a:xfrm>
          <a:prstGeom prst="line">
            <a:avLst/>
          </a:prstGeom>
          <a:noFill/>
          <a:ln w="1905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41373" name="Line 29"/>
          <p:cNvSpPr>
            <a:spLocks noChangeShapeType="1"/>
          </p:cNvSpPr>
          <p:nvPr/>
        </p:nvSpPr>
        <p:spPr bwMode="auto">
          <a:xfrm flipH="1">
            <a:off x="7391400" y="4038600"/>
            <a:ext cx="1143000" cy="0"/>
          </a:xfrm>
          <a:prstGeom prst="line">
            <a:avLst/>
          </a:prstGeom>
          <a:noFill/>
          <a:ln w="1905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41374" name="Line 30"/>
          <p:cNvSpPr>
            <a:spLocks noChangeShapeType="1"/>
          </p:cNvSpPr>
          <p:nvPr/>
        </p:nvSpPr>
        <p:spPr bwMode="auto">
          <a:xfrm flipH="1">
            <a:off x="7391400" y="3581400"/>
            <a:ext cx="1143000" cy="0"/>
          </a:xfrm>
          <a:prstGeom prst="line">
            <a:avLst/>
          </a:prstGeom>
          <a:noFill/>
          <a:ln w="1905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41375" name="Text Box 31"/>
          <p:cNvSpPr txBox="1">
            <a:spLocks noChangeArrowheads="1"/>
          </p:cNvSpPr>
          <p:nvPr/>
        </p:nvSpPr>
        <p:spPr bwMode="auto">
          <a:xfrm>
            <a:off x="2743200" y="1371600"/>
            <a:ext cx="1065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ALICE</a:t>
            </a:r>
          </a:p>
        </p:txBody>
      </p:sp>
      <p:sp>
        <p:nvSpPr>
          <p:cNvPr id="441376" name="Text Box 32"/>
          <p:cNvSpPr txBox="1">
            <a:spLocks noChangeArrowheads="1"/>
          </p:cNvSpPr>
          <p:nvPr/>
        </p:nvSpPr>
        <p:spPr bwMode="auto">
          <a:xfrm>
            <a:off x="7435850" y="1335088"/>
            <a:ext cx="827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BOB</a:t>
            </a:r>
          </a:p>
        </p:txBody>
      </p:sp>
      <p:sp>
        <p:nvSpPr>
          <p:cNvPr id="2" name="Rechteck 1"/>
          <p:cNvSpPr/>
          <p:nvPr/>
        </p:nvSpPr>
        <p:spPr>
          <a:xfrm>
            <a:off x="1979712" y="6237312"/>
            <a:ext cx="5112568" cy="461665"/>
          </a:xfrm>
          <a:prstGeom prst="rect">
            <a:avLst/>
          </a:prstGeom>
        </p:spPr>
        <p:txBody>
          <a:bodyPr wrap="square">
            <a:spAutoFit/>
          </a:bodyPr>
          <a:lstStyle/>
          <a:p>
            <a:r>
              <a:rPr lang="de-DE" sz="1200" dirty="0">
                <a:solidFill>
                  <a:srgbClr val="0000FF"/>
                </a:solidFill>
              </a:rPr>
              <a:t>B. Babcock, S. </a:t>
            </a:r>
            <a:r>
              <a:rPr lang="de-DE" sz="1200" dirty="0" err="1">
                <a:solidFill>
                  <a:srgbClr val="0000FF"/>
                </a:solidFill>
              </a:rPr>
              <a:t>Babu</a:t>
            </a:r>
            <a:r>
              <a:rPr lang="de-DE" sz="1200" dirty="0">
                <a:solidFill>
                  <a:srgbClr val="0000FF"/>
                </a:solidFill>
              </a:rPr>
              <a:t>, M. </a:t>
            </a:r>
            <a:r>
              <a:rPr lang="de-DE" sz="1200" dirty="0" err="1">
                <a:solidFill>
                  <a:srgbClr val="0000FF"/>
                </a:solidFill>
              </a:rPr>
              <a:t>Datar</a:t>
            </a:r>
            <a:r>
              <a:rPr lang="de-DE" sz="1200" dirty="0">
                <a:solidFill>
                  <a:srgbClr val="0000FF"/>
                </a:solidFill>
              </a:rPr>
              <a:t>, R. </a:t>
            </a:r>
            <a:r>
              <a:rPr lang="de-DE" sz="1200" dirty="0" err="1">
                <a:solidFill>
                  <a:srgbClr val="0000FF"/>
                </a:solidFill>
              </a:rPr>
              <a:t>Motwani</a:t>
            </a:r>
            <a:r>
              <a:rPr lang="de-DE" sz="1200" dirty="0">
                <a:solidFill>
                  <a:srgbClr val="0000FF"/>
                </a:solidFill>
              </a:rPr>
              <a:t>, </a:t>
            </a:r>
            <a:r>
              <a:rPr lang="de-DE" sz="1200" dirty="0" err="1">
                <a:solidFill>
                  <a:srgbClr val="0000FF"/>
                </a:solidFill>
              </a:rPr>
              <a:t>and</a:t>
            </a:r>
            <a:r>
              <a:rPr lang="de-DE" sz="1200" dirty="0">
                <a:solidFill>
                  <a:srgbClr val="0000FF"/>
                </a:solidFill>
              </a:rPr>
              <a:t> J. </a:t>
            </a:r>
            <a:r>
              <a:rPr lang="de-DE" sz="1200" dirty="0" err="1">
                <a:solidFill>
                  <a:srgbClr val="0000FF"/>
                </a:solidFill>
              </a:rPr>
              <a:t>Widom</a:t>
            </a:r>
            <a:r>
              <a:rPr lang="de-DE" sz="1200" dirty="0">
                <a:solidFill>
                  <a:srgbClr val="0000FF"/>
                </a:solidFill>
              </a:rPr>
              <a:t>. Models </a:t>
            </a:r>
            <a:r>
              <a:rPr lang="de-DE" sz="1200" dirty="0" err="1">
                <a:solidFill>
                  <a:srgbClr val="0000FF"/>
                </a:solidFill>
              </a:rPr>
              <a:t>and</a:t>
            </a:r>
            <a:r>
              <a:rPr lang="de-DE" sz="1200" dirty="0">
                <a:solidFill>
                  <a:srgbClr val="0000FF"/>
                </a:solidFill>
              </a:rPr>
              <a:t> </a:t>
            </a:r>
            <a:r>
              <a:rPr lang="de-DE" sz="1200" dirty="0" err="1">
                <a:solidFill>
                  <a:srgbClr val="0000FF"/>
                </a:solidFill>
              </a:rPr>
              <a:t>Issues</a:t>
            </a:r>
            <a:r>
              <a:rPr lang="de-DE" sz="1200" dirty="0">
                <a:solidFill>
                  <a:srgbClr val="0000FF"/>
                </a:solidFill>
              </a:rPr>
              <a:t> in Data Stream Systems, </a:t>
            </a:r>
            <a:r>
              <a:rPr lang="de-DE" sz="1200" dirty="0" err="1">
                <a:solidFill>
                  <a:srgbClr val="0000FF"/>
                </a:solidFill>
              </a:rPr>
              <a:t>Invited</a:t>
            </a:r>
            <a:r>
              <a:rPr lang="de-DE" sz="1200" dirty="0">
                <a:solidFill>
                  <a:srgbClr val="0000FF"/>
                </a:solidFill>
              </a:rPr>
              <a:t> </a:t>
            </a:r>
            <a:r>
              <a:rPr lang="de-DE" sz="1200" dirty="0" err="1">
                <a:solidFill>
                  <a:srgbClr val="0000FF"/>
                </a:solidFill>
              </a:rPr>
              <a:t>paper</a:t>
            </a:r>
            <a:r>
              <a:rPr lang="de-DE" sz="1200" dirty="0">
                <a:solidFill>
                  <a:srgbClr val="0000FF"/>
                </a:solidFill>
              </a:rPr>
              <a:t> in </a:t>
            </a:r>
            <a:r>
              <a:rPr lang="de-DE" sz="1200" dirty="0" err="1">
                <a:solidFill>
                  <a:srgbClr val="0000FF"/>
                </a:solidFill>
              </a:rPr>
              <a:t>Proc</a:t>
            </a:r>
            <a:r>
              <a:rPr lang="de-DE" sz="1200" dirty="0">
                <a:solidFill>
                  <a:srgbClr val="0000FF"/>
                </a:solidFill>
              </a:rPr>
              <a:t>. of PODS 2002, June </a:t>
            </a:r>
            <a:r>
              <a:rPr lang="de-DE" sz="1200" b="1" dirty="0">
                <a:solidFill>
                  <a:srgbClr val="FF0000"/>
                </a:solidFill>
              </a:rPr>
              <a:t>2002</a:t>
            </a:r>
          </a:p>
        </p:txBody>
      </p:sp>
    </p:spTree>
    <p:extLst>
      <p:ext uri="{BB962C8B-B14F-4D97-AF65-F5344CB8AC3E}">
        <p14:creationId xmlns:p14="http://schemas.microsoft.com/office/powerpoint/2010/main" val="926709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6087" y="204715"/>
            <a:ext cx="8374385" cy="503238"/>
          </a:xfrm>
        </p:spPr>
        <p:txBody>
          <a:bodyPr/>
          <a:lstStyle/>
          <a:p>
            <a:r>
              <a:rPr lang="de-DE" dirty="0" smtClean="0"/>
              <a:t>Implementierung eines DSMS – Designeinflüsse</a:t>
            </a:r>
            <a:endParaRPr lang="de-DE" dirty="0"/>
          </a:p>
        </p:txBody>
      </p:sp>
      <p:sp>
        <p:nvSpPr>
          <p:cNvPr id="3" name="Inhaltsplatzhalter 2"/>
          <p:cNvSpPr>
            <a:spLocks noGrp="1"/>
          </p:cNvSpPr>
          <p:nvPr>
            <p:ph idx="1"/>
          </p:nvPr>
        </p:nvSpPr>
        <p:spPr/>
        <p:txBody>
          <a:bodyPr/>
          <a:lstStyle/>
          <a:p>
            <a:r>
              <a:rPr lang="de-DE" b="1" dirty="0" smtClean="0"/>
              <a:t>Variable Datenraten </a:t>
            </a:r>
            <a:r>
              <a:rPr lang="de-DE" dirty="0" smtClean="0"/>
              <a:t>mit </a:t>
            </a:r>
            <a:r>
              <a:rPr lang="de-DE" b="1" dirty="0" smtClean="0"/>
              <a:t>hohen Spitzen </a:t>
            </a:r>
            <a:r>
              <a:rPr lang="de-DE" dirty="0" smtClean="0"/>
              <a:t>mit ...</a:t>
            </a:r>
          </a:p>
          <a:p>
            <a:r>
              <a:rPr lang="de-DE" dirty="0" smtClean="0"/>
              <a:t>... </a:t>
            </a:r>
            <a:r>
              <a:rPr lang="de-DE" b="1" dirty="0" smtClean="0"/>
              <a:t>kaum vorhersagbarer Verteilung</a:t>
            </a:r>
          </a:p>
          <a:p>
            <a:r>
              <a:rPr lang="de-DE" dirty="0" smtClean="0"/>
              <a:t>Hohe </a:t>
            </a:r>
            <a:r>
              <a:rPr lang="de-DE" b="1" dirty="0" smtClean="0"/>
              <a:t>Anzahl</a:t>
            </a:r>
            <a:r>
              <a:rPr lang="de-DE" dirty="0" smtClean="0"/>
              <a:t> registrierter kontinuierlicher Anfragen</a:t>
            </a:r>
          </a:p>
          <a:p>
            <a:r>
              <a:rPr lang="de-DE" b="1" dirty="0" smtClean="0"/>
              <a:t>Designziele</a:t>
            </a:r>
            <a:r>
              <a:rPr lang="de-DE" dirty="0" smtClean="0"/>
              <a:t> hiermit umzugehen:</a:t>
            </a:r>
          </a:p>
          <a:p>
            <a:pPr lvl="1"/>
            <a:r>
              <a:rPr lang="de-DE" dirty="0" smtClean="0"/>
              <a:t>Multi-Anfrage-Optimierung von Ausführungsplänen</a:t>
            </a:r>
          </a:p>
          <a:p>
            <a:pPr lvl="2"/>
            <a:r>
              <a:rPr lang="de-DE" dirty="0" smtClean="0"/>
              <a:t>Mehrfachverwendung von internen Teilströmen</a:t>
            </a:r>
            <a:endParaRPr lang="de-DE" dirty="0"/>
          </a:p>
          <a:p>
            <a:pPr lvl="1"/>
            <a:r>
              <a:rPr lang="de-DE" dirty="0" err="1" smtClean="0"/>
              <a:t>Reoptimierung</a:t>
            </a:r>
            <a:r>
              <a:rPr lang="de-DE" dirty="0" smtClean="0"/>
              <a:t> von Plänen bei Laständerung </a:t>
            </a:r>
            <a:br>
              <a:rPr lang="de-DE" dirty="0" smtClean="0"/>
            </a:br>
            <a:r>
              <a:rPr lang="de-DE" dirty="0" smtClean="0"/>
              <a:t>(Selbstbeobachtung des Systemverhaltens)</a:t>
            </a:r>
          </a:p>
          <a:p>
            <a:pPr lvl="1"/>
            <a:r>
              <a:rPr lang="de-DE" dirty="0" smtClean="0"/>
              <a:t>Lastabhängige, allmähliches Approximation von korrekten Ausgaben (</a:t>
            </a:r>
            <a:r>
              <a:rPr lang="de-DE" dirty="0" err="1" smtClean="0"/>
              <a:t>graceful</a:t>
            </a:r>
            <a:r>
              <a:rPr lang="de-DE" dirty="0" smtClean="0"/>
              <a:t> </a:t>
            </a:r>
            <a:r>
              <a:rPr lang="de-DE" dirty="0" err="1" smtClean="0"/>
              <a:t>approximation</a:t>
            </a:r>
            <a:r>
              <a:rPr lang="de-DE" dirty="0" smtClean="0"/>
              <a:t>)</a:t>
            </a:r>
          </a:p>
        </p:txBody>
      </p:sp>
      <p:sp>
        <p:nvSpPr>
          <p:cNvPr id="4" name="Foliennummernplatzhalter 3"/>
          <p:cNvSpPr>
            <a:spLocks noGrp="1"/>
          </p:cNvSpPr>
          <p:nvPr>
            <p:ph type="sldNum" sz="quarter" idx="12"/>
          </p:nvPr>
        </p:nvSpPr>
        <p:spPr/>
        <p:txBody>
          <a:bodyPr/>
          <a:lstStyle/>
          <a:p>
            <a:pPr>
              <a:defRPr/>
            </a:pPr>
            <a:fld id="{D4E55964-1ACB-E742-83A7-6D5C6D2D6D17}" type="slidenum">
              <a:rPr lang="de-DE" smtClean="0"/>
              <a:pPr>
                <a:defRPr/>
              </a:pPr>
              <a:t>50</a:t>
            </a:fld>
            <a:endParaRPr lang="de-DE"/>
          </a:p>
        </p:txBody>
      </p:sp>
    </p:spTree>
    <p:extLst>
      <p:ext uri="{BB962C8B-B14F-4D97-AF65-F5344CB8AC3E}">
        <p14:creationId xmlns:p14="http://schemas.microsoft.com/office/powerpoint/2010/main" val="187490547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5D880D19-24A9-524A-A734-745B9A42D572}" type="slidenum">
              <a:rPr lang="en-US"/>
              <a:pPr/>
              <a:t>51</a:t>
            </a:fld>
            <a:endParaRPr lang="en-US"/>
          </a:p>
        </p:txBody>
      </p:sp>
      <p:sp>
        <p:nvSpPr>
          <p:cNvPr id="450562" name="Rectangle 2"/>
          <p:cNvSpPr>
            <a:spLocks noGrp="1" noChangeArrowheads="1"/>
          </p:cNvSpPr>
          <p:nvPr>
            <p:ph type="title"/>
          </p:nvPr>
        </p:nvSpPr>
        <p:spPr>
          <a:xfrm>
            <a:off x="468313" y="188640"/>
            <a:ext cx="8229600" cy="503238"/>
          </a:xfrm>
        </p:spPr>
        <p:txBody>
          <a:bodyPr/>
          <a:lstStyle/>
          <a:p>
            <a:r>
              <a:rPr lang="en-US" dirty="0" err="1" smtClean="0"/>
              <a:t>Anfrageverarbeitung</a:t>
            </a:r>
            <a:endParaRPr lang="en-US" dirty="0"/>
          </a:p>
        </p:txBody>
      </p:sp>
      <p:sp>
        <p:nvSpPr>
          <p:cNvPr id="450563" name="Rectangle 3"/>
          <p:cNvSpPr>
            <a:spLocks noGrp="1" noChangeArrowheads="1"/>
          </p:cNvSpPr>
          <p:nvPr>
            <p:ph type="body" idx="1"/>
          </p:nvPr>
        </p:nvSpPr>
        <p:spPr>
          <a:xfrm>
            <a:off x="457200" y="1124421"/>
            <a:ext cx="8229600" cy="4968875"/>
          </a:xfrm>
        </p:spPr>
        <p:txBody>
          <a:bodyPr/>
          <a:lstStyle/>
          <a:p>
            <a:r>
              <a:rPr lang="en-US" dirty="0" err="1" smtClean="0"/>
              <a:t>Registrierung</a:t>
            </a:r>
            <a:r>
              <a:rPr lang="en-US" dirty="0" smtClean="0"/>
              <a:t> </a:t>
            </a:r>
            <a:r>
              <a:rPr lang="en-US" dirty="0" err="1" smtClean="0"/>
              <a:t>einer</a:t>
            </a:r>
            <a:r>
              <a:rPr lang="en-US" dirty="0" smtClean="0"/>
              <a:t> </a:t>
            </a:r>
            <a:r>
              <a:rPr lang="en-US" dirty="0" err="1" smtClean="0"/>
              <a:t>kontinuierlichen</a:t>
            </a:r>
            <a:r>
              <a:rPr lang="en-US" dirty="0" smtClean="0"/>
              <a:t> Query</a:t>
            </a:r>
            <a:br>
              <a:rPr lang="en-US" dirty="0" smtClean="0"/>
            </a:br>
            <a:r>
              <a:rPr lang="en-US" dirty="0" smtClean="0">
                <a:sym typeface="Wingdings"/>
              </a:rPr>
              <a:t> </a:t>
            </a:r>
            <a:r>
              <a:rPr lang="en-US" dirty="0" err="1" smtClean="0">
                <a:sym typeface="Wingdings"/>
              </a:rPr>
              <a:t>Bestimmung</a:t>
            </a:r>
            <a:r>
              <a:rPr lang="en-US" dirty="0" smtClean="0">
                <a:sym typeface="Wingdings"/>
              </a:rPr>
              <a:t> </a:t>
            </a:r>
            <a:r>
              <a:rPr lang="en-US" dirty="0" err="1" smtClean="0">
                <a:sym typeface="Wingdings"/>
              </a:rPr>
              <a:t>eines</a:t>
            </a:r>
            <a:r>
              <a:rPr lang="en-US" dirty="0" smtClean="0">
                <a:sym typeface="Wingdings"/>
              </a:rPr>
              <a:t> </a:t>
            </a:r>
            <a:r>
              <a:rPr lang="en-US" dirty="0" err="1" smtClean="0">
                <a:sym typeface="Wingdings"/>
              </a:rPr>
              <a:t>Anfrage</a:t>
            </a:r>
            <a:r>
              <a:rPr lang="en-US" dirty="0" smtClean="0">
                <a:sym typeface="Wingdings"/>
              </a:rPr>
              <a:t>(</a:t>
            </a:r>
            <a:r>
              <a:rPr lang="en-US" dirty="0" err="1" smtClean="0">
                <a:sym typeface="Wingdings"/>
              </a:rPr>
              <a:t>bearbeitungs</a:t>
            </a:r>
            <a:r>
              <a:rPr lang="en-US" dirty="0" smtClean="0">
                <a:sym typeface="Wingdings"/>
              </a:rPr>
              <a:t>)plans</a:t>
            </a:r>
          </a:p>
          <a:p>
            <a:pPr lvl="1"/>
            <a:r>
              <a:rPr lang="en-US" b="1" dirty="0" err="1" smtClean="0">
                <a:sym typeface="Wingdings"/>
              </a:rPr>
              <a:t>Wiederverwendung</a:t>
            </a:r>
            <a:r>
              <a:rPr lang="en-US" dirty="0" smtClean="0">
                <a:sym typeface="Wingdings"/>
              </a:rPr>
              <a:t> von </a:t>
            </a:r>
            <a:r>
              <a:rPr lang="en-US" dirty="0" err="1" smtClean="0">
                <a:sym typeface="Wingdings"/>
              </a:rPr>
              <a:t>existierenden</a:t>
            </a:r>
            <a:r>
              <a:rPr lang="en-US" dirty="0">
                <a:sym typeface="Wingdings"/>
              </a:rPr>
              <a:t> </a:t>
            </a:r>
            <a:r>
              <a:rPr lang="en-US" dirty="0" smtClean="0">
                <a:sym typeface="Wingdings"/>
              </a:rPr>
              <a:t>(</a:t>
            </a:r>
            <a:r>
              <a:rPr lang="en-US" dirty="0" err="1" smtClean="0">
                <a:sym typeface="Wingdings"/>
              </a:rPr>
              <a:t>Teil</a:t>
            </a:r>
            <a:r>
              <a:rPr lang="en-US" dirty="0" smtClean="0">
                <a:sym typeface="Wingdings"/>
              </a:rPr>
              <a:t>-)</a:t>
            </a:r>
            <a:r>
              <a:rPr lang="en-US" dirty="0" err="1" smtClean="0">
                <a:sym typeface="Wingdings"/>
              </a:rPr>
              <a:t>Plänen</a:t>
            </a:r>
            <a:endParaRPr lang="en-US" dirty="0" smtClean="0">
              <a:sym typeface="Wingdings"/>
            </a:endParaRPr>
          </a:p>
          <a:p>
            <a:r>
              <a:rPr lang="en-US" dirty="0" err="1" smtClean="0">
                <a:sym typeface="Wingdings"/>
              </a:rPr>
              <a:t>Anfrageplan</a:t>
            </a:r>
            <a:r>
              <a:rPr lang="en-US" dirty="0" smtClean="0">
                <a:sym typeface="Wingdings"/>
              </a:rPr>
              <a:t> </a:t>
            </a:r>
            <a:r>
              <a:rPr lang="en-US" dirty="0" err="1" smtClean="0">
                <a:sym typeface="Wingdings"/>
              </a:rPr>
              <a:t>für</a:t>
            </a:r>
            <a:r>
              <a:rPr lang="en-US" dirty="0" smtClean="0">
                <a:sym typeface="Wingdings"/>
              </a:rPr>
              <a:t> </a:t>
            </a:r>
            <a:r>
              <a:rPr lang="en-US" dirty="0" err="1" smtClean="0">
                <a:sym typeface="Wingdings"/>
              </a:rPr>
              <a:t>Ströme</a:t>
            </a:r>
            <a:r>
              <a:rPr lang="en-US" dirty="0" smtClean="0">
                <a:sym typeface="Wingdings"/>
              </a:rPr>
              <a:t> </a:t>
            </a:r>
            <a:r>
              <a:rPr lang="en-US" dirty="0" err="1" smtClean="0">
                <a:sym typeface="Wingdings"/>
              </a:rPr>
              <a:t>besteht</a:t>
            </a:r>
            <a:r>
              <a:rPr lang="en-US" dirty="0" smtClean="0">
                <a:sym typeface="Wingdings"/>
              </a:rPr>
              <a:t> </a:t>
            </a:r>
            <a:r>
              <a:rPr lang="en-US" dirty="0" err="1" smtClean="0">
                <a:sym typeface="Wingdings"/>
              </a:rPr>
              <a:t>aus</a:t>
            </a:r>
            <a:r>
              <a:rPr lang="en-US" dirty="0" smtClean="0">
                <a:sym typeface="Wingdings"/>
              </a:rPr>
              <a:t>:</a:t>
            </a:r>
          </a:p>
          <a:p>
            <a:pPr lvl="1"/>
            <a:r>
              <a:rPr lang="en-US" b="1" dirty="0" err="1" smtClean="0">
                <a:sym typeface="Wingdings"/>
              </a:rPr>
              <a:t>Operatoren</a:t>
            </a:r>
            <a:endParaRPr lang="en-US" b="1" dirty="0" smtClean="0">
              <a:sym typeface="Wingdings"/>
            </a:endParaRPr>
          </a:p>
          <a:p>
            <a:pPr lvl="2"/>
            <a:r>
              <a:rPr lang="en-US" dirty="0" err="1" smtClean="0">
                <a:sym typeface="Wingdings"/>
              </a:rPr>
              <a:t>Selektion</a:t>
            </a:r>
            <a:endParaRPr lang="en-US" dirty="0" smtClean="0">
              <a:sym typeface="Wingdings"/>
            </a:endParaRPr>
          </a:p>
          <a:p>
            <a:pPr lvl="2"/>
            <a:r>
              <a:rPr lang="en-US" dirty="0" smtClean="0">
                <a:sym typeface="Wingdings"/>
              </a:rPr>
              <a:t>Join, </a:t>
            </a:r>
            <a:r>
              <a:rPr lang="en-US" dirty="0" err="1" smtClean="0">
                <a:sym typeface="Wingdings"/>
              </a:rPr>
              <a:t>Projektion</a:t>
            </a:r>
            <a:r>
              <a:rPr lang="en-US" b="1" dirty="0" smtClean="0">
                <a:sym typeface="Wingdings"/>
              </a:rPr>
              <a:t> (</a:t>
            </a:r>
            <a:r>
              <a:rPr lang="en-US" b="1" dirty="0" err="1" smtClean="0">
                <a:sym typeface="Wingdings"/>
              </a:rPr>
              <a:t>ggf</a:t>
            </a:r>
            <a:r>
              <a:rPr lang="en-US" b="1" dirty="0" smtClean="0">
                <a:sym typeface="Wingdings"/>
              </a:rPr>
              <a:t>. </a:t>
            </a:r>
            <a:r>
              <a:rPr lang="en-US" b="1" dirty="0" err="1" smtClean="0">
                <a:sym typeface="Wingdings"/>
              </a:rPr>
              <a:t>mit</a:t>
            </a:r>
            <a:r>
              <a:rPr lang="en-US" b="1" dirty="0" smtClean="0">
                <a:sym typeface="Wingdings"/>
              </a:rPr>
              <a:t> </a:t>
            </a:r>
            <a:r>
              <a:rPr lang="en-US" b="1" dirty="0" err="1" smtClean="0">
                <a:sym typeface="Wingdings"/>
              </a:rPr>
              <a:t>IStream</a:t>
            </a:r>
            <a:r>
              <a:rPr lang="en-US" b="1" dirty="0" smtClean="0">
                <a:sym typeface="Wingdings"/>
              </a:rPr>
              <a:t>)</a:t>
            </a:r>
            <a:endParaRPr lang="en-US" dirty="0" smtClean="0">
              <a:sym typeface="Wingdings"/>
            </a:endParaRPr>
          </a:p>
          <a:p>
            <a:pPr lvl="2"/>
            <a:r>
              <a:rPr lang="en-US" dirty="0">
                <a:sym typeface="Wingdings"/>
              </a:rPr>
              <a:t>Sort, </a:t>
            </a:r>
            <a:r>
              <a:rPr lang="en-US" dirty="0" smtClean="0">
                <a:sym typeface="Wingdings"/>
              </a:rPr>
              <a:t>Group</a:t>
            </a:r>
          </a:p>
          <a:p>
            <a:pPr lvl="1"/>
            <a:r>
              <a:rPr lang="en-US" b="1" dirty="0" err="1" smtClean="0">
                <a:sym typeface="Wingdings"/>
              </a:rPr>
              <a:t>Warteschlangen</a:t>
            </a:r>
            <a:r>
              <a:rPr lang="en-US" dirty="0">
                <a:sym typeface="Wingdings"/>
              </a:rPr>
              <a:t> </a:t>
            </a:r>
            <a:r>
              <a:rPr lang="en-US" dirty="0" smtClean="0">
                <a:sym typeface="Wingdings"/>
              </a:rPr>
              <a:t>(</a:t>
            </a:r>
            <a:r>
              <a:rPr lang="en-US" dirty="0" err="1" smtClean="0">
                <a:sym typeface="Wingdings"/>
              </a:rPr>
              <a:t>Eingabepuffer</a:t>
            </a:r>
            <a:r>
              <a:rPr lang="en-US" dirty="0" smtClean="0">
                <a:sym typeface="Wingdings"/>
              </a:rPr>
              <a:t>)</a:t>
            </a:r>
            <a:endParaRPr lang="en-US" b="1" dirty="0" smtClean="0">
              <a:sym typeface="Wingdings"/>
            </a:endParaRPr>
          </a:p>
          <a:p>
            <a:pPr lvl="1"/>
            <a:r>
              <a:rPr lang="en-US" b="1" dirty="0" err="1" smtClean="0">
                <a:sym typeface="Wingdings"/>
              </a:rPr>
              <a:t>Zuständen</a:t>
            </a:r>
            <a:r>
              <a:rPr lang="en-US" dirty="0" smtClean="0">
                <a:sym typeface="Wingdings"/>
              </a:rPr>
              <a:t> (</a:t>
            </a:r>
            <a:r>
              <a:rPr lang="en-US" dirty="0" err="1" smtClean="0">
                <a:sym typeface="Wingdings"/>
              </a:rPr>
              <a:t>lokale</a:t>
            </a:r>
            <a:r>
              <a:rPr lang="en-US" dirty="0" smtClean="0">
                <a:sym typeface="Wingdings"/>
              </a:rPr>
              <a:t> </a:t>
            </a:r>
            <a:r>
              <a:rPr lang="en-US" dirty="0" err="1" smtClean="0">
                <a:sym typeface="Wingdings"/>
              </a:rPr>
              <a:t>Speicher</a:t>
            </a:r>
            <a:r>
              <a:rPr lang="en-US" dirty="0" smtClean="0">
                <a:sym typeface="Wingdings"/>
              </a:rPr>
              <a:t> </a:t>
            </a:r>
            <a:r>
              <a:rPr lang="en-US" dirty="0" err="1" smtClean="0">
                <a:sym typeface="Wingdings"/>
              </a:rPr>
              <a:t>für</a:t>
            </a:r>
            <a:r>
              <a:rPr lang="en-US" dirty="0" smtClean="0">
                <a:sym typeface="Wingdings"/>
              </a:rPr>
              <a:t> </a:t>
            </a:r>
            <a:r>
              <a:rPr lang="en-US" dirty="0" err="1" smtClean="0">
                <a:sym typeface="Wingdings"/>
              </a:rPr>
              <a:t>Operatoren</a:t>
            </a:r>
            <a:r>
              <a:rPr lang="en-US" dirty="0" smtClean="0">
                <a:sym typeface="Wingdings"/>
              </a:rPr>
              <a:t>)</a:t>
            </a:r>
            <a:endParaRPr lang="en-US" b="1" dirty="0" smtClean="0">
              <a:sym typeface="Wingdings"/>
            </a:endParaRPr>
          </a:p>
          <a:p>
            <a:r>
              <a:rPr lang="en-US" dirty="0" err="1" smtClean="0">
                <a:sym typeface="Wingdings"/>
              </a:rPr>
              <a:t>Menge</a:t>
            </a:r>
            <a:r>
              <a:rPr lang="en-US" dirty="0" smtClean="0">
                <a:sym typeface="Wingdings"/>
              </a:rPr>
              <a:t> von </a:t>
            </a:r>
            <a:r>
              <a:rPr lang="en-US" dirty="0" err="1" smtClean="0">
                <a:sym typeface="Wingdings"/>
              </a:rPr>
              <a:t>aktiven</a:t>
            </a:r>
            <a:r>
              <a:rPr lang="en-US" dirty="0" smtClean="0">
                <a:sym typeface="Wingdings"/>
              </a:rPr>
              <a:t> </a:t>
            </a:r>
            <a:r>
              <a:rPr lang="en-US" dirty="0" err="1" smtClean="0">
                <a:sym typeface="Wingdings"/>
              </a:rPr>
              <a:t>Plänen</a:t>
            </a:r>
            <a:r>
              <a:rPr lang="en-US" dirty="0" smtClean="0">
                <a:sym typeface="Wingdings"/>
              </a:rPr>
              <a:t> </a:t>
            </a:r>
            <a:r>
              <a:rPr lang="en-US" dirty="0" err="1" smtClean="0">
                <a:sym typeface="Wingdings"/>
              </a:rPr>
              <a:t>durch</a:t>
            </a:r>
            <a:r>
              <a:rPr lang="en-US" dirty="0" smtClean="0">
                <a:sym typeface="Wingdings"/>
              </a:rPr>
              <a:t> </a:t>
            </a:r>
            <a:r>
              <a:rPr lang="en-US" dirty="0" err="1" smtClean="0">
                <a:sym typeface="Wingdings"/>
              </a:rPr>
              <a:t>Verwalter</a:t>
            </a:r>
            <a:r>
              <a:rPr lang="en-US" dirty="0" smtClean="0">
                <a:sym typeface="Wingdings"/>
              </a:rPr>
              <a:t> </a:t>
            </a:r>
            <a:r>
              <a:rPr lang="en-US" dirty="0" err="1" smtClean="0">
                <a:sym typeface="Wingdings"/>
              </a:rPr>
              <a:t>bearbeitet</a:t>
            </a:r>
            <a:endParaRPr lang="en-US" dirty="0" smtClean="0">
              <a:sym typeface="Wingdings"/>
            </a:endParaRPr>
          </a:p>
          <a:p>
            <a:pPr lvl="1"/>
            <a:r>
              <a:rPr lang="en-US" dirty="0" err="1" smtClean="0">
                <a:sym typeface="Wingdings"/>
              </a:rPr>
              <a:t>Aufgabe</a:t>
            </a:r>
            <a:r>
              <a:rPr lang="en-US" dirty="0" smtClean="0">
                <a:sym typeface="Wingdings"/>
              </a:rPr>
              <a:t>: </a:t>
            </a:r>
            <a:r>
              <a:rPr lang="en-US" dirty="0" err="1" smtClean="0">
                <a:sym typeface="Wingdings"/>
              </a:rPr>
              <a:t>Versorge</a:t>
            </a:r>
            <a:r>
              <a:rPr lang="en-US" dirty="0" smtClean="0">
                <a:sym typeface="Wingdings"/>
              </a:rPr>
              <a:t> </a:t>
            </a:r>
            <a:r>
              <a:rPr lang="en-US" dirty="0" err="1" smtClean="0">
                <a:sym typeface="Wingdings"/>
              </a:rPr>
              <a:t>Operatoren</a:t>
            </a:r>
            <a:r>
              <a:rPr lang="en-US" dirty="0" smtClean="0">
                <a:sym typeface="Wingdings"/>
              </a:rPr>
              <a:t> </a:t>
            </a:r>
            <a:r>
              <a:rPr lang="en-US" dirty="0" err="1" smtClean="0">
                <a:sym typeface="Wingdings"/>
              </a:rPr>
              <a:t>mit</a:t>
            </a:r>
            <a:r>
              <a:rPr lang="en-US" dirty="0" smtClean="0">
                <a:sym typeface="Wingdings"/>
              </a:rPr>
              <a:t> </a:t>
            </a:r>
            <a:r>
              <a:rPr lang="en-US" dirty="0" err="1" smtClean="0">
                <a:sym typeface="Wingdings"/>
              </a:rPr>
              <a:t>Eingaben</a:t>
            </a:r>
            <a:endParaRPr lang="en-US" dirty="0" smtClean="0"/>
          </a:p>
        </p:txBody>
      </p:sp>
    </p:spTree>
    <p:extLst>
      <p:ext uri="{BB962C8B-B14F-4D97-AF65-F5344CB8AC3E}">
        <p14:creationId xmlns:p14="http://schemas.microsoft.com/office/powerpoint/2010/main" val="118475103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oliennummernplatzhalter 5"/>
          <p:cNvSpPr>
            <a:spLocks noGrp="1"/>
          </p:cNvSpPr>
          <p:nvPr>
            <p:ph type="sldNum" sz="quarter" idx="12"/>
          </p:nvPr>
        </p:nvSpPr>
        <p:spPr/>
        <p:txBody>
          <a:bodyPr/>
          <a:lstStyle/>
          <a:p>
            <a:fld id="{E3502DC1-8384-C640-9D14-4B8C55F3B65C}" type="slidenum">
              <a:rPr lang="en-US"/>
              <a:pPr/>
              <a:t>52</a:t>
            </a:fld>
            <a:endParaRPr lang="en-US" dirty="0"/>
          </a:p>
        </p:txBody>
      </p:sp>
      <p:sp>
        <p:nvSpPr>
          <p:cNvPr id="451586" name="Rectangle 2"/>
          <p:cNvSpPr>
            <a:spLocks noGrp="1" noChangeArrowheads="1"/>
          </p:cNvSpPr>
          <p:nvPr>
            <p:ph type="title"/>
          </p:nvPr>
        </p:nvSpPr>
        <p:spPr/>
        <p:txBody>
          <a:bodyPr/>
          <a:lstStyle/>
          <a:p>
            <a:r>
              <a:rPr lang="en-US" dirty="0" err="1" smtClean="0"/>
              <a:t>Ein</a:t>
            </a:r>
            <a:r>
              <a:rPr lang="en-US" dirty="0" smtClean="0"/>
              <a:t> </a:t>
            </a:r>
            <a:r>
              <a:rPr lang="en-US" dirty="0" err="1" smtClean="0"/>
              <a:t>Beispiel</a:t>
            </a:r>
            <a:endParaRPr lang="en-US" dirty="0"/>
          </a:p>
        </p:txBody>
      </p:sp>
      <p:sp>
        <p:nvSpPr>
          <p:cNvPr id="451587" name="Text Box 3"/>
          <p:cNvSpPr txBox="1">
            <a:spLocks noChangeArrowheads="1"/>
          </p:cNvSpPr>
          <p:nvPr/>
        </p:nvSpPr>
        <p:spPr bwMode="auto">
          <a:xfrm>
            <a:off x="2137444" y="12954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i="1">
                <a:solidFill>
                  <a:schemeClr val="tx1"/>
                </a:solidFill>
              </a:rPr>
              <a:t>Q</a:t>
            </a:r>
            <a:r>
              <a:rPr lang="en-US" sz="2400" b="1" i="1" baseline="-20000">
                <a:solidFill>
                  <a:schemeClr val="tx1"/>
                </a:solidFill>
              </a:rPr>
              <a:t>1</a:t>
            </a:r>
          </a:p>
        </p:txBody>
      </p:sp>
      <p:sp>
        <p:nvSpPr>
          <p:cNvPr id="451588" name="Text Box 4"/>
          <p:cNvSpPr txBox="1">
            <a:spLocks noChangeArrowheads="1"/>
          </p:cNvSpPr>
          <p:nvPr/>
        </p:nvSpPr>
        <p:spPr bwMode="auto">
          <a:xfrm>
            <a:off x="4880644" y="12954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i="1">
                <a:solidFill>
                  <a:schemeClr val="tx1"/>
                </a:solidFill>
              </a:rPr>
              <a:t>Q</a:t>
            </a:r>
            <a:r>
              <a:rPr lang="en-US" sz="2400" b="1" i="1" baseline="-20000">
                <a:solidFill>
                  <a:schemeClr val="tx1"/>
                </a:solidFill>
              </a:rPr>
              <a:t>2</a:t>
            </a:r>
          </a:p>
        </p:txBody>
      </p:sp>
      <p:sp>
        <p:nvSpPr>
          <p:cNvPr id="451589" name="Rectangle 5"/>
          <p:cNvSpPr>
            <a:spLocks noChangeArrowheads="1"/>
          </p:cNvSpPr>
          <p:nvPr/>
        </p:nvSpPr>
        <p:spPr bwMode="auto">
          <a:xfrm>
            <a:off x="2396207" y="4735513"/>
            <a:ext cx="369887" cy="663575"/>
          </a:xfrm>
          <a:prstGeom prst="rect">
            <a:avLst/>
          </a:prstGeom>
          <a:solidFill>
            <a:schemeClr val="accent1"/>
          </a:solidFill>
          <a:ln w="1905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590" name="Line 6"/>
          <p:cNvSpPr>
            <a:spLocks noChangeShapeType="1"/>
          </p:cNvSpPr>
          <p:nvPr/>
        </p:nvSpPr>
        <p:spPr bwMode="auto">
          <a:xfrm>
            <a:off x="2396207" y="4868863"/>
            <a:ext cx="369887"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591" name="Line 7"/>
          <p:cNvSpPr>
            <a:spLocks noChangeShapeType="1"/>
          </p:cNvSpPr>
          <p:nvPr/>
        </p:nvSpPr>
        <p:spPr bwMode="auto">
          <a:xfrm>
            <a:off x="2396207" y="5000625"/>
            <a:ext cx="369887"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592" name="Line 8"/>
          <p:cNvSpPr>
            <a:spLocks noChangeShapeType="1"/>
          </p:cNvSpPr>
          <p:nvPr/>
        </p:nvSpPr>
        <p:spPr bwMode="auto">
          <a:xfrm>
            <a:off x="2396207" y="5133975"/>
            <a:ext cx="369887"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593" name="Line 9"/>
          <p:cNvSpPr>
            <a:spLocks noChangeShapeType="1"/>
          </p:cNvSpPr>
          <p:nvPr/>
        </p:nvSpPr>
        <p:spPr bwMode="auto">
          <a:xfrm>
            <a:off x="2396207" y="5265738"/>
            <a:ext cx="369887"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594" name="Line 10"/>
          <p:cNvSpPr>
            <a:spLocks noChangeShapeType="1"/>
          </p:cNvSpPr>
          <p:nvPr/>
        </p:nvSpPr>
        <p:spPr bwMode="auto">
          <a:xfrm>
            <a:off x="2396207" y="5399088"/>
            <a:ext cx="0" cy="13176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595" name="Line 11"/>
          <p:cNvSpPr>
            <a:spLocks noChangeShapeType="1"/>
          </p:cNvSpPr>
          <p:nvPr/>
        </p:nvSpPr>
        <p:spPr bwMode="auto">
          <a:xfrm>
            <a:off x="2766094" y="5399088"/>
            <a:ext cx="0" cy="13176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596" name="Rectangle 12"/>
          <p:cNvSpPr>
            <a:spLocks noChangeArrowheads="1"/>
          </p:cNvSpPr>
          <p:nvPr/>
        </p:nvSpPr>
        <p:spPr bwMode="auto">
          <a:xfrm>
            <a:off x="3582069" y="4735513"/>
            <a:ext cx="369888" cy="663575"/>
          </a:xfrm>
          <a:prstGeom prst="rect">
            <a:avLst/>
          </a:prstGeom>
          <a:solidFill>
            <a:schemeClr val="accent1"/>
          </a:solidFill>
          <a:ln w="1905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597" name="Line 13"/>
          <p:cNvSpPr>
            <a:spLocks noChangeShapeType="1"/>
          </p:cNvSpPr>
          <p:nvPr/>
        </p:nvSpPr>
        <p:spPr bwMode="auto">
          <a:xfrm>
            <a:off x="3582069" y="4868863"/>
            <a:ext cx="369888"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598" name="Line 14"/>
          <p:cNvSpPr>
            <a:spLocks noChangeShapeType="1"/>
          </p:cNvSpPr>
          <p:nvPr/>
        </p:nvSpPr>
        <p:spPr bwMode="auto">
          <a:xfrm>
            <a:off x="3582069" y="5000625"/>
            <a:ext cx="369888"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599" name="Line 15"/>
          <p:cNvSpPr>
            <a:spLocks noChangeShapeType="1"/>
          </p:cNvSpPr>
          <p:nvPr/>
        </p:nvSpPr>
        <p:spPr bwMode="auto">
          <a:xfrm>
            <a:off x="3582069" y="5133975"/>
            <a:ext cx="369888"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00" name="Line 16"/>
          <p:cNvSpPr>
            <a:spLocks noChangeShapeType="1"/>
          </p:cNvSpPr>
          <p:nvPr/>
        </p:nvSpPr>
        <p:spPr bwMode="auto">
          <a:xfrm>
            <a:off x="3582069" y="5265738"/>
            <a:ext cx="369888"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01" name="Line 17"/>
          <p:cNvSpPr>
            <a:spLocks noChangeShapeType="1"/>
          </p:cNvSpPr>
          <p:nvPr/>
        </p:nvSpPr>
        <p:spPr bwMode="auto">
          <a:xfrm>
            <a:off x="3582069" y="5399088"/>
            <a:ext cx="0" cy="13176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02" name="Line 18"/>
          <p:cNvSpPr>
            <a:spLocks noChangeShapeType="1"/>
          </p:cNvSpPr>
          <p:nvPr/>
        </p:nvSpPr>
        <p:spPr bwMode="auto">
          <a:xfrm>
            <a:off x="3951957" y="5399088"/>
            <a:ext cx="0" cy="13176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nvGrpSpPr>
          <p:cNvPr id="451603" name="Group 19"/>
          <p:cNvGrpSpPr>
            <a:grpSpLocks/>
          </p:cNvGrpSpPr>
          <p:nvPr/>
        </p:nvGrpSpPr>
        <p:grpSpPr bwMode="auto">
          <a:xfrm>
            <a:off x="3062957" y="2614613"/>
            <a:ext cx="369887" cy="927100"/>
            <a:chOff x="2544" y="1536"/>
            <a:chExt cx="240" cy="672"/>
          </a:xfrm>
        </p:grpSpPr>
        <p:sp>
          <p:nvSpPr>
            <p:cNvPr id="451604" name="Rectangle 20"/>
            <p:cNvSpPr>
              <a:spLocks noChangeArrowheads="1"/>
            </p:cNvSpPr>
            <p:nvPr/>
          </p:nvSpPr>
          <p:spPr bwMode="auto">
            <a:xfrm>
              <a:off x="2544" y="1632"/>
              <a:ext cx="240" cy="480"/>
            </a:xfrm>
            <a:prstGeom prst="rect">
              <a:avLst/>
            </a:prstGeom>
            <a:solidFill>
              <a:schemeClr val="accent1"/>
            </a:solidFill>
            <a:ln w="1905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05" name="Line 21"/>
            <p:cNvSpPr>
              <a:spLocks noChangeShapeType="1"/>
            </p:cNvSpPr>
            <p:nvPr/>
          </p:nvSpPr>
          <p:spPr bwMode="auto">
            <a:xfrm>
              <a:off x="2544" y="1728"/>
              <a:ext cx="24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06" name="Line 22"/>
            <p:cNvSpPr>
              <a:spLocks noChangeShapeType="1"/>
            </p:cNvSpPr>
            <p:nvPr/>
          </p:nvSpPr>
          <p:spPr bwMode="auto">
            <a:xfrm>
              <a:off x="2544" y="1824"/>
              <a:ext cx="24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07" name="Line 23"/>
            <p:cNvSpPr>
              <a:spLocks noChangeShapeType="1"/>
            </p:cNvSpPr>
            <p:nvPr/>
          </p:nvSpPr>
          <p:spPr bwMode="auto">
            <a:xfrm>
              <a:off x="2544" y="1920"/>
              <a:ext cx="24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08" name="Line 24"/>
            <p:cNvSpPr>
              <a:spLocks noChangeShapeType="1"/>
            </p:cNvSpPr>
            <p:nvPr/>
          </p:nvSpPr>
          <p:spPr bwMode="auto">
            <a:xfrm>
              <a:off x="2544" y="2016"/>
              <a:ext cx="24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09" name="Line 25"/>
            <p:cNvSpPr>
              <a:spLocks noChangeShapeType="1"/>
            </p:cNvSpPr>
            <p:nvPr/>
          </p:nvSpPr>
          <p:spPr bwMode="auto">
            <a:xfrm>
              <a:off x="2544" y="2112"/>
              <a:ext cx="0"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10" name="Line 26"/>
            <p:cNvSpPr>
              <a:spLocks noChangeShapeType="1"/>
            </p:cNvSpPr>
            <p:nvPr/>
          </p:nvSpPr>
          <p:spPr bwMode="auto">
            <a:xfrm>
              <a:off x="2784" y="2112"/>
              <a:ext cx="0"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11" name="Line 27"/>
            <p:cNvSpPr>
              <a:spLocks noChangeShapeType="1"/>
            </p:cNvSpPr>
            <p:nvPr/>
          </p:nvSpPr>
          <p:spPr bwMode="auto">
            <a:xfrm>
              <a:off x="2544" y="1536"/>
              <a:ext cx="0"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12" name="Line 28"/>
            <p:cNvSpPr>
              <a:spLocks noChangeShapeType="1"/>
            </p:cNvSpPr>
            <p:nvPr/>
          </p:nvSpPr>
          <p:spPr bwMode="auto">
            <a:xfrm>
              <a:off x="2784" y="1536"/>
              <a:ext cx="0"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sp>
        <p:nvSpPr>
          <p:cNvPr id="451613" name="AutoShape 29"/>
          <p:cNvSpPr>
            <a:spLocks noChangeArrowheads="1"/>
          </p:cNvSpPr>
          <p:nvPr/>
        </p:nvSpPr>
        <p:spPr bwMode="auto">
          <a:xfrm>
            <a:off x="5802982" y="2017713"/>
            <a:ext cx="815975" cy="463550"/>
          </a:xfrm>
          <a:prstGeom prst="roundRect">
            <a:avLst>
              <a:gd name="adj" fmla="val 16667"/>
            </a:avLst>
          </a:prstGeom>
          <a:solidFill>
            <a:srgbClr val="FF6600"/>
          </a:solidFill>
          <a:ln w="19050">
            <a:solidFill>
              <a:schemeClr val="bg2"/>
            </a:solidFill>
            <a:round/>
            <a:headEnd/>
            <a:tailEnd/>
          </a:ln>
          <a:effectLst/>
        </p:spPr>
        <p:txBody>
          <a:bodyPr wrap="none" anchor="ctr"/>
          <a:lstStyle/>
          <a:p>
            <a:endParaRPr lang="de-DE"/>
          </a:p>
        </p:txBody>
      </p:sp>
      <p:sp>
        <p:nvSpPr>
          <p:cNvPr id="451614" name="Text Box 30"/>
          <p:cNvSpPr txBox="1">
            <a:spLocks noChangeArrowheads="1"/>
          </p:cNvSpPr>
          <p:nvPr/>
        </p:nvSpPr>
        <p:spPr bwMode="auto">
          <a:xfrm>
            <a:off x="5791869" y="2084388"/>
            <a:ext cx="868363" cy="396875"/>
          </a:xfrm>
          <a:prstGeom prst="rect">
            <a:avLst/>
          </a:prstGeom>
          <a:noFill/>
          <a:ln>
            <a:noFill/>
          </a:ln>
          <a:effectLst/>
        </p:spPr>
        <p:txBody>
          <a:bodyPr wrap="none">
            <a:spAutoFit/>
          </a:bodyPr>
          <a:lstStyle/>
          <a:p>
            <a:r>
              <a:rPr lang="en-US"/>
              <a:t>State</a:t>
            </a:r>
            <a:r>
              <a:rPr lang="en-US" b="1" baseline="-20000"/>
              <a:t>4</a:t>
            </a:r>
          </a:p>
        </p:txBody>
      </p:sp>
      <p:sp>
        <p:nvSpPr>
          <p:cNvPr id="451615" name="Oval 31"/>
          <p:cNvSpPr>
            <a:spLocks noChangeArrowheads="1"/>
          </p:cNvSpPr>
          <p:nvPr/>
        </p:nvSpPr>
        <p:spPr bwMode="auto">
          <a:xfrm>
            <a:off x="4766344" y="2084388"/>
            <a:ext cx="741363" cy="396875"/>
          </a:xfrm>
          <a:prstGeom prst="ellipse">
            <a:avLst/>
          </a:prstGeom>
          <a:solidFill>
            <a:schemeClr val="hlink"/>
          </a:solidFill>
          <a:ln w="1905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16" name="Rectangle 32"/>
          <p:cNvSpPr>
            <a:spLocks noChangeArrowheads="1"/>
          </p:cNvSpPr>
          <p:nvPr/>
        </p:nvSpPr>
        <p:spPr bwMode="auto">
          <a:xfrm>
            <a:off x="4909219" y="208438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a:latin typeface="Lucida Sans Unicode" charset="0"/>
              </a:rPr>
              <a:t>⋈</a:t>
            </a:r>
          </a:p>
        </p:txBody>
      </p:sp>
      <p:sp>
        <p:nvSpPr>
          <p:cNvPr id="451617" name="AutoShape 33"/>
          <p:cNvSpPr>
            <a:spLocks noChangeArrowheads="1"/>
          </p:cNvSpPr>
          <p:nvPr/>
        </p:nvSpPr>
        <p:spPr bwMode="auto">
          <a:xfrm>
            <a:off x="3582069" y="2017713"/>
            <a:ext cx="814388" cy="463550"/>
          </a:xfrm>
          <a:prstGeom prst="roundRect">
            <a:avLst>
              <a:gd name="adj" fmla="val 16667"/>
            </a:avLst>
          </a:prstGeom>
          <a:solidFill>
            <a:srgbClr val="FF6600"/>
          </a:solidFill>
          <a:ln w="19050">
            <a:solidFill>
              <a:schemeClr val="bg2"/>
            </a:solidFill>
            <a:round/>
            <a:headEnd/>
            <a:tailEnd/>
          </a:ln>
          <a:effectLst/>
        </p:spPr>
        <p:txBody>
          <a:bodyPr wrap="none" anchor="ctr"/>
          <a:lstStyle/>
          <a:p>
            <a:endParaRPr lang="de-DE"/>
          </a:p>
        </p:txBody>
      </p:sp>
      <p:sp>
        <p:nvSpPr>
          <p:cNvPr id="451618" name="Text Box 34"/>
          <p:cNvSpPr txBox="1">
            <a:spLocks noChangeArrowheads="1"/>
          </p:cNvSpPr>
          <p:nvPr/>
        </p:nvSpPr>
        <p:spPr bwMode="auto">
          <a:xfrm>
            <a:off x="3570957" y="2084388"/>
            <a:ext cx="868362" cy="396875"/>
          </a:xfrm>
          <a:prstGeom prst="rect">
            <a:avLst/>
          </a:prstGeom>
          <a:noFill/>
          <a:ln>
            <a:noFill/>
          </a:ln>
          <a:effectLst/>
        </p:spPr>
        <p:txBody>
          <a:bodyPr wrap="none">
            <a:spAutoFit/>
          </a:bodyPr>
          <a:lstStyle/>
          <a:p>
            <a:r>
              <a:rPr lang="en-US"/>
              <a:t>State</a:t>
            </a:r>
            <a:r>
              <a:rPr lang="en-US" b="1" baseline="-20000"/>
              <a:t>3</a:t>
            </a:r>
          </a:p>
        </p:txBody>
      </p:sp>
      <p:sp>
        <p:nvSpPr>
          <p:cNvPr id="451619" name="Oval 35"/>
          <p:cNvSpPr>
            <a:spLocks noChangeArrowheads="1"/>
          </p:cNvSpPr>
          <p:nvPr/>
        </p:nvSpPr>
        <p:spPr bwMode="auto">
          <a:xfrm>
            <a:off x="2026319" y="2084388"/>
            <a:ext cx="739775" cy="396875"/>
          </a:xfrm>
          <a:prstGeom prst="ellipse">
            <a:avLst/>
          </a:prstGeom>
          <a:solidFill>
            <a:schemeClr val="accent1">
              <a:lumMod val="50000"/>
            </a:schemeClr>
          </a:solidFill>
          <a:ln w="19050">
            <a:solidFill>
              <a:schemeClr val="bg2"/>
            </a:solidFill>
            <a:round/>
            <a:headEnd/>
            <a:tailEnd/>
          </a:ln>
          <a:effectLst>
            <a:outerShdw blurRad="63500" dist="38099" dir="2700000" algn="ctr" rotWithShape="0">
              <a:schemeClr val="bg2">
                <a:alpha val="74998"/>
              </a:schemeClr>
            </a:outerShdw>
          </a:effectLst>
          <a:extLst/>
        </p:spPr>
        <p:txBody>
          <a:bodyPr wrap="none" anchor="ctr"/>
          <a:lstStyle/>
          <a:p>
            <a:endParaRPr lang="de-DE"/>
          </a:p>
        </p:txBody>
      </p:sp>
      <p:sp>
        <p:nvSpPr>
          <p:cNvPr id="451620" name="Rectangle 36"/>
          <p:cNvSpPr>
            <a:spLocks noChangeArrowheads="1"/>
          </p:cNvSpPr>
          <p:nvPr/>
        </p:nvSpPr>
        <p:spPr bwMode="auto">
          <a:xfrm>
            <a:off x="2181752" y="2038208"/>
            <a:ext cx="4248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dirty="0" smtClean="0">
                <a:latin typeface="Lucida Sans Unicode" charset="0"/>
                <a:sym typeface="Symbol" charset="0"/>
              </a:rPr>
              <a:t>π</a:t>
            </a:r>
            <a:endParaRPr lang="en-US" sz="2400" b="1" dirty="0">
              <a:latin typeface="Lucida Sans Unicode" charset="0"/>
            </a:endParaRPr>
          </a:p>
        </p:txBody>
      </p:sp>
      <p:sp>
        <p:nvSpPr>
          <p:cNvPr id="451621" name="Text Box 37"/>
          <p:cNvSpPr txBox="1">
            <a:spLocks noChangeArrowheads="1"/>
          </p:cNvSpPr>
          <p:nvPr/>
        </p:nvSpPr>
        <p:spPr bwMode="auto">
          <a:xfrm>
            <a:off x="1935832" y="5795963"/>
            <a:ext cx="1093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i="1">
                <a:solidFill>
                  <a:schemeClr val="tx1"/>
                </a:solidFill>
              </a:rPr>
              <a:t>Stream</a:t>
            </a:r>
            <a:r>
              <a:rPr lang="en-US" b="1" i="1" baseline="-20000">
                <a:solidFill>
                  <a:schemeClr val="tx1"/>
                </a:solidFill>
              </a:rPr>
              <a:t>1</a:t>
            </a:r>
          </a:p>
        </p:txBody>
      </p:sp>
      <p:sp>
        <p:nvSpPr>
          <p:cNvPr id="451622" name="Text Box 38"/>
          <p:cNvSpPr txBox="1">
            <a:spLocks noChangeArrowheads="1"/>
          </p:cNvSpPr>
          <p:nvPr/>
        </p:nvSpPr>
        <p:spPr bwMode="auto">
          <a:xfrm>
            <a:off x="3270919" y="5795963"/>
            <a:ext cx="1093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i="1">
                <a:solidFill>
                  <a:schemeClr val="tx1"/>
                </a:solidFill>
              </a:rPr>
              <a:t>Stream</a:t>
            </a:r>
            <a:r>
              <a:rPr lang="en-US" b="1" i="1" baseline="-20000">
                <a:solidFill>
                  <a:schemeClr val="tx1"/>
                </a:solidFill>
              </a:rPr>
              <a:t>2</a:t>
            </a:r>
          </a:p>
        </p:txBody>
      </p:sp>
      <p:sp>
        <p:nvSpPr>
          <p:cNvPr id="451623" name="Text Box 39"/>
          <p:cNvSpPr txBox="1">
            <a:spLocks noChangeArrowheads="1"/>
          </p:cNvSpPr>
          <p:nvPr/>
        </p:nvSpPr>
        <p:spPr bwMode="auto">
          <a:xfrm>
            <a:off x="5271169" y="4138613"/>
            <a:ext cx="1093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i="1">
                <a:solidFill>
                  <a:schemeClr val="tx1"/>
                </a:solidFill>
              </a:rPr>
              <a:t>Stream</a:t>
            </a:r>
            <a:r>
              <a:rPr lang="en-US" b="1" i="1" baseline="-20000">
                <a:solidFill>
                  <a:schemeClr val="tx1"/>
                </a:solidFill>
              </a:rPr>
              <a:t>3</a:t>
            </a:r>
          </a:p>
        </p:txBody>
      </p:sp>
      <p:sp>
        <p:nvSpPr>
          <p:cNvPr id="451624" name="Rectangle 40"/>
          <p:cNvSpPr>
            <a:spLocks noChangeArrowheads="1"/>
          </p:cNvSpPr>
          <p:nvPr/>
        </p:nvSpPr>
        <p:spPr bwMode="auto">
          <a:xfrm>
            <a:off x="692819" y="2547938"/>
            <a:ext cx="3184525" cy="265112"/>
          </a:xfrm>
          <a:prstGeom prst="rect">
            <a:avLst/>
          </a:prstGeom>
          <a:solidFill>
            <a:schemeClr val="bg1"/>
          </a:solidFill>
          <a:ln w="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25" name="Line 41"/>
          <p:cNvSpPr>
            <a:spLocks noChangeShapeType="1"/>
          </p:cNvSpPr>
          <p:nvPr/>
        </p:nvSpPr>
        <p:spPr bwMode="auto">
          <a:xfrm flipV="1">
            <a:off x="2543844" y="5465763"/>
            <a:ext cx="0" cy="3968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26" name="Line 42"/>
          <p:cNvSpPr>
            <a:spLocks noChangeShapeType="1"/>
          </p:cNvSpPr>
          <p:nvPr/>
        </p:nvSpPr>
        <p:spPr bwMode="auto">
          <a:xfrm flipV="1">
            <a:off x="3804319" y="5465763"/>
            <a:ext cx="0" cy="3968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nvGrpSpPr>
          <p:cNvPr id="451627" name="Group 43"/>
          <p:cNvGrpSpPr>
            <a:grpSpLocks/>
          </p:cNvGrpSpPr>
          <p:nvPr/>
        </p:nvGrpSpPr>
        <p:grpSpPr bwMode="auto">
          <a:xfrm>
            <a:off x="5580732" y="2879725"/>
            <a:ext cx="371475" cy="1258888"/>
            <a:chOff x="4032" y="1584"/>
            <a:chExt cx="240" cy="912"/>
          </a:xfrm>
        </p:grpSpPr>
        <p:sp>
          <p:nvSpPr>
            <p:cNvPr id="451628" name="Rectangle 44"/>
            <p:cNvSpPr>
              <a:spLocks noChangeArrowheads="1"/>
            </p:cNvSpPr>
            <p:nvPr/>
          </p:nvSpPr>
          <p:spPr bwMode="auto">
            <a:xfrm>
              <a:off x="4032" y="1680"/>
              <a:ext cx="240" cy="480"/>
            </a:xfrm>
            <a:prstGeom prst="rect">
              <a:avLst/>
            </a:prstGeom>
            <a:solidFill>
              <a:schemeClr val="accent1"/>
            </a:solidFill>
            <a:ln w="1905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29" name="Line 45"/>
            <p:cNvSpPr>
              <a:spLocks noChangeShapeType="1"/>
            </p:cNvSpPr>
            <p:nvPr/>
          </p:nvSpPr>
          <p:spPr bwMode="auto">
            <a:xfrm>
              <a:off x="4032" y="1776"/>
              <a:ext cx="24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30" name="Line 46"/>
            <p:cNvSpPr>
              <a:spLocks noChangeShapeType="1"/>
            </p:cNvSpPr>
            <p:nvPr/>
          </p:nvSpPr>
          <p:spPr bwMode="auto">
            <a:xfrm>
              <a:off x="4032" y="1872"/>
              <a:ext cx="24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31" name="Line 47"/>
            <p:cNvSpPr>
              <a:spLocks noChangeShapeType="1"/>
            </p:cNvSpPr>
            <p:nvPr/>
          </p:nvSpPr>
          <p:spPr bwMode="auto">
            <a:xfrm>
              <a:off x="4032" y="1968"/>
              <a:ext cx="24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32" name="Line 48"/>
            <p:cNvSpPr>
              <a:spLocks noChangeShapeType="1"/>
            </p:cNvSpPr>
            <p:nvPr/>
          </p:nvSpPr>
          <p:spPr bwMode="auto">
            <a:xfrm>
              <a:off x="4032" y="2064"/>
              <a:ext cx="24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33" name="Line 49"/>
            <p:cNvSpPr>
              <a:spLocks noChangeShapeType="1"/>
            </p:cNvSpPr>
            <p:nvPr/>
          </p:nvSpPr>
          <p:spPr bwMode="auto">
            <a:xfrm>
              <a:off x="4032" y="2160"/>
              <a:ext cx="0"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34" name="Line 50"/>
            <p:cNvSpPr>
              <a:spLocks noChangeShapeType="1"/>
            </p:cNvSpPr>
            <p:nvPr/>
          </p:nvSpPr>
          <p:spPr bwMode="auto">
            <a:xfrm>
              <a:off x="4272" y="2160"/>
              <a:ext cx="0"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35" name="Line 51"/>
            <p:cNvSpPr>
              <a:spLocks noChangeShapeType="1"/>
            </p:cNvSpPr>
            <p:nvPr/>
          </p:nvSpPr>
          <p:spPr bwMode="auto">
            <a:xfrm>
              <a:off x="4032" y="1584"/>
              <a:ext cx="0"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36" name="Line 52"/>
            <p:cNvSpPr>
              <a:spLocks noChangeShapeType="1"/>
            </p:cNvSpPr>
            <p:nvPr/>
          </p:nvSpPr>
          <p:spPr bwMode="auto">
            <a:xfrm>
              <a:off x="4272" y="1584"/>
              <a:ext cx="0"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37" name="Line 53"/>
            <p:cNvSpPr>
              <a:spLocks noChangeShapeType="1"/>
            </p:cNvSpPr>
            <p:nvPr/>
          </p:nvSpPr>
          <p:spPr bwMode="auto">
            <a:xfrm flipV="1">
              <a:off x="4176" y="2208"/>
              <a:ext cx="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sp>
        <p:nvSpPr>
          <p:cNvPr id="451638" name="Line 54"/>
          <p:cNvSpPr>
            <a:spLocks noChangeShapeType="1"/>
          </p:cNvSpPr>
          <p:nvPr/>
        </p:nvSpPr>
        <p:spPr bwMode="auto">
          <a:xfrm flipH="1" flipV="1">
            <a:off x="2396207" y="2481263"/>
            <a:ext cx="592137" cy="3317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39" name="Freeform 55"/>
          <p:cNvSpPr>
            <a:spLocks/>
          </p:cNvSpPr>
          <p:nvPr/>
        </p:nvSpPr>
        <p:spPr bwMode="auto">
          <a:xfrm>
            <a:off x="3507457" y="2547938"/>
            <a:ext cx="1517650" cy="627062"/>
          </a:xfrm>
          <a:custGeom>
            <a:avLst/>
            <a:gdLst>
              <a:gd name="T0" fmla="*/ 0 w 983"/>
              <a:gd name="T1" fmla="*/ 454 h 454"/>
              <a:gd name="T2" fmla="*/ 983 w 983"/>
              <a:gd name="T3" fmla="*/ 0 h 454"/>
            </a:gdLst>
            <a:ahLst/>
            <a:cxnLst>
              <a:cxn ang="0">
                <a:pos x="T0" y="T1"/>
              </a:cxn>
              <a:cxn ang="0">
                <a:pos x="T2" y="T3"/>
              </a:cxn>
            </a:cxnLst>
            <a:rect l="0" t="0" r="r" b="b"/>
            <a:pathLst>
              <a:path w="983" h="454">
                <a:moveTo>
                  <a:pt x="0" y="454"/>
                </a:moveTo>
                <a:lnTo>
                  <a:pt x="983"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de-DE"/>
          </a:p>
        </p:txBody>
      </p:sp>
      <p:sp>
        <p:nvSpPr>
          <p:cNvPr id="451640" name="Freeform 56"/>
          <p:cNvSpPr>
            <a:spLocks/>
          </p:cNvSpPr>
          <p:nvPr/>
        </p:nvSpPr>
        <p:spPr bwMode="auto">
          <a:xfrm>
            <a:off x="5244182" y="2543175"/>
            <a:ext cx="536575" cy="396875"/>
          </a:xfrm>
          <a:custGeom>
            <a:avLst/>
            <a:gdLst>
              <a:gd name="T0" fmla="*/ 348 w 348"/>
              <a:gd name="T1" fmla="*/ 288 h 288"/>
              <a:gd name="T2" fmla="*/ 0 w 348"/>
              <a:gd name="T3" fmla="*/ 0 h 288"/>
            </a:gdLst>
            <a:ahLst/>
            <a:cxnLst>
              <a:cxn ang="0">
                <a:pos x="T0" y="T1"/>
              </a:cxn>
              <a:cxn ang="0">
                <a:pos x="T2" y="T3"/>
              </a:cxn>
            </a:cxnLst>
            <a:rect l="0" t="0" r="r" b="b"/>
            <a:pathLst>
              <a:path w="348" h="288">
                <a:moveTo>
                  <a:pt x="348" y="288"/>
                </a:moveTo>
                <a:lnTo>
                  <a:pt x="0"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de-DE"/>
          </a:p>
        </p:txBody>
      </p:sp>
      <p:sp>
        <p:nvSpPr>
          <p:cNvPr id="451641" name="Line 57"/>
          <p:cNvSpPr>
            <a:spLocks noChangeShapeType="1"/>
          </p:cNvSpPr>
          <p:nvPr/>
        </p:nvSpPr>
        <p:spPr bwMode="auto">
          <a:xfrm flipV="1">
            <a:off x="2396207" y="1752600"/>
            <a:ext cx="0" cy="3317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42" name="Line 58"/>
          <p:cNvSpPr>
            <a:spLocks noChangeShapeType="1"/>
          </p:cNvSpPr>
          <p:nvPr/>
        </p:nvSpPr>
        <p:spPr bwMode="auto">
          <a:xfrm flipV="1">
            <a:off x="5136232" y="1752600"/>
            <a:ext cx="0" cy="3317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43" name="Line 59"/>
          <p:cNvSpPr>
            <a:spLocks noChangeShapeType="1"/>
          </p:cNvSpPr>
          <p:nvPr/>
        </p:nvSpPr>
        <p:spPr bwMode="auto">
          <a:xfrm>
            <a:off x="2396207" y="4603750"/>
            <a:ext cx="0" cy="131763"/>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44" name="Line 60"/>
          <p:cNvSpPr>
            <a:spLocks noChangeShapeType="1"/>
          </p:cNvSpPr>
          <p:nvPr/>
        </p:nvSpPr>
        <p:spPr bwMode="auto">
          <a:xfrm>
            <a:off x="2766094" y="4603750"/>
            <a:ext cx="0" cy="131763"/>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45" name="Line 61"/>
          <p:cNvSpPr>
            <a:spLocks noChangeShapeType="1"/>
          </p:cNvSpPr>
          <p:nvPr/>
        </p:nvSpPr>
        <p:spPr bwMode="auto">
          <a:xfrm>
            <a:off x="3582069" y="4603750"/>
            <a:ext cx="0" cy="131763"/>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46" name="Line 62"/>
          <p:cNvSpPr>
            <a:spLocks noChangeShapeType="1"/>
          </p:cNvSpPr>
          <p:nvPr/>
        </p:nvSpPr>
        <p:spPr bwMode="auto">
          <a:xfrm>
            <a:off x="3951957" y="4603750"/>
            <a:ext cx="0" cy="131763"/>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47" name="AutoShape 63"/>
          <p:cNvSpPr>
            <a:spLocks noChangeArrowheads="1"/>
          </p:cNvSpPr>
          <p:nvPr/>
        </p:nvSpPr>
        <p:spPr bwMode="auto">
          <a:xfrm>
            <a:off x="1654844" y="3808413"/>
            <a:ext cx="815975" cy="463550"/>
          </a:xfrm>
          <a:prstGeom prst="roundRect">
            <a:avLst>
              <a:gd name="adj" fmla="val 16667"/>
            </a:avLst>
          </a:prstGeom>
          <a:solidFill>
            <a:srgbClr val="FF6600"/>
          </a:solidFill>
          <a:ln w="19050">
            <a:solidFill>
              <a:schemeClr val="bg2"/>
            </a:solidFill>
            <a:round/>
            <a:headEnd/>
            <a:tailEnd/>
          </a:ln>
          <a:effectLst/>
        </p:spPr>
        <p:txBody>
          <a:bodyPr wrap="none" anchor="ctr"/>
          <a:lstStyle/>
          <a:p>
            <a:endParaRPr lang="de-DE"/>
          </a:p>
        </p:txBody>
      </p:sp>
      <p:sp>
        <p:nvSpPr>
          <p:cNvPr id="451648" name="Text Box 64"/>
          <p:cNvSpPr txBox="1">
            <a:spLocks noChangeArrowheads="1"/>
          </p:cNvSpPr>
          <p:nvPr/>
        </p:nvSpPr>
        <p:spPr bwMode="auto">
          <a:xfrm>
            <a:off x="1643732" y="3873500"/>
            <a:ext cx="868362" cy="396875"/>
          </a:xfrm>
          <a:prstGeom prst="rect">
            <a:avLst/>
          </a:prstGeom>
          <a:noFill/>
          <a:ln>
            <a:noFill/>
          </a:ln>
          <a:effectLst/>
        </p:spPr>
        <p:txBody>
          <a:bodyPr wrap="none">
            <a:spAutoFit/>
          </a:bodyPr>
          <a:lstStyle/>
          <a:p>
            <a:r>
              <a:rPr lang="en-US" dirty="0"/>
              <a:t>State</a:t>
            </a:r>
            <a:r>
              <a:rPr lang="en-US" b="1" baseline="-20000" dirty="0"/>
              <a:t>1</a:t>
            </a:r>
          </a:p>
        </p:txBody>
      </p:sp>
      <p:sp>
        <p:nvSpPr>
          <p:cNvPr id="451649" name="AutoShape 65"/>
          <p:cNvSpPr>
            <a:spLocks noChangeArrowheads="1"/>
          </p:cNvSpPr>
          <p:nvPr/>
        </p:nvSpPr>
        <p:spPr bwMode="auto">
          <a:xfrm>
            <a:off x="3951957" y="3808413"/>
            <a:ext cx="814387" cy="463550"/>
          </a:xfrm>
          <a:prstGeom prst="roundRect">
            <a:avLst>
              <a:gd name="adj" fmla="val 16667"/>
            </a:avLst>
          </a:prstGeom>
          <a:solidFill>
            <a:srgbClr val="FF6600"/>
          </a:solidFill>
          <a:ln w="19050">
            <a:solidFill>
              <a:schemeClr val="bg2"/>
            </a:solidFill>
            <a:round/>
            <a:headEnd/>
            <a:tailEnd/>
          </a:ln>
          <a:effectLst/>
        </p:spPr>
        <p:txBody>
          <a:bodyPr wrap="none" anchor="ctr"/>
          <a:lstStyle/>
          <a:p>
            <a:endParaRPr lang="de-DE"/>
          </a:p>
        </p:txBody>
      </p:sp>
      <p:sp>
        <p:nvSpPr>
          <p:cNvPr id="451650" name="Text Box 66"/>
          <p:cNvSpPr txBox="1">
            <a:spLocks noChangeArrowheads="1"/>
          </p:cNvSpPr>
          <p:nvPr/>
        </p:nvSpPr>
        <p:spPr bwMode="auto">
          <a:xfrm>
            <a:off x="3939257" y="3873500"/>
            <a:ext cx="868362" cy="396875"/>
          </a:xfrm>
          <a:prstGeom prst="rect">
            <a:avLst/>
          </a:prstGeom>
          <a:noFill/>
          <a:ln>
            <a:noFill/>
          </a:ln>
          <a:effectLst/>
        </p:spPr>
        <p:txBody>
          <a:bodyPr wrap="none">
            <a:spAutoFit/>
          </a:bodyPr>
          <a:lstStyle/>
          <a:p>
            <a:r>
              <a:rPr lang="en-US"/>
              <a:t>State</a:t>
            </a:r>
            <a:r>
              <a:rPr lang="en-US" b="1" baseline="-20000"/>
              <a:t>2</a:t>
            </a:r>
          </a:p>
        </p:txBody>
      </p:sp>
      <p:sp>
        <p:nvSpPr>
          <p:cNvPr id="451651" name="Oval 67"/>
          <p:cNvSpPr>
            <a:spLocks noChangeArrowheads="1"/>
          </p:cNvSpPr>
          <p:nvPr/>
        </p:nvSpPr>
        <p:spPr bwMode="auto">
          <a:xfrm>
            <a:off x="2840707" y="3873500"/>
            <a:ext cx="741362" cy="398463"/>
          </a:xfrm>
          <a:prstGeom prst="ellipse">
            <a:avLst/>
          </a:prstGeom>
          <a:solidFill>
            <a:schemeClr val="hlink"/>
          </a:solidFill>
          <a:ln w="1905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52" name="Rectangle 68"/>
          <p:cNvSpPr>
            <a:spLocks noChangeArrowheads="1"/>
          </p:cNvSpPr>
          <p:nvPr/>
        </p:nvSpPr>
        <p:spPr bwMode="auto">
          <a:xfrm>
            <a:off x="2981994" y="3873500"/>
            <a:ext cx="49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a:latin typeface="Lucida Sans Unicode" charset="0"/>
              </a:rPr>
              <a:t>⋈</a:t>
            </a:r>
          </a:p>
        </p:txBody>
      </p:sp>
      <p:sp>
        <p:nvSpPr>
          <p:cNvPr id="451653" name="Line 69"/>
          <p:cNvSpPr>
            <a:spLocks noChangeShapeType="1"/>
          </p:cNvSpPr>
          <p:nvPr/>
        </p:nvSpPr>
        <p:spPr bwMode="auto">
          <a:xfrm flipV="1">
            <a:off x="2543844" y="4271963"/>
            <a:ext cx="519113" cy="3317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54" name="Line 70"/>
          <p:cNvSpPr>
            <a:spLocks noChangeShapeType="1"/>
          </p:cNvSpPr>
          <p:nvPr/>
        </p:nvSpPr>
        <p:spPr bwMode="auto">
          <a:xfrm flipH="1" flipV="1">
            <a:off x="3359819" y="4271963"/>
            <a:ext cx="369888" cy="3317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55" name="Line 71"/>
          <p:cNvSpPr>
            <a:spLocks noChangeShapeType="1"/>
          </p:cNvSpPr>
          <p:nvPr/>
        </p:nvSpPr>
        <p:spPr bwMode="auto">
          <a:xfrm flipV="1">
            <a:off x="3210594" y="3476625"/>
            <a:ext cx="0" cy="3317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56" name="Line 72"/>
          <p:cNvSpPr>
            <a:spLocks noChangeShapeType="1"/>
          </p:cNvSpPr>
          <p:nvPr/>
        </p:nvSpPr>
        <p:spPr bwMode="auto">
          <a:xfrm flipH="1">
            <a:off x="2470819" y="4073525"/>
            <a:ext cx="369888"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57" name="Line 73"/>
          <p:cNvSpPr>
            <a:spLocks noChangeShapeType="1"/>
          </p:cNvSpPr>
          <p:nvPr/>
        </p:nvSpPr>
        <p:spPr bwMode="auto">
          <a:xfrm>
            <a:off x="3582069" y="4073525"/>
            <a:ext cx="369888"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58" name="Line 74"/>
          <p:cNvSpPr>
            <a:spLocks noChangeShapeType="1"/>
          </p:cNvSpPr>
          <p:nvPr/>
        </p:nvSpPr>
        <p:spPr bwMode="auto">
          <a:xfrm flipH="1">
            <a:off x="4396457" y="2282825"/>
            <a:ext cx="369887"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51659" name="Line 75"/>
          <p:cNvSpPr>
            <a:spLocks noChangeShapeType="1"/>
          </p:cNvSpPr>
          <p:nvPr/>
        </p:nvSpPr>
        <p:spPr bwMode="auto">
          <a:xfrm>
            <a:off x="5507707" y="2282825"/>
            <a:ext cx="295275"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77" name="Datumsplatzhalter 3"/>
          <p:cNvSpPr>
            <a:spLocks noGrp="1"/>
          </p:cNvSpPr>
          <p:nvPr>
            <p:ph type="dt" sz="half" idx="10"/>
          </p:nvPr>
        </p:nvSpPr>
        <p:spPr>
          <a:xfrm>
            <a:off x="2627312" y="6381328"/>
            <a:ext cx="3240832" cy="457200"/>
          </a:xfrm>
        </p:spPr>
        <p:txBody>
          <a:bodyPr/>
          <a:lstStyle/>
          <a:p>
            <a:r>
              <a:rPr lang="en-US" sz="1400" dirty="0" smtClean="0">
                <a:solidFill>
                  <a:srgbClr val="0000FF"/>
                </a:solidFill>
              </a:rPr>
              <a:t>Rajeev </a:t>
            </a:r>
            <a:r>
              <a:rPr lang="en-US" sz="1400" dirty="0" err="1" smtClean="0">
                <a:solidFill>
                  <a:srgbClr val="0000FF"/>
                </a:solidFill>
              </a:rPr>
              <a:t>Motwani</a:t>
            </a:r>
            <a:r>
              <a:rPr lang="en-US" sz="1400" dirty="0" smtClean="0">
                <a:solidFill>
                  <a:srgbClr val="0000FF"/>
                </a:solidFill>
              </a:rPr>
              <a:t> PODS </a:t>
            </a:r>
            <a:r>
              <a:rPr lang="en-US" sz="1400" dirty="0">
                <a:solidFill>
                  <a:srgbClr val="0000FF"/>
                </a:solidFill>
              </a:rPr>
              <a:t>2002</a:t>
            </a:r>
          </a:p>
        </p:txBody>
      </p:sp>
    </p:spTree>
    <p:extLst>
      <p:ext uri="{BB962C8B-B14F-4D97-AF65-F5344CB8AC3E}">
        <p14:creationId xmlns:p14="http://schemas.microsoft.com/office/powerpoint/2010/main" val="123692158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Bild 1" descr="chaulkboard_bkgrnd_506x57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800" y="-27384"/>
            <a:ext cx="10280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liennummernplatzhalter 5"/>
          <p:cNvSpPr>
            <a:spLocks noGrp="1"/>
          </p:cNvSpPr>
          <p:nvPr>
            <p:ph type="sldNum" sz="quarter" idx="12"/>
          </p:nvPr>
        </p:nvSpPr>
        <p:spPr>
          <a:xfrm>
            <a:off x="7223125" y="5892800"/>
            <a:ext cx="1381125" cy="196850"/>
          </a:xfrm>
        </p:spPr>
        <p:txBody>
          <a:bodyPr/>
          <a:lstStyle/>
          <a:p>
            <a:pPr>
              <a:defRPr/>
            </a:pPr>
            <a:fld id="{C0D8E82D-73E4-BE4F-AEED-04EC4C9C480A}" type="slidenum">
              <a:rPr lang="en-US"/>
              <a:pPr>
                <a:defRPr/>
              </a:pPr>
              <a:t>53</a:t>
            </a:fld>
            <a:endParaRPr lang="en-US"/>
          </a:p>
        </p:txBody>
      </p:sp>
      <p:sp>
        <p:nvSpPr>
          <p:cNvPr id="58370" name="Rectangle 2"/>
          <p:cNvSpPr>
            <a:spLocks noGrp="1" noChangeArrowheads="1"/>
          </p:cNvSpPr>
          <p:nvPr>
            <p:ph type="title"/>
          </p:nvPr>
        </p:nvSpPr>
        <p:spPr>
          <a:xfrm>
            <a:off x="395536" y="260350"/>
            <a:ext cx="8229600" cy="503238"/>
          </a:xfrm>
        </p:spPr>
        <p:txBody>
          <a:bodyPr/>
          <a:lstStyle/>
          <a:p>
            <a:pPr eaLnBrk="1" hangingPunct="1">
              <a:defRPr/>
            </a:pPr>
            <a:r>
              <a:rPr lang="en-US" sz="2800" dirty="0" err="1" smtClean="0">
                <a:solidFill>
                  <a:schemeClr val="bg1"/>
                </a:solidFill>
                <a:latin typeface="Chalkduster"/>
                <a:cs typeface="+mj-cs"/>
              </a:rPr>
              <a:t>Warum</a:t>
            </a:r>
            <a:r>
              <a:rPr lang="en-US" sz="2800" dirty="0" smtClean="0">
                <a:solidFill>
                  <a:schemeClr val="bg1"/>
                </a:solidFill>
                <a:latin typeface="Chalkduster"/>
                <a:cs typeface="+mj-cs"/>
              </a:rPr>
              <a:t> </a:t>
            </a:r>
            <a:r>
              <a:rPr lang="en-US" sz="2800" dirty="0" err="1" smtClean="0">
                <a:solidFill>
                  <a:schemeClr val="bg1"/>
                </a:solidFill>
                <a:latin typeface="Chalkduster"/>
                <a:cs typeface="+mj-cs"/>
              </a:rPr>
              <a:t>auch</a:t>
            </a:r>
            <a:r>
              <a:rPr lang="en-US" sz="2800" dirty="0" smtClean="0">
                <a:solidFill>
                  <a:schemeClr val="bg1"/>
                </a:solidFill>
                <a:latin typeface="Chalkduster"/>
                <a:cs typeface="+mj-cs"/>
              </a:rPr>
              <a:t> </a:t>
            </a:r>
            <a:r>
              <a:rPr lang="en-US" sz="2800" dirty="0" err="1" smtClean="0">
                <a:solidFill>
                  <a:schemeClr val="bg1"/>
                </a:solidFill>
                <a:latin typeface="Chalkduster"/>
                <a:cs typeface="+mj-cs"/>
              </a:rPr>
              <a:t>Projektion</a:t>
            </a:r>
            <a:r>
              <a:rPr lang="en-US" sz="2800" dirty="0" smtClean="0">
                <a:solidFill>
                  <a:schemeClr val="bg1"/>
                </a:solidFill>
                <a:latin typeface="Chalkduster"/>
                <a:cs typeface="+mj-cs"/>
              </a:rPr>
              <a:t> </a:t>
            </a:r>
            <a:br>
              <a:rPr lang="en-US" sz="2800" dirty="0" smtClean="0">
                <a:solidFill>
                  <a:schemeClr val="bg1"/>
                </a:solidFill>
                <a:latin typeface="Chalkduster"/>
                <a:cs typeface="+mj-cs"/>
              </a:rPr>
            </a:br>
            <a:r>
              <a:rPr lang="en-US" sz="2800" dirty="0" err="1" smtClean="0">
                <a:solidFill>
                  <a:schemeClr val="bg1"/>
                </a:solidFill>
                <a:latin typeface="Chalkduster"/>
                <a:cs typeface="+mj-cs"/>
              </a:rPr>
              <a:t>ggf</a:t>
            </a:r>
            <a:r>
              <a:rPr lang="en-US" sz="2800" dirty="0" smtClean="0">
                <a:solidFill>
                  <a:schemeClr val="bg1"/>
                </a:solidFill>
                <a:latin typeface="Chalkduster"/>
                <a:cs typeface="+mj-cs"/>
              </a:rPr>
              <a:t>. </a:t>
            </a:r>
            <a:r>
              <a:rPr lang="en-US" sz="2800" dirty="0" err="1" smtClean="0">
                <a:solidFill>
                  <a:schemeClr val="bg1"/>
                </a:solidFill>
                <a:latin typeface="Chalkduster"/>
                <a:cs typeface="+mj-cs"/>
              </a:rPr>
              <a:t>mit</a:t>
            </a:r>
            <a:r>
              <a:rPr lang="en-US" sz="2800" dirty="0" smtClean="0">
                <a:solidFill>
                  <a:schemeClr val="bg1"/>
                </a:solidFill>
                <a:latin typeface="Chalkduster"/>
                <a:cs typeface="+mj-cs"/>
              </a:rPr>
              <a:t> </a:t>
            </a:r>
            <a:r>
              <a:rPr lang="en-US" sz="2800" dirty="0" err="1" smtClean="0">
                <a:solidFill>
                  <a:schemeClr val="bg1"/>
                </a:solidFill>
                <a:latin typeface="Chalkduster"/>
                <a:cs typeface="+mj-cs"/>
              </a:rPr>
              <a:t>Zustand</a:t>
            </a:r>
            <a:r>
              <a:rPr lang="en-US" sz="2800" dirty="0" smtClean="0">
                <a:solidFill>
                  <a:schemeClr val="bg1"/>
                </a:solidFill>
                <a:latin typeface="Chalkduster"/>
                <a:cs typeface="+mj-cs"/>
              </a:rPr>
              <a:t>?</a:t>
            </a:r>
          </a:p>
        </p:txBody>
      </p:sp>
      <p:sp>
        <p:nvSpPr>
          <p:cNvPr id="6" name="Text Box 3"/>
          <p:cNvSpPr txBox="1">
            <a:spLocks noChangeArrowheads="1"/>
          </p:cNvSpPr>
          <p:nvPr/>
        </p:nvSpPr>
        <p:spPr bwMode="auto">
          <a:xfrm>
            <a:off x="2137444" y="1295400"/>
            <a:ext cx="5012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i="1" dirty="0">
                <a:solidFill>
                  <a:schemeClr val="bg1"/>
                </a:solidFill>
              </a:rPr>
              <a:t>Q</a:t>
            </a:r>
            <a:r>
              <a:rPr lang="en-US" sz="2400" b="1" i="1" baseline="-20000" dirty="0">
                <a:solidFill>
                  <a:schemeClr val="bg1"/>
                </a:solidFill>
              </a:rPr>
              <a:t>1</a:t>
            </a:r>
          </a:p>
        </p:txBody>
      </p:sp>
      <p:sp>
        <p:nvSpPr>
          <p:cNvPr id="8" name="Text Box 4"/>
          <p:cNvSpPr txBox="1">
            <a:spLocks noChangeArrowheads="1"/>
          </p:cNvSpPr>
          <p:nvPr/>
        </p:nvSpPr>
        <p:spPr bwMode="auto">
          <a:xfrm>
            <a:off x="4880644" y="1295400"/>
            <a:ext cx="5052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i="1">
                <a:solidFill>
                  <a:schemeClr val="bg1"/>
                </a:solidFill>
              </a:rPr>
              <a:t>Q</a:t>
            </a:r>
            <a:r>
              <a:rPr lang="en-US" sz="2400" b="1" i="1" baseline="-20000">
                <a:solidFill>
                  <a:schemeClr val="bg1"/>
                </a:solidFill>
              </a:rPr>
              <a:t>2</a:t>
            </a:r>
          </a:p>
        </p:txBody>
      </p:sp>
      <p:sp>
        <p:nvSpPr>
          <p:cNvPr id="9" name="Rectangle 5"/>
          <p:cNvSpPr>
            <a:spLocks noChangeArrowheads="1"/>
          </p:cNvSpPr>
          <p:nvPr/>
        </p:nvSpPr>
        <p:spPr bwMode="auto">
          <a:xfrm>
            <a:off x="2396207" y="4735513"/>
            <a:ext cx="369887" cy="663575"/>
          </a:xfrm>
          <a:prstGeom prst="rect">
            <a:avLst/>
          </a:prstGeom>
          <a:solidFill>
            <a:schemeClr val="accent1"/>
          </a:solidFill>
          <a:ln w="1905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0" name="Line 6"/>
          <p:cNvSpPr>
            <a:spLocks noChangeShapeType="1"/>
          </p:cNvSpPr>
          <p:nvPr/>
        </p:nvSpPr>
        <p:spPr bwMode="auto">
          <a:xfrm>
            <a:off x="2396207" y="4868863"/>
            <a:ext cx="369887"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1" name="Line 7"/>
          <p:cNvSpPr>
            <a:spLocks noChangeShapeType="1"/>
          </p:cNvSpPr>
          <p:nvPr/>
        </p:nvSpPr>
        <p:spPr bwMode="auto">
          <a:xfrm>
            <a:off x="2396207" y="5000625"/>
            <a:ext cx="369887"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2" name="Line 8"/>
          <p:cNvSpPr>
            <a:spLocks noChangeShapeType="1"/>
          </p:cNvSpPr>
          <p:nvPr/>
        </p:nvSpPr>
        <p:spPr bwMode="auto">
          <a:xfrm>
            <a:off x="2396207" y="5133975"/>
            <a:ext cx="369887"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3" name="Line 9"/>
          <p:cNvSpPr>
            <a:spLocks noChangeShapeType="1"/>
          </p:cNvSpPr>
          <p:nvPr/>
        </p:nvSpPr>
        <p:spPr bwMode="auto">
          <a:xfrm>
            <a:off x="2396207" y="5265738"/>
            <a:ext cx="369887"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4" name="Line 10"/>
          <p:cNvSpPr>
            <a:spLocks noChangeShapeType="1"/>
          </p:cNvSpPr>
          <p:nvPr/>
        </p:nvSpPr>
        <p:spPr bwMode="auto">
          <a:xfrm>
            <a:off x="2396207" y="5399088"/>
            <a:ext cx="0" cy="13176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5" name="Line 11"/>
          <p:cNvSpPr>
            <a:spLocks noChangeShapeType="1"/>
          </p:cNvSpPr>
          <p:nvPr/>
        </p:nvSpPr>
        <p:spPr bwMode="auto">
          <a:xfrm>
            <a:off x="2766094" y="5399088"/>
            <a:ext cx="0" cy="13176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6" name="Rectangle 12"/>
          <p:cNvSpPr>
            <a:spLocks noChangeArrowheads="1"/>
          </p:cNvSpPr>
          <p:nvPr/>
        </p:nvSpPr>
        <p:spPr bwMode="auto">
          <a:xfrm>
            <a:off x="3582069" y="4735513"/>
            <a:ext cx="369888" cy="663575"/>
          </a:xfrm>
          <a:prstGeom prst="rect">
            <a:avLst/>
          </a:prstGeom>
          <a:solidFill>
            <a:schemeClr val="accent1"/>
          </a:solidFill>
          <a:ln w="1905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7" name="Line 13"/>
          <p:cNvSpPr>
            <a:spLocks noChangeShapeType="1"/>
          </p:cNvSpPr>
          <p:nvPr/>
        </p:nvSpPr>
        <p:spPr bwMode="auto">
          <a:xfrm>
            <a:off x="3582069" y="4868863"/>
            <a:ext cx="369888"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8" name="Line 14"/>
          <p:cNvSpPr>
            <a:spLocks noChangeShapeType="1"/>
          </p:cNvSpPr>
          <p:nvPr/>
        </p:nvSpPr>
        <p:spPr bwMode="auto">
          <a:xfrm>
            <a:off x="3582069" y="5000625"/>
            <a:ext cx="369888"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9" name="Line 15"/>
          <p:cNvSpPr>
            <a:spLocks noChangeShapeType="1"/>
          </p:cNvSpPr>
          <p:nvPr/>
        </p:nvSpPr>
        <p:spPr bwMode="auto">
          <a:xfrm>
            <a:off x="3582069" y="5133975"/>
            <a:ext cx="369888"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20" name="Line 16"/>
          <p:cNvSpPr>
            <a:spLocks noChangeShapeType="1"/>
          </p:cNvSpPr>
          <p:nvPr/>
        </p:nvSpPr>
        <p:spPr bwMode="auto">
          <a:xfrm>
            <a:off x="3582069" y="5265738"/>
            <a:ext cx="369888"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21" name="Line 17"/>
          <p:cNvSpPr>
            <a:spLocks noChangeShapeType="1"/>
          </p:cNvSpPr>
          <p:nvPr/>
        </p:nvSpPr>
        <p:spPr bwMode="auto">
          <a:xfrm>
            <a:off x="3582069" y="5399088"/>
            <a:ext cx="0" cy="13176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22" name="Line 18"/>
          <p:cNvSpPr>
            <a:spLocks noChangeShapeType="1"/>
          </p:cNvSpPr>
          <p:nvPr/>
        </p:nvSpPr>
        <p:spPr bwMode="auto">
          <a:xfrm>
            <a:off x="3951957" y="5399088"/>
            <a:ext cx="0" cy="131762"/>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nvGrpSpPr>
          <p:cNvPr id="23" name="Group 19"/>
          <p:cNvGrpSpPr>
            <a:grpSpLocks/>
          </p:cNvGrpSpPr>
          <p:nvPr/>
        </p:nvGrpSpPr>
        <p:grpSpPr bwMode="auto">
          <a:xfrm>
            <a:off x="3062957" y="2614613"/>
            <a:ext cx="369887" cy="927100"/>
            <a:chOff x="2544" y="1536"/>
            <a:chExt cx="240" cy="672"/>
          </a:xfrm>
        </p:grpSpPr>
        <p:sp>
          <p:nvSpPr>
            <p:cNvPr id="24" name="Rectangle 20"/>
            <p:cNvSpPr>
              <a:spLocks noChangeArrowheads="1"/>
            </p:cNvSpPr>
            <p:nvPr/>
          </p:nvSpPr>
          <p:spPr bwMode="auto">
            <a:xfrm>
              <a:off x="2544" y="1632"/>
              <a:ext cx="240" cy="480"/>
            </a:xfrm>
            <a:prstGeom prst="rect">
              <a:avLst/>
            </a:prstGeom>
            <a:solidFill>
              <a:schemeClr val="accent1"/>
            </a:solidFill>
            <a:ln w="1905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25" name="Line 21"/>
            <p:cNvSpPr>
              <a:spLocks noChangeShapeType="1"/>
            </p:cNvSpPr>
            <p:nvPr/>
          </p:nvSpPr>
          <p:spPr bwMode="auto">
            <a:xfrm>
              <a:off x="2544" y="1728"/>
              <a:ext cx="24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26" name="Line 22"/>
            <p:cNvSpPr>
              <a:spLocks noChangeShapeType="1"/>
            </p:cNvSpPr>
            <p:nvPr/>
          </p:nvSpPr>
          <p:spPr bwMode="auto">
            <a:xfrm>
              <a:off x="2544" y="1824"/>
              <a:ext cx="24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27" name="Line 23"/>
            <p:cNvSpPr>
              <a:spLocks noChangeShapeType="1"/>
            </p:cNvSpPr>
            <p:nvPr/>
          </p:nvSpPr>
          <p:spPr bwMode="auto">
            <a:xfrm>
              <a:off x="2544" y="1920"/>
              <a:ext cx="24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28" name="Line 24"/>
            <p:cNvSpPr>
              <a:spLocks noChangeShapeType="1"/>
            </p:cNvSpPr>
            <p:nvPr/>
          </p:nvSpPr>
          <p:spPr bwMode="auto">
            <a:xfrm>
              <a:off x="2544" y="2016"/>
              <a:ext cx="24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29" name="Line 25"/>
            <p:cNvSpPr>
              <a:spLocks noChangeShapeType="1"/>
            </p:cNvSpPr>
            <p:nvPr/>
          </p:nvSpPr>
          <p:spPr bwMode="auto">
            <a:xfrm>
              <a:off x="2544" y="2112"/>
              <a:ext cx="0"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30" name="Line 26"/>
            <p:cNvSpPr>
              <a:spLocks noChangeShapeType="1"/>
            </p:cNvSpPr>
            <p:nvPr/>
          </p:nvSpPr>
          <p:spPr bwMode="auto">
            <a:xfrm>
              <a:off x="2784" y="2112"/>
              <a:ext cx="0"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31" name="Line 27"/>
            <p:cNvSpPr>
              <a:spLocks noChangeShapeType="1"/>
            </p:cNvSpPr>
            <p:nvPr/>
          </p:nvSpPr>
          <p:spPr bwMode="auto">
            <a:xfrm>
              <a:off x="2544" y="1536"/>
              <a:ext cx="0"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32" name="Line 28"/>
            <p:cNvSpPr>
              <a:spLocks noChangeShapeType="1"/>
            </p:cNvSpPr>
            <p:nvPr/>
          </p:nvSpPr>
          <p:spPr bwMode="auto">
            <a:xfrm>
              <a:off x="2784" y="1536"/>
              <a:ext cx="0"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sp>
        <p:nvSpPr>
          <p:cNvPr id="33" name="AutoShape 29"/>
          <p:cNvSpPr>
            <a:spLocks noChangeArrowheads="1"/>
          </p:cNvSpPr>
          <p:nvPr/>
        </p:nvSpPr>
        <p:spPr bwMode="auto">
          <a:xfrm>
            <a:off x="5802982" y="2017713"/>
            <a:ext cx="815975" cy="463550"/>
          </a:xfrm>
          <a:prstGeom prst="roundRect">
            <a:avLst>
              <a:gd name="adj" fmla="val 16667"/>
            </a:avLst>
          </a:prstGeom>
          <a:solidFill>
            <a:srgbClr val="FF6600"/>
          </a:solidFill>
          <a:ln w="19050">
            <a:solidFill>
              <a:schemeClr val="bg2"/>
            </a:solidFill>
            <a:round/>
            <a:headEnd/>
            <a:tailEnd/>
          </a:ln>
          <a:effectLst/>
        </p:spPr>
        <p:txBody>
          <a:bodyPr wrap="none" anchor="ctr"/>
          <a:lstStyle/>
          <a:p>
            <a:endParaRPr lang="de-DE"/>
          </a:p>
        </p:txBody>
      </p:sp>
      <p:sp>
        <p:nvSpPr>
          <p:cNvPr id="34" name="Text Box 30"/>
          <p:cNvSpPr txBox="1">
            <a:spLocks noChangeArrowheads="1"/>
          </p:cNvSpPr>
          <p:nvPr/>
        </p:nvSpPr>
        <p:spPr bwMode="auto">
          <a:xfrm>
            <a:off x="5791869" y="2084388"/>
            <a:ext cx="868363" cy="396875"/>
          </a:xfrm>
          <a:prstGeom prst="rect">
            <a:avLst/>
          </a:prstGeom>
          <a:noFill/>
          <a:ln>
            <a:noFill/>
          </a:ln>
          <a:effectLst/>
        </p:spPr>
        <p:txBody>
          <a:bodyPr wrap="none">
            <a:spAutoFit/>
          </a:bodyPr>
          <a:lstStyle/>
          <a:p>
            <a:r>
              <a:rPr lang="en-US"/>
              <a:t>State</a:t>
            </a:r>
            <a:r>
              <a:rPr lang="en-US" b="1" baseline="-20000"/>
              <a:t>4</a:t>
            </a:r>
          </a:p>
        </p:txBody>
      </p:sp>
      <p:sp>
        <p:nvSpPr>
          <p:cNvPr id="35" name="Oval 31"/>
          <p:cNvSpPr>
            <a:spLocks noChangeArrowheads="1"/>
          </p:cNvSpPr>
          <p:nvPr/>
        </p:nvSpPr>
        <p:spPr bwMode="auto">
          <a:xfrm>
            <a:off x="4766344" y="2084388"/>
            <a:ext cx="741363" cy="396875"/>
          </a:xfrm>
          <a:prstGeom prst="ellipse">
            <a:avLst/>
          </a:prstGeom>
          <a:solidFill>
            <a:schemeClr val="hlink"/>
          </a:solidFill>
          <a:ln w="1905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36" name="Rectangle 32"/>
          <p:cNvSpPr>
            <a:spLocks noChangeArrowheads="1"/>
          </p:cNvSpPr>
          <p:nvPr/>
        </p:nvSpPr>
        <p:spPr bwMode="auto">
          <a:xfrm>
            <a:off x="4909219" y="208438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dirty="0">
                <a:latin typeface="Lucida Sans Unicode" charset="0"/>
              </a:rPr>
              <a:t>⋈</a:t>
            </a:r>
          </a:p>
        </p:txBody>
      </p:sp>
      <p:sp>
        <p:nvSpPr>
          <p:cNvPr id="37" name="AutoShape 33"/>
          <p:cNvSpPr>
            <a:spLocks noChangeArrowheads="1"/>
          </p:cNvSpPr>
          <p:nvPr/>
        </p:nvSpPr>
        <p:spPr bwMode="auto">
          <a:xfrm>
            <a:off x="3582069" y="2017713"/>
            <a:ext cx="814388" cy="463550"/>
          </a:xfrm>
          <a:prstGeom prst="roundRect">
            <a:avLst>
              <a:gd name="adj" fmla="val 16667"/>
            </a:avLst>
          </a:prstGeom>
          <a:solidFill>
            <a:srgbClr val="FF6600"/>
          </a:solidFill>
          <a:ln w="19050">
            <a:solidFill>
              <a:schemeClr val="bg2"/>
            </a:solidFill>
            <a:round/>
            <a:headEnd/>
            <a:tailEnd/>
          </a:ln>
          <a:effectLst/>
        </p:spPr>
        <p:txBody>
          <a:bodyPr wrap="none" anchor="ctr"/>
          <a:lstStyle/>
          <a:p>
            <a:endParaRPr lang="de-DE"/>
          </a:p>
        </p:txBody>
      </p:sp>
      <p:sp>
        <p:nvSpPr>
          <p:cNvPr id="38" name="Text Box 34"/>
          <p:cNvSpPr txBox="1">
            <a:spLocks noChangeArrowheads="1"/>
          </p:cNvSpPr>
          <p:nvPr/>
        </p:nvSpPr>
        <p:spPr bwMode="auto">
          <a:xfrm>
            <a:off x="3570957" y="2084388"/>
            <a:ext cx="868362" cy="396875"/>
          </a:xfrm>
          <a:prstGeom prst="rect">
            <a:avLst/>
          </a:prstGeom>
          <a:noFill/>
          <a:ln>
            <a:noFill/>
          </a:ln>
          <a:effectLst/>
        </p:spPr>
        <p:txBody>
          <a:bodyPr wrap="none">
            <a:spAutoFit/>
          </a:bodyPr>
          <a:lstStyle/>
          <a:p>
            <a:r>
              <a:rPr lang="en-US" dirty="0"/>
              <a:t>State</a:t>
            </a:r>
            <a:r>
              <a:rPr lang="en-US" b="1" baseline="-20000" dirty="0"/>
              <a:t>3</a:t>
            </a:r>
          </a:p>
        </p:txBody>
      </p:sp>
      <p:sp>
        <p:nvSpPr>
          <p:cNvPr id="39" name="Oval 35"/>
          <p:cNvSpPr>
            <a:spLocks noChangeArrowheads="1"/>
          </p:cNvSpPr>
          <p:nvPr/>
        </p:nvSpPr>
        <p:spPr bwMode="auto">
          <a:xfrm>
            <a:off x="2026319" y="2084388"/>
            <a:ext cx="739775" cy="396875"/>
          </a:xfrm>
          <a:prstGeom prst="ellipse">
            <a:avLst/>
          </a:prstGeom>
          <a:solidFill>
            <a:srgbClr val="FFFF00"/>
          </a:solidFill>
          <a:ln w="19050">
            <a:solidFill>
              <a:schemeClr val="bg2"/>
            </a:solidFill>
            <a:round/>
            <a:headEnd/>
            <a:tailEnd/>
          </a:ln>
          <a:effectLst>
            <a:outerShdw blurRad="63500" dist="38099" dir="2700000" algn="ctr" rotWithShape="0">
              <a:schemeClr val="bg2">
                <a:alpha val="74998"/>
              </a:schemeClr>
            </a:outerShdw>
          </a:effectLst>
          <a:extLst/>
        </p:spPr>
        <p:txBody>
          <a:bodyPr wrap="none" anchor="ctr"/>
          <a:lstStyle/>
          <a:p>
            <a:endParaRPr lang="de-DE"/>
          </a:p>
        </p:txBody>
      </p:sp>
      <p:sp>
        <p:nvSpPr>
          <p:cNvPr id="40" name="Rectangle 36"/>
          <p:cNvSpPr>
            <a:spLocks noChangeArrowheads="1"/>
          </p:cNvSpPr>
          <p:nvPr/>
        </p:nvSpPr>
        <p:spPr bwMode="auto">
          <a:xfrm>
            <a:off x="2195736" y="2024450"/>
            <a:ext cx="4248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dirty="0" smtClean="0">
                <a:latin typeface="Lucida Sans Unicode" charset="0"/>
                <a:sym typeface="Symbol" charset="0"/>
              </a:rPr>
              <a:t>π</a:t>
            </a:r>
            <a:endParaRPr lang="en-US" sz="2400" b="1" dirty="0">
              <a:latin typeface="Lucida Sans Unicode" charset="0"/>
            </a:endParaRPr>
          </a:p>
        </p:txBody>
      </p:sp>
      <p:sp>
        <p:nvSpPr>
          <p:cNvPr id="41" name="Text Box 37"/>
          <p:cNvSpPr txBox="1">
            <a:spLocks noChangeArrowheads="1"/>
          </p:cNvSpPr>
          <p:nvPr/>
        </p:nvSpPr>
        <p:spPr bwMode="auto">
          <a:xfrm>
            <a:off x="1935832" y="5795963"/>
            <a:ext cx="931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i="1">
                <a:solidFill>
                  <a:schemeClr val="bg1"/>
                </a:solidFill>
              </a:rPr>
              <a:t>Stream</a:t>
            </a:r>
            <a:r>
              <a:rPr lang="en-US" b="1" i="1" baseline="-20000">
                <a:solidFill>
                  <a:schemeClr val="bg1"/>
                </a:solidFill>
              </a:rPr>
              <a:t>1</a:t>
            </a:r>
          </a:p>
        </p:txBody>
      </p:sp>
      <p:sp>
        <p:nvSpPr>
          <p:cNvPr id="42" name="Text Box 38"/>
          <p:cNvSpPr txBox="1">
            <a:spLocks noChangeArrowheads="1"/>
          </p:cNvSpPr>
          <p:nvPr/>
        </p:nvSpPr>
        <p:spPr bwMode="auto">
          <a:xfrm>
            <a:off x="3270919" y="5795963"/>
            <a:ext cx="9541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i="1">
                <a:solidFill>
                  <a:schemeClr val="bg1"/>
                </a:solidFill>
              </a:rPr>
              <a:t>Stream</a:t>
            </a:r>
            <a:r>
              <a:rPr lang="en-US" b="1" i="1" baseline="-20000">
                <a:solidFill>
                  <a:schemeClr val="bg1"/>
                </a:solidFill>
              </a:rPr>
              <a:t>2</a:t>
            </a:r>
          </a:p>
        </p:txBody>
      </p:sp>
      <p:sp>
        <p:nvSpPr>
          <p:cNvPr id="43" name="Text Box 39"/>
          <p:cNvSpPr txBox="1">
            <a:spLocks noChangeArrowheads="1"/>
          </p:cNvSpPr>
          <p:nvPr/>
        </p:nvSpPr>
        <p:spPr bwMode="auto">
          <a:xfrm>
            <a:off x="5271169" y="4138613"/>
            <a:ext cx="9541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i="1">
                <a:solidFill>
                  <a:schemeClr val="bg1"/>
                </a:solidFill>
              </a:rPr>
              <a:t>Stream</a:t>
            </a:r>
            <a:r>
              <a:rPr lang="en-US" b="1" i="1" baseline="-20000">
                <a:solidFill>
                  <a:schemeClr val="bg1"/>
                </a:solidFill>
              </a:rPr>
              <a:t>3</a:t>
            </a:r>
          </a:p>
        </p:txBody>
      </p:sp>
      <p:sp>
        <p:nvSpPr>
          <p:cNvPr id="45" name="Line 41"/>
          <p:cNvSpPr>
            <a:spLocks noChangeShapeType="1"/>
          </p:cNvSpPr>
          <p:nvPr/>
        </p:nvSpPr>
        <p:spPr bwMode="auto">
          <a:xfrm flipV="1">
            <a:off x="2543844" y="5465763"/>
            <a:ext cx="0" cy="3968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6" name="Line 42"/>
          <p:cNvSpPr>
            <a:spLocks noChangeShapeType="1"/>
          </p:cNvSpPr>
          <p:nvPr/>
        </p:nvSpPr>
        <p:spPr bwMode="auto">
          <a:xfrm flipV="1">
            <a:off x="3804319" y="5465763"/>
            <a:ext cx="0" cy="3968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nvGrpSpPr>
          <p:cNvPr id="47" name="Group 43"/>
          <p:cNvGrpSpPr>
            <a:grpSpLocks/>
          </p:cNvGrpSpPr>
          <p:nvPr/>
        </p:nvGrpSpPr>
        <p:grpSpPr bwMode="auto">
          <a:xfrm>
            <a:off x="5580732" y="2879725"/>
            <a:ext cx="371475" cy="1258888"/>
            <a:chOff x="4032" y="1584"/>
            <a:chExt cx="240" cy="912"/>
          </a:xfrm>
        </p:grpSpPr>
        <p:sp>
          <p:nvSpPr>
            <p:cNvPr id="48" name="Rectangle 44"/>
            <p:cNvSpPr>
              <a:spLocks noChangeArrowheads="1"/>
            </p:cNvSpPr>
            <p:nvPr/>
          </p:nvSpPr>
          <p:spPr bwMode="auto">
            <a:xfrm>
              <a:off x="4032" y="1680"/>
              <a:ext cx="240" cy="480"/>
            </a:xfrm>
            <a:prstGeom prst="rect">
              <a:avLst/>
            </a:prstGeom>
            <a:solidFill>
              <a:schemeClr val="accent1"/>
            </a:solidFill>
            <a:ln w="1905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49" name="Line 45"/>
            <p:cNvSpPr>
              <a:spLocks noChangeShapeType="1"/>
            </p:cNvSpPr>
            <p:nvPr/>
          </p:nvSpPr>
          <p:spPr bwMode="auto">
            <a:xfrm>
              <a:off x="4032" y="1776"/>
              <a:ext cx="24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50" name="Line 46"/>
            <p:cNvSpPr>
              <a:spLocks noChangeShapeType="1"/>
            </p:cNvSpPr>
            <p:nvPr/>
          </p:nvSpPr>
          <p:spPr bwMode="auto">
            <a:xfrm>
              <a:off x="4032" y="1872"/>
              <a:ext cx="24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51" name="Line 47"/>
            <p:cNvSpPr>
              <a:spLocks noChangeShapeType="1"/>
            </p:cNvSpPr>
            <p:nvPr/>
          </p:nvSpPr>
          <p:spPr bwMode="auto">
            <a:xfrm>
              <a:off x="4032" y="1968"/>
              <a:ext cx="24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52" name="Line 48"/>
            <p:cNvSpPr>
              <a:spLocks noChangeShapeType="1"/>
            </p:cNvSpPr>
            <p:nvPr/>
          </p:nvSpPr>
          <p:spPr bwMode="auto">
            <a:xfrm>
              <a:off x="4032" y="2064"/>
              <a:ext cx="24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53" name="Line 49"/>
            <p:cNvSpPr>
              <a:spLocks noChangeShapeType="1"/>
            </p:cNvSpPr>
            <p:nvPr/>
          </p:nvSpPr>
          <p:spPr bwMode="auto">
            <a:xfrm>
              <a:off x="4032" y="2160"/>
              <a:ext cx="0"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54" name="Line 50"/>
            <p:cNvSpPr>
              <a:spLocks noChangeShapeType="1"/>
            </p:cNvSpPr>
            <p:nvPr/>
          </p:nvSpPr>
          <p:spPr bwMode="auto">
            <a:xfrm>
              <a:off x="4272" y="2160"/>
              <a:ext cx="0"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55" name="Line 51"/>
            <p:cNvSpPr>
              <a:spLocks noChangeShapeType="1"/>
            </p:cNvSpPr>
            <p:nvPr/>
          </p:nvSpPr>
          <p:spPr bwMode="auto">
            <a:xfrm>
              <a:off x="4032" y="1584"/>
              <a:ext cx="0"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56" name="Line 52"/>
            <p:cNvSpPr>
              <a:spLocks noChangeShapeType="1"/>
            </p:cNvSpPr>
            <p:nvPr/>
          </p:nvSpPr>
          <p:spPr bwMode="auto">
            <a:xfrm>
              <a:off x="4272" y="1584"/>
              <a:ext cx="0" cy="96"/>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57" name="Line 53"/>
            <p:cNvSpPr>
              <a:spLocks noChangeShapeType="1"/>
            </p:cNvSpPr>
            <p:nvPr/>
          </p:nvSpPr>
          <p:spPr bwMode="auto">
            <a:xfrm flipV="1">
              <a:off x="4176" y="2208"/>
              <a:ext cx="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sp>
        <p:nvSpPr>
          <p:cNvPr id="58" name="Line 54"/>
          <p:cNvSpPr>
            <a:spLocks noChangeShapeType="1"/>
          </p:cNvSpPr>
          <p:nvPr/>
        </p:nvSpPr>
        <p:spPr bwMode="auto">
          <a:xfrm flipH="1" flipV="1">
            <a:off x="2396207" y="2481263"/>
            <a:ext cx="592137" cy="3317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59" name="Freeform 55"/>
          <p:cNvSpPr>
            <a:spLocks/>
          </p:cNvSpPr>
          <p:nvPr/>
        </p:nvSpPr>
        <p:spPr bwMode="auto">
          <a:xfrm>
            <a:off x="3507457" y="2547938"/>
            <a:ext cx="1517650" cy="627062"/>
          </a:xfrm>
          <a:custGeom>
            <a:avLst/>
            <a:gdLst>
              <a:gd name="T0" fmla="*/ 0 w 983"/>
              <a:gd name="T1" fmla="*/ 454 h 454"/>
              <a:gd name="T2" fmla="*/ 983 w 983"/>
              <a:gd name="T3" fmla="*/ 0 h 454"/>
            </a:gdLst>
            <a:ahLst/>
            <a:cxnLst>
              <a:cxn ang="0">
                <a:pos x="T0" y="T1"/>
              </a:cxn>
              <a:cxn ang="0">
                <a:pos x="T2" y="T3"/>
              </a:cxn>
            </a:cxnLst>
            <a:rect l="0" t="0" r="r" b="b"/>
            <a:pathLst>
              <a:path w="983" h="454">
                <a:moveTo>
                  <a:pt x="0" y="454"/>
                </a:moveTo>
                <a:lnTo>
                  <a:pt x="983"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de-DE"/>
          </a:p>
        </p:txBody>
      </p:sp>
      <p:sp>
        <p:nvSpPr>
          <p:cNvPr id="60" name="Freeform 56"/>
          <p:cNvSpPr>
            <a:spLocks/>
          </p:cNvSpPr>
          <p:nvPr/>
        </p:nvSpPr>
        <p:spPr bwMode="auto">
          <a:xfrm>
            <a:off x="5244182" y="2543175"/>
            <a:ext cx="536575" cy="396875"/>
          </a:xfrm>
          <a:custGeom>
            <a:avLst/>
            <a:gdLst>
              <a:gd name="T0" fmla="*/ 348 w 348"/>
              <a:gd name="T1" fmla="*/ 288 h 288"/>
              <a:gd name="T2" fmla="*/ 0 w 348"/>
              <a:gd name="T3" fmla="*/ 0 h 288"/>
            </a:gdLst>
            <a:ahLst/>
            <a:cxnLst>
              <a:cxn ang="0">
                <a:pos x="T0" y="T1"/>
              </a:cxn>
              <a:cxn ang="0">
                <a:pos x="T2" y="T3"/>
              </a:cxn>
            </a:cxnLst>
            <a:rect l="0" t="0" r="r" b="b"/>
            <a:pathLst>
              <a:path w="348" h="288">
                <a:moveTo>
                  <a:pt x="348" y="288"/>
                </a:moveTo>
                <a:lnTo>
                  <a:pt x="0"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de-DE"/>
          </a:p>
        </p:txBody>
      </p:sp>
      <p:sp>
        <p:nvSpPr>
          <p:cNvPr id="61" name="Line 57"/>
          <p:cNvSpPr>
            <a:spLocks noChangeShapeType="1"/>
          </p:cNvSpPr>
          <p:nvPr/>
        </p:nvSpPr>
        <p:spPr bwMode="auto">
          <a:xfrm flipV="1">
            <a:off x="2396207" y="1752600"/>
            <a:ext cx="0" cy="3317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62" name="Line 58"/>
          <p:cNvSpPr>
            <a:spLocks noChangeShapeType="1"/>
          </p:cNvSpPr>
          <p:nvPr/>
        </p:nvSpPr>
        <p:spPr bwMode="auto">
          <a:xfrm flipV="1">
            <a:off x="5136232" y="1752600"/>
            <a:ext cx="0" cy="3317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63" name="Line 59"/>
          <p:cNvSpPr>
            <a:spLocks noChangeShapeType="1"/>
          </p:cNvSpPr>
          <p:nvPr/>
        </p:nvSpPr>
        <p:spPr bwMode="auto">
          <a:xfrm>
            <a:off x="2396207" y="4603750"/>
            <a:ext cx="0" cy="131763"/>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64" name="Line 60"/>
          <p:cNvSpPr>
            <a:spLocks noChangeShapeType="1"/>
          </p:cNvSpPr>
          <p:nvPr/>
        </p:nvSpPr>
        <p:spPr bwMode="auto">
          <a:xfrm>
            <a:off x="2766094" y="4603750"/>
            <a:ext cx="0" cy="131763"/>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65" name="Line 61"/>
          <p:cNvSpPr>
            <a:spLocks noChangeShapeType="1"/>
          </p:cNvSpPr>
          <p:nvPr/>
        </p:nvSpPr>
        <p:spPr bwMode="auto">
          <a:xfrm>
            <a:off x="3582069" y="4603750"/>
            <a:ext cx="0" cy="131763"/>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66" name="Line 62"/>
          <p:cNvSpPr>
            <a:spLocks noChangeShapeType="1"/>
          </p:cNvSpPr>
          <p:nvPr/>
        </p:nvSpPr>
        <p:spPr bwMode="auto">
          <a:xfrm>
            <a:off x="3951957" y="4603750"/>
            <a:ext cx="0" cy="131763"/>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67" name="AutoShape 63"/>
          <p:cNvSpPr>
            <a:spLocks noChangeArrowheads="1"/>
          </p:cNvSpPr>
          <p:nvPr/>
        </p:nvSpPr>
        <p:spPr bwMode="auto">
          <a:xfrm>
            <a:off x="1654844" y="3808413"/>
            <a:ext cx="815975" cy="463550"/>
          </a:xfrm>
          <a:prstGeom prst="roundRect">
            <a:avLst>
              <a:gd name="adj" fmla="val 16667"/>
            </a:avLst>
          </a:prstGeom>
          <a:solidFill>
            <a:srgbClr val="FF6600"/>
          </a:solidFill>
          <a:ln w="19050">
            <a:solidFill>
              <a:schemeClr val="bg2"/>
            </a:solidFill>
            <a:round/>
            <a:headEnd/>
            <a:tailEnd/>
          </a:ln>
          <a:effectLst/>
        </p:spPr>
        <p:txBody>
          <a:bodyPr wrap="none" anchor="ctr"/>
          <a:lstStyle/>
          <a:p>
            <a:endParaRPr lang="de-DE"/>
          </a:p>
        </p:txBody>
      </p:sp>
      <p:sp>
        <p:nvSpPr>
          <p:cNvPr id="68" name="Text Box 64"/>
          <p:cNvSpPr txBox="1">
            <a:spLocks noChangeArrowheads="1"/>
          </p:cNvSpPr>
          <p:nvPr/>
        </p:nvSpPr>
        <p:spPr bwMode="auto">
          <a:xfrm>
            <a:off x="1643732" y="3873500"/>
            <a:ext cx="868362" cy="396875"/>
          </a:xfrm>
          <a:prstGeom prst="rect">
            <a:avLst/>
          </a:prstGeom>
          <a:noFill/>
          <a:ln>
            <a:noFill/>
          </a:ln>
          <a:effectLst/>
        </p:spPr>
        <p:txBody>
          <a:bodyPr wrap="none">
            <a:spAutoFit/>
          </a:bodyPr>
          <a:lstStyle/>
          <a:p>
            <a:r>
              <a:rPr lang="en-US" dirty="0"/>
              <a:t>State</a:t>
            </a:r>
            <a:r>
              <a:rPr lang="en-US" b="1" baseline="-20000" dirty="0"/>
              <a:t>1</a:t>
            </a:r>
          </a:p>
        </p:txBody>
      </p:sp>
      <p:sp>
        <p:nvSpPr>
          <p:cNvPr id="69" name="AutoShape 65"/>
          <p:cNvSpPr>
            <a:spLocks noChangeArrowheads="1"/>
          </p:cNvSpPr>
          <p:nvPr/>
        </p:nvSpPr>
        <p:spPr bwMode="auto">
          <a:xfrm>
            <a:off x="3951957" y="3808413"/>
            <a:ext cx="814387" cy="463550"/>
          </a:xfrm>
          <a:prstGeom prst="roundRect">
            <a:avLst>
              <a:gd name="adj" fmla="val 16667"/>
            </a:avLst>
          </a:prstGeom>
          <a:solidFill>
            <a:srgbClr val="FF6600"/>
          </a:solidFill>
          <a:ln w="19050">
            <a:solidFill>
              <a:schemeClr val="bg2"/>
            </a:solidFill>
            <a:round/>
            <a:headEnd/>
            <a:tailEnd/>
          </a:ln>
          <a:effectLst/>
        </p:spPr>
        <p:txBody>
          <a:bodyPr wrap="none" anchor="ctr"/>
          <a:lstStyle/>
          <a:p>
            <a:endParaRPr lang="de-DE"/>
          </a:p>
        </p:txBody>
      </p:sp>
      <p:sp>
        <p:nvSpPr>
          <p:cNvPr id="70" name="Text Box 66"/>
          <p:cNvSpPr txBox="1">
            <a:spLocks noChangeArrowheads="1"/>
          </p:cNvSpPr>
          <p:nvPr/>
        </p:nvSpPr>
        <p:spPr bwMode="auto">
          <a:xfrm>
            <a:off x="3939257" y="3873500"/>
            <a:ext cx="868362" cy="396875"/>
          </a:xfrm>
          <a:prstGeom prst="rect">
            <a:avLst/>
          </a:prstGeom>
          <a:noFill/>
          <a:ln>
            <a:noFill/>
          </a:ln>
          <a:effectLst/>
        </p:spPr>
        <p:txBody>
          <a:bodyPr wrap="none">
            <a:spAutoFit/>
          </a:bodyPr>
          <a:lstStyle/>
          <a:p>
            <a:r>
              <a:rPr lang="en-US"/>
              <a:t>State</a:t>
            </a:r>
            <a:r>
              <a:rPr lang="en-US" b="1" baseline="-20000"/>
              <a:t>2</a:t>
            </a:r>
          </a:p>
        </p:txBody>
      </p:sp>
      <p:sp>
        <p:nvSpPr>
          <p:cNvPr id="71" name="Oval 67"/>
          <p:cNvSpPr>
            <a:spLocks noChangeArrowheads="1"/>
          </p:cNvSpPr>
          <p:nvPr/>
        </p:nvSpPr>
        <p:spPr bwMode="auto">
          <a:xfrm>
            <a:off x="2840707" y="3873500"/>
            <a:ext cx="741362" cy="398463"/>
          </a:xfrm>
          <a:prstGeom prst="ellipse">
            <a:avLst/>
          </a:prstGeom>
          <a:solidFill>
            <a:schemeClr val="hlink"/>
          </a:solidFill>
          <a:ln w="1905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72" name="Rectangle 68"/>
          <p:cNvSpPr>
            <a:spLocks noChangeArrowheads="1"/>
          </p:cNvSpPr>
          <p:nvPr/>
        </p:nvSpPr>
        <p:spPr bwMode="auto">
          <a:xfrm>
            <a:off x="2981994" y="3873500"/>
            <a:ext cx="49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a:latin typeface="Lucida Sans Unicode" charset="0"/>
              </a:rPr>
              <a:t>⋈</a:t>
            </a:r>
          </a:p>
        </p:txBody>
      </p:sp>
      <p:sp>
        <p:nvSpPr>
          <p:cNvPr id="73" name="Line 69"/>
          <p:cNvSpPr>
            <a:spLocks noChangeShapeType="1"/>
          </p:cNvSpPr>
          <p:nvPr/>
        </p:nvSpPr>
        <p:spPr bwMode="auto">
          <a:xfrm flipV="1">
            <a:off x="2543844" y="4271963"/>
            <a:ext cx="519113" cy="3317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74" name="Line 70"/>
          <p:cNvSpPr>
            <a:spLocks noChangeShapeType="1"/>
          </p:cNvSpPr>
          <p:nvPr/>
        </p:nvSpPr>
        <p:spPr bwMode="auto">
          <a:xfrm flipH="1" flipV="1">
            <a:off x="3359819" y="4271963"/>
            <a:ext cx="369888" cy="3317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75" name="Line 71"/>
          <p:cNvSpPr>
            <a:spLocks noChangeShapeType="1"/>
          </p:cNvSpPr>
          <p:nvPr/>
        </p:nvSpPr>
        <p:spPr bwMode="auto">
          <a:xfrm flipV="1">
            <a:off x="3210594" y="3476625"/>
            <a:ext cx="0" cy="3317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76" name="Line 72"/>
          <p:cNvSpPr>
            <a:spLocks noChangeShapeType="1"/>
          </p:cNvSpPr>
          <p:nvPr/>
        </p:nvSpPr>
        <p:spPr bwMode="auto">
          <a:xfrm flipH="1">
            <a:off x="2470819" y="4073525"/>
            <a:ext cx="369888"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77" name="Line 73"/>
          <p:cNvSpPr>
            <a:spLocks noChangeShapeType="1"/>
          </p:cNvSpPr>
          <p:nvPr/>
        </p:nvSpPr>
        <p:spPr bwMode="auto">
          <a:xfrm>
            <a:off x="3582069" y="4073525"/>
            <a:ext cx="369888"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78" name="Line 74"/>
          <p:cNvSpPr>
            <a:spLocks noChangeShapeType="1"/>
          </p:cNvSpPr>
          <p:nvPr/>
        </p:nvSpPr>
        <p:spPr bwMode="auto">
          <a:xfrm flipH="1">
            <a:off x="4396457" y="2282825"/>
            <a:ext cx="369887"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79" name="Line 75"/>
          <p:cNvSpPr>
            <a:spLocks noChangeShapeType="1"/>
          </p:cNvSpPr>
          <p:nvPr/>
        </p:nvSpPr>
        <p:spPr bwMode="auto">
          <a:xfrm>
            <a:off x="5507707" y="2282825"/>
            <a:ext cx="295275"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nvGrpSpPr>
          <p:cNvPr id="80" name="Gruppierung 79"/>
          <p:cNvGrpSpPr/>
          <p:nvPr/>
        </p:nvGrpSpPr>
        <p:grpSpPr>
          <a:xfrm>
            <a:off x="795437" y="2029346"/>
            <a:ext cx="1184275" cy="463550"/>
            <a:chOff x="3734469" y="2170113"/>
            <a:chExt cx="1184275" cy="463550"/>
          </a:xfrm>
          <a:solidFill>
            <a:srgbClr val="FFFF00"/>
          </a:solidFill>
        </p:grpSpPr>
        <p:sp>
          <p:nvSpPr>
            <p:cNvPr id="81" name="AutoShape 33"/>
            <p:cNvSpPr>
              <a:spLocks noChangeArrowheads="1"/>
            </p:cNvSpPr>
            <p:nvPr/>
          </p:nvSpPr>
          <p:spPr bwMode="auto">
            <a:xfrm>
              <a:off x="3734469" y="2170113"/>
              <a:ext cx="814388" cy="463550"/>
            </a:xfrm>
            <a:prstGeom prst="roundRect">
              <a:avLst>
                <a:gd name="adj" fmla="val 16667"/>
              </a:avLst>
            </a:prstGeom>
            <a:grpFill/>
            <a:ln w="19050">
              <a:solidFill>
                <a:schemeClr val="bg2"/>
              </a:solidFill>
              <a:round/>
              <a:headEnd/>
              <a:tailEnd/>
            </a:ln>
            <a:effectLst/>
          </p:spPr>
          <p:txBody>
            <a:bodyPr wrap="none" anchor="ctr"/>
            <a:lstStyle/>
            <a:p>
              <a:endParaRPr lang="de-DE"/>
            </a:p>
          </p:txBody>
        </p:sp>
        <p:sp>
          <p:nvSpPr>
            <p:cNvPr id="82" name="Text Box 34"/>
            <p:cNvSpPr txBox="1">
              <a:spLocks noChangeArrowheads="1"/>
            </p:cNvSpPr>
            <p:nvPr/>
          </p:nvSpPr>
          <p:spPr bwMode="auto">
            <a:xfrm>
              <a:off x="3750631" y="2236788"/>
              <a:ext cx="760593" cy="369332"/>
            </a:xfrm>
            <a:prstGeom prst="rect">
              <a:avLst/>
            </a:prstGeom>
            <a:grpFill/>
            <a:ln>
              <a:noFill/>
            </a:ln>
            <a:effectLst/>
          </p:spPr>
          <p:txBody>
            <a:bodyPr wrap="none">
              <a:spAutoFit/>
            </a:bodyPr>
            <a:lstStyle/>
            <a:p>
              <a:r>
                <a:rPr lang="en-US" dirty="0" smtClean="0"/>
                <a:t>State</a:t>
              </a:r>
              <a:r>
                <a:rPr lang="en-US" b="1" baseline="-20000" dirty="0" smtClean="0"/>
                <a:t>5</a:t>
              </a:r>
              <a:endParaRPr lang="en-US" b="1" baseline="-20000" dirty="0"/>
            </a:p>
          </p:txBody>
        </p:sp>
        <p:sp>
          <p:nvSpPr>
            <p:cNvPr id="83" name="Line 74"/>
            <p:cNvSpPr>
              <a:spLocks noChangeShapeType="1"/>
            </p:cNvSpPr>
            <p:nvPr/>
          </p:nvSpPr>
          <p:spPr bwMode="auto">
            <a:xfrm flipH="1">
              <a:off x="4548857" y="2435225"/>
              <a:ext cx="369887" cy="0"/>
            </a:xfrm>
            <a:prstGeom prst="line">
              <a:avLst/>
            </a:prstGeom>
            <a:grpFill/>
            <a:ln w="38100">
              <a:solidFill>
                <a:schemeClr val="tx1"/>
              </a:solidFill>
              <a:prstDash val="sysDot"/>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spTree>
    <p:extLst>
      <p:ext uri="{BB962C8B-B14F-4D97-AF65-F5344CB8AC3E}">
        <p14:creationId xmlns:p14="http://schemas.microsoft.com/office/powerpoint/2010/main" val="3264910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Problembetrachtung</a:t>
            </a:r>
            <a:endParaRPr lang="de-DE" dirty="0"/>
          </a:p>
        </p:txBody>
      </p:sp>
      <p:sp>
        <p:nvSpPr>
          <p:cNvPr id="3" name="Inhaltsplatzhalter 2"/>
          <p:cNvSpPr>
            <a:spLocks noGrp="1"/>
          </p:cNvSpPr>
          <p:nvPr>
            <p:ph idx="1"/>
          </p:nvPr>
        </p:nvSpPr>
        <p:spPr/>
        <p:txBody>
          <a:bodyPr/>
          <a:lstStyle/>
          <a:p>
            <a:r>
              <a:rPr lang="de-DE" dirty="0" smtClean="0"/>
              <a:t>Fenster sind Möglichkeiten, den Nutzer selbst kleine Einheiten zu definieren zu lassen</a:t>
            </a:r>
          </a:p>
          <a:p>
            <a:r>
              <a:rPr lang="de-DE" dirty="0" smtClean="0"/>
              <a:t>Nicht immer kann man große Fenster (vgl. S</a:t>
            </a:r>
            <a:r>
              <a:rPr lang="en-US" dirty="0" smtClean="0">
                <a:sym typeface="Symbol" charset="0"/>
              </a:rPr>
              <a:t>[</a:t>
            </a:r>
            <a:r>
              <a:rPr lang="en-US" dirty="0">
                <a:sym typeface="Symbol" charset="0"/>
              </a:rPr>
              <a:t></a:t>
            </a:r>
            <a:r>
              <a:rPr lang="en-US" dirty="0" smtClean="0">
                <a:sym typeface="Symbol" charset="0"/>
              </a:rPr>
              <a:t>]) </a:t>
            </a:r>
            <a:r>
              <a:rPr lang="en-US" dirty="0" err="1" smtClean="0">
                <a:sym typeface="Symbol" charset="0"/>
              </a:rPr>
              <a:t>wegoptimieren</a:t>
            </a:r>
            <a:endParaRPr lang="en-US" dirty="0" smtClean="0">
              <a:sym typeface="Symbol" charset="0"/>
            </a:endParaRPr>
          </a:p>
          <a:p>
            <a:r>
              <a:rPr lang="en-US" dirty="0" err="1" smtClean="0">
                <a:sym typeface="Symbol" charset="0"/>
              </a:rPr>
              <a:t>Auch</a:t>
            </a:r>
            <a:r>
              <a:rPr lang="en-US" dirty="0" smtClean="0">
                <a:sym typeface="Symbol" charset="0"/>
              </a:rPr>
              <a:t> </a:t>
            </a:r>
            <a:r>
              <a:rPr lang="en-US" dirty="0" err="1" smtClean="0">
                <a:sym typeface="Symbol" charset="0"/>
              </a:rPr>
              <a:t>bei</a:t>
            </a:r>
            <a:r>
              <a:rPr lang="en-US" dirty="0" smtClean="0">
                <a:sym typeface="Symbol" charset="0"/>
              </a:rPr>
              <a:t> “</a:t>
            </a:r>
            <a:r>
              <a:rPr lang="en-US" dirty="0" err="1" smtClean="0">
                <a:sym typeface="Symbol" charset="0"/>
              </a:rPr>
              <a:t>kleinem</a:t>
            </a:r>
            <a:r>
              <a:rPr lang="en-US" dirty="0" smtClean="0">
                <a:sym typeface="Symbol" charset="0"/>
              </a:rPr>
              <a:t>” </a:t>
            </a:r>
            <a:r>
              <a:rPr lang="en-US" dirty="0" err="1" smtClean="0">
                <a:sym typeface="Symbol" charset="0"/>
              </a:rPr>
              <a:t>Fenster</a:t>
            </a:r>
            <a:r>
              <a:rPr lang="en-US" dirty="0" smtClean="0">
                <a:sym typeface="Symbol" charset="0"/>
              </a:rPr>
              <a:t> </a:t>
            </a:r>
            <a:r>
              <a:rPr lang="en-US" dirty="0" err="1" smtClean="0">
                <a:sym typeface="Symbol" charset="0"/>
              </a:rPr>
              <a:t>kann</a:t>
            </a:r>
            <a:r>
              <a:rPr lang="en-US" dirty="0" smtClean="0">
                <a:sym typeface="Symbol" charset="0"/>
              </a:rPr>
              <a:t> </a:t>
            </a:r>
            <a:r>
              <a:rPr lang="en-US" dirty="0" err="1" smtClean="0">
                <a:sym typeface="Symbol" charset="0"/>
              </a:rPr>
              <a:t>bei</a:t>
            </a:r>
            <a:r>
              <a:rPr lang="en-US" dirty="0" smtClean="0">
                <a:sym typeface="Symbol" charset="0"/>
              </a:rPr>
              <a:t> </a:t>
            </a:r>
            <a:r>
              <a:rPr lang="en-US" dirty="0" err="1" smtClean="0">
                <a:sym typeface="Symbol" charset="0"/>
              </a:rPr>
              <a:t>einem</a:t>
            </a:r>
            <a:r>
              <a:rPr lang="en-US" dirty="0" smtClean="0">
                <a:sym typeface="Symbol" charset="0"/>
              </a:rPr>
              <a:t> “</a:t>
            </a:r>
            <a:r>
              <a:rPr lang="en-US" dirty="0" err="1" smtClean="0">
                <a:sym typeface="Symbol" charset="0"/>
              </a:rPr>
              <a:t>Eingabestoß</a:t>
            </a:r>
            <a:r>
              <a:rPr lang="en-US" dirty="0" smtClean="0">
                <a:sym typeface="Symbol" charset="0"/>
              </a:rPr>
              <a:t>” (burst) </a:t>
            </a:r>
            <a:r>
              <a:rPr lang="en-US" dirty="0" err="1" smtClean="0">
                <a:sym typeface="Symbol" charset="0"/>
              </a:rPr>
              <a:t>eine</a:t>
            </a:r>
            <a:r>
              <a:rPr lang="en-US" dirty="0" smtClean="0">
                <a:sym typeface="Symbol" charset="0"/>
              </a:rPr>
              <a:t> </a:t>
            </a:r>
            <a:r>
              <a:rPr lang="en-US" dirty="0" err="1" smtClean="0">
                <a:sym typeface="Symbol" charset="0"/>
              </a:rPr>
              <a:t>große</a:t>
            </a:r>
            <a:r>
              <a:rPr lang="en-US" dirty="0" smtClean="0">
                <a:sym typeface="Symbol" charset="0"/>
              </a:rPr>
              <a:t> Relation </a:t>
            </a:r>
            <a:r>
              <a:rPr lang="en-US" dirty="0" err="1" smtClean="0">
                <a:sym typeface="Symbol" charset="0"/>
              </a:rPr>
              <a:t>entstehen</a:t>
            </a:r>
            <a:endParaRPr lang="en-US" dirty="0">
              <a:sym typeface="Symbol" charset="0"/>
            </a:endParaRPr>
          </a:p>
          <a:p>
            <a:r>
              <a:rPr lang="en-US" dirty="0" smtClean="0">
                <a:sym typeface="Wingdings"/>
              </a:rPr>
              <a:t> </a:t>
            </a:r>
            <a:r>
              <a:rPr lang="en-US" dirty="0" err="1" smtClean="0">
                <a:sym typeface="Symbol" charset="0"/>
              </a:rPr>
              <a:t>Problematische</a:t>
            </a:r>
            <a:r>
              <a:rPr lang="en-US" dirty="0" smtClean="0">
                <a:sym typeface="Symbol" charset="0"/>
              </a:rPr>
              <a:t> </a:t>
            </a:r>
            <a:r>
              <a:rPr lang="en-US" dirty="0" err="1" smtClean="0">
                <a:sym typeface="Symbol" charset="0"/>
              </a:rPr>
              <a:t>Verzögerungen</a:t>
            </a:r>
            <a:endParaRPr lang="en-US" dirty="0">
              <a:sym typeface="Symbol" charset="0"/>
            </a:endParaRPr>
          </a:p>
          <a:p>
            <a:r>
              <a:rPr lang="de-DE" dirty="0"/>
              <a:t>Auch bei blockierenden Operatoren (z.B. </a:t>
            </a:r>
            <a:r>
              <a:rPr lang="de-DE" dirty="0" err="1"/>
              <a:t>Sort</a:t>
            </a:r>
            <a:r>
              <a:rPr lang="de-DE" dirty="0"/>
              <a:t>) kann der Speicherbedarf für den jeweiligen Zustand bei großen Relationen sehr groß werden</a:t>
            </a:r>
          </a:p>
          <a:p>
            <a:pPr lvl="1"/>
            <a:r>
              <a:rPr lang="de-DE" dirty="0"/>
              <a:t>Verarbeitung wird ggf. auch zu langsam</a:t>
            </a:r>
          </a:p>
          <a:p>
            <a:endParaRPr lang="de-DE" dirty="0"/>
          </a:p>
        </p:txBody>
      </p:sp>
      <p:sp>
        <p:nvSpPr>
          <p:cNvPr id="4" name="Foliennummernplatzhalter 3"/>
          <p:cNvSpPr>
            <a:spLocks noGrp="1"/>
          </p:cNvSpPr>
          <p:nvPr>
            <p:ph type="sldNum" sz="quarter" idx="12"/>
          </p:nvPr>
        </p:nvSpPr>
        <p:spPr/>
        <p:txBody>
          <a:bodyPr/>
          <a:lstStyle/>
          <a:p>
            <a:pPr>
              <a:defRPr/>
            </a:pPr>
            <a:fld id="{D4E55964-1ACB-E742-83A7-6D5C6D2D6D17}" type="slidenum">
              <a:rPr lang="de-DE" smtClean="0"/>
              <a:pPr>
                <a:defRPr/>
              </a:pPr>
              <a:t>54</a:t>
            </a:fld>
            <a:endParaRPr lang="de-DE"/>
          </a:p>
        </p:txBody>
      </p:sp>
    </p:spTree>
    <p:extLst>
      <p:ext uri="{BB962C8B-B14F-4D97-AF65-F5344CB8AC3E}">
        <p14:creationId xmlns:p14="http://schemas.microsoft.com/office/powerpoint/2010/main" val="356107428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liennummernplatzhalter 4"/>
          <p:cNvSpPr>
            <a:spLocks noGrp="1"/>
          </p:cNvSpPr>
          <p:nvPr>
            <p:ph type="sldNum" sz="quarter" idx="11"/>
          </p:nvPr>
        </p:nvSpPr>
        <p:spPr>
          <a:xfrm>
            <a:off x="8604449" y="6309320"/>
            <a:ext cx="432048" cy="288032"/>
          </a:xfrm>
        </p:spPr>
        <p:txBody>
          <a:bodyPr/>
          <a:lstStyle/>
          <a:p>
            <a:pPr>
              <a:defRPr/>
            </a:pPr>
            <a:fld id="{80B0C53D-4C32-A843-AB82-A6DC4DC6111B}" type="slidenum">
              <a:rPr lang="en-US" sz="1400"/>
              <a:pPr>
                <a:defRPr/>
              </a:pPr>
              <a:t>55</a:t>
            </a:fld>
            <a:endParaRPr lang="en-US" sz="1400" dirty="0"/>
          </a:p>
        </p:txBody>
      </p:sp>
      <p:sp>
        <p:nvSpPr>
          <p:cNvPr id="509954" name="Rectangle 2"/>
          <p:cNvSpPr>
            <a:spLocks noGrp="1" noChangeArrowheads="1"/>
          </p:cNvSpPr>
          <p:nvPr>
            <p:ph type="title"/>
          </p:nvPr>
        </p:nvSpPr>
        <p:spPr>
          <a:xfrm>
            <a:off x="381000" y="304800"/>
            <a:ext cx="8231188" cy="8382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r>
              <a:rPr lang="en-US" sz="2800" dirty="0" err="1" smtClean="0">
                <a:cs typeface="+mj-cs"/>
              </a:rPr>
              <a:t>Stromverarbeitungsmodelle</a:t>
            </a:r>
            <a:r>
              <a:rPr lang="en-US" sz="2800" dirty="0" smtClean="0">
                <a:cs typeface="+mj-cs"/>
              </a:rPr>
              <a:t> – </a:t>
            </a:r>
            <a:r>
              <a:rPr lang="en-US" sz="2800" dirty="0" err="1" smtClean="0">
                <a:cs typeface="+mj-cs"/>
              </a:rPr>
              <a:t>interner</a:t>
            </a:r>
            <a:r>
              <a:rPr lang="en-US" sz="2800" dirty="0" smtClean="0">
                <a:cs typeface="+mj-cs"/>
              </a:rPr>
              <a:t> </a:t>
            </a:r>
            <a:r>
              <a:rPr lang="en-US" sz="2800" dirty="0" err="1" smtClean="0">
                <a:cs typeface="+mj-cs"/>
              </a:rPr>
              <a:t>Speicher</a:t>
            </a:r>
            <a:r>
              <a:rPr lang="en-US" sz="2800" dirty="0" smtClean="0">
                <a:cs typeface="+mj-cs"/>
              </a:rPr>
              <a:t> A[</a:t>
            </a:r>
            <a:r>
              <a:rPr lang="en-US" sz="2800" baseline="30000" dirty="0" smtClean="0">
                <a:cs typeface="+mj-cs"/>
              </a:rPr>
              <a:t>.</a:t>
            </a:r>
            <a:r>
              <a:rPr lang="en-US" sz="2800" dirty="0" smtClean="0">
                <a:cs typeface="+mj-cs"/>
              </a:rPr>
              <a:t>]</a:t>
            </a:r>
          </a:p>
        </p:txBody>
      </p:sp>
      <p:sp>
        <p:nvSpPr>
          <p:cNvPr id="509955" name="Rectangle 3"/>
          <p:cNvSpPr>
            <a:spLocks noGrp="1" noChangeArrowheads="1"/>
          </p:cNvSpPr>
          <p:nvPr>
            <p:ph type="body" idx="1"/>
          </p:nvPr>
        </p:nvSpPr>
        <p:spPr>
          <a:xfrm>
            <a:off x="419100" y="1295400"/>
            <a:ext cx="8420100" cy="4725888"/>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171450" indent="-171450" eaLnBrk="1" hangingPunct="1">
              <a:tabLst>
                <a:tab pos="1082675" algn="l"/>
              </a:tabLst>
              <a:defRPr/>
            </a:pPr>
            <a:r>
              <a:rPr lang="en-US" dirty="0" smtClean="0">
                <a:solidFill>
                  <a:srgbClr val="CC0000"/>
                </a:solidFill>
                <a:cs typeface="+mn-cs"/>
              </a:rPr>
              <a:t>Absolute </a:t>
            </a:r>
            <a:r>
              <a:rPr lang="en-US" dirty="0" err="1" smtClean="0">
                <a:solidFill>
                  <a:srgbClr val="CC0000"/>
                </a:solidFill>
                <a:cs typeface="+mn-cs"/>
              </a:rPr>
              <a:t>Werte</a:t>
            </a:r>
            <a:r>
              <a:rPr lang="en-US" dirty="0" smtClean="0">
                <a:solidFill>
                  <a:srgbClr val="CC0000"/>
                </a:solidFill>
                <a:cs typeface="+mn-cs"/>
              </a:rPr>
              <a:t> (</a:t>
            </a:r>
            <a:r>
              <a:rPr lang="en-US" dirty="0" err="1" smtClean="0">
                <a:solidFill>
                  <a:srgbClr val="CC0000"/>
                </a:solidFill>
                <a:cs typeface="+mn-cs"/>
              </a:rPr>
              <a:t>Zeitreihenmodell</a:t>
            </a:r>
            <a:r>
              <a:rPr lang="en-US" dirty="0" smtClean="0">
                <a:solidFill>
                  <a:srgbClr val="CC0000"/>
                </a:solidFill>
                <a:cs typeface="+mn-cs"/>
              </a:rPr>
              <a:t>)</a:t>
            </a:r>
          </a:p>
          <a:p>
            <a:pPr marL="455613" lvl="1" indent="-169863" eaLnBrk="1" hangingPunct="1">
              <a:tabLst>
                <a:tab pos="1082675" algn="l"/>
              </a:tabLst>
              <a:defRPr/>
            </a:pPr>
            <a:r>
              <a:rPr lang="en-US" sz="2300" dirty="0" err="1" smtClean="0"/>
              <a:t>Jeder</a:t>
            </a:r>
            <a:r>
              <a:rPr lang="en-US" sz="2300" dirty="0" smtClean="0"/>
              <a:t> </a:t>
            </a:r>
            <a:r>
              <a:rPr lang="en-US" sz="2300" dirty="0" err="1" smtClean="0"/>
              <a:t>neue</a:t>
            </a:r>
            <a:r>
              <a:rPr lang="en-US" sz="2300" dirty="0" smtClean="0"/>
              <a:t> Wert pro </a:t>
            </a:r>
            <a:r>
              <a:rPr lang="en-US" sz="2300" dirty="0" err="1" smtClean="0"/>
              <a:t>Zeiteinheit</a:t>
            </a:r>
            <a:r>
              <a:rPr lang="en-US" sz="2300" dirty="0" smtClean="0"/>
              <a:t> x </a:t>
            </a:r>
            <a:r>
              <a:rPr lang="en-US" sz="2300" dirty="0" err="1" smtClean="0"/>
              <a:t>wird</a:t>
            </a:r>
            <a:r>
              <a:rPr lang="en-US" sz="2300" dirty="0" smtClean="0"/>
              <a:t> </a:t>
            </a:r>
            <a:r>
              <a:rPr lang="en-US" sz="2300" dirty="0" err="1" smtClean="0"/>
              <a:t>gespeichert</a:t>
            </a:r>
            <a:r>
              <a:rPr lang="en-US" sz="2300" dirty="0" smtClean="0"/>
              <a:t/>
            </a:r>
            <a:br>
              <a:rPr lang="en-US" sz="2300" dirty="0" smtClean="0"/>
            </a:br>
            <a:r>
              <a:rPr lang="en-US" sz="2300" dirty="0" smtClean="0"/>
              <a:t>(x </a:t>
            </a:r>
            <a:r>
              <a:rPr lang="en-US" sz="2300" dirty="0" err="1" smtClean="0"/>
              <a:t>aus</a:t>
            </a:r>
            <a:r>
              <a:rPr lang="en-US" sz="2300" dirty="0" smtClean="0"/>
              <a:t> </a:t>
            </a:r>
            <a:r>
              <a:rPr lang="en-US" sz="2300" dirty="0" err="1" smtClean="0"/>
              <a:t>Menge</a:t>
            </a:r>
            <a:r>
              <a:rPr lang="en-US" sz="2300" dirty="0" smtClean="0"/>
              <a:t> von </a:t>
            </a:r>
            <a:r>
              <a:rPr lang="en-US" sz="2300" dirty="0" err="1" smtClean="0"/>
              <a:t>Zeitpunkten</a:t>
            </a:r>
            <a:r>
              <a:rPr lang="en-US" sz="2300" dirty="0" smtClean="0"/>
              <a:t>)</a:t>
            </a:r>
          </a:p>
          <a:p>
            <a:pPr marL="55563" indent="-169863" eaLnBrk="1" hangingPunct="1">
              <a:tabLst>
                <a:tab pos="1082675" algn="l"/>
              </a:tabLst>
              <a:defRPr/>
            </a:pPr>
            <a:r>
              <a:rPr lang="en-US" sz="2400" dirty="0" err="1" smtClean="0">
                <a:solidFill>
                  <a:srgbClr val="CC0000"/>
                </a:solidFill>
              </a:rPr>
              <a:t>Akkumulierte</a:t>
            </a:r>
            <a:r>
              <a:rPr lang="en-US" sz="2400" dirty="0" smtClean="0">
                <a:solidFill>
                  <a:srgbClr val="CC0000"/>
                </a:solidFill>
              </a:rPr>
              <a:t> </a:t>
            </a:r>
            <a:r>
              <a:rPr lang="en-US" sz="2400" dirty="0" err="1" smtClean="0">
                <a:solidFill>
                  <a:srgbClr val="CC0000"/>
                </a:solidFill>
              </a:rPr>
              <a:t>Werte</a:t>
            </a:r>
            <a:endParaRPr lang="en-US" sz="2500" dirty="0" smtClean="0">
              <a:solidFill>
                <a:srgbClr val="FF6600"/>
              </a:solidFill>
            </a:endParaRPr>
          </a:p>
          <a:p>
            <a:pPr marL="571500" lvl="1" indent="-171450" eaLnBrk="1" hangingPunct="1">
              <a:tabLst>
                <a:tab pos="1082675" algn="l"/>
              </a:tabLst>
              <a:defRPr/>
            </a:pPr>
            <a:r>
              <a:rPr lang="en-US" dirty="0" err="1" smtClean="0">
                <a:solidFill>
                  <a:srgbClr val="CC0000"/>
                </a:solidFill>
                <a:cs typeface="+mn-cs"/>
              </a:rPr>
              <a:t>Nur</a:t>
            </a:r>
            <a:r>
              <a:rPr lang="en-US" dirty="0" smtClean="0">
                <a:solidFill>
                  <a:srgbClr val="CC0000"/>
                </a:solidFill>
                <a:cs typeface="+mn-cs"/>
              </a:rPr>
              <a:t> </a:t>
            </a:r>
            <a:r>
              <a:rPr lang="en-US" dirty="0" err="1" smtClean="0">
                <a:solidFill>
                  <a:srgbClr val="CC0000"/>
                </a:solidFill>
                <a:cs typeface="+mn-cs"/>
              </a:rPr>
              <a:t>Eingänge</a:t>
            </a:r>
            <a:r>
              <a:rPr lang="en-US" dirty="0" smtClean="0">
                <a:solidFill>
                  <a:srgbClr val="CC0000"/>
                </a:solidFill>
                <a:cs typeface="+mn-cs"/>
              </a:rPr>
              <a:t> (</a:t>
            </a:r>
            <a:r>
              <a:rPr lang="en-US" dirty="0" err="1" smtClean="0">
                <a:solidFill>
                  <a:srgbClr val="CC0000"/>
                </a:solidFill>
                <a:cs typeface="+mn-cs"/>
              </a:rPr>
              <a:t>Akkumulation</a:t>
            </a:r>
            <a:r>
              <a:rPr lang="en-US" dirty="0" smtClean="0">
                <a:solidFill>
                  <a:srgbClr val="CC0000"/>
                </a:solidFill>
                <a:cs typeface="+mn-cs"/>
              </a:rPr>
              <a:t> von </a:t>
            </a:r>
            <a:r>
              <a:rPr lang="en-US" dirty="0" err="1" smtClean="0">
                <a:solidFill>
                  <a:srgbClr val="CC0000"/>
                </a:solidFill>
                <a:cs typeface="+mn-cs"/>
              </a:rPr>
              <a:t>Zählern</a:t>
            </a:r>
            <a:r>
              <a:rPr lang="en-US" dirty="0" smtClean="0">
                <a:solidFill>
                  <a:srgbClr val="CC0000"/>
                </a:solidFill>
                <a:cs typeface="+mn-cs"/>
              </a:rPr>
              <a:t>)</a:t>
            </a:r>
          </a:p>
          <a:p>
            <a:pPr marL="855663" lvl="2" indent="-169863" eaLnBrk="1" hangingPunct="1">
              <a:tabLst>
                <a:tab pos="1082675" algn="l"/>
              </a:tabLst>
              <a:defRPr/>
            </a:pPr>
            <a:r>
              <a:rPr lang="en-US" sz="2100" dirty="0" smtClean="0"/>
              <a:t> </a:t>
            </a:r>
            <a:r>
              <a:rPr lang="en-US" sz="2100" dirty="0" err="1" smtClean="0"/>
              <a:t>Zähler</a:t>
            </a:r>
            <a:r>
              <a:rPr lang="en-US" sz="2100" dirty="0" smtClean="0"/>
              <a:t> </a:t>
            </a:r>
            <a:r>
              <a:rPr lang="en-US" sz="2100" dirty="0" err="1" smtClean="0"/>
              <a:t>immer</a:t>
            </a:r>
            <a:r>
              <a:rPr lang="en-US" sz="2100" dirty="0" smtClean="0"/>
              <a:t> </a:t>
            </a:r>
            <a:r>
              <a:rPr lang="en-US" sz="2100" dirty="0" smtClean="0">
                <a:solidFill>
                  <a:schemeClr val="bg2"/>
                </a:solidFill>
              </a:rPr>
              <a:t>≥ 0</a:t>
            </a:r>
            <a:r>
              <a:rPr lang="en-US" sz="2100" dirty="0" smtClean="0"/>
              <a:t>  </a:t>
            </a:r>
          </a:p>
          <a:p>
            <a:pPr marL="855663" lvl="2" indent="-169863" eaLnBrk="1" hangingPunct="1">
              <a:tabLst>
                <a:tab pos="1082675" algn="l"/>
              </a:tabLst>
              <a:defRPr/>
            </a:pPr>
            <a:r>
              <a:rPr lang="en-US" sz="2100" dirty="0" smtClean="0"/>
              <a:t> </a:t>
            </a:r>
            <a:r>
              <a:rPr lang="en-US" sz="2100" dirty="0" err="1" smtClean="0"/>
              <a:t>Multimengenmodell</a:t>
            </a:r>
            <a:endParaRPr lang="en-US" sz="2100" dirty="0"/>
          </a:p>
          <a:p>
            <a:pPr marL="855663" lvl="2" indent="-169863" eaLnBrk="1" hangingPunct="1">
              <a:tabLst>
                <a:tab pos="1082675" algn="l"/>
              </a:tabLst>
              <a:defRPr/>
            </a:pPr>
            <a:r>
              <a:rPr lang="en-US" sz="2100" dirty="0" smtClean="0"/>
              <a:t> (x, y </a:t>
            </a:r>
            <a:r>
              <a:rPr lang="en-US" sz="2100" dirty="0" err="1" smtClean="0"/>
              <a:t>sind</a:t>
            </a:r>
            <a:r>
              <a:rPr lang="en-US" sz="2100" dirty="0" smtClean="0"/>
              <a:t> </a:t>
            </a:r>
            <a:r>
              <a:rPr lang="en-US" sz="2100" dirty="0" err="1" smtClean="0"/>
              <a:t>Objekte</a:t>
            </a:r>
            <a:r>
              <a:rPr lang="en-US" sz="2100" dirty="0"/>
              <a:t> </a:t>
            </a:r>
            <a:r>
              <a:rPr lang="en-US" sz="2100" dirty="0" err="1" smtClean="0"/>
              <a:t>bzw</a:t>
            </a:r>
            <a:r>
              <a:rPr lang="en-US" sz="2100" dirty="0" smtClean="0"/>
              <a:t>. </a:t>
            </a:r>
            <a:r>
              <a:rPr lang="en-US" sz="2100" dirty="0" err="1" smtClean="0"/>
              <a:t>Objekttypen</a:t>
            </a:r>
            <a:r>
              <a:rPr lang="en-US" sz="2100" dirty="0" smtClean="0"/>
              <a:t>)</a:t>
            </a:r>
            <a:endParaRPr lang="en-US" dirty="0" smtClean="0"/>
          </a:p>
          <a:p>
            <a:pPr marL="571500" lvl="1" indent="-171450" eaLnBrk="1" hangingPunct="1">
              <a:tabLst>
                <a:tab pos="1082675" algn="l"/>
              </a:tabLst>
              <a:defRPr/>
            </a:pPr>
            <a:r>
              <a:rPr lang="en-US" dirty="0" err="1" smtClean="0">
                <a:solidFill>
                  <a:srgbClr val="CC0000"/>
                </a:solidFill>
              </a:rPr>
              <a:t>Eingänge</a:t>
            </a:r>
            <a:r>
              <a:rPr lang="en-US" dirty="0" smtClean="0">
                <a:solidFill>
                  <a:srgbClr val="CC0000"/>
                </a:solidFill>
              </a:rPr>
              <a:t> und </a:t>
            </a:r>
            <a:r>
              <a:rPr lang="en-US" dirty="0" err="1" smtClean="0">
                <a:solidFill>
                  <a:srgbClr val="CC0000"/>
                </a:solidFill>
              </a:rPr>
              <a:t>Abgänge</a:t>
            </a:r>
            <a:r>
              <a:rPr lang="en-US" dirty="0" smtClean="0">
                <a:solidFill>
                  <a:srgbClr val="CC0000"/>
                </a:solidFill>
              </a:rPr>
              <a:t> (</a:t>
            </a:r>
            <a:r>
              <a:rPr lang="en-US" dirty="0" err="1" smtClean="0">
                <a:solidFill>
                  <a:srgbClr val="CC0000"/>
                </a:solidFill>
              </a:rPr>
              <a:t>Drehkreuzmodell</a:t>
            </a:r>
            <a:r>
              <a:rPr lang="en-US" dirty="0" smtClean="0">
                <a:solidFill>
                  <a:srgbClr val="CC0000"/>
                </a:solidFill>
              </a:rPr>
              <a:t>)</a:t>
            </a:r>
            <a:endParaRPr lang="en-US" dirty="0">
              <a:solidFill>
                <a:srgbClr val="CC0000"/>
              </a:solidFill>
            </a:endParaRPr>
          </a:p>
          <a:p>
            <a:pPr marL="855663" lvl="2" indent="-169863" eaLnBrk="1" hangingPunct="1">
              <a:tabLst>
                <a:tab pos="1082675" algn="l"/>
              </a:tabLst>
              <a:defRPr/>
            </a:pPr>
            <a:r>
              <a:rPr lang="en-US" sz="2100" dirty="0" smtClean="0"/>
              <a:t> </a:t>
            </a:r>
            <a:r>
              <a:rPr lang="en-US" sz="2100" dirty="0" err="1" smtClean="0"/>
              <a:t>Multimengenmodell</a:t>
            </a:r>
            <a:endParaRPr lang="en-US" sz="2100" dirty="0" smtClean="0"/>
          </a:p>
          <a:p>
            <a:pPr marL="855663" lvl="2" indent="-169863" eaLnBrk="1" hangingPunct="1">
              <a:tabLst>
                <a:tab pos="1082675" algn="l"/>
              </a:tabLst>
              <a:defRPr/>
            </a:pPr>
            <a:r>
              <a:rPr lang="en-US" sz="2100" dirty="0"/>
              <a:t> </a:t>
            </a:r>
            <a:r>
              <a:rPr lang="en-US" sz="2100" dirty="0" smtClean="0"/>
              <a:t>(x,</a:t>
            </a:r>
            <a:r>
              <a:rPr lang="en-US" sz="2100" dirty="0"/>
              <a:t> </a:t>
            </a:r>
            <a:r>
              <a:rPr lang="en-US" sz="2100" dirty="0" smtClean="0"/>
              <a:t>y </a:t>
            </a:r>
            <a:r>
              <a:rPr lang="en-US" sz="2100" dirty="0" err="1"/>
              <a:t>sind</a:t>
            </a:r>
            <a:r>
              <a:rPr lang="en-US" sz="2100" dirty="0"/>
              <a:t> </a:t>
            </a:r>
            <a:r>
              <a:rPr lang="en-US" sz="2100" dirty="0" err="1"/>
              <a:t>Objekte</a:t>
            </a:r>
            <a:r>
              <a:rPr lang="en-US" sz="2100" dirty="0"/>
              <a:t> </a:t>
            </a:r>
            <a:r>
              <a:rPr lang="en-US" sz="2100" dirty="0" err="1"/>
              <a:t>bzw</a:t>
            </a:r>
            <a:r>
              <a:rPr lang="en-US" sz="2100" dirty="0"/>
              <a:t>. </a:t>
            </a:r>
            <a:r>
              <a:rPr lang="en-US" sz="2100" dirty="0" err="1" smtClean="0"/>
              <a:t>Objekttypen</a:t>
            </a:r>
            <a:r>
              <a:rPr lang="en-US" sz="2100" dirty="0" smtClean="0"/>
              <a:t>)</a:t>
            </a:r>
          </a:p>
        </p:txBody>
      </p:sp>
      <p:grpSp>
        <p:nvGrpSpPr>
          <p:cNvPr id="509957" name="Group 5"/>
          <p:cNvGrpSpPr>
            <a:grpSpLocks/>
          </p:cNvGrpSpPr>
          <p:nvPr/>
        </p:nvGrpSpPr>
        <p:grpSpPr bwMode="auto">
          <a:xfrm>
            <a:off x="6781800" y="3505200"/>
            <a:ext cx="1066800" cy="304800"/>
            <a:chOff x="1152" y="2496"/>
            <a:chExt cx="672" cy="192"/>
          </a:xfrm>
        </p:grpSpPr>
        <p:sp>
          <p:nvSpPr>
            <p:cNvPr id="509958" name="Oval 6"/>
            <p:cNvSpPr>
              <a:spLocks noChangeArrowheads="1"/>
            </p:cNvSpPr>
            <p:nvPr/>
          </p:nvSpPr>
          <p:spPr bwMode="auto">
            <a:xfrm>
              <a:off x="1152" y="2496"/>
              <a:ext cx="192" cy="192"/>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09959" name="Oval 7"/>
            <p:cNvSpPr>
              <a:spLocks noChangeArrowheads="1"/>
            </p:cNvSpPr>
            <p:nvPr/>
          </p:nvSpPr>
          <p:spPr bwMode="auto">
            <a:xfrm>
              <a:off x="1392" y="2496"/>
              <a:ext cx="192" cy="192"/>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09960" name="Oval 8"/>
            <p:cNvSpPr>
              <a:spLocks noChangeArrowheads="1"/>
            </p:cNvSpPr>
            <p:nvPr/>
          </p:nvSpPr>
          <p:spPr bwMode="auto">
            <a:xfrm>
              <a:off x="1632" y="2496"/>
              <a:ext cx="192" cy="192"/>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grpSp>
        <p:nvGrpSpPr>
          <p:cNvPr id="509961" name="Group 9"/>
          <p:cNvGrpSpPr>
            <a:grpSpLocks/>
          </p:cNvGrpSpPr>
          <p:nvPr/>
        </p:nvGrpSpPr>
        <p:grpSpPr bwMode="auto">
          <a:xfrm>
            <a:off x="7924800" y="3505200"/>
            <a:ext cx="685800" cy="304800"/>
            <a:chOff x="1872" y="2496"/>
            <a:chExt cx="432" cy="192"/>
          </a:xfrm>
        </p:grpSpPr>
        <p:sp>
          <p:nvSpPr>
            <p:cNvPr id="509962" name="Oval 10"/>
            <p:cNvSpPr>
              <a:spLocks noChangeArrowheads="1"/>
            </p:cNvSpPr>
            <p:nvPr/>
          </p:nvSpPr>
          <p:spPr bwMode="auto">
            <a:xfrm>
              <a:off x="1872" y="2496"/>
              <a:ext cx="192" cy="192"/>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09963" name="Oval 11"/>
            <p:cNvSpPr>
              <a:spLocks noChangeArrowheads="1"/>
            </p:cNvSpPr>
            <p:nvPr/>
          </p:nvSpPr>
          <p:spPr bwMode="auto">
            <a:xfrm>
              <a:off x="2112" y="2496"/>
              <a:ext cx="192" cy="192"/>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grpSp>
        <p:nvGrpSpPr>
          <p:cNvPr id="509964" name="Group 12"/>
          <p:cNvGrpSpPr>
            <a:grpSpLocks/>
          </p:cNvGrpSpPr>
          <p:nvPr/>
        </p:nvGrpSpPr>
        <p:grpSpPr bwMode="auto">
          <a:xfrm>
            <a:off x="6781800" y="3886200"/>
            <a:ext cx="685800" cy="304800"/>
            <a:chOff x="1152" y="2736"/>
            <a:chExt cx="432" cy="192"/>
          </a:xfrm>
        </p:grpSpPr>
        <p:sp>
          <p:nvSpPr>
            <p:cNvPr id="509965" name="Oval 13"/>
            <p:cNvSpPr>
              <a:spLocks noChangeArrowheads="1"/>
            </p:cNvSpPr>
            <p:nvPr/>
          </p:nvSpPr>
          <p:spPr bwMode="auto">
            <a:xfrm>
              <a:off x="1152" y="2736"/>
              <a:ext cx="192" cy="192"/>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09966" name="Oval 14"/>
            <p:cNvSpPr>
              <a:spLocks noChangeArrowheads="1"/>
            </p:cNvSpPr>
            <p:nvPr/>
          </p:nvSpPr>
          <p:spPr bwMode="auto">
            <a:xfrm>
              <a:off x="1392" y="2736"/>
              <a:ext cx="192" cy="192"/>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
        <p:nvSpPr>
          <p:cNvPr id="509967" name="Text Box 15"/>
          <p:cNvSpPr txBox="1">
            <a:spLocks noChangeArrowheads="1"/>
          </p:cNvSpPr>
          <p:nvPr/>
        </p:nvSpPr>
        <p:spPr bwMode="auto">
          <a:xfrm>
            <a:off x="6248400" y="3429000"/>
            <a:ext cx="68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400">
                <a:solidFill>
                  <a:schemeClr val="bg2"/>
                </a:solidFill>
                <a:cs typeface="+mn-cs"/>
              </a:rPr>
              <a:t>x</a:t>
            </a:r>
          </a:p>
          <a:p>
            <a:pPr>
              <a:defRPr/>
            </a:pPr>
            <a:r>
              <a:rPr lang="en-US" sz="2400">
                <a:solidFill>
                  <a:schemeClr val="bg2"/>
                </a:solidFill>
                <a:cs typeface="+mn-cs"/>
              </a:rPr>
              <a:t>y</a:t>
            </a:r>
          </a:p>
        </p:txBody>
      </p:sp>
      <p:sp>
        <p:nvSpPr>
          <p:cNvPr id="18" name="Fußzeilenplatzhalter 3"/>
          <p:cNvSpPr txBox="1">
            <a:spLocks/>
          </p:cNvSpPr>
          <p:nvPr/>
        </p:nvSpPr>
        <p:spPr>
          <a:xfrm>
            <a:off x="2339752" y="6356176"/>
            <a:ext cx="4648200" cy="45720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r>
              <a:rPr lang="en-US" sz="1200" dirty="0">
                <a:solidFill>
                  <a:srgbClr val="0000FF"/>
                </a:solidFill>
              </a:rPr>
              <a:t>Minos </a:t>
            </a:r>
            <a:r>
              <a:rPr lang="en-US" sz="1200" dirty="0" err="1" smtClean="0">
                <a:solidFill>
                  <a:srgbClr val="0000FF"/>
                </a:solidFill>
              </a:rPr>
              <a:t>Garofalakis</a:t>
            </a:r>
            <a:r>
              <a:rPr lang="en-US" sz="1200" dirty="0" smtClean="0">
                <a:solidFill>
                  <a:srgbClr val="0000FF"/>
                </a:solidFill>
              </a:rPr>
              <a:t>: A Quick Intro to Data Stream </a:t>
            </a:r>
            <a:r>
              <a:rPr lang="en-US" sz="1200" dirty="0" err="1" smtClean="0">
                <a:solidFill>
                  <a:srgbClr val="0000FF"/>
                </a:solidFill>
              </a:rPr>
              <a:t>Algorithmics</a:t>
            </a:r>
            <a:r>
              <a:rPr lang="en-US" sz="1200" dirty="0" smtClean="0">
                <a:solidFill>
                  <a:srgbClr val="0000FF"/>
                </a:solidFill>
              </a:rPr>
              <a:t> – </a:t>
            </a:r>
            <a:r>
              <a:rPr lang="en-US" sz="1200" i="1" dirty="0" smtClean="0">
                <a:solidFill>
                  <a:srgbClr val="0000FF"/>
                </a:solidFill>
              </a:rPr>
              <a:t>CS262 </a:t>
            </a:r>
            <a:r>
              <a:rPr lang="en-US" sz="1200" dirty="0" smtClean="0">
                <a:solidFill>
                  <a:srgbClr val="0000FF"/>
                </a:solidFill>
              </a:rPr>
              <a:t> </a:t>
            </a:r>
            <a:endParaRPr lang="en-US" sz="1200" dirty="0">
              <a:solidFill>
                <a:srgbClr val="0000FF"/>
              </a:solidFill>
            </a:endParaRPr>
          </a:p>
        </p:txBody>
      </p:sp>
      <p:sp>
        <p:nvSpPr>
          <p:cNvPr id="19" name="Text Box 5"/>
          <p:cNvSpPr txBox="1">
            <a:spLocks noChangeArrowheads="1"/>
          </p:cNvSpPr>
          <p:nvPr/>
        </p:nvSpPr>
        <p:spPr bwMode="auto">
          <a:xfrm>
            <a:off x="6228184" y="5198963"/>
            <a:ext cx="68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400">
                <a:solidFill>
                  <a:schemeClr val="bg2"/>
                </a:solidFill>
                <a:cs typeface="+mn-cs"/>
              </a:rPr>
              <a:t>x</a:t>
            </a:r>
          </a:p>
          <a:p>
            <a:pPr>
              <a:defRPr/>
            </a:pPr>
            <a:r>
              <a:rPr lang="en-US" sz="2400">
                <a:solidFill>
                  <a:schemeClr val="bg2"/>
                </a:solidFill>
                <a:cs typeface="+mn-cs"/>
              </a:rPr>
              <a:t>y</a:t>
            </a:r>
          </a:p>
        </p:txBody>
      </p:sp>
      <p:sp>
        <p:nvSpPr>
          <p:cNvPr id="20" name="Oval 6"/>
          <p:cNvSpPr>
            <a:spLocks noChangeArrowheads="1"/>
          </p:cNvSpPr>
          <p:nvPr/>
        </p:nvSpPr>
        <p:spPr bwMode="auto">
          <a:xfrm>
            <a:off x="6761584" y="5275163"/>
            <a:ext cx="304800" cy="30480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nvGrpSpPr>
          <p:cNvPr id="21" name="Group 7"/>
          <p:cNvGrpSpPr>
            <a:grpSpLocks/>
          </p:cNvGrpSpPr>
          <p:nvPr/>
        </p:nvGrpSpPr>
        <p:grpSpPr bwMode="auto">
          <a:xfrm>
            <a:off x="7142584" y="5275163"/>
            <a:ext cx="685800" cy="304800"/>
            <a:chOff x="4416" y="2976"/>
            <a:chExt cx="432" cy="192"/>
          </a:xfrm>
        </p:grpSpPr>
        <p:sp>
          <p:nvSpPr>
            <p:cNvPr id="22" name="Oval 8"/>
            <p:cNvSpPr>
              <a:spLocks noChangeArrowheads="1"/>
            </p:cNvSpPr>
            <p:nvPr/>
          </p:nvSpPr>
          <p:spPr bwMode="auto">
            <a:xfrm>
              <a:off x="4416" y="2976"/>
              <a:ext cx="192" cy="192"/>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3" name="Oval 9"/>
            <p:cNvSpPr>
              <a:spLocks noChangeArrowheads="1"/>
            </p:cNvSpPr>
            <p:nvPr/>
          </p:nvSpPr>
          <p:spPr bwMode="auto">
            <a:xfrm>
              <a:off x="4656" y="2976"/>
              <a:ext cx="192" cy="192"/>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grpSp>
        <p:nvGrpSpPr>
          <p:cNvPr id="24" name="Group 10"/>
          <p:cNvGrpSpPr>
            <a:grpSpLocks/>
          </p:cNvGrpSpPr>
          <p:nvPr/>
        </p:nvGrpSpPr>
        <p:grpSpPr bwMode="auto">
          <a:xfrm>
            <a:off x="6761584" y="5656163"/>
            <a:ext cx="685800" cy="304800"/>
            <a:chOff x="1152" y="2736"/>
            <a:chExt cx="432" cy="192"/>
          </a:xfrm>
        </p:grpSpPr>
        <p:sp>
          <p:nvSpPr>
            <p:cNvPr id="25" name="Oval 11"/>
            <p:cNvSpPr>
              <a:spLocks noChangeArrowheads="1"/>
            </p:cNvSpPr>
            <p:nvPr/>
          </p:nvSpPr>
          <p:spPr bwMode="auto">
            <a:xfrm>
              <a:off x="1152" y="2736"/>
              <a:ext cx="192" cy="192"/>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 name="Oval 12"/>
            <p:cNvSpPr>
              <a:spLocks noChangeArrowheads="1"/>
            </p:cNvSpPr>
            <p:nvPr/>
          </p:nvSpPr>
          <p:spPr bwMode="auto">
            <a:xfrm>
              <a:off x="1392" y="2736"/>
              <a:ext cx="192" cy="192"/>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Tree>
    <p:extLst>
      <p:ext uri="{BB962C8B-B14F-4D97-AF65-F5344CB8AC3E}">
        <p14:creationId xmlns:p14="http://schemas.microsoft.com/office/powerpoint/2010/main" val="40414481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09957"/>
                                        </p:tgtEl>
                                        <p:attrNameLst>
                                          <p:attrName>style.visibility</p:attrName>
                                        </p:attrNameLst>
                                      </p:cBhvr>
                                      <p:to>
                                        <p:strVal val="visible"/>
                                      </p:to>
                                    </p:set>
                                    <p:anim calcmode="lin" valueType="num">
                                      <p:cBhvr additive="base">
                                        <p:cTn id="7" dur="1000" fill="hold"/>
                                        <p:tgtEl>
                                          <p:spTgt spid="509957"/>
                                        </p:tgtEl>
                                        <p:attrNameLst>
                                          <p:attrName>ppt_x</p:attrName>
                                        </p:attrNameLst>
                                      </p:cBhvr>
                                      <p:tavLst>
                                        <p:tav tm="0">
                                          <p:val>
                                            <p:strVal val="1+#ppt_w/2"/>
                                          </p:val>
                                        </p:tav>
                                        <p:tav tm="100000">
                                          <p:val>
                                            <p:strVal val="#ppt_x"/>
                                          </p:val>
                                        </p:tav>
                                      </p:tavLst>
                                    </p:anim>
                                    <p:anim calcmode="lin" valueType="num">
                                      <p:cBhvr additive="base">
                                        <p:cTn id="8" dur="1000" fill="hold"/>
                                        <p:tgtEl>
                                          <p:spTgt spid="50995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nodeType="afterEffect">
                                  <p:stCondLst>
                                    <p:cond delay="0"/>
                                  </p:stCondLst>
                                  <p:childTnLst>
                                    <p:set>
                                      <p:cBhvr>
                                        <p:cTn id="11" dur="1" fill="hold">
                                          <p:stCondLst>
                                            <p:cond delay="0"/>
                                          </p:stCondLst>
                                        </p:cTn>
                                        <p:tgtEl>
                                          <p:spTgt spid="509964"/>
                                        </p:tgtEl>
                                        <p:attrNameLst>
                                          <p:attrName>style.visibility</p:attrName>
                                        </p:attrNameLst>
                                      </p:cBhvr>
                                      <p:to>
                                        <p:strVal val="visible"/>
                                      </p:to>
                                    </p:set>
                                    <p:anim calcmode="lin" valueType="num">
                                      <p:cBhvr additive="base">
                                        <p:cTn id="12" dur="1000" fill="hold"/>
                                        <p:tgtEl>
                                          <p:spTgt spid="509964"/>
                                        </p:tgtEl>
                                        <p:attrNameLst>
                                          <p:attrName>ppt_x</p:attrName>
                                        </p:attrNameLst>
                                      </p:cBhvr>
                                      <p:tavLst>
                                        <p:tav tm="0">
                                          <p:val>
                                            <p:strVal val="1+#ppt_w/2"/>
                                          </p:val>
                                        </p:tav>
                                        <p:tav tm="100000">
                                          <p:val>
                                            <p:strVal val="#ppt_x"/>
                                          </p:val>
                                        </p:tav>
                                      </p:tavLst>
                                    </p:anim>
                                    <p:anim calcmode="lin" valueType="num">
                                      <p:cBhvr additive="base">
                                        <p:cTn id="13" dur="1000" fill="hold"/>
                                        <p:tgtEl>
                                          <p:spTgt spid="50996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2" fill="hold" nodeType="afterEffect">
                                  <p:stCondLst>
                                    <p:cond delay="0"/>
                                  </p:stCondLst>
                                  <p:childTnLst>
                                    <p:set>
                                      <p:cBhvr>
                                        <p:cTn id="16" dur="1" fill="hold">
                                          <p:stCondLst>
                                            <p:cond delay="0"/>
                                          </p:stCondLst>
                                        </p:cTn>
                                        <p:tgtEl>
                                          <p:spTgt spid="509961"/>
                                        </p:tgtEl>
                                        <p:attrNameLst>
                                          <p:attrName>style.visibility</p:attrName>
                                        </p:attrNameLst>
                                      </p:cBhvr>
                                      <p:to>
                                        <p:strVal val="visible"/>
                                      </p:to>
                                    </p:set>
                                    <p:anim calcmode="lin" valueType="num">
                                      <p:cBhvr additive="base">
                                        <p:cTn id="17" dur="1000" fill="hold"/>
                                        <p:tgtEl>
                                          <p:spTgt spid="509961"/>
                                        </p:tgtEl>
                                        <p:attrNameLst>
                                          <p:attrName>ppt_x</p:attrName>
                                        </p:attrNameLst>
                                      </p:cBhvr>
                                      <p:tavLst>
                                        <p:tav tm="0">
                                          <p:val>
                                            <p:strVal val="1+#ppt_w/2"/>
                                          </p:val>
                                        </p:tav>
                                        <p:tav tm="100000">
                                          <p:val>
                                            <p:strVal val="#ppt_x"/>
                                          </p:val>
                                        </p:tav>
                                      </p:tavLst>
                                    </p:anim>
                                    <p:anim calcmode="lin" valueType="num">
                                      <p:cBhvr additive="base">
                                        <p:cTn id="18" dur="1000" fill="hold"/>
                                        <p:tgtEl>
                                          <p:spTgt spid="50996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1000" fill="hold"/>
                                        <p:tgtEl>
                                          <p:spTgt spid="21"/>
                                        </p:tgtEl>
                                        <p:attrNameLst>
                                          <p:attrName>ppt_x</p:attrName>
                                        </p:attrNameLst>
                                      </p:cBhvr>
                                      <p:tavLst>
                                        <p:tav tm="0">
                                          <p:val>
                                            <p:strVal val="1+#ppt_w/2"/>
                                          </p:val>
                                        </p:tav>
                                        <p:tav tm="100000">
                                          <p:val>
                                            <p:strVal val="#ppt_x"/>
                                          </p:val>
                                        </p:tav>
                                      </p:tavLst>
                                    </p:anim>
                                    <p:anim calcmode="lin" valueType="num">
                                      <p:cBhvr additive="base">
                                        <p:cTn id="24" dur="10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1+#ppt_w/2"/>
                                          </p:val>
                                        </p:tav>
                                        <p:tav tm="100000">
                                          <p:val>
                                            <p:strVal val="#ppt_x"/>
                                          </p:val>
                                        </p:tav>
                                      </p:tavLst>
                                    </p:anim>
                                    <p:anim calcmode="lin" valueType="num">
                                      <p:cBhvr additive="base">
                                        <p:cTn id="28" dur="10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2"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1000" fill="hold"/>
                                        <p:tgtEl>
                                          <p:spTgt spid="24"/>
                                        </p:tgtEl>
                                        <p:attrNameLst>
                                          <p:attrName>ppt_x</p:attrName>
                                        </p:attrNameLst>
                                      </p:cBhvr>
                                      <p:tavLst>
                                        <p:tav tm="0">
                                          <p:val>
                                            <p:strVal val="1+#ppt_w/2"/>
                                          </p:val>
                                        </p:tav>
                                        <p:tav tm="100000">
                                          <p:val>
                                            <p:strVal val="#ppt_x"/>
                                          </p:val>
                                        </p:tav>
                                      </p:tavLst>
                                    </p:anim>
                                    <p:anim calcmode="lin" valueType="num">
                                      <p:cBhvr additive="base">
                                        <p:cTn id="33" dur="1000" fill="hold"/>
                                        <p:tgtEl>
                                          <p:spTgt spid="24"/>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xit" presetSubtype="2" fill="hold" nodeType="afterEffect">
                                  <p:stCondLst>
                                    <p:cond delay="0"/>
                                  </p:stCondLst>
                                  <p:childTnLst>
                                    <p:anim calcmode="lin" valueType="num">
                                      <p:cBhvr additive="base">
                                        <p:cTn id="36" dur="1000"/>
                                        <p:tgtEl>
                                          <p:spTgt spid="21"/>
                                        </p:tgtEl>
                                        <p:attrNameLst>
                                          <p:attrName>ppt_x</p:attrName>
                                        </p:attrNameLst>
                                      </p:cBhvr>
                                      <p:tavLst>
                                        <p:tav tm="0">
                                          <p:val>
                                            <p:strVal val="ppt_x"/>
                                          </p:val>
                                        </p:tav>
                                        <p:tav tm="100000">
                                          <p:val>
                                            <p:strVal val="1+ppt_w/2"/>
                                          </p:val>
                                        </p:tav>
                                      </p:tavLst>
                                    </p:anim>
                                    <p:anim calcmode="lin" valueType="num">
                                      <p:cBhvr additive="base">
                                        <p:cTn id="37" dur="1000"/>
                                        <p:tgtEl>
                                          <p:spTgt spid="21"/>
                                        </p:tgtEl>
                                        <p:attrNameLst>
                                          <p:attrName>ppt_y</p:attrName>
                                        </p:attrNameLst>
                                      </p:cBhvr>
                                      <p:tavLst>
                                        <p:tav tm="0">
                                          <p:val>
                                            <p:strVal val="ppt_y"/>
                                          </p:val>
                                        </p:tav>
                                        <p:tav tm="100000">
                                          <p:val>
                                            <p:strVal val="ppt_y"/>
                                          </p:val>
                                        </p:tav>
                                      </p:tavLst>
                                    </p:anim>
                                    <p:set>
                                      <p:cBhvr>
                                        <p:cTn id="38"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Approximation</a:t>
            </a:r>
            <a:endParaRPr lang="de-DE" dirty="0"/>
          </a:p>
        </p:txBody>
      </p:sp>
      <p:sp>
        <p:nvSpPr>
          <p:cNvPr id="3" name="Inhaltsplatzhalter 2"/>
          <p:cNvSpPr>
            <a:spLocks noGrp="1"/>
          </p:cNvSpPr>
          <p:nvPr>
            <p:ph idx="1"/>
          </p:nvPr>
        </p:nvSpPr>
        <p:spPr/>
        <p:txBody>
          <a:bodyPr/>
          <a:lstStyle/>
          <a:p>
            <a:r>
              <a:rPr lang="de-DE" sz="2400" dirty="0" smtClean="0"/>
              <a:t>Daten werden nur einmal betrachtet und</a:t>
            </a:r>
          </a:p>
          <a:p>
            <a:r>
              <a:rPr lang="de-DE" sz="2400" dirty="0" smtClean="0"/>
              <a:t>Speicher für Zustand (stark) begrenzt: O( </a:t>
            </a:r>
            <a:r>
              <a:rPr lang="de-DE" sz="2400" dirty="0" err="1" smtClean="0"/>
              <a:t>poly</a:t>
            </a:r>
            <a:r>
              <a:rPr lang="de-DE" sz="2400" dirty="0" smtClean="0"/>
              <a:t>( log( |</a:t>
            </a:r>
            <a:r>
              <a:rPr lang="de-DE" sz="2400" dirty="0" err="1" smtClean="0"/>
              <a:t>Strm</a:t>
            </a:r>
            <a:r>
              <a:rPr lang="de-DE" sz="2400" dirty="0" smtClean="0"/>
              <a:t>| )))</a:t>
            </a:r>
          </a:p>
          <a:p>
            <a:r>
              <a:rPr lang="de-DE" sz="2400" dirty="0" smtClean="0"/>
              <a:t>Rechenzeit pro </a:t>
            </a:r>
            <a:r>
              <a:rPr lang="de-DE" sz="2400" dirty="0" err="1" smtClean="0"/>
              <a:t>Tupel</a:t>
            </a:r>
            <a:r>
              <a:rPr lang="de-DE" sz="2400" dirty="0" smtClean="0"/>
              <a:t> möglichst klein (auch um Zustand zu modifizieren)</a:t>
            </a:r>
          </a:p>
        </p:txBody>
      </p:sp>
      <p:sp>
        <p:nvSpPr>
          <p:cNvPr id="4" name="Foliennummernplatzhalter 3"/>
          <p:cNvSpPr>
            <a:spLocks noGrp="1"/>
          </p:cNvSpPr>
          <p:nvPr>
            <p:ph type="sldNum" sz="quarter" idx="12"/>
          </p:nvPr>
        </p:nvSpPr>
        <p:spPr>
          <a:xfrm>
            <a:off x="7956550" y="6381328"/>
            <a:ext cx="1008063" cy="196850"/>
          </a:xfrm>
        </p:spPr>
        <p:txBody>
          <a:bodyPr/>
          <a:lstStyle/>
          <a:p>
            <a:pPr>
              <a:defRPr/>
            </a:pPr>
            <a:fld id="{D4E55964-1ACB-E742-83A7-6D5C6D2D6D17}" type="slidenum">
              <a:rPr lang="de-DE" smtClean="0"/>
              <a:pPr>
                <a:defRPr/>
              </a:pPr>
              <a:t>56</a:t>
            </a:fld>
            <a:endParaRPr lang="de-DE"/>
          </a:p>
        </p:txBody>
      </p:sp>
      <p:sp>
        <p:nvSpPr>
          <p:cNvPr id="21" name="Rectangle 4"/>
          <p:cNvSpPr>
            <a:spLocks noChangeArrowheads="1"/>
          </p:cNvSpPr>
          <p:nvPr/>
        </p:nvSpPr>
        <p:spPr bwMode="auto">
          <a:xfrm>
            <a:off x="564207" y="4122936"/>
            <a:ext cx="2616200" cy="152400"/>
          </a:xfrm>
          <a:prstGeom prst="rect">
            <a:avLst/>
          </a:prstGeom>
          <a:solidFill>
            <a:srgbClr val="FF99CC"/>
          </a:solidFill>
          <a:ln w="28575">
            <a:solidFill>
              <a:schemeClr val="tx1"/>
            </a:solidFill>
            <a:miter lim="800000"/>
            <a:headEnd type="none" w="med" len="sm"/>
            <a:tailEnd type="none" w="med"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22" name="Rectangle 5"/>
          <p:cNvSpPr>
            <a:spLocks noChangeArrowheads="1"/>
          </p:cNvSpPr>
          <p:nvPr/>
        </p:nvSpPr>
        <p:spPr bwMode="auto">
          <a:xfrm>
            <a:off x="576907" y="5672336"/>
            <a:ext cx="2616200" cy="152400"/>
          </a:xfrm>
          <a:prstGeom prst="rect">
            <a:avLst/>
          </a:prstGeom>
          <a:solidFill>
            <a:srgbClr val="FF99CC"/>
          </a:solidFill>
          <a:ln w="28575">
            <a:solidFill>
              <a:schemeClr val="tx1"/>
            </a:solidFill>
            <a:miter lim="800000"/>
            <a:headEnd type="none" w="med" len="sm"/>
            <a:tailEnd type="none" w="med"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23" name="Rectangle 6"/>
          <p:cNvSpPr>
            <a:spLocks noChangeArrowheads="1"/>
          </p:cNvSpPr>
          <p:nvPr/>
        </p:nvSpPr>
        <p:spPr bwMode="auto">
          <a:xfrm>
            <a:off x="1681807" y="4542036"/>
            <a:ext cx="74613" cy="74612"/>
          </a:xfrm>
          <a:prstGeom prst="rect">
            <a:avLst/>
          </a:prstGeom>
          <a:solidFill>
            <a:srgbClr val="FF99CC"/>
          </a:solidFill>
          <a:ln w="28575">
            <a:solidFill>
              <a:schemeClr val="tx1"/>
            </a:solidFill>
            <a:miter lim="800000"/>
            <a:headEnd type="none" w="med" len="sm"/>
            <a:tailEnd type="none" w="med"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defRPr/>
            </a:pPr>
            <a:endParaRPr lang="de-DE">
              <a:cs typeface="+mn-cs"/>
            </a:endParaRPr>
          </a:p>
        </p:txBody>
      </p:sp>
      <p:sp>
        <p:nvSpPr>
          <p:cNvPr id="24" name="Rectangle 7"/>
          <p:cNvSpPr>
            <a:spLocks noChangeArrowheads="1"/>
          </p:cNvSpPr>
          <p:nvPr/>
        </p:nvSpPr>
        <p:spPr bwMode="auto">
          <a:xfrm>
            <a:off x="1694507" y="4948436"/>
            <a:ext cx="74613" cy="74612"/>
          </a:xfrm>
          <a:prstGeom prst="rect">
            <a:avLst/>
          </a:prstGeom>
          <a:solidFill>
            <a:srgbClr val="FF99CC"/>
          </a:solidFill>
          <a:ln w="28575">
            <a:solidFill>
              <a:schemeClr val="tx1"/>
            </a:solidFill>
            <a:miter lim="800000"/>
            <a:headEnd type="none" w="med" len="sm"/>
            <a:tailEnd type="none" w="med"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defRPr/>
            </a:pPr>
            <a:endParaRPr lang="de-DE">
              <a:cs typeface="+mn-cs"/>
            </a:endParaRPr>
          </a:p>
        </p:txBody>
      </p:sp>
      <p:sp>
        <p:nvSpPr>
          <p:cNvPr id="25" name="Rectangle 8"/>
          <p:cNvSpPr>
            <a:spLocks noChangeArrowheads="1"/>
          </p:cNvSpPr>
          <p:nvPr/>
        </p:nvSpPr>
        <p:spPr bwMode="auto">
          <a:xfrm>
            <a:off x="1694507" y="5329436"/>
            <a:ext cx="74613" cy="74612"/>
          </a:xfrm>
          <a:prstGeom prst="rect">
            <a:avLst/>
          </a:prstGeom>
          <a:solidFill>
            <a:srgbClr val="FF99CC"/>
          </a:solidFill>
          <a:ln w="28575">
            <a:solidFill>
              <a:schemeClr val="tx1"/>
            </a:solidFill>
            <a:miter lim="800000"/>
            <a:headEnd type="none" w="med" len="sm"/>
            <a:tailEnd type="none" w="med"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defRPr/>
            </a:pPr>
            <a:endParaRPr lang="de-DE">
              <a:cs typeface="+mn-cs"/>
            </a:endParaRPr>
          </a:p>
        </p:txBody>
      </p:sp>
      <p:sp>
        <p:nvSpPr>
          <p:cNvPr id="26" name="Rectangle 9"/>
          <p:cNvSpPr>
            <a:spLocks noChangeArrowheads="1"/>
          </p:cNvSpPr>
          <p:nvPr/>
        </p:nvSpPr>
        <p:spPr bwMode="auto">
          <a:xfrm>
            <a:off x="4298007" y="4338836"/>
            <a:ext cx="1435100" cy="1231900"/>
          </a:xfrm>
          <a:prstGeom prst="rect">
            <a:avLst/>
          </a:prstGeom>
          <a:solidFill>
            <a:srgbClr val="99CCFF"/>
          </a:solidFill>
          <a:ln w="28575">
            <a:solidFill>
              <a:schemeClr val="tx1"/>
            </a:solidFill>
            <a:miter lim="800000"/>
            <a:headEnd type="none" w="med" len="sm"/>
            <a:tailEnd type="none" w="med"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27" name="Text Box 10"/>
          <p:cNvSpPr txBox="1">
            <a:spLocks noChangeArrowheads="1"/>
          </p:cNvSpPr>
          <p:nvPr/>
        </p:nvSpPr>
        <p:spPr bwMode="auto">
          <a:xfrm>
            <a:off x="4332932" y="4394398"/>
            <a:ext cx="1421157" cy="101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type="none" w="med" len="sm"/>
                <a:tailEnd type="none" w="med"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2000" b="0" u="none" dirty="0" smtClean="0">
                <a:solidFill>
                  <a:schemeClr val="tx1"/>
                </a:solidFill>
                <a:cs typeface="+mn-cs"/>
              </a:rPr>
              <a:t>Strom-</a:t>
            </a:r>
            <a:r>
              <a:rPr lang="en-US" sz="2000" b="0" u="none" dirty="0" err="1" smtClean="0">
                <a:solidFill>
                  <a:schemeClr val="tx1"/>
                </a:solidFill>
                <a:cs typeface="+mn-cs"/>
              </a:rPr>
              <a:t>Ver</a:t>
            </a:r>
            <a:r>
              <a:rPr lang="en-US" sz="2000" b="0" u="none" dirty="0" smtClean="0">
                <a:solidFill>
                  <a:schemeClr val="tx1"/>
                </a:solidFill>
                <a:cs typeface="+mn-cs"/>
              </a:rPr>
              <a:t>-</a:t>
            </a:r>
            <a:br>
              <a:rPr lang="en-US" sz="2000" b="0" u="none" dirty="0" smtClean="0">
                <a:solidFill>
                  <a:schemeClr val="tx1"/>
                </a:solidFill>
                <a:cs typeface="+mn-cs"/>
              </a:rPr>
            </a:br>
            <a:r>
              <a:rPr lang="en-US" sz="2000" b="0" u="none" dirty="0" err="1" smtClean="0">
                <a:solidFill>
                  <a:schemeClr val="tx1"/>
                </a:solidFill>
                <a:cs typeface="+mn-cs"/>
              </a:rPr>
              <a:t>arbeitungs</a:t>
            </a:r>
            <a:r>
              <a:rPr lang="en-US" sz="2000" b="0" u="none" dirty="0" smtClean="0">
                <a:solidFill>
                  <a:schemeClr val="tx1"/>
                </a:solidFill>
                <a:cs typeface="+mn-cs"/>
              </a:rPr>
              <a:t>-</a:t>
            </a:r>
            <a:br>
              <a:rPr lang="en-US" sz="2000" b="0" u="none" dirty="0" smtClean="0">
                <a:solidFill>
                  <a:schemeClr val="tx1"/>
                </a:solidFill>
                <a:cs typeface="+mn-cs"/>
              </a:rPr>
            </a:br>
            <a:r>
              <a:rPr lang="en-US" sz="2000" b="0" u="none" dirty="0" err="1" smtClean="0">
                <a:solidFill>
                  <a:schemeClr val="tx1"/>
                </a:solidFill>
                <a:cs typeface="+mn-cs"/>
              </a:rPr>
              <a:t>Maschine</a:t>
            </a:r>
            <a:endParaRPr lang="en-US" sz="2000" b="0" u="none" dirty="0">
              <a:solidFill>
                <a:schemeClr val="tx1"/>
              </a:solidFill>
              <a:cs typeface="+mn-cs"/>
            </a:endParaRPr>
          </a:p>
        </p:txBody>
      </p:sp>
      <p:sp>
        <p:nvSpPr>
          <p:cNvPr id="28" name="Line 11"/>
          <p:cNvSpPr>
            <a:spLocks noChangeShapeType="1"/>
          </p:cNvSpPr>
          <p:nvPr/>
        </p:nvSpPr>
        <p:spPr bwMode="auto">
          <a:xfrm>
            <a:off x="3180407" y="4186436"/>
            <a:ext cx="1117600" cy="660400"/>
          </a:xfrm>
          <a:prstGeom prst="line">
            <a:avLst/>
          </a:prstGeom>
          <a:noFill/>
          <a:ln w="28575">
            <a:solidFill>
              <a:schemeClr val="tx1"/>
            </a:solidFill>
            <a:round/>
            <a:headEnd type="none" w="med"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29" name="Line 12"/>
          <p:cNvSpPr>
            <a:spLocks noChangeShapeType="1"/>
          </p:cNvSpPr>
          <p:nvPr/>
        </p:nvSpPr>
        <p:spPr bwMode="auto">
          <a:xfrm flipV="1">
            <a:off x="3193107" y="5126236"/>
            <a:ext cx="1104900" cy="609600"/>
          </a:xfrm>
          <a:prstGeom prst="line">
            <a:avLst/>
          </a:prstGeom>
          <a:noFill/>
          <a:ln w="28575">
            <a:solidFill>
              <a:schemeClr val="tx1"/>
            </a:solidFill>
            <a:round/>
            <a:headEnd type="none" w="med"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30" name="Line 13"/>
          <p:cNvSpPr>
            <a:spLocks noChangeShapeType="1"/>
          </p:cNvSpPr>
          <p:nvPr/>
        </p:nvSpPr>
        <p:spPr bwMode="auto">
          <a:xfrm>
            <a:off x="5733107" y="4948436"/>
            <a:ext cx="825500" cy="0"/>
          </a:xfrm>
          <a:prstGeom prst="line">
            <a:avLst/>
          </a:prstGeom>
          <a:noFill/>
          <a:ln w="28575">
            <a:solidFill>
              <a:schemeClr val="tx1"/>
            </a:solidFill>
            <a:round/>
            <a:headEnd type="none" w="med"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31" name="Text Box 14"/>
          <p:cNvSpPr txBox="1">
            <a:spLocks noChangeArrowheads="1"/>
          </p:cNvSpPr>
          <p:nvPr/>
        </p:nvSpPr>
        <p:spPr bwMode="auto">
          <a:xfrm>
            <a:off x="6568132" y="4559498"/>
            <a:ext cx="1904880" cy="7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type="none" w="med" len="sm"/>
                <a:tailEnd type="none" w="med"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2000" b="0" u="none" dirty="0" smtClean="0">
                <a:solidFill>
                  <a:schemeClr val="tx1"/>
                </a:solidFill>
                <a:cs typeface="+mn-cs"/>
              </a:rPr>
              <a:t>(</a:t>
            </a:r>
            <a:r>
              <a:rPr lang="en-US" sz="2000" b="0" u="none" dirty="0" err="1" smtClean="0">
                <a:solidFill>
                  <a:schemeClr val="tx1"/>
                </a:solidFill>
                <a:cs typeface="+mn-cs"/>
              </a:rPr>
              <a:t>Approximative</a:t>
            </a:r>
            <a:r>
              <a:rPr lang="en-US" sz="2000" b="0" u="none" dirty="0" smtClean="0">
                <a:solidFill>
                  <a:schemeClr val="tx1"/>
                </a:solidFill>
                <a:cs typeface="+mn-cs"/>
              </a:rPr>
              <a:t>)</a:t>
            </a:r>
            <a:endParaRPr lang="en-US" sz="2000" b="0" u="none" dirty="0">
              <a:solidFill>
                <a:schemeClr val="tx1"/>
              </a:solidFill>
              <a:cs typeface="+mn-cs"/>
            </a:endParaRPr>
          </a:p>
          <a:p>
            <a:pPr algn="l">
              <a:defRPr/>
            </a:pPr>
            <a:r>
              <a:rPr lang="en-US" sz="2000" b="0" u="none" dirty="0">
                <a:solidFill>
                  <a:schemeClr val="tx1"/>
                </a:solidFill>
                <a:cs typeface="+mn-cs"/>
              </a:rPr>
              <a:t>     </a:t>
            </a:r>
            <a:r>
              <a:rPr lang="en-US" sz="2000" b="0" u="none" dirty="0" err="1" smtClean="0">
                <a:solidFill>
                  <a:schemeClr val="tx1"/>
                </a:solidFill>
                <a:cs typeface="+mn-cs"/>
              </a:rPr>
              <a:t>Antwort</a:t>
            </a:r>
            <a:endParaRPr lang="en-US" sz="2000" b="0" u="none" dirty="0">
              <a:solidFill>
                <a:schemeClr val="tx1"/>
              </a:solidFill>
              <a:cs typeface="+mn-cs"/>
            </a:endParaRPr>
          </a:p>
        </p:txBody>
      </p:sp>
      <p:sp>
        <p:nvSpPr>
          <p:cNvPr id="32" name="Rectangle 15"/>
          <p:cNvSpPr>
            <a:spLocks noChangeArrowheads="1"/>
          </p:cNvSpPr>
          <p:nvPr/>
        </p:nvSpPr>
        <p:spPr bwMode="auto">
          <a:xfrm>
            <a:off x="3536007" y="2852936"/>
            <a:ext cx="3048000" cy="698500"/>
          </a:xfrm>
          <a:prstGeom prst="rect">
            <a:avLst/>
          </a:prstGeom>
          <a:solidFill>
            <a:srgbClr val="CCFFCC"/>
          </a:solidFill>
          <a:ln w="28575">
            <a:solidFill>
              <a:schemeClr val="tx1"/>
            </a:solidFill>
            <a:miter lim="800000"/>
            <a:headEnd type="none" w="med" len="sm"/>
            <a:tailEnd type="none" w="med"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33" name="Text Box 16"/>
          <p:cNvSpPr txBox="1">
            <a:spLocks noChangeArrowheads="1"/>
          </p:cNvSpPr>
          <p:nvPr/>
        </p:nvSpPr>
        <p:spPr bwMode="auto">
          <a:xfrm>
            <a:off x="3688519" y="2822799"/>
            <a:ext cx="2827697" cy="7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type="none" w="med" len="sm"/>
                <a:tailEnd type="none" w="med"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2000" b="0" u="none" dirty="0" err="1" smtClean="0">
                <a:solidFill>
                  <a:schemeClr val="tx1"/>
                </a:solidFill>
                <a:cs typeface="+mn-cs"/>
              </a:rPr>
              <a:t>Synopse</a:t>
            </a:r>
            <a:r>
              <a:rPr lang="en-US" sz="2000" b="0" u="none" dirty="0" smtClean="0">
                <a:solidFill>
                  <a:schemeClr val="tx1"/>
                </a:solidFill>
                <a:cs typeface="+mn-cs"/>
              </a:rPr>
              <a:t> (</a:t>
            </a:r>
            <a:r>
              <a:rPr lang="en-US" sz="2000" b="0" u="none" dirty="0" err="1" smtClean="0">
                <a:solidFill>
                  <a:schemeClr val="tx1"/>
                </a:solidFill>
                <a:cs typeface="+mn-cs"/>
              </a:rPr>
              <a:t>auch</a:t>
            </a:r>
            <a:r>
              <a:rPr lang="en-US" sz="2000" b="0" u="none" dirty="0" smtClean="0">
                <a:solidFill>
                  <a:schemeClr val="tx1"/>
                </a:solidFill>
                <a:cs typeface="+mn-cs"/>
              </a:rPr>
              <a:t> Summary</a:t>
            </a:r>
            <a:br>
              <a:rPr lang="en-US" sz="2000" b="0" u="none" dirty="0" smtClean="0">
                <a:solidFill>
                  <a:schemeClr val="tx1"/>
                </a:solidFill>
                <a:cs typeface="+mn-cs"/>
              </a:rPr>
            </a:br>
            <a:r>
              <a:rPr lang="en-US" sz="2000" b="0" u="none" dirty="0" err="1" smtClean="0">
                <a:solidFill>
                  <a:schemeClr val="tx1"/>
                </a:solidFill>
                <a:cs typeface="+mn-cs"/>
              </a:rPr>
              <a:t>genannt</a:t>
            </a:r>
            <a:r>
              <a:rPr lang="en-US" sz="2000" b="0" u="none" dirty="0" smtClean="0">
                <a:solidFill>
                  <a:schemeClr val="tx1"/>
                </a:solidFill>
                <a:cs typeface="+mn-cs"/>
              </a:rPr>
              <a:t>) </a:t>
            </a:r>
            <a:r>
              <a:rPr lang="en-US" sz="2000" b="0" u="none" dirty="0" err="1" smtClean="0">
                <a:solidFill>
                  <a:schemeClr val="tx1"/>
                </a:solidFill>
                <a:cs typeface="+mn-cs"/>
              </a:rPr>
              <a:t>im</a:t>
            </a:r>
            <a:r>
              <a:rPr lang="en-US" sz="2000" b="0" u="none" dirty="0" smtClean="0">
                <a:solidFill>
                  <a:schemeClr val="tx1"/>
                </a:solidFill>
                <a:cs typeface="+mn-cs"/>
              </a:rPr>
              <a:t> </a:t>
            </a:r>
            <a:r>
              <a:rPr lang="en-US" sz="2000" b="0" u="none" dirty="0" err="1" smtClean="0">
                <a:solidFill>
                  <a:schemeClr val="tx1"/>
                </a:solidFill>
                <a:cs typeface="+mn-cs"/>
              </a:rPr>
              <a:t>Speicher</a:t>
            </a:r>
            <a:endParaRPr lang="en-US" sz="2000" b="0" u="none" dirty="0">
              <a:solidFill>
                <a:schemeClr val="tx1"/>
              </a:solidFill>
              <a:cs typeface="+mn-cs"/>
            </a:endParaRPr>
          </a:p>
        </p:txBody>
      </p:sp>
      <p:sp>
        <p:nvSpPr>
          <p:cNvPr id="34" name="Line 17"/>
          <p:cNvSpPr>
            <a:spLocks noChangeShapeType="1"/>
          </p:cNvSpPr>
          <p:nvPr/>
        </p:nvSpPr>
        <p:spPr bwMode="auto">
          <a:xfrm>
            <a:off x="4996507" y="3576836"/>
            <a:ext cx="0" cy="7620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35" name="Text Box 18"/>
          <p:cNvSpPr txBox="1">
            <a:spLocks noChangeArrowheads="1"/>
          </p:cNvSpPr>
          <p:nvPr/>
        </p:nvSpPr>
        <p:spPr bwMode="auto">
          <a:xfrm>
            <a:off x="865832" y="3670498"/>
            <a:ext cx="1584536"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type="none" w="med" len="sm"/>
                <a:tailEnd type="none" w="med"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2000" b="0" u="none" dirty="0" err="1" smtClean="0">
                <a:solidFill>
                  <a:schemeClr val="tx1"/>
                </a:solidFill>
                <a:cs typeface="+mn-cs"/>
              </a:rPr>
              <a:t>Datenströme</a:t>
            </a:r>
            <a:endParaRPr lang="en-US" sz="2000" b="0" u="none" dirty="0">
              <a:solidFill>
                <a:schemeClr val="tx1"/>
              </a:solidFill>
              <a:cs typeface="+mn-cs"/>
            </a:endParaRPr>
          </a:p>
        </p:txBody>
      </p:sp>
      <p:sp>
        <p:nvSpPr>
          <p:cNvPr id="20" name="Text Box 22"/>
          <p:cNvSpPr txBox="1">
            <a:spLocks noChangeArrowheads="1"/>
          </p:cNvSpPr>
          <p:nvPr/>
        </p:nvSpPr>
        <p:spPr bwMode="auto">
          <a:xfrm>
            <a:off x="978545" y="3376762"/>
            <a:ext cx="1250342"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type="none" w="med" len="sm"/>
                <a:tailEnd type="none" w="med"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dirty="0">
                <a:solidFill>
                  <a:srgbClr val="0000FF"/>
                </a:solidFill>
                <a:cs typeface="+mn-cs"/>
              </a:rPr>
              <a:t>(Terabytes)</a:t>
            </a:r>
          </a:p>
        </p:txBody>
      </p:sp>
      <p:sp>
        <p:nvSpPr>
          <p:cNvPr id="36" name="Line 18"/>
          <p:cNvSpPr>
            <a:spLocks noChangeShapeType="1"/>
          </p:cNvSpPr>
          <p:nvPr/>
        </p:nvSpPr>
        <p:spPr bwMode="auto">
          <a:xfrm>
            <a:off x="5031308" y="5585569"/>
            <a:ext cx="0" cy="304800"/>
          </a:xfrm>
          <a:prstGeom prst="line">
            <a:avLst/>
          </a:prstGeom>
          <a:noFill/>
          <a:ln w="28575">
            <a:solidFill>
              <a:srgbClr val="CC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defRPr/>
            </a:pPr>
            <a:endParaRPr lang="de-DE">
              <a:cs typeface="+mn-cs"/>
            </a:endParaRPr>
          </a:p>
        </p:txBody>
      </p:sp>
      <p:sp>
        <p:nvSpPr>
          <p:cNvPr id="37" name="Text Box 19"/>
          <p:cNvSpPr txBox="1">
            <a:spLocks noChangeArrowheads="1"/>
          </p:cNvSpPr>
          <p:nvPr/>
        </p:nvSpPr>
        <p:spPr bwMode="auto">
          <a:xfrm>
            <a:off x="4497908" y="5890369"/>
            <a:ext cx="1173398"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type="none" w="med" len="sm"/>
                <a:tailEnd type="none" w="med"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b="0" dirty="0" err="1" smtClean="0">
                <a:cs typeface="+mn-cs"/>
              </a:rPr>
              <a:t>Anfrage</a:t>
            </a:r>
            <a:r>
              <a:rPr lang="en-US" b="0" dirty="0" smtClean="0">
                <a:cs typeface="+mn-cs"/>
              </a:rPr>
              <a:t> Q</a:t>
            </a:r>
            <a:endParaRPr lang="en-US" b="0" dirty="0">
              <a:cs typeface="+mn-cs"/>
            </a:endParaRPr>
          </a:p>
        </p:txBody>
      </p:sp>
      <p:sp>
        <p:nvSpPr>
          <p:cNvPr id="38" name="Fußzeilenplatzhalter 3"/>
          <p:cNvSpPr txBox="1">
            <a:spLocks/>
          </p:cNvSpPr>
          <p:nvPr/>
        </p:nvSpPr>
        <p:spPr>
          <a:xfrm>
            <a:off x="2339752" y="6356176"/>
            <a:ext cx="4648200" cy="45720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r>
              <a:rPr lang="en-US" sz="1200" dirty="0">
                <a:solidFill>
                  <a:srgbClr val="0000FF"/>
                </a:solidFill>
              </a:rPr>
              <a:t>Minos </a:t>
            </a:r>
            <a:r>
              <a:rPr lang="en-US" sz="1200" dirty="0" err="1" smtClean="0">
                <a:solidFill>
                  <a:srgbClr val="0000FF"/>
                </a:solidFill>
              </a:rPr>
              <a:t>Garofalakis</a:t>
            </a:r>
            <a:r>
              <a:rPr lang="en-US" sz="1200" dirty="0" smtClean="0">
                <a:solidFill>
                  <a:srgbClr val="0000FF"/>
                </a:solidFill>
              </a:rPr>
              <a:t>: A Quick Intro to Data Stream </a:t>
            </a:r>
            <a:r>
              <a:rPr lang="en-US" sz="1200" dirty="0" err="1" smtClean="0">
                <a:solidFill>
                  <a:srgbClr val="0000FF"/>
                </a:solidFill>
              </a:rPr>
              <a:t>Algorithmics</a:t>
            </a:r>
            <a:r>
              <a:rPr lang="en-US" sz="1200" dirty="0" smtClean="0">
                <a:solidFill>
                  <a:srgbClr val="0000FF"/>
                </a:solidFill>
              </a:rPr>
              <a:t> – </a:t>
            </a:r>
            <a:r>
              <a:rPr lang="en-US" sz="1200" i="1" dirty="0" smtClean="0">
                <a:solidFill>
                  <a:srgbClr val="0000FF"/>
                </a:solidFill>
              </a:rPr>
              <a:t>CS262 </a:t>
            </a:r>
            <a:r>
              <a:rPr lang="en-US" sz="1200" dirty="0" smtClean="0">
                <a:solidFill>
                  <a:srgbClr val="0000FF"/>
                </a:solidFill>
              </a:rPr>
              <a:t> </a:t>
            </a:r>
            <a:endParaRPr lang="en-US" sz="1200" dirty="0">
              <a:solidFill>
                <a:srgbClr val="0000FF"/>
              </a:solidFill>
            </a:endParaRPr>
          </a:p>
        </p:txBody>
      </p:sp>
      <p:sp>
        <p:nvSpPr>
          <p:cNvPr id="39" name="Text Box 23"/>
          <p:cNvSpPr txBox="1">
            <a:spLocks noChangeArrowheads="1"/>
          </p:cNvSpPr>
          <p:nvPr/>
        </p:nvSpPr>
        <p:spPr bwMode="auto">
          <a:xfrm>
            <a:off x="6732240" y="2996952"/>
            <a:ext cx="1200225"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type="none" w="med" len="sm"/>
                <a:tailEnd type="none" w="med"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dirty="0">
                <a:solidFill>
                  <a:srgbClr val="0000FF"/>
                </a:solidFill>
                <a:cs typeface="+mn-cs"/>
              </a:rPr>
              <a:t>(Kilobytes)</a:t>
            </a:r>
          </a:p>
        </p:txBody>
      </p:sp>
    </p:spTree>
    <p:extLst>
      <p:ext uri="{BB962C8B-B14F-4D97-AF65-F5344CB8AC3E}">
        <p14:creationId xmlns:p14="http://schemas.microsoft.com/office/powerpoint/2010/main" val="349457221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p:txBody>
          <a:bodyPr/>
          <a:lstStyle/>
          <a:p>
            <a:pPr eaLnBrk="1" hangingPunct="1">
              <a:defRPr/>
            </a:pPr>
            <a:r>
              <a:rPr lang="en-US" dirty="0" smtClean="0">
                <a:cs typeface="+mj-cs"/>
              </a:rPr>
              <a:t>Approximation und </a:t>
            </a:r>
            <a:r>
              <a:rPr lang="en-US" dirty="0" err="1" smtClean="0">
                <a:cs typeface="+mj-cs"/>
              </a:rPr>
              <a:t>Randomisierung</a:t>
            </a:r>
            <a:endParaRPr lang="en-US" dirty="0" smtClean="0">
              <a:cs typeface="+mj-cs"/>
            </a:endParaRPr>
          </a:p>
        </p:txBody>
      </p:sp>
      <p:sp>
        <p:nvSpPr>
          <p:cNvPr id="514051" name="Rectangle 3"/>
          <p:cNvSpPr>
            <a:spLocks noGrp="1" noChangeArrowheads="1"/>
          </p:cNvSpPr>
          <p:nvPr>
            <p:ph type="body" idx="1"/>
          </p:nvPr>
        </p:nvSpPr>
        <p:spPr/>
        <p:txBody>
          <a:bodyPr/>
          <a:lstStyle/>
          <a:p>
            <a:pPr eaLnBrk="1" hangingPunct="1">
              <a:defRPr/>
            </a:pPr>
            <a:r>
              <a:rPr lang="en-US" sz="2400" dirty="0" err="1" smtClean="0">
                <a:cs typeface="+mn-cs"/>
              </a:rPr>
              <a:t>Viele</a:t>
            </a:r>
            <a:r>
              <a:rPr lang="en-US" sz="2400" dirty="0" smtClean="0">
                <a:cs typeface="+mn-cs"/>
              </a:rPr>
              <a:t> </a:t>
            </a:r>
            <a:r>
              <a:rPr lang="en-US" sz="2400" dirty="0" err="1" smtClean="0">
                <a:cs typeface="+mn-cs"/>
              </a:rPr>
              <a:t>Probleme</a:t>
            </a:r>
            <a:r>
              <a:rPr lang="en-US" sz="2400" dirty="0" smtClean="0">
                <a:cs typeface="+mn-cs"/>
              </a:rPr>
              <a:t> </a:t>
            </a:r>
            <a:r>
              <a:rPr lang="en-US" sz="2400" dirty="0" err="1" smtClean="0">
                <a:cs typeface="+mn-cs"/>
              </a:rPr>
              <a:t>sind</a:t>
            </a:r>
            <a:r>
              <a:rPr lang="en-US" sz="2400" dirty="0" smtClean="0">
                <a:cs typeface="+mn-cs"/>
              </a:rPr>
              <a:t> </a:t>
            </a:r>
            <a:r>
              <a:rPr lang="en-US" sz="2400" dirty="0" err="1" smtClean="0">
                <a:cs typeface="+mn-cs"/>
              </a:rPr>
              <a:t>schwierig</a:t>
            </a:r>
            <a:r>
              <a:rPr lang="en-US" sz="2400" dirty="0" smtClean="0">
                <a:cs typeface="+mn-cs"/>
              </a:rPr>
              <a:t>, </a:t>
            </a:r>
            <a:r>
              <a:rPr lang="en-US" sz="2400" dirty="0" err="1" smtClean="0">
                <a:cs typeface="+mn-cs"/>
              </a:rPr>
              <a:t>exakt</a:t>
            </a:r>
            <a:r>
              <a:rPr lang="en-US" sz="2400" dirty="0" smtClean="0">
                <a:cs typeface="+mn-cs"/>
              </a:rPr>
              <a:t> </a:t>
            </a:r>
            <a:r>
              <a:rPr lang="en-US" sz="2400" dirty="0" err="1" smtClean="0">
                <a:cs typeface="+mn-cs"/>
              </a:rPr>
              <a:t>zu</a:t>
            </a:r>
            <a:r>
              <a:rPr lang="en-US" sz="2400" dirty="0" smtClean="0">
                <a:cs typeface="+mn-cs"/>
              </a:rPr>
              <a:t> </a:t>
            </a:r>
            <a:r>
              <a:rPr lang="en-US" sz="2400" dirty="0" err="1" smtClean="0">
                <a:cs typeface="+mn-cs"/>
              </a:rPr>
              <a:t>berechnen</a:t>
            </a:r>
            <a:endParaRPr lang="en-US" sz="2400" dirty="0" smtClean="0">
              <a:cs typeface="+mn-cs"/>
            </a:endParaRPr>
          </a:p>
          <a:p>
            <a:pPr lvl="1" eaLnBrk="1" hangingPunct="1">
              <a:defRPr/>
            </a:pPr>
            <a:r>
              <a:rPr lang="en-US" sz="2000" dirty="0" err="1" smtClean="0"/>
              <a:t>Anzahl</a:t>
            </a:r>
            <a:r>
              <a:rPr lang="en-US" sz="2000" dirty="0" smtClean="0"/>
              <a:t> der </a:t>
            </a:r>
            <a:r>
              <a:rPr lang="en-US" sz="2000" dirty="0" err="1" smtClean="0"/>
              <a:t>Elemente</a:t>
            </a:r>
            <a:r>
              <a:rPr lang="en-US" sz="2000" dirty="0" smtClean="0"/>
              <a:t> </a:t>
            </a:r>
            <a:r>
              <a:rPr lang="en-US" sz="2000" dirty="0" err="1" smtClean="0"/>
              <a:t>einer</a:t>
            </a:r>
            <a:r>
              <a:rPr lang="en-US" sz="2000" dirty="0" smtClean="0"/>
              <a:t> </a:t>
            </a:r>
            <a:r>
              <a:rPr lang="en-US" sz="2000" dirty="0" err="1" smtClean="0"/>
              <a:t>gegebenen</a:t>
            </a:r>
            <a:r>
              <a:rPr lang="en-US" sz="2000" dirty="0" smtClean="0"/>
              <a:t> </a:t>
            </a:r>
            <a:r>
              <a:rPr lang="en-US" sz="2000" dirty="0" err="1" smtClean="0"/>
              <a:t>Menge</a:t>
            </a:r>
            <a:r>
              <a:rPr lang="en-US" sz="2000" dirty="0" smtClean="0"/>
              <a:t> von </a:t>
            </a:r>
            <a:r>
              <a:rPr lang="en-US" sz="2000" dirty="0" err="1" smtClean="0"/>
              <a:t>Elementklassen</a:t>
            </a:r>
            <a:r>
              <a:rPr lang="en-US" sz="2000" dirty="0" smtClean="0"/>
              <a:t> </a:t>
            </a:r>
            <a:r>
              <a:rPr lang="en-US" sz="2000" dirty="0" err="1" smtClean="0"/>
              <a:t>identisch</a:t>
            </a:r>
            <a:r>
              <a:rPr lang="en-US" sz="2000" dirty="0" smtClean="0"/>
              <a:t> in </a:t>
            </a:r>
            <a:r>
              <a:rPr lang="en-US" sz="2000" dirty="0" err="1" smtClean="0"/>
              <a:t>zwei</a:t>
            </a:r>
            <a:r>
              <a:rPr lang="en-US" sz="2000" dirty="0" smtClean="0"/>
              <a:t> </a:t>
            </a:r>
            <a:r>
              <a:rPr lang="en-US" sz="2000" dirty="0" err="1" smtClean="0"/>
              <a:t>verschiedenen</a:t>
            </a:r>
            <a:r>
              <a:rPr lang="en-US" sz="2000" dirty="0" smtClean="0"/>
              <a:t> </a:t>
            </a:r>
            <a:r>
              <a:rPr lang="en-US" sz="2000" dirty="0" err="1" smtClean="0"/>
              <a:t>Strömen</a:t>
            </a:r>
            <a:r>
              <a:rPr lang="en-US" sz="2000" dirty="0" smtClean="0"/>
              <a:t>?</a:t>
            </a:r>
          </a:p>
          <a:p>
            <a:pPr lvl="1" eaLnBrk="1" hangingPunct="1">
              <a:defRPr/>
            </a:pPr>
            <a:r>
              <a:rPr lang="en-US" sz="2000" dirty="0" err="1" smtClean="0"/>
              <a:t>Platzbedarf</a:t>
            </a:r>
            <a:r>
              <a:rPr lang="en-US" sz="2000" dirty="0" smtClean="0"/>
              <a:t> linear </a:t>
            </a:r>
            <a:r>
              <a:rPr lang="en-US" sz="2000" dirty="0" err="1" smtClean="0"/>
              <a:t>bezogen</a:t>
            </a:r>
            <a:r>
              <a:rPr lang="en-US" sz="2000" dirty="0" smtClean="0"/>
              <a:t> auf </a:t>
            </a:r>
            <a:r>
              <a:rPr lang="en-US" sz="2000" dirty="0" err="1" smtClean="0"/>
              <a:t>Anzahl</a:t>
            </a:r>
            <a:r>
              <a:rPr lang="en-US" sz="2000" dirty="0" smtClean="0"/>
              <a:t> der </a:t>
            </a:r>
            <a:r>
              <a:rPr lang="en-US" sz="2000" dirty="0" err="1" smtClean="0"/>
              <a:t>Elementklassen</a:t>
            </a:r>
            <a:endParaRPr lang="en-US" sz="2000" dirty="0" smtClean="0"/>
          </a:p>
          <a:p>
            <a:pPr eaLnBrk="1" hangingPunct="1">
              <a:defRPr/>
            </a:pPr>
            <a:r>
              <a:rPr lang="en-US" sz="2400" b="1" dirty="0" smtClean="0">
                <a:cs typeface="+mn-cs"/>
              </a:rPr>
              <a:t>Approximation</a:t>
            </a:r>
            <a:r>
              <a:rPr lang="en-US" sz="2400" dirty="0" smtClean="0">
                <a:cs typeface="+mn-cs"/>
              </a:rPr>
              <a:t>: </a:t>
            </a:r>
            <a:r>
              <a:rPr lang="en-US" sz="2400" smtClean="0">
                <a:cs typeface="+mn-cs"/>
              </a:rPr>
              <a:t>Finde </a:t>
            </a:r>
            <a:r>
              <a:rPr lang="en-US" sz="2400" dirty="0" err="1" smtClean="0">
                <a:cs typeface="+mn-cs"/>
              </a:rPr>
              <a:t>eine</a:t>
            </a:r>
            <a:r>
              <a:rPr lang="en-US" sz="2400" dirty="0" smtClean="0">
                <a:cs typeface="+mn-cs"/>
              </a:rPr>
              <a:t> </a:t>
            </a:r>
            <a:r>
              <a:rPr lang="en-US" sz="2400" dirty="0" err="1" smtClean="0">
                <a:cs typeface="+mn-cs"/>
              </a:rPr>
              <a:t>Antwort</a:t>
            </a:r>
            <a:r>
              <a:rPr lang="en-US" sz="2400" dirty="0" smtClean="0">
                <a:cs typeface="+mn-cs"/>
              </a:rPr>
              <a:t>, die </a:t>
            </a:r>
            <a:r>
              <a:rPr lang="en-US" sz="2400" dirty="0" err="1" smtClean="0">
                <a:cs typeface="+mn-cs"/>
              </a:rPr>
              <a:t>korrekt</a:t>
            </a:r>
            <a:r>
              <a:rPr lang="en-US" sz="2400" dirty="0" smtClean="0">
                <a:cs typeface="+mn-cs"/>
              </a:rPr>
              <a:t> </a:t>
            </a:r>
            <a:r>
              <a:rPr lang="en-US" sz="2400" dirty="0" err="1" smtClean="0">
                <a:cs typeface="+mn-cs"/>
              </a:rPr>
              <a:t>ist</a:t>
            </a:r>
            <a:r>
              <a:rPr lang="en-US" sz="2400" dirty="0" smtClean="0">
                <a:cs typeface="+mn-cs"/>
              </a:rPr>
              <a:t> </a:t>
            </a:r>
            <a:r>
              <a:rPr lang="en-US" sz="2400" dirty="0" err="1" smtClean="0">
                <a:cs typeface="+mn-cs"/>
              </a:rPr>
              <a:t>bezogen</a:t>
            </a:r>
            <a:r>
              <a:rPr lang="en-US" sz="2400" dirty="0" smtClean="0">
                <a:cs typeface="+mn-cs"/>
              </a:rPr>
              <a:t> auf </a:t>
            </a:r>
            <a:r>
              <a:rPr lang="en-US" sz="2400" dirty="0" err="1" smtClean="0">
                <a:cs typeface="+mn-cs"/>
              </a:rPr>
              <a:t>einen</a:t>
            </a:r>
            <a:r>
              <a:rPr lang="en-US" sz="2400" dirty="0" smtClean="0">
                <a:cs typeface="+mn-cs"/>
              </a:rPr>
              <a:t> </a:t>
            </a:r>
            <a:r>
              <a:rPr lang="en-US" sz="2400" dirty="0" err="1" smtClean="0">
                <a:cs typeface="+mn-cs"/>
              </a:rPr>
              <a:t>gegebenen</a:t>
            </a:r>
            <a:r>
              <a:rPr lang="en-US" sz="2400" dirty="0" smtClean="0">
                <a:cs typeface="+mn-cs"/>
              </a:rPr>
              <a:t> </a:t>
            </a:r>
            <a:r>
              <a:rPr lang="en-US" sz="2400" dirty="0" err="1" smtClean="0">
                <a:cs typeface="+mn-cs"/>
              </a:rPr>
              <a:t>Faktor</a:t>
            </a:r>
            <a:endParaRPr lang="en-US" sz="2400" dirty="0" smtClean="0">
              <a:cs typeface="+mn-cs"/>
            </a:endParaRPr>
          </a:p>
          <a:p>
            <a:pPr lvl="1" eaLnBrk="1" hangingPunct="1">
              <a:defRPr/>
            </a:pPr>
            <a:r>
              <a:rPr lang="en-US" sz="2000" dirty="0" err="1" smtClean="0"/>
              <a:t>Finde</a:t>
            </a:r>
            <a:r>
              <a:rPr lang="en-US" sz="2000" dirty="0" smtClean="0"/>
              <a:t> </a:t>
            </a:r>
            <a:r>
              <a:rPr lang="en-US" sz="2000" dirty="0" err="1" smtClean="0"/>
              <a:t>Antwort</a:t>
            </a:r>
            <a:r>
              <a:rPr lang="en-US" sz="2000" dirty="0" smtClean="0"/>
              <a:t> </a:t>
            </a:r>
            <a:r>
              <a:rPr lang="en-US" sz="2000" dirty="0" err="1" smtClean="0"/>
              <a:t>im</a:t>
            </a:r>
            <a:r>
              <a:rPr lang="en-US" sz="2000" dirty="0" smtClean="0"/>
              <a:t> </a:t>
            </a:r>
            <a:r>
              <a:rPr lang="en-US" sz="2000" dirty="0" err="1" smtClean="0"/>
              <a:t>Bereich</a:t>
            </a:r>
            <a:r>
              <a:rPr lang="en-US" sz="2000" dirty="0" smtClean="0"/>
              <a:t> von ±10% des </a:t>
            </a:r>
            <a:r>
              <a:rPr lang="en-US" sz="2000" dirty="0" err="1" smtClean="0"/>
              <a:t>korrekten</a:t>
            </a:r>
            <a:r>
              <a:rPr lang="en-US" sz="2000" dirty="0" smtClean="0"/>
              <a:t> </a:t>
            </a:r>
            <a:r>
              <a:rPr lang="en-US" sz="2000" dirty="0" err="1" smtClean="0"/>
              <a:t>Ergebnisses</a:t>
            </a:r>
            <a:endParaRPr lang="en-US" sz="2000" dirty="0" smtClean="0"/>
          </a:p>
          <a:p>
            <a:pPr lvl="1" eaLnBrk="1" hangingPunct="1">
              <a:defRPr/>
            </a:pPr>
            <a:r>
              <a:rPr lang="en-US" sz="2000" b="1" dirty="0" err="1" smtClean="0"/>
              <a:t>Genereller</a:t>
            </a:r>
            <a:r>
              <a:rPr lang="en-US" sz="2000" dirty="0" smtClean="0"/>
              <a:t>: </a:t>
            </a:r>
            <a:r>
              <a:rPr lang="en-US" sz="2000" dirty="0" err="1" smtClean="0">
                <a:solidFill>
                  <a:srgbClr val="000000"/>
                </a:solidFill>
              </a:rPr>
              <a:t>finde</a:t>
            </a:r>
            <a:r>
              <a:rPr lang="en-US" sz="2000" dirty="0" smtClean="0">
                <a:solidFill>
                  <a:srgbClr val="000000"/>
                </a:solidFill>
              </a:rPr>
              <a:t> (1</a:t>
            </a:r>
            <a:r>
              <a:rPr lang="en-US" sz="2000" dirty="0" smtClean="0">
                <a:solidFill>
                  <a:srgbClr val="000000"/>
                </a:solidFill>
                <a:latin typeface="Symbol" charset="0"/>
                <a:sym typeface="Symbol" charset="0"/>
              </a:rPr>
              <a:t></a:t>
            </a:r>
            <a:r>
              <a:rPr lang="en-US" sz="2000" dirty="0" smtClean="0">
                <a:solidFill>
                  <a:srgbClr val="000000"/>
                </a:solidFill>
              </a:rPr>
              <a:t> </a:t>
            </a:r>
            <a:r>
              <a:rPr lang="en-US" sz="2000" dirty="0" smtClean="0">
                <a:solidFill>
                  <a:srgbClr val="000000"/>
                </a:solidFill>
                <a:latin typeface="Symbol" charset="0"/>
                <a:sym typeface="Symbol" charset="0"/>
              </a:rPr>
              <a:t></a:t>
            </a:r>
            <a:r>
              <a:rPr lang="en-US" sz="2000" dirty="0" smtClean="0">
                <a:solidFill>
                  <a:srgbClr val="000000"/>
                </a:solidFill>
              </a:rPr>
              <a:t>)</a:t>
            </a:r>
            <a:r>
              <a:rPr lang="en-US" sz="2000" dirty="0">
                <a:solidFill>
                  <a:srgbClr val="000000"/>
                </a:solidFill>
              </a:rPr>
              <a:t>-</a:t>
            </a:r>
            <a:r>
              <a:rPr lang="en-US" sz="2000" dirty="0" err="1" smtClean="0">
                <a:solidFill>
                  <a:srgbClr val="000000"/>
                </a:solidFill>
              </a:rPr>
              <a:t>F</a:t>
            </a:r>
            <a:r>
              <a:rPr lang="en-US" sz="2000" dirty="0" err="1" smtClean="0"/>
              <a:t>aktor</a:t>
            </a:r>
            <a:r>
              <a:rPr lang="en-US" sz="2000" dirty="0" smtClean="0"/>
              <a:t>-Approximation</a:t>
            </a:r>
          </a:p>
          <a:p>
            <a:pPr eaLnBrk="1" hangingPunct="1">
              <a:defRPr/>
            </a:pPr>
            <a:r>
              <a:rPr lang="en-US" sz="2400" b="1" dirty="0" err="1" smtClean="0">
                <a:solidFill>
                  <a:srgbClr val="000000"/>
                </a:solidFill>
                <a:cs typeface="+mn-cs"/>
              </a:rPr>
              <a:t>Randomisierung</a:t>
            </a:r>
            <a:r>
              <a:rPr lang="en-US" sz="2400" dirty="0" smtClean="0">
                <a:cs typeface="+mn-cs"/>
              </a:rPr>
              <a:t>: </a:t>
            </a:r>
            <a:r>
              <a:rPr lang="en-US" sz="2400" dirty="0" err="1" smtClean="0">
                <a:cs typeface="+mn-cs"/>
              </a:rPr>
              <a:t>Erlaube</a:t>
            </a:r>
            <a:r>
              <a:rPr lang="en-US" sz="2400" dirty="0" smtClean="0">
                <a:cs typeface="+mn-cs"/>
              </a:rPr>
              <a:t> </a:t>
            </a:r>
            <a:r>
              <a:rPr lang="en-US" sz="2400" dirty="0" err="1" smtClean="0">
                <a:cs typeface="+mn-cs"/>
              </a:rPr>
              <a:t>Fehler</a:t>
            </a:r>
            <a:r>
              <a:rPr lang="en-US" sz="2400" dirty="0" smtClean="0">
                <a:cs typeface="+mn-cs"/>
              </a:rPr>
              <a:t> </a:t>
            </a:r>
            <a:r>
              <a:rPr lang="en-US" sz="2400" dirty="0" err="1" smtClean="0">
                <a:cs typeface="+mn-cs"/>
              </a:rPr>
              <a:t>mit</a:t>
            </a:r>
            <a:r>
              <a:rPr lang="en-US" sz="2400" dirty="0" smtClean="0">
                <a:cs typeface="+mn-cs"/>
              </a:rPr>
              <a:t> </a:t>
            </a:r>
            <a:r>
              <a:rPr lang="en-US" sz="2400" dirty="0" err="1" smtClean="0">
                <a:cs typeface="+mn-cs"/>
              </a:rPr>
              <a:t>kleiner</a:t>
            </a:r>
            <a:r>
              <a:rPr lang="en-US" sz="2400" dirty="0" smtClean="0">
                <a:cs typeface="+mn-cs"/>
              </a:rPr>
              <a:t> </a:t>
            </a:r>
            <a:r>
              <a:rPr lang="en-US" sz="2400" dirty="0" err="1" smtClean="0">
                <a:cs typeface="+mn-cs"/>
              </a:rPr>
              <a:t>Wahrscheinlichkeit</a:t>
            </a:r>
            <a:endParaRPr lang="en-US" sz="2400" dirty="0" smtClean="0">
              <a:cs typeface="+mn-cs"/>
            </a:endParaRPr>
          </a:p>
          <a:p>
            <a:pPr lvl="1" eaLnBrk="1" hangingPunct="1">
              <a:defRPr/>
            </a:pPr>
            <a:r>
              <a:rPr lang="en-US" sz="2000" dirty="0" err="1" smtClean="0"/>
              <a:t>Eine</a:t>
            </a:r>
            <a:r>
              <a:rPr lang="en-US" sz="2000" dirty="0" smtClean="0"/>
              <a:t> von 10000 </a:t>
            </a:r>
            <a:r>
              <a:rPr lang="en-US" sz="2000" dirty="0" err="1" smtClean="0"/>
              <a:t>Antworten</a:t>
            </a:r>
            <a:r>
              <a:rPr lang="en-US" sz="2000" dirty="0" smtClean="0"/>
              <a:t> </a:t>
            </a:r>
            <a:r>
              <a:rPr lang="en-US" sz="2000" dirty="0" err="1" smtClean="0"/>
              <a:t>darf</a:t>
            </a:r>
            <a:r>
              <a:rPr lang="en-US" sz="2000" dirty="0" smtClean="0"/>
              <a:t> </a:t>
            </a:r>
            <a:r>
              <a:rPr lang="en-US" sz="2000" dirty="0" err="1" smtClean="0"/>
              <a:t>falsch</a:t>
            </a:r>
            <a:r>
              <a:rPr lang="en-US" sz="2000" dirty="0" smtClean="0"/>
              <a:t> </a:t>
            </a:r>
            <a:r>
              <a:rPr lang="en-US" sz="2000" dirty="0" err="1" smtClean="0"/>
              <a:t>sein</a:t>
            </a:r>
            <a:endParaRPr lang="en-US" sz="2000" dirty="0" smtClean="0"/>
          </a:p>
          <a:p>
            <a:pPr lvl="1" eaLnBrk="1" hangingPunct="1">
              <a:defRPr/>
            </a:pPr>
            <a:r>
              <a:rPr lang="en-US" sz="2000" b="1" dirty="0" err="1" smtClean="0"/>
              <a:t>Genereller</a:t>
            </a:r>
            <a:r>
              <a:rPr lang="en-US" sz="2000" dirty="0" smtClean="0"/>
              <a:t>: </a:t>
            </a:r>
            <a:r>
              <a:rPr lang="en-US" sz="2000" dirty="0" err="1" smtClean="0"/>
              <a:t>Erfolgswahrscheinlichkeit</a:t>
            </a:r>
            <a:r>
              <a:rPr lang="en-US" sz="2000" dirty="0" smtClean="0"/>
              <a:t> </a:t>
            </a:r>
            <a:r>
              <a:rPr lang="en-US" sz="2000" dirty="0" smtClean="0">
                <a:solidFill>
                  <a:srgbClr val="000000"/>
                </a:solidFill>
              </a:rPr>
              <a:t>(1-</a:t>
            </a:r>
            <a:r>
              <a:rPr lang="en-US" sz="2000" dirty="0" smtClean="0">
                <a:solidFill>
                  <a:srgbClr val="000000"/>
                </a:solidFill>
                <a:latin typeface="Symbol" charset="0"/>
                <a:sym typeface="Symbol" charset="0"/>
              </a:rPr>
              <a:t></a:t>
            </a:r>
            <a:r>
              <a:rPr lang="en-US" sz="2000" dirty="0" smtClean="0">
                <a:solidFill>
                  <a:srgbClr val="000000"/>
                </a:solidFill>
              </a:rPr>
              <a:t>)</a:t>
            </a:r>
          </a:p>
          <a:p>
            <a:pPr eaLnBrk="1" hangingPunct="1">
              <a:defRPr/>
            </a:pPr>
            <a:r>
              <a:rPr lang="en-US" sz="2400" i="1" dirty="0" smtClean="0">
                <a:solidFill>
                  <a:srgbClr val="000000"/>
                </a:solidFill>
                <a:effectLst>
                  <a:outerShdw blurRad="38100" dist="38100" dir="2700000" algn="tl">
                    <a:srgbClr val="DDDDDD"/>
                  </a:outerShdw>
                </a:effectLst>
                <a:cs typeface="+mn-cs"/>
              </a:rPr>
              <a:t>Approximation </a:t>
            </a:r>
            <a:r>
              <a:rPr lang="en-US" sz="2400" b="1" i="1" dirty="0" smtClean="0">
                <a:solidFill>
                  <a:srgbClr val="000000"/>
                </a:solidFill>
                <a:effectLst>
                  <a:outerShdw blurRad="38100" dist="38100" dir="2700000" algn="tl">
                    <a:srgbClr val="DDDDDD"/>
                  </a:outerShdw>
                </a:effectLst>
                <a:cs typeface="+mn-cs"/>
              </a:rPr>
              <a:t>und</a:t>
            </a:r>
            <a:r>
              <a:rPr lang="en-US" sz="2400" i="1" dirty="0" smtClean="0">
                <a:solidFill>
                  <a:srgbClr val="000000"/>
                </a:solidFill>
                <a:effectLst>
                  <a:outerShdw blurRad="38100" dist="38100" dir="2700000" algn="tl">
                    <a:srgbClr val="DDDDDD"/>
                  </a:outerShdw>
                </a:effectLst>
                <a:cs typeface="+mn-cs"/>
              </a:rPr>
              <a:t> </a:t>
            </a:r>
            <a:r>
              <a:rPr lang="en-US" sz="2400" i="1" dirty="0" err="1" smtClean="0">
                <a:solidFill>
                  <a:srgbClr val="000000"/>
                </a:solidFill>
                <a:effectLst>
                  <a:outerShdw blurRad="38100" dist="38100" dir="2700000" algn="tl">
                    <a:srgbClr val="DDDDDD"/>
                  </a:outerShdw>
                </a:effectLst>
                <a:cs typeface="+mn-cs"/>
              </a:rPr>
              <a:t>Randomisierung</a:t>
            </a:r>
            <a:r>
              <a:rPr lang="en-US" sz="2400" dirty="0" smtClean="0">
                <a:cs typeface="+mn-cs"/>
              </a:rPr>
              <a:t>: </a:t>
            </a:r>
            <a:r>
              <a:rPr lang="en-US" sz="2400" dirty="0" smtClean="0">
                <a:solidFill>
                  <a:schemeClr val="bg2"/>
                </a:solidFill>
                <a:cs typeface="+mn-cs"/>
              </a:rPr>
              <a:t>(</a:t>
            </a:r>
            <a:r>
              <a:rPr lang="en-US" sz="2400" dirty="0" smtClean="0">
                <a:solidFill>
                  <a:schemeClr val="bg2"/>
                </a:solidFill>
                <a:latin typeface="Symbol" charset="0"/>
                <a:cs typeface="+mn-cs"/>
                <a:sym typeface="Symbol" charset="0"/>
              </a:rPr>
              <a:t></a:t>
            </a:r>
            <a:r>
              <a:rPr lang="en-US" sz="2400" dirty="0" smtClean="0">
                <a:solidFill>
                  <a:schemeClr val="bg2"/>
                </a:solidFill>
                <a:cs typeface="+mn-cs"/>
              </a:rPr>
              <a:t>, </a:t>
            </a:r>
            <a:r>
              <a:rPr lang="en-US" sz="2400" dirty="0" smtClean="0">
                <a:solidFill>
                  <a:schemeClr val="bg2"/>
                </a:solidFill>
                <a:latin typeface="Symbol" charset="0"/>
                <a:cs typeface="+mn-cs"/>
                <a:sym typeface="Symbol" charset="0"/>
              </a:rPr>
              <a:t></a:t>
            </a:r>
            <a:r>
              <a:rPr lang="en-US" sz="2400" dirty="0" smtClean="0">
                <a:solidFill>
                  <a:schemeClr val="bg2"/>
                </a:solidFill>
                <a:cs typeface="+mn-cs"/>
              </a:rPr>
              <a:t>)</a:t>
            </a:r>
            <a:r>
              <a:rPr lang="en-US" sz="2400" dirty="0" smtClean="0">
                <a:cs typeface="+mn-cs"/>
              </a:rPr>
              <a:t>-</a:t>
            </a:r>
            <a:r>
              <a:rPr lang="en-US" sz="2400" dirty="0" err="1" smtClean="0">
                <a:cs typeface="+mn-cs"/>
              </a:rPr>
              <a:t>Approximationen</a:t>
            </a:r>
            <a:endParaRPr lang="en-US" sz="2400" dirty="0" smtClean="0">
              <a:cs typeface="+mn-cs"/>
            </a:endParaRPr>
          </a:p>
        </p:txBody>
      </p:sp>
      <p:sp>
        <p:nvSpPr>
          <p:cNvPr id="7"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57</a:t>
            </a:fld>
            <a:endParaRPr lang="en-US" dirty="0"/>
          </a:p>
        </p:txBody>
      </p:sp>
      <p:sp>
        <p:nvSpPr>
          <p:cNvPr id="8" name="Fußzeilenplatzhalter 3"/>
          <p:cNvSpPr txBox="1">
            <a:spLocks/>
          </p:cNvSpPr>
          <p:nvPr/>
        </p:nvSpPr>
        <p:spPr>
          <a:xfrm>
            <a:off x="2339752" y="6356176"/>
            <a:ext cx="4648200" cy="45720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r>
              <a:rPr lang="en-US" sz="1200" dirty="0">
                <a:solidFill>
                  <a:srgbClr val="0000FF"/>
                </a:solidFill>
              </a:rPr>
              <a:t>Minos </a:t>
            </a:r>
            <a:r>
              <a:rPr lang="en-US" sz="1200" dirty="0" err="1" smtClean="0">
                <a:solidFill>
                  <a:srgbClr val="0000FF"/>
                </a:solidFill>
              </a:rPr>
              <a:t>Garofalakis</a:t>
            </a:r>
            <a:r>
              <a:rPr lang="en-US" sz="1200" dirty="0" smtClean="0">
                <a:solidFill>
                  <a:srgbClr val="0000FF"/>
                </a:solidFill>
              </a:rPr>
              <a:t>: A Quick Intro to Data Stream </a:t>
            </a:r>
            <a:r>
              <a:rPr lang="en-US" sz="1200" dirty="0" err="1" smtClean="0">
                <a:solidFill>
                  <a:srgbClr val="0000FF"/>
                </a:solidFill>
              </a:rPr>
              <a:t>Algorithmics</a:t>
            </a:r>
            <a:r>
              <a:rPr lang="en-US" sz="1200" dirty="0" smtClean="0">
                <a:solidFill>
                  <a:srgbClr val="0000FF"/>
                </a:solidFill>
              </a:rPr>
              <a:t> – </a:t>
            </a:r>
            <a:r>
              <a:rPr lang="en-US" sz="1200" i="1" dirty="0" smtClean="0">
                <a:solidFill>
                  <a:srgbClr val="0000FF"/>
                </a:solidFill>
              </a:rPr>
              <a:t>CS262 </a:t>
            </a:r>
            <a:r>
              <a:rPr lang="en-US" sz="1200" dirty="0" smtClean="0">
                <a:solidFill>
                  <a:srgbClr val="0000FF"/>
                </a:solidFill>
              </a:rPr>
              <a:t> </a:t>
            </a:r>
            <a:endParaRPr lang="en-US" sz="1200" dirty="0">
              <a:solidFill>
                <a:srgbClr val="0000FF"/>
              </a:solidFill>
            </a:endParaRPr>
          </a:p>
        </p:txBody>
      </p:sp>
    </p:spTree>
    <p:extLst>
      <p:ext uri="{BB962C8B-B14F-4D97-AF65-F5344CB8AC3E}">
        <p14:creationId xmlns:p14="http://schemas.microsoft.com/office/powerpoint/2010/main" val="1397939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40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40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40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40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40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405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405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405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4051">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40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457200" y="304800"/>
            <a:ext cx="7696200" cy="838200"/>
          </a:xfrm>
        </p:spPr>
        <p:txBody>
          <a:bodyPr/>
          <a:lstStyle/>
          <a:p>
            <a:pPr eaLnBrk="1" hangingPunct="1">
              <a:defRPr/>
            </a:pPr>
            <a:r>
              <a:rPr lang="en-US" dirty="0" err="1" smtClean="0">
                <a:cs typeface="+mj-cs"/>
              </a:rPr>
              <a:t>Probabilistische</a:t>
            </a:r>
            <a:r>
              <a:rPr lang="en-US" dirty="0" smtClean="0">
                <a:cs typeface="+mj-cs"/>
              </a:rPr>
              <a:t> </a:t>
            </a:r>
            <a:r>
              <a:rPr lang="en-US" dirty="0" err="1" smtClean="0">
                <a:cs typeface="+mj-cs"/>
              </a:rPr>
              <a:t>Garantien</a:t>
            </a:r>
            <a:r>
              <a:rPr lang="en-US" dirty="0" smtClean="0">
                <a:cs typeface="+mj-cs"/>
              </a:rPr>
              <a:t> </a:t>
            </a:r>
          </a:p>
        </p:txBody>
      </p:sp>
      <p:sp>
        <p:nvSpPr>
          <p:cNvPr id="518147" name="Rectangle 3"/>
          <p:cNvSpPr>
            <a:spLocks noGrp="1" noChangeArrowheads="1"/>
          </p:cNvSpPr>
          <p:nvPr>
            <p:ph type="body" idx="1"/>
          </p:nvPr>
        </p:nvSpPr>
        <p:spPr>
          <a:xfrm>
            <a:off x="457200" y="1219200"/>
            <a:ext cx="8229600" cy="4876800"/>
          </a:xfrm>
        </p:spPr>
        <p:txBody>
          <a:bodyPr/>
          <a:lstStyle/>
          <a:p>
            <a:pPr eaLnBrk="1" hangingPunct="1">
              <a:defRPr/>
            </a:pPr>
            <a:r>
              <a:rPr lang="en-US" dirty="0" err="1" smtClean="0">
                <a:cs typeface="+mn-cs"/>
              </a:rPr>
              <a:t>Benutzerbestimmte</a:t>
            </a:r>
            <a:r>
              <a:rPr lang="en-US" dirty="0" smtClean="0">
                <a:cs typeface="+mn-cs"/>
              </a:rPr>
              <a:t> </a:t>
            </a:r>
            <a:r>
              <a:rPr lang="en-US" i="1" dirty="0" smtClean="0">
                <a:solidFill>
                  <a:schemeClr val="bg2"/>
                </a:solidFill>
                <a:cs typeface="+mn-cs"/>
              </a:rPr>
              <a:t>(</a:t>
            </a:r>
            <a:r>
              <a:rPr lang="en-US" i="1" dirty="0" smtClean="0">
                <a:solidFill>
                  <a:schemeClr val="bg2"/>
                </a:solidFill>
                <a:latin typeface="Symbol" charset="0"/>
                <a:cs typeface="+mn-cs"/>
                <a:sym typeface="Symbol" charset="0"/>
              </a:rPr>
              <a:t></a:t>
            </a:r>
            <a:r>
              <a:rPr lang="en-US" i="1" dirty="0" smtClean="0">
                <a:solidFill>
                  <a:schemeClr val="bg2"/>
                </a:solidFill>
                <a:cs typeface="+mn-cs"/>
              </a:rPr>
              <a:t>,</a:t>
            </a:r>
            <a:r>
              <a:rPr lang="en-US" i="1" dirty="0" smtClean="0">
                <a:solidFill>
                  <a:schemeClr val="bg2"/>
                </a:solidFill>
                <a:latin typeface="Symbol" charset="0"/>
                <a:cs typeface="+mn-cs"/>
                <a:sym typeface="Symbol" charset="0"/>
              </a:rPr>
              <a:t></a:t>
            </a:r>
            <a:r>
              <a:rPr lang="en-US" i="1" dirty="0" smtClean="0">
                <a:solidFill>
                  <a:schemeClr val="bg2"/>
                </a:solidFill>
                <a:cs typeface="+mn-cs"/>
              </a:rPr>
              <a:t>)-</a:t>
            </a:r>
            <a:r>
              <a:rPr lang="en-US" i="1" dirty="0" err="1" smtClean="0">
                <a:solidFill>
                  <a:schemeClr val="bg2"/>
                </a:solidFill>
                <a:cs typeface="+mn-cs"/>
              </a:rPr>
              <a:t>Approximationen</a:t>
            </a:r>
            <a:endParaRPr lang="en-US" i="1" dirty="0" smtClean="0">
              <a:solidFill>
                <a:schemeClr val="bg2"/>
              </a:solidFill>
              <a:cs typeface="+mn-cs"/>
            </a:endParaRPr>
          </a:p>
          <a:p>
            <a:pPr lvl="1" eaLnBrk="1" hangingPunct="1">
              <a:defRPr/>
            </a:pPr>
            <a:r>
              <a:rPr lang="en-US" sz="2000" dirty="0" err="1" smtClean="0"/>
              <a:t>Beispiel</a:t>
            </a:r>
            <a:r>
              <a:rPr lang="en-US" sz="2000" dirty="0" smtClean="0"/>
              <a:t>: </a:t>
            </a:r>
            <a:r>
              <a:rPr lang="en-US" sz="2000" dirty="0" err="1" smtClean="0"/>
              <a:t>Tatsächliche</a:t>
            </a:r>
            <a:r>
              <a:rPr lang="en-US" sz="2000" dirty="0" smtClean="0"/>
              <a:t> </a:t>
            </a:r>
            <a:r>
              <a:rPr lang="en-US" sz="2000" dirty="0" err="1" smtClean="0"/>
              <a:t>Antworten</a:t>
            </a:r>
            <a:r>
              <a:rPr lang="en-US" sz="2000" dirty="0" smtClean="0"/>
              <a:t> </a:t>
            </a:r>
            <a:r>
              <a:rPr lang="en-US" sz="2000" dirty="0" err="1" smtClean="0"/>
              <a:t>innerhalb</a:t>
            </a:r>
            <a:r>
              <a:rPr lang="en-US" sz="2000" dirty="0" smtClean="0"/>
              <a:t> von </a:t>
            </a:r>
            <a:r>
              <a:rPr lang="en-US" sz="2000" dirty="0" err="1" smtClean="0"/>
              <a:t>Faktor</a:t>
            </a:r>
            <a:r>
              <a:rPr lang="en-US" sz="2000" dirty="0" smtClean="0"/>
              <a:t> 1.1  </a:t>
            </a:r>
            <a:r>
              <a:rPr lang="en-US" sz="2000" dirty="0" err="1" smtClean="0"/>
              <a:t>mit</a:t>
            </a:r>
            <a:r>
              <a:rPr lang="en-US" sz="2000" dirty="0" smtClean="0"/>
              <a:t> </a:t>
            </a:r>
            <a:r>
              <a:rPr lang="en-US" sz="2000" dirty="0" err="1" smtClean="0"/>
              <a:t>Wahrscheinlichkeit</a:t>
            </a:r>
            <a:r>
              <a:rPr lang="en-US" sz="2000" dirty="0" smtClean="0"/>
              <a:t> </a:t>
            </a:r>
            <a:r>
              <a:rPr lang="en-US" sz="2000" dirty="0" smtClean="0">
                <a:sym typeface="Symbol" charset="0"/>
              </a:rPr>
              <a:t> 0.8 (</a:t>
            </a:r>
            <a:r>
              <a:rPr lang="en-US" sz="1800" i="1" dirty="0" smtClean="0">
                <a:solidFill>
                  <a:schemeClr val="bg2"/>
                </a:solidFill>
                <a:latin typeface="Symbol" charset="0"/>
                <a:sym typeface="Symbol" charset="0"/>
              </a:rPr>
              <a:t> = 0.1,  = 0.2)</a:t>
            </a:r>
            <a:endParaRPr lang="en-US" sz="2000" dirty="0" smtClean="0">
              <a:sym typeface="Symbol" charset="0"/>
            </a:endParaRPr>
          </a:p>
          <a:p>
            <a:pPr eaLnBrk="1" hangingPunct="1">
              <a:defRPr/>
            </a:pPr>
            <a:r>
              <a:rPr lang="en-US" dirty="0" err="1" smtClean="0">
                <a:solidFill>
                  <a:srgbClr val="000000"/>
                </a:solidFill>
                <a:cs typeface="+mn-cs"/>
                <a:sym typeface="Symbol" charset="0"/>
              </a:rPr>
              <a:t>Wie</a:t>
            </a:r>
            <a:r>
              <a:rPr lang="en-US" dirty="0" smtClean="0">
                <a:solidFill>
                  <a:srgbClr val="000000"/>
                </a:solidFill>
                <a:cs typeface="+mn-cs"/>
                <a:sym typeface="Symbol" charset="0"/>
              </a:rPr>
              <a:t> </a:t>
            </a:r>
            <a:r>
              <a:rPr lang="en-US" dirty="0" err="1" smtClean="0">
                <a:solidFill>
                  <a:srgbClr val="000000"/>
                </a:solidFill>
                <a:cs typeface="+mn-cs"/>
                <a:sym typeface="Symbol" charset="0"/>
              </a:rPr>
              <a:t>können</a:t>
            </a:r>
            <a:r>
              <a:rPr lang="en-US" dirty="0" smtClean="0">
                <a:solidFill>
                  <a:srgbClr val="000000"/>
                </a:solidFill>
                <a:cs typeface="+mn-cs"/>
                <a:sym typeface="Symbol" charset="0"/>
              </a:rPr>
              <a:t> </a:t>
            </a:r>
            <a:r>
              <a:rPr lang="en-US" dirty="0" err="1" smtClean="0">
                <a:solidFill>
                  <a:srgbClr val="000000"/>
                </a:solidFill>
                <a:cs typeface="+mn-cs"/>
                <a:sym typeface="Symbol" charset="0"/>
              </a:rPr>
              <a:t>wir</a:t>
            </a:r>
            <a:r>
              <a:rPr lang="en-US" dirty="0" smtClean="0">
                <a:solidFill>
                  <a:srgbClr val="000000"/>
                </a:solidFill>
                <a:cs typeface="+mn-cs"/>
                <a:sym typeface="Symbol" charset="0"/>
              </a:rPr>
              <a:t> </a:t>
            </a:r>
            <a:r>
              <a:rPr lang="en-US" dirty="0" err="1" smtClean="0">
                <a:solidFill>
                  <a:srgbClr val="000000"/>
                </a:solidFill>
                <a:cs typeface="+mn-cs"/>
                <a:sym typeface="Symbol" charset="0"/>
              </a:rPr>
              <a:t>prüfen</a:t>
            </a:r>
            <a:r>
              <a:rPr lang="en-US" dirty="0" smtClean="0">
                <a:solidFill>
                  <a:srgbClr val="000000"/>
                </a:solidFill>
                <a:cs typeface="+mn-cs"/>
                <a:sym typeface="Symbol" charset="0"/>
              </a:rPr>
              <a:t>, </a:t>
            </a:r>
            <a:r>
              <a:rPr lang="en-US" dirty="0" err="1" smtClean="0">
                <a:solidFill>
                  <a:srgbClr val="000000"/>
                </a:solidFill>
                <a:cs typeface="+mn-cs"/>
                <a:sym typeface="Symbol" charset="0"/>
              </a:rPr>
              <a:t>ob</a:t>
            </a:r>
            <a:r>
              <a:rPr lang="en-US" dirty="0" smtClean="0">
                <a:solidFill>
                  <a:srgbClr val="000000"/>
                </a:solidFill>
                <a:cs typeface="+mn-cs"/>
                <a:sym typeface="Symbol" charset="0"/>
              </a:rPr>
              <a:t> </a:t>
            </a:r>
            <a:r>
              <a:rPr lang="en-US" dirty="0" err="1" smtClean="0">
                <a:solidFill>
                  <a:srgbClr val="000000"/>
                </a:solidFill>
                <a:cs typeface="+mn-cs"/>
                <a:sym typeface="Symbol" charset="0"/>
              </a:rPr>
              <a:t>durch</a:t>
            </a:r>
            <a:r>
              <a:rPr lang="en-US" dirty="0" smtClean="0">
                <a:solidFill>
                  <a:srgbClr val="000000"/>
                </a:solidFill>
                <a:cs typeface="+mn-cs"/>
                <a:sym typeface="Symbol" charset="0"/>
              </a:rPr>
              <a:t> </a:t>
            </a:r>
            <a:r>
              <a:rPr lang="en-US" dirty="0" err="1" smtClean="0">
                <a:solidFill>
                  <a:srgbClr val="000000"/>
                </a:solidFill>
                <a:cs typeface="+mn-cs"/>
                <a:sym typeface="Symbol" charset="0"/>
              </a:rPr>
              <a:t>ein</a:t>
            </a:r>
            <a:r>
              <a:rPr lang="en-US" dirty="0" smtClean="0">
                <a:solidFill>
                  <a:srgbClr val="000000"/>
                </a:solidFill>
                <a:cs typeface="+mn-cs"/>
                <a:sym typeface="Symbol" charset="0"/>
              </a:rPr>
              <a:t> </a:t>
            </a:r>
            <a:r>
              <a:rPr lang="en-US" dirty="0" err="1" smtClean="0">
                <a:solidFill>
                  <a:srgbClr val="000000"/>
                </a:solidFill>
                <a:cs typeface="+mn-cs"/>
                <a:sym typeface="Symbol" charset="0"/>
              </a:rPr>
              <a:t>spezielles</a:t>
            </a:r>
            <a:r>
              <a:rPr lang="en-US" dirty="0" smtClean="0">
                <a:solidFill>
                  <a:srgbClr val="000000"/>
                </a:solidFill>
                <a:cs typeface="+mn-cs"/>
                <a:sym typeface="Symbol" charset="0"/>
              </a:rPr>
              <a:t> </a:t>
            </a:r>
            <a:r>
              <a:rPr lang="en-US" dirty="0" err="1" smtClean="0">
                <a:solidFill>
                  <a:srgbClr val="000000"/>
                </a:solidFill>
                <a:cs typeface="+mn-cs"/>
                <a:sym typeface="Symbol" charset="0"/>
              </a:rPr>
              <a:t>Verfahren</a:t>
            </a:r>
            <a:r>
              <a:rPr lang="en-US" dirty="0" smtClean="0">
                <a:solidFill>
                  <a:srgbClr val="000000"/>
                </a:solidFill>
                <a:cs typeface="+mn-cs"/>
                <a:sym typeface="Symbol" charset="0"/>
              </a:rPr>
              <a:t> die </a:t>
            </a:r>
            <a:r>
              <a:rPr lang="en-US" dirty="0" err="1" smtClean="0">
                <a:solidFill>
                  <a:srgbClr val="000000"/>
                </a:solidFill>
                <a:cs typeface="+mn-cs"/>
                <a:sym typeface="Symbol" charset="0"/>
              </a:rPr>
              <a:t>Gütekriterien</a:t>
            </a:r>
            <a:r>
              <a:rPr lang="en-US" dirty="0" smtClean="0">
                <a:solidFill>
                  <a:srgbClr val="000000"/>
                </a:solidFill>
                <a:cs typeface="+mn-cs"/>
                <a:sym typeface="Symbol" charset="0"/>
              </a:rPr>
              <a:t> </a:t>
            </a:r>
            <a:r>
              <a:rPr lang="en-US" dirty="0" err="1" smtClean="0">
                <a:solidFill>
                  <a:srgbClr val="000000"/>
                </a:solidFill>
                <a:cs typeface="+mn-cs"/>
                <a:sym typeface="Symbol" charset="0"/>
              </a:rPr>
              <a:t>eingehalten</a:t>
            </a:r>
            <a:r>
              <a:rPr lang="en-US" dirty="0" smtClean="0">
                <a:solidFill>
                  <a:srgbClr val="000000"/>
                </a:solidFill>
                <a:cs typeface="+mn-cs"/>
                <a:sym typeface="Symbol" charset="0"/>
              </a:rPr>
              <a:t> </a:t>
            </a:r>
            <a:r>
              <a:rPr lang="en-US" dirty="0" err="1" smtClean="0">
                <a:solidFill>
                  <a:srgbClr val="000000"/>
                </a:solidFill>
                <a:cs typeface="+mn-cs"/>
                <a:sym typeface="Symbol" charset="0"/>
              </a:rPr>
              <a:t>werden</a:t>
            </a:r>
            <a:r>
              <a:rPr lang="en-US" dirty="0" smtClean="0">
                <a:solidFill>
                  <a:srgbClr val="000000"/>
                </a:solidFill>
                <a:cs typeface="+mn-cs"/>
                <a:sym typeface="Symbol" charset="0"/>
              </a:rPr>
              <a:t>?</a:t>
            </a:r>
          </a:p>
          <a:p>
            <a:pPr lvl="1" eaLnBrk="1" hangingPunct="1">
              <a:defRPr/>
            </a:pPr>
            <a:r>
              <a:rPr lang="en-US" dirty="0" err="1" smtClean="0">
                <a:solidFill>
                  <a:srgbClr val="000000"/>
                </a:solidFill>
                <a:cs typeface="+mn-cs"/>
                <a:sym typeface="Symbol" charset="0"/>
              </a:rPr>
              <a:t>Verwendung</a:t>
            </a:r>
            <a:r>
              <a:rPr lang="en-US" dirty="0" smtClean="0">
                <a:solidFill>
                  <a:srgbClr val="000000"/>
                </a:solidFill>
                <a:cs typeface="+mn-cs"/>
                <a:sym typeface="Symbol" charset="0"/>
              </a:rPr>
              <a:t> von </a:t>
            </a:r>
            <a:r>
              <a:rPr lang="en-US" dirty="0" err="1" smtClean="0">
                <a:solidFill>
                  <a:srgbClr val="000000"/>
                </a:solidFill>
                <a:cs typeface="+mn-cs"/>
                <a:sym typeface="Symbol" charset="0"/>
              </a:rPr>
              <a:t>Randbereichsabschätzungen</a:t>
            </a:r>
            <a:endParaRPr lang="en-US" sz="2400" dirty="0" smtClean="0">
              <a:solidFill>
                <a:srgbClr val="000000"/>
              </a:solidFill>
              <a:cs typeface="+mn-cs"/>
              <a:sym typeface="Symbol" charset="0"/>
            </a:endParaRPr>
          </a:p>
        </p:txBody>
      </p:sp>
      <p:sp>
        <p:nvSpPr>
          <p:cNvPr id="6"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58</a:t>
            </a:fld>
            <a:endParaRPr lang="en-US" dirty="0"/>
          </a:p>
        </p:txBody>
      </p:sp>
    </p:spTree>
    <p:extLst>
      <p:ext uri="{BB962C8B-B14F-4D97-AF65-F5344CB8AC3E}">
        <p14:creationId xmlns:p14="http://schemas.microsoft.com/office/powerpoint/2010/main" val="14171564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p:txBody>
          <a:bodyPr/>
          <a:lstStyle/>
          <a:p>
            <a:pPr eaLnBrk="1" hangingPunct="1">
              <a:defRPr/>
            </a:pPr>
            <a:r>
              <a:rPr lang="en-US" dirty="0" err="1" smtClean="0">
                <a:cs typeface="+mj-cs"/>
              </a:rPr>
              <a:t>Exkurs</a:t>
            </a:r>
            <a:r>
              <a:rPr lang="en-US" dirty="0" smtClean="0">
                <a:cs typeface="+mj-cs"/>
              </a:rPr>
              <a:t>: </a:t>
            </a:r>
            <a:r>
              <a:rPr lang="en-US" dirty="0" err="1" smtClean="0">
                <a:cs typeface="+mj-cs"/>
              </a:rPr>
              <a:t>Randbereichsabschätzungen</a:t>
            </a:r>
            <a:endParaRPr lang="en-US" dirty="0" smtClean="0">
              <a:cs typeface="+mj-cs"/>
            </a:endParaRPr>
          </a:p>
        </p:txBody>
      </p:sp>
      <p:sp>
        <p:nvSpPr>
          <p:cNvPr id="520195" name="Rectangle 3"/>
          <p:cNvSpPr>
            <a:spLocks noGrp="1" noChangeArrowheads="1"/>
          </p:cNvSpPr>
          <p:nvPr>
            <p:ph type="body" idx="1"/>
          </p:nvPr>
        </p:nvSpPr>
        <p:spPr>
          <a:xfrm>
            <a:off x="131244" y="1052736"/>
            <a:ext cx="8229600" cy="4343400"/>
          </a:xfrm>
        </p:spPr>
        <p:txBody>
          <a:bodyPr/>
          <a:lstStyle/>
          <a:p>
            <a:pPr eaLnBrk="1" hangingPunct="1">
              <a:defRPr/>
            </a:pPr>
            <a:r>
              <a:rPr lang="en-US" dirty="0" err="1" smtClean="0">
                <a:cs typeface="+mn-cs"/>
              </a:rPr>
              <a:t>Generelle</a:t>
            </a:r>
            <a:r>
              <a:rPr lang="en-US" dirty="0" smtClean="0">
                <a:cs typeface="+mn-cs"/>
              </a:rPr>
              <a:t> </a:t>
            </a:r>
            <a:r>
              <a:rPr lang="en-US" dirty="0" err="1" smtClean="0">
                <a:cs typeface="+mn-cs"/>
              </a:rPr>
              <a:t>Grenzen</a:t>
            </a:r>
            <a:r>
              <a:rPr lang="en-US" dirty="0" smtClean="0">
                <a:cs typeface="+mn-cs"/>
              </a:rPr>
              <a:t> der </a:t>
            </a:r>
            <a:r>
              <a:rPr lang="en-US" dirty="0" err="1" smtClean="0">
                <a:cs typeface="+mn-cs"/>
              </a:rPr>
              <a:t>Randbereichswahrscheinlichkeit</a:t>
            </a:r>
            <a:r>
              <a:rPr lang="en-US" dirty="0" smtClean="0">
                <a:cs typeface="+mn-cs"/>
              </a:rPr>
              <a:t> </a:t>
            </a:r>
            <a:r>
              <a:rPr lang="en-US" dirty="0" err="1" smtClean="0">
                <a:cs typeface="+mn-cs"/>
              </a:rPr>
              <a:t>einer</a:t>
            </a:r>
            <a:r>
              <a:rPr lang="en-US" dirty="0" smtClean="0">
                <a:cs typeface="+mn-cs"/>
              </a:rPr>
              <a:t> </a:t>
            </a:r>
            <a:r>
              <a:rPr lang="en-US" dirty="0" err="1" smtClean="0">
                <a:cs typeface="+mn-cs"/>
              </a:rPr>
              <a:t>Zufallsvariable</a:t>
            </a:r>
            <a:r>
              <a:rPr lang="en-US" dirty="0" smtClean="0">
                <a:cs typeface="+mn-cs"/>
              </a:rPr>
              <a:t>  (</a:t>
            </a:r>
            <a:r>
              <a:rPr lang="en-US" dirty="0" err="1" smtClean="0">
                <a:cs typeface="+mn-cs"/>
              </a:rPr>
              <a:t>Wahrscheinlichkeit</a:t>
            </a:r>
            <a:r>
              <a:rPr lang="en-US" dirty="0" smtClean="0">
                <a:cs typeface="+mn-cs"/>
              </a:rPr>
              <a:t>, </a:t>
            </a:r>
            <a:r>
              <a:rPr lang="en-US" dirty="0" err="1" smtClean="0">
                <a:cs typeface="+mn-cs"/>
              </a:rPr>
              <a:t>dass</a:t>
            </a:r>
            <a:r>
              <a:rPr lang="en-US" dirty="0" smtClean="0">
                <a:cs typeface="+mn-cs"/>
              </a:rPr>
              <a:t> Wert </a:t>
            </a:r>
            <a:r>
              <a:rPr lang="en-US" dirty="0" err="1" smtClean="0">
                <a:cs typeface="+mn-cs"/>
              </a:rPr>
              <a:t>weit</a:t>
            </a:r>
            <a:r>
              <a:rPr lang="en-US" dirty="0" smtClean="0">
                <a:cs typeface="+mn-cs"/>
              </a:rPr>
              <a:t> </a:t>
            </a:r>
            <a:r>
              <a:rPr lang="en-US" dirty="0" err="1" smtClean="0">
                <a:cs typeface="+mn-cs"/>
              </a:rPr>
              <a:t>vom</a:t>
            </a:r>
            <a:r>
              <a:rPr lang="en-US" dirty="0" smtClean="0">
                <a:cs typeface="+mn-cs"/>
              </a:rPr>
              <a:t> </a:t>
            </a:r>
            <a:r>
              <a:rPr lang="en-US" dirty="0" err="1" smtClean="0">
                <a:cs typeface="+mn-cs"/>
              </a:rPr>
              <a:t>Erwartungswert</a:t>
            </a:r>
            <a:r>
              <a:rPr lang="en-US" dirty="0" smtClean="0">
                <a:cs typeface="+mn-cs"/>
              </a:rPr>
              <a:t> </a:t>
            </a:r>
            <a:r>
              <a:rPr lang="en-US" dirty="0" err="1" smtClean="0">
                <a:cs typeface="+mn-cs"/>
              </a:rPr>
              <a:t>abweicht</a:t>
            </a:r>
            <a:r>
              <a:rPr lang="en-US" dirty="0" smtClean="0">
                <a:cs typeface="+mn-cs"/>
              </a:rPr>
              <a:t>)</a:t>
            </a:r>
            <a:br>
              <a:rPr lang="en-US" dirty="0" smtClean="0">
                <a:cs typeface="+mn-cs"/>
              </a:rPr>
            </a:br>
            <a:r>
              <a:rPr lang="en-US" dirty="0" smtClean="0">
                <a:cs typeface="+mn-cs"/>
              </a:rPr>
              <a:t/>
            </a:r>
            <a:br>
              <a:rPr lang="en-US" dirty="0" smtClean="0">
                <a:cs typeface="+mn-cs"/>
              </a:rPr>
            </a:br>
            <a:r>
              <a:rPr lang="en-US" dirty="0" smtClean="0">
                <a:cs typeface="+mn-cs"/>
              </a:rPr>
              <a:t/>
            </a:r>
            <a:br>
              <a:rPr lang="en-US" dirty="0" smtClean="0">
                <a:cs typeface="+mn-cs"/>
              </a:rPr>
            </a:br>
            <a:r>
              <a:rPr lang="en-US" dirty="0" smtClean="0">
                <a:cs typeface="+mn-cs"/>
              </a:rPr>
              <a:t/>
            </a:r>
            <a:br>
              <a:rPr lang="en-US" dirty="0" smtClean="0">
                <a:cs typeface="+mn-cs"/>
              </a:rPr>
            </a:br>
            <a:r>
              <a:rPr lang="en-US" dirty="0" smtClean="0">
                <a:cs typeface="+mn-cs"/>
              </a:rPr>
              <a:t/>
            </a:r>
            <a:br>
              <a:rPr lang="en-US" dirty="0" smtClean="0">
                <a:cs typeface="+mn-cs"/>
              </a:rPr>
            </a:br>
            <a:endParaRPr lang="en-US" sz="3200" dirty="0" smtClean="0">
              <a:cs typeface="+mn-cs"/>
            </a:endParaRPr>
          </a:p>
          <a:p>
            <a:pPr marL="0" indent="0" eaLnBrk="1" hangingPunct="1">
              <a:buNone/>
              <a:defRPr/>
            </a:pPr>
            <a:endParaRPr lang="en-US" sz="900" dirty="0" smtClean="0">
              <a:cs typeface="+mn-cs"/>
              <a:sym typeface="Symbol" charset="0"/>
            </a:endParaRPr>
          </a:p>
          <a:p>
            <a:pPr eaLnBrk="1" hangingPunct="1">
              <a:defRPr/>
            </a:pPr>
            <a:r>
              <a:rPr lang="en-US" u="sng" dirty="0" err="1" smtClean="0">
                <a:cs typeface="+mn-cs"/>
                <a:sym typeface="Symbol" charset="0"/>
              </a:rPr>
              <a:t>Basisungleichungen</a:t>
            </a:r>
            <a:r>
              <a:rPr lang="en-US" u="sng" dirty="0" smtClean="0">
                <a:cs typeface="+mn-cs"/>
                <a:sym typeface="Symbol" charset="0"/>
              </a:rPr>
              <a:t>:</a:t>
            </a:r>
            <a:r>
              <a:rPr lang="en-US" dirty="0" smtClean="0">
                <a:cs typeface="+mn-cs"/>
                <a:sym typeface="Symbol" charset="0"/>
              </a:rPr>
              <a:t> </a:t>
            </a:r>
            <a:r>
              <a:rPr lang="en-US" dirty="0" err="1" smtClean="0">
                <a:cs typeface="+mn-cs"/>
                <a:sym typeface="Symbol" charset="0"/>
              </a:rPr>
              <a:t>Sei</a:t>
            </a:r>
            <a:r>
              <a:rPr lang="en-US" dirty="0" smtClean="0">
                <a:cs typeface="+mn-cs"/>
                <a:sym typeface="Symbol" charset="0"/>
              </a:rPr>
              <a:t> X </a:t>
            </a:r>
            <a:r>
              <a:rPr lang="en-US" dirty="0" err="1" smtClean="0">
                <a:cs typeface="+mn-cs"/>
                <a:sym typeface="Symbol" charset="0"/>
              </a:rPr>
              <a:t>eine</a:t>
            </a:r>
            <a:r>
              <a:rPr lang="en-US" dirty="0" smtClean="0">
                <a:cs typeface="+mn-cs"/>
                <a:sym typeface="Symbol" charset="0"/>
              </a:rPr>
              <a:t> </a:t>
            </a:r>
            <a:r>
              <a:rPr lang="en-US" dirty="0" err="1" smtClean="0">
                <a:cs typeface="+mn-cs"/>
                <a:sym typeface="Symbol" charset="0"/>
              </a:rPr>
              <a:t>Zufallsvariable</a:t>
            </a:r>
            <a:r>
              <a:rPr lang="en-US" dirty="0" smtClean="0">
                <a:cs typeface="+mn-cs"/>
                <a:sym typeface="Symbol" charset="0"/>
              </a:rPr>
              <a:t> </a:t>
            </a:r>
            <a:r>
              <a:rPr lang="en-US" dirty="0" err="1" smtClean="0">
                <a:cs typeface="+mn-cs"/>
                <a:sym typeface="Symbol" charset="0"/>
              </a:rPr>
              <a:t>mit</a:t>
            </a:r>
            <a:r>
              <a:rPr lang="en-US" dirty="0" smtClean="0">
                <a:cs typeface="+mn-cs"/>
                <a:sym typeface="Symbol" charset="0"/>
              </a:rPr>
              <a:t> </a:t>
            </a:r>
            <a:r>
              <a:rPr lang="en-US" dirty="0" err="1" smtClean="0">
                <a:cs typeface="+mn-cs"/>
                <a:sym typeface="Symbol" charset="0"/>
              </a:rPr>
              <a:t>Erwartungswert</a:t>
            </a:r>
            <a:r>
              <a:rPr lang="en-US" dirty="0" smtClean="0">
                <a:cs typeface="+mn-cs"/>
                <a:sym typeface="Symbol" charset="0"/>
              </a:rPr>
              <a:t>     und </a:t>
            </a:r>
            <a:r>
              <a:rPr lang="en-US" dirty="0" err="1" smtClean="0">
                <a:cs typeface="+mn-cs"/>
                <a:sym typeface="Symbol" charset="0"/>
              </a:rPr>
              <a:t>Varianz</a:t>
            </a:r>
            <a:r>
              <a:rPr lang="en-US" dirty="0" smtClean="0">
                <a:cs typeface="+mn-cs"/>
                <a:sym typeface="Symbol" charset="0"/>
              </a:rPr>
              <a:t> </a:t>
            </a:r>
            <a:r>
              <a:rPr lang="en-US" dirty="0" err="1" smtClean="0">
                <a:cs typeface="+mn-cs"/>
                <a:sym typeface="Symbol" charset="0"/>
              </a:rPr>
              <a:t>Var</a:t>
            </a:r>
            <a:r>
              <a:rPr lang="en-US" dirty="0" smtClean="0">
                <a:cs typeface="+mn-cs"/>
                <a:sym typeface="Symbol" charset="0"/>
              </a:rPr>
              <a:t>[X]. </a:t>
            </a:r>
            <a:r>
              <a:rPr lang="en-US" dirty="0" err="1" smtClean="0">
                <a:cs typeface="+mn-cs"/>
                <a:sym typeface="Symbol" charset="0"/>
              </a:rPr>
              <a:t>Dann</a:t>
            </a:r>
            <a:r>
              <a:rPr lang="en-US" dirty="0" smtClean="0">
                <a:cs typeface="+mn-cs"/>
                <a:sym typeface="Symbol" charset="0"/>
              </a:rPr>
              <a:t> gilt  </a:t>
            </a:r>
            <a:r>
              <a:rPr lang="en-US" dirty="0" err="1" smtClean="0">
                <a:cs typeface="+mn-cs"/>
                <a:sym typeface="Symbol" charset="0"/>
              </a:rPr>
              <a:t>für</a:t>
            </a:r>
            <a:r>
              <a:rPr lang="en-US" dirty="0" smtClean="0">
                <a:cs typeface="+mn-cs"/>
                <a:sym typeface="Symbol" charset="0"/>
              </a:rPr>
              <a:t> </a:t>
            </a:r>
            <a:r>
              <a:rPr lang="en-US" dirty="0" err="1" smtClean="0">
                <a:cs typeface="+mn-cs"/>
                <a:sym typeface="Symbol" charset="0"/>
              </a:rPr>
              <a:t>alle</a:t>
            </a:r>
            <a:endParaRPr lang="en-US" dirty="0" smtClean="0">
              <a:cs typeface="+mn-cs"/>
              <a:sym typeface="Symbol" charset="0"/>
            </a:endParaRPr>
          </a:p>
        </p:txBody>
      </p:sp>
      <p:grpSp>
        <p:nvGrpSpPr>
          <p:cNvPr id="41989" name="Group 4"/>
          <p:cNvGrpSpPr>
            <a:grpSpLocks/>
          </p:cNvGrpSpPr>
          <p:nvPr/>
        </p:nvGrpSpPr>
        <p:grpSpPr bwMode="auto">
          <a:xfrm>
            <a:off x="275725" y="2420238"/>
            <a:ext cx="8669361" cy="2031626"/>
            <a:chOff x="-367" y="1084"/>
            <a:chExt cx="6251" cy="1454"/>
          </a:xfrm>
        </p:grpSpPr>
        <p:graphicFrame>
          <p:nvGraphicFramePr>
            <p:cNvPr id="41996" name="Object 5"/>
            <p:cNvGraphicFramePr>
              <a:graphicFrameLocks noChangeAspect="1"/>
            </p:cNvGraphicFramePr>
            <p:nvPr>
              <p:extLst>
                <p:ext uri="{D42A27DB-BD31-4B8C-83A1-F6EECF244321}">
                  <p14:modId xmlns:p14="http://schemas.microsoft.com/office/powerpoint/2010/main" val="277320105"/>
                </p:ext>
              </p:extLst>
            </p:nvPr>
          </p:nvGraphicFramePr>
          <p:xfrm>
            <a:off x="1932" y="2304"/>
            <a:ext cx="277" cy="222"/>
          </p:xfrm>
          <a:graphic>
            <a:graphicData uri="http://schemas.openxmlformats.org/presentationml/2006/ole">
              <mc:AlternateContent xmlns:mc="http://schemas.openxmlformats.org/markup-compatibility/2006">
                <mc:Choice xmlns:v="urn:schemas-microsoft-com:vml" Requires="v">
                  <p:oleObj spid="_x0000_s1527" name="Formel" r:id="rId4" imgW="203200" imgH="165100" progId="Equation.3">
                    <p:embed/>
                  </p:oleObj>
                </mc:Choice>
                <mc:Fallback>
                  <p:oleObj name="Formel" r:id="rId4" imgW="203200" imgH="165100" progId="Equation.3">
                    <p:embed/>
                    <p:pic>
                      <p:nvPicPr>
                        <p:cNvPr id="0" name=""/>
                        <p:cNvPicPr>
                          <a:picLocks noChangeAspect="1" noChangeArrowheads="1"/>
                        </p:cNvPicPr>
                        <p:nvPr/>
                      </p:nvPicPr>
                      <p:blipFill>
                        <a:blip r:embed="rId5"/>
                        <a:srcRect/>
                        <a:stretch>
                          <a:fillRect/>
                        </a:stretch>
                      </p:blipFill>
                      <p:spPr bwMode="auto">
                        <a:xfrm>
                          <a:off x="1932" y="2304"/>
                          <a:ext cx="277" cy="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20198" name="Rectangle 6"/>
            <p:cNvSpPr>
              <a:spLocks noChangeArrowheads="1"/>
            </p:cNvSpPr>
            <p:nvPr/>
          </p:nvSpPr>
          <p:spPr bwMode="auto">
            <a:xfrm>
              <a:off x="1680" y="2104"/>
              <a:ext cx="1960" cy="6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20199" name="Line 7"/>
            <p:cNvSpPr>
              <a:spLocks noChangeShapeType="1"/>
            </p:cNvSpPr>
            <p:nvPr/>
          </p:nvSpPr>
          <p:spPr bwMode="auto">
            <a:xfrm>
              <a:off x="776" y="2176"/>
              <a:ext cx="39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20200" name="Freeform 8"/>
            <p:cNvSpPr>
              <a:spLocks/>
            </p:cNvSpPr>
            <p:nvPr/>
          </p:nvSpPr>
          <p:spPr bwMode="auto">
            <a:xfrm>
              <a:off x="816" y="1176"/>
              <a:ext cx="3856" cy="971"/>
            </a:xfrm>
            <a:custGeom>
              <a:avLst/>
              <a:gdLst>
                <a:gd name="T0" fmla="*/ 0 w 3648"/>
                <a:gd name="T1" fmla="*/ 864 h 924"/>
                <a:gd name="T2" fmla="*/ 880 w 3648"/>
                <a:gd name="T3" fmla="*/ 784 h 924"/>
                <a:gd name="T4" fmla="*/ 1616 w 3648"/>
                <a:gd name="T5" fmla="*/ 96 h 924"/>
                <a:gd name="T6" fmla="*/ 2024 w 3648"/>
                <a:gd name="T7" fmla="*/ 208 h 924"/>
                <a:gd name="T8" fmla="*/ 2624 w 3648"/>
                <a:gd name="T9" fmla="*/ 808 h 924"/>
                <a:gd name="T10" fmla="*/ 3648 w 3648"/>
                <a:gd name="T11" fmla="*/ 904 h 924"/>
              </a:gdLst>
              <a:ahLst/>
              <a:cxnLst>
                <a:cxn ang="0">
                  <a:pos x="T0" y="T1"/>
                </a:cxn>
                <a:cxn ang="0">
                  <a:pos x="T2" y="T3"/>
                </a:cxn>
                <a:cxn ang="0">
                  <a:pos x="T4" y="T5"/>
                </a:cxn>
                <a:cxn ang="0">
                  <a:pos x="T6" y="T7"/>
                </a:cxn>
                <a:cxn ang="0">
                  <a:pos x="T8" y="T9"/>
                </a:cxn>
                <a:cxn ang="0">
                  <a:pos x="T10" y="T11"/>
                </a:cxn>
              </a:cxnLst>
              <a:rect l="0" t="0" r="r" b="b"/>
              <a:pathLst>
                <a:path w="3648" h="924">
                  <a:moveTo>
                    <a:pt x="0" y="864"/>
                  </a:moveTo>
                  <a:cubicBezTo>
                    <a:pt x="305" y="888"/>
                    <a:pt x="611" y="912"/>
                    <a:pt x="880" y="784"/>
                  </a:cubicBezTo>
                  <a:cubicBezTo>
                    <a:pt x="1149" y="656"/>
                    <a:pt x="1426" y="192"/>
                    <a:pt x="1616" y="96"/>
                  </a:cubicBezTo>
                  <a:cubicBezTo>
                    <a:pt x="1806" y="0"/>
                    <a:pt x="1856" y="89"/>
                    <a:pt x="2024" y="208"/>
                  </a:cubicBezTo>
                  <a:cubicBezTo>
                    <a:pt x="2192" y="327"/>
                    <a:pt x="2353" y="692"/>
                    <a:pt x="2624" y="808"/>
                  </a:cubicBezTo>
                  <a:cubicBezTo>
                    <a:pt x="2895" y="924"/>
                    <a:pt x="3271" y="914"/>
                    <a:pt x="3648" y="904"/>
                  </a:cubicBezTo>
                </a:path>
              </a:pathLst>
            </a:custGeom>
            <a:solidFill>
              <a:srgbClr val="99CC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de-DE">
                <a:cs typeface="+mn-cs"/>
              </a:endParaRPr>
            </a:p>
          </p:txBody>
        </p:sp>
        <p:sp>
          <p:nvSpPr>
            <p:cNvPr id="520201" name="Line 9"/>
            <p:cNvSpPr>
              <a:spLocks noChangeShapeType="1"/>
            </p:cNvSpPr>
            <p:nvPr/>
          </p:nvSpPr>
          <p:spPr bwMode="auto">
            <a:xfrm>
              <a:off x="2664" y="1240"/>
              <a:ext cx="0" cy="9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aphicFrame>
          <p:nvGraphicFramePr>
            <p:cNvPr id="42001" name="Object 10"/>
            <p:cNvGraphicFramePr>
              <a:graphicFrameLocks noChangeAspect="1"/>
            </p:cNvGraphicFramePr>
            <p:nvPr>
              <p:extLst>
                <p:ext uri="{D42A27DB-BD31-4B8C-83A1-F6EECF244321}">
                  <p14:modId xmlns:p14="http://schemas.microsoft.com/office/powerpoint/2010/main" val="2949078312"/>
                </p:ext>
              </p:extLst>
            </p:nvPr>
          </p:nvGraphicFramePr>
          <p:xfrm>
            <a:off x="2547" y="2192"/>
            <a:ext cx="238" cy="283"/>
          </p:xfrm>
          <a:graphic>
            <a:graphicData uri="http://schemas.openxmlformats.org/presentationml/2006/ole">
              <mc:AlternateContent xmlns:mc="http://schemas.openxmlformats.org/markup-compatibility/2006">
                <mc:Choice xmlns:v="urn:schemas-microsoft-com:vml" Requires="v">
                  <p:oleObj spid="_x0000_s1528" name="Formel" r:id="rId6" imgW="139700" imgH="165100" progId="Equation.3">
                    <p:embed/>
                  </p:oleObj>
                </mc:Choice>
                <mc:Fallback>
                  <p:oleObj name="Formel" r:id="rId6" imgW="139700" imgH="165100" progId="Equation.3">
                    <p:embed/>
                    <p:pic>
                      <p:nvPicPr>
                        <p:cNvPr id="0" name=""/>
                        <p:cNvPicPr>
                          <a:picLocks noChangeAspect="1" noChangeArrowheads="1"/>
                        </p:cNvPicPr>
                        <p:nvPr/>
                      </p:nvPicPr>
                      <p:blipFill>
                        <a:blip r:embed="rId7"/>
                        <a:srcRect/>
                        <a:stretch>
                          <a:fillRect/>
                        </a:stretch>
                      </p:blipFill>
                      <p:spPr bwMode="auto">
                        <a:xfrm>
                          <a:off x="2547" y="2192"/>
                          <a:ext cx="238" cy="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20203" name="Line 11"/>
            <p:cNvSpPr>
              <a:spLocks noChangeShapeType="1"/>
            </p:cNvSpPr>
            <p:nvPr/>
          </p:nvSpPr>
          <p:spPr bwMode="auto">
            <a:xfrm>
              <a:off x="2776" y="2312"/>
              <a:ext cx="88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20204" name="Line 12"/>
            <p:cNvSpPr>
              <a:spLocks noChangeShapeType="1"/>
            </p:cNvSpPr>
            <p:nvPr/>
          </p:nvSpPr>
          <p:spPr bwMode="auto">
            <a:xfrm>
              <a:off x="1680" y="2297"/>
              <a:ext cx="88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aphicFrame>
          <p:nvGraphicFramePr>
            <p:cNvPr id="42004" name="Object 13"/>
            <p:cNvGraphicFramePr>
              <a:graphicFrameLocks noChangeAspect="1"/>
            </p:cNvGraphicFramePr>
            <p:nvPr>
              <p:extLst>
                <p:ext uri="{D42A27DB-BD31-4B8C-83A1-F6EECF244321}">
                  <p14:modId xmlns:p14="http://schemas.microsoft.com/office/powerpoint/2010/main" val="745491557"/>
                </p:ext>
              </p:extLst>
            </p:nvPr>
          </p:nvGraphicFramePr>
          <p:xfrm>
            <a:off x="3049" y="2312"/>
            <a:ext cx="276" cy="226"/>
          </p:xfrm>
          <a:graphic>
            <a:graphicData uri="http://schemas.openxmlformats.org/presentationml/2006/ole">
              <mc:AlternateContent xmlns:mc="http://schemas.openxmlformats.org/markup-compatibility/2006">
                <mc:Choice xmlns:v="urn:schemas-microsoft-com:vml" Requires="v">
                  <p:oleObj spid="_x0000_s1529" name="Formel" r:id="rId8" imgW="203200" imgH="165100" progId="Equation.3">
                    <p:embed/>
                  </p:oleObj>
                </mc:Choice>
                <mc:Fallback>
                  <p:oleObj name="Formel" r:id="rId8" imgW="203200" imgH="165100" progId="Equation.3">
                    <p:embed/>
                    <p:pic>
                      <p:nvPicPr>
                        <p:cNvPr id="0" name=""/>
                        <p:cNvPicPr>
                          <a:picLocks noChangeAspect="1" noChangeArrowheads="1"/>
                        </p:cNvPicPr>
                        <p:nvPr/>
                      </p:nvPicPr>
                      <p:blipFill>
                        <a:blip r:embed="rId9"/>
                        <a:srcRect/>
                        <a:stretch>
                          <a:fillRect/>
                        </a:stretch>
                      </p:blipFill>
                      <p:spPr bwMode="auto">
                        <a:xfrm>
                          <a:off x="3049" y="2312"/>
                          <a:ext cx="276" cy="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20206" name="Line 14"/>
            <p:cNvSpPr>
              <a:spLocks noChangeShapeType="1"/>
            </p:cNvSpPr>
            <p:nvPr/>
          </p:nvSpPr>
          <p:spPr bwMode="auto">
            <a:xfrm flipH="1">
              <a:off x="3648" y="2048"/>
              <a:ext cx="0" cy="1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20207" name="Line 15"/>
            <p:cNvSpPr>
              <a:spLocks noChangeShapeType="1"/>
            </p:cNvSpPr>
            <p:nvPr/>
          </p:nvSpPr>
          <p:spPr bwMode="auto">
            <a:xfrm flipH="1">
              <a:off x="1672" y="202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20208" name="Freeform 16"/>
            <p:cNvSpPr>
              <a:spLocks/>
            </p:cNvSpPr>
            <p:nvPr/>
          </p:nvSpPr>
          <p:spPr bwMode="auto">
            <a:xfrm>
              <a:off x="824" y="2032"/>
              <a:ext cx="856" cy="136"/>
            </a:xfrm>
            <a:custGeom>
              <a:avLst/>
              <a:gdLst>
                <a:gd name="T0" fmla="*/ 0 w 856"/>
                <a:gd name="T1" fmla="*/ 152 h 152"/>
                <a:gd name="T2" fmla="*/ 0 w 856"/>
                <a:gd name="T3" fmla="*/ 48 h 152"/>
                <a:gd name="T4" fmla="*/ 432 w 856"/>
                <a:gd name="T5" fmla="*/ 72 h 152"/>
                <a:gd name="T6" fmla="*/ 688 w 856"/>
                <a:gd name="T7" fmla="*/ 48 h 152"/>
                <a:gd name="T8" fmla="*/ 856 w 856"/>
                <a:gd name="T9" fmla="*/ 0 h 152"/>
                <a:gd name="T10" fmla="*/ 848 w 856"/>
                <a:gd name="T11" fmla="*/ 152 h 152"/>
              </a:gdLst>
              <a:ahLst/>
              <a:cxnLst>
                <a:cxn ang="0">
                  <a:pos x="T0" y="T1"/>
                </a:cxn>
                <a:cxn ang="0">
                  <a:pos x="T2" y="T3"/>
                </a:cxn>
                <a:cxn ang="0">
                  <a:pos x="T4" y="T5"/>
                </a:cxn>
                <a:cxn ang="0">
                  <a:pos x="T6" y="T7"/>
                </a:cxn>
                <a:cxn ang="0">
                  <a:pos x="T8" y="T9"/>
                </a:cxn>
                <a:cxn ang="0">
                  <a:pos x="T10" y="T11"/>
                </a:cxn>
              </a:cxnLst>
              <a:rect l="0" t="0" r="r" b="b"/>
              <a:pathLst>
                <a:path w="856" h="152">
                  <a:moveTo>
                    <a:pt x="0" y="152"/>
                  </a:moveTo>
                  <a:lnTo>
                    <a:pt x="0" y="48"/>
                  </a:lnTo>
                  <a:lnTo>
                    <a:pt x="432" y="72"/>
                  </a:lnTo>
                  <a:lnTo>
                    <a:pt x="688" y="48"/>
                  </a:lnTo>
                  <a:lnTo>
                    <a:pt x="856" y="0"/>
                  </a:lnTo>
                  <a:lnTo>
                    <a:pt x="848" y="152"/>
                  </a:lnTo>
                </a:path>
              </a:pathLst>
            </a:custGeom>
            <a:solidFill>
              <a:srgbClr val="FF99CC"/>
            </a:solidFill>
            <a:ln w="9525" cap="flat" cmpd="sng">
              <a:solidFill>
                <a:schemeClr val="tx1"/>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de-DE">
                <a:cs typeface="+mn-cs"/>
              </a:endParaRPr>
            </a:p>
          </p:txBody>
        </p:sp>
        <p:sp>
          <p:nvSpPr>
            <p:cNvPr id="520209" name="Freeform 17"/>
            <p:cNvSpPr>
              <a:spLocks/>
            </p:cNvSpPr>
            <p:nvPr/>
          </p:nvSpPr>
          <p:spPr bwMode="auto">
            <a:xfrm>
              <a:off x="3640" y="2048"/>
              <a:ext cx="1016" cy="136"/>
            </a:xfrm>
            <a:custGeom>
              <a:avLst/>
              <a:gdLst>
                <a:gd name="T0" fmla="*/ 8 w 1016"/>
                <a:gd name="T1" fmla="*/ 136 h 136"/>
                <a:gd name="T2" fmla="*/ 0 w 1016"/>
                <a:gd name="T3" fmla="*/ 0 h 136"/>
                <a:gd name="T4" fmla="*/ 264 w 1016"/>
                <a:gd name="T5" fmla="*/ 64 h 136"/>
                <a:gd name="T6" fmla="*/ 456 w 1016"/>
                <a:gd name="T7" fmla="*/ 80 h 136"/>
                <a:gd name="T8" fmla="*/ 1008 w 1016"/>
                <a:gd name="T9" fmla="*/ 80 h 136"/>
                <a:gd name="T10" fmla="*/ 1016 w 1016"/>
                <a:gd name="T11" fmla="*/ 136 h 136"/>
              </a:gdLst>
              <a:ahLst/>
              <a:cxnLst>
                <a:cxn ang="0">
                  <a:pos x="T0" y="T1"/>
                </a:cxn>
                <a:cxn ang="0">
                  <a:pos x="T2" y="T3"/>
                </a:cxn>
                <a:cxn ang="0">
                  <a:pos x="T4" y="T5"/>
                </a:cxn>
                <a:cxn ang="0">
                  <a:pos x="T6" y="T7"/>
                </a:cxn>
                <a:cxn ang="0">
                  <a:pos x="T8" y="T9"/>
                </a:cxn>
                <a:cxn ang="0">
                  <a:pos x="T10" y="T11"/>
                </a:cxn>
              </a:cxnLst>
              <a:rect l="0" t="0" r="r" b="b"/>
              <a:pathLst>
                <a:path w="1016" h="136">
                  <a:moveTo>
                    <a:pt x="8" y="136"/>
                  </a:moveTo>
                  <a:lnTo>
                    <a:pt x="0" y="0"/>
                  </a:lnTo>
                  <a:lnTo>
                    <a:pt x="264" y="64"/>
                  </a:lnTo>
                  <a:lnTo>
                    <a:pt x="456" y="80"/>
                  </a:lnTo>
                  <a:lnTo>
                    <a:pt x="1008" y="80"/>
                  </a:lnTo>
                  <a:lnTo>
                    <a:pt x="1016" y="136"/>
                  </a:lnTo>
                </a:path>
              </a:pathLst>
            </a:custGeom>
            <a:solidFill>
              <a:srgbClr val="FF99CC"/>
            </a:solidFill>
            <a:ln w="9525" cap="flat" cmpd="sng">
              <a:solidFill>
                <a:schemeClr val="tx1"/>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de-DE">
                <a:cs typeface="+mn-cs"/>
              </a:endParaRPr>
            </a:p>
          </p:txBody>
        </p:sp>
        <p:sp>
          <p:nvSpPr>
            <p:cNvPr id="520210" name="Text Box 18"/>
            <p:cNvSpPr txBox="1">
              <a:spLocks noChangeArrowheads="1"/>
            </p:cNvSpPr>
            <p:nvPr/>
          </p:nvSpPr>
          <p:spPr bwMode="auto">
            <a:xfrm>
              <a:off x="-367" y="1084"/>
              <a:ext cx="2492" cy="46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dirty="0" err="1" smtClean="0">
                  <a:solidFill>
                    <a:srgbClr val="FF5050"/>
                  </a:solidFill>
                  <a:latin typeface="Comic Sans MS" charset="0"/>
                  <a:cs typeface="+mn-cs"/>
                </a:rPr>
                <a:t>Dichtefunktion</a:t>
              </a:r>
              <a:r>
                <a:rPr lang="en-US" dirty="0" smtClean="0">
                  <a:solidFill>
                    <a:srgbClr val="FF5050"/>
                  </a:solidFill>
                  <a:latin typeface="Comic Sans MS" charset="0"/>
                  <a:cs typeface="+mn-cs"/>
                </a:rPr>
                <a:t> </a:t>
              </a:r>
              <a:r>
                <a:rPr lang="en-US" dirty="0" err="1" smtClean="0">
                  <a:solidFill>
                    <a:srgbClr val="FF5050"/>
                  </a:solidFill>
                  <a:latin typeface="Comic Sans MS" charset="0"/>
                  <a:cs typeface="+mn-cs"/>
                </a:rPr>
                <a:t>einer</a:t>
              </a:r>
              <a:r>
                <a:rPr lang="en-US" dirty="0" smtClean="0">
                  <a:solidFill>
                    <a:srgbClr val="FF5050"/>
                  </a:solidFill>
                  <a:latin typeface="Comic Sans MS" charset="0"/>
                  <a:cs typeface="+mn-cs"/>
                </a:rPr>
                <a:t/>
              </a:r>
              <a:br>
                <a:rPr lang="en-US" dirty="0" smtClean="0">
                  <a:solidFill>
                    <a:srgbClr val="FF5050"/>
                  </a:solidFill>
                  <a:latin typeface="Comic Sans MS" charset="0"/>
                  <a:cs typeface="+mn-cs"/>
                </a:rPr>
              </a:br>
              <a:r>
                <a:rPr lang="en-US" dirty="0" err="1" smtClean="0">
                  <a:solidFill>
                    <a:srgbClr val="FF5050"/>
                  </a:solidFill>
                  <a:latin typeface="Comic Sans MS" charset="0"/>
                  <a:cs typeface="+mn-cs"/>
                </a:rPr>
                <a:t>Wahrscheinlichkeitsverteilung</a:t>
              </a:r>
              <a:endParaRPr lang="en-US" b="0" dirty="0">
                <a:solidFill>
                  <a:srgbClr val="FF5050"/>
                </a:solidFill>
                <a:latin typeface="Comic Sans MS" charset="0"/>
                <a:cs typeface="+mn-cs"/>
              </a:endParaRPr>
            </a:p>
          </p:txBody>
        </p:sp>
        <p:sp>
          <p:nvSpPr>
            <p:cNvPr id="520211" name="Text Box 19"/>
            <p:cNvSpPr txBox="1">
              <a:spLocks noChangeArrowheads="1"/>
            </p:cNvSpPr>
            <p:nvPr/>
          </p:nvSpPr>
          <p:spPr bwMode="auto">
            <a:xfrm>
              <a:off x="3263" y="1239"/>
              <a:ext cx="2621" cy="46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b="0" dirty="0" err="1" smtClean="0">
                  <a:solidFill>
                    <a:srgbClr val="FF5050"/>
                  </a:solidFill>
                  <a:latin typeface="Comic Sans MS" charset="0"/>
                  <a:cs typeface="+mn-cs"/>
                </a:rPr>
                <a:t>Randbereichswahrscheinlichkeit</a:t>
              </a:r>
              <a:r>
                <a:rPr lang="en-US" b="0" dirty="0" smtClean="0">
                  <a:solidFill>
                    <a:srgbClr val="FF5050"/>
                  </a:solidFill>
                  <a:latin typeface="Comic Sans MS" charset="0"/>
                  <a:cs typeface="+mn-cs"/>
                </a:rPr>
                <a:t/>
              </a:r>
              <a:br>
                <a:rPr lang="en-US" b="0" dirty="0" smtClean="0">
                  <a:solidFill>
                    <a:srgbClr val="FF5050"/>
                  </a:solidFill>
                  <a:latin typeface="Comic Sans MS" charset="0"/>
                  <a:cs typeface="+mn-cs"/>
                </a:rPr>
              </a:br>
              <a:r>
                <a:rPr lang="en-US" b="0" dirty="0" smtClean="0">
                  <a:solidFill>
                    <a:srgbClr val="FF5050"/>
                  </a:solidFill>
                  <a:latin typeface="Comic Sans MS" charset="0"/>
                  <a:cs typeface="+mn-cs"/>
                </a:rPr>
                <a:t>(tail probability)</a:t>
              </a:r>
              <a:endParaRPr lang="en-US" b="0" dirty="0">
                <a:solidFill>
                  <a:srgbClr val="FF5050"/>
                </a:solidFill>
                <a:latin typeface="Comic Sans MS" charset="0"/>
                <a:cs typeface="+mn-cs"/>
              </a:endParaRPr>
            </a:p>
          </p:txBody>
        </p:sp>
        <p:sp>
          <p:nvSpPr>
            <p:cNvPr id="520212" name="Line 20"/>
            <p:cNvSpPr>
              <a:spLocks noChangeShapeType="1"/>
            </p:cNvSpPr>
            <p:nvPr/>
          </p:nvSpPr>
          <p:spPr bwMode="auto">
            <a:xfrm flipH="1">
              <a:off x="3912" y="1704"/>
              <a:ext cx="383" cy="38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20213" name="Line 21"/>
            <p:cNvSpPr>
              <a:spLocks noChangeShapeType="1"/>
            </p:cNvSpPr>
            <p:nvPr/>
          </p:nvSpPr>
          <p:spPr bwMode="auto">
            <a:xfrm>
              <a:off x="1672" y="1561"/>
              <a:ext cx="432" cy="14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graphicFrame>
        <p:nvGraphicFramePr>
          <p:cNvPr id="41990" name="Object 22"/>
          <p:cNvGraphicFramePr>
            <a:graphicFrameLocks noChangeAspect="1"/>
          </p:cNvGraphicFramePr>
          <p:nvPr>
            <p:extLst>
              <p:ext uri="{D42A27DB-BD31-4B8C-83A1-F6EECF244321}">
                <p14:modId xmlns:p14="http://schemas.microsoft.com/office/powerpoint/2010/main" val="299842173"/>
              </p:ext>
            </p:extLst>
          </p:nvPr>
        </p:nvGraphicFramePr>
        <p:xfrm>
          <a:off x="8226228" y="5014849"/>
          <a:ext cx="762000" cy="381000"/>
        </p:xfrm>
        <a:graphic>
          <a:graphicData uri="http://schemas.openxmlformats.org/presentationml/2006/ole">
            <mc:AlternateContent xmlns:mc="http://schemas.openxmlformats.org/markup-compatibility/2006">
              <mc:Choice xmlns:v="urn:schemas-microsoft-com:vml" Requires="v">
                <p:oleObj spid="_x0000_s1530" name="Equation" r:id="rId10" imgW="355138" imgH="177569" progId="Equation.3">
                  <p:embed/>
                </p:oleObj>
              </mc:Choice>
              <mc:Fallback>
                <p:oleObj name="Equation" r:id="rId10" imgW="355138" imgH="177569"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6228" y="5014849"/>
                        <a:ext cx="762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991" name="Object 23"/>
          <p:cNvGraphicFramePr>
            <a:graphicFrameLocks noChangeAspect="1"/>
          </p:cNvGraphicFramePr>
          <p:nvPr>
            <p:extLst>
              <p:ext uri="{D42A27DB-BD31-4B8C-83A1-F6EECF244321}">
                <p14:modId xmlns:p14="http://schemas.microsoft.com/office/powerpoint/2010/main" val="647324750"/>
              </p:ext>
            </p:extLst>
          </p:nvPr>
        </p:nvGraphicFramePr>
        <p:xfrm>
          <a:off x="2747272" y="5090750"/>
          <a:ext cx="349250" cy="381000"/>
        </p:xfrm>
        <a:graphic>
          <a:graphicData uri="http://schemas.openxmlformats.org/presentationml/2006/ole">
            <mc:AlternateContent xmlns:mc="http://schemas.openxmlformats.org/markup-compatibility/2006">
              <mc:Choice xmlns:v="urn:schemas-microsoft-com:vml" Requires="v">
                <p:oleObj spid="_x0000_s1531" name="Equation" r:id="rId12" imgW="152268" imgH="164957" progId="Equation.3">
                  <p:embed/>
                </p:oleObj>
              </mc:Choice>
              <mc:Fallback>
                <p:oleObj name="Equation" r:id="rId12" imgW="152268" imgH="164957"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7272" y="5090750"/>
                        <a:ext cx="3492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20216" name="Text Box 24"/>
          <p:cNvSpPr txBox="1">
            <a:spLocks noChangeArrowheads="1"/>
          </p:cNvSpPr>
          <p:nvPr/>
        </p:nvSpPr>
        <p:spPr bwMode="auto">
          <a:xfrm>
            <a:off x="477068" y="5481910"/>
            <a:ext cx="1374776" cy="4572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2400" i="1" dirty="0">
                <a:solidFill>
                  <a:schemeClr val="bg2"/>
                </a:solidFill>
                <a:latin typeface="Comic Sans MS" charset="0"/>
                <a:cs typeface="+mn-cs"/>
              </a:rPr>
              <a:t>Markov:</a:t>
            </a:r>
          </a:p>
        </p:txBody>
      </p:sp>
      <p:sp>
        <p:nvSpPr>
          <p:cNvPr id="520217" name="Text Box 25"/>
          <p:cNvSpPr txBox="1">
            <a:spLocks noChangeArrowheads="1"/>
          </p:cNvSpPr>
          <p:nvPr/>
        </p:nvSpPr>
        <p:spPr bwMode="auto">
          <a:xfrm>
            <a:off x="5034756" y="5481910"/>
            <a:ext cx="1841500" cy="4572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2400" i="1" dirty="0" err="1">
                <a:solidFill>
                  <a:schemeClr val="bg2"/>
                </a:solidFill>
                <a:latin typeface="Comic Sans MS" charset="0"/>
                <a:cs typeface="+mn-cs"/>
              </a:rPr>
              <a:t>Chebyshev</a:t>
            </a:r>
            <a:r>
              <a:rPr lang="en-US" sz="2400" i="1" dirty="0">
                <a:solidFill>
                  <a:schemeClr val="bg2"/>
                </a:solidFill>
                <a:latin typeface="Comic Sans MS" charset="0"/>
                <a:cs typeface="+mn-cs"/>
              </a:rPr>
              <a:t>:</a:t>
            </a:r>
          </a:p>
        </p:txBody>
      </p:sp>
      <p:graphicFrame>
        <p:nvGraphicFramePr>
          <p:cNvPr id="41994" name="Object 26"/>
          <p:cNvGraphicFramePr>
            <a:graphicFrameLocks noChangeAspect="1"/>
          </p:cNvGraphicFramePr>
          <p:nvPr>
            <p:extLst>
              <p:ext uri="{D42A27DB-BD31-4B8C-83A1-F6EECF244321}">
                <p14:modId xmlns:p14="http://schemas.microsoft.com/office/powerpoint/2010/main" val="3245047593"/>
              </p:ext>
            </p:extLst>
          </p:nvPr>
        </p:nvGraphicFramePr>
        <p:xfrm>
          <a:off x="5638800" y="5710510"/>
          <a:ext cx="3294063" cy="869950"/>
        </p:xfrm>
        <a:graphic>
          <a:graphicData uri="http://schemas.openxmlformats.org/presentationml/2006/ole">
            <mc:AlternateContent xmlns:mc="http://schemas.openxmlformats.org/markup-compatibility/2006">
              <mc:Choice xmlns:v="urn:schemas-microsoft-com:vml" Requires="v">
                <p:oleObj spid="_x0000_s1532" name="Equation" r:id="rId14" imgW="1587500" imgH="419100" progId="Equation.3">
                  <p:embed/>
                </p:oleObj>
              </mc:Choice>
              <mc:Fallback>
                <p:oleObj name="Equation" r:id="rId14" imgW="1587500" imgH="4191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38800" y="5710510"/>
                        <a:ext cx="3294063" cy="86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995" name="Object 27"/>
          <p:cNvGraphicFramePr>
            <a:graphicFrameLocks noChangeAspect="1"/>
          </p:cNvGraphicFramePr>
          <p:nvPr>
            <p:extLst>
              <p:ext uri="{D42A27DB-BD31-4B8C-83A1-F6EECF244321}">
                <p14:modId xmlns:p14="http://schemas.microsoft.com/office/powerpoint/2010/main" val="250265710"/>
              </p:ext>
            </p:extLst>
          </p:nvPr>
        </p:nvGraphicFramePr>
        <p:xfrm>
          <a:off x="762000" y="5710510"/>
          <a:ext cx="3017838" cy="831850"/>
        </p:xfrm>
        <a:graphic>
          <a:graphicData uri="http://schemas.openxmlformats.org/presentationml/2006/ole">
            <mc:AlternateContent xmlns:mc="http://schemas.openxmlformats.org/markup-compatibility/2006">
              <mc:Choice xmlns:v="urn:schemas-microsoft-com:vml" Requires="v">
                <p:oleObj spid="_x0000_s1533" name="Formel" r:id="rId16" imgW="1422400" imgH="393700" progId="Equation.3">
                  <p:embed/>
                </p:oleObj>
              </mc:Choice>
              <mc:Fallback>
                <p:oleObj name="Formel" r:id="rId16" imgW="1422400" imgH="3937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0" y="5710510"/>
                        <a:ext cx="3017838"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0" name="Foliennummernplatzhalter 5"/>
          <p:cNvSpPr>
            <a:spLocks noGrp="1"/>
          </p:cNvSpPr>
          <p:nvPr>
            <p:ph type="sldNum" sz="quarter" idx="12"/>
          </p:nvPr>
        </p:nvSpPr>
        <p:spPr>
          <a:xfrm>
            <a:off x="7956550" y="6472510"/>
            <a:ext cx="1008063" cy="196850"/>
          </a:xfrm>
        </p:spPr>
        <p:txBody>
          <a:bodyPr/>
          <a:lstStyle/>
          <a:p>
            <a:fld id="{E3502DC1-8384-C640-9D14-4B8C55F3B65C}" type="slidenum">
              <a:rPr lang="en-US"/>
              <a:pPr/>
              <a:t>59</a:t>
            </a:fld>
            <a:endParaRPr lang="en-US" dirty="0"/>
          </a:p>
        </p:txBody>
      </p:sp>
      <p:sp>
        <p:nvSpPr>
          <p:cNvPr id="2" name="Rechteck 1"/>
          <p:cNvSpPr/>
          <p:nvPr/>
        </p:nvSpPr>
        <p:spPr>
          <a:xfrm>
            <a:off x="4038084" y="6392361"/>
            <a:ext cx="1326004" cy="276999"/>
          </a:xfrm>
          <a:prstGeom prst="rect">
            <a:avLst/>
          </a:prstGeom>
        </p:spPr>
        <p:txBody>
          <a:bodyPr wrap="none">
            <a:spAutoFit/>
          </a:bodyPr>
          <a:lstStyle/>
          <a:p>
            <a:r>
              <a:rPr lang="en-US" sz="1200" dirty="0">
                <a:solidFill>
                  <a:srgbClr val="0000FF"/>
                </a:solidFill>
              </a:rPr>
              <a:t>Minos </a:t>
            </a:r>
            <a:r>
              <a:rPr lang="en-US" sz="1200" dirty="0" err="1">
                <a:solidFill>
                  <a:srgbClr val="0000FF"/>
                </a:solidFill>
              </a:rPr>
              <a:t>Garofalakis</a:t>
            </a:r>
            <a:endParaRPr lang="de-DE" sz="1200" dirty="0"/>
          </a:p>
        </p:txBody>
      </p:sp>
    </p:spTree>
    <p:extLst>
      <p:ext uri="{BB962C8B-B14F-4D97-AF65-F5344CB8AC3E}">
        <p14:creationId xmlns:p14="http://schemas.microsoft.com/office/powerpoint/2010/main" val="30866560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5D44C911-7424-5C4F-A4A4-2BA8F49945DA}" type="slidenum">
              <a:rPr lang="en-US"/>
              <a:pPr/>
              <a:t>6</a:t>
            </a:fld>
            <a:endParaRPr lang="en-US"/>
          </a:p>
        </p:txBody>
      </p:sp>
      <p:sp>
        <p:nvSpPr>
          <p:cNvPr id="123906" name="Rectangle 2"/>
          <p:cNvSpPr>
            <a:spLocks noGrp="1" noChangeArrowheads="1"/>
          </p:cNvSpPr>
          <p:nvPr>
            <p:ph type="title"/>
          </p:nvPr>
        </p:nvSpPr>
        <p:spPr/>
        <p:txBody>
          <a:bodyPr/>
          <a:lstStyle/>
          <a:p>
            <a:r>
              <a:rPr lang="en-US" dirty="0" err="1" smtClean="0"/>
              <a:t>Anfrage</a:t>
            </a:r>
            <a:r>
              <a:rPr lang="en-US" dirty="0" smtClean="0"/>
              <a:t> 1 </a:t>
            </a:r>
            <a:r>
              <a:rPr lang="en-US" dirty="0"/>
              <a:t>(</a:t>
            </a:r>
            <a:r>
              <a:rPr lang="en-US" dirty="0">
                <a:latin typeface="Copperplate Gothic Bold" charset="0"/>
              </a:rPr>
              <a:t>self-join</a:t>
            </a:r>
            <a:r>
              <a:rPr lang="en-US" dirty="0"/>
              <a:t>)</a:t>
            </a:r>
          </a:p>
        </p:txBody>
      </p:sp>
      <p:sp>
        <p:nvSpPr>
          <p:cNvPr id="123907" name="Rectangle 3"/>
          <p:cNvSpPr>
            <a:spLocks noGrp="1" noChangeArrowheads="1"/>
          </p:cNvSpPr>
          <p:nvPr>
            <p:ph type="body" idx="1"/>
          </p:nvPr>
        </p:nvSpPr>
        <p:spPr/>
        <p:txBody>
          <a:bodyPr/>
          <a:lstStyle/>
          <a:p>
            <a:pPr>
              <a:spcAft>
                <a:spcPct val="30000"/>
              </a:spcAft>
            </a:pPr>
            <a:r>
              <a:rPr lang="en-US" dirty="0"/>
              <a:t>Find all </a:t>
            </a:r>
            <a:r>
              <a:rPr lang="en-US" dirty="0">
                <a:solidFill>
                  <a:schemeClr val="accent2"/>
                </a:solidFill>
              </a:rPr>
              <a:t>outgoing calls</a:t>
            </a:r>
            <a:r>
              <a:rPr lang="en-US" dirty="0"/>
              <a:t> longer than </a:t>
            </a:r>
            <a:r>
              <a:rPr lang="en-US" dirty="0">
                <a:solidFill>
                  <a:schemeClr val="accent2"/>
                </a:solidFill>
              </a:rPr>
              <a:t>2 minutes</a:t>
            </a:r>
          </a:p>
          <a:p>
            <a:pPr lvl="1">
              <a:lnSpc>
                <a:spcPct val="80000"/>
              </a:lnSpc>
              <a:buClr>
                <a:schemeClr val="tx1"/>
              </a:buClr>
              <a:buFontTx/>
              <a:buNone/>
            </a:pPr>
            <a:r>
              <a:rPr lang="en-US" dirty="0">
                <a:solidFill>
                  <a:srgbClr val="339933"/>
                </a:solidFill>
              </a:rPr>
              <a:t>SELECT   O1.call_ID, O1.caller</a:t>
            </a:r>
          </a:p>
          <a:p>
            <a:pPr lvl="1">
              <a:lnSpc>
                <a:spcPct val="80000"/>
              </a:lnSpc>
              <a:buClr>
                <a:schemeClr val="tx1"/>
              </a:buClr>
              <a:buFontTx/>
              <a:buNone/>
            </a:pPr>
            <a:r>
              <a:rPr lang="en-US" dirty="0">
                <a:solidFill>
                  <a:srgbClr val="339933"/>
                </a:solidFill>
              </a:rPr>
              <a:t>FROM      Outgoing O1, Outgoing O2</a:t>
            </a:r>
          </a:p>
          <a:p>
            <a:pPr lvl="1">
              <a:lnSpc>
                <a:spcPct val="80000"/>
              </a:lnSpc>
              <a:buClr>
                <a:schemeClr val="tx1"/>
              </a:buClr>
              <a:buFontTx/>
              <a:buNone/>
            </a:pPr>
            <a:r>
              <a:rPr lang="en-US" dirty="0">
                <a:solidFill>
                  <a:srgbClr val="339933"/>
                </a:solidFill>
              </a:rPr>
              <a:t>WHERE   (O2.time – O1.time &gt; 2   </a:t>
            </a:r>
          </a:p>
          <a:p>
            <a:pPr lvl="1">
              <a:lnSpc>
                <a:spcPct val="80000"/>
              </a:lnSpc>
              <a:buClr>
                <a:schemeClr val="tx1"/>
              </a:buClr>
              <a:buFontTx/>
              <a:buNone/>
            </a:pPr>
            <a:r>
              <a:rPr lang="en-US" dirty="0">
                <a:solidFill>
                  <a:srgbClr val="339933"/>
                </a:solidFill>
              </a:rPr>
              <a:t>                  AND   O1.call_ID = O2.call_ID </a:t>
            </a:r>
          </a:p>
          <a:p>
            <a:pPr lvl="1">
              <a:lnSpc>
                <a:spcPct val="80000"/>
              </a:lnSpc>
              <a:buClr>
                <a:schemeClr val="tx1"/>
              </a:buClr>
              <a:buFontTx/>
              <a:buNone/>
            </a:pPr>
            <a:r>
              <a:rPr lang="en-US" dirty="0">
                <a:solidFill>
                  <a:srgbClr val="339933"/>
                </a:solidFill>
              </a:rPr>
              <a:t>                  AND   O1.event = </a:t>
            </a:r>
            <a:r>
              <a:rPr lang="en-US" dirty="0">
                <a:solidFill>
                  <a:srgbClr val="339933"/>
                </a:solidFill>
                <a:latin typeface="Copperplate Gothic Bold" charset="0"/>
              </a:rPr>
              <a:t>start</a:t>
            </a:r>
          </a:p>
          <a:p>
            <a:pPr lvl="1">
              <a:lnSpc>
                <a:spcPct val="80000"/>
              </a:lnSpc>
              <a:buClr>
                <a:schemeClr val="tx1"/>
              </a:buClr>
              <a:buFontTx/>
              <a:buNone/>
            </a:pPr>
            <a:r>
              <a:rPr lang="en-US" dirty="0">
                <a:solidFill>
                  <a:srgbClr val="339933"/>
                </a:solidFill>
                <a:latin typeface="Copperplate Gothic Bold" charset="0"/>
              </a:rPr>
              <a:t>                    </a:t>
            </a:r>
            <a:r>
              <a:rPr lang="en-US" dirty="0">
                <a:solidFill>
                  <a:srgbClr val="339933"/>
                </a:solidFill>
              </a:rPr>
              <a:t>AND   O2.event = </a:t>
            </a:r>
            <a:r>
              <a:rPr lang="en-US" dirty="0">
                <a:solidFill>
                  <a:srgbClr val="339933"/>
                </a:solidFill>
                <a:latin typeface="Copperplate Gothic Bold" charset="0"/>
              </a:rPr>
              <a:t>end)</a:t>
            </a:r>
          </a:p>
          <a:p>
            <a:pPr>
              <a:lnSpc>
                <a:spcPct val="90000"/>
              </a:lnSpc>
              <a:buClr>
                <a:schemeClr val="tx1"/>
              </a:buClr>
            </a:pPr>
            <a:r>
              <a:rPr lang="en-US" dirty="0" err="1" smtClean="0"/>
              <a:t>Ergebnis</a:t>
            </a:r>
            <a:r>
              <a:rPr lang="en-US" dirty="0" smtClean="0"/>
              <a:t> </a:t>
            </a:r>
            <a:r>
              <a:rPr lang="en-US" dirty="0" err="1" smtClean="0"/>
              <a:t>wächst</a:t>
            </a:r>
            <a:r>
              <a:rPr lang="en-US" dirty="0" smtClean="0"/>
              <a:t> </a:t>
            </a:r>
            <a:r>
              <a:rPr lang="en-US" dirty="0" err="1" smtClean="0">
                <a:solidFill>
                  <a:schemeClr val="accent2"/>
                </a:solidFill>
              </a:rPr>
              <a:t>ohne</a:t>
            </a:r>
            <a:r>
              <a:rPr lang="en-US" dirty="0" smtClean="0">
                <a:solidFill>
                  <a:schemeClr val="accent2"/>
                </a:solidFill>
              </a:rPr>
              <a:t> </a:t>
            </a:r>
            <a:r>
              <a:rPr lang="en-US" dirty="0" err="1" smtClean="0">
                <a:solidFill>
                  <a:schemeClr val="accent2"/>
                </a:solidFill>
              </a:rPr>
              <a:t>Begrenzung</a:t>
            </a:r>
            <a:endParaRPr lang="en-US" dirty="0">
              <a:solidFill>
                <a:schemeClr val="accent2"/>
              </a:solidFill>
            </a:endParaRPr>
          </a:p>
          <a:p>
            <a:pPr>
              <a:lnSpc>
                <a:spcPct val="90000"/>
              </a:lnSpc>
              <a:buClr>
                <a:schemeClr val="tx1"/>
              </a:buClr>
            </a:pPr>
            <a:r>
              <a:rPr lang="en-US" dirty="0" err="1" smtClean="0"/>
              <a:t>Ergebnis</a:t>
            </a:r>
            <a:r>
              <a:rPr lang="en-US" dirty="0" smtClean="0"/>
              <a:t> </a:t>
            </a:r>
            <a:r>
              <a:rPr lang="en-US" dirty="0" err="1" smtClean="0">
                <a:solidFill>
                  <a:srgbClr val="333399"/>
                </a:solidFill>
              </a:rPr>
              <a:t>als</a:t>
            </a:r>
            <a:r>
              <a:rPr lang="en-US" dirty="0" smtClean="0">
                <a:solidFill>
                  <a:srgbClr val="333399"/>
                </a:solidFill>
              </a:rPr>
              <a:t> </a:t>
            </a:r>
            <a:r>
              <a:rPr lang="en-US" dirty="0" err="1" smtClean="0">
                <a:solidFill>
                  <a:srgbClr val="333399"/>
                </a:solidFill>
              </a:rPr>
              <a:t>Datenstrom</a:t>
            </a:r>
            <a:r>
              <a:rPr lang="en-US" dirty="0" smtClean="0">
                <a:solidFill>
                  <a:srgbClr val="333399"/>
                </a:solidFill>
              </a:rPr>
              <a:t> </a:t>
            </a:r>
            <a:r>
              <a:rPr lang="en-US" dirty="0" err="1" smtClean="0">
                <a:solidFill>
                  <a:srgbClr val="333399"/>
                </a:solidFill>
              </a:rPr>
              <a:t>bereitstellbar</a:t>
            </a:r>
            <a:endParaRPr lang="en-US" dirty="0">
              <a:solidFill>
                <a:srgbClr val="333399"/>
              </a:solidFill>
            </a:endParaRPr>
          </a:p>
          <a:p>
            <a:pPr>
              <a:lnSpc>
                <a:spcPct val="90000"/>
              </a:lnSpc>
              <a:buClr>
                <a:schemeClr val="tx1"/>
              </a:buClr>
            </a:pPr>
            <a:r>
              <a:rPr lang="en-US" dirty="0" err="1" smtClean="0"/>
              <a:t>Frühestmögliche</a:t>
            </a:r>
            <a:r>
              <a:rPr lang="en-US" dirty="0" smtClean="0"/>
              <a:t> </a:t>
            </a:r>
            <a:r>
              <a:rPr lang="en-US" dirty="0" err="1" smtClean="0"/>
              <a:t>Ergebnisbereitstellung</a:t>
            </a:r>
            <a:r>
              <a:rPr lang="en-US" dirty="0" smtClean="0"/>
              <a:t>:</a:t>
            </a:r>
            <a:br>
              <a:rPr lang="en-US" dirty="0" smtClean="0"/>
            </a:br>
            <a:r>
              <a:rPr lang="en-US" dirty="0" err="1" smtClean="0"/>
              <a:t>Für</a:t>
            </a:r>
            <a:r>
              <a:rPr lang="en-US" dirty="0" smtClean="0"/>
              <a:t> </a:t>
            </a:r>
            <a:r>
              <a:rPr lang="en-US" dirty="0" err="1" smtClean="0"/>
              <a:t>Einzelverbindung</a:t>
            </a:r>
            <a:r>
              <a:rPr lang="en-US" dirty="0" smtClean="0"/>
              <a:t> </a:t>
            </a:r>
            <a:r>
              <a:rPr lang="en-US" dirty="0" err="1" smtClean="0"/>
              <a:t>steht</a:t>
            </a:r>
            <a:r>
              <a:rPr lang="en-US" dirty="0" smtClean="0"/>
              <a:t> </a:t>
            </a:r>
            <a:r>
              <a:rPr lang="en-US" dirty="0" err="1" smtClean="0"/>
              <a:t>Ergebnis</a:t>
            </a:r>
            <a:r>
              <a:rPr lang="en-US" dirty="0" smtClean="0"/>
              <a:t> </a:t>
            </a:r>
            <a:r>
              <a:rPr lang="en-US" dirty="0" err="1" smtClean="0"/>
              <a:t>nach</a:t>
            </a:r>
            <a:r>
              <a:rPr lang="en-US" dirty="0" smtClean="0"/>
              <a:t> 2 min fest,</a:t>
            </a:r>
            <a:r>
              <a:rPr lang="en-US" dirty="0" smtClean="0">
                <a:solidFill>
                  <a:schemeClr val="accent2"/>
                </a:solidFill>
              </a:rPr>
              <a:t> </a:t>
            </a:r>
            <a:r>
              <a:rPr lang="en-US" dirty="0" err="1" smtClean="0">
                <a:solidFill>
                  <a:schemeClr val="accent2"/>
                </a:solidFill>
              </a:rPr>
              <a:t>auch</a:t>
            </a:r>
            <a:r>
              <a:rPr lang="en-US" dirty="0" smtClean="0">
                <a:solidFill>
                  <a:schemeClr val="accent2"/>
                </a:solidFill>
              </a:rPr>
              <a:t> </a:t>
            </a:r>
            <a:r>
              <a:rPr lang="en-US" dirty="0" err="1" smtClean="0">
                <a:solidFill>
                  <a:schemeClr val="accent2"/>
                </a:solidFill>
              </a:rPr>
              <a:t>ohne</a:t>
            </a:r>
            <a:r>
              <a:rPr lang="en-US" dirty="0" smtClean="0">
                <a:solidFill>
                  <a:schemeClr val="accent2"/>
                </a:solidFill>
              </a:rPr>
              <a:t> </a:t>
            </a:r>
            <a:r>
              <a:rPr lang="en-US" dirty="0" smtClean="0">
                <a:solidFill>
                  <a:schemeClr val="accent2"/>
                </a:solidFill>
                <a:latin typeface="Copperplate Gothic Bold" charset="0"/>
              </a:rPr>
              <a:t>end</a:t>
            </a:r>
            <a:endParaRPr lang="en-US" dirty="0">
              <a:solidFill>
                <a:schemeClr val="accent2"/>
              </a:solidFill>
              <a:latin typeface="Copperplate Gothic Bold" charset="0"/>
            </a:endParaRPr>
          </a:p>
        </p:txBody>
      </p:sp>
      <p:sp>
        <p:nvSpPr>
          <p:cNvPr id="6" name="Datumsplatzhalter 3"/>
          <p:cNvSpPr>
            <a:spLocks noGrp="1"/>
          </p:cNvSpPr>
          <p:nvPr>
            <p:ph type="dt" sz="half" idx="10"/>
          </p:nvPr>
        </p:nvSpPr>
        <p:spPr>
          <a:xfrm>
            <a:off x="2627312" y="6356176"/>
            <a:ext cx="3240832" cy="457200"/>
          </a:xfrm>
        </p:spPr>
        <p:txBody>
          <a:bodyPr/>
          <a:lstStyle/>
          <a:p>
            <a:r>
              <a:rPr lang="en-US" sz="1400" dirty="0" smtClean="0">
                <a:solidFill>
                  <a:srgbClr val="0000FF"/>
                </a:solidFill>
              </a:rPr>
              <a:t>Rajeev </a:t>
            </a:r>
            <a:r>
              <a:rPr lang="en-US" sz="1400" dirty="0" err="1" smtClean="0">
                <a:solidFill>
                  <a:srgbClr val="0000FF"/>
                </a:solidFill>
              </a:rPr>
              <a:t>Motwani</a:t>
            </a:r>
            <a:r>
              <a:rPr lang="en-US" sz="1400" dirty="0" smtClean="0">
                <a:solidFill>
                  <a:srgbClr val="0000FF"/>
                </a:solidFill>
              </a:rPr>
              <a:t> PODS </a:t>
            </a:r>
            <a:r>
              <a:rPr lang="en-US" sz="1400" dirty="0">
                <a:solidFill>
                  <a:srgbClr val="0000FF"/>
                </a:solidFill>
              </a:rPr>
              <a:t>2002</a:t>
            </a:r>
          </a:p>
        </p:txBody>
      </p:sp>
    </p:spTree>
    <p:extLst>
      <p:ext uri="{BB962C8B-B14F-4D97-AF65-F5344CB8AC3E}">
        <p14:creationId xmlns:p14="http://schemas.microsoft.com/office/powerpoint/2010/main" val="736909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3907">
                                            <p:txEl>
                                              <p:pRg st="1" end="1"/>
                                            </p:txEl>
                                          </p:spTgt>
                                        </p:tgtEl>
                                        <p:attrNameLst>
                                          <p:attrName>style.visibility</p:attrName>
                                        </p:attrNameLst>
                                      </p:cBhvr>
                                      <p:to>
                                        <p:strVal val="visible"/>
                                      </p:to>
                                    </p:set>
                                    <p:anim calcmode="lin" valueType="num">
                                      <p:cBhvr additive="base">
                                        <p:cTn id="11" dur="500" fill="hold"/>
                                        <p:tgtEl>
                                          <p:spTgt spid="12390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390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3907">
                                            <p:txEl>
                                              <p:pRg st="2" end="2"/>
                                            </p:txEl>
                                          </p:spTgt>
                                        </p:tgtEl>
                                        <p:attrNameLst>
                                          <p:attrName>style.visibility</p:attrName>
                                        </p:attrNameLst>
                                      </p:cBhvr>
                                      <p:to>
                                        <p:strVal val="visible"/>
                                      </p:to>
                                    </p:set>
                                    <p:anim calcmode="lin" valueType="num">
                                      <p:cBhvr additive="base">
                                        <p:cTn id="15" dur="500" fill="hold"/>
                                        <p:tgtEl>
                                          <p:spTgt spid="12390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390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3907">
                                            <p:txEl>
                                              <p:pRg st="3" end="3"/>
                                            </p:txEl>
                                          </p:spTgt>
                                        </p:tgtEl>
                                        <p:attrNameLst>
                                          <p:attrName>style.visibility</p:attrName>
                                        </p:attrNameLst>
                                      </p:cBhvr>
                                      <p:to>
                                        <p:strVal val="visible"/>
                                      </p:to>
                                    </p:set>
                                    <p:anim calcmode="lin" valueType="num">
                                      <p:cBhvr additive="base">
                                        <p:cTn id="19" dur="500" fill="hold"/>
                                        <p:tgtEl>
                                          <p:spTgt spid="12390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390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3907">
                                            <p:txEl>
                                              <p:pRg st="4" end="4"/>
                                            </p:txEl>
                                          </p:spTgt>
                                        </p:tgtEl>
                                        <p:attrNameLst>
                                          <p:attrName>style.visibility</p:attrName>
                                        </p:attrNameLst>
                                      </p:cBhvr>
                                      <p:to>
                                        <p:strVal val="visible"/>
                                      </p:to>
                                    </p:set>
                                    <p:anim calcmode="lin" valueType="num">
                                      <p:cBhvr additive="base">
                                        <p:cTn id="23" dur="500" fill="hold"/>
                                        <p:tgtEl>
                                          <p:spTgt spid="12390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3907">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3907">
                                            <p:txEl>
                                              <p:pRg st="5" end="5"/>
                                            </p:txEl>
                                          </p:spTgt>
                                        </p:tgtEl>
                                        <p:attrNameLst>
                                          <p:attrName>style.visibility</p:attrName>
                                        </p:attrNameLst>
                                      </p:cBhvr>
                                      <p:to>
                                        <p:strVal val="visible"/>
                                      </p:to>
                                    </p:set>
                                    <p:anim calcmode="lin" valueType="num">
                                      <p:cBhvr additive="base">
                                        <p:cTn id="27" dur="500" fill="hold"/>
                                        <p:tgtEl>
                                          <p:spTgt spid="123907">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23907">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23907">
                                            <p:txEl>
                                              <p:pRg st="6" end="6"/>
                                            </p:txEl>
                                          </p:spTgt>
                                        </p:tgtEl>
                                        <p:attrNameLst>
                                          <p:attrName>style.visibility</p:attrName>
                                        </p:attrNameLst>
                                      </p:cBhvr>
                                      <p:to>
                                        <p:strVal val="visible"/>
                                      </p:to>
                                    </p:set>
                                    <p:anim calcmode="lin" valueType="num">
                                      <p:cBhvr additive="base">
                                        <p:cTn id="31" dur="500" fill="hold"/>
                                        <p:tgtEl>
                                          <p:spTgt spid="123907">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390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3907">
                                            <p:txEl>
                                              <p:pRg st="7" end="7"/>
                                            </p:txEl>
                                          </p:spTgt>
                                        </p:tgtEl>
                                        <p:attrNameLst>
                                          <p:attrName>style.visibility</p:attrName>
                                        </p:attrNameLst>
                                      </p:cBhvr>
                                      <p:to>
                                        <p:strVal val="visible"/>
                                      </p:to>
                                    </p:set>
                                    <p:anim calcmode="lin" valueType="num">
                                      <p:cBhvr additive="base">
                                        <p:cTn id="37" dur="500" fill="hold"/>
                                        <p:tgtEl>
                                          <p:spTgt spid="123907">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390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3907">
                                            <p:txEl>
                                              <p:pRg st="8" end="8"/>
                                            </p:txEl>
                                          </p:spTgt>
                                        </p:tgtEl>
                                        <p:attrNameLst>
                                          <p:attrName>style.visibility</p:attrName>
                                        </p:attrNameLst>
                                      </p:cBhvr>
                                      <p:to>
                                        <p:strVal val="visible"/>
                                      </p:to>
                                    </p:set>
                                    <p:anim calcmode="lin" valueType="num">
                                      <p:cBhvr additive="base">
                                        <p:cTn id="43" dur="500" fill="hold"/>
                                        <p:tgtEl>
                                          <p:spTgt spid="123907">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390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23907">
                                            <p:txEl>
                                              <p:pRg st="9" end="9"/>
                                            </p:txEl>
                                          </p:spTgt>
                                        </p:tgtEl>
                                        <p:attrNameLst>
                                          <p:attrName>style.visibility</p:attrName>
                                        </p:attrNameLst>
                                      </p:cBhvr>
                                      <p:to>
                                        <p:strVal val="visible"/>
                                      </p:to>
                                    </p:set>
                                    <p:anim calcmode="lin" valueType="num">
                                      <p:cBhvr additive="base">
                                        <p:cTn id="49" dur="500" fill="hold"/>
                                        <p:tgtEl>
                                          <p:spTgt spid="123907">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390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ußzeilenplatzhalter 3"/>
          <p:cNvSpPr>
            <a:spLocks noGrp="1"/>
          </p:cNvSpPr>
          <p:nvPr>
            <p:ph type="ftr" sz="quarter" idx="10"/>
          </p:nvPr>
        </p:nvSpPr>
        <p:spPr>
          <a:xfrm>
            <a:off x="2195736" y="6381328"/>
            <a:ext cx="4680519" cy="216024"/>
          </a:xfrm>
        </p:spPr>
        <p:txBody>
          <a:bodyPr/>
          <a:lstStyle/>
          <a:p>
            <a:pPr>
              <a:defRPr/>
            </a:pPr>
            <a:r>
              <a:rPr lang="en-US" sz="1200" dirty="0">
                <a:solidFill>
                  <a:srgbClr val="0000FF"/>
                </a:solidFill>
              </a:rPr>
              <a:t>Minos </a:t>
            </a:r>
            <a:r>
              <a:rPr lang="en-US" sz="1200" dirty="0" err="1" smtClean="0">
                <a:solidFill>
                  <a:srgbClr val="0000FF"/>
                </a:solidFill>
              </a:rPr>
              <a:t>Garofalakis</a:t>
            </a:r>
            <a:r>
              <a:rPr lang="de-DE" sz="1200" dirty="0" smtClean="0">
                <a:solidFill>
                  <a:srgbClr val="0000FF"/>
                </a:solidFill>
              </a:rPr>
              <a:t> </a:t>
            </a:r>
            <a:r>
              <a:rPr lang="en-US" sz="1200" dirty="0" smtClean="0">
                <a:solidFill>
                  <a:srgbClr val="0000FF"/>
                </a:solidFill>
              </a:rPr>
              <a:t>A </a:t>
            </a:r>
            <a:r>
              <a:rPr lang="en-US" sz="1200" dirty="0">
                <a:solidFill>
                  <a:srgbClr val="0000FF"/>
                </a:solidFill>
              </a:rPr>
              <a:t>Quick Intro to Data Stream </a:t>
            </a:r>
            <a:r>
              <a:rPr lang="en-US" sz="1200" dirty="0" err="1">
                <a:solidFill>
                  <a:srgbClr val="0000FF"/>
                </a:solidFill>
              </a:rPr>
              <a:t>Algorithmics</a:t>
            </a:r>
            <a:r>
              <a:rPr lang="en-US" sz="1200" dirty="0">
                <a:solidFill>
                  <a:srgbClr val="0000FF"/>
                </a:solidFill>
              </a:rPr>
              <a:t> – </a:t>
            </a:r>
            <a:r>
              <a:rPr lang="en-US" sz="1200" i="1" dirty="0">
                <a:solidFill>
                  <a:srgbClr val="0000FF"/>
                </a:solidFill>
              </a:rPr>
              <a:t>CS262 </a:t>
            </a:r>
            <a:r>
              <a:rPr lang="en-US" sz="1200" dirty="0">
                <a:solidFill>
                  <a:srgbClr val="0000FF"/>
                </a:solidFill>
              </a:rPr>
              <a:t> </a:t>
            </a:r>
          </a:p>
        </p:txBody>
      </p:sp>
      <p:sp>
        <p:nvSpPr>
          <p:cNvPr id="528386" name="Rectangle 2"/>
          <p:cNvSpPr>
            <a:spLocks noChangeArrowheads="1"/>
          </p:cNvSpPr>
          <p:nvPr/>
        </p:nvSpPr>
        <p:spPr bwMode="auto">
          <a:xfrm>
            <a:off x="3824536" y="3933056"/>
            <a:ext cx="1497013" cy="419100"/>
          </a:xfrm>
          <a:prstGeom prst="rect">
            <a:avLst/>
          </a:prstGeom>
          <a:solidFill>
            <a:srgbClr val="FF99CC"/>
          </a:solidFill>
          <a:ln w="28575">
            <a:solidFill>
              <a:schemeClr val="tx1"/>
            </a:solidFill>
            <a:miter lim="800000"/>
            <a:headEnd type="none" w="med" len="sm"/>
            <a:tailEnd type="none" w="med"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defRPr/>
            </a:pPr>
            <a:endParaRPr lang="de-DE">
              <a:cs typeface="+mn-cs"/>
            </a:endParaRPr>
          </a:p>
        </p:txBody>
      </p:sp>
      <p:sp>
        <p:nvSpPr>
          <p:cNvPr id="528387" name="Rectangle 3"/>
          <p:cNvSpPr>
            <a:spLocks noChangeArrowheads="1"/>
          </p:cNvSpPr>
          <p:nvPr/>
        </p:nvSpPr>
        <p:spPr bwMode="auto">
          <a:xfrm>
            <a:off x="3824536" y="3323456"/>
            <a:ext cx="4483100" cy="419100"/>
          </a:xfrm>
          <a:prstGeom prst="rect">
            <a:avLst/>
          </a:prstGeom>
          <a:solidFill>
            <a:srgbClr val="99CCFF"/>
          </a:solidFill>
          <a:ln w="28575">
            <a:solidFill>
              <a:schemeClr val="tx1"/>
            </a:solidFill>
            <a:miter lim="800000"/>
            <a:headEnd type="none" w="med" len="sm"/>
            <a:tailEnd type="none" w="med"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defRPr/>
            </a:pPr>
            <a:endParaRPr lang="de-DE">
              <a:cs typeface="+mn-cs"/>
            </a:endParaRPr>
          </a:p>
        </p:txBody>
      </p:sp>
      <p:sp>
        <p:nvSpPr>
          <p:cNvPr id="528388" name="Rectangle 4"/>
          <p:cNvSpPr>
            <a:spLocks noGrp="1" noChangeArrowheads="1"/>
          </p:cNvSpPr>
          <p:nvPr>
            <p:ph type="title"/>
          </p:nvPr>
        </p:nvSpPr>
        <p:spPr>
          <a:xfrm>
            <a:off x="468312" y="260350"/>
            <a:ext cx="8496175" cy="503238"/>
          </a:xfrm>
        </p:spPr>
        <p:txBody>
          <a:bodyPr/>
          <a:lstStyle/>
          <a:p>
            <a:pPr eaLnBrk="1" hangingPunct="1">
              <a:defRPr/>
            </a:pPr>
            <a:r>
              <a:rPr lang="en-US" dirty="0" err="1" smtClean="0">
                <a:cs typeface="+mj-cs"/>
              </a:rPr>
              <a:t>Stichproben</a:t>
            </a:r>
            <a:r>
              <a:rPr lang="en-US" dirty="0" smtClean="0">
                <a:cs typeface="+mj-cs"/>
              </a:rPr>
              <a:t> (</a:t>
            </a:r>
            <a:r>
              <a:rPr lang="en-US" dirty="0" err="1" smtClean="0">
                <a:cs typeface="+mj-cs"/>
              </a:rPr>
              <a:t>Abtastung</a:t>
            </a:r>
            <a:r>
              <a:rPr lang="en-US" dirty="0" smtClean="0">
                <a:cs typeface="+mj-cs"/>
              </a:rPr>
              <a:t>, sampling): </a:t>
            </a:r>
            <a:r>
              <a:rPr lang="en-US" dirty="0" err="1" smtClean="0">
                <a:cs typeface="+mj-cs"/>
              </a:rPr>
              <a:t>Grundlagen</a:t>
            </a:r>
            <a:endParaRPr lang="en-US" dirty="0" smtClean="0">
              <a:cs typeface="+mj-cs"/>
            </a:endParaRPr>
          </a:p>
        </p:txBody>
      </p:sp>
      <p:sp>
        <p:nvSpPr>
          <p:cNvPr id="528389" name="Rectangle 5"/>
          <p:cNvSpPr>
            <a:spLocks noGrp="1" noChangeArrowheads="1"/>
          </p:cNvSpPr>
          <p:nvPr>
            <p:ph type="body" idx="1"/>
          </p:nvPr>
        </p:nvSpPr>
        <p:spPr>
          <a:xfrm>
            <a:off x="395536" y="1134616"/>
            <a:ext cx="8686800" cy="4958680"/>
          </a:xfrm>
          <a:extLst>
            <a:ext uri="{91240B29-F687-4f45-9708-019B960494DF}">
              <a14:hiddenLine xmlns:a14="http://schemas.microsoft.com/office/drawing/2010/main" w="9525">
                <a:solidFill>
                  <a:schemeClr val="bg1"/>
                </a:solidFill>
                <a:miter lim="800000"/>
                <a:headEnd/>
                <a:tailEnd/>
              </a14:hiddenLine>
            </a:ext>
          </a:extLst>
        </p:spPr>
        <p:txBody>
          <a:bodyPr/>
          <a:lstStyle/>
          <a:p>
            <a:pPr marL="0" indent="0" eaLnBrk="1" hangingPunct="1">
              <a:buNone/>
              <a:defRPr/>
            </a:pPr>
            <a:r>
              <a:rPr lang="en-US" dirty="0" err="1" smtClean="0">
                <a:cs typeface="+mn-cs"/>
              </a:rPr>
              <a:t>Idee</a:t>
            </a:r>
            <a:r>
              <a:rPr lang="en-US" dirty="0" smtClean="0">
                <a:cs typeface="+mn-cs"/>
              </a:rPr>
              <a:t>:  </a:t>
            </a:r>
            <a:r>
              <a:rPr lang="en-US" dirty="0" err="1" smtClean="0">
                <a:cs typeface="+mn-cs"/>
              </a:rPr>
              <a:t>Ein</a:t>
            </a:r>
            <a:r>
              <a:rPr lang="en-US" dirty="0" smtClean="0">
                <a:cs typeface="+mn-cs"/>
              </a:rPr>
              <a:t> </a:t>
            </a:r>
            <a:r>
              <a:rPr lang="en-US" dirty="0" err="1" smtClean="0">
                <a:cs typeface="+mn-cs"/>
              </a:rPr>
              <a:t>kleiner</a:t>
            </a:r>
            <a:r>
              <a:rPr lang="en-US" dirty="0" smtClean="0">
                <a:cs typeface="+mn-cs"/>
              </a:rPr>
              <a:t> </a:t>
            </a:r>
            <a:r>
              <a:rPr lang="en-US" dirty="0" err="1" smtClean="0">
                <a:cs typeface="+mn-cs"/>
              </a:rPr>
              <a:t>Ausschnitt</a:t>
            </a:r>
            <a:r>
              <a:rPr lang="en-US" dirty="0" smtClean="0">
                <a:cs typeface="+mn-cs"/>
              </a:rPr>
              <a:t> (</a:t>
            </a:r>
            <a:r>
              <a:rPr lang="en-US" dirty="0" err="1" smtClean="0">
                <a:cs typeface="+mn-cs"/>
              </a:rPr>
              <a:t>Stichprobe</a:t>
            </a:r>
            <a:r>
              <a:rPr lang="en-US" dirty="0" smtClean="0">
                <a:cs typeface="+mn-cs"/>
              </a:rPr>
              <a:t>) </a:t>
            </a:r>
            <a:r>
              <a:rPr lang="en-US" i="1" dirty="0" smtClean="0">
                <a:cs typeface="+mn-cs"/>
              </a:rPr>
              <a:t>S</a:t>
            </a:r>
            <a:r>
              <a:rPr lang="en-US" dirty="0" smtClean="0">
                <a:cs typeface="+mn-cs"/>
              </a:rPr>
              <a:t> </a:t>
            </a:r>
            <a:r>
              <a:rPr lang="en-US" dirty="0" err="1" smtClean="0">
                <a:cs typeface="+mn-cs"/>
              </a:rPr>
              <a:t>einer</a:t>
            </a:r>
            <a:r>
              <a:rPr lang="en-US" dirty="0" smtClean="0">
                <a:cs typeface="+mn-cs"/>
              </a:rPr>
              <a:t> </a:t>
            </a:r>
            <a:r>
              <a:rPr lang="en-US" dirty="0" err="1" smtClean="0">
                <a:cs typeface="+mn-cs"/>
              </a:rPr>
              <a:t>Datenmenge</a:t>
            </a:r>
            <a:r>
              <a:rPr lang="en-US" dirty="0" smtClean="0">
                <a:cs typeface="+mn-cs"/>
              </a:rPr>
              <a:t> </a:t>
            </a:r>
            <a:r>
              <a:rPr lang="en-US" dirty="0" err="1" smtClean="0">
                <a:cs typeface="+mn-cs"/>
              </a:rPr>
              <a:t>repräsentiert</a:t>
            </a:r>
            <a:r>
              <a:rPr lang="en-US" dirty="0" smtClean="0">
                <a:cs typeface="+mn-cs"/>
              </a:rPr>
              <a:t> die </a:t>
            </a:r>
            <a:r>
              <a:rPr lang="en-US" dirty="0" err="1" smtClean="0">
                <a:cs typeface="+mn-cs"/>
              </a:rPr>
              <a:t>Eigenschaften</a:t>
            </a:r>
            <a:r>
              <a:rPr lang="en-US" dirty="0" smtClean="0">
                <a:cs typeface="+mn-cs"/>
              </a:rPr>
              <a:t> </a:t>
            </a:r>
            <a:r>
              <a:rPr lang="en-US" dirty="0" err="1" smtClean="0">
                <a:cs typeface="+mn-cs"/>
              </a:rPr>
              <a:t>aller</a:t>
            </a:r>
            <a:r>
              <a:rPr lang="en-US" dirty="0" smtClean="0">
                <a:cs typeface="+mn-cs"/>
              </a:rPr>
              <a:t> </a:t>
            </a:r>
            <a:r>
              <a:rPr lang="en-US" dirty="0" err="1" smtClean="0">
                <a:cs typeface="+mn-cs"/>
              </a:rPr>
              <a:t>Daten</a:t>
            </a:r>
            <a:endParaRPr lang="en-US" dirty="0" smtClean="0">
              <a:cs typeface="+mn-cs"/>
            </a:endParaRPr>
          </a:p>
          <a:p>
            <a:pPr lvl="1" eaLnBrk="1" hangingPunct="1">
              <a:defRPr/>
            </a:pPr>
            <a:r>
              <a:rPr lang="en-US" dirty="0" err="1" smtClean="0"/>
              <a:t>Zur</a:t>
            </a:r>
            <a:r>
              <a:rPr lang="en-US" dirty="0" smtClean="0"/>
              <a:t> </a:t>
            </a:r>
            <a:r>
              <a:rPr lang="en-US" dirty="0" err="1" smtClean="0"/>
              <a:t>schnellen</a:t>
            </a:r>
            <a:r>
              <a:rPr lang="en-US" dirty="0" smtClean="0"/>
              <a:t> </a:t>
            </a:r>
            <a:r>
              <a:rPr lang="en-US" dirty="0" err="1" smtClean="0"/>
              <a:t>Approximierung</a:t>
            </a:r>
            <a:r>
              <a:rPr lang="en-US" dirty="0" smtClean="0"/>
              <a:t>, </a:t>
            </a:r>
            <a:r>
              <a:rPr lang="en-US" dirty="0" err="1" smtClean="0"/>
              <a:t>wende</a:t>
            </a:r>
            <a:r>
              <a:rPr lang="en-US" dirty="0" smtClean="0"/>
              <a:t> “</a:t>
            </a:r>
            <a:r>
              <a:rPr lang="en-US" dirty="0" err="1" smtClean="0"/>
              <a:t>modifizierte</a:t>
            </a:r>
            <a:r>
              <a:rPr lang="en-US" dirty="0" smtClean="0"/>
              <a:t>” </a:t>
            </a:r>
            <a:r>
              <a:rPr lang="en-US" dirty="0" err="1" smtClean="0"/>
              <a:t>Anfrage</a:t>
            </a:r>
            <a:r>
              <a:rPr lang="en-US" dirty="0" smtClean="0"/>
              <a:t> auf </a:t>
            </a:r>
            <a:r>
              <a:rPr lang="en-US" i="1" dirty="0" smtClean="0"/>
              <a:t>S</a:t>
            </a:r>
            <a:r>
              <a:rPr lang="en-US" dirty="0" smtClean="0"/>
              <a:t> an</a:t>
            </a:r>
          </a:p>
          <a:p>
            <a:pPr lvl="1" eaLnBrk="1" hangingPunct="1">
              <a:defRPr/>
            </a:pPr>
            <a:r>
              <a:rPr lang="en-US" u="sng" dirty="0" err="1" smtClean="0"/>
              <a:t>Beispiel</a:t>
            </a:r>
            <a:r>
              <a:rPr lang="en-US" u="sng" dirty="0" smtClean="0"/>
              <a:t>:</a:t>
            </a:r>
            <a:r>
              <a:rPr lang="en-US" dirty="0" smtClean="0"/>
              <a:t> select </a:t>
            </a:r>
            <a:r>
              <a:rPr lang="en-US" u="sng" dirty="0" err="1" smtClean="0">
                <a:solidFill>
                  <a:schemeClr val="bg2"/>
                </a:solidFill>
              </a:rPr>
              <a:t>agg</a:t>
            </a:r>
            <a:r>
              <a:rPr lang="en-US" dirty="0" smtClean="0"/>
              <a:t> from R where </a:t>
            </a:r>
            <a:r>
              <a:rPr lang="en-US" dirty="0" err="1" smtClean="0"/>
              <a:t>R.e</a:t>
            </a:r>
            <a:r>
              <a:rPr lang="en-US" dirty="0" smtClean="0"/>
              <a:t> is odd                  (n=12)</a:t>
            </a:r>
            <a:br>
              <a:rPr lang="en-US" dirty="0" smtClean="0"/>
            </a:br>
            <a:r>
              <a:rPr lang="en-US" dirty="0" smtClean="0"/>
              <a:t>                                             </a:t>
            </a:r>
            <a:br>
              <a:rPr lang="en-US" dirty="0" smtClean="0"/>
            </a:br>
            <a:endParaRPr lang="en-US" dirty="0" smtClean="0"/>
          </a:p>
          <a:p>
            <a:pPr lvl="1" eaLnBrk="1" hangingPunct="1">
              <a:defRPr/>
            </a:pPr>
            <a:endParaRPr lang="en-US" dirty="0" smtClean="0"/>
          </a:p>
          <a:p>
            <a:pPr lvl="1" eaLnBrk="1" hangingPunct="1">
              <a:defRPr/>
            </a:pPr>
            <a:r>
              <a:rPr lang="en-US" u="sng" dirty="0" err="1" smtClean="0">
                <a:solidFill>
                  <a:schemeClr val="bg2"/>
                </a:solidFill>
              </a:rPr>
              <a:t>agg</a:t>
            </a:r>
            <a:r>
              <a:rPr lang="en-US" dirty="0" smtClean="0"/>
              <a:t> = </a:t>
            </a:r>
            <a:r>
              <a:rPr lang="en-US" dirty="0" err="1" smtClean="0">
                <a:solidFill>
                  <a:schemeClr val="tx2"/>
                </a:solidFill>
              </a:rPr>
              <a:t>avg</a:t>
            </a:r>
            <a:r>
              <a:rPr lang="en-US" dirty="0" smtClean="0">
                <a:solidFill>
                  <a:schemeClr val="tx2"/>
                </a:solidFill>
              </a:rPr>
              <a:t> </a:t>
            </a:r>
            <a:r>
              <a:rPr lang="en-US" dirty="0" smtClean="0">
                <a:solidFill>
                  <a:schemeClr val="tx2"/>
                </a:solidFill>
                <a:sym typeface="Wingdings"/>
              </a:rPr>
              <a:t></a:t>
            </a:r>
            <a:r>
              <a:rPr lang="en-US" dirty="0" smtClean="0"/>
              <a:t> </a:t>
            </a:r>
            <a:r>
              <a:rPr lang="en-US" dirty="0" err="1" smtClean="0"/>
              <a:t>Mittel</a:t>
            </a:r>
            <a:r>
              <a:rPr lang="en-US" dirty="0" smtClean="0"/>
              <a:t> der </a:t>
            </a:r>
            <a:r>
              <a:rPr lang="en-US" dirty="0" err="1" smtClean="0"/>
              <a:t>ungeraden</a:t>
            </a:r>
            <a:r>
              <a:rPr lang="en-US" dirty="0" smtClean="0"/>
              <a:t> </a:t>
            </a:r>
            <a:r>
              <a:rPr lang="en-US" dirty="0" err="1" smtClean="0"/>
              <a:t>Elemente</a:t>
            </a:r>
            <a:r>
              <a:rPr lang="en-US" dirty="0" smtClean="0"/>
              <a:t> in </a:t>
            </a:r>
            <a:r>
              <a:rPr lang="en-US" i="1" dirty="0" smtClean="0"/>
              <a:t>S</a:t>
            </a:r>
            <a:r>
              <a:rPr lang="en-US" dirty="0" smtClean="0"/>
              <a:t> </a:t>
            </a:r>
          </a:p>
          <a:p>
            <a:pPr lvl="1" eaLnBrk="1" hangingPunct="1">
              <a:defRPr/>
            </a:pPr>
            <a:r>
              <a:rPr lang="en-US" u="sng" dirty="0" err="1" smtClean="0">
                <a:solidFill>
                  <a:schemeClr val="bg2"/>
                </a:solidFill>
              </a:rPr>
              <a:t>agg</a:t>
            </a:r>
            <a:r>
              <a:rPr lang="en-US" dirty="0" smtClean="0">
                <a:solidFill>
                  <a:schemeClr val="bg2"/>
                </a:solidFill>
              </a:rPr>
              <a:t> </a:t>
            </a:r>
            <a:r>
              <a:rPr lang="en-US" dirty="0" smtClean="0"/>
              <a:t>= </a:t>
            </a:r>
            <a:r>
              <a:rPr lang="en-US" dirty="0" smtClean="0">
                <a:solidFill>
                  <a:schemeClr val="tx2"/>
                </a:solidFill>
              </a:rPr>
              <a:t>count</a:t>
            </a:r>
            <a:r>
              <a:rPr lang="en-US" dirty="0" smtClean="0"/>
              <a:t> </a:t>
            </a:r>
            <a:r>
              <a:rPr lang="en-US" dirty="0" smtClean="0">
                <a:sym typeface="Wingdings"/>
              </a:rPr>
              <a:t></a:t>
            </a:r>
            <a:r>
              <a:rPr lang="en-US" dirty="0" smtClean="0"/>
              <a:t> </a:t>
            </a:r>
            <a:r>
              <a:rPr lang="en-US" dirty="0" err="1" smtClean="0"/>
              <a:t>Mittel</a:t>
            </a:r>
            <a:r>
              <a:rPr lang="en-US" dirty="0" smtClean="0"/>
              <a:t> </a:t>
            </a:r>
            <a:r>
              <a:rPr lang="en-US" dirty="0" err="1" smtClean="0"/>
              <a:t>über</a:t>
            </a:r>
            <a:r>
              <a:rPr lang="en-US" dirty="0" smtClean="0"/>
              <a:t> </a:t>
            </a:r>
            <a:r>
              <a:rPr lang="en-US" dirty="0" err="1" smtClean="0"/>
              <a:t>Summanden</a:t>
            </a:r>
            <a:r>
              <a:rPr lang="en-US" dirty="0" smtClean="0"/>
              <a:t> </a:t>
            </a:r>
            <a:r>
              <a:rPr lang="en-US" dirty="0" err="1" smtClean="0"/>
              <a:t>abgel</a:t>
            </a:r>
            <a:r>
              <a:rPr lang="en-US" dirty="0" smtClean="0"/>
              <a:t>. </a:t>
            </a:r>
            <a:r>
              <a:rPr lang="en-US" dirty="0" err="1" smtClean="0"/>
              <a:t>aus</a:t>
            </a:r>
            <a:r>
              <a:rPr lang="en-US" dirty="0" smtClean="0"/>
              <a:t> e </a:t>
            </a:r>
            <a:r>
              <a:rPr lang="en-US" dirty="0"/>
              <a:t>in S </a:t>
            </a:r>
            <a:r>
              <a:rPr lang="en-US" dirty="0" err="1"/>
              <a:t>mit</a:t>
            </a:r>
            <a:r>
              <a:rPr lang="en-US" dirty="0"/>
              <a:t> </a:t>
            </a:r>
            <a:endParaRPr lang="en-US" dirty="0" smtClean="0"/>
          </a:p>
          <a:p>
            <a:pPr lvl="2" eaLnBrk="1" hangingPunct="1">
              <a:defRPr/>
            </a:pPr>
            <a:r>
              <a:rPr lang="en-US" i="1" dirty="0" smtClean="0"/>
              <a:t>n</a:t>
            </a:r>
            <a:r>
              <a:rPr lang="en-US" dirty="0" smtClean="0"/>
              <a:t> falls </a:t>
            </a:r>
            <a:r>
              <a:rPr lang="en-US" i="1" dirty="0" smtClean="0"/>
              <a:t>e</a:t>
            </a:r>
            <a:r>
              <a:rPr lang="en-US" dirty="0" smtClean="0"/>
              <a:t> </a:t>
            </a:r>
            <a:r>
              <a:rPr lang="en-US" dirty="0" err="1" smtClean="0"/>
              <a:t>ungerade</a:t>
            </a:r>
            <a:endParaRPr lang="en-US" dirty="0" smtClean="0"/>
          </a:p>
          <a:p>
            <a:pPr lvl="2" eaLnBrk="1" hangingPunct="1">
              <a:defRPr/>
            </a:pPr>
            <a:r>
              <a:rPr lang="en-US" dirty="0" smtClean="0"/>
              <a:t>0 falls </a:t>
            </a:r>
            <a:r>
              <a:rPr lang="en-US" i="1" dirty="0" smtClean="0"/>
              <a:t>e</a:t>
            </a:r>
            <a:r>
              <a:rPr lang="en-US" dirty="0" smtClean="0"/>
              <a:t> </a:t>
            </a:r>
            <a:r>
              <a:rPr lang="en-US" dirty="0" err="1" smtClean="0"/>
              <a:t>gerade</a:t>
            </a:r>
            <a:endParaRPr lang="en-US" dirty="0" smtClean="0"/>
          </a:p>
        </p:txBody>
      </p:sp>
      <p:sp>
        <p:nvSpPr>
          <p:cNvPr id="528390" name="Text Box 6"/>
          <p:cNvSpPr txBox="1">
            <a:spLocks noChangeArrowheads="1"/>
          </p:cNvSpPr>
          <p:nvPr/>
        </p:nvSpPr>
        <p:spPr bwMode="auto">
          <a:xfrm>
            <a:off x="2160745" y="3323456"/>
            <a:ext cx="6156508"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type="none" w="med" len="sm"/>
                <a:tailEnd type="none" w="med"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eaLnBrk="0" hangingPunct="0">
              <a:defRPr/>
            </a:pPr>
            <a:r>
              <a:rPr lang="en-US" sz="2000" b="0" dirty="0" err="1" smtClean="0">
                <a:latin typeface="Comic Sans MS" charset="0"/>
                <a:cs typeface="+mn-cs"/>
              </a:rPr>
              <a:t>Datenstrom</a:t>
            </a:r>
            <a:r>
              <a:rPr lang="en-US" sz="2000" b="0" dirty="0" smtClean="0">
                <a:latin typeface="Comic Sans MS" charset="0"/>
                <a:cs typeface="+mn-cs"/>
              </a:rPr>
              <a:t>:  </a:t>
            </a:r>
            <a:r>
              <a:rPr lang="en-US" sz="2000" b="0" dirty="0">
                <a:solidFill>
                  <a:schemeClr val="tx2"/>
                </a:solidFill>
                <a:latin typeface="Comic Sans MS" charset="0"/>
                <a:cs typeface="+mn-cs"/>
              </a:rPr>
              <a:t>9</a:t>
            </a:r>
            <a:r>
              <a:rPr lang="en-US" sz="2000" b="0" dirty="0">
                <a:latin typeface="Comic Sans MS" charset="0"/>
                <a:cs typeface="+mn-cs"/>
              </a:rPr>
              <a:t>   3   </a:t>
            </a:r>
            <a:r>
              <a:rPr lang="en-US" sz="2000" b="0" dirty="0">
                <a:solidFill>
                  <a:schemeClr val="tx2"/>
                </a:solidFill>
                <a:latin typeface="Comic Sans MS" charset="0"/>
                <a:cs typeface="+mn-cs"/>
              </a:rPr>
              <a:t>5</a:t>
            </a:r>
            <a:r>
              <a:rPr lang="en-US" sz="2000" b="0" dirty="0">
                <a:latin typeface="Comic Sans MS" charset="0"/>
                <a:cs typeface="+mn-cs"/>
              </a:rPr>
              <a:t>   2   7   </a:t>
            </a:r>
            <a:r>
              <a:rPr lang="en-US" sz="2000" b="0" dirty="0">
                <a:solidFill>
                  <a:schemeClr val="tx2"/>
                </a:solidFill>
                <a:latin typeface="Comic Sans MS" charset="0"/>
                <a:cs typeface="+mn-cs"/>
              </a:rPr>
              <a:t>1</a:t>
            </a:r>
            <a:r>
              <a:rPr lang="en-US" sz="2000" b="0" dirty="0">
                <a:latin typeface="Comic Sans MS" charset="0"/>
                <a:cs typeface="+mn-cs"/>
              </a:rPr>
              <a:t>   6   5   </a:t>
            </a:r>
            <a:r>
              <a:rPr lang="en-US" sz="2000" b="0" dirty="0">
                <a:solidFill>
                  <a:schemeClr val="tx2"/>
                </a:solidFill>
                <a:latin typeface="Comic Sans MS" charset="0"/>
                <a:cs typeface="+mn-cs"/>
              </a:rPr>
              <a:t>8</a:t>
            </a:r>
            <a:r>
              <a:rPr lang="en-US" sz="2000" b="0" dirty="0">
                <a:latin typeface="Comic Sans MS" charset="0"/>
                <a:cs typeface="+mn-cs"/>
              </a:rPr>
              <a:t>   4   9   1</a:t>
            </a:r>
          </a:p>
        </p:txBody>
      </p:sp>
      <p:sp>
        <p:nvSpPr>
          <p:cNvPr id="528391" name="Text Box 7"/>
          <p:cNvSpPr txBox="1">
            <a:spLocks noChangeArrowheads="1"/>
          </p:cNvSpPr>
          <p:nvPr/>
        </p:nvSpPr>
        <p:spPr bwMode="auto">
          <a:xfrm>
            <a:off x="1835696" y="3933056"/>
            <a:ext cx="3667611"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type="none" w="med" len="sm"/>
                <a:tailEnd type="none" w="med"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defRPr/>
            </a:pPr>
            <a:r>
              <a:rPr lang="en-US" sz="2000" b="0" dirty="0" err="1" smtClean="0">
                <a:latin typeface="Comic Sans MS" charset="0"/>
                <a:cs typeface="+mn-cs"/>
              </a:rPr>
              <a:t>Ausschnitt</a:t>
            </a:r>
            <a:r>
              <a:rPr lang="en-US" sz="2000" b="0" dirty="0" smtClean="0">
                <a:latin typeface="Comic Sans MS" charset="0"/>
                <a:cs typeface="+mn-cs"/>
              </a:rPr>
              <a:t> S</a:t>
            </a:r>
            <a:r>
              <a:rPr lang="en-US" sz="2000" b="0" dirty="0">
                <a:latin typeface="Comic Sans MS" charset="0"/>
                <a:cs typeface="+mn-cs"/>
              </a:rPr>
              <a:t>:  9   5   1   8</a:t>
            </a:r>
          </a:p>
        </p:txBody>
      </p:sp>
      <p:sp>
        <p:nvSpPr>
          <p:cNvPr id="528392" name="Text Box 8"/>
          <p:cNvSpPr txBox="1">
            <a:spLocks noChangeArrowheads="1"/>
          </p:cNvSpPr>
          <p:nvPr/>
        </p:nvSpPr>
        <p:spPr bwMode="auto">
          <a:xfrm>
            <a:off x="7475435" y="4435495"/>
            <a:ext cx="1491614" cy="40011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2000" dirty="0" err="1" smtClean="0">
                <a:solidFill>
                  <a:srgbClr val="FF5050"/>
                </a:solidFill>
                <a:latin typeface="Comic Sans MS" charset="0"/>
                <a:cs typeface="+mn-cs"/>
              </a:rPr>
              <a:t>Antwort</a:t>
            </a:r>
            <a:r>
              <a:rPr lang="en-US" sz="2000" dirty="0" smtClean="0">
                <a:solidFill>
                  <a:srgbClr val="FF5050"/>
                </a:solidFill>
                <a:latin typeface="Comic Sans MS" charset="0"/>
                <a:cs typeface="+mn-cs"/>
              </a:rPr>
              <a:t>: </a:t>
            </a:r>
            <a:r>
              <a:rPr lang="en-US" sz="2000" dirty="0">
                <a:solidFill>
                  <a:srgbClr val="FF5050"/>
                </a:solidFill>
                <a:latin typeface="Comic Sans MS" charset="0"/>
                <a:cs typeface="+mn-cs"/>
              </a:rPr>
              <a:t>5</a:t>
            </a:r>
          </a:p>
        </p:txBody>
      </p:sp>
      <p:sp>
        <p:nvSpPr>
          <p:cNvPr id="528393" name="Rectangle 9"/>
          <p:cNvSpPr>
            <a:spLocks noChangeArrowheads="1"/>
          </p:cNvSpPr>
          <p:nvPr/>
        </p:nvSpPr>
        <p:spPr bwMode="auto">
          <a:xfrm>
            <a:off x="7600528" y="4437112"/>
            <a:ext cx="1371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28394" name="Text Box 10"/>
          <p:cNvSpPr txBox="1">
            <a:spLocks noChangeArrowheads="1"/>
          </p:cNvSpPr>
          <p:nvPr/>
        </p:nvSpPr>
        <p:spPr bwMode="auto">
          <a:xfrm>
            <a:off x="4730880" y="5461119"/>
            <a:ext cx="2551350" cy="40011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2000" dirty="0" err="1" smtClean="0">
                <a:solidFill>
                  <a:srgbClr val="FF5050"/>
                </a:solidFill>
                <a:latin typeface="Comic Sans MS" charset="0"/>
                <a:cs typeface="+mn-cs"/>
              </a:rPr>
              <a:t>Antwort</a:t>
            </a:r>
            <a:r>
              <a:rPr lang="en-US" sz="2000" dirty="0" smtClean="0">
                <a:solidFill>
                  <a:srgbClr val="FF5050"/>
                </a:solidFill>
                <a:latin typeface="Comic Sans MS" charset="0"/>
                <a:cs typeface="+mn-cs"/>
              </a:rPr>
              <a:t>: </a:t>
            </a:r>
            <a:r>
              <a:rPr lang="en-US" sz="2000" dirty="0">
                <a:solidFill>
                  <a:srgbClr val="FF5050"/>
                </a:solidFill>
                <a:latin typeface="Comic Sans MS" charset="0"/>
                <a:cs typeface="+mn-cs"/>
              </a:rPr>
              <a:t>12*3/4 =9</a:t>
            </a:r>
          </a:p>
        </p:txBody>
      </p:sp>
      <p:sp>
        <p:nvSpPr>
          <p:cNvPr id="528395" name="Rectangle 11"/>
          <p:cNvSpPr>
            <a:spLocks noChangeArrowheads="1"/>
          </p:cNvSpPr>
          <p:nvPr/>
        </p:nvSpPr>
        <p:spPr bwMode="auto">
          <a:xfrm>
            <a:off x="4793704" y="5492080"/>
            <a:ext cx="25146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14"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60</a:t>
            </a:fld>
            <a:endParaRPr lang="en-US" dirty="0"/>
          </a:p>
        </p:txBody>
      </p:sp>
    </p:spTree>
    <p:extLst>
      <p:ext uri="{BB962C8B-B14F-4D97-AF65-F5344CB8AC3E}">
        <p14:creationId xmlns:p14="http://schemas.microsoft.com/office/powerpoint/2010/main" val="20984000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7618" name="Rectangle 2"/>
          <p:cNvSpPr>
            <a:spLocks noGrp="1" noChangeArrowheads="1"/>
          </p:cNvSpPr>
          <p:nvPr>
            <p:ph type="title"/>
          </p:nvPr>
        </p:nvSpPr>
        <p:spPr/>
        <p:txBody>
          <a:bodyPr/>
          <a:lstStyle/>
          <a:p>
            <a:pPr>
              <a:defRPr/>
            </a:pPr>
            <a:r>
              <a:rPr lang="en-US" dirty="0" err="1" smtClean="0">
                <a:cs typeface="+mj-cs"/>
              </a:rPr>
              <a:t>Randbereichsschätzungen</a:t>
            </a:r>
            <a:r>
              <a:rPr lang="en-US" dirty="0" smtClean="0">
                <a:cs typeface="+mj-cs"/>
              </a:rPr>
              <a:t> </a:t>
            </a:r>
            <a:r>
              <a:rPr lang="en-US" dirty="0" err="1" smtClean="0">
                <a:cs typeface="+mj-cs"/>
              </a:rPr>
              <a:t>für</a:t>
            </a:r>
            <a:r>
              <a:rPr lang="en-US" dirty="0" smtClean="0">
                <a:cs typeface="+mj-cs"/>
              </a:rPr>
              <a:t> </a:t>
            </a:r>
            <a:r>
              <a:rPr lang="en-US" dirty="0" err="1" smtClean="0">
                <a:cs typeface="+mj-cs"/>
              </a:rPr>
              <a:t>Summen</a:t>
            </a:r>
            <a:endParaRPr lang="en-US" dirty="0" smtClean="0">
              <a:cs typeface="+mj-cs"/>
            </a:endParaRPr>
          </a:p>
        </p:txBody>
      </p:sp>
      <p:sp>
        <p:nvSpPr>
          <p:cNvPr id="1647619" name="Rectangle 3"/>
          <p:cNvSpPr>
            <a:spLocks noGrp="1" noChangeArrowheads="1"/>
          </p:cNvSpPr>
          <p:nvPr>
            <p:ph type="body" idx="1"/>
          </p:nvPr>
        </p:nvSpPr>
        <p:spPr/>
        <p:txBody>
          <a:bodyPr/>
          <a:lstStyle/>
          <a:p>
            <a:pPr>
              <a:defRPr/>
            </a:pPr>
            <a:r>
              <a:rPr lang="en-US" sz="2000" b="1" u="sng" dirty="0" err="1" smtClean="0">
                <a:cs typeface="+mn-cs"/>
                <a:sym typeface="Symbol" charset="0"/>
              </a:rPr>
              <a:t>Hoeffding-Ungleichung</a:t>
            </a:r>
            <a:r>
              <a:rPr lang="en-US" sz="2000" u="sng" dirty="0" smtClean="0">
                <a:cs typeface="+mn-cs"/>
                <a:sym typeface="Symbol" charset="0"/>
              </a:rPr>
              <a:t>:</a:t>
            </a:r>
            <a:r>
              <a:rPr lang="en-US" sz="2000" dirty="0" smtClean="0">
                <a:cs typeface="+mn-cs"/>
                <a:sym typeface="Symbol" charset="0"/>
              </a:rPr>
              <a:t> </a:t>
            </a:r>
            <a:r>
              <a:rPr lang="en-US" sz="2000" dirty="0" err="1" smtClean="0">
                <a:cs typeface="+mn-cs"/>
                <a:sym typeface="Symbol" charset="0"/>
              </a:rPr>
              <a:t>Seien</a:t>
            </a:r>
            <a:r>
              <a:rPr lang="en-US" sz="2000" dirty="0" smtClean="0">
                <a:cs typeface="+mn-cs"/>
                <a:sym typeface="Symbol" charset="0"/>
              </a:rPr>
              <a:t> X</a:t>
            </a:r>
            <a:r>
              <a:rPr lang="en-US" sz="2000" baseline="-25000" dirty="0" smtClean="0">
                <a:cs typeface="+mn-cs"/>
                <a:sym typeface="Symbol" charset="0"/>
              </a:rPr>
              <a:t>1</a:t>
            </a:r>
            <a:r>
              <a:rPr lang="en-US" sz="2000" dirty="0" smtClean="0">
                <a:cs typeface="+mn-cs"/>
                <a:sym typeface="Symbol" charset="0"/>
              </a:rPr>
              <a:t>, ..., </a:t>
            </a:r>
            <a:r>
              <a:rPr lang="en-US" sz="2000" dirty="0" err="1" smtClean="0">
                <a:cs typeface="+mn-cs"/>
                <a:sym typeface="Symbol" charset="0"/>
              </a:rPr>
              <a:t>X</a:t>
            </a:r>
            <a:r>
              <a:rPr lang="en-US" sz="2000" baseline="-25000" dirty="0" err="1" smtClean="0">
                <a:cs typeface="+mn-cs"/>
                <a:sym typeface="Symbol" charset="0"/>
              </a:rPr>
              <a:t>m</a:t>
            </a:r>
            <a:r>
              <a:rPr lang="en-US" sz="2000" dirty="0" smtClean="0">
                <a:cs typeface="+mn-cs"/>
                <a:sym typeface="Symbol" charset="0"/>
              </a:rPr>
              <a:t> </a:t>
            </a:r>
            <a:r>
              <a:rPr lang="en-US" sz="2000" dirty="0" err="1" smtClean="0">
                <a:cs typeface="+mn-cs"/>
                <a:sym typeface="Symbol" charset="0"/>
              </a:rPr>
              <a:t>unabhängige</a:t>
            </a:r>
            <a:r>
              <a:rPr lang="en-US" sz="2000" dirty="0" smtClean="0">
                <a:cs typeface="+mn-cs"/>
                <a:sym typeface="Symbol" charset="0"/>
              </a:rPr>
              <a:t> </a:t>
            </a:r>
            <a:r>
              <a:rPr lang="en-US" sz="2000" dirty="0" err="1" smtClean="0">
                <a:cs typeface="+mn-cs"/>
                <a:sym typeface="Symbol" charset="0"/>
              </a:rPr>
              <a:t>Zufallsvariablenmit</a:t>
            </a:r>
            <a:r>
              <a:rPr lang="en-US" sz="2000" dirty="0" smtClean="0">
                <a:cs typeface="+mn-cs"/>
                <a:sym typeface="Symbol" charset="0"/>
              </a:rPr>
              <a:t> 0 ≤ X</a:t>
            </a:r>
            <a:r>
              <a:rPr lang="en-US" sz="2000" baseline="-25000" dirty="0" smtClean="0">
                <a:cs typeface="+mn-cs"/>
                <a:sym typeface="Symbol" charset="0"/>
              </a:rPr>
              <a:t>i</a:t>
            </a:r>
            <a:r>
              <a:rPr lang="en-US" sz="2000" dirty="0" smtClean="0">
                <a:cs typeface="+mn-cs"/>
                <a:sym typeface="Symbol" charset="0"/>
              </a:rPr>
              <a:t> ≤ r</a:t>
            </a:r>
            <a:r>
              <a:rPr lang="en-US" sz="2000" dirty="0" smtClean="0">
                <a:cs typeface="+mn-cs"/>
              </a:rPr>
              <a:t>. </a:t>
            </a:r>
            <a:br>
              <a:rPr lang="en-US" sz="2000" dirty="0" smtClean="0">
                <a:cs typeface="+mn-cs"/>
              </a:rPr>
            </a:br>
            <a:r>
              <a:rPr lang="en-US" sz="2000" dirty="0" smtClean="0">
                <a:cs typeface="+mn-cs"/>
              </a:rPr>
              <a:t/>
            </a:r>
            <a:br>
              <a:rPr lang="en-US" sz="2000" dirty="0" smtClean="0">
                <a:cs typeface="+mn-cs"/>
              </a:rPr>
            </a:br>
            <a:r>
              <a:rPr lang="en-US" sz="2000" dirty="0" err="1" smtClean="0">
                <a:cs typeface="+mn-cs"/>
              </a:rPr>
              <a:t>Sei</a:t>
            </a:r>
            <a:r>
              <a:rPr lang="en-US" sz="2000" dirty="0" smtClean="0">
                <a:cs typeface="+mn-cs"/>
              </a:rPr>
              <a:t>                             und       der </a:t>
            </a:r>
            <a:r>
              <a:rPr lang="en-US" sz="2000" dirty="0" err="1" smtClean="0">
                <a:cs typeface="+mn-cs"/>
              </a:rPr>
              <a:t>Erwartungswert</a:t>
            </a:r>
            <a:r>
              <a:rPr lang="en-US" sz="2000" dirty="0" smtClean="0">
                <a:cs typeface="+mn-cs"/>
              </a:rPr>
              <a:t> von </a:t>
            </a:r>
          </a:p>
          <a:p>
            <a:pPr marL="0" indent="0">
              <a:lnSpc>
                <a:spcPct val="120000"/>
              </a:lnSpc>
              <a:buNone/>
              <a:defRPr/>
            </a:pPr>
            <a:r>
              <a:rPr lang="en-US" sz="2000" dirty="0" smtClean="0">
                <a:cs typeface="+mn-cs"/>
              </a:rPr>
              <a:t>      </a:t>
            </a:r>
            <a:r>
              <a:rPr lang="en-US" sz="2000" dirty="0" err="1" smtClean="0">
                <a:cs typeface="+mn-cs"/>
              </a:rPr>
              <a:t>Dann</a:t>
            </a:r>
            <a:r>
              <a:rPr lang="en-US" sz="2000" dirty="0" smtClean="0">
                <a:cs typeface="+mn-cs"/>
              </a:rPr>
              <a:t> gilt </a:t>
            </a:r>
            <a:r>
              <a:rPr lang="en-US" sz="2000" dirty="0" err="1" smtClean="0">
                <a:cs typeface="+mn-cs"/>
              </a:rPr>
              <a:t>für</a:t>
            </a:r>
            <a:r>
              <a:rPr lang="en-US" sz="2000" dirty="0" smtClean="0">
                <a:cs typeface="+mn-cs"/>
              </a:rPr>
              <a:t> </a:t>
            </a:r>
            <a:r>
              <a:rPr lang="en-US" sz="2000" dirty="0" err="1" smtClean="0">
                <a:cs typeface="+mn-cs"/>
              </a:rPr>
              <a:t>alle</a:t>
            </a:r>
            <a:endParaRPr lang="en-US" sz="2000" dirty="0" smtClean="0">
              <a:cs typeface="+mn-cs"/>
              <a:sym typeface="Symbol" charset="0"/>
            </a:endParaRPr>
          </a:p>
        </p:txBody>
      </p:sp>
      <p:sp>
        <p:nvSpPr>
          <p:cNvPr id="1647620" name="Rectangle 4"/>
          <p:cNvSpPr>
            <a:spLocks noChangeArrowheads="1"/>
          </p:cNvSpPr>
          <p:nvPr/>
        </p:nvSpPr>
        <p:spPr bwMode="auto">
          <a:xfrm>
            <a:off x="467544" y="3429000"/>
            <a:ext cx="867645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algn="l">
              <a:lnSpc>
                <a:spcPct val="120000"/>
              </a:lnSpc>
              <a:spcBef>
                <a:spcPct val="20000"/>
              </a:spcBef>
              <a:buSzPct val="100000"/>
              <a:buFontTx/>
              <a:buChar char="•"/>
              <a:defRPr/>
            </a:pPr>
            <a:r>
              <a:rPr lang="en-US" sz="2000" dirty="0" err="1" smtClean="0">
                <a:cs typeface="+mn-cs"/>
              </a:rPr>
              <a:t>Anwendung</a:t>
            </a:r>
            <a:r>
              <a:rPr lang="en-US" sz="2000" dirty="0" smtClean="0">
                <a:cs typeface="+mn-cs"/>
              </a:rPr>
              <a:t> </a:t>
            </a:r>
            <a:r>
              <a:rPr lang="en-US" sz="2000" dirty="0" err="1" smtClean="0">
                <a:cs typeface="+mn-cs"/>
              </a:rPr>
              <a:t>für</a:t>
            </a:r>
            <a:r>
              <a:rPr lang="en-US" sz="2000" dirty="0" smtClean="0">
                <a:cs typeface="+mn-cs"/>
              </a:rPr>
              <a:t> </a:t>
            </a:r>
            <a:r>
              <a:rPr lang="en-US" sz="2000" dirty="0" err="1" smtClean="0">
                <a:cs typeface="+mn-cs"/>
              </a:rPr>
              <a:t>Anfragen</a:t>
            </a:r>
            <a:r>
              <a:rPr lang="en-US" sz="2000" dirty="0" smtClean="0">
                <a:cs typeface="+mn-cs"/>
              </a:rPr>
              <a:t> </a:t>
            </a:r>
            <a:r>
              <a:rPr lang="en-US" sz="2000" dirty="0" err="1" smtClean="0">
                <a:cs typeface="+mn-cs"/>
              </a:rPr>
              <a:t>mit</a:t>
            </a:r>
            <a:r>
              <a:rPr lang="en-US" sz="2000" dirty="0" smtClean="0">
                <a:cs typeface="+mn-cs"/>
              </a:rPr>
              <a:t> </a:t>
            </a:r>
            <a:r>
              <a:rPr lang="en-US" sz="2000" dirty="0" err="1" smtClean="0">
                <a:cs typeface="+mn-cs"/>
              </a:rPr>
              <a:t>Mittelwert</a:t>
            </a:r>
            <a:r>
              <a:rPr lang="en-US" sz="2000" dirty="0" smtClean="0">
                <a:cs typeface="+mn-cs"/>
              </a:rPr>
              <a:t>-Operation (</a:t>
            </a:r>
            <a:r>
              <a:rPr lang="en-US" sz="2000" dirty="0" err="1" smtClean="0">
                <a:cs typeface="+mn-cs"/>
              </a:rPr>
              <a:t>avg</a:t>
            </a:r>
            <a:r>
              <a:rPr lang="en-US" sz="2000" dirty="0" smtClean="0">
                <a:cs typeface="+mn-cs"/>
              </a:rPr>
              <a:t>)</a:t>
            </a:r>
            <a:r>
              <a:rPr lang="en-US" sz="2000" b="0" u="none" dirty="0" smtClean="0">
                <a:solidFill>
                  <a:schemeClr val="tx1"/>
                </a:solidFill>
                <a:cs typeface="+mn-cs"/>
              </a:rPr>
              <a:t> : </a:t>
            </a:r>
            <a:endParaRPr lang="en-US" sz="2000" b="0" u="none" dirty="0">
              <a:solidFill>
                <a:schemeClr val="tx1"/>
              </a:solidFill>
              <a:cs typeface="+mn-cs"/>
            </a:endParaRPr>
          </a:p>
          <a:p>
            <a:pPr marL="742950" lvl="1" indent="-285750" algn="l">
              <a:lnSpc>
                <a:spcPct val="120000"/>
              </a:lnSpc>
              <a:spcBef>
                <a:spcPct val="20000"/>
              </a:spcBef>
              <a:buSzPct val="100000"/>
              <a:buFontTx/>
              <a:buChar char="–"/>
              <a:defRPr/>
            </a:pPr>
            <a:r>
              <a:rPr lang="en-US" sz="1800" b="0" u="none" dirty="0">
                <a:solidFill>
                  <a:schemeClr val="tx1"/>
                </a:solidFill>
                <a:cs typeface="+mn-cs"/>
              </a:rPr>
              <a:t>m </a:t>
            </a:r>
            <a:r>
              <a:rPr lang="en-US" sz="1800" b="0" u="none" dirty="0" err="1" smtClean="0">
                <a:solidFill>
                  <a:schemeClr val="tx1"/>
                </a:solidFill>
                <a:cs typeface="+mn-cs"/>
              </a:rPr>
              <a:t>ist</a:t>
            </a:r>
            <a:r>
              <a:rPr lang="en-US" sz="1800" b="0" u="none" dirty="0" smtClean="0">
                <a:solidFill>
                  <a:schemeClr val="tx1"/>
                </a:solidFill>
                <a:cs typeface="+mn-cs"/>
              </a:rPr>
              <a:t> </a:t>
            </a:r>
            <a:r>
              <a:rPr lang="en-US" sz="1800" b="0" u="none" dirty="0" err="1" smtClean="0">
                <a:solidFill>
                  <a:schemeClr val="tx1"/>
                </a:solidFill>
                <a:cs typeface="+mn-cs"/>
              </a:rPr>
              <a:t>Größe</a:t>
            </a:r>
            <a:r>
              <a:rPr lang="en-US" sz="1800" b="0" u="none" dirty="0" smtClean="0">
                <a:solidFill>
                  <a:schemeClr val="tx1"/>
                </a:solidFill>
                <a:cs typeface="+mn-cs"/>
              </a:rPr>
              <a:t> der </a:t>
            </a:r>
            <a:r>
              <a:rPr lang="en-US" sz="1800" b="0" u="none" dirty="0" err="1" smtClean="0">
                <a:solidFill>
                  <a:schemeClr val="tx1"/>
                </a:solidFill>
                <a:cs typeface="+mn-cs"/>
              </a:rPr>
              <a:t>Untermenge</a:t>
            </a:r>
            <a:r>
              <a:rPr lang="en-US" sz="1800" b="0" u="none" dirty="0" smtClean="0">
                <a:solidFill>
                  <a:schemeClr val="tx1"/>
                </a:solidFill>
                <a:cs typeface="+mn-cs"/>
              </a:rPr>
              <a:t> der </a:t>
            </a:r>
            <a:r>
              <a:rPr lang="en-US" sz="1800" b="0" u="none" dirty="0" err="1" smtClean="0">
                <a:solidFill>
                  <a:schemeClr val="tx1"/>
                </a:solidFill>
                <a:cs typeface="+mn-cs"/>
              </a:rPr>
              <a:t>Stichprobe</a:t>
            </a:r>
            <a:r>
              <a:rPr lang="en-US" sz="1800" b="0" u="none" dirty="0" smtClean="0">
                <a:solidFill>
                  <a:schemeClr val="tx1"/>
                </a:solidFill>
                <a:cs typeface="+mn-cs"/>
              </a:rPr>
              <a:t> S, die das </a:t>
            </a:r>
            <a:r>
              <a:rPr lang="en-US" sz="1800" b="0" u="none" dirty="0" err="1" smtClean="0">
                <a:solidFill>
                  <a:schemeClr val="tx1"/>
                </a:solidFill>
                <a:cs typeface="+mn-cs"/>
              </a:rPr>
              <a:t>Prädikat</a:t>
            </a:r>
            <a:r>
              <a:rPr lang="en-US" sz="1800" b="0" u="none" dirty="0" smtClean="0">
                <a:solidFill>
                  <a:schemeClr val="tx1"/>
                </a:solidFill>
                <a:cs typeface="+mn-cs"/>
              </a:rPr>
              <a:t> </a:t>
            </a:r>
            <a:r>
              <a:rPr lang="en-US" sz="1800" b="0" u="none" dirty="0" err="1" smtClean="0">
                <a:solidFill>
                  <a:schemeClr val="tx1"/>
                </a:solidFill>
                <a:cs typeface="+mn-cs"/>
              </a:rPr>
              <a:t>erfüllt</a:t>
            </a:r>
            <a:r>
              <a:rPr lang="en-US" sz="1800" b="0" u="none" dirty="0" smtClean="0">
                <a:solidFill>
                  <a:schemeClr val="tx1"/>
                </a:solidFill>
                <a:cs typeface="+mn-cs"/>
              </a:rPr>
              <a:t> </a:t>
            </a:r>
            <a:br>
              <a:rPr lang="en-US" sz="1800" b="0" u="none" dirty="0" smtClean="0">
                <a:solidFill>
                  <a:schemeClr val="tx1"/>
                </a:solidFill>
                <a:cs typeface="+mn-cs"/>
              </a:rPr>
            </a:br>
            <a:r>
              <a:rPr lang="en-US" sz="1800" b="0" u="none" dirty="0" smtClean="0">
                <a:solidFill>
                  <a:schemeClr val="tx1"/>
                </a:solidFill>
                <a:cs typeface="+mn-cs"/>
              </a:rPr>
              <a:t>(</a:t>
            </a:r>
            <a:r>
              <a:rPr lang="en-US" sz="1800" b="0" u="none" dirty="0">
                <a:solidFill>
                  <a:schemeClr val="tx1"/>
                </a:solidFill>
                <a:cs typeface="+mn-cs"/>
              </a:rPr>
              <a:t>3 </a:t>
            </a:r>
            <a:r>
              <a:rPr lang="en-US" sz="1800" b="0" u="none" dirty="0" err="1" smtClean="0">
                <a:solidFill>
                  <a:schemeClr val="tx1"/>
                </a:solidFill>
                <a:cs typeface="+mn-cs"/>
              </a:rPr>
              <a:t>im</a:t>
            </a:r>
            <a:r>
              <a:rPr lang="en-US" sz="1800" b="0" u="none" dirty="0" smtClean="0">
                <a:solidFill>
                  <a:schemeClr val="tx1"/>
                </a:solidFill>
                <a:cs typeface="+mn-cs"/>
              </a:rPr>
              <a:t> </a:t>
            </a:r>
            <a:r>
              <a:rPr lang="en-US" sz="1800" b="0" u="none" dirty="0" err="1" smtClean="0">
                <a:solidFill>
                  <a:schemeClr val="tx1"/>
                </a:solidFill>
                <a:cs typeface="+mn-cs"/>
              </a:rPr>
              <a:t>Beispiel</a:t>
            </a:r>
            <a:r>
              <a:rPr lang="en-US" sz="1800" b="0" u="none" dirty="0" smtClean="0">
                <a:solidFill>
                  <a:schemeClr val="tx1"/>
                </a:solidFill>
                <a:cs typeface="+mn-cs"/>
              </a:rPr>
              <a:t>)</a:t>
            </a:r>
            <a:endParaRPr lang="en-US" sz="1800" b="0" u="none" dirty="0">
              <a:solidFill>
                <a:schemeClr val="tx1"/>
              </a:solidFill>
              <a:cs typeface="+mn-cs"/>
            </a:endParaRPr>
          </a:p>
          <a:p>
            <a:pPr marL="742950" lvl="1" indent="-285750" algn="l">
              <a:lnSpc>
                <a:spcPct val="120000"/>
              </a:lnSpc>
              <a:spcBef>
                <a:spcPct val="20000"/>
              </a:spcBef>
              <a:buSzPct val="100000"/>
              <a:buFontTx/>
              <a:buChar char="–"/>
              <a:defRPr/>
            </a:pPr>
            <a:r>
              <a:rPr lang="en-US" sz="1800" b="0" u="none" dirty="0">
                <a:solidFill>
                  <a:schemeClr val="tx1"/>
                </a:solidFill>
                <a:cs typeface="+mn-cs"/>
              </a:rPr>
              <a:t>r </a:t>
            </a:r>
            <a:r>
              <a:rPr lang="en-US" sz="1800" b="0" u="none" dirty="0" err="1" smtClean="0">
                <a:solidFill>
                  <a:schemeClr val="tx1"/>
                </a:solidFill>
                <a:cs typeface="+mn-cs"/>
              </a:rPr>
              <a:t>ist</a:t>
            </a:r>
            <a:r>
              <a:rPr lang="en-US" sz="1800" b="0" u="none" dirty="0" smtClean="0">
                <a:solidFill>
                  <a:schemeClr val="tx1"/>
                </a:solidFill>
                <a:cs typeface="+mn-cs"/>
              </a:rPr>
              <a:t> </a:t>
            </a:r>
            <a:r>
              <a:rPr lang="en-US" sz="1800" b="0" u="none" dirty="0" err="1" smtClean="0">
                <a:solidFill>
                  <a:schemeClr val="tx1"/>
                </a:solidFill>
                <a:cs typeface="+mn-cs"/>
              </a:rPr>
              <a:t>Bereich</a:t>
            </a:r>
            <a:r>
              <a:rPr lang="en-US" sz="1800" b="0" u="none" dirty="0" smtClean="0">
                <a:solidFill>
                  <a:schemeClr val="tx1"/>
                </a:solidFill>
                <a:cs typeface="+mn-cs"/>
              </a:rPr>
              <a:t> der </a:t>
            </a:r>
            <a:r>
              <a:rPr lang="en-US" sz="1800" b="0" u="none" dirty="0" err="1" smtClean="0">
                <a:solidFill>
                  <a:schemeClr val="tx1"/>
                </a:solidFill>
                <a:cs typeface="+mn-cs"/>
              </a:rPr>
              <a:t>Elemente</a:t>
            </a:r>
            <a:r>
              <a:rPr lang="en-US" sz="1800" b="0" u="none" dirty="0" smtClean="0">
                <a:solidFill>
                  <a:schemeClr val="tx1"/>
                </a:solidFill>
                <a:cs typeface="+mn-cs"/>
              </a:rPr>
              <a:t> </a:t>
            </a:r>
            <a:r>
              <a:rPr lang="en-US" dirty="0" smtClean="0">
                <a:cs typeface="+mn-cs"/>
              </a:rPr>
              <a:t>in der </a:t>
            </a:r>
            <a:r>
              <a:rPr lang="en-US" dirty="0" err="1" smtClean="0">
                <a:cs typeface="+mn-cs"/>
              </a:rPr>
              <a:t>Stichprobe</a:t>
            </a:r>
            <a:r>
              <a:rPr lang="en-US" dirty="0" smtClean="0">
                <a:cs typeface="+mn-cs"/>
              </a:rPr>
              <a:t> (</a:t>
            </a:r>
            <a:r>
              <a:rPr lang="en-US" sz="1800" b="0" u="none" dirty="0" smtClean="0">
                <a:solidFill>
                  <a:schemeClr val="tx1"/>
                </a:solidFill>
                <a:cs typeface="+mn-cs"/>
              </a:rPr>
              <a:t>8 </a:t>
            </a:r>
            <a:r>
              <a:rPr lang="en-US" sz="1800" b="0" u="none" dirty="0" err="1" smtClean="0">
                <a:solidFill>
                  <a:schemeClr val="tx1"/>
                </a:solidFill>
                <a:cs typeface="+mn-cs"/>
              </a:rPr>
              <a:t>im</a:t>
            </a:r>
            <a:r>
              <a:rPr lang="en-US" sz="1800" b="0" u="none" dirty="0" smtClean="0">
                <a:solidFill>
                  <a:schemeClr val="tx1"/>
                </a:solidFill>
                <a:cs typeface="+mn-cs"/>
              </a:rPr>
              <a:t> </a:t>
            </a:r>
            <a:r>
              <a:rPr lang="en-US" sz="1800" b="0" u="none" dirty="0" err="1" smtClean="0">
                <a:solidFill>
                  <a:schemeClr val="tx1"/>
                </a:solidFill>
                <a:cs typeface="+mn-cs"/>
              </a:rPr>
              <a:t>Beispiel</a:t>
            </a:r>
            <a:r>
              <a:rPr lang="en-US" sz="1800" b="0" u="none" dirty="0" smtClean="0">
                <a:solidFill>
                  <a:schemeClr val="tx1"/>
                </a:solidFill>
                <a:cs typeface="+mn-cs"/>
              </a:rPr>
              <a:t>)</a:t>
            </a:r>
            <a:endParaRPr lang="en-US" sz="1800" b="0" u="none" dirty="0">
              <a:solidFill>
                <a:schemeClr val="tx1"/>
              </a:solidFill>
              <a:cs typeface="+mn-cs"/>
            </a:endParaRPr>
          </a:p>
          <a:p>
            <a:pPr marL="342900" indent="-342900" algn="l">
              <a:lnSpc>
                <a:spcPct val="120000"/>
              </a:lnSpc>
              <a:spcBef>
                <a:spcPct val="20000"/>
              </a:spcBef>
              <a:buSzPct val="100000"/>
              <a:buFontTx/>
              <a:buChar char="•"/>
              <a:defRPr/>
            </a:pPr>
            <a:r>
              <a:rPr lang="en-US" sz="2000" b="0" u="none" dirty="0" err="1" smtClean="0">
                <a:solidFill>
                  <a:schemeClr val="tx1"/>
                </a:solidFill>
                <a:cs typeface="+mn-cs"/>
              </a:rPr>
              <a:t>Anwendung</a:t>
            </a:r>
            <a:r>
              <a:rPr lang="en-US" sz="2000" b="0" u="none" dirty="0" smtClean="0">
                <a:solidFill>
                  <a:schemeClr val="tx1"/>
                </a:solidFill>
                <a:cs typeface="+mn-cs"/>
              </a:rPr>
              <a:t> auf </a:t>
            </a:r>
            <a:r>
              <a:rPr lang="en-US" sz="2000" b="0" u="none" dirty="0" err="1" smtClean="0">
                <a:solidFill>
                  <a:schemeClr val="tx1"/>
                </a:solidFill>
                <a:cs typeface="+mn-cs"/>
              </a:rPr>
              <a:t>Zählanfragen</a:t>
            </a:r>
            <a:r>
              <a:rPr lang="en-US" sz="2000" b="0" u="none" dirty="0" smtClean="0">
                <a:solidFill>
                  <a:schemeClr val="tx1"/>
                </a:solidFill>
                <a:cs typeface="+mn-cs"/>
              </a:rPr>
              <a:t> (count):</a:t>
            </a:r>
            <a:endParaRPr lang="en-US" sz="2000" b="0" u="none" dirty="0">
              <a:solidFill>
                <a:schemeClr val="tx1"/>
              </a:solidFill>
              <a:cs typeface="+mn-cs"/>
            </a:endParaRPr>
          </a:p>
          <a:p>
            <a:pPr marL="742950" lvl="1" indent="-285750">
              <a:lnSpc>
                <a:spcPct val="120000"/>
              </a:lnSpc>
              <a:spcBef>
                <a:spcPct val="20000"/>
              </a:spcBef>
              <a:buSzPct val="100000"/>
              <a:buFontTx/>
              <a:buChar char="–"/>
              <a:defRPr/>
            </a:pPr>
            <a:r>
              <a:rPr lang="en-US" sz="1800" b="0" u="none" dirty="0">
                <a:solidFill>
                  <a:schemeClr val="tx1"/>
                </a:solidFill>
                <a:cs typeface="+mn-cs"/>
              </a:rPr>
              <a:t>m </a:t>
            </a:r>
            <a:r>
              <a:rPr lang="en-US" sz="1800" b="0" u="none" dirty="0" err="1" smtClean="0">
                <a:solidFill>
                  <a:schemeClr val="tx1"/>
                </a:solidFill>
                <a:cs typeface="+mn-cs"/>
              </a:rPr>
              <a:t>ist</a:t>
            </a:r>
            <a:r>
              <a:rPr lang="en-US" sz="1800" b="0" u="none" dirty="0" smtClean="0">
                <a:solidFill>
                  <a:schemeClr val="tx1"/>
                </a:solidFill>
                <a:cs typeface="+mn-cs"/>
              </a:rPr>
              <a:t> </a:t>
            </a:r>
            <a:r>
              <a:rPr lang="en-US" sz="1800" b="0" u="none" dirty="0" err="1" smtClean="0">
                <a:solidFill>
                  <a:schemeClr val="tx1"/>
                </a:solidFill>
                <a:cs typeface="+mn-cs"/>
              </a:rPr>
              <a:t>Größe</a:t>
            </a:r>
            <a:r>
              <a:rPr lang="en-US" sz="1800" b="0" u="none" dirty="0" smtClean="0">
                <a:solidFill>
                  <a:schemeClr val="tx1"/>
                </a:solidFill>
                <a:cs typeface="+mn-cs"/>
              </a:rPr>
              <a:t> der </a:t>
            </a:r>
            <a:r>
              <a:rPr lang="en-US" sz="1800" b="0" u="none" dirty="0" err="1" smtClean="0">
                <a:solidFill>
                  <a:schemeClr val="tx1"/>
                </a:solidFill>
                <a:cs typeface="+mn-cs"/>
              </a:rPr>
              <a:t>Stichprobe</a:t>
            </a:r>
            <a:r>
              <a:rPr lang="en-US" sz="1800" b="0" u="none" dirty="0" smtClean="0">
                <a:solidFill>
                  <a:schemeClr val="tx1"/>
                </a:solidFill>
                <a:cs typeface="+mn-cs"/>
              </a:rPr>
              <a:t> </a:t>
            </a:r>
            <a:r>
              <a:rPr lang="en-US" sz="1800" b="0" i="1" u="none" dirty="0" smtClean="0">
                <a:solidFill>
                  <a:schemeClr val="tx1"/>
                </a:solidFill>
                <a:cs typeface="+mn-cs"/>
              </a:rPr>
              <a:t>S</a:t>
            </a:r>
            <a:r>
              <a:rPr lang="en-US" sz="1800" b="0" u="none" dirty="0" smtClean="0">
                <a:solidFill>
                  <a:schemeClr val="tx1"/>
                </a:solidFill>
                <a:cs typeface="+mn-cs"/>
              </a:rPr>
              <a:t> </a:t>
            </a:r>
            <a:r>
              <a:rPr lang="en-US" sz="1800" b="0" u="none" dirty="0">
                <a:solidFill>
                  <a:schemeClr val="tx1"/>
                </a:solidFill>
                <a:cs typeface="+mn-cs"/>
              </a:rPr>
              <a:t>(4 </a:t>
            </a:r>
            <a:r>
              <a:rPr lang="en-US" dirty="0" err="1"/>
              <a:t>im</a:t>
            </a:r>
            <a:r>
              <a:rPr lang="en-US" dirty="0"/>
              <a:t> </a:t>
            </a:r>
            <a:r>
              <a:rPr lang="en-US" dirty="0" err="1"/>
              <a:t>Beispiel</a:t>
            </a:r>
            <a:r>
              <a:rPr lang="en-US" sz="1800" b="0" u="none" dirty="0" smtClean="0">
                <a:solidFill>
                  <a:schemeClr val="tx1"/>
                </a:solidFill>
                <a:cs typeface="+mn-cs"/>
              </a:rPr>
              <a:t>)</a:t>
            </a:r>
            <a:endParaRPr lang="en-US" sz="1800" b="0" u="none" dirty="0">
              <a:solidFill>
                <a:schemeClr val="tx1"/>
              </a:solidFill>
              <a:cs typeface="+mn-cs"/>
            </a:endParaRPr>
          </a:p>
          <a:p>
            <a:pPr marL="742950" lvl="1" indent="-285750">
              <a:lnSpc>
                <a:spcPct val="120000"/>
              </a:lnSpc>
              <a:spcBef>
                <a:spcPct val="20000"/>
              </a:spcBef>
              <a:buSzPct val="100000"/>
              <a:buFontTx/>
              <a:buChar char="–"/>
              <a:defRPr/>
            </a:pPr>
            <a:r>
              <a:rPr lang="en-US" sz="1800" b="0" u="none" dirty="0">
                <a:solidFill>
                  <a:schemeClr val="tx1"/>
                </a:solidFill>
                <a:cs typeface="+mn-cs"/>
              </a:rPr>
              <a:t>r </a:t>
            </a:r>
            <a:r>
              <a:rPr lang="en-US" sz="1800" b="0" u="none" dirty="0" err="1" smtClean="0">
                <a:solidFill>
                  <a:schemeClr val="tx1"/>
                </a:solidFill>
                <a:cs typeface="+mn-cs"/>
              </a:rPr>
              <a:t>ist</a:t>
            </a:r>
            <a:r>
              <a:rPr lang="en-US" sz="1800" b="0" u="none" dirty="0" smtClean="0">
                <a:solidFill>
                  <a:schemeClr val="tx1"/>
                </a:solidFill>
                <a:cs typeface="+mn-cs"/>
              </a:rPr>
              <a:t> </a:t>
            </a:r>
            <a:r>
              <a:rPr lang="en-US" sz="1800" b="0" u="none" dirty="0" err="1" smtClean="0">
                <a:solidFill>
                  <a:schemeClr val="tx1"/>
                </a:solidFill>
                <a:cs typeface="+mn-cs"/>
              </a:rPr>
              <a:t>Anzahl</a:t>
            </a:r>
            <a:r>
              <a:rPr lang="en-US" sz="1800" b="0" u="none" dirty="0" smtClean="0">
                <a:solidFill>
                  <a:schemeClr val="tx1"/>
                </a:solidFill>
                <a:cs typeface="+mn-cs"/>
              </a:rPr>
              <a:t> der </a:t>
            </a:r>
            <a:r>
              <a:rPr lang="en-US" sz="1800" b="0" u="none" dirty="0" err="1" smtClean="0">
                <a:solidFill>
                  <a:schemeClr val="tx1"/>
                </a:solidFill>
                <a:cs typeface="+mn-cs"/>
              </a:rPr>
              <a:t>Elemente</a:t>
            </a:r>
            <a:r>
              <a:rPr lang="en-US" sz="1800" b="0" u="none" dirty="0" smtClean="0">
                <a:solidFill>
                  <a:schemeClr val="tx1"/>
                </a:solidFill>
                <a:cs typeface="+mn-cs"/>
              </a:rPr>
              <a:t> n </a:t>
            </a:r>
            <a:r>
              <a:rPr lang="en-US" sz="1800" b="0" u="none" dirty="0" err="1" smtClean="0">
                <a:solidFill>
                  <a:schemeClr val="tx1"/>
                </a:solidFill>
                <a:cs typeface="+mn-cs"/>
              </a:rPr>
              <a:t>im</a:t>
            </a:r>
            <a:r>
              <a:rPr lang="en-US" sz="1800" b="0" u="none" dirty="0" smtClean="0">
                <a:solidFill>
                  <a:schemeClr val="tx1"/>
                </a:solidFill>
                <a:cs typeface="+mn-cs"/>
              </a:rPr>
              <a:t> Strom (</a:t>
            </a:r>
            <a:r>
              <a:rPr lang="en-US" sz="1800" b="0" u="none" dirty="0">
                <a:solidFill>
                  <a:schemeClr val="tx1"/>
                </a:solidFill>
                <a:cs typeface="+mn-cs"/>
              </a:rPr>
              <a:t>12 </a:t>
            </a:r>
            <a:r>
              <a:rPr lang="en-US" dirty="0" err="1"/>
              <a:t>im</a:t>
            </a:r>
            <a:r>
              <a:rPr lang="en-US" dirty="0"/>
              <a:t> </a:t>
            </a:r>
            <a:r>
              <a:rPr lang="en-US" dirty="0" err="1"/>
              <a:t>Beispiel</a:t>
            </a:r>
            <a:r>
              <a:rPr lang="en-US" sz="1800" b="0" u="none" dirty="0" smtClean="0">
                <a:solidFill>
                  <a:schemeClr val="tx1"/>
                </a:solidFill>
                <a:cs typeface="+mn-cs"/>
              </a:rPr>
              <a:t>)</a:t>
            </a:r>
            <a:endParaRPr lang="en-US" sz="1800" b="0" u="none" dirty="0">
              <a:solidFill>
                <a:schemeClr val="tx1"/>
              </a:solidFill>
              <a:cs typeface="+mn-cs"/>
            </a:endParaRPr>
          </a:p>
        </p:txBody>
      </p:sp>
      <p:graphicFrame>
        <p:nvGraphicFramePr>
          <p:cNvPr id="22532" name="Object 5"/>
          <p:cNvGraphicFramePr>
            <a:graphicFrameLocks noChangeAspect="1"/>
          </p:cNvGraphicFramePr>
          <p:nvPr>
            <p:extLst>
              <p:ext uri="{D42A27DB-BD31-4B8C-83A1-F6EECF244321}">
                <p14:modId xmlns:p14="http://schemas.microsoft.com/office/powerpoint/2010/main" val="1130753998"/>
              </p:ext>
            </p:extLst>
          </p:nvPr>
        </p:nvGraphicFramePr>
        <p:xfrm>
          <a:off x="1691680" y="2560637"/>
          <a:ext cx="4038600" cy="868363"/>
        </p:xfrm>
        <a:graphic>
          <a:graphicData uri="http://schemas.openxmlformats.org/presentationml/2006/ole">
            <mc:AlternateContent xmlns:mc="http://schemas.openxmlformats.org/markup-compatibility/2006">
              <mc:Choice xmlns:v="urn:schemas-microsoft-com:vml" Requires="v">
                <p:oleObj spid="_x0000_s74927" name="Equation" r:id="rId4" imgW="1714500" imgH="368300" progId="Equation.3">
                  <p:embed/>
                </p:oleObj>
              </mc:Choice>
              <mc:Fallback>
                <p:oleObj name="Equation" r:id="rId4" imgW="17145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2560637"/>
                        <a:ext cx="4038600"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2533" name="Object 6"/>
          <p:cNvGraphicFramePr>
            <a:graphicFrameLocks noChangeAspect="1"/>
          </p:cNvGraphicFramePr>
          <p:nvPr>
            <p:extLst>
              <p:ext uri="{D42A27DB-BD31-4B8C-83A1-F6EECF244321}">
                <p14:modId xmlns:p14="http://schemas.microsoft.com/office/powerpoint/2010/main" val="1955510770"/>
              </p:ext>
            </p:extLst>
          </p:nvPr>
        </p:nvGraphicFramePr>
        <p:xfrm>
          <a:off x="2757162" y="2524319"/>
          <a:ext cx="685800" cy="342900"/>
        </p:xfrm>
        <a:graphic>
          <a:graphicData uri="http://schemas.openxmlformats.org/presentationml/2006/ole">
            <mc:AlternateContent xmlns:mc="http://schemas.openxmlformats.org/markup-compatibility/2006">
              <mc:Choice xmlns:v="urn:schemas-microsoft-com:vml" Requires="v">
                <p:oleObj spid="_x0000_s74928" name="Equation" r:id="rId6" imgW="355138" imgH="177569" progId="Equation.3">
                  <p:embed/>
                </p:oleObj>
              </mc:Choice>
              <mc:Fallback>
                <p:oleObj name="Equation" r:id="rId6" imgW="355138" imgH="17756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7162" y="2524319"/>
                        <a:ext cx="6858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2534" name="Object 7"/>
          <p:cNvGraphicFramePr>
            <a:graphicFrameLocks noChangeAspect="1"/>
          </p:cNvGraphicFramePr>
          <p:nvPr>
            <p:extLst>
              <p:ext uri="{D42A27DB-BD31-4B8C-83A1-F6EECF244321}">
                <p14:modId xmlns:p14="http://schemas.microsoft.com/office/powerpoint/2010/main" val="3606671047"/>
              </p:ext>
            </p:extLst>
          </p:nvPr>
        </p:nvGraphicFramePr>
        <p:xfrm>
          <a:off x="1305812" y="1970884"/>
          <a:ext cx="1406525" cy="642938"/>
        </p:xfrm>
        <a:graphic>
          <a:graphicData uri="http://schemas.openxmlformats.org/presentationml/2006/ole">
            <mc:AlternateContent xmlns:mc="http://schemas.openxmlformats.org/markup-compatibility/2006">
              <mc:Choice xmlns:v="urn:schemas-microsoft-com:vml" Requires="v">
                <p:oleObj spid="_x0000_s74929" name="Equation" r:id="rId8" imgW="863225" imgH="393529" progId="Equation.3">
                  <p:embed/>
                </p:oleObj>
              </mc:Choice>
              <mc:Fallback>
                <p:oleObj name="Equation" r:id="rId8" imgW="863225" imgH="39352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5812" y="1970884"/>
                        <a:ext cx="140652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2535" name="Object 8"/>
          <p:cNvGraphicFramePr>
            <a:graphicFrameLocks noChangeAspect="1"/>
          </p:cNvGraphicFramePr>
          <p:nvPr>
            <p:extLst>
              <p:ext uri="{D42A27DB-BD31-4B8C-83A1-F6EECF244321}">
                <p14:modId xmlns:p14="http://schemas.microsoft.com/office/powerpoint/2010/main" val="1025974491"/>
              </p:ext>
            </p:extLst>
          </p:nvPr>
        </p:nvGraphicFramePr>
        <p:xfrm>
          <a:off x="3203848" y="2169254"/>
          <a:ext cx="349250" cy="381000"/>
        </p:xfrm>
        <a:graphic>
          <a:graphicData uri="http://schemas.openxmlformats.org/presentationml/2006/ole">
            <mc:AlternateContent xmlns:mc="http://schemas.openxmlformats.org/markup-compatibility/2006">
              <mc:Choice xmlns:v="urn:schemas-microsoft-com:vml" Requires="v">
                <p:oleObj spid="_x0000_s74930" name="Equation" r:id="rId10" imgW="152268" imgH="164957" progId="Equation.3">
                  <p:embed/>
                </p:oleObj>
              </mc:Choice>
              <mc:Fallback>
                <p:oleObj name="Equation" r:id="rId10" imgW="152268" imgH="164957"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3848" y="2169254"/>
                        <a:ext cx="3492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2536" name="Object 9"/>
          <p:cNvGraphicFramePr>
            <a:graphicFrameLocks noChangeAspect="1"/>
          </p:cNvGraphicFramePr>
          <p:nvPr>
            <p:extLst>
              <p:ext uri="{D42A27DB-BD31-4B8C-83A1-F6EECF244321}">
                <p14:modId xmlns:p14="http://schemas.microsoft.com/office/powerpoint/2010/main" val="4038802113"/>
              </p:ext>
            </p:extLst>
          </p:nvPr>
        </p:nvGraphicFramePr>
        <p:xfrm>
          <a:off x="6228184" y="2145514"/>
          <a:ext cx="287338" cy="312738"/>
        </p:xfrm>
        <a:graphic>
          <a:graphicData uri="http://schemas.openxmlformats.org/presentationml/2006/ole">
            <mc:AlternateContent xmlns:mc="http://schemas.openxmlformats.org/markup-compatibility/2006">
              <mc:Choice xmlns:v="urn:schemas-microsoft-com:vml" Requires="v">
                <p:oleObj spid="_x0000_s74931" name="Formel" r:id="rId12" imgW="177646" imgH="190335" progId="Equation.3">
                  <p:embed/>
                </p:oleObj>
              </mc:Choice>
              <mc:Fallback>
                <p:oleObj name="Formel" r:id="rId12" imgW="177646" imgH="190335"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28184" y="2145514"/>
                        <a:ext cx="287338" cy="312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61</a:t>
            </a:fld>
            <a:endParaRPr lang="en-US" dirty="0"/>
          </a:p>
        </p:txBody>
      </p:sp>
      <p:sp>
        <p:nvSpPr>
          <p:cNvPr id="2" name="Rechteck 1"/>
          <p:cNvSpPr/>
          <p:nvPr/>
        </p:nvSpPr>
        <p:spPr>
          <a:xfrm>
            <a:off x="2555776" y="6207695"/>
            <a:ext cx="4176464" cy="461665"/>
          </a:xfrm>
          <a:prstGeom prst="rect">
            <a:avLst/>
          </a:prstGeom>
        </p:spPr>
        <p:txBody>
          <a:bodyPr wrap="square">
            <a:spAutoFit/>
          </a:bodyPr>
          <a:lstStyle/>
          <a:p>
            <a:r>
              <a:rPr lang="de-DE" sz="1200" dirty="0">
                <a:solidFill>
                  <a:srgbClr val="0000FF"/>
                </a:solidFill>
              </a:rPr>
              <a:t>J. M. </a:t>
            </a:r>
            <a:r>
              <a:rPr lang="de-DE" sz="1200" dirty="0" err="1">
                <a:solidFill>
                  <a:srgbClr val="0000FF"/>
                </a:solidFill>
              </a:rPr>
              <a:t>Hellerstein</a:t>
            </a:r>
            <a:r>
              <a:rPr lang="de-DE" sz="1200" dirty="0">
                <a:solidFill>
                  <a:srgbClr val="0000FF"/>
                </a:solidFill>
              </a:rPr>
              <a:t>, P. J. Haas, </a:t>
            </a:r>
            <a:r>
              <a:rPr lang="de-DE" sz="1200" dirty="0" err="1">
                <a:solidFill>
                  <a:srgbClr val="0000FF"/>
                </a:solidFill>
              </a:rPr>
              <a:t>and</a:t>
            </a:r>
            <a:r>
              <a:rPr lang="de-DE" sz="1200" dirty="0">
                <a:solidFill>
                  <a:srgbClr val="0000FF"/>
                </a:solidFill>
              </a:rPr>
              <a:t> H. J. Wang. “Online Aggregation”. ACM SIGMOD </a:t>
            </a:r>
            <a:r>
              <a:rPr lang="de-DE" sz="1200" b="1" dirty="0">
                <a:solidFill>
                  <a:srgbClr val="FF0000"/>
                </a:solidFill>
              </a:rPr>
              <a:t>1997</a:t>
            </a:r>
          </a:p>
        </p:txBody>
      </p:sp>
    </p:spTree>
    <p:extLst>
      <p:ext uri="{BB962C8B-B14F-4D97-AF65-F5344CB8AC3E}">
        <p14:creationId xmlns:p14="http://schemas.microsoft.com/office/powerpoint/2010/main" val="149169198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9666" name="Rectangle 2"/>
          <p:cNvSpPr>
            <a:spLocks noGrp="1" noChangeArrowheads="1"/>
          </p:cNvSpPr>
          <p:nvPr>
            <p:ph type="title"/>
          </p:nvPr>
        </p:nvSpPr>
        <p:spPr>
          <a:xfrm>
            <a:off x="285328" y="136352"/>
            <a:ext cx="8175104" cy="628352"/>
          </a:xfrm>
        </p:spPr>
        <p:txBody>
          <a:bodyPr/>
          <a:lstStyle/>
          <a:p>
            <a:pPr>
              <a:defRPr/>
            </a:pPr>
            <a:r>
              <a:rPr lang="en-US" dirty="0" err="1"/>
              <a:t>Randbereichsschätzungen</a:t>
            </a:r>
            <a:r>
              <a:rPr lang="en-US" dirty="0"/>
              <a:t> </a:t>
            </a:r>
            <a:r>
              <a:rPr lang="en-US" dirty="0" err="1"/>
              <a:t>für</a:t>
            </a:r>
            <a:r>
              <a:rPr lang="en-US" dirty="0"/>
              <a:t> </a:t>
            </a:r>
            <a:r>
              <a:rPr lang="en-US" dirty="0" err="1" smtClean="0"/>
              <a:t>Summen</a:t>
            </a:r>
            <a:r>
              <a:rPr lang="en-US" dirty="0" smtClean="0"/>
              <a:t> (2)</a:t>
            </a:r>
            <a:endParaRPr lang="en-US" sz="3200" dirty="0" smtClean="0">
              <a:cs typeface="+mj-cs"/>
            </a:endParaRPr>
          </a:p>
        </p:txBody>
      </p:sp>
      <p:sp>
        <p:nvSpPr>
          <p:cNvPr id="1649667" name="Rectangle 3"/>
          <p:cNvSpPr>
            <a:spLocks noGrp="1" noChangeArrowheads="1"/>
          </p:cNvSpPr>
          <p:nvPr>
            <p:ph type="body" idx="1"/>
          </p:nvPr>
        </p:nvSpPr>
        <p:spPr>
          <a:xfrm>
            <a:off x="457200" y="1196975"/>
            <a:ext cx="8507288" cy="4968875"/>
          </a:xfrm>
        </p:spPr>
        <p:txBody>
          <a:bodyPr/>
          <a:lstStyle/>
          <a:p>
            <a:pPr marL="0" indent="0">
              <a:buNone/>
              <a:defRPr/>
            </a:pPr>
            <a:r>
              <a:rPr lang="en-US" sz="2000" dirty="0" err="1" smtClean="0">
                <a:cs typeface="+mn-cs"/>
              </a:rPr>
              <a:t>Für</a:t>
            </a:r>
            <a:r>
              <a:rPr lang="en-US" sz="2000" dirty="0" smtClean="0">
                <a:cs typeface="+mn-cs"/>
              </a:rPr>
              <a:t> Bernoulli-</a:t>
            </a:r>
            <a:r>
              <a:rPr lang="en-US" sz="2000" dirty="0" err="1" smtClean="0">
                <a:cs typeface="+mn-cs"/>
              </a:rPr>
              <a:t>Versuche</a:t>
            </a:r>
            <a:r>
              <a:rPr lang="en-US" sz="2000" dirty="0" smtClean="0">
                <a:cs typeface="+mn-cs"/>
              </a:rPr>
              <a:t> (</a:t>
            </a:r>
            <a:r>
              <a:rPr lang="en-US" sz="2000" dirty="0" err="1" smtClean="0">
                <a:cs typeface="+mn-cs"/>
              </a:rPr>
              <a:t>zwei</a:t>
            </a:r>
            <a:r>
              <a:rPr lang="en-US" sz="2000" dirty="0" smtClean="0">
                <a:cs typeface="+mn-cs"/>
              </a:rPr>
              <a:t> </a:t>
            </a:r>
            <a:r>
              <a:rPr lang="en-US" sz="2000" dirty="0" err="1" smtClean="0">
                <a:cs typeface="+mn-cs"/>
              </a:rPr>
              <a:t>mögliche</a:t>
            </a:r>
            <a:r>
              <a:rPr lang="en-US" sz="2000" dirty="0" smtClean="0">
                <a:cs typeface="+mn-cs"/>
              </a:rPr>
              <a:t> Erg.) </a:t>
            </a:r>
            <a:r>
              <a:rPr lang="en-US" sz="2000" dirty="0" err="1" smtClean="0">
                <a:cs typeface="+mn-cs"/>
              </a:rPr>
              <a:t>sogar</a:t>
            </a:r>
            <a:r>
              <a:rPr lang="en-US" sz="2000" dirty="0" smtClean="0">
                <a:cs typeface="+mn-cs"/>
              </a:rPr>
              <a:t> </a:t>
            </a:r>
            <a:r>
              <a:rPr lang="en-US" sz="2000" dirty="0" err="1" smtClean="0">
                <a:cs typeface="+mn-cs"/>
              </a:rPr>
              <a:t>stärke</a:t>
            </a:r>
            <a:r>
              <a:rPr lang="en-US" sz="2000" dirty="0" smtClean="0">
                <a:cs typeface="+mn-cs"/>
              </a:rPr>
              <a:t> </a:t>
            </a:r>
            <a:r>
              <a:rPr lang="en-US" sz="2000" dirty="0" err="1" smtClean="0">
                <a:cs typeface="+mn-cs"/>
              </a:rPr>
              <a:t>Eingrenzung</a:t>
            </a:r>
            <a:r>
              <a:rPr lang="en-US" sz="2000" dirty="0" smtClean="0">
                <a:cs typeface="+mn-cs"/>
              </a:rPr>
              <a:t> </a:t>
            </a:r>
            <a:r>
              <a:rPr lang="en-US" sz="2000" dirty="0" err="1" smtClean="0">
                <a:cs typeface="+mn-cs"/>
              </a:rPr>
              <a:t>möglich</a:t>
            </a:r>
            <a:r>
              <a:rPr lang="en-US" sz="2000" dirty="0" smtClean="0">
                <a:cs typeface="+mn-cs"/>
              </a:rPr>
              <a:t>:</a:t>
            </a:r>
            <a:endParaRPr lang="en-US" sz="2000" dirty="0" smtClean="0">
              <a:cs typeface="+mn-cs"/>
              <a:sym typeface="Symbol" charset="0"/>
            </a:endParaRPr>
          </a:p>
          <a:p>
            <a:pPr>
              <a:defRPr/>
            </a:pPr>
            <a:r>
              <a:rPr lang="en-US" sz="2000" u="sng" dirty="0" err="1" smtClean="0">
                <a:cs typeface="+mn-cs"/>
                <a:sym typeface="Symbol" charset="0"/>
              </a:rPr>
              <a:t>Chernoff</a:t>
            </a:r>
            <a:r>
              <a:rPr lang="en-US" sz="2000" u="sng" dirty="0" smtClean="0">
                <a:cs typeface="+mn-cs"/>
                <a:sym typeface="Symbol" charset="0"/>
              </a:rPr>
              <a:t> </a:t>
            </a:r>
            <a:r>
              <a:rPr lang="en-US" sz="2000" u="sng" dirty="0" err="1" smtClean="0">
                <a:cs typeface="+mn-cs"/>
                <a:sym typeface="Symbol" charset="0"/>
              </a:rPr>
              <a:t>Abschätzung</a:t>
            </a:r>
            <a:r>
              <a:rPr lang="en-US" sz="2000" u="sng" dirty="0" smtClean="0">
                <a:cs typeface="+mn-cs"/>
                <a:sym typeface="Symbol" charset="0"/>
              </a:rPr>
              <a:t>:</a:t>
            </a:r>
            <a:r>
              <a:rPr lang="en-US" sz="2000" dirty="0" smtClean="0">
                <a:cs typeface="+mn-cs"/>
                <a:sym typeface="Symbol" charset="0"/>
              </a:rPr>
              <a:t> </a:t>
            </a:r>
            <a:r>
              <a:rPr lang="en-US" sz="2000" dirty="0" err="1" smtClean="0">
                <a:cs typeface="+mn-cs"/>
                <a:sym typeface="Symbol" charset="0"/>
              </a:rPr>
              <a:t>Sei</a:t>
            </a:r>
            <a:r>
              <a:rPr lang="en-US" sz="2000" dirty="0" smtClean="0">
                <a:cs typeface="+mn-cs"/>
                <a:sym typeface="Symbol" charset="0"/>
              </a:rPr>
              <a:t> </a:t>
            </a:r>
            <a:r>
              <a:rPr lang="en-US" sz="2000" i="1" dirty="0" smtClean="0">
                <a:cs typeface="+mn-cs"/>
                <a:sym typeface="Symbol" charset="0"/>
              </a:rPr>
              <a:t>X</a:t>
            </a:r>
            <a:r>
              <a:rPr lang="en-US" sz="2000" i="1" baseline="-25000" dirty="0" smtClean="0">
                <a:cs typeface="+mn-cs"/>
                <a:sym typeface="Symbol" charset="0"/>
              </a:rPr>
              <a:t>1</a:t>
            </a:r>
            <a:r>
              <a:rPr lang="en-US" sz="2000" i="1" dirty="0" smtClean="0">
                <a:cs typeface="+mn-cs"/>
                <a:sym typeface="Symbol" charset="0"/>
              </a:rPr>
              <a:t>, ..., </a:t>
            </a:r>
            <a:r>
              <a:rPr lang="en-US" sz="2000" i="1" dirty="0" err="1" smtClean="0">
                <a:cs typeface="+mn-cs"/>
                <a:sym typeface="Symbol" charset="0"/>
              </a:rPr>
              <a:t>X</a:t>
            </a:r>
            <a:r>
              <a:rPr lang="en-US" sz="2000" i="1" baseline="-25000" dirty="0" err="1" smtClean="0">
                <a:cs typeface="+mn-cs"/>
                <a:sym typeface="Symbol" charset="0"/>
              </a:rPr>
              <a:t>m</a:t>
            </a:r>
            <a:r>
              <a:rPr lang="en-US" sz="2000" i="1" dirty="0" smtClean="0">
                <a:cs typeface="+mn-cs"/>
                <a:sym typeface="Symbol" charset="0"/>
              </a:rPr>
              <a:t> </a:t>
            </a:r>
            <a:r>
              <a:rPr lang="en-US" sz="2000" dirty="0" err="1" smtClean="0">
                <a:cs typeface="+mn-cs"/>
                <a:sym typeface="Symbol" charset="0"/>
              </a:rPr>
              <a:t>unabhängig</a:t>
            </a:r>
            <a:r>
              <a:rPr lang="en-US" sz="2000" dirty="0" smtClean="0">
                <a:cs typeface="+mn-cs"/>
                <a:sym typeface="Symbol" charset="0"/>
              </a:rPr>
              <a:t> </a:t>
            </a:r>
            <a:r>
              <a:rPr lang="en-US" sz="2000" dirty="0" err="1" smtClean="0">
                <a:cs typeface="+mn-cs"/>
                <a:sym typeface="Symbol" charset="0"/>
              </a:rPr>
              <a:t>Zufallsvariable</a:t>
            </a:r>
            <a:r>
              <a:rPr lang="en-US" sz="2000" dirty="0" smtClean="0">
                <a:cs typeface="+mn-cs"/>
                <a:sym typeface="Symbol" charset="0"/>
              </a:rPr>
              <a:t> </a:t>
            </a:r>
            <a:r>
              <a:rPr lang="en-US" sz="2000" dirty="0" err="1" smtClean="0">
                <a:cs typeface="+mn-cs"/>
                <a:sym typeface="Symbol" charset="0"/>
              </a:rPr>
              <a:t>für</a:t>
            </a:r>
            <a:r>
              <a:rPr lang="en-US" sz="2000" dirty="0" smtClean="0">
                <a:cs typeface="+mn-cs"/>
                <a:sym typeface="Symbol" charset="0"/>
              </a:rPr>
              <a:t> Bernoulli-</a:t>
            </a:r>
            <a:r>
              <a:rPr lang="en-US" sz="2000" dirty="0" err="1" smtClean="0">
                <a:cs typeface="+mn-cs"/>
                <a:sym typeface="Symbol" charset="0"/>
              </a:rPr>
              <a:t>Versuche</a:t>
            </a:r>
            <a:r>
              <a:rPr lang="en-US" sz="2000" dirty="0" smtClean="0">
                <a:cs typeface="+mn-cs"/>
                <a:sym typeface="Symbol" charset="0"/>
              </a:rPr>
              <a:t>, so </a:t>
            </a:r>
            <a:r>
              <a:rPr lang="en-US" sz="2000" dirty="0" err="1" smtClean="0">
                <a:cs typeface="+mn-cs"/>
                <a:sym typeface="Symbol" charset="0"/>
              </a:rPr>
              <a:t>dass</a:t>
            </a:r>
            <a:r>
              <a:rPr lang="en-US" sz="2000" dirty="0" smtClean="0">
                <a:cs typeface="+mn-cs"/>
                <a:sym typeface="Symbol" charset="0"/>
              </a:rPr>
              <a:t> </a:t>
            </a:r>
            <a:r>
              <a:rPr lang="en-US" sz="2000" i="1" dirty="0" err="1" smtClean="0">
                <a:cs typeface="+mn-cs"/>
                <a:sym typeface="Symbol" charset="0"/>
              </a:rPr>
              <a:t>Pr</a:t>
            </a:r>
            <a:r>
              <a:rPr lang="en-US" sz="2000" i="1" dirty="0" smtClean="0">
                <a:cs typeface="+mn-cs"/>
                <a:sym typeface="Symbol" charset="0"/>
              </a:rPr>
              <a:t>[X</a:t>
            </a:r>
            <a:r>
              <a:rPr lang="en-US" sz="2000" i="1" baseline="-25000" dirty="0" smtClean="0">
                <a:cs typeface="+mn-cs"/>
                <a:sym typeface="Symbol" charset="0"/>
              </a:rPr>
              <a:t>i</a:t>
            </a:r>
            <a:r>
              <a:rPr lang="en-US" sz="2000" i="1" dirty="0" smtClean="0">
                <a:cs typeface="+mn-cs"/>
                <a:sym typeface="Symbol" charset="0"/>
              </a:rPr>
              <a:t>=1] = p </a:t>
            </a:r>
            <a:r>
              <a:rPr lang="en-US" sz="2000" dirty="0" smtClean="0">
                <a:cs typeface="+mn-cs"/>
                <a:sym typeface="Symbol" charset="0"/>
              </a:rPr>
              <a:t>(</a:t>
            </a:r>
            <a:r>
              <a:rPr lang="en-US" sz="2000" i="1" dirty="0" err="1" smtClean="0">
                <a:cs typeface="+mn-cs"/>
                <a:sym typeface="Symbol" charset="0"/>
              </a:rPr>
              <a:t>Pr</a:t>
            </a:r>
            <a:r>
              <a:rPr lang="en-US" sz="2000" i="1" dirty="0" smtClean="0">
                <a:cs typeface="+mn-cs"/>
                <a:sym typeface="Symbol" charset="0"/>
              </a:rPr>
              <a:t>[X</a:t>
            </a:r>
            <a:r>
              <a:rPr lang="en-US" sz="2000" i="1" baseline="-25000" dirty="0" smtClean="0">
                <a:cs typeface="+mn-cs"/>
                <a:sym typeface="Symbol" charset="0"/>
              </a:rPr>
              <a:t>i</a:t>
            </a:r>
            <a:r>
              <a:rPr lang="en-US" sz="2000" i="1" dirty="0" smtClean="0">
                <a:cs typeface="+mn-cs"/>
                <a:sym typeface="Symbol" charset="0"/>
              </a:rPr>
              <a:t>=0] = 1-p</a:t>
            </a:r>
            <a:r>
              <a:rPr lang="en-US" sz="2000" dirty="0" smtClean="0">
                <a:cs typeface="+mn-cs"/>
                <a:sym typeface="Symbol" charset="0"/>
              </a:rPr>
              <a:t>) </a:t>
            </a:r>
          </a:p>
          <a:p>
            <a:pPr>
              <a:defRPr/>
            </a:pPr>
            <a:r>
              <a:rPr lang="en-US" sz="2000" dirty="0" err="1" smtClean="0">
                <a:cs typeface="+mn-cs"/>
              </a:rPr>
              <a:t>Sei</a:t>
            </a:r>
            <a:r>
              <a:rPr lang="en-US" sz="2000" dirty="0" smtClean="0">
                <a:cs typeface="+mn-cs"/>
              </a:rPr>
              <a:t>                       und                    der </a:t>
            </a:r>
            <a:r>
              <a:rPr lang="en-US" sz="2000" dirty="0" err="1" smtClean="0">
                <a:cs typeface="+mn-cs"/>
              </a:rPr>
              <a:t>Erwartungswert</a:t>
            </a:r>
            <a:r>
              <a:rPr lang="en-US" sz="2000" dirty="0" smtClean="0">
                <a:cs typeface="+mn-cs"/>
              </a:rPr>
              <a:t> von     </a:t>
            </a:r>
          </a:p>
          <a:p>
            <a:pPr>
              <a:defRPr/>
            </a:pPr>
            <a:r>
              <a:rPr lang="en-US" sz="2000" dirty="0" err="1" smtClean="0">
                <a:cs typeface="+mn-cs"/>
              </a:rPr>
              <a:t>Dann</a:t>
            </a:r>
            <a:r>
              <a:rPr lang="en-US" sz="2000" dirty="0" smtClean="0">
                <a:cs typeface="+mn-cs"/>
              </a:rPr>
              <a:t> gilt, </a:t>
            </a:r>
            <a:r>
              <a:rPr lang="en-US" sz="2000" dirty="0" err="1" smtClean="0">
                <a:cs typeface="+mn-cs"/>
              </a:rPr>
              <a:t>für</a:t>
            </a:r>
            <a:r>
              <a:rPr lang="en-US" sz="2000" dirty="0" smtClean="0">
                <a:cs typeface="+mn-cs"/>
              </a:rPr>
              <a:t> </a:t>
            </a:r>
            <a:r>
              <a:rPr lang="en-US" sz="2000" dirty="0" err="1" smtClean="0">
                <a:cs typeface="+mn-cs"/>
              </a:rPr>
              <a:t>jedes</a:t>
            </a:r>
            <a:r>
              <a:rPr lang="en-US" sz="2000" dirty="0" smtClean="0">
                <a:cs typeface="+mn-cs"/>
              </a:rPr>
              <a:t> </a:t>
            </a:r>
            <a:endParaRPr lang="en-US" sz="2000" dirty="0" smtClean="0">
              <a:cs typeface="+mn-cs"/>
              <a:sym typeface="Symbol" charset="0"/>
            </a:endParaRPr>
          </a:p>
        </p:txBody>
      </p:sp>
      <p:sp>
        <p:nvSpPr>
          <p:cNvPr id="1649668" name="Rectangle 4"/>
          <p:cNvSpPr>
            <a:spLocks noChangeArrowheads="1"/>
          </p:cNvSpPr>
          <p:nvPr/>
        </p:nvSpPr>
        <p:spPr bwMode="auto">
          <a:xfrm>
            <a:off x="467544" y="3933056"/>
            <a:ext cx="8676456" cy="212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algn="l">
              <a:lnSpc>
                <a:spcPct val="120000"/>
              </a:lnSpc>
              <a:spcBef>
                <a:spcPct val="20000"/>
              </a:spcBef>
              <a:buSzPct val="100000"/>
              <a:buFontTx/>
              <a:buChar char="•"/>
              <a:defRPr/>
            </a:pPr>
            <a:r>
              <a:rPr lang="en-US" sz="2000" b="0" u="none" dirty="0" err="1" smtClean="0">
                <a:solidFill>
                  <a:schemeClr val="tx1"/>
                </a:solidFill>
                <a:cs typeface="+mn-cs"/>
              </a:rPr>
              <a:t>Verwendung</a:t>
            </a:r>
            <a:r>
              <a:rPr lang="en-US" sz="2000" b="0" u="none" dirty="0" smtClean="0">
                <a:solidFill>
                  <a:schemeClr val="tx1"/>
                </a:solidFill>
                <a:cs typeface="+mn-cs"/>
              </a:rPr>
              <a:t> </a:t>
            </a:r>
            <a:r>
              <a:rPr lang="en-US" sz="2000" b="0" u="none" dirty="0" err="1" smtClean="0">
                <a:solidFill>
                  <a:schemeClr val="tx1"/>
                </a:solidFill>
                <a:cs typeface="+mn-cs"/>
              </a:rPr>
              <a:t>für</a:t>
            </a:r>
            <a:r>
              <a:rPr lang="en-US" sz="2000" b="0" u="none" dirty="0" smtClean="0">
                <a:solidFill>
                  <a:schemeClr val="tx1"/>
                </a:solidFill>
                <a:cs typeface="+mn-cs"/>
              </a:rPr>
              <a:t> </a:t>
            </a:r>
            <a:r>
              <a:rPr lang="en-US" sz="2000" dirty="0" err="1" smtClean="0">
                <a:cs typeface="+mn-cs"/>
              </a:rPr>
              <a:t>Anzahlanfrage</a:t>
            </a:r>
            <a:r>
              <a:rPr lang="en-US" sz="2000" dirty="0" smtClean="0">
                <a:cs typeface="+mn-cs"/>
              </a:rPr>
              <a:t> (</a:t>
            </a:r>
            <a:r>
              <a:rPr lang="en-US" sz="2000" b="0" u="none" dirty="0" smtClean="0">
                <a:solidFill>
                  <a:schemeClr val="tx2"/>
                </a:solidFill>
                <a:cs typeface="+mn-cs"/>
              </a:rPr>
              <a:t>count</a:t>
            </a:r>
            <a:r>
              <a:rPr lang="en-US" sz="2000" b="0" u="none" dirty="0" smtClean="0">
                <a:solidFill>
                  <a:schemeClr val="tx1"/>
                </a:solidFill>
                <a:cs typeface="+mn-cs"/>
              </a:rPr>
              <a:t> queries):</a:t>
            </a:r>
            <a:endParaRPr lang="en-US" sz="2000" b="0" u="none" dirty="0">
              <a:solidFill>
                <a:schemeClr val="tx1"/>
              </a:solidFill>
              <a:cs typeface="+mn-cs"/>
            </a:endParaRPr>
          </a:p>
          <a:p>
            <a:pPr marL="742950" lvl="1" indent="-285750" algn="l">
              <a:lnSpc>
                <a:spcPct val="120000"/>
              </a:lnSpc>
              <a:spcBef>
                <a:spcPct val="20000"/>
              </a:spcBef>
              <a:buSzPct val="100000"/>
              <a:buFontTx/>
              <a:buChar char="–"/>
              <a:defRPr/>
            </a:pPr>
            <a:r>
              <a:rPr lang="en-US" sz="1800" b="0" u="none" dirty="0">
                <a:solidFill>
                  <a:schemeClr val="tx1"/>
                </a:solidFill>
                <a:cs typeface="+mn-cs"/>
              </a:rPr>
              <a:t>m </a:t>
            </a:r>
            <a:r>
              <a:rPr lang="en-US" sz="1800" b="0" u="none" dirty="0" err="1" smtClean="0">
                <a:solidFill>
                  <a:schemeClr val="tx1"/>
                </a:solidFill>
                <a:cs typeface="+mn-cs"/>
              </a:rPr>
              <a:t>ist</a:t>
            </a:r>
            <a:r>
              <a:rPr lang="en-US" sz="1800" b="0" u="none" dirty="0" smtClean="0">
                <a:solidFill>
                  <a:schemeClr val="tx1"/>
                </a:solidFill>
                <a:cs typeface="+mn-cs"/>
              </a:rPr>
              <a:t> </a:t>
            </a:r>
            <a:r>
              <a:rPr lang="en-US" sz="1800" b="0" u="none" dirty="0" err="1" smtClean="0">
                <a:solidFill>
                  <a:schemeClr val="tx1"/>
                </a:solidFill>
                <a:cs typeface="+mn-cs"/>
              </a:rPr>
              <a:t>Größe</a:t>
            </a:r>
            <a:r>
              <a:rPr lang="en-US" sz="1800" b="0" u="none" dirty="0" smtClean="0">
                <a:solidFill>
                  <a:schemeClr val="tx1"/>
                </a:solidFill>
                <a:cs typeface="+mn-cs"/>
              </a:rPr>
              <a:t> der </a:t>
            </a:r>
            <a:r>
              <a:rPr lang="en-US" sz="1800" b="0" u="none" dirty="0" err="1" smtClean="0">
                <a:solidFill>
                  <a:schemeClr val="tx1"/>
                </a:solidFill>
                <a:cs typeface="+mn-cs"/>
              </a:rPr>
              <a:t>Stichprobe</a:t>
            </a:r>
            <a:r>
              <a:rPr lang="en-US" sz="1800" b="0" u="none" dirty="0" smtClean="0">
                <a:solidFill>
                  <a:schemeClr val="tx1"/>
                </a:solidFill>
                <a:cs typeface="+mn-cs"/>
              </a:rPr>
              <a:t> S (</a:t>
            </a:r>
            <a:r>
              <a:rPr lang="en-US" sz="1800" b="0" u="none" dirty="0">
                <a:solidFill>
                  <a:schemeClr val="tx1"/>
                </a:solidFill>
                <a:cs typeface="+mn-cs"/>
              </a:rPr>
              <a:t>4 </a:t>
            </a:r>
            <a:r>
              <a:rPr lang="en-US" sz="1800" b="0" u="none" dirty="0" err="1" smtClean="0">
                <a:solidFill>
                  <a:schemeClr val="tx1"/>
                </a:solidFill>
                <a:cs typeface="+mn-cs"/>
              </a:rPr>
              <a:t>im</a:t>
            </a:r>
            <a:r>
              <a:rPr lang="en-US" sz="1800" b="0" u="none" dirty="0" smtClean="0">
                <a:solidFill>
                  <a:schemeClr val="tx1"/>
                </a:solidFill>
                <a:cs typeface="+mn-cs"/>
              </a:rPr>
              <a:t> </a:t>
            </a:r>
            <a:r>
              <a:rPr lang="en-US" sz="1800" b="0" u="none" dirty="0" err="1" smtClean="0">
                <a:solidFill>
                  <a:schemeClr val="tx1"/>
                </a:solidFill>
                <a:cs typeface="+mn-cs"/>
              </a:rPr>
              <a:t>Beispiel</a:t>
            </a:r>
            <a:r>
              <a:rPr lang="en-US" sz="1800" b="0" u="none" dirty="0" smtClean="0">
                <a:solidFill>
                  <a:schemeClr val="tx1"/>
                </a:solidFill>
                <a:cs typeface="+mn-cs"/>
              </a:rPr>
              <a:t>)</a:t>
            </a:r>
            <a:endParaRPr lang="en-US" sz="1800" b="0" u="none" dirty="0">
              <a:solidFill>
                <a:schemeClr val="tx1"/>
              </a:solidFill>
              <a:cs typeface="+mn-cs"/>
            </a:endParaRPr>
          </a:p>
          <a:p>
            <a:pPr marL="742950" lvl="1" indent="-285750" algn="l">
              <a:lnSpc>
                <a:spcPct val="120000"/>
              </a:lnSpc>
              <a:spcBef>
                <a:spcPct val="20000"/>
              </a:spcBef>
              <a:buSzPct val="100000"/>
              <a:buFontTx/>
              <a:buChar char="–"/>
              <a:defRPr/>
            </a:pPr>
            <a:r>
              <a:rPr lang="en-US" sz="1800" b="0" u="none" dirty="0">
                <a:solidFill>
                  <a:schemeClr val="tx1"/>
                </a:solidFill>
                <a:cs typeface="+mn-cs"/>
              </a:rPr>
              <a:t>p </a:t>
            </a:r>
            <a:r>
              <a:rPr lang="en-US" sz="1800" b="0" u="none" dirty="0" err="1" smtClean="0">
                <a:solidFill>
                  <a:schemeClr val="tx1"/>
                </a:solidFill>
                <a:cs typeface="+mn-cs"/>
              </a:rPr>
              <a:t>ist</a:t>
            </a:r>
            <a:r>
              <a:rPr lang="en-US" sz="1800" b="0" u="none" dirty="0" smtClean="0">
                <a:solidFill>
                  <a:schemeClr val="tx1"/>
                </a:solidFill>
                <a:cs typeface="+mn-cs"/>
              </a:rPr>
              <a:t> </a:t>
            </a:r>
            <a:r>
              <a:rPr lang="en-US" sz="1800" b="0" u="none" dirty="0" err="1" smtClean="0">
                <a:solidFill>
                  <a:schemeClr val="tx1"/>
                </a:solidFill>
                <a:cs typeface="+mn-cs"/>
              </a:rPr>
              <a:t>Anteil</a:t>
            </a:r>
            <a:r>
              <a:rPr lang="en-US" sz="1800" b="0" u="none" dirty="0" smtClean="0">
                <a:solidFill>
                  <a:schemeClr val="tx1"/>
                </a:solidFill>
                <a:cs typeface="+mn-cs"/>
              </a:rPr>
              <a:t> der </a:t>
            </a:r>
            <a:r>
              <a:rPr lang="en-US" sz="1800" b="0" u="none" dirty="0" err="1" smtClean="0">
                <a:solidFill>
                  <a:schemeClr val="tx1"/>
                </a:solidFill>
                <a:cs typeface="+mn-cs"/>
              </a:rPr>
              <a:t>ungeraden</a:t>
            </a:r>
            <a:r>
              <a:rPr lang="en-US" sz="1800" b="0" u="none" dirty="0" smtClean="0">
                <a:solidFill>
                  <a:schemeClr val="tx1"/>
                </a:solidFill>
                <a:cs typeface="+mn-cs"/>
              </a:rPr>
              <a:t> </a:t>
            </a:r>
            <a:r>
              <a:rPr lang="en-US" sz="1800" b="0" u="none" dirty="0" err="1" smtClean="0">
                <a:solidFill>
                  <a:schemeClr val="tx1"/>
                </a:solidFill>
                <a:cs typeface="+mn-cs"/>
              </a:rPr>
              <a:t>Elemente</a:t>
            </a:r>
            <a:r>
              <a:rPr lang="en-US" sz="1800" b="0" u="none" dirty="0" smtClean="0">
                <a:solidFill>
                  <a:schemeClr val="tx1"/>
                </a:solidFill>
                <a:cs typeface="+mn-cs"/>
              </a:rPr>
              <a:t> </a:t>
            </a:r>
            <a:r>
              <a:rPr lang="en-US" sz="1800" b="0" u="none" dirty="0" err="1" smtClean="0">
                <a:solidFill>
                  <a:schemeClr val="tx1"/>
                </a:solidFill>
                <a:cs typeface="+mn-cs"/>
              </a:rPr>
              <a:t>im</a:t>
            </a:r>
            <a:r>
              <a:rPr lang="en-US" sz="1800" b="0" u="none" dirty="0" smtClean="0">
                <a:solidFill>
                  <a:schemeClr val="tx1"/>
                </a:solidFill>
                <a:cs typeface="+mn-cs"/>
              </a:rPr>
              <a:t> Strom (</a:t>
            </a:r>
            <a:r>
              <a:rPr lang="en-US" sz="1800" b="0" u="none" dirty="0">
                <a:solidFill>
                  <a:schemeClr val="tx1"/>
                </a:solidFill>
                <a:cs typeface="+mn-cs"/>
              </a:rPr>
              <a:t>2/3 </a:t>
            </a:r>
            <a:r>
              <a:rPr lang="en-US" sz="1800" b="0" u="none" dirty="0" err="1" smtClean="0">
                <a:solidFill>
                  <a:schemeClr val="tx1"/>
                </a:solidFill>
                <a:cs typeface="+mn-cs"/>
              </a:rPr>
              <a:t>im</a:t>
            </a:r>
            <a:r>
              <a:rPr lang="en-US" sz="1800" b="0" u="none" dirty="0" smtClean="0">
                <a:solidFill>
                  <a:schemeClr val="tx1"/>
                </a:solidFill>
                <a:cs typeface="+mn-cs"/>
              </a:rPr>
              <a:t> </a:t>
            </a:r>
            <a:r>
              <a:rPr lang="en-US" sz="1800" b="0" u="none" dirty="0" err="1" smtClean="0">
                <a:solidFill>
                  <a:schemeClr val="tx1"/>
                </a:solidFill>
                <a:cs typeface="+mn-cs"/>
              </a:rPr>
              <a:t>Beispiel</a:t>
            </a:r>
            <a:r>
              <a:rPr lang="en-US" sz="1800" b="0" u="none" dirty="0" smtClean="0">
                <a:solidFill>
                  <a:schemeClr val="tx1"/>
                </a:solidFill>
                <a:cs typeface="+mn-cs"/>
              </a:rPr>
              <a:t>)</a:t>
            </a:r>
            <a:endParaRPr lang="en-US" sz="1800" b="0" u="none" dirty="0">
              <a:solidFill>
                <a:schemeClr val="tx1"/>
              </a:solidFill>
              <a:cs typeface="+mn-cs"/>
            </a:endParaRPr>
          </a:p>
          <a:p>
            <a:pPr marL="342900" indent="-342900" algn="l">
              <a:lnSpc>
                <a:spcPct val="120000"/>
              </a:lnSpc>
              <a:spcBef>
                <a:spcPct val="20000"/>
              </a:spcBef>
              <a:buSzPct val="100000"/>
              <a:buFontTx/>
              <a:buChar char="•"/>
              <a:defRPr/>
            </a:pPr>
            <a:r>
              <a:rPr lang="en-US" sz="2000" b="0" u="none" dirty="0" err="1" smtClean="0">
                <a:solidFill>
                  <a:schemeClr val="tx1"/>
                </a:solidFill>
                <a:cs typeface="+mn-cs"/>
              </a:rPr>
              <a:t>Anmerkung</a:t>
            </a:r>
            <a:r>
              <a:rPr lang="en-US" sz="2000" b="0" u="none" dirty="0" smtClean="0">
                <a:solidFill>
                  <a:schemeClr val="tx1"/>
                </a:solidFill>
                <a:cs typeface="+mn-cs"/>
              </a:rPr>
              <a:t>: </a:t>
            </a:r>
            <a:r>
              <a:rPr lang="en-US" sz="2000" b="0" u="none" dirty="0" err="1" smtClean="0">
                <a:solidFill>
                  <a:schemeClr val="tx1"/>
                </a:solidFill>
                <a:cs typeface="+mn-cs"/>
              </a:rPr>
              <a:t>Chernoff</a:t>
            </a:r>
            <a:r>
              <a:rPr lang="en-US" sz="2000" dirty="0" err="1" smtClean="0">
                <a:cs typeface="+mn-cs"/>
              </a:rPr>
              <a:t>-Abschätzung</a:t>
            </a:r>
            <a:r>
              <a:rPr lang="en-US" sz="2000" dirty="0" smtClean="0">
                <a:cs typeface="+mn-cs"/>
              </a:rPr>
              <a:t> </a:t>
            </a:r>
            <a:r>
              <a:rPr lang="en-US" sz="2000" dirty="0" err="1" smtClean="0">
                <a:cs typeface="+mn-cs"/>
              </a:rPr>
              <a:t>liefert</a:t>
            </a:r>
            <a:r>
              <a:rPr lang="en-US" sz="2000" dirty="0" smtClean="0">
                <a:cs typeface="+mn-cs"/>
              </a:rPr>
              <a:t> </a:t>
            </a:r>
            <a:r>
              <a:rPr lang="en-US" sz="2000" dirty="0" err="1" smtClean="0">
                <a:cs typeface="+mn-cs"/>
              </a:rPr>
              <a:t>engere</a:t>
            </a:r>
            <a:r>
              <a:rPr lang="en-US" sz="2000" dirty="0" smtClean="0">
                <a:cs typeface="+mn-cs"/>
              </a:rPr>
              <a:t> </a:t>
            </a:r>
            <a:r>
              <a:rPr lang="en-US" sz="2000" dirty="0" err="1" smtClean="0">
                <a:cs typeface="+mn-cs"/>
              </a:rPr>
              <a:t>Grenzen</a:t>
            </a:r>
            <a:r>
              <a:rPr lang="en-US" sz="2000" dirty="0" smtClean="0">
                <a:cs typeface="+mn-cs"/>
              </a:rPr>
              <a:t> </a:t>
            </a:r>
            <a:r>
              <a:rPr lang="en-US" sz="2000" dirty="0" err="1" smtClean="0">
                <a:cs typeface="+mn-cs"/>
              </a:rPr>
              <a:t>für</a:t>
            </a:r>
            <a:r>
              <a:rPr lang="en-US" sz="2000" dirty="0" smtClean="0">
                <a:cs typeface="+mn-cs"/>
              </a:rPr>
              <a:t> </a:t>
            </a:r>
            <a:r>
              <a:rPr lang="en-US" sz="2000" dirty="0" err="1" smtClean="0">
                <a:cs typeface="+mn-cs"/>
              </a:rPr>
              <a:t>Anzahlanfragen</a:t>
            </a:r>
            <a:r>
              <a:rPr lang="en-US" sz="2000" dirty="0" smtClean="0">
                <a:cs typeface="+mn-cs"/>
              </a:rPr>
              <a:t> </a:t>
            </a:r>
            <a:r>
              <a:rPr lang="en-US" sz="2000" dirty="0" err="1" smtClean="0">
                <a:cs typeface="+mn-cs"/>
              </a:rPr>
              <a:t>als</a:t>
            </a:r>
            <a:r>
              <a:rPr lang="en-US" sz="2000" dirty="0" smtClean="0">
                <a:cs typeface="+mn-cs"/>
              </a:rPr>
              <a:t> die </a:t>
            </a:r>
            <a:r>
              <a:rPr lang="en-US" sz="2000" dirty="0" err="1" smtClean="0">
                <a:cs typeface="+mn-cs"/>
              </a:rPr>
              <a:t>Hoeffding-Ungleichung</a:t>
            </a:r>
            <a:endParaRPr lang="en-US" sz="2000" b="0" u="none" dirty="0">
              <a:solidFill>
                <a:schemeClr val="tx1"/>
              </a:solidFill>
              <a:cs typeface="+mn-cs"/>
            </a:endParaRPr>
          </a:p>
        </p:txBody>
      </p:sp>
      <p:graphicFrame>
        <p:nvGraphicFramePr>
          <p:cNvPr id="24580" name="Object 5"/>
          <p:cNvGraphicFramePr>
            <a:graphicFrameLocks noChangeAspect="1"/>
          </p:cNvGraphicFramePr>
          <p:nvPr/>
        </p:nvGraphicFramePr>
        <p:xfrm>
          <a:off x="2495550" y="2873375"/>
          <a:ext cx="4129088" cy="835025"/>
        </p:xfrm>
        <a:graphic>
          <a:graphicData uri="http://schemas.openxmlformats.org/presentationml/2006/ole">
            <mc:AlternateContent xmlns:mc="http://schemas.openxmlformats.org/markup-compatibility/2006">
              <mc:Choice xmlns:v="urn:schemas-microsoft-com:vml" Requires="v">
                <p:oleObj spid="_x0000_s75951" name="Equation" r:id="rId4" imgW="1752600" imgH="355600" progId="Equation.3">
                  <p:embed/>
                </p:oleObj>
              </mc:Choice>
              <mc:Fallback>
                <p:oleObj name="Equation" r:id="rId4" imgW="1752600" imgH="355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5550" y="2873375"/>
                        <a:ext cx="4129088" cy="83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4581" name="Object 6"/>
          <p:cNvGraphicFramePr>
            <a:graphicFrameLocks noChangeAspect="1"/>
          </p:cNvGraphicFramePr>
          <p:nvPr>
            <p:extLst>
              <p:ext uri="{D42A27DB-BD31-4B8C-83A1-F6EECF244321}">
                <p14:modId xmlns:p14="http://schemas.microsoft.com/office/powerpoint/2010/main" val="4142737455"/>
              </p:ext>
            </p:extLst>
          </p:nvPr>
        </p:nvGraphicFramePr>
        <p:xfrm>
          <a:off x="2987824" y="2613890"/>
          <a:ext cx="685800" cy="342900"/>
        </p:xfrm>
        <a:graphic>
          <a:graphicData uri="http://schemas.openxmlformats.org/presentationml/2006/ole">
            <mc:AlternateContent xmlns:mc="http://schemas.openxmlformats.org/markup-compatibility/2006">
              <mc:Choice xmlns:v="urn:schemas-microsoft-com:vml" Requires="v">
                <p:oleObj spid="_x0000_s75952" name="Equation" r:id="rId6" imgW="355138" imgH="177569" progId="Equation.3">
                  <p:embed/>
                </p:oleObj>
              </mc:Choice>
              <mc:Fallback>
                <p:oleObj name="Equation" r:id="rId6" imgW="355138" imgH="17756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2613890"/>
                        <a:ext cx="6858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4582" name="Object 7"/>
          <p:cNvGraphicFramePr>
            <a:graphicFrameLocks noChangeAspect="1"/>
          </p:cNvGraphicFramePr>
          <p:nvPr>
            <p:extLst>
              <p:ext uri="{D42A27DB-BD31-4B8C-83A1-F6EECF244321}">
                <p14:modId xmlns:p14="http://schemas.microsoft.com/office/powerpoint/2010/main" val="2074502068"/>
              </p:ext>
            </p:extLst>
          </p:nvPr>
        </p:nvGraphicFramePr>
        <p:xfrm>
          <a:off x="1259632" y="2242237"/>
          <a:ext cx="1160462" cy="434975"/>
        </p:xfrm>
        <a:graphic>
          <a:graphicData uri="http://schemas.openxmlformats.org/presentationml/2006/ole">
            <mc:AlternateContent xmlns:mc="http://schemas.openxmlformats.org/markup-compatibility/2006">
              <mc:Choice xmlns:v="urn:schemas-microsoft-com:vml" Requires="v">
                <p:oleObj spid="_x0000_s75953" name="Equation" r:id="rId8" imgW="710891" imgH="266584" progId="Equation.3">
                  <p:embed/>
                </p:oleObj>
              </mc:Choice>
              <mc:Fallback>
                <p:oleObj name="Equation" r:id="rId8" imgW="710891" imgH="266584"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9632" y="2242237"/>
                        <a:ext cx="1160462"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4583" name="Object 8"/>
          <p:cNvGraphicFramePr>
            <a:graphicFrameLocks noChangeAspect="1"/>
          </p:cNvGraphicFramePr>
          <p:nvPr>
            <p:extLst>
              <p:ext uri="{D42A27DB-BD31-4B8C-83A1-F6EECF244321}">
                <p14:modId xmlns:p14="http://schemas.microsoft.com/office/powerpoint/2010/main" val="2227630546"/>
              </p:ext>
            </p:extLst>
          </p:nvPr>
        </p:nvGraphicFramePr>
        <p:xfrm>
          <a:off x="2930256" y="2311507"/>
          <a:ext cx="950038" cy="316203"/>
        </p:xfrm>
        <a:graphic>
          <a:graphicData uri="http://schemas.openxmlformats.org/presentationml/2006/ole">
            <mc:AlternateContent xmlns:mc="http://schemas.openxmlformats.org/markup-compatibility/2006">
              <mc:Choice xmlns:v="urn:schemas-microsoft-com:vml" Requires="v">
                <p:oleObj spid="_x0000_s75954" name="Equation" r:id="rId10" imgW="494870" imgH="164957" progId="Equation.3">
                  <p:embed/>
                </p:oleObj>
              </mc:Choice>
              <mc:Fallback>
                <p:oleObj name="Equation" r:id="rId10" imgW="494870" imgH="164957"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30256" y="2311507"/>
                        <a:ext cx="950038" cy="316203"/>
                      </a:xfrm>
                      <a:prstGeom prst="rect">
                        <a:avLst/>
                      </a:prstGeom>
                      <a:noFill/>
                      <a:ln>
                        <a:noFill/>
                      </a:ln>
                      <a:effectLst/>
                      <a:extLst/>
                    </p:spPr>
                  </p:pic>
                </p:oleObj>
              </mc:Fallback>
            </mc:AlternateContent>
          </a:graphicData>
        </a:graphic>
      </p:graphicFrame>
      <p:graphicFrame>
        <p:nvGraphicFramePr>
          <p:cNvPr id="24584" name="Object 9"/>
          <p:cNvGraphicFramePr>
            <a:graphicFrameLocks noChangeAspect="1"/>
          </p:cNvGraphicFramePr>
          <p:nvPr>
            <p:extLst>
              <p:ext uri="{D42A27DB-BD31-4B8C-83A1-F6EECF244321}">
                <p14:modId xmlns:p14="http://schemas.microsoft.com/office/powerpoint/2010/main" val="38459423"/>
              </p:ext>
            </p:extLst>
          </p:nvPr>
        </p:nvGraphicFramePr>
        <p:xfrm>
          <a:off x="6536568" y="2296616"/>
          <a:ext cx="287338" cy="268288"/>
        </p:xfrm>
        <a:graphic>
          <a:graphicData uri="http://schemas.openxmlformats.org/presentationml/2006/ole">
            <mc:AlternateContent xmlns:mc="http://schemas.openxmlformats.org/markup-compatibility/2006">
              <mc:Choice xmlns:v="urn:schemas-microsoft-com:vml" Requires="v">
                <p:oleObj spid="_x0000_s75955" name="Formel" r:id="rId12" imgW="177492" imgH="164814" progId="Equation.3">
                  <p:embed/>
                </p:oleObj>
              </mc:Choice>
              <mc:Fallback>
                <p:oleObj name="Formel" r:id="rId12" imgW="177492" imgH="164814"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36568" y="2296616"/>
                        <a:ext cx="287338"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62</a:t>
            </a:fld>
            <a:endParaRPr lang="en-US" dirty="0"/>
          </a:p>
        </p:txBody>
      </p:sp>
      <p:sp>
        <p:nvSpPr>
          <p:cNvPr id="11" name="Rechteck 10"/>
          <p:cNvSpPr/>
          <p:nvPr/>
        </p:nvSpPr>
        <p:spPr>
          <a:xfrm>
            <a:off x="2555776" y="6237312"/>
            <a:ext cx="4176464" cy="461665"/>
          </a:xfrm>
          <a:prstGeom prst="rect">
            <a:avLst/>
          </a:prstGeom>
        </p:spPr>
        <p:txBody>
          <a:bodyPr wrap="square">
            <a:spAutoFit/>
          </a:bodyPr>
          <a:lstStyle/>
          <a:p>
            <a:r>
              <a:rPr lang="de-DE" sz="1200" dirty="0">
                <a:solidFill>
                  <a:srgbClr val="0000FF"/>
                </a:solidFill>
              </a:rPr>
              <a:t>J. M. </a:t>
            </a:r>
            <a:r>
              <a:rPr lang="de-DE" sz="1200" dirty="0" err="1">
                <a:solidFill>
                  <a:srgbClr val="0000FF"/>
                </a:solidFill>
              </a:rPr>
              <a:t>Hellerstein</a:t>
            </a:r>
            <a:r>
              <a:rPr lang="de-DE" sz="1200" dirty="0">
                <a:solidFill>
                  <a:srgbClr val="0000FF"/>
                </a:solidFill>
              </a:rPr>
              <a:t>, P. J. Haas, </a:t>
            </a:r>
            <a:r>
              <a:rPr lang="de-DE" sz="1200" dirty="0" err="1">
                <a:solidFill>
                  <a:srgbClr val="0000FF"/>
                </a:solidFill>
              </a:rPr>
              <a:t>and</a:t>
            </a:r>
            <a:r>
              <a:rPr lang="de-DE" sz="1200" dirty="0">
                <a:solidFill>
                  <a:srgbClr val="0000FF"/>
                </a:solidFill>
              </a:rPr>
              <a:t> H. J. Wang. “Online Aggregation”. ACM SIGMOD </a:t>
            </a:r>
            <a:r>
              <a:rPr lang="de-DE" sz="1200" b="1" dirty="0">
                <a:solidFill>
                  <a:srgbClr val="FF0000"/>
                </a:solidFill>
              </a:rPr>
              <a:t>1997</a:t>
            </a:r>
          </a:p>
        </p:txBody>
      </p:sp>
    </p:spTree>
    <p:extLst>
      <p:ext uri="{BB962C8B-B14F-4D97-AF65-F5344CB8AC3E}">
        <p14:creationId xmlns:p14="http://schemas.microsoft.com/office/powerpoint/2010/main" val="64627243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ea typeface="+mj-ea"/>
              </a:rPr>
              <a:t>Stichprobem</a:t>
            </a:r>
            <a:r>
              <a:rPr lang="en-US" dirty="0" smtClean="0">
                <a:ea typeface="+mj-ea"/>
              </a:rPr>
              <a:t> </a:t>
            </a:r>
            <a:r>
              <a:rPr lang="en-US" dirty="0" err="1" smtClean="0">
                <a:ea typeface="+mj-ea"/>
              </a:rPr>
              <a:t>für</a:t>
            </a:r>
            <a:r>
              <a:rPr lang="en-US" dirty="0" smtClean="0">
                <a:ea typeface="+mj-ea"/>
              </a:rPr>
              <a:t> </a:t>
            </a:r>
            <a:r>
              <a:rPr lang="en-US" dirty="0" err="1" smtClean="0">
                <a:ea typeface="+mj-ea"/>
              </a:rPr>
              <a:t>Datenströme</a:t>
            </a:r>
            <a:endParaRPr lang="en-US" dirty="0">
              <a:ea typeface="+mj-ea"/>
            </a:endParaRPr>
          </a:p>
        </p:txBody>
      </p:sp>
      <p:sp>
        <p:nvSpPr>
          <p:cNvPr id="24579" name="Content Placeholder 2"/>
          <p:cNvSpPr>
            <a:spLocks noGrp="1"/>
          </p:cNvSpPr>
          <p:nvPr>
            <p:ph idx="1"/>
          </p:nvPr>
        </p:nvSpPr>
        <p:spPr>
          <a:xfrm>
            <a:off x="457200" y="1295400"/>
            <a:ext cx="8458200" cy="5410200"/>
          </a:xfrm>
        </p:spPr>
        <p:txBody>
          <a:bodyPr>
            <a:normAutofit/>
          </a:bodyPr>
          <a:lstStyle/>
          <a:p>
            <a:r>
              <a:rPr lang="en-US" b="1" dirty="0" smtClean="0">
                <a:ea typeface="ＭＳ Ｐゴシック" pitchFamily="34" charset="-128"/>
              </a:rPr>
              <a:t>(1)</a:t>
            </a:r>
            <a:r>
              <a:rPr lang="en-US" dirty="0" smtClean="0">
                <a:ea typeface="ＭＳ Ｐゴシック" pitchFamily="34" charset="-128"/>
              </a:rPr>
              <a:t> </a:t>
            </a:r>
            <a:r>
              <a:rPr lang="en-US" dirty="0" err="1" smtClean="0">
                <a:ea typeface="ＭＳ Ｐゴシック" pitchFamily="34" charset="-128"/>
              </a:rPr>
              <a:t>Betrachtung</a:t>
            </a:r>
            <a:r>
              <a:rPr lang="en-US" dirty="0" smtClean="0">
                <a:ea typeface="ＭＳ Ｐゴシック" pitchFamily="34" charset="-128"/>
              </a:rPr>
              <a:t> </a:t>
            </a:r>
            <a:r>
              <a:rPr lang="en-US" dirty="0" err="1" smtClean="0">
                <a:ea typeface="ＭＳ Ｐゴシック" pitchFamily="34" charset="-128"/>
              </a:rPr>
              <a:t>einer</a:t>
            </a:r>
            <a:r>
              <a:rPr lang="en-US" dirty="0" smtClean="0">
                <a:ea typeface="ＭＳ Ｐゴシック" pitchFamily="34" charset="-128"/>
              </a:rPr>
              <a:t> </a:t>
            </a:r>
            <a:r>
              <a:rPr lang="en-US" b="1" dirty="0" err="1" smtClean="0">
                <a:solidFill>
                  <a:srgbClr val="008000"/>
                </a:solidFill>
                <a:ea typeface="ＭＳ Ｐゴシック" pitchFamily="34" charset="-128"/>
              </a:rPr>
              <a:t>festgelegten</a:t>
            </a:r>
            <a:r>
              <a:rPr lang="en-US" b="1" dirty="0" smtClean="0">
                <a:solidFill>
                  <a:srgbClr val="008000"/>
                </a:solidFill>
                <a:ea typeface="ＭＳ Ｐゴシック" pitchFamily="34" charset="-128"/>
              </a:rPr>
              <a:t> </a:t>
            </a:r>
            <a:r>
              <a:rPr lang="en-US" b="1" dirty="0" err="1" smtClean="0">
                <a:solidFill>
                  <a:srgbClr val="008000"/>
                </a:solidFill>
                <a:ea typeface="ＭＳ Ｐゴシック" pitchFamily="34" charset="-128"/>
              </a:rPr>
              <a:t>Teilmenge</a:t>
            </a:r>
            <a:r>
              <a:rPr lang="en-US" b="1" dirty="0" smtClean="0">
                <a:solidFill>
                  <a:srgbClr val="008000"/>
                </a:solidFill>
                <a:ea typeface="ＭＳ Ｐゴシック" pitchFamily="34" charset="-128"/>
              </a:rPr>
              <a:t> </a:t>
            </a:r>
            <a:r>
              <a:rPr lang="en-US" dirty="0" smtClean="0">
                <a:ea typeface="ＭＳ Ｐゴシック" pitchFamily="34" charset="-128"/>
              </a:rPr>
              <a:t>der </a:t>
            </a:r>
            <a:r>
              <a:rPr lang="en-US" dirty="0" err="1" smtClean="0">
                <a:ea typeface="ＭＳ Ｐゴシック" pitchFamily="34" charset="-128"/>
              </a:rPr>
              <a:t>Elemente</a:t>
            </a:r>
            <a:r>
              <a:rPr lang="en-US" dirty="0" smtClean="0">
                <a:ea typeface="ＭＳ Ｐゴシック" pitchFamily="34" charset="-128"/>
              </a:rPr>
              <a:t>, die </a:t>
            </a:r>
            <a:r>
              <a:rPr lang="en-US" dirty="0" err="1" smtClean="0">
                <a:ea typeface="ＭＳ Ｐゴシック" pitchFamily="34" charset="-128"/>
              </a:rPr>
              <a:t>im</a:t>
            </a:r>
            <a:r>
              <a:rPr lang="en-US" dirty="0" smtClean="0">
                <a:ea typeface="ＭＳ Ｐゴシック" pitchFamily="34" charset="-128"/>
              </a:rPr>
              <a:t> </a:t>
            </a:r>
            <a:r>
              <a:rPr lang="en-US" dirty="0" err="1" smtClean="0">
                <a:ea typeface="ＭＳ Ｐゴシック" pitchFamily="34" charset="-128"/>
              </a:rPr>
              <a:t>Datenstrom</a:t>
            </a:r>
            <a:r>
              <a:rPr lang="en-US" dirty="0" smtClean="0">
                <a:ea typeface="ＭＳ Ｐゴシック" pitchFamily="34" charset="-128"/>
              </a:rPr>
              <a:t> </a:t>
            </a:r>
            <a:r>
              <a:rPr lang="en-US" dirty="0" err="1" smtClean="0">
                <a:ea typeface="ＭＳ Ｐゴシック" pitchFamily="34" charset="-128"/>
              </a:rPr>
              <a:t>auftreten</a:t>
            </a:r>
            <a:r>
              <a:rPr lang="en-US" dirty="0" smtClean="0">
                <a:ea typeface="ＭＳ Ｐゴシック" pitchFamily="34" charset="-128"/>
              </a:rPr>
              <a:t> (</a:t>
            </a:r>
            <a:r>
              <a:rPr lang="en-US" dirty="0" err="1" smtClean="0">
                <a:ea typeface="ＭＳ Ｐゴシック" pitchFamily="34" charset="-128"/>
              </a:rPr>
              <a:t>z.B</a:t>
            </a:r>
            <a:r>
              <a:rPr lang="en-US" dirty="0" smtClean="0">
                <a:ea typeface="ＭＳ Ｐゴシック" pitchFamily="34" charset="-128"/>
              </a:rPr>
              <a:t>. 1 von 10)</a:t>
            </a:r>
          </a:p>
          <a:p>
            <a:r>
              <a:rPr lang="en-US" b="1" dirty="0" smtClean="0"/>
              <a:t>(2)</a:t>
            </a:r>
            <a:r>
              <a:rPr lang="en-US" dirty="0" smtClean="0"/>
              <a:t> </a:t>
            </a:r>
            <a:r>
              <a:rPr lang="en-US" dirty="0" err="1" smtClean="0"/>
              <a:t>Extraktion</a:t>
            </a:r>
            <a:r>
              <a:rPr lang="en-US" dirty="0" smtClean="0"/>
              <a:t> </a:t>
            </a:r>
            <a:r>
              <a:rPr lang="en-US" dirty="0" err="1" smtClean="0"/>
              <a:t>einer</a:t>
            </a:r>
            <a:r>
              <a:rPr lang="en-US" dirty="0" smtClean="0"/>
              <a:t> </a:t>
            </a:r>
            <a:r>
              <a:rPr lang="en-US" b="1" dirty="0" err="1" smtClean="0">
                <a:solidFill>
                  <a:srgbClr val="008000"/>
                </a:solidFill>
              </a:rPr>
              <a:t>Teilmenge</a:t>
            </a:r>
            <a:r>
              <a:rPr lang="en-US" b="1" dirty="0" smtClean="0">
                <a:solidFill>
                  <a:srgbClr val="008000"/>
                </a:solidFill>
              </a:rPr>
              <a:t> fester </a:t>
            </a:r>
            <a:r>
              <a:rPr lang="en-US" b="1" dirty="0" err="1" smtClean="0">
                <a:solidFill>
                  <a:srgbClr val="008000"/>
                </a:solidFill>
              </a:rPr>
              <a:t>Größe</a:t>
            </a:r>
            <a:r>
              <a:rPr lang="en-US" b="1" dirty="0" smtClean="0">
                <a:solidFill>
                  <a:srgbClr val="008000"/>
                </a:solidFill>
              </a:rPr>
              <a:t> </a:t>
            </a:r>
            <a:br>
              <a:rPr lang="en-US" b="1" dirty="0" smtClean="0">
                <a:solidFill>
                  <a:srgbClr val="008000"/>
                </a:solidFill>
              </a:rPr>
            </a:br>
            <a:r>
              <a:rPr lang="en-US" dirty="0" err="1" smtClean="0"/>
              <a:t>über</a:t>
            </a:r>
            <a:r>
              <a:rPr lang="en-US" dirty="0" smtClean="0"/>
              <a:t> </a:t>
            </a:r>
            <a:r>
              <a:rPr lang="en-US" dirty="0" err="1" smtClean="0"/>
              <a:t>einem</a:t>
            </a:r>
            <a:r>
              <a:rPr lang="en-US" dirty="0" smtClean="0"/>
              <a:t> </a:t>
            </a:r>
            <a:r>
              <a:rPr lang="en-US" dirty="0" err="1" smtClean="0"/>
              <a:t>potentiell</a:t>
            </a:r>
            <a:r>
              <a:rPr lang="en-US" dirty="0" smtClean="0"/>
              <a:t> </a:t>
            </a:r>
            <a:r>
              <a:rPr lang="en-US" dirty="0" err="1" smtClean="0"/>
              <a:t>unendlichen</a:t>
            </a:r>
            <a:r>
              <a:rPr lang="en-US" dirty="0" smtClean="0"/>
              <a:t> Strom</a:t>
            </a:r>
            <a:endParaRPr lang="en-US" dirty="0"/>
          </a:p>
          <a:p>
            <a:pPr lvl="1"/>
            <a:r>
              <a:rPr lang="en-US" dirty="0" err="1" smtClean="0">
                <a:solidFill>
                  <a:srgbClr val="D60093"/>
                </a:solidFill>
              </a:rPr>
              <a:t>Zu</a:t>
            </a:r>
            <a:r>
              <a:rPr lang="en-US" dirty="0" smtClean="0">
                <a:solidFill>
                  <a:srgbClr val="D60093"/>
                </a:solidFill>
              </a:rPr>
              <a:t> </a:t>
            </a:r>
            <a:r>
              <a:rPr lang="en-US" dirty="0" err="1" smtClean="0">
                <a:solidFill>
                  <a:srgbClr val="D60093"/>
                </a:solidFill>
              </a:rPr>
              <a:t>jedem</a:t>
            </a:r>
            <a:r>
              <a:rPr lang="en-US" dirty="0" smtClean="0">
                <a:solidFill>
                  <a:srgbClr val="D60093"/>
                </a:solidFill>
              </a:rPr>
              <a:t> </a:t>
            </a:r>
            <a:r>
              <a:rPr lang="en-US" dirty="0" err="1" smtClean="0">
                <a:solidFill>
                  <a:srgbClr val="D60093"/>
                </a:solidFill>
              </a:rPr>
              <a:t>Zeitpunkt</a:t>
            </a:r>
            <a:r>
              <a:rPr lang="en-US" dirty="0" smtClean="0">
                <a:solidFill>
                  <a:srgbClr val="D60093"/>
                </a:solidFill>
              </a:rPr>
              <a:t> k </a:t>
            </a:r>
            <a:r>
              <a:rPr lang="en-US" dirty="0" err="1" smtClean="0">
                <a:solidFill>
                  <a:srgbClr val="D60093"/>
                </a:solidFill>
              </a:rPr>
              <a:t>liegt</a:t>
            </a:r>
            <a:r>
              <a:rPr lang="en-US" dirty="0" smtClean="0">
                <a:solidFill>
                  <a:srgbClr val="D60093"/>
                </a:solidFill>
              </a:rPr>
              <a:t> </a:t>
            </a:r>
            <a:r>
              <a:rPr lang="en-US" dirty="0" err="1" smtClean="0">
                <a:solidFill>
                  <a:srgbClr val="D60093"/>
                </a:solidFill>
              </a:rPr>
              <a:t>eine</a:t>
            </a:r>
            <a:r>
              <a:rPr lang="en-US" dirty="0" smtClean="0">
                <a:solidFill>
                  <a:srgbClr val="D60093"/>
                </a:solidFill>
              </a:rPr>
              <a:t> </a:t>
            </a:r>
            <a:r>
              <a:rPr lang="en-US" dirty="0" err="1" smtClean="0">
                <a:solidFill>
                  <a:srgbClr val="D60093"/>
                </a:solidFill>
              </a:rPr>
              <a:t>Teilmenge</a:t>
            </a:r>
            <a:r>
              <a:rPr lang="en-US" dirty="0" smtClean="0">
                <a:solidFill>
                  <a:srgbClr val="D60093"/>
                </a:solidFill>
              </a:rPr>
              <a:t> der </a:t>
            </a:r>
            <a:r>
              <a:rPr lang="en-US" dirty="0" err="1" smtClean="0">
                <a:solidFill>
                  <a:srgbClr val="D60093"/>
                </a:solidFill>
              </a:rPr>
              <a:t>Größe</a:t>
            </a:r>
            <a:r>
              <a:rPr lang="en-US" dirty="0" smtClean="0">
                <a:solidFill>
                  <a:srgbClr val="D60093"/>
                </a:solidFill>
              </a:rPr>
              <a:t> s </a:t>
            </a:r>
            <a:r>
              <a:rPr lang="en-US" dirty="0" err="1" smtClean="0">
                <a:solidFill>
                  <a:srgbClr val="D60093"/>
                </a:solidFill>
              </a:rPr>
              <a:t>vor</a:t>
            </a:r>
            <a:endParaRPr lang="en-US" dirty="0" smtClean="0">
              <a:solidFill>
                <a:srgbClr val="D60093"/>
              </a:solidFill>
            </a:endParaRPr>
          </a:p>
          <a:p>
            <a:pPr lvl="1"/>
            <a:r>
              <a:rPr lang="en-US" b="1" dirty="0" smtClean="0"/>
              <a:t>Was </a:t>
            </a:r>
            <a:r>
              <a:rPr lang="en-US" b="1" dirty="0" err="1" smtClean="0"/>
              <a:t>sind</a:t>
            </a:r>
            <a:r>
              <a:rPr lang="en-US" b="1" dirty="0" smtClean="0"/>
              <a:t> die </a:t>
            </a:r>
            <a:r>
              <a:rPr lang="en-US" b="1" dirty="0" err="1" smtClean="0"/>
              <a:t>Eigenschaften</a:t>
            </a:r>
            <a:r>
              <a:rPr lang="en-US" b="1" dirty="0" smtClean="0"/>
              <a:t> der </a:t>
            </a:r>
            <a:r>
              <a:rPr lang="en-US" b="1" dirty="0" err="1" smtClean="0"/>
              <a:t>Teilmenge</a:t>
            </a:r>
            <a:r>
              <a:rPr lang="en-US" b="1" dirty="0" smtClean="0"/>
              <a:t>, die </a:t>
            </a:r>
            <a:r>
              <a:rPr lang="en-US" b="1" dirty="0" err="1" smtClean="0"/>
              <a:t>verwaltet</a:t>
            </a:r>
            <a:r>
              <a:rPr lang="en-US" b="1" dirty="0" smtClean="0"/>
              <a:t> </a:t>
            </a:r>
            <a:r>
              <a:rPr lang="en-US" b="1" dirty="0" err="1" smtClean="0"/>
              <a:t>wird</a:t>
            </a:r>
            <a:r>
              <a:rPr lang="en-US" b="1" dirty="0" smtClean="0"/>
              <a:t>?</a:t>
            </a:r>
            <a:br>
              <a:rPr lang="en-US" b="1" dirty="0" smtClean="0"/>
            </a:br>
            <a:r>
              <a:rPr lang="en-US" dirty="0" err="1" smtClean="0"/>
              <a:t>Für</a:t>
            </a:r>
            <a:r>
              <a:rPr lang="en-US" dirty="0" smtClean="0"/>
              <a:t> </a:t>
            </a:r>
            <a:r>
              <a:rPr lang="en-US" dirty="0" err="1" smtClean="0"/>
              <a:t>alle</a:t>
            </a:r>
            <a:r>
              <a:rPr lang="en-US" dirty="0" smtClean="0"/>
              <a:t> </a:t>
            </a:r>
            <a:r>
              <a:rPr lang="en-US" dirty="0" err="1" smtClean="0"/>
              <a:t>Zeitpunkte</a:t>
            </a:r>
            <a:r>
              <a:rPr lang="en-US" dirty="0" smtClean="0"/>
              <a:t> k, </a:t>
            </a:r>
            <a:r>
              <a:rPr lang="en-US" dirty="0" err="1" smtClean="0"/>
              <a:t>soll</a:t>
            </a:r>
            <a:r>
              <a:rPr lang="en-US" dirty="0" smtClean="0"/>
              <a:t> </a:t>
            </a:r>
            <a:r>
              <a:rPr lang="en-US" dirty="0" err="1" smtClean="0"/>
              <a:t>jedes</a:t>
            </a:r>
            <a:r>
              <a:rPr lang="en-US" smtClean="0"/>
              <a:t> der </a:t>
            </a:r>
            <a:r>
              <a:rPr lang="en-US" dirty="0" smtClean="0"/>
              <a:t>k </a:t>
            </a:r>
            <a:r>
              <a:rPr lang="en-US" dirty="0" err="1" smtClean="0"/>
              <a:t>Elemente</a:t>
            </a:r>
            <a:r>
              <a:rPr lang="en-US" dirty="0" smtClean="0"/>
              <a:t>, die </a:t>
            </a:r>
            <a:r>
              <a:rPr lang="en-US" dirty="0" err="1" smtClean="0"/>
              <a:t>betrachet</a:t>
            </a:r>
            <a:r>
              <a:rPr lang="en-US" dirty="0" smtClean="0"/>
              <a:t> </a:t>
            </a:r>
            <a:r>
              <a:rPr lang="en-US" dirty="0" err="1" smtClean="0"/>
              <a:t>wurden</a:t>
            </a:r>
            <a:r>
              <a:rPr lang="en-US" dirty="0" smtClean="0"/>
              <a:t>, die </a:t>
            </a:r>
            <a:r>
              <a:rPr lang="en-US" dirty="0" err="1" smtClean="0"/>
              <a:t>gleiche</a:t>
            </a:r>
            <a:r>
              <a:rPr lang="en-US" dirty="0" smtClean="0"/>
              <a:t> </a:t>
            </a:r>
            <a:r>
              <a:rPr lang="en-US" dirty="0" err="1" smtClean="0"/>
              <a:t>Wahrscheinlichkeit</a:t>
            </a:r>
            <a:r>
              <a:rPr lang="en-US" dirty="0" smtClean="0"/>
              <a:t> </a:t>
            </a:r>
            <a:r>
              <a:rPr lang="en-US" dirty="0" err="1" smtClean="0"/>
              <a:t>haben</a:t>
            </a:r>
            <a:r>
              <a:rPr lang="en-US" dirty="0" smtClean="0"/>
              <a:t>, in die </a:t>
            </a:r>
            <a:r>
              <a:rPr lang="en-US" dirty="0" err="1" smtClean="0"/>
              <a:t>Teilmenge</a:t>
            </a:r>
            <a:r>
              <a:rPr lang="en-US" dirty="0" smtClean="0"/>
              <a:t> </a:t>
            </a:r>
            <a:r>
              <a:rPr lang="en-US" dirty="0" err="1" smtClean="0"/>
              <a:t>übernommen</a:t>
            </a:r>
            <a:r>
              <a:rPr lang="en-US" dirty="0" smtClean="0"/>
              <a:t> </a:t>
            </a:r>
            <a:r>
              <a:rPr lang="en-US" dirty="0" err="1" smtClean="0"/>
              <a:t>zu</a:t>
            </a:r>
            <a:r>
              <a:rPr lang="en-US" dirty="0" smtClean="0"/>
              <a:t> </a:t>
            </a:r>
            <a:r>
              <a:rPr lang="en-US" dirty="0" err="1" smtClean="0"/>
              <a:t>werden</a:t>
            </a:r>
            <a:endParaRPr lang="en-US" dirty="0" smtClean="0"/>
          </a:p>
        </p:txBody>
      </p:sp>
      <p:sp>
        <p:nvSpPr>
          <p:cNvPr id="24582" name="Slide Number Placeholder 5"/>
          <p:cNvSpPr>
            <a:spLocks noGrp="1"/>
          </p:cNvSpPr>
          <p:nvPr>
            <p:ph type="sldNum" sz="quarter" idx="12"/>
          </p:nvPr>
        </p:nvSpPr>
        <p:spPr bwMode="auto">
          <a:noFill/>
          <a:ln>
            <a:miter lim="800000"/>
            <a:headEnd/>
            <a:tailEnd/>
          </a:ln>
        </p:spPr>
        <p:txBody>
          <a:bodyPr/>
          <a:lstStyle/>
          <a:p>
            <a:fld id="{DD20F55C-4A6D-46CD-9BD6-781AD4E03E79}" type="slidenum">
              <a:rPr lang="en-US"/>
              <a:pPr/>
              <a:t>63</a:t>
            </a:fld>
            <a:endParaRPr lang="en-US"/>
          </a:p>
        </p:txBody>
      </p:sp>
      <p:sp>
        <p:nvSpPr>
          <p:cNvPr id="6" name="Footer Placeholder 4"/>
          <p:cNvSpPr>
            <a:spLocks noGrp="1"/>
          </p:cNvSpPr>
          <p:nvPr>
            <p:ph type="ftr" sz="quarter" idx="11"/>
          </p:nvPr>
        </p:nvSpPr>
        <p:spPr bwMode="auto">
          <a:xfrm>
            <a:off x="2267744" y="6381328"/>
            <a:ext cx="4752527" cy="288032"/>
          </a:xfrm>
          <a:noFill/>
          <a:ln>
            <a:miter lim="800000"/>
            <a:headEnd/>
            <a:tailEnd/>
          </a:ln>
        </p:spPr>
        <p:txBody>
          <a:bodyPr/>
          <a:lstStyle/>
          <a:p>
            <a:r>
              <a:rPr lang="nn-NO" sz="900" dirty="0" smtClean="0"/>
              <a:t>J. </a:t>
            </a:r>
            <a:r>
              <a:rPr lang="nn-NO" sz="900" dirty="0" err="1" smtClean="0"/>
              <a:t>Leskovec</a:t>
            </a:r>
            <a:r>
              <a:rPr lang="nn-NO" sz="900" dirty="0" smtClean="0"/>
              <a:t>, A. </a:t>
            </a:r>
            <a:r>
              <a:rPr lang="nn-NO" sz="900" dirty="0" err="1" smtClean="0"/>
              <a:t>Rajaraman</a:t>
            </a:r>
            <a:r>
              <a:rPr lang="nn-NO" sz="900" dirty="0" smtClean="0"/>
              <a:t>, J. Ullman: Mining of Massive Datasets, http://</a:t>
            </a:r>
            <a:r>
              <a:rPr lang="nn-NO" sz="900" dirty="0" err="1" smtClean="0"/>
              <a:t>www.mmds.org</a:t>
            </a:r>
            <a:endParaRPr lang="en-US" sz="900" dirty="0"/>
          </a:p>
        </p:txBody>
      </p:sp>
    </p:spTree>
    <p:extLst>
      <p:ext uri="{BB962C8B-B14F-4D97-AF65-F5344CB8AC3E}">
        <p14:creationId xmlns:p14="http://schemas.microsoft.com/office/powerpoint/2010/main" val="1775090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ea typeface="+mj-ea"/>
              </a:rPr>
              <a:t>Verwendung</a:t>
            </a:r>
            <a:r>
              <a:rPr lang="en-US" dirty="0" smtClean="0">
                <a:ea typeface="+mj-ea"/>
              </a:rPr>
              <a:t> </a:t>
            </a:r>
            <a:r>
              <a:rPr lang="en-US" dirty="0" err="1" smtClean="0">
                <a:ea typeface="+mj-ea"/>
              </a:rPr>
              <a:t>einer</a:t>
            </a:r>
            <a:r>
              <a:rPr lang="en-US" dirty="0" smtClean="0">
                <a:ea typeface="+mj-ea"/>
              </a:rPr>
              <a:t> </a:t>
            </a:r>
            <a:r>
              <a:rPr lang="en-US" dirty="0" err="1" smtClean="0">
                <a:ea typeface="+mj-ea"/>
              </a:rPr>
              <a:t>festgelegten</a:t>
            </a:r>
            <a:r>
              <a:rPr lang="en-US" dirty="0" smtClean="0">
                <a:ea typeface="+mj-ea"/>
              </a:rPr>
              <a:t> </a:t>
            </a:r>
            <a:r>
              <a:rPr lang="en-US" dirty="0" err="1" smtClean="0">
                <a:ea typeface="+mj-ea"/>
              </a:rPr>
              <a:t>Teilmenge</a:t>
            </a:r>
            <a:endParaRPr lang="en-US" dirty="0">
              <a:ea typeface="+mj-ea"/>
            </a:endParaRPr>
          </a:p>
        </p:txBody>
      </p:sp>
      <p:sp>
        <p:nvSpPr>
          <p:cNvPr id="3" name="Content Placeholder 2"/>
          <p:cNvSpPr>
            <a:spLocks noGrp="1"/>
          </p:cNvSpPr>
          <p:nvPr>
            <p:ph idx="1"/>
          </p:nvPr>
        </p:nvSpPr>
        <p:spPr>
          <a:xfrm>
            <a:off x="457200" y="1124744"/>
            <a:ext cx="8229600" cy="4968875"/>
          </a:xfrm>
        </p:spPr>
        <p:txBody>
          <a:bodyPr>
            <a:normAutofit/>
          </a:bodyPr>
          <a:lstStyle/>
          <a:p>
            <a:r>
              <a:rPr lang="en-US" b="1" dirty="0" err="1" smtClean="0">
                <a:solidFill>
                  <a:srgbClr val="0000FF"/>
                </a:solidFill>
              </a:rPr>
              <a:t>Szenario</a:t>
            </a:r>
            <a:r>
              <a:rPr lang="en-US" b="1" dirty="0" smtClean="0">
                <a:solidFill>
                  <a:srgbClr val="0000FF"/>
                </a:solidFill>
              </a:rPr>
              <a:t>:</a:t>
            </a:r>
            <a:r>
              <a:rPr lang="en-US" dirty="0" smtClean="0"/>
              <a:t> </a:t>
            </a:r>
            <a:r>
              <a:rPr lang="en-US" dirty="0" err="1" smtClean="0"/>
              <a:t>Auswertung</a:t>
            </a:r>
            <a:r>
              <a:rPr lang="en-US" dirty="0" smtClean="0"/>
              <a:t> von </a:t>
            </a:r>
            <a:r>
              <a:rPr lang="en-US" dirty="0" err="1" smtClean="0"/>
              <a:t>Anfragen</a:t>
            </a:r>
            <a:r>
              <a:rPr lang="en-US" dirty="0" smtClean="0"/>
              <a:t> an </a:t>
            </a:r>
            <a:r>
              <a:rPr lang="en-US" dirty="0" err="1" smtClean="0"/>
              <a:t>eine</a:t>
            </a:r>
            <a:r>
              <a:rPr lang="en-US" dirty="0" smtClean="0"/>
              <a:t> </a:t>
            </a:r>
            <a:r>
              <a:rPr lang="en-US" dirty="0" err="1" smtClean="0"/>
              <a:t>Suchmaschine</a:t>
            </a:r>
            <a:endParaRPr lang="en-US" dirty="0" smtClean="0"/>
          </a:p>
          <a:p>
            <a:pPr lvl="1"/>
            <a:r>
              <a:rPr lang="en-US" b="1" dirty="0" smtClean="0">
                <a:solidFill>
                  <a:srgbClr val="008000"/>
                </a:solidFill>
                <a:ea typeface="ＭＳ Ｐゴシック" pitchFamily="34" charset="-128"/>
              </a:rPr>
              <a:t>Strom von </a:t>
            </a:r>
            <a:r>
              <a:rPr lang="en-US" b="1" dirty="0" err="1" smtClean="0">
                <a:solidFill>
                  <a:srgbClr val="008000"/>
                </a:solidFill>
                <a:ea typeface="ＭＳ Ｐゴシック" pitchFamily="34" charset="-128"/>
              </a:rPr>
              <a:t>Tupeln</a:t>
            </a:r>
            <a:r>
              <a:rPr lang="en-US" b="1" dirty="0" smtClean="0">
                <a:solidFill>
                  <a:srgbClr val="008000"/>
                </a:solidFill>
                <a:ea typeface="ＭＳ Ｐゴシック" pitchFamily="34" charset="-128"/>
              </a:rPr>
              <a:t>:</a:t>
            </a:r>
            <a:r>
              <a:rPr lang="en-US" dirty="0" smtClean="0">
                <a:solidFill>
                  <a:srgbClr val="008000"/>
                </a:solidFill>
                <a:ea typeface="ＭＳ Ｐゴシック" pitchFamily="34" charset="-128"/>
              </a:rPr>
              <a:t> </a:t>
            </a:r>
            <a:r>
              <a:rPr lang="en-US" dirty="0" smtClean="0">
                <a:ea typeface="ＭＳ Ｐゴシック" pitchFamily="34" charset="-128"/>
              </a:rPr>
              <a:t>(user, query, time)</a:t>
            </a:r>
          </a:p>
          <a:p>
            <a:pPr lvl="1"/>
            <a:r>
              <a:rPr lang="en-US" b="1" dirty="0" err="1" smtClean="0">
                <a:solidFill>
                  <a:srgbClr val="008000"/>
                </a:solidFill>
                <a:ea typeface="ＭＳ Ｐゴシック" pitchFamily="34" charset="-128"/>
              </a:rPr>
              <a:t>Stromanfrage</a:t>
            </a:r>
            <a:r>
              <a:rPr lang="en-US" b="1" dirty="0" smtClean="0">
                <a:solidFill>
                  <a:srgbClr val="008000"/>
                </a:solidFill>
                <a:ea typeface="ＭＳ Ｐゴシック" pitchFamily="34" charset="-128"/>
              </a:rPr>
              <a:t>:</a:t>
            </a:r>
            <a:r>
              <a:rPr lang="en-US" dirty="0" smtClean="0">
                <a:solidFill>
                  <a:srgbClr val="008000"/>
                </a:solidFill>
                <a:ea typeface="ＭＳ Ｐゴシック" pitchFamily="34" charset="-128"/>
              </a:rPr>
              <a:t> </a:t>
            </a:r>
            <a:r>
              <a:rPr lang="en-US" b="1" dirty="0" smtClean="0">
                <a:ea typeface="ＭＳ Ｐゴシック" pitchFamily="34" charset="-128"/>
              </a:rPr>
              <a:t>How often did a user run the same query in a single day</a:t>
            </a:r>
          </a:p>
          <a:p>
            <a:pPr lvl="1"/>
            <a:r>
              <a:rPr lang="en-US" dirty="0" smtClean="0">
                <a:ea typeface="ＭＳ Ｐゴシック" pitchFamily="34" charset="-128"/>
              </a:rPr>
              <a:t>Ann: </a:t>
            </a:r>
            <a:r>
              <a:rPr lang="en-US" dirty="0" err="1" smtClean="0">
                <a:ea typeface="ＭＳ Ｐゴシック" pitchFamily="34" charset="-128"/>
              </a:rPr>
              <a:t>Platz</a:t>
            </a:r>
            <a:r>
              <a:rPr lang="en-US" dirty="0" smtClean="0">
                <a:ea typeface="ＭＳ Ｐゴシック" pitchFamily="34" charset="-128"/>
              </a:rPr>
              <a:t> </a:t>
            </a:r>
            <a:r>
              <a:rPr lang="en-US" dirty="0" err="1" smtClean="0">
                <a:ea typeface="ＭＳ Ｐゴシック" pitchFamily="34" charset="-128"/>
              </a:rPr>
              <a:t>für</a:t>
            </a:r>
            <a:r>
              <a:rPr lang="en-US" dirty="0" smtClean="0">
                <a:ea typeface="ＭＳ Ｐゴシック" pitchFamily="34" charset="-128"/>
              </a:rPr>
              <a:t> </a:t>
            </a:r>
            <a:r>
              <a:rPr lang="en-US" b="1" dirty="0" smtClean="0">
                <a:ea typeface="ＭＳ Ｐゴシック" pitchFamily="34" charset="-128"/>
              </a:rPr>
              <a:t>1/10</a:t>
            </a:r>
            <a:r>
              <a:rPr lang="en-US" b="1" baseline="30000" dirty="0" smtClean="0">
                <a:ea typeface="ＭＳ Ｐゴシック" pitchFamily="34" charset="-128"/>
              </a:rPr>
              <a:t>th</a:t>
            </a:r>
            <a:r>
              <a:rPr lang="en-US" dirty="0" smtClean="0">
                <a:ea typeface="ＭＳ Ｐゴシック" pitchFamily="34" charset="-128"/>
              </a:rPr>
              <a:t> des </a:t>
            </a:r>
            <a:r>
              <a:rPr lang="en-US" dirty="0" err="1" smtClean="0">
                <a:ea typeface="ＭＳ Ｐゴシック" pitchFamily="34" charset="-128"/>
              </a:rPr>
              <a:t>Stroms</a:t>
            </a:r>
            <a:endParaRPr lang="en-US" dirty="0" smtClean="0">
              <a:ea typeface="ＭＳ Ｐゴシック" pitchFamily="34" charset="-128"/>
            </a:endParaRPr>
          </a:p>
          <a:p>
            <a:r>
              <a:rPr lang="en-US" b="1" dirty="0" smtClean="0">
                <a:solidFill>
                  <a:srgbClr val="0000FF"/>
                </a:solidFill>
              </a:rPr>
              <a:t>Naive </a:t>
            </a:r>
            <a:r>
              <a:rPr lang="en-US" b="1" dirty="0" err="1" smtClean="0">
                <a:solidFill>
                  <a:srgbClr val="0000FF"/>
                </a:solidFill>
              </a:rPr>
              <a:t>Lösung</a:t>
            </a:r>
            <a:r>
              <a:rPr lang="en-US" b="1" dirty="0" smtClean="0">
                <a:solidFill>
                  <a:srgbClr val="0000FF"/>
                </a:solidFill>
              </a:rPr>
              <a:t>:</a:t>
            </a:r>
          </a:p>
          <a:p>
            <a:pPr lvl="1"/>
            <a:r>
              <a:rPr lang="en-US" dirty="0" err="1" smtClean="0">
                <a:ea typeface="ＭＳ Ｐゴシック" pitchFamily="34" charset="-128"/>
              </a:rPr>
              <a:t>Generiere</a:t>
            </a:r>
            <a:r>
              <a:rPr lang="en-US" dirty="0" smtClean="0">
                <a:ea typeface="ＭＳ Ｐゴシック" pitchFamily="34" charset="-128"/>
              </a:rPr>
              <a:t> </a:t>
            </a:r>
            <a:r>
              <a:rPr lang="en-US" dirty="0" err="1" smtClean="0">
                <a:ea typeface="ＭＳ Ｐゴシック" pitchFamily="34" charset="-128"/>
              </a:rPr>
              <a:t>ganzzahlige</a:t>
            </a:r>
            <a:r>
              <a:rPr lang="en-US" dirty="0" smtClean="0">
                <a:ea typeface="ＭＳ Ｐゴシック" pitchFamily="34" charset="-128"/>
              </a:rPr>
              <a:t> </a:t>
            </a:r>
            <a:r>
              <a:rPr lang="en-US" dirty="0" err="1" smtClean="0">
                <a:ea typeface="ＭＳ Ｐゴシック" pitchFamily="34" charset="-128"/>
              </a:rPr>
              <a:t>Zufallszahl</a:t>
            </a:r>
            <a:r>
              <a:rPr lang="en-US" dirty="0" smtClean="0">
                <a:ea typeface="ＭＳ Ｐゴシック" pitchFamily="34" charset="-128"/>
              </a:rPr>
              <a:t> </a:t>
            </a:r>
            <a:r>
              <a:rPr lang="en-US" b="1" dirty="0" smtClean="0">
                <a:ea typeface="ＭＳ Ｐゴシック" pitchFamily="34" charset="-128"/>
              </a:rPr>
              <a:t>[0..9]</a:t>
            </a:r>
            <a:r>
              <a:rPr lang="en-US" dirty="0" smtClean="0">
                <a:ea typeface="ＭＳ Ｐゴシック" pitchFamily="34" charset="-128"/>
              </a:rPr>
              <a:t> </a:t>
            </a:r>
            <a:r>
              <a:rPr lang="en-US" dirty="0" err="1" smtClean="0">
                <a:ea typeface="ＭＳ Ｐゴシック" pitchFamily="34" charset="-128"/>
              </a:rPr>
              <a:t>für</a:t>
            </a:r>
            <a:r>
              <a:rPr lang="en-US" dirty="0" smtClean="0">
                <a:ea typeface="ＭＳ Ｐゴシック" pitchFamily="34" charset="-128"/>
              </a:rPr>
              <a:t> </a:t>
            </a:r>
            <a:r>
              <a:rPr lang="en-US" dirty="0" err="1" smtClean="0">
                <a:ea typeface="ＭＳ Ｐゴシック" pitchFamily="34" charset="-128"/>
              </a:rPr>
              <a:t>jede</a:t>
            </a:r>
            <a:r>
              <a:rPr lang="en-US" dirty="0" smtClean="0">
                <a:ea typeface="ＭＳ Ｐゴシック" pitchFamily="34" charset="-128"/>
              </a:rPr>
              <a:t> </a:t>
            </a:r>
            <a:r>
              <a:rPr lang="en-US" dirty="0" err="1" smtClean="0">
                <a:ea typeface="ＭＳ Ｐゴシック" pitchFamily="34" charset="-128"/>
              </a:rPr>
              <a:t>Anfrage</a:t>
            </a:r>
            <a:endParaRPr lang="en-US" dirty="0" smtClean="0">
              <a:ea typeface="ＭＳ Ｐゴシック" pitchFamily="34" charset="-128"/>
            </a:endParaRPr>
          </a:p>
          <a:p>
            <a:pPr lvl="1"/>
            <a:r>
              <a:rPr lang="en-US" dirty="0" err="1" smtClean="0">
                <a:ea typeface="ＭＳ Ｐゴシック" pitchFamily="34" charset="-128"/>
              </a:rPr>
              <a:t>Speichere</a:t>
            </a:r>
            <a:r>
              <a:rPr lang="en-US" dirty="0" smtClean="0">
                <a:ea typeface="ＭＳ Ｐゴシック" pitchFamily="34" charset="-128"/>
              </a:rPr>
              <a:t> </a:t>
            </a:r>
            <a:r>
              <a:rPr lang="en-US" dirty="0" err="1" smtClean="0">
                <a:ea typeface="ＭＳ Ｐゴシック" pitchFamily="34" charset="-128"/>
              </a:rPr>
              <a:t>Anfrage</a:t>
            </a:r>
            <a:r>
              <a:rPr lang="en-US" dirty="0" smtClean="0">
                <a:ea typeface="ＭＳ Ｐゴシック" pitchFamily="34" charset="-128"/>
              </a:rPr>
              <a:t> falls </a:t>
            </a:r>
            <a:r>
              <a:rPr lang="en-US" dirty="0" err="1" smtClean="0">
                <a:ea typeface="ＭＳ Ｐゴシック" pitchFamily="34" charset="-128"/>
              </a:rPr>
              <a:t>Zahl</a:t>
            </a:r>
            <a:r>
              <a:rPr lang="en-US" dirty="0" smtClean="0">
                <a:ea typeface="ＭＳ Ｐゴシック" pitchFamily="34" charset="-128"/>
              </a:rPr>
              <a:t> = </a:t>
            </a:r>
            <a:r>
              <a:rPr lang="en-US" b="1" dirty="0" smtClean="0">
                <a:ea typeface="ＭＳ Ｐゴシック" pitchFamily="34" charset="-128"/>
              </a:rPr>
              <a:t>0</a:t>
            </a:r>
            <a:r>
              <a:rPr lang="en-US" dirty="0" smtClean="0">
                <a:ea typeface="ＭＳ Ｐゴシック" pitchFamily="34" charset="-128"/>
              </a:rPr>
              <a:t>, </a:t>
            </a:r>
            <a:r>
              <a:rPr lang="en-US" dirty="0" err="1" smtClean="0">
                <a:ea typeface="ＭＳ Ｐゴシック" pitchFamily="34" charset="-128"/>
              </a:rPr>
              <a:t>sonst</a:t>
            </a:r>
            <a:r>
              <a:rPr lang="en-US" dirty="0" smtClean="0">
                <a:ea typeface="ＭＳ Ｐゴシック" pitchFamily="34" charset="-128"/>
              </a:rPr>
              <a:t> </a:t>
            </a:r>
            <a:r>
              <a:rPr lang="en-US" dirty="0" err="1" smtClean="0">
                <a:ea typeface="ＭＳ Ｐゴシック" pitchFamily="34" charset="-128"/>
              </a:rPr>
              <a:t>ignoriere</a:t>
            </a:r>
            <a:r>
              <a:rPr lang="en-US" dirty="0" smtClean="0">
                <a:ea typeface="ＭＳ Ｐゴシック" pitchFamily="34" charset="-128"/>
              </a:rPr>
              <a:t> </a:t>
            </a:r>
            <a:r>
              <a:rPr lang="en-US" dirty="0" err="1" smtClean="0">
                <a:ea typeface="ＭＳ Ｐゴシック" pitchFamily="34" charset="-128"/>
              </a:rPr>
              <a:t>Stromelement</a:t>
            </a:r>
            <a:r>
              <a:rPr lang="en-US" dirty="0" smtClean="0">
                <a:ea typeface="ＭＳ Ｐゴシック" pitchFamily="34" charset="-128"/>
              </a:rPr>
              <a:t> (</a:t>
            </a:r>
            <a:r>
              <a:rPr lang="en-US" dirty="0" err="1" smtClean="0">
                <a:ea typeface="ＭＳ Ｐゴシック" pitchFamily="34" charset="-128"/>
              </a:rPr>
              <a:t>eine</a:t>
            </a:r>
            <a:r>
              <a:rPr lang="en-US" dirty="0" smtClean="0">
                <a:ea typeface="ＭＳ Ｐゴシック" pitchFamily="34" charset="-128"/>
              </a:rPr>
              <a:t> </a:t>
            </a:r>
            <a:r>
              <a:rPr lang="en-US" dirty="0" err="1" smtClean="0">
                <a:ea typeface="ＭＳ Ｐゴシック" pitchFamily="34" charset="-128"/>
              </a:rPr>
              <a:t>Anfrage</a:t>
            </a:r>
            <a:r>
              <a:rPr lang="en-US" dirty="0" smtClean="0">
                <a:ea typeface="ＭＳ Ｐゴシック" pitchFamily="34" charset="-128"/>
              </a:rPr>
              <a:t>) </a:t>
            </a:r>
          </a:p>
          <a:p>
            <a:endParaRPr lang="en-US" dirty="0" smtClean="0"/>
          </a:p>
        </p:txBody>
      </p:sp>
      <p:sp>
        <p:nvSpPr>
          <p:cNvPr id="25606" name="Slide Number Placeholder 5"/>
          <p:cNvSpPr>
            <a:spLocks noGrp="1"/>
          </p:cNvSpPr>
          <p:nvPr>
            <p:ph type="sldNum" sz="quarter" idx="12"/>
          </p:nvPr>
        </p:nvSpPr>
        <p:spPr bwMode="auto">
          <a:noFill/>
          <a:ln>
            <a:miter lim="800000"/>
            <a:headEnd/>
            <a:tailEnd/>
          </a:ln>
        </p:spPr>
        <p:txBody>
          <a:bodyPr/>
          <a:lstStyle/>
          <a:p>
            <a:fld id="{85F71D2B-DD3B-423F-828A-39E9CD946191}" type="slidenum">
              <a:rPr lang="en-US"/>
              <a:pPr/>
              <a:t>64</a:t>
            </a:fld>
            <a:endParaRPr lang="en-US"/>
          </a:p>
        </p:txBody>
      </p:sp>
      <p:sp>
        <p:nvSpPr>
          <p:cNvPr id="7" name="Footer Placeholder 4"/>
          <p:cNvSpPr>
            <a:spLocks noGrp="1"/>
          </p:cNvSpPr>
          <p:nvPr>
            <p:ph type="ftr" sz="quarter" idx="11"/>
          </p:nvPr>
        </p:nvSpPr>
        <p:spPr bwMode="auto">
          <a:xfrm>
            <a:off x="2267744" y="6381328"/>
            <a:ext cx="4752527" cy="288032"/>
          </a:xfrm>
          <a:noFill/>
          <a:ln>
            <a:miter lim="800000"/>
            <a:headEnd/>
            <a:tailEnd/>
          </a:ln>
        </p:spPr>
        <p:txBody>
          <a:bodyPr/>
          <a:lstStyle/>
          <a:p>
            <a:r>
              <a:rPr lang="nn-NO" sz="900" dirty="0" smtClean="0"/>
              <a:t>J. </a:t>
            </a:r>
            <a:r>
              <a:rPr lang="nn-NO" sz="900" dirty="0" err="1" smtClean="0"/>
              <a:t>Leskovec</a:t>
            </a:r>
            <a:r>
              <a:rPr lang="nn-NO" sz="900" dirty="0" smtClean="0"/>
              <a:t>, A. </a:t>
            </a:r>
            <a:r>
              <a:rPr lang="nn-NO" sz="900" dirty="0" err="1" smtClean="0"/>
              <a:t>Rajaraman</a:t>
            </a:r>
            <a:r>
              <a:rPr lang="nn-NO" sz="900" dirty="0" smtClean="0"/>
              <a:t>, J. Ullman: Mining of Massive Datasets, http://</a:t>
            </a:r>
            <a:r>
              <a:rPr lang="nn-NO" sz="900" dirty="0" err="1" smtClean="0"/>
              <a:t>www.mmds.org</a:t>
            </a:r>
            <a:endParaRPr lang="en-US" sz="900" dirty="0"/>
          </a:p>
        </p:txBody>
      </p:sp>
    </p:spTree>
    <p:extLst>
      <p:ext uri="{BB962C8B-B14F-4D97-AF65-F5344CB8AC3E}">
        <p14:creationId xmlns:p14="http://schemas.microsoft.com/office/powerpoint/2010/main" val="2449917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ea typeface="+mj-ea"/>
              </a:rPr>
              <a:t>Probleme</a:t>
            </a:r>
            <a:r>
              <a:rPr lang="en-US" dirty="0" smtClean="0">
                <a:ea typeface="+mj-ea"/>
              </a:rPr>
              <a:t> des </a:t>
            </a:r>
            <a:r>
              <a:rPr lang="en-US" dirty="0" err="1" smtClean="0">
                <a:ea typeface="+mj-ea"/>
              </a:rPr>
              <a:t>naiven</a:t>
            </a:r>
            <a:r>
              <a:rPr lang="en-US" dirty="0" smtClean="0">
                <a:ea typeface="+mj-ea"/>
              </a:rPr>
              <a:t> </a:t>
            </a:r>
            <a:r>
              <a:rPr lang="en-US" dirty="0" err="1" smtClean="0">
                <a:ea typeface="+mj-ea"/>
              </a:rPr>
              <a:t>Ansatzes</a:t>
            </a:r>
            <a:endParaRPr lang="en-US" dirty="0">
              <a:ea typeface="+mj-ea"/>
            </a:endParaRPr>
          </a:p>
        </p:txBody>
      </p:sp>
      <p:sp>
        <p:nvSpPr>
          <p:cNvPr id="3" name="Content Placeholder 2"/>
          <p:cNvSpPr>
            <a:spLocks noGrp="1"/>
          </p:cNvSpPr>
          <p:nvPr>
            <p:ph idx="1"/>
          </p:nvPr>
        </p:nvSpPr>
        <p:spPr>
          <a:xfrm>
            <a:off x="457200" y="1124744"/>
            <a:ext cx="8686800" cy="5562600"/>
          </a:xfrm>
        </p:spPr>
        <p:txBody>
          <a:bodyPr>
            <a:normAutofit/>
          </a:bodyPr>
          <a:lstStyle/>
          <a:p>
            <a:r>
              <a:rPr lang="en-US" sz="2400" b="1" dirty="0" err="1" smtClean="0">
                <a:solidFill>
                  <a:srgbClr val="FF0066"/>
                </a:solidFill>
              </a:rPr>
              <a:t>Auswertung</a:t>
            </a:r>
            <a:r>
              <a:rPr lang="en-US" sz="2400" b="1" dirty="0" smtClean="0">
                <a:solidFill>
                  <a:srgbClr val="FF0066"/>
                </a:solidFill>
              </a:rPr>
              <a:t> von: </a:t>
            </a:r>
            <a:r>
              <a:rPr lang="en-US" sz="2400" b="1" dirty="0" err="1" smtClean="0">
                <a:solidFill>
                  <a:srgbClr val="0000FF"/>
                </a:solidFill>
              </a:rPr>
              <a:t>Welcher</a:t>
            </a:r>
            <a:r>
              <a:rPr lang="en-US" sz="2400" b="1" dirty="0" smtClean="0">
                <a:solidFill>
                  <a:srgbClr val="0000FF"/>
                </a:solidFill>
              </a:rPr>
              <a:t> </a:t>
            </a:r>
            <a:r>
              <a:rPr lang="en-US" sz="2400" b="1" dirty="0" err="1" smtClean="0">
                <a:solidFill>
                  <a:srgbClr val="0000FF"/>
                </a:solidFill>
              </a:rPr>
              <a:t>Bruchteil</a:t>
            </a:r>
            <a:r>
              <a:rPr lang="en-US" sz="2400" b="1" dirty="0" smtClean="0">
                <a:solidFill>
                  <a:srgbClr val="0000FF"/>
                </a:solidFill>
              </a:rPr>
              <a:t> von </a:t>
            </a:r>
            <a:r>
              <a:rPr lang="en-US" sz="2400" b="1" dirty="0" err="1" smtClean="0">
                <a:solidFill>
                  <a:srgbClr val="0000FF"/>
                </a:solidFill>
              </a:rPr>
              <a:t>Anfragen</a:t>
            </a:r>
            <a:r>
              <a:rPr lang="en-US" sz="2400" b="1" dirty="0" smtClean="0">
                <a:solidFill>
                  <a:srgbClr val="0000FF"/>
                </a:solidFill>
              </a:rPr>
              <a:t> </a:t>
            </a:r>
            <a:r>
              <a:rPr lang="en-US" sz="2400" b="1" dirty="0" err="1" smtClean="0">
                <a:solidFill>
                  <a:srgbClr val="0000FF"/>
                </a:solidFill>
              </a:rPr>
              <a:t>sind</a:t>
            </a:r>
            <a:r>
              <a:rPr lang="en-US" sz="2400" b="1" dirty="0" smtClean="0">
                <a:solidFill>
                  <a:srgbClr val="0000FF"/>
                </a:solidFill>
              </a:rPr>
              <a:t> </a:t>
            </a:r>
            <a:r>
              <a:rPr lang="en-US" sz="2400" b="1" dirty="0" err="1" smtClean="0">
                <a:solidFill>
                  <a:srgbClr val="0000FF"/>
                </a:solidFill>
              </a:rPr>
              <a:t>Duplikate</a:t>
            </a:r>
            <a:r>
              <a:rPr lang="en-US" sz="2400" b="1" dirty="0" smtClean="0">
                <a:solidFill>
                  <a:srgbClr val="0000FF"/>
                </a:solidFill>
              </a:rPr>
              <a:t>?</a:t>
            </a:r>
          </a:p>
          <a:p>
            <a:pPr lvl="1"/>
            <a:r>
              <a:rPr lang="en-US" sz="2000" dirty="0" err="1" smtClean="0">
                <a:solidFill>
                  <a:srgbClr val="008000"/>
                </a:solidFill>
              </a:rPr>
              <a:t>Nehme</a:t>
            </a:r>
            <a:r>
              <a:rPr lang="en-US" sz="2000" dirty="0" smtClean="0">
                <a:solidFill>
                  <a:srgbClr val="008000"/>
                </a:solidFill>
              </a:rPr>
              <a:t> an, </a:t>
            </a:r>
            <a:r>
              <a:rPr lang="en-US" sz="2000" dirty="0" err="1" smtClean="0">
                <a:solidFill>
                  <a:srgbClr val="008000"/>
                </a:solidFill>
              </a:rPr>
              <a:t>jeder</a:t>
            </a:r>
            <a:r>
              <a:rPr lang="en-US" sz="2000" dirty="0" smtClean="0">
                <a:solidFill>
                  <a:srgbClr val="008000"/>
                </a:solidFill>
              </a:rPr>
              <a:t> </a:t>
            </a:r>
            <a:r>
              <a:rPr lang="en-US" sz="2000" dirty="0" err="1" smtClean="0">
                <a:solidFill>
                  <a:srgbClr val="008000"/>
                </a:solidFill>
              </a:rPr>
              <a:t>Benutzer</a:t>
            </a:r>
            <a:r>
              <a:rPr lang="en-US" sz="2000" dirty="0" smtClean="0">
                <a:solidFill>
                  <a:srgbClr val="008000"/>
                </a:solidFill>
              </a:rPr>
              <a:t> </a:t>
            </a:r>
            <a:r>
              <a:rPr lang="en-US" sz="2000" dirty="0" err="1" smtClean="0">
                <a:solidFill>
                  <a:srgbClr val="008000"/>
                </a:solidFill>
              </a:rPr>
              <a:t>sendet</a:t>
            </a:r>
            <a:r>
              <a:rPr lang="en-US" sz="2000" dirty="0" smtClean="0">
                <a:solidFill>
                  <a:srgbClr val="008000"/>
                </a:solidFill>
              </a:rPr>
              <a:t> </a:t>
            </a:r>
            <a:r>
              <a:rPr lang="en-US" sz="2000" b="1" i="1" dirty="0" smtClean="0">
                <a:solidFill>
                  <a:srgbClr val="008000"/>
                </a:solidFill>
              </a:rPr>
              <a:t>x</a:t>
            </a:r>
            <a:r>
              <a:rPr lang="en-US" sz="2000" dirty="0" smtClean="0">
                <a:solidFill>
                  <a:srgbClr val="008000"/>
                </a:solidFill>
              </a:rPr>
              <a:t> </a:t>
            </a:r>
            <a:r>
              <a:rPr lang="en-US" sz="2000" dirty="0" err="1" smtClean="0">
                <a:solidFill>
                  <a:srgbClr val="008000"/>
                </a:solidFill>
              </a:rPr>
              <a:t>Anfragen</a:t>
            </a:r>
            <a:r>
              <a:rPr lang="en-US" sz="2000" dirty="0" smtClean="0">
                <a:solidFill>
                  <a:srgbClr val="008000"/>
                </a:solidFill>
              </a:rPr>
              <a:t> </a:t>
            </a:r>
            <a:r>
              <a:rPr lang="en-US" sz="2000" dirty="0" err="1" smtClean="0">
                <a:solidFill>
                  <a:srgbClr val="008000"/>
                </a:solidFill>
              </a:rPr>
              <a:t>einmal</a:t>
            </a:r>
            <a:r>
              <a:rPr lang="en-US" sz="2000" dirty="0" smtClean="0">
                <a:solidFill>
                  <a:srgbClr val="008000"/>
                </a:solidFill>
              </a:rPr>
              <a:t> und </a:t>
            </a:r>
            <a:r>
              <a:rPr lang="en-US" sz="2000" b="1" i="1" dirty="0" smtClean="0">
                <a:solidFill>
                  <a:srgbClr val="008000"/>
                </a:solidFill>
              </a:rPr>
              <a:t>d</a:t>
            </a:r>
            <a:r>
              <a:rPr lang="en-US" sz="2000" dirty="0" smtClean="0">
                <a:solidFill>
                  <a:srgbClr val="008000"/>
                </a:solidFill>
              </a:rPr>
              <a:t> </a:t>
            </a:r>
            <a:r>
              <a:rPr lang="en-US" sz="2000" dirty="0" err="1" smtClean="0">
                <a:solidFill>
                  <a:srgbClr val="008000"/>
                </a:solidFill>
              </a:rPr>
              <a:t>Anfragen</a:t>
            </a:r>
            <a:r>
              <a:rPr lang="en-US" sz="2000" dirty="0" smtClean="0">
                <a:solidFill>
                  <a:srgbClr val="008000"/>
                </a:solidFill>
              </a:rPr>
              <a:t> </a:t>
            </a:r>
            <a:r>
              <a:rPr lang="en-US" sz="2000" dirty="0" err="1" smtClean="0">
                <a:solidFill>
                  <a:srgbClr val="008000"/>
                </a:solidFill>
              </a:rPr>
              <a:t>zweimal</a:t>
            </a:r>
            <a:r>
              <a:rPr lang="en-US" sz="2000" dirty="0" smtClean="0">
                <a:solidFill>
                  <a:srgbClr val="008000"/>
                </a:solidFill>
              </a:rPr>
              <a:t> (</a:t>
            </a:r>
            <a:r>
              <a:rPr lang="en-US" sz="2000" dirty="0" err="1" smtClean="0">
                <a:solidFill>
                  <a:srgbClr val="008000"/>
                </a:solidFill>
              </a:rPr>
              <a:t>insgesamt</a:t>
            </a:r>
            <a:r>
              <a:rPr lang="en-US" sz="2000" dirty="0" smtClean="0">
                <a:solidFill>
                  <a:srgbClr val="008000"/>
                </a:solidFill>
              </a:rPr>
              <a:t> also </a:t>
            </a:r>
            <a:r>
              <a:rPr lang="en-US" sz="2000" b="1" i="1" dirty="0" smtClean="0">
                <a:solidFill>
                  <a:srgbClr val="008000"/>
                </a:solidFill>
              </a:rPr>
              <a:t>x</a:t>
            </a:r>
            <a:r>
              <a:rPr lang="en-US" sz="2000" b="1" dirty="0" smtClean="0">
                <a:solidFill>
                  <a:srgbClr val="008000"/>
                </a:solidFill>
              </a:rPr>
              <a:t>+2</a:t>
            </a:r>
            <a:r>
              <a:rPr lang="en-US" sz="2000" b="1" i="1" dirty="0" smtClean="0">
                <a:solidFill>
                  <a:srgbClr val="008000"/>
                </a:solidFill>
              </a:rPr>
              <a:t>d</a:t>
            </a:r>
            <a:r>
              <a:rPr lang="en-US" sz="2000" dirty="0" smtClean="0">
                <a:solidFill>
                  <a:srgbClr val="008000"/>
                </a:solidFill>
              </a:rPr>
              <a:t> </a:t>
            </a:r>
            <a:r>
              <a:rPr lang="en-US" sz="2000" dirty="0" err="1" smtClean="0">
                <a:solidFill>
                  <a:srgbClr val="008000"/>
                </a:solidFill>
              </a:rPr>
              <a:t>Anfragen</a:t>
            </a:r>
            <a:r>
              <a:rPr lang="en-US" sz="2000" dirty="0" smtClean="0">
                <a:solidFill>
                  <a:srgbClr val="008000"/>
                </a:solidFill>
              </a:rPr>
              <a:t>)</a:t>
            </a:r>
          </a:p>
          <a:p>
            <a:pPr lvl="2"/>
            <a:r>
              <a:rPr lang="en-US" sz="1800" b="1" dirty="0" err="1" smtClean="0">
                <a:solidFill>
                  <a:srgbClr val="0000FF"/>
                </a:solidFill>
                <a:ea typeface="ＭＳ Ｐゴシック" pitchFamily="34" charset="-128"/>
              </a:rPr>
              <a:t>Korrekte</a:t>
            </a:r>
            <a:r>
              <a:rPr lang="en-US" sz="1800" b="1" dirty="0" smtClean="0">
                <a:solidFill>
                  <a:srgbClr val="0000FF"/>
                </a:solidFill>
                <a:ea typeface="ＭＳ Ｐゴシック" pitchFamily="34" charset="-128"/>
              </a:rPr>
              <a:t> </a:t>
            </a:r>
            <a:r>
              <a:rPr lang="en-US" sz="1800" b="1" dirty="0" err="1" smtClean="0">
                <a:solidFill>
                  <a:srgbClr val="0000FF"/>
                </a:solidFill>
                <a:ea typeface="ＭＳ Ｐゴシック" pitchFamily="34" charset="-128"/>
              </a:rPr>
              <a:t>Antwort</a:t>
            </a:r>
            <a:r>
              <a:rPr lang="en-US" sz="1800" b="1" dirty="0" smtClean="0">
                <a:solidFill>
                  <a:srgbClr val="0000FF"/>
                </a:solidFill>
                <a:ea typeface="ＭＳ Ｐゴシック" pitchFamily="34" charset="-128"/>
              </a:rPr>
              <a:t>:</a:t>
            </a:r>
            <a:r>
              <a:rPr lang="en-US" sz="1800" dirty="0" smtClean="0">
                <a:solidFill>
                  <a:srgbClr val="0000FF"/>
                </a:solidFill>
                <a:ea typeface="ＭＳ Ｐゴシック" pitchFamily="34" charset="-128"/>
              </a:rPr>
              <a:t> </a:t>
            </a:r>
            <a:r>
              <a:rPr lang="en-US" sz="1800" b="1" i="1" dirty="0" smtClean="0">
                <a:ea typeface="ＭＳ Ｐゴシック" pitchFamily="34" charset="-128"/>
              </a:rPr>
              <a:t>d</a:t>
            </a:r>
            <a:r>
              <a:rPr lang="en-US" sz="1800" b="1" dirty="0" smtClean="0">
                <a:ea typeface="ＭＳ Ｐゴシック" pitchFamily="34" charset="-128"/>
              </a:rPr>
              <a:t>/(</a:t>
            </a:r>
            <a:r>
              <a:rPr lang="en-US" sz="1800" b="1" i="1" dirty="0" err="1" smtClean="0">
                <a:ea typeface="ＭＳ Ｐゴシック" pitchFamily="34" charset="-128"/>
              </a:rPr>
              <a:t>x</a:t>
            </a:r>
            <a:r>
              <a:rPr lang="en-US" sz="1800" b="1" dirty="0" err="1" smtClean="0">
                <a:ea typeface="ＭＳ Ｐゴシック" pitchFamily="34" charset="-128"/>
              </a:rPr>
              <a:t>+</a:t>
            </a:r>
            <a:r>
              <a:rPr lang="en-US" sz="1800" b="1" i="1" dirty="0" err="1" smtClean="0">
                <a:ea typeface="ＭＳ Ｐゴシック" pitchFamily="34" charset="-128"/>
              </a:rPr>
              <a:t>d</a:t>
            </a:r>
            <a:r>
              <a:rPr lang="en-US" sz="1800" b="1" dirty="0" smtClean="0">
                <a:ea typeface="ＭＳ Ｐゴシック" pitchFamily="34" charset="-128"/>
              </a:rPr>
              <a:t>)</a:t>
            </a:r>
          </a:p>
          <a:p>
            <a:pPr lvl="1"/>
            <a:r>
              <a:rPr lang="en-US" sz="2000" b="1" dirty="0" err="1" smtClean="0">
                <a:ea typeface="ＭＳ Ｐゴシック" pitchFamily="34" charset="-128"/>
              </a:rPr>
              <a:t>Vorgeschlagene</a:t>
            </a:r>
            <a:r>
              <a:rPr lang="en-US" sz="2000" b="1" dirty="0" smtClean="0">
                <a:ea typeface="ＭＳ Ｐゴシック" pitchFamily="34" charset="-128"/>
              </a:rPr>
              <a:t> </a:t>
            </a:r>
            <a:r>
              <a:rPr lang="en-US" sz="2000" b="1" dirty="0" err="1" smtClean="0">
                <a:ea typeface="ＭＳ Ｐゴシック" pitchFamily="34" charset="-128"/>
              </a:rPr>
              <a:t>Lösung</a:t>
            </a:r>
            <a:r>
              <a:rPr lang="en-US" sz="2000" b="1" dirty="0" smtClean="0">
                <a:ea typeface="ＭＳ Ｐゴシック" pitchFamily="34" charset="-128"/>
              </a:rPr>
              <a:t>: </a:t>
            </a:r>
            <a:r>
              <a:rPr lang="en-US" sz="2000" b="1" dirty="0" err="1" smtClean="0">
                <a:solidFill>
                  <a:srgbClr val="FF0066"/>
                </a:solidFill>
                <a:ea typeface="ＭＳ Ｐゴシック" pitchFamily="34" charset="-128"/>
              </a:rPr>
              <a:t>Verwende</a:t>
            </a:r>
            <a:r>
              <a:rPr lang="en-US" sz="2000" b="1" dirty="0" smtClean="0">
                <a:solidFill>
                  <a:srgbClr val="FF0066"/>
                </a:solidFill>
                <a:ea typeface="ＭＳ Ｐゴシック" pitchFamily="34" charset="-128"/>
              </a:rPr>
              <a:t> 10% der </a:t>
            </a:r>
            <a:r>
              <a:rPr lang="en-US" sz="2000" b="1" dirty="0" err="1" smtClean="0">
                <a:solidFill>
                  <a:srgbClr val="FF0066"/>
                </a:solidFill>
                <a:ea typeface="ＭＳ Ｐゴシック" pitchFamily="34" charset="-128"/>
              </a:rPr>
              <a:t>auftretenden</a:t>
            </a:r>
            <a:r>
              <a:rPr lang="en-US" sz="2000" b="1" dirty="0" smtClean="0">
                <a:solidFill>
                  <a:srgbClr val="FF0066"/>
                </a:solidFill>
                <a:ea typeface="ＭＳ Ｐゴシック" pitchFamily="34" charset="-128"/>
              </a:rPr>
              <a:t> </a:t>
            </a:r>
            <a:r>
              <a:rPr lang="en-US" sz="2000" b="1" dirty="0" err="1" smtClean="0">
                <a:solidFill>
                  <a:srgbClr val="FF0066"/>
                </a:solidFill>
                <a:ea typeface="ＭＳ Ｐゴシック" pitchFamily="34" charset="-128"/>
              </a:rPr>
              <a:t>Anfragen</a:t>
            </a:r>
            <a:r>
              <a:rPr lang="en-US" sz="2000" b="1" dirty="0" smtClean="0">
                <a:solidFill>
                  <a:srgbClr val="FF0066"/>
                </a:solidFill>
                <a:ea typeface="ＭＳ Ｐゴシック" pitchFamily="34" charset="-128"/>
              </a:rPr>
              <a:t> </a:t>
            </a:r>
            <a:r>
              <a:rPr lang="en-US" sz="2000" b="1" dirty="0" err="1" smtClean="0">
                <a:solidFill>
                  <a:srgbClr val="FF0066"/>
                </a:solidFill>
                <a:ea typeface="ＭＳ Ｐゴシック" pitchFamily="34" charset="-128"/>
              </a:rPr>
              <a:t>aus</a:t>
            </a:r>
            <a:r>
              <a:rPr lang="en-US" sz="2000" b="1" dirty="0" smtClean="0">
                <a:solidFill>
                  <a:srgbClr val="FF0066"/>
                </a:solidFill>
                <a:ea typeface="ＭＳ Ｐゴシック" pitchFamily="34" charset="-128"/>
              </a:rPr>
              <a:t> </a:t>
            </a:r>
            <a:r>
              <a:rPr lang="en-US" sz="2000" b="1" dirty="0" err="1" smtClean="0">
                <a:solidFill>
                  <a:srgbClr val="FF0066"/>
                </a:solidFill>
                <a:ea typeface="ＭＳ Ｐゴシック" pitchFamily="34" charset="-128"/>
              </a:rPr>
              <a:t>dem</a:t>
            </a:r>
            <a:r>
              <a:rPr lang="en-US" sz="2000" b="1" dirty="0" smtClean="0">
                <a:solidFill>
                  <a:srgbClr val="FF0066"/>
                </a:solidFill>
                <a:ea typeface="ＭＳ Ｐゴシック" pitchFamily="34" charset="-128"/>
              </a:rPr>
              <a:t> Strom</a:t>
            </a:r>
          </a:p>
          <a:p>
            <a:pPr lvl="2"/>
            <a:r>
              <a:rPr lang="en-US" sz="1800" dirty="0" err="1" smtClean="0">
                <a:ea typeface="ＭＳ Ｐゴシック" pitchFamily="34" charset="-128"/>
              </a:rPr>
              <a:t>Stichprobe</a:t>
            </a:r>
            <a:r>
              <a:rPr lang="en-US" sz="1800" dirty="0" smtClean="0">
                <a:ea typeface="ＭＳ Ｐゴシック" pitchFamily="34" charset="-128"/>
              </a:rPr>
              <a:t> </a:t>
            </a:r>
            <a:r>
              <a:rPr lang="en-US" sz="1800" dirty="0" err="1" smtClean="0">
                <a:ea typeface="ＭＳ Ｐゴシック" pitchFamily="34" charset="-128"/>
              </a:rPr>
              <a:t>enthält</a:t>
            </a:r>
            <a:r>
              <a:rPr lang="en-US" sz="1800" dirty="0" smtClean="0">
                <a:ea typeface="ＭＳ Ｐゴシック" pitchFamily="34" charset="-128"/>
              </a:rPr>
              <a:t> </a:t>
            </a:r>
            <a:r>
              <a:rPr lang="en-US" sz="1800" b="1" i="1" dirty="0" smtClean="0">
                <a:ea typeface="ＭＳ Ｐゴシック" pitchFamily="34" charset="-128"/>
              </a:rPr>
              <a:t>x</a:t>
            </a:r>
            <a:r>
              <a:rPr lang="en-US" sz="1800" b="1" dirty="0" smtClean="0">
                <a:ea typeface="ＭＳ Ｐゴシック" pitchFamily="34" charset="-128"/>
              </a:rPr>
              <a:t>/10</a:t>
            </a:r>
            <a:r>
              <a:rPr lang="en-US" sz="1800" dirty="0" smtClean="0">
                <a:ea typeface="ＭＳ Ｐゴシック" pitchFamily="34" charset="-128"/>
              </a:rPr>
              <a:t> der </a:t>
            </a:r>
            <a:r>
              <a:rPr lang="en-US" sz="1800" dirty="0" err="1" smtClean="0">
                <a:ea typeface="ＭＳ Ｐゴシック" pitchFamily="34" charset="-128"/>
              </a:rPr>
              <a:t>Einfachanfragen</a:t>
            </a:r>
            <a:r>
              <a:rPr lang="en-US" sz="1800" dirty="0" smtClean="0">
                <a:ea typeface="ＭＳ Ｐゴシック" pitchFamily="34" charset="-128"/>
              </a:rPr>
              <a:t> und </a:t>
            </a:r>
            <a:r>
              <a:rPr lang="en-US" sz="1800" dirty="0" err="1" smtClean="0">
                <a:ea typeface="ＭＳ Ｐゴシック" pitchFamily="34" charset="-128"/>
              </a:rPr>
              <a:t>mindestens</a:t>
            </a:r>
            <a:r>
              <a:rPr lang="en-US" sz="1800" dirty="0" smtClean="0">
                <a:ea typeface="ＭＳ Ｐゴシック" pitchFamily="34" charset="-128"/>
              </a:rPr>
              <a:t/>
            </a:r>
            <a:br>
              <a:rPr lang="en-US" sz="1800" dirty="0" smtClean="0">
                <a:ea typeface="ＭＳ Ｐゴシック" pitchFamily="34" charset="-128"/>
              </a:rPr>
            </a:br>
            <a:r>
              <a:rPr lang="en-US" sz="1800" b="1" dirty="0" smtClean="0">
                <a:ea typeface="ＭＳ Ｐゴシック" pitchFamily="34" charset="-128"/>
              </a:rPr>
              <a:t>2</a:t>
            </a:r>
            <a:r>
              <a:rPr lang="en-US" sz="1800" b="1" i="1" dirty="0" smtClean="0">
                <a:ea typeface="ＭＳ Ｐゴシック" pitchFamily="34" charset="-128"/>
              </a:rPr>
              <a:t>d</a:t>
            </a:r>
            <a:r>
              <a:rPr lang="en-US" sz="1800" b="1" dirty="0" smtClean="0">
                <a:ea typeface="ＭＳ Ｐゴシック" pitchFamily="34" charset="-128"/>
              </a:rPr>
              <a:t>/10</a:t>
            </a:r>
            <a:r>
              <a:rPr lang="en-US" sz="1800" dirty="0" smtClean="0">
                <a:ea typeface="ＭＳ Ｐゴシック" pitchFamily="34" charset="-128"/>
              </a:rPr>
              <a:t> der </a:t>
            </a:r>
            <a:r>
              <a:rPr lang="en-US" sz="1800" dirty="0" err="1" smtClean="0">
                <a:ea typeface="ＭＳ Ｐゴシック" pitchFamily="34" charset="-128"/>
              </a:rPr>
              <a:t>Mehrfachanfragen</a:t>
            </a:r>
            <a:endParaRPr lang="en-US" sz="1800" dirty="0" smtClean="0">
              <a:ea typeface="ＭＳ Ｐゴシック" pitchFamily="34" charset="-128"/>
            </a:endParaRPr>
          </a:p>
          <a:p>
            <a:pPr lvl="2"/>
            <a:r>
              <a:rPr lang="en-US" sz="1800" dirty="0" err="1" smtClean="0">
                <a:ea typeface="ＭＳ Ｐゴシック" pitchFamily="34" charset="-128"/>
              </a:rPr>
              <a:t>Aber</a:t>
            </a:r>
            <a:r>
              <a:rPr lang="en-US" sz="1800" dirty="0" smtClean="0">
                <a:ea typeface="ＭＳ Ｐゴシック" pitchFamily="34" charset="-128"/>
              </a:rPr>
              <a:t> </a:t>
            </a:r>
            <a:r>
              <a:rPr lang="en-US" sz="1800" dirty="0" err="1" smtClean="0">
                <a:ea typeface="ＭＳ Ｐゴシック" pitchFamily="34" charset="-128"/>
              </a:rPr>
              <a:t>es</a:t>
            </a:r>
            <a:r>
              <a:rPr lang="en-US" sz="1800" dirty="0" smtClean="0">
                <a:ea typeface="ＭＳ Ｐゴシック" pitchFamily="34" charset="-128"/>
              </a:rPr>
              <a:t> </a:t>
            </a:r>
            <a:r>
              <a:rPr lang="en-US" sz="1800" dirty="0" err="1" smtClean="0">
                <a:ea typeface="ＭＳ Ｐゴシック" pitchFamily="34" charset="-128"/>
              </a:rPr>
              <a:t>werden</a:t>
            </a:r>
            <a:r>
              <a:rPr lang="en-US" sz="1800" dirty="0" smtClean="0">
                <a:ea typeface="ＭＳ Ｐゴシック" pitchFamily="34" charset="-128"/>
              </a:rPr>
              <a:t> </a:t>
            </a:r>
            <a:r>
              <a:rPr lang="en-US" sz="1800" dirty="0" err="1" smtClean="0">
                <a:ea typeface="ＭＳ Ｐゴシック" pitchFamily="34" charset="-128"/>
              </a:rPr>
              <a:t>nur</a:t>
            </a:r>
            <a:r>
              <a:rPr lang="en-US" sz="1800" dirty="0" smtClean="0">
                <a:ea typeface="ＭＳ Ｐゴシック" pitchFamily="34" charset="-128"/>
              </a:rPr>
              <a:t> </a:t>
            </a:r>
            <a:r>
              <a:rPr lang="en-US" sz="1800" b="1" i="1" dirty="0" smtClean="0">
                <a:ea typeface="ＭＳ Ｐゴシック" pitchFamily="34" charset="-128"/>
              </a:rPr>
              <a:t>d</a:t>
            </a:r>
            <a:r>
              <a:rPr lang="en-US" sz="1800" b="1" dirty="0" smtClean="0">
                <a:ea typeface="ＭＳ Ｐゴシック" pitchFamily="34" charset="-128"/>
              </a:rPr>
              <a:t>/100</a:t>
            </a:r>
            <a:r>
              <a:rPr lang="en-US" sz="1800" dirty="0" smtClean="0">
                <a:ea typeface="ＭＳ Ｐゴシック" pitchFamily="34" charset="-128"/>
              </a:rPr>
              <a:t> der </a:t>
            </a:r>
            <a:r>
              <a:rPr lang="en-US" sz="1800" dirty="0" err="1" smtClean="0">
                <a:ea typeface="ＭＳ Ｐゴシック" pitchFamily="34" charset="-128"/>
              </a:rPr>
              <a:t>Paare</a:t>
            </a:r>
            <a:r>
              <a:rPr lang="en-US" sz="1800" dirty="0" smtClean="0">
                <a:ea typeface="ＭＳ Ｐゴシック" pitchFamily="34" charset="-128"/>
              </a:rPr>
              <a:t> </a:t>
            </a:r>
            <a:r>
              <a:rPr lang="en-US" sz="1800" dirty="0" err="1" smtClean="0">
                <a:ea typeface="ＭＳ Ｐゴシック" pitchFamily="34" charset="-128"/>
              </a:rPr>
              <a:t>wirklich</a:t>
            </a:r>
            <a:r>
              <a:rPr lang="en-US" sz="1800" dirty="0" smtClean="0">
                <a:ea typeface="ＭＳ Ｐゴシック" pitchFamily="34" charset="-128"/>
              </a:rPr>
              <a:t> </a:t>
            </a:r>
            <a:r>
              <a:rPr lang="en-US" sz="1800" dirty="0" err="1" smtClean="0">
                <a:ea typeface="ＭＳ Ｐゴシック" pitchFamily="34" charset="-128"/>
              </a:rPr>
              <a:t>als</a:t>
            </a:r>
            <a:r>
              <a:rPr lang="en-US" sz="1800" dirty="0" smtClean="0">
                <a:ea typeface="ＭＳ Ｐゴシック" pitchFamily="34" charset="-128"/>
              </a:rPr>
              <a:t> </a:t>
            </a:r>
            <a:r>
              <a:rPr lang="en-US" sz="1800" dirty="0" err="1" smtClean="0">
                <a:ea typeface="ＭＳ Ｐゴシック" pitchFamily="34" charset="-128"/>
              </a:rPr>
              <a:t>Duplikate</a:t>
            </a:r>
            <a:r>
              <a:rPr lang="en-US" sz="1800" dirty="0" smtClean="0">
                <a:ea typeface="ＭＳ Ｐゴシック" pitchFamily="34" charset="-128"/>
              </a:rPr>
              <a:t> </a:t>
            </a:r>
            <a:r>
              <a:rPr lang="en-US" sz="1800" dirty="0" err="1" smtClean="0">
                <a:ea typeface="ＭＳ Ｐゴシック" pitchFamily="34" charset="-128"/>
              </a:rPr>
              <a:t>erkannt</a:t>
            </a:r>
            <a:endParaRPr lang="en-US" sz="1800" dirty="0" smtClean="0">
              <a:ea typeface="ＭＳ Ｐゴシック" pitchFamily="34" charset="-128"/>
            </a:endParaRPr>
          </a:p>
          <a:p>
            <a:pPr lvl="3"/>
            <a:r>
              <a:rPr lang="en-US" sz="1600" b="1" dirty="0" smtClean="0">
                <a:ea typeface="ＭＳ Ｐゴシック" pitchFamily="34" charset="-128"/>
              </a:rPr>
              <a:t>d/100</a:t>
            </a:r>
            <a:r>
              <a:rPr lang="en-US" sz="1600" dirty="0" smtClean="0">
                <a:ea typeface="ＭＳ Ｐゴシック" pitchFamily="34" charset="-128"/>
              </a:rPr>
              <a:t> = </a:t>
            </a:r>
            <a:r>
              <a:rPr lang="en-US" sz="1600" b="1" dirty="0" smtClean="0">
                <a:ea typeface="ＭＳ Ｐゴシック" pitchFamily="34" charset="-128"/>
              </a:rPr>
              <a:t>1/10 ∙ 1/10 ∙ d</a:t>
            </a:r>
          </a:p>
          <a:p>
            <a:pPr lvl="2"/>
            <a:r>
              <a:rPr lang="en-US" sz="1800" dirty="0" smtClean="0">
                <a:ea typeface="ＭＳ Ｐゴシック" pitchFamily="34" charset="-128"/>
              </a:rPr>
              <a:t>Von </a:t>
            </a:r>
            <a:r>
              <a:rPr lang="en-US" sz="1800" b="1" i="1" dirty="0" smtClean="0">
                <a:ea typeface="ＭＳ Ｐゴシック" pitchFamily="34" charset="-128"/>
              </a:rPr>
              <a:t>d</a:t>
            </a:r>
            <a:r>
              <a:rPr lang="en-US" sz="1800" dirty="0" smtClean="0">
                <a:ea typeface="ＭＳ Ｐゴシック" pitchFamily="34" charset="-128"/>
              </a:rPr>
              <a:t> “</a:t>
            </a:r>
            <a:r>
              <a:rPr lang="en-US" sz="1800" dirty="0" err="1" smtClean="0">
                <a:ea typeface="ＭＳ Ｐゴシック" pitchFamily="34" charset="-128"/>
              </a:rPr>
              <a:t>Duplikaten</a:t>
            </a:r>
            <a:r>
              <a:rPr lang="en-US" sz="1800" dirty="0" smtClean="0">
                <a:ea typeface="ＭＳ Ｐゴシック" pitchFamily="34" charset="-128"/>
              </a:rPr>
              <a:t>” </a:t>
            </a:r>
            <a:r>
              <a:rPr lang="en-US" sz="1800" dirty="0" err="1" smtClean="0">
                <a:ea typeface="ＭＳ Ｐゴシック" pitchFamily="34" charset="-128"/>
              </a:rPr>
              <a:t>kommen</a:t>
            </a:r>
            <a:r>
              <a:rPr lang="en-US" sz="1800" dirty="0" smtClean="0">
                <a:ea typeface="ＭＳ Ｐゴシック" pitchFamily="34" charset="-128"/>
              </a:rPr>
              <a:t> </a:t>
            </a:r>
            <a:r>
              <a:rPr lang="en-US" sz="1800" b="1" i="1" dirty="0" smtClean="0">
                <a:ea typeface="ＭＳ Ｐゴシック" pitchFamily="34" charset="-128"/>
              </a:rPr>
              <a:t>18d/100</a:t>
            </a:r>
            <a:r>
              <a:rPr lang="en-US" sz="1800" dirty="0" smtClean="0">
                <a:ea typeface="ＭＳ Ｐゴシック" pitchFamily="34" charset="-128"/>
              </a:rPr>
              <a:t> </a:t>
            </a:r>
            <a:r>
              <a:rPr lang="en-US" sz="1800" dirty="0" err="1" smtClean="0">
                <a:ea typeface="ＭＳ Ｐゴシック" pitchFamily="34" charset="-128"/>
              </a:rPr>
              <a:t>nur</a:t>
            </a:r>
            <a:r>
              <a:rPr lang="en-US" sz="1800" dirty="0" smtClean="0">
                <a:ea typeface="ＭＳ Ｐゴシック" pitchFamily="34" charset="-128"/>
              </a:rPr>
              <a:t> </a:t>
            </a:r>
            <a:r>
              <a:rPr lang="en-US" sz="1800" dirty="0" err="1" smtClean="0">
                <a:ea typeface="ＭＳ Ｐゴシック" pitchFamily="34" charset="-128"/>
              </a:rPr>
              <a:t>genau</a:t>
            </a:r>
            <a:r>
              <a:rPr lang="en-US" sz="1800" dirty="0" smtClean="0">
                <a:ea typeface="ＭＳ Ｐゴシック" pitchFamily="34" charset="-128"/>
              </a:rPr>
              <a:t> </a:t>
            </a:r>
            <a:r>
              <a:rPr lang="en-US" sz="1800" dirty="0" err="1" smtClean="0">
                <a:ea typeface="ＭＳ Ｐゴシック" pitchFamily="34" charset="-128"/>
              </a:rPr>
              <a:t>einmal</a:t>
            </a:r>
            <a:r>
              <a:rPr lang="en-US" sz="1800" dirty="0" smtClean="0">
                <a:ea typeface="ＭＳ Ｐゴシック" pitchFamily="34" charset="-128"/>
              </a:rPr>
              <a:t> in der </a:t>
            </a:r>
            <a:r>
              <a:rPr lang="en-US" sz="1800" dirty="0" err="1" smtClean="0">
                <a:ea typeface="ＭＳ Ｐゴシック" pitchFamily="34" charset="-128"/>
              </a:rPr>
              <a:t>Stichprobe</a:t>
            </a:r>
            <a:r>
              <a:rPr lang="en-US" sz="1800" dirty="0" smtClean="0">
                <a:ea typeface="ＭＳ Ｐゴシック" pitchFamily="34" charset="-128"/>
              </a:rPr>
              <a:t> </a:t>
            </a:r>
            <a:r>
              <a:rPr lang="en-US" sz="1800" dirty="0" err="1" smtClean="0">
                <a:ea typeface="ＭＳ Ｐゴシック" pitchFamily="34" charset="-128"/>
              </a:rPr>
              <a:t>vor</a:t>
            </a:r>
            <a:endParaRPr lang="en-US" sz="1800" dirty="0" smtClean="0">
              <a:ea typeface="ＭＳ Ｐゴシック" pitchFamily="34" charset="-128"/>
            </a:endParaRPr>
          </a:p>
          <a:p>
            <a:pPr lvl="3"/>
            <a:r>
              <a:rPr lang="en-US" sz="1600" b="1" dirty="0" smtClean="0">
                <a:ea typeface="ＭＳ Ｐゴシック" pitchFamily="34" charset="-128"/>
              </a:rPr>
              <a:t>18d/100 = ((</a:t>
            </a:r>
            <a:r>
              <a:rPr lang="en-US" sz="1600" b="1" dirty="0">
                <a:ea typeface="ＭＳ Ｐゴシック" pitchFamily="34" charset="-128"/>
              </a:rPr>
              <a:t>1/10 ∙ 9/10</a:t>
            </a:r>
            <a:r>
              <a:rPr lang="en-US" sz="1600" b="1" dirty="0" smtClean="0">
                <a:ea typeface="ＭＳ Ｐゴシック" pitchFamily="34" charset="-128"/>
              </a:rPr>
              <a:t>)+(</a:t>
            </a:r>
            <a:r>
              <a:rPr lang="en-US" sz="1600" b="1" dirty="0">
                <a:ea typeface="ＭＳ Ｐゴシック" pitchFamily="34" charset="-128"/>
              </a:rPr>
              <a:t>9/10 ∙ 1/10)) ∙ d</a:t>
            </a:r>
            <a:endParaRPr lang="en-US" sz="1600" b="1" dirty="0" smtClean="0">
              <a:ea typeface="ＭＳ Ｐゴシック" pitchFamily="34" charset="-128"/>
            </a:endParaRPr>
          </a:p>
          <a:p>
            <a:pPr lvl="1"/>
            <a:r>
              <a:rPr lang="en-US" sz="2000" b="1" dirty="0" smtClean="0">
                <a:solidFill>
                  <a:srgbClr val="D60093"/>
                </a:solidFill>
                <a:ea typeface="ＭＳ Ｐゴシック" pitchFamily="34" charset="-128"/>
              </a:rPr>
              <a:t>Also </a:t>
            </a:r>
            <a:r>
              <a:rPr lang="en-US" sz="2000" b="1" dirty="0" err="1" smtClean="0">
                <a:solidFill>
                  <a:srgbClr val="D60093"/>
                </a:solidFill>
                <a:ea typeface="ＭＳ Ｐゴシック" pitchFamily="34" charset="-128"/>
              </a:rPr>
              <a:t>wäre</a:t>
            </a:r>
            <a:r>
              <a:rPr lang="en-US" sz="2000" b="1" dirty="0" smtClean="0">
                <a:solidFill>
                  <a:srgbClr val="D60093"/>
                </a:solidFill>
                <a:ea typeface="ＭＳ Ｐゴシック" pitchFamily="34" charset="-128"/>
              </a:rPr>
              <a:t> die </a:t>
            </a:r>
            <a:r>
              <a:rPr lang="en-US" sz="2000" b="1" dirty="0" err="1" smtClean="0">
                <a:solidFill>
                  <a:srgbClr val="D60093"/>
                </a:solidFill>
                <a:ea typeface="ＭＳ Ｐゴシック" pitchFamily="34" charset="-128"/>
              </a:rPr>
              <a:t>Antwort</a:t>
            </a:r>
            <a:r>
              <a:rPr lang="en-US" sz="2000" b="1" dirty="0" smtClean="0">
                <a:solidFill>
                  <a:srgbClr val="D60093"/>
                </a:solidFill>
                <a:ea typeface="ＭＳ Ｐゴシック" pitchFamily="34" charset="-128"/>
              </a:rPr>
              <a:t> </a:t>
            </a:r>
            <a:r>
              <a:rPr lang="en-US" sz="2000" b="1" dirty="0" err="1" smtClean="0">
                <a:solidFill>
                  <a:srgbClr val="D60093"/>
                </a:solidFill>
                <a:ea typeface="ＭＳ Ｐゴシック" pitchFamily="34" charset="-128"/>
              </a:rPr>
              <a:t>mit</a:t>
            </a:r>
            <a:r>
              <a:rPr lang="en-US" sz="2000" b="1" dirty="0" smtClean="0">
                <a:solidFill>
                  <a:srgbClr val="D60093"/>
                </a:solidFill>
                <a:ea typeface="ＭＳ Ｐゴシック" pitchFamily="34" charset="-128"/>
              </a:rPr>
              <a:t> der </a:t>
            </a:r>
            <a:r>
              <a:rPr lang="en-US" sz="2000" b="1" dirty="0" err="1" smtClean="0">
                <a:solidFill>
                  <a:srgbClr val="D60093"/>
                </a:solidFill>
                <a:ea typeface="ＭＳ Ｐゴシック" pitchFamily="34" charset="-128"/>
              </a:rPr>
              <a:t>naiven</a:t>
            </a:r>
            <a:r>
              <a:rPr lang="en-US" sz="2000" b="1" dirty="0" smtClean="0">
                <a:solidFill>
                  <a:srgbClr val="D60093"/>
                </a:solidFill>
                <a:ea typeface="ＭＳ Ｐゴシック" pitchFamily="34" charset="-128"/>
              </a:rPr>
              <a:t> </a:t>
            </a:r>
            <a:r>
              <a:rPr lang="en-US" sz="2000" b="1" dirty="0" err="1" smtClean="0">
                <a:solidFill>
                  <a:srgbClr val="D60093"/>
                </a:solidFill>
                <a:ea typeface="ＭＳ Ｐゴシック" pitchFamily="34" charset="-128"/>
              </a:rPr>
              <a:t>Stichprobe</a:t>
            </a:r>
            <a:r>
              <a:rPr lang="en-US" sz="2000" b="1" dirty="0" smtClean="0">
                <a:solidFill>
                  <a:srgbClr val="D60093"/>
                </a:solidFill>
                <a:ea typeface="ＭＳ Ｐゴシック" pitchFamily="34" charset="-128"/>
              </a:rPr>
              <a:t>:</a:t>
            </a:r>
            <a:br>
              <a:rPr lang="en-US" sz="2000" b="1" dirty="0" smtClean="0">
                <a:solidFill>
                  <a:srgbClr val="D60093"/>
                </a:solidFill>
                <a:ea typeface="ＭＳ Ｐゴシック" pitchFamily="34" charset="-128"/>
              </a:rPr>
            </a:br>
            <a:r>
              <a:rPr lang="en-US" sz="2000" b="1" dirty="0" smtClean="0">
                <a:solidFill>
                  <a:srgbClr val="D60093"/>
                </a:solidFill>
                <a:ea typeface="ＭＳ Ｐゴシック" pitchFamily="34" charset="-128"/>
              </a:rPr>
              <a:t> </a:t>
            </a:r>
            <a:r>
              <a:rPr lang="en-US" sz="2000" b="1" dirty="0" smtClean="0">
                <a:solidFill>
                  <a:srgbClr val="800000"/>
                </a:solidFill>
                <a:ea typeface="ＭＳ Ｐゴシック" pitchFamily="34" charset="-128"/>
              </a:rPr>
              <a:t>(d/100)/(x/10) + d/100 + 18d/100 = d/10x + 19d/100</a:t>
            </a:r>
          </a:p>
        </p:txBody>
      </p:sp>
      <p:sp>
        <p:nvSpPr>
          <p:cNvPr id="26630" name="Slide Number Placeholder 5"/>
          <p:cNvSpPr>
            <a:spLocks noGrp="1"/>
          </p:cNvSpPr>
          <p:nvPr>
            <p:ph type="sldNum" sz="quarter" idx="12"/>
          </p:nvPr>
        </p:nvSpPr>
        <p:spPr bwMode="auto">
          <a:noFill/>
          <a:ln>
            <a:miter lim="800000"/>
            <a:headEnd/>
            <a:tailEnd/>
          </a:ln>
        </p:spPr>
        <p:txBody>
          <a:bodyPr/>
          <a:lstStyle/>
          <a:p>
            <a:fld id="{98E6BFDC-6A93-4FDB-88E4-222467317FCC}" type="slidenum">
              <a:rPr lang="en-US"/>
              <a:pPr/>
              <a:t>65</a:t>
            </a:fld>
            <a:endParaRPr lang="en-US"/>
          </a:p>
        </p:txBody>
      </p:sp>
      <p:sp>
        <p:nvSpPr>
          <p:cNvPr id="6" name="Footer Placeholder 4"/>
          <p:cNvSpPr>
            <a:spLocks noGrp="1"/>
          </p:cNvSpPr>
          <p:nvPr>
            <p:ph type="ftr" sz="quarter" idx="11"/>
          </p:nvPr>
        </p:nvSpPr>
        <p:spPr bwMode="auto">
          <a:xfrm>
            <a:off x="2267744" y="6381328"/>
            <a:ext cx="4752527" cy="288032"/>
          </a:xfrm>
          <a:noFill/>
          <a:ln>
            <a:miter lim="800000"/>
            <a:headEnd/>
            <a:tailEnd/>
          </a:ln>
        </p:spPr>
        <p:txBody>
          <a:bodyPr/>
          <a:lstStyle/>
          <a:p>
            <a:r>
              <a:rPr lang="nn-NO" sz="900" dirty="0" smtClean="0"/>
              <a:t>J. </a:t>
            </a:r>
            <a:r>
              <a:rPr lang="nn-NO" sz="900" dirty="0" err="1" smtClean="0"/>
              <a:t>Leskovec</a:t>
            </a:r>
            <a:r>
              <a:rPr lang="nn-NO" sz="900" dirty="0" smtClean="0"/>
              <a:t>, A. </a:t>
            </a:r>
            <a:r>
              <a:rPr lang="nn-NO" sz="900" dirty="0" err="1" smtClean="0"/>
              <a:t>Rajaraman</a:t>
            </a:r>
            <a:r>
              <a:rPr lang="nn-NO" sz="900" dirty="0" smtClean="0"/>
              <a:t>, J. Ullman: Mining of Massive Datasets, http://</a:t>
            </a:r>
            <a:r>
              <a:rPr lang="nn-NO" sz="900" dirty="0" err="1" smtClean="0"/>
              <a:t>www.mmds.org</a:t>
            </a:r>
            <a:endParaRPr lang="en-US" sz="900" dirty="0"/>
          </a:p>
        </p:txBody>
      </p:sp>
    </p:spTree>
    <p:extLst>
      <p:ext uri="{BB962C8B-B14F-4D97-AF65-F5344CB8AC3E}">
        <p14:creationId xmlns:p14="http://schemas.microsoft.com/office/powerpoint/2010/main" val="3108902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ea typeface="+mj-ea"/>
              </a:rPr>
              <a:t>Lösung</a:t>
            </a:r>
            <a:r>
              <a:rPr lang="en-US" dirty="0" smtClean="0">
                <a:ea typeface="+mj-ea"/>
              </a:rPr>
              <a:t>: </a:t>
            </a:r>
            <a:r>
              <a:rPr lang="en-US" dirty="0" err="1" smtClean="0">
                <a:ea typeface="+mj-ea"/>
              </a:rPr>
              <a:t>Stichprobe</a:t>
            </a:r>
            <a:r>
              <a:rPr lang="en-US" dirty="0" smtClean="0">
                <a:ea typeface="+mj-ea"/>
              </a:rPr>
              <a:t> </a:t>
            </a:r>
            <a:r>
              <a:rPr lang="en-US" dirty="0" err="1" smtClean="0">
                <a:ea typeface="+mj-ea"/>
              </a:rPr>
              <a:t>mit</a:t>
            </a:r>
            <a:r>
              <a:rPr lang="en-US" dirty="0" smtClean="0">
                <a:ea typeface="+mj-ea"/>
              </a:rPr>
              <a:t> </a:t>
            </a:r>
            <a:r>
              <a:rPr lang="en-US" dirty="0" err="1" smtClean="0">
                <a:ea typeface="+mj-ea"/>
              </a:rPr>
              <a:t>Benutzern</a:t>
            </a:r>
            <a:endParaRPr lang="en-US" dirty="0">
              <a:ea typeface="+mj-ea"/>
            </a:endParaRPr>
          </a:p>
        </p:txBody>
      </p:sp>
      <p:sp>
        <p:nvSpPr>
          <p:cNvPr id="27651" name="Content Placeholder 2"/>
          <p:cNvSpPr>
            <a:spLocks noGrp="1"/>
          </p:cNvSpPr>
          <p:nvPr>
            <p:ph idx="1"/>
          </p:nvPr>
        </p:nvSpPr>
        <p:spPr/>
        <p:txBody>
          <a:bodyPr/>
          <a:lstStyle/>
          <a:p>
            <a:r>
              <a:rPr lang="en-US" dirty="0" err="1" smtClean="0"/>
              <a:t>Wähle</a:t>
            </a:r>
            <a:r>
              <a:rPr lang="en-US" dirty="0" smtClean="0"/>
              <a:t> </a:t>
            </a:r>
            <a:r>
              <a:rPr lang="en-US" b="1" dirty="0" smtClean="0"/>
              <a:t>1/10</a:t>
            </a:r>
            <a:r>
              <a:rPr lang="en-US" dirty="0" smtClean="0"/>
              <a:t> der </a:t>
            </a:r>
            <a:r>
              <a:rPr lang="en-US" b="1" dirty="0" err="1" smtClean="0"/>
              <a:t>Benutzer</a:t>
            </a:r>
            <a:r>
              <a:rPr lang="en-US" dirty="0" smtClean="0"/>
              <a:t> und </a:t>
            </a:r>
            <a:r>
              <a:rPr lang="en-US" dirty="0" err="1" smtClean="0"/>
              <a:t>werte</a:t>
            </a:r>
            <a:r>
              <a:rPr lang="en-US" dirty="0" smtClean="0"/>
              <a:t> </a:t>
            </a:r>
            <a:r>
              <a:rPr lang="en-US" dirty="0" err="1" smtClean="0"/>
              <a:t>alle</a:t>
            </a:r>
            <a:r>
              <a:rPr lang="en-US" dirty="0" smtClean="0"/>
              <a:t> </a:t>
            </a:r>
            <a:r>
              <a:rPr lang="en-US" dirty="0" err="1" smtClean="0"/>
              <a:t>ihre</a:t>
            </a:r>
            <a:r>
              <a:rPr lang="en-US" dirty="0" smtClean="0"/>
              <a:t> </a:t>
            </a:r>
            <a:r>
              <a:rPr lang="en-US" dirty="0" err="1" smtClean="0"/>
              <a:t>Anfagen</a:t>
            </a:r>
            <a:r>
              <a:rPr lang="en-US" dirty="0" smtClean="0"/>
              <a:t> </a:t>
            </a:r>
            <a:r>
              <a:rPr lang="en-US" dirty="0" err="1" smtClean="0"/>
              <a:t>aus</a:t>
            </a:r>
            <a:endParaRPr lang="en-US" dirty="0" smtClean="0"/>
          </a:p>
          <a:p>
            <a:pPr lvl="8"/>
            <a:endParaRPr lang="en-US" dirty="0" smtClean="0"/>
          </a:p>
          <a:p>
            <a:r>
              <a:rPr lang="en-US" dirty="0" err="1" smtClean="0"/>
              <a:t>Verwende</a:t>
            </a:r>
            <a:r>
              <a:rPr lang="en-US" dirty="0" smtClean="0"/>
              <a:t> Hash-</a:t>
            </a:r>
            <a:r>
              <a:rPr lang="en-US" dirty="0" err="1" smtClean="0"/>
              <a:t>Funktion</a:t>
            </a:r>
            <a:r>
              <a:rPr lang="en-US" dirty="0" smtClean="0"/>
              <a:t>, </a:t>
            </a:r>
            <a:r>
              <a:rPr lang="en-US" dirty="0" err="1" smtClean="0"/>
              <a:t>mit</a:t>
            </a:r>
            <a:r>
              <a:rPr lang="en-US" dirty="0" smtClean="0"/>
              <a:t> der (name, user id) </a:t>
            </a:r>
            <a:r>
              <a:rPr lang="en-US" dirty="0" err="1" smtClean="0"/>
              <a:t>gleichverteilt</a:t>
            </a:r>
            <a:r>
              <a:rPr lang="en-US" dirty="0" smtClean="0"/>
              <a:t> auf 10 </a:t>
            </a:r>
            <a:r>
              <a:rPr lang="en-US" dirty="0" err="1" smtClean="0"/>
              <a:t>Werte</a:t>
            </a:r>
            <a:r>
              <a:rPr lang="en-US" dirty="0" smtClean="0"/>
              <a:t> </a:t>
            </a:r>
            <a:r>
              <a:rPr lang="en-US" dirty="0" err="1" smtClean="0"/>
              <a:t>abgebildet</a:t>
            </a:r>
            <a:r>
              <a:rPr lang="en-US" dirty="0" smtClean="0"/>
              <a:t> </a:t>
            </a:r>
            <a:r>
              <a:rPr lang="en-US" dirty="0" err="1" smtClean="0"/>
              <a:t>wird</a:t>
            </a:r>
            <a:r>
              <a:rPr lang="en-US" dirty="0" smtClean="0"/>
              <a:t>, </a:t>
            </a:r>
            <a:r>
              <a:rPr lang="en-US" dirty="0" err="1" smtClean="0"/>
              <a:t>speichere</a:t>
            </a:r>
            <a:r>
              <a:rPr lang="en-US" dirty="0" smtClean="0"/>
              <a:t> </a:t>
            </a:r>
            <a:r>
              <a:rPr lang="en-US" dirty="0" err="1" smtClean="0"/>
              <a:t>Anfragen</a:t>
            </a:r>
            <a:r>
              <a:rPr lang="en-US" dirty="0" smtClean="0"/>
              <a:t> in </a:t>
            </a:r>
            <a:r>
              <a:rPr lang="en-US" dirty="0" err="1" smtClean="0"/>
              <a:t>Hashtabelle</a:t>
            </a:r>
            <a:endParaRPr lang="en-US" dirty="0" smtClean="0"/>
          </a:p>
          <a:p>
            <a:pPr>
              <a:buFont typeface="Wingdings 2" pitchFamily="18" charset="2"/>
              <a:buNone/>
            </a:pPr>
            <a:endParaRPr lang="en-US" dirty="0" smtClean="0"/>
          </a:p>
        </p:txBody>
      </p:sp>
      <p:sp>
        <p:nvSpPr>
          <p:cNvPr id="27654" name="Slide Number Placeholder 5"/>
          <p:cNvSpPr>
            <a:spLocks noGrp="1"/>
          </p:cNvSpPr>
          <p:nvPr>
            <p:ph type="sldNum" sz="quarter" idx="12"/>
          </p:nvPr>
        </p:nvSpPr>
        <p:spPr bwMode="auto">
          <a:noFill/>
          <a:ln>
            <a:miter lim="800000"/>
            <a:headEnd/>
            <a:tailEnd/>
          </a:ln>
        </p:spPr>
        <p:txBody>
          <a:bodyPr/>
          <a:lstStyle/>
          <a:p>
            <a:fld id="{BE4319D2-5152-45DB-A712-F2C46AA8F530}" type="slidenum">
              <a:rPr lang="en-US"/>
              <a:pPr/>
              <a:t>66</a:t>
            </a:fld>
            <a:endParaRPr lang="en-US"/>
          </a:p>
        </p:txBody>
      </p:sp>
    </p:spTree>
    <p:extLst>
      <p:ext uri="{BB962C8B-B14F-4D97-AF65-F5344CB8AC3E}">
        <p14:creationId xmlns:p14="http://schemas.microsoft.com/office/powerpoint/2010/main" val="354505849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ea typeface="+mj-ea"/>
              </a:rPr>
              <a:t>Generalisierte</a:t>
            </a:r>
            <a:r>
              <a:rPr lang="en-US" dirty="0" smtClean="0">
                <a:ea typeface="+mj-ea"/>
              </a:rPr>
              <a:t> </a:t>
            </a:r>
            <a:r>
              <a:rPr lang="en-US" dirty="0" err="1" smtClean="0">
                <a:ea typeface="+mj-ea"/>
              </a:rPr>
              <a:t>Lösung</a:t>
            </a:r>
            <a:endParaRPr lang="en-US" dirty="0">
              <a:ea typeface="+mj-ea"/>
            </a:endParaRPr>
          </a:p>
        </p:txBody>
      </p:sp>
      <p:sp>
        <p:nvSpPr>
          <p:cNvPr id="28675" name="Content Placeholder 2"/>
          <p:cNvSpPr>
            <a:spLocks noGrp="1"/>
          </p:cNvSpPr>
          <p:nvPr>
            <p:ph idx="1"/>
          </p:nvPr>
        </p:nvSpPr>
        <p:spPr>
          <a:xfrm>
            <a:off x="457200" y="980728"/>
            <a:ext cx="8229600" cy="5544616"/>
          </a:xfrm>
        </p:spPr>
        <p:txBody>
          <a:bodyPr/>
          <a:lstStyle/>
          <a:p>
            <a:r>
              <a:rPr lang="en-US" b="1" dirty="0" smtClean="0">
                <a:solidFill>
                  <a:srgbClr val="0000FF"/>
                </a:solidFill>
              </a:rPr>
              <a:t>Strom von </a:t>
            </a:r>
            <a:r>
              <a:rPr lang="en-US" b="1" dirty="0" err="1" smtClean="0">
                <a:solidFill>
                  <a:srgbClr val="0000FF"/>
                </a:solidFill>
              </a:rPr>
              <a:t>Tupeln</a:t>
            </a:r>
            <a:r>
              <a:rPr lang="en-US" b="1" dirty="0" smtClean="0">
                <a:solidFill>
                  <a:srgbClr val="0000FF"/>
                </a:solidFill>
              </a:rPr>
              <a:t> </a:t>
            </a:r>
            <a:r>
              <a:rPr lang="en-US" b="1" dirty="0" err="1" smtClean="0">
                <a:solidFill>
                  <a:srgbClr val="0000FF"/>
                </a:solidFill>
              </a:rPr>
              <a:t>mit</a:t>
            </a:r>
            <a:r>
              <a:rPr lang="en-US" b="1" dirty="0" smtClean="0">
                <a:solidFill>
                  <a:srgbClr val="0000FF"/>
                </a:solidFill>
              </a:rPr>
              <a:t> </a:t>
            </a:r>
            <a:r>
              <a:rPr lang="en-US" b="1" dirty="0" err="1" smtClean="0">
                <a:solidFill>
                  <a:srgbClr val="0000FF"/>
                </a:solidFill>
              </a:rPr>
              <a:t>Schlüsseln</a:t>
            </a:r>
            <a:r>
              <a:rPr lang="en-US" b="1" dirty="0" smtClean="0">
                <a:solidFill>
                  <a:srgbClr val="0000FF"/>
                </a:solidFill>
              </a:rPr>
              <a:t>:</a:t>
            </a:r>
          </a:p>
          <a:p>
            <a:pPr lvl="1"/>
            <a:r>
              <a:rPr lang="en-US" dirty="0" err="1" smtClean="0">
                <a:ea typeface="ＭＳ Ｐゴシック" pitchFamily="34" charset="-128"/>
              </a:rPr>
              <a:t>Schlüssel</a:t>
            </a:r>
            <a:r>
              <a:rPr lang="en-US" dirty="0" smtClean="0">
                <a:ea typeface="ＭＳ Ｐゴシック" pitchFamily="34" charset="-128"/>
              </a:rPr>
              <a:t> = </a:t>
            </a:r>
            <a:r>
              <a:rPr lang="en-US" dirty="0" err="1" smtClean="0">
                <a:ea typeface="ＭＳ Ｐゴシック" pitchFamily="34" charset="-128"/>
              </a:rPr>
              <a:t>Teilmenge</a:t>
            </a:r>
            <a:r>
              <a:rPr lang="en-US" dirty="0" smtClean="0">
                <a:ea typeface="ＭＳ Ｐゴシック" pitchFamily="34" charset="-128"/>
              </a:rPr>
              <a:t> der </a:t>
            </a:r>
            <a:r>
              <a:rPr lang="en-US" dirty="0" err="1" smtClean="0">
                <a:ea typeface="ＭＳ Ｐゴシック" pitchFamily="34" charset="-128"/>
              </a:rPr>
              <a:t>Tupelkomponenten</a:t>
            </a:r>
            <a:endParaRPr lang="en-US" dirty="0" smtClean="0">
              <a:ea typeface="ＭＳ Ｐゴシック" pitchFamily="34" charset="-128"/>
            </a:endParaRPr>
          </a:p>
          <a:p>
            <a:pPr lvl="2"/>
            <a:r>
              <a:rPr lang="en-US" dirty="0" smtClean="0">
                <a:ea typeface="ＭＳ Ｐゴシック" pitchFamily="34" charset="-128"/>
              </a:rPr>
              <a:t>Z.B.: </a:t>
            </a:r>
            <a:r>
              <a:rPr lang="en-US" dirty="0" err="1" smtClean="0">
                <a:ea typeface="ＭＳ Ｐゴシック" pitchFamily="34" charset="-128"/>
              </a:rPr>
              <a:t>Tupel</a:t>
            </a:r>
            <a:r>
              <a:rPr lang="en-US" dirty="0" smtClean="0">
                <a:ea typeface="ＭＳ Ｐゴシック" pitchFamily="34" charset="-128"/>
              </a:rPr>
              <a:t> = (user, search, time); </a:t>
            </a:r>
            <a:r>
              <a:rPr lang="en-US" dirty="0" err="1" smtClean="0">
                <a:ea typeface="ＭＳ Ｐゴシック" pitchFamily="34" charset="-128"/>
              </a:rPr>
              <a:t>Schlüssel</a:t>
            </a:r>
            <a:r>
              <a:rPr lang="en-US" dirty="0" smtClean="0">
                <a:ea typeface="ＭＳ Ｐゴシック" pitchFamily="34" charset="-128"/>
              </a:rPr>
              <a:t> </a:t>
            </a:r>
            <a:r>
              <a:rPr lang="en-US" dirty="0" err="1" smtClean="0">
                <a:ea typeface="ＭＳ Ｐゴシック" pitchFamily="34" charset="-128"/>
              </a:rPr>
              <a:t>ist</a:t>
            </a:r>
            <a:r>
              <a:rPr lang="en-US" dirty="0" smtClean="0">
                <a:ea typeface="ＭＳ Ｐゴシック" pitchFamily="34" charset="-128"/>
              </a:rPr>
              <a:t> </a:t>
            </a:r>
            <a:r>
              <a:rPr lang="en-US" b="1" dirty="0" smtClean="0">
                <a:solidFill>
                  <a:srgbClr val="0000FF"/>
                </a:solidFill>
                <a:ea typeface="ＭＳ Ｐゴシック" pitchFamily="34" charset="-128"/>
              </a:rPr>
              <a:t>user</a:t>
            </a:r>
          </a:p>
          <a:p>
            <a:pPr lvl="1"/>
            <a:r>
              <a:rPr lang="en-US" dirty="0" smtClean="0">
                <a:ea typeface="ＭＳ Ｐゴシック" pitchFamily="34" charset="-128"/>
              </a:rPr>
              <a:t>Wahl der </a:t>
            </a:r>
            <a:r>
              <a:rPr lang="en-US" dirty="0" err="1" smtClean="0">
                <a:ea typeface="ＭＳ Ｐゴシック" pitchFamily="34" charset="-128"/>
              </a:rPr>
              <a:t>Schlüssel</a:t>
            </a:r>
            <a:r>
              <a:rPr lang="en-US" dirty="0" smtClean="0">
                <a:ea typeface="ＭＳ Ｐゴシック" pitchFamily="34" charset="-128"/>
              </a:rPr>
              <a:t> </a:t>
            </a:r>
            <a:r>
              <a:rPr lang="en-US" dirty="0" err="1" smtClean="0">
                <a:ea typeface="ＭＳ Ｐゴシック" pitchFamily="34" charset="-128"/>
              </a:rPr>
              <a:t>hängt</a:t>
            </a:r>
            <a:r>
              <a:rPr lang="en-US" dirty="0" smtClean="0">
                <a:ea typeface="ＭＳ Ｐゴシック" pitchFamily="34" charset="-128"/>
              </a:rPr>
              <a:t> von der </a:t>
            </a:r>
            <a:r>
              <a:rPr lang="en-US" dirty="0" err="1" smtClean="0">
                <a:ea typeface="ＭＳ Ｐゴシック" pitchFamily="34" charset="-128"/>
              </a:rPr>
              <a:t>Anwendung</a:t>
            </a:r>
            <a:r>
              <a:rPr lang="en-US" dirty="0" smtClean="0">
                <a:ea typeface="ＭＳ Ｐゴシック" pitchFamily="34" charset="-128"/>
              </a:rPr>
              <a:t> </a:t>
            </a:r>
            <a:r>
              <a:rPr lang="en-US" dirty="0" err="1" smtClean="0">
                <a:ea typeface="ＭＳ Ｐゴシック" pitchFamily="34" charset="-128"/>
              </a:rPr>
              <a:t>ab</a:t>
            </a:r>
            <a:endParaRPr lang="en-US" dirty="0" smtClean="0">
              <a:ea typeface="ＭＳ Ｐゴシック" pitchFamily="34" charset="-128"/>
            </a:endParaRPr>
          </a:p>
          <a:p>
            <a:pPr lvl="8"/>
            <a:endParaRPr lang="en-US" dirty="0" smtClean="0">
              <a:ea typeface="ＭＳ Ｐゴシック" pitchFamily="34" charset="-128"/>
            </a:endParaRPr>
          </a:p>
          <a:p>
            <a:r>
              <a:rPr lang="en-US" b="1" dirty="0" err="1" smtClean="0">
                <a:solidFill>
                  <a:srgbClr val="FF0066"/>
                </a:solidFill>
              </a:rPr>
              <a:t>Bestimmung</a:t>
            </a:r>
            <a:r>
              <a:rPr lang="en-US" b="1" dirty="0" smtClean="0">
                <a:solidFill>
                  <a:srgbClr val="FF0066"/>
                </a:solidFill>
              </a:rPr>
              <a:t> </a:t>
            </a:r>
            <a:r>
              <a:rPr lang="en-US" b="1" dirty="0" err="1" smtClean="0">
                <a:solidFill>
                  <a:srgbClr val="FF0066"/>
                </a:solidFill>
              </a:rPr>
              <a:t>einer</a:t>
            </a:r>
            <a:r>
              <a:rPr lang="en-US" b="1" dirty="0" smtClean="0">
                <a:solidFill>
                  <a:srgbClr val="FF0066"/>
                </a:solidFill>
              </a:rPr>
              <a:t> </a:t>
            </a:r>
            <a:r>
              <a:rPr lang="en-US" b="1" dirty="0" err="1" smtClean="0">
                <a:solidFill>
                  <a:srgbClr val="FF0066"/>
                </a:solidFill>
              </a:rPr>
              <a:t>Stichproblem</a:t>
            </a:r>
            <a:r>
              <a:rPr lang="en-US" b="1" dirty="0" smtClean="0">
                <a:solidFill>
                  <a:srgbClr val="FF0066"/>
                </a:solidFill>
              </a:rPr>
              <a:t> </a:t>
            </a:r>
            <a:r>
              <a:rPr lang="en-US" b="1" dirty="0" err="1" smtClean="0">
                <a:solidFill>
                  <a:srgbClr val="FF0066"/>
                </a:solidFill>
              </a:rPr>
              <a:t>als</a:t>
            </a:r>
            <a:r>
              <a:rPr lang="en-US" b="1" dirty="0" smtClean="0">
                <a:solidFill>
                  <a:srgbClr val="FF0066"/>
                </a:solidFill>
              </a:rPr>
              <a:t> </a:t>
            </a:r>
            <a:r>
              <a:rPr lang="en-US" b="1" i="1" dirty="0" smtClean="0">
                <a:solidFill>
                  <a:srgbClr val="FF0066"/>
                </a:solidFill>
              </a:rPr>
              <a:t>a/b </a:t>
            </a:r>
            <a:r>
              <a:rPr lang="en-US" b="1" dirty="0" err="1" smtClean="0">
                <a:solidFill>
                  <a:srgbClr val="FF0066"/>
                </a:solidFill>
              </a:rPr>
              <a:t>Bruchteil</a:t>
            </a:r>
            <a:r>
              <a:rPr lang="en-US" b="1" dirty="0" smtClean="0">
                <a:solidFill>
                  <a:srgbClr val="FF0066"/>
                </a:solidFill>
              </a:rPr>
              <a:t> des </a:t>
            </a:r>
            <a:r>
              <a:rPr lang="en-US" b="1" dirty="0" err="1" smtClean="0">
                <a:solidFill>
                  <a:srgbClr val="FF0066"/>
                </a:solidFill>
              </a:rPr>
              <a:t>Stroms</a:t>
            </a:r>
            <a:r>
              <a:rPr lang="en-US" b="1" dirty="0" smtClean="0">
                <a:solidFill>
                  <a:srgbClr val="FF0066"/>
                </a:solidFill>
              </a:rPr>
              <a:t>:</a:t>
            </a:r>
          </a:p>
          <a:p>
            <a:pPr lvl="1"/>
            <a:r>
              <a:rPr lang="en-US" dirty="0" err="1" smtClean="0">
                <a:ea typeface="ＭＳ Ｐゴシック" pitchFamily="34" charset="-128"/>
              </a:rPr>
              <a:t>Hashen</a:t>
            </a:r>
            <a:r>
              <a:rPr lang="en-US" dirty="0" smtClean="0">
                <a:ea typeface="ＭＳ Ｐゴシック" pitchFamily="34" charset="-128"/>
              </a:rPr>
              <a:t> der </a:t>
            </a:r>
            <a:r>
              <a:rPr lang="en-US" dirty="0" err="1" smtClean="0">
                <a:ea typeface="ＭＳ Ｐゴシック" pitchFamily="34" charset="-128"/>
              </a:rPr>
              <a:t>Schlüssel</a:t>
            </a:r>
            <a:r>
              <a:rPr lang="en-US" dirty="0" smtClean="0">
                <a:ea typeface="ＭＳ Ｐゴシック" pitchFamily="34" charset="-128"/>
              </a:rPr>
              <a:t> auf </a:t>
            </a:r>
            <a:r>
              <a:rPr lang="en-US" b="1" i="1" dirty="0" smtClean="0">
                <a:ea typeface="ＭＳ Ｐゴシック" pitchFamily="34" charset="-128"/>
              </a:rPr>
              <a:t>b</a:t>
            </a:r>
            <a:r>
              <a:rPr lang="en-US" dirty="0" smtClean="0">
                <a:ea typeface="ＭＳ Ｐゴシック" pitchFamily="34" charset="-128"/>
              </a:rPr>
              <a:t> </a:t>
            </a:r>
            <a:r>
              <a:rPr lang="en-US" dirty="0" err="1" smtClean="0">
                <a:ea typeface="ＭＳ Ｐゴシック" pitchFamily="34" charset="-128"/>
              </a:rPr>
              <a:t>Hashwerte</a:t>
            </a:r>
            <a:r>
              <a:rPr lang="en-US" dirty="0" smtClean="0">
                <a:ea typeface="ＭＳ Ｐゴシック" pitchFamily="34" charset="-128"/>
              </a:rPr>
              <a:t> (</a:t>
            </a:r>
            <a:r>
              <a:rPr lang="en-US" dirty="0" err="1" smtClean="0">
                <a:ea typeface="ＭＳ Ｐゴシック" pitchFamily="34" charset="-128"/>
              </a:rPr>
              <a:t>Eimer</a:t>
            </a:r>
            <a:r>
              <a:rPr lang="en-US" dirty="0" smtClean="0">
                <a:ea typeface="ＭＳ Ｐゴシック" pitchFamily="34" charset="-128"/>
              </a:rPr>
              <a:t>)</a:t>
            </a:r>
          </a:p>
          <a:p>
            <a:pPr lvl="1"/>
            <a:r>
              <a:rPr lang="en-US" dirty="0" err="1" smtClean="0">
                <a:ea typeface="ＭＳ Ｐゴシック" pitchFamily="34" charset="-128"/>
              </a:rPr>
              <a:t>Wähle</a:t>
            </a:r>
            <a:r>
              <a:rPr lang="en-US" dirty="0" smtClean="0">
                <a:ea typeface="ＭＳ Ｐゴシック" pitchFamily="34" charset="-128"/>
              </a:rPr>
              <a:t> das </a:t>
            </a:r>
            <a:r>
              <a:rPr lang="en-US" dirty="0" err="1" smtClean="0">
                <a:ea typeface="ＭＳ Ｐゴシック" pitchFamily="34" charset="-128"/>
              </a:rPr>
              <a:t>Tupel</a:t>
            </a:r>
            <a:r>
              <a:rPr lang="en-US" dirty="0" smtClean="0">
                <a:ea typeface="ＭＳ Ｐゴシック" pitchFamily="34" charset="-128"/>
              </a:rPr>
              <a:t>, falls </a:t>
            </a:r>
            <a:r>
              <a:rPr lang="en-US" dirty="0" err="1" smtClean="0">
                <a:ea typeface="ＭＳ Ｐゴシック" pitchFamily="34" charset="-128"/>
              </a:rPr>
              <a:t>Hashwert</a:t>
            </a:r>
            <a:r>
              <a:rPr lang="en-US" dirty="0" smtClean="0">
                <a:ea typeface="ＭＳ Ｐゴシック" pitchFamily="34" charset="-128"/>
              </a:rPr>
              <a:t> </a:t>
            </a:r>
            <a:r>
              <a:rPr lang="en-US" dirty="0" err="1" smtClean="0">
                <a:ea typeface="ＭＳ Ｐゴシック" pitchFamily="34" charset="-128"/>
              </a:rPr>
              <a:t>höchstens</a:t>
            </a:r>
            <a:r>
              <a:rPr lang="en-US" dirty="0" smtClean="0">
                <a:ea typeface="ＭＳ Ｐゴシック" pitchFamily="34" charset="-128"/>
              </a:rPr>
              <a:t> </a:t>
            </a:r>
            <a:r>
              <a:rPr lang="en-US" b="1" i="1" dirty="0" smtClean="0">
                <a:ea typeface="ＭＳ Ｐゴシック" pitchFamily="34" charset="-128"/>
              </a:rPr>
              <a:t>a</a:t>
            </a:r>
          </a:p>
          <a:p>
            <a:pPr>
              <a:buFont typeface="Wingdings 2" pitchFamily="18" charset="2"/>
              <a:buNone/>
            </a:pPr>
            <a:endParaRPr lang="en-US" dirty="0" smtClean="0"/>
          </a:p>
          <a:p>
            <a:pPr lvl="1"/>
            <a:endParaRPr lang="en-US" i="1" dirty="0" smtClean="0">
              <a:ea typeface="ＭＳ Ｐゴシック" pitchFamily="34" charset="-128"/>
            </a:endParaRPr>
          </a:p>
        </p:txBody>
      </p:sp>
      <p:sp>
        <p:nvSpPr>
          <p:cNvPr id="28678" name="Slide Number Placeholder 5"/>
          <p:cNvSpPr>
            <a:spLocks noGrp="1"/>
          </p:cNvSpPr>
          <p:nvPr>
            <p:ph type="sldNum" sz="quarter" idx="12"/>
          </p:nvPr>
        </p:nvSpPr>
        <p:spPr bwMode="auto">
          <a:noFill/>
          <a:ln>
            <a:miter lim="800000"/>
            <a:headEnd/>
            <a:tailEnd/>
          </a:ln>
        </p:spPr>
        <p:txBody>
          <a:bodyPr/>
          <a:lstStyle/>
          <a:p>
            <a:fld id="{3B327432-9684-4190-96C7-F87A95A6C6BC}" type="slidenum">
              <a:rPr lang="en-US"/>
              <a:pPr/>
              <a:t>67</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967518388"/>
              </p:ext>
            </p:extLst>
          </p:nvPr>
        </p:nvGraphicFramePr>
        <p:xfrm>
          <a:off x="914400" y="5108823"/>
          <a:ext cx="6096000" cy="370840"/>
        </p:xfrm>
        <a:graphic>
          <a:graphicData uri="http://schemas.openxmlformats.org/drawingml/2006/table">
            <a:tbl>
              <a:tblPr>
                <a:tableStyleId>{D7AC3CCA-C797-4891-BE02-D94E43425B78}</a:tableStyleId>
              </a:tblPr>
              <a:tblGrid>
                <a:gridCol w="609600"/>
                <a:gridCol w="609600"/>
                <a:gridCol w="609600"/>
                <a:gridCol w="609600"/>
                <a:gridCol w="609600"/>
                <a:gridCol w="609600"/>
                <a:gridCol w="609600"/>
                <a:gridCol w="609600"/>
                <a:gridCol w="609600"/>
                <a:gridCol w="609600"/>
              </a:tblGrid>
              <a:tr h="370840">
                <a:tc>
                  <a:txBody>
                    <a:bodyPr/>
                    <a:lstStyle/>
                    <a:p>
                      <a:endParaRPr lang="en-US" dirty="0">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dirty="0">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dirty="0">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4" name="TextBox 3"/>
          <p:cNvSpPr txBox="1"/>
          <p:nvPr/>
        </p:nvSpPr>
        <p:spPr>
          <a:xfrm>
            <a:off x="685800" y="5566023"/>
            <a:ext cx="8223450" cy="646331"/>
          </a:xfrm>
          <a:prstGeom prst="rect">
            <a:avLst/>
          </a:prstGeom>
          <a:noFill/>
        </p:spPr>
        <p:txBody>
          <a:bodyPr wrap="none" rtlCol="0">
            <a:spAutoFit/>
          </a:bodyPr>
          <a:lstStyle/>
          <a:p>
            <a:r>
              <a:rPr lang="en-US" b="1" dirty="0" err="1" smtClean="0">
                <a:solidFill>
                  <a:srgbClr val="008000"/>
                </a:solidFill>
                <a:latin typeface="Arial" pitchFamily="34" charset="0"/>
                <a:cs typeface="Arial" pitchFamily="34" charset="0"/>
              </a:rPr>
              <a:t>Wie</a:t>
            </a:r>
            <a:r>
              <a:rPr lang="en-US" b="1" dirty="0" smtClean="0">
                <a:solidFill>
                  <a:srgbClr val="008000"/>
                </a:solidFill>
                <a:latin typeface="Arial" pitchFamily="34" charset="0"/>
                <a:cs typeface="Arial" pitchFamily="34" charset="0"/>
              </a:rPr>
              <a:t> 30% </a:t>
            </a:r>
            <a:r>
              <a:rPr lang="en-US" b="1" dirty="0" err="1" smtClean="0">
                <a:solidFill>
                  <a:srgbClr val="008000"/>
                </a:solidFill>
                <a:latin typeface="Arial" pitchFamily="34" charset="0"/>
                <a:cs typeface="Arial" pitchFamily="34" charset="0"/>
              </a:rPr>
              <a:t>Stichproblem</a:t>
            </a:r>
            <a:r>
              <a:rPr lang="en-US" b="1" dirty="0" smtClean="0">
                <a:solidFill>
                  <a:srgbClr val="008000"/>
                </a:solidFill>
                <a:latin typeface="Arial" pitchFamily="34" charset="0"/>
                <a:cs typeface="Arial" pitchFamily="34" charset="0"/>
              </a:rPr>
              <a:t> </a:t>
            </a:r>
            <a:r>
              <a:rPr lang="en-US" b="1" dirty="0" err="1" smtClean="0">
                <a:solidFill>
                  <a:srgbClr val="008000"/>
                </a:solidFill>
                <a:latin typeface="Arial" pitchFamily="34" charset="0"/>
                <a:cs typeface="Arial" pitchFamily="34" charset="0"/>
              </a:rPr>
              <a:t>generieren</a:t>
            </a:r>
            <a:r>
              <a:rPr lang="en-US" b="1" dirty="0" smtClean="0">
                <a:solidFill>
                  <a:srgbClr val="008000"/>
                </a:solidFill>
                <a:latin typeface="Arial" pitchFamily="34" charset="0"/>
                <a:cs typeface="Arial" pitchFamily="34" charset="0"/>
              </a:rPr>
              <a:t>?</a:t>
            </a:r>
            <a:r>
              <a:rPr lang="en-US" dirty="0" smtClean="0">
                <a:solidFill>
                  <a:srgbClr val="008000"/>
                </a:solidFill>
                <a:latin typeface="Arial" pitchFamily="34" charset="0"/>
                <a:cs typeface="Arial" pitchFamily="34" charset="0"/>
              </a:rPr>
              <a:t> </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Hash auf b=10 </a:t>
            </a:r>
            <a:r>
              <a:rPr lang="en-US" dirty="0" err="1" smtClean="0">
                <a:solidFill>
                  <a:srgbClr val="008000"/>
                </a:solidFill>
                <a:latin typeface="Arial" pitchFamily="34" charset="0"/>
                <a:cs typeface="Arial" pitchFamily="34" charset="0"/>
              </a:rPr>
              <a:t>Eimer</a:t>
            </a:r>
            <a:r>
              <a:rPr lang="en-US" dirty="0" smtClean="0">
                <a:solidFill>
                  <a:srgbClr val="008000"/>
                </a:solidFill>
                <a:latin typeface="Arial" pitchFamily="34" charset="0"/>
                <a:cs typeface="Arial" pitchFamily="34" charset="0"/>
              </a:rPr>
              <a:t>, </a:t>
            </a:r>
            <a:r>
              <a:rPr lang="en-US" dirty="0" err="1" smtClean="0">
                <a:solidFill>
                  <a:srgbClr val="008000"/>
                </a:solidFill>
                <a:latin typeface="Arial" pitchFamily="34" charset="0"/>
                <a:cs typeface="Arial" pitchFamily="34" charset="0"/>
              </a:rPr>
              <a:t>wähle</a:t>
            </a:r>
            <a:r>
              <a:rPr lang="en-US" dirty="0" smtClean="0">
                <a:solidFill>
                  <a:srgbClr val="008000"/>
                </a:solidFill>
                <a:latin typeface="Arial" pitchFamily="34" charset="0"/>
                <a:cs typeface="Arial" pitchFamily="34" charset="0"/>
              </a:rPr>
              <a:t> </a:t>
            </a:r>
            <a:r>
              <a:rPr lang="en-US" dirty="0" err="1" smtClean="0">
                <a:solidFill>
                  <a:srgbClr val="008000"/>
                </a:solidFill>
                <a:latin typeface="Arial" pitchFamily="34" charset="0"/>
                <a:cs typeface="Arial" pitchFamily="34" charset="0"/>
              </a:rPr>
              <a:t>Tupel</a:t>
            </a:r>
            <a:r>
              <a:rPr lang="en-US" dirty="0" smtClean="0">
                <a:solidFill>
                  <a:srgbClr val="008000"/>
                </a:solidFill>
                <a:latin typeface="Arial" pitchFamily="34" charset="0"/>
                <a:cs typeface="Arial" pitchFamily="34" charset="0"/>
              </a:rPr>
              <a:t>, falls in </a:t>
            </a:r>
            <a:r>
              <a:rPr lang="en-US" dirty="0" err="1" smtClean="0">
                <a:solidFill>
                  <a:srgbClr val="008000"/>
                </a:solidFill>
                <a:latin typeface="Arial" pitchFamily="34" charset="0"/>
                <a:cs typeface="Arial" pitchFamily="34" charset="0"/>
              </a:rPr>
              <a:t>einen</a:t>
            </a:r>
            <a:r>
              <a:rPr lang="en-US" dirty="0" smtClean="0">
                <a:solidFill>
                  <a:srgbClr val="008000"/>
                </a:solidFill>
                <a:latin typeface="Arial" pitchFamily="34" charset="0"/>
                <a:cs typeface="Arial" pitchFamily="34" charset="0"/>
              </a:rPr>
              <a:t> der </a:t>
            </a:r>
            <a:r>
              <a:rPr lang="en-US" dirty="0" err="1" smtClean="0">
                <a:solidFill>
                  <a:srgbClr val="008000"/>
                </a:solidFill>
                <a:latin typeface="Arial" pitchFamily="34" charset="0"/>
                <a:cs typeface="Arial" pitchFamily="34" charset="0"/>
              </a:rPr>
              <a:t>ersten</a:t>
            </a:r>
            <a:r>
              <a:rPr lang="en-US" dirty="0" smtClean="0">
                <a:solidFill>
                  <a:srgbClr val="008000"/>
                </a:solidFill>
                <a:latin typeface="Arial" pitchFamily="34" charset="0"/>
                <a:cs typeface="Arial" pitchFamily="34" charset="0"/>
              </a:rPr>
              <a:t> </a:t>
            </a:r>
            <a:r>
              <a:rPr lang="en-US" dirty="0" err="1" smtClean="0">
                <a:solidFill>
                  <a:srgbClr val="008000"/>
                </a:solidFill>
                <a:latin typeface="Arial" pitchFamily="34" charset="0"/>
                <a:cs typeface="Arial" pitchFamily="34" charset="0"/>
              </a:rPr>
              <a:t>drei</a:t>
            </a:r>
            <a:r>
              <a:rPr lang="en-US" dirty="0" smtClean="0">
                <a:solidFill>
                  <a:srgbClr val="008000"/>
                </a:solidFill>
                <a:latin typeface="Arial" pitchFamily="34" charset="0"/>
                <a:cs typeface="Arial" pitchFamily="34" charset="0"/>
              </a:rPr>
              <a:t> </a:t>
            </a:r>
            <a:r>
              <a:rPr lang="en-US" dirty="0" err="1" smtClean="0">
                <a:solidFill>
                  <a:srgbClr val="008000"/>
                </a:solidFill>
                <a:latin typeface="Arial" pitchFamily="34" charset="0"/>
                <a:cs typeface="Arial" pitchFamily="34" charset="0"/>
              </a:rPr>
              <a:t>Eimer</a:t>
            </a:r>
            <a:r>
              <a:rPr lang="en-US" dirty="0" smtClean="0">
                <a:solidFill>
                  <a:srgbClr val="008000"/>
                </a:solidFill>
                <a:latin typeface="Arial" pitchFamily="34" charset="0"/>
                <a:cs typeface="Arial" pitchFamily="34" charset="0"/>
              </a:rPr>
              <a:t> </a:t>
            </a:r>
            <a:r>
              <a:rPr lang="en-US" dirty="0" err="1" smtClean="0">
                <a:solidFill>
                  <a:srgbClr val="008000"/>
                </a:solidFill>
                <a:latin typeface="Arial" pitchFamily="34" charset="0"/>
                <a:cs typeface="Arial" pitchFamily="34" charset="0"/>
              </a:rPr>
              <a:t>gehasht</a:t>
            </a:r>
            <a:endParaRPr lang="en-US" dirty="0" smtClean="0">
              <a:solidFill>
                <a:srgbClr val="008000"/>
              </a:solidFill>
              <a:latin typeface="Arial" pitchFamily="34" charset="0"/>
              <a:cs typeface="Arial" pitchFamily="34" charset="0"/>
            </a:endParaRPr>
          </a:p>
        </p:txBody>
      </p:sp>
    </p:spTree>
    <p:extLst>
      <p:ext uri="{BB962C8B-B14F-4D97-AF65-F5344CB8AC3E}">
        <p14:creationId xmlns:p14="http://schemas.microsoft.com/office/powerpoint/2010/main" val="2662836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pPr eaLnBrk="1" hangingPunct="1">
              <a:defRPr/>
            </a:pPr>
            <a:r>
              <a:rPr lang="en-US" dirty="0" err="1" smtClean="0">
                <a:cs typeface="+mj-cs"/>
              </a:rPr>
              <a:t>Stichproben</a:t>
            </a:r>
            <a:r>
              <a:rPr lang="en-US" dirty="0" smtClean="0">
                <a:cs typeface="+mj-cs"/>
              </a:rPr>
              <a:t> </a:t>
            </a:r>
            <a:r>
              <a:rPr lang="en-US" dirty="0" err="1" smtClean="0">
                <a:cs typeface="+mj-cs"/>
              </a:rPr>
              <a:t>für</a:t>
            </a:r>
            <a:r>
              <a:rPr lang="en-US" dirty="0" smtClean="0">
                <a:cs typeface="+mj-cs"/>
              </a:rPr>
              <a:t> </a:t>
            </a:r>
            <a:r>
              <a:rPr lang="en-US" dirty="0" err="1" smtClean="0">
                <a:cs typeface="+mj-cs"/>
              </a:rPr>
              <a:t>Datenströme</a:t>
            </a:r>
            <a:endParaRPr lang="en-US" dirty="0" smtClean="0">
              <a:cs typeface="+mj-cs"/>
            </a:endParaRPr>
          </a:p>
        </p:txBody>
      </p:sp>
      <p:sp>
        <p:nvSpPr>
          <p:cNvPr id="530435" name="Rectangle 3"/>
          <p:cNvSpPr>
            <a:spLocks noGrp="1" noChangeArrowheads="1"/>
          </p:cNvSpPr>
          <p:nvPr>
            <p:ph type="body" idx="1"/>
          </p:nvPr>
        </p:nvSpPr>
        <p:spPr>
          <a:xfrm>
            <a:off x="251520" y="3200400"/>
            <a:ext cx="8663880" cy="3200400"/>
          </a:xfrm>
        </p:spPr>
        <p:txBody>
          <a:bodyPr/>
          <a:lstStyle/>
          <a:p>
            <a:pPr eaLnBrk="1" hangingPunct="1">
              <a:lnSpc>
                <a:spcPct val="90000"/>
              </a:lnSpc>
              <a:defRPr/>
            </a:pPr>
            <a:r>
              <a:rPr lang="en-US" dirty="0" err="1" smtClean="0">
                <a:cs typeface="+mn-cs"/>
              </a:rPr>
              <a:t>Kernproblem</a:t>
            </a:r>
            <a:r>
              <a:rPr lang="en-US" dirty="0" smtClean="0">
                <a:cs typeface="+mn-cs"/>
              </a:rPr>
              <a:t>: </a:t>
            </a:r>
            <a:r>
              <a:rPr lang="en-US" dirty="0" err="1" smtClean="0">
                <a:cs typeface="+mn-cs"/>
              </a:rPr>
              <a:t>Wähle</a:t>
            </a:r>
            <a:r>
              <a:rPr lang="en-US" dirty="0" smtClean="0">
                <a:cs typeface="+mn-cs"/>
              </a:rPr>
              <a:t> </a:t>
            </a:r>
            <a:r>
              <a:rPr lang="en-US" dirty="0" err="1" smtClean="0">
                <a:cs typeface="+mn-cs"/>
              </a:rPr>
              <a:t>Stichprobe</a:t>
            </a:r>
            <a:r>
              <a:rPr lang="en-US" dirty="0" smtClean="0">
                <a:cs typeface="+mn-cs"/>
              </a:rPr>
              <a:t> von </a:t>
            </a:r>
            <a:r>
              <a:rPr lang="en-US" dirty="0" smtClean="0">
                <a:solidFill>
                  <a:schemeClr val="bg2"/>
                </a:solidFill>
                <a:cs typeface="+mn-cs"/>
              </a:rPr>
              <a:t>m</a:t>
            </a:r>
            <a:r>
              <a:rPr lang="en-US" dirty="0" smtClean="0">
                <a:cs typeface="+mn-cs"/>
              </a:rPr>
              <a:t> </a:t>
            </a:r>
            <a:r>
              <a:rPr lang="en-US" dirty="0" err="1" smtClean="0">
                <a:cs typeface="+mn-cs"/>
              </a:rPr>
              <a:t>Elementen</a:t>
            </a:r>
            <a:r>
              <a:rPr lang="en-US" dirty="0" smtClean="0">
                <a:cs typeface="+mn-cs"/>
              </a:rPr>
              <a:t> </a:t>
            </a:r>
            <a:r>
              <a:rPr lang="en-US" dirty="0" err="1" smtClean="0">
                <a:cs typeface="+mn-cs"/>
              </a:rPr>
              <a:t>gleichverteilt</a:t>
            </a:r>
            <a:r>
              <a:rPr lang="en-US" dirty="0" smtClean="0">
                <a:cs typeface="+mn-cs"/>
              </a:rPr>
              <a:t> </a:t>
            </a:r>
            <a:r>
              <a:rPr lang="en-US" dirty="0" err="1" smtClean="0">
                <a:cs typeface="+mn-cs"/>
              </a:rPr>
              <a:t>aus</a:t>
            </a:r>
            <a:r>
              <a:rPr lang="en-US" dirty="0" smtClean="0">
                <a:cs typeface="+mn-cs"/>
              </a:rPr>
              <a:t> </a:t>
            </a:r>
            <a:r>
              <a:rPr lang="en-US" dirty="0" err="1" smtClean="0">
                <a:cs typeface="+mn-cs"/>
              </a:rPr>
              <a:t>dem</a:t>
            </a:r>
            <a:r>
              <a:rPr lang="en-US" dirty="0" smtClean="0">
                <a:cs typeface="+mn-cs"/>
              </a:rPr>
              <a:t> Strom</a:t>
            </a:r>
          </a:p>
          <a:p>
            <a:pPr eaLnBrk="1" hangingPunct="1">
              <a:lnSpc>
                <a:spcPct val="90000"/>
              </a:lnSpc>
              <a:defRPr/>
            </a:pPr>
            <a:r>
              <a:rPr lang="en-US" dirty="0" err="1" smtClean="0">
                <a:solidFill>
                  <a:srgbClr val="FF0000"/>
                </a:solidFill>
                <a:cs typeface="+mn-cs"/>
              </a:rPr>
              <a:t>Herausforderung</a:t>
            </a:r>
            <a:r>
              <a:rPr lang="en-US" dirty="0" smtClean="0">
                <a:cs typeface="+mn-cs"/>
              </a:rPr>
              <a:t>: </a:t>
            </a:r>
            <a:r>
              <a:rPr lang="en-US" dirty="0" err="1" smtClean="0">
                <a:cs typeface="+mn-cs"/>
              </a:rPr>
              <a:t>Länge</a:t>
            </a:r>
            <a:r>
              <a:rPr lang="en-US" dirty="0" smtClean="0">
                <a:cs typeface="+mn-cs"/>
              </a:rPr>
              <a:t> des </a:t>
            </a:r>
            <a:r>
              <a:rPr lang="en-US" dirty="0" err="1" smtClean="0">
                <a:cs typeface="+mn-cs"/>
              </a:rPr>
              <a:t>Stroms</a:t>
            </a:r>
            <a:r>
              <a:rPr lang="en-US" dirty="0" smtClean="0">
                <a:cs typeface="+mn-cs"/>
              </a:rPr>
              <a:t> </a:t>
            </a:r>
            <a:r>
              <a:rPr lang="en-US" dirty="0" err="1" smtClean="0">
                <a:cs typeface="+mn-cs"/>
              </a:rPr>
              <a:t>nicht</a:t>
            </a:r>
            <a:r>
              <a:rPr lang="en-US" dirty="0" smtClean="0">
                <a:cs typeface="+mn-cs"/>
              </a:rPr>
              <a:t> </a:t>
            </a:r>
            <a:r>
              <a:rPr lang="en-US" dirty="0" err="1" smtClean="0">
                <a:cs typeface="+mn-cs"/>
              </a:rPr>
              <a:t>bekannt</a:t>
            </a:r>
            <a:endParaRPr lang="en-US" dirty="0" smtClean="0">
              <a:cs typeface="+mn-cs"/>
            </a:endParaRPr>
          </a:p>
          <a:p>
            <a:pPr lvl="1" eaLnBrk="1" hangingPunct="1">
              <a:lnSpc>
                <a:spcPct val="90000"/>
              </a:lnSpc>
              <a:defRPr/>
            </a:pPr>
            <a:r>
              <a:rPr lang="en-US" dirty="0" err="1" smtClean="0"/>
              <a:t>Wann</a:t>
            </a:r>
            <a:r>
              <a:rPr lang="en-US" dirty="0" smtClean="0"/>
              <a:t>/</a:t>
            </a:r>
            <a:r>
              <a:rPr lang="en-US" dirty="0" err="1" smtClean="0"/>
              <a:t>wie</a:t>
            </a:r>
            <a:r>
              <a:rPr lang="en-US" dirty="0" smtClean="0"/>
              <a:t> oft </a:t>
            </a:r>
            <a:r>
              <a:rPr lang="en-US" dirty="0" err="1" smtClean="0"/>
              <a:t>Stichprobe</a:t>
            </a:r>
            <a:r>
              <a:rPr lang="en-US" dirty="0" smtClean="0"/>
              <a:t> </a:t>
            </a:r>
            <a:r>
              <a:rPr lang="en-US" dirty="0" err="1" smtClean="0"/>
              <a:t>entnehmen</a:t>
            </a:r>
            <a:r>
              <a:rPr lang="en-US" dirty="0" smtClean="0"/>
              <a:t>?</a:t>
            </a:r>
          </a:p>
          <a:p>
            <a:pPr eaLnBrk="1" hangingPunct="1">
              <a:lnSpc>
                <a:spcPct val="90000"/>
              </a:lnSpc>
              <a:defRPr/>
            </a:pPr>
            <a:r>
              <a:rPr lang="en-US" dirty="0" err="1" smtClean="0">
                <a:cs typeface="+mn-cs"/>
              </a:rPr>
              <a:t>Zwei</a:t>
            </a:r>
            <a:r>
              <a:rPr lang="en-US" dirty="0" smtClean="0">
                <a:cs typeface="+mn-cs"/>
              </a:rPr>
              <a:t> </a:t>
            </a:r>
            <a:r>
              <a:rPr lang="en-US" dirty="0" err="1" smtClean="0">
                <a:cs typeface="+mn-cs"/>
              </a:rPr>
              <a:t>Lösungsvorschläge</a:t>
            </a:r>
            <a:r>
              <a:rPr lang="en-US" dirty="0" smtClean="0">
                <a:cs typeface="+mn-cs"/>
              </a:rPr>
              <a:t>, </a:t>
            </a:r>
            <a:r>
              <a:rPr lang="en-US" dirty="0" err="1" smtClean="0">
                <a:cs typeface="+mn-cs"/>
              </a:rPr>
              <a:t>für</a:t>
            </a:r>
            <a:r>
              <a:rPr lang="en-US" dirty="0">
                <a:cs typeface="+mn-cs"/>
              </a:rPr>
              <a:t> </a:t>
            </a:r>
            <a:r>
              <a:rPr lang="en-US" dirty="0" err="1" smtClean="0">
                <a:cs typeface="+mn-cs"/>
              </a:rPr>
              <a:t>verschiedene</a:t>
            </a:r>
            <a:r>
              <a:rPr lang="en-US" dirty="0" smtClean="0">
                <a:cs typeface="+mn-cs"/>
              </a:rPr>
              <a:t> </a:t>
            </a:r>
            <a:r>
              <a:rPr lang="en-US" dirty="0" err="1" smtClean="0">
                <a:cs typeface="+mn-cs"/>
              </a:rPr>
              <a:t>Anwendungen</a:t>
            </a:r>
            <a:r>
              <a:rPr lang="en-US" dirty="0" smtClean="0">
                <a:cs typeface="+mn-cs"/>
              </a:rPr>
              <a:t>:</a:t>
            </a:r>
          </a:p>
          <a:p>
            <a:pPr lvl="1" eaLnBrk="1" hangingPunct="1">
              <a:lnSpc>
                <a:spcPct val="90000"/>
              </a:lnSpc>
              <a:defRPr/>
            </a:pPr>
            <a:r>
              <a:rPr lang="en-US" dirty="0" smtClean="0"/>
              <a:t>Reservoir Sampling (</a:t>
            </a:r>
            <a:r>
              <a:rPr lang="en-US" dirty="0" err="1" smtClean="0"/>
              <a:t>aus</a:t>
            </a:r>
            <a:r>
              <a:rPr lang="en-US" dirty="0" smtClean="0"/>
              <a:t> den 80ern?)</a:t>
            </a:r>
          </a:p>
          <a:p>
            <a:pPr lvl="1" eaLnBrk="1" hangingPunct="1">
              <a:lnSpc>
                <a:spcPct val="90000"/>
              </a:lnSpc>
              <a:defRPr/>
            </a:pPr>
            <a:r>
              <a:rPr lang="en-US" dirty="0" smtClean="0"/>
              <a:t>Min-wise Sampling (</a:t>
            </a:r>
            <a:r>
              <a:rPr lang="en-US" dirty="0" err="1" smtClean="0"/>
              <a:t>aus</a:t>
            </a:r>
            <a:r>
              <a:rPr lang="en-US" dirty="0" smtClean="0"/>
              <a:t> den 90ern?)</a:t>
            </a:r>
          </a:p>
        </p:txBody>
      </p:sp>
      <p:grpSp>
        <p:nvGrpSpPr>
          <p:cNvPr id="54277" name="Group 4"/>
          <p:cNvGrpSpPr>
            <a:grpSpLocks/>
          </p:cNvGrpSpPr>
          <p:nvPr/>
        </p:nvGrpSpPr>
        <p:grpSpPr bwMode="auto">
          <a:xfrm>
            <a:off x="685800" y="1371600"/>
            <a:ext cx="7924800" cy="1447800"/>
            <a:chOff x="432" y="864"/>
            <a:chExt cx="4992" cy="912"/>
          </a:xfrm>
        </p:grpSpPr>
        <p:grpSp>
          <p:nvGrpSpPr>
            <p:cNvPr id="54278" name="Group 5"/>
            <p:cNvGrpSpPr>
              <a:grpSpLocks/>
            </p:cNvGrpSpPr>
            <p:nvPr/>
          </p:nvGrpSpPr>
          <p:grpSpPr bwMode="auto">
            <a:xfrm>
              <a:off x="432" y="1056"/>
              <a:ext cx="3580" cy="528"/>
              <a:chOff x="432" y="960"/>
              <a:chExt cx="3580" cy="528"/>
            </a:xfrm>
          </p:grpSpPr>
          <p:sp>
            <p:nvSpPr>
              <p:cNvPr id="530438" name="Oval 6"/>
              <p:cNvSpPr>
                <a:spLocks noChangeArrowheads="1"/>
              </p:cNvSpPr>
              <p:nvPr/>
            </p:nvSpPr>
            <p:spPr bwMode="auto">
              <a:xfrm>
                <a:off x="432"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39" name="Oval 7"/>
              <p:cNvSpPr>
                <a:spLocks noChangeArrowheads="1"/>
              </p:cNvSpPr>
              <p:nvPr/>
            </p:nvSpPr>
            <p:spPr bwMode="auto">
              <a:xfrm>
                <a:off x="566"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0" name="Oval 8"/>
              <p:cNvSpPr>
                <a:spLocks noChangeArrowheads="1"/>
              </p:cNvSpPr>
              <p:nvPr/>
            </p:nvSpPr>
            <p:spPr bwMode="auto">
              <a:xfrm>
                <a:off x="700"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1" name="Oval 9"/>
              <p:cNvSpPr>
                <a:spLocks noChangeArrowheads="1"/>
              </p:cNvSpPr>
              <p:nvPr/>
            </p:nvSpPr>
            <p:spPr bwMode="auto">
              <a:xfrm>
                <a:off x="834"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2" name="Oval 10"/>
              <p:cNvSpPr>
                <a:spLocks noChangeArrowheads="1"/>
              </p:cNvSpPr>
              <p:nvPr/>
            </p:nvSpPr>
            <p:spPr bwMode="auto">
              <a:xfrm>
                <a:off x="968"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3" name="Oval 11"/>
              <p:cNvSpPr>
                <a:spLocks noChangeArrowheads="1"/>
              </p:cNvSpPr>
              <p:nvPr/>
            </p:nvSpPr>
            <p:spPr bwMode="auto">
              <a:xfrm>
                <a:off x="1102"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4" name="Oval 12"/>
              <p:cNvSpPr>
                <a:spLocks noChangeArrowheads="1"/>
              </p:cNvSpPr>
              <p:nvPr/>
            </p:nvSpPr>
            <p:spPr bwMode="auto">
              <a:xfrm>
                <a:off x="1236"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5" name="Oval 13"/>
              <p:cNvSpPr>
                <a:spLocks noChangeArrowheads="1"/>
              </p:cNvSpPr>
              <p:nvPr/>
            </p:nvSpPr>
            <p:spPr bwMode="auto">
              <a:xfrm>
                <a:off x="1370"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6" name="Oval 14"/>
              <p:cNvSpPr>
                <a:spLocks noChangeArrowheads="1"/>
              </p:cNvSpPr>
              <p:nvPr/>
            </p:nvSpPr>
            <p:spPr bwMode="auto">
              <a:xfrm>
                <a:off x="1504"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7" name="Oval 15"/>
              <p:cNvSpPr>
                <a:spLocks noChangeArrowheads="1"/>
              </p:cNvSpPr>
              <p:nvPr/>
            </p:nvSpPr>
            <p:spPr bwMode="auto">
              <a:xfrm>
                <a:off x="1638"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8" name="Oval 16"/>
              <p:cNvSpPr>
                <a:spLocks noChangeArrowheads="1"/>
              </p:cNvSpPr>
              <p:nvPr/>
            </p:nvSpPr>
            <p:spPr bwMode="auto">
              <a:xfrm>
                <a:off x="1772"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9" name="Oval 17"/>
              <p:cNvSpPr>
                <a:spLocks noChangeArrowheads="1"/>
              </p:cNvSpPr>
              <p:nvPr/>
            </p:nvSpPr>
            <p:spPr bwMode="auto">
              <a:xfrm>
                <a:off x="1906"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0" name="Oval 18"/>
              <p:cNvSpPr>
                <a:spLocks noChangeArrowheads="1"/>
              </p:cNvSpPr>
              <p:nvPr/>
            </p:nvSpPr>
            <p:spPr bwMode="auto">
              <a:xfrm>
                <a:off x="2040"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1" name="Oval 19"/>
              <p:cNvSpPr>
                <a:spLocks noChangeArrowheads="1"/>
              </p:cNvSpPr>
              <p:nvPr/>
            </p:nvSpPr>
            <p:spPr bwMode="auto">
              <a:xfrm>
                <a:off x="2174"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2" name="Oval 20"/>
              <p:cNvSpPr>
                <a:spLocks noChangeArrowheads="1"/>
              </p:cNvSpPr>
              <p:nvPr/>
            </p:nvSpPr>
            <p:spPr bwMode="auto">
              <a:xfrm>
                <a:off x="2308"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3" name="Oval 21"/>
              <p:cNvSpPr>
                <a:spLocks noChangeArrowheads="1"/>
              </p:cNvSpPr>
              <p:nvPr/>
            </p:nvSpPr>
            <p:spPr bwMode="auto">
              <a:xfrm>
                <a:off x="2442"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4" name="Oval 22"/>
              <p:cNvSpPr>
                <a:spLocks noChangeArrowheads="1"/>
              </p:cNvSpPr>
              <p:nvPr/>
            </p:nvSpPr>
            <p:spPr bwMode="auto">
              <a:xfrm>
                <a:off x="2576"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5" name="Oval 23"/>
              <p:cNvSpPr>
                <a:spLocks noChangeArrowheads="1"/>
              </p:cNvSpPr>
              <p:nvPr/>
            </p:nvSpPr>
            <p:spPr bwMode="auto">
              <a:xfrm>
                <a:off x="2710"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6" name="Oval 24"/>
              <p:cNvSpPr>
                <a:spLocks noChangeArrowheads="1"/>
              </p:cNvSpPr>
              <p:nvPr/>
            </p:nvSpPr>
            <p:spPr bwMode="auto">
              <a:xfrm>
                <a:off x="2844"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7" name="Oval 25"/>
              <p:cNvSpPr>
                <a:spLocks noChangeArrowheads="1"/>
              </p:cNvSpPr>
              <p:nvPr/>
            </p:nvSpPr>
            <p:spPr bwMode="auto">
              <a:xfrm>
                <a:off x="2978"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8" name="Oval 26"/>
              <p:cNvSpPr>
                <a:spLocks noChangeArrowheads="1"/>
              </p:cNvSpPr>
              <p:nvPr/>
            </p:nvSpPr>
            <p:spPr bwMode="auto">
              <a:xfrm>
                <a:off x="3112"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9" name="Oval 27"/>
              <p:cNvSpPr>
                <a:spLocks noChangeArrowheads="1"/>
              </p:cNvSpPr>
              <p:nvPr/>
            </p:nvSpPr>
            <p:spPr bwMode="auto">
              <a:xfrm>
                <a:off x="3246"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0" name="Oval 28"/>
              <p:cNvSpPr>
                <a:spLocks noChangeArrowheads="1"/>
              </p:cNvSpPr>
              <p:nvPr/>
            </p:nvSpPr>
            <p:spPr bwMode="auto">
              <a:xfrm>
                <a:off x="3380"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1" name="Oval 29"/>
              <p:cNvSpPr>
                <a:spLocks noChangeArrowheads="1"/>
              </p:cNvSpPr>
              <p:nvPr/>
            </p:nvSpPr>
            <p:spPr bwMode="auto">
              <a:xfrm>
                <a:off x="3514"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2" name="Oval 30"/>
              <p:cNvSpPr>
                <a:spLocks noChangeArrowheads="1"/>
              </p:cNvSpPr>
              <p:nvPr/>
            </p:nvSpPr>
            <p:spPr bwMode="auto">
              <a:xfrm>
                <a:off x="3648"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3" name="Oval 31"/>
              <p:cNvSpPr>
                <a:spLocks noChangeArrowheads="1"/>
              </p:cNvSpPr>
              <p:nvPr/>
            </p:nvSpPr>
            <p:spPr bwMode="auto">
              <a:xfrm>
                <a:off x="3782"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4" name="Oval 32"/>
              <p:cNvSpPr>
                <a:spLocks noChangeArrowheads="1"/>
              </p:cNvSpPr>
              <p:nvPr/>
            </p:nvSpPr>
            <p:spPr bwMode="auto">
              <a:xfrm>
                <a:off x="3916"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5" name="Oval 33"/>
              <p:cNvSpPr>
                <a:spLocks noChangeArrowheads="1"/>
              </p:cNvSpPr>
              <p:nvPr/>
            </p:nvSpPr>
            <p:spPr bwMode="auto">
              <a:xfrm>
                <a:off x="432"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6" name="Oval 34"/>
              <p:cNvSpPr>
                <a:spLocks noChangeArrowheads="1"/>
              </p:cNvSpPr>
              <p:nvPr/>
            </p:nvSpPr>
            <p:spPr bwMode="auto">
              <a:xfrm>
                <a:off x="566"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7" name="Oval 35"/>
              <p:cNvSpPr>
                <a:spLocks noChangeArrowheads="1"/>
              </p:cNvSpPr>
              <p:nvPr/>
            </p:nvSpPr>
            <p:spPr bwMode="auto">
              <a:xfrm>
                <a:off x="700"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8" name="Oval 36"/>
              <p:cNvSpPr>
                <a:spLocks noChangeArrowheads="1"/>
              </p:cNvSpPr>
              <p:nvPr/>
            </p:nvSpPr>
            <p:spPr bwMode="auto">
              <a:xfrm>
                <a:off x="834"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9" name="Oval 37"/>
              <p:cNvSpPr>
                <a:spLocks noChangeArrowheads="1"/>
              </p:cNvSpPr>
              <p:nvPr/>
            </p:nvSpPr>
            <p:spPr bwMode="auto">
              <a:xfrm>
                <a:off x="968"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0" name="Oval 38"/>
              <p:cNvSpPr>
                <a:spLocks noChangeArrowheads="1"/>
              </p:cNvSpPr>
              <p:nvPr/>
            </p:nvSpPr>
            <p:spPr bwMode="auto">
              <a:xfrm>
                <a:off x="1102"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1" name="Oval 39"/>
              <p:cNvSpPr>
                <a:spLocks noChangeArrowheads="1"/>
              </p:cNvSpPr>
              <p:nvPr/>
            </p:nvSpPr>
            <p:spPr bwMode="auto">
              <a:xfrm>
                <a:off x="1236"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2" name="Oval 40"/>
              <p:cNvSpPr>
                <a:spLocks noChangeArrowheads="1"/>
              </p:cNvSpPr>
              <p:nvPr/>
            </p:nvSpPr>
            <p:spPr bwMode="auto">
              <a:xfrm>
                <a:off x="1370"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3" name="Oval 41"/>
              <p:cNvSpPr>
                <a:spLocks noChangeArrowheads="1"/>
              </p:cNvSpPr>
              <p:nvPr/>
            </p:nvSpPr>
            <p:spPr bwMode="auto">
              <a:xfrm>
                <a:off x="1504"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4" name="Oval 42"/>
              <p:cNvSpPr>
                <a:spLocks noChangeArrowheads="1"/>
              </p:cNvSpPr>
              <p:nvPr/>
            </p:nvSpPr>
            <p:spPr bwMode="auto">
              <a:xfrm>
                <a:off x="1638"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5" name="Oval 43"/>
              <p:cNvSpPr>
                <a:spLocks noChangeArrowheads="1"/>
              </p:cNvSpPr>
              <p:nvPr/>
            </p:nvSpPr>
            <p:spPr bwMode="auto">
              <a:xfrm>
                <a:off x="1772"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6" name="Oval 44"/>
              <p:cNvSpPr>
                <a:spLocks noChangeArrowheads="1"/>
              </p:cNvSpPr>
              <p:nvPr/>
            </p:nvSpPr>
            <p:spPr bwMode="auto">
              <a:xfrm>
                <a:off x="1906"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7" name="Oval 45"/>
              <p:cNvSpPr>
                <a:spLocks noChangeArrowheads="1"/>
              </p:cNvSpPr>
              <p:nvPr/>
            </p:nvSpPr>
            <p:spPr bwMode="auto">
              <a:xfrm>
                <a:off x="2040"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8" name="Oval 46"/>
              <p:cNvSpPr>
                <a:spLocks noChangeArrowheads="1"/>
              </p:cNvSpPr>
              <p:nvPr/>
            </p:nvSpPr>
            <p:spPr bwMode="auto">
              <a:xfrm>
                <a:off x="2174"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9" name="Oval 47"/>
              <p:cNvSpPr>
                <a:spLocks noChangeArrowheads="1"/>
              </p:cNvSpPr>
              <p:nvPr/>
            </p:nvSpPr>
            <p:spPr bwMode="auto">
              <a:xfrm>
                <a:off x="2308"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0" name="Oval 48"/>
              <p:cNvSpPr>
                <a:spLocks noChangeArrowheads="1"/>
              </p:cNvSpPr>
              <p:nvPr/>
            </p:nvSpPr>
            <p:spPr bwMode="auto">
              <a:xfrm>
                <a:off x="2442"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1" name="Oval 49"/>
              <p:cNvSpPr>
                <a:spLocks noChangeArrowheads="1"/>
              </p:cNvSpPr>
              <p:nvPr/>
            </p:nvSpPr>
            <p:spPr bwMode="auto">
              <a:xfrm>
                <a:off x="2576"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2" name="Oval 50"/>
              <p:cNvSpPr>
                <a:spLocks noChangeArrowheads="1"/>
              </p:cNvSpPr>
              <p:nvPr/>
            </p:nvSpPr>
            <p:spPr bwMode="auto">
              <a:xfrm>
                <a:off x="2710"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3" name="Oval 51"/>
              <p:cNvSpPr>
                <a:spLocks noChangeArrowheads="1"/>
              </p:cNvSpPr>
              <p:nvPr/>
            </p:nvSpPr>
            <p:spPr bwMode="auto">
              <a:xfrm>
                <a:off x="432" y="1248"/>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4" name="Oval 52"/>
              <p:cNvSpPr>
                <a:spLocks noChangeArrowheads="1"/>
              </p:cNvSpPr>
              <p:nvPr/>
            </p:nvSpPr>
            <p:spPr bwMode="auto">
              <a:xfrm>
                <a:off x="566" y="1248"/>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5" name="Oval 53"/>
              <p:cNvSpPr>
                <a:spLocks noChangeArrowheads="1"/>
              </p:cNvSpPr>
              <p:nvPr/>
            </p:nvSpPr>
            <p:spPr bwMode="auto">
              <a:xfrm>
                <a:off x="700" y="1248"/>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6" name="Oval 54"/>
              <p:cNvSpPr>
                <a:spLocks noChangeArrowheads="1"/>
              </p:cNvSpPr>
              <p:nvPr/>
            </p:nvSpPr>
            <p:spPr bwMode="auto">
              <a:xfrm>
                <a:off x="834" y="1248"/>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7" name="Oval 55"/>
              <p:cNvSpPr>
                <a:spLocks noChangeArrowheads="1"/>
              </p:cNvSpPr>
              <p:nvPr/>
            </p:nvSpPr>
            <p:spPr bwMode="auto">
              <a:xfrm>
                <a:off x="968" y="1248"/>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8" name="Oval 56"/>
              <p:cNvSpPr>
                <a:spLocks noChangeArrowheads="1"/>
              </p:cNvSpPr>
              <p:nvPr/>
            </p:nvSpPr>
            <p:spPr bwMode="auto">
              <a:xfrm>
                <a:off x="1102" y="1248"/>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9" name="Oval 57"/>
              <p:cNvSpPr>
                <a:spLocks noChangeArrowheads="1"/>
              </p:cNvSpPr>
              <p:nvPr/>
            </p:nvSpPr>
            <p:spPr bwMode="auto">
              <a:xfrm>
                <a:off x="1236" y="1248"/>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0" name="Oval 58"/>
              <p:cNvSpPr>
                <a:spLocks noChangeArrowheads="1"/>
              </p:cNvSpPr>
              <p:nvPr/>
            </p:nvSpPr>
            <p:spPr bwMode="auto">
              <a:xfrm>
                <a:off x="1370" y="1248"/>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1" name="Oval 59"/>
              <p:cNvSpPr>
                <a:spLocks noChangeArrowheads="1"/>
              </p:cNvSpPr>
              <p:nvPr/>
            </p:nvSpPr>
            <p:spPr bwMode="auto">
              <a:xfrm>
                <a:off x="432"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2" name="Oval 60"/>
              <p:cNvSpPr>
                <a:spLocks noChangeArrowheads="1"/>
              </p:cNvSpPr>
              <p:nvPr/>
            </p:nvSpPr>
            <p:spPr bwMode="auto">
              <a:xfrm>
                <a:off x="566"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3" name="Oval 61"/>
              <p:cNvSpPr>
                <a:spLocks noChangeArrowheads="1"/>
              </p:cNvSpPr>
              <p:nvPr/>
            </p:nvSpPr>
            <p:spPr bwMode="auto">
              <a:xfrm>
                <a:off x="700"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4" name="Oval 62"/>
              <p:cNvSpPr>
                <a:spLocks noChangeArrowheads="1"/>
              </p:cNvSpPr>
              <p:nvPr/>
            </p:nvSpPr>
            <p:spPr bwMode="auto">
              <a:xfrm>
                <a:off x="834"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5" name="Oval 63"/>
              <p:cNvSpPr>
                <a:spLocks noChangeArrowheads="1"/>
              </p:cNvSpPr>
              <p:nvPr/>
            </p:nvSpPr>
            <p:spPr bwMode="auto">
              <a:xfrm>
                <a:off x="968"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6" name="Oval 64"/>
              <p:cNvSpPr>
                <a:spLocks noChangeArrowheads="1"/>
              </p:cNvSpPr>
              <p:nvPr/>
            </p:nvSpPr>
            <p:spPr bwMode="auto">
              <a:xfrm>
                <a:off x="1102"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7" name="Oval 65"/>
              <p:cNvSpPr>
                <a:spLocks noChangeArrowheads="1"/>
              </p:cNvSpPr>
              <p:nvPr/>
            </p:nvSpPr>
            <p:spPr bwMode="auto">
              <a:xfrm>
                <a:off x="1236"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8" name="Oval 66"/>
              <p:cNvSpPr>
                <a:spLocks noChangeArrowheads="1"/>
              </p:cNvSpPr>
              <p:nvPr/>
            </p:nvSpPr>
            <p:spPr bwMode="auto">
              <a:xfrm>
                <a:off x="1370"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9" name="Oval 67"/>
              <p:cNvSpPr>
                <a:spLocks noChangeArrowheads="1"/>
              </p:cNvSpPr>
              <p:nvPr/>
            </p:nvSpPr>
            <p:spPr bwMode="auto">
              <a:xfrm>
                <a:off x="1504"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0" name="Oval 68"/>
              <p:cNvSpPr>
                <a:spLocks noChangeArrowheads="1"/>
              </p:cNvSpPr>
              <p:nvPr/>
            </p:nvSpPr>
            <p:spPr bwMode="auto">
              <a:xfrm>
                <a:off x="1638"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1" name="Oval 69"/>
              <p:cNvSpPr>
                <a:spLocks noChangeArrowheads="1"/>
              </p:cNvSpPr>
              <p:nvPr/>
            </p:nvSpPr>
            <p:spPr bwMode="auto">
              <a:xfrm>
                <a:off x="1772"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2" name="Oval 70"/>
              <p:cNvSpPr>
                <a:spLocks noChangeArrowheads="1"/>
              </p:cNvSpPr>
              <p:nvPr/>
            </p:nvSpPr>
            <p:spPr bwMode="auto">
              <a:xfrm>
                <a:off x="1906"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3" name="Oval 71"/>
              <p:cNvSpPr>
                <a:spLocks noChangeArrowheads="1"/>
              </p:cNvSpPr>
              <p:nvPr/>
            </p:nvSpPr>
            <p:spPr bwMode="auto">
              <a:xfrm>
                <a:off x="2040"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4" name="Oval 72"/>
              <p:cNvSpPr>
                <a:spLocks noChangeArrowheads="1"/>
              </p:cNvSpPr>
              <p:nvPr/>
            </p:nvSpPr>
            <p:spPr bwMode="auto">
              <a:xfrm>
                <a:off x="2174"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5" name="Oval 73"/>
              <p:cNvSpPr>
                <a:spLocks noChangeArrowheads="1"/>
              </p:cNvSpPr>
              <p:nvPr/>
            </p:nvSpPr>
            <p:spPr bwMode="auto">
              <a:xfrm>
                <a:off x="2308"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6" name="Oval 74"/>
              <p:cNvSpPr>
                <a:spLocks noChangeArrowheads="1"/>
              </p:cNvSpPr>
              <p:nvPr/>
            </p:nvSpPr>
            <p:spPr bwMode="auto">
              <a:xfrm>
                <a:off x="2442"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7" name="Oval 75"/>
              <p:cNvSpPr>
                <a:spLocks noChangeArrowheads="1"/>
              </p:cNvSpPr>
              <p:nvPr/>
            </p:nvSpPr>
            <p:spPr bwMode="auto">
              <a:xfrm>
                <a:off x="2576"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
          <p:nvSpPr>
            <p:cNvPr id="530508" name="Oval 76"/>
            <p:cNvSpPr>
              <a:spLocks noChangeArrowheads="1"/>
            </p:cNvSpPr>
            <p:nvPr/>
          </p:nvSpPr>
          <p:spPr bwMode="auto">
            <a:xfrm>
              <a:off x="4752" y="864"/>
              <a:ext cx="192" cy="192"/>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9" name="Oval 77"/>
            <p:cNvSpPr>
              <a:spLocks noChangeArrowheads="1"/>
            </p:cNvSpPr>
            <p:nvPr/>
          </p:nvSpPr>
          <p:spPr bwMode="auto">
            <a:xfrm>
              <a:off x="4992" y="864"/>
              <a:ext cx="192" cy="192"/>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10" name="Oval 78"/>
            <p:cNvSpPr>
              <a:spLocks noChangeArrowheads="1"/>
            </p:cNvSpPr>
            <p:nvPr/>
          </p:nvSpPr>
          <p:spPr bwMode="auto">
            <a:xfrm>
              <a:off x="5232" y="864"/>
              <a:ext cx="192" cy="192"/>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11" name="Oval 79"/>
            <p:cNvSpPr>
              <a:spLocks noChangeArrowheads="1"/>
            </p:cNvSpPr>
            <p:nvPr/>
          </p:nvSpPr>
          <p:spPr bwMode="auto">
            <a:xfrm>
              <a:off x="4752" y="1104"/>
              <a:ext cx="192" cy="192"/>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12" name="Oval 80"/>
            <p:cNvSpPr>
              <a:spLocks noChangeArrowheads="1"/>
            </p:cNvSpPr>
            <p:nvPr/>
          </p:nvSpPr>
          <p:spPr bwMode="auto">
            <a:xfrm>
              <a:off x="4752" y="1344"/>
              <a:ext cx="192"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13" name="Oval 81"/>
            <p:cNvSpPr>
              <a:spLocks noChangeArrowheads="1"/>
            </p:cNvSpPr>
            <p:nvPr/>
          </p:nvSpPr>
          <p:spPr bwMode="auto">
            <a:xfrm>
              <a:off x="4752" y="1584"/>
              <a:ext cx="192" cy="19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14" name="Oval 82"/>
            <p:cNvSpPr>
              <a:spLocks noChangeArrowheads="1"/>
            </p:cNvSpPr>
            <p:nvPr/>
          </p:nvSpPr>
          <p:spPr bwMode="auto">
            <a:xfrm>
              <a:off x="4992" y="1584"/>
              <a:ext cx="192" cy="19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15" name="Oval 83"/>
            <p:cNvSpPr>
              <a:spLocks noChangeArrowheads="1"/>
            </p:cNvSpPr>
            <p:nvPr/>
          </p:nvSpPr>
          <p:spPr bwMode="auto">
            <a:xfrm>
              <a:off x="4992" y="1104"/>
              <a:ext cx="192" cy="192"/>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16" name="AutoShape 84"/>
            <p:cNvSpPr>
              <a:spLocks noChangeArrowheads="1"/>
            </p:cNvSpPr>
            <p:nvPr/>
          </p:nvSpPr>
          <p:spPr bwMode="auto">
            <a:xfrm>
              <a:off x="3792" y="1200"/>
              <a:ext cx="768" cy="288"/>
            </a:xfrm>
            <a:prstGeom prst="rightArrow">
              <a:avLst>
                <a:gd name="adj1" fmla="val 50000"/>
                <a:gd name="adj2"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
        <p:nvSpPr>
          <p:cNvPr id="87"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68</a:t>
            </a:fld>
            <a:endParaRPr lang="en-US" dirty="0"/>
          </a:p>
        </p:txBody>
      </p:sp>
      <p:sp>
        <p:nvSpPr>
          <p:cNvPr id="86" name="Fußzeilenplatzhalter 3"/>
          <p:cNvSpPr>
            <a:spLocks noGrp="1"/>
          </p:cNvSpPr>
          <p:nvPr>
            <p:ph type="ftr" sz="quarter" idx="10"/>
          </p:nvPr>
        </p:nvSpPr>
        <p:spPr>
          <a:xfrm>
            <a:off x="2195736" y="6381328"/>
            <a:ext cx="4680519" cy="216024"/>
          </a:xfrm>
        </p:spPr>
        <p:txBody>
          <a:bodyPr/>
          <a:lstStyle/>
          <a:p>
            <a:pPr>
              <a:defRPr/>
            </a:pPr>
            <a:r>
              <a:rPr lang="en-US" sz="1200" dirty="0">
                <a:solidFill>
                  <a:srgbClr val="0000FF"/>
                </a:solidFill>
              </a:rPr>
              <a:t>Minos </a:t>
            </a:r>
            <a:r>
              <a:rPr lang="en-US" sz="1200" dirty="0" err="1" smtClean="0">
                <a:solidFill>
                  <a:srgbClr val="0000FF"/>
                </a:solidFill>
              </a:rPr>
              <a:t>Garofalakis</a:t>
            </a:r>
            <a:r>
              <a:rPr lang="de-DE" sz="1200" dirty="0" smtClean="0">
                <a:solidFill>
                  <a:srgbClr val="0000FF"/>
                </a:solidFill>
              </a:rPr>
              <a:t> </a:t>
            </a:r>
            <a:r>
              <a:rPr lang="en-US" sz="1200" dirty="0" smtClean="0">
                <a:solidFill>
                  <a:srgbClr val="0000FF"/>
                </a:solidFill>
              </a:rPr>
              <a:t>A </a:t>
            </a:r>
            <a:r>
              <a:rPr lang="en-US" sz="1200" dirty="0">
                <a:solidFill>
                  <a:srgbClr val="0000FF"/>
                </a:solidFill>
              </a:rPr>
              <a:t>Quick Intro to Data Stream </a:t>
            </a:r>
            <a:r>
              <a:rPr lang="en-US" sz="1200" dirty="0" err="1">
                <a:solidFill>
                  <a:srgbClr val="0000FF"/>
                </a:solidFill>
              </a:rPr>
              <a:t>Algorithmics</a:t>
            </a:r>
            <a:r>
              <a:rPr lang="en-US" sz="1200" dirty="0">
                <a:solidFill>
                  <a:srgbClr val="0000FF"/>
                </a:solidFill>
              </a:rPr>
              <a:t> – </a:t>
            </a:r>
            <a:r>
              <a:rPr lang="en-US" sz="1200" i="1" dirty="0">
                <a:solidFill>
                  <a:srgbClr val="0000FF"/>
                </a:solidFill>
              </a:rPr>
              <a:t>CS262 </a:t>
            </a:r>
            <a:r>
              <a:rPr lang="en-US" sz="1200" dirty="0">
                <a:solidFill>
                  <a:srgbClr val="0000FF"/>
                </a:solidFill>
              </a:rPr>
              <a:t> </a:t>
            </a:r>
          </a:p>
        </p:txBody>
      </p:sp>
    </p:spTree>
    <p:extLst>
      <p:ext uri="{BB962C8B-B14F-4D97-AF65-F5344CB8AC3E}">
        <p14:creationId xmlns:p14="http://schemas.microsoft.com/office/powerpoint/2010/main" val="344718738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lstStyle/>
          <a:p>
            <a:pPr eaLnBrk="1" hangingPunct="1">
              <a:defRPr/>
            </a:pPr>
            <a:r>
              <a:rPr lang="en-US" dirty="0" smtClean="0">
                <a:cs typeface="+mj-cs"/>
              </a:rPr>
              <a:t>Reservoir Sampling (Reservoir </a:t>
            </a:r>
            <a:r>
              <a:rPr lang="en-US" dirty="0" err="1" smtClean="0">
                <a:cs typeface="+mj-cs"/>
              </a:rPr>
              <a:t>bildet</a:t>
            </a:r>
            <a:r>
              <a:rPr lang="en-US" dirty="0" smtClean="0">
                <a:cs typeface="+mj-cs"/>
              </a:rPr>
              <a:t> </a:t>
            </a:r>
            <a:r>
              <a:rPr lang="en-US" dirty="0" err="1" smtClean="0">
                <a:cs typeface="+mj-cs"/>
              </a:rPr>
              <a:t>Synopse</a:t>
            </a:r>
            <a:r>
              <a:rPr lang="en-US" dirty="0" smtClean="0">
                <a:cs typeface="+mj-cs"/>
              </a:rPr>
              <a:t>)</a:t>
            </a:r>
          </a:p>
        </p:txBody>
      </p:sp>
      <p:sp>
        <p:nvSpPr>
          <p:cNvPr id="532483" name="Rectangle 3"/>
          <p:cNvSpPr>
            <a:spLocks noGrp="1" noChangeArrowheads="1"/>
          </p:cNvSpPr>
          <p:nvPr>
            <p:ph type="body" idx="1"/>
          </p:nvPr>
        </p:nvSpPr>
        <p:spPr>
          <a:xfrm>
            <a:off x="457200" y="3124200"/>
            <a:ext cx="8229600" cy="2743200"/>
          </a:xfrm>
        </p:spPr>
        <p:txBody>
          <a:bodyPr/>
          <a:lstStyle/>
          <a:p>
            <a:pPr eaLnBrk="1" hangingPunct="1">
              <a:defRPr/>
            </a:pPr>
            <a:r>
              <a:rPr lang="en-US" dirty="0" err="1" smtClean="0">
                <a:cs typeface="+mn-cs"/>
              </a:rPr>
              <a:t>Übernehme</a:t>
            </a:r>
            <a:r>
              <a:rPr lang="en-US" dirty="0" smtClean="0">
                <a:cs typeface="+mn-cs"/>
              </a:rPr>
              <a:t> </a:t>
            </a:r>
            <a:r>
              <a:rPr lang="en-US" dirty="0" err="1" smtClean="0">
                <a:cs typeface="+mn-cs"/>
              </a:rPr>
              <a:t>erste</a:t>
            </a:r>
            <a:r>
              <a:rPr lang="en-US" dirty="0" smtClean="0">
                <a:cs typeface="+mn-cs"/>
              </a:rPr>
              <a:t> </a:t>
            </a:r>
            <a:r>
              <a:rPr lang="en-US" dirty="0" smtClean="0">
                <a:solidFill>
                  <a:schemeClr val="bg2"/>
                </a:solidFill>
                <a:cs typeface="+mn-cs"/>
              </a:rPr>
              <a:t>m</a:t>
            </a:r>
            <a:r>
              <a:rPr lang="en-US" dirty="0" smtClean="0">
                <a:cs typeface="+mn-cs"/>
              </a:rPr>
              <a:t> </a:t>
            </a:r>
            <a:r>
              <a:rPr lang="en-US" dirty="0" err="1" smtClean="0">
                <a:cs typeface="+mn-cs"/>
              </a:rPr>
              <a:t>Elemente</a:t>
            </a:r>
            <a:endParaRPr lang="en-US" dirty="0" smtClean="0">
              <a:cs typeface="+mn-cs"/>
            </a:endParaRPr>
          </a:p>
          <a:p>
            <a:pPr eaLnBrk="1" hangingPunct="1">
              <a:defRPr/>
            </a:pPr>
            <a:r>
              <a:rPr lang="en-US" dirty="0" err="1" smtClean="0">
                <a:cs typeface="+mn-cs"/>
              </a:rPr>
              <a:t>Wähle</a:t>
            </a:r>
            <a:r>
              <a:rPr lang="en-US" dirty="0" smtClean="0">
                <a:cs typeface="+mn-cs"/>
              </a:rPr>
              <a:t> </a:t>
            </a:r>
            <a:r>
              <a:rPr lang="en-US" dirty="0" err="1" smtClean="0">
                <a:solidFill>
                  <a:schemeClr val="bg2"/>
                </a:solidFill>
                <a:cs typeface="+mn-cs"/>
              </a:rPr>
              <a:t>i</a:t>
            </a:r>
            <a:r>
              <a:rPr lang="de-DE" altLang="ja-JP" dirty="0" smtClean="0">
                <a:latin typeface="Arial"/>
                <a:cs typeface="+mn-cs"/>
              </a:rPr>
              <a:t>-</a:t>
            </a:r>
            <a:r>
              <a:rPr lang="en-US" dirty="0" err="1" smtClean="0">
                <a:cs typeface="+mn-cs"/>
              </a:rPr>
              <a:t>tes</a:t>
            </a:r>
            <a:r>
              <a:rPr lang="en-US" dirty="0" smtClean="0">
                <a:cs typeface="+mn-cs"/>
              </a:rPr>
              <a:t> Element (</a:t>
            </a:r>
            <a:r>
              <a:rPr lang="en-US" dirty="0" err="1" smtClean="0">
                <a:solidFill>
                  <a:schemeClr val="bg2"/>
                </a:solidFill>
                <a:cs typeface="+mn-cs"/>
              </a:rPr>
              <a:t>i</a:t>
            </a:r>
            <a:r>
              <a:rPr lang="en-US" dirty="0" smtClean="0">
                <a:solidFill>
                  <a:schemeClr val="bg2"/>
                </a:solidFill>
                <a:cs typeface="+mn-cs"/>
              </a:rPr>
              <a:t>&gt;m</a:t>
            </a:r>
            <a:r>
              <a:rPr lang="en-US" dirty="0" smtClean="0">
                <a:cs typeface="+mn-cs"/>
              </a:rPr>
              <a:t>) </a:t>
            </a:r>
            <a:r>
              <a:rPr lang="en-US" dirty="0" err="1" smtClean="0">
                <a:cs typeface="+mn-cs"/>
              </a:rPr>
              <a:t>mit</a:t>
            </a:r>
            <a:r>
              <a:rPr lang="en-US" dirty="0" smtClean="0">
                <a:cs typeface="+mn-cs"/>
              </a:rPr>
              <a:t> </a:t>
            </a:r>
            <a:r>
              <a:rPr lang="en-US" dirty="0" err="1" smtClean="0">
                <a:cs typeface="+mn-cs"/>
              </a:rPr>
              <a:t>Wahrscheinlichkeit</a:t>
            </a:r>
            <a:r>
              <a:rPr lang="en-US" dirty="0" smtClean="0">
                <a:cs typeface="+mn-cs"/>
              </a:rPr>
              <a:t> </a:t>
            </a:r>
            <a:r>
              <a:rPr lang="en-US" dirty="0" smtClean="0">
                <a:solidFill>
                  <a:schemeClr val="bg2"/>
                </a:solidFill>
                <a:cs typeface="+mn-cs"/>
              </a:rPr>
              <a:t>m/</a:t>
            </a:r>
            <a:r>
              <a:rPr lang="en-US" dirty="0" err="1" smtClean="0">
                <a:solidFill>
                  <a:schemeClr val="bg2"/>
                </a:solidFill>
                <a:cs typeface="+mn-cs"/>
              </a:rPr>
              <a:t>i</a:t>
            </a:r>
            <a:endParaRPr lang="en-US" dirty="0" smtClean="0">
              <a:solidFill>
                <a:schemeClr val="bg2"/>
              </a:solidFill>
              <a:cs typeface="+mn-cs"/>
            </a:endParaRPr>
          </a:p>
          <a:p>
            <a:pPr eaLnBrk="1" hangingPunct="1">
              <a:defRPr/>
            </a:pPr>
            <a:r>
              <a:rPr lang="en-US" dirty="0" err="1" smtClean="0">
                <a:cs typeface="+mn-cs"/>
              </a:rPr>
              <a:t>Wenn</a:t>
            </a:r>
            <a:r>
              <a:rPr lang="en-US" dirty="0" smtClean="0">
                <a:cs typeface="+mn-cs"/>
              </a:rPr>
              <a:t> </a:t>
            </a:r>
            <a:r>
              <a:rPr lang="en-US" dirty="0" err="1" smtClean="0">
                <a:cs typeface="+mn-cs"/>
              </a:rPr>
              <a:t>neues</a:t>
            </a:r>
            <a:r>
              <a:rPr lang="en-US" dirty="0" smtClean="0">
                <a:cs typeface="+mn-cs"/>
              </a:rPr>
              <a:t> Element </a:t>
            </a:r>
            <a:r>
              <a:rPr lang="en-US" dirty="0" err="1" smtClean="0">
                <a:cs typeface="+mn-cs"/>
              </a:rPr>
              <a:t>gewählt</a:t>
            </a:r>
            <a:r>
              <a:rPr lang="en-US" dirty="0" smtClean="0">
                <a:cs typeface="+mn-cs"/>
              </a:rPr>
              <a:t>, </a:t>
            </a:r>
            <a:r>
              <a:rPr lang="en-US" dirty="0" err="1" smtClean="0">
                <a:cs typeface="+mn-cs"/>
              </a:rPr>
              <a:t>ersetze</a:t>
            </a:r>
            <a:r>
              <a:rPr lang="en-US" dirty="0" smtClean="0">
                <a:cs typeface="+mn-cs"/>
              </a:rPr>
              <a:t> </a:t>
            </a:r>
            <a:r>
              <a:rPr lang="en-US" dirty="0" err="1" smtClean="0">
                <a:cs typeface="+mn-cs"/>
              </a:rPr>
              <a:t>beliebiges</a:t>
            </a:r>
            <a:r>
              <a:rPr lang="en-US" dirty="0" smtClean="0">
                <a:cs typeface="+mn-cs"/>
              </a:rPr>
              <a:t> Element </a:t>
            </a:r>
            <a:r>
              <a:rPr lang="en-US" dirty="0" err="1" smtClean="0">
                <a:cs typeface="+mn-cs"/>
              </a:rPr>
              <a:t>im</a:t>
            </a:r>
            <a:r>
              <a:rPr lang="en-US" dirty="0" smtClean="0">
                <a:cs typeface="+mn-cs"/>
              </a:rPr>
              <a:t> Reservoir</a:t>
            </a:r>
          </a:p>
          <a:p>
            <a:pPr eaLnBrk="1" hangingPunct="1">
              <a:defRPr/>
            </a:pPr>
            <a:r>
              <a:rPr lang="en-US" dirty="0" err="1" smtClean="0">
                <a:solidFill>
                  <a:schemeClr val="bg2"/>
                </a:solidFill>
                <a:cs typeface="+mn-cs"/>
              </a:rPr>
              <a:t>Optimierung</a:t>
            </a:r>
            <a:r>
              <a:rPr lang="en-US" dirty="0" smtClean="0">
                <a:cs typeface="+mn-cs"/>
              </a:rPr>
              <a:t>: </a:t>
            </a:r>
            <a:r>
              <a:rPr lang="en-US" dirty="0" err="1" smtClean="0">
                <a:cs typeface="+mn-cs"/>
              </a:rPr>
              <a:t>Wenn</a:t>
            </a:r>
            <a:r>
              <a:rPr lang="en-US" dirty="0" smtClean="0">
                <a:cs typeface="+mn-cs"/>
              </a:rPr>
              <a:t> </a:t>
            </a:r>
            <a:r>
              <a:rPr lang="en-US" dirty="0" err="1" smtClean="0">
                <a:solidFill>
                  <a:schemeClr val="bg2"/>
                </a:solidFill>
                <a:cs typeface="+mn-cs"/>
              </a:rPr>
              <a:t>i</a:t>
            </a:r>
            <a:r>
              <a:rPr lang="en-US" dirty="0" smtClean="0">
                <a:cs typeface="+mn-cs"/>
              </a:rPr>
              <a:t> </a:t>
            </a:r>
            <a:r>
              <a:rPr lang="en-US" dirty="0" err="1" smtClean="0">
                <a:cs typeface="+mn-cs"/>
              </a:rPr>
              <a:t>groß</a:t>
            </a:r>
            <a:r>
              <a:rPr lang="en-US" dirty="0" smtClean="0">
                <a:cs typeface="+mn-cs"/>
              </a:rPr>
              <a:t>, </a:t>
            </a:r>
            <a:r>
              <a:rPr lang="en-US" dirty="0" err="1" smtClean="0">
                <a:cs typeface="+mn-cs"/>
              </a:rPr>
              <a:t>berechne</a:t>
            </a:r>
            <a:r>
              <a:rPr lang="en-US" dirty="0" smtClean="0">
                <a:cs typeface="+mn-cs"/>
              </a:rPr>
              <a:t> </a:t>
            </a:r>
            <a:r>
              <a:rPr lang="en-US" dirty="0" err="1" smtClean="0">
                <a:cs typeface="+mn-cs"/>
              </a:rPr>
              <a:t>jeweils</a:t>
            </a:r>
            <a:r>
              <a:rPr lang="en-US" dirty="0" smtClean="0">
                <a:cs typeface="+mn-cs"/>
              </a:rPr>
              <a:t> </a:t>
            </a:r>
            <a:r>
              <a:rPr lang="en-US" dirty="0" err="1" smtClean="0">
                <a:cs typeface="+mn-cs"/>
              </a:rPr>
              <a:t>nächstes</a:t>
            </a:r>
            <a:r>
              <a:rPr lang="en-US" dirty="0" smtClean="0">
                <a:cs typeface="+mn-cs"/>
              </a:rPr>
              <a:t> Element (</a:t>
            </a:r>
            <a:r>
              <a:rPr lang="en-US" dirty="0" err="1" smtClean="0">
                <a:cs typeface="+mn-cs"/>
              </a:rPr>
              <a:t>überspringe</a:t>
            </a:r>
            <a:r>
              <a:rPr lang="en-US" dirty="0" smtClean="0">
                <a:cs typeface="+mn-cs"/>
              </a:rPr>
              <a:t> </a:t>
            </a:r>
            <a:r>
              <a:rPr lang="en-US" dirty="0" err="1" smtClean="0">
                <a:cs typeface="+mn-cs"/>
              </a:rPr>
              <a:t>Zwischenelemente</a:t>
            </a:r>
            <a:r>
              <a:rPr lang="en-US" dirty="0" smtClean="0">
                <a:cs typeface="+mn-cs"/>
              </a:rPr>
              <a:t>)</a:t>
            </a:r>
            <a:endParaRPr lang="en-US" dirty="0" smtClean="0">
              <a:solidFill>
                <a:schemeClr val="bg2"/>
              </a:solidFill>
              <a:latin typeface="Arial Narrow" charset="0"/>
              <a:cs typeface="+mn-cs"/>
            </a:endParaRPr>
          </a:p>
        </p:txBody>
      </p:sp>
      <p:sp>
        <p:nvSpPr>
          <p:cNvPr id="532484" name="Rectangle 4"/>
          <p:cNvSpPr>
            <a:spLocks noChangeArrowheads="1"/>
          </p:cNvSpPr>
          <p:nvPr/>
        </p:nvSpPr>
        <p:spPr bwMode="auto">
          <a:xfrm>
            <a:off x="1524000" y="1447800"/>
            <a:ext cx="1447800" cy="1447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2485" name="Oval 5"/>
          <p:cNvSpPr>
            <a:spLocks noChangeArrowheads="1"/>
          </p:cNvSpPr>
          <p:nvPr/>
        </p:nvSpPr>
        <p:spPr bwMode="auto">
          <a:xfrm>
            <a:off x="1828800" y="1600200"/>
            <a:ext cx="304800" cy="304800"/>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2486" name="Oval 6"/>
          <p:cNvSpPr>
            <a:spLocks noChangeArrowheads="1"/>
          </p:cNvSpPr>
          <p:nvPr/>
        </p:nvSpPr>
        <p:spPr bwMode="auto">
          <a:xfrm>
            <a:off x="2209800" y="1752600"/>
            <a:ext cx="304800" cy="304800"/>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2487" name="Oval 7"/>
          <p:cNvSpPr>
            <a:spLocks noChangeArrowheads="1"/>
          </p:cNvSpPr>
          <p:nvPr/>
        </p:nvSpPr>
        <p:spPr bwMode="auto">
          <a:xfrm>
            <a:off x="1828800" y="2362200"/>
            <a:ext cx="304800" cy="304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2488" name="Oval 8"/>
          <p:cNvSpPr>
            <a:spLocks noChangeArrowheads="1"/>
          </p:cNvSpPr>
          <p:nvPr/>
        </p:nvSpPr>
        <p:spPr bwMode="auto">
          <a:xfrm>
            <a:off x="2362200" y="2209800"/>
            <a:ext cx="304800" cy="30480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2489" name="Oval 9"/>
          <p:cNvSpPr>
            <a:spLocks noChangeArrowheads="1"/>
          </p:cNvSpPr>
          <p:nvPr/>
        </p:nvSpPr>
        <p:spPr bwMode="auto">
          <a:xfrm>
            <a:off x="4191000" y="1905000"/>
            <a:ext cx="304800" cy="304800"/>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2490" name="Oval 10"/>
          <p:cNvSpPr>
            <a:spLocks noChangeArrowheads="1"/>
          </p:cNvSpPr>
          <p:nvPr/>
        </p:nvSpPr>
        <p:spPr bwMode="auto">
          <a:xfrm>
            <a:off x="4648200" y="1905000"/>
            <a:ext cx="304800" cy="304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13"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69</a:t>
            </a:fld>
            <a:endParaRPr lang="en-US" dirty="0"/>
          </a:p>
        </p:txBody>
      </p:sp>
      <p:sp>
        <p:nvSpPr>
          <p:cNvPr id="2" name="Rechteck 1"/>
          <p:cNvSpPr/>
          <p:nvPr/>
        </p:nvSpPr>
        <p:spPr>
          <a:xfrm>
            <a:off x="2267744" y="6320353"/>
            <a:ext cx="4572000" cy="276999"/>
          </a:xfrm>
          <a:prstGeom prst="rect">
            <a:avLst/>
          </a:prstGeom>
        </p:spPr>
        <p:txBody>
          <a:bodyPr>
            <a:spAutoFit/>
          </a:bodyPr>
          <a:lstStyle/>
          <a:p>
            <a:r>
              <a:rPr lang="de-DE" sz="1200" dirty="0">
                <a:solidFill>
                  <a:srgbClr val="0000FF"/>
                </a:solidFill>
              </a:rPr>
              <a:t>J. S. </a:t>
            </a:r>
            <a:r>
              <a:rPr lang="de-DE" sz="1200" dirty="0" err="1">
                <a:solidFill>
                  <a:srgbClr val="0000FF"/>
                </a:solidFill>
              </a:rPr>
              <a:t>Vitter</a:t>
            </a:r>
            <a:r>
              <a:rPr lang="de-DE" sz="1200" dirty="0">
                <a:solidFill>
                  <a:srgbClr val="0000FF"/>
                </a:solidFill>
              </a:rPr>
              <a:t>.  “Random Sampling </a:t>
            </a:r>
            <a:r>
              <a:rPr lang="de-DE" sz="1200" dirty="0" err="1">
                <a:solidFill>
                  <a:srgbClr val="0000FF"/>
                </a:solidFill>
              </a:rPr>
              <a:t>with</a:t>
            </a:r>
            <a:r>
              <a:rPr lang="de-DE" sz="1200" dirty="0">
                <a:solidFill>
                  <a:srgbClr val="0000FF"/>
                </a:solidFill>
              </a:rPr>
              <a:t> a Reservoir”. ACM TOMS, </a:t>
            </a:r>
            <a:r>
              <a:rPr lang="de-DE" sz="1200" b="1" dirty="0">
                <a:solidFill>
                  <a:srgbClr val="FF0000"/>
                </a:solidFill>
              </a:rPr>
              <a:t>1985</a:t>
            </a:r>
          </a:p>
        </p:txBody>
      </p:sp>
    </p:spTree>
    <p:extLst>
      <p:ext uri="{BB962C8B-B14F-4D97-AF65-F5344CB8AC3E}">
        <p14:creationId xmlns:p14="http://schemas.microsoft.com/office/powerpoint/2010/main" val="17255582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32489"/>
                                        </p:tgtEl>
                                        <p:attrNameLst>
                                          <p:attrName>style.visibility</p:attrName>
                                        </p:attrNameLst>
                                      </p:cBhvr>
                                      <p:to>
                                        <p:strVal val="visible"/>
                                      </p:to>
                                    </p:set>
                                    <p:anim calcmode="lin" valueType="num">
                                      <p:cBhvr additive="base">
                                        <p:cTn id="7" dur="1000" fill="hold"/>
                                        <p:tgtEl>
                                          <p:spTgt spid="532489"/>
                                        </p:tgtEl>
                                        <p:attrNameLst>
                                          <p:attrName>ppt_x</p:attrName>
                                        </p:attrNameLst>
                                      </p:cBhvr>
                                      <p:tavLst>
                                        <p:tav tm="0">
                                          <p:val>
                                            <p:strVal val="1+#ppt_w/2"/>
                                          </p:val>
                                        </p:tav>
                                        <p:tav tm="100000">
                                          <p:val>
                                            <p:strVal val="#ppt_x"/>
                                          </p:val>
                                        </p:tav>
                                      </p:tavLst>
                                    </p:anim>
                                    <p:anim calcmode="lin" valueType="num">
                                      <p:cBhvr additive="base">
                                        <p:cTn id="8" dur="1000" fill="hold"/>
                                        <p:tgtEl>
                                          <p:spTgt spid="53248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1" fill="hold" grpId="1" nodeType="clickEffect">
                                  <p:stCondLst>
                                    <p:cond delay="0"/>
                                  </p:stCondLst>
                                  <p:childTnLst>
                                    <p:anim calcmode="lin" valueType="num">
                                      <p:cBhvr additive="base">
                                        <p:cTn id="12" dur="1000"/>
                                        <p:tgtEl>
                                          <p:spTgt spid="532489"/>
                                        </p:tgtEl>
                                        <p:attrNameLst>
                                          <p:attrName>ppt_x</p:attrName>
                                        </p:attrNameLst>
                                      </p:cBhvr>
                                      <p:tavLst>
                                        <p:tav tm="0">
                                          <p:val>
                                            <p:strVal val="ppt_x"/>
                                          </p:val>
                                        </p:tav>
                                        <p:tav tm="100000">
                                          <p:val>
                                            <p:strVal val="ppt_x"/>
                                          </p:val>
                                        </p:tav>
                                      </p:tavLst>
                                    </p:anim>
                                    <p:anim calcmode="lin" valueType="num">
                                      <p:cBhvr additive="base">
                                        <p:cTn id="13" dur="1000"/>
                                        <p:tgtEl>
                                          <p:spTgt spid="532489"/>
                                        </p:tgtEl>
                                        <p:attrNameLst>
                                          <p:attrName>ppt_y</p:attrName>
                                        </p:attrNameLst>
                                      </p:cBhvr>
                                      <p:tavLst>
                                        <p:tav tm="0">
                                          <p:val>
                                            <p:strVal val="ppt_y"/>
                                          </p:val>
                                        </p:tav>
                                        <p:tav tm="100000">
                                          <p:val>
                                            <p:strVal val="0-ppt_h/2"/>
                                          </p:val>
                                        </p:tav>
                                      </p:tavLst>
                                    </p:anim>
                                    <p:set>
                                      <p:cBhvr>
                                        <p:cTn id="14" dur="1" fill="hold">
                                          <p:stCondLst>
                                            <p:cond delay="999"/>
                                          </p:stCondLst>
                                        </p:cTn>
                                        <p:tgtEl>
                                          <p:spTgt spid="532489"/>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32490"/>
                                        </p:tgtEl>
                                        <p:attrNameLst>
                                          <p:attrName>style.visibility</p:attrName>
                                        </p:attrNameLst>
                                      </p:cBhvr>
                                      <p:to>
                                        <p:strVal val="visible"/>
                                      </p:to>
                                    </p:set>
                                    <p:anim calcmode="lin" valueType="num">
                                      <p:cBhvr additive="base">
                                        <p:cTn id="19" dur="1000" fill="hold"/>
                                        <p:tgtEl>
                                          <p:spTgt spid="532490"/>
                                        </p:tgtEl>
                                        <p:attrNameLst>
                                          <p:attrName>ppt_x</p:attrName>
                                        </p:attrNameLst>
                                      </p:cBhvr>
                                      <p:tavLst>
                                        <p:tav tm="0">
                                          <p:val>
                                            <p:strVal val="1+#ppt_w/2"/>
                                          </p:val>
                                        </p:tav>
                                        <p:tav tm="100000">
                                          <p:val>
                                            <p:strVal val="#ppt_x"/>
                                          </p:val>
                                        </p:tav>
                                      </p:tavLst>
                                    </p:anim>
                                    <p:anim calcmode="lin" valueType="num">
                                      <p:cBhvr additive="base">
                                        <p:cTn id="20" dur="1000" fill="hold"/>
                                        <p:tgtEl>
                                          <p:spTgt spid="53249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path" presetSubtype="0" accel="50000" decel="50000" fill="hold" grpId="1" nodeType="clickEffect">
                                  <p:stCondLst>
                                    <p:cond delay="0"/>
                                  </p:stCondLst>
                                  <p:childTnLst>
                                    <p:animMotion origin="layout" path="M -0.025 0.01111 L -0.24167 0.04444 " pathEditMode="relative" ptsTypes="AA">
                                      <p:cBhvr>
                                        <p:cTn id="24" dur="2000" fill="hold"/>
                                        <p:tgtEl>
                                          <p:spTgt spid="532490"/>
                                        </p:tgtEl>
                                        <p:attrNameLst>
                                          <p:attrName>ppt_x</p:attrName>
                                          <p:attrName>ppt_y</p:attrName>
                                        </p:attrNameLst>
                                      </p:cBhvr>
                                    </p:animMotion>
                                  </p:childTnLst>
                                </p:cTn>
                              </p:par>
                            </p:childTnLst>
                          </p:cTn>
                        </p:par>
                        <p:par>
                          <p:cTn id="25" fill="hold" nodeType="afterGroup">
                            <p:stCondLst>
                              <p:cond delay="2000"/>
                            </p:stCondLst>
                            <p:childTnLst>
                              <p:par>
                                <p:cTn id="26" presetID="2" presetClass="exit" presetSubtype="1" fill="hold" grpId="0" nodeType="afterEffect">
                                  <p:stCondLst>
                                    <p:cond delay="0"/>
                                  </p:stCondLst>
                                  <p:childTnLst>
                                    <p:anim calcmode="lin" valueType="num">
                                      <p:cBhvr additive="base">
                                        <p:cTn id="27" dur="1000"/>
                                        <p:tgtEl>
                                          <p:spTgt spid="532488"/>
                                        </p:tgtEl>
                                        <p:attrNameLst>
                                          <p:attrName>ppt_x</p:attrName>
                                        </p:attrNameLst>
                                      </p:cBhvr>
                                      <p:tavLst>
                                        <p:tav tm="0">
                                          <p:val>
                                            <p:strVal val="ppt_x"/>
                                          </p:val>
                                        </p:tav>
                                        <p:tav tm="100000">
                                          <p:val>
                                            <p:strVal val="ppt_x"/>
                                          </p:val>
                                        </p:tav>
                                      </p:tavLst>
                                    </p:anim>
                                    <p:anim calcmode="lin" valueType="num">
                                      <p:cBhvr additive="base">
                                        <p:cTn id="28" dur="1000"/>
                                        <p:tgtEl>
                                          <p:spTgt spid="532488"/>
                                        </p:tgtEl>
                                        <p:attrNameLst>
                                          <p:attrName>ppt_y</p:attrName>
                                        </p:attrNameLst>
                                      </p:cBhvr>
                                      <p:tavLst>
                                        <p:tav tm="0">
                                          <p:val>
                                            <p:strVal val="ppt_y"/>
                                          </p:val>
                                        </p:tav>
                                        <p:tav tm="100000">
                                          <p:val>
                                            <p:strVal val="0-ppt_h/2"/>
                                          </p:val>
                                        </p:tav>
                                      </p:tavLst>
                                    </p:anim>
                                    <p:set>
                                      <p:cBhvr>
                                        <p:cTn id="29" dur="1" fill="hold">
                                          <p:stCondLst>
                                            <p:cond delay="999"/>
                                          </p:stCondLst>
                                        </p:cTn>
                                        <p:tgtEl>
                                          <p:spTgt spid="5324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8" grpId="0" animBg="1"/>
      <p:bldP spid="532489" grpId="0" animBg="1"/>
      <p:bldP spid="532489" grpId="1" animBg="1"/>
      <p:bldP spid="532490" grpId="0" animBg="1"/>
      <p:bldP spid="532490"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963B2B7F-7162-4144-9A58-F190FA4BE585}" type="slidenum">
              <a:rPr lang="en-US"/>
              <a:pPr/>
              <a:t>7</a:t>
            </a:fld>
            <a:endParaRPr lang="en-US"/>
          </a:p>
        </p:txBody>
      </p:sp>
      <p:sp>
        <p:nvSpPr>
          <p:cNvPr id="124930" name="Rectangle 2"/>
          <p:cNvSpPr>
            <a:spLocks noGrp="1" noChangeArrowheads="1"/>
          </p:cNvSpPr>
          <p:nvPr>
            <p:ph type="title"/>
          </p:nvPr>
        </p:nvSpPr>
        <p:spPr/>
        <p:txBody>
          <a:bodyPr/>
          <a:lstStyle/>
          <a:p>
            <a:r>
              <a:rPr lang="en-US" dirty="0" err="1" smtClean="0"/>
              <a:t>Anfrage</a:t>
            </a:r>
            <a:r>
              <a:rPr lang="en-US" dirty="0" smtClean="0"/>
              <a:t> 2 </a:t>
            </a:r>
            <a:r>
              <a:rPr lang="en-US" dirty="0"/>
              <a:t>(</a:t>
            </a:r>
            <a:r>
              <a:rPr lang="en-US" dirty="0">
                <a:latin typeface="Copperplate Gothic Bold" charset="0"/>
              </a:rPr>
              <a:t>join</a:t>
            </a:r>
            <a:r>
              <a:rPr lang="en-US" dirty="0"/>
              <a:t>)</a:t>
            </a:r>
          </a:p>
        </p:txBody>
      </p:sp>
      <p:sp>
        <p:nvSpPr>
          <p:cNvPr id="124931" name="Rectangle 3"/>
          <p:cNvSpPr>
            <a:spLocks noGrp="1" noChangeArrowheads="1"/>
          </p:cNvSpPr>
          <p:nvPr>
            <p:ph type="body" idx="1"/>
          </p:nvPr>
        </p:nvSpPr>
        <p:spPr/>
        <p:txBody>
          <a:bodyPr/>
          <a:lstStyle/>
          <a:p>
            <a:pPr>
              <a:spcAft>
                <a:spcPct val="30000"/>
              </a:spcAft>
            </a:pPr>
            <a:r>
              <a:rPr lang="en-US" dirty="0"/>
              <a:t>Pair up </a:t>
            </a:r>
            <a:r>
              <a:rPr lang="en-US" dirty="0">
                <a:solidFill>
                  <a:schemeClr val="accent2"/>
                </a:solidFill>
              </a:rPr>
              <a:t>callers</a:t>
            </a:r>
            <a:r>
              <a:rPr lang="en-US" dirty="0"/>
              <a:t> and </a:t>
            </a:r>
            <a:r>
              <a:rPr lang="en-US" dirty="0" err="1">
                <a:solidFill>
                  <a:schemeClr val="accent2"/>
                </a:solidFill>
              </a:rPr>
              <a:t>callees</a:t>
            </a:r>
            <a:endParaRPr lang="en-US" dirty="0">
              <a:solidFill>
                <a:schemeClr val="accent2"/>
              </a:solidFill>
            </a:endParaRPr>
          </a:p>
          <a:p>
            <a:pPr lvl="1">
              <a:lnSpc>
                <a:spcPct val="80000"/>
              </a:lnSpc>
              <a:buClr>
                <a:schemeClr val="tx1"/>
              </a:buClr>
              <a:buFontTx/>
              <a:buNone/>
            </a:pPr>
            <a:r>
              <a:rPr lang="en-US" dirty="0">
                <a:solidFill>
                  <a:srgbClr val="339933"/>
                </a:solidFill>
              </a:rPr>
              <a:t>SELECT   </a:t>
            </a:r>
            <a:r>
              <a:rPr lang="en-US" dirty="0" err="1">
                <a:solidFill>
                  <a:srgbClr val="339933"/>
                </a:solidFill>
              </a:rPr>
              <a:t>O.caller</a:t>
            </a:r>
            <a:r>
              <a:rPr lang="en-US" dirty="0">
                <a:solidFill>
                  <a:srgbClr val="339933"/>
                </a:solidFill>
              </a:rPr>
              <a:t>, </a:t>
            </a:r>
            <a:r>
              <a:rPr lang="en-US" dirty="0" err="1">
                <a:solidFill>
                  <a:srgbClr val="339933"/>
                </a:solidFill>
              </a:rPr>
              <a:t>I.callee</a:t>
            </a:r>
            <a:endParaRPr lang="en-US" dirty="0">
              <a:solidFill>
                <a:srgbClr val="339933"/>
              </a:solidFill>
            </a:endParaRPr>
          </a:p>
          <a:p>
            <a:pPr lvl="1">
              <a:lnSpc>
                <a:spcPct val="80000"/>
              </a:lnSpc>
              <a:buClr>
                <a:schemeClr val="tx1"/>
              </a:buClr>
              <a:buFontTx/>
              <a:buNone/>
            </a:pPr>
            <a:r>
              <a:rPr lang="en-US" dirty="0">
                <a:solidFill>
                  <a:srgbClr val="339933"/>
                </a:solidFill>
              </a:rPr>
              <a:t>FROM      Outgoing O, Incoming I</a:t>
            </a:r>
          </a:p>
          <a:p>
            <a:pPr lvl="1">
              <a:lnSpc>
                <a:spcPct val="80000"/>
              </a:lnSpc>
              <a:buClr>
                <a:schemeClr val="tx1"/>
              </a:buClr>
              <a:buFontTx/>
              <a:buNone/>
            </a:pPr>
            <a:r>
              <a:rPr lang="en-US" dirty="0" smtClean="0">
                <a:solidFill>
                  <a:srgbClr val="339933"/>
                </a:solidFill>
              </a:rPr>
              <a:t>WHERE   </a:t>
            </a:r>
            <a:r>
              <a:rPr lang="en-US" dirty="0" err="1">
                <a:solidFill>
                  <a:srgbClr val="339933"/>
                </a:solidFill>
              </a:rPr>
              <a:t>O.call_ID</a:t>
            </a:r>
            <a:r>
              <a:rPr lang="en-US" dirty="0">
                <a:solidFill>
                  <a:srgbClr val="339933"/>
                </a:solidFill>
              </a:rPr>
              <a:t> = </a:t>
            </a:r>
            <a:r>
              <a:rPr lang="en-US" dirty="0" err="1" smtClean="0">
                <a:solidFill>
                  <a:srgbClr val="339933"/>
                </a:solidFill>
              </a:rPr>
              <a:t>I.call_ID</a:t>
            </a:r>
            <a:r>
              <a:rPr lang="en-US" dirty="0" smtClean="0">
                <a:solidFill>
                  <a:srgbClr val="339933"/>
                </a:solidFill>
              </a:rPr>
              <a:t/>
            </a:r>
            <a:br>
              <a:rPr lang="en-US" dirty="0" smtClean="0">
                <a:solidFill>
                  <a:srgbClr val="339933"/>
                </a:solidFill>
              </a:rPr>
            </a:br>
            <a:endParaRPr lang="en-US" dirty="0">
              <a:solidFill>
                <a:srgbClr val="339933"/>
              </a:solidFill>
            </a:endParaRPr>
          </a:p>
          <a:p>
            <a:pPr>
              <a:lnSpc>
                <a:spcPct val="80000"/>
              </a:lnSpc>
              <a:buClr>
                <a:schemeClr val="tx1"/>
              </a:buClr>
            </a:pPr>
            <a:r>
              <a:rPr lang="en-US" dirty="0" err="1" smtClean="0">
                <a:solidFill>
                  <a:schemeClr val="accent2"/>
                </a:solidFill>
              </a:rPr>
              <a:t>Ergebnis</a:t>
            </a:r>
            <a:r>
              <a:rPr lang="en-US" dirty="0" smtClean="0">
                <a:solidFill>
                  <a:schemeClr val="accent2"/>
                </a:solidFill>
              </a:rPr>
              <a:t> </a:t>
            </a:r>
            <a:r>
              <a:rPr lang="en-US" dirty="0" err="1" smtClean="0"/>
              <a:t>kann</a:t>
            </a:r>
            <a:r>
              <a:rPr lang="en-US" dirty="0" smtClean="0"/>
              <a:t> </a:t>
            </a:r>
            <a:r>
              <a:rPr lang="en-US" dirty="0" err="1" smtClean="0">
                <a:solidFill>
                  <a:srgbClr val="333399"/>
                </a:solidFill>
              </a:rPr>
              <a:t>als</a:t>
            </a:r>
            <a:r>
              <a:rPr lang="en-US" dirty="0" smtClean="0">
                <a:solidFill>
                  <a:srgbClr val="333399"/>
                </a:solidFill>
              </a:rPr>
              <a:t> </a:t>
            </a:r>
            <a:r>
              <a:rPr lang="en-US" dirty="0" err="1" smtClean="0">
                <a:solidFill>
                  <a:srgbClr val="333399"/>
                </a:solidFill>
              </a:rPr>
              <a:t>Datenstrom</a:t>
            </a:r>
            <a:r>
              <a:rPr lang="en-US" dirty="0" smtClean="0">
                <a:solidFill>
                  <a:srgbClr val="333399"/>
                </a:solidFill>
              </a:rPr>
              <a:t> </a:t>
            </a:r>
            <a:r>
              <a:rPr lang="en-US" dirty="0" err="1" smtClean="0"/>
              <a:t>bereitgestellt</a:t>
            </a:r>
            <a:r>
              <a:rPr lang="en-US" dirty="0" smtClean="0"/>
              <a:t> </a:t>
            </a:r>
            <a:r>
              <a:rPr lang="en-US" dirty="0" err="1" smtClean="0"/>
              <a:t>werden</a:t>
            </a:r>
            <a:endParaRPr lang="en-US" dirty="0" smtClean="0"/>
          </a:p>
          <a:p>
            <a:pPr>
              <a:lnSpc>
                <a:spcPct val="80000"/>
              </a:lnSpc>
              <a:buClr>
                <a:schemeClr val="tx1"/>
              </a:buClr>
            </a:pPr>
            <a:r>
              <a:rPr lang="en-US" dirty="0" err="1" smtClean="0">
                <a:solidFill>
                  <a:schemeClr val="accent2"/>
                </a:solidFill>
              </a:rPr>
              <a:t>Unbegrenzter</a:t>
            </a:r>
            <a:r>
              <a:rPr lang="en-US" dirty="0" smtClean="0">
                <a:solidFill>
                  <a:schemeClr val="accent2"/>
                </a:solidFill>
              </a:rPr>
              <a:t> </a:t>
            </a:r>
            <a:r>
              <a:rPr lang="en-US" dirty="0" err="1" smtClean="0">
                <a:solidFill>
                  <a:schemeClr val="accent2"/>
                </a:solidFill>
              </a:rPr>
              <a:t>temporärer</a:t>
            </a:r>
            <a:r>
              <a:rPr lang="en-US" dirty="0" smtClean="0">
                <a:solidFill>
                  <a:schemeClr val="accent2"/>
                </a:solidFill>
              </a:rPr>
              <a:t> </a:t>
            </a:r>
            <a:r>
              <a:rPr lang="en-US" dirty="0" err="1" smtClean="0">
                <a:solidFill>
                  <a:schemeClr val="accent2"/>
                </a:solidFill>
              </a:rPr>
              <a:t>Speicher</a:t>
            </a:r>
            <a:r>
              <a:rPr lang="en-US" dirty="0"/>
              <a:t> </a:t>
            </a:r>
            <a:r>
              <a:rPr lang="en-US" dirty="0" err="1" smtClean="0"/>
              <a:t>notwendig</a:t>
            </a:r>
            <a:r>
              <a:rPr lang="en-US" dirty="0" smtClean="0"/>
              <a:t> …</a:t>
            </a:r>
          </a:p>
          <a:p>
            <a:pPr>
              <a:lnSpc>
                <a:spcPct val="80000"/>
              </a:lnSpc>
              <a:buClr>
                <a:schemeClr val="tx1"/>
              </a:buClr>
            </a:pPr>
            <a:r>
              <a:rPr lang="en-US" dirty="0" smtClean="0">
                <a:solidFill>
                  <a:srgbClr val="000000"/>
                </a:solidFill>
              </a:rPr>
              <a:t>... </a:t>
            </a:r>
            <a:r>
              <a:rPr lang="en-US" dirty="0" err="1" smtClean="0">
                <a:solidFill>
                  <a:srgbClr val="000000"/>
                </a:solidFill>
              </a:rPr>
              <a:t>wenn</a:t>
            </a:r>
            <a:r>
              <a:rPr lang="en-US" dirty="0" smtClean="0">
                <a:solidFill>
                  <a:srgbClr val="000000"/>
                </a:solidFill>
              </a:rPr>
              <a:t> </a:t>
            </a:r>
            <a:r>
              <a:rPr lang="en-US" dirty="0" err="1" smtClean="0">
                <a:solidFill>
                  <a:srgbClr val="000000"/>
                </a:solidFill>
              </a:rPr>
              <a:t>Ströme</a:t>
            </a:r>
            <a:r>
              <a:rPr lang="en-US" dirty="0" smtClean="0">
                <a:solidFill>
                  <a:srgbClr val="000000"/>
                </a:solidFill>
              </a:rPr>
              <a:t> </a:t>
            </a:r>
            <a:r>
              <a:rPr lang="en-US" dirty="0" err="1" smtClean="0">
                <a:solidFill>
                  <a:schemeClr val="accent2"/>
                </a:solidFill>
              </a:rPr>
              <a:t>nicht</a:t>
            </a:r>
            <a:r>
              <a:rPr lang="en-US" dirty="0" smtClean="0">
                <a:solidFill>
                  <a:schemeClr val="accent2"/>
                </a:solidFill>
              </a:rPr>
              <a:t> quasi-</a:t>
            </a:r>
            <a:r>
              <a:rPr lang="en-US" dirty="0" err="1" smtClean="0">
                <a:solidFill>
                  <a:schemeClr val="accent2"/>
                </a:solidFill>
              </a:rPr>
              <a:t>synchronisiert</a:t>
            </a:r>
            <a:r>
              <a:rPr lang="en-US" dirty="0" smtClean="0">
                <a:solidFill>
                  <a:schemeClr val="accent2"/>
                </a:solidFill>
              </a:rPr>
              <a:t> </a:t>
            </a:r>
            <a:r>
              <a:rPr lang="en-US" dirty="0" err="1" smtClean="0">
                <a:solidFill>
                  <a:srgbClr val="000000"/>
                </a:solidFill>
              </a:rPr>
              <a:t>sind</a:t>
            </a:r>
            <a:endParaRPr lang="en-US" dirty="0">
              <a:solidFill>
                <a:srgbClr val="000000"/>
              </a:solidFill>
            </a:endParaRPr>
          </a:p>
        </p:txBody>
      </p:sp>
      <p:sp>
        <p:nvSpPr>
          <p:cNvPr id="6" name="Datumsplatzhalter 3"/>
          <p:cNvSpPr>
            <a:spLocks noGrp="1"/>
          </p:cNvSpPr>
          <p:nvPr>
            <p:ph type="dt" sz="half" idx="10"/>
          </p:nvPr>
        </p:nvSpPr>
        <p:spPr>
          <a:xfrm>
            <a:off x="2627312" y="6356176"/>
            <a:ext cx="3240832" cy="457200"/>
          </a:xfrm>
        </p:spPr>
        <p:txBody>
          <a:bodyPr/>
          <a:lstStyle/>
          <a:p>
            <a:r>
              <a:rPr lang="en-US" sz="1400" dirty="0" smtClean="0">
                <a:solidFill>
                  <a:srgbClr val="0000FF"/>
                </a:solidFill>
              </a:rPr>
              <a:t>Rajeev </a:t>
            </a:r>
            <a:r>
              <a:rPr lang="en-US" sz="1400" dirty="0" err="1" smtClean="0">
                <a:solidFill>
                  <a:srgbClr val="0000FF"/>
                </a:solidFill>
              </a:rPr>
              <a:t>Motwani</a:t>
            </a:r>
            <a:r>
              <a:rPr lang="en-US" sz="1400" dirty="0" smtClean="0">
                <a:solidFill>
                  <a:srgbClr val="0000FF"/>
                </a:solidFill>
              </a:rPr>
              <a:t> PODS </a:t>
            </a:r>
            <a:r>
              <a:rPr lang="en-US" sz="1400" dirty="0">
                <a:solidFill>
                  <a:srgbClr val="0000FF"/>
                </a:solidFill>
              </a:rPr>
              <a:t>2002</a:t>
            </a:r>
          </a:p>
        </p:txBody>
      </p:sp>
    </p:spTree>
    <p:extLst>
      <p:ext uri="{BB962C8B-B14F-4D97-AF65-F5344CB8AC3E}">
        <p14:creationId xmlns:p14="http://schemas.microsoft.com/office/powerpoint/2010/main" val="1246076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 calcmode="lin" valueType="num">
                                      <p:cBhvr additive="base">
                                        <p:cTn id="7" dur="500" fill="hold"/>
                                        <p:tgtEl>
                                          <p:spTgt spid="1249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493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4931">
                                            <p:txEl>
                                              <p:pRg st="1" end="1"/>
                                            </p:txEl>
                                          </p:spTgt>
                                        </p:tgtEl>
                                        <p:attrNameLst>
                                          <p:attrName>style.visibility</p:attrName>
                                        </p:attrNameLst>
                                      </p:cBhvr>
                                      <p:to>
                                        <p:strVal val="visible"/>
                                      </p:to>
                                    </p:set>
                                    <p:anim calcmode="lin" valueType="num">
                                      <p:cBhvr additive="base">
                                        <p:cTn id="11" dur="500" fill="hold"/>
                                        <p:tgtEl>
                                          <p:spTgt spid="12493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493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4931">
                                            <p:txEl>
                                              <p:pRg st="2" end="2"/>
                                            </p:txEl>
                                          </p:spTgt>
                                        </p:tgtEl>
                                        <p:attrNameLst>
                                          <p:attrName>style.visibility</p:attrName>
                                        </p:attrNameLst>
                                      </p:cBhvr>
                                      <p:to>
                                        <p:strVal val="visible"/>
                                      </p:to>
                                    </p:set>
                                    <p:anim calcmode="lin" valueType="num">
                                      <p:cBhvr additive="base">
                                        <p:cTn id="15" dur="500" fill="hold"/>
                                        <p:tgtEl>
                                          <p:spTgt spid="12493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493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4931">
                                            <p:txEl>
                                              <p:pRg st="3" end="3"/>
                                            </p:txEl>
                                          </p:spTgt>
                                        </p:tgtEl>
                                        <p:attrNameLst>
                                          <p:attrName>style.visibility</p:attrName>
                                        </p:attrNameLst>
                                      </p:cBhvr>
                                      <p:to>
                                        <p:strVal val="visible"/>
                                      </p:to>
                                    </p:set>
                                    <p:anim calcmode="lin" valueType="num">
                                      <p:cBhvr additive="base">
                                        <p:cTn id="19" dur="500" fill="hold"/>
                                        <p:tgtEl>
                                          <p:spTgt spid="12493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49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4931">
                                            <p:txEl>
                                              <p:pRg st="4" end="4"/>
                                            </p:txEl>
                                          </p:spTgt>
                                        </p:tgtEl>
                                        <p:attrNameLst>
                                          <p:attrName>style.visibility</p:attrName>
                                        </p:attrNameLst>
                                      </p:cBhvr>
                                      <p:to>
                                        <p:strVal val="visible"/>
                                      </p:to>
                                    </p:set>
                                    <p:anim calcmode="lin" valueType="num">
                                      <p:cBhvr additive="base">
                                        <p:cTn id="25" dur="500" fill="hold"/>
                                        <p:tgtEl>
                                          <p:spTgt spid="12493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49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4931">
                                            <p:txEl>
                                              <p:pRg st="5" end="5"/>
                                            </p:txEl>
                                          </p:spTgt>
                                        </p:tgtEl>
                                        <p:attrNameLst>
                                          <p:attrName>style.visibility</p:attrName>
                                        </p:attrNameLst>
                                      </p:cBhvr>
                                      <p:to>
                                        <p:strVal val="visible"/>
                                      </p:to>
                                    </p:set>
                                    <p:anim calcmode="lin" valueType="num">
                                      <p:cBhvr additive="base">
                                        <p:cTn id="31" dur="500" fill="hold"/>
                                        <p:tgtEl>
                                          <p:spTgt spid="12493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49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4931">
                                            <p:txEl>
                                              <p:pRg st="6" end="6"/>
                                            </p:txEl>
                                          </p:spTgt>
                                        </p:tgtEl>
                                        <p:attrNameLst>
                                          <p:attrName>style.visibility</p:attrName>
                                        </p:attrNameLst>
                                      </p:cBhvr>
                                      <p:to>
                                        <p:strVal val="visible"/>
                                      </p:to>
                                    </p:set>
                                    <p:anim calcmode="lin" valueType="num">
                                      <p:cBhvr additive="base">
                                        <p:cTn id="37" dur="500" fill="hold"/>
                                        <p:tgtEl>
                                          <p:spTgt spid="12493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493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lstStyle/>
          <a:p>
            <a:pPr eaLnBrk="1" hangingPunct="1">
              <a:defRPr/>
            </a:pPr>
            <a:r>
              <a:rPr lang="en-US" dirty="0" smtClean="0">
                <a:cs typeface="+mj-cs"/>
              </a:rPr>
              <a:t>Reservoir Sampling – </a:t>
            </a:r>
            <a:r>
              <a:rPr lang="en-US" dirty="0" err="1" smtClean="0">
                <a:cs typeface="+mj-cs"/>
              </a:rPr>
              <a:t>Analyse</a:t>
            </a:r>
            <a:endParaRPr lang="en-US" dirty="0" smtClean="0">
              <a:cs typeface="+mj-cs"/>
            </a:endParaRPr>
          </a:p>
        </p:txBody>
      </p:sp>
      <p:sp>
        <p:nvSpPr>
          <p:cNvPr id="534531" name="Rectangle 3"/>
          <p:cNvSpPr>
            <a:spLocks noGrp="1" noChangeArrowheads="1"/>
          </p:cNvSpPr>
          <p:nvPr>
            <p:ph type="body" idx="1"/>
          </p:nvPr>
        </p:nvSpPr>
        <p:spPr>
          <a:xfrm>
            <a:off x="251520" y="1268760"/>
            <a:ext cx="8458200" cy="4343400"/>
          </a:xfrm>
        </p:spPr>
        <p:txBody>
          <a:bodyPr/>
          <a:lstStyle/>
          <a:p>
            <a:pPr eaLnBrk="1" hangingPunct="1">
              <a:defRPr/>
            </a:pPr>
            <a:r>
              <a:rPr lang="en-US" dirty="0" err="1" smtClean="0">
                <a:cs typeface="+mn-cs"/>
              </a:rPr>
              <a:t>Analysieren</a:t>
            </a:r>
            <a:r>
              <a:rPr lang="en-US" dirty="0" smtClean="0">
                <a:cs typeface="+mn-cs"/>
              </a:rPr>
              <a:t> </a:t>
            </a:r>
            <a:r>
              <a:rPr lang="en-US" dirty="0" err="1" smtClean="0">
                <a:cs typeface="+mn-cs"/>
              </a:rPr>
              <a:t>wir</a:t>
            </a:r>
            <a:r>
              <a:rPr lang="en-US" dirty="0" smtClean="0">
                <a:cs typeface="+mn-cs"/>
              </a:rPr>
              <a:t> </a:t>
            </a:r>
            <a:r>
              <a:rPr lang="en-US" dirty="0" err="1" smtClean="0">
                <a:cs typeface="+mn-cs"/>
              </a:rPr>
              <a:t>einen</a:t>
            </a:r>
            <a:r>
              <a:rPr lang="en-US" dirty="0" smtClean="0">
                <a:cs typeface="+mn-cs"/>
              </a:rPr>
              <a:t> </a:t>
            </a:r>
            <a:r>
              <a:rPr lang="en-US" dirty="0" err="1" smtClean="0">
                <a:cs typeface="+mn-cs"/>
              </a:rPr>
              <a:t>einfachen</a:t>
            </a:r>
            <a:r>
              <a:rPr lang="en-US" dirty="0" smtClean="0">
                <a:cs typeface="+mn-cs"/>
              </a:rPr>
              <a:t> Fall: </a:t>
            </a:r>
            <a:r>
              <a:rPr lang="en-US" dirty="0" smtClean="0">
                <a:solidFill>
                  <a:schemeClr val="bg2"/>
                </a:solidFill>
                <a:cs typeface="+mn-cs"/>
              </a:rPr>
              <a:t>m = 1</a:t>
            </a:r>
          </a:p>
          <a:p>
            <a:pPr eaLnBrk="1" hangingPunct="1">
              <a:defRPr/>
            </a:pPr>
            <a:r>
              <a:rPr lang="en-US" dirty="0" err="1" smtClean="0">
                <a:cs typeface="+mn-cs"/>
              </a:rPr>
              <a:t>Wahrscheinlichkeit</a:t>
            </a:r>
            <a:r>
              <a:rPr lang="en-US" dirty="0" smtClean="0">
                <a:cs typeface="+mn-cs"/>
              </a:rPr>
              <a:t>, </a:t>
            </a:r>
            <a:r>
              <a:rPr lang="en-US" dirty="0" err="1" smtClean="0">
                <a:cs typeface="+mn-cs"/>
              </a:rPr>
              <a:t>dass</a:t>
            </a:r>
            <a:r>
              <a:rPr lang="en-US" dirty="0" smtClean="0">
                <a:cs typeface="+mn-cs"/>
              </a:rPr>
              <a:t> </a:t>
            </a:r>
            <a:r>
              <a:rPr lang="en-US" dirty="0" err="1" smtClean="0">
                <a:solidFill>
                  <a:schemeClr val="bg2"/>
                </a:solidFill>
                <a:cs typeface="+mn-cs"/>
              </a:rPr>
              <a:t>i</a:t>
            </a:r>
            <a:r>
              <a:rPr lang="de-DE" altLang="ja-JP" dirty="0" smtClean="0">
                <a:latin typeface="Arial"/>
                <a:cs typeface="+mn-cs"/>
              </a:rPr>
              <a:t>-</a:t>
            </a:r>
            <a:r>
              <a:rPr lang="en-US" dirty="0" err="1" smtClean="0">
                <a:cs typeface="+mn-cs"/>
              </a:rPr>
              <a:t>tes</a:t>
            </a:r>
            <a:r>
              <a:rPr lang="en-US" dirty="0" smtClean="0">
                <a:cs typeface="+mn-cs"/>
              </a:rPr>
              <a:t> Element </a:t>
            </a:r>
            <a:r>
              <a:rPr lang="en-US" dirty="0" err="1" smtClean="0">
                <a:cs typeface="+mn-cs"/>
              </a:rPr>
              <a:t>nach</a:t>
            </a:r>
            <a:r>
              <a:rPr lang="en-US" dirty="0" smtClean="0">
                <a:cs typeface="+mn-cs"/>
              </a:rPr>
              <a:t> n </a:t>
            </a:r>
            <a:r>
              <a:rPr lang="en-US" dirty="0" err="1" smtClean="0">
                <a:cs typeface="+mn-cs"/>
              </a:rPr>
              <a:t>Elementen</a:t>
            </a:r>
            <a:r>
              <a:rPr lang="en-US" dirty="0" smtClean="0">
                <a:cs typeface="+mn-cs"/>
              </a:rPr>
              <a:t> die </a:t>
            </a:r>
            <a:r>
              <a:rPr lang="en-US" dirty="0" err="1" smtClean="0">
                <a:cs typeface="+mn-cs"/>
              </a:rPr>
              <a:t>Stichprobe</a:t>
            </a:r>
            <a:r>
              <a:rPr lang="en-US" dirty="0" smtClean="0">
                <a:cs typeface="+mn-cs"/>
              </a:rPr>
              <a:t> </a:t>
            </a:r>
            <a:r>
              <a:rPr lang="en-US" dirty="0" err="1" smtClean="0">
                <a:cs typeface="+mn-cs"/>
              </a:rPr>
              <a:t>bildet</a:t>
            </a:r>
            <a:r>
              <a:rPr lang="en-US" dirty="0" smtClean="0">
                <a:cs typeface="+mn-cs"/>
              </a:rPr>
              <a:t>:</a:t>
            </a:r>
          </a:p>
          <a:p>
            <a:pPr lvl="1" eaLnBrk="1" hangingPunct="1">
              <a:defRPr/>
            </a:pPr>
            <a:r>
              <a:rPr lang="en-US" dirty="0" err="1" smtClean="0"/>
              <a:t>Wahrscheinlichkeit</a:t>
            </a:r>
            <a:r>
              <a:rPr lang="en-US" dirty="0" smtClean="0"/>
              <a:t>, </a:t>
            </a:r>
            <a:r>
              <a:rPr lang="en-US" dirty="0" err="1" smtClean="0"/>
              <a:t>dass</a:t>
            </a:r>
            <a:r>
              <a:rPr lang="en-US" dirty="0" smtClean="0"/>
              <a:t> </a:t>
            </a:r>
            <a:r>
              <a:rPr lang="en-US" dirty="0" err="1" smtClean="0">
                <a:solidFill>
                  <a:schemeClr val="bg2"/>
                </a:solidFill>
              </a:rPr>
              <a:t>i</a:t>
            </a:r>
            <a:r>
              <a:rPr lang="en-US" dirty="0" smtClean="0"/>
              <a:t> </a:t>
            </a:r>
            <a:r>
              <a:rPr lang="en-US" dirty="0" err="1" smtClean="0"/>
              <a:t>bei</a:t>
            </a:r>
            <a:r>
              <a:rPr lang="en-US" dirty="0" smtClean="0"/>
              <a:t> </a:t>
            </a:r>
            <a:r>
              <a:rPr lang="en-US" dirty="0" err="1" smtClean="0"/>
              <a:t>Ankunft</a:t>
            </a:r>
            <a:r>
              <a:rPr lang="en-US" dirty="0" smtClean="0"/>
              <a:t> </a:t>
            </a:r>
            <a:r>
              <a:rPr lang="en-US" dirty="0" err="1" smtClean="0"/>
              <a:t>gewählt</a:t>
            </a:r>
            <a:r>
              <a:rPr lang="en-US" dirty="0" smtClean="0"/>
              <a:t> </a:t>
            </a:r>
            <a:r>
              <a:rPr lang="en-US" dirty="0" err="1" smtClean="0"/>
              <a:t>wird</a:t>
            </a:r>
            <a:r>
              <a:rPr lang="en-US" dirty="0" smtClean="0"/>
              <a:t> </a:t>
            </a:r>
            <a:br>
              <a:rPr lang="en-US" dirty="0" smtClean="0"/>
            </a:br>
            <a:r>
              <a:rPr lang="en-US" dirty="0" smtClean="0">
                <a:latin typeface="Symbol" charset="0"/>
                <a:sym typeface="Symbol" charset="0"/>
              </a:rPr>
              <a:t></a:t>
            </a:r>
            <a:r>
              <a:rPr lang="en-US" dirty="0" smtClean="0"/>
              <a:t> </a:t>
            </a:r>
            <a:r>
              <a:rPr lang="en-US" dirty="0" err="1" smtClean="0"/>
              <a:t>Wahrscheinlichkeit</a:t>
            </a:r>
            <a:r>
              <a:rPr lang="en-US" dirty="0" smtClean="0"/>
              <a:t> </a:t>
            </a:r>
            <a:r>
              <a:rPr lang="en-US" dirty="0" err="1" smtClean="0"/>
              <a:t>dass</a:t>
            </a:r>
            <a:r>
              <a:rPr lang="en-US" dirty="0" smtClean="0"/>
              <a:t> </a:t>
            </a:r>
            <a:r>
              <a:rPr lang="en-US" dirty="0" err="1" smtClean="0">
                <a:solidFill>
                  <a:schemeClr val="bg2"/>
                </a:solidFill>
              </a:rPr>
              <a:t>i</a:t>
            </a:r>
            <a:r>
              <a:rPr lang="en-US" dirty="0" smtClean="0"/>
              <a:t> “</a:t>
            </a:r>
            <a:r>
              <a:rPr lang="en-US" dirty="0" err="1" smtClean="0"/>
              <a:t>überlebt</a:t>
            </a:r>
            <a:r>
              <a:rPr lang="en-US" dirty="0" smtClean="0"/>
              <a:t>”</a:t>
            </a:r>
          </a:p>
        </p:txBody>
      </p:sp>
      <p:grpSp>
        <p:nvGrpSpPr>
          <p:cNvPr id="58373" name="Group 4"/>
          <p:cNvGrpSpPr>
            <a:grpSpLocks/>
          </p:cNvGrpSpPr>
          <p:nvPr/>
        </p:nvGrpSpPr>
        <p:grpSpPr bwMode="auto">
          <a:xfrm>
            <a:off x="2004120" y="4207768"/>
            <a:ext cx="4648200" cy="838200"/>
            <a:chOff x="1056" y="2400"/>
            <a:chExt cx="2928" cy="528"/>
          </a:xfrm>
        </p:grpSpPr>
        <p:sp>
          <p:nvSpPr>
            <p:cNvPr id="534533" name="Text Box 5"/>
            <p:cNvSpPr txBox="1">
              <a:spLocks noChangeArrowheads="1"/>
            </p:cNvSpPr>
            <p:nvPr/>
          </p:nvSpPr>
          <p:spPr bwMode="auto">
            <a:xfrm>
              <a:off x="1056" y="2400"/>
              <a:ext cx="28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chemeClr val="bg2"/>
                  </a:solidFill>
                  <a:cs typeface="+mn-cs"/>
                </a:rPr>
                <a:t> </a:t>
              </a:r>
              <a:r>
                <a:rPr lang="en-US" sz="2400" u="sng">
                  <a:solidFill>
                    <a:schemeClr val="bg2"/>
                  </a:solidFill>
                  <a:cs typeface="+mn-cs"/>
                </a:rPr>
                <a:t>1 </a:t>
              </a:r>
              <a:r>
                <a:rPr lang="en-US" sz="2400">
                  <a:solidFill>
                    <a:schemeClr val="bg2"/>
                  </a:solidFill>
                  <a:cs typeface="+mn-cs"/>
                </a:rPr>
                <a:t>	</a:t>
              </a:r>
              <a:r>
                <a:rPr lang="en-US" sz="2400" u="sng">
                  <a:solidFill>
                    <a:schemeClr val="bg2"/>
                  </a:solidFill>
                  <a:cs typeface="+mn-cs"/>
                </a:rPr>
                <a:t>  i  </a:t>
              </a:r>
              <a:r>
                <a:rPr lang="en-US" sz="2400">
                  <a:solidFill>
                    <a:schemeClr val="bg2"/>
                  </a:solidFill>
                  <a:cs typeface="+mn-cs"/>
                </a:rPr>
                <a:t>	</a:t>
              </a:r>
              <a:r>
                <a:rPr lang="en-US" sz="2400" u="sng">
                  <a:solidFill>
                    <a:schemeClr val="bg2"/>
                  </a:solidFill>
                  <a:cs typeface="+mn-cs"/>
                </a:rPr>
                <a:t>i+1</a:t>
              </a:r>
              <a:r>
                <a:rPr lang="en-US" sz="2400">
                  <a:solidFill>
                    <a:schemeClr val="bg2"/>
                  </a:solidFill>
                  <a:cs typeface="+mn-cs"/>
                </a:rPr>
                <a:t>	</a:t>
              </a:r>
              <a:r>
                <a:rPr lang="en-US" sz="2400" u="sng">
                  <a:solidFill>
                    <a:schemeClr val="bg2"/>
                  </a:solidFill>
                  <a:cs typeface="+mn-cs"/>
                </a:rPr>
                <a:t>n-2</a:t>
              </a:r>
              <a:r>
                <a:rPr lang="en-US" sz="2400">
                  <a:solidFill>
                    <a:schemeClr val="bg2"/>
                  </a:solidFill>
                  <a:cs typeface="+mn-cs"/>
                </a:rPr>
                <a:t>	</a:t>
              </a:r>
              <a:r>
                <a:rPr lang="en-US" sz="2400" u="sng">
                  <a:solidFill>
                    <a:schemeClr val="bg2"/>
                  </a:solidFill>
                  <a:cs typeface="+mn-cs"/>
                </a:rPr>
                <a:t>n-1</a:t>
              </a:r>
            </a:p>
          </p:txBody>
        </p:sp>
        <p:sp>
          <p:nvSpPr>
            <p:cNvPr id="534534" name="Text Box 6"/>
            <p:cNvSpPr txBox="1">
              <a:spLocks noChangeArrowheads="1"/>
            </p:cNvSpPr>
            <p:nvPr/>
          </p:nvSpPr>
          <p:spPr bwMode="auto">
            <a:xfrm>
              <a:off x="1056" y="2640"/>
              <a:ext cx="29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chemeClr val="bg2"/>
                  </a:solidFill>
                  <a:cs typeface="+mn-cs"/>
                </a:rPr>
                <a:t>  i 	i+1 	i+2	n-1	 n</a:t>
              </a:r>
            </a:p>
          </p:txBody>
        </p:sp>
        <p:sp>
          <p:nvSpPr>
            <p:cNvPr id="534535" name="Text Box 7"/>
            <p:cNvSpPr txBox="1">
              <a:spLocks noChangeArrowheads="1"/>
            </p:cNvSpPr>
            <p:nvPr/>
          </p:nvSpPr>
          <p:spPr bwMode="auto">
            <a:xfrm>
              <a:off x="1412" y="2496"/>
              <a:ext cx="25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chemeClr val="bg2"/>
                  </a:solidFill>
                  <a:latin typeface="Symbol" charset="0"/>
                  <a:cs typeface="+mn-cs"/>
                  <a:sym typeface="Symbol" charset="0"/>
                </a:rPr>
                <a:t></a:t>
              </a:r>
              <a:r>
                <a:rPr lang="en-US" sz="2400">
                  <a:cs typeface="+mn-cs"/>
                </a:rPr>
                <a:t> </a:t>
              </a:r>
              <a:r>
                <a:rPr lang="en-US" sz="2400">
                  <a:solidFill>
                    <a:schemeClr val="bg2"/>
                  </a:solidFill>
                  <a:cs typeface="+mn-cs"/>
                </a:rPr>
                <a:t>	 </a:t>
              </a:r>
              <a:r>
                <a:rPr lang="en-US" sz="2400">
                  <a:solidFill>
                    <a:schemeClr val="bg2"/>
                  </a:solidFill>
                  <a:latin typeface="Symbol" charset="0"/>
                  <a:cs typeface="+mn-cs"/>
                  <a:sym typeface="Symbol" charset="0"/>
                </a:rPr>
                <a:t></a:t>
              </a:r>
              <a:r>
                <a:rPr lang="en-US" sz="2400">
                  <a:cs typeface="+mn-cs"/>
                </a:rPr>
                <a:t> </a:t>
              </a:r>
              <a:r>
                <a:rPr lang="en-US" sz="2400">
                  <a:solidFill>
                    <a:schemeClr val="bg2"/>
                  </a:solidFill>
                  <a:cs typeface="+mn-cs"/>
                </a:rPr>
                <a:t>	…	</a:t>
              </a:r>
              <a:r>
                <a:rPr lang="en-US" sz="2400">
                  <a:solidFill>
                    <a:schemeClr val="bg2"/>
                  </a:solidFill>
                  <a:latin typeface="Symbol" charset="0"/>
                  <a:cs typeface="+mn-cs"/>
                  <a:sym typeface="Symbol" charset="0"/>
                </a:rPr>
                <a:t></a:t>
              </a:r>
            </a:p>
          </p:txBody>
        </p:sp>
      </p:grpSp>
      <p:grpSp>
        <p:nvGrpSpPr>
          <p:cNvPr id="534536" name="Group 8"/>
          <p:cNvGrpSpPr>
            <a:grpSpLocks/>
          </p:cNvGrpSpPr>
          <p:nvPr/>
        </p:nvGrpSpPr>
        <p:grpSpPr bwMode="auto">
          <a:xfrm>
            <a:off x="2080320" y="4360168"/>
            <a:ext cx="1295400" cy="609600"/>
            <a:chOff x="1440" y="2016"/>
            <a:chExt cx="816" cy="384"/>
          </a:xfrm>
        </p:grpSpPr>
        <p:sp>
          <p:nvSpPr>
            <p:cNvPr id="534537" name="Line 9"/>
            <p:cNvSpPr>
              <a:spLocks noChangeShapeType="1"/>
            </p:cNvSpPr>
            <p:nvPr/>
          </p:nvSpPr>
          <p:spPr bwMode="auto">
            <a:xfrm flipV="1">
              <a:off x="1440" y="2256"/>
              <a:ext cx="24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534538" name="Line 10"/>
            <p:cNvSpPr>
              <a:spLocks noChangeShapeType="1"/>
            </p:cNvSpPr>
            <p:nvPr/>
          </p:nvSpPr>
          <p:spPr bwMode="auto">
            <a:xfrm flipV="1">
              <a:off x="2016" y="2016"/>
              <a:ext cx="24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grpSp>
      <p:grpSp>
        <p:nvGrpSpPr>
          <p:cNvPr id="534539" name="Group 11"/>
          <p:cNvGrpSpPr>
            <a:grpSpLocks/>
          </p:cNvGrpSpPr>
          <p:nvPr/>
        </p:nvGrpSpPr>
        <p:grpSpPr bwMode="auto">
          <a:xfrm>
            <a:off x="2994720" y="4360168"/>
            <a:ext cx="1295400" cy="609600"/>
            <a:chOff x="1440" y="2016"/>
            <a:chExt cx="816" cy="384"/>
          </a:xfrm>
        </p:grpSpPr>
        <p:sp>
          <p:nvSpPr>
            <p:cNvPr id="534540" name="Line 12"/>
            <p:cNvSpPr>
              <a:spLocks noChangeShapeType="1"/>
            </p:cNvSpPr>
            <p:nvPr/>
          </p:nvSpPr>
          <p:spPr bwMode="auto">
            <a:xfrm flipV="1">
              <a:off x="1440" y="2256"/>
              <a:ext cx="24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534541" name="Line 13"/>
            <p:cNvSpPr>
              <a:spLocks noChangeShapeType="1"/>
            </p:cNvSpPr>
            <p:nvPr/>
          </p:nvSpPr>
          <p:spPr bwMode="auto">
            <a:xfrm flipV="1">
              <a:off x="2016" y="2016"/>
              <a:ext cx="24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grpSp>
      <p:grpSp>
        <p:nvGrpSpPr>
          <p:cNvPr id="534542" name="Group 14"/>
          <p:cNvGrpSpPr>
            <a:grpSpLocks/>
          </p:cNvGrpSpPr>
          <p:nvPr/>
        </p:nvGrpSpPr>
        <p:grpSpPr bwMode="auto">
          <a:xfrm>
            <a:off x="3909120" y="4360168"/>
            <a:ext cx="1295400" cy="609600"/>
            <a:chOff x="1440" y="2016"/>
            <a:chExt cx="816" cy="384"/>
          </a:xfrm>
        </p:grpSpPr>
        <p:sp>
          <p:nvSpPr>
            <p:cNvPr id="534543" name="Line 15"/>
            <p:cNvSpPr>
              <a:spLocks noChangeShapeType="1"/>
            </p:cNvSpPr>
            <p:nvPr/>
          </p:nvSpPr>
          <p:spPr bwMode="auto">
            <a:xfrm flipV="1">
              <a:off x="1440" y="2256"/>
              <a:ext cx="24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534544" name="Line 16"/>
            <p:cNvSpPr>
              <a:spLocks noChangeShapeType="1"/>
            </p:cNvSpPr>
            <p:nvPr/>
          </p:nvSpPr>
          <p:spPr bwMode="auto">
            <a:xfrm flipV="1">
              <a:off x="2016" y="2016"/>
              <a:ext cx="24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grpSp>
      <p:grpSp>
        <p:nvGrpSpPr>
          <p:cNvPr id="534545" name="Group 17"/>
          <p:cNvGrpSpPr>
            <a:grpSpLocks/>
          </p:cNvGrpSpPr>
          <p:nvPr/>
        </p:nvGrpSpPr>
        <p:grpSpPr bwMode="auto">
          <a:xfrm>
            <a:off x="4823520" y="4360168"/>
            <a:ext cx="1295400" cy="609600"/>
            <a:chOff x="1440" y="2016"/>
            <a:chExt cx="816" cy="384"/>
          </a:xfrm>
        </p:grpSpPr>
        <p:sp>
          <p:nvSpPr>
            <p:cNvPr id="534546" name="Line 18"/>
            <p:cNvSpPr>
              <a:spLocks noChangeShapeType="1"/>
            </p:cNvSpPr>
            <p:nvPr/>
          </p:nvSpPr>
          <p:spPr bwMode="auto">
            <a:xfrm flipV="1">
              <a:off x="1440" y="2256"/>
              <a:ext cx="24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534547" name="Line 19"/>
            <p:cNvSpPr>
              <a:spLocks noChangeShapeType="1"/>
            </p:cNvSpPr>
            <p:nvPr/>
          </p:nvSpPr>
          <p:spPr bwMode="auto">
            <a:xfrm flipV="1">
              <a:off x="2016" y="2016"/>
              <a:ext cx="24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grpSp>
      <p:sp>
        <p:nvSpPr>
          <p:cNvPr id="534548" name="Text Box 20"/>
          <p:cNvSpPr txBox="1">
            <a:spLocks noChangeArrowheads="1"/>
          </p:cNvSpPr>
          <p:nvPr/>
        </p:nvSpPr>
        <p:spPr bwMode="auto">
          <a:xfrm>
            <a:off x="6454552" y="4397896"/>
            <a:ext cx="129614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400" dirty="0">
                <a:solidFill>
                  <a:schemeClr val="bg2"/>
                </a:solidFill>
                <a:cs typeface="+mn-cs"/>
              </a:rPr>
              <a:t>= 1/n</a:t>
            </a:r>
          </a:p>
        </p:txBody>
      </p:sp>
      <p:sp>
        <p:nvSpPr>
          <p:cNvPr id="534549" name="Rectangle 21"/>
          <p:cNvSpPr>
            <a:spLocks noChangeArrowheads="1"/>
          </p:cNvSpPr>
          <p:nvPr/>
        </p:nvSpPr>
        <p:spPr bwMode="auto">
          <a:xfrm>
            <a:off x="251520" y="462156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chemeClr val="bg2"/>
              </a:buClr>
              <a:buSzPct val="75000"/>
              <a:buFont typeface="Wingdings" charset="0"/>
              <a:buChar char="n"/>
              <a:defRPr/>
            </a:pPr>
            <a:endParaRPr lang="en-US" sz="2400" b="0" dirty="0" smtClean="0">
              <a:cs typeface="+mn-cs"/>
            </a:endParaRPr>
          </a:p>
          <a:p>
            <a:pPr marL="342900" indent="-342900">
              <a:spcBef>
                <a:spcPct val="20000"/>
              </a:spcBef>
              <a:buClr>
                <a:schemeClr val="bg2"/>
              </a:buClr>
              <a:buSzPct val="75000"/>
              <a:buFont typeface="Arial"/>
              <a:buChar char="•"/>
              <a:defRPr/>
            </a:pPr>
            <a:r>
              <a:rPr lang="en-US" sz="2600" b="0" dirty="0" err="1" smtClean="0">
                <a:cs typeface="+mn-cs"/>
              </a:rPr>
              <a:t>Analyse</a:t>
            </a:r>
            <a:r>
              <a:rPr lang="en-US" sz="2600" b="0" dirty="0" smtClean="0">
                <a:cs typeface="+mn-cs"/>
              </a:rPr>
              <a:t> </a:t>
            </a:r>
            <a:r>
              <a:rPr lang="en-US" sz="2600" b="0" dirty="0" err="1" smtClean="0">
                <a:cs typeface="+mn-cs"/>
              </a:rPr>
              <a:t>für</a:t>
            </a:r>
            <a:r>
              <a:rPr lang="en-US" sz="2600" b="0" dirty="0" smtClean="0">
                <a:cs typeface="+mn-cs"/>
              </a:rPr>
              <a:t> </a:t>
            </a:r>
            <a:r>
              <a:rPr lang="en-US" sz="2600" b="0" dirty="0" smtClean="0">
                <a:solidFill>
                  <a:schemeClr val="bg2"/>
                </a:solidFill>
                <a:cs typeface="+mn-cs"/>
              </a:rPr>
              <a:t>m </a:t>
            </a:r>
            <a:r>
              <a:rPr lang="en-US" sz="2600" b="0" dirty="0">
                <a:solidFill>
                  <a:schemeClr val="bg2"/>
                </a:solidFill>
                <a:cs typeface="+mn-cs"/>
              </a:rPr>
              <a:t>&gt; 1</a:t>
            </a:r>
            <a:r>
              <a:rPr lang="en-US" sz="2600" b="0" dirty="0">
                <a:cs typeface="+mn-cs"/>
              </a:rPr>
              <a:t> </a:t>
            </a:r>
            <a:r>
              <a:rPr lang="en-US" sz="2600" b="0" dirty="0" err="1" smtClean="0">
                <a:cs typeface="+mn-cs"/>
              </a:rPr>
              <a:t>ähnlich</a:t>
            </a:r>
            <a:r>
              <a:rPr lang="en-US" sz="2600" b="0" dirty="0" smtClean="0">
                <a:cs typeface="+mn-cs"/>
              </a:rPr>
              <a:t>, </a:t>
            </a:r>
            <a:r>
              <a:rPr lang="en-US" sz="2600" b="0" dirty="0" err="1" smtClean="0">
                <a:cs typeface="+mn-cs"/>
              </a:rPr>
              <a:t>Gleichverteilung</a:t>
            </a:r>
            <a:r>
              <a:rPr lang="en-US" sz="2600" b="0" dirty="0" smtClean="0">
                <a:cs typeface="+mn-cs"/>
              </a:rPr>
              <a:t> </a:t>
            </a:r>
            <a:r>
              <a:rPr lang="en-US" sz="2600" b="0" dirty="0" err="1" smtClean="0">
                <a:cs typeface="+mn-cs"/>
              </a:rPr>
              <a:t>leicht</a:t>
            </a:r>
            <a:r>
              <a:rPr lang="en-US" sz="2600" b="0" dirty="0" smtClean="0">
                <a:cs typeface="+mn-cs"/>
              </a:rPr>
              <a:t> </a:t>
            </a:r>
            <a:r>
              <a:rPr lang="en-US" sz="2600" b="0" dirty="0" err="1" smtClean="0">
                <a:cs typeface="+mn-cs"/>
              </a:rPr>
              <a:t>zu</a:t>
            </a:r>
            <a:r>
              <a:rPr lang="en-US" sz="2600" b="0" dirty="0" smtClean="0">
                <a:cs typeface="+mn-cs"/>
              </a:rPr>
              <a:t> </a:t>
            </a:r>
            <a:r>
              <a:rPr lang="en-US" sz="2600" b="0" dirty="0" err="1" smtClean="0">
                <a:cs typeface="+mn-cs"/>
              </a:rPr>
              <a:t>zeigen</a:t>
            </a:r>
            <a:endParaRPr lang="en-US" sz="2600" b="0" dirty="0">
              <a:cs typeface="+mn-cs"/>
            </a:endParaRPr>
          </a:p>
          <a:p>
            <a:pPr marL="342900" indent="-342900">
              <a:spcBef>
                <a:spcPct val="20000"/>
              </a:spcBef>
              <a:buClr>
                <a:schemeClr val="bg2"/>
              </a:buClr>
              <a:buSzPct val="75000"/>
              <a:buFont typeface="Arial"/>
              <a:buChar char="•"/>
              <a:defRPr/>
            </a:pPr>
            <a:r>
              <a:rPr lang="en-US" sz="2600" b="0" dirty="0" err="1" smtClean="0">
                <a:cs typeface="+mn-cs"/>
              </a:rPr>
              <a:t>Nachteil</a:t>
            </a:r>
            <a:r>
              <a:rPr lang="en-US" sz="2600" b="0" dirty="0" smtClean="0">
                <a:cs typeface="+mn-cs"/>
              </a:rPr>
              <a:t>: </a:t>
            </a:r>
            <a:r>
              <a:rPr lang="en-US" sz="2600" b="0" dirty="0" err="1" smtClean="0">
                <a:cs typeface="+mn-cs"/>
              </a:rPr>
              <a:t>Nicht</a:t>
            </a:r>
            <a:r>
              <a:rPr lang="en-US" sz="2600" b="0" dirty="0" smtClean="0">
                <a:cs typeface="+mn-cs"/>
              </a:rPr>
              <a:t> </a:t>
            </a:r>
            <a:r>
              <a:rPr lang="en-US" sz="2600" b="0" dirty="0" err="1" smtClean="0">
                <a:cs typeface="+mn-cs"/>
              </a:rPr>
              <a:t>einfach</a:t>
            </a:r>
            <a:r>
              <a:rPr lang="en-US" sz="2600" b="0" dirty="0" smtClean="0">
                <a:cs typeface="+mn-cs"/>
              </a:rPr>
              <a:t> </a:t>
            </a:r>
            <a:r>
              <a:rPr lang="en-US" sz="2600" b="0" dirty="0" err="1" smtClean="0">
                <a:cs typeface="+mn-cs"/>
              </a:rPr>
              <a:t>parallelisierbar</a:t>
            </a:r>
            <a:endParaRPr lang="en-US" sz="2600" b="0" dirty="0">
              <a:cs typeface="+mn-cs"/>
            </a:endParaRPr>
          </a:p>
        </p:txBody>
      </p:sp>
      <p:sp>
        <p:nvSpPr>
          <p:cNvPr id="24"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70</a:t>
            </a:fld>
            <a:endParaRPr lang="en-US" dirty="0"/>
          </a:p>
        </p:txBody>
      </p:sp>
      <p:sp>
        <p:nvSpPr>
          <p:cNvPr id="23" name="Fußzeilenplatzhalter 3"/>
          <p:cNvSpPr>
            <a:spLocks noGrp="1"/>
          </p:cNvSpPr>
          <p:nvPr>
            <p:ph type="ftr" sz="quarter" idx="10"/>
          </p:nvPr>
        </p:nvSpPr>
        <p:spPr>
          <a:xfrm>
            <a:off x="2195736" y="6381328"/>
            <a:ext cx="4680519" cy="216024"/>
          </a:xfrm>
        </p:spPr>
        <p:txBody>
          <a:bodyPr/>
          <a:lstStyle/>
          <a:p>
            <a:pPr>
              <a:defRPr/>
            </a:pPr>
            <a:r>
              <a:rPr lang="en-US" sz="1200" dirty="0">
                <a:solidFill>
                  <a:srgbClr val="0000FF"/>
                </a:solidFill>
              </a:rPr>
              <a:t>Minos </a:t>
            </a:r>
            <a:r>
              <a:rPr lang="en-US" sz="1200" dirty="0" err="1" smtClean="0">
                <a:solidFill>
                  <a:srgbClr val="0000FF"/>
                </a:solidFill>
              </a:rPr>
              <a:t>Garofalakis</a:t>
            </a:r>
            <a:r>
              <a:rPr lang="de-DE" sz="1200" dirty="0" smtClean="0">
                <a:solidFill>
                  <a:srgbClr val="0000FF"/>
                </a:solidFill>
              </a:rPr>
              <a:t> </a:t>
            </a:r>
            <a:r>
              <a:rPr lang="en-US" sz="1200" dirty="0" smtClean="0">
                <a:solidFill>
                  <a:srgbClr val="0000FF"/>
                </a:solidFill>
              </a:rPr>
              <a:t>A </a:t>
            </a:r>
            <a:r>
              <a:rPr lang="en-US" sz="1200" dirty="0">
                <a:solidFill>
                  <a:srgbClr val="0000FF"/>
                </a:solidFill>
              </a:rPr>
              <a:t>Quick Intro to Data Stream </a:t>
            </a:r>
            <a:r>
              <a:rPr lang="en-US" sz="1200" dirty="0" err="1">
                <a:solidFill>
                  <a:srgbClr val="0000FF"/>
                </a:solidFill>
              </a:rPr>
              <a:t>Algorithmics</a:t>
            </a:r>
            <a:r>
              <a:rPr lang="en-US" sz="1200" dirty="0">
                <a:solidFill>
                  <a:srgbClr val="0000FF"/>
                </a:solidFill>
              </a:rPr>
              <a:t> – </a:t>
            </a:r>
            <a:r>
              <a:rPr lang="en-US" sz="1200" i="1" dirty="0">
                <a:solidFill>
                  <a:srgbClr val="0000FF"/>
                </a:solidFill>
              </a:rPr>
              <a:t>CS262 </a:t>
            </a:r>
            <a:r>
              <a:rPr lang="en-US" sz="1200" dirty="0">
                <a:solidFill>
                  <a:srgbClr val="0000FF"/>
                </a:solidFill>
              </a:rPr>
              <a:t> </a:t>
            </a:r>
          </a:p>
        </p:txBody>
      </p:sp>
      <p:grpSp>
        <p:nvGrpSpPr>
          <p:cNvPr id="25" name="Group 4"/>
          <p:cNvGrpSpPr>
            <a:grpSpLocks/>
          </p:cNvGrpSpPr>
          <p:nvPr/>
        </p:nvGrpSpPr>
        <p:grpSpPr bwMode="auto">
          <a:xfrm>
            <a:off x="2004120" y="3415683"/>
            <a:ext cx="6538913" cy="842963"/>
            <a:chOff x="1056" y="2400"/>
            <a:chExt cx="4119" cy="531"/>
          </a:xfrm>
        </p:grpSpPr>
        <p:sp>
          <p:nvSpPr>
            <p:cNvPr id="26" name="Text Box 5"/>
            <p:cNvSpPr txBox="1">
              <a:spLocks noChangeArrowheads="1"/>
            </p:cNvSpPr>
            <p:nvPr/>
          </p:nvSpPr>
          <p:spPr bwMode="auto">
            <a:xfrm>
              <a:off x="1056" y="2400"/>
              <a:ext cx="411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400" dirty="0">
                  <a:solidFill>
                    <a:schemeClr val="bg2"/>
                  </a:solidFill>
                  <a:cs typeface="+mn-cs"/>
                </a:rPr>
                <a:t> </a:t>
              </a:r>
              <a:r>
                <a:rPr lang="en-US" sz="2400" u="sng" dirty="0">
                  <a:solidFill>
                    <a:schemeClr val="bg2"/>
                  </a:solidFill>
                  <a:cs typeface="+mn-cs"/>
                </a:rPr>
                <a:t>1 </a:t>
              </a:r>
              <a:r>
                <a:rPr lang="en-US" sz="2400" dirty="0">
                  <a:solidFill>
                    <a:schemeClr val="bg2"/>
                  </a:solidFill>
                  <a:cs typeface="+mn-cs"/>
                </a:rPr>
                <a:t>	</a:t>
              </a:r>
              <a:r>
                <a:rPr lang="en-US" sz="2400" dirty="0" smtClean="0">
                  <a:solidFill>
                    <a:schemeClr val="bg2"/>
                  </a:solidFill>
                  <a:cs typeface="+mn-cs"/>
                </a:rPr>
                <a:t>  </a:t>
              </a:r>
              <a:r>
                <a:rPr lang="en-US" sz="2400" u="sng" dirty="0" smtClean="0">
                  <a:solidFill>
                    <a:schemeClr val="bg2"/>
                  </a:solidFill>
                  <a:cs typeface="+mn-cs"/>
                </a:rPr>
                <a:t>  1  </a:t>
              </a:r>
              <a:r>
                <a:rPr lang="en-US" sz="2400" dirty="0">
                  <a:solidFill>
                    <a:schemeClr val="bg2"/>
                  </a:solidFill>
                  <a:cs typeface="+mn-cs"/>
                </a:rPr>
                <a:t>	 </a:t>
              </a:r>
              <a:r>
                <a:rPr lang="en-US" sz="2400" dirty="0" smtClean="0">
                  <a:solidFill>
                    <a:schemeClr val="bg2"/>
                  </a:solidFill>
                  <a:cs typeface="+mn-cs"/>
                </a:rPr>
                <a:t>      </a:t>
              </a:r>
              <a:r>
                <a:rPr lang="en-US" sz="2400" u="sng" dirty="0" smtClean="0">
                  <a:solidFill>
                    <a:schemeClr val="bg2"/>
                  </a:solidFill>
                  <a:cs typeface="+mn-cs"/>
                </a:rPr>
                <a:t>  1</a:t>
              </a:r>
              <a:r>
                <a:rPr lang="en-US" sz="2400" u="sng" dirty="0">
                  <a:solidFill>
                    <a:schemeClr val="bg2"/>
                  </a:solidFill>
                  <a:cs typeface="+mn-cs"/>
                </a:rPr>
                <a:t>	</a:t>
              </a:r>
              <a:r>
                <a:rPr lang="en-US" sz="2400" dirty="0" smtClean="0">
                  <a:solidFill>
                    <a:schemeClr val="bg2"/>
                  </a:solidFill>
                  <a:cs typeface="+mn-cs"/>
                </a:rPr>
                <a:t>                    </a:t>
              </a:r>
              <a:r>
                <a:rPr lang="en-US" sz="2400" u="sng" dirty="0" smtClean="0">
                  <a:solidFill>
                    <a:schemeClr val="bg2"/>
                  </a:solidFill>
                  <a:cs typeface="+mn-cs"/>
                </a:rPr>
                <a:t> 1  </a:t>
              </a:r>
              <a:r>
                <a:rPr lang="en-US" sz="2400" dirty="0">
                  <a:solidFill>
                    <a:schemeClr val="bg2"/>
                  </a:solidFill>
                  <a:cs typeface="+mn-cs"/>
                </a:rPr>
                <a:t>	</a:t>
              </a:r>
              <a:r>
                <a:rPr lang="en-US" sz="2400" dirty="0" smtClean="0">
                  <a:solidFill>
                    <a:schemeClr val="bg2"/>
                  </a:solidFill>
                  <a:cs typeface="+mn-cs"/>
                </a:rPr>
                <a:t>             </a:t>
              </a:r>
              <a:r>
                <a:rPr lang="en-US" sz="2400" u="sng" dirty="0" smtClean="0">
                  <a:solidFill>
                    <a:schemeClr val="bg2"/>
                  </a:solidFill>
                  <a:cs typeface="+mn-cs"/>
                </a:rPr>
                <a:t>1</a:t>
              </a:r>
              <a:endParaRPr lang="en-US" sz="2400" u="sng" dirty="0">
                <a:solidFill>
                  <a:schemeClr val="bg2"/>
                </a:solidFill>
                <a:cs typeface="+mn-cs"/>
              </a:endParaRPr>
            </a:p>
          </p:txBody>
        </p:sp>
        <p:sp>
          <p:nvSpPr>
            <p:cNvPr id="27" name="Text Box 6"/>
            <p:cNvSpPr txBox="1">
              <a:spLocks noChangeArrowheads="1"/>
            </p:cNvSpPr>
            <p:nvPr/>
          </p:nvSpPr>
          <p:spPr bwMode="auto">
            <a:xfrm>
              <a:off x="1056" y="2640"/>
              <a:ext cx="402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400" dirty="0">
                  <a:solidFill>
                    <a:schemeClr val="bg2"/>
                  </a:solidFill>
                  <a:cs typeface="+mn-cs"/>
                </a:rPr>
                <a:t>  </a:t>
              </a:r>
              <a:r>
                <a:rPr lang="en-US" sz="2400" dirty="0" err="1">
                  <a:solidFill>
                    <a:schemeClr val="bg2"/>
                  </a:solidFill>
                  <a:cs typeface="+mn-cs"/>
                </a:rPr>
                <a:t>i</a:t>
              </a:r>
              <a:r>
                <a:rPr lang="en-US" sz="2400" dirty="0">
                  <a:solidFill>
                    <a:schemeClr val="bg2"/>
                  </a:solidFill>
                  <a:cs typeface="+mn-cs"/>
                </a:rPr>
                <a:t> 	</a:t>
              </a:r>
              <a:r>
                <a:rPr lang="en-US" sz="2400" dirty="0" smtClean="0">
                  <a:solidFill>
                    <a:schemeClr val="bg2"/>
                  </a:solidFill>
                  <a:cs typeface="+mn-cs"/>
                </a:rPr>
                <a:t>   i</a:t>
              </a:r>
              <a:r>
                <a:rPr lang="en-US" sz="2400" dirty="0">
                  <a:solidFill>
                    <a:schemeClr val="bg2"/>
                  </a:solidFill>
                  <a:cs typeface="+mn-cs"/>
                </a:rPr>
                <a:t>+1 	</a:t>
              </a:r>
              <a:r>
                <a:rPr lang="en-US" sz="2400" dirty="0" smtClean="0">
                  <a:solidFill>
                    <a:schemeClr val="bg2"/>
                  </a:solidFill>
                  <a:cs typeface="+mn-cs"/>
                </a:rPr>
                <a:t>        i</a:t>
              </a:r>
              <a:r>
                <a:rPr lang="en-US" sz="2400" dirty="0">
                  <a:solidFill>
                    <a:schemeClr val="bg2"/>
                  </a:solidFill>
                  <a:cs typeface="+mn-cs"/>
                </a:rPr>
                <a:t>+2	</a:t>
              </a:r>
              <a:r>
                <a:rPr lang="en-US" sz="2400" dirty="0" smtClean="0">
                  <a:solidFill>
                    <a:schemeClr val="bg2"/>
                  </a:solidFill>
                  <a:cs typeface="+mn-cs"/>
                </a:rPr>
                <a:t>      n</a:t>
              </a:r>
              <a:r>
                <a:rPr lang="en-US" sz="2400" dirty="0">
                  <a:solidFill>
                    <a:schemeClr val="bg2"/>
                  </a:solidFill>
                  <a:cs typeface="+mn-cs"/>
                </a:rPr>
                <a:t>-</a:t>
              </a:r>
              <a:r>
                <a:rPr lang="en-US" sz="2400" dirty="0" smtClean="0">
                  <a:solidFill>
                    <a:schemeClr val="bg2"/>
                  </a:solidFill>
                  <a:cs typeface="+mn-cs"/>
                </a:rPr>
                <a:t>1               n</a:t>
              </a:r>
              <a:endParaRPr lang="en-US" sz="2400" dirty="0">
                <a:solidFill>
                  <a:schemeClr val="bg2"/>
                </a:solidFill>
                <a:cs typeface="+mn-cs"/>
              </a:endParaRPr>
            </a:p>
          </p:txBody>
        </p:sp>
      </p:grpSp>
      <p:sp>
        <p:nvSpPr>
          <p:cNvPr id="41" name="Text Box 20"/>
          <p:cNvSpPr txBox="1">
            <a:spLocks noChangeArrowheads="1"/>
          </p:cNvSpPr>
          <p:nvPr/>
        </p:nvSpPr>
        <p:spPr bwMode="auto">
          <a:xfrm>
            <a:off x="1413992" y="4397896"/>
            <a:ext cx="129614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400" dirty="0" smtClean="0">
                <a:solidFill>
                  <a:schemeClr val="bg2"/>
                </a:solidFill>
                <a:cs typeface="+mn-cs"/>
              </a:rPr>
              <a:t>=</a:t>
            </a:r>
            <a:endParaRPr lang="en-US" sz="2400" dirty="0">
              <a:solidFill>
                <a:schemeClr val="bg2"/>
              </a:solidFill>
              <a:cs typeface="+mn-cs"/>
            </a:endParaRPr>
          </a:p>
        </p:txBody>
      </p:sp>
      <p:sp>
        <p:nvSpPr>
          <p:cNvPr id="42" name="Text Box 7"/>
          <p:cNvSpPr txBox="1">
            <a:spLocks noChangeArrowheads="1"/>
          </p:cNvSpPr>
          <p:nvPr/>
        </p:nvSpPr>
        <p:spPr bwMode="auto">
          <a:xfrm>
            <a:off x="2350096" y="3576191"/>
            <a:ext cx="58790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400" dirty="0">
                <a:solidFill>
                  <a:schemeClr val="bg1">
                    <a:lumMod val="50000"/>
                  </a:schemeClr>
                </a:solidFill>
                <a:latin typeface="+mj-lt"/>
                <a:cs typeface="+mn-cs"/>
                <a:sym typeface="Symbol" charset="0"/>
              </a:rPr>
              <a:t></a:t>
            </a:r>
            <a:r>
              <a:rPr lang="en-US" sz="2400" dirty="0">
                <a:solidFill>
                  <a:schemeClr val="bg1">
                    <a:lumMod val="50000"/>
                  </a:schemeClr>
                </a:solidFill>
                <a:latin typeface="+mj-lt"/>
                <a:cs typeface="+mn-cs"/>
              </a:rPr>
              <a:t> </a:t>
            </a:r>
            <a:r>
              <a:rPr lang="en-US" sz="2400" dirty="0" smtClean="0">
                <a:solidFill>
                  <a:schemeClr val="bg1">
                    <a:lumMod val="50000"/>
                  </a:schemeClr>
                </a:solidFill>
                <a:latin typeface="+mj-lt"/>
                <a:cs typeface="+mn-cs"/>
              </a:rPr>
              <a:t>(1-</a:t>
            </a:r>
            <a:r>
              <a:rPr lang="en-US" sz="2400" dirty="0">
                <a:solidFill>
                  <a:schemeClr val="bg1">
                    <a:lumMod val="50000"/>
                  </a:schemeClr>
                </a:solidFill>
                <a:latin typeface="+mj-lt"/>
                <a:cs typeface="+mn-cs"/>
              </a:rPr>
              <a:t>	 </a:t>
            </a:r>
            <a:r>
              <a:rPr lang="en-US" sz="2400" dirty="0" smtClean="0">
                <a:solidFill>
                  <a:schemeClr val="bg1">
                    <a:lumMod val="50000"/>
                  </a:schemeClr>
                </a:solidFill>
                <a:latin typeface="+mj-lt"/>
                <a:cs typeface="+mn-cs"/>
              </a:rPr>
              <a:t>   ) </a:t>
            </a:r>
            <a:r>
              <a:rPr lang="en-US" sz="2400" dirty="0" smtClean="0">
                <a:solidFill>
                  <a:schemeClr val="bg1">
                    <a:lumMod val="50000"/>
                  </a:schemeClr>
                </a:solidFill>
                <a:latin typeface="+mj-lt"/>
                <a:cs typeface="+mn-cs"/>
                <a:sym typeface="Symbol" charset="0"/>
              </a:rPr>
              <a:t></a:t>
            </a:r>
            <a:r>
              <a:rPr lang="en-US" sz="2400" dirty="0" smtClean="0">
                <a:solidFill>
                  <a:schemeClr val="bg1">
                    <a:lumMod val="50000"/>
                  </a:schemeClr>
                </a:solidFill>
                <a:latin typeface="+mj-lt"/>
                <a:cs typeface="+mn-cs"/>
              </a:rPr>
              <a:t> (1-        )</a:t>
            </a:r>
            <a:r>
              <a:rPr lang="en-US" sz="2400" dirty="0">
                <a:solidFill>
                  <a:schemeClr val="bg1">
                    <a:lumMod val="50000"/>
                  </a:schemeClr>
                </a:solidFill>
                <a:latin typeface="+mj-lt"/>
                <a:cs typeface="+mn-cs"/>
              </a:rPr>
              <a:t>	</a:t>
            </a:r>
            <a:r>
              <a:rPr lang="en-US" sz="2400" dirty="0" smtClean="0">
                <a:solidFill>
                  <a:schemeClr val="bg1">
                    <a:lumMod val="50000"/>
                  </a:schemeClr>
                </a:solidFill>
                <a:latin typeface="+mj-lt"/>
                <a:cs typeface="+mn-cs"/>
              </a:rPr>
              <a:t>…  (1-   </a:t>
            </a:r>
            <a:r>
              <a:rPr lang="en-US" sz="2400" dirty="0">
                <a:solidFill>
                  <a:schemeClr val="bg1">
                    <a:lumMod val="50000"/>
                  </a:schemeClr>
                </a:solidFill>
                <a:latin typeface="+mj-lt"/>
                <a:cs typeface="+mn-cs"/>
              </a:rPr>
              <a:t> </a:t>
            </a:r>
            <a:r>
              <a:rPr lang="en-US" sz="2400" dirty="0" smtClean="0">
                <a:solidFill>
                  <a:schemeClr val="bg1">
                    <a:lumMod val="50000"/>
                  </a:schemeClr>
                </a:solidFill>
                <a:latin typeface="+mj-lt"/>
                <a:cs typeface="+mn-cs"/>
              </a:rPr>
              <a:t>       ) </a:t>
            </a:r>
            <a:r>
              <a:rPr lang="en-US" sz="2400" dirty="0" smtClean="0">
                <a:solidFill>
                  <a:schemeClr val="bg1">
                    <a:lumMod val="50000"/>
                  </a:schemeClr>
                </a:solidFill>
                <a:latin typeface="+mj-lt"/>
                <a:cs typeface="+mn-cs"/>
                <a:sym typeface="Symbol" charset="0"/>
              </a:rPr>
              <a:t> (1-      )</a:t>
            </a:r>
            <a:endParaRPr lang="en-US" sz="2400" dirty="0">
              <a:solidFill>
                <a:schemeClr val="bg1">
                  <a:lumMod val="50000"/>
                </a:schemeClr>
              </a:solidFill>
              <a:latin typeface="+mj-lt"/>
              <a:cs typeface="+mn-cs"/>
              <a:sym typeface="Symbol" charset="0"/>
            </a:endParaRPr>
          </a:p>
        </p:txBody>
      </p:sp>
    </p:spTree>
    <p:extLst>
      <p:ext uri="{BB962C8B-B14F-4D97-AF65-F5344CB8AC3E}">
        <p14:creationId xmlns:p14="http://schemas.microsoft.com/office/powerpoint/2010/main" val="5278025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34536"/>
                                        </p:tgtEl>
                                        <p:attrNameLst>
                                          <p:attrName>style.visibility</p:attrName>
                                        </p:attrNameLst>
                                      </p:cBhvr>
                                      <p:to>
                                        <p:strVal val="visible"/>
                                      </p:to>
                                    </p:set>
                                    <p:animEffect transition="in" filter="fade">
                                      <p:cBhvr>
                                        <p:cTn id="7" dur="2000"/>
                                        <p:tgtEl>
                                          <p:spTgt spid="534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34539"/>
                                        </p:tgtEl>
                                        <p:attrNameLst>
                                          <p:attrName>style.visibility</p:attrName>
                                        </p:attrNameLst>
                                      </p:cBhvr>
                                      <p:to>
                                        <p:strVal val="visible"/>
                                      </p:to>
                                    </p:set>
                                    <p:animEffect transition="in" filter="fade">
                                      <p:cBhvr>
                                        <p:cTn id="12" dur="2000"/>
                                        <p:tgtEl>
                                          <p:spTgt spid="534539"/>
                                        </p:tgtEl>
                                      </p:cBhvr>
                                    </p:animEffect>
                                  </p:childTnLst>
                                </p:cTn>
                              </p:par>
                              <p:par>
                                <p:cTn id="13" presetID="10" presetClass="entr" presetSubtype="0" fill="hold" nodeType="withEffect">
                                  <p:stCondLst>
                                    <p:cond delay="0"/>
                                  </p:stCondLst>
                                  <p:childTnLst>
                                    <p:set>
                                      <p:cBhvr>
                                        <p:cTn id="14" dur="1" fill="hold">
                                          <p:stCondLst>
                                            <p:cond delay="0"/>
                                          </p:stCondLst>
                                        </p:cTn>
                                        <p:tgtEl>
                                          <p:spTgt spid="534542"/>
                                        </p:tgtEl>
                                        <p:attrNameLst>
                                          <p:attrName>style.visibility</p:attrName>
                                        </p:attrNameLst>
                                      </p:cBhvr>
                                      <p:to>
                                        <p:strVal val="visible"/>
                                      </p:to>
                                    </p:set>
                                    <p:animEffect transition="in" filter="fade">
                                      <p:cBhvr>
                                        <p:cTn id="15" dur="2000"/>
                                        <p:tgtEl>
                                          <p:spTgt spid="534542"/>
                                        </p:tgtEl>
                                      </p:cBhvr>
                                    </p:animEffect>
                                  </p:childTnLst>
                                </p:cTn>
                              </p:par>
                              <p:par>
                                <p:cTn id="16" presetID="10" presetClass="entr" presetSubtype="0" fill="hold" nodeType="withEffect">
                                  <p:stCondLst>
                                    <p:cond delay="0"/>
                                  </p:stCondLst>
                                  <p:childTnLst>
                                    <p:set>
                                      <p:cBhvr>
                                        <p:cTn id="17" dur="1" fill="hold">
                                          <p:stCondLst>
                                            <p:cond delay="0"/>
                                          </p:stCondLst>
                                        </p:cTn>
                                        <p:tgtEl>
                                          <p:spTgt spid="534545"/>
                                        </p:tgtEl>
                                        <p:attrNameLst>
                                          <p:attrName>style.visibility</p:attrName>
                                        </p:attrNameLst>
                                      </p:cBhvr>
                                      <p:to>
                                        <p:strVal val="visible"/>
                                      </p:to>
                                    </p:set>
                                    <p:animEffect transition="in" filter="fade">
                                      <p:cBhvr>
                                        <p:cTn id="18" dur="2000"/>
                                        <p:tgtEl>
                                          <p:spTgt spid="534545"/>
                                        </p:tgtEl>
                                      </p:cBhvr>
                                    </p:animEffect>
                                  </p:childTnLst>
                                </p:cTn>
                              </p:par>
                            </p:childTnLst>
                          </p:cTn>
                        </p:par>
                        <p:par>
                          <p:cTn id="19" fill="hold" nodeType="afterGroup">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534548"/>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34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48" grpId="0"/>
      <p:bldP spid="53454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pPr eaLnBrk="1" hangingPunct="1">
              <a:defRPr/>
            </a:pPr>
            <a:r>
              <a:rPr lang="en-US" smtClean="0">
                <a:cs typeface="+mj-cs"/>
              </a:rPr>
              <a:t>Min-wise Sampling</a:t>
            </a:r>
          </a:p>
        </p:txBody>
      </p:sp>
      <p:sp>
        <p:nvSpPr>
          <p:cNvPr id="536579" name="Rectangle 3"/>
          <p:cNvSpPr>
            <a:spLocks noGrp="1" noChangeArrowheads="1"/>
          </p:cNvSpPr>
          <p:nvPr>
            <p:ph type="body" idx="1"/>
          </p:nvPr>
        </p:nvSpPr>
        <p:spPr>
          <a:xfrm>
            <a:off x="457200" y="1268760"/>
            <a:ext cx="8579296" cy="1066800"/>
          </a:xfrm>
        </p:spPr>
        <p:txBody>
          <a:bodyPr/>
          <a:lstStyle/>
          <a:p>
            <a:pPr eaLnBrk="1" hangingPunct="1">
              <a:defRPr/>
            </a:pPr>
            <a:r>
              <a:rPr lang="en-US" dirty="0" err="1" smtClean="0">
                <a:cs typeface="+mn-cs"/>
              </a:rPr>
              <a:t>Für</a:t>
            </a:r>
            <a:r>
              <a:rPr lang="en-US" dirty="0" smtClean="0">
                <a:cs typeface="+mn-cs"/>
              </a:rPr>
              <a:t> </a:t>
            </a:r>
            <a:r>
              <a:rPr lang="en-US" dirty="0" err="1" smtClean="0">
                <a:cs typeface="+mn-cs"/>
              </a:rPr>
              <a:t>jedes</a:t>
            </a:r>
            <a:r>
              <a:rPr lang="en-US" dirty="0" smtClean="0">
                <a:cs typeface="+mn-cs"/>
              </a:rPr>
              <a:t> Element: </a:t>
            </a:r>
            <a:r>
              <a:rPr lang="en-US" dirty="0" err="1" smtClean="0">
                <a:cs typeface="+mn-cs"/>
              </a:rPr>
              <a:t>Wähle</a:t>
            </a:r>
            <a:r>
              <a:rPr lang="en-US" dirty="0" smtClean="0">
                <a:cs typeface="+mn-cs"/>
              </a:rPr>
              <a:t> </a:t>
            </a:r>
            <a:r>
              <a:rPr lang="en-US" dirty="0" err="1" smtClean="0">
                <a:cs typeface="+mn-cs"/>
              </a:rPr>
              <a:t>Anteil</a:t>
            </a:r>
            <a:r>
              <a:rPr lang="en-US" dirty="0" smtClean="0">
                <a:cs typeface="+mn-cs"/>
              </a:rPr>
              <a:t> </a:t>
            </a:r>
            <a:r>
              <a:rPr lang="en-US" dirty="0" err="1" smtClean="0">
                <a:cs typeface="+mn-cs"/>
              </a:rPr>
              <a:t>zwischen</a:t>
            </a:r>
            <a:r>
              <a:rPr lang="en-US" dirty="0" smtClean="0">
                <a:cs typeface="+mn-cs"/>
              </a:rPr>
              <a:t> 0 und 1</a:t>
            </a:r>
          </a:p>
          <a:p>
            <a:pPr eaLnBrk="1" hangingPunct="1">
              <a:defRPr/>
            </a:pPr>
            <a:r>
              <a:rPr lang="en-US" dirty="0" err="1" smtClean="0">
                <a:cs typeface="+mn-cs"/>
              </a:rPr>
              <a:t>Wähle</a:t>
            </a:r>
            <a:r>
              <a:rPr lang="en-US" dirty="0" smtClean="0">
                <a:cs typeface="+mn-cs"/>
              </a:rPr>
              <a:t> Element </a:t>
            </a:r>
            <a:r>
              <a:rPr lang="en-US" dirty="0" err="1" smtClean="0">
                <a:cs typeface="+mn-cs"/>
              </a:rPr>
              <a:t>mit</a:t>
            </a:r>
            <a:r>
              <a:rPr lang="en-US" dirty="0" smtClean="0">
                <a:cs typeface="+mn-cs"/>
              </a:rPr>
              <a:t> </a:t>
            </a:r>
            <a:r>
              <a:rPr lang="en-US" dirty="0" err="1" smtClean="0">
                <a:cs typeface="+mn-cs"/>
              </a:rPr>
              <a:t>kleinstem</a:t>
            </a:r>
            <a:r>
              <a:rPr lang="en-US" dirty="0" smtClean="0">
                <a:cs typeface="+mn-cs"/>
              </a:rPr>
              <a:t> </a:t>
            </a:r>
            <a:r>
              <a:rPr lang="en-US" dirty="0" err="1" smtClean="0">
                <a:cs typeface="+mn-cs"/>
              </a:rPr>
              <a:t>Anteilswert</a:t>
            </a:r>
            <a:endParaRPr lang="en-US" dirty="0" smtClean="0">
              <a:solidFill>
                <a:schemeClr val="bg2"/>
              </a:solidFill>
              <a:latin typeface="Arial Narrow" charset="0"/>
              <a:cs typeface="+mn-cs"/>
            </a:endParaRPr>
          </a:p>
          <a:p>
            <a:pPr eaLnBrk="1" hangingPunct="1">
              <a:defRPr/>
            </a:pPr>
            <a:endParaRPr lang="en-US" dirty="0" smtClean="0">
              <a:cs typeface="+mn-cs"/>
            </a:endParaRPr>
          </a:p>
        </p:txBody>
      </p:sp>
      <p:sp>
        <p:nvSpPr>
          <p:cNvPr id="536580" name="Oval 4"/>
          <p:cNvSpPr>
            <a:spLocks noChangeArrowheads="1"/>
          </p:cNvSpPr>
          <p:nvPr/>
        </p:nvSpPr>
        <p:spPr bwMode="auto">
          <a:xfrm>
            <a:off x="1524000" y="2564160"/>
            <a:ext cx="304800" cy="304800"/>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6581" name="Oval 5"/>
          <p:cNvSpPr>
            <a:spLocks noChangeArrowheads="1"/>
          </p:cNvSpPr>
          <p:nvPr/>
        </p:nvSpPr>
        <p:spPr bwMode="auto">
          <a:xfrm>
            <a:off x="2590800" y="2564160"/>
            <a:ext cx="304800" cy="304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6582" name="Oval 6"/>
          <p:cNvSpPr>
            <a:spLocks noChangeArrowheads="1"/>
          </p:cNvSpPr>
          <p:nvPr/>
        </p:nvSpPr>
        <p:spPr bwMode="auto">
          <a:xfrm>
            <a:off x="3657600" y="2564160"/>
            <a:ext cx="304800" cy="30480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6583" name="Oval 7"/>
          <p:cNvSpPr>
            <a:spLocks noChangeArrowheads="1"/>
          </p:cNvSpPr>
          <p:nvPr/>
        </p:nvSpPr>
        <p:spPr bwMode="auto">
          <a:xfrm>
            <a:off x="4724400" y="2564160"/>
            <a:ext cx="304800" cy="304800"/>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6584" name="Oval 8"/>
          <p:cNvSpPr>
            <a:spLocks noChangeArrowheads="1"/>
          </p:cNvSpPr>
          <p:nvPr/>
        </p:nvSpPr>
        <p:spPr bwMode="auto">
          <a:xfrm>
            <a:off x="5791200" y="2564160"/>
            <a:ext cx="304800" cy="304800"/>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6585" name="Oval 9"/>
          <p:cNvSpPr>
            <a:spLocks noChangeArrowheads="1"/>
          </p:cNvSpPr>
          <p:nvPr/>
        </p:nvSpPr>
        <p:spPr bwMode="auto">
          <a:xfrm>
            <a:off x="6858000" y="2564160"/>
            <a:ext cx="304800" cy="304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6586" name="Text Box 10"/>
          <p:cNvSpPr txBox="1">
            <a:spLocks noChangeArrowheads="1"/>
          </p:cNvSpPr>
          <p:nvPr/>
        </p:nvSpPr>
        <p:spPr bwMode="auto">
          <a:xfrm>
            <a:off x="1219200" y="309756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chemeClr val="bg2"/>
                </a:solidFill>
                <a:cs typeface="+mn-cs"/>
              </a:rPr>
              <a:t>0.391</a:t>
            </a:r>
          </a:p>
        </p:txBody>
      </p:sp>
      <p:sp>
        <p:nvSpPr>
          <p:cNvPr id="536587" name="Text Box 11"/>
          <p:cNvSpPr txBox="1">
            <a:spLocks noChangeArrowheads="1"/>
          </p:cNvSpPr>
          <p:nvPr/>
        </p:nvSpPr>
        <p:spPr bwMode="auto">
          <a:xfrm>
            <a:off x="2362200" y="309756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chemeClr val="bg2"/>
                </a:solidFill>
                <a:cs typeface="+mn-cs"/>
              </a:rPr>
              <a:t>0.908</a:t>
            </a:r>
          </a:p>
        </p:txBody>
      </p:sp>
      <p:sp>
        <p:nvSpPr>
          <p:cNvPr id="536588" name="Text Box 12"/>
          <p:cNvSpPr txBox="1">
            <a:spLocks noChangeArrowheads="1"/>
          </p:cNvSpPr>
          <p:nvPr/>
        </p:nvSpPr>
        <p:spPr bwMode="auto">
          <a:xfrm>
            <a:off x="3352800" y="309756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chemeClr val="bg2"/>
                </a:solidFill>
                <a:cs typeface="+mn-cs"/>
              </a:rPr>
              <a:t>0.291</a:t>
            </a:r>
          </a:p>
        </p:txBody>
      </p:sp>
      <p:sp>
        <p:nvSpPr>
          <p:cNvPr id="536589" name="Text Box 13"/>
          <p:cNvSpPr txBox="1">
            <a:spLocks noChangeArrowheads="1"/>
          </p:cNvSpPr>
          <p:nvPr/>
        </p:nvSpPr>
        <p:spPr bwMode="auto">
          <a:xfrm>
            <a:off x="4419600" y="309756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chemeClr val="bg2"/>
                </a:solidFill>
                <a:cs typeface="+mn-cs"/>
              </a:rPr>
              <a:t>0.555</a:t>
            </a:r>
          </a:p>
        </p:txBody>
      </p:sp>
      <p:sp>
        <p:nvSpPr>
          <p:cNvPr id="536590" name="Text Box 14"/>
          <p:cNvSpPr txBox="1">
            <a:spLocks noChangeArrowheads="1"/>
          </p:cNvSpPr>
          <p:nvPr/>
        </p:nvSpPr>
        <p:spPr bwMode="auto">
          <a:xfrm>
            <a:off x="5562600" y="309756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chemeClr val="bg2"/>
                </a:solidFill>
                <a:cs typeface="+mn-cs"/>
              </a:rPr>
              <a:t>0.619</a:t>
            </a:r>
          </a:p>
        </p:txBody>
      </p:sp>
      <p:sp>
        <p:nvSpPr>
          <p:cNvPr id="536591" name="Text Box 15"/>
          <p:cNvSpPr txBox="1">
            <a:spLocks noChangeArrowheads="1"/>
          </p:cNvSpPr>
          <p:nvPr/>
        </p:nvSpPr>
        <p:spPr bwMode="auto">
          <a:xfrm>
            <a:off x="6629400" y="309756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chemeClr val="bg2"/>
                </a:solidFill>
                <a:cs typeface="+mn-cs"/>
              </a:rPr>
              <a:t>0.273</a:t>
            </a:r>
          </a:p>
        </p:txBody>
      </p:sp>
      <p:sp>
        <p:nvSpPr>
          <p:cNvPr id="536592" name="AutoShape 16"/>
          <p:cNvSpPr>
            <a:spLocks noChangeArrowheads="1"/>
          </p:cNvSpPr>
          <p:nvPr/>
        </p:nvSpPr>
        <p:spPr bwMode="auto">
          <a:xfrm>
            <a:off x="1371600" y="3630960"/>
            <a:ext cx="457200" cy="609600"/>
          </a:xfrm>
          <a:prstGeom prst="up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6593" name="Rectangle 17"/>
          <p:cNvSpPr>
            <a:spLocks noChangeArrowheads="1"/>
          </p:cNvSpPr>
          <p:nvPr/>
        </p:nvSpPr>
        <p:spPr bwMode="auto">
          <a:xfrm>
            <a:off x="533400" y="4397896"/>
            <a:ext cx="822960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chemeClr val="bg2"/>
              </a:buClr>
              <a:buSzPct val="75000"/>
              <a:buFont typeface="Wingdings" charset="0"/>
              <a:buChar char="n"/>
              <a:defRPr/>
            </a:pPr>
            <a:r>
              <a:rPr lang="en-US" sz="2400" b="0" dirty="0" err="1" smtClean="0">
                <a:cs typeface="+mn-cs"/>
              </a:rPr>
              <a:t>Jedes</a:t>
            </a:r>
            <a:r>
              <a:rPr lang="en-US" sz="2400" b="0" dirty="0" smtClean="0">
                <a:cs typeface="+mn-cs"/>
              </a:rPr>
              <a:t> Element hat </a:t>
            </a:r>
            <a:r>
              <a:rPr lang="en-US" sz="2400" dirty="0" err="1" smtClean="0">
                <a:cs typeface="+mn-cs"/>
              </a:rPr>
              <a:t>gleiche</a:t>
            </a:r>
            <a:r>
              <a:rPr lang="en-US" sz="2400" dirty="0" smtClean="0">
                <a:cs typeface="+mn-cs"/>
              </a:rPr>
              <a:t> Chance, </a:t>
            </a:r>
            <a:r>
              <a:rPr lang="en-US" sz="2400" dirty="0" err="1" smtClean="0">
                <a:cs typeface="+mn-cs"/>
              </a:rPr>
              <a:t>kleinstes</a:t>
            </a:r>
            <a:r>
              <a:rPr lang="en-US" sz="2400" dirty="0" smtClean="0">
                <a:cs typeface="+mn-cs"/>
              </a:rPr>
              <a:t> Element </a:t>
            </a:r>
            <a:r>
              <a:rPr lang="en-US" sz="2400" dirty="0" err="1" smtClean="0">
                <a:cs typeface="+mn-cs"/>
              </a:rPr>
              <a:t>zu</a:t>
            </a:r>
            <a:r>
              <a:rPr lang="en-US" sz="2400" dirty="0" smtClean="0">
                <a:cs typeface="+mn-cs"/>
              </a:rPr>
              <a:t> </a:t>
            </a:r>
            <a:r>
              <a:rPr lang="en-US" sz="2400" dirty="0" err="1" smtClean="0">
                <a:cs typeface="+mn-cs"/>
              </a:rPr>
              <a:t>werden</a:t>
            </a:r>
            <a:r>
              <a:rPr lang="en-US" sz="2400" dirty="0" smtClean="0">
                <a:cs typeface="+mn-cs"/>
              </a:rPr>
              <a:t>, also </a:t>
            </a:r>
            <a:r>
              <a:rPr lang="en-US" sz="2400" dirty="0" err="1" smtClean="0">
                <a:cs typeface="+mn-cs"/>
              </a:rPr>
              <a:t>gleichverteilt</a:t>
            </a:r>
            <a:endParaRPr lang="en-US" sz="2400" b="0" dirty="0">
              <a:cs typeface="+mn-cs"/>
            </a:endParaRPr>
          </a:p>
          <a:p>
            <a:pPr marL="342900" indent="-342900">
              <a:spcBef>
                <a:spcPct val="20000"/>
              </a:spcBef>
              <a:buClr>
                <a:schemeClr val="bg2"/>
              </a:buClr>
              <a:buSzPct val="75000"/>
              <a:buFont typeface="Wingdings" charset="0"/>
              <a:buChar char="n"/>
              <a:defRPr/>
            </a:pPr>
            <a:r>
              <a:rPr lang="en-US" sz="2400" b="0" dirty="0" err="1" smtClean="0">
                <a:cs typeface="+mn-cs"/>
              </a:rPr>
              <a:t>Anwendung</a:t>
            </a:r>
            <a:r>
              <a:rPr lang="en-US" sz="2400" b="0" dirty="0" smtClean="0">
                <a:cs typeface="+mn-cs"/>
              </a:rPr>
              <a:t> auf </a:t>
            </a:r>
            <a:r>
              <a:rPr lang="en-US" sz="2400" b="0" dirty="0" err="1" smtClean="0">
                <a:cs typeface="+mn-cs"/>
              </a:rPr>
              <a:t>mehrere</a:t>
            </a:r>
            <a:r>
              <a:rPr lang="en-US" sz="2400" b="0" dirty="0" smtClean="0">
                <a:cs typeface="+mn-cs"/>
              </a:rPr>
              <a:t> </a:t>
            </a:r>
            <a:r>
              <a:rPr lang="en-US" sz="2400" b="0" dirty="0" err="1" smtClean="0">
                <a:cs typeface="+mn-cs"/>
              </a:rPr>
              <a:t>Ströme</a:t>
            </a:r>
            <a:r>
              <a:rPr lang="en-US" sz="2400" b="0" dirty="0" smtClean="0">
                <a:cs typeface="+mn-cs"/>
              </a:rPr>
              <a:t>, </a:t>
            </a:r>
            <a:r>
              <a:rPr lang="en-US" sz="2400" b="0" dirty="0" err="1" smtClean="0">
                <a:cs typeface="+mn-cs"/>
              </a:rPr>
              <a:t>dann</a:t>
            </a:r>
            <a:r>
              <a:rPr lang="en-US" sz="2400" b="0" dirty="0" smtClean="0">
                <a:cs typeface="+mn-cs"/>
              </a:rPr>
              <a:t> </a:t>
            </a:r>
            <a:r>
              <a:rPr lang="en-US" sz="2400" dirty="0" err="1" smtClean="0">
                <a:cs typeface="+mn-cs"/>
              </a:rPr>
              <a:t>Zusammenführung</a:t>
            </a:r>
            <a:endParaRPr lang="en-US" sz="2400" b="0" dirty="0">
              <a:cs typeface="+mn-cs"/>
            </a:endParaRPr>
          </a:p>
          <a:p>
            <a:pPr marL="342900" indent="-342900">
              <a:spcBef>
                <a:spcPct val="20000"/>
              </a:spcBef>
              <a:buClr>
                <a:schemeClr val="bg2"/>
              </a:buClr>
              <a:buSzPct val="75000"/>
              <a:buFont typeface="Wingdings" charset="0"/>
              <a:buChar char="n"/>
              <a:defRPr/>
            </a:pPr>
            <a:endParaRPr lang="en-US" sz="2400" b="0" dirty="0">
              <a:cs typeface="+mn-cs"/>
            </a:endParaRPr>
          </a:p>
        </p:txBody>
      </p:sp>
      <p:sp>
        <p:nvSpPr>
          <p:cNvPr id="20" name="Foliennummernplatzhalter 5"/>
          <p:cNvSpPr>
            <a:spLocks noGrp="1"/>
          </p:cNvSpPr>
          <p:nvPr>
            <p:ph type="sldNum" sz="quarter" idx="12"/>
          </p:nvPr>
        </p:nvSpPr>
        <p:spPr>
          <a:xfrm>
            <a:off x="7956550" y="6400502"/>
            <a:ext cx="1008063" cy="196850"/>
          </a:xfrm>
        </p:spPr>
        <p:txBody>
          <a:bodyPr/>
          <a:lstStyle/>
          <a:p>
            <a:fld id="{E3502DC1-8384-C640-9D14-4B8C55F3B65C}" type="slidenum">
              <a:rPr lang="en-US"/>
              <a:pPr/>
              <a:t>71</a:t>
            </a:fld>
            <a:endParaRPr lang="en-US" dirty="0"/>
          </a:p>
        </p:txBody>
      </p:sp>
      <p:sp>
        <p:nvSpPr>
          <p:cNvPr id="2" name="Rechteck 1"/>
          <p:cNvSpPr/>
          <p:nvPr/>
        </p:nvSpPr>
        <p:spPr>
          <a:xfrm>
            <a:off x="2286000" y="5930696"/>
            <a:ext cx="4572000" cy="738664"/>
          </a:xfrm>
          <a:prstGeom prst="rect">
            <a:avLst/>
          </a:prstGeom>
        </p:spPr>
        <p:txBody>
          <a:bodyPr>
            <a:spAutoFit/>
          </a:bodyPr>
          <a:lstStyle/>
          <a:p>
            <a:r>
              <a:rPr lang="de-DE" sz="1400" dirty="0">
                <a:solidFill>
                  <a:srgbClr val="0000FF"/>
                </a:solidFill>
              </a:rPr>
              <a:t>S. </a:t>
            </a:r>
            <a:r>
              <a:rPr lang="de-DE" sz="1400" dirty="0" err="1">
                <a:solidFill>
                  <a:srgbClr val="0000FF"/>
                </a:solidFill>
              </a:rPr>
              <a:t>Nath</a:t>
            </a:r>
            <a:r>
              <a:rPr lang="de-DE" sz="1400" dirty="0">
                <a:solidFill>
                  <a:srgbClr val="0000FF"/>
                </a:solidFill>
              </a:rPr>
              <a:t>, P. B. Gibbons, S. </a:t>
            </a:r>
            <a:r>
              <a:rPr lang="de-DE" sz="1400" dirty="0" err="1">
                <a:solidFill>
                  <a:srgbClr val="0000FF"/>
                </a:solidFill>
              </a:rPr>
              <a:t>Seshan</a:t>
            </a:r>
            <a:r>
              <a:rPr lang="de-DE" sz="1400" dirty="0">
                <a:solidFill>
                  <a:srgbClr val="0000FF"/>
                </a:solidFill>
              </a:rPr>
              <a:t>, </a:t>
            </a:r>
            <a:r>
              <a:rPr lang="de-DE" sz="1400" dirty="0" err="1">
                <a:solidFill>
                  <a:srgbClr val="0000FF"/>
                </a:solidFill>
              </a:rPr>
              <a:t>and</a:t>
            </a:r>
            <a:r>
              <a:rPr lang="de-DE" sz="1400" dirty="0">
                <a:solidFill>
                  <a:srgbClr val="0000FF"/>
                </a:solidFill>
              </a:rPr>
              <a:t> Z. R. Anderson. Synopsis </a:t>
            </a:r>
            <a:r>
              <a:rPr lang="de-DE" sz="1400" dirty="0" err="1">
                <a:solidFill>
                  <a:srgbClr val="0000FF"/>
                </a:solidFill>
              </a:rPr>
              <a:t>diffusion</a:t>
            </a:r>
            <a:r>
              <a:rPr lang="de-DE" sz="1400" dirty="0">
                <a:solidFill>
                  <a:srgbClr val="0000FF"/>
                </a:solidFill>
              </a:rPr>
              <a:t> </a:t>
            </a:r>
            <a:r>
              <a:rPr lang="de-DE" sz="1400" dirty="0" err="1">
                <a:solidFill>
                  <a:srgbClr val="0000FF"/>
                </a:solidFill>
              </a:rPr>
              <a:t>for</a:t>
            </a:r>
            <a:r>
              <a:rPr lang="de-DE" sz="1400" dirty="0">
                <a:solidFill>
                  <a:srgbClr val="0000FF"/>
                </a:solidFill>
              </a:rPr>
              <a:t> robust </a:t>
            </a:r>
            <a:r>
              <a:rPr lang="de-DE" sz="1400" dirty="0" err="1" smtClean="0">
                <a:solidFill>
                  <a:srgbClr val="0000FF"/>
                </a:solidFill>
              </a:rPr>
              <a:t>aggregation</a:t>
            </a:r>
            <a:r>
              <a:rPr lang="de-DE" sz="1400" dirty="0" smtClean="0">
                <a:solidFill>
                  <a:srgbClr val="0000FF"/>
                </a:solidFill>
              </a:rPr>
              <a:t> </a:t>
            </a:r>
            <a:r>
              <a:rPr lang="de-DE" sz="1400" dirty="0">
                <a:solidFill>
                  <a:srgbClr val="0000FF"/>
                </a:solidFill>
              </a:rPr>
              <a:t>in </a:t>
            </a:r>
            <a:r>
              <a:rPr lang="de-DE" sz="1400" dirty="0" err="1">
                <a:solidFill>
                  <a:srgbClr val="0000FF"/>
                </a:solidFill>
              </a:rPr>
              <a:t>sensor</a:t>
            </a:r>
            <a:r>
              <a:rPr lang="de-DE" sz="1400" dirty="0">
                <a:solidFill>
                  <a:srgbClr val="0000FF"/>
                </a:solidFill>
              </a:rPr>
              <a:t> </a:t>
            </a:r>
            <a:r>
              <a:rPr lang="de-DE" sz="1400" dirty="0" err="1">
                <a:solidFill>
                  <a:srgbClr val="0000FF"/>
                </a:solidFill>
              </a:rPr>
              <a:t>networks</a:t>
            </a:r>
            <a:r>
              <a:rPr lang="de-DE" sz="1400" dirty="0">
                <a:solidFill>
                  <a:srgbClr val="0000FF"/>
                </a:solidFill>
              </a:rPr>
              <a:t>.  In ACM </a:t>
            </a:r>
            <a:r>
              <a:rPr lang="de-DE" sz="1400" dirty="0" err="1">
                <a:solidFill>
                  <a:srgbClr val="0000FF"/>
                </a:solidFill>
              </a:rPr>
              <a:t>SenSys</a:t>
            </a:r>
            <a:r>
              <a:rPr lang="de-DE" sz="1400" dirty="0">
                <a:solidFill>
                  <a:srgbClr val="0000FF"/>
                </a:solidFill>
              </a:rPr>
              <a:t>, </a:t>
            </a:r>
            <a:r>
              <a:rPr lang="de-DE" sz="1400" b="1" dirty="0">
                <a:solidFill>
                  <a:srgbClr val="FF0000"/>
                </a:solidFill>
              </a:rPr>
              <a:t>2004</a:t>
            </a:r>
          </a:p>
        </p:txBody>
      </p:sp>
    </p:spTree>
    <p:extLst>
      <p:ext uri="{BB962C8B-B14F-4D97-AF65-F5344CB8AC3E}">
        <p14:creationId xmlns:p14="http://schemas.microsoft.com/office/powerpoint/2010/main" val="1683872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36580"/>
                                        </p:tgtEl>
                                        <p:attrNameLst>
                                          <p:attrName>style.visibility</p:attrName>
                                        </p:attrNameLst>
                                      </p:cBhvr>
                                      <p:to>
                                        <p:strVal val="visible"/>
                                      </p:to>
                                    </p:set>
                                    <p:anim calcmode="lin" valueType="num">
                                      <p:cBhvr additive="base">
                                        <p:cTn id="7" dur="1000" fill="hold"/>
                                        <p:tgtEl>
                                          <p:spTgt spid="536580"/>
                                        </p:tgtEl>
                                        <p:attrNameLst>
                                          <p:attrName>ppt_x</p:attrName>
                                        </p:attrNameLst>
                                      </p:cBhvr>
                                      <p:tavLst>
                                        <p:tav tm="0">
                                          <p:val>
                                            <p:strVal val="1+#ppt_w/2"/>
                                          </p:val>
                                        </p:tav>
                                        <p:tav tm="100000">
                                          <p:val>
                                            <p:strVal val="#ppt_x"/>
                                          </p:val>
                                        </p:tav>
                                      </p:tavLst>
                                    </p:anim>
                                    <p:anim calcmode="lin" valueType="num">
                                      <p:cBhvr additive="base">
                                        <p:cTn id="8" dur="1000" fill="hold"/>
                                        <p:tgtEl>
                                          <p:spTgt spid="53658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36586"/>
                                        </p:tgtEl>
                                        <p:attrNameLst>
                                          <p:attrName>style.visibility</p:attrName>
                                        </p:attrNameLst>
                                      </p:cBhvr>
                                      <p:to>
                                        <p:strVal val="visible"/>
                                      </p:to>
                                    </p:set>
                                    <p:animEffect transition="in" filter="fade">
                                      <p:cBhvr>
                                        <p:cTn id="12" dur="1000"/>
                                        <p:tgtEl>
                                          <p:spTgt spid="536586"/>
                                        </p:tgtEl>
                                      </p:cBhvr>
                                    </p:animEffect>
                                  </p:childTnLst>
                                </p:cTn>
                              </p:par>
                            </p:childTnLst>
                          </p:cTn>
                        </p:par>
                        <p:par>
                          <p:cTn id="13" fill="hold" nodeType="afterGroup">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536592"/>
                                        </p:tgtEl>
                                        <p:attrNameLst>
                                          <p:attrName>style.visibility</p:attrName>
                                        </p:attrNameLst>
                                      </p:cBhvr>
                                      <p:to>
                                        <p:strVal val="visible"/>
                                      </p:to>
                                    </p:set>
                                    <p:anim calcmode="lin" valueType="num">
                                      <p:cBhvr additive="base">
                                        <p:cTn id="16" dur="1000" fill="hold"/>
                                        <p:tgtEl>
                                          <p:spTgt spid="536592"/>
                                        </p:tgtEl>
                                        <p:attrNameLst>
                                          <p:attrName>ppt_x</p:attrName>
                                        </p:attrNameLst>
                                      </p:cBhvr>
                                      <p:tavLst>
                                        <p:tav tm="0">
                                          <p:val>
                                            <p:strVal val="#ppt_x"/>
                                          </p:val>
                                        </p:tav>
                                        <p:tav tm="100000">
                                          <p:val>
                                            <p:strVal val="#ppt_x"/>
                                          </p:val>
                                        </p:tav>
                                      </p:tavLst>
                                    </p:anim>
                                    <p:anim calcmode="lin" valueType="num">
                                      <p:cBhvr additive="base">
                                        <p:cTn id="17" dur="1000" fill="hold"/>
                                        <p:tgtEl>
                                          <p:spTgt spid="536592"/>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536581"/>
                                        </p:tgtEl>
                                        <p:attrNameLst>
                                          <p:attrName>style.visibility</p:attrName>
                                        </p:attrNameLst>
                                      </p:cBhvr>
                                      <p:to>
                                        <p:strVal val="visible"/>
                                      </p:to>
                                    </p:set>
                                    <p:anim calcmode="lin" valueType="num">
                                      <p:cBhvr additive="base">
                                        <p:cTn id="22" dur="1000" fill="hold"/>
                                        <p:tgtEl>
                                          <p:spTgt spid="536581"/>
                                        </p:tgtEl>
                                        <p:attrNameLst>
                                          <p:attrName>ppt_x</p:attrName>
                                        </p:attrNameLst>
                                      </p:cBhvr>
                                      <p:tavLst>
                                        <p:tav tm="0">
                                          <p:val>
                                            <p:strVal val="1+#ppt_w/2"/>
                                          </p:val>
                                        </p:tav>
                                        <p:tav tm="100000">
                                          <p:val>
                                            <p:strVal val="#ppt_x"/>
                                          </p:val>
                                        </p:tav>
                                      </p:tavLst>
                                    </p:anim>
                                    <p:anim calcmode="lin" valueType="num">
                                      <p:cBhvr additive="base">
                                        <p:cTn id="23" dur="1000" fill="hold"/>
                                        <p:tgtEl>
                                          <p:spTgt spid="536581"/>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36587"/>
                                        </p:tgtEl>
                                        <p:attrNameLst>
                                          <p:attrName>style.visibility</p:attrName>
                                        </p:attrNameLst>
                                      </p:cBhvr>
                                      <p:to>
                                        <p:strVal val="visible"/>
                                      </p:to>
                                    </p:set>
                                    <p:animEffect transition="in" filter="fade">
                                      <p:cBhvr>
                                        <p:cTn id="27" dur="1000"/>
                                        <p:tgtEl>
                                          <p:spTgt spid="5365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536582"/>
                                        </p:tgtEl>
                                        <p:attrNameLst>
                                          <p:attrName>style.visibility</p:attrName>
                                        </p:attrNameLst>
                                      </p:cBhvr>
                                      <p:to>
                                        <p:strVal val="visible"/>
                                      </p:to>
                                    </p:set>
                                    <p:anim calcmode="lin" valueType="num">
                                      <p:cBhvr additive="base">
                                        <p:cTn id="32" dur="1000" fill="hold"/>
                                        <p:tgtEl>
                                          <p:spTgt spid="536582"/>
                                        </p:tgtEl>
                                        <p:attrNameLst>
                                          <p:attrName>ppt_x</p:attrName>
                                        </p:attrNameLst>
                                      </p:cBhvr>
                                      <p:tavLst>
                                        <p:tav tm="0">
                                          <p:val>
                                            <p:strVal val="1+#ppt_w/2"/>
                                          </p:val>
                                        </p:tav>
                                        <p:tav tm="100000">
                                          <p:val>
                                            <p:strVal val="#ppt_x"/>
                                          </p:val>
                                        </p:tav>
                                      </p:tavLst>
                                    </p:anim>
                                    <p:anim calcmode="lin" valueType="num">
                                      <p:cBhvr additive="base">
                                        <p:cTn id="33" dur="1000" fill="hold"/>
                                        <p:tgtEl>
                                          <p:spTgt spid="536582"/>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536588"/>
                                        </p:tgtEl>
                                        <p:attrNameLst>
                                          <p:attrName>style.visibility</p:attrName>
                                        </p:attrNameLst>
                                      </p:cBhvr>
                                      <p:to>
                                        <p:strVal val="visible"/>
                                      </p:to>
                                    </p:set>
                                    <p:animEffect transition="in" filter="fade">
                                      <p:cBhvr>
                                        <p:cTn id="37" dur="1000"/>
                                        <p:tgtEl>
                                          <p:spTgt spid="536588"/>
                                        </p:tgtEl>
                                      </p:cBhvr>
                                    </p:animEffect>
                                  </p:childTnLst>
                                </p:cTn>
                              </p:par>
                            </p:childTnLst>
                          </p:cTn>
                        </p:par>
                        <p:par>
                          <p:cTn id="38" fill="hold" nodeType="afterGroup">
                            <p:stCondLst>
                              <p:cond delay="2000"/>
                            </p:stCondLst>
                            <p:childTnLst>
                              <p:par>
                                <p:cTn id="39" presetID="0" presetClass="path" presetSubtype="0" accel="50000" decel="50000" fill="hold" grpId="1" nodeType="afterEffect">
                                  <p:stCondLst>
                                    <p:cond delay="0"/>
                                  </p:stCondLst>
                                  <p:childTnLst>
                                    <p:animMotion origin="layout" path="M 0 -1.11111E-6 L 0.24167 -1.11111E-6 " pathEditMode="relative" ptsTypes="AA">
                                      <p:cBhvr>
                                        <p:cTn id="40" dur="2000" fill="hold"/>
                                        <p:tgtEl>
                                          <p:spTgt spid="536592"/>
                                        </p:tgtEl>
                                        <p:attrNameLst>
                                          <p:attrName>ppt_x</p:attrName>
                                          <p:attrName>ppt_y</p:attrName>
                                        </p:attrNameLst>
                                      </p:cBhvr>
                                    </p:animMotion>
                                  </p:childTnLst>
                                </p:cTn>
                              </p:par>
                            </p:childTnLst>
                          </p:cTn>
                        </p:par>
                        <p:par>
                          <p:cTn id="41" fill="hold" nodeType="afterGroup">
                            <p:stCondLst>
                              <p:cond delay="4000"/>
                            </p:stCondLst>
                            <p:childTnLst>
                              <p:par>
                                <p:cTn id="42" presetID="2" presetClass="entr" presetSubtype="2" fill="hold" grpId="0" nodeType="afterEffect">
                                  <p:stCondLst>
                                    <p:cond delay="0"/>
                                  </p:stCondLst>
                                  <p:childTnLst>
                                    <p:set>
                                      <p:cBhvr>
                                        <p:cTn id="43" dur="1" fill="hold">
                                          <p:stCondLst>
                                            <p:cond delay="0"/>
                                          </p:stCondLst>
                                        </p:cTn>
                                        <p:tgtEl>
                                          <p:spTgt spid="536583"/>
                                        </p:tgtEl>
                                        <p:attrNameLst>
                                          <p:attrName>style.visibility</p:attrName>
                                        </p:attrNameLst>
                                      </p:cBhvr>
                                      <p:to>
                                        <p:strVal val="visible"/>
                                      </p:to>
                                    </p:set>
                                    <p:anim calcmode="lin" valueType="num">
                                      <p:cBhvr additive="base">
                                        <p:cTn id="44" dur="1000" fill="hold"/>
                                        <p:tgtEl>
                                          <p:spTgt spid="536583"/>
                                        </p:tgtEl>
                                        <p:attrNameLst>
                                          <p:attrName>ppt_x</p:attrName>
                                        </p:attrNameLst>
                                      </p:cBhvr>
                                      <p:tavLst>
                                        <p:tav tm="0">
                                          <p:val>
                                            <p:strVal val="1+#ppt_w/2"/>
                                          </p:val>
                                        </p:tav>
                                        <p:tav tm="100000">
                                          <p:val>
                                            <p:strVal val="#ppt_x"/>
                                          </p:val>
                                        </p:tav>
                                      </p:tavLst>
                                    </p:anim>
                                    <p:anim calcmode="lin" valueType="num">
                                      <p:cBhvr additive="base">
                                        <p:cTn id="45" dur="1000" fill="hold"/>
                                        <p:tgtEl>
                                          <p:spTgt spid="536583"/>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536589"/>
                                        </p:tgtEl>
                                        <p:attrNameLst>
                                          <p:attrName>style.visibility</p:attrName>
                                        </p:attrNameLst>
                                      </p:cBhvr>
                                      <p:to>
                                        <p:strVal val="visible"/>
                                      </p:to>
                                    </p:set>
                                    <p:animEffect transition="in" filter="fade">
                                      <p:cBhvr>
                                        <p:cTn id="49" dur="1000"/>
                                        <p:tgtEl>
                                          <p:spTgt spid="536589"/>
                                        </p:tgtEl>
                                      </p:cBhvr>
                                    </p:animEffect>
                                  </p:childTnLst>
                                </p:cTn>
                              </p:par>
                            </p:childTnLst>
                          </p:cTn>
                        </p:par>
                        <p:par>
                          <p:cTn id="50" fill="hold" nodeType="afterGroup">
                            <p:stCondLst>
                              <p:cond delay="6000"/>
                            </p:stCondLst>
                            <p:childTnLst>
                              <p:par>
                                <p:cTn id="51" presetID="2" presetClass="entr" presetSubtype="2" fill="hold" grpId="0" nodeType="afterEffect">
                                  <p:stCondLst>
                                    <p:cond delay="0"/>
                                  </p:stCondLst>
                                  <p:childTnLst>
                                    <p:set>
                                      <p:cBhvr>
                                        <p:cTn id="52" dur="1" fill="hold">
                                          <p:stCondLst>
                                            <p:cond delay="0"/>
                                          </p:stCondLst>
                                        </p:cTn>
                                        <p:tgtEl>
                                          <p:spTgt spid="536584"/>
                                        </p:tgtEl>
                                        <p:attrNameLst>
                                          <p:attrName>style.visibility</p:attrName>
                                        </p:attrNameLst>
                                      </p:cBhvr>
                                      <p:to>
                                        <p:strVal val="visible"/>
                                      </p:to>
                                    </p:set>
                                    <p:anim calcmode="lin" valueType="num">
                                      <p:cBhvr additive="base">
                                        <p:cTn id="53" dur="1000" fill="hold"/>
                                        <p:tgtEl>
                                          <p:spTgt spid="536584"/>
                                        </p:tgtEl>
                                        <p:attrNameLst>
                                          <p:attrName>ppt_x</p:attrName>
                                        </p:attrNameLst>
                                      </p:cBhvr>
                                      <p:tavLst>
                                        <p:tav tm="0">
                                          <p:val>
                                            <p:strVal val="1+#ppt_w/2"/>
                                          </p:val>
                                        </p:tav>
                                        <p:tav tm="100000">
                                          <p:val>
                                            <p:strVal val="#ppt_x"/>
                                          </p:val>
                                        </p:tav>
                                      </p:tavLst>
                                    </p:anim>
                                    <p:anim calcmode="lin" valueType="num">
                                      <p:cBhvr additive="base">
                                        <p:cTn id="54" dur="1000" fill="hold"/>
                                        <p:tgtEl>
                                          <p:spTgt spid="536584"/>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7000"/>
                            </p:stCondLst>
                            <p:childTnLst>
                              <p:par>
                                <p:cTn id="56" presetID="10" presetClass="entr" presetSubtype="0" fill="hold" grpId="0" nodeType="afterEffect">
                                  <p:stCondLst>
                                    <p:cond delay="0"/>
                                  </p:stCondLst>
                                  <p:childTnLst>
                                    <p:set>
                                      <p:cBhvr>
                                        <p:cTn id="57" dur="1" fill="hold">
                                          <p:stCondLst>
                                            <p:cond delay="0"/>
                                          </p:stCondLst>
                                        </p:cTn>
                                        <p:tgtEl>
                                          <p:spTgt spid="536590"/>
                                        </p:tgtEl>
                                        <p:attrNameLst>
                                          <p:attrName>style.visibility</p:attrName>
                                        </p:attrNameLst>
                                      </p:cBhvr>
                                      <p:to>
                                        <p:strVal val="visible"/>
                                      </p:to>
                                    </p:set>
                                    <p:animEffect transition="in" filter="fade">
                                      <p:cBhvr>
                                        <p:cTn id="58" dur="1000"/>
                                        <p:tgtEl>
                                          <p:spTgt spid="536590"/>
                                        </p:tgtEl>
                                      </p:cBhvr>
                                    </p:animEffect>
                                  </p:childTnLst>
                                </p:cTn>
                              </p:par>
                            </p:childTnLst>
                          </p:cTn>
                        </p:par>
                        <p:par>
                          <p:cTn id="59" fill="hold" nodeType="afterGroup">
                            <p:stCondLst>
                              <p:cond delay="8000"/>
                            </p:stCondLst>
                            <p:childTnLst>
                              <p:par>
                                <p:cTn id="60" presetID="2" presetClass="entr" presetSubtype="2" fill="hold" grpId="0" nodeType="afterEffect">
                                  <p:stCondLst>
                                    <p:cond delay="0"/>
                                  </p:stCondLst>
                                  <p:childTnLst>
                                    <p:set>
                                      <p:cBhvr>
                                        <p:cTn id="61" dur="1" fill="hold">
                                          <p:stCondLst>
                                            <p:cond delay="0"/>
                                          </p:stCondLst>
                                        </p:cTn>
                                        <p:tgtEl>
                                          <p:spTgt spid="536585"/>
                                        </p:tgtEl>
                                        <p:attrNameLst>
                                          <p:attrName>style.visibility</p:attrName>
                                        </p:attrNameLst>
                                      </p:cBhvr>
                                      <p:to>
                                        <p:strVal val="visible"/>
                                      </p:to>
                                    </p:set>
                                    <p:anim calcmode="lin" valueType="num">
                                      <p:cBhvr additive="base">
                                        <p:cTn id="62" dur="1000" fill="hold"/>
                                        <p:tgtEl>
                                          <p:spTgt spid="536585"/>
                                        </p:tgtEl>
                                        <p:attrNameLst>
                                          <p:attrName>ppt_x</p:attrName>
                                        </p:attrNameLst>
                                      </p:cBhvr>
                                      <p:tavLst>
                                        <p:tav tm="0">
                                          <p:val>
                                            <p:strVal val="1+#ppt_w/2"/>
                                          </p:val>
                                        </p:tav>
                                        <p:tav tm="100000">
                                          <p:val>
                                            <p:strVal val="#ppt_x"/>
                                          </p:val>
                                        </p:tav>
                                      </p:tavLst>
                                    </p:anim>
                                    <p:anim calcmode="lin" valueType="num">
                                      <p:cBhvr additive="base">
                                        <p:cTn id="63" dur="1000" fill="hold"/>
                                        <p:tgtEl>
                                          <p:spTgt spid="536585"/>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9000"/>
                            </p:stCondLst>
                            <p:childTnLst>
                              <p:par>
                                <p:cTn id="65" presetID="10" presetClass="entr" presetSubtype="0" fill="hold" grpId="0" nodeType="afterEffect">
                                  <p:stCondLst>
                                    <p:cond delay="0"/>
                                  </p:stCondLst>
                                  <p:childTnLst>
                                    <p:set>
                                      <p:cBhvr>
                                        <p:cTn id="66" dur="1" fill="hold">
                                          <p:stCondLst>
                                            <p:cond delay="0"/>
                                          </p:stCondLst>
                                        </p:cTn>
                                        <p:tgtEl>
                                          <p:spTgt spid="536591"/>
                                        </p:tgtEl>
                                        <p:attrNameLst>
                                          <p:attrName>style.visibility</p:attrName>
                                        </p:attrNameLst>
                                      </p:cBhvr>
                                      <p:to>
                                        <p:strVal val="visible"/>
                                      </p:to>
                                    </p:set>
                                    <p:animEffect transition="in" filter="fade">
                                      <p:cBhvr>
                                        <p:cTn id="67" dur="1000"/>
                                        <p:tgtEl>
                                          <p:spTgt spid="536591"/>
                                        </p:tgtEl>
                                      </p:cBhvr>
                                    </p:animEffect>
                                  </p:childTnLst>
                                </p:cTn>
                              </p:par>
                            </p:childTnLst>
                          </p:cTn>
                        </p:par>
                        <p:par>
                          <p:cTn id="68" fill="hold" nodeType="afterGroup">
                            <p:stCondLst>
                              <p:cond delay="10000"/>
                            </p:stCondLst>
                            <p:childTnLst>
                              <p:par>
                                <p:cTn id="69" presetID="63" presetClass="path" presetSubtype="0" accel="50000" decel="50000" fill="hold" grpId="2" nodeType="afterEffect">
                                  <p:stCondLst>
                                    <p:cond delay="0"/>
                                  </p:stCondLst>
                                  <p:childTnLst>
                                    <p:animMotion origin="layout" path="M 0.24167 -1.11111E-6 L 0.6 -1.11111E-6 " pathEditMode="relative" rAng="0" ptsTypes="AA">
                                      <p:cBhvr>
                                        <p:cTn id="70" dur="2000" fill="hold"/>
                                        <p:tgtEl>
                                          <p:spTgt spid="536592"/>
                                        </p:tgtEl>
                                        <p:attrNameLst>
                                          <p:attrName>ppt_x</p:attrName>
                                          <p:attrName>ppt_y</p:attrName>
                                        </p:attrNameLst>
                                      </p:cBhvr>
                                      <p:rCtr x="17917" y="0"/>
                                    </p:animMotion>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365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80" grpId="0" animBg="1"/>
      <p:bldP spid="536581" grpId="0" animBg="1"/>
      <p:bldP spid="536582" grpId="0" animBg="1"/>
      <p:bldP spid="536583" grpId="0" animBg="1"/>
      <p:bldP spid="536584" grpId="0" animBg="1"/>
      <p:bldP spid="536585" grpId="0" animBg="1"/>
      <p:bldP spid="536586" grpId="0"/>
      <p:bldP spid="536587" grpId="0"/>
      <p:bldP spid="536588" grpId="0"/>
      <p:bldP spid="536589" grpId="0"/>
      <p:bldP spid="536590" grpId="0"/>
      <p:bldP spid="536591" grpId="0"/>
      <p:bldP spid="536592" grpId="0" animBg="1"/>
      <p:bldP spid="536592" grpId="1" animBg="1"/>
      <p:bldP spid="536592" grpId="2" animBg="1"/>
      <p:bldP spid="53659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pPr eaLnBrk="1" hangingPunct="1">
              <a:defRPr/>
            </a:pPr>
            <a:r>
              <a:rPr lang="en-US" sz="3200" dirty="0" smtClean="0">
                <a:cs typeface="+mj-cs"/>
              </a:rPr>
              <a:t>Count-Min-</a:t>
            </a:r>
            <a:r>
              <a:rPr lang="en-US" sz="3200" dirty="0" err="1" smtClean="0">
                <a:cs typeface="+mj-cs"/>
              </a:rPr>
              <a:t>Skizzen</a:t>
            </a:r>
            <a:r>
              <a:rPr lang="en-US" sz="3200" dirty="0" smtClean="0">
                <a:cs typeface="+mj-cs"/>
              </a:rPr>
              <a:t> (CM-</a:t>
            </a:r>
            <a:r>
              <a:rPr lang="en-US" sz="3200" dirty="0" err="1" smtClean="0">
                <a:cs typeface="+mj-cs"/>
              </a:rPr>
              <a:t>Skizze</a:t>
            </a:r>
            <a:r>
              <a:rPr lang="en-US" dirty="0" err="1" smtClean="0">
                <a:cs typeface="+mj-cs"/>
              </a:rPr>
              <a:t>n</a:t>
            </a:r>
            <a:r>
              <a:rPr lang="en-US" dirty="0" smtClean="0">
                <a:cs typeface="+mj-cs"/>
              </a:rPr>
              <a:t>)</a:t>
            </a:r>
            <a:endParaRPr lang="en-US" sz="2400" dirty="0" smtClean="0">
              <a:cs typeface="+mj-cs"/>
            </a:endParaRPr>
          </a:p>
        </p:txBody>
      </p:sp>
      <p:sp>
        <p:nvSpPr>
          <p:cNvPr id="343043" name="Rectangle 3"/>
          <p:cNvSpPr>
            <a:spLocks noGrp="1" noChangeArrowheads="1"/>
          </p:cNvSpPr>
          <p:nvPr>
            <p:ph type="body" idx="1"/>
          </p:nvPr>
        </p:nvSpPr>
        <p:spPr>
          <a:xfrm>
            <a:off x="381000" y="1124744"/>
            <a:ext cx="8763000" cy="4343400"/>
          </a:xfrm>
        </p:spPr>
        <p:txBody>
          <a:bodyPr/>
          <a:lstStyle/>
          <a:p>
            <a:pPr eaLnBrk="1" hangingPunct="1">
              <a:defRPr/>
            </a:pPr>
            <a:r>
              <a:rPr lang="en-US" sz="2400" dirty="0" err="1" smtClean="0">
                <a:cs typeface="+mn-cs"/>
              </a:rPr>
              <a:t>Einfache</a:t>
            </a:r>
            <a:r>
              <a:rPr lang="en-US" sz="2400" dirty="0" smtClean="0">
                <a:cs typeface="+mn-cs"/>
              </a:rPr>
              <a:t> </a:t>
            </a:r>
            <a:r>
              <a:rPr lang="en-US" sz="2400" dirty="0" err="1" smtClean="0">
                <a:cs typeface="+mn-cs"/>
              </a:rPr>
              <a:t>Synopse</a:t>
            </a:r>
            <a:r>
              <a:rPr lang="en-US" sz="2400" dirty="0" smtClean="0">
                <a:cs typeface="+mn-cs"/>
              </a:rPr>
              <a:t> (</a:t>
            </a:r>
            <a:r>
              <a:rPr lang="en-US" sz="2400" dirty="0" err="1" smtClean="0">
                <a:cs typeface="+mn-cs"/>
              </a:rPr>
              <a:t>genannt</a:t>
            </a:r>
            <a:r>
              <a:rPr lang="en-US" sz="2400" dirty="0" smtClean="0">
                <a:cs typeface="+mn-cs"/>
              </a:rPr>
              <a:t> </a:t>
            </a:r>
            <a:r>
              <a:rPr lang="en-US" sz="2400" dirty="0" err="1" smtClean="0">
                <a:cs typeface="+mn-cs"/>
              </a:rPr>
              <a:t>Skizze</a:t>
            </a:r>
            <a:r>
              <a:rPr lang="en-US" sz="2400" dirty="0">
                <a:cs typeface="+mn-cs"/>
              </a:rPr>
              <a:t>)</a:t>
            </a:r>
            <a:r>
              <a:rPr lang="en-US" sz="2400" dirty="0" smtClean="0">
                <a:cs typeface="+mn-cs"/>
              </a:rPr>
              <a:t>, Basis </a:t>
            </a:r>
            <a:r>
              <a:rPr lang="en-US" sz="2400" dirty="0" err="1" smtClean="0">
                <a:cs typeface="+mn-cs"/>
              </a:rPr>
              <a:t>für</a:t>
            </a:r>
            <a:r>
              <a:rPr lang="en-US" sz="2400" dirty="0" smtClean="0">
                <a:cs typeface="+mn-cs"/>
              </a:rPr>
              <a:t> </a:t>
            </a:r>
            <a:r>
              <a:rPr lang="en-US" sz="2400" dirty="0" err="1" smtClean="0">
                <a:cs typeface="+mn-cs"/>
              </a:rPr>
              <a:t>viele</a:t>
            </a:r>
            <a:r>
              <a:rPr lang="en-US" sz="2400" dirty="0" smtClean="0">
                <a:cs typeface="+mn-cs"/>
              </a:rPr>
              <a:t> Strom-</a:t>
            </a:r>
            <a:r>
              <a:rPr lang="en-US" sz="2400" dirty="0" err="1" smtClean="0">
                <a:cs typeface="+mn-cs"/>
              </a:rPr>
              <a:t>Untersuchungsaufgaben</a:t>
            </a:r>
            <a:r>
              <a:rPr lang="en-US" sz="2400" dirty="0" smtClean="0">
                <a:cs typeface="+mn-cs"/>
              </a:rPr>
              <a:t> (stream mining tasks)</a:t>
            </a:r>
          </a:p>
          <a:p>
            <a:pPr lvl="1" eaLnBrk="1" hangingPunct="1">
              <a:defRPr/>
            </a:pPr>
            <a:r>
              <a:rPr lang="en-US" sz="2000" dirty="0" err="1" smtClean="0"/>
              <a:t>hauptsächlich</a:t>
            </a:r>
            <a:r>
              <a:rPr lang="en-US" sz="2000" dirty="0" smtClean="0"/>
              <a:t> </a:t>
            </a:r>
            <a:r>
              <a:rPr lang="en-US" sz="2000" dirty="0" err="1" smtClean="0"/>
              <a:t>für</a:t>
            </a:r>
            <a:r>
              <a:rPr lang="en-US" sz="2000" dirty="0" smtClean="0"/>
              <a:t>  “</a:t>
            </a:r>
            <a:r>
              <a:rPr lang="en-US" sz="2000" dirty="0" err="1" smtClean="0"/>
              <a:t>Anzahl</a:t>
            </a:r>
            <a:r>
              <a:rPr lang="en-US" sz="2000" dirty="0" smtClean="0"/>
              <a:t> </a:t>
            </a:r>
            <a:r>
              <a:rPr lang="en-US" sz="2000" dirty="0" err="1" smtClean="0"/>
              <a:t>Elemente</a:t>
            </a:r>
            <a:r>
              <a:rPr lang="en-US" sz="2000" dirty="0" smtClean="0"/>
              <a:t> pro </a:t>
            </a:r>
            <a:r>
              <a:rPr lang="en-US" sz="2000" dirty="0" err="1" smtClean="0"/>
              <a:t>Typ</a:t>
            </a:r>
            <a:r>
              <a:rPr lang="en-US" sz="2000" dirty="0" smtClean="0"/>
              <a:t>” (item frequencies)</a:t>
            </a:r>
          </a:p>
          <a:p>
            <a:pPr lvl="1" eaLnBrk="1" hangingPunct="1">
              <a:defRPr/>
            </a:pPr>
            <a:r>
              <a:rPr lang="en-US" sz="2000" dirty="0" err="1" smtClean="0"/>
              <a:t>für</a:t>
            </a:r>
            <a:r>
              <a:rPr lang="en-US" sz="2000" dirty="0" smtClean="0"/>
              <a:t> </a:t>
            </a:r>
            <a:r>
              <a:rPr lang="en-US" sz="2000" dirty="0" err="1" smtClean="0"/>
              <a:t>Zählerakkumulierung</a:t>
            </a:r>
            <a:r>
              <a:rPr lang="en-US" sz="2000" dirty="0" smtClean="0"/>
              <a:t> und </a:t>
            </a:r>
            <a:r>
              <a:rPr lang="en-US" sz="2000" dirty="0" err="1" smtClean="0"/>
              <a:t>Drehkreuzmodell</a:t>
            </a:r>
            <a:endParaRPr lang="en-US" sz="2000" dirty="0" smtClean="0"/>
          </a:p>
          <a:p>
            <a:pPr eaLnBrk="1" hangingPunct="1">
              <a:defRPr/>
            </a:pPr>
            <a:r>
              <a:rPr lang="en-US" sz="2400" dirty="0" err="1" smtClean="0">
                <a:cs typeface="+mn-cs"/>
              </a:rPr>
              <a:t>Eingabestrom</a:t>
            </a:r>
            <a:r>
              <a:rPr lang="en-US" sz="2400" dirty="0" smtClean="0">
                <a:cs typeface="+mn-cs"/>
              </a:rPr>
              <a:t> intern </a:t>
            </a:r>
            <a:r>
              <a:rPr lang="en-US" sz="2400" dirty="0" err="1" smtClean="0">
                <a:cs typeface="+mn-cs"/>
              </a:rPr>
              <a:t>als</a:t>
            </a:r>
            <a:r>
              <a:rPr lang="en-US" sz="2400" dirty="0" smtClean="0">
                <a:cs typeface="+mn-cs"/>
              </a:rPr>
              <a:t> </a:t>
            </a:r>
            <a:r>
              <a:rPr lang="en-US" sz="2400" dirty="0" err="1" smtClean="0">
                <a:cs typeface="+mn-cs"/>
              </a:rPr>
              <a:t>Vektor</a:t>
            </a:r>
            <a:r>
              <a:rPr lang="en-US" sz="2400" dirty="0" smtClean="0">
                <a:cs typeface="+mn-cs"/>
              </a:rPr>
              <a:t> </a:t>
            </a:r>
            <a:r>
              <a:rPr lang="en-US" sz="2400" dirty="0" smtClean="0">
                <a:solidFill>
                  <a:schemeClr val="bg2"/>
                </a:solidFill>
                <a:cs typeface="+mn-cs"/>
              </a:rPr>
              <a:t>A</a:t>
            </a:r>
            <a:r>
              <a:rPr lang="en-US" sz="2400" dirty="0" smtClean="0">
                <a:cs typeface="+mn-cs"/>
              </a:rPr>
              <a:t> der Dimension </a:t>
            </a:r>
            <a:r>
              <a:rPr lang="en-US" sz="2400" dirty="0" smtClean="0">
                <a:solidFill>
                  <a:schemeClr val="bg2"/>
                </a:solidFill>
                <a:cs typeface="+mn-cs"/>
              </a:rPr>
              <a:t>N </a:t>
            </a:r>
            <a:r>
              <a:rPr lang="en-US" sz="2400" dirty="0" err="1" smtClean="0">
                <a:cs typeface="+mn-cs"/>
              </a:rPr>
              <a:t>repräsentiert</a:t>
            </a:r>
            <a:endParaRPr lang="en-US" sz="2400" dirty="0" smtClean="0">
              <a:cs typeface="+mn-cs"/>
            </a:endParaRPr>
          </a:p>
          <a:p>
            <a:pPr eaLnBrk="1" hangingPunct="1">
              <a:defRPr/>
            </a:pPr>
            <a:r>
              <a:rPr lang="en-US" sz="2400" dirty="0" err="1" smtClean="0">
                <a:cs typeface="+mn-cs"/>
              </a:rPr>
              <a:t>Skizze</a:t>
            </a:r>
            <a:r>
              <a:rPr lang="en-US" sz="2400" dirty="0" smtClean="0">
                <a:cs typeface="+mn-cs"/>
              </a:rPr>
              <a:t> </a:t>
            </a:r>
            <a:r>
              <a:rPr lang="en-US" sz="2400" dirty="0" err="1" smtClean="0">
                <a:cs typeface="+mn-cs"/>
              </a:rPr>
              <a:t>als</a:t>
            </a:r>
            <a:r>
              <a:rPr lang="en-US" sz="2400" dirty="0" smtClean="0">
                <a:cs typeface="+mn-cs"/>
              </a:rPr>
              <a:t> </a:t>
            </a:r>
            <a:r>
              <a:rPr lang="en-US" sz="2400" dirty="0" err="1" smtClean="0">
                <a:cs typeface="+mn-cs"/>
              </a:rPr>
              <a:t>kleines</a:t>
            </a:r>
            <a:r>
              <a:rPr lang="en-US" sz="2400" dirty="0" smtClean="0">
                <a:cs typeface="+mn-cs"/>
              </a:rPr>
              <a:t> Feld CM der </a:t>
            </a:r>
            <a:r>
              <a:rPr lang="en-US" sz="2400" dirty="0" err="1" smtClean="0">
                <a:cs typeface="+mn-cs"/>
              </a:rPr>
              <a:t>Größe</a:t>
            </a:r>
            <a:r>
              <a:rPr lang="en-US" sz="2400" dirty="0" smtClean="0">
                <a:cs typeface="+mn-cs"/>
              </a:rPr>
              <a:t> </a:t>
            </a:r>
            <a:r>
              <a:rPr lang="en-US" sz="2400" dirty="0" smtClean="0">
                <a:solidFill>
                  <a:schemeClr val="bg2"/>
                </a:solidFill>
                <a:cs typeface="+mn-cs"/>
              </a:rPr>
              <a:t>w </a:t>
            </a:r>
            <a:r>
              <a:rPr lang="en-US" sz="2400" dirty="0" smtClean="0">
                <a:solidFill>
                  <a:schemeClr val="bg2"/>
                </a:solidFill>
                <a:latin typeface="Symbol" charset="0"/>
                <a:cs typeface="+mn-cs"/>
                <a:sym typeface="Symbol" charset="0"/>
              </a:rPr>
              <a:t></a:t>
            </a:r>
            <a:r>
              <a:rPr lang="en-US" sz="2400" dirty="0" smtClean="0">
                <a:solidFill>
                  <a:schemeClr val="bg2"/>
                </a:solidFill>
                <a:cs typeface="+mn-cs"/>
              </a:rPr>
              <a:t> d</a:t>
            </a:r>
            <a:r>
              <a:rPr lang="en-US" sz="2400" dirty="0" smtClean="0">
                <a:cs typeface="+mn-cs"/>
              </a:rPr>
              <a:t> </a:t>
            </a:r>
            <a:r>
              <a:rPr lang="en-US" sz="2400" dirty="0" err="1" smtClean="0">
                <a:cs typeface="+mn-cs"/>
              </a:rPr>
              <a:t>dargestellt</a:t>
            </a:r>
            <a:endParaRPr lang="en-US" sz="2400" dirty="0" smtClean="0">
              <a:cs typeface="+mn-cs"/>
            </a:endParaRPr>
          </a:p>
          <a:p>
            <a:pPr eaLnBrk="1" hangingPunct="1">
              <a:defRPr/>
            </a:pPr>
            <a:r>
              <a:rPr lang="en-US" sz="2400" dirty="0" err="1" smtClean="0">
                <a:cs typeface="+mn-cs"/>
              </a:rPr>
              <a:t>Verwende</a:t>
            </a:r>
            <a:r>
              <a:rPr lang="en-US" sz="2400" dirty="0" smtClean="0">
                <a:cs typeface="+mn-cs"/>
              </a:rPr>
              <a:t> </a:t>
            </a:r>
            <a:r>
              <a:rPr lang="en-US" sz="2400" dirty="0" smtClean="0">
                <a:solidFill>
                  <a:schemeClr val="bg2"/>
                </a:solidFill>
                <a:cs typeface="+mn-cs"/>
              </a:rPr>
              <a:t>d</a:t>
            </a:r>
            <a:r>
              <a:rPr lang="en-US" sz="2400" dirty="0" smtClean="0">
                <a:cs typeface="+mn-cs"/>
              </a:rPr>
              <a:t> </a:t>
            </a:r>
            <a:r>
              <a:rPr lang="en-US" sz="2400" dirty="0" err="1" smtClean="0">
                <a:cs typeface="+mn-cs"/>
              </a:rPr>
              <a:t>Hashfunktionen</a:t>
            </a:r>
            <a:r>
              <a:rPr lang="en-US" sz="2400" dirty="0">
                <a:cs typeface="+mn-cs"/>
              </a:rPr>
              <a:t> </a:t>
            </a:r>
            <a:r>
              <a:rPr lang="en-US" sz="2400" dirty="0" err="1" smtClean="0">
                <a:cs typeface="+mn-cs"/>
              </a:rPr>
              <a:t>zur</a:t>
            </a:r>
            <a:r>
              <a:rPr lang="en-US" sz="2400" dirty="0" smtClean="0">
                <a:cs typeface="+mn-cs"/>
              </a:rPr>
              <a:t> </a:t>
            </a:r>
            <a:r>
              <a:rPr lang="en-US" sz="2400" dirty="0" err="1" smtClean="0">
                <a:cs typeface="+mn-cs"/>
              </a:rPr>
              <a:t>Abbildung</a:t>
            </a:r>
            <a:r>
              <a:rPr lang="en-US" sz="2400" dirty="0" smtClean="0">
                <a:cs typeface="+mn-cs"/>
              </a:rPr>
              <a:t> der A-</a:t>
            </a:r>
            <a:r>
              <a:rPr lang="en-US" sz="2400" dirty="0" err="1" smtClean="0">
                <a:cs typeface="+mn-cs"/>
              </a:rPr>
              <a:t>Elemente</a:t>
            </a:r>
            <a:r>
              <a:rPr lang="en-US" sz="2400" dirty="0" smtClean="0">
                <a:cs typeface="+mn-cs"/>
              </a:rPr>
              <a:t> auf </a:t>
            </a:r>
            <a:r>
              <a:rPr lang="en-US" sz="2400" dirty="0" err="1" smtClean="0">
                <a:cs typeface="+mn-cs"/>
              </a:rPr>
              <a:t>Intervall</a:t>
            </a:r>
            <a:r>
              <a:rPr lang="en-US" sz="2400" dirty="0" smtClean="0">
                <a:cs typeface="+mn-cs"/>
              </a:rPr>
              <a:t> </a:t>
            </a:r>
            <a:r>
              <a:rPr lang="en-US" sz="2400" dirty="0" smtClean="0">
                <a:solidFill>
                  <a:schemeClr val="bg2"/>
                </a:solidFill>
                <a:cs typeface="+mn-cs"/>
              </a:rPr>
              <a:t>[1..w]</a:t>
            </a:r>
          </a:p>
        </p:txBody>
      </p:sp>
      <p:grpSp>
        <p:nvGrpSpPr>
          <p:cNvPr id="64517" name="Group 4"/>
          <p:cNvGrpSpPr>
            <a:grpSpLocks/>
          </p:cNvGrpSpPr>
          <p:nvPr/>
        </p:nvGrpSpPr>
        <p:grpSpPr bwMode="auto">
          <a:xfrm>
            <a:off x="5444614" y="5090120"/>
            <a:ext cx="2133600" cy="1184275"/>
            <a:chOff x="4128" y="864"/>
            <a:chExt cx="864" cy="480"/>
          </a:xfrm>
        </p:grpSpPr>
        <p:sp>
          <p:nvSpPr>
            <p:cNvPr id="343045" name="Rectangle 5"/>
            <p:cNvSpPr>
              <a:spLocks noChangeArrowheads="1"/>
            </p:cNvSpPr>
            <p:nvPr/>
          </p:nvSpPr>
          <p:spPr bwMode="auto">
            <a:xfrm>
              <a:off x="4128" y="864"/>
              <a:ext cx="864"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de-DE">
                <a:cs typeface="+mn-cs"/>
              </a:endParaRPr>
            </a:p>
          </p:txBody>
        </p:sp>
        <p:sp>
          <p:nvSpPr>
            <p:cNvPr id="343046" name="Line 6"/>
            <p:cNvSpPr>
              <a:spLocks noChangeShapeType="1"/>
            </p:cNvSpPr>
            <p:nvPr/>
          </p:nvSpPr>
          <p:spPr bwMode="auto">
            <a:xfrm>
              <a:off x="4224" y="864"/>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47" name="Line 7"/>
            <p:cNvSpPr>
              <a:spLocks noChangeShapeType="1"/>
            </p:cNvSpPr>
            <p:nvPr/>
          </p:nvSpPr>
          <p:spPr bwMode="auto">
            <a:xfrm>
              <a:off x="4320" y="864"/>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48" name="Line 8"/>
            <p:cNvSpPr>
              <a:spLocks noChangeShapeType="1"/>
            </p:cNvSpPr>
            <p:nvPr/>
          </p:nvSpPr>
          <p:spPr bwMode="auto">
            <a:xfrm>
              <a:off x="4416" y="864"/>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49" name="Line 9"/>
            <p:cNvSpPr>
              <a:spLocks noChangeShapeType="1"/>
            </p:cNvSpPr>
            <p:nvPr/>
          </p:nvSpPr>
          <p:spPr bwMode="auto">
            <a:xfrm>
              <a:off x="4512" y="864"/>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0" name="Line 10"/>
            <p:cNvSpPr>
              <a:spLocks noChangeShapeType="1"/>
            </p:cNvSpPr>
            <p:nvPr/>
          </p:nvSpPr>
          <p:spPr bwMode="auto">
            <a:xfrm>
              <a:off x="4608" y="864"/>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1" name="Line 11"/>
            <p:cNvSpPr>
              <a:spLocks noChangeShapeType="1"/>
            </p:cNvSpPr>
            <p:nvPr/>
          </p:nvSpPr>
          <p:spPr bwMode="auto">
            <a:xfrm>
              <a:off x="4704" y="864"/>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2" name="Line 12"/>
            <p:cNvSpPr>
              <a:spLocks noChangeShapeType="1"/>
            </p:cNvSpPr>
            <p:nvPr/>
          </p:nvSpPr>
          <p:spPr bwMode="auto">
            <a:xfrm>
              <a:off x="4800" y="864"/>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3" name="Line 13"/>
            <p:cNvSpPr>
              <a:spLocks noChangeShapeType="1"/>
            </p:cNvSpPr>
            <p:nvPr/>
          </p:nvSpPr>
          <p:spPr bwMode="auto">
            <a:xfrm>
              <a:off x="4896" y="864"/>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4" name="Line 14"/>
            <p:cNvSpPr>
              <a:spLocks noChangeShapeType="1"/>
            </p:cNvSpPr>
            <p:nvPr/>
          </p:nvSpPr>
          <p:spPr bwMode="auto">
            <a:xfrm>
              <a:off x="4128" y="960"/>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5" name="Line 15"/>
            <p:cNvSpPr>
              <a:spLocks noChangeShapeType="1"/>
            </p:cNvSpPr>
            <p:nvPr/>
          </p:nvSpPr>
          <p:spPr bwMode="auto">
            <a:xfrm>
              <a:off x="4128" y="105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6" name="Line 16"/>
            <p:cNvSpPr>
              <a:spLocks noChangeShapeType="1"/>
            </p:cNvSpPr>
            <p:nvPr/>
          </p:nvSpPr>
          <p:spPr bwMode="auto">
            <a:xfrm>
              <a:off x="4128" y="1152"/>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7" name="Line 17"/>
            <p:cNvSpPr>
              <a:spLocks noChangeShapeType="1"/>
            </p:cNvSpPr>
            <p:nvPr/>
          </p:nvSpPr>
          <p:spPr bwMode="auto">
            <a:xfrm>
              <a:off x="4128" y="124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grpSp>
      <p:sp>
        <p:nvSpPr>
          <p:cNvPr id="343058" name="Line 18"/>
          <p:cNvSpPr>
            <a:spLocks noChangeShapeType="1"/>
          </p:cNvSpPr>
          <p:nvPr/>
        </p:nvSpPr>
        <p:spPr bwMode="auto">
          <a:xfrm>
            <a:off x="5368414" y="4861520"/>
            <a:ext cx="22098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3059" name="Text Box 19"/>
          <p:cNvSpPr txBox="1">
            <a:spLocks noChangeArrowheads="1"/>
          </p:cNvSpPr>
          <p:nvPr/>
        </p:nvSpPr>
        <p:spPr bwMode="auto">
          <a:xfrm>
            <a:off x="6282814" y="4480520"/>
            <a:ext cx="423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solidFill>
                  <a:schemeClr val="bg2"/>
                </a:solidFill>
                <a:cs typeface="+mn-cs"/>
              </a:rPr>
              <a:t>W</a:t>
            </a:r>
          </a:p>
        </p:txBody>
      </p:sp>
      <p:sp>
        <p:nvSpPr>
          <p:cNvPr id="343060" name="Line 20"/>
          <p:cNvSpPr>
            <a:spLocks noChangeShapeType="1"/>
          </p:cNvSpPr>
          <p:nvPr/>
        </p:nvSpPr>
        <p:spPr bwMode="auto">
          <a:xfrm>
            <a:off x="7806814" y="5090120"/>
            <a:ext cx="0" cy="12192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3061" name="Text Box 21"/>
          <p:cNvSpPr txBox="1">
            <a:spLocks noChangeArrowheads="1"/>
          </p:cNvSpPr>
          <p:nvPr/>
        </p:nvSpPr>
        <p:spPr bwMode="auto">
          <a:xfrm>
            <a:off x="7806814" y="547112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solidFill>
                  <a:schemeClr val="bg2"/>
                </a:solidFill>
                <a:cs typeface="+mn-cs"/>
              </a:rPr>
              <a:t>d</a:t>
            </a:r>
          </a:p>
        </p:txBody>
      </p:sp>
      <p:sp>
        <p:nvSpPr>
          <p:cNvPr id="343062" name="Text Box 22"/>
          <p:cNvSpPr txBox="1">
            <a:spLocks noChangeArrowheads="1"/>
          </p:cNvSpPr>
          <p:nvPr/>
        </p:nvSpPr>
        <p:spPr bwMode="auto">
          <a:xfrm>
            <a:off x="4225414" y="5471120"/>
            <a:ext cx="1143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b="0" dirty="0" smtClean="0">
                <a:solidFill>
                  <a:schemeClr val="bg2"/>
                </a:solidFill>
                <a:cs typeface="+mn-cs"/>
              </a:rPr>
              <a:t>Feld: </a:t>
            </a:r>
            <a:r>
              <a:rPr lang="en-US" sz="2400" b="0" dirty="0">
                <a:solidFill>
                  <a:schemeClr val="bg2"/>
                </a:solidFill>
                <a:cs typeface="+mn-cs"/>
              </a:rPr>
              <a:t>CM[</a:t>
            </a:r>
            <a:r>
              <a:rPr lang="en-US" sz="2400" b="0" dirty="0" err="1">
                <a:solidFill>
                  <a:schemeClr val="bg2"/>
                </a:solidFill>
                <a:cs typeface="+mn-cs"/>
              </a:rPr>
              <a:t>i,j</a:t>
            </a:r>
            <a:r>
              <a:rPr lang="en-US" sz="2400" b="0" dirty="0">
                <a:solidFill>
                  <a:schemeClr val="bg2"/>
                </a:solidFill>
                <a:cs typeface="+mn-cs"/>
              </a:rPr>
              <a:t>]</a:t>
            </a:r>
            <a:endParaRPr lang="en-GB" sz="2400" b="0" dirty="0">
              <a:solidFill>
                <a:schemeClr val="bg2"/>
              </a:solidFill>
              <a:cs typeface="+mn-cs"/>
            </a:endParaRPr>
          </a:p>
        </p:txBody>
      </p:sp>
      <p:sp>
        <p:nvSpPr>
          <p:cNvPr id="343066" name="Line 26"/>
          <p:cNvSpPr>
            <a:spLocks noChangeShapeType="1"/>
          </p:cNvSpPr>
          <p:nvPr/>
        </p:nvSpPr>
        <p:spPr bwMode="auto">
          <a:xfrm>
            <a:off x="3996814" y="4785320"/>
            <a:ext cx="1219200" cy="3810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67" name="Rectangle 27"/>
          <p:cNvSpPr>
            <a:spLocks noChangeArrowheads="1"/>
          </p:cNvSpPr>
          <p:nvPr/>
        </p:nvSpPr>
        <p:spPr bwMode="auto">
          <a:xfrm rot="-1095674">
            <a:off x="1710814" y="4709120"/>
            <a:ext cx="3048000" cy="1524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de-DE">
              <a:cs typeface="+mn-cs"/>
            </a:endParaRPr>
          </a:p>
        </p:txBody>
      </p:sp>
      <p:sp>
        <p:nvSpPr>
          <p:cNvPr id="27"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72</a:t>
            </a:fld>
            <a:endParaRPr lang="en-US" dirty="0"/>
          </a:p>
        </p:txBody>
      </p:sp>
      <p:sp>
        <p:nvSpPr>
          <p:cNvPr id="26" name="Fußzeilenplatzhalter 3"/>
          <p:cNvSpPr>
            <a:spLocks noGrp="1"/>
          </p:cNvSpPr>
          <p:nvPr>
            <p:ph type="ftr" sz="quarter" idx="10"/>
          </p:nvPr>
        </p:nvSpPr>
        <p:spPr>
          <a:xfrm>
            <a:off x="2195736" y="6381328"/>
            <a:ext cx="4680519" cy="216024"/>
          </a:xfrm>
        </p:spPr>
        <p:txBody>
          <a:bodyPr/>
          <a:lstStyle/>
          <a:p>
            <a:pPr>
              <a:defRPr/>
            </a:pPr>
            <a:r>
              <a:rPr lang="en-US" sz="1200" dirty="0">
                <a:solidFill>
                  <a:srgbClr val="0000FF"/>
                </a:solidFill>
              </a:rPr>
              <a:t>Minos </a:t>
            </a:r>
            <a:r>
              <a:rPr lang="en-US" sz="1200" dirty="0" err="1" smtClean="0">
                <a:solidFill>
                  <a:srgbClr val="0000FF"/>
                </a:solidFill>
              </a:rPr>
              <a:t>Garofalakis</a:t>
            </a:r>
            <a:r>
              <a:rPr lang="de-DE" sz="1200" dirty="0" smtClean="0">
                <a:solidFill>
                  <a:srgbClr val="0000FF"/>
                </a:solidFill>
              </a:rPr>
              <a:t> </a:t>
            </a:r>
            <a:r>
              <a:rPr lang="en-US" sz="1200" dirty="0" smtClean="0">
                <a:solidFill>
                  <a:srgbClr val="0000FF"/>
                </a:solidFill>
              </a:rPr>
              <a:t>A </a:t>
            </a:r>
            <a:r>
              <a:rPr lang="en-US" sz="1200" dirty="0">
                <a:solidFill>
                  <a:srgbClr val="0000FF"/>
                </a:solidFill>
              </a:rPr>
              <a:t>Quick Intro to Data Stream </a:t>
            </a:r>
            <a:r>
              <a:rPr lang="en-US" sz="1200" dirty="0" err="1">
                <a:solidFill>
                  <a:srgbClr val="0000FF"/>
                </a:solidFill>
              </a:rPr>
              <a:t>Algorithmics</a:t>
            </a:r>
            <a:r>
              <a:rPr lang="en-US" sz="1200" dirty="0">
                <a:solidFill>
                  <a:srgbClr val="0000FF"/>
                </a:solidFill>
              </a:rPr>
              <a:t> – </a:t>
            </a:r>
            <a:r>
              <a:rPr lang="en-US" sz="1200" i="1" dirty="0">
                <a:solidFill>
                  <a:srgbClr val="0000FF"/>
                </a:solidFill>
              </a:rPr>
              <a:t>CS262 </a:t>
            </a:r>
            <a:r>
              <a:rPr lang="en-US" sz="1200" dirty="0">
                <a:solidFill>
                  <a:srgbClr val="0000FF"/>
                </a:solidFill>
              </a:rPr>
              <a:t> </a:t>
            </a:r>
          </a:p>
        </p:txBody>
      </p:sp>
      <p:sp>
        <p:nvSpPr>
          <p:cNvPr id="2" name="Rechteck 1"/>
          <p:cNvSpPr/>
          <p:nvPr/>
        </p:nvSpPr>
        <p:spPr>
          <a:xfrm>
            <a:off x="179512" y="5517232"/>
            <a:ext cx="3672408" cy="830997"/>
          </a:xfrm>
          <a:prstGeom prst="rect">
            <a:avLst/>
          </a:prstGeom>
        </p:spPr>
        <p:txBody>
          <a:bodyPr wrap="square">
            <a:spAutoFit/>
          </a:bodyPr>
          <a:lstStyle/>
          <a:p>
            <a:r>
              <a:rPr lang="de-DE" sz="1200" dirty="0">
                <a:solidFill>
                  <a:srgbClr val="0000FF"/>
                </a:solidFill>
              </a:rPr>
              <a:t>G. </a:t>
            </a:r>
            <a:r>
              <a:rPr lang="de-DE" sz="1200" dirty="0" err="1">
                <a:solidFill>
                  <a:srgbClr val="0000FF"/>
                </a:solidFill>
              </a:rPr>
              <a:t>Cormode</a:t>
            </a:r>
            <a:r>
              <a:rPr lang="de-DE" sz="1200" dirty="0">
                <a:solidFill>
                  <a:srgbClr val="0000FF"/>
                </a:solidFill>
              </a:rPr>
              <a:t> </a:t>
            </a:r>
            <a:r>
              <a:rPr lang="de-DE" sz="1200" dirty="0" err="1">
                <a:solidFill>
                  <a:srgbClr val="0000FF"/>
                </a:solidFill>
              </a:rPr>
              <a:t>and</a:t>
            </a:r>
            <a:r>
              <a:rPr lang="de-DE" sz="1200" dirty="0">
                <a:solidFill>
                  <a:srgbClr val="0000FF"/>
                </a:solidFill>
              </a:rPr>
              <a:t> S. </a:t>
            </a:r>
            <a:r>
              <a:rPr lang="de-DE" sz="1200" dirty="0" err="1">
                <a:solidFill>
                  <a:srgbClr val="0000FF"/>
                </a:solidFill>
              </a:rPr>
              <a:t>Muthukrishnan</a:t>
            </a:r>
            <a:r>
              <a:rPr lang="de-DE" sz="1200" dirty="0">
                <a:solidFill>
                  <a:srgbClr val="0000FF"/>
                </a:solidFill>
              </a:rPr>
              <a:t>. An </a:t>
            </a:r>
            <a:r>
              <a:rPr lang="de-DE" sz="1200" dirty="0" err="1">
                <a:solidFill>
                  <a:srgbClr val="0000FF"/>
                </a:solidFill>
              </a:rPr>
              <a:t>improved</a:t>
            </a:r>
            <a:r>
              <a:rPr lang="de-DE" sz="1200" dirty="0">
                <a:solidFill>
                  <a:srgbClr val="0000FF"/>
                </a:solidFill>
              </a:rPr>
              <a:t> </a:t>
            </a:r>
            <a:r>
              <a:rPr lang="de-DE" sz="1200" dirty="0" err="1">
                <a:solidFill>
                  <a:srgbClr val="0000FF"/>
                </a:solidFill>
              </a:rPr>
              <a:t>data</a:t>
            </a:r>
            <a:r>
              <a:rPr lang="de-DE" sz="1200" dirty="0">
                <a:solidFill>
                  <a:srgbClr val="0000FF"/>
                </a:solidFill>
              </a:rPr>
              <a:t> </a:t>
            </a:r>
            <a:r>
              <a:rPr lang="de-DE" sz="1200" dirty="0" err="1">
                <a:solidFill>
                  <a:srgbClr val="0000FF"/>
                </a:solidFill>
              </a:rPr>
              <a:t>stream</a:t>
            </a:r>
            <a:r>
              <a:rPr lang="de-DE" sz="1200" dirty="0">
                <a:solidFill>
                  <a:srgbClr val="0000FF"/>
                </a:solidFill>
              </a:rPr>
              <a:t> </a:t>
            </a:r>
            <a:r>
              <a:rPr lang="de-DE" sz="1200" dirty="0" err="1">
                <a:solidFill>
                  <a:srgbClr val="0000FF"/>
                </a:solidFill>
              </a:rPr>
              <a:t>summary</a:t>
            </a:r>
            <a:r>
              <a:rPr lang="de-DE" sz="1200" dirty="0">
                <a:solidFill>
                  <a:srgbClr val="0000FF"/>
                </a:solidFill>
              </a:rPr>
              <a:t>: The count-min </a:t>
            </a:r>
            <a:r>
              <a:rPr lang="de-DE" sz="1200" dirty="0" err="1">
                <a:solidFill>
                  <a:srgbClr val="0000FF"/>
                </a:solidFill>
              </a:rPr>
              <a:t>sketch</a:t>
            </a:r>
            <a:r>
              <a:rPr lang="de-DE" sz="1200" dirty="0">
                <a:solidFill>
                  <a:srgbClr val="0000FF"/>
                </a:solidFill>
              </a:rPr>
              <a:t> </a:t>
            </a:r>
            <a:r>
              <a:rPr lang="de-DE" sz="1200" dirty="0" err="1">
                <a:solidFill>
                  <a:srgbClr val="0000FF"/>
                </a:solidFill>
              </a:rPr>
              <a:t>and</a:t>
            </a:r>
            <a:r>
              <a:rPr lang="de-DE" sz="1200" dirty="0">
                <a:solidFill>
                  <a:srgbClr val="0000FF"/>
                </a:solidFill>
              </a:rPr>
              <a:t> </a:t>
            </a:r>
            <a:r>
              <a:rPr lang="de-DE" sz="1200" dirty="0" err="1">
                <a:solidFill>
                  <a:srgbClr val="0000FF"/>
                </a:solidFill>
              </a:rPr>
              <a:t>its</a:t>
            </a:r>
            <a:r>
              <a:rPr lang="de-DE" sz="1200" dirty="0">
                <a:solidFill>
                  <a:srgbClr val="0000FF"/>
                </a:solidFill>
              </a:rPr>
              <a:t> </a:t>
            </a:r>
            <a:r>
              <a:rPr lang="de-DE" sz="1200" dirty="0" err="1">
                <a:solidFill>
                  <a:srgbClr val="0000FF"/>
                </a:solidFill>
              </a:rPr>
              <a:t>applications</a:t>
            </a:r>
            <a:r>
              <a:rPr lang="de-DE" sz="1200" dirty="0">
                <a:solidFill>
                  <a:srgbClr val="0000FF"/>
                </a:solidFill>
              </a:rPr>
              <a:t>.  Journal of </a:t>
            </a:r>
            <a:r>
              <a:rPr lang="de-DE" sz="1200" dirty="0" err="1">
                <a:solidFill>
                  <a:srgbClr val="0000FF"/>
                </a:solidFill>
              </a:rPr>
              <a:t>Algorithms</a:t>
            </a:r>
            <a:r>
              <a:rPr lang="de-DE" sz="1200" dirty="0">
                <a:solidFill>
                  <a:srgbClr val="0000FF"/>
                </a:solidFill>
              </a:rPr>
              <a:t>, 55(1):58–75, </a:t>
            </a:r>
            <a:r>
              <a:rPr lang="de-DE" sz="1200" b="1" dirty="0" smtClean="0">
                <a:solidFill>
                  <a:srgbClr val="FF0000"/>
                </a:solidFill>
              </a:rPr>
              <a:t>2004</a:t>
            </a:r>
            <a:endParaRPr lang="de-DE" sz="1200" dirty="0">
              <a:solidFill>
                <a:srgbClr val="0000FF"/>
              </a:solidFill>
            </a:endParaRPr>
          </a:p>
          <a:p>
            <a:endParaRPr lang="de-DE" sz="1200" dirty="0">
              <a:solidFill>
                <a:srgbClr val="0000FF"/>
              </a:solidFill>
            </a:endParaRPr>
          </a:p>
        </p:txBody>
      </p:sp>
    </p:spTree>
    <p:extLst>
      <p:ext uri="{BB962C8B-B14F-4D97-AF65-F5344CB8AC3E}">
        <p14:creationId xmlns:p14="http://schemas.microsoft.com/office/powerpoint/2010/main" val="2220925015"/>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pPr eaLnBrk="1" hangingPunct="1">
              <a:defRPr/>
            </a:pPr>
            <a:r>
              <a:rPr lang="en-US" dirty="0" smtClean="0">
                <a:cs typeface="+mj-cs"/>
              </a:rPr>
              <a:t>CM-</a:t>
            </a:r>
            <a:r>
              <a:rPr lang="en-US" dirty="0" err="1" smtClean="0">
                <a:cs typeface="+mj-cs"/>
              </a:rPr>
              <a:t>Skizzen</a:t>
            </a:r>
            <a:r>
              <a:rPr lang="en-US" dirty="0" smtClean="0">
                <a:cs typeface="+mj-cs"/>
              </a:rPr>
              <a:t> – </a:t>
            </a:r>
            <a:r>
              <a:rPr lang="en-US" dirty="0" err="1" smtClean="0">
                <a:cs typeface="+mj-cs"/>
              </a:rPr>
              <a:t>Struktur</a:t>
            </a:r>
            <a:endParaRPr lang="en-US" dirty="0" smtClean="0">
              <a:cs typeface="+mj-cs"/>
            </a:endParaRPr>
          </a:p>
        </p:txBody>
      </p:sp>
      <p:sp>
        <p:nvSpPr>
          <p:cNvPr id="345091" name="Rectangle 3"/>
          <p:cNvSpPr>
            <a:spLocks noGrp="1" noChangeArrowheads="1"/>
          </p:cNvSpPr>
          <p:nvPr>
            <p:ph type="body" idx="1"/>
          </p:nvPr>
        </p:nvSpPr>
        <p:spPr>
          <a:xfrm>
            <a:off x="457200" y="4168552"/>
            <a:ext cx="8305800" cy="2362200"/>
          </a:xfrm>
          <a:extLst>
            <a:ext uri="{91240B29-F687-4f45-9708-019B960494DF}">
              <a14:hiddenLine xmlns:a14="http://schemas.microsoft.com/office/drawing/2010/main" w="9525">
                <a:solidFill>
                  <a:schemeClr val="bg2"/>
                </a:solidFill>
                <a:miter lim="800000"/>
                <a:headEnd/>
                <a:tailEnd/>
              </a14:hiddenLine>
            </a:ext>
          </a:extLst>
        </p:spPr>
        <p:txBody>
          <a:bodyPr/>
          <a:lstStyle/>
          <a:p>
            <a:pPr eaLnBrk="1" hangingPunct="1">
              <a:defRPr/>
            </a:pPr>
            <a:r>
              <a:rPr lang="en-US" sz="2400" dirty="0" err="1" smtClean="0">
                <a:cs typeface="+mn-cs"/>
              </a:rPr>
              <a:t>Jedes</a:t>
            </a:r>
            <a:r>
              <a:rPr lang="en-US" sz="2400" dirty="0" smtClean="0">
                <a:cs typeface="+mn-cs"/>
              </a:rPr>
              <a:t> </a:t>
            </a:r>
            <a:r>
              <a:rPr lang="en-US" sz="2400" dirty="0" smtClean="0">
                <a:solidFill>
                  <a:schemeClr val="bg2"/>
                </a:solidFill>
                <a:cs typeface="+mn-cs"/>
              </a:rPr>
              <a:t>A[]</a:t>
            </a:r>
            <a:r>
              <a:rPr lang="en-US" sz="2400" dirty="0" smtClean="0">
                <a:cs typeface="+mn-cs"/>
              </a:rPr>
              <a:t> </a:t>
            </a:r>
            <a:r>
              <a:rPr lang="en-US" sz="2400" dirty="0" err="1" smtClean="0">
                <a:cs typeface="+mn-cs"/>
              </a:rPr>
              <a:t>wird</a:t>
            </a:r>
            <a:r>
              <a:rPr lang="en-US" sz="2400" dirty="0" smtClean="0">
                <a:cs typeface="+mn-cs"/>
              </a:rPr>
              <a:t> auf CM-</a:t>
            </a:r>
            <a:r>
              <a:rPr lang="en-US" sz="2400" dirty="0" err="1" smtClean="0">
                <a:cs typeface="+mn-cs"/>
              </a:rPr>
              <a:t>Eintrag</a:t>
            </a:r>
            <a:r>
              <a:rPr lang="en-US" sz="2400" dirty="0" smtClean="0">
                <a:cs typeface="+mn-cs"/>
              </a:rPr>
              <a:t> </a:t>
            </a:r>
            <a:r>
              <a:rPr lang="en-US" sz="2400" dirty="0" err="1" smtClean="0">
                <a:cs typeface="+mn-cs"/>
              </a:rPr>
              <a:t>abgebildet</a:t>
            </a:r>
            <a:endParaRPr lang="en-US" sz="2400" dirty="0" smtClean="0">
              <a:cs typeface="+mn-cs"/>
            </a:endParaRPr>
          </a:p>
          <a:p>
            <a:pPr lvl="1" eaLnBrk="1" hangingPunct="1">
              <a:defRPr/>
            </a:pPr>
            <a:r>
              <a:rPr lang="en-US" sz="2000" dirty="0" smtClean="0">
                <a:solidFill>
                  <a:schemeClr val="bg2"/>
                </a:solidFill>
              </a:rPr>
              <a:t>h()</a:t>
            </a:r>
            <a:r>
              <a:rPr lang="ja-JP" altLang="en-US" sz="2000" dirty="0" smtClean="0">
                <a:latin typeface="Arial"/>
              </a:rPr>
              <a:t>’</a:t>
            </a:r>
            <a:r>
              <a:rPr lang="en-US" sz="2000" dirty="0" smtClean="0"/>
              <a:t>s </a:t>
            </a:r>
            <a:r>
              <a:rPr lang="en-US" sz="2000" i="1" dirty="0" err="1" smtClean="0"/>
              <a:t>paarweise</a:t>
            </a:r>
            <a:r>
              <a:rPr lang="en-US" sz="2000" i="1" dirty="0" smtClean="0"/>
              <a:t> </a:t>
            </a:r>
            <a:r>
              <a:rPr lang="en-US" sz="2000" i="1" dirty="0" err="1" smtClean="0"/>
              <a:t>unabhängig</a:t>
            </a:r>
            <a:endParaRPr lang="en-US" sz="2000" i="1" dirty="0" smtClean="0"/>
          </a:p>
          <a:p>
            <a:pPr eaLnBrk="1" hangingPunct="1">
              <a:defRPr/>
            </a:pPr>
            <a:r>
              <a:rPr lang="en-US" sz="2400" dirty="0" err="1"/>
              <a:t>Schätze</a:t>
            </a:r>
            <a:r>
              <a:rPr lang="en-US" sz="2400" dirty="0"/>
              <a:t> </a:t>
            </a:r>
            <a:r>
              <a:rPr lang="en-US" sz="2400" dirty="0">
                <a:solidFill>
                  <a:schemeClr val="bg2"/>
                </a:solidFill>
              </a:rPr>
              <a:t>A[j]</a:t>
            </a:r>
            <a:r>
              <a:rPr lang="en-US" sz="2400" dirty="0"/>
              <a:t> </a:t>
            </a:r>
            <a:r>
              <a:rPr lang="en-US" sz="2400" dirty="0" err="1"/>
              <a:t>über</a:t>
            </a:r>
            <a:r>
              <a:rPr lang="en-US" sz="2400" dirty="0"/>
              <a:t> den </a:t>
            </a:r>
            <a:r>
              <a:rPr lang="en-US" sz="2400" dirty="0" err="1"/>
              <a:t>Ausdruck</a:t>
            </a:r>
            <a:r>
              <a:rPr lang="en-US" sz="2400" dirty="0"/>
              <a:t> </a:t>
            </a:r>
            <a:r>
              <a:rPr lang="en-US" sz="2400" dirty="0">
                <a:solidFill>
                  <a:schemeClr val="bg2"/>
                </a:solidFill>
              </a:rPr>
              <a:t>min</a:t>
            </a:r>
            <a:r>
              <a:rPr lang="en-US" sz="2400" baseline="-25000" dirty="0">
                <a:solidFill>
                  <a:schemeClr val="bg2"/>
                </a:solidFill>
              </a:rPr>
              <a:t>k</a:t>
            </a:r>
            <a:r>
              <a:rPr lang="en-US" sz="2400" dirty="0">
                <a:solidFill>
                  <a:schemeClr val="bg2"/>
                </a:solidFill>
              </a:rPr>
              <a:t> { CM[</a:t>
            </a:r>
            <a:r>
              <a:rPr lang="en-US" sz="2400" dirty="0" err="1">
                <a:solidFill>
                  <a:schemeClr val="bg2"/>
                </a:solidFill>
              </a:rPr>
              <a:t>k,h</a:t>
            </a:r>
            <a:r>
              <a:rPr lang="en-US" sz="2400" baseline="-25000" dirty="0" err="1">
                <a:solidFill>
                  <a:schemeClr val="bg2"/>
                </a:solidFill>
              </a:rPr>
              <a:t>k</a:t>
            </a:r>
            <a:r>
              <a:rPr lang="en-US" sz="2400">
                <a:solidFill>
                  <a:schemeClr val="bg2"/>
                </a:solidFill>
              </a:rPr>
              <a:t>(j)] }</a:t>
            </a:r>
          </a:p>
          <a:p>
            <a:pPr eaLnBrk="1" hangingPunct="1">
              <a:defRPr/>
            </a:pPr>
            <a:r>
              <a:rPr lang="en-US" sz="2400" smtClean="0">
                <a:cs typeface="+mn-cs"/>
              </a:rPr>
              <a:t>Parallelisierung</a:t>
            </a:r>
            <a:r>
              <a:rPr lang="en-US" sz="2400" dirty="0" smtClean="0">
                <a:cs typeface="+mn-cs"/>
              </a:rPr>
              <a:t>: </a:t>
            </a:r>
            <a:r>
              <a:rPr lang="en-US" sz="2400" dirty="0" err="1" smtClean="0">
                <a:cs typeface="+mn-cs"/>
              </a:rPr>
              <a:t>Verschmelzung</a:t>
            </a:r>
            <a:r>
              <a:rPr lang="en-US" sz="2400" dirty="0" smtClean="0">
                <a:cs typeface="+mn-cs"/>
              </a:rPr>
              <a:t> </a:t>
            </a:r>
            <a:r>
              <a:rPr lang="en-US" sz="2400" dirty="0" err="1" smtClean="0">
                <a:cs typeface="+mn-cs"/>
              </a:rPr>
              <a:t>eintragsweise</a:t>
            </a:r>
            <a:r>
              <a:rPr lang="en-US" sz="2400" dirty="0" smtClean="0">
                <a:cs typeface="+mn-cs"/>
              </a:rPr>
              <a:t> </a:t>
            </a:r>
            <a:r>
              <a:rPr lang="en-US" sz="2400" dirty="0" err="1" smtClean="0">
                <a:cs typeface="+mn-cs"/>
              </a:rPr>
              <a:t>durch</a:t>
            </a:r>
            <a:r>
              <a:rPr lang="en-US" sz="2400" dirty="0" smtClean="0">
                <a:cs typeface="+mn-cs"/>
              </a:rPr>
              <a:t> </a:t>
            </a:r>
            <a:r>
              <a:rPr lang="en-US" sz="2400" dirty="0" err="1" smtClean="0">
                <a:cs typeface="+mn-cs"/>
              </a:rPr>
              <a:t>Summierung</a:t>
            </a:r>
            <a:r>
              <a:rPr lang="en-US" sz="2400" dirty="0" smtClean="0">
                <a:cs typeface="+mn-cs"/>
              </a:rPr>
              <a:t> </a:t>
            </a:r>
            <a:r>
              <a:rPr lang="en-US" sz="2400" dirty="0" err="1" smtClean="0">
                <a:cs typeface="+mn-cs"/>
              </a:rPr>
              <a:t>verschiedener</a:t>
            </a:r>
            <a:r>
              <a:rPr lang="en-US" sz="2400" dirty="0" smtClean="0">
                <a:cs typeface="+mn-cs"/>
              </a:rPr>
              <a:t> CM-</a:t>
            </a:r>
            <a:r>
              <a:rPr lang="en-US" sz="2400" dirty="0" err="1" smtClean="0">
                <a:cs typeface="+mn-cs"/>
              </a:rPr>
              <a:t>Matrizen</a:t>
            </a:r>
            <a:r>
              <a:rPr lang="en-US" sz="2400" dirty="0" smtClean="0">
                <a:cs typeface="+mn-cs"/>
              </a:rPr>
              <a:t> </a:t>
            </a:r>
            <a:r>
              <a:rPr lang="en-US" sz="2400" dirty="0" err="1" smtClean="0">
                <a:cs typeface="+mn-cs"/>
              </a:rPr>
              <a:t>möglich</a:t>
            </a:r>
            <a:endParaRPr lang="en-US" sz="2400" dirty="0" smtClean="0">
              <a:cs typeface="+mn-cs"/>
            </a:endParaRPr>
          </a:p>
        </p:txBody>
      </p:sp>
      <p:sp>
        <p:nvSpPr>
          <p:cNvPr id="345092" name="Oval 4"/>
          <p:cNvSpPr>
            <a:spLocks noChangeArrowheads="1"/>
          </p:cNvSpPr>
          <p:nvPr/>
        </p:nvSpPr>
        <p:spPr bwMode="auto">
          <a:xfrm>
            <a:off x="76200" y="1958752"/>
            <a:ext cx="16764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345093" name="Rectangle 5"/>
          <p:cNvSpPr>
            <a:spLocks noChangeArrowheads="1"/>
          </p:cNvSpPr>
          <p:nvPr/>
        </p:nvSpPr>
        <p:spPr bwMode="auto">
          <a:xfrm>
            <a:off x="2209800" y="1196752"/>
            <a:ext cx="54864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345094" name="Rectangle 6"/>
          <p:cNvSpPr>
            <a:spLocks noChangeArrowheads="1"/>
          </p:cNvSpPr>
          <p:nvPr/>
        </p:nvSpPr>
        <p:spPr bwMode="auto">
          <a:xfrm>
            <a:off x="2209800" y="1399952"/>
            <a:ext cx="609600" cy="406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GB" sz="2400" b="0">
              <a:cs typeface="+mn-cs"/>
            </a:endParaRPr>
          </a:p>
        </p:txBody>
      </p:sp>
      <p:sp>
        <p:nvSpPr>
          <p:cNvPr id="345095" name="Rectangle 7"/>
          <p:cNvSpPr>
            <a:spLocks noChangeArrowheads="1"/>
          </p:cNvSpPr>
          <p:nvPr/>
        </p:nvSpPr>
        <p:spPr bwMode="auto">
          <a:xfrm>
            <a:off x="2819400" y="1603152"/>
            <a:ext cx="609600" cy="2032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GB" sz="2400" b="0">
              <a:cs typeface="+mn-cs"/>
            </a:endParaRPr>
          </a:p>
        </p:txBody>
      </p:sp>
      <p:sp>
        <p:nvSpPr>
          <p:cNvPr id="345096" name="Rectangle 8"/>
          <p:cNvSpPr>
            <a:spLocks noChangeArrowheads="1"/>
          </p:cNvSpPr>
          <p:nvPr/>
        </p:nvSpPr>
        <p:spPr bwMode="auto">
          <a:xfrm>
            <a:off x="3429000" y="1265015"/>
            <a:ext cx="609600" cy="5413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GB" sz="2400" b="0">
              <a:cs typeface="+mn-cs"/>
            </a:endParaRPr>
          </a:p>
        </p:txBody>
      </p:sp>
      <p:sp>
        <p:nvSpPr>
          <p:cNvPr id="345097" name="Rectangle 9"/>
          <p:cNvSpPr>
            <a:spLocks noChangeArrowheads="1"/>
          </p:cNvSpPr>
          <p:nvPr/>
        </p:nvSpPr>
        <p:spPr bwMode="auto">
          <a:xfrm>
            <a:off x="4038600" y="1671415"/>
            <a:ext cx="609600" cy="1349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GB" sz="2400" b="0">
              <a:cs typeface="+mn-cs"/>
            </a:endParaRPr>
          </a:p>
        </p:txBody>
      </p:sp>
      <p:sp>
        <p:nvSpPr>
          <p:cNvPr id="345098" name="Rectangle 10"/>
          <p:cNvSpPr>
            <a:spLocks noChangeArrowheads="1"/>
          </p:cNvSpPr>
          <p:nvPr/>
        </p:nvSpPr>
        <p:spPr bwMode="auto">
          <a:xfrm>
            <a:off x="4648200" y="1468215"/>
            <a:ext cx="609600" cy="3381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GB" sz="2400" b="0">
              <a:cs typeface="+mn-cs"/>
            </a:endParaRPr>
          </a:p>
        </p:txBody>
      </p:sp>
      <p:sp>
        <p:nvSpPr>
          <p:cNvPr id="345099" name="Rectangle 11"/>
          <p:cNvSpPr>
            <a:spLocks noChangeArrowheads="1"/>
          </p:cNvSpPr>
          <p:nvPr/>
        </p:nvSpPr>
        <p:spPr bwMode="auto">
          <a:xfrm>
            <a:off x="5867400" y="1738090"/>
            <a:ext cx="609600" cy="68262"/>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GB" sz="2400" b="0">
              <a:cs typeface="+mn-cs"/>
            </a:endParaRPr>
          </a:p>
        </p:txBody>
      </p:sp>
      <p:sp>
        <p:nvSpPr>
          <p:cNvPr id="345100" name="Rectangle 12"/>
          <p:cNvSpPr>
            <a:spLocks noChangeArrowheads="1"/>
          </p:cNvSpPr>
          <p:nvPr/>
        </p:nvSpPr>
        <p:spPr bwMode="auto">
          <a:xfrm>
            <a:off x="6477000" y="1671415"/>
            <a:ext cx="609600" cy="1349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GB" sz="2400" b="0">
              <a:cs typeface="+mn-cs"/>
            </a:endParaRPr>
          </a:p>
        </p:txBody>
      </p:sp>
      <p:sp>
        <p:nvSpPr>
          <p:cNvPr id="345101" name="Rectangle 13"/>
          <p:cNvSpPr>
            <a:spLocks noChangeArrowheads="1"/>
          </p:cNvSpPr>
          <p:nvPr/>
        </p:nvSpPr>
        <p:spPr bwMode="auto">
          <a:xfrm>
            <a:off x="7086600" y="1468215"/>
            <a:ext cx="609600" cy="3381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GB" sz="2400" b="0">
              <a:cs typeface="+mn-cs"/>
            </a:endParaRPr>
          </a:p>
        </p:txBody>
      </p:sp>
      <p:sp>
        <p:nvSpPr>
          <p:cNvPr id="345102" name="Line 14"/>
          <p:cNvSpPr>
            <a:spLocks noChangeShapeType="1"/>
          </p:cNvSpPr>
          <p:nvPr/>
        </p:nvSpPr>
        <p:spPr bwMode="auto">
          <a:xfrm>
            <a:off x="2819400" y="1196752"/>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03" name="Line 15"/>
          <p:cNvSpPr>
            <a:spLocks noChangeShapeType="1"/>
          </p:cNvSpPr>
          <p:nvPr/>
        </p:nvSpPr>
        <p:spPr bwMode="auto">
          <a:xfrm>
            <a:off x="3429000" y="1196752"/>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04" name="Line 16"/>
          <p:cNvSpPr>
            <a:spLocks noChangeShapeType="1"/>
          </p:cNvSpPr>
          <p:nvPr/>
        </p:nvSpPr>
        <p:spPr bwMode="auto">
          <a:xfrm>
            <a:off x="4038600" y="1196752"/>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05" name="Line 17"/>
          <p:cNvSpPr>
            <a:spLocks noChangeShapeType="1"/>
          </p:cNvSpPr>
          <p:nvPr/>
        </p:nvSpPr>
        <p:spPr bwMode="auto">
          <a:xfrm>
            <a:off x="4648200" y="1196752"/>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06" name="Line 18"/>
          <p:cNvSpPr>
            <a:spLocks noChangeShapeType="1"/>
          </p:cNvSpPr>
          <p:nvPr/>
        </p:nvSpPr>
        <p:spPr bwMode="auto">
          <a:xfrm>
            <a:off x="5257800" y="1196752"/>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07" name="Line 19"/>
          <p:cNvSpPr>
            <a:spLocks noChangeShapeType="1"/>
          </p:cNvSpPr>
          <p:nvPr/>
        </p:nvSpPr>
        <p:spPr bwMode="auto">
          <a:xfrm>
            <a:off x="5867400" y="1196752"/>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08" name="Line 20"/>
          <p:cNvSpPr>
            <a:spLocks noChangeShapeType="1"/>
          </p:cNvSpPr>
          <p:nvPr/>
        </p:nvSpPr>
        <p:spPr bwMode="auto">
          <a:xfrm>
            <a:off x="6477000" y="1196752"/>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09" name="Line 21"/>
          <p:cNvSpPr>
            <a:spLocks noChangeShapeType="1"/>
          </p:cNvSpPr>
          <p:nvPr/>
        </p:nvSpPr>
        <p:spPr bwMode="auto">
          <a:xfrm>
            <a:off x="7086600" y="1196752"/>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0" name="Rectangle 22"/>
          <p:cNvSpPr>
            <a:spLocks noChangeArrowheads="1"/>
          </p:cNvSpPr>
          <p:nvPr/>
        </p:nvSpPr>
        <p:spPr bwMode="auto">
          <a:xfrm>
            <a:off x="2209800" y="1196752"/>
            <a:ext cx="5486400" cy="2438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345111" name="Line 23"/>
          <p:cNvSpPr>
            <a:spLocks noChangeShapeType="1"/>
          </p:cNvSpPr>
          <p:nvPr/>
        </p:nvSpPr>
        <p:spPr bwMode="auto">
          <a:xfrm>
            <a:off x="2819400" y="1196752"/>
            <a:ext cx="0" cy="2438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2" name="Line 24"/>
          <p:cNvSpPr>
            <a:spLocks noChangeShapeType="1"/>
          </p:cNvSpPr>
          <p:nvPr/>
        </p:nvSpPr>
        <p:spPr bwMode="auto">
          <a:xfrm>
            <a:off x="3429000" y="1196752"/>
            <a:ext cx="0" cy="2438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3" name="Line 25"/>
          <p:cNvSpPr>
            <a:spLocks noChangeShapeType="1"/>
          </p:cNvSpPr>
          <p:nvPr/>
        </p:nvSpPr>
        <p:spPr bwMode="auto">
          <a:xfrm>
            <a:off x="4038600" y="1196752"/>
            <a:ext cx="0" cy="2438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4" name="Line 26"/>
          <p:cNvSpPr>
            <a:spLocks noChangeShapeType="1"/>
          </p:cNvSpPr>
          <p:nvPr/>
        </p:nvSpPr>
        <p:spPr bwMode="auto">
          <a:xfrm>
            <a:off x="4648200" y="1196752"/>
            <a:ext cx="0" cy="2438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5" name="Line 27"/>
          <p:cNvSpPr>
            <a:spLocks noChangeShapeType="1"/>
          </p:cNvSpPr>
          <p:nvPr/>
        </p:nvSpPr>
        <p:spPr bwMode="auto">
          <a:xfrm>
            <a:off x="5257800" y="1196752"/>
            <a:ext cx="0" cy="2438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6" name="Line 28"/>
          <p:cNvSpPr>
            <a:spLocks noChangeShapeType="1"/>
          </p:cNvSpPr>
          <p:nvPr/>
        </p:nvSpPr>
        <p:spPr bwMode="auto">
          <a:xfrm>
            <a:off x="5867400" y="1196752"/>
            <a:ext cx="0" cy="2438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7" name="Line 29"/>
          <p:cNvSpPr>
            <a:spLocks noChangeShapeType="1"/>
          </p:cNvSpPr>
          <p:nvPr/>
        </p:nvSpPr>
        <p:spPr bwMode="auto">
          <a:xfrm>
            <a:off x="6477000" y="1196752"/>
            <a:ext cx="0" cy="2438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8" name="Line 30"/>
          <p:cNvSpPr>
            <a:spLocks noChangeShapeType="1"/>
          </p:cNvSpPr>
          <p:nvPr/>
        </p:nvSpPr>
        <p:spPr bwMode="auto">
          <a:xfrm>
            <a:off x="7086600" y="1196752"/>
            <a:ext cx="0" cy="2438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9" name="Line 31"/>
          <p:cNvSpPr>
            <a:spLocks noChangeShapeType="1"/>
          </p:cNvSpPr>
          <p:nvPr/>
        </p:nvSpPr>
        <p:spPr bwMode="auto">
          <a:xfrm>
            <a:off x="2209800" y="1806352"/>
            <a:ext cx="548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20" name="Line 32"/>
          <p:cNvSpPr>
            <a:spLocks noChangeShapeType="1"/>
          </p:cNvSpPr>
          <p:nvPr/>
        </p:nvSpPr>
        <p:spPr bwMode="auto">
          <a:xfrm>
            <a:off x="2209800" y="2415952"/>
            <a:ext cx="548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21" name="Line 33"/>
          <p:cNvSpPr>
            <a:spLocks noChangeShapeType="1"/>
          </p:cNvSpPr>
          <p:nvPr/>
        </p:nvSpPr>
        <p:spPr bwMode="auto">
          <a:xfrm>
            <a:off x="2209800" y="3025552"/>
            <a:ext cx="548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grpSp>
        <p:nvGrpSpPr>
          <p:cNvPr id="345122" name="Group 34"/>
          <p:cNvGrpSpPr>
            <a:grpSpLocks/>
          </p:cNvGrpSpPr>
          <p:nvPr/>
        </p:nvGrpSpPr>
        <p:grpSpPr bwMode="auto">
          <a:xfrm>
            <a:off x="3200400" y="1211040"/>
            <a:ext cx="4114800" cy="2225675"/>
            <a:chOff x="2016" y="873"/>
            <a:chExt cx="2592" cy="1402"/>
          </a:xfrm>
        </p:grpSpPr>
        <p:sp>
          <p:nvSpPr>
            <p:cNvPr id="345123" name="Text Box 35"/>
            <p:cNvSpPr txBox="1">
              <a:spLocks noChangeArrowheads="1"/>
            </p:cNvSpPr>
            <p:nvPr/>
          </p:nvSpPr>
          <p:spPr bwMode="auto">
            <a:xfrm>
              <a:off x="2016" y="873"/>
              <a:ext cx="6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2000" b="0">
                  <a:solidFill>
                    <a:schemeClr val="bg2"/>
                  </a:solidFill>
                  <a:cs typeface="+mn-cs"/>
                </a:rPr>
                <a:t>+c</a:t>
              </a:r>
            </a:p>
          </p:txBody>
        </p:sp>
        <p:sp>
          <p:nvSpPr>
            <p:cNvPr id="345124" name="Text Box 36"/>
            <p:cNvSpPr txBox="1">
              <a:spLocks noChangeArrowheads="1"/>
            </p:cNvSpPr>
            <p:nvPr/>
          </p:nvSpPr>
          <p:spPr bwMode="auto">
            <a:xfrm>
              <a:off x="3936" y="1344"/>
              <a:ext cx="6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2000" b="0">
                  <a:solidFill>
                    <a:schemeClr val="bg2"/>
                  </a:solidFill>
                  <a:cs typeface="+mn-cs"/>
                </a:rPr>
                <a:t>+c</a:t>
              </a:r>
            </a:p>
          </p:txBody>
        </p:sp>
        <p:sp>
          <p:nvSpPr>
            <p:cNvPr id="345125" name="Text Box 37"/>
            <p:cNvSpPr txBox="1">
              <a:spLocks noChangeArrowheads="1"/>
            </p:cNvSpPr>
            <p:nvPr/>
          </p:nvSpPr>
          <p:spPr bwMode="auto">
            <a:xfrm>
              <a:off x="2400" y="1680"/>
              <a:ext cx="6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2000" b="0">
                  <a:solidFill>
                    <a:schemeClr val="bg2"/>
                  </a:solidFill>
                  <a:cs typeface="+mn-cs"/>
                </a:rPr>
                <a:t>+c</a:t>
              </a:r>
            </a:p>
          </p:txBody>
        </p:sp>
        <p:sp>
          <p:nvSpPr>
            <p:cNvPr id="345126" name="Text Box 38"/>
            <p:cNvSpPr txBox="1">
              <a:spLocks noChangeArrowheads="1"/>
            </p:cNvSpPr>
            <p:nvPr/>
          </p:nvSpPr>
          <p:spPr bwMode="auto">
            <a:xfrm>
              <a:off x="3168" y="2025"/>
              <a:ext cx="72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2000" b="0">
                  <a:solidFill>
                    <a:schemeClr val="bg2"/>
                  </a:solidFill>
                  <a:cs typeface="+mn-cs"/>
                </a:rPr>
                <a:t>+c</a:t>
              </a:r>
            </a:p>
          </p:txBody>
        </p:sp>
      </p:grpSp>
      <p:grpSp>
        <p:nvGrpSpPr>
          <p:cNvPr id="345127" name="Group 39"/>
          <p:cNvGrpSpPr>
            <a:grpSpLocks/>
          </p:cNvGrpSpPr>
          <p:nvPr/>
        </p:nvGrpSpPr>
        <p:grpSpPr bwMode="auto">
          <a:xfrm>
            <a:off x="1143000" y="1501552"/>
            <a:ext cx="5562600" cy="1905000"/>
            <a:chOff x="720" y="1056"/>
            <a:chExt cx="3504" cy="1200"/>
          </a:xfrm>
        </p:grpSpPr>
        <p:sp>
          <p:nvSpPr>
            <p:cNvPr id="345128" name="Line 40"/>
            <p:cNvSpPr>
              <a:spLocks noChangeShapeType="1"/>
            </p:cNvSpPr>
            <p:nvPr/>
          </p:nvSpPr>
          <p:spPr bwMode="auto">
            <a:xfrm flipV="1">
              <a:off x="1104" y="1056"/>
              <a:ext cx="1248" cy="480"/>
            </a:xfrm>
            <a:prstGeom prst="line">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29" name="Line 41"/>
            <p:cNvSpPr>
              <a:spLocks noChangeShapeType="1"/>
            </p:cNvSpPr>
            <p:nvPr/>
          </p:nvSpPr>
          <p:spPr bwMode="auto">
            <a:xfrm flipV="1">
              <a:off x="1104" y="1392"/>
              <a:ext cx="3120" cy="144"/>
            </a:xfrm>
            <a:prstGeom prst="line">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30" name="Line 42"/>
            <p:cNvSpPr>
              <a:spLocks noChangeShapeType="1"/>
            </p:cNvSpPr>
            <p:nvPr/>
          </p:nvSpPr>
          <p:spPr bwMode="auto">
            <a:xfrm>
              <a:off x="1104" y="1536"/>
              <a:ext cx="1632" cy="336"/>
            </a:xfrm>
            <a:prstGeom prst="line">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31" name="Line 43"/>
            <p:cNvSpPr>
              <a:spLocks noChangeShapeType="1"/>
            </p:cNvSpPr>
            <p:nvPr/>
          </p:nvSpPr>
          <p:spPr bwMode="auto">
            <a:xfrm>
              <a:off x="1104" y="1536"/>
              <a:ext cx="2400" cy="720"/>
            </a:xfrm>
            <a:prstGeom prst="line">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32" name="Text Box 44"/>
            <p:cNvSpPr txBox="1">
              <a:spLocks noChangeArrowheads="1"/>
            </p:cNvSpPr>
            <p:nvPr/>
          </p:nvSpPr>
          <p:spPr bwMode="auto">
            <a:xfrm>
              <a:off x="864" y="1056"/>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2400" b="0">
                  <a:solidFill>
                    <a:srgbClr val="CC3300"/>
                  </a:solidFill>
                  <a:cs typeface="+mn-cs"/>
                </a:rPr>
                <a:t>h</a:t>
              </a:r>
              <a:r>
                <a:rPr lang="en-US" sz="2400" b="0" baseline="-25000">
                  <a:solidFill>
                    <a:srgbClr val="CC3300"/>
                  </a:solidFill>
                  <a:cs typeface="+mn-cs"/>
                </a:rPr>
                <a:t>1</a:t>
              </a:r>
              <a:r>
                <a:rPr lang="en-US" sz="2400" b="0">
                  <a:solidFill>
                    <a:srgbClr val="CC3300"/>
                  </a:solidFill>
                  <a:cs typeface="+mn-cs"/>
                </a:rPr>
                <a:t>(j)</a:t>
              </a:r>
            </a:p>
          </p:txBody>
        </p:sp>
        <p:sp>
          <p:nvSpPr>
            <p:cNvPr id="345133" name="Text Box 45"/>
            <p:cNvSpPr txBox="1">
              <a:spLocks noChangeArrowheads="1"/>
            </p:cNvSpPr>
            <p:nvPr/>
          </p:nvSpPr>
          <p:spPr bwMode="auto">
            <a:xfrm>
              <a:off x="720" y="1776"/>
              <a:ext cx="10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2400" b="0">
                  <a:solidFill>
                    <a:srgbClr val="CC3300"/>
                  </a:solidFill>
                  <a:cs typeface="+mn-cs"/>
                </a:rPr>
                <a:t>h</a:t>
              </a:r>
              <a:r>
                <a:rPr lang="en-US" sz="2400" b="0" baseline="-25000">
                  <a:solidFill>
                    <a:srgbClr val="CC3300"/>
                  </a:solidFill>
                  <a:cs typeface="+mn-cs"/>
                </a:rPr>
                <a:t>d</a:t>
              </a:r>
              <a:r>
                <a:rPr lang="en-US" sz="2400" b="0">
                  <a:solidFill>
                    <a:srgbClr val="CC3300"/>
                  </a:solidFill>
                  <a:cs typeface="+mn-cs"/>
                </a:rPr>
                <a:t>(j)</a:t>
              </a:r>
            </a:p>
          </p:txBody>
        </p:sp>
      </p:grpSp>
      <p:sp>
        <p:nvSpPr>
          <p:cNvPr id="345134" name="Text Box 46"/>
          <p:cNvSpPr txBox="1">
            <a:spLocks noChangeArrowheads="1"/>
          </p:cNvSpPr>
          <p:nvPr/>
        </p:nvSpPr>
        <p:spPr bwMode="auto">
          <a:xfrm>
            <a:off x="381000" y="2034952"/>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2400" b="0">
                <a:solidFill>
                  <a:schemeClr val="bg2"/>
                </a:solidFill>
                <a:cs typeface="+mn-cs"/>
              </a:rPr>
              <a:t>&lt;j, +c&gt;</a:t>
            </a:r>
          </a:p>
        </p:txBody>
      </p:sp>
      <p:sp>
        <p:nvSpPr>
          <p:cNvPr id="345135" name="Line 47"/>
          <p:cNvSpPr>
            <a:spLocks noChangeShapeType="1"/>
          </p:cNvSpPr>
          <p:nvPr/>
        </p:nvSpPr>
        <p:spPr bwMode="auto">
          <a:xfrm>
            <a:off x="7924800" y="1196752"/>
            <a:ext cx="0" cy="24384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36" name="Line 48"/>
          <p:cNvSpPr>
            <a:spLocks noChangeShapeType="1"/>
          </p:cNvSpPr>
          <p:nvPr/>
        </p:nvSpPr>
        <p:spPr bwMode="auto">
          <a:xfrm>
            <a:off x="2209800" y="3863752"/>
            <a:ext cx="5486400"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37" name="Text Box 49"/>
          <p:cNvSpPr txBox="1">
            <a:spLocks noChangeArrowheads="1"/>
          </p:cNvSpPr>
          <p:nvPr/>
        </p:nvSpPr>
        <p:spPr bwMode="auto">
          <a:xfrm rot="5400000">
            <a:off x="7403307" y="2191321"/>
            <a:ext cx="1820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2400" b="0">
                <a:solidFill>
                  <a:schemeClr val="bg2"/>
                </a:solidFill>
                <a:cs typeface="+mn-cs"/>
              </a:rPr>
              <a:t>d=log 1/</a:t>
            </a:r>
            <a:r>
              <a:rPr lang="en-US" sz="2400" b="0">
                <a:solidFill>
                  <a:schemeClr val="bg2"/>
                </a:solidFill>
                <a:latin typeface="Symbol" charset="0"/>
                <a:cs typeface="+mn-cs"/>
                <a:sym typeface="Symbol" charset="0"/>
              </a:rPr>
              <a:t></a:t>
            </a:r>
          </a:p>
        </p:txBody>
      </p:sp>
      <p:sp>
        <p:nvSpPr>
          <p:cNvPr id="345138" name="Text Box 50"/>
          <p:cNvSpPr txBox="1">
            <a:spLocks noChangeArrowheads="1"/>
          </p:cNvSpPr>
          <p:nvPr/>
        </p:nvSpPr>
        <p:spPr bwMode="auto">
          <a:xfrm>
            <a:off x="4419600" y="3787552"/>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2400" b="0">
                <a:solidFill>
                  <a:schemeClr val="bg2"/>
                </a:solidFill>
                <a:cs typeface="+mn-cs"/>
              </a:rPr>
              <a:t>w = 2/</a:t>
            </a:r>
            <a:r>
              <a:rPr lang="en-US" sz="2400" b="0">
                <a:solidFill>
                  <a:schemeClr val="bg2"/>
                </a:solidFill>
                <a:latin typeface="Symbol" charset="0"/>
                <a:cs typeface="+mn-cs"/>
                <a:sym typeface="Symbol" charset="0"/>
              </a:rPr>
              <a:t></a:t>
            </a:r>
          </a:p>
        </p:txBody>
      </p:sp>
      <p:sp>
        <p:nvSpPr>
          <p:cNvPr id="53"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73</a:t>
            </a:fld>
            <a:endParaRPr lang="en-US" dirty="0"/>
          </a:p>
        </p:txBody>
      </p:sp>
      <p:sp>
        <p:nvSpPr>
          <p:cNvPr id="52" name="Fußzeilenplatzhalter 3"/>
          <p:cNvSpPr>
            <a:spLocks noGrp="1"/>
          </p:cNvSpPr>
          <p:nvPr>
            <p:ph type="ftr" sz="quarter" idx="10"/>
          </p:nvPr>
        </p:nvSpPr>
        <p:spPr>
          <a:xfrm>
            <a:off x="2195736" y="6381328"/>
            <a:ext cx="4680519" cy="216024"/>
          </a:xfrm>
        </p:spPr>
        <p:txBody>
          <a:bodyPr/>
          <a:lstStyle/>
          <a:p>
            <a:pPr>
              <a:defRPr/>
            </a:pPr>
            <a:r>
              <a:rPr lang="en-US" sz="1200" dirty="0">
                <a:solidFill>
                  <a:srgbClr val="0000FF"/>
                </a:solidFill>
              </a:rPr>
              <a:t>Minos </a:t>
            </a:r>
            <a:r>
              <a:rPr lang="en-US" sz="1200" dirty="0" err="1" smtClean="0">
                <a:solidFill>
                  <a:srgbClr val="0000FF"/>
                </a:solidFill>
              </a:rPr>
              <a:t>Garofalakis</a:t>
            </a:r>
            <a:r>
              <a:rPr lang="de-DE" sz="1200" dirty="0" smtClean="0">
                <a:solidFill>
                  <a:srgbClr val="0000FF"/>
                </a:solidFill>
              </a:rPr>
              <a:t> </a:t>
            </a:r>
            <a:r>
              <a:rPr lang="en-US" sz="1200" dirty="0" smtClean="0">
                <a:solidFill>
                  <a:srgbClr val="0000FF"/>
                </a:solidFill>
              </a:rPr>
              <a:t>A </a:t>
            </a:r>
            <a:r>
              <a:rPr lang="en-US" sz="1200" dirty="0">
                <a:solidFill>
                  <a:srgbClr val="0000FF"/>
                </a:solidFill>
              </a:rPr>
              <a:t>Quick Intro to Data Stream </a:t>
            </a:r>
            <a:r>
              <a:rPr lang="en-US" sz="1200" dirty="0" err="1">
                <a:solidFill>
                  <a:srgbClr val="0000FF"/>
                </a:solidFill>
              </a:rPr>
              <a:t>Algorithmics</a:t>
            </a:r>
            <a:r>
              <a:rPr lang="en-US" sz="1200" dirty="0">
                <a:solidFill>
                  <a:srgbClr val="0000FF"/>
                </a:solidFill>
              </a:rPr>
              <a:t> – </a:t>
            </a:r>
            <a:r>
              <a:rPr lang="en-US" sz="1200" i="1" dirty="0">
                <a:solidFill>
                  <a:srgbClr val="0000FF"/>
                </a:solidFill>
              </a:rPr>
              <a:t>CS262 </a:t>
            </a:r>
            <a:r>
              <a:rPr lang="en-US" sz="1200" dirty="0">
                <a:solidFill>
                  <a:srgbClr val="0000FF"/>
                </a:solidFill>
              </a:rPr>
              <a:t> </a:t>
            </a:r>
          </a:p>
        </p:txBody>
      </p:sp>
    </p:spTree>
    <p:extLst>
      <p:ext uri="{BB962C8B-B14F-4D97-AF65-F5344CB8AC3E}">
        <p14:creationId xmlns:p14="http://schemas.microsoft.com/office/powerpoint/2010/main" val="333964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5127"/>
                                        </p:tgtEl>
                                        <p:attrNameLst>
                                          <p:attrName>style.visibility</p:attrName>
                                        </p:attrNameLst>
                                      </p:cBhvr>
                                      <p:to>
                                        <p:strVal val="visible"/>
                                      </p:to>
                                    </p:set>
                                    <p:animEffect transition="in" filter="fade">
                                      <p:cBhvr>
                                        <p:cTn id="7" dur="2000"/>
                                        <p:tgtEl>
                                          <p:spTgt spid="3451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45122"/>
                                        </p:tgtEl>
                                        <p:attrNameLst>
                                          <p:attrName>style.visibility</p:attrName>
                                        </p:attrNameLst>
                                      </p:cBhvr>
                                      <p:to>
                                        <p:strVal val="visible"/>
                                      </p:to>
                                    </p:set>
                                    <p:animEffect transition="in" filter="fade">
                                      <p:cBhvr>
                                        <p:cTn id="12" dur="2000"/>
                                        <p:tgtEl>
                                          <p:spTgt spid="34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pPr eaLnBrk="1" hangingPunct="1">
              <a:defRPr/>
            </a:pPr>
            <a:r>
              <a:rPr lang="en-US" dirty="0" smtClean="0">
                <a:cs typeface="+mj-cs"/>
              </a:rPr>
              <a:t>CM-</a:t>
            </a:r>
            <a:r>
              <a:rPr lang="en-US" dirty="0" err="1" smtClean="0">
                <a:cs typeface="+mj-cs"/>
              </a:rPr>
              <a:t>Skizzen</a:t>
            </a:r>
            <a:r>
              <a:rPr lang="en-US" dirty="0" smtClean="0">
                <a:cs typeface="+mj-cs"/>
              </a:rPr>
              <a:t> – </a:t>
            </a:r>
            <a:r>
              <a:rPr lang="en-US" dirty="0" err="1" smtClean="0">
                <a:cs typeface="+mj-cs"/>
              </a:rPr>
              <a:t>Garantien</a:t>
            </a:r>
            <a:endParaRPr lang="en-US" dirty="0" smtClean="0">
              <a:cs typeface="+mj-cs"/>
            </a:endParaRPr>
          </a:p>
        </p:txBody>
      </p:sp>
      <p:sp>
        <p:nvSpPr>
          <p:cNvPr id="848899" name="Rectangle 3"/>
          <p:cNvSpPr>
            <a:spLocks noGrp="1" noChangeArrowheads="1"/>
          </p:cNvSpPr>
          <p:nvPr>
            <p:ph type="body" idx="1"/>
          </p:nvPr>
        </p:nvSpPr>
        <p:spPr>
          <a:xfrm>
            <a:off x="182563" y="1219200"/>
            <a:ext cx="8961437" cy="5464175"/>
          </a:xfrm>
        </p:spPr>
        <p:txBody>
          <a:bodyPr/>
          <a:lstStyle/>
          <a:p>
            <a:pPr eaLnBrk="1" hangingPunct="1">
              <a:defRPr/>
            </a:pPr>
            <a:r>
              <a:rPr lang="en-US" dirty="0" smtClean="0">
                <a:cs typeface="+mn-cs"/>
              </a:rPr>
              <a:t>CM-</a:t>
            </a:r>
            <a:r>
              <a:rPr lang="en-US" dirty="0" err="1" smtClean="0">
                <a:cs typeface="+mn-cs"/>
              </a:rPr>
              <a:t>Approximierungsfehler</a:t>
            </a:r>
            <a:r>
              <a:rPr lang="en-US" dirty="0" smtClean="0">
                <a:cs typeface="+mn-cs"/>
              </a:rPr>
              <a:t> </a:t>
            </a:r>
            <a:r>
              <a:rPr lang="en-US" dirty="0" err="1" smtClean="0">
                <a:cs typeface="+mn-cs"/>
              </a:rPr>
              <a:t>bei</a:t>
            </a:r>
            <a:r>
              <a:rPr lang="en-US" dirty="0" smtClean="0">
                <a:cs typeface="+mn-cs"/>
              </a:rPr>
              <a:t> </a:t>
            </a:r>
            <a:r>
              <a:rPr lang="en-US" dirty="0" err="1" smtClean="0">
                <a:cs typeface="+mn-cs"/>
              </a:rPr>
              <a:t>Punktanfragen</a:t>
            </a:r>
            <a:r>
              <a:rPr lang="en-US" dirty="0" smtClean="0">
                <a:cs typeface="+mn-cs"/>
              </a:rPr>
              <a:t> </a:t>
            </a:r>
            <a:r>
              <a:rPr lang="en-US" dirty="0" err="1" smtClean="0">
                <a:cs typeface="+mn-cs"/>
              </a:rPr>
              <a:t>kleiner</a:t>
            </a:r>
            <a:r>
              <a:rPr lang="en-US" dirty="0" smtClean="0">
                <a:cs typeface="+mn-cs"/>
              </a:rPr>
              <a:t> </a:t>
            </a:r>
            <a:r>
              <a:rPr lang="en-US" dirty="0" err="1" smtClean="0">
                <a:cs typeface="+mn-cs"/>
              </a:rPr>
              <a:t>als</a:t>
            </a:r>
            <a:r>
              <a:rPr lang="en-US" dirty="0" smtClean="0">
                <a:cs typeface="+mn-cs"/>
              </a:rPr>
              <a:t> </a:t>
            </a:r>
            <a:br>
              <a:rPr lang="en-US" dirty="0" smtClean="0">
                <a:cs typeface="+mn-cs"/>
              </a:rPr>
            </a:br>
            <a:r>
              <a:rPr lang="en-US" dirty="0" smtClean="0">
                <a:solidFill>
                  <a:schemeClr val="bg2"/>
                </a:solidFill>
                <a:latin typeface="Symbol" charset="0"/>
                <a:cs typeface="+mn-cs"/>
              </a:rPr>
              <a:t>e</a:t>
            </a:r>
            <a:r>
              <a:rPr lang="en-US" dirty="0" smtClean="0">
                <a:solidFill>
                  <a:schemeClr val="bg2"/>
                </a:solidFill>
                <a:cs typeface="+mn-cs"/>
              </a:rPr>
              <a:t>||A||</a:t>
            </a:r>
            <a:r>
              <a:rPr lang="en-US" baseline="-25000" dirty="0" smtClean="0">
                <a:solidFill>
                  <a:schemeClr val="bg2"/>
                </a:solidFill>
                <a:cs typeface="+mn-cs"/>
              </a:rPr>
              <a:t>1</a:t>
            </a:r>
            <a:r>
              <a:rPr lang="en-US" dirty="0" smtClean="0">
                <a:cs typeface="+mn-cs"/>
              </a:rPr>
              <a:t> </a:t>
            </a:r>
            <a:r>
              <a:rPr lang="en-US" dirty="0" err="1" smtClean="0">
                <a:cs typeface="+mn-cs"/>
              </a:rPr>
              <a:t>mit</a:t>
            </a:r>
            <a:r>
              <a:rPr lang="en-US" dirty="0" smtClean="0">
                <a:cs typeface="+mn-cs"/>
              </a:rPr>
              <a:t> </a:t>
            </a:r>
            <a:r>
              <a:rPr lang="en-US" dirty="0" err="1" smtClean="0">
                <a:cs typeface="+mn-cs"/>
              </a:rPr>
              <a:t>Platzbedarf</a:t>
            </a:r>
            <a:r>
              <a:rPr lang="en-US" dirty="0" smtClean="0">
                <a:cs typeface="+mn-cs"/>
              </a:rPr>
              <a:t> </a:t>
            </a:r>
            <a:r>
              <a:rPr lang="en-US" dirty="0" smtClean="0">
                <a:solidFill>
                  <a:schemeClr val="bg2"/>
                </a:solidFill>
                <a:cs typeface="+mn-cs"/>
              </a:rPr>
              <a:t>O(1/</a:t>
            </a:r>
            <a:r>
              <a:rPr lang="en-US" dirty="0" smtClean="0">
                <a:solidFill>
                  <a:schemeClr val="bg2"/>
                </a:solidFill>
                <a:latin typeface="Symbol" charset="0"/>
                <a:cs typeface="+mn-cs"/>
              </a:rPr>
              <a:t>e</a:t>
            </a:r>
            <a:r>
              <a:rPr lang="en-US" dirty="0" smtClean="0">
                <a:solidFill>
                  <a:schemeClr val="bg2"/>
                </a:solidFill>
                <a:cs typeface="+mn-cs"/>
              </a:rPr>
              <a:t> log 1/</a:t>
            </a:r>
            <a:r>
              <a:rPr lang="en-US" dirty="0" smtClean="0">
                <a:solidFill>
                  <a:schemeClr val="bg2"/>
                </a:solidFill>
                <a:latin typeface="Symbol" charset="0"/>
                <a:cs typeface="+mn-cs"/>
              </a:rPr>
              <a:t>d</a:t>
            </a:r>
            <a:r>
              <a:rPr lang="en-US" dirty="0" smtClean="0">
                <a:solidFill>
                  <a:schemeClr val="bg2"/>
                </a:solidFill>
                <a:cs typeface="+mn-cs"/>
              </a:rPr>
              <a:t>)</a:t>
            </a:r>
          </a:p>
          <a:p>
            <a:pPr lvl="1" eaLnBrk="1" hangingPunct="1">
              <a:defRPr/>
            </a:pPr>
            <a:r>
              <a:rPr lang="en-US" sz="2300" dirty="0" err="1" smtClean="0"/>
              <a:t>Wahrscheinlichkeit</a:t>
            </a:r>
            <a:r>
              <a:rPr lang="en-US" sz="2300" dirty="0" smtClean="0"/>
              <a:t> </a:t>
            </a:r>
            <a:r>
              <a:rPr lang="en-US" sz="2300" dirty="0" err="1" smtClean="0"/>
              <a:t>eines</a:t>
            </a:r>
            <a:r>
              <a:rPr lang="en-US" sz="2300" dirty="0" smtClean="0"/>
              <a:t> </a:t>
            </a:r>
            <a:r>
              <a:rPr lang="en-US" sz="2300" dirty="0" err="1" smtClean="0"/>
              <a:t>größeren</a:t>
            </a:r>
            <a:r>
              <a:rPr lang="en-US" sz="2300" dirty="0" smtClean="0"/>
              <a:t> </a:t>
            </a:r>
            <a:r>
              <a:rPr lang="en-US" sz="2300" dirty="0" err="1" smtClean="0"/>
              <a:t>Fehlers</a:t>
            </a:r>
            <a:r>
              <a:rPr lang="en-US" sz="2300" dirty="0" smtClean="0"/>
              <a:t> </a:t>
            </a:r>
            <a:r>
              <a:rPr lang="en-US" sz="2300" dirty="0" err="1" smtClean="0"/>
              <a:t>kleiner</a:t>
            </a:r>
            <a:r>
              <a:rPr lang="en-US" sz="2300" dirty="0" smtClean="0"/>
              <a:t> </a:t>
            </a:r>
            <a:r>
              <a:rPr lang="en-US" sz="2300" dirty="0" err="1" smtClean="0"/>
              <a:t>als</a:t>
            </a:r>
            <a:r>
              <a:rPr lang="en-US" sz="2300" dirty="0" smtClean="0"/>
              <a:t> </a:t>
            </a:r>
            <a:r>
              <a:rPr lang="en-US" sz="2300" dirty="0" smtClean="0">
                <a:solidFill>
                  <a:schemeClr val="bg2"/>
                </a:solidFill>
              </a:rPr>
              <a:t>1-</a:t>
            </a:r>
            <a:r>
              <a:rPr lang="en-US" sz="2300" dirty="0" smtClean="0">
                <a:solidFill>
                  <a:schemeClr val="bg2"/>
                </a:solidFill>
                <a:latin typeface="Symbol" charset="0"/>
              </a:rPr>
              <a:t>d</a:t>
            </a:r>
          </a:p>
          <a:p>
            <a:pPr lvl="1" eaLnBrk="1" hangingPunct="1">
              <a:defRPr/>
            </a:pPr>
            <a:r>
              <a:rPr lang="en-US" sz="2300" dirty="0" err="1" smtClean="0"/>
              <a:t>Ähnliche</a:t>
            </a:r>
            <a:r>
              <a:rPr lang="en-US" sz="2300" dirty="0" smtClean="0"/>
              <a:t> </a:t>
            </a:r>
            <a:r>
              <a:rPr lang="en-US" sz="2300" dirty="0" err="1" smtClean="0"/>
              <a:t>Garantien</a:t>
            </a:r>
            <a:r>
              <a:rPr lang="en-US" sz="2300" dirty="0" smtClean="0"/>
              <a:t> </a:t>
            </a:r>
            <a:r>
              <a:rPr lang="en-US" sz="2300" dirty="0" err="1" smtClean="0"/>
              <a:t>für</a:t>
            </a:r>
            <a:r>
              <a:rPr lang="en-US" sz="2300" dirty="0" smtClean="0"/>
              <a:t> </a:t>
            </a:r>
            <a:r>
              <a:rPr lang="en-US" sz="2300" dirty="0" err="1" smtClean="0"/>
              <a:t>Bereichsanfragen</a:t>
            </a:r>
            <a:r>
              <a:rPr lang="en-US" sz="2300" dirty="0" smtClean="0"/>
              <a:t>, </a:t>
            </a:r>
            <a:r>
              <a:rPr lang="en-US" sz="2300" dirty="0" err="1" smtClean="0"/>
              <a:t>Quantile</a:t>
            </a:r>
            <a:r>
              <a:rPr lang="en-US" sz="2300" dirty="0" smtClean="0"/>
              <a:t>, </a:t>
            </a:r>
            <a:r>
              <a:rPr lang="en-US" sz="2300" dirty="0" err="1" smtClean="0"/>
              <a:t>Verbundgrößen</a:t>
            </a:r>
            <a:r>
              <a:rPr lang="en-US" sz="2300" dirty="0" smtClean="0"/>
              <a:t> (join size), …</a:t>
            </a:r>
          </a:p>
          <a:p>
            <a:pPr eaLnBrk="1" hangingPunct="1">
              <a:defRPr/>
            </a:pPr>
            <a:endParaRPr lang="en-US" dirty="0" smtClean="0">
              <a:cs typeface="+mn-cs"/>
            </a:endParaRPr>
          </a:p>
          <a:p>
            <a:pPr eaLnBrk="1" hangingPunct="1">
              <a:defRPr/>
            </a:pPr>
            <a:r>
              <a:rPr lang="en-US" dirty="0" err="1" smtClean="0">
                <a:cs typeface="+mn-cs"/>
              </a:rPr>
              <a:t>Hinweise</a:t>
            </a:r>
            <a:endParaRPr lang="en-US" dirty="0" smtClean="0">
              <a:cs typeface="+mn-cs"/>
            </a:endParaRPr>
          </a:p>
          <a:p>
            <a:pPr lvl="1" eaLnBrk="1" hangingPunct="1">
              <a:defRPr/>
            </a:pPr>
            <a:r>
              <a:rPr lang="en-US" sz="2300" dirty="0" err="1" smtClean="0"/>
              <a:t>Zähler</a:t>
            </a:r>
            <a:r>
              <a:rPr lang="en-US" sz="2300" dirty="0" smtClean="0"/>
              <a:t> </a:t>
            </a:r>
            <a:r>
              <a:rPr lang="en-US" sz="2300" dirty="0" err="1" smtClean="0"/>
              <a:t>überschätzen</a:t>
            </a:r>
            <a:r>
              <a:rPr lang="en-US" sz="2300" dirty="0" smtClean="0"/>
              <a:t> </a:t>
            </a:r>
            <a:r>
              <a:rPr lang="en-US" sz="2300" dirty="0" err="1" smtClean="0"/>
              <a:t>durch</a:t>
            </a:r>
            <a:r>
              <a:rPr lang="en-US" sz="2300" dirty="0" smtClean="0"/>
              <a:t> Hash-</a:t>
            </a:r>
            <a:r>
              <a:rPr lang="en-US" sz="2300" dirty="0" err="1" smtClean="0"/>
              <a:t>Kollisionen</a:t>
            </a:r>
            <a:endParaRPr lang="en-US" sz="2300" dirty="0" smtClean="0"/>
          </a:p>
          <a:p>
            <a:pPr lvl="2" eaLnBrk="1" hangingPunct="1">
              <a:defRPr/>
            </a:pPr>
            <a:r>
              <a:rPr lang="en-US" sz="2300" dirty="0" err="1" smtClean="0"/>
              <a:t>Wie</a:t>
            </a:r>
            <a:r>
              <a:rPr lang="en-US" sz="2300" dirty="0" smtClean="0"/>
              <a:t> </a:t>
            </a:r>
            <a:r>
              <a:rPr lang="en-US" sz="2300" dirty="0" err="1" smtClean="0"/>
              <a:t>begrenzbar</a:t>
            </a:r>
            <a:r>
              <a:rPr lang="en-US" sz="2300" dirty="0" smtClean="0"/>
              <a:t> in </a:t>
            </a:r>
            <a:r>
              <a:rPr lang="en-US" sz="2300" dirty="0" err="1" smtClean="0"/>
              <a:t>jedem</a:t>
            </a:r>
            <a:r>
              <a:rPr lang="en-US" sz="2300" dirty="0" smtClean="0"/>
              <a:t> Feld?  </a:t>
            </a:r>
            <a:endParaRPr lang="en-US" sz="2300" i="1" dirty="0" smtClean="0">
              <a:solidFill>
                <a:srgbClr val="CC0000"/>
              </a:solidFill>
            </a:endParaRPr>
          </a:p>
          <a:p>
            <a:pPr lvl="1" eaLnBrk="1" hangingPunct="1">
              <a:defRPr/>
            </a:pPr>
            <a:r>
              <a:rPr lang="en-US" sz="2300" dirty="0" err="1" smtClean="0">
                <a:solidFill>
                  <a:srgbClr val="CC0000"/>
                </a:solidFill>
              </a:rPr>
              <a:t>Nutze</a:t>
            </a:r>
            <a:r>
              <a:rPr lang="en-US" sz="2300" dirty="0" smtClean="0">
                <a:solidFill>
                  <a:srgbClr val="CC0000"/>
                </a:solidFill>
              </a:rPr>
              <a:t> </a:t>
            </a:r>
            <a:r>
              <a:rPr lang="en-US" sz="2300" dirty="0" err="1" smtClean="0">
                <a:solidFill>
                  <a:srgbClr val="CC0000"/>
                </a:solidFill>
              </a:rPr>
              <a:t>Unabhängigkeit</a:t>
            </a:r>
            <a:r>
              <a:rPr lang="en-US" sz="2300" dirty="0" smtClean="0">
                <a:solidFill>
                  <a:srgbClr val="CC0000"/>
                </a:solidFill>
              </a:rPr>
              <a:t> </a:t>
            </a:r>
            <a:r>
              <a:rPr lang="en-US" sz="2300" dirty="0" err="1" smtClean="0">
                <a:solidFill>
                  <a:srgbClr val="CC0000"/>
                </a:solidFill>
              </a:rPr>
              <a:t>über</a:t>
            </a:r>
            <a:r>
              <a:rPr lang="en-US" sz="2300" dirty="0" smtClean="0">
                <a:solidFill>
                  <a:srgbClr val="CC0000"/>
                </a:solidFill>
              </a:rPr>
              <a:t> </a:t>
            </a:r>
            <a:r>
              <a:rPr lang="en-US" sz="2300" dirty="0" err="1" smtClean="0">
                <a:solidFill>
                  <a:srgbClr val="CC0000"/>
                </a:solidFill>
              </a:rPr>
              <a:t>Zeilen</a:t>
            </a:r>
            <a:r>
              <a:rPr lang="en-US" sz="2300" dirty="0" smtClean="0">
                <a:solidFill>
                  <a:srgbClr val="CC0000"/>
                </a:solidFill>
              </a:rPr>
              <a:t>, </a:t>
            </a:r>
            <a:br>
              <a:rPr lang="en-US" sz="2300" dirty="0" smtClean="0">
                <a:solidFill>
                  <a:srgbClr val="CC0000"/>
                </a:solidFill>
              </a:rPr>
            </a:br>
            <a:r>
              <a:rPr lang="en-US" sz="2300" dirty="0" smtClean="0"/>
              <a:t>um </a:t>
            </a:r>
            <a:r>
              <a:rPr lang="en-US" sz="2300" dirty="0" err="1" smtClean="0"/>
              <a:t>Konfidenz</a:t>
            </a:r>
            <a:r>
              <a:rPr lang="en-US" sz="2300" dirty="0" smtClean="0"/>
              <a:t> </a:t>
            </a:r>
            <a:r>
              <a:rPr lang="en-US" sz="2300" dirty="0" err="1" smtClean="0"/>
              <a:t>für</a:t>
            </a:r>
            <a:r>
              <a:rPr lang="en-US" sz="2300" dirty="0" smtClean="0"/>
              <a:t> </a:t>
            </a:r>
            <a:r>
              <a:rPr lang="en-US" sz="2300" dirty="0" smtClean="0">
                <a:solidFill>
                  <a:schemeClr val="bg2"/>
                </a:solidFill>
              </a:rPr>
              <a:t>min{}</a:t>
            </a:r>
            <a:r>
              <a:rPr lang="en-US" sz="2300" dirty="0" smtClean="0"/>
              <a:t> </a:t>
            </a:r>
            <a:r>
              <a:rPr lang="en-US" sz="2300" dirty="0" err="1" smtClean="0"/>
              <a:t>Schätzung</a:t>
            </a:r>
            <a:r>
              <a:rPr lang="en-US" sz="2300" dirty="0" smtClean="0"/>
              <a:t> </a:t>
            </a:r>
            <a:r>
              <a:rPr lang="en-US" sz="2300" dirty="0" err="1" smtClean="0"/>
              <a:t>zu</a:t>
            </a:r>
            <a:r>
              <a:rPr lang="en-US" sz="2300" dirty="0" smtClean="0"/>
              <a:t> </a:t>
            </a:r>
            <a:r>
              <a:rPr lang="en-US" sz="2300" dirty="0" err="1" smtClean="0"/>
              <a:t>erhöhen</a:t>
            </a:r>
            <a:endParaRPr lang="en-US" sz="2300" dirty="0" smtClean="0"/>
          </a:p>
        </p:txBody>
      </p:sp>
      <p:sp>
        <p:nvSpPr>
          <p:cNvPr id="4" name="Fußzeilenplatzhalter 3"/>
          <p:cNvSpPr>
            <a:spLocks noGrp="1"/>
          </p:cNvSpPr>
          <p:nvPr>
            <p:ph type="ftr" sz="quarter" idx="10"/>
          </p:nvPr>
        </p:nvSpPr>
        <p:spPr>
          <a:xfrm>
            <a:off x="2195736" y="6381328"/>
            <a:ext cx="4680519" cy="216024"/>
          </a:xfrm>
        </p:spPr>
        <p:txBody>
          <a:bodyPr/>
          <a:lstStyle/>
          <a:p>
            <a:pPr>
              <a:defRPr/>
            </a:pPr>
            <a:r>
              <a:rPr lang="en-US" sz="1200" dirty="0">
                <a:solidFill>
                  <a:srgbClr val="0000FF"/>
                </a:solidFill>
              </a:rPr>
              <a:t>Minos </a:t>
            </a:r>
            <a:r>
              <a:rPr lang="en-US" sz="1200" dirty="0" err="1" smtClean="0">
                <a:solidFill>
                  <a:srgbClr val="0000FF"/>
                </a:solidFill>
              </a:rPr>
              <a:t>Garofalakis</a:t>
            </a:r>
            <a:r>
              <a:rPr lang="de-DE" sz="1200" dirty="0" smtClean="0">
                <a:solidFill>
                  <a:srgbClr val="0000FF"/>
                </a:solidFill>
              </a:rPr>
              <a:t> </a:t>
            </a:r>
            <a:r>
              <a:rPr lang="en-US" sz="1200" dirty="0" smtClean="0">
                <a:solidFill>
                  <a:srgbClr val="0000FF"/>
                </a:solidFill>
              </a:rPr>
              <a:t>A </a:t>
            </a:r>
            <a:r>
              <a:rPr lang="en-US" sz="1200" dirty="0">
                <a:solidFill>
                  <a:srgbClr val="0000FF"/>
                </a:solidFill>
              </a:rPr>
              <a:t>Quick Intro to Data Stream </a:t>
            </a:r>
            <a:r>
              <a:rPr lang="en-US" sz="1200" dirty="0" err="1">
                <a:solidFill>
                  <a:srgbClr val="0000FF"/>
                </a:solidFill>
              </a:rPr>
              <a:t>Algorithmics</a:t>
            </a:r>
            <a:r>
              <a:rPr lang="en-US" sz="1200" dirty="0">
                <a:solidFill>
                  <a:srgbClr val="0000FF"/>
                </a:solidFill>
              </a:rPr>
              <a:t> – </a:t>
            </a:r>
            <a:r>
              <a:rPr lang="en-US" sz="1200" i="1" dirty="0">
                <a:solidFill>
                  <a:srgbClr val="0000FF"/>
                </a:solidFill>
              </a:rPr>
              <a:t>CS262 </a:t>
            </a:r>
            <a:r>
              <a:rPr lang="en-US" sz="1200" dirty="0">
                <a:solidFill>
                  <a:srgbClr val="0000FF"/>
                </a:solidFill>
              </a:rPr>
              <a:t> </a:t>
            </a:r>
          </a:p>
        </p:txBody>
      </p:sp>
      <p:sp>
        <p:nvSpPr>
          <p:cNvPr id="2" name="Rechteck 1"/>
          <p:cNvSpPr/>
          <p:nvPr/>
        </p:nvSpPr>
        <p:spPr>
          <a:xfrm>
            <a:off x="6012160" y="1691516"/>
            <a:ext cx="3031599" cy="369332"/>
          </a:xfrm>
          <a:prstGeom prst="rect">
            <a:avLst/>
          </a:prstGeom>
        </p:spPr>
        <p:txBody>
          <a:bodyPr wrap="none">
            <a:spAutoFit/>
          </a:bodyPr>
          <a:lstStyle/>
          <a:p>
            <a:r>
              <a:rPr lang="en-US" i="1" dirty="0">
                <a:solidFill>
                  <a:schemeClr val="bg2"/>
                </a:solidFill>
              </a:rPr>
              <a:t>[</a:t>
            </a:r>
            <a:r>
              <a:rPr lang="en-US" i="1" dirty="0" err="1">
                <a:solidFill>
                  <a:schemeClr val="bg2"/>
                </a:solidFill>
              </a:rPr>
              <a:t>Cormode</a:t>
            </a:r>
            <a:r>
              <a:rPr lang="en-US" i="1" dirty="0">
                <a:solidFill>
                  <a:schemeClr val="bg2"/>
                </a:solidFill>
              </a:rPr>
              <a:t>, </a:t>
            </a:r>
            <a:r>
              <a:rPr lang="en-US" i="1" dirty="0" err="1">
                <a:solidFill>
                  <a:schemeClr val="bg2"/>
                </a:solidFill>
              </a:rPr>
              <a:t>Muthukrishnan</a:t>
            </a:r>
            <a:r>
              <a:rPr lang="ja-JP" altLang="en-US" i="1" dirty="0">
                <a:solidFill>
                  <a:schemeClr val="bg2"/>
                </a:solidFill>
                <a:latin typeface="Arial"/>
              </a:rPr>
              <a:t>’</a:t>
            </a:r>
            <a:r>
              <a:rPr lang="en-US" i="1" dirty="0">
                <a:solidFill>
                  <a:schemeClr val="bg2"/>
                </a:solidFill>
              </a:rPr>
              <a:t>04]</a:t>
            </a:r>
            <a:r>
              <a:rPr lang="en-US" dirty="0"/>
              <a:t> </a:t>
            </a:r>
            <a:endParaRPr lang="de-DE" dirty="0"/>
          </a:p>
        </p:txBody>
      </p:sp>
    </p:spTree>
    <p:extLst>
      <p:ext uri="{BB962C8B-B14F-4D97-AF65-F5344CB8AC3E}">
        <p14:creationId xmlns:p14="http://schemas.microsoft.com/office/powerpoint/2010/main" val="29323439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Herleitung der Abschätzung A‘[</a:t>
            </a:r>
            <a:r>
              <a:rPr lang="de-DE" dirty="0" err="1" smtClean="0"/>
              <a:t>j</a:t>
            </a:r>
            <a:r>
              <a:rPr lang="de-DE" dirty="0" smtClean="0"/>
              <a:t>] für A[</a:t>
            </a:r>
            <a:r>
              <a:rPr lang="de-DE" dirty="0" err="1" smtClean="0"/>
              <a:t>j</a:t>
            </a:r>
            <a:r>
              <a:rPr lang="de-DE" dirty="0" smtClean="0"/>
              <a:t>]</a:t>
            </a:r>
            <a:endParaRPr lang="de-DE" dirty="0"/>
          </a:p>
        </p:txBody>
      </p:sp>
      <p:pic>
        <p:nvPicPr>
          <p:cNvPr id="5" name="Inhaltsplatzhalter 4" descr="Screen Shot 2015-01-19 at 16.21.26.png"/>
          <p:cNvPicPr>
            <a:picLocks noGrp="1" noChangeAspect="1"/>
          </p:cNvPicPr>
          <p:nvPr>
            <p:ph idx="1"/>
          </p:nvPr>
        </p:nvPicPr>
        <p:blipFill>
          <a:blip r:embed="rId2">
            <a:extLst>
              <a:ext uri="{28A0092B-C50C-407E-A947-70E740481C1C}">
                <a14:useLocalDpi xmlns:a14="http://schemas.microsoft.com/office/drawing/2010/main" val="0"/>
              </a:ext>
            </a:extLst>
          </a:blip>
          <a:srcRect t="5071" b="5071"/>
          <a:stretch>
            <a:fillRect/>
          </a:stretch>
        </p:blipFill>
        <p:spPr/>
      </p:pic>
      <p:sp>
        <p:nvSpPr>
          <p:cNvPr id="4" name="Foliennummernplatzhalter 3"/>
          <p:cNvSpPr>
            <a:spLocks noGrp="1"/>
          </p:cNvSpPr>
          <p:nvPr>
            <p:ph type="sldNum" sz="quarter" idx="12"/>
          </p:nvPr>
        </p:nvSpPr>
        <p:spPr/>
        <p:txBody>
          <a:bodyPr/>
          <a:lstStyle/>
          <a:p>
            <a:pPr>
              <a:defRPr/>
            </a:pPr>
            <a:fld id="{D4E55964-1ACB-E742-83A7-6D5C6D2D6D17}" type="slidenum">
              <a:rPr lang="de-DE" smtClean="0"/>
              <a:pPr>
                <a:defRPr/>
              </a:pPr>
              <a:t>75</a:t>
            </a:fld>
            <a:endParaRPr lang="de-DE"/>
          </a:p>
        </p:txBody>
      </p:sp>
      <p:sp>
        <p:nvSpPr>
          <p:cNvPr id="3" name="Textfeld 2"/>
          <p:cNvSpPr txBox="1"/>
          <p:nvPr/>
        </p:nvSpPr>
        <p:spPr>
          <a:xfrm>
            <a:off x="1043608" y="1124744"/>
            <a:ext cx="792088" cy="461665"/>
          </a:xfrm>
          <a:prstGeom prst="rect">
            <a:avLst/>
          </a:prstGeom>
          <a:solidFill>
            <a:srgbClr val="FFFFFF"/>
          </a:solidFill>
        </p:spPr>
        <p:txBody>
          <a:bodyPr wrap="square" rtlCol="0">
            <a:spAutoFit/>
          </a:bodyPr>
          <a:lstStyle/>
          <a:p>
            <a:r>
              <a:rPr lang="de-DE" sz="2400" dirty="0" smtClean="0"/>
              <a:t>A‘[</a:t>
            </a:r>
            <a:r>
              <a:rPr lang="de-DE" sz="2400" dirty="0" err="1" smtClean="0"/>
              <a:t>j</a:t>
            </a:r>
            <a:r>
              <a:rPr lang="de-DE" sz="2400" dirty="0" smtClean="0"/>
              <a:t>]</a:t>
            </a:r>
            <a:endParaRPr lang="de-DE" sz="2400" dirty="0"/>
          </a:p>
        </p:txBody>
      </p:sp>
    </p:spTree>
    <p:extLst>
      <p:ext uri="{BB962C8B-B14F-4D97-AF65-F5344CB8AC3E}">
        <p14:creationId xmlns:p14="http://schemas.microsoft.com/office/powerpoint/2010/main" val="25954816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Herleitung der Abschätzung A‘[</a:t>
            </a:r>
            <a:r>
              <a:rPr lang="de-DE" dirty="0" err="1"/>
              <a:t>j</a:t>
            </a:r>
            <a:r>
              <a:rPr lang="de-DE" dirty="0"/>
              <a:t>] für A[</a:t>
            </a:r>
            <a:r>
              <a:rPr lang="de-DE" dirty="0" err="1"/>
              <a:t>j</a:t>
            </a:r>
            <a:r>
              <a:rPr lang="de-DE" dirty="0" smtClean="0"/>
              <a:t>] (2)</a:t>
            </a:r>
            <a:endParaRPr lang="de-DE" dirty="0"/>
          </a:p>
        </p:txBody>
      </p:sp>
      <p:pic>
        <p:nvPicPr>
          <p:cNvPr id="5" name="Inhaltsplatzhalter 4" descr="Screen Shot 2015-01-19 at 16.21.41.png"/>
          <p:cNvPicPr>
            <a:picLocks noGrp="1" noChangeAspect="1"/>
          </p:cNvPicPr>
          <p:nvPr>
            <p:ph idx="1"/>
          </p:nvPr>
        </p:nvPicPr>
        <p:blipFill>
          <a:blip r:embed="rId2">
            <a:extLst>
              <a:ext uri="{28A0092B-C50C-407E-A947-70E740481C1C}">
                <a14:useLocalDpi xmlns:a14="http://schemas.microsoft.com/office/drawing/2010/main" val="0"/>
              </a:ext>
            </a:extLst>
          </a:blip>
          <a:srcRect t="4681" b="4681"/>
          <a:stretch>
            <a:fillRect/>
          </a:stretch>
        </p:blipFill>
        <p:spPr/>
      </p:pic>
      <p:sp>
        <p:nvSpPr>
          <p:cNvPr id="4" name="Foliennummernplatzhalter 3"/>
          <p:cNvSpPr>
            <a:spLocks noGrp="1"/>
          </p:cNvSpPr>
          <p:nvPr>
            <p:ph type="sldNum" sz="quarter" idx="12"/>
          </p:nvPr>
        </p:nvSpPr>
        <p:spPr/>
        <p:txBody>
          <a:bodyPr/>
          <a:lstStyle/>
          <a:p>
            <a:pPr>
              <a:defRPr/>
            </a:pPr>
            <a:fld id="{D4E55964-1ACB-E742-83A7-6D5C6D2D6D17}" type="slidenum">
              <a:rPr lang="de-DE" smtClean="0"/>
              <a:pPr>
                <a:defRPr/>
              </a:pPr>
              <a:t>76</a:t>
            </a:fld>
            <a:endParaRPr lang="de-DE"/>
          </a:p>
        </p:txBody>
      </p:sp>
      <p:sp>
        <p:nvSpPr>
          <p:cNvPr id="3" name="Rechteck 2"/>
          <p:cNvSpPr/>
          <p:nvPr/>
        </p:nvSpPr>
        <p:spPr>
          <a:xfrm>
            <a:off x="530415" y="4599400"/>
            <a:ext cx="1008112" cy="2880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506368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pPr eaLnBrk="1" hangingPunct="1">
              <a:defRPr/>
            </a:pPr>
            <a:r>
              <a:rPr lang="en-US" dirty="0" smtClean="0">
                <a:cs typeface="+mj-cs"/>
              </a:rPr>
              <a:t>CM-</a:t>
            </a:r>
            <a:r>
              <a:rPr lang="en-US" dirty="0" err="1" smtClean="0">
                <a:cs typeface="+mj-cs"/>
              </a:rPr>
              <a:t>Skizzen</a:t>
            </a:r>
            <a:r>
              <a:rPr lang="en-US" dirty="0" smtClean="0">
                <a:cs typeface="+mj-cs"/>
              </a:rPr>
              <a:t> – </a:t>
            </a:r>
            <a:r>
              <a:rPr lang="en-US" dirty="0" err="1" smtClean="0">
                <a:cs typeface="+mj-cs"/>
              </a:rPr>
              <a:t>Analyse</a:t>
            </a:r>
            <a:endParaRPr lang="en-US" dirty="0" smtClean="0">
              <a:cs typeface="+mj-cs"/>
            </a:endParaRPr>
          </a:p>
        </p:txBody>
      </p:sp>
      <p:sp>
        <p:nvSpPr>
          <p:cNvPr id="479235" name="Rectangle 3"/>
          <p:cNvSpPr>
            <a:spLocks noGrp="1" noChangeArrowheads="1"/>
          </p:cNvSpPr>
          <p:nvPr>
            <p:ph type="body" idx="1"/>
          </p:nvPr>
        </p:nvSpPr>
        <p:spPr>
          <a:xfrm>
            <a:off x="0" y="1143000"/>
            <a:ext cx="9144000" cy="5094312"/>
          </a:xfrm>
        </p:spPr>
        <p:txBody>
          <a:bodyPr/>
          <a:lstStyle/>
          <a:p>
            <a:pPr eaLnBrk="1" hangingPunct="1">
              <a:lnSpc>
                <a:spcPct val="120000"/>
              </a:lnSpc>
              <a:buFont typeface="Wingdings" charset="0"/>
              <a:buNone/>
              <a:defRPr/>
            </a:pPr>
            <a:r>
              <a:rPr lang="en-US" dirty="0" err="1" smtClean="0">
                <a:cs typeface="+mn-cs"/>
              </a:rPr>
              <a:t>Schätze</a:t>
            </a:r>
            <a:r>
              <a:rPr lang="en-US" dirty="0" smtClean="0">
                <a:cs typeface="+mn-cs"/>
              </a:rPr>
              <a:t> </a:t>
            </a:r>
            <a:r>
              <a:rPr lang="en-US" dirty="0" smtClean="0">
                <a:solidFill>
                  <a:schemeClr val="bg2"/>
                </a:solidFill>
                <a:cs typeface="+mn-cs"/>
              </a:rPr>
              <a:t>A</a:t>
            </a:r>
            <a:r>
              <a:rPr lang="ja-JP" altLang="en-US" dirty="0" smtClean="0">
                <a:solidFill>
                  <a:schemeClr val="bg2"/>
                </a:solidFill>
                <a:latin typeface="Arial"/>
                <a:cs typeface="+mn-cs"/>
              </a:rPr>
              <a:t>’</a:t>
            </a:r>
            <a:r>
              <a:rPr lang="en-US" dirty="0" smtClean="0">
                <a:solidFill>
                  <a:schemeClr val="bg2"/>
                </a:solidFill>
                <a:cs typeface="+mn-cs"/>
              </a:rPr>
              <a:t>[j] = min</a:t>
            </a:r>
            <a:r>
              <a:rPr lang="en-US" baseline="-25000" dirty="0" smtClean="0">
                <a:solidFill>
                  <a:schemeClr val="bg2"/>
                </a:solidFill>
                <a:cs typeface="+mn-cs"/>
              </a:rPr>
              <a:t>k</a:t>
            </a:r>
            <a:r>
              <a:rPr lang="en-US" dirty="0" smtClean="0">
                <a:solidFill>
                  <a:schemeClr val="bg2"/>
                </a:solidFill>
                <a:cs typeface="+mn-cs"/>
              </a:rPr>
              <a:t> { CM[</a:t>
            </a:r>
            <a:r>
              <a:rPr lang="en-US" dirty="0" err="1" smtClean="0">
                <a:solidFill>
                  <a:schemeClr val="bg2"/>
                </a:solidFill>
                <a:cs typeface="+mn-cs"/>
              </a:rPr>
              <a:t>k,h</a:t>
            </a:r>
            <a:r>
              <a:rPr lang="en-US" baseline="-25000" dirty="0" err="1" smtClean="0">
                <a:solidFill>
                  <a:schemeClr val="bg2"/>
                </a:solidFill>
                <a:cs typeface="+mn-cs"/>
              </a:rPr>
              <a:t>k</a:t>
            </a:r>
            <a:r>
              <a:rPr lang="en-US" dirty="0" smtClean="0">
                <a:solidFill>
                  <a:schemeClr val="bg2"/>
                </a:solidFill>
                <a:cs typeface="+mn-cs"/>
              </a:rPr>
              <a:t>(j)] }</a:t>
            </a:r>
          </a:p>
          <a:p>
            <a:pPr eaLnBrk="1" hangingPunct="1">
              <a:lnSpc>
                <a:spcPct val="120000"/>
              </a:lnSpc>
              <a:defRPr/>
            </a:pPr>
            <a:r>
              <a:rPr lang="en-US" dirty="0" err="1" smtClean="0">
                <a:cs typeface="+mn-cs"/>
              </a:rPr>
              <a:t>Analyse</a:t>
            </a:r>
            <a:r>
              <a:rPr lang="en-US" dirty="0" smtClean="0">
                <a:cs typeface="+mn-cs"/>
              </a:rPr>
              <a:t>: In </a:t>
            </a:r>
            <a:r>
              <a:rPr lang="en-US" dirty="0" err="1" smtClean="0">
                <a:solidFill>
                  <a:schemeClr val="bg2"/>
                </a:solidFill>
                <a:cs typeface="+mn-cs"/>
              </a:rPr>
              <a:t>k</a:t>
            </a:r>
            <a:r>
              <a:rPr lang="en-US" dirty="0" err="1" smtClean="0">
                <a:cs typeface="+mn-cs"/>
              </a:rPr>
              <a:t>'ter</a:t>
            </a:r>
            <a:r>
              <a:rPr lang="en-US" dirty="0" smtClean="0">
                <a:cs typeface="+mn-cs"/>
              </a:rPr>
              <a:t> </a:t>
            </a:r>
            <a:r>
              <a:rPr lang="en-US" dirty="0" err="1" smtClean="0">
                <a:cs typeface="+mn-cs"/>
              </a:rPr>
              <a:t>Zeile</a:t>
            </a:r>
            <a:r>
              <a:rPr lang="en-US" dirty="0" smtClean="0">
                <a:cs typeface="+mn-cs"/>
              </a:rPr>
              <a:t>, </a:t>
            </a:r>
            <a:r>
              <a:rPr lang="en-US" dirty="0" smtClean="0">
                <a:solidFill>
                  <a:schemeClr val="bg2"/>
                </a:solidFill>
                <a:cs typeface="+mn-cs"/>
              </a:rPr>
              <a:t>CM[</a:t>
            </a:r>
            <a:r>
              <a:rPr lang="en-US" dirty="0" err="1" smtClean="0">
                <a:solidFill>
                  <a:schemeClr val="bg2"/>
                </a:solidFill>
                <a:cs typeface="+mn-cs"/>
              </a:rPr>
              <a:t>k,h</a:t>
            </a:r>
            <a:r>
              <a:rPr lang="en-US" baseline="-25000" dirty="0" err="1" smtClean="0">
                <a:solidFill>
                  <a:schemeClr val="bg2"/>
                </a:solidFill>
                <a:cs typeface="+mn-cs"/>
              </a:rPr>
              <a:t>k</a:t>
            </a:r>
            <a:r>
              <a:rPr lang="en-US" dirty="0" smtClean="0">
                <a:solidFill>
                  <a:schemeClr val="bg2"/>
                </a:solidFill>
                <a:cs typeface="+mn-cs"/>
              </a:rPr>
              <a:t>(j)] = A[j] + </a:t>
            </a:r>
            <a:r>
              <a:rPr lang="en-US" dirty="0" err="1" smtClean="0">
                <a:solidFill>
                  <a:schemeClr val="bg2"/>
                </a:solidFill>
                <a:cs typeface="+mn-cs"/>
              </a:rPr>
              <a:t>X</a:t>
            </a:r>
            <a:r>
              <a:rPr lang="en-US" baseline="-25000" dirty="0" err="1" smtClean="0">
                <a:solidFill>
                  <a:schemeClr val="bg2"/>
                </a:solidFill>
                <a:cs typeface="+mn-cs"/>
              </a:rPr>
              <a:t>k,j</a:t>
            </a:r>
            <a:endParaRPr lang="en-US" baseline="-25000" dirty="0" smtClean="0">
              <a:solidFill>
                <a:schemeClr val="bg2"/>
              </a:solidFill>
              <a:cs typeface="+mn-cs"/>
            </a:endParaRPr>
          </a:p>
          <a:p>
            <a:pPr lvl="1" eaLnBrk="1" hangingPunct="1">
              <a:lnSpc>
                <a:spcPct val="120000"/>
              </a:lnSpc>
              <a:defRPr/>
            </a:pPr>
            <a:r>
              <a:rPr lang="en-US" dirty="0" err="1" smtClean="0">
                <a:solidFill>
                  <a:schemeClr val="bg2"/>
                </a:solidFill>
              </a:rPr>
              <a:t>X</a:t>
            </a:r>
            <a:r>
              <a:rPr lang="en-US" baseline="-25000" dirty="0" err="1" smtClean="0">
                <a:solidFill>
                  <a:schemeClr val="bg2"/>
                </a:solidFill>
              </a:rPr>
              <a:t>k,j</a:t>
            </a:r>
            <a:r>
              <a:rPr lang="en-US" baseline="-25000" dirty="0" smtClean="0">
                <a:solidFill>
                  <a:schemeClr val="bg2"/>
                </a:solidFill>
              </a:rPr>
              <a:t> </a:t>
            </a:r>
            <a:r>
              <a:rPr lang="en-US" dirty="0" smtClean="0">
                <a:solidFill>
                  <a:schemeClr val="bg2"/>
                </a:solidFill>
              </a:rPr>
              <a:t>= </a:t>
            </a:r>
            <a:r>
              <a:rPr lang="en-US" dirty="0" smtClean="0">
                <a:solidFill>
                  <a:schemeClr val="bg2"/>
                </a:solidFill>
                <a:latin typeface="Symbol" charset="0"/>
              </a:rPr>
              <a:t>S</a:t>
            </a:r>
            <a:r>
              <a:rPr lang="en-US" dirty="0" smtClean="0">
                <a:solidFill>
                  <a:schemeClr val="bg2"/>
                </a:solidFill>
              </a:rPr>
              <a:t> A[</a:t>
            </a:r>
            <a:r>
              <a:rPr lang="en-US" dirty="0" err="1" smtClean="0">
                <a:solidFill>
                  <a:schemeClr val="bg2"/>
                </a:solidFill>
              </a:rPr>
              <a:t>i</a:t>
            </a:r>
            <a:r>
              <a:rPr lang="en-US" dirty="0" smtClean="0">
                <a:solidFill>
                  <a:schemeClr val="bg2"/>
                </a:solidFill>
              </a:rPr>
              <a:t>] | </a:t>
            </a:r>
            <a:r>
              <a:rPr lang="en-US" dirty="0" err="1" smtClean="0">
                <a:solidFill>
                  <a:schemeClr val="bg2"/>
                </a:solidFill>
              </a:rPr>
              <a:t>h</a:t>
            </a:r>
            <a:r>
              <a:rPr lang="en-US" baseline="-25000" dirty="0" err="1" smtClean="0">
                <a:solidFill>
                  <a:schemeClr val="bg2"/>
                </a:solidFill>
              </a:rPr>
              <a:t>k</a:t>
            </a:r>
            <a:r>
              <a:rPr lang="en-US" dirty="0" smtClean="0">
                <a:solidFill>
                  <a:schemeClr val="bg2"/>
                </a:solidFill>
              </a:rPr>
              <a:t>(</a:t>
            </a:r>
            <a:r>
              <a:rPr lang="en-US" dirty="0" err="1" smtClean="0">
                <a:solidFill>
                  <a:schemeClr val="bg2"/>
                </a:solidFill>
              </a:rPr>
              <a:t>i</a:t>
            </a:r>
            <a:r>
              <a:rPr lang="en-US" dirty="0" smtClean="0">
                <a:solidFill>
                  <a:schemeClr val="bg2"/>
                </a:solidFill>
              </a:rPr>
              <a:t>) = </a:t>
            </a:r>
            <a:r>
              <a:rPr lang="en-US" dirty="0" err="1" smtClean="0">
                <a:solidFill>
                  <a:schemeClr val="bg2"/>
                </a:solidFill>
              </a:rPr>
              <a:t>h</a:t>
            </a:r>
            <a:r>
              <a:rPr lang="en-US" baseline="-25000" dirty="0" err="1" smtClean="0">
                <a:solidFill>
                  <a:schemeClr val="bg2"/>
                </a:solidFill>
              </a:rPr>
              <a:t>k</a:t>
            </a:r>
            <a:r>
              <a:rPr lang="en-US" dirty="0" smtClean="0">
                <a:solidFill>
                  <a:schemeClr val="bg2"/>
                </a:solidFill>
              </a:rPr>
              <a:t>(j)</a:t>
            </a:r>
          </a:p>
          <a:p>
            <a:pPr lvl="1" eaLnBrk="1" hangingPunct="1">
              <a:lnSpc>
                <a:spcPct val="120000"/>
              </a:lnSpc>
              <a:spcBef>
                <a:spcPct val="50000"/>
              </a:spcBef>
              <a:defRPr/>
            </a:pPr>
            <a:r>
              <a:rPr lang="en-US" dirty="0" smtClean="0">
                <a:solidFill>
                  <a:schemeClr val="bg2"/>
                </a:solidFill>
              </a:rPr>
              <a:t>E[</a:t>
            </a:r>
            <a:r>
              <a:rPr lang="en-US" dirty="0" err="1" smtClean="0">
                <a:solidFill>
                  <a:schemeClr val="bg2"/>
                </a:solidFill>
              </a:rPr>
              <a:t>X</a:t>
            </a:r>
            <a:r>
              <a:rPr lang="en-US" baseline="-25000" dirty="0" err="1" smtClean="0">
                <a:solidFill>
                  <a:schemeClr val="bg2"/>
                </a:solidFill>
              </a:rPr>
              <a:t>k,j</a:t>
            </a:r>
            <a:r>
              <a:rPr lang="en-US" dirty="0" smtClean="0">
                <a:solidFill>
                  <a:schemeClr val="bg2"/>
                </a:solidFill>
              </a:rPr>
              <a:t>]	= </a:t>
            </a:r>
            <a:r>
              <a:rPr lang="en-US" dirty="0" smtClean="0">
                <a:solidFill>
                  <a:schemeClr val="bg2"/>
                </a:solidFill>
                <a:latin typeface="Symbol" charset="0"/>
              </a:rPr>
              <a:t>S</a:t>
            </a:r>
            <a:r>
              <a:rPr lang="en-US" dirty="0" smtClean="0">
                <a:solidFill>
                  <a:schemeClr val="bg2"/>
                </a:solidFill>
              </a:rPr>
              <a:t> A[</a:t>
            </a:r>
            <a:r>
              <a:rPr lang="en-US" dirty="0" err="1" smtClean="0">
                <a:solidFill>
                  <a:schemeClr val="bg2"/>
                </a:solidFill>
              </a:rPr>
              <a:t>i</a:t>
            </a:r>
            <a:r>
              <a:rPr lang="en-US" dirty="0" smtClean="0">
                <a:solidFill>
                  <a:schemeClr val="bg2"/>
                </a:solidFill>
              </a:rPr>
              <a:t>]*</a:t>
            </a:r>
            <a:r>
              <a:rPr lang="en-US" dirty="0" err="1" smtClean="0">
                <a:solidFill>
                  <a:schemeClr val="bg2"/>
                </a:solidFill>
              </a:rPr>
              <a:t>Pr</a:t>
            </a:r>
            <a:r>
              <a:rPr lang="en-US" dirty="0" smtClean="0">
                <a:solidFill>
                  <a:schemeClr val="bg2"/>
                </a:solidFill>
              </a:rPr>
              <a:t>[</a:t>
            </a:r>
            <a:r>
              <a:rPr lang="en-US" dirty="0" err="1" smtClean="0">
                <a:solidFill>
                  <a:schemeClr val="bg2"/>
                </a:solidFill>
              </a:rPr>
              <a:t>h</a:t>
            </a:r>
            <a:r>
              <a:rPr lang="en-US" baseline="-25000" dirty="0" err="1" smtClean="0">
                <a:solidFill>
                  <a:schemeClr val="bg2"/>
                </a:solidFill>
              </a:rPr>
              <a:t>k</a:t>
            </a:r>
            <a:r>
              <a:rPr lang="en-US" dirty="0" smtClean="0">
                <a:solidFill>
                  <a:schemeClr val="bg2"/>
                </a:solidFill>
              </a:rPr>
              <a:t>(</a:t>
            </a:r>
            <a:r>
              <a:rPr lang="en-US" dirty="0" err="1" smtClean="0">
                <a:solidFill>
                  <a:schemeClr val="bg2"/>
                </a:solidFill>
              </a:rPr>
              <a:t>i</a:t>
            </a:r>
            <a:r>
              <a:rPr lang="en-US" dirty="0" smtClean="0">
                <a:solidFill>
                  <a:schemeClr val="bg2"/>
                </a:solidFill>
              </a:rPr>
              <a:t>)=</a:t>
            </a:r>
            <a:r>
              <a:rPr lang="en-US" dirty="0" err="1" smtClean="0">
                <a:solidFill>
                  <a:schemeClr val="bg2"/>
                </a:solidFill>
              </a:rPr>
              <a:t>h</a:t>
            </a:r>
            <a:r>
              <a:rPr lang="en-US" baseline="-25000" dirty="0" err="1" smtClean="0">
                <a:solidFill>
                  <a:schemeClr val="bg2"/>
                </a:solidFill>
              </a:rPr>
              <a:t>k</a:t>
            </a:r>
            <a:r>
              <a:rPr lang="en-US" dirty="0" smtClean="0">
                <a:solidFill>
                  <a:schemeClr val="bg2"/>
                </a:solidFill>
              </a:rPr>
              <a:t>(j)] </a:t>
            </a:r>
            <a:br>
              <a:rPr lang="en-US" dirty="0" smtClean="0">
                <a:solidFill>
                  <a:schemeClr val="bg2"/>
                </a:solidFill>
              </a:rPr>
            </a:br>
            <a:r>
              <a:rPr lang="en-US" dirty="0" smtClean="0">
                <a:solidFill>
                  <a:schemeClr val="bg2"/>
                </a:solidFill>
              </a:rPr>
              <a:t>		</a:t>
            </a:r>
            <a:r>
              <a:rPr lang="en-US" dirty="0" smtClean="0">
                <a:solidFill>
                  <a:schemeClr val="bg2"/>
                </a:solidFill>
                <a:sym typeface="Symbol" charset="0"/>
              </a:rPr>
              <a:t></a:t>
            </a:r>
            <a:r>
              <a:rPr lang="en-US" dirty="0" smtClean="0">
                <a:solidFill>
                  <a:schemeClr val="bg2"/>
                </a:solidFill>
              </a:rPr>
              <a:t> (</a:t>
            </a:r>
            <a:r>
              <a:rPr lang="en-US" dirty="0" smtClean="0">
                <a:solidFill>
                  <a:schemeClr val="bg2"/>
                </a:solidFill>
                <a:latin typeface="Symbol" charset="0"/>
                <a:sym typeface="Symbol" charset="0"/>
              </a:rPr>
              <a:t></a:t>
            </a:r>
            <a:r>
              <a:rPr lang="en-US" dirty="0" smtClean="0">
                <a:solidFill>
                  <a:schemeClr val="bg2"/>
                </a:solidFill>
              </a:rPr>
              <a:t>/2) * </a:t>
            </a:r>
            <a:r>
              <a:rPr lang="en-US" dirty="0" smtClean="0">
                <a:solidFill>
                  <a:schemeClr val="bg2"/>
                </a:solidFill>
                <a:latin typeface="Symbol" charset="0"/>
              </a:rPr>
              <a:t>S</a:t>
            </a:r>
            <a:r>
              <a:rPr lang="en-US" dirty="0" smtClean="0">
                <a:solidFill>
                  <a:schemeClr val="bg2"/>
                </a:solidFill>
              </a:rPr>
              <a:t> A[</a:t>
            </a:r>
            <a:r>
              <a:rPr lang="en-US" dirty="0" err="1" smtClean="0">
                <a:solidFill>
                  <a:schemeClr val="bg2"/>
                </a:solidFill>
              </a:rPr>
              <a:t>i</a:t>
            </a:r>
            <a:r>
              <a:rPr lang="en-US" dirty="0" smtClean="0">
                <a:solidFill>
                  <a:schemeClr val="bg2"/>
                </a:solidFill>
              </a:rPr>
              <a:t>] = </a:t>
            </a:r>
            <a:r>
              <a:rPr lang="en-US" dirty="0" smtClean="0">
                <a:solidFill>
                  <a:schemeClr val="bg2"/>
                </a:solidFill>
                <a:latin typeface="Symbol" charset="0"/>
              </a:rPr>
              <a:t>e </a:t>
            </a:r>
            <a:r>
              <a:rPr lang="en-US" dirty="0" smtClean="0">
                <a:solidFill>
                  <a:schemeClr val="bg2"/>
                </a:solidFill>
              </a:rPr>
              <a:t>||A||</a:t>
            </a:r>
            <a:r>
              <a:rPr lang="en-US" baseline="-25000" dirty="0" smtClean="0">
                <a:solidFill>
                  <a:schemeClr val="bg2"/>
                </a:solidFill>
              </a:rPr>
              <a:t>1</a:t>
            </a:r>
            <a:r>
              <a:rPr lang="en-US" dirty="0" smtClean="0">
                <a:solidFill>
                  <a:schemeClr val="bg2"/>
                </a:solidFill>
              </a:rPr>
              <a:t>/2</a:t>
            </a:r>
            <a:r>
              <a:rPr lang="en-US" dirty="0" smtClean="0"/>
              <a:t>  (</a:t>
            </a:r>
            <a:r>
              <a:rPr lang="en-US" dirty="0" err="1" smtClean="0"/>
              <a:t>paarweise</a:t>
            </a:r>
            <a:r>
              <a:rPr lang="en-US" dirty="0" smtClean="0"/>
              <a:t> </a:t>
            </a:r>
            <a:r>
              <a:rPr lang="en-US" dirty="0" err="1" smtClean="0"/>
              <a:t>Unabh</a:t>
            </a:r>
            <a:r>
              <a:rPr lang="en-US" dirty="0" smtClean="0"/>
              <a:t>. von </a:t>
            </a:r>
            <a:r>
              <a:rPr lang="en-US" dirty="0" smtClean="0">
                <a:solidFill>
                  <a:schemeClr val="bg2"/>
                </a:solidFill>
              </a:rPr>
              <a:t>h)</a:t>
            </a:r>
          </a:p>
          <a:p>
            <a:pPr lvl="1" eaLnBrk="1" hangingPunct="1">
              <a:lnSpc>
                <a:spcPct val="120000"/>
              </a:lnSpc>
              <a:spcBef>
                <a:spcPct val="50000"/>
              </a:spcBef>
              <a:defRPr/>
            </a:pPr>
            <a:r>
              <a:rPr lang="en-US" dirty="0" err="1" smtClean="0">
                <a:solidFill>
                  <a:schemeClr val="bg2"/>
                </a:solidFill>
              </a:rPr>
              <a:t>Pr</a:t>
            </a:r>
            <a:r>
              <a:rPr lang="en-US" dirty="0" smtClean="0">
                <a:solidFill>
                  <a:schemeClr val="bg2"/>
                </a:solidFill>
              </a:rPr>
              <a:t>[</a:t>
            </a:r>
            <a:r>
              <a:rPr lang="en-US" dirty="0" err="1" smtClean="0">
                <a:solidFill>
                  <a:schemeClr val="bg2"/>
                </a:solidFill>
              </a:rPr>
              <a:t>X</a:t>
            </a:r>
            <a:r>
              <a:rPr lang="en-US" baseline="-25000" dirty="0" err="1" smtClean="0">
                <a:solidFill>
                  <a:schemeClr val="bg2"/>
                </a:solidFill>
              </a:rPr>
              <a:t>k,j</a:t>
            </a:r>
            <a:r>
              <a:rPr lang="en-US" baseline="-25000" dirty="0" smtClean="0">
                <a:solidFill>
                  <a:schemeClr val="bg2"/>
                </a:solidFill>
              </a:rPr>
              <a:t> </a:t>
            </a:r>
            <a:r>
              <a:rPr lang="en-US" dirty="0" smtClean="0">
                <a:solidFill>
                  <a:schemeClr val="bg2"/>
                </a:solidFill>
                <a:sym typeface="Symbol" charset="0"/>
              </a:rPr>
              <a:t></a:t>
            </a:r>
            <a:r>
              <a:rPr lang="en-US" dirty="0" smtClean="0">
                <a:solidFill>
                  <a:schemeClr val="bg2"/>
                </a:solidFill>
              </a:rPr>
              <a:t> </a:t>
            </a:r>
            <a:r>
              <a:rPr lang="en-US" dirty="0" smtClean="0">
                <a:solidFill>
                  <a:schemeClr val="bg2"/>
                </a:solidFill>
                <a:latin typeface="Symbol" charset="0"/>
              </a:rPr>
              <a:t>e</a:t>
            </a:r>
            <a:r>
              <a:rPr lang="en-US" dirty="0" smtClean="0">
                <a:solidFill>
                  <a:schemeClr val="bg2"/>
                </a:solidFill>
              </a:rPr>
              <a:t>||A||</a:t>
            </a:r>
            <a:r>
              <a:rPr lang="en-US" baseline="-25000" dirty="0" smtClean="0">
                <a:solidFill>
                  <a:schemeClr val="bg2"/>
                </a:solidFill>
              </a:rPr>
              <a:t>1</a:t>
            </a:r>
            <a:r>
              <a:rPr lang="en-US" dirty="0" smtClean="0">
                <a:solidFill>
                  <a:schemeClr val="bg2"/>
                </a:solidFill>
              </a:rPr>
              <a:t>] = </a:t>
            </a:r>
            <a:r>
              <a:rPr lang="en-US" dirty="0" err="1" smtClean="0">
                <a:solidFill>
                  <a:schemeClr val="bg2"/>
                </a:solidFill>
              </a:rPr>
              <a:t>Pr</a:t>
            </a:r>
            <a:r>
              <a:rPr lang="en-US" dirty="0" smtClean="0">
                <a:solidFill>
                  <a:schemeClr val="bg2"/>
                </a:solidFill>
              </a:rPr>
              <a:t>[</a:t>
            </a:r>
            <a:r>
              <a:rPr lang="en-US" dirty="0" err="1" smtClean="0">
                <a:solidFill>
                  <a:schemeClr val="bg2"/>
                </a:solidFill>
              </a:rPr>
              <a:t>X</a:t>
            </a:r>
            <a:r>
              <a:rPr lang="en-US" baseline="-25000" dirty="0" err="1" smtClean="0">
                <a:solidFill>
                  <a:schemeClr val="bg2"/>
                </a:solidFill>
              </a:rPr>
              <a:t>k,j</a:t>
            </a:r>
            <a:r>
              <a:rPr lang="en-US" baseline="-25000" dirty="0" smtClean="0">
                <a:solidFill>
                  <a:schemeClr val="bg2"/>
                </a:solidFill>
              </a:rPr>
              <a:t> </a:t>
            </a:r>
            <a:r>
              <a:rPr lang="en-US" dirty="0" smtClean="0">
                <a:solidFill>
                  <a:schemeClr val="bg2"/>
                </a:solidFill>
                <a:sym typeface="Symbol" charset="0"/>
              </a:rPr>
              <a:t></a:t>
            </a:r>
            <a:r>
              <a:rPr lang="en-US" dirty="0" smtClean="0">
                <a:solidFill>
                  <a:schemeClr val="bg2"/>
                </a:solidFill>
              </a:rPr>
              <a:t> 2E[</a:t>
            </a:r>
            <a:r>
              <a:rPr lang="en-US" dirty="0" err="1" smtClean="0">
                <a:solidFill>
                  <a:schemeClr val="bg2"/>
                </a:solidFill>
              </a:rPr>
              <a:t>X</a:t>
            </a:r>
            <a:r>
              <a:rPr lang="en-US" baseline="-25000" dirty="0" err="1" smtClean="0">
                <a:solidFill>
                  <a:schemeClr val="bg2"/>
                </a:solidFill>
              </a:rPr>
              <a:t>k,j</a:t>
            </a:r>
            <a:r>
              <a:rPr lang="en-US" dirty="0" smtClean="0">
                <a:solidFill>
                  <a:schemeClr val="bg2"/>
                </a:solidFill>
              </a:rPr>
              <a:t>]] </a:t>
            </a:r>
            <a:r>
              <a:rPr lang="en-US" dirty="0" smtClean="0">
                <a:solidFill>
                  <a:schemeClr val="bg2"/>
                </a:solidFill>
                <a:sym typeface="Symbol" charset="0"/>
              </a:rPr>
              <a:t></a:t>
            </a:r>
            <a:r>
              <a:rPr lang="en-US" dirty="0" smtClean="0">
                <a:solidFill>
                  <a:schemeClr val="bg2"/>
                </a:solidFill>
              </a:rPr>
              <a:t> 1/2</a:t>
            </a:r>
            <a:r>
              <a:rPr lang="en-US" dirty="0" smtClean="0"/>
              <a:t>   </a:t>
            </a:r>
            <a:r>
              <a:rPr lang="en-US" dirty="0" err="1" smtClean="0"/>
              <a:t>über</a:t>
            </a:r>
            <a:r>
              <a:rPr lang="en-US" dirty="0" smtClean="0"/>
              <a:t> </a:t>
            </a:r>
            <a:r>
              <a:rPr lang="en-US" dirty="0" smtClean="0">
                <a:solidFill>
                  <a:srgbClr val="CC3300"/>
                </a:solidFill>
              </a:rPr>
              <a:t>Markov </a:t>
            </a:r>
            <a:r>
              <a:rPr lang="en-US" dirty="0" err="1" smtClean="0">
                <a:solidFill>
                  <a:srgbClr val="CC3300"/>
                </a:solidFill>
              </a:rPr>
              <a:t>Ungl</a:t>
            </a:r>
            <a:r>
              <a:rPr lang="en-US" dirty="0" smtClean="0">
                <a:solidFill>
                  <a:srgbClr val="CC3300"/>
                </a:solidFill>
              </a:rPr>
              <a:t>.</a:t>
            </a:r>
            <a:endParaRPr lang="en-US" dirty="0" smtClean="0"/>
          </a:p>
          <a:p>
            <a:pPr eaLnBrk="1" hangingPunct="1">
              <a:lnSpc>
                <a:spcPct val="120000"/>
              </a:lnSpc>
              <a:spcBef>
                <a:spcPct val="50000"/>
              </a:spcBef>
              <a:defRPr/>
            </a:pPr>
            <a:r>
              <a:rPr lang="en-US" dirty="0" smtClean="0">
                <a:cs typeface="+mn-cs"/>
              </a:rPr>
              <a:t>Also,  </a:t>
            </a:r>
            <a:r>
              <a:rPr lang="en-US" dirty="0" err="1" smtClean="0">
                <a:solidFill>
                  <a:schemeClr val="bg2"/>
                </a:solidFill>
                <a:cs typeface="+mn-cs"/>
              </a:rPr>
              <a:t>Pr</a:t>
            </a:r>
            <a:r>
              <a:rPr lang="en-US" dirty="0" smtClean="0">
                <a:solidFill>
                  <a:schemeClr val="bg2"/>
                </a:solidFill>
                <a:cs typeface="+mn-cs"/>
              </a:rPr>
              <a:t>[A</a:t>
            </a:r>
            <a:r>
              <a:rPr lang="ja-JP" altLang="en-US" dirty="0" smtClean="0">
                <a:solidFill>
                  <a:schemeClr val="bg2"/>
                </a:solidFill>
                <a:latin typeface="Arial"/>
                <a:cs typeface="+mn-cs"/>
              </a:rPr>
              <a:t>’</a:t>
            </a:r>
            <a:r>
              <a:rPr lang="en-US" dirty="0" smtClean="0">
                <a:solidFill>
                  <a:schemeClr val="bg2"/>
                </a:solidFill>
                <a:cs typeface="+mn-cs"/>
              </a:rPr>
              <a:t>[j]</a:t>
            </a:r>
            <a:r>
              <a:rPr lang="en-US" dirty="0" smtClean="0">
                <a:solidFill>
                  <a:schemeClr val="bg2"/>
                </a:solidFill>
                <a:cs typeface="+mn-cs"/>
                <a:sym typeface="Symbol" charset="0"/>
              </a:rPr>
              <a:t></a:t>
            </a:r>
            <a:r>
              <a:rPr lang="en-US" dirty="0" smtClean="0">
                <a:solidFill>
                  <a:schemeClr val="bg2"/>
                </a:solidFill>
                <a:cs typeface="+mn-cs"/>
              </a:rPr>
              <a:t> A[j] + </a:t>
            </a:r>
            <a:r>
              <a:rPr lang="en-US" dirty="0" smtClean="0">
                <a:solidFill>
                  <a:schemeClr val="bg2"/>
                </a:solidFill>
                <a:latin typeface="Symbol" charset="0"/>
                <a:cs typeface="+mn-cs"/>
              </a:rPr>
              <a:t>e </a:t>
            </a:r>
            <a:r>
              <a:rPr lang="en-US" dirty="0" smtClean="0">
                <a:solidFill>
                  <a:schemeClr val="bg2"/>
                </a:solidFill>
                <a:cs typeface="+mn-cs"/>
              </a:rPr>
              <a:t>||A||</a:t>
            </a:r>
            <a:r>
              <a:rPr lang="en-US" baseline="-25000" dirty="0" smtClean="0">
                <a:solidFill>
                  <a:schemeClr val="bg2"/>
                </a:solidFill>
                <a:cs typeface="+mn-cs"/>
              </a:rPr>
              <a:t>1</a:t>
            </a:r>
            <a:r>
              <a:rPr lang="en-US" dirty="0" smtClean="0">
                <a:solidFill>
                  <a:schemeClr val="bg2"/>
                </a:solidFill>
                <a:cs typeface="+mn-cs"/>
              </a:rPr>
              <a:t>] = </a:t>
            </a:r>
            <a:r>
              <a:rPr lang="en-US" dirty="0" err="1" smtClean="0">
                <a:solidFill>
                  <a:schemeClr val="bg2"/>
                </a:solidFill>
                <a:cs typeface="+mn-cs"/>
              </a:rPr>
              <a:t>Pr</a:t>
            </a:r>
            <a:r>
              <a:rPr lang="en-US" dirty="0" smtClean="0">
                <a:solidFill>
                  <a:schemeClr val="bg2"/>
                </a:solidFill>
                <a:cs typeface="+mn-cs"/>
              </a:rPr>
              <a:t>[</a:t>
            </a:r>
            <a:r>
              <a:rPr lang="en-US" dirty="0" smtClean="0">
                <a:solidFill>
                  <a:schemeClr val="bg2"/>
                </a:solidFill>
                <a:cs typeface="+mn-cs"/>
                <a:sym typeface="Symbol" charset="0"/>
              </a:rPr>
              <a:t></a:t>
            </a:r>
            <a:r>
              <a:rPr lang="en-US" dirty="0" smtClean="0">
                <a:solidFill>
                  <a:schemeClr val="bg2"/>
                </a:solidFill>
                <a:cs typeface="+mn-cs"/>
              </a:rPr>
              <a:t> k. </a:t>
            </a:r>
            <a:r>
              <a:rPr lang="en-US" dirty="0" err="1" smtClean="0">
                <a:solidFill>
                  <a:schemeClr val="bg2"/>
                </a:solidFill>
                <a:cs typeface="+mn-cs"/>
              </a:rPr>
              <a:t>X</a:t>
            </a:r>
            <a:r>
              <a:rPr lang="en-US" baseline="-25000" dirty="0" err="1" smtClean="0">
                <a:solidFill>
                  <a:schemeClr val="bg2"/>
                </a:solidFill>
                <a:cs typeface="+mn-cs"/>
              </a:rPr>
              <a:t>k,j</a:t>
            </a:r>
            <a:r>
              <a:rPr lang="en-US" dirty="0" smtClean="0">
                <a:solidFill>
                  <a:schemeClr val="bg2"/>
                </a:solidFill>
                <a:cs typeface="+mn-cs"/>
              </a:rPr>
              <a:t>&gt;</a:t>
            </a:r>
            <a:r>
              <a:rPr lang="en-US" dirty="0" smtClean="0">
                <a:solidFill>
                  <a:schemeClr val="bg2"/>
                </a:solidFill>
                <a:latin typeface="Symbol" charset="0"/>
                <a:cs typeface="+mn-cs"/>
              </a:rPr>
              <a:t>e </a:t>
            </a:r>
            <a:r>
              <a:rPr lang="en-US" dirty="0" smtClean="0">
                <a:solidFill>
                  <a:schemeClr val="bg2"/>
                </a:solidFill>
                <a:cs typeface="+mn-cs"/>
              </a:rPr>
              <a:t>||A||</a:t>
            </a:r>
            <a:r>
              <a:rPr lang="en-US" baseline="-25000" dirty="0" smtClean="0">
                <a:solidFill>
                  <a:schemeClr val="bg2"/>
                </a:solidFill>
                <a:cs typeface="+mn-cs"/>
              </a:rPr>
              <a:t>1</a:t>
            </a:r>
            <a:r>
              <a:rPr lang="en-US" dirty="0" smtClean="0">
                <a:solidFill>
                  <a:schemeClr val="bg2"/>
                </a:solidFill>
                <a:cs typeface="+mn-cs"/>
              </a:rPr>
              <a:t>] </a:t>
            </a:r>
            <a:r>
              <a:rPr lang="en-US" dirty="0" smtClean="0">
                <a:solidFill>
                  <a:schemeClr val="bg2"/>
                </a:solidFill>
                <a:cs typeface="+mn-cs"/>
                <a:sym typeface="Symbol" charset="0"/>
              </a:rPr>
              <a:t></a:t>
            </a:r>
            <a:r>
              <a:rPr lang="en-US" dirty="0" smtClean="0">
                <a:solidFill>
                  <a:schemeClr val="bg2"/>
                </a:solidFill>
                <a:cs typeface="+mn-cs"/>
              </a:rPr>
              <a:t>1/2</a:t>
            </a:r>
            <a:r>
              <a:rPr lang="en-US" baseline="30000" dirty="0" smtClean="0">
                <a:solidFill>
                  <a:schemeClr val="bg2"/>
                </a:solidFill>
                <a:cs typeface="+mn-cs"/>
              </a:rPr>
              <a:t>log 1/</a:t>
            </a:r>
            <a:r>
              <a:rPr lang="en-US" baseline="30000" dirty="0" smtClean="0">
                <a:solidFill>
                  <a:schemeClr val="bg2"/>
                </a:solidFill>
                <a:latin typeface="Symbol" charset="0"/>
                <a:cs typeface="+mn-cs"/>
              </a:rPr>
              <a:t>d</a:t>
            </a:r>
            <a:r>
              <a:rPr lang="en-US" baseline="-25000" dirty="0" smtClean="0">
                <a:solidFill>
                  <a:schemeClr val="bg2"/>
                </a:solidFill>
                <a:cs typeface="+mn-cs"/>
              </a:rPr>
              <a:t> </a:t>
            </a:r>
            <a:r>
              <a:rPr lang="en-US" dirty="0" smtClean="0">
                <a:solidFill>
                  <a:schemeClr val="bg2"/>
                </a:solidFill>
                <a:cs typeface="+mn-cs"/>
              </a:rPr>
              <a:t>= </a:t>
            </a:r>
            <a:r>
              <a:rPr lang="en-US" dirty="0" smtClean="0">
                <a:solidFill>
                  <a:schemeClr val="bg2"/>
                </a:solidFill>
                <a:latin typeface="Symbol" charset="0"/>
                <a:cs typeface="+mn-cs"/>
              </a:rPr>
              <a:t>d </a:t>
            </a:r>
            <a:endParaRPr lang="en-US" sz="2200" dirty="0" smtClean="0">
              <a:solidFill>
                <a:srgbClr val="CC3300"/>
              </a:solidFill>
              <a:cs typeface="+mn-cs"/>
            </a:endParaRPr>
          </a:p>
          <a:p>
            <a:pPr eaLnBrk="1" hangingPunct="1">
              <a:lnSpc>
                <a:spcPct val="120000"/>
              </a:lnSpc>
              <a:spcBef>
                <a:spcPct val="50000"/>
              </a:spcBef>
              <a:defRPr/>
            </a:pPr>
            <a:r>
              <a:rPr lang="en-US" dirty="0" err="1" smtClean="0">
                <a:cs typeface="+mn-cs"/>
              </a:rPr>
              <a:t>Endergebnis</a:t>
            </a:r>
            <a:r>
              <a:rPr lang="en-US" dirty="0" smtClean="0">
                <a:cs typeface="+mn-cs"/>
              </a:rPr>
              <a:t>: </a:t>
            </a:r>
            <a:r>
              <a:rPr lang="en-US" dirty="0" smtClean="0">
                <a:solidFill>
                  <a:schemeClr val="bg2"/>
                </a:solidFill>
                <a:cs typeface="+mn-cs"/>
              </a:rPr>
              <a:t>A[j] </a:t>
            </a:r>
            <a:r>
              <a:rPr lang="en-US" dirty="0" smtClean="0">
                <a:solidFill>
                  <a:schemeClr val="bg2"/>
                </a:solidFill>
                <a:cs typeface="+mn-cs"/>
                <a:sym typeface="Symbol" charset="0"/>
              </a:rPr>
              <a:t></a:t>
            </a:r>
            <a:r>
              <a:rPr lang="en-US" dirty="0" smtClean="0">
                <a:solidFill>
                  <a:schemeClr val="bg2"/>
                </a:solidFill>
                <a:cs typeface="+mn-cs"/>
              </a:rPr>
              <a:t> A</a:t>
            </a:r>
            <a:r>
              <a:rPr lang="ja-JP" altLang="en-US" dirty="0" smtClean="0">
                <a:solidFill>
                  <a:schemeClr val="bg2"/>
                </a:solidFill>
                <a:latin typeface="Arial"/>
                <a:cs typeface="+mn-cs"/>
              </a:rPr>
              <a:t>’</a:t>
            </a:r>
            <a:r>
              <a:rPr lang="en-US" dirty="0" smtClean="0">
                <a:solidFill>
                  <a:schemeClr val="bg2"/>
                </a:solidFill>
                <a:cs typeface="+mn-cs"/>
              </a:rPr>
              <a:t>[j]</a:t>
            </a:r>
            <a:r>
              <a:rPr lang="en-US" dirty="0" smtClean="0">
                <a:cs typeface="+mn-cs"/>
              </a:rPr>
              <a:t> und </a:t>
            </a:r>
            <a:br>
              <a:rPr lang="en-US" dirty="0" smtClean="0">
                <a:cs typeface="+mn-cs"/>
              </a:rPr>
            </a:br>
            <a:r>
              <a:rPr lang="en-US" dirty="0" err="1" smtClean="0">
                <a:cs typeface="+mn-cs"/>
              </a:rPr>
              <a:t>mit</a:t>
            </a:r>
            <a:r>
              <a:rPr lang="en-US" dirty="0" smtClean="0">
                <a:cs typeface="+mn-cs"/>
              </a:rPr>
              <a:t> </a:t>
            </a:r>
            <a:r>
              <a:rPr lang="en-US" dirty="0" err="1" smtClean="0">
                <a:cs typeface="+mn-cs"/>
              </a:rPr>
              <a:t>Wahrscheinlichkeit</a:t>
            </a:r>
            <a:r>
              <a:rPr lang="en-US" dirty="0" smtClean="0">
                <a:cs typeface="+mn-cs"/>
              </a:rPr>
              <a:t> </a:t>
            </a:r>
            <a:r>
              <a:rPr lang="en-US" dirty="0" smtClean="0">
                <a:solidFill>
                  <a:schemeClr val="bg2"/>
                </a:solidFill>
                <a:cs typeface="+mn-cs"/>
              </a:rPr>
              <a:t>1-</a:t>
            </a:r>
            <a:r>
              <a:rPr lang="en-US" dirty="0" smtClean="0">
                <a:solidFill>
                  <a:schemeClr val="bg2"/>
                </a:solidFill>
                <a:latin typeface="Symbol" charset="0"/>
                <a:cs typeface="+mn-cs"/>
              </a:rPr>
              <a:t>d</a:t>
            </a:r>
            <a:r>
              <a:rPr lang="en-US" dirty="0" smtClean="0">
                <a:cs typeface="+mn-cs"/>
              </a:rPr>
              <a:t> gilt  </a:t>
            </a:r>
            <a:r>
              <a:rPr lang="en-US" dirty="0" smtClean="0">
                <a:solidFill>
                  <a:schemeClr val="bg2"/>
                </a:solidFill>
                <a:cs typeface="+mn-cs"/>
              </a:rPr>
              <a:t>A</a:t>
            </a:r>
            <a:r>
              <a:rPr lang="ja-JP" altLang="en-US" dirty="0" smtClean="0">
                <a:solidFill>
                  <a:schemeClr val="bg2"/>
                </a:solidFill>
                <a:latin typeface="Arial"/>
                <a:cs typeface="+mn-cs"/>
              </a:rPr>
              <a:t>’</a:t>
            </a:r>
            <a:r>
              <a:rPr lang="en-US" dirty="0" smtClean="0">
                <a:solidFill>
                  <a:schemeClr val="bg2"/>
                </a:solidFill>
                <a:cs typeface="+mn-cs"/>
              </a:rPr>
              <a:t>[j]</a:t>
            </a:r>
            <a:r>
              <a:rPr lang="en-US" dirty="0" smtClean="0">
                <a:solidFill>
                  <a:schemeClr val="bg2"/>
                </a:solidFill>
                <a:cs typeface="+mn-cs"/>
                <a:sym typeface="Symbol" charset="0"/>
              </a:rPr>
              <a:t>&lt;</a:t>
            </a:r>
            <a:r>
              <a:rPr lang="en-US" dirty="0" smtClean="0">
                <a:solidFill>
                  <a:schemeClr val="bg2"/>
                </a:solidFill>
                <a:cs typeface="+mn-cs"/>
              </a:rPr>
              <a:t> A[j] + </a:t>
            </a:r>
            <a:r>
              <a:rPr lang="en-US" dirty="0" smtClean="0">
                <a:solidFill>
                  <a:schemeClr val="bg2"/>
                </a:solidFill>
                <a:latin typeface="Symbol" charset="0"/>
                <a:cs typeface="+mn-cs"/>
              </a:rPr>
              <a:t>e</a:t>
            </a:r>
            <a:r>
              <a:rPr lang="en-US" dirty="0" smtClean="0">
                <a:solidFill>
                  <a:schemeClr val="bg2"/>
                </a:solidFill>
                <a:cs typeface="+mn-cs"/>
              </a:rPr>
              <a:t> ||A||</a:t>
            </a:r>
            <a:r>
              <a:rPr lang="en-US" baseline="-25000" dirty="0" smtClean="0">
                <a:solidFill>
                  <a:schemeClr val="bg2"/>
                </a:solidFill>
                <a:cs typeface="+mn-cs"/>
              </a:rPr>
              <a:t>1</a:t>
            </a:r>
          </a:p>
        </p:txBody>
      </p:sp>
      <p:sp>
        <p:nvSpPr>
          <p:cNvPr id="6"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77</a:t>
            </a:fld>
            <a:endParaRPr lang="en-US" dirty="0"/>
          </a:p>
        </p:txBody>
      </p:sp>
      <p:sp>
        <p:nvSpPr>
          <p:cNvPr id="5" name="Fußzeilenplatzhalter 3"/>
          <p:cNvSpPr>
            <a:spLocks noGrp="1"/>
          </p:cNvSpPr>
          <p:nvPr>
            <p:ph type="ftr" sz="quarter" idx="10"/>
          </p:nvPr>
        </p:nvSpPr>
        <p:spPr>
          <a:xfrm>
            <a:off x="2195736" y="6381328"/>
            <a:ext cx="4680519" cy="216024"/>
          </a:xfrm>
        </p:spPr>
        <p:txBody>
          <a:bodyPr/>
          <a:lstStyle/>
          <a:p>
            <a:pPr>
              <a:defRPr/>
            </a:pPr>
            <a:r>
              <a:rPr lang="en-US" sz="1200" dirty="0">
                <a:solidFill>
                  <a:srgbClr val="0000FF"/>
                </a:solidFill>
              </a:rPr>
              <a:t>Minos </a:t>
            </a:r>
            <a:r>
              <a:rPr lang="en-US" sz="1200" dirty="0" err="1" smtClean="0">
                <a:solidFill>
                  <a:srgbClr val="0000FF"/>
                </a:solidFill>
              </a:rPr>
              <a:t>Garofalakis</a:t>
            </a:r>
            <a:r>
              <a:rPr lang="de-DE" sz="1200" dirty="0" smtClean="0">
                <a:solidFill>
                  <a:srgbClr val="0000FF"/>
                </a:solidFill>
              </a:rPr>
              <a:t> </a:t>
            </a:r>
            <a:r>
              <a:rPr lang="en-US" sz="1200" dirty="0" smtClean="0">
                <a:solidFill>
                  <a:srgbClr val="0000FF"/>
                </a:solidFill>
              </a:rPr>
              <a:t>A </a:t>
            </a:r>
            <a:r>
              <a:rPr lang="en-US" sz="1200" dirty="0">
                <a:solidFill>
                  <a:srgbClr val="0000FF"/>
                </a:solidFill>
              </a:rPr>
              <a:t>Quick Intro to Data Stream </a:t>
            </a:r>
            <a:r>
              <a:rPr lang="en-US" sz="1200" dirty="0" err="1">
                <a:solidFill>
                  <a:srgbClr val="0000FF"/>
                </a:solidFill>
              </a:rPr>
              <a:t>Algorithmics</a:t>
            </a:r>
            <a:r>
              <a:rPr lang="en-US" sz="1200" dirty="0">
                <a:solidFill>
                  <a:srgbClr val="0000FF"/>
                </a:solidFill>
              </a:rPr>
              <a:t> – </a:t>
            </a:r>
            <a:r>
              <a:rPr lang="en-US" sz="1200" i="1" dirty="0">
                <a:solidFill>
                  <a:srgbClr val="0000FF"/>
                </a:solidFill>
              </a:rPr>
              <a:t>CS262 </a:t>
            </a:r>
            <a:r>
              <a:rPr lang="en-US" sz="1200" dirty="0">
                <a:solidFill>
                  <a:srgbClr val="0000FF"/>
                </a:solidFill>
              </a:rPr>
              <a:t> </a:t>
            </a:r>
          </a:p>
        </p:txBody>
      </p:sp>
    </p:spTree>
    <p:extLst>
      <p:ext uri="{BB962C8B-B14F-4D97-AF65-F5344CB8AC3E}">
        <p14:creationId xmlns:p14="http://schemas.microsoft.com/office/powerpoint/2010/main" val="37201768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9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92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92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92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92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923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92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5"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55448"/>
            <a:ext cx="8686800" cy="987552"/>
          </a:xfrm>
        </p:spPr>
        <p:txBody>
          <a:bodyPr>
            <a:normAutofit/>
          </a:bodyPr>
          <a:lstStyle/>
          <a:p>
            <a:pPr>
              <a:defRPr/>
            </a:pPr>
            <a:r>
              <a:rPr lang="en-US" dirty="0" err="1" smtClean="0"/>
              <a:t>Zählen</a:t>
            </a:r>
            <a:r>
              <a:rPr lang="en-US" dirty="0" smtClean="0"/>
              <a:t> der </a:t>
            </a:r>
            <a:r>
              <a:rPr lang="en-US" dirty="0" err="1" smtClean="0"/>
              <a:t>Anzahl</a:t>
            </a:r>
            <a:r>
              <a:rPr lang="en-US" dirty="0" smtClean="0"/>
              <a:t> der </a:t>
            </a:r>
            <a:r>
              <a:rPr lang="en-US" dirty="0" err="1" smtClean="0"/>
              <a:t>verschiedenen</a:t>
            </a:r>
            <a:r>
              <a:rPr lang="en-US" dirty="0" smtClean="0"/>
              <a:t> Element</a:t>
            </a:r>
            <a:endParaRPr lang="en-US" dirty="0"/>
          </a:p>
        </p:txBody>
      </p:sp>
      <p:sp>
        <p:nvSpPr>
          <p:cNvPr id="24580" name="Rectangle 3"/>
          <p:cNvSpPr>
            <a:spLocks noGrp="1" noChangeArrowheads="1"/>
          </p:cNvSpPr>
          <p:nvPr>
            <p:ph idx="1"/>
          </p:nvPr>
        </p:nvSpPr>
        <p:spPr/>
        <p:txBody>
          <a:bodyPr/>
          <a:lstStyle/>
          <a:p>
            <a:r>
              <a:rPr lang="en-US" b="1" dirty="0" smtClean="0">
                <a:solidFill>
                  <a:srgbClr val="D60093"/>
                </a:solidFill>
              </a:rPr>
              <a:t>Problem:</a:t>
            </a:r>
          </a:p>
          <a:p>
            <a:pPr lvl="1"/>
            <a:r>
              <a:rPr lang="en-US" dirty="0" err="1" smtClean="0"/>
              <a:t>Datenstrom</a:t>
            </a:r>
            <a:r>
              <a:rPr lang="en-US" dirty="0" smtClean="0"/>
              <a:t> </a:t>
            </a:r>
            <a:r>
              <a:rPr lang="en-US" dirty="0" err="1" smtClean="0"/>
              <a:t>enthält</a:t>
            </a:r>
            <a:r>
              <a:rPr lang="en-US" dirty="0" smtClean="0"/>
              <a:t> </a:t>
            </a:r>
            <a:r>
              <a:rPr lang="en-US" dirty="0" err="1" smtClean="0"/>
              <a:t>Elemente</a:t>
            </a:r>
            <a:r>
              <a:rPr lang="en-US" dirty="0" smtClean="0"/>
              <a:t> </a:t>
            </a:r>
            <a:br>
              <a:rPr lang="en-US" dirty="0" smtClean="0"/>
            </a:br>
            <a:r>
              <a:rPr lang="en-US" dirty="0" err="1" smtClean="0"/>
              <a:t>aus</a:t>
            </a:r>
            <a:r>
              <a:rPr lang="en-US" dirty="0" smtClean="0"/>
              <a:t> </a:t>
            </a:r>
            <a:r>
              <a:rPr lang="en-US" dirty="0" err="1" smtClean="0"/>
              <a:t>Grundmenge</a:t>
            </a:r>
            <a:r>
              <a:rPr lang="en-US" dirty="0" smtClean="0"/>
              <a:t> der </a:t>
            </a:r>
            <a:r>
              <a:rPr lang="en-US" dirty="0" err="1" smtClean="0"/>
              <a:t>Größe</a:t>
            </a:r>
            <a:r>
              <a:rPr lang="en-US" dirty="0" smtClean="0"/>
              <a:t> </a:t>
            </a:r>
            <a:r>
              <a:rPr lang="en-US" b="1" i="1" dirty="0" smtClean="0"/>
              <a:t>N</a:t>
            </a:r>
            <a:endParaRPr lang="en-US" b="1" dirty="0" smtClean="0"/>
          </a:p>
          <a:p>
            <a:pPr lvl="1"/>
            <a:r>
              <a:rPr lang="en-US" dirty="0" err="1" smtClean="0"/>
              <a:t>Gesucht</a:t>
            </a:r>
            <a:r>
              <a:rPr lang="en-US" dirty="0" smtClean="0"/>
              <a:t> </a:t>
            </a:r>
            <a:r>
              <a:rPr lang="en-US" dirty="0" err="1" smtClean="0"/>
              <a:t>ist</a:t>
            </a:r>
            <a:r>
              <a:rPr lang="en-US" dirty="0" smtClean="0"/>
              <a:t> </a:t>
            </a:r>
            <a:r>
              <a:rPr lang="en-US" dirty="0" err="1" smtClean="0"/>
              <a:t>Anzahl</a:t>
            </a:r>
            <a:r>
              <a:rPr lang="en-US" dirty="0" smtClean="0"/>
              <a:t> der </a:t>
            </a:r>
            <a:r>
              <a:rPr lang="en-US" dirty="0" err="1" smtClean="0"/>
              <a:t>verschiedenen</a:t>
            </a:r>
            <a:r>
              <a:rPr lang="en-US" dirty="0" smtClean="0"/>
              <a:t> </a:t>
            </a:r>
            <a:r>
              <a:rPr lang="en-US" dirty="0" err="1" smtClean="0"/>
              <a:t>Elemente</a:t>
            </a:r>
            <a:r>
              <a:rPr lang="en-US" dirty="0" smtClean="0"/>
              <a:t> </a:t>
            </a:r>
            <a:br>
              <a:rPr lang="en-US" dirty="0" smtClean="0"/>
            </a:br>
            <a:r>
              <a:rPr lang="en-US" dirty="0" smtClean="0"/>
              <a:t>in </a:t>
            </a:r>
            <a:r>
              <a:rPr lang="en-US" dirty="0" err="1" smtClean="0"/>
              <a:t>einem</a:t>
            </a:r>
            <a:r>
              <a:rPr lang="en-US" dirty="0" smtClean="0"/>
              <a:t> </a:t>
            </a:r>
            <a:r>
              <a:rPr lang="en-US" dirty="0" err="1" smtClean="0"/>
              <a:t>gesamten</a:t>
            </a:r>
            <a:r>
              <a:rPr lang="en-US" dirty="0" smtClean="0"/>
              <a:t>  </a:t>
            </a:r>
            <a:r>
              <a:rPr lang="en-US" dirty="0" err="1" smtClean="0"/>
              <a:t>bisheringen</a:t>
            </a:r>
            <a:r>
              <a:rPr lang="en-US" dirty="0" smtClean="0"/>
              <a:t> Strom </a:t>
            </a:r>
            <a:r>
              <a:rPr lang="en-US" dirty="0" err="1" smtClean="0"/>
              <a:t>zu</a:t>
            </a:r>
            <a:r>
              <a:rPr lang="en-US" dirty="0" smtClean="0"/>
              <a:t> </a:t>
            </a:r>
            <a:r>
              <a:rPr lang="en-US" dirty="0" err="1" smtClean="0"/>
              <a:t>einem</a:t>
            </a:r>
            <a:r>
              <a:rPr lang="en-US" dirty="0" smtClean="0"/>
              <a:t> </a:t>
            </a:r>
            <a:r>
              <a:rPr lang="en-US" dirty="0" err="1" smtClean="0"/>
              <a:t>Zeitpunkt</a:t>
            </a:r>
            <a:r>
              <a:rPr lang="en-US" dirty="0" smtClean="0"/>
              <a:t>, in </a:t>
            </a:r>
            <a:r>
              <a:rPr lang="en-US" dirty="0" err="1" smtClean="0"/>
              <a:t>dem</a:t>
            </a:r>
            <a:r>
              <a:rPr lang="en-US" dirty="0" smtClean="0"/>
              <a:t> </a:t>
            </a:r>
            <a:r>
              <a:rPr lang="en-US" dirty="0" err="1" smtClean="0"/>
              <a:t>Fenster</a:t>
            </a:r>
            <a:r>
              <a:rPr lang="en-US" dirty="0" smtClean="0"/>
              <a:t> </a:t>
            </a:r>
            <a:r>
              <a:rPr lang="en-US" dirty="0" err="1" smtClean="0"/>
              <a:t>ausgewertet</a:t>
            </a:r>
            <a:r>
              <a:rPr lang="en-US" dirty="0" smtClean="0"/>
              <a:t> </a:t>
            </a:r>
            <a:r>
              <a:rPr lang="en-US" dirty="0" err="1" smtClean="0"/>
              <a:t>wird</a:t>
            </a:r>
            <a:endParaRPr lang="en-US" dirty="0" smtClean="0"/>
          </a:p>
          <a:p>
            <a:pPr lvl="8"/>
            <a:endParaRPr lang="en-US" dirty="0" smtClean="0"/>
          </a:p>
          <a:p>
            <a:r>
              <a:rPr lang="en-US" b="1" dirty="0" err="1" smtClean="0">
                <a:solidFill>
                  <a:srgbClr val="0000FF"/>
                </a:solidFill>
              </a:rPr>
              <a:t>Naiver</a:t>
            </a:r>
            <a:r>
              <a:rPr lang="en-US" b="1" dirty="0" smtClean="0">
                <a:solidFill>
                  <a:srgbClr val="0000FF"/>
                </a:solidFill>
              </a:rPr>
              <a:t> </a:t>
            </a:r>
            <a:r>
              <a:rPr lang="en-US" b="1" dirty="0" err="1" smtClean="0">
                <a:solidFill>
                  <a:srgbClr val="0000FF"/>
                </a:solidFill>
              </a:rPr>
              <a:t>Ansatz</a:t>
            </a:r>
            <a:r>
              <a:rPr lang="en-US" b="1" dirty="0" smtClean="0">
                <a:solidFill>
                  <a:srgbClr val="0000FF"/>
                </a:solidFill>
              </a:rPr>
              <a:t>:</a:t>
            </a:r>
            <a:r>
              <a:rPr lang="en-US" dirty="0" smtClean="0">
                <a:solidFill>
                  <a:srgbClr val="0000FF"/>
                </a:solidFill>
              </a:rPr>
              <a:t> </a:t>
            </a:r>
            <a:br>
              <a:rPr lang="en-US" dirty="0" smtClean="0">
                <a:solidFill>
                  <a:srgbClr val="0000FF"/>
                </a:solidFill>
              </a:rPr>
            </a:br>
            <a:r>
              <a:rPr lang="en-US" dirty="0" err="1" smtClean="0"/>
              <a:t>Speichere</a:t>
            </a:r>
            <a:r>
              <a:rPr lang="en-US" dirty="0" smtClean="0"/>
              <a:t> </a:t>
            </a:r>
            <a:r>
              <a:rPr lang="en-US" dirty="0" err="1" smtClean="0"/>
              <a:t>gesehene</a:t>
            </a:r>
            <a:r>
              <a:rPr lang="en-US" dirty="0" smtClean="0"/>
              <a:t> </a:t>
            </a:r>
            <a:r>
              <a:rPr lang="en-US" dirty="0" err="1" smtClean="0"/>
              <a:t>Elemente</a:t>
            </a:r>
            <a:r>
              <a:rPr lang="en-US" dirty="0" smtClean="0"/>
              <a:t> in </a:t>
            </a:r>
            <a:r>
              <a:rPr lang="en-US" dirty="0" err="1" smtClean="0"/>
              <a:t>Hashtabelle</a:t>
            </a:r>
            <a:r>
              <a:rPr lang="en-US" dirty="0" smtClean="0"/>
              <a:t> </a:t>
            </a:r>
            <a:br>
              <a:rPr lang="en-US" dirty="0" smtClean="0"/>
            </a:br>
            <a:r>
              <a:rPr lang="en-US" dirty="0" smtClean="0"/>
              <a:t>also </a:t>
            </a:r>
            <a:r>
              <a:rPr lang="en-US" dirty="0" err="1" smtClean="0"/>
              <a:t>Synopse</a:t>
            </a:r>
            <a:endParaRPr lang="en-US" dirty="0" smtClean="0"/>
          </a:p>
        </p:txBody>
      </p:sp>
      <p:sp>
        <p:nvSpPr>
          <p:cNvPr id="24578" name="Slide Number Placeholder 5"/>
          <p:cNvSpPr>
            <a:spLocks noGrp="1"/>
          </p:cNvSpPr>
          <p:nvPr>
            <p:ph type="sldNum" sz="quarter" idx="12"/>
          </p:nvPr>
        </p:nvSpPr>
        <p:spPr bwMode="auto">
          <a:noFill/>
          <a:ln>
            <a:miter lim="800000"/>
            <a:headEnd/>
            <a:tailEnd/>
          </a:ln>
        </p:spPr>
        <p:txBody>
          <a:bodyPr/>
          <a:lstStyle/>
          <a:p>
            <a:fld id="{8EA734A5-3188-4C42-9087-0ED06D89AEDF}" type="slidenum">
              <a:rPr lang="en-US" smtClean="0">
                <a:latin typeface="Calibri" pitchFamily="34" charset="0"/>
                <a:ea typeface="ＭＳ Ｐゴシック" pitchFamily="34" charset="-128"/>
              </a:rPr>
              <a:pPr/>
              <a:t>78</a:t>
            </a:fld>
            <a:endParaRPr 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1289715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ChangeArrowheads="1"/>
          </p:cNvSpPr>
          <p:nvPr>
            <p:ph type="title"/>
          </p:nvPr>
        </p:nvSpPr>
        <p:spPr>
          <a:xfrm>
            <a:off x="457200" y="142528"/>
            <a:ext cx="8291264" cy="838200"/>
          </a:xfrm>
        </p:spPr>
        <p:txBody>
          <a:bodyPr/>
          <a:lstStyle/>
          <a:p>
            <a:pPr eaLnBrk="1" hangingPunct="1">
              <a:defRPr/>
            </a:pPr>
            <a:r>
              <a:rPr lang="en-US" sz="3600" dirty="0" err="1" smtClean="0">
                <a:cs typeface="+mj-cs"/>
              </a:rPr>
              <a:t>Anzahl</a:t>
            </a:r>
            <a:r>
              <a:rPr lang="en-US" sz="3600" dirty="0" smtClean="0">
                <a:cs typeface="+mj-cs"/>
              </a:rPr>
              <a:t> </a:t>
            </a:r>
            <a:r>
              <a:rPr lang="en-US" sz="3600" b="1" dirty="0" err="1" smtClean="0">
                <a:cs typeface="+mj-cs"/>
              </a:rPr>
              <a:t>verschiedener</a:t>
            </a:r>
            <a:r>
              <a:rPr lang="en-US" sz="3600" dirty="0" smtClean="0">
                <a:cs typeface="+mj-cs"/>
              </a:rPr>
              <a:t> </a:t>
            </a:r>
            <a:r>
              <a:rPr lang="en-US" sz="3600" dirty="0" err="1" smtClean="0">
                <a:cs typeface="+mj-cs"/>
              </a:rPr>
              <a:t>Werte</a:t>
            </a:r>
            <a:r>
              <a:rPr lang="en-US" sz="3600" dirty="0" smtClean="0">
                <a:cs typeface="+mj-cs"/>
              </a:rPr>
              <a:t> </a:t>
            </a:r>
            <a:r>
              <a:rPr lang="en-US" sz="3600" dirty="0" err="1" smtClean="0">
                <a:cs typeface="+mj-cs"/>
              </a:rPr>
              <a:t>abschätzen</a:t>
            </a:r>
            <a:endParaRPr lang="en-US" sz="3600" dirty="0" smtClean="0">
              <a:cs typeface="+mj-cs"/>
            </a:endParaRPr>
          </a:p>
        </p:txBody>
      </p:sp>
      <p:sp>
        <p:nvSpPr>
          <p:cNvPr id="850947" name="Rectangle 3"/>
          <p:cNvSpPr>
            <a:spLocks noGrp="1" noChangeArrowheads="1"/>
          </p:cNvSpPr>
          <p:nvPr>
            <p:ph type="body" idx="1"/>
          </p:nvPr>
        </p:nvSpPr>
        <p:spPr>
          <a:xfrm>
            <a:off x="0" y="1066800"/>
            <a:ext cx="8947150" cy="5521325"/>
          </a:xfrm>
        </p:spPr>
        <p:txBody>
          <a:bodyPr/>
          <a:lstStyle/>
          <a:p>
            <a:pPr eaLnBrk="1" hangingPunct="1">
              <a:lnSpc>
                <a:spcPct val="85000"/>
              </a:lnSpc>
              <a:defRPr/>
            </a:pPr>
            <a:r>
              <a:rPr lang="en-US" u="sng" dirty="0" err="1" smtClean="0">
                <a:solidFill>
                  <a:schemeClr val="bg2"/>
                </a:solidFill>
                <a:cs typeface="+mn-cs"/>
              </a:rPr>
              <a:t>Aufgabe</a:t>
            </a:r>
            <a:r>
              <a:rPr lang="en-US" u="sng" dirty="0" smtClean="0">
                <a:solidFill>
                  <a:schemeClr val="bg2"/>
                </a:solidFill>
                <a:cs typeface="+mn-cs"/>
              </a:rPr>
              <a:t>:</a:t>
            </a:r>
            <a:r>
              <a:rPr lang="en-US" dirty="0" smtClean="0">
                <a:cs typeface="+mn-cs"/>
              </a:rPr>
              <a:t> </a:t>
            </a:r>
            <a:r>
              <a:rPr lang="en-US" dirty="0" err="1" smtClean="0">
                <a:cs typeface="+mn-cs"/>
              </a:rPr>
              <a:t>Finde</a:t>
            </a:r>
            <a:r>
              <a:rPr lang="en-US" dirty="0" smtClean="0">
                <a:cs typeface="+mn-cs"/>
              </a:rPr>
              <a:t> </a:t>
            </a:r>
            <a:r>
              <a:rPr lang="en-US" dirty="0" err="1" smtClean="0">
                <a:cs typeface="+mn-cs"/>
              </a:rPr>
              <a:t>Anzahl</a:t>
            </a:r>
            <a:r>
              <a:rPr lang="en-US" dirty="0" smtClean="0">
                <a:cs typeface="+mn-cs"/>
              </a:rPr>
              <a:t> der </a:t>
            </a:r>
            <a:r>
              <a:rPr lang="en-US" dirty="0" err="1" smtClean="0">
                <a:cs typeface="+mn-cs"/>
              </a:rPr>
              <a:t>verschiedenen</a:t>
            </a:r>
            <a:r>
              <a:rPr lang="en-US" dirty="0" smtClean="0">
                <a:cs typeface="+mn-cs"/>
              </a:rPr>
              <a:t> </a:t>
            </a:r>
            <a:r>
              <a:rPr lang="en-US" dirty="0" err="1" smtClean="0">
                <a:cs typeface="+mn-cs"/>
              </a:rPr>
              <a:t>Werte</a:t>
            </a:r>
            <a:r>
              <a:rPr lang="en-US" dirty="0" smtClean="0">
                <a:cs typeface="+mn-cs"/>
              </a:rPr>
              <a:t> in </a:t>
            </a:r>
            <a:r>
              <a:rPr lang="en-US" dirty="0" err="1" smtClean="0">
                <a:cs typeface="+mn-cs"/>
              </a:rPr>
              <a:t>einem</a:t>
            </a:r>
            <a:r>
              <a:rPr lang="en-US" dirty="0" smtClean="0">
                <a:cs typeface="+mn-cs"/>
              </a:rPr>
              <a:t> Strom von </a:t>
            </a:r>
            <a:r>
              <a:rPr lang="en-US" dirty="0" err="1" smtClean="0">
                <a:cs typeface="+mn-cs"/>
              </a:rPr>
              <a:t>Werten</a:t>
            </a:r>
            <a:r>
              <a:rPr lang="en-US" dirty="0" smtClean="0">
                <a:cs typeface="+mn-cs"/>
              </a:rPr>
              <a:t> </a:t>
            </a:r>
            <a:r>
              <a:rPr lang="en-US" dirty="0" err="1" smtClean="0">
                <a:cs typeface="+mn-cs"/>
              </a:rPr>
              <a:t>aus</a:t>
            </a:r>
            <a:r>
              <a:rPr lang="en-US" dirty="0" smtClean="0">
                <a:cs typeface="+mn-cs"/>
              </a:rPr>
              <a:t> </a:t>
            </a:r>
            <a:r>
              <a:rPr lang="en-US" dirty="0" smtClean="0">
                <a:solidFill>
                  <a:schemeClr val="bg2"/>
                </a:solidFill>
                <a:cs typeface="+mn-cs"/>
              </a:rPr>
              <a:t>[1,...,N] </a:t>
            </a:r>
            <a:r>
              <a:rPr lang="en-US" dirty="0"/>
              <a:t>(</a:t>
            </a:r>
            <a:r>
              <a:rPr lang="en-US" b="1" dirty="0">
                <a:solidFill>
                  <a:schemeClr val="bg2"/>
                </a:solidFill>
                <a:latin typeface="Courier New" charset="0"/>
              </a:rPr>
              <a:t>count</a:t>
            </a:r>
            <a:r>
              <a:rPr lang="en-US" b="1" dirty="0">
                <a:solidFill>
                  <a:schemeClr val="bg2"/>
                </a:solidFill>
              </a:rPr>
              <a:t> </a:t>
            </a:r>
            <a:r>
              <a:rPr lang="en-US" b="1" dirty="0">
                <a:solidFill>
                  <a:schemeClr val="bg2"/>
                </a:solidFill>
                <a:latin typeface="Courier New" charset="0"/>
              </a:rPr>
              <a:t>distinct</a:t>
            </a:r>
            <a:r>
              <a:rPr lang="en-US" dirty="0"/>
              <a:t>)</a:t>
            </a:r>
            <a:endParaRPr lang="en-US" dirty="0" smtClean="0">
              <a:solidFill>
                <a:schemeClr val="bg2"/>
              </a:solidFill>
              <a:cs typeface="+mn-cs"/>
            </a:endParaRPr>
          </a:p>
          <a:p>
            <a:pPr lvl="1" eaLnBrk="1" hangingPunct="1">
              <a:lnSpc>
                <a:spcPct val="80000"/>
              </a:lnSpc>
              <a:defRPr/>
            </a:pPr>
            <a:r>
              <a:rPr lang="en-US" dirty="0" err="1" smtClean="0"/>
              <a:t>Statistik</a:t>
            </a:r>
            <a:r>
              <a:rPr lang="en-US" dirty="0" smtClean="0"/>
              <a:t>: </a:t>
            </a:r>
            <a:r>
              <a:rPr lang="en-US" dirty="0" err="1" smtClean="0"/>
              <a:t>Anzahl</a:t>
            </a:r>
            <a:r>
              <a:rPr lang="en-US" dirty="0" smtClean="0"/>
              <a:t> von </a:t>
            </a:r>
            <a:r>
              <a:rPr lang="en-US" dirty="0" err="1" smtClean="0"/>
              <a:t>Arten</a:t>
            </a:r>
            <a:r>
              <a:rPr lang="en-US" dirty="0" smtClean="0"/>
              <a:t> </a:t>
            </a:r>
            <a:r>
              <a:rPr lang="en-US" dirty="0" err="1" smtClean="0"/>
              <a:t>oder</a:t>
            </a:r>
            <a:r>
              <a:rPr lang="en-US" dirty="0" smtClean="0"/>
              <a:t> </a:t>
            </a:r>
            <a:r>
              <a:rPr lang="en-US" dirty="0" err="1" smtClean="0"/>
              <a:t>Klassen</a:t>
            </a:r>
            <a:r>
              <a:rPr lang="en-US" dirty="0" smtClean="0"/>
              <a:t> in Population</a:t>
            </a:r>
          </a:p>
          <a:p>
            <a:pPr lvl="1" eaLnBrk="1" hangingPunct="1">
              <a:lnSpc>
                <a:spcPct val="80000"/>
              </a:lnSpc>
              <a:defRPr/>
            </a:pPr>
            <a:r>
              <a:rPr lang="en-US" dirty="0" err="1" smtClean="0"/>
              <a:t>Informatik</a:t>
            </a:r>
            <a:r>
              <a:rPr lang="en-US" dirty="0" smtClean="0"/>
              <a:t>: </a:t>
            </a:r>
            <a:r>
              <a:rPr lang="en-US" dirty="0" err="1" smtClean="0"/>
              <a:t>Anfrageoptimierung</a:t>
            </a:r>
            <a:endParaRPr lang="en-US" dirty="0" smtClean="0"/>
          </a:p>
          <a:p>
            <a:pPr lvl="1" eaLnBrk="1" hangingPunct="1">
              <a:lnSpc>
                <a:spcPct val="80000"/>
              </a:lnSpc>
              <a:defRPr/>
            </a:pPr>
            <a:r>
              <a:rPr lang="en-US" i="1" dirty="0" err="1" smtClean="0"/>
              <a:t>Netzwerkbeobachtung</a:t>
            </a:r>
            <a:r>
              <a:rPr lang="en-US" i="1" dirty="0" smtClean="0"/>
              <a:t>:</a:t>
            </a:r>
            <a:r>
              <a:rPr lang="en-US" dirty="0" smtClean="0"/>
              <a:t>  IP-</a:t>
            </a:r>
            <a:r>
              <a:rPr lang="en-US" dirty="0" err="1" smtClean="0"/>
              <a:t>Adressen</a:t>
            </a:r>
            <a:r>
              <a:rPr lang="en-US" dirty="0" smtClean="0"/>
              <a:t> </a:t>
            </a:r>
            <a:r>
              <a:rPr lang="en-US" dirty="0" err="1" smtClean="0"/>
              <a:t>mit</a:t>
            </a:r>
            <a:r>
              <a:rPr lang="en-US" dirty="0" smtClean="0"/>
              <a:t> </a:t>
            </a:r>
            <a:r>
              <a:rPr lang="en-US" dirty="0" err="1" smtClean="0"/>
              <a:t>unterschiedlichem</a:t>
            </a:r>
            <a:r>
              <a:rPr lang="en-US" dirty="0" smtClean="0"/>
              <a:t> </a:t>
            </a:r>
            <a:r>
              <a:rPr lang="en-US" dirty="0" err="1" smtClean="0"/>
              <a:t>Ziel</a:t>
            </a:r>
            <a:r>
              <a:rPr lang="en-US" dirty="0" smtClean="0"/>
              <a:t>, </a:t>
            </a:r>
            <a:r>
              <a:rPr lang="en-US" dirty="0" err="1" smtClean="0"/>
              <a:t>Quelle</a:t>
            </a:r>
            <a:r>
              <a:rPr lang="en-US" dirty="0" smtClean="0"/>
              <a:t>/</a:t>
            </a:r>
            <a:r>
              <a:rPr lang="en-US" dirty="0" err="1" smtClean="0"/>
              <a:t>Ziel-Paare</a:t>
            </a:r>
            <a:r>
              <a:rPr lang="en-US" dirty="0" smtClean="0"/>
              <a:t>, </a:t>
            </a:r>
            <a:r>
              <a:rPr lang="en-US" dirty="0" err="1" smtClean="0"/>
              <a:t>angeforderte</a:t>
            </a:r>
            <a:r>
              <a:rPr lang="en-US" dirty="0" smtClean="0"/>
              <a:t> URLs </a:t>
            </a:r>
            <a:r>
              <a:rPr lang="en-US" dirty="0" err="1" smtClean="0"/>
              <a:t>usw</a:t>
            </a:r>
            <a:endParaRPr lang="en-US" dirty="0" smtClean="0"/>
          </a:p>
          <a:p>
            <a:pPr marL="457200" lvl="1" indent="0" eaLnBrk="1" hangingPunct="1">
              <a:lnSpc>
                <a:spcPct val="80000"/>
              </a:lnSpc>
              <a:buNone/>
              <a:defRPr/>
            </a:pPr>
            <a:endParaRPr lang="en-US" dirty="0" smtClean="0"/>
          </a:p>
          <a:p>
            <a:pPr eaLnBrk="1" hangingPunct="1">
              <a:lnSpc>
                <a:spcPct val="85000"/>
              </a:lnSpc>
              <a:defRPr/>
            </a:pPr>
            <a:r>
              <a:rPr lang="en-US" dirty="0" err="1" smtClean="0">
                <a:cs typeface="+mn-cs"/>
              </a:rPr>
              <a:t>Beispiel</a:t>
            </a:r>
            <a:r>
              <a:rPr lang="en-US" dirty="0" smtClean="0">
                <a:cs typeface="+mn-cs"/>
              </a:rPr>
              <a:t> (N=64)</a:t>
            </a:r>
          </a:p>
          <a:p>
            <a:pPr marL="0" indent="0" eaLnBrk="1" hangingPunct="1">
              <a:lnSpc>
                <a:spcPct val="85000"/>
              </a:lnSpc>
              <a:buNone/>
              <a:defRPr/>
            </a:pPr>
            <a:endParaRPr lang="en-US" dirty="0" smtClean="0">
              <a:cs typeface="+mn-cs"/>
            </a:endParaRPr>
          </a:p>
          <a:p>
            <a:pPr marL="0" indent="0" eaLnBrk="1" hangingPunct="1">
              <a:lnSpc>
                <a:spcPct val="85000"/>
              </a:lnSpc>
              <a:buNone/>
              <a:defRPr/>
            </a:pPr>
            <a:endParaRPr lang="en-US" dirty="0" smtClean="0">
              <a:cs typeface="+mn-cs"/>
            </a:endParaRPr>
          </a:p>
          <a:p>
            <a:pPr eaLnBrk="1" hangingPunct="1">
              <a:lnSpc>
                <a:spcPct val="85000"/>
              </a:lnSpc>
              <a:defRPr/>
            </a:pPr>
            <a:endParaRPr lang="en-US" dirty="0" smtClean="0">
              <a:solidFill>
                <a:srgbClr val="000000"/>
              </a:solidFill>
              <a:cs typeface="+mn-cs"/>
            </a:endParaRPr>
          </a:p>
          <a:p>
            <a:pPr eaLnBrk="1" hangingPunct="1">
              <a:lnSpc>
                <a:spcPct val="85000"/>
              </a:lnSpc>
              <a:defRPr/>
            </a:pPr>
            <a:r>
              <a:rPr lang="en-US" dirty="0" err="1">
                <a:solidFill>
                  <a:srgbClr val="000000"/>
                </a:solidFill>
              </a:rPr>
              <a:t>Naiver</a:t>
            </a:r>
            <a:r>
              <a:rPr lang="en-US" dirty="0">
                <a:solidFill>
                  <a:srgbClr val="000000"/>
                </a:solidFill>
              </a:rPr>
              <a:t> </a:t>
            </a:r>
            <a:r>
              <a:rPr lang="en-US" dirty="0" err="1">
                <a:solidFill>
                  <a:srgbClr val="000000"/>
                </a:solidFill>
              </a:rPr>
              <a:t>Ansatz</a:t>
            </a:r>
            <a:r>
              <a:rPr lang="en-US" dirty="0">
                <a:solidFill>
                  <a:srgbClr val="000000"/>
                </a:solidFill>
              </a:rPr>
              <a:t>: Hash-</a:t>
            </a:r>
            <a:r>
              <a:rPr lang="en-US" dirty="0" err="1">
                <a:solidFill>
                  <a:srgbClr val="000000"/>
                </a:solidFill>
              </a:rPr>
              <a:t>Tabelle</a:t>
            </a:r>
            <a:r>
              <a:rPr lang="en-US" dirty="0">
                <a:solidFill>
                  <a:srgbClr val="000000"/>
                </a:solidFill>
              </a:rPr>
              <a:t> </a:t>
            </a:r>
            <a:r>
              <a:rPr lang="en-US" dirty="0" err="1">
                <a:solidFill>
                  <a:srgbClr val="000000"/>
                </a:solidFill>
              </a:rPr>
              <a:t>für</a:t>
            </a:r>
            <a:r>
              <a:rPr lang="en-US" dirty="0">
                <a:solidFill>
                  <a:srgbClr val="000000"/>
                </a:solidFill>
              </a:rPr>
              <a:t> </a:t>
            </a:r>
            <a:r>
              <a:rPr lang="en-US" dirty="0" err="1">
                <a:solidFill>
                  <a:srgbClr val="000000"/>
                </a:solidFill>
              </a:rPr>
              <a:t>alle</a:t>
            </a:r>
            <a:r>
              <a:rPr lang="en-US" dirty="0">
                <a:solidFill>
                  <a:srgbClr val="000000"/>
                </a:solidFill>
              </a:rPr>
              <a:t> </a:t>
            </a:r>
            <a:r>
              <a:rPr lang="en-US" dirty="0" err="1">
                <a:solidFill>
                  <a:srgbClr val="000000"/>
                </a:solidFill>
              </a:rPr>
              <a:t>gesehenen</a:t>
            </a:r>
            <a:r>
              <a:rPr lang="en-US" dirty="0">
                <a:solidFill>
                  <a:srgbClr val="000000"/>
                </a:solidFill>
              </a:rPr>
              <a:t> </a:t>
            </a:r>
            <a:r>
              <a:rPr lang="en-US" dirty="0" err="1" smtClean="0">
                <a:solidFill>
                  <a:srgbClr val="000000"/>
                </a:solidFill>
              </a:rPr>
              <a:t>Elemente</a:t>
            </a:r>
            <a:endParaRPr lang="en-US" dirty="0" smtClean="0">
              <a:solidFill>
                <a:srgbClr val="000000"/>
              </a:solidFill>
            </a:endParaRPr>
          </a:p>
          <a:p>
            <a:pPr eaLnBrk="1" hangingPunct="1">
              <a:lnSpc>
                <a:spcPct val="85000"/>
              </a:lnSpc>
              <a:defRPr/>
            </a:pPr>
            <a:r>
              <a:rPr lang="en-US" dirty="0" err="1" smtClean="0">
                <a:solidFill>
                  <a:srgbClr val="000000"/>
                </a:solidFill>
                <a:cs typeface="+mn-cs"/>
              </a:rPr>
              <a:t>Schwierig</a:t>
            </a:r>
            <a:r>
              <a:rPr lang="en-US" dirty="0" smtClean="0">
                <a:solidFill>
                  <a:srgbClr val="000000"/>
                </a:solidFill>
                <a:cs typeface="+mn-cs"/>
              </a:rPr>
              <a:t> </a:t>
            </a:r>
            <a:r>
              <a:rPr lang="en-US" dirty="0" err="1" smtClean="0">
                <a:solidFill>
                  <a:srgbClr val="000000"/>
                </a:solidFill>
                <a:cs typeface="+mn-cs"/>
              </a:rPr>
              <a:t>auch</a:t>
            </a:r>
            <a:r>
              <a:rPr lang="en-US" dirty="0" smtClean="0">
                <a:solidFill>
                  <a:srgbClr val="000000"/>
                </a:solidFill>
                <a:cs typeface="+mn-cs"/>
              </a:rPr>
              <a:t> </a:t>
            </a:r>
            <a:r>
              <a:rPr lang="en-US" dirty="0" err="1" smtClean="0">
                <a:solidFill>
                  <a:srgbClr val="000000"/>
                </a:solidFill>
                <a:cs typeface="+mn-cs"/>
              </a:rPr>
              <a:t>für</a:t>
            </a:r>
            <a:r>
              <a:rPr lang="en-US" dirty="0" smtClean="0">
                <a:solidFill>
                  <a:srgbClr val="000000"/>
                </a:solidFill>
                <a:cs typeface="+mn-cs"/>
              </a:rPr>
              <a:t> CM (</a:t>
            </a:r>
            <a:r>
              <a:rPr lang="en-US" dirty="0" err="1" smtClean="0">
                <a:solidFill>
                  <a:srgbClr val="000000"/>
                </a:solidFill>
                <a:cs typeface="+mn-cs"/>
              </a:rPr>
              <a:t>gedacht</a:t>
            </a:r>
            <a:r>
              <a:rPr lang="en-US" dirty="0" smtClean="0">
                <a:solidFill>
                  <a:srgbClr val="000000"/>
                </a:solidFill>
                <a:cs typeface="+mn-cs"/>
              </a:rPr>
              <a:t> </a:t>
            </a:r>
            <a:r>
              <a:rPr lang="en-US" dirty="0" err="1" smtClean="0">
                <a:solidFill>
                  <a:srgbClr val="000000"/>
                </a:solidFill>
                <a:cs typeface="+mn-cs"/>
              </a:rPr>
              <a:t>für</a:t>
            </a:r>
            <a:r>
              <a:rPr lang="en-US" dirty="0" smtClean="0">
                <a:solidFill>
                  <a:srgbClr val="000000"/>
                </a:solidFill>
                <a:cs typeface="+mn-cs"/>
              </a:rPr>
              <a:t> </a:t>
            </a:r>
            <a:r>
              <a:rPr lang="en-US" dirty="0" err="1" smtClean="0">
                <a:solidFill>
                  <a:srgbClr val="000000"/>
                </a:solidFill>
                <a:cs typeface="+mn-cs"/>
              </a:rPr>
              <a:t>Multimengen</a:t>
            </a:r>
            <a:r>
              <a:rPr lang="en-US" dirty="0" smtClean="0">
                <a:solidFill>
                  <a:srgbClr val="000000"/>
                </a:solidFill>
                <a:cs typeface="+mn-cs"/>
              </a:rPr>
              <a:t>)</a:t>
            </a:r>
          </a:p>
          <a:p>
            <a:pPr eaLnBrk="1" hangingPunct="1">
              <a:lnSpc>
                <a:spcPct val="85000"/>
              </a:lnSpc>
              <a:defRPr/>
            </a:pPr>
            <a:endParaRPr lang="en-US" dirty="0" smtClean="0">
              <a:solidFill>
                <a:srgbClr val="000000"/>
              </a:solidFill>
              <a:cs typeface="+mn-cs"/>
            </a:endParaRPr>
          </a:p>
        </p:txBody>
      </p:sp>
      <p:grpSp>
        <p:nvGrpSpPr>
          <p:cNvPr id="72709" name="Group 4"/>
          <p:cNvGrpSpPr>
            <a:grpSpLocks/>
          </p:cNvGrpSpPr>
          <p:nvPr/>
        </p:nvGrpSpPr>
        <p:grpSpPr bwMode="auto">
          <a:xfrm>
            <a:off x="2819402" y="3827463"/>
            <a:ext cx="6172201" cy="427037"/>
            <a:chOff x="968" y="2267"/>
            <a:chExt cx="3888" cy="269"/>
          </a:xfrm>
        </p:grpSpPr>
        <p:sp>
          <p:nvSpPr>
            <p:cNvPr id="850949" name="Text Box 5"/>
            <p:cNvSpPr txBox="1">
              <a:spLocks noChangeArrowheads="1"/>
            </p:cNvSpPr>
            <p:nvPr/>
          </p:nvSpPr>
          <p:spPr bwMode="auto">
            <a:xfrm>
              <a:off x="968" y="2267"/>
              <a:ext cx="387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type="none" w="med" len="sm"/>
                  <a:tailEnd type="none" w="med"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eaLnBrk="0" hangingPunct="0">
                <a:defRPr/>
              </a:pPr>
              <a:r>
                <a:rPr lang="en-US" sz="2000" b="0" dirty="0" err="1" smtClean="0">
                  <a:solidFill>
                    <a:schemeClr val="tx2"/>
                  </a:solidFill>
                  <a:latin typeface="Comic Sans MS" charset="0"/>
                  <a:cs typeface="+mn-cs"/>
                </a:rPr>
                <a:t>Datenstrom</a:t>
              </a:r>
              <a:r>
                <a:rPr lang="en-US" sz="2000" b="0" dirty="0" smtClean="0">
                  <a:solidFill>
                    <a:schemeClr val="tx2"/>
                  </a:solidFill>
                  <a:latin typeface="Comic Sans MS" charset="0"/>
                  <a:cs typeface="+mn-cs"/>
                </a:rPr>
                <a:t>:  </a:t>
              </a:r>
              <a:r>
                <a:rPr lang="en-US" sz="2000" b="0" dirty="0">
                  <a:solidFill>
                    <a:srgbClr val="CC3300"/>
                  </a:solidFill>
                  <a:latin typeface="Comic Sans MS" charset="0"/>
                  <a:cs typeface="+mn-cs"/>
                </a:rPr>
                <a:t>3   2   5   3   2   1   7   5   1   2   3   7</a:t>
              </a:r>
            </a:p>
          </p:txBody>
        </p:sp>
        <p:sp>
          <p:nvSpPr>
            <p:cNvPr id="850950" name="Rectangle 6"/>
            <p:cNvSpPr>
              <a:spLocks noChangeArrowheads="1"/>
            </p:cNvSpPr>
            <p:nvPr/>
          </p:nvSpPr>
          <p:spPr bwMode="auto">
            <a:xfrm>
              <a:off x="2032" y="2272"/>
              <a:ext cx="2824" cy="264"/>
            </a:xfrm>
            <a:prstGeom prst="rect">
              <a:avLst/>
            </a:prstGeom>
            <a:noFill/>
            <a:ln w="28575">
              <a:solidFill>
                <a:schemeClr val="bg2"/>
              </a:solidFill>
              <a:miter lim="800000"/>
              <a:headEnd type="none" w="med" len="sm"/>
              <a:tailEnd type="none" w="med"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defRPr/>
              </a:pPr>
              <a:endParaRPr lang="de-DE">
                <a:cs typeface="+mn-cs"/>
              </a:endParaRPr>
            </a:p>
          </p:txBody>
        </p:sp>
      </p:grpSp>
      <p:sp>
        <p:nvSpPr>
          <p:cNvPr id="850951" name="Text Box 7"/>
          <p:cNvSpPr txBox="1">
            <a:spLocks noChangeArrowheads="1"/>
          </p:cNvSpPr>
          <p:nvPr/>
        </p:nvSpPr>
        <p:spPr bwMode="auto">
          <a:xfrm>
            <a:off x="4499992" y="4343400"/>
            <a:ext cx="4479341"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type="none" w="med" len="sm"/>
                <a:tailEnd type="none" w="med"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eaLnBrk="0" hangingPunct="0">
              <a:defRPr/>
            </a:pPr>
            <a:r>
              <a:rPr lang="en-US" sz="2000" b="0" i="1" dirty="0" err="1" smtClean="0">
                <a:solidFill>
                  <a:schemeClr val="tx2"/>
                </a:solidFill>
                <a:latin typeface="Comic Sans MS" charset="0"/>
                <a:cs typeface="+mn-cs"/>
              </a:rPr>
              <a:t>Anzahl</a:t>
            </a:r>
            <a:r>
              <a:rPr lang="en-US" sz="2000" b="0" i="1" dirty="0" smtClean="0">
                <a:solidFill>
                  <a:schemeClr val="tx2"/>
                </a:solidFill>
                <a:latin typeface="Comic Sans MS" charset="0"/>
                <a:cs typeface="+mn-cs"/>
              </a:rPr>
              <a:t> der </a:t>
            </a:r>
            <a:r>
              <a:rPr lang="en-US" sz="2000" b="0" i="1" dirty="0" err="1" smtClean="0">
                <a:solidFill>
                  <a:schemeClr val="tx2"/>
                </a:solidFill>
                <a:latin typeface="Comic Sans MS" charset="0"/>
                <a:cs typeface="+mn-cs"/>
              </a:rPr>
              <a:t>verschiedene</a:t>
            </a:r>
            <a:r>
              <a:rPr lang="en-US" sz="2000" b="0" i="1" dirty="0" smtClean="0">
                <a:solidFill>
                  <a:schemeClr val="tx2"/>
                </a:solidFill>
                <a:latin typeface="Comic Sans MS" charset="0"/>
                <a:cs typeface="+mn-cs"/>
              </a:rPr>
              <a:t> </a:t>
            </a:r>
            <a:r>
              <a:rPr lang="en-US" sz="2000" b="0" i="1" dirty="0" err="1" smtClean="0">
                <a:solidFill>
                  <a:schemeClr val="tx2"/>
                </a:solidFill>
                <a:latin typeface="Comic Sans MS" charset="0"/>
                <a:cs typeface="+mn-cs"/>
              </a:rPr>
              <a:t>Werte</a:t>
            </a:r>
            <a:r>
              <a:rPr lang="en-US" sz="2000" b="0" i="1" dirty="0" smtClean="0">
                <a:solidFill>
                  <a:schemeClr val="tx2"/>
                </a:solidFill>
                <a:latin typeface="Comic Sans MS" charset="0"/>
                <a:cs typeface="+mn-cs"/>
              </a:rPr>
              <a:t>:  </a:t>
            </a:r>
            <a:r>
              <a:rPr lang="en-US" sz="2000" b="0" i="1" dirty="0">
                <a:solidFill>
                  <a:schemeClr val="tx2"/>
                </a:solidFill>
                <a:latin typeface="Comic Sans MS" charset="0"/>
                <a:cs typeface="+mn-cs"/>
              </a:rPr>
              <a:t>5</a:t>
            </a:r>
          </a:p>
        </p:txBody>
      </p:sp>
      <p:sp>
        <p:nvSpPr>
          <p:cNvPr id="11"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79</a:t>
            </a:fld>
            <a:endParaRPr lang="en-US" dirty="0"/>
          </a:p>
        </p:txBody>
      </p:sp>
    </p:spTree>
    <p:extLst>
      <p:ext uri="{BB962C8B-B14F-4D97-AF65-F5344CB8AC3E}">
        <p14:creationId xmlns:p14="http://schemas.microsoft.com/office/powerpoint/2010/main" val="11069863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86F725C3-F847-BB4C-9F71-FAAFD65D42C5}" type="slidenum">
              <a:rPr lang="en-US"/>
              <a:pPr/>
              <a:t>8</a:t>
            </a:fld>
            <a:endParaRPr lang="en-US"/>
          </a:p>
        </p:txBody>
      </p:sp>
      <p:sp>
        <p:nvSpPr>
          <p:cNvPr id="125954" name="Rectangle 2"/>
          <p:cNvSpPr>
            <a:spLocks noGrp="1" noChangeArrowheads="1"/>
          </p:cNvSpPr>
          <p:nvPr>
            <p:ph type="title"/>
          </p:nvPr>
        </p:nvSpPr>
        <p:spPr/>
        <p:txBody>
          <a:bodyPr/>
          <a:lstStyle/>
          <a:p>
            <a:r>
              <a:rPr lang="en-US" dirty="0" err="1" smtClean="0"/>
              <a:t>Anfrage</a:t>
            </a:r>
            <a:r>
              <a:rPr lang="en-US" dirty="0" smtClean="0"/>
              <a:t> 3  </a:t>
            </a:r>
            <a:r>
              <a:rPr lang="en-US" dirty="0" smtClean="0">
                <a:latin typeface="Copperplate Gothic Light" charset="0"/>
              </a:rPr>
              <a:t>(</a:t>
            </a:r>
            <a:r>
              <a:rPr lang="en-US" dirty="0" err="1" smtClean="0"/>
              <a:t>Gruppierung</a:t>
            </a:r>
            <a:r>
              <a:rPr lang="en-US" dirty="0" smtClean="0"/>
              <a:t> und Aggregation</a:t>
            </a:r>
            <a:r>
              <a:rPr lang="en-US" dirty="0">
                <a:latin typeface="Copperplate Gothic Light" charset="0"/>
              </a:rPr>
              <a:t>)</a:t>
            </a:r>
          </a:p>
        </p:txBody>
      </p:sp>
      <p:sp>
        <p:nvSpPr>
          <p:cNvPr id="125955" name="Rectangle 3"/>
          <p:cNvSpPr>
            <a:spLocks noGrp="1" noChangeArrowheads="1"/>
          </p:cNvSpPr>
          <p:nvPr>
            <p:ph type="body" idx="1"/>
          </p:nvPr>
        </p:nvSpPr>
        <p:spPr/>
        <p:txBody>
          <a:bodyPr/>
          <a:lstStyle/>
          <a:p>
            <a:pPr>
              <a:spcAft>
                <a:spcPct val="30000"/>
              </a:spcAft>
            </a:pPr>
            <a:r>
              <a:rPr lang="en-US" dirty="0">
                <a:solidFill>
                  <a:schemeClr val="accent2"/>
                </a:solidFill>
              </a:rPr>
              <a:t>Total connection time</a:t>
            </a:r>
            <a:r>
              <a:rPr lang="en-US" dirty="0"/>
              <a:t> for each caller</a:t>
            </a:r>
            <a:endParaRPr lang="en-US" dirty="0">
              <a:solidFill>
                <a:schemeClr val="accent2"/>
              </a:solidFill>
            </a:endParaRPr>
          </a:p>
          <a:p>
            <a:pPr lvl="1">
              <a:lnSpc>
                <a:spcPct val="80000"/>
              </a:lnSpc>
              <a:buClr>
                <a:schemeClr val="tx1"/>
              </a:buClr>
              <a:buFontTx/>
              <a:buNone/>
            </a:pPr>
            <a:r>
              <a:rPr lang="en-US" dirty="0">
                <a:solidFill>
                  <a:srgbClr val="339933"/>
                </a:solidFill>
              </a:rPr>
              <a:t>SELECT         O1.caller, sum(O2.time – O1.time)</a:t>
            </a:r>
          </a:p>
          <a:p>
            <a:pPr lvl="1">
              <a:lnSpc>
                <a:spcPct val="80000"/>
              </a:lnSpc>
              <a:buClr>
                <a:schemeClr val="tx1"/>
              </a:buClr>
              <a:buFontTx/>
              <a:buNone/>
            </a:pPr>
            <a:r>
              <a:rPr lang="en-US" dirty="0">
                <a:solidFill>
                  <a:srgbClr val="339933"/>
                </a:solidFill>
              </a:rPr>
              <a:t>FROM            Outgoing O1, Outgoing O2</a:t>
            </a:r>
          </a:p>
          <a:p>
            <a:pPr lvl="1">
              <a:lnSpc>
                <a:spcPct val="80000"/>
              </a:lnSpc>
              <a:buClr>
                <a:schemeClr val="tx1"/>
              </a:buClr>
              <a:buFontTx/>
              <a:buNone/>
            </a:pPr>
            <a:r>
              <a:rPr lang="en-US" dirty="0">
                <a:solidFill>
                  <a:srgbClr val="339933"/>
                </a:solidFill>
              </a:rPr>
              <a:t>WHERE          (O1.call_ID = O2.call_ID</a:t>
            </a:r>
          </a:p>
          <a:p>
            <a:pPr lvl="1">
              <a:lnSpc>
                <a:spcPct val="80000"/>
              </a:lnSpc>
              <a:buClr>
                <a:schemeClr val="tx1"/>
              </a:buClr>
              <a:buFontTx/>
              <a:buNone/>
            </a:pPr>
            <a:r>
              <a:rPr lang="en-US" dirty="0">
                <a:solidFill>
                  <a:srgbClr val="339933"/>
                </a:solidFill>
              </a:rPr>
              <a:t>                        AND O1.event = </a:t>
            </a:r>
            <a:r>
              <a:rPr lang="en-US" dirty="0">
                <a:solidFill>
                  <a:srgbClr val="339933"/>
                </a:solidFill>
                <a:latin typeface="Copperplate Gothic Bold" charset="0"/>
              </a:rPr>
              <a:t>start  </a:t>
            </a:r>
          </a:p>
          <a:p>
            <a:pPr lvl="1">
              <a:lnSpc>
                <a:spcPct val="80000"/>
              </a:lnSpc>
              <a:buClr>
                <a:schemeClr val="tx1"/>
              </a:buClr>
              <a:buFontTx/>
              <a:buNone/>
            </a:pPr>
            <a:r>
              <a:rPr lang="en-US" dirty="0">
                <a:solidFill>
                  <a:srgbClr val="339933"/>
                </a:solidFill>
                <a:latin typeface="Copperplate Gothic Bold" charset="0"/>
              </a:rPr>
              <a:t>                          </a:t>
            </a:r>
            <a:r>
              <a:rPr lang="en-US" dirty="0">
                <a:solidFill>
                  <a:srgbClr val="339933"/>
                </a:solidFill>
              </a:rPr>
              <a:t>AND  O2.event = </a:t>
            </a:r>
            <a:r>
              <a:rPr lang="en-US" dirty="0">
                <a:solidFill>
                  <a:srgbClr val="339933"/>
                </a:solidFill>
                <a:latin typeface="Copperplate Gothic Bold" charset="0"/>
              </a:rPr>
              <a:t>end</a:t>
            </a:r>
            <a:r>
              <a:rPr lang="en-US" b="1" dirty="0">
                <a:solidFill>
                  <a:srgbClr val="339933"/>
                </a:solidFill>
                <a:latin typeface="Copperplate Gothic Bold" charset="0"/>
              </a:rPr>
              <a:t>)</a:t>
            </a:r>
            <a:endParaRPr lang="en-US" b="1" dirty="0">
              <a:solidFill>
                <a:srgbClr val="339933"/>
              </a:solidFill>
            </a:endParaRPr>
          </a:p>
          <a:p>
            <a:pPr lvl="1">
              <a:lnSpc>
                <a:spcPct val="80000"/>
              </a:lnSpc>
              <a:buClr>
                <a:schemeClr val="tx1"/>
              </a:buClr>
              <a:buFontTx/>
              <a:buNone/>
            </a:pPr>
            <a:r>
              <a:rPr lang="en-US" dirty="0">
                <a:solidFill>
                  <a:srgbClr val="339933"/>
                </a:solidFill>
              </a:rPr>
              <a:t>GROUP BY    O1.</a:t>
            </a:r>
            <a:r>
              <a:rPr lang="en-US" dirty="0" smtClean="0">
                <a:solidFill>
                  <a:srgbClr val="339933"/>
                </a:solidFill>
              </a:rPr>
              <a:t>caller</a:t>
            </a:r>
            <a:br>
              <a:rPr lang="en-US" dirty="0" smtClean="0">
                <a:solidFill>
                  <a:srgbClr val="339933"/>
                </a:solidFill>
              </a:rPr>
            </a:br>
            <a:endParaRPr lang="en-US" dirty="0">
              <a:solidFill>
                <a:srgbClr val="339933"/>
              </a:solidFill>
            </a:endParaRPr>
          </a:p>
          <a:p>
            <a:pPr>
              <a:lnSpc>
                <a:spcPct val="80000"/>
              </a:lnSpc>
              <a:buClr>
                <a:schemeClr val="tx1"/>
              </a:buClr>
            </a:pPr>
            <a:r>
              <a:rPr lang="en-US" dirty="0" err="1" smtClean="0">
                <a:solidFill>
                  <a:schemeClr val="accent2"/>
                </a:solidFill>
              </a:rPr>
              <a:t>Ergebnis</a:t>
            </a:r>
            <a:r>
              <a:rPr lang="en-US" dirty="0" smtClean="0">
                <a:solidFill>
                  <a:schemeClr val="accent2"/>
                </a:solidFill>
              </a:rPr>
              <a:t> </a:t>
            </a:r>
            <a:r>
              <a:rPr lang="en-US" dirty="0" err="1" smtClean="0">
                <a:solidFill>
                  <a:schemeClr val="accent2"/>
                </a:solidFill>
              </a:rPr>
              <a:t>kann</a:t>
            </a:r>
            <a:r>
              <a:rPr lang="en-US" dirty="0" smtClean="0">
                <a:solidFill>
                  <a:schemeClr val="accent2"/>
                </a:solidFill>
              </a:rPr>
              <a:t> </a:t>
            </a:r>
            <a:r>
              <a:rPr lang="en-US" dirty="0" err="1" smtClean="0">
                <a:solidFill>
                  <a:schemeClr val="accent2"/>
                </a:solidFill>
              </a:rPr>
              <a:t>nicht</a:t>
            </a:r>
            <a:r>
              <a:rPr lang="en-US" dirty="0" smtClean="0">
                <a:solidFill>
                  <a:schemeClr val="accent2"/>
                </a:solidFill>
              </a:rPr>
              <a:t> </a:t>
            </a:r>
            <a:r>
              <a:rPr lang="en-US" dirty="0" err="1" smtClean="0">
                <a:solidFill>
                  <a:schemeClr val="accent2"/>
                </a:solidFill>
              </a:rPr>
              <a:t>als</a:t>
            </a:r>
            <a:r>
              <a:rPr lang="en-US" dirty="0" smtClean="0">
                <a:solidFill>
                  <a:schemeClr val="accent2"/>
                </a:solidFill>
              </a:rPr>
              <a:t> Strom (</a:t>
            </a:r>
            <a:r>
              <a:rPr lang="en-US" dirty="0" err="1" smtClean="0">
                <a:solidFill>
                  <a:schemeClr val="accent2"/>
                </a:solidFill>
              </a:rPr>
              <a:t>ohne</a:t>
            </a:r>
            <a:r>
              <a:rPr lang="en-US" dirty="0" smtClean="0">
                <a:solidFill>
                  <a:schemeClr val="accent2"/>
                </a:solidFill>
              </a:rPr>
              <a:t> </a:t>
            </a:r>
            <a:r>
              <a:rPr lang="en-US" dirty="0" err="1" smtClean="0">
                <a:solidFill>
                  <a:schemeClr val="accent2"/>
                </a:solidFill>
              </a:rPr>
              <a:t>Überschreibung</a:t>
            </a:r>
            <a:r>
              <a:rPr lang="en-US" dirty="0" smtClean="0">
                <a:solidFill>
                  <a:schemeClr val="accent2"/>
                </a:solidFill>
              </a:rPr>
              <a:t>) </a:t>
            </a:r>
            <a:r>
              <a:rPr lang="en-US" dirty="0" err="1" smtClean="0">
                <a:solidFill>
                  <a:schemeClr val="accent2"/>
                </a:solidFill>
              </a:rPr>
              <a:t>dargestellt</a:t>
            </a:r>
            <a:r>
              <a:rPr lang="en-US" dirty="0" smtClean="0">
                <a:solidFill>
                  <a:schemeClr val="accent2"/>
                </a:solidFill>
              </a:rPr>
              <a:t> </a:t>
            </a:r>
            <a:r>
              <a:rPr lang="en-US" dirty="0" err="1" smtClean="0">
                <a:solidFill>
                  <a:schemeClr val="accent2"/>
                </a:solidFill>
              </a:rPr>
              <a:t>werden</a:t>
            </a:r>
            <a:endParaRPr lang="en-US" dirty="0">
              <a:solidFill>
                <a:schemeClr val="accent2"/>
              </a:solidFill>
            </a:endParaRPr>
          </a:p>
          <a:p>
            <a:pPr lvl="1">
              <a:lnSpc>
                <a:spcPct val="80000"/>
              </a:lnSpc>
              <a:buClr>
                <a:schemeClr val="tx1"/>
              </a:buClr>
            </a:pPr>
            <a:r>
              <a:rPr lang="en-US" dirty="0" err="1" smtClean="0"/>
              <a:t>Ausgabeaktualisierung</a:t>
            </a:r>
            <a:r>
              <a:rPr lang="en-US" dirty="0" smtClean="0">
                <a:solidFill>
                  <a:schemeClr val="tx2"/>
                </a:solidFill>
              </a:rPr>
              <a:t>?</a:t>
            </a:r>
            <a:endParaRPr lang="en-US" dirty="0">
              <a:solidFill>
                <a:schemeClr val="tx2"/>
              </a:solidFill>
            </a:endParaRPr>
          </a:p>
          <a:p>
            <a:pPr lvl="1">
              <a:lnSpc>
                <a:spcPct val="80000"/>
              </a:lnSpc>
              <a:buClr>
                <a:schemeClr val="tx1"/>
              </a:buClr>
            </a:pPr>
            <a:r>
              <a:rPr lang="en-US" dirty="0" err="1" smtClean="0"/>
              <a:t>Aktueller</a:t>
            </a:r>
            <a:r>
              <a:rPr lang="en-US" dirty="0" smtClean="0"/>
              <a:t> Wert auf </a:t>
            </a:r>
            <a:r>
              <a:rPr lang="en-US" dirty="0" err="1" smtClean="0"/>
              <a:t>Anforderung</a:t>
            </a:r>
            <a:r>
              <a:rPr lang="en-US" dirty="0" smtClean="0">
                <a:solidFill>
                  <a:schemeClr val="tx2"/>
                </a:solidFill>
              </a:rPr>
              <a:t>?</a:t>
            </a:r>
            <a:endParaRPr lang="en-US" dirty="0">
              <a:solidFill>
                <a:schemeClr val="tx2"/>
              </a:solidFill>
            </a:endParaRPr>
          </a:p>
          <a:p>
            <a:pPr lvl="1">
              <a:lnSpc>
                <a:spcPct val="80000"/>
              </a:lnSpc>
              <a:buClr>
                <a:schemeClr val="tx1"/>
              </a:buClr>
            </a:pPr>
            <a:r>
              <a:rPr lang="en-US" dirty="0" err="1" smtClean="0">
                <a:solidFill>
                  <a:schemeClr val="tx2"/>
                </a:solidFill>
              </a:rPr>
              <a:t>Speicherverbrauch</a:t>
            </a:r>
            <a:r>
              <a:rPr lang="en-US" dirty="0" smtClean="0">
                <a:solidFill>
                  <a:schemeClr val="tx2"/>
                </a:solidFill>
              </a:rPr>
              <a:t>?</a:t>
            </a:r>
            <a:endParaRPr lang="en-US" dirty="0">
              <a:solidFill>
                <a:schemeClr val="tx2"/>
              </a:solidFill>
            </a:endParaRPr>
          </a:p>
        </p:txBody>
      </p:sp>
      <p:sp>
        <p:nvSpPr>
          <p:cNvPr id="6" name="Datumsplatzhalter 3"/>
          <p:cNvSpPr>
            <a:spLocks noGrp="1"/>
          </p:cNvSpPr>
          <p:nvPr>
            <p:ph type="dt" sz="half" idx="10"/>
          </p:nvPr>
        </p:nvSpPr>
        <p:spPr>
          <a:xfrm>
            <a:off x="2627312" y="6356176"/>
            <a:ext cx="3240832" cy="457200"/>
          </a:xfrm>
        </p:spPr>
        <p:txBody>
          <a:bodyPr/>
          <a:lstStyle/>
          <a:p>
            <a:r>
              <a:rPr lang="en-US" sz="1400" dirty="0" smtClean="0">
                <a:solidFill>
                  <a:srgbClr val="0000FF"/>
                </a:solidFill>
              </a:rPr>
              <a:t>Rajeev </a:t>
            </a:r>
            <a:r>
              <a:rPr lang="en-US" sz="1400" dirty="0" err="1" smtClean="0">
                <a:solidFill>
                  <a:srgbClr val="0000FF"/>
                </a:solidFill>
              </a:rPr>
              <a:t>Motwani</a:t>
            </a:r>
            <a:r>
              <a:rPr lang="en-US" sz="1400" dirty="0" smtClean="0">
                <a:solidFill>
                  <a:srgbClr val="0000FF"/>
                </a:solidFill>
              </a:rPr>
              <a:t> PODS </a:t>
            </a:r>
            <a:r>
              <a:rPr lang="en-US" sz="1400" dirty="0">
                <a:solidFill>
                  <a:srgbClr val="0000FF"/>
                </a:solidFill>
              </a:rPr>
              <a:t>2002</a:t>
            </a:r>
          </a:p>
        </p:txBody>
      </p:sp>
    </p:spTree>
    <p:extLst>
      <p:ext uri="{BB962C8B-B14F-4D97-AF65-F5344CB8AC3E}">
        <p14:creationId xmlns:p14="http://schemas.microsoft.com/office/powerpoint/2010/main" val="2591586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 calcmode="lin" valueType="num">
                                      <p:cBhvr additive="base">
                                        <p:cTn id="7" dur="500" fill="hold"/>
                                        <p:tgtEl>
                                          <p:spTgt spid="1259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595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5955">
                                            <p:txEl>
                                              <p:pRg st="1" end="1"/>
                                            </p:txEl>
                                          </p:spTgt>
                                        </p:tgtEl>
                                        <p:attrNameLst>
                                          <p:attrName>style.visibility</p:attrName>
                                        </p:attrNameLst>
                                      </p:cBhvr>
                                      <p:to>
                                        <p:strVal val="visible"/>
                                      </p:to>
                                    </p:set>
                                    <p:anim calcmode="lin" valueType="num">
                                      <p:cBhvr additive="base">
                                        <p:cTn id="11" dur="500" fill="hold"/>
                                        <p:tgtEl>
                                          <p:spTgt spid="12595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595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5955">
                                            <p:txEl>
                                              <p:pRg st="2" end="2"/>
                                            </p:txEl>
                                          </p:spTgt>
                                        </p:tgtEl>
                                        <p:attrNameLst>
                                          <p:attrName>style.visibility</p:attrName>
                                        </p:attrNameLst>
                                      </p:cBhvr>
                                      <p:to>
                                        <p:strVal val="visible"/>
                                      </p:to>
                                    </p:set>
                                    <p:anim calcmode="lin" valueType="num">
                                      <p:cBhvr additive="base">
                                        <p:cTn id="15" dur="500" fill="hold"/>
                                        <p:tgtEl>
                                          <p:spTgt spid="12595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595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5955">
                                            <p:txEl>
                                              <p:pRg st="3" end="3"/>
                                            </p:txEl>
                                          </p:spTgt>
                                        </p:tgtEl>
                                        <p:attrNameLst>
                                          <p:attrName>style.visibility</p:attrName>
                                        </p:attrNameLst>
                                      </p:cBhvr>
                                      <p:to>
                                        <p:strVal val="visible"/>
                                      </p:to>
                                    </p:set>
                                    <p:anim calcmode="lin" valueType="num">
                                      <p:cBhvr additive="base">
                                        <p:cTn id="19" dur="500" fill="hold"/>
                                        <p:tgtEl>
                                          <p:spTgt spid="12595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595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5955">
                                            <p:txEl>
                                              <p:pRg st="4" end="4"/>
                                            </p:txEl>
                                          </p:spTgt>
                                        </p:tgtEl>
                                        <p:attrNameLst>
                                          <p:attrName>style.visibility</p:attrName>
                                        </p:attrNameLst>
                                      </p:cBhvr>
                                      <p:to>
                                        <p:strVal val="visible"/>
                                      </p:to>
                                    </p:set>
                                    <p:anim calcmode="lin" valueType="num">
                                      <p:cBhvr additive="base">
                                        <p:cTn id="23" dur="500" fill="hold"/>
                                        <p:tgtEl>
                                          <p:spTgt spid="12595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5955">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5955">
                                            <p:txEl>
                                              <p:pRg st="5" end="5"/>
                                            </p:txEl>
                                          </p:spTgt>
                                        </p:tgtEl>
                                        <p:attrNameLst>
                                          <p:attrName>style.visibility</p:attrName>
                                        </p:attrNameLst>
                                      </p:cBhvr>
                                      <p:to>
                                        <p:strVal val="visible"/>
                                      </p:to>
                                    </p:set>
                                    <p:anim calcmode="lin" valueType="num">
                                      <p:cBhvr additive="base">
                                        <p:cTn id="27" dur="500" fill="hold"/>
                                        <p:tgtEl>
                                          <p:spTgt spid="125955">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25955">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25955">
                                            <p:txEl>
                                              <p:pRg st="6" end="6"/>
                                            </p:txEl>
                                          </p:spTgt>
                                        </p:tgtEl>
                                        <p:attrNameLst>
                                          <p:attrName>style.visibility</p:attrName>
                                        </p:attrNameLst>
                                      </p:cBhvr>
                                      <p:to>
                                        <p:strVal val="visible"/>
                                      </p:to>
                                    </p:set>
                                    <p:anim calcmode="lin" valueType="num">
                                      <p:cBhvr additive="base">
                                        <p:cTn id="31" dur="500" fill="hold"/>
                                        <p:tgtEl>
                                          <p:spTgt spid="125955">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595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5955">
                                            <p:txEl>
                                              <p:pRg st="7" end="7"/>
                                            </p:txEl>
                                          </p:spTgt>
                                        </p:tgtEl>
                                        <p:attrNameLst>
                                          <p:attrName>style.visibility</p:attrName>
                                        </p:attrNameLst>
                                      </p:cBhvr>
                                      <p:to>
                                        <p:strVal val="visible"/>
                                      </p:to>
                                    </p:set>
                                    <p:anim calcmode="lin" valueType="num">
                                      <p:cBhvr additive="base">
                                        <p:cTn id="37" dur="500" fill="hold"/>
                                        <p:tgtEl>
                                          <p:spTgt spid="125955">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5955">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25955">
                                            <p:txEl>
                                              <p:pRg st="8" end="8"/>
                                            </p:txEl>
                                          </p:spTgt>
                                        </p:tgtEl>
                                        <p:attrNameLst>
                                          <p:attrName>style.visibility</p:attrName>
                                        </p:attrNameLst>
                                      </p:cBhvr>
                                      <p:to>
                                        <p:strVal val="visible"/>
                                      </p:to>
                                    </p:set>
                                    <p:anim calcmode="lin" valueType="num">
                                      <p:cBhvr additive="base">
                                        <p:cTn id="41" dur="500" fill="hold"/>
                                        <p:tgtEl>
                                          <p:spTgt spid="125955">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25955">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25955">
                                            <p:txEl>
                                              <p:pRg st="9" end="9"/>
                                            </p:txEl>
                                          </p:spTgt>
                                        </p:tgtEl>
                                        <p:attrNameLst>
                                          <p:attrName>style.visibility</p:attrName>
                                        </p:attrNameLst>
                                      </p:cBhvr>
                                      <p:to>
                                        <p:strVal val="visible"/>
                                      </p:to>
                                    </p:set>
                                    <p:anim calcmode="lin" valueType="num">
                                      <p:cBhvr additive="base">
                                        <p:cTn id="45" dur="500" fill="hold"/>
                                        <p:tgtEl>
                                          <p:spTgt spid="125955">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25955">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25955">
                                            <p:txEl>
                                              <p:pRg st="10" end="10"/>
                                            </p:txEl>
                                          </p:spTgt>
                                        </p:tgtEl>
                                        <p:attrNameLst>
                                          <p:attrName>style.visibility</p:attrName>
                                        </p:attrNameLst>
                                      </p:cBhvr>
                                      <p:to>
                                        <p:strVal val="visible"/>
                                      </p:to>
                                    </p:set>
                                    <p:anim calcmode="lin" valueType="num">
                                      <p:cBhvr additive="base">
                                        <p:cTn id="49" dur="500" fill="hold"/>
                                        <p:tgtEl>
                                          <p:spTgt spid="125955">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595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n-US" dirty="0" smtClean="0"/>
              <a:t>Flajolet-Martin </a:t>
            </a:r>
            <a:r>
              <a:rPr lang="en-US" dirty="0"/>
              <a:t>Approach</a:t>
            </a:r>
          </a:p>
        </p:txBody>
      </p:sp>
      <p:sp>
        <p:nvSpPr>
          <p:cNvPr id="11267" name="Rectangle 3"/>
          <p:cNvSpPr>
            <a:spLocks noGrp="1" noChangeArrowheads="1"/>
          </p:cNvSpPr>
          <p:nvPr>
            <p:ph idx="1"/>
          </p:nvPr>
        </p:nvSpPr>
        <p:spPr>
          <a:xfrm>
            <a:off x="457200" y="1196975"/>
            <a:ext cx="8229600" cy="4608289"/>
          </a:xfrm>
        </p:spPr>
        <p:txBody>
          <a:bodyPr>
            <a:normAutofit lnSpcReduction="10000"/>
          </a:bodyPr>
          <a:lstStyle/>
          <a:p>
            <a:r>
              <a:rPr lang="en-US" dirty="0" err="1" smtClean="0">
                <a:solidFill>
                  <a:srgbClr val="0000FF"/>
                </a:solidFill>
              </a:rPr>
              <a:t>Wähle</a:t>
            </a:r>
            <a:r>
              <a:rPr lang="en-US" dirty="0" smtClean="0">
                <a:solidFill>
                  <a:srgbClr val="0000FF"/>
                </a:solidFill>
              </a:rPr>
              <a:t> </a:t>
            </a:r>
            <a:r>
              <a:rPr lang="en-US" dirty="0" err="1" smtClean="0">
                <a:solidFill>
                  <a:srgbClr val="0000FF"/>
                </a:solidFill>
              </a:rPr>
              <a:t>Hashfunktion</a:t>
            </a:r>
            <a:r>
              <a:rPr lang="en-US" dirty="0" smtClean="0">
                <a:solidFill>
                  <a:srgbClr val="0000FF"/>
                </a:solidFill>
              </a:rPr>
              <a:t> </a:t>
            </a:r>
            <a:r>
              <a:rPr lang="en-US" b="1" i="1" dirty="0" smtClean="0">
                <a:solidFill>
                  <a:srgbClr val="0000FF"/>
                </a:solidFill>
              </a:rPr>
              <a:t>h</a:t>
            </a:r>
            <a:r>
              <a:rPr lang="en-US" dirty="0" smtClean="0">
                <a:solidFill>
                  <a:srgbClr val="0000FF"/>
                </a:solidFill>
              </a:rPr>
              <a:t> </a:t>
            </a:r>
            <a:r>
              <a:rPr lang="en-US" dirty="0" err="1" smtClean="0">
                <a:solidFill>
                  <a:srgbClr val="0000FF"/>
                </a:solidFill>
              </a:rPr>
              <a:t>zur</a:t>
            </a:r>
            <a:r>
              <a:rPr lang="en-US" dirty="0" smtClean="0">
                <a:solidFill>
                  <a:srgbClr val="0000FF"/>
                </a:solidFill>
              </a:rPr>
              <a:t> </a:t>
            </a:r>
            <a:r>
              <a:rPr lang="en-US" dirty="0" err="1" smtClean="0">
                <a:solidFill>
                  <a:srgbClr val="0000FF"/>
                </a:solidFill>
              </a:rPr>
              <a:t>Abbildung</a:t>
            </a:r>
            <a:r>
              <a:rPr lang="en-US" dirty="0" smtClean="0">
                <a:solidFill>
                  <a:srgbClr val="0000FF"/>
                </a:solidFill>
              </a:rPr>
              <a:t> von </a:t>
            </a:r>
            <a:r>
              <a:rPr lang="en-US" b="1" i="1" dirty="0" smtClean="0">
                <a:solidFill>
                  <a:srgbClr val="0000FF"/>
                </a:solidFill>
              </a:rPr>
              <a:t>N</a:t>
            </a:r>
            <a:r>
              <a:rPr lang="en-US" b="1" dirty="0" smtClean="0">
                <a:solidFill>
                  <a:srgbClr val="0000FF"/>
                </a:solidFill>
              </a:rPr>
              <a:t> </a:t>
            </a:r>
            <a:r>
              <a:rPr lang="en-US" dirty="0" err="1" smtClean="0">
                <a:solidFill>
                  <a:srgbClr val="0000FF"/>
                </a:solidFill>
              </a:rPr>
              <a:t>Elementen</a:t>
            </a:r>
            <a:r>
              <a:rPr lang="en-US" dirty="0" smtClean="0">
                <a:solidFill>
                  <a:srgbClr val="0000FF"/>
                </a:solidFill>
              </a:rPr>
              <a:t> auf </a:t>
            </a:r>
            <a:r>
              <a:rPr lang="en-US" dirty="0" err="1" smtClean="0">
                <a:solidFill>
                  <a:srgbClr val="0000FF"/>
                </a:solidFill>
              </a:rPr>
              <a:t>mindestens</a:t>
            </a:r>
            <a:r>
              <a:rPr lang="en-US" dirty="0" smtClean="0">
                <a:solidFill>
                  <a:srgbClr val="0000FF"/>
                </a:solidFill>
              </a:rPr>
              <a:t>  </a:t>
            </a:r>
            <a:r>
              <a:rPr lang="en-US" b="1" dirty="0" smtClean="0">
                <a:solidFill>
                  <a:srgbClr val="0000FF"/>
                </a:solidFill>
              </a:rPr>
              <a:t>log</a:t>
            </a:r>
            <a:r>
              <a:rPr lang="en-US" b="1" baseline="-25000" dirty="0" smtClean="0">
                <a:solidFill>
                  <a:srgbClr val="0000FF"/>
                </a:solidFill>
              </a:rPr>
              <a:t>2 </a:t>
            </a:r>
            <a:r>
              <a:rPr lang="en-US" b="1" i="1" dirty="0" smtClean="0">
                <a:solidFill>
                  <a:srgbClr val="0000FF"/>
                </a:solidFill>
              </a:rPr>
              <a:t>N</a:t>
            </a:r>
            <a:r>
              <a:rPr lang="en-US" i="1" dirty="0" smtClean="0">
                <a:solidFill>
                  <a:srgbClr val="0000FF"/>
                </a:solidFill>
              </a:rPr>
              <a:t>  </a:t>
            </a:r>
            <a:r>
              <a:rPr lang="en-US" dirty="0" smtClean="0">
                <a:solidFill>
                  <a:srgbClr val="0000FF"/>
                </a:solidFill>
              </a:rPr>
              <a:t>Bits</a:t>
            </a:r>
          </a:p>
          <a:p>
            <a:pPr lvl="8"/>
            <a:endParaRPr lang="en-US" dirty="0" smtClean="0"/>
          </a:p>
          <a:p>
            <a:r>
              <a:rPr lang="en-US" dirty="0" err="1" smtClean="0"/>
              <a:t>Für</a:t>
            </a:r>
            <a:r>
              <a:rPr lang="en-US" dirty="0" smtClean="0"/>
              <a:t> </a:t>
            </a:r>
            <a:r>
              <a:rPr lang="en-US" dirty="0" err="1" smtClean="0"/>
              <a:t>jedes</a:t>
            </a:r>
            <a:r>
              <a:rPr lang="en-US" dirty="0" smtClean="0"/>
              <a:t> </a:t>
            </a:r>
            <a:r>
              <a:rPr lang="en-US" dirty="0" err="1" smtClean="0"/>
              <a:t>Stromelement</a:t>
            </a:r>
            <a:r>
              <a:rPr lang="en-US" dirty="0" smtClean="0"/>
              <a:t> </a:t>
            </a:r>
            <a:r>
              <a:rPr lang="en-US" b="1" i="1" dirty="0" smtClean="0"/>
              <a:t>a</a:t>
            </a:r>
            <a:r>
              <a:rPr lang="en-US" dirty="0" smtClean="0"/>
              <a:t>, </a:t>
            </a:r>
            <a:r>
              <a:rPr lang="en-US" dirty="0" err="1" smtClean="0"/>
              <a:t>sei</a:t>
            </a:r>
            <a:r>
              <a:rPr lang="en-US" dirty="0" smtClean="0"/>
              <a:t> </a:t>
            </a:r>
            <a:r>
              <a:rPr lang="en-US" b="1" i="1" dirty="0" smtClean="0"/>
              <a:t>r</a:t>
            </a:r>
            <a:r>
              <a:rPr lang="en-US" b="1" dirty="0" smtClean="0"/>
              <a:t>(</a:t>
            </a:r>
            <a:r>
              <a:rPr lang="en-US" b="1" i="1" dirty="0" smtClean="0"/>
              <a:t>a</a:t>
            </a:r>
            <a:r>
              <a:rPr lang="en-US" b="1" dirty="0" smtClean="0"/>
              <a:t>)</a:t>
            </a:r>
            <a:r>
              <a:rPr lang="en-US" dirty="0" smtClean="0"/>
              <a:t> die </a:t>
            </a:r>
            <a:r>
              <a:rPr lang="en-US" dirty="0" err="1" smtClean="0"/>
              <a:t>Anzahl</a:t>
            </a:r>
            <a:r>
              <a:rPr lang="en-US" dirty="0" smtClean="0"/>
              <a:t> der </a:t>
            </a:r>
            <a:r>
              <a:rPr lang="en-US" dirty="0" err="1" smtClean="0"/>
              <a:t>Nullen</a:t>
            </a:r>
            <a:r>
              <a:rPr lang="en-US" dirty="0" smtClean="0"/>
              <a:t> am </a:t>
            </a:r>
            <a:r>
              <a:rPr lang="en-US" dirty="0" err="1" smtClean="0"/>
              <a:t>Ende</a:t>
            </a:r>
            <a:r>
              <a:rPr lang="en-US" dirty="0" smtClean="0"/>
              <a:t> von </a:t>
            </a:r>
            <a:r>
              <a:rPr lang="en-US" b="1" i="1" dirty="0" smtClean="0"/>
              <a:t>h</a:t>
            </a:r>
            <a:r>
              <a:rPr lang="en-US" b="1" dirty="0" smtClean="0"/>
              <a:t>(</a:t>
            </a:r>
            <a:r>
              <a:rPr lang="en-US" b="1" i="1" dirty="0" smtClean="0"/>
              <a:t>a</a:t>
            </a:r>
            <a:r>
              <a:rPr lang="en-US" b="1" dirty="0" smtClean="0"/>
              <a:t>)</a:t>
            </a:r>
          </a:p>
          <a:p>
            <a:pPr lvl="1"/>
            <a:r>
              <a:rPr lang="en-US" b="1" dirty="0" smtClean="0">
                <a:solidFill>
                  <a:srgbClr val="008000"/>
                </a:solidFill>
              </a:rPr>
              <a:t>r(a)</a:t>
            </a:r>
            <a:r>
              <a:rPr lang="en-US" dirty="0" smtClean="0">
                <a:solidFill>
                  <a:srgbClr val="008000"/>
                </a:solidFill>
              </a:rPr>
              <a:t> = Position der </a:t>
            </a:r>
            <a:r>
              <a:rPr lang="en-US" dirty="0" err="1" smtClean="0">
                <a:solidFill>
                  <a:srgbClr val="008000"/>
                </a:solidFill>
              </a:rPr>
              <a:t>ersten</a:t>
            </a:r>
            <a:r>
              <a:rPr lang="en-US" dirty="0" smtClean="0">
                <a:solidFill>
                  <a:srgbClr val="008000"/>
                </a:solidFill>
              </a:rPr>
              <a:t> 1 von </a:t>
            </a:r>
            <a:r>
              <a:rPr lang="en-US" dirty="0" err="1" smtClean="0">
                <a:solidFill>
                  <a:srgbClr val="008000"/>
                </a:solidFill>
              </a:rPr>
              <a:t>rechts</a:t>
            </a:r>
            <a:endParaRPr lang="en-US" dirty="0" smtClean="0">
              <a:solidFill>
                <a:srgbClr val="008000"/>
              </a:solidFill>
            </a:endParaRPr>
          </a:p>
          <a:p>
            <a:pPr lvl="2"/>
            <a:r>
              <a:rPr lang="en-US" dirty="0" smtClean="0"/>
              <a:t>Z.B. </a:t>
            </a:r>
            <a:r>
              <a:rPr lang="en-US" dirty="0" err="1" smtClean="0"/>
              <a:t>sei</a:t>
            </a:r>
            <a:r>
              <a:rPr lang="en-US" dirty="0" smtClean="0"/>
              <a:t> </a:t>
            </a:r>
            <a:r>
              <a:rPr lang="en-US" b="1" i="1" dirty="0" smtClean="0"/>
              <a:t>h(a) = 12</a:t>
            </a:r>
            <a:r>
              <a:rPr lang="en-US" dirty="0" smtClean="0"/>
              <a:t>, </a:t>
            </a:r>
            <a:r>
              <a:rPr lang="en-US" dirty="0" err="1" smtClean="0"/>
              <a:t>dann</a:t>
            </a:r>
            <a:r>
              <a:rPr lang="en-US" dirty="0" smtClean="0"/>
              <a:t> </a:t>
            </a:r>
            <a:r>
              <a:rPr lang="en-US" dirty="0" err="1" smtClean="0"/>
              <a:t>ist</a:t>
            </a:r>
            <a:r>
              <a:rPr lang="en-US" dirty="0" smtClean="0"/>
              <a:t> </a:t>
            </a:r>
            <a:r>
              <a:rPr lang="en-US" b="1" i="1" dirty="0" smtClean="0"/>
              <a:t>12</a:t>
            </a:r>
            <a:r>
              <a:rPr lang="en-US" dirty="0" smtClean="0"/>
              <a:t> </a:t>
            </a:r>
            <a:r>
              <a:rPr lang="en-US" dirty="0" err="1" smtClean="0"/>
              <a:t>gleich</a:t>
            </a:r>
            <a:r>
              <a:rPr lang="en-US" dirty="0" smtClean="0"/>
              <a:t> </a:t>
            </a:r>
            <a:r>
              <a:rPr lang="en-US" b="1" i="1" dirty="0" smtClean="0"/>
              <a:t>1100</a:t>
            </a:r>
            <a:r>
              <a:rPr lang="en-US" dirty="0" smtClean="0"/>
              <a:t> </a:t>
            </a:r>
            <a:r>
              <a:rPr lang="en-US" dirty="0" err="1" smtClean="0"/>
              <a:t>binär</a:t>
            </a:r>
            <a:r>
              <a:rPr lang="en-US" dirty="0" smtClean="0"/>
              <a:t>, also</a:t>
            </a:r>
            <a:r>
              <a:rPr lang="en-US" i="1" dirty="0" smtClean="0"/>
              <a:t> </a:t>
            </a:r>
            <a:r>
              <a:rPr lang="en-US" b="1" i="1" dirty="0" smtClean="0"/>
              <a:t>r(a) = 2</a:t>
            </a:r>
          </a:p>
          <a:p>
            <a:r>
              <a:rPr lang="en-US" dirty="0" err="1" smtClean="0"/>
              <a:t>Speichere</a:t>
            </a:r>
            <a:r>
              <a:rPr lang="en-US" dirty="0" smtClean="0"/>
              <a:t> </a:t>
            </a:r>
            <a:r>
              <a:rPr lang="en-US" b="1" i="1" dirty="0" smtClean="0">
                <a:solidFill>
                  <a:srgbClr val="D60093"/>
                </a:solidFill>
              </a:rPr>
              <a:t>R </a:t>
            </a:r>
            <a:r>
              <a:rPr lang="en-US" b="1" dirty="0" smtClean="0">
                <a:solidFill>
                  <a:srgbClr val="D60093"/>
                </a:solidFill>
              </a:rPr>
              <a:t>= </a:t>
            </a:r>
            <a:r>
              <a:rPr lang="en-US" b="1" dirty="0" err="1" smtClean="0">
                <a:solidFill>
                  <a:srgbClr val="D60093"/>
                </a:solidFill>
              </a:rPr>
              <a:t>maximales</a:t>
            </a:r>
            <a:r>
              <a:rPr lang="en-US" b="1" dirty="0" smtClean="0">
                <a:solidFill>
                  <a:srgbClr val="D60093"/>
                </a:solidFill>
              </a:rPr>
              <a:t> </a:t>
            </a:r>
            <a:r>
              <a:rPr lang="en-US" b="1" i="1" dirty="0" smtClean="0">
                <a:solidFill>
                  <a:srgbClr val="D60093"/>
                </a:solidFill>
              </a:rPr>
              <a:t>r</a:t>
            </a:r>
            <a:r>
              <a:rPr lang="en-US" b="1" dirty="0" smtClean="0">
                <a:solidFill>
                  <a:srgbClr val="D60093"/>
                </a:solidFill>
              </a:rPr>
              <a:t>(</a:t>
            </a:r>
            <a:r>
              <a:rPr lang="en-US" b="1" i="1" dirty="0" smtClean="0">
                <a:solidFill>
                  <a:srgbClr val="D60093"/>
                </a:solidFill>
              </a:rPr>
              <a:t>a</a:t>
            </a:r>
            <a:r>
              <a:rPr lang="en-US" b="1" dirty="0" smtClean="0">
                <a:solidFill>
                  <a:srgbClr val="D60093"/>
                </a:solidFill>
              </a:rPr>
              <a:t>) </a:t>
            </a:r>
            <a:r>
              <a:rPr lang="en-US" b="1" dirty="0" err="1" smtClean="0">
                <a:solidFill>
                  <a:srgbClr val="D60093"/>
                </a:solidFill>
              </a:rPr>
              <a:t>bisher</a:t>
            </a:r>
            <a:endParaRPr lang="en-US" b="1" dirty="0" smtClean="0">
              <a:solidFill>
                <a:srgbClr val="D60093"/>
              </a:solidFill>
            </a:endParaRPr>
          </a:p>
          <a:p>
            <a:pPr lvl="1"/>
            <a:r>
              <a:rPr lang="en-US" b="1" dirty="0" smtClean="0"/>
              <a:t>R = </a:t>
            </a:r>
            <a:r>
              <a:rPr lang="en-US" b="1" dirty="0" err="1" smtClean="0"/>
              <a:t>max</a:t>
            </a:r>
            <a:r>
              <a:rPr lang="en-US" b="1" baseline="-25000" dirty="0" err="1" smtClean="0"/>
              <a:t>a</a:t>
            </a:r>
            <a:r>
              <a:rPr lang="en-US" b="1" dirty="0" smtClean="0"/>
              <a:t> r(a)</a:t>
            </a:r>
            <a:r>
              <a:rPr lang="en-US" dirty="0" smtClean="0"/>
              <a:t>,  </a:t>
            </a:r>
            <a:r>
              <a:rPr lang="en-US" dirty="0" err="1" smtClean="0"/>
              <a:t>über</a:t>
            </a:r>
            <a:r>
              <a:rPr lang="en-US" dirty="0" smtClean="0"/>
              <a:t> </a:t>
            </a:r>
            <a:r>
              <a:rPr lang="en-US" dirty="0" err="1" smtClean="0"/>
              <a:t>alle</a:t>
            </a:r>
            <a:r>
              <a:rPr lang="en-US" dirty="0" smtClean="0"/>
              <a:t> </a:t>
            </a:r>
            <a:r>
              <a:rPr lang="en-US" dirty="0" err="1" smtClean="0"/>
              <a:t>Stromelemente</a:t>
            </a:r>
            <a:r>
              <a:rPr lang="en-US" dirty="0" smtClean="0"/>
              <a:t> </a:t>
            </a:r>
            <a:r>
              <a:rPr lang="en-US" b="1" i="1" dirty="0" smtClean="0"/>
              <a:t>a</a:t>
            </a:r>
            <a:r>
              <a:rPr lang="en-US" dirty="0" smtClean="0"/>
              <a:t> </a:t>
            </a:r>
            <a:r>
              <a:rPr lang="en-US" dirty="0" err="1" smtClean="0"/>
              <a:t>bisher</a:t>
            </a:r>
            <a:endParaRPr lang="en-US" dirty="0" smtClean="0"/>
          </a:p>
          <a:p>
            <a:pPr lvl="8"/>
            <a:endParaRPr lang="en-US" dirty="0" smtClean="0"/>
          </a:p>
          <a:p>
            <a:r>
              <a:rPr lang="en-US" b="1" dirty="0" err="1" smtClean="0">
                <a:solidFill>
                  <a:srgbClr val="0000FF"/>
                </a:solidFill>
              </a:rPr>
              <a:t>Geschätzte</a:t>
            </a:r>
            <a:r>
              <a:rPr lang="en-US" b="1" dirty="0" smtClean="0">
                <a:solidFill>
                  <a:srgbClr val="0000FF"/>
                </a:solidFill>
              </a:rPr>
              <a:t> </a:t>
            </a:r>
            <a:r>
              <a:rPr lang="en-US" b="1" dirty="0" err="1" smtClean="0">
                <a:solidFill>
                  <a:srgbClr val="0000FF"/>
                </a:solidFill>
              </a:rPr>
              <a:t>Anzahl</a:t>
            </a:r>
            <a:r>
              <a:rPr lang="en-US" b="1" dirty="0" smtClean="0">
                <a:solidFill>
                  <a:srgbClr val="0000FF"/>
                </a:solidFill>
              </a:rPr>
              <a:t> </a:t>
            </a:r>
            <a:r>
              <a:rPr lang="en-US" b="1" dirty="0" err="1" smtClean="0">
                <a:solidFill>
                  <a:srgbClr val="0000FF"/>
                </a:solidFill>
              </a:rPr>
              <a:t>unterschiedlicher</a:t>
            </a:r>
            <a:r>
              <a:rPr lang="en-US" b="1" dirty="0" smtClean="0">
                <a:solidFill>
                  <a:srgbClr val="0000FF"/>
                </a:solidFill>
              </a:rPr>
              <a:t> </a:t>
            </a:r>
            <a:r>
              <a:rPr lang="en-US" b="1" dirty="0" err="1" smtClean="0">
                <a:solidFill>
                  <a:srgbClr val="0000FF"/>
                </a:solidFill>
              </a:rPr>
              <a:t>Elemente</a:t>
            </a:r>
            <a:r>
              <a:rPr lang="en-US" b="1" dirty="0" smtClean="0">
                <a:solidFill>
                  <a:srgbClr val="0000FF"/>
                </a:solidFill>
              </a:rPr>
              <a:t>: 2</a:t>
            </a:r>
            <a:r>
              <a:rPr lang="en-US" b="1" i="1" baseline="30000" dirty="0" smtClean="0">
                <a:solidFill>
                  <a:srgbClr val="0000FF"/>
                </a:solidFill>
              </a:rPr>
              <a:t>R</a:t>
            </a:r>
            <a:endParaRPr lang="en-US" b="1" dirty="0" smtClean="0">
              <a:solidFill>
                <a:srgbClr val="0000FF"/>
              </a:solidFill>
            </a:endParaRPr>
          </a:p>
        </p:txBody>
      </p:sp>
      <p:sp>
        <p:nvSpPr>
          <p:cNvPr id="27650" name="Slide Number Placeholder 5"/>
          <p:cNvSpPr>
            <a:spLocks noGrp="1"/>
          </p:cNvSpPr>
          <p:nvPr>
            <p:ph type="sldNum" sz="quarter" idx="12"/>
          </p:nvPr>
        </p:nvSpPr>
        <p:spPr bwMode="auto">
          <a:noFill/>
          <a:ln>
            <a:miter lim="800000"/>
            <a:headEnd/>
            <a:tailEnd/>
          </a:ln>
        </p:spPr>
        <p:txBody>
          <a:bodyPr/>
          <a:lstStyle/>
          <a:p>
            <a:fld id="{EF4F4D47-9943-4B54-ABAA-CA5578CD62DD}" type="slidenum">
              <a:rPr lang="en-US" smtClean="0">
                <a:latin typeface="Calibri" pitchFamily="34" charset="0"/>
                <a:ea typeface="ＭＳ Ｐゴシック" pitchFamily="34" charset="-128"/>
              </a:rPr>
              <a:pPr/>
              <a:t>80</a:t>
            </a:fld>
            <a:endParaRPr lang="en-US" dirty="0" smtClean="0">
              <a:latin typeface="Calibri" pitchFamily="34" charset="0"/>
              <a:ea typeface="ＭＳ Ｐゴシック" pitchFamily="34" charset="-128"/>
            </a:endParaRPr>
          </a:p>
        </p:txBody>
      </p:sp>
      <p:sp>
        <p:nvSpPr>
          <p:cNvPr id="6" name="Rechteck 5"/>
          <p:cNvSpPr/>
          <p:nvPr/>
        </p:nvSpPr>
        <p:spPr>
          <a:xfrm>
            <a:off x="2771800" y="5874657"/>
            <a:ext cx="3600400" cy="938719"/>
          </a:xfrm>
          <a:prstGeom prst="rect">
            <a:avLst/>
          </a:prstGeom>
        </p:spPr>
        <p:txBody>
          <a:bodyPr wrap="square">
            <a:spAutoFit/>
          </a:bodyPr>
          <a:lstStyle/>
          <a:p>
            <a:r>
              <a:rPr lang="de-DE" sz="1100" dirty="0">
                <a:solidFill>
                  <a:srgbClr val="0000FF"/>
                </a:solidFill>
              </a:rPr>
              <a:t>P. </a:t>
            </a:r>
            <a:r>
              <a:rPr lang="de-DE" sz="1100" dirty="0" err="1">
                <a:solidFill>
                  <a:srgbClr val="0000FF"/>
                </a:solidFill>
              </a:rPr>
              <a:t>Flajolet</a:t>
            </a:r>
            <a:r>
              <a:rPr lang="de-DE" sz="1100" dirty="0">
                <a:solidFill>
                  <a:srgbClr val="0000FF"/>
                </a:solidFill>
              </a:rPr>
              <a:t> </a:t>
            </a:r>
            <a:r>
              <a:rPr lang="de-DE" sz="1100" dirty="0" err="1">
                <a:solidFill>
                  <a:srgbClr val="0000FF"/>
                </a:solidFill>
              </a:rPr>
              <a:t>and</a:t>
            </a:r>
            <a:r>
              <a:rPr lang="de-DE" sz="1100" dirty="0">
                <a:solidFill>
                  <a:srgbClr val="0000FF"/>
                </a:solidFill>
              </a:rPr>
              <a:t> G. N. Martin. </a:t>
            </a:r>
            <a:r>
              <a:rPr lang="de-DE" sz="1100" dirty="0" err="1">
                <a:solidFill>
                  <a:srgbClr val="0000FF"/>
                </a:solidFill>
              </a:rPr>
              <a:t>Probabilistic</a:t>
            </a:r>
            <a:r>
              <a:rPr lang="de-DE" sz="1100" dirty="0">
                <a:solidFill>
                  <a:srgbClr val="0000FF"/>
                </a:solidFill>
              </a:rPr>
              <a:t> </a:t>
            </a:r>
            <a:r>
              <a:rPr lang="de-DE" sz="1100" dirty="0" err="1">
                <a:solidFill>
                  <a:srgbClr val="0000FF"/>
                </a:solidFill>
              </a:rPr>
              <a:t>counting</a:t>
            </a:r>
            <a:r>
              <a:rPr lang="de-DE" sz="1100" dirty="0">
                <a:solidFill>
                  <a:srgbClr val="0000FF"/>
                </a:solidFill>
              </a:rPr>
              <a:t>. In IEEE Conference on </a:t>
            </a:r>
            <a:r>
              <a:rPr lang="de-DE" sz="1100" dirty="0" err="1">
                <a:solidFill>
                  <a:srgbClr val="0000FF"/>
                </a:solidFill>
              </a:rPr>
              <a:t>Foundations</a:t>
            </a:r>
            <a:r>
              <a:rPr lang="de-DE" sz="1100" dirty="0">
                <a:solidFill>
                  <a:srgbClr val="0000FF"/>
                </a:solidFill>
              </a:rPr>
              <a:t> of Computer Science, </a:t>
            </a:r>
            <a:r>
              <a:rPr lang="de-DE" sz="1100" dirty="0" err="1">
                <a:solidFill>
                  <a:srgbClr val="0000FF"/>
                </a:solidFill>
              </a:rPr>
              <a:t>pages</a:t>
            </a:r>
            <a:r>
              <a:rPr lang="de-DE" sz="1100" dirty="0">
                <a:solidFill>
                  <a:srgbClr val="0000FF"/>
                </a:solidFill>
              </a:rPr>
              <a:t> 76–82, 1983. Journal </a:t>
            </a:r>
            <a:r>
              <a:rPr lang="de-DE" sz="1100" dirty="0" err="1">
                <a:solidFill>
                  <a:srgbClr val="0000FF"/>
                </a:solidFill>
              </a:rPr>
              <a:t>version</a:t>
            </a:r>
            <a:r>
              <a:rPr lang="de-DE" sz="1100" dirty="0">
                <a:solidFill>
                  <a:srgbClr val="0000FF"/>
                </a:solidFill>
              </a:rPr>
              <a:t> in Journal of Computer </a:t>
            </a:r>
            <a:r>
              <a:rPr lang="de-DE" sz="1100" dirty="0" err="1">
                <a:solidFill>
                  <a:srgbClr val="0000FF"/>
                </a:solidFill>
              </a:rPr>
              <a:t>and</a:t>
            </a:r>
            <a:r>
              <a:rPr lang="de-DE" sz="1100" dirty="0">
                <a:solidFill>
                  <a:srgbClr val="0000FF"/>
                </a:solidFill>
              </a:rPr>
              <a:t> System </a:t>
            </a:r>
            <a:r>
              <a:rPr lang="de-DE" sz="1100" dirty="0" err="1">
                <a:solidFill>
                  <a:srgbClr val="0000FF"/>
                </a:solidFill>
              </a:rPr>
              <a:t>Sciences</a:t>
            </a:r>
            <a:r>
              <a:rPr lang="de-DE" sz="1100" dirty="0">
                <a:solidFill>
                  <a:srgbClr val="0000FF"/>
                </a:solidFill>
              </a:rPr>
              <a:t>, 31:182–209, </a:t>
            </a:r>
            <a:r>
              <a:rPr lang="de-DE" sz="1100" b="1" dirty="0">
                <a:solidFill>
                  <a:srgbClr val="FF0000"/>
                </a:solidFill>
              </a:rPr>
              <a:t>1985</a:t>
            </a:r>
            <a:r>
              <a:rPr lang="de-DE" sz="1100" dirty="0">
                <a:solidFill>
                  <a:srgbClr val="0000FF"/>
                </a:solidFill>
              </a:rPr>
              <a:t>.</a:t>
            </a:r>
          </a:p>
          <a:p>
            <a:endParaRPr lang="de-DE" sz="1100" dirty="0">
              <a:solidFill>
                <a:srgbClr val="0000FF"/>
              </a:solidFill>
            </a:endParaRPr>
          </a:p>
        </p:txBody>
      </p:sp>
    </p:spTree>
    <p:extLst>
      <p:ext uri="{BB962C8B-B14F-4D97-AF65-F5344CB8AC3E}">
        <p14:creationId xmlns:p14="http://schemas.microsoft.com/office/powerpoint/2010/main" val="34311489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Warum</a:t>
            </a:r>
            <a:r>
              <a:rPr lang="en-US" dirty="0" smtClean="0"/>
              <a:t> </a:t>
            </a:r>
            <a:r>
              <a:rPr lang="en-US" dirty="0" err="1" smtClean="0"/>
              <a:t>funktioniert</a:t>
            </a:r>
            <a:r>
              <a:rPr lang="en-US" dirty="0" smtClean="0"/>
              <a:t> das? Intuition</a:t>
            </a:r>
            <a:endParaRPr lang="en-US" dirty="0"/>
          </a:p>
        </p:txBody>
      </p:sp>
      <p:sp>
        <p:nvSpPr>
          <p:cNvPr id="3" name="Content Placeholder 2"/>
          <p:cNvSpPr>
            <a:spLocks noGrp="1"/>
          </p:cNvSpPr>
          <p:nvPr>
            <p:ph idx="1"/>
          </p:nvPr>
        </p:nvSpPr>
        <p:spPr>
          <a:xfrm>
            <a:off x="457200" y="1051519"/>
            <a:ext cx="8686800" cy="5257801"/>
          </a:xfrm>
        </p:spPr>
        <p:txBody>
          <a:bodyPr>
            <a:normAutofit/>
          </a:bodyPr>
          <a:lstStyle/>
          <a:p>
            <a:pPr lvl="1"/>
            <a:r>
              <a:rPr lang="en-US" b="1" dirty="0" smtClean="0">
                <a:solidFill>
                  <a:srgbClr val="D60093"/>
                </a:solidFill>
              </a:rPr>
              <a:t>h(a)</a:t>
            </a:r>
            <a:r>
              <a:rPr lang="en-US" dirty="0" smtClean="0">
                <a:solidFill>
                  <a:srgbClr val="D60093"/>
                </a:solidFill>
              </a:rPr>
              <a:t> </a:t>
            </a:r>
            <a:r>
              <a:rPr lang="en-US" dirty="0" err="1" smtClean="0">
                <a:solidFill>
                  <a:srgbClr val="D60093"/>
                </a:solidFill>
              </a:rPr>
              <a:t>bildet</a:t>
            </a:r>
            <a:r>
              <a:rPr lang="en-US" b="1" dirty="0" smtClean="0">
                <a:solidFill>
                  <a:srgbClr val="D60093"/>
                </a:solidFill>
              </a:rPr>
              <a:t> a</a:t>
            </a:r>
            <a:r>
              <a:rPr lang="en-US" dirty="0" smtClean="0">
                <a:solidFill>
                  <a:srgbClr val="D60093"/>
                </a:solidFill>
              </a:rPr>
              <a:t> </a:t>
            </a:r>
            <a:r>
              <a:rPr lang="en-US" dirty="0" err="1" smtClean="0">
                <a:solidFill>
                  <a:srgbClr val="D60093"/>
                </a:solidFill>
              </a:rPr>
              <a:t>miz</a:t>
            </a:r>
            <a:r>
              <a:rPr lang="en-US" dirty="0" smtClean="0">
                <a:solidFill>
                  <a:srgbClr val="D60093"/>
                </a:solidFill>
              </a:rPr>
              <a:t> </a:t>
            </a:r>
            <a:r>
              <a:rPr lang="en-US" b="1" dirty="0" err="1" smtClean="0">
                <a:solidFill>
                  <a:srgbClr val="D60093"/>
                </a:solidFill>
              </a:rPr>
              <a:t>gleicher</a:t>
            </a:r>
            <a:r>
              <a:rPr lang="en-US" b="1" dirty="0" smtClean="0">
                <a:solidFill>
                  <a:srgbClr val="D60093"/>
                </a:solidFill>
              </a:rPr>
              <a:t> </a:t>
            </a:r>
            <a:r>
              <a:rPr lang="en-US" b="1" dirty="0" err="1" smtClean="0">
                <a:solidFill>
                  <a:srgbClr val="D60093"/>
                </a:solidFill>
              </a:rPr>
              <a:t>Wahrscheinlichkeit</a:t>
            </a:r>
            <a:r>
              <a:rPr lang="en-US" b="1" dirty="0" smtClean="0">
                <a:solidFill>
                  <a:srgbClr val="D60093"/>
                </a:solidFill>
              </a:rPr>
              <a:t> </a:t>
            </a:r>
            <a:r>
              <a:rPr lang="en-US" dirty="0" smtClean="0">
                <a:solidFill>
                  <a:srgbClr val="D60093"/>
                </a:solidFill>
              </a:rPr>
              <a:t>auf </a:t>
            </a:r>
            <a:r>
              <a:rPr lang="en-US" dirty="0" err="1" smtClean="0">
                <a:solidFill>
                  <a:srgbClr val="D60093"/>
                </a:solidFill>
              </a:rPr>
              <a:t>jeden</a:t>
            </a:r>
            <a:r>
              <a:rPr lang="en-US" dirty="0" smtClean="0">
                <a:solidFill>
                  <a:srgbClr val="D60093"/>
                </a:solidFill>
              </a:rPr>
              <a:t> von </a:t>
            </a:r>
            <a:br>
              <a:rPr lang="en-US" dirty="0" smtClean="0">
                <a:solidFill>
                  <a:srgbClr val="D60093"/>
                </a:solidFill>
              </a:rPr>
            </a:br>
            <a:r>
              <a:rPr lang="en-US" b="1" dirty="0" smtClean="0">
                <a:solidFill>
                  <a:srgbClr val="D60093"/>
                </a:solidFill>
              </a:rPr>
              <a:t>N</a:t>
            </a:r>
            <a:r>
              <a:rPr lang="en-US" dirty="0" smtClean="0">
                <a:solidFill>
                  <a:srgbClr val="D60093"/>
                </a:solidFill>
              </a:rPr>
              <a:t> </a:t>
            </a:r>
            <a:r>
              <a:rPr lang="en-US" dirty="0" err="1" smtClean="0">
                <a:solidFill>
                  <a:srgbClr val="D60093"/>
                </a:solidFill>
              </a:rPr>
              <a:t>möglichen</a:t>
            </a:r>
            <a:r>
              <a:rPr lang="en-US" dirty="0" smtClean="0">
                <a:solidFill>
                  <a:srgbClr val="D60093"/>
                </a:solidFill>
              </a:rPr>
              <a:t> </a:t>
            </a:r>
            <a:r>
              <a:rPr lang="en-US" dirty="0" err="1" smtClean="0">
                <a:solidFill>
                  <a:srgbClr val="D60093"/>
                </a:solidFill>
              </a:rPr>
              <a:t>Werten</a:t>
            </a:r>
            <a:r>
              <a:rPr lang="en-US" dirty="0" smtClean="0">
                <a:solidFill>
                  <a:srgbClr val="D60093"/>
                </a:solidFill>
              </a:rPr>
              <a:t> </a:t>
            </a:r>
            <a:r>
              <a:rPr lang="en-US" dirty="0" err="1" smtClean="0">
                <a:solidFill>
                  <a:srgbClr val="D60093"/>
                </a:solidFill>
              </a:rPr>
              <a:t>ab</a:t>
            </a:r>
            <a:endParaRPr lang="en-US" dirty="0" smtClean="0">
              <a:solidFill>
                <a:srgbClr val="D60093"/>
              </a:solidFill>
            </a:endParaRPr>
          </a:p>
          <a:p>
            <a:pPr lvl="1"/>
            <a:r>
              <a:rPr lang="en-US" dirty="0" err="1" smtClean="0"/>
              <a:t>Dann</a:t>
            </a:r>
            <a:r>
              <a:rPr lang="en-US" dirty="0" smtClean="0"/>
              <a:t> </a:t>
            </a:r>
            <a:r>
              <a:rPr lang="en-US" dirty="0" err="1" smtClean="0"/>
              <a:t>ist</a:t>
            </a:r>
            <a:r>
              <a:rPr lang="en-US" dirty="0" smtClean="0"/>
              <a:t>  </a:t>
            </a:r>
            <a:r>
              <a:rPr lang="en-US" b="1" dirty="0" smtClean="0"/>
              <a:t>h(a)</a:t>
            </a:r>
            <a:r>
              <a:rPr lang="en-US" dirty="0" smtClean="0"/>
              <a:t> </a:t>
            </a:r>
            <a:r>
              <a:rPr lang="en-US" dirty="0" err="1" smtClean="0"/>
              <a:t>eine</a:t>
            </a:r>
            <a:r>
              <a:rPr lang="en-US" dirty="0" smtClean="0"/>
              <a:t> </a:t>
            </a:r>
            <a:r>
              <a:rPr lang="en-US" dirty="0" err="1" smtClean="0"/>
              <a:t>Sequenz</a:t>
            </a:r>
            <a:r>
              <a:rPr lang="en-US" dirty="0" smtClean="0"/>
              <a:t> von </a:t>
            </a:r>
            <a:r>
              <a:rPr lang="en-US" b="1" dirty="0" smtClean="0"/>
              <a:t>log</a:t>
            </a:r>
            <a:r>
              <a:rPr lang="en-US" b="1" baseline="-25000" dirty="0" smtClean="0"/>
              <a:t>2 </a:t>
            </a:r>
            <a:r>
              <a:rPr lang="en-US" b="1" dirty="0" smtClean="0"/>
              <a:t>N</a:t>
            </a:r>
            <a:r>
              <a:rPr lang="en-US" dirty="0" smtClean="0"/>
              <a:t> Bits, </a:t>
            </a:r>
            <a:br>
              <a:rPr lang="en-US" dirty="0" smtClean="0"/>
            </a:br>
            <a:r>
              <a:rPr lang="en-US" dirty="0" err="1" smtClean="0"/>
              <a:t>wobei</a:t>
            </a:r>
            <a:r>
              <a:rPr lang="en-US" dirty="0" smtClean="0"/>
              <a:t> </a:t>
            </a:r>
            <a:r>
              <a:rPr lang="en-US" b="1" dirty="0" smtClean="0">
                <a:solidFill>
                  <a:srgbClr val="008000"/>
                </a:solidFill>
              </a:rPr>
              <a:t>2</a:t>
            </a:r>
            <a:r>
              <a:rPr lang="en-US" b="1" baseline="30000" dirty="0" smtClean="0">
                <a:solidFill>
                  <a:srgbClr val="008000"/>
                </a:solidFill>
              </a:rPr>
              <a:t>-r</a:t>
            </a:r>
            <a:r>
              <a:rPr lang="en-US" dirty="0" smtClean="0"/>
              <a:t> der </a:t>
            </a:r>
            <a:r>
              <a:rPr lang="en-US" dirty="0" err="1" smtClean="0"/>
              <a:t>Anteil</a:t>
            </a:r>
            <a:r>
              <a:rPr lang="en-US" dirty="0" smtClean="0"/>
              <a:t> </a:t>
            </a:r>
            <a:r>
              <a:rPr lang="en-US" dirty="0" err="1" smtClean="0"/>
              <a:t>aller</a:t>
            </a:r>
            <a:r>
              <a:rPr lang="en-US" dirty="0" smtClean="0"/>
              <a:t> </a:t>
            </a:r>
            <a:r>
              <a:rPr lang="en-US" b="1" dirty="0" smtClean="0">
                <a:solidFill>
                  <a:srgbClr val="008000"/>
                </a:solidFill>
              </a:rPr>
              <a:t>a</a:t>
            </a:r>
            <a:r>
              <a:rPr lang="en-US" dirty="0" smtClean="0"/>
              <a:t>s </a:t>
            </a:r>
            <a:r>
              <a:rPr lang="en-US" dirty="0" err="1" smtClean="0"/>
              <a:t>mit</a:t>
            </a:r>
            <a:r>
              <a:rPr lang="en-US" dirty="0" smtClean="0"/>
              <a:t> r </a:t>
            </a:r>
            <a:r>
              <a:rPr lang="en-US" dirty="0" err="1" smtClean="0"/>
              <a:t>Nullen</a:t>
            </a:r>
            <a:r>
              <a:rPr lang="en-US" dirty="0" smtClean="0"/>
              <a:t> am </a:t>
            </a:r>
            <a:r>
              <a:rPr lang="en-US" dirty="0" err="1" smtClean="0"/>
              <a:t>Ende</a:t>
            </a:r>
            <a:r>
              <a:rPr lang="en-US" dirty="0" smtClean="0"/>
              <a:t> </a:t>
            </a:r>
            <a:r>
              <a:rPr lang="en-US" dirty="0" err="1" smtClean="0"/>
              <a:t>ist</a:t>
            </a:r>
            <a:endParaRPr lang="en-US" dirty="0" smtClean="0"/>
          </a:p>
          <a:p>
            <a:pPr lvl="2"/>
            <a:r>
              <a:rPr lang="en-US" dirty="0" smtClean="0"/>
              <a:t>Ca. 50% der </a:t>
            </a:r>
            <a:r>
              <a:rPr lang="en-US" b="1" dirty="0" smtClean="0"/>
              <a:t>a</a:t>
            </a:r>
            <a:r>
              <a:rPr lang="en-US" dirty="0" smtClean="0"/>
              <a:t>s </a:t>
            </a:r>
            <a:r>
              <a:rPr lang="en-US" dirty="0" err="1" smtClean="0"/>
              <a:t>hashen</a:t>
            </a:r>
            <a:r>
              <a:rPr lang="en-US" dirty="0" smtClean="0"/>
              <a:t> auf </a:t>
            </a:r>
            <a:r>
              <a:rPr lang="en-US" b="1" dirty="0" smtClean="0"/>
              <a:t>***0</a:t>
            </a:r>
          </a:p>
          <a:p>
            <a:pPr lvl="2"/>
            <a:r>
              <a:rPr lang="en-US" dirty="0" smtClean="0"/>
              <a:t>Ca. 25% der</a:t>
            </a:r>
            <a:r>
              <a:rPr lang="en-US" b="1" dirty="0" smtClean="0"/>
              <a:t> a</a:t>
            </a:r>
            <a:r>
              <a:rPr lang="en-US" dirty="0"/>
              <a:t>s</a:t>
            </a:r>
            <a:r>
              <a:rPr lang="en-US" dirty="0" smtClean="0"/>
              <a:t> </a:t>
            </a:r>
            <a:r>
              <a:rPr lang="en-US" dirty="0" err="1" smtClean="0"/>
              <a:t>hashen</a:t>
            </a:r>
            <a:r>
              <a:rPr lang="en-US" dirty="0" smtClean="0"/>
              <a:t> auf </a:t>
            </a:r>
            <a:r>
              <a:rPr lang="en-US" b="1" dirty="0" smtClean="0"/>
              <a:t>**00</a:t>
            </a:r>
            <a:endParaRPr lang="en-US" b="1" dirty="0"/>
          </a:p>
          <a:p>
            <a:pPr lvl="2"/>
            <a:r>
              <a:rPr lang="en-US" dirty="0" err="1" smtClean="0"/>
              <a:t>Wenn</a:t>
            </a:r>
            <a:r>
              <a:rPr lang="en-US" dirty="0" smtClean="0"/>
              <a:t> also </a:t>
            </a:r>
            <a:r>
              <a:rPr lang="en-US" b="1" dirty="0" smtClean="0"/>
              <a:t>r(a)=2</a:t>
            </a:r>
            <a:r>
              <a:rPr lang="en-US" dirty="0" smtClean="0"/>
              <a:t> </a:t>
            </a:r>
            <a:r>
              <a:rPr lang="en-US" dirty="0" err="1" smtClean="0"/>
              <a:t>hinten</a:t>
            </a:r>
            <a:r>
              <a:rPr lang="en-US" dirty="0" smtClean="0"/>
              <a:t> </a:t>
            </a:r>
            <a:r>
              <a:rPr lang="en-US" dirty="0" err="1" smtClean="0"/>
              <a:t>stehen</a:t>
            </a:r>
            <a:r>
              <a:rPr lang="en-US" dirty="0" smtClean="0"/>
              <a:t> (i.e., Hash </a:t>
            </a:r>
            <a:br>
              <a:rPr lang="en-US" dirty="0" smtClean="0"/>
            </a:br>
            <a:r>
              <a:rPr lang="en-US" dirty="0" err="1" smtClean="0"/>
              <a:t>ergbit</a:t>
            </a:r>
            <a:r>
              <a:rPr lang="en-US" dirty="0" smtClean="0"/>
              <a:t> </a:t>
            </a:r>
            <a:r>
              <a:rPr lang="en-US" b="1" dirty="0" smtClean="0"/>
              <a:t>*100</a:t>
            </a:r>
            <a:r>
              <a:rPr lang="en-US" dirty="0" smtClean="0"/>
              <a:t>) </a:t>
            </a:r>
            <a:r>
              <a:rPr lang="en-US" dirty="0" err="1" smtClean="0"/>
              <a:t>dann</a:t>
            </a:r>
            <a:r>
              <a:rPr lang="en-US" dirty="0" smtClean="0"/>
              <a:t> </a:t>
            </a:r>
            <a:r>
              <a:rPr lang="en-US" dirty="0" err="1" smtClean="0"/>
              <a:t>haben</a:t>
            </a:r>
            <a:r>
              <a:rPr lang="en-US" dirty="0" smtClean="0"/>
              <a:t> </a:t>
            </a:r>
            <a:r>
              <a:rPr lang="en-US" dirty="0" err="1" smtClean="0"/>
              <a:t>wir</a:t>
            </a:r>
            <a:r>
              <a:rPr lang="en-US" dirty="0" smtClean="0"/>
              <a:t> </a:t>
            </a:r>
            <a:r>
              <a:rPr lang="en-US" dirty="0" err="1" smtClean="0"/>
              <a:t>wahrscheinlich</a:t>
            </a:r>
            <a:r>
              <a:rPr lang="en-US" dirty="0" smtClean="0"/>
              <a:t/>
            </a:r>
            <a:br>
              <a:rPr lang="en-US" dirty="0" smtClean="0"/>
            </a:br>
            <a:r>
              <a:rPr lang="en-US" b="1" dirty="0" smtClean="0"/>
              <a:t>ca. 4</a:t>
            </a:r>
            <a:r>
              <a:rPr lang="en-US" dirty="0" smtClean="0"/>
              <a:t> </a:t>
            </a:r>
            <a:r>
              <a:rPr lang="en-US" dirty="0" err="1" smtClean="0"/>
              <a:t>verschiedene</a:t>
            </a:r>
            <a:r>
              <a:rPr lang="en-US" dirty="0" smtClean="0"/>
              <a:t> Element </a:t>
            </a:r>
            <a:r>
              <a:rPr lang="en-US" dirty="0" err="1" smtClean="0"/>
              <a:t>gesehen</a:t>
            </a:r>
            <a:endParaRPr lang="en-US" dirty="0" smtClean="0"/>
          </a:p>
          <a:p>
            <a:pPr lvl="1"/>
            <a:r>
              <a:rPr lang="en-US" b="1" dirty="0" smtClean="0">
                <a:solidFill>
                  <a:srgbClr val="008000"/>
                </a:solidFill>
              </a:rPr>
              <a:t>Also </a:t>
            </a:r>
            <a:r>
              <a:rPr lang="en-US" b="1" dirty="0" err="1" smtClean="0">
                <a:solidFill>
                  <a:srgbClr val="008000"/>
                </a:solidFill>
              </a:rPr>
              <a:t>braucht</a:t>
            </a:r>
            <a:r>
              <a:rPr lang="en-US" b="1" dirty="0" smtClean="0">
                <a:solidFill>
                  <a:srgbClr val="008000"/>
                </a:solidFill>
              </a:rPr>
              <a:t> </a:t>
            </a:r>
            <a:r>
              <a:rPr lang="en-US" b="1" dirty="0" err="1" smtClean="0">
                <a:solidFill>
                  <a:srgbClr val="008000"/>
                </a:solidFill>
              </a:rPr>
              <a:t>es</a:t>
            </a:r>
            <a:r>
              <a:rPr lang="en-US" b="1" dirty="0" smtClean="0">
                <a:solidFill>
                  <a:srgbClr val="008000"/>
                </a:solidFill>
              </a:rPr>
              <a:t> </a:t>
            </a:r>
            <a:r>
              <a:rPr lang="en-US" b="1" dirty="0" err="1" smtClean="0">
                <a:solidFill>
                  <a:srgbClr val="008000"/>
                </a:solidFill>
              </a:rPr>
              <a:t>ein</a:t>
            </a:r>
            <a:r>
              <a:rPr lang="en-US" b="1" dirty="0" smtClean="0">
                <a:solidFill>
                  <a:srgbClr val="008000"/>
                </a:solidFill>
              </a:rPr>
              <a:t> Hash auf 2</a:t>
            </a:r>
            <a:r>
              <a:rPr lang="en-US" b="1" baseline="30000" dirty="0" smtClean="0">
                <a:solidFill>
                  <a:srgbClr val="008000"/>
                </a:solidFill>
              </a:rPr>
              <a:t>r</a:t>
            </a:r>
            <a:r>
              <a:rPr lang="en-US" b="1" dirty="0" smtClean="0">
                <a:solidFill>
                  <a:srgbClr val="008000"/>
                </a:solidFill>
              </a:rPr>
              <a:t> Element </a:t>
            </a:r>
            <a:r>
              <a:rPr lang="en-US" b="1" dirty="0" err="1" smtClean="0">
                <a:solidFill>
                  <a:srgbClr val="008000"/>
                </a:solidFill>
              </a:rPr>
              <a:t>bevor</a:t>
            </a:r>
            <a:r>
              <a:rPr lang="en-US" b="1" dirty="0" smtClean="0">
                <a:solidFill>
                  <a:srgbClr val="008000"/>
                </a:solidFill>
              </a:rPr>
              <a:t> man </a:t>
            </a:r>
            <a:r>
              <a:rPr lang="en-US" b="1" dirty="0" err="1" smtClean="0">
                <a:solidFill>
                  <a:srgbClr val="008000"/>
                </a:solidFill>
              </a:rPr>
              <a:t>eines</a:t>
            </a:r>
            <a:r>
              <a:rPr lang="en-US" b="1" dirty="0" smtClean="0">
                <a:solidFill>
                  <a:srgbClr val="008000"/>
                </a:solidFill>
              </a:rPr>
              <a:t> </a:t>
            </a:r>
            <a:r>
              <a:rPr lang="en-US" b="1" dirty="0" err="1" smtClean="0">
                <a:solidFill>
                  <a:srgbClr val="008000"/>
                </a:solidFill>
              </a:rPr>
              <a:t>mit</a:t>
            </a:r>
            <a:r>
              <a:rPr lang="en-US" b="1" dirty="0" smtClean="0">
                <a:solidFill>
                  <a:srgbClr val="008000"/>
                </a:solidFill>
              </a:rPr>
              <a:t> 0-Suffix der </a:t>
            </a:r>
            <a:r>
              <a:rPr lang="en-US" b="1" dirty="0" err="1" smtClean="0">
                <a:solidFill>
                  <a:srgbClr val="008000"/>
                </a:solidFill>
              </a:rPr>
              <a:t>Länge</a:t>
            </a:r>
            <a:r>
              <a:rPr lang="en-US" b="1" dirty="0" smtClean="0">
                <a:solidFill>
                  <a:srgbClr val="008000"/>
                </a:solidFill>
              </a:rPr>
              <a:t> r </a:t>
            </a:r>
            <a:r>
              <a:rPr lang="en-US" b="1" dirty="0" err="1" smtClean="0">
                <a:solidFill>
                  <a:srgbClr val="008000"/>
                </a:solidFill>
              </a:rPr>
              <a:t>sieht</a:t>
            </a:r>
            <a:endParaRPr lang="en-US" b="1" dirty="0" smtClean="0">
              <a:solidFill>
                <a:srgbClr val="008000"/>
              </a:solidFill>
            </a:endParaRPr>
          </a:p>
        </p:txBody>
      </p:sp>
      <p:sp>
        <p:nvSpPr>
          <p:cNvPr id="5" name="Footer Placeholder 4"/>
          <p:cNvSpPr>
            <a:spLocks noGrp="1"/>
          </p:cNvSpPr>
          <p:nvPr>
            <p:ph type="ftr" sz="quarter" idx="11"/>
          </p:nvPr>
        </p:nvSpPr>
        <p:spPr>
          <a:xfrm>
            <a:off x="3275856" y="5904656"/>
            <a:ext cx="3382492" cy="836712"/>
          </a:xfrm>
        </p:spPr>
        <p:txBody>
          <a:bodyPr/>
          <a:lstStyle/>
          <a:p>
            <a:r>
              <a:rPr lang="en-US" sz="1400" dirty="0" smtClean="0">
                <a:solidFill>
                  <a:srgbClr val="0000FF"/>
                </a:solidFill>
              </a:rPr>
              <a:t>J. </a:t>
            </a:r>
            <a:r>
              <a:rPr lang="en-US" sz="1400" dirty="0" err="1" smtClean="0">
                <a:solidFill>
                  <a:srgbClr val="0000FF"/>
                </a:solidFill>
              </a:rPr>
              <a:t>Leskovec</a:t>
            </a:r>
            <a:r>
              <a:rPr lang="en-US" sz="1400" dirty="0" smtClean="0">
                <a:solidFill>
                  <a:srgbClr val="0000FF"/>
                </a:solidFill>
              </a:rPr>
              <a:t>, A. </a:t>
            </a:r>
            <a:r>
              <a:rPr lang="en-US" sz="1400" dirty="0" err="1" smtClean="0">
                <a:solidFill>
                  <a:srgbClr val="0000FF"/>
                </a:solidFill>
              </a:rPr>
              <a:t>Rajaraman</a:t>
            </a:r>
            <a:r>
              <a:rPr lang="en-US" sz="1400" dirty="0" smtClean="0">
                <a:solidFill>
                  <a:srgbClr val="0000FF"/>
                </a:solidFill>
              </a:rPr>
              <a:t>, J. Ullman: </a:t>
            </a:r>
            <a:br>
              <a:rPr lang="en-US" sz="1400" dirty="0" smtClean="0">
                <a:solidFill>
                  <a:srgbClr val="0000FF"/>
                </a:solidFill>
              </a:rPr>
            </a:br>
            <a:r>
              <a:rPr lang="en-US" sz="1400" dirty="0" smtClean="0">
                <a:solidFill>
                  <a:srgbClr val="0000FF"/>
                </a:solidFill>
              </a:rPr>
              <a:t>Mining of Massive Datasets, </a:t>
            </a:r>
            <a:br>
              <a:rPr lang="en-US" sz="1400" dirty="0" smtClean="0">
                <a:solidFill>
                  <a:srgbClr val="0000FF"/>
                </a:solidFill>
              </a:rPr>
            </a:br>
            <a:r>
              <a:rPr lang="en-US" sz="1400" dirty="0" smtClean="0">
                <a:solidFill>
                  <a:srgbClr val="0000FF"/>
                </a:solidFill>
              </a:rPr>
              <a:t>http://</a:t>
            </a:r>
            <a:r>
              <a:rPr lang="en-US" sz="1400" dirty="0" err="1" smtClean="0">
                <a:solidFill>
                  <a:srgbClr val="0000FF"/>
                </a:solidFill>
              </a:rPr>
              <a:t>www.mmds.org</a:t>
            </a:r>
            <a:r>
              <a:rPr lang="en-US" sz="1400" dirty="0" smtClean="0">
                <a:solidFill>
                  <a:srgbClr val="0000FF"/>
                </a:solidFill>
              </a:rPr>
              <a:t> </a:t>
            </a:r>
            <a:endParaRPr lang="en-US" sz="1400" dirty="0">
              <a:solidFill>
                <a:srgbClr val="0000FF"/>
              </a:solidFill>
            </a:endParaRPr>
          </a:p>
        </p:txBody>
      </p:sp>
      <p:sp>
        <p:nvSpPr>
          <p:cNvPr id="6" name="Slide Number Placeholder 5"/>
          <p:cNvSpPr>
            <a:spLocks noGrp="1"/>
          </p:cNvSpPr>
          <p:nvPr>
            <p:ph type="sldNum" sz="quarter" idx="12"/>
          </p:nvPr>
        </p:nvSpPr>
        <p:spPr/>
        <p:txBody>
          <a:bodyPr/>
          <a:lstStyle/>
          <a:p>
            <a:fld id="{19B12225-5612-419B-A8D5-4B8EEE4C217E}" type="slidenum">
              <a:rPr lang="en-US" smtClean="0"/>
              <a:pPr/>
              <a:t>81</a:t>
            </a:fld>
            <a:endParaRPr lang="en-US" dirty="0"/>
          </a:p>
        </p:txBody>
      </p:sp>
    </p:spTree>
    <p:extLst>
      <p:ext uri="{BB962C8B-B14F-4D97-AF65-F5344CB8AC3E}">
        <p14:creationId xmlns:p14="http://schemas.microsoft.com/office/powerpoint/2010/main" val="3785675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Text Box 2"/>
          <p:cNvSpPr txBox="1">
            <a:spLocks noChangeArrowheads="1"/>
          </p:cNvSpPr>
          <p:nvPr/>
        </p:nvSpPr>
        <p:spPr bwMode="auto">
          <a:xfrm>
            <a:off x="6820991" y="5095619"/>
            <a:ext cx="325437"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sp>
        <p:nvSpPr>
          <p:cNvPr id="851971" name="Rectangle 3"/>
          <p:cNvSpPr>
            <a:spLocks noGrp="1" noChangeArrowheads="1"/>
          </p:cNvSpPr>
          <p:nvPr>
            <p:ph type="title"/>
          </p:nvPr>
        </p:nvSpPr>
        <p:spPr/>
        <p:txBody>
          <a:bodyPr/>
          <a:lstStyle/>
          <a:p>
            <a:pPr eaLnBrk="1" hangingPunct="1">
              <a:defRPr/>
            </a:pPr>
            <a:r>
              <a:rPr lang="en-US" dirty="0" smtClean="0">
                <a:cs typeface="+mj-cs"/>
              </a:rPr>
              <a:t>FM-</a:t>
            </a:r>
            <a:r>
              <a:rPr lang="en-US" dirty="0" err="1" smtClean="0">
                <a:cs typeface="+mj-cs"/>
              </a:rPr>
              <a:t>Skizzen</a:t>
            </a:r>
            <a:r>
              <a:rPr lang="en-US" dirty="0" smtClean="0">
                <a:cs typeface="+mj-cs"/>
              </a:rPr>
              <a:t> </a:t>
            </a:r>
            <a:r>
              <a:rPr lang="en-US" sz="2800" dirty="0" smtClean="0">
                <a:cs typeface="+mj-cs"/>
              </a:rPr>
              <a:t>[</a:t>
            </a:r>
            <a:r>
              <a:rPr lang="en-US" sz="2800" dirty="0" err="1" smtClean="0">
                <a:cs typeface="+mj-cs"/>
              </a:rPr>
              <a:t>Flajolet</a:t>
            </a:r>
            <a:r>
              <a:rPr lang="en-US" sz="2800" dirty="0" smtClean="0">
                <a:cs typeface="+mj-cs"/>
              </a:rPr>
              <a:t>, Martin</a:t>
            </a:r>
            <a:r>
              <a:rPr lang="ja-JP" altLang="en-US" sz="2800" dirty="0" smtClean="0">
                <a:latin typeface="Arial"/>
                <a:cs typeface="+mj-cs"/>
              </a:rPr>
              <a:t>’</a:t>
            </a:r>
            <a:r>
              <a:rPr lang="en-US" sz="2800" dirty="0" smtClean="0">
                <a:cs typeface="+mj-cs"/>
              </a:rPr>
              <a:t>85]</a:t>
            </a:r>
          </a:p>
        </p:txBody>
      </p:sp>
      <p:sp>
        <p:nvSpPr>
          <p:cNvPr id="851972" name="Rectangle 4"/>
          <p:cNvSpPr>
            <a:spLocks noGrp="1" noChangeArrowheads="1"/>
          </p:cNvSpPr>
          <p:nvPr>
            <p:ph type="body" idx="1"/>
          </p:nvPr>
        </p:nvSpPr>
        <p:spPr>
          <a:xfrm>
            <a:off x="457200" y="1113199"/>
            <a:ext cx="8435280" cy="4968875"/>
          </a:xfrm>
        </p:spPr>
        <p:txBody>
          <a:bodyPr/>
          <a:lstStyle/>
          <a:p>
            <a:pPr eaLnBrk="1" hangingPunct="1">
              <a:defRPr/>
            </a:pPr>
            <a:r>
              <a:rPr lang="en-US" dirty="0" err="1" smtClean="0">
                <a:cs typeface="+mn-cs"/>
              </a:rPr>
              <a:t>Verwende</a:t>
            </a:r>
            <a:r>
              <a:rPr lang="en-US" dirty="0" smtClean="0">
                <a:cs typeface="+mn-cs"/>
              </a:rPr>
              <a:t> </a:t>
            </a:r>
            <a:r>
              <a:rPr lang="en-US" dirty="0" err="1" smtClean="0">
                <a:cs typeface="+mn-cs"/>
              </a:rPr>
              <a:t>Hashfunktion</a:t>
            </a:r>
            <a:r>
              <a:rPr lang="en-US" dirty="0" smtClean="0">
                <a:cs typeface="+mn-cs"/>
              </a:rPr>
              <a:t> </a:t>
            </a:r>
            <a:r>
              <a:rPr lang="en-US" dirty="0" err="1" smtClean="0">
                <a:cs typeface="+mn-cs"/>
              </a:rPr>
              <a:t>zur</a:t>
            </a:r>
            <a:r>
              <a:rPr lang="en-US" dirty="0" smtClean="0">
                <a:cs typeface="+mn-cs"/>
              </a:rPr>
              <a:t> </a:t>
            </a:r>
            <a:r>
              <a:rPr lang="en-US" dirty="0" err="1" smtClean="0">
                <a:cs typeface="+mn-cs"/>
              </a:rPr>
              <a:t>Abbildung</a:t>
            </a:r>
            <a:r>
              <a:rPr lang="en-US" dirty="0" smtClean="0">
                <a:cs typeface="+mn-cs"/>
              </a:rPr>
              <a:t> von </a:t>
            </a:r>
            <a:r>
              <a:rPr lang="en-US" dirty="0" err="1" smtClean="0">
                <a:cs typeface="+mn-cs"/>
              </a:rPr>
              <a:t>Eingabeelementen</a:t>
            </a:r>
            <a:r>
              <a:rPr lang="en-US" dirty="0" smtClean="0">
                <a:cs typeface="+mn-cs"/>
              </a:rPr>
              <a:t> auf </a:t>
            </a:r>
            <a:r>
              <a:rPr lang="en-US" dirty="0" err="1" smtClean="0">
                <a:solidFill>
                  <a:schemeClr val="bg2"/>
                </a:solidFill>
                <a:cs typeface="+mn-cs"/>
              </a:rPr>
              <a:t>i</a:t>
            </a:r>
            <a:r>
              <a:rPr lang="en-US" dirty="0" smtClean="0">
                <a:cs typeface="+mn-cs"/>
              </a:rPr>
              <a:t> </a:t>
            </a:r>
            <a:r>
              <a:rPr lang="en-US" dirty="0" err="1" smtClean="0">
                <a:cs typeface="+mn-cs"/>
              </a:rPr>
              <a:t>mit</a:t>
            </a:r>
            <a:r>
              <a:rPr lang="en-US" dirty="0" smtClean="0">
                <a:cs typeface="+mn-cs"/>
              </a:rPr>
              <a:t> </a:t>
            </a:r>
            <a:r>
              <a:rPr lang="en-US" dirty="0" err="1" smtClean="0">
                <a:cs typeface="+mn-cs"/>
              </a:rPr>
              <a:t>Wahrscheinlichkeit</a:t>
            </a:r>
            <a:r>
              <a:rPr lang="en-US" dirty="0" smtClean="0">
                <a:cs typeface="+mn-cs"/>
              </a:rPr>
              <a:t> </a:t>
            </a:r>
            <a:r>
              <a:rPr lang="en-US" dirty="0" smtClean="0">
                <a:solidFill>
                  <a:schemeClr val="bg2"/>
                </a:solidFill>
                <a:cs typeface="+mn-cs"/>
              </a:rPr>
              <a:t>2</a:t>
            </a:r>
            <a:r>
              <a:rPr lang="en-US" baseline="30000" dirty="0" smtClean="0">
                <a:solidFill>
                  <a:schemeClr val="bg2"/>
                </a:solidFill>
                <a:cs typeface="+mn-cs"/>
              </a:rPr>
              <a:t>-i</a:t>
            </a:r>
            <a:endParaRPr lang="en-US" dirty="0" smtClean="0">
              <a:solidFill>
                <a:schemeClr val="bg2"/>
              </a:solidFill>
              <a:cs typeface="+mn-cs"/>
            </a:endParaRPr>
          </a:p>
          <a:p>
            <a:pPr lvl="1" eaLnBrk="1" hangingPunct="1">
              <a:defRPr/>
            </a:pPr>
            <a:r>
              <a:rPr lang="en-US" dirty="0" smtClean="0"/>
              <a:t>also </a:t>
            </a:r>
            <a:r>
              <a:rPr lang="en-US" dirty="0" err="1" smtClean="0">
                <a:solidFill>
                  <a:schemeClr val="bg2"/>
                </a:solidFill>
              </a:rPr>
              <a:t>Pr</a:t>
            </a:r>
            <a:r>
              <a:rPr lang="en-US" dirty="0" smtClean="0">
                <a:solidFill>
                  <a:schemeClr val="bg2"/>
                </a:solidFill>
              </a:rPr>
              <a:t>[h(x) = 1] = ½</a:t>
            </a:r>
            <a:r>
              <a:rPr lang="en-US" dirty="0" smtClean="0"/>
              <a:t>, </a:t>
            </a:r>
            <a:r>
              <a:rPr lang="en-US" dirty="0" err="1" smtClean="0">
                <a:solidFill>
                  <a:schemeClr val="bg2"/>
                </a:solidFill>
              </a:rPr>
              <a:t>Pr</a:t>
            </a:r>
            <a:r>
              <a:rPr lang="en-US" dirty="0" smtClean="0">
                <a:solidFill>
                  <a:schemeClr val="bg2"/>
                </a:solidFill>
              </a:rPr>
              <a:t>[h(x) = 2] = ¼</a:t>
            </a:r>
            <a:r>
              <a:rPr lang="en-US" dirty="0" smtClean="0"/>
              <a:t>, </a:t>
            </a:r>
            <a:r>
              <a:rPr lang="en-US" dirty="0" err="1" smtClean="0">
                <a:solidFill>
                  <a:schemeClr val="bg2"/>
                </a:solidFill>
              </a:rPr>
              <a:t>Pr</a:t>
            </a:r>
            <a:r>
              <a:rPr lang="en-US" dirty="0" smtClean="0">
                <a:solidFill>
                  <a:schemeClr val="bg2"/>
                </a:solidFill>
              </a:rPr>
              <a:t>[h(x)=3] = 1/8</a:t>
            </a:r>
            <a:r>
              <a:rPr lang="en-US" dirty="0" smtClean="0"/>
              <a:t> …</a:t>
            </a:r>
          </a:p>
          <a:p>
            <a:pPr lvl="1" eaLnBrk="1" hangingPunct="1">
              <a:defRPr/>
            </a:pPr>
            <a:r>
              <a:rPr lang="en-US" dirty="0" err="1" smtClean="0"/>
              <a:t>Konstruiere</a:t>
            </a:r>
            <a:r>
              <a:rPr lang="en-US" dirty="0" smtClean="0"/>
              <a:t> </a:t>
            </a:r>
            <a:r>
              <a:rPr lang="en-US" dirty="0" smtClean="0">
                <a:solidFill>
                  <a:schemeClr val="bg2"/>
                </a:solidFill>
              </a:rPr>
              <a:t>h()</a:t>
            </a:r>
            <a:r>
              <a:rPr lang="en-US" dirty="0" smtClean="0"/>
              <a:t> </a:t>
            </a:r>
            <a:r>
              <a:rPr lang="en-US" dirty="0" err="1" smtClean="0"/>
              <a:t>aus</a:t>
            </a:r>
            <a:r>
              <a:rPr lang="en-US" dirty="0" smtClean="0"/>
              <a:t> </a:t>
            </a:r>
            <a:r>
              <a:rPr lang="en-US" dirty="0" err="1" smtClean="0"/>
              <a:t>gleichverteilter</a:t>
            </a:r>
            <a:r>
              <a:rPr lang="en-US" dirty="0" smtClean="0"/>
              <a:t> </a:t>
            </a:r>
            <a:r>
              <a:rPr lang="en-US" dirty="0" err="1" smtClean="0"/>
              <a:t>Hashfunktion</a:t>
            </a:r>
            <a:r>
              <a:rPr lang="en-US" dirty="0" smtClean="0"/>
              <a:t> an </a:t>
            </a:r>
            <a:r>
              <a:rPr lang="en-US" dirty="0" err="1" smtClean="0"/>
              <a:t>anschließendendem</a:t>
            </a:r>
            <a:r>
              <a:rPr lang="en-US" dirty="0" smtClean="0"/>
              <a:t> “</a:t>
            </a:r>
            <a:r>
              <a:rPr lang="en-US" dirty="0" err="1" smtClean="0"/>
              <a:t>Zählen</a:t>
            </a:r>
            <a:r>
              <a:rPr lang="en-US" dirty="0" smtClean="0"/>
              <a:t> der </a:t>
            </a:r>
            <a:r>
              <a:rPr lang="en-US" dirty="0" err="1" smtClean="0"/>
              <a:t>Nullen</a:t>
            </a:r>
            <a:r>
              <a:rPr lang="en-US" dirty="0" smtClean="0"/>
              <a:t> am </a:t>
            </a:r>
            <a:r>
              <a:rPr lang="en-US" dirty="0" err="1" smtClean="0"/>
              <a:t>Ende</a:t>
            </a:r>
            <a:r>
              <a:rPr lang="en-US" dirty="0" smtClean="0"/>
              <a:t>” </a:t>
            </a:r>
            <a:r>
              <a:rPr lang="en-US" dirty="0" err="1" smtClean="0"/>
              <a:t>durch</a:t>
            </a:r>
            <a:r>
              <a:rPr lang="en-US" dirty="0" smtClean="0"/>
              <a:t> r</a:t>
            </a:r>
          </a:p>
          <a:p>
            <a:pPr eaLnBrk="1" hangingPunct="1">
              <a:defRPr/>
            </a:pPr>
            <a:r>
              <a:rPr lang="en-US" dirty="0" err="1" smtClean="0">
                <a:cs typeface="+mn-cs"/>
              </a:rPr>
              <a:t>Aufbau</a:t>
            </a:r>
            <a:r>
              <a:rPr lang="en-US" dirty="0" smtClean="0">
                <a:cs typeface="+mn-cs"/>
              </a:rPr>
              <a:t> FM-</a:t>
            </a:r>
            <a:r>
              <a:rPr lang="en-US" dirty="0" err="1" smtClean="0">
                <a:cs typeface="+mn-cs"/>
              </a:rPr>
              <a:t>Skizze</a:t>
            </a:r>
            <a:r>
              <a:rPr lang="en-US" dirty="0" smtClean="0">
                <a:cs typeface="+mn-cs"/>
              </a:rPr>
              <a:t>=  </a:t>
            </a:r>
            <a:r>
              <a:rPr lang="en-US" dirty="0" err="1" smtClean="0">
                <a:cs typeface="+mn-cs"/>
              </a:rPr>
              <a:t>Bitfeld</a:t>
            </a:r>
            <a:r>
              <a:rPr lang="en-US" dirty="0" smtClean="0">
                <a:cs typeface="+mn-cs"/>
              </a:rPr>
              <a:t> von </a:t>
            </a:r>
            <a:r>
              <a:rPr lang="en-US" dirty="0" smtClean="0">
                <a:solidFill>
                  <a:schemeClr val="bg2"/>
                </a:solidFill>
                <a:cs typeface="+mn-cs"/>
              </a:rPr>
              <a:t>L = log N</a:t>
            </a:r>
            <a:r>
              <a:rPr lang="en-US" dirty="0" smtClean="0">
                <a:cs typeface="+mn-cs"/>
              </a:rPr>
              <a:t> Bits </a:t>
            </a:r>
          </a:p>
          <a:p>
            <a:pPr lvl="1" eaLnBrk="1" hangingPunct="1">
              <a:defRPr/>
            </a:pPr>
            <a:r>
              <a:rPr lang="en-US" dirty="0" err="1" smtClean="0"/>
              <a:t>Initialisiere</a:t>
            </a:r>
            <a:r>
              <a:rPr lang="en-US" dirty="0" smtClean="0"/>
              <a:t> </a:t>
            </a:r>
            <a:r>
              <a:rPr lang="en-US" dirty="0" err="1" smtClean="0"/>
              <a:t>Bitfelder</a:t>
            </a:r>
            <a:r>
              <a:rPr lang="en-US" dirty="0" smtClean="0"/>
              <a:t> of 0</a:t>
            </a:r>
          </a:p>
          <a:p>
            <a:pPr lvl="1" eaLnBrk="1" hangingPunct="1">
              <a:defRPr/>
            </a:pPr>
            <a:r>
              <a:rPr lang="en-US" dirty="0" err="1" smtClean="0"/>
              <a:t>Für</a:t>
            </a:r>
            <a:r>
              <a:rPr lang="en-US" dirty="0" smtClean="0"/>
              <a:t> </a:t>
            </a:r>
            <a:r>
              <a:rPr lang="en-US" dirty="0" err="1" smtClean="0"/>
              <a:t>jeden</a:t>
            </a:r>
            <a:r>
              <a:rPr lang="en-US" dirty="0" smtClean="0"/>
              <a:t> </a:t>
            </a:r>
            <a:r>
              <a:rPr lang="en-US" dirty="0" err="1" smtClean="0"/>
              <a:t>neuen</a:t>
            </a:r>
            <a:r>
              <a:rPr lang="en-US" dirty="0" smtClean="0"/>
              <a:t> Wert </a:t>
            </a:r>
            <a:r>
              <a:rPr lang="en-US" dirty="0" smtClean="0">
                <a:solidFill>
                  <a:schemeClr val="bg2"/>
                </a:solidFill>
              </a:rPr>
              <a:t>x</a:t>
            </a:r>
            <a:r>
              <a:rPr lang="en-US" dirty="0" smtClean="0"/>
              <a:t>, </a:t>
            </a:r>
            <a:r>
              <a:rPr lang="en-US" dirty="0" err="1" smtClean="0"/>
              <a:t>setze</a:t>
            </a:r>
            <a:r>
              <a:rPr lang="en-US" dirty="0" smtClean="0"/>
              <a:t> </a:t>
            </a:r>
            <a:r>
              <a:rPr lang="en-US" dirty="0" smtClean="0">
                <a:solidFill>
                  <a:schemeClr val="bg2"/>
                </a:solidFill>
              </a:rPr>
              <a:t>FM[r(x)] = 1</a:t>
            </a:r>
          </a:p>
          <a:p>
            <a:pPr eaLnBrk="1" hangingPunct="1">
              <a:defRPr/>
            </a:pPr>
            <a:endParaRPr lang="en-US" dirty="0" smtClean="0">
              <a:cs typeface="+mn-cs"/>
            </a:endParaRPr>
          </a:p>
        </p:txBody>
      </p:sp>
      <p:sp>
        <p:nvSpPr>
          <p:cNvPr id="851973" name="Text Box 5"/>
          <p:cNvSpPr txBox="1">
            <a:spLocks noChangeArrowheads="1"/>
          </p:cNvSpPr>
          <p:nvPr/>
        </p:nvSpPr>
        <p:spPr bwMode="auto">
          <a:xfrm>
            <a:off x="107504" y="5076569"/>
            <a:ext cx="966931" cy="40011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dirty="0">
                <a:solidFill>
                  <a:schemeClr val="bg2"/>
                </a:solidFill>
                <a:cs typeface="+mn-cs"/>
              </a:rPr>
              <a:t>x = </a:t>
            </a:r>
            <a:r>
              <a:rPr lang="en-US" sz="2000" b="0" dirty="0" smtClean="0">
                <a:solidFill>
                  <a:schemeClr val="bg2"/>
                </a:solidFill>
                <a:cs typeface="+mn-cs"/>
              </a:rPr>
              <a:t>799</a:t>
            </a:r>
            <a:endParaRPr lang="en-US" sz="2000" b="0" dirty="0">
              <a:solidFill>
                <a:schemeClr val="bg2"/>
              </a:solidFill>
              <a:cs typeface="+mn-cs"/>
            </a:endParaRPr>
          </a:p>
        </p:txBody>
      </p:sp>
      <p:grpSp>
        <p:nvGrpSpPr>
          <p:cNvPr id="851974" name="Group 6"/>
          <p:cNvGrpSpPr>
            <a:grpSpLocks/>
          </p:cNvGrpSpPr>
          <p:nvPr/>
        </p:nvGrpSpPr>
        <p:grpSpPr bwMode="auto">
          <a:xfrm>
            <a:off x="1115617" y="5076569"/>
            <a:ext cx="1893887" cy="400050"/>
            <a:chOff x="1968" y="2479"/>
            <a:chExt cx="1193" cy="252"/>
          </a:xfrm>
        </p:grpSpPr>
        <p:sp>
          <p:nvSpPr>
            <p:cNvPr id="851975" name="Text Box 7"/>
            <p:cNvSpPr txBox="1">
              <a:spLocks noChangeArrowheads="1"/>
            </p:cNvSpPr>
            <p:nvPr/>
          </p:nvSpPr>
          <p:spPr bwMode="auto">
            <a:xfrm>
              <a:off x="2541" y="2479"/>
              <a:ext cx="620" cy="25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dirty="0" smtClean="0">
                  <a:solidFill>
                    <a:schemeClr val="bg2"/>
                  </a:solidFill>
                  <a:cs typeface="+mn-cs"/>
                </a:rPr>
                <a:t>h</a:t>
              </a:r>
              <a:r>
                <a:rPr lang="en-US" sz="2000" b="0" dirty="0">
                  <a:solidFill>
                    <a:schemeClr val="bg2"/>
                  </a:solidFill>
                  <a:cs typeface="+mn-cs"/>
                </a:rPr>
                <a:t>(x</a:t>
              </a:r>
              <a:r>
                <a:rPr lang="en-US" sz="2000" b="0" dirty="0" smtClean="0">
                  <a:solidFill>
                    <a:schemeClr val="bg2"/>
                  </a:solidFill>
                  <a:cs typeface="+mn-cs"/>
                </a:rPr>
                <a:t>) </a:t>
              </a:r>
              <a:r>
                <a:rPr lang="en-US" sz="2000" b="0" dirty="0">
                  <a:solidFill>
                    <a:schemeClr val="bg2"/>
                  </a:solidFill>
                  <a:cs typeface="+mn-cs"/>
                </a:rPr>
                <a:t>= </a:t>
              </a:r>
              <a:r>
                <a:rPr lang="en-US" sz="2000" dirty="0">
                  <a:solidFill>
                    <a:schemeClr val="bg2"/>
                  </a:solidFill>
                  <a:cs typeface="+mn-cs"/>
                </a:rPr>
                <a:t>4</a:t>
              </a:r>
              <a:endParaRPr lang="en-US" sz="2000" b="0" dirty="0">
                <a:solidFill>
                  <a:schemeClr val="bg2"/>
                </a:solidFill>
                <a:cs typeface="+mn-cs"/>
              </a:endParaRPr>
            </a:p>
          </p:txBody>
        </p:sp>
        <p:sp>
          <p:nvSpPr>
            <p:cNvPr id="851976" name="Line 8"/>
            <p:cNvSpPr>
              <a:spLocks noChangeShapeType="1"/>
            </p:cNvSpPr>
            <p:nvPr/>
          </p:nvSpPr>
          <p:spPr bwMode="auto">
            <a:xfrm>
              <a:off x="1968" y="2608"/>
              <a:ext cx="360" cy="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grpSp>
        <p:nvGrpSpPr>
          <p:cNvPr id="73736" name="Group 9"/>
          <p:cNvGrpSpPr>
            <a:grpSpLocks/>
          </p:cNvGrpSpPr>
          <p:nvPr/>
        </p:nvGrpSpPr>
        <p:grpSpPr bwMode="auto">
          <a:xfrm>
            <a:off x="5411291" y="5049582"/>
            <a:ext cx="2832100" cy="508000"/>
            <a:chOff x="1056" y="3096"/>
            <a:chExt cx="1784" cy="320"/>
          </a:xfrm>
        </p:grpSpPr>
        <p:sp>
          <p:nvSpPr>
            <p:cNvPr id="851978" name="Rectangle 10"/>
            <p:cNvSpPr>
              <a:spLocks noChangeArrowheads="1"/>
            </p:cNvSpPr>
            <p:nvPr/>
          </p:nvSpPr>
          <p:spPr bwMode="auto">
            <a:xfrm>
              <a:off x="1056" y="3096"/>
              <a:ext cx="1784" cy="312"/>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1979" name="Line 11"/>
            <p:cNvSpPr>
              <a:spLocks noChangeShapeType="1"/>
            </p:cNvSpPr>
            <p:nvPr/>
          </p:nvSpPr>
          <p:spPr bwMode="auto">
            <a:xfrm>
              <a:off x="1312" y="3096"/>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1980" name="Line 12"/>
            <p:cNvSpPr>
              <a:spLocks noChangeShapeType="1"/>
            </p:cNvSpPr>
            <p:nvPr/>
          </p:nvSpPr>
          <p:spPr bwMode="auto">
            <a:xfrm>
              <a:off x="1592" y="3104"/>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1981" name="Line 13"/>
            <p:cNvSpPr>
              <a:spLocks noChangeShapeType="1"/>
            </p:cNvSpPr>
            <p:nvPr/>
          </p:nvSpPr>
          <p:spPr bwMode="auto">
            <a:xfrm>
              <a:off x="1896" y="3096"/>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1982" name="Line 14"/>
            <p:cNvSpPr>
              <a:spLocks noChangeShapeType="1"/>
            </p:cNvSpPr>
            <p:nvPr/>
          </p:nvSpPr>
          <p:spPr bwMode="auto">
            <a:xfrm>
              <a:off x="2184" y="3112"/>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1983" name="Line 15"/>
            <p:cNvSpPr>
              <a:spLocks noChangeShapeType="1"/>
            </p:cNvSpPr>
            <p:nvPr/>
          </p:nvSpPr>
          <p:spPr bwMode="auto">
            <a:xfrm>
              <a:off x="2488" y="3112"/>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
        <p:nvSpPr>
          <p:cNvPr id="851984" name="Text Box 16"/>
          <p:cNvSpPr txBox="1">
            <a:spLocks noChangeArrowheads="1"/>
          </p:cNvSpPr>
          <p:nvPr/>
        </p:nvSpPr>
        <p:spPr bwMode="auto">
          <a:xfrm>
            <a:off x="5443041" y="5086094"/>
            <a:ext cx="325437"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sp>
        <p:nvSpPr>
          <p:cNvPr id="851985" name="Text Box 17"/>
          <p:cNvSpPr txBox="1">
            <a:spLocks noChangeArrowheads="1"/>
          </p:cNvSpPr>
          <p:nvPr/>
        </p:nvSpPr>
        <p:spPr bwMode="auto">
          <a:xfrm>
            <a:off x="5862141" y="5086094"/>
            <a:ext cx="325437"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sp>
        <p:nvSpPr>
          <p:cNvPr id="851986" name="Text Box 18"/>
          <p:cNvSpPr txBox="1">
            <a:spLocks noChangeArrowheads="1"/>
          </p:cNvSpPr>
          <p:nvPr/>
        </p:nvSpPr>
        <p:spPr bwMode="auto">
          <a:xfrm>
            <a:off x="6319341" y="5098794"/>
            <a:ext cx="325437"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sp>
        <p:nvSpPr>
          <p:cNvPr id="851987" name="Text Box 19"/>
          <p:cNvSpPr txBox="1">
            <a:spLocks noChangeArrowheads="1"/>
          </p:cNvSpPr>
          <p:nvPr/>
        </p:nvSpPr>
        <p:spPr bwMode="auto">
          <a:xfrm>
            <a:off x="7805241" y="5098794"/>
            <a:ext cx="325437"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sp>
        <p:nvSpPr>
          <p:cNvPr id="851988" name="Text Box 20"/>
          <p:cNvSpPr txBox="1">
            <a:spLocks noChangeArrowheads="1"/>
          </p:cNvSpPr>
          <p:nvPr/>
        </p:nvSpPr>
        <p:spPr bwMode="auto">
          <a:xfrm>
            <a:off x="7259141" y="5098794"/>
            <a:ext cx="325437"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sp>
        <p:nvSpPr>
          <p:cNvPr id="851989" name="Text Box 21"/>
          <p:cNvSpPr txBox="1">
            <a:spLocks noChangeArrowheads="1"/>
          </p:cNvSpPr>
          <p:nvPr/>
        </p:nvSpPr>
        <p:spPr bwMode="auto">
          <a:xfrm>
            <a:off x="6813053" y="5108319"/>
            <a:ext cx="325438"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a:solidFill>
                  <a:schemeClr val="bg2"/>
                </a:solidFill>
                <a:cs typeface="+mn-cs"/>
              </a:rPr>
              <a:t>1</a:t>
            </a:r>
          </a:p>
        </p:txBody>
      </p:sp>
      <p:sp>
        <p:nvSpPr>
          <p:cNvPr id="851990" name="Text Box 22"/>
          <p:cNvSpPr txBox="1">
            <a:spLocks noChangeArrowheads="1"/>
          </p:cNvSpPr>
          <p:nvPr/>
        </p:nvSpPr>
        <p:spPr bwMode="auto">
          <a:xfrm>
            <a:off x="7004061" y="5733794"/>
            <a:ext cx="1254702" cy="40011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dirty="0">
                <a:solidFill>
                  <a:schemeClr val="bg2"/>
                </a:solidFill>
                <a:cs typeface="+mn-cs"/>
              </a:rPr>
              <a:t>FM </a:t>
            </a:r>
            <a:r>
              <a:rPr lang="en-US" sz="2000" dirty="0" err="1" smtClean="0">
                <a:solidFill>
                  <a:schemeClr val="bg2"/>
                </a:solidFill>
                <a:cs typeface="+mn-cs"/>
              </a:rPr>
              <a:t>Bitfeld</a:t>
            </a:r>
            <a:endParaRPr lang="en-US" sz="2000" dirty="0">
              <a:solidFill>
                <a:schemeClr val="bg2"/>
              </a:solidFill>
              <a:cs typeface="+mn-cs"/>
            </a:endParaRPr>
          </a:p>
        </p:txBody>
      </p:sp>
      <p:sp>
        <p:nvSpPr>
          <p:cNvPr id="851991" name="AutoShape 23"/>
          <p:cNvSpPr>
            <a:spLocks noChangeArrowheads="1"/>
          </p:cNvSpPr>
          <p:nvPr/>
        </p:nvSpPr>
        <p:spPr bwMode="auto">
          <a:xfrm>
            <a:off x="4242891" y="5455982"/>
            <a:ext cx="3182937" cy="504825"/>
          </a:xfrm>
          <a:prstGeom prst="curvedUpArrow">
            <a:avLst>
              <a:gd name="adj1" fmla="val 40574"/>
              <a:gd name="adj2" fmla="val 166675"/>
              <a:gd name="adj3" fmla="val 33333"/>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1992" name="Text Box 24"/>
          <p:cNvSpPr txBox="1">
            <a:spLocks noChangeArrowheads="1"/>
          </p:cNvSpPr>
          <p:nvPr/>
        </p:nvSpPr>
        <p:spPr bwMode="auto">
          <a:xfrm>
            <a:off x="5322391" y="4666994"/>
            <a:ext cx="2882900" cy="40011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2000" dirty="0">
                <a:solidFill>
                  <a:schemeClr val="bg2"/>
                </a:solidFill>
                <a:cs typeface="+mn-cs"/>
              </a:rPr>
              <a:t>6      5     4     3     2      1</a:t>
            </a:r>
          </a:p>
        </p:txBody>
      </p:sp>
      <p:sp>
        <p:nvSpPr>
          <p:cNvPr id="27"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82</a:t>
            </a:fld>
            <a:endParaRPr lang="en-US" dirty="0"/>
          </a:p>
        </p:txBody>
      </p:sp>
      <p:sp>
        <p:nvSpPr>
          <p:cNvPr id="26" name="Fußzeilenplatzhalter 3"/>
          <p:cNvSpPr>
            <a:spLocks noGrp="1"/>
          </p:cNvSpPr>
          <p:nvPr>
            <p:ph type="ftr" sz="quarter" idx="10"/>
          </p:nvPr>
        </p:nvSpPr>
        <p:spPr>
          <a:xfrm>
            <a:off x="2195736" y="6381328"/>
            <a:ext cx="4680519" cy="216024"/>
          </a:xfrm>
        </p:spPr>
        <p:txBody>
          <a:bodyPr/>
          <a:lstStyle/>
          <a:p>
            <a:pPr>
              <a:defRPr/>
            </a:pPr>
            <a:r>
              <a:rPr lang="en-US" sz="1200" dirty="0">
                <a:solidFill>
                  <a:srgbClr val="0000FF"/>
                </a:solidFill>
              </a:rPr>
              <a:t>Minos </a:t>
            </a:r>
            <a:r>
              <a:rPr lang="en-US" sz="1200" dirty="0" err="1" smtClean="0">
                <a:solidFill>
                  <a:srgbClr val="0000FF"/>
                </a:solidFill>
              </a:rPr>
              <a:t>Garofalakis</a:t>
            </a:r>
            <a:r>
              <a:rPr lang="de-DE" sz="1200" dirty="0" smtClean="0">
                <a:solidFill>
                  <a:srgbClr val="0000FF"/>
                </a:solidFill>
              </a:rPr>
              <a:t> </a:t>
            </a:r>
            <a:r>
              <a:rPr lang="en-US" sz="1200" dirty="0" smtClean="0">
                <a:solidFill>
                  <a:srgbClr val="0000FF"/>
                </a:solidFill>
              </a:rPr>
              <a:t>A </a:t>
            </a:r>
            <a:r>
              <a:rPr lang="en-US" sz="1200" dirty="0">
                <a:solidFill>
                  <a:srgbClr val="0000FF"/>
                </a:solidFill>
              </a:rPr>
              <a:t>Quick Intro to Data Stream </a:t>
            </a:r>
            <a:r>
              <a:rPr lang="en-US" sz="1200" dirty="0" err="1">
                <a:solidFill>
                  <a:srgbClr val="0000FF"/>
                </a:solidFill>
              </a:rPr>
              <a:t>Algorithmics</a:t>
            </a:r>
            <a:r>
              <a:rPr lang="en-US" sz="1200" dirty="0">
                <a:solidFill>
                  <a:srgbClr val="0000FF"/>
                </a:solidFill>
              </a:rPr>
              <a:t> – </a:t>
            </a:r>
            <a:r>
              <a:rPr lang="en-US" sz="1200" i="1" dirty="0">
                <a:solidFill>
                  <a:srgbClr val="0000FF"/>
                </a:solidFill>
              </a:rPr>
              <a:t>CS262 </a:t>
            </a:r>
            <a:r>
              <a:rPr lang="en-US" sz="1200" dirty="0">
                <a:solidFill>
                  <a:srgbClr val="0000FF"/>
                </a:solidFill>
              </a:rPr>
              <a:t> </a:t>
            </a:r>
          </a:p>
        </p:txBody>
      </p:sp>
      <p:grpSp>
        <p:nvGrpSpPr>
          <p:cNvPr id="28" name="Group 6"/>
          <p:cNvGrpSpPr>
            <a:grpSpLocks/>
          </p:cNvGrpSpPr>
          <p:nvPr/>
        </p:nvGrpSpPr>
        <p:grpSpPr bwMode="auto">
          <a:xfrm>
            <a:off x="3059832" y="5085184"/>
            <a:ext cx="1868486" cy="400050"/>
            <a:chOff x="1968" y="2479"/>
            <a:chExt cx="1177" cy="252"/>
          </a:xfrm>
        </p:grpSpPr>
        <p:sp>
          <p:nvSpPr>
            <p:cNvPr id="29" name="Text Box 7"/>
            <p:cNvSpPr txBox="1">
              <a:spLocks noChangeArrowheads="1"/>
            </p:cNvSpPr>
            <p:nvPr/>
          </p:nvSpPr>
          <p:spPr bwMode="auto">
            <a:xfrm>
              <a:off x="2560" y="2479"/>
              <a:ext cx="585" cy="25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dirty="0" smtClean="0">
                  <a:solidFill>
                    <a:schemeClr val="bg2"/>
                  </a:solidFill>
                  <a:cs typeface="+mn-cs"/>
                </a:rPr>
                <a:t>r(x) </a:t>
              </a:r>
              <a:r>
                <a:rPr lang="en-US" sz="2000" b="0" dirty="0">
                  <a:solidFill>
                    <a:schemeClr val="bg2"/>
                  </a:solidFill>
                  <a:cs typeface="+mn-cs"/>
                </a:rPr>
                <a:t>= 3</a:t>
              </a:r>
            </a:p>
          </p:txBody>
        </p:sp>
        <p:sp>
          <p:nvSpPr>
            <p:cNvPr id="30" name="Line 8"/>
            <p:cNvSpPr>
              <a:spLocks noChangeShapeType="1"/>
            </p:cNvSpPr>
            <p:nvPr/>
          </p:nvSpPr>
          <p:spPr bwMode="auto">
            <a:xfrm>
              <a:off x="1968" y="2608"/>
              <a:ext cx="360" cy="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Tree>
    <p:extLst>
      <p:ext uri="{BB962C8B-B14F-4D97-AF65-F5344CB8AC3E}">
        <p14:creationId xmlns:p14="http://schemas.microsoft.com/office/powerpoint/2010/main" val="1304313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51973"/>
                                        </p:tgtEl>
                                        <p:attrNameLst>
                                          <p:attrName>style.visibility</p:attrName>
                                        </p:attrNameLst>
                                      </p:cBhvr>
                                      <p:to>
                                        <p:strVal val="visible"/>
                                      </p:to>
                                    </p:set>
                                    <p:animEffect transition="in" filter="dissolve">
                                      <p:cBhvr>
                                        <p:cTn id="7" dur="500"/>
                                        <p:tgtEl>
                                          <p:spTgt spid="85197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51974"/>
                                        </p:tgtEl>
                                        <p:attrNameLst>
                                          <p:attrName>style.visibility</p:attrName>
                                        </p:attrNameLst>
                                      </p:cBhvr>
                                      <p:to>
                                        <p:strVal val="visible"/>
                                      </p:to>
                                    </p:set>
                                    <p:animEffect transition="in" filter="dissolve">
                                      <p:cBhvr>
                                        <p:cTn id="12" dur="500"/>
                                        <p:tgtEl>
                                          <p:spTgt spid="85197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51991"/>
                                        </p:tgtEl>
                                        <p:attrNameLst>
                                          <p:attrName>style.visibility</p:attrName>
                                        </p:attrNameLst>
                                      </p:cBhvr>
                                      <p:to>
                                        <p:strVal val="visible"/>
                                      </p:to>
                                    </p:set>
                                    <p:animEffect transition="in" filter="fade">
                                      <p:cBhvr>
                                        <p:cTn id="22" dur="2000"/>
                                        <p:tgtEl>
                                          <p:spTgt spid="85199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51989"/>
                                        </p:tgtEl>
                                        <p:attrNameLst>
                                          <p:attrName>style.visibility</p:attrName>
                                        </p:attrNameLst>
                                      </p:cBhvr>
                                      <p:to>
                                        <p:strVal val="visible"/>
                                      </p:to>
                                    </p:set>
                                    <p:animEffect transition="in" filter="fade">
                                      <p:cBhvr>
                                        <p:cTn id="25" dur="2000"/>
                                        <p:tgtEl>
                                          <p:spTgt spid="85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973" grpId="0" autoUpdateAnimBg="0"/>
      <p:bldP spid="851989" grpId="0" animBg="1"/>
      <p:bldP spid="85199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ChangeArrowheads="1"/>
          </p:cNvSpPr>
          <p:nvPr>
            <p:ph type="title"/>
          </p:nvPr>
        </p:nvSpPr>
        <p:spPr/>
        <p:txBody>
          <a:bodyPr/>
          <a:lstStyle/>
          <a:p>
            <a:pPr eaLnBrk="1" hangingPunct="1">
              <a:defRPr/>
            </a:pPr>
            <a:r>
              <a:rPr lang="en-US" dirty="0" smtClean="0">
                <a:cs typeface="+mj-cs"/>
              </a:rPr>
              <a:t>FM-</a:t>
            </a:r>
            <a:r>
              <a:rPr lang="en-US" dirty="0" err="1" smtClean="0">
                <a:cs typeface="+mj-cs"/>
              </a:rPr>
              <a:t>Skizzen</a:t>
            </a:r>
            <a:r>
              <a:rPr lang="en-US" dirty="0" smtClean="0">
                <a:cs typeface="+mj-cs"/>
              </a:rPr>
              <a:t> – </a:t>
            </a:r>
            <a:r>
              <a:rPr lang="en-US" dirty="0" err="1" smtClean="0">
                <a:cs typeface="+mj-cs"/>
              </a:rPr>
              <a:t>Analyse</a:t>
            </a:r>
            <a:endParaRPr lang="en-US" dirty="0" smtClean="0">
              <a:cs typeface="+mj-cs"/>
            </a:endParaRPr>
          </a:p>
        </p:txBody>
      </p:sp>
      <p:sp>
        <p:nvSpPr>
          <p:cNvPr id="854019" name="Rectangle 3"/>
          <p:cNvSpPr>
            <a:spLocks noGrp="1" noChangeArrowheads="1"/>
          </p:cNvSpPr>
          <p:nvPr>
            <p:ph type="body" idx="1"/>
          </p:nvPr>
        </p:nvSpPr>
        <p:spPr>
          <a:xfrm>
            <a:off x="457200" y="1445096"/>
            <a:ext cx="8534400" cy="4648200"/>
          </a:xfrm>
        </p:spPr>
        <p:txBody>
          <a:bodyPr/>
          <a:lstStyle/>
          <a:p>
            <a:pPr eaLnBrk="1" hangingPunct="1">
              <a:defRPr/>
            </a:pPr>
            <a:r>
              <a:rPr lang="en-US" sz="2400" dirty="0" err="1" smtClean="0">
                <a:cs typeface="+mn-cs"/>
              </a:rPr>
              <a:t>Bei</a:t>
            </a:r>
            <a:r>
              <a:rPr lang="en-US" sz="2400" dirty="0" smtClean="0">
                <a:cs typeface="+mn-cs"/>
              </a:rPr>
              <a:t> </a:t>
            </a:r>
            <a:r>
              <a:rPr lang="en-US" sz="2400" dirty="0" smtClean="0">
                <a:solidFill>
                  <a:schemeClr val="bg2"/>
                </a:solidFill>
                <a:cs typeface="+mn-cs"/>
              </a:rPr>
              <a:t>d</a:t>
            </a:r>
            <a:r>
              <a:rPr lang="en-US" sz="2400" dirty="0" smtClean="0">
                <a:cs typeface="+mn-cs"/>
              </a:rPr>
              <a:t> </a:t>
            </a:r>
            <a:r>
              <a:rPr lang="en-US" sz="2400" dirty="0" err="1" smtClean="0">
                <a:cs typeface="+mn-cs"/>
              </a:rPr>
              <a:t>verschiedenen</a:t>
            </a:r>
            <a:r>
              <a:rPr lang="en-US" sz="2400" dirty="0" smtClean="0">
                <a:cs typeface="+mn-cs"/>
              </a:rPr>
              <a:t> </a:t>
            </a:r>
            <a:r>
              <a:rPr lang="en-US" sz="2400" dirty="0" err="1" smtClean="0">
                <a:cs typeface="+mn-cs"/>
              </a:rPr>
              <a:t>Werten</a:t>
            </a:r>
            <a:r>
              <a:rPr lang="en-US" sz="2400" dirty="0" smtClean="0">
                <a:cs typeface="+mn-cs"/>
              </a:rPr>
              <a:t>, </a:t>
            </a:r>
            <a:r>
              <a:rPr lang="en-US" sz="2400" dirty="0" err="1" smtClean="0">
                <a:cs typeface="+mn-cs"/>
              </a:rPr>
              <a:t>erwarte</a:t>
            </a:r>
            <a:r>
              <a:rPr lang="en-US" sz="2400" dirty="0" smtClean="0">
                <a:cs typeface="+mn-cs"/>
              </a:rPr>
              <a:t> </a:t>
            </a:r>
            <a:r>
              <a:rPr lang="en-US" sz="2400" dirty="0" err="1" smtClean="0">
                <a:cs typeface="+mn-cs"/>
              </a:rPr>
              <a:t>Abbildung</a:t>
            </a:r>
            <a:r>
              <a:rPr lang="en-US" sz="2400" dirty="0" smtClean="0">
                <a:cs typeface="+mn-cs"/>
              </a:rPr>
              <a:t> von </a:t>
            </a:r>
            <a:br>
              <a:rPr lang="en-US" sz="2400" dirty="0" smtClean="0">
                <a:cs typeface="+mn-cs"/>
              </a:rPr>
            </a:br>
            <a:r>
              <a:rPr lang="en-US" sz="2400" dirty="0" smtClean="0">
                <a:solidFill>
                  <a:schemeClr val="bg2"/>
                </a:solidFill>
                <a:cs typeface="+mn-cs"/>
              </a:rPr>
              <a:t>d/2</a:t>
            </a:r>
            <a:r>
              <a:rPr lang="en-US" sz="2400" dirty="0" smtClean="0">
                <a:cs typeface="+mn-cs"/>
              </a:rPr>
              <a:t> </a:t>
            </a:r>
            <a:r>
              <a:rPr lang="en-US" sz="2400" dirty="0" err="1" smtClean="0">
                <a:cs typeface="+mn-cs"/>
              </a:rPr>
              <a:t>Werten</a:t>
            </a:r>
            <a:r>
              <a:rPr lang="en-US" sz="2400" dirty="0" smtClean="0">
                <a:cs typeface="+mn-cs"/>
              </a:rPr>
              <a:t> </a:t>
            </a:r>
            <a:r>
              <a:rPr lang="en-US" sz="2400" dirty="0" err="1" smtClean="0">
                <a:cs typeface="+mn-cs"/>
              </a:rPr>
              <a:t>nach</a:t>
            </a:r>
            <a:r>
              <a:rPr lang="en-US" sz="2400" dirty="0" smtClean="0">
                <a:cs typeface="+mn-cs"/>
              </a:rPr>
              <a:t> </a:t>
            </a:r>
            <a:r>
              <a:rPr lang="en-US" sz="2400" dirty="0" smtClean="0">
                <a:solidFill>
                  <a:schemeClr val="bg2"/>
                </a:solidFill>
                <a:cs typeface="+mn-cs"/>
              </a:rPr>
              <a:t>FM[1]</a:t>
            </a:r>
            <a:r>
              <a:rPr lang="en-US" sz="2400" dirty="0" smtClean="0">
                <a:cs typeface="+mn-cs"/>
              </a:rPr>
              <a:t>, </a:t>
            </a:r>
            <a:r>
              <a:rPr lang="en-US" sz="2400" dirty="0" smtClean="0">
                <a:solidFill>
                  <a:schemeClr val="bg2"/>
                </a:solidFill>
                <a:cs typeface="+mn-cs"/>
              </a:rPr>
              <a:t>d/4</a:t>
            </a:r>
            <a:r>
              <a:rPr lang="en-US" sz="2400" dirty="0" smtClean="0">
                <a:cs typeface="+mn-cs"/>
              </a:rPr>
              <a:t> </a:t>
            </a:r>
            <a:r>
              <a:rPr lang="en-US" sz="2400" dirty="0" err="1" smtClean="0">
                <a:cs typeface="+mn-cs"/>
              </a:rPr>
              <a:t>nach</a:t>
            </a:r>
            <a:r>
              <a:rPr lang="en-US" sz="2400" dirty="0" smtClean="0">
                <a:cs typeface="+mn-cs"/>
              </a:rPr>
              <a:t> </a:t>
            </a:r>
            <a:r>
              <a:rPr lang="en-US" sz="2400" dirty="0" smtClean="0">
                <a:solidFill>
                  <a:schemeClr val="bg2"/>
                </a:solidFill>
                <a:cs typeface="+mn-cs"/>
              </a:rPr>
              <a:t>FM[2]…</a:t>
            </a:r>
            <a:r>
              <a:rPr lang="en-US" sz="2400" dirty="0" smtClean="0">
                <a:cs typeface="+mn-cs"/>
              </a:rPr>
              <a:t> </a:t>
            </a:r>
          </a:p>
          <a:p>
            <a:pPr eaLnBrk="1" hangingPunct="1">
              <a:defRPr/>
            </a:pPr>
            <a:endParaRPr lang="en-US" sz="2400" dirty="0" smtClean="0">
              <a:cs typeface="+mn-cs"/>
            </a:endParaRPr>
          </a:p>
          <a:p>
            <a:pPr eaLnBrk="1" hangingPunct="1">
              <a:defRPr/>
            </a:pPr>
            <a:endParaRPr lang="en-US" sz="2400" dirty="0" smtClean="0">
              <a:cs typeface="+mn-cs"/>
            </a:endParaRPr>
          </a:p>
          <a:p>
            <a:pPr eaLnBrk="1" hangingPunct="1">
              <a:defRPr/>
            </a:pPr>
            <a:endParaRPr lang="en-US" sz="2400" dirty="0" smtClean="0">
              <a:cs typeface="+mn-cs"/>
            </a:endParaRPr>
          </a:p>
          <a:p>
            <a:pPr marL="0" indent="0" eaLnBrk="1" hangingPunct="1">
              <a:buNone/>
              <a:defRPr/>
            </a:pPr>
            <a:endParaRPr lang="en-US" sz="2400" dirty="0" smtClean="0">
              <a:cs typeface="+mn-cs"/>
            </a:endParaRPr>
          </a:p>
          <a:p>
            <a:pPr lvl="1" eaLnBrk="1" hangingPunct="1">
              <a:defRPr/>
            </a:pPr>
            <a:r>
              <a:rPr lang="en-US" sz="2000" dirty="0" err="1" smtClean="0"/>
              <a:t>Sei</a:t>
            </a:r>
            <a:r>
              <a:rPr lang="en-US" sz="2000" dirty="0" smtClean="0"/>
              <a:t> </a:t>
            </a:r>
            <a:r>
              <a:rPr lang="en-US" sz="2000" dirty="0" smtClean="0">
                <a:solidFill>
                  <a:schemeClr val="bg2"/>
                </a:solidFill>
              </a:rPr>
              <a:t>R</a:t>
            </a:r>
            <a:r>
              <a:rPr lang="en-US" sz="2000" dirty="0" smtClean="0"/>
              <a:t> = Position der </a:t>
            </a:r>
            <a:r>
              <a:rPr lang="en-US" sz="2000" dirty="0" err="1" smtClean="0"/>
              <a:t>rechtesten</a:t>
            </a:r>
            <a:r>
              <a:rPr lang="en-US" sz="2000" dirty="0" smtClean="0"/>
              <a:t> 0 in FM, </a:t>
            </a:r>
            <a:r>
              <a:rPr lang="en-US" sz="2000" dirty="0" err="1" smtClean="0"/>
              <a:t>Indikator</a:t>
            </a:r>
            <a:r>
              <a:rPr lang="en-US" sz="2000" dirty="0" smtClean="0"/>
              <a:t> </a:t>
            </a:r>
            <a:r>
              <a:rPr lang="en-US" sz="2000" dirty="0" err="1" smtClean="0"/>
              <a:t>für</a:t>
            </a:r>
            <a:r>
              <a:rPr lang="en-US" sz="2000" dirty="0" smtClean="0"/>
              <a:t> </a:t>
            </a:r>
            <a:r>
              <a:rPr lang="en-US" sz="2000" dirty="0" smtClean="0">
                <a:solidFill>
                  <a:schemeClr val="bg2"/>
                </a:solidFill>
              </a:rPr>
              <a:t>log(d)</a:t>
            </a:r>
          </a:p>
          <a:p>
            <a:pPr lvl="1">
              <a:lnSpc>
                <a:spcPct val="120000"/>
              </a:lnSpc>
              <a:buSzPct val="100000"/>
              <a:defRPr/>
            </a:pPr>
            <a:r>
              <a:rPr lang="en-US" sz="1800" dirty="0"/>
              <a:t>[FM85] </a:t>
            </a:r>
            <a:r>
              <a:rPr lang="en-US" sz="1800" dirty="0" err="1" smtClean="0"/>
              <a:t>zeigen</a:t>
            </a:r>
            <a:r>
              <a:rPr lang="en-US" sz="1800" dirty="0" smtClean="0"/>
              <a:t>, </a:t>
            </a:r>
            <a:r>
              <a:rPr lang="en-US" sz="1800" dirty="0" err="1" smtClean="0"/>
              <a:t>dass</a:t>
            </a:r>
            <a:r>
              <a:rPr lang="en-US" sz="1800" dirty="0" smtClean="0"/>
              <a:t> E</a:t>
            </a:r>
            <a:r>
              <a:rPr lang="en-US" sz="1800" dirty="0"/>
              <a:t>[R]  =                   ,  </a:t>
            </a:r>
            <a:r>
              <a:rPr lang="en-US" sz="1800" dirty="0" err="1" smtClean="0"/>
              <a:t>mit</a:t>
            </a:r>
            <a:endParaRPr lang="en-US" sz="1800" dirty="0"/>
          </a:p>
          <a:p>
            <a:pPr lvl="1" eaLnBrk="1" hangingPunct="1">
              <a:defRPr/>
            </a:pPr>
            <a:r>
              <a:rPr lang="en-US" sz="2000" dirty="0" err="1" smtClean="0"/>
              <a:t>Schätzung</a:t>
            </a:r>
            <a:r>
              <a:rPr lang="en-US" sz="2000" dirty="0" smtClean="0"/>
              <a:t> </a:t>
            </a:r>
            <a:r>
              <a:rPr lang="en-US" sz="2000" dirty="0" smtClean="0">
                <a:solidFill>
                  <a:schemeClr val="bg2"/>
                </a:solidFill>
              </a:rPr>
              <a:t>d = c2</a:t>
            </a:r>
            <a:r>
              <a:rPr lang="en-US" sz="2000" baseline="30000" dirty="0" smtClean="0">
                <a:solidFill>
                  <a:schemeClr val="bg2"/>
                </a:solidFill>
              </a:rPr>
              <a:t>R</a:t>
            </a:r>
            <a:r>
              <a:rPr lang="en-US" sz="2000" dirty="0" smtClean="0"/>
              <a:t> </a:t>
            </a:r>
            <a:r>
              <a:rPr lang="en-US" sz="2000" dirty="0" err="1" smtClean="0"/>
              <a:t>für</a:t>
            </a:r>
            <a:r>
              <a:rPr lang="en-US" sz="2000" dirty="0" smtClean="0"/>
              <a:t> </a:t>
            </a:r>
            <a:r>
              <a:rPr lang="en-US" sz="2000" dirty="0" err="1" smtClean="0"/>
              <a:t>Skalierungskonstante</a:t>
            </a:r>
            <a:r>
              <a:rPr lang="en-US" sz="2000" dirty="0" smtClean="0"/>
              <a:t> </a:t>
            </a:r>
            <a:r>
              <a:rPr lang="en-US" sz="2000" dirty="0" smtClean="0">
                <a:solidFill>
                  <a:schemeClr val="bg2"/>
                </a:solidFill>
              </a:rPr>
              <a:t>c </a:t>
            </a:r>
            <a:r>
              <a:rPr lang="en-US" sz="2000" dirty="0" smtClean="0">
                <a:solidFill>
                  <a:schemeClr val="bg2"/>
                </a:solidFill>
                <a:latin typeface="Arial Unicode MS" charset="0"/>
                <a:cs typeface="Arial Unicode MS" charset="0"/>
              </a:rPr>
              <a:t>≈</a:t>
            </a:r>
            <a:r>
              <a:rPr lang="en-US" sz="2000" dirty="0" smtClean="0">
                <a:solidFill>
                  <a:schemeClr val="bg2"/>
                </a:solidFill>
              </a:rPr>
              <a:t> 1.3</a:t>
            </a:r>
          </a:p>
          <a:p>
            <a:pPr lvl="1" eaLnBrk="1" hangingPunct="1">
              <a:defRPr/>
            </a:pPr>
            <a:r>
              <a:rPr lang="en-US" sz="2000" dirty="0" err="1" smtClean="0"/>
              <a:t>Mittelung</a:t>
            </a:r>
            <a:r>
              <a:rPr lang="en-US" sz="2000" dirty="0" smtClean="0"/>
              <a:t> </a:t>
            </a:r>
            <a:r>
              <a:rPr lang="en-US" sz="2000" dirty="0" err="1" smtClean="0"/>
              <a:t>mit</a:t>
            </a:r>
            <a:r>
              <a:rPr lang="en-US" sz="2000" dirty="0" smtClean="0"/>
              <a:t> </a:t>
            </a:r>
            <a:r>
              <a:rPr lang="en-US" sz="2000" dirty="0" err="1" smtClean="0"/>
              <a:t>verschiedenen</a:t>
            </a:r>
            <a:r>
              <a:rPr lang="en-US" sz="2000" dirty="0" smtClean="0"/>
              <a:t> </a:t>
            </a:r>
            <a:r>
              <a:rPr lang="en-US" sz="2000" dirty="0" err="1" smtClean="0"/>
              <a:t>Hashfunktionen</a:t>
            </a:r>
            <a:r>
              <a:rPr lang="en-US" sz="2000" dirty="0" smtClean="0"/>
              <a:t> </a:t>
            </a:r>
            <a:r>
              <a:rPr lang="en-US" sz="2000" dirty="0" err="1" smtClean="0"/>
              <a:t>dient</a:t>
            </a:r>
            <a:r>
              <a:rPr lang="en-US" sz="2000" dirty="0" smtClean="0"/>
              <a:t/>
            </a:r>
            <a:br>
              <a:rPr lang="en-US" sz="2000" dirty="0" smtClean="0"/>
            </a:br>
            <a:r>
              <a:rPr lang="en-US" sz="2000" dirty="0" err="1" smtClean="0"/>
              <a:t>zur</a:t>
            </a:r>
            <a:r>
              <a:rPr lang="en-US" sz="2000" dirty="0" smtClean="0"/>
              <a:t> </a:t>
            </a:r>
            <a:r>
              <a:rPr lang="en-US" sz="2000" dirty="0" err="1" smtClean="0"/>
              <a:t>Verbesserung</a:t>
            </a:r>
            <a:r>
              <a:rPr lang="en-US" sz="2000" dirty="0" smtClean="0"/>
              <a:t> des </a:t>
            </a:r>
            <a:r>
              <a:rPr lang="en-US" sz="2000" dirty="0" err="1" smtClean="0"/>
              <a:t>Ergebnisses</a:t>
            </a:r>
            <a:endParaRPr lang="en-US" sz="2000" dirty="0" smtClean="0"/>
          </a:p>
          <a:p>
            <a:pPr lvl="1" eaLnBrk="1" hangingPunct="1">
              <a:defRPr/>
            </a:pPr>
            <a:r>
              <a:rPr lang="en-US" sz="2000" dirty="0" err="1" smtClean="0"/>
              <a:t>Wieviele</a:t>
            </a:r>
            <a:r>
              <a:rPr lang="en-US" sz="2000" dirty="0" smtClean="0"/>
              <a:t> </a:t>
            </a:r>
            <a:r>
              <a:rPr lang="en-US" sz="2000" dirty="0" err="1" smtClean="0"/>
              <a:t>Hashfunktionen</a:t>
            </a:r>
            <a:r>
              <a:rPr lang="en-US" sz="2000" dirty="0" smtClean="0"/>
              <a:t> </a:t>
            </a:r>
            <a:r>
              <a:rPr lang="en-US" sz="2000" dirty="0" err="1" smtClean="0"/>
              <a:t>für</a:t>
            </a:r>
            <a:r>
              <a:rPr lang="en-US" sz="2000" dirty="0" smtClean="0"/>
              <a:t> best. </a:t>
            </a:r>
            <a:r>
              <a:rPr lang="en-US" sz="2000" dirty="0" err="1" smtClean="0"/>
              <a:t>Anforderung</a:t>
            </a:r>
            <a:r>
              <a:rPr lang="en-US" sz="2000" dirty="0" smtClean="0"/>
              <a:t> </a:t>
            </a:r>
            <a:r>
              <a:rPr lang="en-US" sz="2000" dirty="0" err="1" smtClean="0"/>
              <a:t>benötigt</a:t>
            </a:r>
            <a:r>
              <a:rPr lang="en-US" sz="2000" dirty="0" smtClean="0"/>
              <a:t>?</a:t>
            </a:r>
          </a:p>
        </p:txBody>
      </p:sp>
      <p:sp>
        <p:nvSpPr>
          <p:cNvPr id="854020" name="Text Box 4"/>
          <p:cNvSpPr txBox="1">
            <a:spLocks noChangeArrowheads="1"/>
          </p:cNvSpPr>
          <p:nvPr/>
        </p:nvSpPr>
        <p:spPr bwMode="auto">
          <a:xfrm>
            <a:off x="3068638" y="3336925"/>
            <a:ext cx="2435225" cy="7016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2000" b="0" dirty="0" smtClean="0">
                <a:solidFill>
                  <a:srgbClr val="CC3300"/>
                </a:solidFill>
                <a:cs typeface="+mn-cs"/>
              </a:rPr>
              <a:t>Rand von 0</a:t>
            </a:r>
            <a:r>
              <a:rPr lang="en-US" sz="2000" b="0" dirty="0">
                <a:solidFill>
                  <a:srgbClr val="CC3300"/>
                </a:solidFill>
                <a:cs typeface="+mn-cs"/>
              </a:rPr>
              <a:t>/</a:t>
            </a:r>
            <a:r>
              <a:rPr lang="en-US" sz="2000" b="0" dirty="0" smtClean="0">
                <a:solidFill>
                  <a:srgbClr val="CC3300"/>
                </a:solidFill>
                <a:cs typeface="+mn-cs"/>
              </a:rPr>
              <a:t>1-en </a:t>
            </a:r>
            <a:br>
              <a:rPr lang="en-US" sz="2000" b="0" dirty="0" smtClean="0">
                <a:solidFill>
                  <a:srgbClr val="CC3300"/>
                </a:solidFill>
                <a:cs typeface="+mn-cs"/>
              </a:rPr>
            </a:br>
            <a:r>
              <a:rPr lang="en-US" sz="2000" b="0" dirty="0" smtClean="0">
                <a:solidFill>
                  <a:srgbClr val="CC3300"/>
                </a:solidFill>
                <a:cs typeface="+mn-cs"/>
              </a:rPr>
              <a:t>um  </a:t>
            </a:r>
            <a:r>
              <a:rPr lang="en-US" sz="2000" b="0" dirty="0">
                <a:solidFill>
                  <a:srgbClr val="CC3300"/>
                </a:solidFill>
                <a:cs typeface="+mn-cs"/>
              </a:rPr>
              <a:t>log(d)</a:t>
            </a:r>
          </a:p>
        </p:txBody>
      </p:sp>
      <p:grpSp>
        <p:nvGrpSpPr>
          <p:cNvPr id="75782" name="Group 5"/>
          <p:cNvGrpSpPr>
            <a:grpSpLocks/>
          </p:cNvGrpSpPr>
          <p:nvPr/>
        </p:nvGrpSpPr>
        <p:grpSpPr bwMode="auto">
          <a:xfrm>
            <a:off x="325438" y="2678113"/>
            <a:ext cx="2832100" cy="508000"/>
            <a:chOff x="1056" y="3096"/>
            <a:chExt cx="1784" cy="320"/>
          </a:xfrm>
        </p:grpSpPr>
        <p:sp>
          <p:nvSpPr>
            <p:cNvPr id="854022" name="Rectangle 6"/>
            <p:cNvSpPr>
              <a:spLocks noChangeArrowheads="1"/>
            </p:cNvSpPr>
            <p:nvPr/>
          </p:nvSpPr>
          <p:spPr bwMode="auto">
            <a:xfrm>
              <a:off x="1056" y="3096"/>
              <a:ext cx="1784" cy="312"/>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23" name="Line 7"/>
            <p:cNvSpPr>
              <a:spLocks noChangeShapeType="1"/>
            </p:cNvSpPr>
            <p:nvPr/>
          </p:nvSpPr>
          <p:spPr bwMode="auto">
            <a:xfrm>
              <a:off x="1312" y="3096"/>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24" name="Line 8"/>
            <p:cNvSpPr>
              <a:spLocks noChangeShapeType="1"/>
            </p:cNvSpPr>
            <p:nvPr/>
          </p:nvSpPr>
          <p:spPr bwMode="auto">
            <a:xfrm>
              <a:off x="1592" y="3104"/>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25" name="Line 9"/>
            <p:cNvSpPr>
              <a:spLocks noChangeShapeType="1"/>
            </p:cNvSpPr>
            <p:nvPr/>
          </p:nvSpPr>
          <p:spPr bwMode="auto">
            <a:xfrm>
              <a:off x="1896" y="3096"/>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26" name="Line 10"/>
            <p:cNvSpPr>
              <a:spLocks noChangeShapeType="1"/>
            </p:cNvSpPr>
            <p:nvPr/>
          </p:nvSpPr>
          <p:spPr bwMode="auto">
            <a:xfrm>
              <a:off x="2184" y="3112"/>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27" name="Line 11"/>
            <p:cNvSpPr>
              <a:spLocks noChangeShapeType="1"/>
            </p:cNvSpPr>
            <p:nvPr/>
          </p:nvSpPr>
          <p:spPr bwMode="auto">
            <a:xfrm>
              <a:off x="2488" y="3112"/>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
        <p:nvSpPr>
          <p:cNvPr id="854028" name="Text Box 12"/>
          <p:cNvSpPr txBox="1">
            <a:spLocks noChangeArrowheads="1"/>
          </p:cNvSpPr>
          <p:nvPr/>
        </p:nvSpPr>
        <p:spPr bwMode="auto">
          <a:xfrm>
            <a:off x="382588" y="2689225"/>
            <a:ext cx="325437"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sp>
        <p:nvSpPr>
          <p:cNvPr id="854029" name="Text Box 13"/>
          <p:cNvSpPr txBox="1">
            <a:spLocks noChangeArrowheads="1"/>
          </p:cNvSpPr>
          <p:nvPr/>
        </p:nvSpPr>
        <p:spPr bwMode="auto">
          <a:xfrm>
            <a:off x="801688" y="2676525"/>
            <a:ext cx="325437"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sp>
        <p:nvSpPr>
          <p:cNvPr id="854030" name="Text Box 14"/>
          <p:cNvSpPr txBox="1">
            <a:spLocks noChangeArrowheads="1"/>
          </p:cNvSpPr>
          <p:nvPr/>
        </p:nvSpPr>
        <p:spPr bwMode="auto">
          <a:xfrm>
            <a:off x="1258888" y="2701925"/>
            <a:ext cx="325437"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sp>
        <p:nvSpPr>
          <p:cNvPr id="854031" name="Text Box 15"/>
          <p:cNvSpPr txBox="1">
            <a:spLocks noChangeArrowheads="1"/>
          </p:cNvSpPr>
          <p:nvPr/>
        </p:nvSpPr>
        <p:spPr bwMode="auto">
          <a:xfrm>
            <a:off x="2198688" y="2701925"/>
            <a:ext cx="325437"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sp>
        <p:nvSpPr>
          <p:cNvPr id="854032" name="Text Box 16"/>
          <p:cNvSpPr txBox="1">
            <a:spLocks noChangeArrowheads="1"/>
          </p:cNvSpPr>
          <p:nvPr/>
        </p:nvSpPr>
        <p:spPr bwMode="auto">
          <a:xfrm>
            <a:off x="1741488" y="2689225"/>
            <a:ext cx="325437"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sp>
        <p:nvSpPr>
          <p:cNvPr id="854033" name="Text Box 17"/>
          <p:cNvSpPr txBox="1">
            <a:spLocks noChangeArrowheads="1"/>
          </p:cNvSpPr>
          <p:nvPr/>
        </p:nvSpPr>
        <p:spPr bwMode="auto">
          <a:xfrm>
            <a:off x="8397875" y="2740025"/>
            <a:ext cx="325438"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4034" name="Text Box 18"/>
          <p:cNvSpPr txBox="1">
            <a:spLocks noChangeArrowheads="1"/>
          </p:cNvSpPr>
          <p:nvPr/>
        </p:nvSpPr>
        <p:spPr bwMode="auto">
          <a:xfrm>
            <a:off x="6096000" y="2133600"/>
            <a:ext cx="1663700"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2000" dirty="0" smtClean="0">
                <a:solidFill>
                  <a:schemeClr val="bg2"/>
                </a:solidFill>
                <a:cs typeface="+mn-cs"/>
              </a:rPr>
              <a:t>FM-</a:t>
            </a:r>
            <a:r>
              <a:rPr lang="en-US" sz="2000" dirty="0" err="1" smtClean="0">
                <a:solidFill>
                  <a:schemeClr val="bg2"/>
                </a:solidFill>
                <a:cs typeface="+mn-cs"/>
              </a:rPr>
              <a:t>Bitfeld</a:t>
            </a:r>
            <a:endParaRPr lang="en-US" sz="2000" dirty="0">
              <a:solidFill>
                <a:schemeClr val="bg2"/>
              </a:solidFill>
              <a:cs typeface="+mn-cs"/>
            </a:endParaRPr>
          </a:p>
        </p:txBody>
      </p:sp>
      <p:grpSp>
        <p:nvGrpSpPr>
          <p:cNvPr id="75790" name="Group 19"/>
          <p:cNvGrpSpPr>
            <a:grpSpLocks/>
          </p:cNvGrpSpPr>
          <p:nvPr/>
        </p:nvGrpSpPr>
        <p:grpSpPr bwMode="auto">
          <a:xfrm>
            <a:off x="3170238" y="2678113"/>
            <a:ext cx="2832100" cy="508000"/>
            <a:chOff x="1056" y="3096"/>
            <a:chExt cx="1784" cy="320"/>
          </a:xfrm>
        </p:grpSpPr>
        <p:sp>
          <p:nvSpPr>
            <p:cNvPr id="854036" name="Rectangle 20"/>
            <p:cNvSpPr>
              <a:spLocks noChangeArrowheads="1"/>
            </p:cNvSpPr>
            <p:nvPr/>
          </p:nvSpPr>
          <p:spPr bwMode="auto">
            <a:xfrm>
              <a:off x="1056" y="3096"/>
              <a:ext cx="1784" cy="312"/>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37" name="Line 21"/>
            <p:cNvSpPr>
              <a:spLocks noChangeShapeType="1"/>
            </p:cNvSpPr>
            <p:nvPr/>
          </p:nvSpPr>
          <p:spPr bwMode="auto">
            <a:xfrm>
              <a:off x="1312" y="3096"/>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38" name="Line 22"/>
            <p:cNvSpPr>
              <a:spLocks noChangeShapeType="1"/>
            </p:cNvSpPr>
            <p:nvPr/>
          </p:nvSpPr>
          <p:spPr bwMode="auto">
            <a:xfrm>
              <a:off x="1592" y="3104"/>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39" name="Line 23"/>
            <p:cNvSpPr>
              <a:spLocks noChangeShapeType="1"/>
            </p:cNvSpPr>
            <p:nvPr/>
          </p:nvSpPr>
          <p:spPr bwMode="auto">
            <a:xfrm>
              <a:off x="1896" y="3096"/>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40" name="Line 24"/>
            <p:cNvSpPr>
              <a:spLocks noChangeShapeType="1"/>
            </p:cNvSpPr>
            <p:nvPr/>
          </p:nvSpPr>
          <p:spPr bwMode="auto">
            <a:xfrm>
              <a:off x="2184" y="3112"/>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41" name="Line 25"/>
            <p:cNvSpPr>
              <a:spLocks noChangeShapeType="1"/>
            </p:cNvSpPr>
            <p:nvPr/>
          </p:nvSpPr>
          <p:spPr bwMode="auto">
            <a:xfrm>
              <a:off x="2488" y="3112"/>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grpSp>
        <p:nvGrpSpPr>
          <p:cNvPr id="75791" name="Group 26"/>
          <p:cNvGrpSpPr>
            <a:grpSpLocks/>
          </p:cNvGrpSpPr>
          <p:nvPr/>
        </p:nvGrpSpPr>
        <p:grpSpPr bwMode="auto">
          <a:xfrm>
            <a:off x="6002338" y="2678113"/>
            <a:ext cx="2832100" cy="508000"/>
            <a:chOff x="1056" y="3096"/>
            <a:chExt cx="1784" cy="320"/>
          </a:xfrm>
        </p:grpSpPr>
        <p:sp>
          <p:nvSpPr>
            <p:cNvPr id="854043" name="Rectangle 27"/>
            <p:cNvSpPr>
              <a:spLocks noChangeArrowheads="1"/>
            </p:cNvSpPr>
            <p:nvPr/>
          </p:nvSpPr>
          <p:spPr bwMode="auto">
            <a:xfrm>
              <a:off x="1056" y="3096"/>
              <a:ext cx="1784" cy="312"/>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44" name="Line 28"/>
            <p:cNvSpPr>
              <a:spLocks noChangeShapeType="1"/>
            </p:cNvSpPr>
            <p:nvPr/>
          </p:nvSpPr>
          <p:spPr bwMode="auto">
            <a:xfrm>
              <a:off x="1312" y="3096"/>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45" name="Line 29"/>
            <p:cNvSpPr>
              <a:spLocks noChangeShapeType="1"/>
            </p:cNvSpPr>
            <p:nvPr/>
          </p:nvSpPr>
          <p:spPr bwMode="auto">
            <a:xfrm>
              <a:off x="1592" y="3104"/>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46" name="Line 30"/>
            <p:cNvSpPr>
              <a:spLocks noChangeShapeType="1"/>
            </p:cNvSpPr>
            <p:nvPr/>
          </p:nvSpPr>
          <p:spPr bwMode="auto">
            <a:xfrm>
              <a:off x="1896" y="3096"/>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47" name="Line 31"/>
            <p:cNvSpPr>
              <a:spLocks noChangeShapeType="1"/>
            </p:cNvSpPr>
            <p:nvPr/>
          </p:nvSpPr>
          <p:spPr bwMode="auto">
            <a:xfrm>
              <a:off x="2184" y="3112"/>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48" name="Line 32"/>
            <p:cNvSpPr>
              <a:spLocks noChangeShapeType="1"/>
            </p:cNvSpPr>
            <p:nvPr/>
          </p:nvSpPr>
          <p:spPr bwMode="auto">
            <a:xfrm>
              <a:off x="2488" y="3112"/>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
        <p:nvSpPr>
          <p:cNvPr id="854049" name="Text Box 33"/>
          <p:cNvSpPr txBox="1">
            <a:spLocks noChangeArrowheads="1"/>
          </p:cNvSpPr>
          <p:nvPr/>
        </p:nvSpPr>
        <p:spPr bwMode="auto">
          <a:xfrm>
            <a:off x="2668588" y="2727325"/>
            <a:ext cx="325437"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sp>
        <p:nvSpPr>
          <p:cNvPr id="854050" name="Text Box 34"/>
          <p:cNvSpPr txBox="1">
            <a:spLocks noChangeArrowheads="1"/>
          </p:cNvSpPr>
          <p:nvPr/>
        </p:nvSpPr>
        <p:spPr bwMode="auto">
          <a:xfrm>
            <a:off x="4560888" y="2714625"/>
            <a:ext cx="325437"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sp>
        <p:nvSpPr>
          <p:cNvPr id="854051" name="Text Box 35"/>
          <p:cNvSpPr txBox="1">
            <a:spLocks noChangeArrowheads="1"/>
          </p:cNvSpPr>
          <p:nvPr/>
        </p:nvSpPr>
        <p:spPr bwMode="auto">
          <a:xfrm>
            <a:off x="3627438" y="2708275"/>
            <a:ext cx="377825"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2000" b="0">
                <a:solidFill>
                  <a:schemeClr val="bg2"/>
                </a:solidFill>
                <a:cs typeface="+mn-cs"/>
              </a:rPr>
              <a:t>0</a:t>
            </a:r>
          </a:p>
        </p:txBody>
      </p:sp>
      <p:sp>
        <p:nvSpPr>
          <p:cNvPr id="854052" name="Text Box 36"/>
          <p:cNvSpPr txBox="1">
            <a:spLocks noChangeArrowheads="1"/>
          </p:cNvSpPr>
          <p:nvPr/>
        </p:nvSpPr>
        <p:spPr bwMode="auto">
          <a:xfrm>
            <a:off x="7902575" y="2727325"/>
            <a:ext cx="325438"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4053" name="Text Box 37"/>
          <p:cNvSpPr txBox="1">
            <a:spLocks noChangeArrowheads="1"/>
          </p:cNvSpPr>
          <p:nvPr/>
        </p:nvSpPr>
        <p:spPr bwMode="auto">
          <a:xfrm>
            <a:off x="7432675" y="2727325"/>
            <a:ext cx="325438"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4054" name="Text Box 38"/>
          <p:cNvSpPr txBox="1">
            <a:spLocks noChangeArrowheads="1"/>
          </p:cNvSpPr>
          <p:nvPr/>
        </p:nvSpPr>
        <p:spPr bwMode="auto">
          <a:xfrm>
            <a:off x="6035675" y="2714625"/>
            <a:ext cx="325438"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4055" name="Text Box 39"/>
          <p:cNvSpPr txBox="1">
            <a:spLocks noChangeArrowheads="1"/>
          </p:cNvSpPr>
          <p:nvPr/>
        </p:nvSpPr>
        <p:spPr bwMode="auto">
          <a:xfrm>
            <a:off x="6467475" y="2714625"/>
            <a:ext cx="325438"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4056" name="Text Box 40"/>
          <p:cNvSpPr txBox="1">
            <a:spLocks noChangeArrowheads="1"/>
          </p:cNvSpPr>
          <p:nvPr/>
        </p:nvSpPr>
        <p:spPr bwMode="auto">
          <a:xfrm>
            <a:off x="6962775" y="2714625"/>
            <a:ext cx="325438"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4057" name="Text Box 41"/>
          <p:cNvSpPr txBox="1">
            <a:spLocks noChangeArrowheads="1"/>
          </p:cNvSpPr>
          <p:nvPr/>
        </p:nvSpPr>
        <p:spPr bwMode="auto">
          <a:xfrm>
            <a:off x="5553075" y="2701925"/>
            <a:ext cx="325438"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4058" name="Text Box 42"/>
          <p:cNvSpPr txBox="1">
            <a:spLocks noChangeArrowheads="1"/>
          </p:cNvSpPr>
          <p:nvPr/>
        </p:nvSpPr>
        <p:spPr bwMode="auto">
          <a:xfrm>
            <a:off x="5057775" y="2714625"/>
            <a:ext cx="325438"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4059" name="Text Box 43"/>
          <p:cNvSpPr txBox="1">
            <a:spLocks noChangeArrowheads="1"/>
          </p:cNvSpPr>
          <p:nvPr/>
        </p:nvSpPr>
        <p:spPr bwMode="auto">
          <a:xfrm>
            <a:off x="4079875" y="2701925"/>
            <a:ext cx="325438"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4060" name="Text Box 44"/>
          <p:cNvSpPr txBox="1">
            <a:spLocks noChangeArrowheads="1"/>
          </p:cNvSpPr>
          <p:nvPr/>
        </p:nvSpPr>
        <p:spPr bwMode="auto">
          <a:xfrm>
            <a:off x="3190875" y="2689225"/>
            <a:ext cx="325438"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4061" name="AutoShape 45"/>
          <p:cNvSpPr>
            <a:spLocks/>
          </p:cNvSpPr>
          <p:nvPr/>
        </p:nvSpPr>
        <p:spPr bwMode="auto">
          <a:xfrm rot="5400000">
            <a:off x="1582738" y="1960563"/>
            <a:ext cx="266700" cy="2794000"/>
          </a:xfrm>
          <a:prstGeom prst="rightBrace">
            <a:avLst>
              <a:gd name="adj1" fmla="val 87302"/>
              <a:gd name="adj2" fmla="val 50000"/>
            </a:avLst>
          </a:prstGeom>
          <a:noFill/>
          <a:ln w="28575">
            <a:solidFill>
              <a:schemeClr val="tx1"/>
            </a:solidFill>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62" name="AutoShape 46"/>
          <p:cNvSpPr>
            <a:spLocks/>
          </p:cNvSpPr>
          <p:nvPr/>
        </p:nvSpPr>
        <p:spPr bwMode="auto">
          <a:xfrm rot="5400000">
            <a:off x="7011988" y="1674813"/>
            <a:ext cx="266700" cy="3390900"/>
          </a:xfrm>
          <a:prstGeom prst="rightBrace">
            <a:avLst>
              <a:gd name="adj1" fmla="val 105952"/>
              <a:gd name="adj2" fmla="val 50000"/>
            </a:avLst>
          </a:prstGeom>
          <a:noFill/>
          <a:ln w="28575">
            <a:solidFill>
              <a:schemeClr val="tx1"/>
            </a:solidFill>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63" name="Text Box 47"/>
          <p:cNvSpPr txBox="1">
            <a:spLocks noChangeArrowheads="1"/>
          </p:cNvSpPr>
          <p:nvPr/>
        </p:nvSpPr>
        <p:spPr bwMode="auto">
          <a:xfrm>
            <a:off x="5964238" y="3552825"/>
            <a:ext cx="2435225"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2000" b="0">
                <a:solidFill>
                  <a:srgbClr val="CC3300"/>
                </a:solidFill>
                <a:cs typeface="+mn-cs"/>
              </a:rPr>
              <a:t>position </a:t>
            </a:r>
            <a:r>
              <a:rPr lang="en-US" sz="2000" b="0">
                <a:solidFill>
                  <a:srgbClr val="CC3300"/>
                </a:solidFill>
                <a:latin typeface="Verdana" charset="0"/>
                <a:cs typeface="+mn-cs"/>
              </a:rPr>
              <a:t>≪</a:t>
            </a:r>
            <a:r>
              <a:rPr lang="en-US" sz="2000" b="0">
                <a:solidFill>
                  <a:srgbClr val="CC3300"/>
                </a:solidFill>
                <a:cs typeface="+mn-cs"/>
              </a:rPr>
              <a:t> log(d)</a:t>
            </a:r>
          </a:p>
        </p:txBody>
      </p:sp>
      <p:sp>
        <p:nvSpPr>
          <p:cNvPr id="854064" name="Text Box 48"/>
          <p:cNvSpPr txBox="1">
            <a:spLocks noChangeArrowheads="1"/>
          </p:cNvSpPr>
          <p:nvPr/>
        </p:nvSpPr>
        <p:spPr bwMode="auto">
          <a:xfrm>
            <a:off x="452438" y="3527425"/>
            <a:ext cx="2435225"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2000" b="0">
                <a:solidFill>
                  <a:srgbClr val="CC3300"/>
                </a:solidFill>
                <a:cs typeface="+mn-cs"/>
              </a:rPr>
              <a:t>position </a:t>
            </a:r>
            <a:r>
              <a:rPr lang="en-US" b="0">
                <a:solidFill>
                  <a:srgbClr val="CC3300"/>
                </a:solidFill>
                <a:latin typeface="Verdana" charset="0"/>
                <a:cs typeface="+mn-cs"/>
              </a:rPr>
              <a:t>≫</a:t>
            </a:r>
            <a:r>
              <a:rPr lang="en-US" sz="2000" b="0">
                <a:solidFill>
                  <a:srgbClr val="CC3300"/>
                </a:solidFill>
                <a:cs typeface="+mn-cs"/>
              </a:rPr>
              <a:t> log(d)</a:t>
            </a:r>
          </a:p>
        </p:txBody>
      </p:sp>
      <p:sp>
        <p:nvSpPr>
          <p:cNvPr id="854065" name="Oval 49"/>
          <p:cNvSpPr>
            <a:spLocks noChangeArrowheads="1"/>
          </p:cNvSpPr>
          <p:nvPr/>
        </p:nvSpPr>
        <p:spPr bwMode="auto">
          <a:xfrm>
            <a:off x="4452938" y="2474913"/>
            <a:ext cx="533400" cy="850900"/>
          </a:xfrm>
          <a:prstGeom prst="ellipse">
            <a:avLst/>
          </a:prstGeom>
          <a:noFill/>
          <a:ln w="38100" cap="rnd">
            <a:solidFill>
              <a:schemeClr val="accent1"/>
            </a:solidFill>
            <a:prstDash val="sysDot"/>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66" name="Text Box 50"/>
          <p:cNvSpPr txBox="1">
            <a:spLocks noChangeArrowheads="1"/>
          </p:cNvSpPr>
          <p:nvPr/>
        </p:nvSpPr>
        <p:spPr bwMode="auto">
          <a:xfrm>
            <a:off x="8343900" y="2281238"/>
            <a:ext cx="325438"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a:cs typeface="+mn-cs"/>
              </a:rPr>
              <a:t>1</a:t>
            </a:r>
          </a:p>
        </p:txBody>
      </p:sp>
      <p:sp>
        <p:nvSpPr>
          <p:cNvPr id="854067" name="Text Box 51"/>
          <p:cNvSpPr txBox="1">
            <a:spLocks noChangeArrowheads="1"/>
          </p:cNvSpPr>
          <p:nvPr/>
        </p:nvSpPr>
        <p:spPr bwMode="auto">
          <a:xfrm>
            <a:off x="336550" y="2281238"/>
            <a:ext cx="339725"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a:cs typeface="+mn-cs"/>
              </a:rPr>
              <a:t>L</a:t>
            </a:r>
          </a:p>
        </p:txBody>
      </p:sp>
      <p:sp>
        <p:nvSpPr>
          <p:cNvPr id="854068" name="Text Box 52"/>
          <p:cNvSpPr txBox="1">
            <a:spLocks noChangeArrowheads="1"/>
          </p:cNvSpPr>
          <p:nvPr/>
        </p:nvSpPr>
        <p:spPr bwMode="auto">
          <a:xfrm>
            <a:off x="4495800" y="2170113"/>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chemeClr val="bg2"/>
                </a:solidFill>
                <a:cs typeface="+mn-cs"/>
              </a:rPr>
              <a:t>R</a:t>
            </a:r>
          </a:p>
        </p:txBody>
      </p:sp>
      <p:sp>
        <p:nvSpPr>
          <p:cNvPr id="55"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83</a:t>
            </a:fld>
            <a:endParaRPr lang="en-US" dirty="0"/>
          </a:p>
        </p:txBody>
      </p:sp>
      <p:sp>
        <p:nvSpPr>
          <p:cNvPr id="54" name="Fußzeilenplatzhalter 3"/>
          <p:cNvSpPr>
            <a:spLocks noGrp="1"/>
          </p:cNvSpPr>
          <p:nvPr>
            <p:ph type="ftr" sz="quarter" idx="10"/>
          </p:nvPr>
        </p:nvSpPr>
        <p:spPr>
          <a:xfrm>
            <a:off x="2195736" y="6381328"/>
            <a:ext cx="4680519" cy="216024"/>
          </a:xfrm>
        </p:spPr>
        <p:txBody>
          <a:bodyPr/>
          <a:lstStyle/>
          <a:p>
            <a:pPr>
              <a:defRPr/>
            </a:pPr>
            <a:r>
              <a:rPr lang="en-US" sz="1200" dirty="0">
                <a:solidFill>
                  <a:srgbClr val="0000FF"/>
                </a:solidFill>
              </a:rPr>
              <a:t>Minos </a:t>
            </a:r>
            <a:r>
              <a:rPr lang="en-US" sz="1200" dirty="0" err="1" smtClean="0">
                <a:solidFill>
                  <a:srgbClr val="0000FF"/>
                </a:solidFill>
              </a:rPr>
              <a:t>Garofalakis</a:t>
            </a:r>
            <a:r>
              <a:rPr lang="de-DE" sz="1200" dirty="0" smtClean="0">
                <a:solidFill>
                  <a:srgbClr val="0000FF"/>
                </a:solidFill>
              </a:rPr>
              <a:t> </a:t>
            </a:r>
            <a:r>
              <a:rPr lang="en-US" sz="1200" dirty="0" smtClean="0">
                <a:solidFill>
                  <a:srgbClr val="0000FF"/>
                </a:solidFill>
              </a:rPr>
              <a:t>A </a:t>
            </a:r>
            <a:r>
              <a:rPr lang="en-US" sz="1200" dirty="0">
                <a:solidFill>
                  <a:srgbClr val="0000FF"/>
                </a:solidFill>
              </a:rPr>
              <a:t>Quick Intro to Data Stream </a:t>
            </a:r>
            <a:r>
              <a:rPr lang="en-US" sz="1200" dirty="0" err="1">
                <a:solidFill>
                  <a:srgbClr val="0000FF"/>
                </a:solidFill>
              </a:rPr>
              <a:t>Algorithmics</a:t>
            </a:r>
            <a:r>
              <a:rPr lang="en-US" sz="1200" dirty="0">
                <a:solidFill>
                  <a:srgbClr val="0000FF"/>
                </a:solidFill>
              </a:rPr>
              <a:t> – </a:t>
            </a:r>
            <a:r>
              <a:rPr lang="en-US" sz="1200" i="1" dirty="0">
                <a:solidFill>
                  <a:srgbClr val="0000FF"/>
                </a:solidFill>
              </a:rPr>
              <a:t>CS262 </a:t>
            </a:r>
            <a:r>
              <a:rPr lang="en-US" sz="1200" dirty="0">
                <a:solidFill>
                  <a:srgbClr val="0000FF"/>
                </a:solidFill>
              </a:rPr>
              <a:t> </a:t>
            </a:r>
          </a:p>
        </p:txBody>
      </p:sp>
      <p:graphicFrame>
        <p:nvGraphicFramePr>
          <p:cNvPr id="56" name="Object 59"/>
          <p:cNvGraphicFramePr>
            <a:graphicFrameLocks noChangeAspect="1"/>
          </p:cNvGraphicFramePr>
          <p:nvPr>
            <p:extLst>
              <p:ext uri="{D42A27DB-BD31-4B8C-83A1-F6EECF244321}">
                <p14:modId xmlns:p14="http://schemas.microsoft.com/office/powerpoint/2010/main" val="2283697517"/>
              </p:ext>
            </p:extLst>
          </p:nvPr>
        </p:nvGraphicFramePr>
        <p:xfrm>
          <a:off x="3851920" y="4448657"/>
          <a:ext cx="768598" cy="307234"/>
        </p:xfrm>
        <a:graphic>
          <a:graphicData uri="http://schemas.openxmlformats.org/presentationml/2006/ole">
            <mc:AlternateContent xmlns:mc="http://schemas.openxmlformats.org/markup-compatibility/2006">
              <mc:Choice xmlns:v="urn:schemas-microsoft-com:vml" Requires="v">
                <p:oleObj spid="_x0000_s67164" name="Equation" r:id="rId4" imgW="507780" imgH="203112" progId="Equation.3">
                  <p:embed/>
                </p:oleObj>
              </mc:Choice>
              <mc:Fallback>
                <p:oleObj name="Equation" r:id="rId4" imgW="507780" imgH="20311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4448657"/>
                        <a:ext cx="768598" cy="307234"/>
                      </a:xfrm>
                      <a:prstGeom prst="rect">
                        <a:avLst/>
                      </a:prstGeom>
                      <a:noFill/>
                      <a:ln>
                        <a:noFill/>
                      </a:ln>
                      <a:effectLst/>
                    </p:spPr>
                  </p:pic>
                </p:oleObj>
              </mc:Fallback>
            </mc:AlternateContent>
          </a:graphicData>
        </a:graphic>
      </p:graphicFrame>
      <p:graphicFrame>
        <p:nvGraphicFramePr>
          <p:cNvPr id="57" name="Object 60"/>
          <p:cNvGraphicFramePr>
            <a:graphicFrameLocks noChangeAspect="1"/>
          </p:cNvGraphicFramePr>
          <p:nvPr>
            <p:extLst>
              <p:ext uri="{D42A27DB-BD31-4B8C-83A1-F6EECF244321}">
                <p14:modId xmlns:p14="http://schemas.microsoft.com/office/powerpoint/2010/main" val="675909673"/>
              </p:ext>
            </p:extLst>
          </p:nvPr>
        </p:nvGraphicFramePr>
        <p:xfrm>
          <a:off x="5292080" y="4437112"/>
          <a:ext cx="865106" cy="288032"/>
        </p:xfrm>
        <a:graphic>
          <a:graphicData uri="http://schemas.openxmlformats.org/presentationml/2006/ole">
            <mc:AlternateContent xmlns:mc="http://schemas.openxmlformats.org/markup-compatibility/2006">
              <mc:Choice xmlns:v="urn:schemas-microsoft-com:vml" Requires="v">
                <p:oleObj spid="_x0000_s67165" name="Equation" r:id="rId6" imgW="609336" imgH="203112" progId="Equation.3">
                  <p:embed/>
                </p:oleObj>
              </mc:Choice>
              <mc:Fallback>
                <p:oleObj name="Equation" r:id="rId6" imgW="609336" imgH="20311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080" y="4437112"/>
                        <a:ext cx="865106" cy="28803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940525594"/>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Herleitung der Schätzung von d</a:t>
            </a:r>
            <a:endParaRPr lang="de-DE" dirty="0"/>
          </a:p>
        </p:txBody>
      </p:sp>
      <p:sp>
        <p:nvSpPr>
          <p:cNvPr id="4" name="Foliennummernplatzhalter 3"/>
          <p:cNvSpPr>
            <a:spLocks noGrp="1"/>
          </p:cNvSpPr>
          <p:nvPr>
            <p:ph type="sldNum" sz="quarter" idx="12"/>
          </p:nvPr>
        </p:nvSpPr>
        <p:spPr/>
        <p:txBody>
          <a:bodyPr/>
          <a:lstStyle/>
          <a:p>
            <a:pPr>
              <a:defRPr/>
            </a:pPr>
            <a:fld id="{D4E55964-1ACB-E742-83A7-6D5C6D2D6D17}" type="slidenum">
              <a:rPr lang="de-DE" smtClean="0"/>
              <a:pPr>
                <a:defRPr/>
              </a:pPr>
              <a:t>84</a:t>
            </a:fld>
            <a:endParaRPr lang="de-DE"/>
          </a:p>
        </p:txBody>
      </p:sp>
      <p:pic>
        <p:nvPicPr>
          <p:cNvPr id="7" name="Bild 6" descr="Screen Shot 2015-01-19 at 16.21.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415" y="1152127"/>
            <a:ext cx="5062865" cy="5468289"/>
          </a:xfrm>
          <a:prstGeom prst="rect">
            <a:avLst/>
          </a:prstGeom>
        </p:spPr>
      </p:pic>
    </p:spTree>
    <p:extLst>
      <p:ext uri="{BB962C8B-B14F-4D97-AF65-F5344CB8AC3E}">
        <p14:creationId xmlns:p14="http://schemas.microsoft.com/office/powerpoint/2010/main" val="6099030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p:txBody>
          <a:bodyPr/>
          <a:lstStyle/>
          <a:p>
            <a:pPr eaLnBrk="1" hangingPunct="1">
              <a:defRPr/>
            </a:pPr>
            <a:r>
              <a:rPr lang="en-US" dirty="0" smtClean="0">
                <a:cs typeface="+mj-cs"/>
              </a:rPr>
              <a:t>FM-</a:t>
            </a:r>
            <a:r>
              <a:rPr lang="en-US" dirty="0" err="1" smtClean="0">
                <a:cs typeface="+mj-cs"/>
              </a:rPr>
              <a:t>Skizzen</a:t>
            </a:r>
            <a:r>
              <a:rPr lang="en-US" dirty="0" smtClean="0">
                <a:cs typeface="+mj-cs"/>
              </a:rPr>
              <a:t> – </a:t>
            </a:r>
            <a:r>
              <a:rPr lang="en-US" dirty="0" err="1" smtClean="0">
                <a:cs typeface="+mj-cs"/>
              </a:rPr>
              <a:t>Eigenschaften</a:t>
            </a:r>
            <a:endParaRPr lang="en-US" dirty="0" smtClean="0">
              <a:cs typeface="+mj-cs"/>
            </a:endParaRPr>
          </a:p>
        </p:txBody>
      </p:sp>
      <p:sp>
        <p:nvSpPr>
          <p:cNvPr id="856067" name="Rectangle 3"/>
          <p:cNvSpPr>
            <a:spLocks noGrp="1" noChangeArrowheads="1"/>
          </p:cNvSpPr>
          <p:nvPr>
            <p:ph type="body" idx="1"/>
          </p:nvPr>
        </p:nvSpPr>
        <p:spPr>
          <a:xfrm>
            <a:off x="304800" y="1143000"/>
            <a:ext cx="8839200" cy="5310336"/>
          </a:xfrm>
        </p:spPr>
        <p:txBody>
          <a:bodyPr/>
          <a:lstStyle/>
          <a:p>
            <a:pPr eaLnBrk="1" hangingPunct="1">
              <a:defRPr/>
            </a:pPr>
            <a:r>
              <a:rPr lang="en-US" dirty="0" err="1" smtClean="0">
                <a:cs typeface="+mn-cs"/>
              </a:rPr>
              <a:t>Mit</a:t>
            </a:r>
            <a:r>
              <a:rPr lang="en-US" dirty="0" smtClean="0">
                <a:cs typeface="+mn-cs"/>
              </a:rPr>
              <a:t> </a:t>
            </a:r>
            <a:r>
              <a:rPr lang="en-US" dirty="0" smtClean="0">
                <a:solidFill>
                  <a:schemeClr val="bg2"/>
                </a:solidFill>
                <a:cs typeface="+mn-cs"/>
              </a:rPr>
              <a:t>O(1/</a:t>
            </a:r>
            <a:r>
              <a:rPr lang="en-US" dirty="0" smtClean="0">
                <a:solidFill>
                  <a:schemeClr val="bg2"/>
                </a:solidFill>
                <a:latin typeface="Symbol" charset="0"/>
                <a:cs typeface="+mn-cs"/>
              </a:rPr>
              <a:t>e</a:t>
            </a:r>
            <a:r>
              <a:rPr lang="en-US" baseline="30000" dirty="0" smtClean="0">
                <a:solidFill>
                  <a:schemeClr val="bg2"/>
                </a:solidFill>
                <a:cs typeface="+mn-cs"/>
              </a:rPr>
              <a:t>2</a:t>
            </a:r>
            <a:r>
              <a:rPr lang="en-US" dirty="0" smtClean="0">
                <a:solidFill>
                  <a:schemeClr val="bg2"/>
                </a:solidFill>
                <a:cs typeface="+mn-cs"/>
              </a:rPr>
              <a:t> log 1/</a:t>
            </a:r>
            <a:r>
              <a:rPr lang="en-US" dirty="0" smtClean="0">
                <a:solidFill>
                  <a:schemeClr val="bg2"/>
                </a:solidFill>
                <a:latin typeface="Symbol" charset="0"/>
                <a:cs typeface="+mn-cs"/>
              </a:rPr>
              <a:t>d</a:t>
            </a:r>
            <a:r>
              <a:rPr lang="en-US" dirty="0" smtClean="0">
                <a:solidFill>
                  <a:schemeClr val="bg2"/>
                </a:solidFill>
                <a:cs typeface="+mn-cs"/>
              </a:rPr>
              <a:t>)</a:t>
            </a:r>
            <a:r>
              <a:rPr lang="en-US" dirty="0" smtClean="0">
                <a:cs typeface="+mn-cs"/>
              </a:rPr>
              <a:t> </a:t>
            </a:r>
            <a:r>
              <a:rPr lang="en-US" dirty="0" err="1" smtClean="0">
                <a:cs typeface="+mn-cs"/>
              </a:rPr>
              <a:t>Hashfunktionen</a:t>
            </a:r>
            <a:r>
              <a:rPr lang="en-US" dirty="0" smtClean="0">
                <a:cs typeface="+mn-cs"/>
              </a:rPr>
              <a:t>, </a:t>
            </a:r>
            <a:r>
              <a:rPr lang="en-US" dirty="0" smtClean="0">
                <a:solidFill>
                  <a:schemeClr val="bg2"/>
                </a:solidFill>
                <a:cs typeface="+mn-cs"/>
              </a:rPr>
              <a:t>(1±</a:t>
            </a:r>
            <a:r>
              <a:rPr lang="en-US" dirty="0" smtClean="0">
                <a:solidFill>
                  <a:schemeClr val="bg2"/>
                </a:solidFill>
                <a:latin typeface="Symbol" charset="0"/>
                <a:cs typeface="+mn-cs"/>
              </a:rPr>
              <a:t>e</a:t>
            </a:r>
            <a:r>
              <a:rPr lang="en-US" dirty="0" smtClean="0">
                <a:solidFill>
                  <a:schemeClr val="bg2"/>
                </a:solidFill>
                <a:cs typeface="+mn-cs"/>
              </a:rPr>
              <a:t>)</a:t>
            </a:r>
            <a:r>
              <a:rPr lang="en-US" dirty="0" smtClean="0">
                <a:cs typeface="+mn-cs"/>
              </a:rPr>
              <a:t> </a:t>
            </a:r>
            <a:r>
              <a:rPr lang="en-US" dirty="0" err="1" smtClean="0">
                <a:cs typeface="+mn-cs"/>
              </a:rPr>
              <a:t>Genauigkeit</a:t>
            </a:r>
            <a:r>
              <a:rPr lang="en-US" dirty="0" smtClean="0">
                <a:cs typeface="+mn-cs"/>
              </a:rPr>
              <a:t> </a:t>
            </a:r>
            <a:r>
              <a:rPr lang="en-US" dirty="0" err="1" smtClean="0">
                <a:cs typeface="+mn-cs"/>
              </a:rPr>
              <a:t>mit</a:t>
            </a:r>
            <a:r>
              <a:rPr lang="en-US" dirty="0" smtClean="0">
                <a:cs typeface="+mn-cs"/>
              </a:rPr>
              <a:t> </a:t>
            </a:r>
            <a:r>
              <a:rPr lang="en-US" dirty="0" err="1" smtClean="0">
                <a:cs typeface="+mn-cs"/>
              </a:rPr>
              <a:t>Wahrscheinlichkeit</a:t>
            </a:r>
            <a:r>
              <a:rPr lang="en-US" dirty="0" smtClean="0">
                <a:cs typeface="+mn-cs"/>
              </a:rPr>
              <a:t> </a:t>
            </a:r>
            <a:r>
              <a:rPr lang="en-US" dirty="0" err="1" smtClean="0">
                <a:cs typeface="+mn-cs"/>
              </a:rPr>
              <a:t>mindestens</a:t>
            </a:r>
            <a:r>
              <a:rPr lang="en-US" dirty="0" smtClean="0">
                <a:cs typeface="+mn-cs"/>
              </a:rPr>
              <a:t> </a:t>
            </a:r>
            <a:r>
              <a:rPr lang="en-US" dirty="0" smtClean="0">
                <a:solidFill>
                  <a:schemeClr val="bg2"/>
                </a:solidFill>
                <a:cs typeface="+mn-cs"/>
              </a:rPr>
              <a:t>1-</a:t>
            </a:r>
            <a:r>
              <a:rPr lang="en-US" dirty="0" smtClean="0">
                <a:solidFill>
                  <a:schemeClr val="bg2"/>
                </a:solidFill>
                <a:latin typeface="Symbol" charset="0"/>
                <a:cs typeface="+mn-cs"/>
              </a:rPr>
              <a:t>d   </a:t>
            </a:r>
            <a:br>
              <a:rPr lang="en-US" dirty="0" smtClean="0">
                <a:solidFill>
                  <a:schemeClr val="bg2"/>
                </a:solidFill>
                <a:latin typeface="Symbol" charset="0"/>
                <a:cs typeface="+mn-cs"/>
              </a:rPr>
            </a:br>
            <a:r>
              <a:rPr lang="de-DE" sz="2000" dirty="0" smtClean="0">
                <a:solidFill>
                  <a:schemeClr val="bg2"/>
                </a:solidFill>
                <a:cs typeface="+mn-cs"/>
              </a:rPr>
              <a:t>Ohne Beweis: siehe [</a:t>
            </a:r>
            <a:r>
              <a:rPr lang="en-US" sz="2000" dirty="0" smtClean="0">
                <a:solidFill>
                  <a:schemeClr val="bg2"/>
                </a:solidFill>
                <a:cs typeface="+mn-cs"/>
              </a:rPr>
              <a:t>Bar-</a:t>
            </a:r>
            <a:r>
              <a:rPr lang="en-US" sz="2000" dirty="0" err="1" smtClean="0">
                <a:solidFill>
                  <a:schemeClr val="bg2"/>
                </a:solidFill>
                <a:cs typeface="+mn-cs"/>
              </a:rPr>
              <a:t>Yossef</a:t>
            </a:r>
            <a:r>
              <a:rPr lang="en-US" sz="2000" dirty="0" smtClean="0">
                <a:solidFill>
                  <a:schemeClr val="bg2"/>
                </a:solidFill>
                <a:cs typeface="+mn-cs"/>
              </a:rPr>
              <a:t> et al</a:t>
            </a:r>
            <a:r>
              <a:rPr lang="ja-JP" altLang="en-US" sz="2000" dirty="0" smtClean="0">
                <a:solidFill>
                  <a:schemeClr val="bg2"/>
                </a:solidFill>
                <a:latin typeface="Arial"/>
                <a:cs typeface="+mn-cs"/>
              </a:rPr>
              <a:t>’</a:t>
            </a:r>
            <a:r>
              <a:rPr lang="en-US" sz="2000" dirty="0" smtClean="0">
                <a:solidFill>
                  <a:schemeClr val="bg2"/>
                </a:solidFill>
                <a:cs typeface="+mn-cs"/>
              </a:rPr>
              <a:t>02], [</a:t>
            </a:r>
            <a:r>
              <a:rPr lang="en-US" sz="2000" dirty="0" err="1" smtClean="0">
                <a:solidFill>
                  <a:schemeClr val="bg2"/>
                </a:solidFill>
                <a:cs typeface="+mn-cs"/>
              </a:rPr>
              <a:t>Ganguly</a:t>
            </a:r>
            <a:r>
              <a:rPr lang="en-US" sz="2000" dirty="0" smtClean="0">
                <a:solidFill>
                  <a:schemeClr val="bg2"/>
                </a:solidFill>
                <a:cs typeface="+mn-cs"/>
              </a:rPr>
              <a:t> et al.</a:t>
            </a:r>
            <a:r>
              <a:rPr lang="ja-JP" altLang="en-US" sz="2000" dirty="0" smtClean="0">
                <a:solidFill>
                  <a:schemeClr val="bg2"/>
                </a:solidFill>
                <a:latin typeface="Arial"/>
                <a:cs typeface="+mn-cs"/>
              </a:rPr>
              <a:t>’</a:t>
            </a:r>
            <a:r>
              <a:rPr lang="en-US" sz="2000" dirty="0" smtClean="0">
                <a:solidFill>
                  <a:schemeClr val="bg2"/>
                </a:solidFill>
                <a:cs typeface="+mn-cs"/>
              </a:rPr>
              <a:t>04]</a:t>
            </a:r>
          </a:p>
          <a:p>
            <a:pPr lvl="1" eaLnBrk="1" hangingPunct="1">
              <a:defRPr/>
            </a:pPr>
            <a:r>
              <a:rPr lang="en-US" sz="2400" dirty="0" smtClean="0"/>
              <a:t>10 </a:t>
            </a:r>
            <a:r>
              <a:rPr lang="en-US" sz="2400" dirty="0" err="1" smtClean="0"/>
              <a:t>Funktionen</a:t>
            </a:r>
            <a:r>
              <a:rPr lang="en-US" sz="2400" dirty="0" smtClean="0"/>
              <a:t> </a:t>
            </a:r>
            <a:r>
              <a:rPr lang="en-US" sz="2400" dirty="0" smtClean="0">
                <a:latin typeface="Arial Unicode MS" charset="0"/>
                <a:cs typeface="Arial Unicode MS" charset="0"/>
              </a:rPr>
              <a:t>≈</a:t>
            </a:r>
            <a:r>
              <a:rPr lang="en-US" sz="2400" dirty="0" smtClean="0"/>
              <a:t> 30% </a:t>
            </a:r>
            <a:r>
              <a:rPr lang="en-US" sz="2400" dirty="0" err="1" smtClean="0"/>
              <a:t>Fehler</a:t>
            </a:r>
            <a:r>
              <a:rPr lang="en-US" sz="2400" dirty="0" smtClean="0"/>
              <a:t>, 100 </a:t>
            </a:r>
            <a:r>
              <a:rPr lang="en-US" sz="2400" dirty="0" err="1" smtClean="0"/>
              <a:t>Funkt</a:t>
            </a:r>
            <a:r>
              <a:rPr lang="en-US" sz="2400" dirty="0" smtClean="0"/>
              <a:t>. &lt; 10% </a:t>
            </a:r>
            <a:r>
              <a:rPr lang="en-US" sz="2400" dirty="0" err="1" smtClean="0"/>
              <a:t>Fehler</a:t>
            </a:r>
            <a:endParaRPr lang="en-US" sz="2400" dirty="0" smtClean="0"/>
          </a:p>
          <a:p>
            <a:pPr lvl="1" eaLnBrk="1" hangingPunct="1">
              <a:defRPr/>
            </a:pPr>
            <a:endParaRPr lang="en-US" sz="1400" dirty="0" smtClean="0"/>
          </a:p>
          <a:p>
            <a:pPr eaLnBrk="1" hangingPunct="1">
              <a:lnSpc>
                <a:spcPct val="110000"/>
              </a:lnSpc>
              <a:defRPr/>
            </a:pPr>
            <a:r>
              <a:rPr lang="en-US" i="1" dirty="0" err="1" smtClean="0">
                <a:solidFill>
                  <a:schemeClr val="bg2"/>
                </a:solidFill>
                <a:cs typeface="+mn-cs"/>
              </a:rPr>
              <a:t>Bei</a:t>
            </a:r>
            <a:r>
              <a:rPr lang="en-US" i="1" dirty="0" smtClean="0">
                <a:solidFill>
                  <a:schemeClr val="bg2"/>
                </a:solidFill>
                <a:cs typeface="+mn-cs"/>
              </a:rPr>
              <a:t> </a:t>
            </a:r>
            <a:r>
              <a:rPr lang="en-US" i="1" dirty="0" err="1" smtClean="0">
                <a:solidFill>
                  <a:schemeClr val="bg2"/>
                </a:solidFill>
                <a:cs typeface="+mn-cs"/>
              </a:rPr>
              <a:t>Löschung</a:t>
            </a:r>
            <a:r>
              <a:rPr lang="en-US" i="1" dirty="0" smtClean="0">
                <a:solidFill>
                  <a:schemeClr val="bg2"/>
                </a:solidFill>
                <a:cs typeface="+mn-cs"/>
              </a:rPr>
              <a:t>:</a:t>
            </a:r>
            <a:r>
              <a:rPr lang="en-US" dirty="0" smtClean="0">
                <a:cs typeface="+mn-cs"/>
              </a:rPr>
              <a:t>  </a:t>
            </a:r>
            <a:r>
              <a:rPr lang="en-US" dirty="0" err="1" smtClean="0">
                <a:cs typeface="+mn-cs"/>
              </a:rPr>
              <a:t>Verwende</a:t>
            </a:r>
            <a:r>
              <a:rPr lang="en-US" dirty="0" smtClean="0">
                <a:cs typeface="+mn-cs"/>
              </a:rPr>
              <a:t> </a:t>
            </a:r>
            <a:r>
              <a:rPr lang="en-US" dirty="0" err="1" smtClean="0">
                <a:cs typeface="+mn-cs"/>
              </a:rPr>
              <a:t>Zähler</a:t>
            </a:r>
            <a:r>
              <a:rPr lang="en-US" dirty="0" smtClean="0">
                <a:cs typeface="+mn-cs"/>
              </a:rPr>
              <a:t> </a:t>
            </a:r>
            <a:r>
              <a:rPr lang="en-US" dirty="0" err="1" smtClean="0">
                <a:cs typeface="+mn-cs"/>
              </a:rPr>
              <a:t>statt</a:t>
            </a:r>
            <a:r>
              <a:rPr lang="en-US" dirty="0" smtClean="0">
                <a:cs typeface="+mn-cs"/>
              </a:rPr>
              <a:t> Bits</a:t>
            </a:r>
          </a:p>
          <a:p>
            <a:pPr lvl="1" eaLnBrk="1" hangingPunct="1">
              <a:lnSpc>
                <a:spcPct val="110000"/>
              </a:lnSpc>
              <a:defRPr/>
            </a:pPr>
            <a:r>
              <a:rPr lang="en-US" sz="2400" dirty="0" smtClean="0"/>
              <a:t>+1 </a:t>
            </a:r>
            <a:r>
              <a:rPr lang="en-US" sz="2400" dirty="0" err="1" smtClean="0"/>
              <a:t>für</a:t>
            </a:r>
            <a:r>
              <a:rPr lang="en-US" sz="2400" dirty="0" smtClean="0"/>
              <a:t> </a:t>
            </a:r>
            <a:r>
              <a:rPr lang="en-US" sz="2400" dirty="0" err="1" smtClean="0"/>
              <a:t>Einfügungen</a:t>
            </a:r>
            <a:r>
              <a:rPr lang="en-US" sz="2400" dirty="0" smtClean="0"/>
              <a:t>,  -1 </a:t>
            </a:r>
            <a:r>
              <a:rPr lang="en-US" sz="2400" dirty="0" err="1" smtClean="0"/>
              <a:t>für</a:t>
            </a:r>
            <a:r>
              <a:rPr lang="en-US" sz="2400" dirty="0" smtClean="0"/>
              <a:t> </a:t>
            </a:r>
            <a:r>
              <a:rPr lang="en-US" sz="2400" dirty="0" err="1" smtClean="0"/>
              <a:t>Löschungen</a:t>
            </a:r>
            <a:endParaRPr lang="en-US" sz="2400" dirty="0" smtClean="0"/>
          </a:p>
          <a:p>
            <a:pPr eaLnBrk="1" hangingPunct="1">
              <a:lnSpc>
                <a:spcPct val="110000"/>
              </a:lnSpc>
              <a:defRPr/>
            </a:pPr>
            <a:r>
              <a:rPr lang="en-US" i="1" dirty="0" err="1" smtClean="0">
                <a:solidFill>
                  <a:schemeClr val="bg2"/>
                </a:solidFill>
                <a:cs typeface="+mn-cs"/>
              </a:rPr>
              <a:t>Komposition</a:t>
            </a:r>
            <a:r>
              <a:rPr lang="en-US" i="1" dirty="0" smtClean="0">
                <a:solidFill>
                  <a:schemeClr val="bg2"/>
                </a:solidFill>
                <a:cs typeface="+mn-cs"/>
              </a:rPr>
              <a:t>:</a:t>
            </a:r>
            <a:r>
              <a:rPr lang="en-US" dirty="0" smtClean="0">
                <a:cs typeface="+mn-cs"/>
              </a:rPr>
              <a:t> </a:t>
            </a:r>
            <a:r>
              <a:rPr lang="en-US" dirty="0" err="1" smtClean="0">
                <a:cs typeface="+mn-cs"/>
              </a:rPr>
              <a:t>komponentenweise</a:t>
            </a:r>
            <a:r>
              <a:rPr lang="en-US" dirty="0" smtClean="0">
                <a:cs typeface="+mn-cs"/>
              </a:rPr>
              <a:t> OR </a:t>
            </a:r>
            <a:r>
              <a:rPr lang="en-US" dirty="0" err="1" smtClean="0">
                <a:cs typeface="+mn-cs"/>
              </a:rPr>
              <a:t>bzw</a:t>
            </a:r>
            <a:r>
              <a:rPr lang="en-US" dirty="0" smtClean="0">
                <a:cs typeface="+mn-cs"/>
              </a:rPr>
              <a:t>. +</a:t>
            </a:r>
          </a:p>
          <a:p>
            <a:pPr eaLnBrk="1" hangingPunct="1">
              <a:lnSpc>
                <a:spcPct val="110000"/>
              </a:lnSpc>
              <a:defRPr/>
            </a:pPr>
            <a:endParaRPr lang="en-US" dirty="0" smtClean="0">
              <a:cs typeface="+mn-cs"/>
            </a:endParaRPr>
          </a:p>
          <a:p>
            <a:pPr eaLnBrk="1" hangingPunct="1">
              <a:lnSpc>
                <a:spcPct val="110000"/>
              </a:lnSpc>
              <a:defRPr/>
            </a:pPr>
            <a:endParaRPr lang="en-US" sz="3200" dirty="0" smtClean="0">
              <a:cs typeface="+mn-cs"/>
            </a:endParaRPr>
          </a:p>
          <a:p>
            <a:pPr lvl="1" eaLnBrk="1" hangingPunct="1">
              <a:lnSpc>
                <a:spcPct val="110000"/>
              </a:lnSpc>
              <a:defRPr/>
            </a:pPr>
            <a:r>
              <a:rPr lang="en-US" sz="2400" dirty="0" err="1" smtClean="0"/>
              <a:t>Schätze</a:t>
            </a:r>
            <a:r>
              <a:rPr lang="en-US" sz="2400" dirty="0" smtClean="0"/>
              <a:t> </a:t>
            </a:r>
            <a:r>
              <a:rPr lang="en-US" sz="2400" dirty="0" smtClean="0">
                <a:solidFill>
                  <a:schemeClr val="bg2"/>
                </a:solidFill>
              </a:rPr>
              <a:t>|S</a:t>
            </a:r>
            <a:r>
              <a:rPr lang="en-US" sz="2400" baseline="-25000" dirty="0" smtClean="0">
                <a:solidFill>
                  <a:schemeClr val="bg2"/>
                </a:solidFill>
              </a:rPr>
              <a:t>1</a:t>
            </a:r>
            <a:r>
              <a:rPr lang="en-US" sz="2400" dirty="0" smtClean="0">
                <a:solidFill>
                  <a:schemeClr val="bg2"/>
                </a:solidFill>
              </a:rPr>
              <a:t> </a:t>
            </a:r>
            <a:r>
              <a:rPr lang="en-US" sz="2400" dirty="0" smtClean="0">
                <a:solidFill>
                  <a:schemeClr val="bg2"/>
                </a:solidFill>
                <a:latin typeface="cmsy10" charset="0"/>
              </a:rPr>
              <a:t>⋃</a:t>
            </a:r>
            <a:r>
              <a:rPr lang="en-US" sz="2400" dirty="0" smtClean="0">
                <a:solidFill>
                  <a:schemeClr val="bg2"/>
                </a:solidFill>
                <a:latin typeface="MT Extra" charset="0"/>
                <a:sym typeface="MT Extra" charset="0"/>
              </a:rPr>
              <a:t></a:t>
            </a:r>
            <a:r>
              <a:rPr lang="en-US" dirty="0">
                <a:solidFill>
                  <a:schemeClr val="bg2"/>
                </a:solidFill>
                <a:latin typeface="cmsy10" charset="0"/>
              </a:rPr>
              <a:t>⋃</a:t>
            </a:r>
            <a:r>
              <a:rPr lang="en-US" sz="2400" dirty="0" smtClean="0">
                <a:solidFill>
                  <a:schemeClr val="bg2"/>
                </a:solidFill>
              </a:rPr>
              <a:t> </a:t>
            </a:r>
            <a:r>
              <a:rPr lang="en-US" sz="2400" dirty="0" err="1" smtClean="0">
                <a:solidFill>
                  <a:schemeClr val="bg2"/>
                </a:solidFill>
              </a:rPr>
              <a:t>S</a:t>
            </a:r>
            <a:r>
              <a:rPr lang="en-US" sz="2400" baseline="-25000" dirty="0" err="1" smtClean="0">
                <a:solidFill>
                  <a:schemeClr val="bg2"/>
                </a:solidFill>
              </a:rPr>
              <a:t>k</a:t>
            </a:r>
            <a:r>
              <a:rPr lang="en-US" sz="2400" dirty="0" smtClean="0">
                <a:solidFill>
                  <a:schemeClr val="bg2"/>
                </a:solidFill>
              </a:rPr>
              <a:t>|</a:t>
            </a:r>
            <a:r>
              <a:rPr lang="en-US" sz="2400" dirty="0" smtClean="0"/>
              <a:t> = </a:t>
            </a:r>
            <a:r>
              <a:rPr lang="en-US" i="1" dirty="0" err="1" smtClean="0"/>
              <a:t>Kardinalität</a:t>
            </a:r>
            <a:r>
              <a:rPr lang="en-US" i="1" dirty="0" smtClean="0"/>
              <a:t> der </a:t>
            </a:r>
            <a:r>
              <a:rPr lang="en-US" i="1" dirty="0" err="1" smtClean="0"/>
              <a:t>Vereinigungsmenge</a:t>
            </a:r>
            <a:endParaRPr lang="en-US" dirty="0" smtClean="0">
              <a:cs typeface="+mn-cs"/>
            </a:endParaRPr>
          </a:p>
        </p:txBody>
      </p:sp>
      <p:grpSp>
        <p:nvGrpSpPr>
          <p:cNvPr id="77829" name="Group 4"/>
          <p:cNvGrpSpPr>
            <a:grpSpLocks/>
          </p:cNvGrpSpPr>
          <p:nvPr/>
        </p:nvGrpSpPr>
        <p:grpSpPr bwMode="auto">
          <a:xfrm>
            <a:off x="531813" y="4800600"/>
            <a:ext cx="2363787" cy="438150"/>
            <a:chOff x="2303" y="3606"/>
            <a:chExt cx="1489" cy="276"/>
          </a:xfrm>
        </p:grpSpPr>
        <p:sp>
          <p:nvSpPr>
            <p:cNvPr id="856069" name="Text Box 5"/>
            <p:cNvSpPr txBox="1">
              <a:spLocks noChangeArrowheads="1"/>
            </p:cNvSpPr>
            <p:nvPr/>
          </p:nvSpPr>
          <p:spPr bwMode="auto">
            <a:xfrm>
              <a:off x="3027" y="3630"/>
              <a:ext cx="205"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grpSp>
          <p:nvGrpSpPr>
            <p:cNvPr id="77864" name="Group 6"/>
            <p:cNvGrpSpPr>
              <a:grpSpLocks/>
            </p:cNvGrpSpPr>
            <p:nvPr/>
          </p:nvGrpSpPr>
          <p:grpSpPr bwMode="auto">
            <a:xfrm>
              <a:off x="2303" y="3606"/>
              <a:ext cx="1489" cy="267"/>
              <a:chOff x="1056" y="3096"/>
              <a:chExt cx="1784" cy="320"/>
            </a:xfrm>
          </p:grpSpPr>
          <p:sp>
            <p:nvSpPr>
              <p:cNvPr id="856071" name="Rectangle 7"/>
              <p:cNvSpPr>
                <a:spLocks noChangeArrowheads="1"/>
              </p:cNvSpPr>
              <p:nvPr/>
            </p:nvSpPr>
            <p:spPr bwMode="auto">
              <a:xfrm>
                <a:off x="1056" y="3096"/>
                <a:ext cx="1784" cy="312"/>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072" name="Line 8"/>
              <p:cNvSpPr>
                <a:spLocks noChangeShapeType="1"/>
              </p:cNvSpPr>
              <p:nvPr/>
            </p:nvSpPr>
            <p:spPr bwMode="auto">
              <a:xfrm>
                <a:off x="1312" y="3096"/>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073" name="Line 9"/>
              <p:cNvSpPr>
                <a:spLocks noChangeShapeType="1"/>
              </p:cNvSpPr>
              <p:nvPr/>
            </p:nvSpPr>
            <p:spPr bwMode="auto">
              <a:xfrm>
                <a:off x="1592" y="3104"/>
                <a:ext cx="0" cy="303"/>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074" name="Line 10"/>
              <p:cNvSpPr>
                <a:spLocks noChangeShapeType="1"/>
              </p:cNvSpPr>
              <p:nvPr/>
            </p:nvSpPr>
            <p:spPr bwMode="auto">
              <a:xfrm>
                <a:off x="1896" y="3096"/>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075" name="Line 11"/>
              <p:cNvSpPr>
                <a:spLocks noChangeShapeType="1"/>
              </p:cNvSpPr>
              <p:nvPr/>
            </p:nvSpPr>
            <p:spPr bwMode="auto">
              <a:xfrm>
                <a:off x="2183" y="3112"/>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076" name="Line 12"/>
              <p:cNvSpPr>
                <a:spLocks noChangeShapeType="1"/>
              </p:cNvSpPr>
              <p:nvPr/>
            </p:nvSpPr>
            <p:spPr bwMode="auto">
              <a:xfrm>
                <a:off x="2488" y="3112"/>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
          <p:nvSpPr>
            <p:cNvPr id="856077" name="Text Box 13"/>
            <p:cNvSpPr txBox="1">
              <a:spLocks noChangeArrowheads="1"/>
            </p:cNvSpPr>
            <p:nvPr/>
          </p:nvSpPr>
          <p:spPr bwMode="auto">
            <a:xfrm>
              <a:off x="2303" y="3625"/>
              <a:ext cx="205" cy="2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sp>
          <p:nvSpPr>
            <p:cNvPr id="856078" name="Text Box 14"/>
            <p:cNvSpPr txBox="1">
              <a:spLocks noChangeArrowheads="1"/>
            </p:cNvSpPr>
            <p:nvPr/>
          </p:nvSpPr>
          <p:spPr bwMode="auto">
            <a:xfrm>
              <a:off x="2523" y="3625"/>
              <a:ext cx="205" cy="2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sp>
          <p:nvSpPr>
            <p:cNvPr id="856079" name="Text Box 15"/>
            <p:cNvSpPr txBox="1">
              <a:spLocks noChangeArrowheads="1"/>
            </p:cNvSpPr>
            <p:nvPr/>
          </p:nvSpPr>
          <p:spPr bwMode="auto">
            <a:xfrm>
              <a:off x="2763" y="3632"/>
              <a:ext cx="205" cy="2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6080" name="Text Box 16"/>
            <p:cNvSpPr txBox="1">
              <a:spLocks noChangeArrowheads="1"/>
            </p:cNvSpPr>
            <p:nvPr/>
          </p:nvSpPr>
          <p:spPr bwMode="auto">
            <a:xfrm>
              <a:off x="3545" y="3632"/>
              <a:ext cx="205" cy="2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6081" name="Text Box 17"/>
            <p:cNvSpPr txBox="1">
              <a:spLocks noChangeArrowheads="1"/>
            </p:cNvSpPr>
            <p:nvPr/>
          </p:nvSpPr>
          <p:spPr bwMode="auto">
            <a:xfrm>
              <a:off x="3258" y="3632"/>
              <a:ext cx="205" cy="2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grpSp>
      <p:sp>
        <p:nvSpPr>
          <p:cNvPr id="856082" name="Text Box 18"/>
          <p:cNvSpPr txBox="1">
            <a:spLocks noChangeArrowheads="1"/>
          </p:cNvSpPr>
          <p:nvPr/>
        </p:nvSpPr>
        <p:spPr bwMode="auto">
          <a:xfrm>
            <a:off x="304800" y="4481513"/>
            <a:ext cx="2743200" cy="36671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a:solidFill>
                  <a:schemeClr val="bg2"/>
                </a:solidFill>
                <a:cs typeface="+mn-cs"/>
              </a:rPr>
              <a:t>6    5    4    3    2     1</a:t>
            </a:r>
          </a:p>
        </p:txBody>
      </p:sp>
      <p:grpSp>
        <p:nvGrpSpPr>
          <p:cNvPr id="77831" name="Group 19"/>
          <p:cNvGrpSpPr>
            <a:grpSpLocks/>
          </p:cNvGrpSpPr>
          <p:nvPr/>
        </p:nvGrpSpPr>
        <p:grpSpPr bwMode="auto">
          <a:xfrm>
            <a:off x="3579813" y="4800600"/>
            <a:ext cx="2363787" cy="438150"/>
            <a:chOff x="2303" y="3606"/>
            <a:chExt cx="1489" cy="276"/>
          </a:xfrm>
        </p:grpSpPr>
        <p:sp>
          <p:nvSpPr>
            <p:cNvPr id="856084" name="Text Box 20"/>
            <p:cNvSpPr txBox="1">
              <a:spLocks noChangeArrowheads="1"/>
            </p:cNvSpPr>
            <p:nvPr/>
          </p:nvSpPr>
          <p:spPr bwMode="auto">
            <a:xfrm>
              <a:off x="3027" y="3630"/>
              <a:ext cx="205"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grpSp>
          <p:nvGrpSpPr>
            <p:cNvPr id="77851" name="Group 21"/>
            <p:cNvGrpSpPr>
              <a:grpSpLocks/>
            </p:cNvGrpSpPr>
            <p:nvPr/>
          </p:nvGrpSpPr>
          <p:grpSpPr bwMode="auto">
            <a:xfrm>
              <a:off x="2303" y="3606"/>
              <a:ext cx="1489" cy="267"/>
              <a:chOff x="1056" y="3096"/>
              <a:chExt cx="1784" cy="320"/>
            </a:xfrm>
          </p:grpSpPr>
          <p:sp>
            <p:nvSpPr>
              <p:cNvPr id="856086" name="Rectangle 22"/>
              <p:cNvSpPr>
                <a:spLocks noChangeArrowheads="1"/>
              </p:cNvSpPr>
              <p:nvPr/>
            </p:nvSpPr>
            <p:spPr bwMode="auto">
              <a:xfrm>
                <a:off x="1056" y="3096"/>
                <a:ext cx="1784" cy="312"/>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087" name="Line 23"/>
              <p:cNvSpPr>
                <a:spLocks noChangeShapeType="1"/>
              </p:cNvSpPr>
              <p:nvPr/>
            </p:nvSpPr>
            <p:spPr bwMode="auto">
              <a:xfrm>
                <a:off x="1312" y="3096"/>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088" name="Line 24"/>
              <p:cNvSpPr>
                <a:spLocks noChangeShapeType="1"/>
              </p:cNvSpPr>
              <p:nvPr/>
            </p:nvSpPr>
            <p:spPr bwMode="auto">
              <a:xfrm>
                <a:off x="1592" y="3104"/>
                <a:ext cx="0" cy="303"/>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089" name="Line 25"/>
              <p:cNvSpPr>
                <a:spLocks noChangeShapeType="1"/>
              </p:cNvSpPr>
              <p:nvPr/>
            </p:nvSpPr>
            <p:spPr bwMode="auto">
              <a:xfrm>
                <a:off x="1896" y="3096"/>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090" name="Line 26"/>
              <p:cNvSpPr>
                <a:spLocks noChangeShapeType="1"/>
              </p:cNvSpPr>
              <p:nvPr/>
            </p:nvSpPr>
            <p:spPr bwMode="auto">
              <a:xfrm>
                <a:off x="2183" y="3112"/>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091" name="Line 27"/>
              <p:cNvSpPr>
                <a:spLocks noChangeShapeType="1"/>
              </p:cNvSpPr>
              <p:nvPr/>
            </p:nvSpPr>
            <p:spPr bwMode="auto">
              <a:xfrm>
                <a:off x="2488" y="3112"/>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
          <p:nvSpPr>
            <p:cNvPr id="856092" name="Text Box 28"/>
            <p:cNvSpPr txBox="1">
              <a:spLocks noChangeArrowheads="1"/>
            </p:cNvSpPr>
            <p:nvPr/>
          </p:nvSpPr>
          <p:spPr bwMode="auto">
            <a:xfrm>
              <a:off x="2303" y="3625"/>
              <a:ext cx="205" cy="2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sp>
          <p:nvSpPr>
            <p:cNvPr id="856093" name="Text Box 29"/>
            <p:cNvSpPr txBox="1">
              <a:spLocks noChangeArrowheads="1"/>
            </p:cNvSpPr>
            <p:nvPr/>
          </p:nvSpPr>
          <p:spPr bwMode="auto">
            <a:xfrm>
              <a:off x="2523" y="3625"/>
              <a:ext cx="205" cy="2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6094" name="Text Box 30"/>
            <p:cNvSpPr txBox="1">
              <a:spLocks noChangeArrowheads="1"/>
            </p:cNvSpPr>
            <p:nvPr/>
          </p:nvSpPr>
          <p:spPr bwMode="auto">
            <a:xfrm>
              <a:off x="2763" y="3632"/>
              <a:ext cx="205" cy="2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6095" name="Text Box 31"/>
            <p:cNvSpPr txBox="1">
              <a:spLocks noChangeArrowheads="1"/>
            </p:cNvSpPr>
            <p:nvPr/>
          </p:nvSpPr>
          <p:spPr bwMode="auto">
            <a:xfrm>
              <a:off x="3545" y="3632"/>
              <a:ext cx="205" cy="2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6096" name="Text Box 32"/>
            <p:cNvSpPr txBox="1">
              <a:spLocks noChangeArrowheads="1"/>
            </p:cNvSpPr>
            <p:nvPr/>
          </p:nvSpPr>
          <p:spPr bwMode="auto">
            <a:xfrm>
              <a:off x="3258" y="3632"/>
              <a:ext cx="205" cy="2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grpSp>
      <p:sp>
        <p:nvSpPr>
          <p:cNvPr id="856097" name="Text Box 33"/>
          <p:cNvSpPr txBox="1">
            <a:spLocks noChangeArrowheads="1"/>
          </p:cNvSpPr>
          <p:nvPr/>
        </p:nvSpPr>
        <p:spPr bwMode="auto">
          <a:xfrm>
            <a:off x="3352800" y="4481513"/>
            <a:ext cx="2743200" cy="36671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a:solidFill>
                  <a:schemeClr val="bg2"/>
                </a:solidFill>
                <a:cs typeface="+mn-cs"/>
              </a:rPr>
              <a:t>6    5    4    3    2     1</a:t>
            </a:r>
          </a:p>
        </p:txBody>
      </p:sp>
      <p:grpSp>
        <p:nvGrpSpPr>
          <p:cNvPr id="77833" name="Group 34"/>
          <p:cNvGrpSpPr>
            <a:grpSpLocks/>
          </p:cNvGrpSpPr>
          <p:nvPr/>
        </p:nvGrpSpPr>
        <p:grpSpPr bwMode="auto">
          <a:xfrm>
            <a:off x="6627813" y="4800600"/>
            <a:ext cx="2363787" cy="438150"/>
            <a:chOff x="2303" y="3606"/>
            <a:chExt cx="1489" cy="276"/>
          </a:xfrm>
        </p:grpSpPr>
        <p:sp>
          <p:nvSpPr>
            <p:cNvPr id="856099" name="Text Box 35"/>
            <p:cNvSpPr txBox="1">
              <a:spLocks noChangeArrowheads="1"/>
            </p:cNvSpPr>
            <p:nvPr/>
          </p:nvSpPr>
          <p:spPr bwMode="auto">
            <a:xfrm>
              <a:off x="3027" y="3630"/>
              <a:ext cx="205"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grpSp>
          <p:nvGrpSpPr>
            <p:cNvPr id="77838" name="Group 36"/>
            <p:cNvGrpSpPr>
              <a:grpSpLocks/>
            </p:cNvGrpSpPr>
            <p:nvPr/>
          </p:nvGrpSpPr>
          <p:grpSpPr bwMode="auto">
            <a:xfrm>
              <a:off x="2303" y="3606"/>
              <a:ext cx="1489" cy="267"/>
              <a:chOff x="1056" y="3096"/>
              <a:chExt cx="1784" cy="320"/>
            </a:xfrm>
          </p:grpSpPr>
          <p:sp>
            <p:nvSpPr>
              <p:cNvPr id="856101" name="Rectangle 37"/>
              <p:cNvSpPr>
                <a:spLocks noChangeArrowheads="1"/>
              </p:cNvSpPr>
              <p:nvPr/>
            </p:nvSpPr>
            <p:spPr bwMode="auto">
              <a:xfrm>
                <a:off x="1056" y="3096"/>
                <a:ext cx="1784" cy="312"/>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102" name="Line 38"/>
              <p:cNvSpPr>
                <a:spLocks noChangeShapeType="1"/>
              </p:cNvSpPr>
              <p:nvPr/>
            </p:nvSpPr>
            <p:spPr bwMode="auto">
              <a:xfrm>
                <a:off x="1312" y="3096"/>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103" name="Line 39"/>
              <p:cNvSpPr>
                <a:spLocks noChangeShapeType="1"/>
              </p:cNvSpPr>
              <p:nvPr/>
            </p:nvSpPr>
            <p:spPr bwMode="auto">
              <a:xfrm>
                <a:off x="1592" y="3104"/>
                <a:ext cx="0" cy="303"/>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104" name="Line 40"/>
              <p:cNvSpPr>
                <a:spLocks noChangeShapeType="1"/>
              </p:cNvSpPr>
              <p:nvPr/>
            </p:nvSpPr>
            <p:spPr bwMode="auto">
              <a:xfrm>
                <a:off x="1896" y="3096"/>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105" name="Line 41"/>
              <p:cNvSpPr>
                <a:spLocks noChangeShapeType="1"/>
              </p:cNvSpPr>
              <p:nvPr/>
            </p:nvSpPr>
            <p:spPr bwMode="auto">
              <a:xfrm>
                <a:off x="2183" y="3112"/>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106" name="Line 42"/>
              <p:cNvSpPr>
                <a:spLocks noChangeShapeType="1"/>
              </p:cNvSpPr>
              <p:nvPr/>
            </p:nvSpPr>
            <p:spPr bwMode="auto">
              <a:xfrm>
                <a:off x="2488" y="3112"/>
                <a:ext cx="0" cy="30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
          <p:nvSpPr>
            <p:cNvPr id="856107" name="Text Box 43"/>
            <p:cNvSpPr txBox="1">
              <a:spLocks noChangeArrowheads="1"/>
            </p:cNvSpPr>
            <p:nvPr/>
          </p:nvSpPr>
          <p:spPr bwMode="auto">
            <a:xfrm>
              <a:off x="2303" y="3625"/>
              <a:ext cx="205" cy="2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sp>
          <p:nvSpPr>
            <p:cNvPr id="856108" name="Text Box 44"/>
            <p:cNvSpPr txBox="1">
              <a:spLocks noChangeArrowheads="1"/>
            </p:cNvSpPr>
            <p:nvPr/>
          </p:nvSpPr>
          <p:spPr bwMode="auto">
            <a:xfrm>
              <a:off x="2523" y="3625"/>
              <a:ext cx="205" cy="2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6109" name="Text Box 45"/>
            <p:cNvSpPr txBox="1">
              <a:spLocks noChangeArrowheads="1"/>
            </p:cNvSpPr>
            <p:nvPr/>
          </p:nvSpPr>
          <p:spPr bwMode="auto">
            <a:xfrm>
              <a:off x="2763" y="3632"/>
              <a:ext cx="205" cy="2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6110" name="Text Box 46"/>
            <p:cNvSpPr txBox="1">
              <a:spLocks noChangeArrowheads="1"/>
            </p:cNvSpPr>
            <p:nvPr/>
          </p:nvSpPr>
          <p:spPr bwMode="auto">
            <a:xfrm>
              <a:off x="3545" y="3632"/>
              <a:ext cx="205" cy="2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6111" name="Text Box 47"/>
            <p:cNvSpPr txBox="1">
              <a:spLocks noChangeArrowheads="1"/>
            </p:cNvSpPr>
            <p:nvPr/>
          </p:nvSpPr>
          <p:spPr bwMode="auto">
            <a:xfrm>
              <a:off x="3258" y="3632"/>
              <a:ext cx="205" cy="2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grpSp>
      <p:sp>
        <p:nvSpPr>
          <p:cNvPr id="856112" name="Text Box 48"/>
          <p:cNvSpPr txBox="1">
            <a:spLocks noChangeArrowheads="1"/>
          </p:cNvSpPr>
          <p:nvPr/>
        </p:nvSpPr>
        <p:spPr bwMode="auto">
          <a:xfrm>
            <a:off x="6400800" y="4481513"/>
            <a:ext cx="2743200" cy="36671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a:solidFill>
                  <a:schemeClr val="bg2"/>
                </a:solidFill>
                <a:cs typeface="+mn-cs"/>
              </a:rPr>
              <a:t>6    5    4    3    2     1</a:t>
            </a:r>
          </a:p>
        </p:txBody>
      </p:sp>
      <p:sp>
        <p:nvSpPr>
          <p:cNvPr id="856113" name="Text Box 49"/>
          <p:cNvSpPr txBox="1">
            <a:spLocks noChangeArrowheads="1"/>
          </p:cNvSpPr>
          <p:nvPr/>
        </p:nvSpPr>
        <p:spPr bwMode="auto">
          <a:xfrm>
            <a:off x="3048000" y="4678363"/>
            <a:ext cx="45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b="0">
                <a:solidFill>
                  <a:schemeClr val="bg2"/>
                </a:solidFill>
                <a:cs typeface="+mn-cs"/>
              </a:rPr>
              <a:t>+</a:t>
            </a:r>
          </a:p>
        </p:txBody>
      </p:sp>
      <p:sp>
        <p:nvSpPr>
          <p:cNvPr id="856114" name="Text Box 50"/>
          <p:cNvSpPr txBox="1">
            <a:spLocks noChangeArrowheads="1"/>
          </p:cNvSpPr>
          <p:nvPr/>
        </p:nvSpPr>
        <p:spPr bwMode="auto">
          <a:xfrm>
            <a:off x="6019800" y="4678363"/>
            <a:ext cx="45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b="0">
                <a:solidFill>
                  <a:schemeClr val="bg2"/>
                </a:solidFill>
                <a:cs typeface="+mn-cs"/>
              </a:rPr>
              <a:t>=</a:t>
            </a:r>
          </a:p>
        </p:txBody>
      </p:sp>
      <p:sp>
        <p:nvSpPr>
          <p:cNvPr id="53"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85</a:t>
            </a:fld>
            <a:endParaRPr lang="en-US" dirty="0"/>
          </a:p>
        </p:txBody>
      </p:sp>
      <p:sp>
        <p:nvSpPr>
          <p:cNvPr id="52" name="Fußzeilenplatzhalter 3"/>
          <p:cNvSpPr>
            <a:spLocks noGrp="1"/>
          </p:cNvSpPr>
          <p:nvPr>
            <p:ph type="ftr" sz="quarter" idx="10"/>
          </p:nvPr>
        </p:nvSpPr>
        <p:spPr>
          <a:xfrm>
            <a:off x="2195736" y="6381328"/>
            <a:ext cx="4680519" cy="216024"/>
          </a:xfrm>
        </p:spPr>
        <p:txBody>
          <a:bodyPr/>
          <a:lstStyle/>
          <a:p>
            <a:pPr>
              <a:defRPr/>
            </a:pPr>
            <a:r>
              <a:rPr lang="en-US" sz="1200" dirty="0">
                <a:solidFill>
                  <a:srgbClr val="0000FF"/>
                </a:solidFill>
              </a:rPr>
              <a:t>Minos </a:t>
            </a:r>
            <a:r>
              <a:rPr lang="en-US" sz="1200" dirty="0" err="1" smtClean="0">
                <a:solidFill>
                  <a:srgbClr val="0000FF"/>
                </a:solidFill>
              </a:rPr>
              <a:t>Garofalakis</a:t>
            </a:r>
            <a:r>
              <a:rPr lang="de-DE" sz="1200" dirty="0" smtClean="0">
                <a:solidFill>
                  <a:srgbClr val="0000FF"/>
                </a:solidFill>
              </a:rPr>
              <a:t> </a:t>
            </a:r>
            <a:r>
              <a:rPr lang="en-US" sz="1200" dirty="0" smtClean="0">
                <a:solidFill>
                  <a:srgbClr val="0000FF"/>
                </a:solidFill>
              </a:rPr>
              <a:t>A </a:t>
            </a:r>
            <a:r>
              <a:rPr lang="en-US" sz="1200" dirty="0">
                <a:solidFill>
                  <a:srgbClr val="0000FF"/>
                </a:solidFill>
              </a:rPr>
              <a:t>Quick Intro to Data Stream </a:t>
            </a:r>
            <a:r>
              <a:rPr lang="en-US" sz="1200" dirty="0" err="1">
                <a:solidFill>
                  <a:srgbClr val="0000FF"/>
                </a:solidFill>
              </a:rPr>
              <a:t>Algorithmics</a:t>
            </a:r>
            <a:r>
              <a:rPr lang="en-US" sz="1200" dirty="0">
                <a:solidFill>
                  <a:srgbClr val="0000FF"/>
                </a:solidFill>
              </a:rPr>
              <a:t> – </a:t>
            </a:r>
            <a:r>
              <a:rPr lang="en-US" sz="1200" i="1" dirty="0">
                <a:solidFill>
                  <a:srgbClr val="0000FF"/>
                </a:solidFill>
              </a:rPr>
              <a:t>CS262 </a:t>
            </a:r>
            <a:r>
              <a:rPr lang="en-US" sz="1200" dirty="0">
                <a:solidFill>
                  <a:srgbClr val="0000FF"/>
                </a:solidFill>
              </a:rPr>
              <a:t> </a:t>
            </a:r>
          </a:p>
        </p:txBody>
      </p:sp>
    </p:spTree>
    <p:extLst>
      <p:ext uri="{BB962C8B-B14F-4D97-AF65-F5344CB8AC3E}">
        <p14:creationId xmlns:p14="http://schemas.microsoft.com/office/powerpoint/2010/main" val="3417352743"/>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251520" y="188640"/>
            <a:ext cx="8568952" cy="502940"/>
          </a:xfrm>
        </p:spPr>
        <p:txBody>
          <a:bodyPr/>
          <a:lstStyle/>
          <a:p>
            <a:pPr eaLnBrk="1" hangingPunct="1">
              <a:defRPr/>
            </a:pPr>
            <a:r>
              <a:rPr lang="en-US" dirty="0" err="1" smtClean="0"/>
              <a:t>Stichproben</a:t>
            </a:r>
            <a:r>
              <a:rPr lang="en-US" dirty="0" smtClean="0"/>
              <a:t> und </a:t>
            </a:r>
            <a:r>
              <a:rPr lang="en-US" dirty="0" err="1" smtClean="0">
                <a:cs typeface="+mj-cs"/>
              </a:rPr>
              <a:t>Skizzierung</a:t>
            </a:r>
            <a:r>
              <a:rPr lang="en-US" dirty="0" smtClean="0">
                <a:cs typeface="+mj-cs"/>
              </a:rPr>
              <a:t>: </a:t>
            </a:r>
            <a:r>
              <a:rPr lang="en-US" dirty="0" err="1" smtClean="0">
                <a:cs typeface="+mj-cs"/>
              </a:rPr>
              <a:t>Zusammenfassung</a:t>
            </a:r>
            <a:endParaRPr lang="en-US" dirty="0" smtClean="0">
              <a:cs typeface="+mj-cs"/>
            </a:endParaRPr>
          </a:p>
        </p:txBody>
      </p:sp>
      <p:sp>
        <p:nvSpPr>
          <p:cNvPr id="356355" name="Rectangle 3"/>
          <p:cNvSpPr>
            <a:spLocks noGrp="1" noChangeArrowheads="1"/>
          </p:cNvSpPr>
          <p:nvPr>
            <p:ph type="body" idx="1"/>
          </p:nvPr>
        </p:nvSpPr>
        <p:spPr>
          <a:xfrm>
            <a:off x="457200" y="1295400"/>
            <a:ext cx="8534400" cy="5562600"/>
          </a:xfrm>
        </p:spPr>
        <p:txBody>
          <a:bodyPr/>
          <a:lstStyle/>
          <a:p>
            <a:pPr eaLnBrk="1" hangingPunct="1">
              <a:defRPr/>
            </a:pPr>
            <a:r>
              <a:rPr lang="en-US" dirty="0" err="1" smtClean="0">
                <a:cs typeface="+mn-cs"/>
              </a:rPr>
              <a:t>Zentrale</a:t>
            </a:r>
            <a:r>
              <a:rPr lang="en-US" dirty="0" smtClean="0">
                <a:cs typeface="+mn-cs"/>
              </a:rPr>
              <a:t> </a:t>
            </a:r>
            <a:r>
              <a:rPr lang="en-US" dirty="0" err="1" smtClean="0">
                <a:cs typeface="+mn-cs"/>
              </a:rPr>
              <a:t>Idee</a:t>
            </a:r>
            <a:r>
              <a:rPr lang="en-US" dirty="0" smtClean="0">
                <a:cs typeface="+mn-cs"/>
              </a:rPr>
              <a:t> </a:t>
            </a:r>
            <a:r>
              <a:rPr lang="en-US" dirty="0" err="1" smtClean="0">
                <a:cs typeface="+mn-cs"/>
              </a:rPr>
              <a:t>für</a:t>
            </a:r>
            <a:r>
              <a:rPr lang="en-US" dirty="0" smtClean="0">
                <a:cs typeface="+mn-cs"/>
              </a:rPr>
              <a:t> </a:t>
            </a:r>
            <a:r>
              <a:rPr lang="en-US" dirty="0" err="1" smtClean="0">
                <a:cs typeface="+mn-cs"/>
              </a:rPr>
              <a:t>viele</a:t>
            </a:r>
            <a:r>
              <a:rPr lang="en-US" dirty="0" smtClean="0">
                <a:cs typeface="+mn-cs"/>
              </a:rPr>
              <a:t> </a:t>
            </a:r>
            <a:r>
              <a:rPr lang="en-US" dirty="0" err="1" smtClean="0">
                <a:cs typeface="+mn-cs"/>
              </a:rPr>
              <a:t>Stromanalyseverfahren</a:t>
            </a:r>
            <a:endParaRPr lang="en-US" dirty="0" smtClean="0">
              <a:cs typeface="+mn-cs"/>
            </a:endParaRPr>
          </a:p>
          <a:p>
            <a:pPr lvl="1" eaLnBrk="1" hangingPunct="1">
              <a:defRPr/>
            </a:pPr>
            <a:r>
              <a:rPr lang="en-US" dirty="0" err="1" smtClean="0"/>
              <a:t>Momente</a:t>
            </a:r>
            <a:r>
              <a:rPr lang="en-US" dirty="0" smtClean="0"/>
              <a:t>/</a:t>
            </a:r>
            <a:r>
              <a:rPr lang="en-US" dirty="0" err="1" smtClean="0"/>
              <a:t>Verbundaggregate</a:t>
            </a:r>
            <a:r>
              <a:rPr lang="en-US" dirty="0" smtClean="0"/>
              <a:t>, </a:t>
            </a:r>
            <a:r>
              <a:rPr lang="en-US" dirty="0" err="1" smtClean="0"/>
              <a:t>Histogramme</a:t>
            </a:r>
            <a:r>
              <a:rPr lang="en-US" dirty="0" smtClean="0"/>
              <a:t>, top-k, </a:t>
            </a:r>
            <a:r>
              <a:rPr lang="en-US" dirty="0" err="1" smtClean="0"/>
              <a:t>Meistfrequentierte</a:t>
            </a:r>
            <a:r>
              <a:rPr lang="en-US" dirty="0" smtClean="0"/>
              <a:t> </a:t>
            </a:r>
            <a:r>
              <a:rPr lang="en-US" dirty="0" err="1" smtClean="0"/>
              <a:t>Elemente</a:t>
            </a:r>
            <a:r>
              <a:rPr lang="en-US" dirty="0" smtClean="0"/>
              <a:t>, </a:t>
            </a:r>
            <a:r>
              <a:rPr lang="en-US" dirty="0" err="1" smtClean="0"/>
              <a:t>andere</a:t>
            </a:r>
            <a:r>
              <a:rPr lang="en-US" dirty="0" smtClean="0"/>
              <a:t> </a:t>
            </a:r>
            <a:r>
              <a:rPr lang="en-US" dirty="0" err="1" smtClean="0"/>
              <a:t>Analyseprobleme</a:t>
            </a:r>
            <a:r>
              <a:rPr lang="en-US" dirty="0" smtClean="0"/>
              <a:t>, …</a:t>
            </a:r>
          </a:p>
          <a:p>
            <a:pPr eaLnBrk="1" hangingPunct="1">
              <a:defRPr/>
            </a:pPr>
            <a:r>
              <a:rPr lang="en-US" dirty="0" err="1" smtClean="0">
                <a:cs typeface="+mn-cs"/>
              </a:rPr>
              <a:t>Stichproben</a:t>
            </a:r>
            <a:r>
              <a:rPr lang="en-US" dirty="0">
                <a:cs typeface="+mn-cs"/>
              </a:rPr>
              <a:t> </a:t>
            </a:r>
            <a:r>
              <a:rPr lang="en-US" dirty="0" err="1" smtClean="0">
                <a:cs typeface="+mn-cs"/>
              </a:rPr>
              <a:t>eher</a:t>
            </a:r>
            <a:r>
              <a:rPr lang="en-US" dirty="0" smtClean="0">
                <a:cs typeface="+mn-cs"/>
              </a:rPr>
              <a:t> </a:t>
            </a:r>
            <a:r>
              <a:rPr lang="en-US" dirty="0" err="1" smtClean="0">
                <a:cs typeface="+mn-cs"/>
              </a:rPr>
              <a:t>generelle</a:t>
            </a:r>
            <a:r>
              <a:rPr lang="en-US" dirty="0" smtClean="0">
                <a:cs typeface="+mn-cs"/>
              </a:rPr>
              <a:t> </a:t>
            </a:r>
            <a:r>
              <a:rPr lang="en-US" dirty="0" err="1" smtClean="0">
                <a:cs typeface="+mn-cs"/>
              </a:rPr>
              <a:t>Repräsentation</a:t>
            </a:r>
            <a:r>
              <a:rPr lang="en-US" dirty="0" smtClean="0">
                <a:cs typeface="+mn-cs"/>
              </a:rPr>
              <a:t> </a:t>
            </a:r>
            <a:r>
              <a:rPr lang="en-US" dirty="0" err="1" smtClean="0">
                <a:cs typeface="+mn-cs"/>
              </a:rPr>
              <a:t>eines</a:t>
            </a:r>
            <a:r>
              <a:rPr lang="en-US" dirty="0" smtClean="0">
                <a:cs typeface="+mn-cs"/>
              </a:rPr>
              <a:t> </a:t>
            </a:r>
            <a:r>
              <a:rPr lang="en-US" dirty="0" err="1" smtClean="0">
                <a:cs typeface="+mn-cs"/>
              </a:rPr>
              <a:t>Datensatzes</a:t>
            </a:r>
            <a:endParaRPr lang="en-US" dirty="0" smtClean="0">
              <a:cs typeface="+mn-cs"/>
            </a:endParaRPr>
          </a:p>
          <a:p>
            <a:pPr lvl="1" eaLnBrk="1" hangingPunct="1">
              <a:defRPr/>
            </a:pPr>
            <a:r>
              <a:rPr lang="en-US" dirty="0" err="1"/>
              <a:t>Einfache</a:t>
            </a:r>
            <a:r>
              <a:rPr lang="en-US" dirty="0"/>
              <a:t> </a:t>
            </a:r>
            <a:r>
              <a:rPr lang="en-US" dirty="0" err="1"/>
              <a:t>Stichproben</a:t>
            </a:r>
            <a:r>
              <a:rPr lang="en-US" dirty="0"/>
              <a:t> (sampling) </a:t>
            </a:r>
            <a:r>
              <a:rPr lang="en-US" dirty="0" err="1"/>
              <a:t>nicht</a:t>
            </a:r>
            <a:r>
              <a:rPr lang="en-US" dirty="0"/>
              <a:t> </a:t>
            </a:r>
            <a:r>
              <a:rPr lang="en-US" dirty="0" err="1"/>
              <a:t>für</a:t>
            </a:r>
            <a:r>
              <a:rPr lang="en-US" dirty="0"/>
              <a:t> </a:t>
            </a:r>
            <a:r>
              <a:rPr lang="en-US" dirty="0" err="1"/>
              <a:t>Strommodelle</a:t>
            </a:r>
            <a:r>
              <a:rPr lang="en-US" dirty="0"/>
              <a:t> </a:t>
            </a:r>
            <a:r>
              <a:rPr lang="en-US" dirty="0" err="1"/>
              <a:t>mit</a:t>
            </a:r>
            <a:r>
              <a:rPr lang="en-US" dirty="0"/>
              <a:t> </a:t>
            </a:r>
            <a:r>
              <a:rPr lang="en-US" dirty="0" err="1"/>
              <a:t>Ein</a:t>
            </a:r>
            <a:r>
              <a:rPr lang="en-US" dirty="0"/>
              <a:t>- und </a:t>
            </a:r>
            <a:r>
              <a:rPr lang="en-US" dirty="0" err="1"/>
              <a:t>Abgängen</a:t>
            </a:r>
            <a:r>
              <a:rPr lang="en-US" dirty="0"/>
              <a:t> (</a:t>
            </a:r>
            <a:r>
              <a:rPr lang="en-US" dirty="0" err="1"/>
              <a:t>Drehkreuzmodell</a:t>
            </a:r>
            <a:r>
              <a:rPr lang="en-US" dirty="0"/>
              <a:t>) </a:t>
            </a:r>
            <a:r>
              <a:rPr lang="en-US" dirty="0" err="1" smtClean="0"/>
              <a:t>geeignet</a:t>
            </a:r>
            <a:r>
              <a:rPr lang="en-US" dirty="0" smtClean="0"/>
              <a:t> (</a:t>
            </a:r>
            <a:r>
              <a:rPr lang="en-US" dirty="0" err="1" smtClean="0"/>
              <a:t>es</a:t>
            </a:r>
            <a:r>
              <a:rPr lang="en-US" dirty="0"/>
              <a:t> </a:t>
            </a:r>
            <a:r>
              <a:rPr lang="en-US" dirty="0" err="1" smtClean="0"/>
              <a:t>gibt</a:t>
            </a:r>
            <a:r>
              <a:rPr lang="en-US" dirty="0" smtClean="0"/>
              <a:t> </a:t>
            </a:r>
            <a:r>
              <a:rPr lang="en-US" dirty="0" err="1" smtClean="0"/>
              <a:t>auch</a:t>
            </a:r>
            <a:r>
              <a:rPr lang="en-US" dirty="0" smtClean="0"/>
              <a:t> </a:t>
            </a:r>
            <a:r>
              <a:rPr lang="en-US" dirty="0" err="1" smtClean="0"/>
              <a:t>hier</a:t>
            </a:r>
            <a:r>
              <a:rPr lang="en-US" dirty="0" smtClean="0"/>
              <a:t> </a:t>
            </a:r>
            <a:r>
              <a:rPr lang="en-US" dirty="0" err="1" smtClean="0"/>
              <a:t>neue</a:t>
            </a:r>
            <a:r>
              <a:rPr lang="en-US" dirty="0" smtClean="0"/>
              <a:t> </a:t>
            </a:r>
            <a:r>
              <a:rPr lang="en-US" dirty="0" err="1" smtClean="0"/>
              <a:t>Arbeiten</a:t>
            </a:r>
            <a:r>
              <a:rPr lang="en-US" dirty="0" smtClean="0"/>
              <a:t>)</a:t>
            </a:r>
            <a:endParaRPr lang="en-US" dirty="0" smtClean="0">
              <a:cs typeface="+mn-cs"/>
            </a:endParaRPr>
          </a:p>
          <a:p>
            <a:pPr eaLnBrk="1" hangingPunct="1">
              <a:defRPr/>
            </a:pPr>
            <a:r>
              <a:rPr lang="en-US" dirty="0" err="1" smtClean="0">
                <a:cs typeface="+mn-cs"/>
              </a:rPr>
              <a:t>Skizzierung</a:t>
            </a:r>
            <a:r>
              <a:rPr lang="en-US" dirty="0" smtClean="0">
                <a:cs typeface="+mn-cs"/>
              </a:rPr>
              <a:t> </a:t>
            </a:r>
            <a:r>
              <a:rPr lang="en-US" dirty="0" err="1" smtClean="0">
                <a:cs typeface="+mn-cs"/>
              </a:rPr>
              <a:t>eher</a:t>
            </a:r>
            <a:r>
              <a:rPr lang="en-US" dirty="0" smtClean="0">
                <a:cs typeface="+mn-cs"/>
              </a:rPr>
              <a:t> </a:t>
            </a:r>
            <a:r>
              <a:rPr lang="en-US" dirty="0" err="1" smtClean="0">
                <a:cs typeface="+mn-cs"/>
              </a:rPr>
              <a:t>für</a:t>
            </a:r>
            <a:r>
              <a:rPr lang="en-US" dirty="0" smtClean="0">
                <a:cs typeface="+mn-cs"/>
              </a:rPr>
              <a:t> </a:t>
            </a:r>
            <a:r>
              <a:rPr lang="en-US" dirty="0" err="1" smtClean="0">
                <a:cs typeface="+mn-cs"/>
              </a:rPr>
              <a:t>speziellen</a:t>
            </a:r>
            <a:r>
              <a:rPr lang="en-US" dirty="0" smtClean="0">
                <a:cs typeface="+mn-cs"/>
              </a:rPr>
              <a:t> </a:t>
            </a:r>
            <a:r>
              <a:rPr lang="en-US" dirty="0" err="1" smtClean="0">
                <a:cs typeface="+mn-cs"/>
              </a:rPr>
              <a:t>Zweck</a:t>
            </a:r>
            <a:endParaRPr lang="en-US" i="1" dirty="0" smtClean="0">
              <a:solidFill>
                <a:schemeClr val="bg2"/>
              </a:solidFill>
              <a:cs typeface="+mn-cs"/>
            </a:endParaRPr>
          </a:p>
          <a:p>
            <a:pPr lvl="1" eaLnBrk="1" hangingPunct="1">
              <a:defRPr/>
            </a:pPr>
            <a:r>
              <a:rPr lang="en-US" dirty="0" smtClean="0"/>
              <a:t>FM-</a:t>
            </a:r>
            <a:r>
              <a:rPr lang="en-US" dirty="0" err="1" smtClean="0"/>
              <a:t>Skizze</a:t>
            </a:r>
            <a:r>
              <a:rPr lang="en-US" dirty="0" smtClean="0"/>
              <a:t> </a:t>
            </a:r>
            <a:r>
              <a:rPr lang="en-US" dirty="0" err="1" smtClean="0"/>
              <a:t>für</a:t>
            </a:r>
            <a:r>
              <a:rPr lang="en-US" dirty="0" smtClean="0"/>
              <a:t> “</a:t>
            </a:r>
            <a:r>
              <a:rPr lang="en-US" dirty="0" err="1" smtClean="0"/>
              <a:t>Anzahl</a:t>
            </a:r>
            <a:r>
              <a:rPr lang="en-US" dirty="0" smtClean="0"/>
              <a:t> der </a:t>
            </a:r>
            <a:r>
              <a:rPr lang="en-US" dirty="0" err="1" smtClean="0"/>
              <a:t>Typen</a:t>
            </a:r>
            <a:r>
              <a:rPr lang="en-US" dirty="0" smtClean="0"/>
              <a:t>”, </a:t>
            </a:r>
          </a:p>
          <a:p>
            <a:pPr lvl="1" eaLnBrk="1" hangingPunct="1">
              <a:defRPr/>
            </a:pPr>
            <a:r>
              <a:rPr lang="en-US" dirty="0" smtClean="0"/>
              <a:t>CM-</a:t>
            </a:r>
            <a:r>
              <a:rPr lang="en-US" dirty="0" err="1" smtClean="0"/>
              <a:t>Skizze</a:t>
            </a:r>
            <a:r>
              <a:rPr lang="en-US" dirty="0" smtClean="0"/>
              <a:t> </a:t>
            </a:r>
            <a:r>
              <a:rPr lang="en-US" dirty="0" err="1" smtClean="0"/>
              <a:t>für</a:t>
            </a:r>
            <a:r>
              <a:rPr lang="en-US" dirty="0" smtClean="0"/>
              <a:t> “</a:t>
            </a:r>
            <a:r>
              <a:rPr lang="en-US" dirty="0" err="1" smtClean="0"/>
              <a:t>Anzahl</a:t>
            </a:r>
            <a:r>
              <a:rPr lang="en-US" dirty="0" smtClean="0"/>
              <a:t> </a:t>
            </a:r>
            <a:r>
              <a:rPr lang="en-US" dirty="0" err="1" smtClean="0"/>
              <a:t>Elemente</a:t>
            </a:r>
            <a:r>
              <a:rPr lang="en-US" dirty="0" smtClean="0"/>
              <a:t> pro </a:t>
            </a:r>
            <a:r>
              <a:rPr lang="en-US" dirty="0" err="1" smtClean="0"/>
              <a:t>Typ</a:t>
            </a:r>
            <a:r>
              <a:rPr lang="en-US" dirty="0" smtClean="0"/>
              <a:t>”</a:t>
            </a:r>
            <a:br>
              <a:rPr lang="en-US" dirty="0" smtClean="0"/>
            </a:br>
            <a:r>
              <a:rPr lang="en-US" dirty="0" smtClean="0"/>
              <a:t>(</a:t>
            </a:r>
            <a:r>
              <a:rPr lang="en-US" dirty="0" err="1" smtClean="0"/>
              <a:t>auch</a:t>
            </a:r>
            <a:r>
              <a:rPr lang="en-US" dirty="0" smtClean="0"/>
              <a:t>: </a:t>
            </a:r>
            <a:r>
              <a:rPr lang="en-US" dirty="0" err="1" smtClean="0"/>
              <a:t>Verbundgröße</a:t>
            </a:r>
            <a:r>
              <a:rPr lang="en-US" dirty="0" smtClean="0"/>
              <a:t> </a:t>
            </a:r>
            <a:r>
              <a:rPr lang="en-US" dirty="0" err="1" smtClean="0"/>
              <a:t>bzw</a:t>
            </a:r>
            <a:r>
              <a:rPr lang="en-US" dirty="0" smtClean="0"/>
              <a:t>. </a:t>
            </a:r>
            <a:r>
              <a:rPr lang="en-US" dirty="0" err="1" smtClean="0"/>
              <a:t>Momentenschätzung</a:t>
            </a:r>
            <a:r>
              <a:rPr lang="en-US" dirty="0" smtClean="0"/>
              <a:t> …)</a:t>
            </a:r>
          </a:p>
        </p:txBody>
      </p:sp>
      <p:sp>
        <p:nvSpPr>
          <p:cNvPr id="6"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86</a:t>
            </a:fld>
            <a:endParaRPr lang="en-US" dirty="0"/>
          </a:p>
        </p:txBody>
      </p:sp>
    </p:spTree>
    <p:extLst>
      <p:ext uri="{BB962C8B-B14F-4D97-AF65-F5344CB8AC3E}">
        <p14:creationId xmlns:p14="http://schemas.microsoft.com/office/powerpoint/2010/main" val="896453181"/>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Gruppieren 37"/>
          <p:cNvGrpSpPr>
            <a:grpSpLocks/>
          </p:cNvGrpSpPr>
          <p:nvPr/>
        </p:nvGrpSpPr>
        <p:grpSpPr bwMode="auto">
          <a:xfrm>
            <a:off x="0" y="2579688"/>
            <a:ext cx="9144000" cy="922337"/>
            <a:chOff x="0" y="4221088"/>
            <a:chExt cx="9144000" cy="922412"/>
          </a:xfrm>
        </p:grpSpPr>
        <p:sp>
          <p:nvSpPr>
            <p:cNvPr id="9253" name="Rechteck 38"/>
            <p:cNvSpPr>
              <a:spLocks noChangeArrowheads="1"/>
            </p:cNvSpPr>
            <p:nvPr/>
          </p:nvSpPr>
          <p:spPr bwMode="gray">
            <a:xfrm flipV="1">
              <a:off x="0" y="4221088"/>
              <a:ext cx="9144000" cy="10707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p>
              <a:pPr algn="ctr"/>
              <a:endParaRPr lang="de-DE"/>
            </a:p>
          </p:txBody>
        </p:sp>
        <p:sp>
          <p:nvSpPr>
            <p:cNvPr id="9254" name="Rechteck 39"/>
            <p:cNvSpPr>
              <a:spLocks noChangeArrowheads="1"/>
            </p:cNvSpPr>
            <p:nvPr/>
          </p:nvSpPr>
          <p:spPr bwMode="gray">
            <a:xfrm>
              <a:off x="0" y="4328160"/>
              <a:ext cx="9144000" cy="81534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p>
              <a:pPr algn="ctr"/>
              <a:endParaRPr lang="de-DE"/>
            </a:p>
          </p:txBody>
        </p:sp>
      </p:grpSp>
      <p:sp>
        <p:nvSpPr>
          <p:cNvPr id="9" name="Gebogener Pfeil 8"/>
          <p:cNvSpPr/>
          <p:nvPr/>
        </p:nvSpPr>
        <p:spPr bwMode="gray">
          <a:xfrm rot="10800000" flipH="1">
            <a:off x="937260" y="238539"/>
            <a:ext cx="6949440" cy="6949440"/>
          </a:xfrm>
          <a:prstGeom prst="circularArrow">
            <a:avLst>
              <a:gd name="adj1" fmla="val 12500"/>
              <a:gd name="adj2" fmla="val 1142319"/>
              <a:gd name="adj3" fmla="val 20457681"/>
              <a:gd name="adj4" fmla="val 5915659"/>
              <a:gd name="adj5" fmla="val 13954"/>
            </a:avLst>
          </a:prstGeom>
          <a:solidFill>
            <a:schemeClr val="bg1">
              <a:lumMod val="75000"/>
            </a:schemeClr>
          </a:solidFill>
          <a:ln w="12700">
            <a:noFill/>
            <a:round/>
            <a:headEnd/>
            <a:tailEnd/>
          </a:ln>
          <a:effectLst>
            <a:outerShdw blurRad="292100" sx="101000" sy="101000" algn="ctr" rotWithShape="0">
              <a:prstClr val="black">
                <a:alpha val="86000"/>
              </a:prstClr>
            </a:outerShdw>
          </a:effectLst>
          <a:scene3d>
            <a:camera prst="perspectiveBelow" fov="4500000">
              <a:rot lat="3900000" lon="0" rev="21480000"/>
            </a:camera>
            <a:lightRig rig="threePt" dir="t"/>
          </a:scene3d>
          <a:sp3d extrusionH="82550">
            <a:bevelT w="25400" h="25400"/>
          </a:sp3d>
        </p:spPr>
        <p:txBody>
          <a:bodyPr anchor="ctr"/>
          <a:lstStyle/>
          <a:p>
            <a:pPr algn="ctr">
              <a:defRPr/>
            </a:pPr>
            <a:endParaRPr lang="de-DE" dirty="0"/>
          </a:p>
        </p:txBody>
      </p:sp>
      <p:grpSp>
        <p:nvGrpSpPr>
          <p:cNvPr id="9219" name="Gruppieren 31"/>
          <p:cNvGrpSpPr>
            <a:grpSpLocks/>
          </p:cNvGrpSpPr>
          <p:nvPr/>
        </p:nvGrpSpPr>
        <p:grpSpPr bwMode="auto">
          <a:xfrm>
            <a:off x="35496" y="1988841"/>
            <a:ext cx="2880320" cy="2330751"/>
            <a:chOff x="33502" y="1988885"/>
            <a:chExt cx="2882464" cy="2331440"/>
          </a:xfrm>
          <a:effectLst/>
        </p:grpSpPr>
        <p:pic>
          <p:nvPicPr>
            <p:cNvPr id="924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1238250" y="4027561"/>
              <a:ext cx="1123950" cy="29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47" name="Gruppieren 41"/>
            <p:cNvGrpSpPr>
              <a:grpSpLocks/>
            </p:cNvGrpSpPr>
            <p:nvPr/>
          </p:nvGrpSpPr>
          <p:grpSpPr bwMode="auto">
            <a:xfrm>
              <a:off x="33502" y="1988885"/>
              <a:ext cx="2882464" cy="2199839"/>
              <a:chOff x="933018" y="3168303"/>
              <a:chExt cx="2882464" cy="2199839"/>
            </a:xfrm>
          </p:grpSpPr>
          <p:cxnSp>
            <p:nvCxnSpPr>
              <p:cNvPr id="9248" name="Gerade Verbindung 18"/>
              <p:cNvCxnSpPr>
                <a:cxnSpLocks noChangeShapeType="1"/>
              </p:cNvCxnSpPr>
              <p:nvPr/>
            </p:nvCxnSpPr>
            <p:spPr bwMode="gray">
              <a:xfrm rot="5400000" flipH="1" flipV="1">
                <a:off x="2031456" y="4394488"/>
                <a:ext cx="1275656" cy="0"/>
              </a:xfrm>
              <a:prstGeom prst="line">
                <a:avLst/>
              </a:prstGeom>
              <a:noFill/>
              <a:ln w="19050">
                <a:solidFill>
                  <a:srgbClr val="969696"/>
                </a:solidFill>
                <a:prstDash val="sysDot"/>
                <a:round/>
                <a:headEnd/>
                <a:tailEnd/>
              </a:ln>
              <a:extLst>
                <a:ext uri="{909E8E84-426E-40dd-AFC4-6F175D3DCCD1}">
                  <a14:hiddenFill xmlns:a14="http://schemas.microsoft.com/office/drawing/2010/main">
                    <a:noFill/>
                  </a14:hiddenFill>
                </a:ext>
              </a:extLst>
            </p:spPr>
          </p:cxnSp>
          <p:sp>
            <p:nvSpPr>
              <p:cNvPr id="9249" name="Rechteck 19"/>
              <p:cNvSpPr>
                <a:spLocks noChangeArrowheads="1"/>
              </p:cNvSpPr>
              <p:nvPr/>
            </p:nvSpPr>
            <p:spPr bwMode="gray">
              <a:xfrm>
                <a:off x="933018" y="3168303"/>
                <a:ext cx="2882464" cy="58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72000" tIns="0" rIns="0" bIns="0">
                <a:spAutoFit/>
              </a:bodyPr>
              <a:lstStyle/>
              <a:p>
                <a:pPr algn="ctr">
                  <a:lnSpc>
                    <a:spcPct val="95000"/>
                  </a:lnSpc>
                  <a:spcAft>
                    <a:spcPts val="800"/>
                  </a:spcAft>
                  <a:buClr>
                    <a:srgbClr val="808080"/>
                  </a:buClr>
                </a:pPr>
                <a:r>
                  <a:rPr lang="de-DE" sz="2000" dirty="0" smtClean="0"/>
                  <a:t>Stromanfragesprachen </a:t>
                </a:r>
                <a:br>
                  <a:rPr lang="de-DE" sz="2000" dirty="0" smtClean="0"/>
                </a:br>
                <a:r>
                  <a:rPr lang="de-DE" sz="2000" dirty="0" smtClean="0"/>
                  <a:t>und deren Auswertung</a:t>
                </a:r>
                <a:endParaRPr lang="de-DE" sz="2000" noProof="1">
                  <a:cs typeface="Arial" charset="0"/>
                </a:endParaRPr>
              </a:p>
            </p:txBody>
          </p:sp>
          <p:sp>
            <p:nvSpPr>
              <p:cNvPr id="21" name="Ellipse 20"/>
              <p:cNvSpPr/>
              <p:nvPr/>
            </p:nvSpPr>
            <p:spPr bwMode="gray">
              <a:xfrm>
                <a:off x="2270671" y="4536409"/>
                <a:ext cx="831733" cy="831733"/>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40005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
        <p:nvSpPr>
          <p:cNvPr id="22" name="Titel 21"/>
          <p:cNvSpPr>
            <a:spLocks noGrp="1"/>
          </p:cNvSpPr>
          <p:nvPr>
            <p:ph type="title"/>
          </p:nvPr>
        </p:nvSpPr>
        <p:spPr>
          <a:xfrm>
            <a:off x="133350" y="238125"/>
            <a:ext cx="8496300" cy="617538"/>
          </a:xfrm>
        </p:spPr>
        <p:txBody>
          <a:bodyPr/>
          <a:lstStyle/>
          <a:p>
            <a:pPr>
              <a:defRPr/>
            </a:pPr>
            <a:r>
              <a:rPr lang="de-DE" b="1" dirty="0" smtClean="0"/>
              <a:t>Zusammenfassung</a:t>
            </a:r>
            <a:endParaRPr lang="de-DE" b="1" dirty="0"/>
          </a:p>
        </p:txBody>
      </p:sp>
      <p:grpSp>
        <p:nvGrpSpPr>
          <p:cNvPr id="9221" name="Gruppieren 32"/>
          <p:cNvGrpSpPr>
            <a:grpSpLocks/>
          </p:cNvGrpSpPr>
          <p:nvPr/>
        </p:nvGrpSpPr>
        <p:grpSpPr bwMode="auto">
          <a:xfrm>
            <a:off x="3131169" y="3284983"/>
            <a:ext cx="2736974" cy="2225229"/>
            <a:chOff x="3131840" y="3285423"/>
            <a:chExt cx="2735699" cy="2225527"/>
          </a:xfrm>
          <a:effectLst/>
        </p:grpSpPr>
        <p:pic>
          <p:nvPicPr>
            <p:cNvPr id="9239"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3152775" y="5218186"/>
              <a:ext cx="1123950" cy="29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40" name="Gruppieren 41"/>
            <p:cNvGrpSpPr>
              <a:grpSpLocks/>
            </p:cNvGrpSpPr>
            <p:nvPr/>
          </p:nvGrpSpPr>
          <p:grpSpPr bwMode="auto">
            <a:xfrm>
              <a:off x="3131840" y="3285423"/>
              <a:ext cx="2735699" cy="2093317"/>
              <a:chOff x="2157973" y="3387524"/>
              <a:chExt cx="2735699" cy="2093317"/>
            </a:xfrm>
          </p:grpSpPr>
          <p:cxnSp>
            <p:nvCxnSpPr>
              <p:cNvPr id="9241" name="Gerade Verbindung 14"/>
              <p:cNvCxnSpPr>
                <a:cxnSpLocks noChangeShapeType="1"/>
              </p:cNvCxnSpPr>
              <p:nvPr/>
            </p:nvCxnSpPr>
            <p:spPr bwMode="gray">
              <a:xfrm flipV="1">
                <a:off x="2692144" y="4107701"/>
                <a:ext cx="0" cy="779448"/>
              </a:xfrm>
              <a:prstGeom prst="line">
                <a:avLst/>
              </a:prstGeom>
              <a:noFill/>
              <a:ln w="19050">
                <a:solidFill>
                  <a:srgbClr val="969696"/>
                </a:solidFill>
                <a:prstDash val="sysDot"/>
                <a:round/>
                <a:headEnd/>
                <a:tailEnd/>
              </a:ln>
              <a:extLst>
                <a:ext uri="{909E8E84-426E-40dd-AFC4-6F175D3DCCD1}">
                  <a14:hiddenFill xmlns:a14="http://schemas.microsoft.com/office/drawing/2010/main">
                    <a:noFill/>
                  </a14:hiddenFill>
                </a:ext>
              </a:extLst>
            </p:spPr>
          </p:cxnSp>
          <p:sp>
            <p:nvSpPr>
              <p:cNvPr id="9242" name="Rechteck 15"/>
              <p:cNvSpPr>
                <a:spLocks noChangeArrowheads="1"/>
              </p:cNvSpPr>
              <p:nvPr/>
            </p:nvSpPr>
            <p:spPr bwMode="gray">
              <a:xfrm>
                <a:off x="2158644" y="3387524"/>
                <a:ext cx="2735028" cy="58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dirty="0"/>
                  <a:t>Begrenzter </a:t>
                </a:r>
                <a:r>
                  <a:rPr lang="de-DE" sz="2000" dirty="0" smtClean="0"/>
                  <a:t>Speicher </a:t>
                </a:r>
                <a:br>
                  <a:rPr lang="de-DE" sz="2000" dirty="0" smtClean="0"/>
                </a:br>
                <a:r>
                  <a:rPr lang="de-DE" sz="2000" dirty="0" smtClean="0"/>
                  <a:t>und </a:t>
                </a:r>
                <a:r>
                  <a:rPr lang="en-US" sz="2000" dirty="0" smtClean="0"/>
                  <a:t>(</a:t>
                </a:r>
                <a:r>
                  <a:rPr lang="en-US" sz="2000" dirty="0">
                    <a:latin typeface="Symbol" charset="0"/>
                    <a:sym typeface="Symbol" charset="0"/>
                  </a:rPr>
                  <a:t></a:t>
                </a:r>
                <a:r>
                  <a:rPr lang="en-US" sz="2000" dirty="0"/>
                  <a:t>,</a:t>
                </a:r>
                <a:r>
                  <a:rPr lang="en-US" sz="2000" dirty="0">
                    <a:latin typeface="Symbol" charset="0"/>
                    <a:sym typeface="Symbol" charset="0"/>
                  </a:rPr>
                  <a:t></a:t>
                </a:r>
                <a:r>
                  <a:rPr lang="en-US" sz="2000" dirty="0"/>
                  <a:t>)-</a:t>
                </a:r>
                <a:r>
                  <a:rPr lang="de-DE" sz="2000" dirty="0" smtClean="0"/>
                  <a:t>Approximation</a:t>
                </a:r>
                <a:endParaRPr lang="de-DE" sz="2000" noProof="1">
                  <a:cs typeface="Arial" charset="0"/>
                </a:endParaRPr>
              </a:p>
            </p:txBody>
          </p:sp>
          <p:sp>
            <p:nvSpPr>
              <p:cNvPr id="17" name="Ellipse 16"/>
              <p:cNvSpPr/>
              <p:nvPr/>
            </p:nvSpPr>
            <p:spPr bwMode="gray">
              <a:xfrm>
                <a:off x="2157973" y="4344609"/>
                <a:ext cx="1136232" cy="113623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57150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grpSp>
        <p:nvGrpSpPr>
          <p:cNvPr id="101381" name="Gruppieren 33"/>
          <p:cNvGrpSpPr>
            <a:grpSpLocks/>
          </p:cNvGrpSpPr>
          <p:nvPr/>
        </p:nvGrpSpPr>
        <p:grpSpPr bwMode="auto">
          <a:xfrm>
            <a:off x="5652119" y="2780929"/>
            <a:ext cx="3168353" cy="2186363"/>
            <a:chOff x="5652107" y="2781193"/>
            <a:chExt cx="3168469" cy="2186832"/>
          </a:xfrm>
        </p:grpSpPr>
        <p:cxnSp>
          <p:nvCxnSpPr>
            <p:cNvPr id="9233" name="Gerade Verbindung 10"/>
            <p:cNvCxnSpPr>
              <a:cxnSpLocks noChangeShapeType="1"/>
            </p:cNvCxnSpPr>
            <p:nvPr/>
          </p:nvCxnSpPr>
          <p:spPr bwMode="gray">
            <a:xfrm flipV="1">
              <a:off x="6477000" y="3371666"/>
              <a:ext cx="18" cy="1035264"/>
            </a:xfrm>
            <a:prstGeom prst="line">
              <a:avLst/>
            </a:prstGeom>
            <a:noFill/>
            <a:ln w="19050">
              <a:solidFill>
                <a:srgbClr val="969696"/>
              </a:solidFill>
              <a:prstDash val="sysDot"/>
              <a:round/>
              <a:headEnd/>
              <a:tailEnd/>
            </a:ln>
            <a:extLst>
              <a:ext uri="{909E8E84-426E-40dd-AFC4-6F175D3DCCD1}">
                <a14:hiddenFill xmlns:a14="http://schemas.microsoft.com/office/drawing/2010/main">
                  <a:noFill/>
                </a14:hiddenFill>
              </a:ext>
            </a:extLst>
          </p:spPr>
        </p:cxnSp>
        <p:sp>
          <p:nvSpPr>
            <p:cNvPr id="9234" name="Rechteck 11"/>
            <p:cNvSpPr>
              <a:spLocks noChangeArrowheads="1"/>
            </p:cNvSpPr>
            <p:nvPr/>
          </p:nvSpPr>
          <p:spPr bwMode="gray">
            <a:xfrm>
              <a:off x="5652107" y="2781193"/>
              <a:ext cx="3168469" cy="58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noProof="1" smtClean="0"/>
                <a:t>Probabilistische Datenbanken</a:t>
              </a:r>
              <a:endParaRPr lang="de-DE" sz="2000" noProof="1">
                <a:cs typeface="Arial" charset="0"/>
              </a:endParaRPr>
            </a:p>
          </p:txBody>
        </p:sp>
        <p:pic>
          <p:nvPicPr>
            <p:cNvPr id="9235"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5953125" y="4675261"/>
              <a:ext cx="1123950" cy="29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llipse 12"/>
            <p:cNvSpPr/>
            <p:nvPr/>
          </p:nvSpPr>
          <p:spPr bwMode="gray">
            <a:xfrm>
              <a:off x="6055526" y="3930980"/>
              <a:ext cx="910836" cy="910836"/>
            </a:xfrm>
            <a:prstGeom prst="ellipse">
              <a:avLst/>
            </a:prstGeom>
            <a:solidFill>
              <a:schemeClr val="accent1">
                <a:lumMod val="60000"/>
                <a:lumOff val="40000"/>
              </a:schemeClr>
            </a:soli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342900" h="2921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sp>
        <p:nvSpPr>
          <p:cNvPr id="40" name="Textplatzhalter 2"/>
          <p:cNvSpPr txBox="1">
            <a:spLocks/>
          </p:cNvSpPr>
          <p:nvPr/>
        </p:nvSpPr>
        <p:spPr bwMode="gray">
          <a:xfrm>
            <a:off x="241300" y="1125538"/>
            <a:ext cx="8147050"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0" tIns="0" rIns="0" bIns="0"/>
          <a:lstStyle>
            <a:lvl1pPr marL="342900" indent="-342900" algn="l" rtl="0" eaLnBrk="0" fontAlgn="base" hangingPunct="0">
              <a:spcBef>
                <a:spcPct val="20000"/>
              </a:spcBef>
              <a:spcAft>
                <a:spcPct val="0"/>
              </a:spcAft>
              <a:buNone/>
              <a:defRPr sz="2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a:defRPr/>
            </a:pPr>
            <a:r>
              <a:rPr lang="de-DE" sz="2400" dirty="0" smtClean="0"/>
              <a:t>Von Stromdatenbanken zu </a:t>
            </a:r>
            <a:r>
              <a:rPr lang="de-DE" sz="2400" dirty="0" err="1" smtClean="0"/>
              <a:t>probabilistischen</a:t>
            </a:r>
            <a:r>
              <a:rPr lang="de-DE" sz="2400" dirty="0" smtClean="0"/>
              <a:t> Datenbanken</a:t>
            </a:r>
            <a:endParaRPr lang="de-DE" sz="2400" dirty="0"/>
          </a:p>
        </p:txBody>
      </p:sp>
      <p:sp>
        <p:nvSpPr>
          <p:cNvPr id="9224" name="Textfeld 6"/>
          <p:cNvSpPr txBox="1">
            <a:spLocks noChangeArrowheads="1"/>
          </p:cNvSpPr>
          <p:nvPr/>
        </p:nvSpPr>
        <p:spPr bwMode="auto">
          <a:xfrm>
            <a:off x="9817100" y="3835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endParaRPr lang="de-DE" sz="1800"/>
          </a:p>
        </p:txBody>
      </p:sp>
      <p:grpSp>
        <p:nvGrpSpPr>
          <p:cNvPr id="9225" name="Gruppierung 5"/>
          <p:cNvGrpSpPr>
            <a:grpSpLocks/>
          </p:cNvGrpSpPr>
          <p:nvPr/>
        </p:nvGrpSpPr>
        <p:grpSpPr bwMode="auto">
          <a:xfrm>
            <a:off x="2876550" y="1837904"/>
            <a:ext cx="3927698" cy="1278359"/>
            <a:chOff x="2876550" y="1837904"/>
            <a:chExt cx="3927698" cy="1278359"/>
          </a:xfrm>
        </p:grpSpPr>
        <p:pic>
          <p:nvPicPr>
            <p:cNvPr id="922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2876550" y="2902984"/>
              <a:ext cx="819067" cy="21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7" name="Gruppieren 41"/>
            <p:cNvGrpSpPr>
              <a:grpSpLocks/>
            </p:cNvGrpSpPr>
            <p:nvPr/>
          </p:nvGrpSpPr>
          <p:grpSpPr bwMode="auto">
            <a:xfrm>
              <a:off x="2998965" y="1837904"/>
              <a:ext cx="3805283" cy="1131290"/>
              <a:chOff x="2474518" y="4039141"/>
              <a:chExt cx="3805667" cy="1131773"/>
            </a:xfrm>
          </p:grpSpPr>
          <p:cxnSp>
            <p:nvCxnSpPr>
              <p:cNvPr id="9228" name="Gerade Verbindung 22"/>
              <p:cNvCxnSpPr>
                <a:cxnSpLocks noChangeShapeType="1"/>
              </p:cNvCxnSpPr>
              <p:nvPr/>
            </p:nvCxnSpPr>
            <p:spPr bwMode="gray">
              <a:xfrm flipV="1">
                <a:off x="2751437" y="4406258"/>
                <a:ext cx="0" cy="732233"/>
              </a:xfrm>
              <a:prstGeom prst="line">
                <a:avLst/>
              </a:prstGeom>
              <a:noFill/>
              <a:ln w="19050">
                <a:solidFill>
                  <a:srgbClr val="969696"/>
                </a:solidFill>
                <a:prstDash val="sysDot"/>
                <a:round/>
                <a:headEnd/>
                <a:tailEnd/>
              </a:ln>
              <a:extLst>
                <a:ext uri="{909E8E84-426E-40dd-AFC4-6F175D3DCCD1}">
                  <a14:hiddenFill xmlns:a14="http://schemas.microsoft.com/office/drawing/2010/main">
                    <a:noFill/>
                  </a14:hiddenFill>
                </a:ext>
              </a:extLst>
            </p:spPr>
          </p:cxnSp>
          <p:sp>
            <p:nvSpPr>
              <p:cNvPr id="9229" name="Rechteck 23"/>
              <p:cNvSpPr>
                <a:spLocks noChangeArrowheads="1"/>
              </p:cNvSpPr>
              <p:nvPr/>
            </p:nvSpPr>
            <p:spPr bwMode="gray">
              <a:xfrm>
                <a:off x="2614247" y="4039141"/>
                <a:ext cx="3665938" cy="29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0" tIns="0" rIns="0" bIns="0">
                <a:spAutoFit/>
              </a:bodyPr>
              <a:lstStyle/>
              <a:p>
                <a:pPr>
                  <a:lnSpc>
                    <a:spcPct val="95000"/>
                  </a:lnSpc>
                  <a:spcAft>
                    <a:spcPts val="800"/>
                  </a:spcAft>
                  <a:buClr>
                    <a:srgbClr val="808080"/>
                  </a:buClr>
                </a:pPr>
                <a:r>
                  <a:rPr lang="de-DE" sz="2000" dirty="0" smtClean="0"/>
                  <a:t>Stromkonzept</a:t>
                </a:r>
                <a:endParaRPr lang="de-DE" sz="2000" noProof="1">
                  <a:cs typeface="Arial" charset="0"/>
                </a:endParaRPr>
              </a:p>
            </p:txBody>
          </p:sp>
          <p:sp>
            <p:nvSpPr>
              <p:cNvPr id="37" name="Ellipse 24"/>
              <p:cNvSpPr/>
              <p:nvPr/>
            </p:nvSpPr>
            <p:spPr bwMode="gray">
              <a:xfrm>
                <a:off x="2474518" y="4644662"/>
                <a:ext cx="526252" cy="52625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247650" h="2413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Tree>
    <p:extLst>
      <p:ext uri="{BB962C8B-B14F-4D97-AF65-F5344CB8AC3E}">
        <p14:creationId xmlns:p14="http://schemas.microsoft.com/office/powerpoint/2010/main" val="2283798427"/>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1381"/>
                                        </p:tgtEl>
                                        <p:attrNameLst>
                                          <p:attrName>style.visibility</p:attrName>
                                        </p:attrNameLst>
                                      </p:cBhvr>
                                      <p:to>
                                        <p:strVal val="visible"/>
                                      </p:to>
                                    </p:set>
                                    <p:animEffect transition="in" filter="dissolve">
                                      <p:cBhvr>
                                        <p:cTn id="7" dur="500"/>
                                        <p:tgtEl>
                                          <p:spTgt spid="10138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1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oop_detectors_on_road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1358900"/>
            <a:ext cx="3178175" cy="4770438"/>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title"/>
          </p:nvPr>
        </p:nvSpPr>
        <p:spPr>
          <a:xfrm>
            <a:off x="395635" y="150912"/>
            <a:ext cx="6624637" cy="685800"/>
          </a:xfrm>
        </p:spPr>
        <p:txBody>
          <a:bodyPr/>
          <a:lstStyle/>
          <a:p>
            <a:r>
              <a:rPr lang="en-US" sz="3600" dirty="0" err="1" smtClean="0"/>
              <a:t>Beispielanwendung</a:t>
            </a:r>
            <a:r>
              <a:rPr lang="en-US" sz="3600" dirty="0" smtClean="0"/>
              <a:t> 2</a:t>
            </a:r>
            <a:endParaRPr lang="en-US" sz="3600" dirty="0"/>
          </a:p>
        </p:txBody>
      </p:sp>
      <p:sp>
        <p:nvSpPr>
          <p:cNvPr id="9220" name="Rectangle 4"/>
          <p:cNvSpPr>
            <a:spLocks noGrp="1" noChangeArrowheads="1"/>
          </p:cNvSpPr>
          <p:nvPr>
            <p:ph type="body" sz="half" idx="2"/>
          </p:nvPr>
        </p:nvSpPr>
        <p:spPr>
          <a:xfrm>
            <a:off x="3600450" y="1277938"/>
            <a:ext cx="5472113" cy="4246562"/>
          </a:xfrm>
        </p:spPr>
        <p:txBody>
          <a:bodyPr/>
          <a:lstStyle/>
          <a:p>
            <a:r>
              <a:rPr lang="en-US" sz="2400" dirty="0" err="1" smtClean="0"/>
              <a:t>Verkehrsüberwachung</a:t>
            </a:r>
            <a:endParaRPr lang="en-US" sz="2400" dirty="0"/>
          </a:p>
          <a:p>
            <a:pPr lvl="1"/>
            <a:r>
              <a:rPr lang="en-US" sz="2000" dirty="0" err="1" smtClean="0"/>
              <a:t>Datenformat</a:t>
            </a:r>
            <a:endParaRPr lang="en-US" sz="2000" dirty="0"/>
          </a:p>
          <a:p>
            <a:pPr lvl="1"/>
            <a:endParaRPr lang="en-US" sz="2000" dirty="0"/>
          </a:p>
          <a:p>
            <a:pPr lvl="1"/>
            <a:r>
              <a:rPr lang="en-US" sz="2000" dirty="0" err="1" smtClean="0"/>
              <a:t>Zeitstempel</a:t>
            </a:r>
            <a:r>
              <a:rPr lang="en-US" sz="2000" dirty="0" smtClean="0"/>
              <a:t> </a:t>
            </a:r>
            <a:r>
              <a:rPr lang="en-US" sz="2000" dirty="0" err="1" smtClean="0"/>
              <a:t>explizit</a:t>
            </a:r>
            <a:endParaRPr lang="en-US" sz="2000" dirty="0"/>
          </a:p>
          <a:p>
            <a:pPr lvl="1"/>
            <a:r>
              <a:rPr lang="en-US" sz="2000" dirty="0" err="1" smtClean="0"/>
              <a:t>Kontinuierlicher</a:t>
            </a:r>
            <a:r>
              <a:rPr lang="en-US" sz="2000" dirty="0" smtClean="0"/>
              <a:t> </a:t>
            </a:r>
            <a:r>
              <a:rPr lang="en-US" sz="2000" dirty="0" err="1" smtClean="0"/>
              <a:t>Datenfluss</a:t>
            </a:r>
            <a:r>
              <a:rPr lang="en-US" sz="2000" dirty="0" smtClean="0"/>
              <a:t/>
            </a:r>
            <a:br>
              <a:rPr lang="en-US" sz="2000" dirty="0" smtClean="0"/>
            </a:br>
            <a:r>
              <a:rPr lang="en-US" sz="2000" dirty="0" smtClean="0">
                <a:sym typeface="Wingdings" charset="0"/>
              </a:rPr>
              <a:t> Strom von </a:t>
            </a:r>
            <a:r>
              <a:rPr lang="en-US" sz="2000" dirty="0" err="1" smtClean="0">
                <a:sym typeface="Wingdings" charset="0"/>
              </a:rPr>
              <a:t>Daten</a:t>
            </a:r>
            <a:endParaRPr lang="en-US" sz="2000" dirty="0">
              <a:sym typeface="Wingdings" charset="0"/>
            </a:endParaRPr>
          </a:p>
          <a:p>
            <a:pPr lvl="2"/>
            <a:r>
              <a:rPr lang="en-US" sz="2000" dirty="0"/>
              <a:t>Variable </a:t>
            </a:r>
            <a:r>
              <a:rPr lang="en-US" sz="2000" dirty="0" err="1" smtClean="0"/>
              <a:t>Datenraten</a:t>
            </a:r>
            <a:endParaRPr lang="en-US" sz="2000" dirty="0"/>
          </a:p>
          <a:p>
            <a:pPr lvl="2"/>
            <a:r>
              <a:rPr lang="en-US" sz="2000" dirty="0" err="1" smtClean="0"/>
              <a:t>Zeit</a:t>
            </a:r>
            <a:r>
              <a:rPr lang="en-US" sz="2000" dirty="0" smtClean="0"/>
              <a:t>- und </a:t>
            </a:r>
            <a:r>
              <a:rPr lang="en-US" sz="2000" dirty="0" err="1" smtClean="0"/>
              <a:t>Ortsabhängig</a:t>
            </a:r>
            <a:endParaRPr lang="en-US" sz="2000" dirty="0"/>
          </a:p>
          <a:p>
            <a:pPr lvl="1"/>
            <a:r>
              <a:rPr lang="en-US" sz="2000" dirty="0" err="1" smtClean="0"/>
              <a:t>Anfragen</a:t>
            </a:r>
            <a:endParaRPr lang="en-US" sz="2000" dirty="0"/>
          </a:p>
          <a:p>
            <a:pPr lvl="2"/>
            <a:r>
              <a:rPr lang="en-US" sz="2000" dirty="0" err="1" smtClean="0"/>
              <a:t>Kontinuierlich</a:t>
            </a:r>
            <a:r>
              <a:rPr lang="en-US" sz="2000" dirty="0" smtClean="0"/>
              <a:t>, </a:t>
            </a:r>
            <a:r>
              <a:rPr lang="en-US" sz="2000" dirty="0" err="1" smtClean="0"/>
              <a:t>langlaufend</a:t>
            </a:r>
            <a:endParaRPr lang="en-US" sz="2000" dirty="0"/>
          </a:p>
        </p:txBody>
      </p:sp>
      <p:sp>
        <p:nvSpPr>
          <p:cNvPr id="9221" name="Text Box 5"/>
          <p:cNvSpPr txBox="1">
            <a:spLocks noChangeArrowheads="1"/>
          </p:cNvSpPr>
          <p:nvPr/>
        </p:nvSpPr>
        <p:spPr bwMode="auto">
          <a:xfrm>
            <a:off x="1106488" y="5085184"/>
            <a:ext cx="5457825" cy="1108075"/>
          </a:xfrm>
          <a:prstGeom prst="rect">
            <a:avLst/>
          </a:prstGeom>
          <a:solidFill>
            <a:schemeClr val="bg1"/>
          </a:solidFill>
          <a:ln w="101600">
            <a:solidFill>
              <a:srgbClr val="FFFF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ja-JP" altLang="en-US" sz="2000" b="0" dirty="0">
                <a:latin typeface="Arial"/>
              </a:rPr>
              <a:t>“</a:t>
            </a:r>
            <a:r>
              <a:rPr lang="en-US" sz="2000" b="0" dirty="0">
                <a:latin typeface="Arial" charset="0"/>
              </a:rPr>
              <a:t>At which measuring stations of the highway has the average speed of vehicles been below 15 m/s over the last 15 minutes ?</a:t>
            </a:r>
            <a:r>
              <a:rPr lang="ja-JP" altLang="en-US" sz="2000" b="0" dirty="0">
                <a:latin typeface="Arial"/>
              </a:rPr>
              <a:t>”</a:t>
            </a:r>
            <a:endParaRPr lang="en-US" sz="2000" b="0" dirty="0">
              <a:latin typeface="Arial" charset="0"/>
            </a:endParaRPr>
          </a:p>
        </p:txBody>
      </p:sp>
      <p:sp>
        <p:nvSpPr>
          <p:cNvPr id="9222" name="Text Box 6"/>
          <p:cNvSpPr txBox="1">
            <a:spLocks noChangeArrowheads="1"/>
          </p:cNvSpPr>
          <p:nvPr/>
        </p:nvSpPr>
        <p:spPr bwMode="auto">
          <a:xfrm>
            <a:off x="3923928" y="2132856"/>
            <a:ext cx="52565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r>
              <a:rPr lang="en-US" sz="1400" dirty="0" err="1" smtClean="0">
                <a:latin typeface="Courier New" charset="0"/>
              </a:rPr>
              <a:t>HighwayStream</a:t>
            </a:r>
            <a:r>
              <a:rPr lang="en-US" sz="1400" dirty="0" smtClean="0">
                <a:latin typeface="Courier New" charset="0"/>
              </a:rPr>
              <a:t>( </a:t>
            </a:r>
            <a:r>
              <a:rPr lang="en-US" sz="1400" dirty="0">
                <a:latin typeface="Courier New" charset="0"/>
              </a:rPr>
              <a:t>lane, speed, </a:t>
            </a:r>
            <a:r>
              <a:rPr lang="en-US" sz="1400" dirty="0" smtClean="0">
                <a:latin typeface="Courier New" charset="0"/>
              </a:rPr>
              <a:t>length</a:t>
            </a:r>
            <a:r>
              <a:rPr lang="en-US" sz="1400" dirty="0">
                <a:latin typeface="Courier New" charset="0"/>
              </a:rPr>
              <a:t>, timestamp )</a:t>
            </a:r>
          </a:p>
        </p:txBody>
      </p:sp>
      <p:pic>
        <p:nvPicPr>
          <p:cNvPr id="9223" name="Picture 7" descr="highway_j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 y="2124075"/>
            <a:ext cx="3233738" cy="2181225"/>
          </a:xfrm>
          <a:prstGeom prst="rect">
            <a:avLst/>
          </a:prstGeom>
          <a:noFill/>
          <a:extLst>
            <a:ext uri="{909E8E84-426E-40dd-AFC4-6F175D3DCCD1}">
              <a14:hiddenFill xmlns:a14="http://schemas.microsoft.com/office/drawing/2010/main">
                <a:solidFill>
                  <a:srgbClr val="FFFFFF"/>
                </a:solidFill>
              </a14:hiddenFill>
            </a:ext>
          </a:extLst>
        </p:spPr>
      </p:pic>
      <p:sp>
        <p:nvSpPr>
          <p:cNvPr id="8" name="Datumsplatzhalter 3"/>
          <p:cNvSpPr txBox="1">
            <a:spLocks/>
          </p:cNvSpPr>
          <p:nvPr/>
        </p:nvSpPr>
        <p:spPr>
          <a:xfrm>
            <a:off x="2627312" y="6356176"/>
            <a:ext cx="3240832" cy="45720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r>
              <a:rPr lang="en-US" sz="1400" dirty="0" smtClean="0">
                <a:solidFill>
                  <a:srgbClr val="0000FF"/>
                </a:solidFill>
              </a:rPr>
              <a:t>Bernhard Seeger 2006</a:t>
            </a:r>
          </a:p>
        </p:txBody>
      </p:sp>
      <p:sp>
        <p:nvSpPr>
          <p:cNvPr id="3" name="Rechteck 2"/>
          <p:cNvSpPr/>
          <p:nvPr/>
        </p:nvSpPr>
        <p:spPr>
          <a:xfrm>
            <a:off x="6804248" y="5036983"/>
            <a:ext cx="2232248" cy="1200329"/>
          </a:xfrm>
          <a:prstGeom prst="rect">
            <a:avLst/>
          </a:prstGeom>
        </p:spPr>
        <p:txBody>
          <a:bodyPr wrap="square">
            <a:spAutoFit/>
          </a:bodyPr>
          <a:lstStyle/>
          <a:p>
            <a:r>
              <a:rPr lang="de-DE" sz="1200" dirty="0" smtClean="0">
                <a:solidFill>
                  <a:srgbClr val="0000FF"/>
                </a:solidFill>
              </a:rPr>
              <a:t>siehe auch:</a:t>
            </a:r>
            <a:br>
              <a:rPr lang="de-DE" sz="1200" dirty="0" smtClean="0">
                <a:solidFill>
                  <a:srgbClr val="0000FF"/>
                </a:solidFill>
              </a:rPr>
            </a:br>
            <a:r>
              <a:rPr lang="de-DE" sz="1200" dirty="0" smtClean="0">
                <a:solidFill>
                  <a:srgbClr val="0000FF"/>
                </a:solidFill>
              </a:rPr>
              <a:t>S</a:t>
            </a:r>
            <a:r>
              <a:rPr lang="de-DE" sz="1200" dirty="0">
                <a:solidFill>
                  <a:srgbClr val="0000FF"/>
                </a:solidFill>
              </a:rPr>
              <a:t>. </a:t>
            </a:r>
            <a:r>
              <a:rPr lang="de-DE" sz="1200" dirty="0" err="1">
                <a:solidFill>
                  <a:srgbClr val="0000FF"/>
                </a:solidFill>
              </a:rPr>
              <a:t>Babu</a:t>
            </a:r>
            <a:r>
              <a:rPr lang="de-DE" sz="1200" dirty="0">
                <a:solidFill>
                  <a:srgbClr val="0000FF"/>
                </a:solidFill>
              </a:rPr>
              <a:t>, L. </a:t>
            </a:r>
            <a:r>
              <a:rPr lang="de-DE" sz="1200" dirty="0" err="1">
                <a:solidFill>
                  <a:srgbClr val="0000FF"/>
                </a:solidFill>
              </a:rPr>
              <a:t>Subramanian</a:t>
            </a:r>
            <a:r>
              <a:rPr lang="de-DE" sz="1200" dirty="0">
                <a:solidFill>
                  <a:srgbClr val="0000FF"/>
                </a:solidFill>
              </a:rPr>
              <a:t>, </a:t>
            </a:r>
            <a:r>
              <a:rPr lang="de-DE" sz="1200" dirty="0" err="1">
                <a:solidFill>
                  <a:srgbClr val="0000FF"/>
                </a:solidFill>
              </a:rPr>
              <a:t>and</a:t>
            </a:r>
            <a:r>
              <a:rPr lang="de-DE" sz="1200" dirty="0">
                <a:solidFill>
                  <a:srgbClr val="0000FF"/>
                </a:solidFill>
              </a:rPr>
              <a:t> J. </a:t>
            </a:r>
            <a:r>
              <a:rPr lang="de-DE" sz="1200" dirty="0" err="1">
                <a:solidFill>
                  <a:srgbClr val="0000FF"/>
                </a:solidFill>
              </a:rPr>
              <a:t>Widom</a:t>
            </a:r>
            <a:r>
              <a:rPr lang="de-DE" sz="1200" dirty="0">
                <a:solidFill>
                  <a:srgbClr val="0000FF"/>
                </a:solidFill>
              </a:rPr>
              <a:t>. A Data Stream Management System </a:t>
            </a:r>
            <a:r>
              <a:rPr lang="de-DE" sz="1200" dirty="0" err="1">
                <a:solidFill>
                  <a:srgbClr val="0000FF"/>
                </a:solidFill>
              </a:rPr>
              <a:t>for</a:t>
            </a:r>
            <a:r>
              <a:rPr lang="de-DE" sz="1200" dirty="0">
                <a:solidFill>
                  <a:srgbClr val="0000FF"/>
                </a:solidFill>
              </a:rPr>
              <a:t> Network Traffic Management In </a:t>
            </a:r>
            <a:r>
              <a:rPr lang="de-DE" sz="1200" dirty="0" err="1">
                <a:solidFill>
                  <a:srgbClr val="0000FF"/>
                </a:solidFill>
              </a:rPr>
              <a:t>Proc</a:t>
            </a:r>
            <a:r>
              <a:rPr lang="de-DE" sz="1200" dirty="0">
                <a:solidFill>
                  <a:srgbClr val="0000FF"/>
                </a:solidFill>
              </a:rPr>
              <a:t>. of NRDM 2001, May 2001 </a:t>
            </a:r>
          </a:p>
        </p:txBody>
      </p:sp>
    </p:spTree>
    <p:extLst>
      <p:ext uri="{BB962C8B-B14F-4D97-AF65-F5344CB8AC3E}">
        <p14:creationId xmlns:p14="http://schemas.microsoft.com/office/powerpoint/2010/main" val="944468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par>
                                <p:cTn id="9" presetID="1" presetClass="exit" presetSubtype="0" fill="hold" nodeType="withEffect">
                                  <p:stCondLst>
                                    <p:cond delay="0"/>
                                  </p:stCondLst>
                                  <p:childTnLst>
                                    <p:set>
                                      <p:cBhvr>
                                        <p:cTn id="10" dur="1" fill="hold">
                                          <p:stCondLst>
                                            <p:cond delay="0"/>
                                          </p:stCondLst>
                                        </p:cTn>
                                        <p:tgtEl>
                                          <p:spTgt spid="9218"/>
                                        </p:tgtEl>
                                        <p:attrNameLst>
                                          <p:attrName>style.visibility</p:attrName>
                                        </p:attrNameLst>
                                      </p:cBhvr>
                                      <p:to>
                                        <p:strVal val="hidden"/>
                                      </p:to>
                                    </p:set>
                                  </p:childTnLst>
                                </p:cTn>
                              </p:par>
                              <p:par>
                                <p:cTn id="11" presetID="49" presetClass="entr" presetSubtype="0" decel="100000" fill="hold" nodeType="withEffect">
                                  <p:stCondLst>
                                    <p:cond delay="0"/>
                                  </p:stCondLst>
                                  <p:childTnLst>
                                    <p:set>
                                      <p:cBhvr>
                                        <p:cTn id="12" dur="1" fill="hold">
                                          <p:stCondLst>
                                            <p:cond delay="0"/>
                                          </p:stCondLst>
                                        </p:cTn>
                                        <p:tgtEl>
                                          <p:spTgt spid="9223"/>
                                        </p:tgtEl>
                                        <p:attrNameLst>
                                          <p:attrName>style.visibility</p:attrName>
                                        </p:attrNameLst>
                                      </p:cBhvr>
                                      <p:to>
                                        <p:strVal val="visible"/>
                                      </p:to>
                                    </p:set>
                                    <p:anim calcmode="lin" valueType="num">
                                      <p:cBhvr>
                                        <p:cTn id="13" dur="500" fill="hold"/>
                                        <p:tgtEl>
                                          <p:spTgt spid="9223"/>
                                        </p:tgtEl>
                                        <p:attrNameLst>
                                          <p:attrName>ppt_w</p:attrName>
                                        </p:attrNameLst>
                                      </p:cBhvr>
                                      <p:tavLst>
                                        <p:tav tm="0">
                                          <p:val>
                                            <p:fltVal val="0"/>
                                          </p:val>
                                        </p:tav>
                                        <p:tav tm="100000">
                                          <p:val>
                                            <p:strVal val="#ppt_w"/>
                                          </p:val>
                                        </p:tav>
                                      </p:tavLst>
                                    </p:anim>
                                    <p:anim calcmode="lin" valueType="num">
                                      <p:cBhvr>
                                        <p:cTn id="14" dur="500" fill="hold"/>
                                        <p:tgtEl>
                                          <p:spTgt spid="9223"/>
                                        </p:tgtEl>
                                        <p:attrNameLst>
                                          <p:attrName>ppt_h</p:attrName>
                                        </p:attrNameLst>
                                      </p:cBhvr>
                                      <p:tavLst>
                                        <p:tav tm="0">
                                          <p:val>
                                            <p:fltVal val="0"/>
                                          </p:val>
                                        </p:tav>
                                        <p:tav tm="100000">
                                          <p:val>
                                            <p:strVal val="#ppt_h"/>
                                          </p:val>
                                        </p:tav>
                                      </p:tavLst>
                                    </p:anim>
                                    <p:anim calcmode="lin" valueType="num">
                                      <p:cBhvr>
                                        <p:cTn id="15" dur="500" fill="hold"/>
                                        <p:tgtEl>
                                          <p:spTgt spid="9223"/>
                                        </p:tgtEl>
                                        <p:attrNameLst>
                                          <p:attrName>style.rotation</p:attrName>
                                        </p:attrNameLst>
                                      </p:cBhvr>
                                      <p:tavLst>
                                        <p:tav tm="0">
                                          <p:val>
                                            <p:fltVal val="360"/>
                                          </p:val>
                                        </p:tav>
                                        <p:tav tm="100000">
                                          <p:val>
                                            <p:fltVal val="0"/>
                                          </p:val>
                                        </p:tav>
                                      </p:tavLst>
                                    </p:anim>
                                    <p:animEffect transition="in" filter="fade">
                                      <p:cBhvr>
                                        <p:cTn id="16" dur="500"/>
                                        <p:tgtEl>
                                          <p:spTgt spid="922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3" grpId="0"/>
    </p:bldLst>
  </p:timing>
</p:sld>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5601</Words>
  <Application>Microsoft Macintosh PowerPoint</Application>
  <PresentationFormat>Bildschirmpräsentation (4:3)</PresentationFormat>
  <Paragraphs>1069</Paragraphs>
  <Slides>87</Slides>
  <Notes>38</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87</vt:i4>
      </vt:variant>
    </vt:vector>
  </HeadingPairs>
  <TitlesOfParts>
    <vt:vector size="90" baseType="lpstr">
      <vt:lpstr>7_Standarddesign</vt:lpstr>
      <vt:lpstr>Formel</vt:lpstr>
      <vt:lpstr>Equation</vt:lpstr>
      <vt:lpstr>Non-Standard-Datenbanken</vt:lpstr>
      <vt:lpstr>Non-Standard-Datenbanken</vt:lpstr>
      <vt:lpstr>Datenströme: Motivation</vt:lpstr>
      <vt:lpstr>Stromdatenbanken vs. Stromverarbeitungs-SW</vt:lpstr>
      <vt:lpstr>Beispiel 1: Telefondatenauswertung</vt:lpstr>
      <vt:lpstr>Anfrage 1 (self-join)</vt:lpstr>
      <vt:lpstr>Anfrage 2 (join)</vt:lpstr>
      <vt:lpstr>Anfrage 3  (Gruppierung und Aggregation)</vt:lpstr>
      <vt:lpstr>Beispielanwendung 2</vt:lpstr>
      <vt:lpstr>Anforderungen</vt:lpstr>
      <vt:lpstr>Das allgemeine Anwendungsszenario</vt:lpstr>
      <vt:lpstr>Spezielle Ausprägung: Netzwerküberwachung</vt:lpstr>
      <vt:lpstr>   Beispiel 3: Auswertung von Netzwerkdaten</vt:lpstr>
      <vt:lpstr>Data Stream Management System</vt:lpstr>
      <vt:lpstr>Beispiel 4: Sensordatenauswertung</vt:lpstr>
      <vt:lpstr>Ähnlichkeitsmaße</vt:lpstr>
      <vt:lpstr>Korrelationskoeffizient: Visualisierung</vt:lpstr>
      <vt:lpstr>Fensterkonzept</vt:lpstr>
      <vt:lpstr>Beispiel 4: Sensordatenauswertung</vt:lpstr>
      <vt:lpstr>Beispiel 4: Sensordatenauswertung</vt:lpstr>
      <vt:lpstr>Approximation</vt:lpstr>
      <vt:lpstr>DBMS versus DSMS</vt:lpstr>
      <vt:lpstr>Standards?</vt:lpstr>
      <vt:lpstr>Non-Standard-Datenbanken</vt:lpstr>
      <vt:lpstr>STREAM: Stanford Stream Data Manager</vt:lpstr>
      <vt:lpstr>Konkrete Sprache – CQL</vt:lpstr>
      <vt:lpstr>CQL Beispielanfrage 1</vt:lpstr>
      <vt:lpstr>CQL Beispielanfrage 2</vt:lpstr>
      <vt:lpstr>Relationen und Ströme</vt:lpstr>
      <vt:lpstr>Konversion</vt:lpstr>
      <vt:lpstr>Konversion – Definitionen</vt:lpstr>
      <vt:lpstr>Präzisierung – Multimengensemantik</vt:lpstr>
      <vt:lpstr>Abstrakte Semantik – Beispiel 1</vt:lpstr>
      <vt:lpstr>Abstrakte Semantik – Beispiel 1</vt:lpstr>
      <vt:lpstr>Abstrakte Semantik – Beispiel 1</vt:lpstr>
      <vt:lpstr>Abstrakte Semantik – Beispiel 2</vt:lpstr>
      <vt:lpstr>Abstrakte Semantik – Beispiel 2</vt:lpstr>
      <vt:lpstr>Annahmen</vt:lpstr>
      <vt:lpstr>Einfache Verbundanfrage</vt:lpstr>
      <vt:lpstr>Einfache Verbundanfrage</vt:lpstr>
      <vt:lpstr>Istream, Rstream, Fenster</vt:lpstr>
      <vt:lpstr>Non-Standard-Datenbanken</vt:lpstr>
      <vt:lpstr>Benchmark: “Linear Road”</vt:lpstr>
      <vt:lpstr>Linear Road-Benchmark</vt:lpstr>
      <vt:lpstr>Einfaches Beispiel</vt:lpstr>
      <vt:lpstr>Schwieriges Beispiel</vt:lpstr>
      <vt:lpstr>Maut-Beispiel in CQL</vt:lpstr>
      <vt:lpstr>Maut-Beispiel in CQL (2)</vt:lpstr>
      <vt:lpstr>Non-Standard-Datenbanken</vt:lpstr>
      <vt:lpstr>Implementierung eines DSMS – Designeinflüsse</vt:lpstr>
      <vt:lpstr>Anfrageverarbeitung</vt:lpstr>
      <vt:lpstr>Ein Beispiel</vt:lpstr>
      <vt:lpstr>Warum auch Projektion  ggf. mit Zustand?</vt:lpstr>
      <vt:lpstr>Problembetrachtung</vt:lpstr>
      <vt:lpstr>Stromverarbeitungsmodelle – interner Speicher A[.]</vt:lpstr>
      <vt:lpstr>Approximation</vt:lpstr>
      <vt:lpstr>Approximation und Randomisierung</vt:lpstr>
      <vt:lpstr>Probabilistische Garantien </vt:lpstr>
      <vt:lpstr>Exkurs: Randbereichsabschätzungen</vt:lpstr>
      <vt:lpstr>Stichproben (Abtastung, sampling): Grundlagen</vt:lpstr>
      <vt:lpstr>Randbereichsschätzungen für Summen</vt:lpstr>
      <vt:lpstr>Randbereichsschätzungen für Summen (2)</vt:lpstr>
      <vt:lpstr>Stichprobem für Datenströme</vt:lpstr>
      <vt:lpstr>Verwendung einer festgelegten Teilmenge</vt:lpstr>
      <vt:lpstr>Probleme des naiven Ansatzes</vt:lpstr>
      <vt:lpstr>Lösung: Stichprobe mit Benutzern</vt:lpstr>
      <vt:lpstr>Generalisierte Lösung</vt:lpstr>
      <vt:lpstr>Stichproben für Datenströme</vt:lpstr>
      <vt:lpstr>Reservoir Sampling (Reservoir bildet Synopse)</vt:lpstr>
      <vt:lpstr>Reservoir Sampling – Analyse</vt:lpstr>
      <vt:lpstr>Min-wise Sampling</vt:lpstr>
      <vt:lpstr>Count-Min-Skizzen (CM-Skizzen)</vt:lpstr>
      <vt:lpstr>CM-Skizzen – Struktur</vt:lpstr>
      <vt:lpstr>CM-Skizzen – Garantien</vt:lpstr>
      <vt:lpstr>Herleitung der Abschätzung A‘[j] für A[j]</vt:lpstr>
      <vt:lpstr>Herleitung der Abschätzung A‘[j] für A[j] (2)</vt:lpstr>
      <vt:lpstr>CM-Skizzen – Analyse</vt:lpstr>
      <vt:lpstr>Zählen der Anzahl der verschiedenen Element</vt:lpstr>
      <vt:lpstr>Anzahl verschiedener Werte abschätzen</vt:lpstr>
      <vt:lpstr>Flajolet-Martin Approach</vt:lpstr>
      <vt:lpstr>Warum funktioniert das? Intuition</vt:lpstr>
      <vt:lpstr>FM-Skizzen [Flajolet, Martin’85]</vt:lpstr>
      <vt:lpstr>FM-Skizzen – Analyse</vt:lpstr>
      <vt:lpstr>Herleitung der Schätzung von d</vt:lpstr>
      <vt:lpstr>FM-Skizzen – Eigenschaften</vt:lpstr>
      <vt:lpstr>Stichproben und Skizzierung: Zusammenfassung</vt:lpstr>
      <vt:lpstr>Zusammenfassung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Uli</dc:creator>
  <cp:lastModifiedBy>Ralf Moeller</cp:lastModifiedBy>
  <cp:revision>1992</cp:revision>
  <cp:lastPrinted>2016-01-18T12:48:19Z</cp:lastPrinted>
  <dcterms:created xsi:type="dcterms:W3CDTF">2010-04-27T12:26:40Z</dcterms:created>
  <dcterms:modified xsi:type="dcterms:W3CDTF">2016-01-21T22:17:19Z</dcterms:modified>
</cp:coreProperties>
</file>