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6"/>
  </p:notesMasterIdLst>
  <p:handoutMasterIdLst>
    <p:handoutMasterId r:id="rId87"/>
  </p:handoutMasterIdLst>
  <p:sldIdLst>
    <p:sldId id="273" r:id="rId2"/>
    <p:sldId id="537" r:id="rId3"/>
    <p:sldId id="539" r:id="rId4"/>
    <p:sldId id="540" r:id="rId5"/>
    <p:sldId id="542" r:id="rId6"/>
    <p:sldId id="543" r:id="rId7"/>
    <p:sldId id="544" r:id="rId8"/>
    <p:sldId id="545" r:id="rId9"/>
    <p:sldId id="546" r:id="rId10"/>
    <p:sldId id="577" r:id="rId11"/>
    <p:sldId id="550" r:id="rId12"/>
    <p:sldId id="551" r:id="rId13"/>
    <p:sldId id="552" r:id="rId14"/>
    <p:sldId id="553" r:id="rId15"/>
    <p:sldId id="721" r:id="rId16"/>
    <p:sldId id="555" r:id="rId17"/>
    <p:sldId id="72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70" r:id="rId33"/>
    <p:sldId id="571" r:id="rId34"/>
    <p:sldId id="572" r:id="rId35"/>
    <p:sldId id="573" r:id="rId36"/>
    <p:sldId id="574" r:id="rId37"/>
    <p:sldId id="575" r:id="rId38"/>
    <p:sldId id="576" r:id="rId39"/>
    <p:sldId id="584" r:id="rId40"/>
    <p:sldId id="585" r:id="rId41"/>
    <p:sldId id="586" r:id="rId42"/>
    <p:sldId id="587" r:id="rId43"/>
    <p:sldId id="588" r:id="rId44"/>
    <p:sldId id="589" r:id="rId45"/>
    <p:sldId id="590" r:id="rId46"/>
    <p:sldId id="591" r:id="rId47"/>
    <p:sldId id="592" r:id="rId48"/>
    <p:sldId id="593" r:id="rId49"/>
    <p:sldId id="594" r:id="rId50"/>
    <p:sldId id="595" r:id="rId51"/>
    <p:sldId id="596" r:id="rId52"/>
    <p:sldId id="597" r:id="rId53"/>
    <p:sldId id="598" r:id="rId54"/>
    <p:sldId id="722" r:id="rId55"/>
    <p:sldId id="600" r:id="rId56"/>
    <p:sldId id="601" r:id="rId57"/>
    <p:sldId id="602" r:id="rId58"/>
    <p:sldId id="603" r:id="rId59"/>
    <p:sldId id="604" r:id="rId60"/>
    <p:sldId id="605" r:id="rId61"/>
    <p:sldId id="606" r:id="rId62"/>
    <p:sldId id="607" r:id="rId63"/>
    <p:sldId id="612" r:id="rId64"/>
    <p:sldId id="613" r:id="rId65"/>
    <p:sldId id="614" r:id="rId66"/>
    <p:sldId id="615" r:id="rId67"/>
    <p:sldId id="616" r:id="rId68"/>
    <p:sldId id="617" r:id="rId69"/>
    <p:sldId id="618" r:id="rId70"/>
    <p:sldId id="619" r:id="rId71"/>
    <p:sldId id="620" r:id="rId72"/>
    <p:sldId id="621" r:id="rId73"/>
    <p:sldId id="622" r:id="rId74"/>
    <p:sldId id="623" r:id="rId75"/>
    <p:sldId id="624" r:id="rId76"/>
    <p:sldId id="625" r:id="rId77"/>
    <p:sldId id="730" r:id="rId78"/>
    <p:sldId id="626" r:id="rId79"/>
    <p:sldId id="627" r:id="rId80"/>
    <p:sldId id="628" r:id="rId81"/>
    <p:sldId id="629" r:id="rId82"/>
    <p:sldId id="630" r:id="rId83"/>
    <p:sldId id="731" r:id="rId84"/>
    <p:sldId id="723" r:id="rId8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5" autoAdjust="0"/>
    <p:restoredTop sz="94609" autoAdjust="0"/>
  </p:normalViewPr>
  <p:slideViewPr>
    <p:cSldViewPr>
      <p:cViewPr varScale="1">
        <p:scale>
          <a:sx n="114" d="100"/>
          <a:sy n="114" d="100"/>
        </p:scale>
        <p:origin x="168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handoutMaster" Target="handoutMasters/handoutMaster1.xml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76120B9-8230-544D-8B1C-CF8614484872}" type="datetimeFigureOut">
              <a:rPr lang="de-DE"/>
              <a:pPr>
                <a:defRPr/>
              </a:pPr>
              <a:t>26.11.17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05DD81C-45EC-584C-B523-9280BF58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4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182E4AE-5668-124F-9B5E-901F5F72967B}" type="datetimeFigureOut">
              <a:rPr lang="de-DE"/>
              <a:pPr>
                <a:defRPr/>
              </a:pPr>
              <a:t>26.11.17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B9E877-0E43-B249-88D5-7B9AFED89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6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92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6531F4-47E9-6A4E-AC3B-653FF6FC4E28}" type="slidenum">
              <a:rPr lang="en-US" sz="1200"/>
              <a:pPr/>
              <a:t>54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IIT</a:t>
            </a:r>
            <a:r>
              <a:rPr lang="en-US" baseline="0" dirty="0" smtClean="0"/>
              <a:t> Bombay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45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0A590A-B0A8-BC4A-831D-2B86C11F7EC5}" type="slidenum">
              <a:rPr lang="en-US" sz="1200"/>
              <a:pPr/>
              <a:t>77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Stoyanovich</a:t>
            </a:r>
            <a:r>
              <a:rPr lang="en-US" dirty="0" smtClean="0"/>
              <a:t>, Davidson,</a:t>
            </a:r>
            <a:r>
              <a:rPr lang="en-US" baseline="0" dirty="0" smtClean="0"/>
              <a:t> Milo, </a:t>
            </a:r>
            <a:r>
              <a:rPr lang="en-US" baseline="0" dirty="0" err="1" smtClean="0"/>
              <a:t>Tannen</a:t>
            </a:r>
            <a:endParaRPr lang="en-US" baseline="0" dirty="0" smtClean="0"/>
          </a:p>
          <a:p>
            <a:r>
              <a:rPr lang="en-US" baseline="0" dirty="0" smtClean="0"/>
              <a:t>UPENN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6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Beskales</a:t>
            </a:r>
            <a:r>
              <a:rPr lang="en-US" dirty="0" smtClean="0"/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Soliman</a:t>
            </a:r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Ilyas</a:t>
            </a:r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Ben-David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WATERLOO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6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complexity is the right metric for query language,</a:t>
            </a:r>
            <a:r>
              <a:rPr lang="en-US" baseline="0" dirty="0" smtClean="0"/>
              <a:t> and this is what I will discuss today.  </a:t>
            </a:r>
            <a:r>
              <a:rPr lang="en-US" dirty="0" smtClean="0"/>
              <a:t> This is what allows database</a:t>
            </a:r>
            <a:r>
              <a:rPr lang="en-US" baseline="0" dirty="0" smtClean="0"/>
              <a:t> systems </a:t>
            </a:r>
            <a:r>
              <a:rPr lang="en-US" dirty="0" smtClean="0"/>
              <a:t>to scale to large data sets.  ALL query languages that</a:t>
            </a:r>
            <a:r>
              <a:rPr lang="en-US" baseline="0" dirty="0" smtClean="0"/>
              <a:t> exists today in systems have PTIME data complexity: SQL,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 with negation, </a:t>
            </a:r>
            <a:r>
              <a:rPr lang="en-US" baseline="0" dirty="0" err="1" smtClean="0"/>
              <a:t>xquery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sparql</a:t>
            </a:r>
            <a:r>
              <a:rPr lang="en-US" baseline="0" dirty="0" smtClean="0"/>
              <a:t>, etc etc.  So this is the lens through which we will study query evaluation on </a:t>
            </a:r>
            <a:r>
              <a:rPr lang="en-US" baseline="0" smtClean="0"/>
              <a:t>probabilistic databases.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7D560C-D0B5-F148-96DC-F7137A44D8DA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B246-3330-9542-98E8-0D009F9309E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73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5964-1ACB-E742-83A7-6D5C6D2D6D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2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F5F6B-0EF4-0A45-A5AE-A60FF9680772}" type="datetime1">
              <a:rPr lang="de-DE"/>
              <a:pPr>
                <a:defRPr/>
              </a:pPr>
              <a:t>26.11.17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Christian Matzat 14.Februar 2012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BC72-DE70-DA4A-8022-86E03E264BE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10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2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3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596E9E2-63BE-0548-850C-820607A00EB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6" r:id="rId3"/>
    <p:sldLayoutId id="2147484187" r:id="rId4"/>
    <p:sldLayoutId id="2147484188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/>
              <a:t>Non-Standard-Datenbanken</a:t>
            </a: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088" y="2708275"/>
            <a:ext cx="7632700" cy="338455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Probabilistische</a:t>
            </a:r>
            <a:r>
              <a:rPr lang="de-DE" dirty="0" smtClean="0">
                <a:cs typeface="+mn-cs"/>
              </a:rPr>
              <a:t> Datenbanken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3062038"/>
            <a:ext cx="3168353" cy="1905251"/>
            <a:chOff x="5508087" y="3062364"/>
            <a:chExt cx="3168469" cy="19056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30623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8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 smtClean="0"/>
              <a:t>Relationales</a:t>
            </a:r>
            <a:r>
              <a:rPr lang="en-US" dirty="0" smtClean="0"/>
              <a:t> </a:t>
            </a:r>
            <a:r>
              <a:rPr lang="en-US" dirty="0" err="1" smtClean="0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41579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0247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Daten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gespeichert</a:t>
            </a:r>
            <a:r>
              <a:rPr lang="en-US" dirty="0" smtClean="0"/>
              <a:t> in </a:t>
            </a:r>
            <a:r>
              <a:rPr lang="en-US" dirty="0" err="1" smtClean="0"/>
              <a:t>Relationen</a:t>
            </a:r>
            <a:r>
              <a:rPr lang="en-US" dirty="0" smtClean="0"/>
              <a:t> (= </a:t>
            </a:r>
            <a:r>
              <a:rPr lang="en-US" dirty="0" err="1" smtClean="0"/>
              <a:t>Tabellen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37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7324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2958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 smtClean="0"/>
              <a:t>Relationen</a:t>
            </a:r>
            <a:r>
              <a:rPr lang="en-US" dirty="0" smtClean="0"/>
              <a:t> </a:t>
            </a:r>
            <a:r>
              <a:rPr lang="en-US" dirty="0"/>
              <a:t>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 smtClean="0">
                <a:cs typeface="Courier"/>
              </a:rPr>
              <a:t>z.B</a:t>
            </a:r>
            <a:r>
              <a:rPr lang="en-US" sz="1400" dirty="0" smtClean="0">
                <a:cs typeface="Courier"/>
              </a:rPr>
              <a:t>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6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410828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46913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87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59575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3119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793" y="5805264"/>
            <a:ext cx="137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Antwort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30715"/>
              </p:ext>
            </p:extLst>
          </p:nvPr>
        </p:nvGraphicFramePr>
        <p:xfrm>
          <a:off x="3107809" y="5776063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04252" y="6021155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34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35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36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8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39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72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52643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30271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793" y="5805264"/>
            <a:ext cx="137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Antwort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50933"/>
              </p:ext>
            </p:extLst>
          </p:nvPr>
        </p:nvGraphicFramePr>
        <p:xfrm>
          <a:off x="3107809" y="5776063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04252" y="6021155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34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35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36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8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39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22" name="Oval 21"/>
          <p:cNvSpPr/>
          <p:nvPr/>
        </p:nvSpPr>
        <p:spPr>
          <a:xfrm>
            <a:off x="4493068" y="2673973"/>
            <a:ext cx="1853182" cy="32301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5797" y="6329159"/>
            <a:ext cx="948131" cy="41220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6" y="2348880"/>
            <a:ext cx="1853182" cy="32301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82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712967" cy="503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 smtClean="0"/>
              <a:t>Komplexität</a:t>
            </a:r>
            <a:r>
              <a:rPr lang="en-US" dirty="0" smtClean="0"/>
              <a:t> der </a:t>
            </a:r>
            <a:r>
              <a:rPr lang="en-US" dirty="0" err="1" smtClean="0"/>
              <a:t>Anfragebeantwortung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Datenkomplexität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Komplexität</a:t>
            </a:r>
            <a:r>
              <a:rPr lang="en-US" dirty="0" smtClean="0"/>
              <a:t> = f(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Anfragekomplexität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err="1"/>
              <a:t>Komplexität</a:t>
            </a:r>
            <a:r>
              <a:rPr lang="en-US" dirty="0"/>
              <a:t> = </a:t>
            </a:r>
            <a:r>
              <a:rPr lang="en-US" dirty="0" smtClean="0"/>
              <a:t>f(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Kombinierte</a:t>
            </a:r>
            <a:r>
              <a:rPr lang="en-US" u="sng" dirty="0" smtClean="0"/>
              <a:t> </a:t>
            </a:r>
            <a:r>
              <a:rPr lang="en-US" u="sng" dirty="0" err="1" smtClean="0"/>
              <a:t>Komplexität</a:t>
            </a:r>
            <a:r>
              <a:rPr lang="en-US" dirty="0" smtClean="0"/>
              <a:t>: </a:t>
            </a:r>
            <a:r>
              <a:rPr lang="en-US" dirty="0" err="1" smtClean="0"/>
              <a:t>Komplexität</a:t>
            </a:r>
            <a:r>
              <a:rPr lang="en-US" dirty="0" smtClean="0"/>
              <a:t> = f(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5373216"/>
            <a:ext cx="480131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Datenkomplexität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Bereich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der </a:t>
            </a:r>
            <a:r>
              <a:rPr lang="en-US" sz="2400" dirty="0" err="1" smtClean="0"/>
              <a:t>Datenbankforschung</a:t>
            </a:r>
            <a:r>
              <a:rPr lang="en-US" sz="2400" dirty="0" smtClean="0"/>
              <a:t> </a:t>
            </a:r>
            <a:r>
              <a:rPr lang="en-US" sz="2400" dirty="0" err="1" smtClean="0"/>
              <a:t>betrachtet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62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3062038"/>
            <a:ext cx="3168353" cy="1905251"/>
            <a:chOff x="5508087" y="3062364"/>
            <a:chExt cx="3168469" cy="19056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30623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087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Unvollständige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unvollständige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Datenbank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endliche</a:t>
            </a:r>
            <a:r>
              <a:rPr lang="en-US" sz="2000" dirty="0" smtClean="0"/>
              <a:t> </a:t>
            </a:r>
            <a:r>
              <a:rPr lang="en-US" sz="2000" dirty="0" err="1" smtClean="0"/>
              <a:t>Menge</a:t>
            </a:r>
            <a:r>
              <a:rPr lang="en-US" sz="2000" dirty="0" smtClean="0"/>
              <a:t> von </a:t>
            </a:r>
            <a:r>
              <a:rPr lang="en-US" sz="2000" dirty="0" err="1" smtClean="0"/>
              <a:t>Datenbankinstanzen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Jedes</a:t>
            </a:r>
            <a:r>
              <a:rPr lang="en-US" dirty="0" smtClean="0"/>
              <a:t> W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mögliche</a:t>
            </a:r>
            <a:r>
              <a:rPr lang="en-US" dirty="0" smtClean="0"/>
              <a:t> Welt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33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17155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91818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73508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3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5652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72884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1537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6069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72597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45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12692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14009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1086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87046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83592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16349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4464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12751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80495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54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 smtClean="0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485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 smtClean="0"/>
              <a:t>Gegeben</a:t>
            </a:r>
            <a:r>
              <a:rPr lang="en-US" sz="1600" dirty="0" smtClean="0"/>
              <a:t>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Anfrage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unvollständige</a:t>
            </a:r>
            <a:r>
              <a:rPr lang="en-US" sz="1600" dirty="0" smtClean="0"/>
              <a:t> DB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D2533C"/>
                </a:solidFill>
              </a:rPr>
              <a:t>sicher</a:t>
            </a:r>
            <a:r>
              <a:rPr lang="en-US" sz="1600" dirty="0" smtClean="0">
                <a:solidFill>
                  <a:srgbClr val="D2533C"/>
                </a:solidFill>
              </a:rPr>
              <a:t> (certain)</a:t>
            </a:r>
            <a:r>
              <a:rPr lang="en-US" sz="1600" dirty="0" smtClean="0"/>
              <a:t>,  falls ∀W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>
                <a:solidFill>
                  <a:srgbClr val="D2533C"/>
                </a:solidFill>
              </a:rPr>
              <a:t>möglich</a:t>
            </a:r>
            <a:r>
              <a:rPr lang="en-US" sz="1600" dirty="0" smtClean="0">
                <a:solidFill>
                  <a:srgbClr val="D2533C"/>
                </a:solidFill>
              </a:rPr>
              <a:t> (possible)</a:t>
            </a:r>
            <a:r>
              <a:rPr lang="en-US" sz="1600" dirty="0" smtClean="0"/>
              <a:t> </a:t>
            </a:r>
            <a:r>
              <a:rPr lang="en-US" sz="1600" dirty="0" err="1" smtClean="0"/>
              <a:t>falls∃W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33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Unvollständige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547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unvollständige</a:t>
            </a:r>
            <a:r>
              <a:rPr lang="en-US" sz="1600" dirty="0"/>
              <a:t> DB </a:t>
            </a:r>
            <a:r>
              <a:rPr lang="en-US" sz="1600" b="1" dirty="0"/>
              <a:t>W</a:t>
            </a:r>
            <a:r>
              <a:rPr lang="en-US" sz="1600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sicher</a:t>
            </a:r>
            <a:r>
              <a:rPr lang="en-US" sz="1600" dirty="0">
                <a:solidFill>
                  <a:srgbClr val="D2533C"/>
                </a:solidFill>
              </a:rPr>
              <a:t> (certain)</a:t>
            </a:r>
            <a:r>
              <a:rPr lang="en-US" sz="1600" dirty="0"/>
              <a:t>,  falls ∀W</a:t>
            </a:r>
            <a:r>
              <a:rPr lang="en-US" sz="1600" baseline="-25000" dirty="0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möglich</a:t>
            </a:r>
            <a:r>
              <a:rPr lang="en-US" sz="1600" dirty="0">
                <a:solidFill>
                  <a:srgbClr val="D2533C"/>
                </a:solidFill>
              </a:rPr>
              <a:t> (possible)</a:t>
            </a:r>
            <a:r>
              <a:rPr lang="en-US" sz="1600" dirty="0"/>
              <a:t> </a:t>
            </a:r>
            <a:r>
              <a:rPr lang="en-US" sz="1600" dirty="0" err="1"/>
              <a:t>falls∃W</a:t>
            </a:r>
            <a:r>
              <a:rPr lang="en-US" sz="1600" baseline="-25000" dirty="0" err="1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34226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95625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5785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01407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6339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29765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44146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06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70116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71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58570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547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unvollständige</a:t>
            </a:r>
            <a:r>
              <a:rPr lang="en-US" sz="1600" dirty="0"/>
              <a:t> DB </a:t>
            </a:r>
            <a:r>
              <a:rPr lang="en-US" sz="1600" b="1" dirty="0"/>
              <a:t>W</a:t>
            </a:r>
            <a:r>
              <a:rPr lang="en-US" sz="1600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sicher</a:t>
            </a:r>
            <a:r>
              <a:rPr lang="en-US" sz="1600" dirty="0">
                <a:solidFill>
                  <a:srgbClr val="D2533C"/>
                </a:solidFill>
              </a:rPr>
              <a:t> (certain)</a:t>
            </a:r>
            <a:r>
              <a:rPr lang="en-US" sz="1600" dirty="0"/>
              <a:t>,  falls ∀W</a:t>
            </a:r>
            <a:r>
              <a:rPr lang="en-US" sz="1600" baseline="-25000" dirty="0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möglich</a:t>
            </a:r>
            <a:r>
              <a:rPr lang="en-US" sz="1600" dirty="0">
                <a:solidFill>
                  <a:srgbClr val="D2533C"/>
                </a:solidFill>
              </a:rPr>
              <a:t> (possible)</a:t>
            </a:r>
            <a:r>
              <a:rPr lang="en-US" sz="1600" dirty="0"/>
              <a:t> </a:t>
            </a:r>
            <a:r>
              <a:rPr lang="en-US" sz="1600" dirty="0" err="1"/>
              <a:t>falls∃W</a:t>
            </a:r>
            <a:r>
              <a:rPr lang="en-US" sz="1600" baseline="-25000" dirty="0" err="1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4819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7061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79256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95649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09275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20521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6238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0973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33443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84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19664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70413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4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76521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45108" cy="107721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 smtClean="0"/>
              <a:t>Gegeben</a:t>
            </a:r>
            <a:r>
              <a:rPr lang="en-US" sz="1600" dirty="0" smtClean="0"/>
              <a:t>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Anfrage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und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unvollständige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Datenbasis</a:t>
            </a:r>
            <a:r>
              <a:rPr lang="en-US" sz="1600" dirty="0" smtClean="0"/>
              <a:t>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heißt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D2533C"/>
                </a:solidFill>
              </a:rPr>
              <a:t>sicher</a:t>
            </a:r>
            <a:r>
              <a:rPr lang="en-US" sz="1600" dirty="0">
                <a:solidFill>
                  <a:srgbClr val="D2533C"/>
                </a:solidFill>
              </a:rPr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(certain)</a:t>
            </a:r>
            <a:r>
              <a:rPr lang="en-US" sz="1600" dirty="0" smtClean="0"/>
              <a:t>,  falls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: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heißt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, falls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: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00914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4615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0179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5748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67759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27113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90058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6018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85255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43326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12781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41756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68144" y="184420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D2533C"/>
                </a:solidFill>
              </a:rPr>
              <a:t>Sichere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</a:t>
            </a:r>
          </a:p>
          <a:p>
            <a:r>
              <a:rPr lang="en-US" dirty="0" err="1" smtClean="0">
                <a:solidFill>
                  <a:srgbClr val="D2533C"/>
                </a:solidFill>
              </a:rPr>
              <a:t>Mögliche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 f. </a:t>
            </a:r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Joe, Jim</a:t>
            </a:r>
            <a:endParaRPr lang="en-US" dirty="0"/>
          </a:p>
        </p:txBody>
      </p:sp>
      <p:sp>
        <p:nvSpPr>
          <p:cNvPr id="32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63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524000"/>
            <a:ext cx="8939319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probabilistische</a:t>
            </a:r>
            <a:r>
              <a:rPr lang="en-US" sz="2000" dirty="0" smtClean="0">
                <a:solidFill>
                  <a:srgbClr val="D2533C"/>
                </a:solidFill>
              </a:rPr>
              <a:t> DB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</a:t>
            </a:r>
            <a:r>
              <a:rPr lang="en-US" sz="2000" dirty="0" err="1" smtClean="0"/>
              <a:t>wobei</a:t>
            </a:r>
            <a:r>
              <a:rPr lang="en-US" sz="2000" dirty="0" smtClean="0"/>
              <a:t>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unvoll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en-US" sz="2000" dirty="0" err="1" smtClean="0"/>
              <a:t>ständige</a:t>
            </a:r>
            <a:r>
              <a:rPr lang="en-US" sz="2000" dirty="0"/>
              <a:t> </a:t>
            </a:r>
            <a:r>
              <a:rPr lang="en-US" sz="2000" dirty="0" smtClean="0"/>
              <a:t>DB und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</a:t>
            </a:r>
            <a:r>
              <a:rPr lang="en-US" sz="2000" dirty="0" err="1" smtClean="0">
                <a:sym typeface="Wingdings"/>
              </a:rPr>
              <a:t>eine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Wahrscheinlichkeitsverteilung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ist</a:t>
            </a:r>
            <a:r>
              <a:rPr lang="en-US" sz="2000" dirty="0" smtClean="0">
                <a:sym typeface="Wingdings"/>
              </a:rPr>
              <a:t>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02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37826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04629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82290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144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33888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13414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7180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3290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08896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00000">
            <a:off x="2227167" y="2588482"/>
            <a:ext cx="674164" cy="484632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7504" y="1524000"/>
            <a:ext cx="8939319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probabilistische</a:t>
            </a:r>
            <a:r>
              <a:rPr lang="en-US" sz="2000" dirty="0" smtClean="0">
                <a:solidFill>
                  <a:srgbClr val="D2533C"/>
                </a:solidFill>
              </a:rPr>
              <a:t> DB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</a:t>
            </a:r>
            <a:r>
              <a:rPr lang="en-US" sz="2000" dirty="0" err="1" smtClean="0"/>
              <a:t>wobei</a:t>
            </a:r>
            <a:r>
              <a:rPr lang="en-US" sz="2000" dirty="0" smtClean="0"/>
              <a:t>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unvoll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en-US" sz="2000" dirty="0" err="1" smtClean="0"/>
              <a:t>ständige</a:t>
            </a:r>
            <a:r>
              <a:rPr lang="en-US" sz="2000" dirty="0"/>
              <a:t> </a:t>
            </a:r>
            <a:r>
              <a:rPr lang="en-US" sz="2000" dirty="0" smtClean="0"/>
              <a:t>DB und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</a:t>
            </a:r>
            <a:r>
              <a:rPr lang="en-US" sz="2000" dirty="0" err="1" smtClean="0">
                <a:sym typeface="Wingdings"/>
              </a:rPr>
              <a:t>eine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Wahrscheinlichkeitsverteilung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ist</a:t>
            </a:r>
            <a:r>
              <a:rPr lang="en-US" sz="2000" dirty="0" smtClean="0">
                <a:sym typeface="Wingdings"/>
              </a:rPr>
              <a:t>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04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: </a:t>
            </a:r>
            <a:r>
              <a:rPr lang="en-US" dirty="0" err="1" smtClean="0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551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 smtClean="0"/>
              <a:t>Gegeben</a:t>
            </a:r>
            <a:r>
              <a:rPr lang="en-US" sz="1600" dirty="0" smtClean="0"/>
              <a:t>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Anfrage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probabilistische</a:t>
            </a:r>
            <a:r>
              <a:rPr lang="en-US" sz="1600" dirty="0" smtClean="0"/>
              <a:t> DB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Die </a:t>
            </a:r>
            <a:r>
              <a:rPr lang="en-US" sz="1600" dirty="0" err="1" smtClean="0"/>
              <a:t>Randwahrscheinlichkeit</a:t>
            </a:r>
            <a:r>
              <a:rPr lang="en-US" sz="1600" dirty="0" smtClean="0"/>
              <a:t> </a:t>
            </a:r>
            <a:r>
              <a:rPr lang="en-US" sz="1600" dirty="0" err="1" smtClean="0"/>
              <a:t>einer</a:t>
            </a:r>
            <a:r>
              <a:rPr lang="en-US" sz="1600" dirty="0" smtClean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ist</a:t>
            </a:r>
            <a:r>
              <a:rPr lang="en-US" sz="1600" dirty="0" smtClean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94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8175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83114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4216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46776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5075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1621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02077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21990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83842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978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503238"/>
          </a:xfrm>
        </p:spPr>
        <p:txBody>
          <a:bodyPr/>
          <a:lstStyle/>
          <a:p>
            <a:r>
              <a:rPr lang="en-US" sz="4000" dirty="0" err="1" smtClean="0"/>
              <a:t>Danksagung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9552" y="1772816"/>
            <a:ext cx="2952328" cy="1584176"/>
          </a:xfrm>
        </p:spPr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Tutorial von Dan </a:t>
            </a:r>
            <a:r>
              <a:rPr lang="en-US" dirty="0" err="1" smtClean="0"/>
              <a:t>Suciu</a:t>
            </a:r>
            <a:r>
              <a:rPr lang="en-US" dirty="0" smtClean="0"/>
              <a:t> </a:t>
            </a:r>
            <a:r>
              <a:rPr lang="en-US" dirty="0" err="1" smtClean="0"/>
              <a:t>gestaltet</a:t>
            </a:r>
            <a:r>
              <a:rPr lang="en-US" dirty="0" smtClean="0"/>
              <a:t> und </a:t>
            </a:r>
            <a:r>
              <a:rPr lang="en-US" dirty="0" err="1" smtClean="0"/>
              <a:t>basieren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Lehrbuch</a:t>
            </a:r>
            <a:r>
              <a:rPr lang="en-US" dirty="0"/>
              <a:t> </a:t>
            </a:r>
            <a:r>
              <a:rPr lang="en-US" dirty="0" smtClean="0"/>
              <a:t>Probabilistic Databases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 descr="cover-book-pdb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276989"/>
            <a:ext cx="3960440" cy="48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77608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0593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13843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1280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735972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80206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21447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56085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59426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88967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30539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12508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70807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49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85124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5983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206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58778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20693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58226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31475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69531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63814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84348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33360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99757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92323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452420" y="1894503"/>
            <a:ext cx="129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(Joe) = </a:t>
            </a:r>
            <a:r>
              <a:rPr lang="en-US" dirty="0" smtClean="0">
                <a:solidFill>
                  <a:srgbClr val="0000FF"/>
                </a:solidFill>
              </a:rPr>
              <a:t>1.0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(Jim) = </a:t>
            </a:r>
            <a:r>
              <a:rPr lang="en-US" dirty="0" smtClean="0">
                <a:solidFill>
                  <a:srgbClr val="0000FF"/>
                </a:solidFill>
              </a:rPr>
              <a:t>0.4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03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Intuition</a:t>
            </a:r>
            <a:r>
              <a:rPr lang="en-US" dirty="0" smtClean="0"/>
              <a:t>: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 </a:t>
            </a:r>
            <a:r>
              <a:rPr lang="en-US" dirty="0" err="1" smtClean="0"/>
              <a:t>Datenbank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von </a:t>
            </a:r>
            <a:r>
              <a:rPr lang="en-US" dirty="0" err="1" smtClean="0"/>
              <a:t>verschiedenen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Zuständen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Zustand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Wahrscheintlichkeit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Mögliche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Anfrageantworten</a:t>
            </a:r>
            <a:r>
              <a:rPr lang="en-US" dirty="0" smtClean="0"/>
              <a:t>: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Menge</a:t>
            </a:r>
            <a:r>
              <a:rPr lang="en-US" dirty="0" smtClean="0"/>
              <a:t> von </a:t>
            </a:r>
            <a:r>
              <a:rPr lang="en-US" dirty="0" err="1" smtClean="0"/>
              <a:t>Antworten</a:t>
            </a:r>
            <a:r>
              <a:rPr lang="en-US" dirty="0" smtClean="0"/>
              <a:t>, </a:t>
            </a:r>
            <a:r>
              <a:rPr lang="en-US" dirty="0" err="1" smtClean="0"/>
              <a:t>annotiert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Wahrscheinlichkeiten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),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)</a:t>
            </a:r>
            <a:r>
              <a:rPr lang="en-US" dirty="0"/>
              <a:t>, (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), </a:t>
            </a:r>
            <a:r>
              <a:rPr lang="en-US" dirty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Üblicherweise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 </a:t>
            </a:r>
            <a:r>
              <a:rPr lang="en-US" dirty="0" smtClean="0"/>
              <a:t>≥ … </a:t>
            </a:r>
          </a:p>
          <a:p>
            <a:endParaRPr lang="en-US" dirty="0"/>
          </a:p>
          <a:p>
            <a:endParaRPr lang="en-US" dirty="0" smtClean="0">
              <a:solidFill>
                <a:srgbClr val="D2533C"/>
              </a:solidFill>
            </a:endParaRPr>
          </a:p>
          <a:p>
            <a:endParaRPr lang="en-US" dirty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Problem</a:t>
            </a:r>
            <a:r>
              <a:rPr lang="en-US" dirty="0" smtClean="0"/>
              <a:t>: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probabilistischen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groß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Ziel</a:t>
            </a:r>
            <a:r>
              <a:rPr lang="en-US" dirty="0" smtClean="0"/>
              <a:t>: </a:t>
            </a:r>
            <a:r>
              <a:rPr lang="en-US" dirty="0" err="1" smtClean="0"/>
              <a:t>Anfragebeantwortung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explizite</a:t>
            </a:r>
            <a:r>
              <a:rPr lang="en-US" dirty="0" smtClean="0"/>
              <a:t> </a:t>
            </a:r>
            <a:r>
              <a:rPr lang="en-US" dirty="0" err="1" smtClean="0"/>
              <a:t>Generierung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 (</a:t>
            </a: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Einschränkungen</a:t>
            </a:r>
            <a:r>
              <a:rPr lang="en-US" dirty="0" smtClean="0"/>
              <a:t> in der </a:t>
            </a:r>
            <a:r>
              <a:rPr lang="en-US" dirty="0" err="1" smtClean="0"/>
              <a:t>Ausdrucksstärke</a:t>
            </a:r>
            <a:r>
              <a:rPr lang="en-US" dirty="0" smtClean="0"/>
              <a:t> </a:t>
            </a:r>
            <a:r>
              <a:rPr lang="en-US" dirty="0" err="1" smtClean="0"/>
              <a:t>hinnehmen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45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Unabhängige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disjunkte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Tupel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964119"/>
            <a:ext cx="5827236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Gegeben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probabilistische</a:t>
            </a:r>
            <a:r>
              <a:rPr lang="en-US" sz="2000" dirty="0" smtClean="0"/>
              <a:t> DB </a:t>
            </a:r>
            <a:r>
              <a:rPr lang="en-US" sz="2000" dirty="0"/>
              <a:t>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 err="1" smtClean="0"/>
              <a:t>Zwei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</a:t>
            </a: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</a:t>
            </a:r>
            <a:r>
              <a:rPr lang="en-US" sz="2000" dirty="0" err="1" smtClean="0"/>
              <a:t>heißen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indent="-457200">
              <a:buFont typeface="Arial"/>
              <a:buChar char="•"/>
            </a:pPr>
            <a:r>
              <a:rPr lang="en-US" sz="2000" dirty="0" err="1" smtClean="0">
                <a:solidFill>
                  <a:srgbClr val="D2533C"/>
                </a:solidFill>
              </a:rPr>
              <a:t>unabhängig</a:t>
            </a:r>
            <a:r>
              <a:rPr lang="en-US" sz="2000" dirty="0" smtClean="0"/>
              <a:t>, 	falls:</a:t>
            </a:r>
            <a:r>
              <a:rPr lang="en-US" sz="2000" dirty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 smtClean="0">
                <a:solidFill>
                  <a:srgbClr val="D2533C"/>
                </a:solidFill>
              </a:rPr>
              <a:t>disjunkt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/>
              <a:t>or </a:t>
            </a:r>
            <a:r>
              <a:rPr lang="en-US" sz="2000" dirty="0" err="1" smtClean="0"/>
              <a:t>exklusiv</a:t>
            </a:r>
            <a:r>
              <a:rPr lang="en-US" sz="2000" dirty="0" smtClean="0"/>
              <a:t>)</a:t>
            </a:r>
            <a:r>
              <a:rPr lang="en-US" sz="2000" dirty="0"/>
              <a:t>, </a:t>
            </a:r>
            <a:r>
              <a:rPr lang="en-US" sz="2000" dirty="0" smtClean="0"/>
              <a:t>falls: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/>
              <a:t>) = 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4683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Unabhängige</a:t>
            </a:r>
            <a:r>
              <a:rPr lang="en-US" dirty="0">
                <a:latin typeface="Arial" charset="0"/>
                <a:ea typeface="ＭＳ Ｐゴシック" charset="0"/>
              </a:rPr>
              <a:t> und </a:t>
            </a:r>
            <a:r>
              <a:rPr lang="en-US" dirty="0" err="1">
                <a:latin typeface="Arial" charset="0"/>
                <a:ea typeface="ＭＳ Ｐゴシック" charset="0"/>
              </a:rPr>
              <a:t>disjunkte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Tupel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4181682"/>
            <a:ext cx="6019597" cy="163121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 smtClean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 </a:t>
            </a:r>
            <a:r>
              <a:rPr lang="en-US" sz="2000" dirty="0" err="1" smtClean="0"/>
              <a:t>probabilistische</a:t>
            </a:r>
            <a:r>
              <a:rPr lang="en-US" sz="2000" dirty="0"/>
              <a:t> </a:t>
            </a:r>
            <a:r>
              <a:rPr lang="en-US" sz="2000" dirty="0" smtClean="0"/>
              <a:t>DB </a:t>
            </a:r>
            <a:r>
              <a:rPr lang="en-US" sz="2000" dirty="0" err="1" smtClean="0"/>
              <a:t>heißt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tx2"/>
                </a:solidFill>
              </a:rPr>
              <a:t>block-</a:t>
            </a:r>
            <a:r>
              <a:rPr lang="en-US" sz="2000" i="1" dirty="0" err="1" smtClean="0">
                <a:solidFill>
                  <a:schemeClr val="tx2"/>
                </a:solidFill>
              </a:rPr>
              <a:t>unabhängig</a:t>
            </a:r>
            <a:r>
              <a:rPr lang="en-US" sz="2000" i="1" dirty="0" smtClean="0">
                <a:solidFill>
                  <a:schemeClr val="tx2"/>
                </a:solidFill>
              </a:rPr>
              <a:t>-</a:t>
            </a:r>
            <a:r>
              <a:rPr lang="en-US" sz="2000" i="1" dirty="0" err="1" smtClean="0">
                <a:solidFill>
                  <a:schemeClr val="tx2"/>
                </a:solidFill>
              </a:rPr>
              <a:t>disjunkt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(BUD), falls die </a:t>
            </a:r>
            <a:r>
              <a:rPr lang="en-US" sz="2000" dirty="0" err="1" smtClean="0"/>
              <a:t>Tupel</a:t>
            </a:r>
            <a:r>
              <a:rPr lang="en-US" sz="2000" dirty="0" smtClean="0"/>
              <a:t> in </a:t>
            </a:r>
            <a:br>
              <a:rPr lang="en-US" sz="2000" dirty="0" smtClean="0"/>
            </a:br>
            <a:r>
              <a:rPr lang="en-US" sz="2000" dirty="0" err="1" smtClean="0"/>
              <a:t>Blöcke</a:t>
            </a:r>
            <a:r>
              <a:rPr lang="en-US" sz="2000" dirty="0" smtClean="0"/>
              <a:t> </a:t>
            </a:r>
            <a:r>
              <a:rPr lang="en-US" sz="2000" dirty="0" err="1" smtClean="0"/>
              <a:t>gruppiert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</a:t>
            </a:r>
            <a:r>
              <a:rPr lang="en-US" sz="2000" dirty="0" err="1" smtClean="0"/>
              <a:t>können</a:t>
            </a:r>
            <a:r>
              <a:rPr lang="en-US" sz="2000" dirty="0" smtClean="0"/>
              <a:t>, so </a:t>
            </a:r>
            <a:r>
              <a:rPr lang="en-US" sz="2000" dirty="0" err="1" smtClean="0"/>
              <a:t>dass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Tupel</a:t>
            </a:r>
            <a:r>
              <a:rPr lang="en-US" sz="2000" dirty="0" smtClean="0"/>
              <a:t> </a:t>
            </a:r>
            <a:r>
              <a:rPr lang="en-US" sz="2000" dirty="0" err="1" smtClean="0"/>
              <a:t>vom</a:t>
            </a:r>
            <a:r>
              <a:rPr lang="en-US" sz="2000" dirty="0" smtClean="0"/>
              <a:t> </a:t>
            </a:r>
            <a:r>
              <a:rPr lang="en-US" sz="2000" dirty="0" err="1" smtClean="0"/>
              <a:t>gleichen</a:t>
            </a:r>
            <a:r>
              <a:rPr lang="en-US" sz="2000" dirty="0" smtClean="0"/>
              <a:t> Block </a:t>
            </a:r>
            <a:r>
              <a:rPr lang="en-US" sz="2000" dirty="0" err="1" smtClean="0">
                <a:solidFill>
                  <a:srgbClr val="D2533C"/>
                </a:solidFill>
              </a:rPr>
              <a:t>disjunkt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sind</a:t>
            </a:r>
            <a:endParaRPr lang="en-US" sz="2000" dirty="0">
              <a:solidFill>
                <a:srgbClr val="D2533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Tuplel</a:t>
            </a:r>
            <a:r>
              <a:rPr lang="en-US" sz="2000" dirty="0" smtClean="0"/>
              <a:t> von </a:t>
            </a:r>
            <a:r>
              <a:rPr lang="en-US" sz="2000" dirty="0" err="1" smtClean="0"/>
              <a:t>verschiedenen</a:t>
            </a:r>
            <a:r>
              <a:rPr lang="en-US" sz="2000" dirty="0" smtClean="0"/>
              <a:t> </a:t>
            </a:r>
            <a:r>
              <a:rPr lang="en-US" sz="2000" dirty="0" err="1" smtClean="0"/>
              <a:t>Blöcken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unabhängig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sind</a:t>
            </a:r>
            <a:r>
              <a:rPr lang="en-US" sz="2000" dirty="0" smtClean="0"/>
              <a:t>.</a:t>
            </a:r>
            <a:endParaRPr lang="en-US" sz="2000" dirty="0">
              <a:solidFill>
                <a:srgbClr val="D2533C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1964119"/>
            <a:ext cx="5993949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Gegeben</a:t>
            </a:r>
            <a:r>
              <a:rPr lang="en-US" sz="2000" dirty="0"/>
              <a:t> </a:t>
            </a:r>
            <a:r>
              <a:rPr lang="en-US" sz="2000" smtClean="0"/>
              <a:t>eine </a:t>
            </a:r>
            <a:r>
              <a:rPr lang="en-US" sz="2000" dirty="0" err="1"/>
              <a:t>probabilistische</a:t>
            </a:r>
            <a:r>
              <a:rPr lang="en-US" sz="2000" dirty="0"/>
              <a:t> DB 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Tupel</a:t>
            </a:r>
            <a:r>
              <a:rPr lang="en-US" sz="2000" dirty="0"/>
              <a:t> 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</a:t>
            </a:r>
            <a:r>
              <a:rPr lang="en-US" sz="2000" dirty="0" err="1"/>
              <a:t>heißen</a:t>
            </a:r>
            <a:r>
              <a:rPr lang="en-US" sz="2000" dirty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>
                <a:solidFill>
                  <a:srgbClr val="D2533C"/>
                </a:solidFill>
              </a:rPr>
              <a:t>unabhängig</a:t>
            </a:r>
            <a:r>
              <a:rPr lang="en-US" sz="2000" dirty="0" smtClean="0"/>
              <a:t>, </a:t>
            </a:r>
            <a:r>
              <a:rPr lang="en-US" sz="2000" dirty="0"/>
              <a:t>	falls: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>
                <a:solidFill>
                  <a:srgbClr val="D2533C"/>
                </a:solidFill>
              </a:rPr>
              <a:t>disjunkt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/>
              <a:t>(or </a:t>
            </a:r>
            <a:r>
              <a:rPr lang="en-US" sz="2000" dirty="0" err="1"/>
              <a:t>exklusiv</a:t>
            </a:r>
            <a:r>
              <a:rPr lang="en-US" sz="2000" dirty="0"/>
              <a:t>), falls: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 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) = 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9945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43664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Beispiel</a:t>
            </a:r>
            <a:r>
              <a:rPr lang="en-US" dirty="0" smtClean="0">
                <a:latin typeface="Arial" charset="0"/>
                <a:ea typeface="ＭＳ Ｐゴシック" charset="0"/>
              </a:rPr>
              <a:t>: BUD-</a:t>
            </a:r>
            <a:r>
              <a:rPr lang="en-US" dirty="0" err="1" smtClean="0">
                <a:latin typeface="Arial" charset="0"/>
                <a:ea typeface="ＭＳ Ｐゴシック" charset="0"/>
              </a:rPr>
              <a:t>Tabelle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27" name="Rectangle 45"/>
          <p:cNvSpPr>
            <a:spLocks noChangeArrowheads="1"/>
          </p:cNvSpPr>
          <p:nvPr/>
        </p:nvSpPr>
        <p:spPr bwMode="auto">
          <a:xfrm>
            <a:off x="76200" y="4616450"/>
            <a:ext cx="1044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W={</a:t>
            </a:r>
          </a:p>
        </p:txBody>
      </p:sp>
      <p:graphicFrame>
        <p:nvGraphicFramePr>
          <p:cNvPr id="62926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08912"/>
              </p:ext>
            </p:extLst>
          </p:nvPr>
        </p:nvGraphicFramePr>
        <p:xfrm>
          <a:off x="1066800" y="4572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7" name="Group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31660"/>
              </p:ext>
            </p:extLst>
          </p:nvPr>
        </p:nvGraphicFramePr>
        <p:xfrm>
          <a:off x="1447800" y="47434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8" name="Group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11071"/>
              </p:ext>
            </p:extLst>
          </p:nvPr>
        </p:nvGraphicFramePr>
        <p:xfrm>
          <a:off x="1828800" y="48958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9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56476"/>
              </p:ext>
            </p:extLst>
          </p:nvPr>
        </p:nvGraphicFramePr>
        <p:xfrm>
          <a:off x="2209800" y="50482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0" name="Group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44765"/>
              </p:ext>
            </p:extLst>
          </p:nvPr>
        </p:nvGraphicFramePr>
        <p:xfrm>
          <a:off x="2590800" y="52006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1" name="Group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54898"/>
              </p:ext>
            </p:extLst>
          </p:nvPr>
        </p:nvGraphicFramePr>
        <p:xfrm>
          <a:off x="2971800" y="5334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2" name="Group 4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74087"/>
              </p:ext>
            </p:extLst>
          </p:nvPr>
        </p:nvGraphicFramePr>
        <p:xfrm>
          <a:off x="3352800" y="55626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3" name="Group 4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19142"/>
              </p:ext>
            </p:extLst>
          </p:nvPr>
        </p:nvGraphicFramePr>
        <p:xfrm>
          <a:off x="3733800" y="57150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3" name="Group 4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36892"/>
              </p:ext>
            </p:extLst>
          </p:nvPr>
        </p:nvGraphicFramePr>
        <p:xfrm>
          <a:off x="4114800" y="58674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2" name="Group 4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71093"/>
              </p:ext>
            </p:extLst>
          </p:nvPr>
        </p:nvGraphicFramePr>
        <p:xfrm>
          <a:off x="4495800" y="60198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4" name="Group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21692"/>
              </p:ext>
            </p:extLst>
          </p:nvPr>
        </p:nvGraphicFramePr>
        <p:xfrm>
          <a:off x="4876800" y="61722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5" name="Group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55356"/>
              </p:ext>
            </p:extLst>
          </p:nvPr>
        </p:nvGraphicFramePr>
        <p:xfrm>
          <a:off x="5257800" y="6313488"/>
          <a:ext cx="2209800" cy="27432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</a:tbl>
          </a:graphicData>
        </a:graphic>
      </p:graphicFrame>
      <p:sp>
        <p:nvSpPr>
          <p:cNvPr id="34016" name="Rectangle 420"/>
          <p:cNvSpPr>
            <a:spLocks noChangeArrowheads="1"/>
          </p:cNvSpPr>
          <p:nvPr/>
        </p:nvSpPr>
        <p:spPr bwMode="auto">
          <a:xfrm>
            <a:off x="6477000" y="4724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}</a:t>
            </a:r>
          </a:p>
        </p:txBody>
      </p:sp>
      <p:sp>
        <p:nvSpPr>
          <p:cNvPr id="62885" name="Rectangle 421"/>
          <p:cNvSpPr>
            <a:spLocks noChangeArrowheads="1"/>
          </p:cNvSpPr>
          <p:nvPr/>
        </p:nvSpPr>
        <p:spPr bwMode="auto">
          <a:xfrm>
            <a:off x="304800" y="55626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62887" name="AutoShape 423"/>
          <p:cNvCxnSpPr>
            <a:cxnSpLocks noChangeShapeType="1"/>
            <a:endCxn id="62885" idx="0"/>
          </p:cNvCxnSpPr>
          <p:nvPr/>
        </p:nvCxnSpPr>
        <p:spPr bwMode="auto">
          <a:xfrm flipH="1">
            <a:off x="635000" y="5118100"/>
            <a:ext cx="43180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2888" name="Rectangle 424"/>
          <p:cNvSpPr>
            <a:spLocks noChangeArrowheads="1"/>
          </p:cNvSpPr>
          <p:nvPr/>
        </p:nvSpPr>
        <p:spPr bwMode="auto">
          <a:xfrm>
            <a:off x="762000" y="57150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62889" name="AutoShape 425"/>
          <p:cNvCxnSpPr>
            <a:cxnSpLocks noChangeShapeType="1"/>
            <a:endCxn id="62888" idx="0"/>
          </p:cNvCxnSpPr>
          <p:nvPr/>
        </p:nvCxnSpPr>
        <p:spPr bwMode="auto">
          <a:xfrm flipH="1">
            <a:off x="1092200" y="5289550"/>
            <a:ext cx="3556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2890" name="Rectangle 426"/>
          <p:cNvSpPr>
            <a:spLocks noChangeArrowheads="1"/>
          </p:cNvSpPr>
          <p:nvPr/>
        </p:nvSpPr>
        <p:spPr bwMode="auto">
          <a:xfrm>
            <a:off x="1847850" y="6299200"/>
            <a:ext cx="17605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(1- p</a:t>
            </a:r>
            <a:r>
              <a:rPr lang="en-US" sz="2000" baseline="-25000">
                <a:solidFill>
                  <a:srgbClr val="0000FF"/>
                </a:solidFill>
              </a:rPr>
              <a:t>3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4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5</a:t>
            </a:r>
            <a:r>
              <a:rPr lang="en-US" sz="2000">
                <a:solidFill>
                  <a:srgbClr val="0000FF"/>
                </a:solidFill>
              </a:rPr>
              <a:t>)</a:t>
            </a:r>
            <a:endParaRPr lang="en-US" sz="2000" baseline="-25000">
              <a:solidFill>
                <a:srgbClr val="0000FF"/>
              </a:solidFill>
            </a:endParaRPr>
          </a:p>
        </p:txBody>
      </p:sp>
      <p:cxnSp>
        <p:nvCxnSpPr>
          <p:cNvPr id="62892" name="AutoShape 428"/>
          <p:cNvCxnSpPr>
            <a:cxnSpLocks noChangeShapeType="1"/>
            <a:endCxn id="62890" idx="0"/>
          </p:cNvCxnSpPr>
          <p:nvPr/>
        </p:nvCxnSpPr>
        <p:spPr bwMode="auto">
          <a:xfrm flipH="1">
            <a:off x="2728913" y="6122988"/>
            <a:ext cx="623887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023" name="AutoShape 430"/>
          <p:cNvSpPr>
            <a:spLocks noChangeArrowheads="1"/>
          </p:cNvSpPr>
          <p:nvPr/>
        </p:nvSpPr>
        <p:spPr bwMode="auto">
          <a:xfrm>
            <a:off x="7315706" y="4838293"/>
            <a:ext cx="1522994" cy="908864"/>
          </a:xfrm>
          <a:prstGeom prst="wedgeEllipseCallout">
            <a:avLst>
              <a:gd name="adj1" fmla="val -66176"/>
              <a:gd name="adj2" fmla="val -5449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err="1" smtClean="0"/>
              <a:t>Mögliche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Welten</a:t>
            </a:r>
            <a:endParaRPr lang="en-US" dirty="0"/>
          </a:p>
        </p:txBody>
      </p:sp>
      <p:sp>
        <p:nvSpPr>
          <p:cNvPr id="34024" name="AutoShape 431"/>
          <p:cNvSpPr>
            <a:spLocks noChangeArrowheads="1"/>
          </p:cNvSpPr>
          <p:nvPr/>
        </p:nvSpPr>
        <p:spPr bwMode="auto">
          <a:xfrm>
            <a:off x="7067341" y="1280870"/>
            <a:ext cx="1882646" cy="519351"/>
          </a:xfrm>
          <a:prstGeom prst="wedgeEllipseCallout">
            <a:avLst>
              <a:gd name="adj1" fmla="val -63888"/>
              <a:gd name="adj2" fmla="val 30514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BUD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1" name="AutoShape 90"/>
          <p:cNvSpPr>
            <a:spLocks/>
          </p:cNvSpPr>
          <p:nvPr/>
        </p:nvSpPr>
        <p:spPr bwMode="auto">
          <a:xfrm>
            <a:off x="6479133" y="3010272"/>
            <a:ext cx="228600" cy="1066800"/>
          </a:xfrm>
          <a:prstGeom prst="rightBrace">
            <a:avLst>
              <a:gd name="adj1" fmla="val 9791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</a:t>
            </a:r>
            <a:r>
              <a:rPr lang="en-US" dirty="0" smtClean="0"/>
              <a:t>          </a:t>
            </a:r>
            <a:r>
              <a:rPr lang="en-US" dirty="0" err="1" smtClean="0"/>
              <a:t>disjunkt</a:t>
            </a:r>
            <a:endParaRPr lang="en-US" dirty="0"/>
          </a:p>
        </p:txBody>
      </p:sp>
      <p:sp>
        <p:nvSpPr>
          <p:cNvPr id="32" name="AutoShape 92"/>
          <p:cNvSpPr>
            <a:spLocks/>
          </p:cNvSpPr>
          <p:nvPr/>
        </p:nvSpPr>
        <p:spPr bwMode="auto">
          <a:xfrm>
            <a:off x="7608267" y="2087880"/>
            <a:ext cx="492125" cy="1981200"/>
          </a:xfrm>
          <a:prstGeom prst="rightBrace">
            <a:avLst>
              <a:gd name="adj1" fmla="val 377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</a:t>
            </a:r>
            <a:r>
              <a:rPr lang="en-US" dirty="0" smtClean="0"/>
              <a:t>                </a:t>
            </a:r>
            <a:r>
              <a:rPr lang="en-US" dirty="0" err="1" smtClean="0"/>
              <a:t>Unab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		            </a:t>
            </a:r>
            <a:r>
              <a:rPr lang="en-US" dirty="0" err="1" smtClean="0"/>
              <a:t>hängig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AutoShape 93"/>
          <p:cNvSpPr>
            <a:spLocks/>
          </p:cNvSpPr>
          <p:nvPr/>
        </p:nvSpPr>
        <p:spPr bwMode="auto">
          <a:xfrm>
            <a:off x="6444208" y="2095872"/>
            <a:ext cx="187325" cy="762000"/>
          </a:xfrm>
          <a:prstGeom prst="rightBrace">
            <a:avLst>
              <a:gd name="adj1" fmla="val 8534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 </a:t>
            </a:r>
            <a:r>
              <a:rPr lang="en-US" dirty="0" smtClean="0"/>
              <a:t>         </a:t>
            </a:r>
            <a:r>
              <a:rPr lang="en-US" dirty="0" err="1" smtClean="0"/>
              <a:t>disjunkt</a:t>
            </a:r>
            <a:endParaRPr lang="en-US" dirty="0"/>
          </a:p>
        </p:txBody>
      </p:sp>
      <p:graphicFrame>
        <p:nvGraphicFramePr>
          <p:cNvPr id="34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71641"/>
              </p:ext>
            </p:extLst>
          </p:nvPr>
        </p:nvGraphicFramePr>
        <p:xfrm>
          <a:off x="1703068" y="1691640"/>
          <a:ext cx="4621532" cy="2377440"/>
        </p:xfrm>
        <a:graphic>
          <a:graphicData uri="http://schemas.openxmlformats.org/drawingml/2006/table">
            <a:tbl>
              <a:tblPr/>
              <a:tblGrid>
                <a:gridCol w="1413195"/>
                <a:gridCol w="1184029"/>
                <a:gridCol w="1369564"/>
                <a:gridCol w="65474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508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5" grpId="0" animBg="1" autoUpdateAnimBg="0"/>
      <p:bldP spid="62888" grpId="0" animBg="1" autoUpdateAnimBg="0"/>
      <p:bldP spid="62890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>
            <a:noAutofit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Anfrage-Evaluationsproblem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975"/>
            <a:ext cx="8686800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Gegeben</a:t>
            </a:r>
            <a:r>
              <a:rPr lang="en-US" dirty="0" smtClean="0"/>
              <a:t>: BUD-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Ausgabetupel</a:t>
            </a:r>
            <a:r>
              <a:rPr lang="en-US" dirty="0" smtClean="0"/>
              <a:t> t</a:t>
            </a:r>
          </a:p>
          <a:p>
            <a:pPr marL="0" indent="0">
              <a:buNone/>
            </a:pPr>
            <a:endParaRPr lang="en-US" dirty="0" smtClean="0">
              <a:solidFill>
                <a:srgbClr val="D2533C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D2533C"/>
                </a:solidFill>
              </a:rPr>
              <a:t>Berechne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NB: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, 1.000.000 </a:t>
            </a:r>
            <a:r>
              <a:rPr lang="en-US" dirty="0" err="1" smtClean="0"/>
              <a:t>Tupel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: 2</a:t>
            </a:r>
            <a:r>
              <a:rPr lang="en-US" baseline="30000" dirty="0" smtClean="0"/>
              <a:t>1.000.000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D2533C"/>
                </a:solidFill>
              </a:rPr>
              <a:t>Herausforderung</a:t>
            </a:r>
            <a:r>
              <a:rPr lang="en-US" dirty="0" smtClean="0"/>
              <a:t>: </a:t>
            </a:r>
            <a:r>
              <a:rPr lang="en-US" dirty="0" err="1" smtClean="0"/>
              <a:t>Berechne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 </a:t>
            </a:r>
            <a:r>
              <a:rPr lang="en-US" dirty="0" err="1" smtClean="0"/>
              <a:t>effizient</a:t>
            </a:r>
            <a:r>
              <a:rPr lang="en-US" dirty="0" smtClean="0"/>
              <a:t>, in der </a:t>
            </a:r>
            <a:r>
              <a:rPr lang="en-US" dirty="0" err="1" smtClean="0"/>
              <a:t>Größe</a:t>
            </a:r>
            <a:r>
              <a:rPr lang="en-US" dirty="0" smtClean="0"/>
              <a:t> von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1340" y="5229200"/>
            <a:ext cx="631957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Datenkomplexität</a:t>
            </a:r>
            <a:r>
              <a:rPr lang="en-US" sz="2400" dirty="0" smtClean="0"/>
              <a:t>: die </a:t>
            </a:r>
            <a:r>
              <a:rPr lang="en-US" sz="2400" dirty="0" err="1" smtClean="0"/>
              <a:t>Komplexität</a:t>
            </a:r>
            <a:r>
              <a:rPr lang="en-US" sz="2400" dirty="0" smtClean="0"/>
              <a:t> von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hängt</a:t>
            </a:r>
            <a:r>
              <a:rPr lang="en-US" sz="2400" dirty="0" smtClean="0"/>
              <a:t> von </a:t>
            </a:r>
            <a:r>
              <a:rPr lang="en-US" sz="2400" dirty="0" smtClean="0">
                <a:solidFill>
                  <a:srgbClr val="D2533C"/>
                </a:solidFill>
              </a:rPr>
              <a:t>D, der </a:t>
            </a:r>
            <a:r>
              <a:rPr lang="en-US" sz="2400" dirty="0" err="1" smtClean="0">
                <a:solidFill>
                  <a:srgbClr val="D2533C"/>
                </a:solidFill>
              </a:rPr>
              <a:t>Anzahl</a:t>
            </a:r>
            <a:r>
              <a:rPr lang="en-US" sz="2400" dirty="0" smtClean="0">
                <a:solidFill>
                  <a:srgbClr val="D2533C"/>
                </a:solidFill>
              </a:rPr>
              <a:t> der </a:t>
            </a:r>
            <a:r>
              <a:rPr lang="en-US" sz="2400" dirty="0" err="1" smtClean="0">
                <a:solidFill>
                  <a:srgbClr val="D2533C"/>
                </a:solidFill>
              </a:rPr>
              <a:t>Datenelemente</a:t>
            </a:r>
            <a:r>
              <a:rPr lang="en-US" sz="2400" dirty="0" smtClean="0">
                <a:solidFill>
                  <a:srgbClr val="D2533C"/>
                </a:solidFill>
              </a:rPr>
              <a:t>,</a:t>
            </a:r>
            <a:r>
              <a:rPr lang="en-US" sz="2400" dirty="0" smtClean="0"/>
              <a:t> ab.</a:t>
            </a:r>
            <a:endParaRPr lang="en-US" sz="24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06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63064"/>
              </p:ext>
            </p:extLst>
          </p:nvPr>
        </p:nvGraphicFramePr>
        <p:xfrm>
          <a:off x="6243940" y="4042952"/>
          <a:ext cx="2369851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473"/>
                <a:gridCol w="740473"/>
                <a:gridCol w="888905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x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y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b4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b5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59107" y="3992466"/>
            <a:ext cx="42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07815"/>
              </p:ext>
            </p:extLst>
          </p:nvPr>
        </p:nvGraphicFramePr>
        <p:xfrm>
          <a:off x="1035646" y="4918118"/>
          <a:ext cx="139349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x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892" y="4836382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</a:t>
            </a:r>
            <a:endParaRPr lang="en-US" sz="2800" dirty="0"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892" y="2544122"/>
            <a:ext cx="14045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3200" dirty="0" smtClean="0">
                <a:latin typeface="Arial"/>
              </a:rPr>
              <a:t>(</a:t>
            </a:r>
            <a:r>
              <a:rPr lang="en-US" sz="3200" dirty="0" smtClean="0">
                <a:solidFill>
                  <a:schemeClr val="tx2"/>
                </a:solidFill>
                <a:latin typeface="Arial"/>
              </a:rPr>
              <a:t>Q</a:t>
            </a:r>
            <a:r>
              <a:rPr lang="en-US" sz="3200" dirty="0" smtClean="0">
                <a:latin typeface="Arial"/>
              </a:rPr>
              <a:t>) = 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2116" y="2544122"/>
            <a:ext cx="28985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q1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q2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36" name="Left Brace 35"/>
          <p:cNvSpPr/>
          <p:nvPr/>
        </p:nvSpPr>
        <p:spPr>
          <a:xfrm>
            <a:off x="5789450" y="4565985"/>
            <a:ext cx="263296" cy="914400"/>
          </a:xfrm>
          <a:prstGeom prst="lef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5802458" y="5570334"/>
            <a:ext cx="263296" cy="1215817"/>
          </a:xfrm>
          <a:prstGeom prst="lef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39" name="Straight Connector 38"/>
          <p:cNvCxnSpPr>
            <a:stCxn id="36" idx="1"/>
          </p:cNvCxnSpPr>
          <p:nvPr/>
        </p:nvCxnSpPr>
        <p:spPr>
          <a:xfrm flipH="1">
            <a:off x="2684500" y="5023185"/>
            <a:ext cx="3104950" cy="54714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1"/>
          </p:cNvCxnSpPr>
          <p:nvPr/>
        </p:nvCxnSpPr>
        <p:spPr>
          <a:xfrm flipH="1" flipV="1">
            <a:off x="2684500" y="6088565"/>
            <a:ext cx="3117958" cy="8967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38251" y="2544122"/>
            <a:ext cx="4107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p1</a:t>
            </a:r>
            <a:r>
              <a:rPr lang="en-US" sz="3200" dirty="0" smtClean="0">
                <a:latin typeface="Arial"/>
              </a:rPr>
              <a:t>*[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1173" y="3289013"/>
            <a:ext cx="41529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q3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q4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q5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67308" y="3289013"/>
            <a:ext cx="5361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p2</a:t>
            </a:r>
            <a:r>
              <a:rPr lang="en-US" sz="3200" dirty="0" smtClean="0">
                <a:latin typeface="Arial"/>
              </a:rPr>
              <a:t>*[          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32701" y="2544122"/>
            <a:ext cx="5794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 {1-                                    } *</a:t>
            </a:r>
            <a:endParaRPr lang="en-US" sz="3200" dirty="0"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58665" y="3289013"/>
            <a:ext cx="6182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{1-                                               }</a:t>
            </a:r>
            <a:endParaRPr lang="en-US" sz="3200" dirty="0"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732" y="1367562"/>
            <a:ext cx="3044649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smtClean="0"/>
              <a:t>‘true’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/>
              <a:t>S.x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82469" y="6786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5388930" y="404664"/>
            <a:ext cx="3328710" cy="908864"/>
          </a:xfrm>
          <a:prstGeom prst="wedgeEllipseCallout">
            <a:avLst>
              <a:gd name="adj1" fmla="val -28047"/>
              <a:gd name="adj2" fmla="val 102451"/>
            </a:avLst>
          </a:prstGeom>
          <a:solidFill>
            <a:srgbClr val="9C9CD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err="1" smtClean="0"/>
              <a:t>Boolesche</a:t>
            </a:r>
            <a:r>
              <a:rPr lang="en-US" dirty="0" smtClean="0"/>
              <a:t> </a:t>
            </a:r>
            <a:r>
              <a:rPr lang="en-US" dirty="0" err="1" smtClean="0"/>
              <a:t>Anfrage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Join-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vorhanden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96475" y="1907540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4446" y="3964478"/>
            <a:ext cx="4871485" cy="8309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Man </a:t>
            </a:r>
            <a:r>
              <a:rPr lang="en-US" sz="2400" dirty="0" err="1" smtClean="0"/>
              <a:t>kann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Q</a:t>
            </a:r>
            <a:r>
              <a:rPr lang="en-US" sz="2400" dirty="0"/>
              <a:t>) </a:t>
            </a:r>
            <a:r>
              <a:rPr lang="en-US" sz="2400" dirty="0" smtClean="0"/>
              <a:t>in PTIME</a:t>
            </a:r>
            <a:br>
              <a:rPr lang="en-US" sz="2400" dirty="0" smtClean="0"/>
            </a:br>
            <a:r>
              <a:rPr lang="en-US" sz="2400" dirty="0" err="1" smtClean="0"/>
              <a:t>bzgl</a:t>
            </a:r>
            <a:r>
              <a:rPr lang="en-US" sz="2400" dirty="0" smtClean="0"/>
              <a:t>. der </a:t>
            </a:r>
            <a:r>
              <a:rPr lang="en-US" sz="2400" dirty="0" err="1" smtClean="0"/>
              <a:t>Größe</a:t>
            </a:r>
            <a:r>
              <a:rPr lang="en-US" sz="2400" dirty="0" smtClean="0"/>
              <a:t> der DB </a:t>
            </a:r>
            <a:r>
              <a:rPr lang="en-US" sz="2400" dirty="0" smtClean="0">
                <a:solidFill>
                  <a:srgbClr val="D2533C"/>
                </a:solidFill>
              </a:rPr>
              <a:t>D </a:t>
            </a:r>
            <a:r>
              <a:rPr lang="en-US" sz="2400" dirty="0" err="1" smtClean="0">
                <a:solidFill>
                  <a:schemeClr val="tx1"/>
                </a:solidFill>
              </a:rPr>
              <a:t>bestimmen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57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  <p:bldP spid="44" grpId="0"/>
      <p:bldP spid="45" grpId="0"/>
      <p:bldP spid="46" grpId="0"/>
      <p:bldP spid="47" grpId="0"/>
      <p:bldP spid="48" grpId="0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784975" cy="503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Zusammenfassung</a:t>
            </a:r>
            <a:r>
              <a:rPr lang="en-US" dirty="0" smtClean="0"/>
              <a:t>: Das </a:t>
            </a:r>
            <a:r>
              <a:rPr lang="en-US" dirty="0" err="1" smtClean="0"/>
              <a:t>probabilistische</a:t>
            </a:r>
            <a:r>
              <a:rPr lang="en-US" dirty="0" smtClean="0"/>
              <a:t>  </a:t>
            </a:r>
            <a:r>
              <a:rPr lang="en-US" dirty="0" err="1" smtClean="0"/>
              <a:t>Datenmodell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Mögliche-Welten-Semantik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Mächtig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schwierig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repräsentieren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Block-</a:t>
            </a:r>
            <a:r>
              <a:rPr lang="en-US" dirty="0" err="1" smtClean="0">
                <a:solidFill>
                  <a:srgbClr val="D2533C"/>
                </a:solidFill>
              </a:rPr>
              <a:t>unabhängig</a:t>
            </a:r>
            <a:r>
              <a:rPr lang="en-US" dirty="0" smtClean="0">
                <a:solidFill>
                  <a:srgbClr val="D2533C"/>
                </a:solidFill>
              </a:rPr>
              <a:t>-</a:t>
            </a:r>
            <a:r>
              <a:rPr lang="en-US" dirty="0" err="1" smtClean="0">
                <a:solidFill>
                  <a:srgbClr val="D2533C"/>
                </a:solidFill>
              </a:rPr>
              <a:t>disjunkte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Datenbasen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effiziente</a:t>
            </a:r>
            <a:r>
              <a:rPr lang="en-US" dirty="0" smtClean="0"/>
              <a:t> </a:t>
            </a:r>
            <a:r>
              <a:rPr lang="en-US" dirty="0" err="1" smtClean="0"/>
              <a:t>Repräsentationen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800" dirty="0" smtClean="0">
                <a:solidFill>
                  <a:srgbClr val="D2533C"/>
                </a:solidFill>
              </a:rPr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in </a:t>
            </a:r>
            <a:r>
              <a:rPr lang="en-US" sz="2800" dirty="0" err="1" smtClean="0"/>
              <a:t>traditioneller</a:t>
            </a:r>
            <a:r>
              <a:rPr lang="en-US" sz="2800" dirty="0" smtClean="0"/>
              <a:t> DB </a:t>
            </a:r>
            <a:r>
              <a:rPr lang="en-US" sz="2800" dirty="0" err="1" smtClean="0"/>
              <a:t>gespeichert</a:t>
            </a:r>
            <a:endParaRPr lang="en-US" sz="2200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Unabhängige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Datenbasen</a:t>
            </a:r>
            <a:r>
              <a:rPr lang="en-US" dirty="0" smtClean="0"/>
              <a:t>: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einfacher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Herausforderung</a:t>
            </a:r>
            <a:r>
              <a:rPr lang="en-US" dirty="0" smtClean="0"/>
              <a:t>: </a:t>
            </a:r>
            <a:r>
              <a:rPr lang="en-US" dirty="0" err="1" smtClean="0"/>
              <a:t>evaluiere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bzgl</a:t>
            </a:r>
            <a:r>
              <a:rPr lang="en-US" dirty="0" smtClean="0"/>
              <a:t>. der </a:t>
            </a:r>
            <a:r>
              <a:rPr lang="en-US" dirty="0" err="1" smtClean="0"/>
              <a:t>Größe</a:t>
            </a:r>
            <a:r>
              <a:rPr lang="en-US" dirty="0" smtClean="0"/>
              <a:t> von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44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3062040"/>
            <a:ext cx="3168353" cy="1905247"/>
            <a:chOff x="5508087" y="3062367"/>
            <a:chExt cx="3168469" cy="1905658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3062367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09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Probabilistische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Datenbanken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plus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Wahrscheinlichkeiten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um Grad der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Unsicherheit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auszudrücken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  <a:cs typeface="ＭＳ Ｐゴシック" charset="0"/>
              </a:rPr>
              <a:t>Anfragen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SQL-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Anfragen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deren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Antworten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annotiert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sind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mit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Ausgabewahrscheinlichkeiten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Formale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Logik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kombiniert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mit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Inferenzen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über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Wahrscheinlichkeiten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Ermöglicht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Ihnen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neuen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Blick</a:t>
            </a:r>
            <a:r>
              <a:rPr lang="en-US" dirty="0" smtClean="0">
                <a:latin typeface="Arial" charset="0"/>
                <a:ea typeface="ＭＳ Ｐゴシック" charset="0"/>
              </a:rPr>
              <a:t> auf </a:t>
            </a:r>
            <a:r>
              <a:rPr lang="en-US" dirty="0" err="1" smtClean="0">
                <a:latin typeface="Arial" charset="0"/>
                <a:ea typeface="ＭＳ Ｐゴシック" charset="0"/>
              </a:rPr>
              <a:t>beides</a:t>
            </a:r>
            <a:r>
              <a:rPr lang="en-US" dirty="0" smtClean="0">
                <a:latin typeface="Arial" charset="0"/>
                <a:ea typeface="ＭＳ Ｐゴシック" charset="0"/>
              </a:rPr>
              <a:t>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Datenbanken</a:t>
            </a:r>
            <a:r>
              <a:rPr lang="en-US" dirty="0" smtClean="0">
                <a:latin typeface="Arial" charset="0"/>
                <a:ea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Wahrscheinlichkeiten</a:t>
            </a: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-27384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73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764704"/>
            <a:ext cx="8229600" cy="49688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Verbund</a:t>
            </a:r>
            <a:r>
              <a:rPr lang="en-US" sz="2400" dirty="0" smtClean="0"/>
              <a:t> (join)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Projektion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Duplikat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 smtClean="0"/>
              <a:t>Elimination)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Vereinigung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Auswahl</a:t>
            </a:r>
            <a:r>
              <a:rPr lang="en-US" sz="2400" dirty="0" smtClean="0"/>
              <a:t> (selection)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Differenz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chemeClr val="tx2"/>
                </a:solidFill>
              </a:rPr>
              <a:t>hier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nicht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verwendet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56550" y="6405292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52742" y="1013827"/>
            <a:ext cx="4616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54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5400" baseline="300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0290" y="206084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Π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8583" y="4509120"/>
            <a:ext cx="406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64502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∪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8943" y="5392380"/>
            <a:ext cx="30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8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 smtClean="0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72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53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55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94826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415709" y="3248387"/>
            <a:ext cx="2462216" cy="3454250"/>
            <a:chOff x="6415709" y="3248387"/>
            <a:chExt cx="2462216" cy="345425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792318" y="5411016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65732" y="3248387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98494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2593" y="4924974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1570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808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0772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74" name="Straight Connector 73"/>
            <p:cNvCxnSpPr>
              <a:stCxn id="27" idx="0"/>
              <a:endCxn id="26" idx="2"/>
            </p:cNvCxnSpPr>
            <p:nvPr/>
          </p:nvCxnSpPr>
          <p:spPr>
            <a:xfrm flipV="1">
              <a:off x="7215778" y="3710052"/>
              <a:ext cx="4717" cy="268087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833456" y="4783281"/>
              <a:ext cx="151489" cy="1458733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980321" y="5386720"/>
              <a:ext cx="1" cy="237174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7599010" y="4707267"/>
              <a:ext cx="381312" cy="217707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0" idx="0"/>
            </p:cNvCxnSpPr>
            <p:nvPr/>
          </p:nvCxnSpPr>
          <p:spPr>
            <a:xfrm flipV="1">
              <a:off x="7661752" y="6107563"/>
              <a:ext cx="60841" cy="22574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31" idx="0"/>
            </p:cNvCxnSpPr>
            <p:nvPr/>
          </p:nvCxnSpPr>
          <p:spPr>
            <a:xfrm>
              <a:off x="8286591" y="6107563"/>
              <a:ext cx="206234" cy="225742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7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94826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415709" y="3248387"/>
            <a:ext cx="2462216" cy="3454250"/>
            <a:chOff x="6415709" y="3248387"/>
            <a:chExt cx="2462216" cy="345425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792318" y="5411016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65732" y="3248387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98494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2593" y="4924974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1570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808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0772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74" name="Straight Connector 73"/>
            <p:cNvCxnSpPr>
              <a:stCxn id="27" idx="0"/>
              <a:endCxn id="26" idx="2"/>
            </p:cNvCxnSpPr>
            <p:nvPr/>
          </p:nvCxnSpPr>
          <p:spPr>
            <a:xfrm flipV="1">
              <a:off x="7215778" y="3710052"/>
              <a:ext cx="4717" cy="268087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833456" y="4783281"/>
              <a:ext cx="151489" cy="145873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980321" y="5386720"/>
              <a:ext cx="1" cy="23717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7599010" y="4707267"/>
              <a:ext cx="381312" cy="217707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0" idx="0"/>
            </p:cNvCxnSpPr>
            <p:nvPr/>
          </p:nvCxnSpPr>
          <p:spPr>
            <a:xfrm flipV="1">
              <a:off x="7661752" y="6107563"/>
              <a:ext cx="60841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31" idx="0"/>
            </p:cNvCxnSpPr>
            <p:nvPr/>
          </p:nvCxnSpPr>
          <p:spPr>
            <a:xfrm>
              <a:off x="8286591" y="6107563"/>
              <a:ext cx="206234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28392" y="2029696"/>
            <a:ext cx="550810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äquivalent</a:t>
            </a:r>
            <a:r>
              <a:rPr lang="en-US" dirty="0" smtClean="0"/>
              <a:t> (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gleiche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Anfrageoptimierer</a:t>
            </a:r>
            <a:r>
              <a:rPr lang="en-US" dirty="0" smtClean="0"/>
              <a:t> </a:t>
            </a:r>
            <a:r>
              <a:rPr lang="en-US" dirty="0" err="1" smtClean="0"/>
              <a:t>wählt</a:t>
            </a:r>
            <a:r>
              <a:rPr lang="en-US" dirty="0" smtClean="0"/>
              <a:t> den Plan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geringsten</a:t>
            </a:r>
            <a:r>
              <a:rPr lang="en-US" dirty="0" smtClean="0"/>
              <a:t> </a:t>
            </a:r>
            <a:r>
              <a:rPr lang="en-US" dirty="0" err="1" smtClean="0"/>
              <a:t>Kosten</a:t>
            </a:r>
            <a:endParaRPr lang="en-US" dirty="0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50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Kernidee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Modifiziere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Operator, </a:t>
            </a:r>
            <a:r>
              <a:rPr lang="en-US" dirty="0" err="1" smtClean="0"/>
              <a:t>sodass</a:t>
            </a:r>
            <a:r>
              <a:rPr lang="en-US" dirty="0" smtClean="0"/>
              <a:t> </a:t>
            </a:r>
            <a:r>
              <a:rPr lang="en-US" dirty="0" err="1" smtClean="0"/>
              <a:t>Wahrscheinlichkeiten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Ausgabe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Annahmen</a:t>
            </a:r>
            <a:r>
              <a:rPr lang="en-US" dirty="0" smtClean="0"/>
              <a:t> </a:t>
            </a:r>
            <a:r>
              <a:rPr lang="en-US" dirty="0" err="1" smtClean="0"/>
              <a:t>notwendig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Ereignisse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lvl="2"/>
            <a:r>
              <a:rPr lang="en-US" dirty="0" err="1" smtClean="0"/>
              <a:t>unabhängig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endParaRPr lang="en-US" dirty="0" smtClean="0"/>
          </a:p>
          <a:p>
            <a:pPr lvl="2"/>
            <a:r>
              <a:rPr lang="en-US" dirty="0" err="1" smtClean="0"/>
              <a:t>disjunkt</a:t>
            </a:r>
            <a:r>
              <a:rPr lang="en-US" dirty="0" smtClean="0"/>
              <a:t> (</a:t>
            </a:r>
            <a:r>
              <a:rPr lang="en-US" dirty="0" err="1" smtClean="0"/>
              <a:t>exklusive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34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42330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S(A,B)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25726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R(A)</a:t>
            </a:r>
            <a:endParaRPr lang="en-US" sz="2800" dirty="0"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54265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0" name="Ovale Legende 19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35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7292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17644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04340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5835" y="4486635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88182"/>
              </p:ext>
            </p:extLst>
          </p:nvPr>
        </p:nvGraphicFramePr>
        <p:xfrm>
          <a:off x="3805436" y="2160128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954383" y="4147968"/>
            <a:ext cx="12488" cy="338667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28625" y="3378527"/>
            <a:ext cx="851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/>
              </a:rPr>
              <a:t>Π</a:t>
            </a:r>
            <a:r>
              <a:rPr lang="en-US" sz="44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54500" y="348195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67093"/>
              </p:ext>
            </p:extLst>
          </p:nvPr>
        </p:nvGraphicFramePr>
        <p:xfrm>
          <a:off x="4345835" y="5096145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05436" y="1498858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project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2" name="Ovale Legende 21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2" name="Ovale Legende 31"/>
          <p:cNvSpPr/>
          <p:nvPr/>
        </p:nvSpPr>
        <p:spPr>
          <a:xfrm>
            <a:off x="5724128" y="4293096"/>
            <a:ext cx="1368152" cy="648072"/>
          </a:xfrm>
          <a:prstGeom prst="wedgeEllipseCallout">
            <a:avLst>
              <a:gd name="adj1" fmla="val -81153"/>
              <a:gd name="adj2" fmla="val -14271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7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658822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82288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7361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4263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5835" y="4486635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1837"/>
              </p:ext>
            </p:extLst>
          </p:nvPr>
        </p:nvGraphicFramePr>
        <p:xfrm>
          <a:off x="3805436" y="2160128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954383" y="4147968"/>
            <a:ext cx="12488" cy="338667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28625" y="3378527"/>
            <a:ext cx="851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/>
              </a:rPr>
              <a:t>Π</a:t>
            </a:r>
            <a:r>
              <a:rPr lang="en-US" sz="44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54500" y="348195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16914"/>
              </p:ext>
            </p:extLst>
          </p:nvPr>
        </p:nvGraphicFramePr>
        <p:xfrm>
          <a:off x="4345835" y="5096145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61898"/>
              </p:ext>
            </p:extLst>
          </p:nvPr>
        </p:nvGraphicFramePr>
        <p:xfrm>
          <a:off x="7175311" y="5096145"/>
          <a:ext cx="137123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9"/>
                <a:gridCol w="428449"/>
                <a:gridCol w="514334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175311" y="4490754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cxnSp>
        <p:nvCxnSpPr>
          <p:cNvPr id="32" name="Straight Connector 31"/>
          <p:cNvCxnSpPr>
            <a:stCxn id="31" idx="0"/>
            <a:endCxn id="34" idx="2"/>
          </p:cNvCxnSpPr>
          <p:nvPr/>
        </p:nvCxnSpPr>
        <p:spPr>
          <a:xfrm flipH="1" flipV="1">
            <a:off x="7779346" y="4070831"/>
            <a:ext cx="17001" cy="419923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12149" y="3239834"/>
            <a:ext cx="1534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Arial"/>
              </a:rPr>
              <a:t>σ</a:t>
            </a:r>
            <a:r>
              <a:rPr lang="en-US" sz="4800" baseline="-25000" dirty="0" err="1" smtClean="0">
                <a:latin typeface="Arial"/>
              </a:rPr>
              <a:t>A</a:t>
            </a:r>
            <a:r>
              <a:rPr lang="en-US" sz="4800" baseline="-25000" dirty="0" smtClean="0">
                <a:latin typeface="Arial"/>
              </a:rPr>
              <a:t>=a2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50107"/>
              </p:ext>
            </p:extLst>
          </p:nvPr>
        </p:nvGraphicFramePr>
        <p:xfrm>
          <a:off x="7095538" y="2030568"/>
          <a:ext cx="140161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43"/>
                <a:gridCol w="437943"/>
                <a:gridCol w="525731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05436" y="1498858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project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01445" y="1339334"/>
            <a:ext cx="11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Selection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1" name="Ovale Legende 40"/>
          <p:cNvSpPr/>
          <p:nvPr/>
        </p:nvSpPr>
        <p:spPr>
          <a:xfrm>
            <a:off x="5724128" y="4293096"/>
            <a:ext cx="1368152" cy="648072"/>
          </a:xfrm>
          <a:prstGeom prst="wedgeEllipseCallout">
            <a:avLst>
              <a:gd name="adj1" fmla="val -81153"/>
              <a:gd name="adj2" fmla="val -14271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21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Beispiel</a:t>
            </a:r>
            <a:r>
              <a:rPr lang="en-US" dirty="0" smtClean="0"/>
              <a:t> 1: </a:t>
            </a:r>
            <a:r>
              <a:rPr lang="en-US" dirty="0" err="1" smtClean="0"/>
              <a:t>Informationsextraktion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3629" y="1152625"/>
            <a:ext cx="6279634" cy="675977"/>
          </a:xfrm>
          <a:prstGeom prst="foldedCorner">
            <a:avLst>
              <a:gd name="adj" fmla="val 3234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52-A </a:t>
            </a:r>
            <a:r>
              <a:rPr lang="en-US" sz="2400" dirty="0" err="1" smtClean="0">
                <a:latin typeface="Courier New"/>
                <a:cs typeface="Courier New"/>
              </a:rPr>
              <a:t>Goregaon</a:t>
            </a:r>
            <a:r>
              <a:rPr lang="en-US" sz="2400" dirty="0" smtClean="0">
                <a:latin typeface="Courier New"/>
                <a:cs typeface="Courier New"/>
              </a:rPr>
              <a:t> West Mumbai 400 076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1" y="3227469"/>
            <a:ext cx="9144000" cy="1136897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2775300" y="1987402"/>
            <a:ext cx="2311495" cy="122693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Extraktion</a:t>
            </a: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8109" y="2231060"/>
            <a:ext cx="8686279" cy="1940509"/>
            <a:chOff x="278109" y="2650914"/>
            <a:chExt cx="8686279" cy="1940509"/>
          </a:xfrm>
        </p:grpSpPr>
        <p:sp>
          <p:nvSpPr>
            <p:cNvPr id="12" name="Oval 11"/>
            <p:cNvSpPr/>
            <p:nvPr/>
          </p:nvSpPr>
          <p:spPr>
            <a:xfrm>
              <a:off x="278109" y="4263103"/>
              <a:ext cx="8686279" cy="32832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23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5352581" y="2650914"/>
              <a:ext cx="2996037" cy="715089"/>
            </a:xfrm>
            <a:prstGeom prst="wedgeRoundRectCallout">
              <a:avLst>
                <a:gd name="adj1" fmla="val 43715"/>
                <a:gd name="adj2" fmla="val 125127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smtClean="0"/>
                <a:t>Standard DB: </a:t>
              </a:r>
              <a:r>
                <a:rPr lang="en-US" dirty="0" err="1" smtClean="0"/>
                <a:t>Speichere</a:t>
              </a:r>
              <a:r>
                <a:rPr lang="en-US" dirty="0" smtClean="0"/>
                <a:t> </a:t>
              </a:r>
              <a:r>
                <a:rPr lang="en-US" dirty="0" err="1" smtClean="0"/>
                <a:t>nur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err="1" smtClean="0"/>
                <a:t>wahrscheinlichste</a:t>
              </a:r>
              <a:r>
                <a:rPr lang="en-US" dirty="0" smtClean="0"/>
                <a:t> </a:t>
              </a:r>
              <a:r>
                <a:rPr lang="en-US" dirty="0" err="1" smtClean="0"/>
                <a:t>Extraktion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469" y="3227469"/>
            <a:ext cx="8992081" cy="2068748"/>
            <a:chOff x="3615537" y="3298746"/>
            <a:chExt cx="8992081" cy="2068748"/>
          </a:xfrm>
        </p:grpSpPr>
        <p:sp>
          <p:nvSpPr>
            <p:cNvPr id="15" name="Oval 14"/>
            <p:cNvSpPr/>
            <p:nvPr/>
          </p:nvSpPr>
          <p:spPr>
            <a:xfrm>
              <a:off x="3615537" y="3298746"/>
              <a:ext cx="8992081" cy="1503360"/>
            </a:xfrm>
            <a:prstGeom prst="ellipse">
              <a:avLst/>
            </a:prstGeom>
            <a:solidFill>
              <a:schemeClr val="bg1">
                <a:lumMod val="85000"/>
                <a:alpha val="18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5864911" y="4652405"/>
              <a:ext cx="4679424" cy="715089"/>
            </a:xfrm>
            <a:prstGeom prst="wedgeRoundRectCallout">
              <a:avLst>
                <a:gd name="adj1" fmla="val 17460"/>
                <a:gd name="adj2" fmla="val -88591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DB: </a:t>
              </a:r>
              <a:r>
                <a:rPr lang="en-US" dirty="0" err="1" smtClean="0"/>
                <a:t>Speichert</a:t>
              </a:r>
              <a:r>
                <a:rPr lang="en-US" dirty="0" smtClean="0"/>
                <a:t> die </a:t>
              </a:r>
              <a:r>
                <a:rPr lang="en-US" dirty="0" err="1" smtClean="0"/>
                <a:t>meisten</a:t>
              </a:r>
              <a:r>
                <a:rPr lang="en-US" dirty="0" smtClean="0"/>
                <a:t>/</a:t>
              </a:r>
              <a:r>
                <a:rPr lang="en-US" dirty="0" err="1" smtClean="0"/>
                <a:t>alle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err="1" smtClean="0"/>
                <a:t>Extraktionen</a:t>
              </a:r>
              <a:r>
                <a:rPr lang="en-US" dirty="0" smtClean="0"/>
                <a:t> um </a:t>
              </a:r>
              <a:r>
                <a:rPr lang="en-US" dirty="0" smtClean="0">
                  <a:solidFill>
                    <a:srgbClr val="D2533C"/>
                  </a:solidFill>
                </a:rPr>
                <a:t>Recall </a:t>
              </a:r>
              <a:r>
                <a:rPr lang="en-US" dirty="0" err="1" smtClean="0">
                  <a:solidFill>
                    <a:srgbClr val="D2533C"/>
                  </a:solidFill>
                </a:rPr>
                <a:t>zu</a:t>
              </a:r>
              <a:r>
                <a:rPr lang="en-US" dirty="0" smtClean="0">
                  <a:solidFill>
                    <a:srgbClr val="D2533C"/>
                  </a:solidFill>
                </a:rPr>
                <a:t> </a:t>
              </a:r>
              <a:r>
                <a:rPr lang="en-US" dirty="0" err="1" smtClean="0">
                  <a:solidFill>
                    <a:srgbClr val="D2533C"/>
                  </a:solidFill>
                </a:rPr>
                <a:t>erhöhen</a:t>
              </a:r>
              <a:endParaRPr lang="en-US" dirty="0">
                <a:solidFill>
                  <a:srgbClr val="D2533C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5373216"/>
            <a:ext cx="644278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err="1" smtClean="0"/>
              <a:t>Kernidee</a:t>
            </a:r>
            <a:r>
              <a:rPr lang="en-US" sz="2000" dirty="0" smtClean="0"/>
              <a:t>: </a:t>
            </a:r>
            <a:r>
              <a:rPr lang="en-US" sz="2000" dirty="0" err="1" smtClean="0"/>
              <a:t>Wahrscheinlichkeiten</a:t>
            </a:r>
            <a:r>
              <a:rPr lang="en-US" sz="2000" dirty="0" smtClean="0"/>
              <a:t> </a:t>
            </a:r>
            <a:r>
              <a:rPr lang="en-US" sz="2000" dirty="0" err="1" smtClean="0"/>
              <a:t>gegeben</a:t>
            </a:r>
            <a:r>
              <a:rPr lang="en-US" sz="2000" dirty="0" smtClean="0"/>
              <a:t> </a:t>
            </a:r>
            <a:r>
              <a:rPr lang="en-US" sz="2000" dirty="0" err="1" smtClean="0"/>
              <a:t>durch</a:t>
            </a:r>
            <a:r>
              <a:rPr lang="en-US" sz="2000" dirty="0" smtClean="0"/>
              <a:t> </a:t>
            </a:r>
            <a:r>
              <a:rPr lang="en-US" sz="2000" dirty="0" err="1" smtClean="0"/>
              <a:t>Extraktion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korrelieren</a:t>
            </a:r>
            <a:r>
              <a:rPr lang="en-US" sz="2000" dirty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der </a:t>
            </a:r>
            <a:r>
              <a:rPr lang="en-US" sz="2000" dirty="0" err="1" smtClean="0"/>
              <a:t>Präzision</a:t>
            </a:r>
            <a:r>
              <a:rPr lang="en-US" sz="2000" dirty="0" smtClean="0"/>
              <a:t> der </a:t>
            </a:r>
            <a:r>
              <a:rPr lang="en-US" sz="2000" dirty="0" err="1" smtClean="0"/>
              <a:t>Extraktion</a:t>
            </a:r>
            <a:endParaRPr lang="en-US" sz="2000" dirty="0" smtClean="0"/>
          </a:p>
        </p:txBody>
      </p:sp>
      <p:sp>
        <p:nvSpPr>
          <p:cNvPr id="6" name="Rechteck 5"/>
          <p:cNvSpPr/>
          <p:nvPr/>
        </p:nvSpPr>
        <p:spPr>
          <a:xfrm>
            <a:off x="2195736" y="6146720"/>
            <a:ext cx="5184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Gupta, </a:t>
            </a:r>
            <a:r>
              <a:rPr lang="de-DE" sz="1400" dirty="0" err="1">
                <a:solidFill>
                  <a:srgbClr val="0000FF"/>
                </a:solidFill>
              </a:rPr>
              <a:t>Sarawagi</a:t>
            </a:r>
            <a:r>
              <a:rPr lang="de-DE" sz="1400" dirty="0">
                <a:solidFill>
                  <a:srgbClr val="0000FF"/>
                </a:solidFill>
              </a:rPr>
              <a:t>: </a:t>
            </a:r>
            <a:r>
              <a:rPr lang="de-DE" sz="1400" dirty="0" err="1">
                <a:solidFill>
                  <a:srgbClr val="0000FF"/>
                </a:solidFill>
              </a:rPr>
              <a:t>Creating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Databases </a:t>
            </a:r>
            <a:r>
              <a:rPr lang="de-DE" sz="1400" dirty="0" err="1">
                <a:solidFill>
                  <a:srgbClr val="0000FF"/>
                </a:solidFill>
              </a:rPr>
              <a:t>from</a:t>
            </a:r>
            <a:r>
              <a:rPr lang="de-DE" sz="1400" dirty="0">
                <a:solidFill>
                  <a:srgbClr val="0000FF"/>
                </a:solidFill>
              </a:rPr>
              <a:t> Information </a:t>
            </a:r>
            <a:r>
              <a:rPr lang="de-DE" sz="1400" dirty="0" err="1">
                <a:solidFill>
                  <a:srgbClr val="0000FF"/>
                </a:solidFill>
              </a:rPr>
              <a:t>Extraction</a:t>
            </a:r>
            <a:r>
              <a:rPr lang="de-DE" sz="1400" dirty="0">
                <a:solidFill>
                  <a:srgbClr val="0000FF"/>
                </a:solidFill>
              </a:rPr>
              <a:t> Models. VLDB </a:t>
            </a:r>
            <a:r>
              <a:rPr lang="de-DE" sz="1400" b="1" dirty="0">
                <a:solidFill>
                  <a:srgbClr val="FF0000"/>
                </a:solidFill>
              </a:rPr>
              <a:t>2006</a:t>
            </a:r>
          </a:p>
          <a:p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57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Left Brace 35"/>
          <p:cNvSpPr/>
          <p:nvPr/>
        </p:nvSpPr>
        <p:spPr>
          <a:xfrm>
            <a:off x="2841654" y="4813044"/>
            <a:ext cx="263296" cy="757290"/>
          </a:xfrm>
          <a:prstGeom prst="leftBrace">
            <a:avLst>
              <a:gd name="adj1" fmla="val 35682"/>
              <a:gd name="adj2" fmla="val 50000"/>
            </a:avLst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841654" y="5682132"/>
            <a:ext cx="263296" cy="1107867"/>
          </a:xfrm>
          <a:prstGeom prst="leftBrace">
            <a:avLst>
              <a:gd name="adj1" fmla="val 40654"/>
              <a:gd name="adj2" fmla="val 50000"/>
            </a:avLst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39" name="Straight Connector 38"/>
          <p:cNvCxnSpPr>
            <a:stCxn id="36" idx="1"/>
          </p:cNvCxnSpPr>
          <p:nvPr/>
        </p:nvCxnSpPr>
        <p:spPr>
          <a:xfrm flipH="1">
            <a:off x="1067100" y="5191689"/>
            <a:ext cx="1774554" cy="625704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1"/>
          </p:cNvCxnSpPr>
          <p:nvPr/>
        </p:nvCxnSpPr>
        <p:spPr>
          <a:xfrm flipH="1" flipV="1">
            <a:off x="1067100" y="6166554"/>
            <a:ext cx="1774554" cy="69512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82469" y="6786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385984"/>
            <a:ext cx="8229600" cy="990600"/>
          </a:xfrm>
        </p:spPr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40717" y="3861542"/>
            <a:ext cx="42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</a:t>
            </a:r>
            <a:endParaRPr lang="en-US" sz="2800" dirty="0"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454" y="4551606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</a:t>
            </a:r>
            <a:endParaRPr lang="en-US" sz="2800" dirty="0"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7971" y="393015"/>
            <a:ext cx="2472652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/>
              <a:t>SELECT DISTINCT </a:t>
            </a:r>
            <a:r>
              <a:rPr lang="en-US" sz="1600" dirty="0" smtClean="0"/>
              <a:t>‘true’</a:t>
            </a:r>
            <a:endParaRPr lang="en-US" sz="1600" dirty="0"/>
          </a:p>
          <a:p>
            <a:r>
              <a:rPr lang="en-US" sz="1600" dirty="0"/>
              <a:t>FROM R, </a:t>
            </a:r>
            <a:r>
              <a:rPr lang="en-US" sz="1600" dirty="0" smtClean="0"/>
              <a:t>S</a:t>
            </a:r>
            <a:br>
              <a:rPr lang="en-US" sz="1600" dirty="0" smtClean="0"/>
            </a:br>
            <a:r>
              <a:rPr lang="en-US" sz="1600" dirty="0" smtClean="0"/>
              <a:t>WHERE </a:t>
            </a:r>
            <a:r>
              <a:rPr lang="en-US" sz="1600" dirty="0" err="1"/>
              <a:t>R.x</a:t>
            </a:r>
            <a:r>
              <a:rPr lang="en-US" sz="1600" dirty="0"/>
              <a:t> = </a:t>
            </a:r>
            <a:r>
              <a:rPr lang="en-US" sz="1600" dirty="0" err="1"/>
              <a:t>S.x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722937" y="431161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75472"/>
              </p:ext>
            </p:extLst>
          </p:nvPr>
        </p:nvGraphicFramePr>
        <p:xfrm>
          <a:off x="65454" y="5205039"/>
          <a:ext cx="94271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374"/>
                <a:gridCol w="48134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</a:t>
                      </a:r>
                      <a:endParaRPr lang="en-US" sz="2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09020"/>
              </p:ext>
            </p:extLst>
          </p:nvPr>
        </p:nvGraphicFramePr>
        <p:xfrm>
          <a:off x="3142374" y="4434309"/>
          <a:ext cx="133551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787"/>
                <a:gridCol w="452555"/>
                <a:gridCol w="44517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x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y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4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5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827421" y="431161"/>
            <a:ext cx="38067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P(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>
                <a:solidFill>
                  <a:srgbClr val="0000FF"/>
                </a:solidFill>
              </a:rPr>
              <a:t>) = 1 – [1-p</a:t>
            </a:r>
            <a:r>
              <a:rPr lang="en-US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br>
              <a:rPr lang="en-US" sz="1600" dirty="0" smtClean="0">
                <a:solidFill>
                  <a:srgbClr val="0000FF"/>
                </a:solidFill>
              </a:rPr>
            </a:br>
            <a:r>
              <a:rPr lang="en-US" sz="1600" dirty="0" smtClean="0">
                <a:solidFill>
                  <a:srgbClr val="0000FF"/>
                </a:solidFill>
              </a:rPr>
              <a:t>                *[1-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4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1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444208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08219"/>
              </p:ext>
            </p:extLst>
          </p:nvPr>
        </p:nvGraphicFramePr>
        <p:xfrm>
          <a:off x="65454" y="5205039"/>
          <a:ext cx="94271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374"/>
                <a:gridCol w="48134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</a:t>
                      </a:r>
                      <a:endParaRPr lang="en-US" sz="2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98118" y="3814850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47743"/>
              </p:ext>
            </p:extLst>
          </p:nvPr>
        </p:nvGraphicFramePr>
        <p:xfrm>
          <a:off x="476841" y="2355627"/>
          <a:ext cx="720611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611"/>
              </a:tblGrid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>
            <a:stCxn id="21" idx="0"/>
            <a:endCxn id="10" idx="1"/>
          </p:cNvCxnSpPr>
          <p:nvPr/>
        </p:nvCxnSpPr>
        <p:spPr>
          <a:xfrm flipV="1">
            <a:off x="1381901" y="4368848"/>
            <a:ext cx="216217" cy="132820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0"/>
            <a:endCxn id="10" idx="3"/>
          </p:cNvCxnSpPr>
          <p:nvPr/>
        </p:nvCxnSpPr>
        <p:spPr>
          <a:xfrm flipH="1" flipV="1">
            <a:off x="2059783" y="4368848"/>
            <a:ext cx="533604" cy="132820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0"/>
            <a:endCxn id="19" idx="2"/>
          </p:cNvCxnSpPr>
          <p:nvPr/>
        </p:nvCxnSpPr>
        <p:spPr>
          <a:xfrm rot="5400000" flipH="1" flipV="1">
            <a:off x="1256887" y="3242786"/>
            <a:ext cx="1144129" cy="1588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7138" y="2024390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2313" y="5697048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S(</a:t>
            </a:r>
            <a:r>
              <a:rPr lang="en-US" sz="2800" dirty="0" err="1" smtClean="0">
                <a:latin typeface="Arial"/>
              </a:rPr>
              <a:t>x,y</a:t>
            </a:r>
            <a:r>
              <a:rPr lang="en-US" sz="2800" dirty="0" smtClean="0">
                <a:latin typeface="Arial"/>
              </a:rPr>
              <a:t>)</a:t>
            </a:r>
            <a:endParaRPr lang="en-US" sz="2800" dirty="0"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570" y="569704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R(x)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82484"/>
              </p:ext>
            </p:extLst>
          </p:nvPr>
        </p:nvGraphicFramePr>
        <p:xfrm>
          <a:off x="111967" y="1518582"/>
          <a:ext cx="497801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801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4665001" y="1984307"/>
            <a:ext cx="2999321" cy="4583128"/>
            <a:chOff x="4951637" y="1897969"/>
            <a:chExt cx="2999321" cy="4583128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5852321" y="3316669"/>
              <a:ext cx="461665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72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endParaRPr lang="en-US" sz="7200" baseline="30000" dirty="0">
                <a:latin typeface="Arial"/>
              </a:endParaRPr>
            </a:p>
          </p:txBody>
        </p:sp>
        <p:cxnSp>
          <p:nvCxnSpPr>
            <p:cNvPr id="34" name="Straight Connector 33"/>
            <p:cNvCxnSpPr>
              <a:stCxn id="39" idx="0"/>
              <a:endCxn id="32" idx="1"/>
            </p:cNvCxnSpPr>
            <p:nvPr/>
          </p:nvCxnSpPr>
          <p:spPr>
            <a:xfrm flipV="1">
              <a:off x="5382968" y="3870667"/>
              <a:ext cx="469353" cy="1699960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8" idx="0"/>
              <a:endCxn id="41" idx="2"/>
            </p:cNvCxnSpPr>
            <p:nvPr/>
          </p:nvCxnSpPr>
          <p:spPr>
            <a:xfrm flipH="1" flipV="1">
              <a:off x="7386887" y="5603798"/>
              <a:ext cx="2998" cy="3540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0"/>
              <a:endCxn id="37" idx="2"/>
            </p:cNvCxnSpPr>
            <p:nvPr/>
          </p:nvCxnSpPr>
          <p:spPr>
            <a:xfrm rot="5400000" flipH="1" flipV="1">
              <a:off x="5696970" y="2930485"/>
              <a:ext cx="772369" cy="1588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701341" y="1897969"/>
              <a:ext cx="7636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Arial"/>
                </a:rPr>
                <a:t>Π</a:t>
              </a:r>
              <a:r>
                <a:rPr lang="en-US" sz="3600" baseline="-25000" dirty="0" err="1" smtClean="0">
                  <a:latin typeface="Arial"/>
                </a:rPr>
                <a:t>Φ</a:t>
              </a:r>
              <a:endParaRPr lang="en-US" sz="3600" baseline="-25000" dirty="0" smtClean="0">
                <a:latin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28811" y="5957877"/>
              <a:ext cx="11221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</a:rPr>
                <a:t>S(</a:t>
              </a:r>
              <a:r>
                <a:rPr lang="en-US" sz="2800" dirty="0" err="1" smtClean="0">
                  <a:latin typeface="Arial"/>
                </a:rPr>
                <a:t>x,y</a:t>
              </a:r>
              <a:r>
                <a:rPr lang="en-US" sz="2800" dirty="0" smtClean="0">
                  <a:latin typeface="Arial"/>
                </a:rPr>
                <a:t>)</a:t>
              </a:r>
              <a:endParaRPr lang="en-US" sz="2800" dirty="0">
                <a:latin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51637" y="5570627"/>
              <a:ext cx="862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</a:rPr>
                <a:t>R(x)</a:t>
              </a:r>
              <a:endParaRPr lang="en-US" sz="2800" dirty="0">
                <a:latin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50897" y="4957467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Arial"/>
                </a:rPr>
                <a:t>Π</a:t>
              </a:r>
              <a:r>
                <a:rPr lang="en-US" sz="3600" baseline="-25000" dirty="0" err="1" smtClean="0">
                  <a:latin typeface="Arial"/>
                </a:rPr>
                <a:t>x</a:t>
              </a:r>
              <a:endParaRPr lang="en-US" sz="3600" baseline="-25000" dirty="0" smtClean="0">
                <a:latin typeface="Arial"/>
              </a:endParaRPr>
            </a:p>
          </p:txBody>
        </p:sp>
        <p:cxnSp>
          <p:nvCxnSpPr>
            <p:cNvPr id="45" name="Straight Connector 44"/>
            <p:cNvCxnSpPr>
              <a:stCxn id="32" idx="3"/>
              <a:endCxn id="41" idx="0"/>
            </p:cNvCxnSpPr>
            <p:nvPr/>
          </p:nvCxnSpPr>
          <p:spPr>
            <a:xfrm>
              <a:off x="6313986" y="3870667"/>
              <a:ext cx="1072901" cy="1086800"/>
            </a:xfrm>
            <a:prstGeom prst="line">
              <a:avLst/>
            </a:prstGeom>
            <a:ln>
              <a:solidFill>
                <a:srgbClr val="3C8C9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38711"/>
              </p:ext>
            </p:extLst>
          </p:nvPr>
        </p:nvGraphicFramePr>
        <p:xfrm>
          <a:off x="6518853" y="3658490"/>
          <a:ext cx="2495973" cy="95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5973"/>
              </a:tblGrid>
              <a:tr h="478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478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 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6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54419"/>
              </p:ext>
            </p:extLst>
          </p:nvPr>
        </p:nvGraphicFramePr>
        <p:xfrm>
          <a:off x="5527182" y="1247965"/>
          <a:ext cx="3549101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9101"/>
              </a:tblGrid>
              <a:tr h="4783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1-{1-p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[1-(1-q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)]}*</a:t>
                      </a:r>
                      <a:b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     {1-p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[1-(1-q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 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6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</a:rPr>
                        <a:t>]}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48" name="Cloud 47"/>
          <p:cNvSpPr/>
          <p:nvPr/>
        </p:nvSpPr>
        <p:spPr>
          <a:xfrm>
            <a:off x="2292306" y="2226429"/>
            <a:ext cx="2120988" cy="890171"/>
          </a:xfrm>
          <a:prstGeom prst="cloud">
            <a:avLst/>
          </a:prstGeom>
          <a:solidFill>
            <a:srgbClr val="FF66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3200" dirty="0" err="1" smtClean="0">
                <a:latin typeface="Arial"/>
              </a:rPr>
              <a:t>Falsch</a:t>
            </a:r>
            <a:endParaRPr lang="en-US" sz="3200" dirty="0">
              <a:latin typeface="Arial"/>
            </a:endParaRPr>
          </a:p>
        </p:txBody>
      </p:sp>
      <p:sp>
        <p:nvSpPr>
          <p:cNvPr id="49" name="Cloud 48"/>
          <p:cNvSpPr/>
          <p:nvPr/>
        </p:nvSpPr>
        <p:spPr>
          <a:xfrm>
            <a:off x="6721830" y="2308811"/>
            <a:ext cx="2190533" cy="890171"/>
          </a:xfrm>
          <a:prstGeom prst="cloud">
            <a:avLst/>
          </a:prstGeom>
          <a:solidFill>
            <a:srgbClr val="80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3200" dirty="0" err="1" smtClean="0">
                <a:latin typeface="Arial"/>
              </a:rPr>
              <a:t>Richtig</a:t>
            </a:r>
            <a:endParaRPr lang="en-US" sz="3200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827421" y="431161"/>
            <a:ext cx="38067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P(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>
                <a:solidFill>
                  <a:srgbClr val="0000FF"/>
                </a:solidFill>
              </a:rPr>
              <a:t>) = 1 – [1-p</a:t>
            </a:r>
            <a:r>
              <a:rPr lang="en-US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br>
              <a:rPr lang="en-US" sz="1600" dirty="0" smtClean="0">
                <a:solidFill>
                  <a:srgbClr val="0000FF"/>
                </a:solidFill>
              </a:rPr>
            </a:br>
            <a:r>
              <a:rPr lang="en-US" sz="1600" dirty="0" smtClean="0">
                <a:solidFill>
                  <a:srgbClr val="0000FF"/>
                </a:solidFill>
              </a:rPr>
              <a:t>                *[1-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4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7971" y="393015"/>
            <a:ext cx="2472652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/>
              <a:t>SELECT DISTINCT </a:t>
            </a:r>
            <a:r>
              <a:rPr lang="en-US" sz="1600" dirty="0" smtClean="0"/>
              <a:t>‘true’</a:t>
            </a:r>
            <a:endParaRPr lang="en-US" sz="1600" dirty="0"/>
          </a:p>
          <a:p>
            <a:r>
              <a:rPr lang="en-US" sz="1600" dirty="0"/>
              <a:t>FROM R, </a:t>
            </a:r>
            <a:r>
              <a:rPr lang="en-US" sz="1600" dirty="0" smtClean="0"/>
              <a:t>S</a:t>
            </a:r>
            <a:br>
              <a:rPr lang="en-US" sz="1600" dirty="0" smtClean="0"/>
            </a:br>
            <a:r>
              <a:rPr lang="en-US" sz="1600" dirty="0" smtClean="0"/>
              <a:t>WHERE </a:t>
            </a:r>
            <a:r>
              <a:rPr lang="en-US" sz="1600" dirty="0" err="1"/>
              <a:t>R.x</a:t>
            </a:r>
            <a:r>
              <a:rPr lang="en-US" sz="1600" dirty="0"/>
              <a:t> = </a:t>
            </a:r>
            <a:r>
              <a:rPr lang="en-US" sz="1600" dirty="0" err="1"/>
              <a:t>S.x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722937" y="431161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04612"/>
              </p:ext>
            </p:extLst>
          </p:nvPr>
        </p:nvGraphicFramePr>
        <p:xfrm>
          <a:off x="3142374" y="4434309"/>
          <a:ext cx="133551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787"/>
                <a:gridCol w="452555"/>
                <a:gridCol w="44517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x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y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4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5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66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 txBox="1">
            <a:spLocks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dirty="0" err="1" smtClean="0">
                <a:latin typeface="Calibri" charset="0"/>
              </a:rPr>
              <a:t>Sichere</a:t>
            </a:r>
            <a:r>
              <a:rPr lang="en-US" sz="4400" dirty="0" smtClean="0">
                <a:latin typeface="Calibri" charset="0"/>
              </a:rPr>
              <a:t> </a:t>
            </a:r>
            <a:r>
              <a:rPr lang="en-US" sz="4400" dirty="0" err="1" smtClean="0">
                <a:latin typeface="Calibri" charset="0"/>
              </a:rPr>
              <a:t>Pläne</a:t>
            </a:r>
            <a:endParaRPr lang="en-US" sz="4400" dirty="0">
              <a:latin typeface="Calibri" charset="0"/>
            </a:endParaRPr>
          </a:p>
        </p:txBody>
      </p:sp>
      <p:sp>
        <p:nvSpPr>
          <p:cNvPr id="47107" name="Content Placeholder 2"/>
          <p:cNvSpPr txBox="1">
            <a:spLocks/>
          </p:cNvSpPr>
          <p:nvPr/>
        </p:nvSpPr>
        <p:spPr bwMode="auto">
          <a:xfrm>
            <a:off x="457200" y="1371600"/>
            <a:ext cx="8579296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latin typeface="Calibri" charset="0"/>
              </a:rPr>
              <a:t>Sei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ein</a:t>
            </a:r>
            <a:r>
              <a:rPr lang="en-US" sz="3200" dirty="0" smtClean="0">
                <a:latin typeface="Calibri" charset="0"/>
              </a:rPr>
              <a:t> Schema </a:t>
            </a:r>
            <a:r>
              <a:rPr lang="en-US" sz="3200" dirty="0" err="1" smtClean="0">
                <a:latin typeface="Calibri" charset="0"/>
              </a:rPr>
              <a:t>für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eine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probabilist</a:t>
            </a:r>
            <a:r>
              <a:rPr lang="en-US" sz="3200" dirty="0" smtClean="0">
                <a:latin typeface="Calibri" charset="0"/>
              </a:rPr>
              <a:t>. DB </a:t>
            </a:r>
            <a:r>
              <a:rPr lang="en-US" sz="3200" dirty="0" err="1" smtClean="0">
                <a:latin typeface="Calibri" charset="0"/>
              </a:rPr>
              <a:t>gegeben</a:t>
            </a:r>
            <a:endParaRPr lang="en-US" sz="3200" dirty="0" smtClean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latin typeface="Calibri" charset="0"/>
              </a:rPr>
              <a:t>Relationen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tupel-unabhängig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oder</a:t>
            </a:r>
            <a:r>
              <a:rPr lang="en-US" sz="3200" dirty="0" smtClean="0">
                <a:latin typeface="Calibri" charset="0"/>
              </a:rPr>
              <a:t> BUD </a:t>
            </a:r>
            <a:r>
              <a:rPr lang="en-US" sz="3200" dirty="0" err="1" smtClean="0">
                <a:latin typeface="Calibri" charset="0"/>
              </a:rPr>
              <a:t>bei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gegebenem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Schlüssel</a:t>
            </a:r>
            <a:endParaRPr lang="en-US" sz="3200" dirty="0" smtClean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solidFill>
                  <a:schemeClr val="tx2"/>
                </a:solidFill>
                <a:latin typeface="Calibri" charset="0"/>
              </a:rPr>
              <a:t>Anfrageoptimierung</a:t>
            </a:r>
            <a:r>
              <a:rPr lang="en-US" sz="3200" dirty="0" smtClean="0">
                <a:solidFill>
                  <a:schemeClr val="tx2"/>
                </a:solidFill>
                <a:latin typeface="Calibri" charset="0"/>
              </a:rPr>
              <a:t>: </a:t>
            </a:r>
            <a:r>
              <a:rPr lang="en-US" sz="3200" dirty="0" err="1" smtClean="0">
                <a:latin typeface="Calibri" charset="0"/>
              </a:rPr>
              <a:t>Finde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kostengünstigen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aber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sicheren</a:t>
            </a:r>
            <a:r>
              <a:rPr lang="en-US" sz="3200" dirty="0" smtClean="0">
                <a:latin typeface="Calibri" charset="0"/>
              </a:rPr>
              <a:t> Plan</a:t>
            </a:r>
            <a:endParaRPr lang="en-US" sz="3200" dirty="0">
              <a:latin typeface="Calibri" charset="0"/>
            </a:endParaRP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0548" y="3268141"/>
            <a:ext cx="5865708" cy="1200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400" b="1" dirty="0"/>
              <a:t>Definition</a:t>
            </a:r>
            <a:r>
              <a:rPr lang="en-US" sz="2400" dirty="0"/>
              <a:t>: </a:t>
            </a:r>
            <a:r>
              <a:rPr lang="en-US" sz="2400" dirty="0" err="1" smtClean="0"/>
              <a:t>Ein</a:t>
            </a:r>
            <a:r>
              <a:rPr lang="en-US" sz="2400" dirty="0" smtClean="0"/>
              <a:t> Plan </a:t>
            </a:r>
            <a:r>
              <a:rPr lang="en-US" sz="2400" dirty="0" err="1" smtClean="0"/>
              <a:t>heißt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sicher</a:t>
            </a:r>
            <a:r>
              <a:rPr lang="en-US" sz="2400" dirty="0" smtClean="0"/>
              <a:t>, </a:t>
            </a:r>
            <a:r>
              <a:rPr lang="en-US" sz="2400" dirty="0" err="1" smtClean="0"/>
              <a:t>wenn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die </a:t>
            </a:r>
            <a:r>
              <a:rPr lang="en-US" sz="2400" dirty="0" err="1" smtClean="0"/>
              <a:t>Wahrscheinlichkeiten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die </a:t>
            </a:r>
            <a:r>
              <a:rPr lang="en-US" sz="2400" dirty="0" err="1" smtClean="0"/>
              <a:t>Ausgabe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richtig</a:t>
            </a:r>
            <a:r>
              <a:rPr lang="en-US" sz="2400" dirty="0" smtClean="0"/>
              <a:t> </a:t>
            </a:r>
            <a:r>
              <a:rPr lang="en-US" sz="2400" dirty="0" err="1" smtClean="0"/>
              <a:t>berechnet</a:t>
            </a:r>
            <a:endParaRPr lang="en-US" sz="2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99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Einsichten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Äquivalente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Betrachtung</a:t>
            </a:r>
            <a:r>
              <a:rPr lang="en-US" dirty="0" smtClean="0"/>
              <a:t> der </a:t>
            </a:r>
            <a:r>
              <a:rPr lang="en-US" dirty="0" err="1" smtClean="0"/>
              <a:t>Wahrscheinlichkeiten</a:t>
            </a:r>
            <a:r>
              <a:rPr lang="en-US" dirty="0" smtClean="0"/>
              <a:t> </a:t>
            </a:r>
            <a:r>
              <a:rPr lang="en-US" dirty="0" err="1" smtClean="0"/>
              <a:t>inäquivalent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korrekter</a:t>
            </a:r>
            <a:r>
              <a:rPr lang="en-US" dirty="0" smtClean="0"/>
              <a:t> Plan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u="sng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genannt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Ziel</a:t>
            </a:r>
            <a:r>
              <a:rPr lang="en-US" dirty="0" smtClean="0"/>
              <a:t>: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sicheren</a:t>
            </a:r>
            <a:r>
              <a:rPr lang="en-US" dirty="0" smtClean="0"/>
              <a:t> Plan!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Gibt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es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für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jede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einen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sicheren</a:t>
            </a:r>
            <a:r>
              <a:rPr lang="en-US" dirty="0" smtClean="0">
                <a:solidFill>
                  <a:srgbClr val="D2533C"/>
                </a:solidFill>
              </a:rPr>
              <a:t> Plan?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30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Unsichere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Anfragen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329901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29636"/>
              </p:ext>
            </p:extLst>
          </p:nvPr>
        </p:nvGraphicFramePr>
        <p:xfrm>
          <a:off x="3712872" y="1519798"/>
          <a:ext cx="1447800" cy="2185988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990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73600"/>
              </p:ext>
            </p:extLst>
          </p:nvPr>
        </p:nvGraphicFramePr>
        <p:xfrm>
          <a:off x="971563" y="1519798"/>
          <a:ext cx="1446212" cy="1481139"/>
        </p:xfrm>
        <a:graphic>
          <a:graphicData uri="http://schemas.openxmlformats.org/drawingml/2006/table">
            <a:tbl>
              <a:tblPr/>
              <a:tblGrid>
                <a:gridCol w="722312"/>
                <a:gridCol w="7239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902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39637"/>
              </p:ext>
            </p:extLst>
          </p:nvPr>
        </p:nvGraphicFramePr>
        <p:xfrm>
          <a:off x="6458616" y="1519798"/>
          <a:ext cx="1446213" cy="1973263"/>
        </p:xfrm>
        <a:graphic>
          <a:graphicData uri="http://schemas.openxmlformats.org/drawingml/2006/table">
            <a:tbl>
              <a:tblPr/>
              <a:tblGrid>
                <a:gridCol w="722313"/>
                <a:gridCol w="7239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q1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>
                        <a:alpha val="95000"/>
                      </a:srgbClr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q2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801" name="Text Box 45"/>
          <p:cNvSpPr txBox="1">
            <a:spLocks/>
          </p:cNvSpPr>
          <p:nvPr/>
        </p:nvSpPr>
        <p:spPr bwMode="auto">
          <a:xfrm>
            <a:off x="425561" y="1308115"/>
            <a:ext cx="411946" cy="5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smtClean="0"/>
              <a:t>R</a:t>
            </a:r>
            <a:endParaRPr lang="en-US" sz="3000" baseline="30000" dirty="0"/>
          </a:p>
        </p:txBody>
      </p:sp>
      <p:sp>
        <p:nvSpPr>
          <p:cNvPr id="31802" name="Text Box 46"/>
          <p:cNvSpPr txBox="1">
            <a:spLocks/>
          </p:cNvSpPr>
          <p:nvPr/>
        </p:nvSpPr>
        <p:spPr bwMode="auto">
          <a:xfrm>
            <a:off x="6010104" y="1330340"/>
            <a:ext cx="364820" cy="5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smtClean="0"/>
              <a:t>T</a:t>
            </a:r>
            <a:endParaRPr lang="en-US" sz="3000" baseline="30000" dirty="0"/>
          </a:p>
        </p:txBody>
      </p:sp>
      <p:sp>
        <p:nvSpPr>
          <p:cNvPr id="31803" name="Text Box 47"/>
          <p:cNvSpPr txBox="1">
            <a:spLocks/>
          </p:cNvSpPr>
          <p:nvPr/>
        </p:nvSpPr>
        <p:spPr bwMode="auto">
          <a:xfrm>
            <a:off x="3203135" y="1333934"/>
            <a:ext cx="38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S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031959" y="3949077"/>
            <a:ext cx="2749550" cy="2668588"/>
            <a:chOff x="3360" y="2591"/>
            <a:chExt cx="1732" cy="1681"/>
          </a:xfrm>
        </p:grpSpPr>
        <p:sp>
          <p:nvSpPr>
            <p:cNvPr id="31837" name="Rectangle 54"/>
            <p:cNvSpPr>
              <a:spLocks noChangeArrowheads="1"/>
            </p:cNvSpPr>
            <p:nvPr/>
          </p:nvSpPr>
          <p:spPr bwMode="auto">
            <a:xfrm>
              <a:off x="4224" y="2928"/>
              <a:ext cx="30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4600">
                  <a:ea typeface="ＭＳ ゴシック" charset="0"/>
                  <a:cs typeface="ＭＳ ゴシック" charset="0"/>
                </a:rPr>
                <a:t>⋈</a:t>
              </a:r>
            </a:p>
          </p:txBody>
        </p:sp>
        <p:sp>
          <p:nvSpPr>
            <p:cNvPr id="31838" name="Rectangle 55"/>
            <p:cNvSpPr>
              <a:spLocks noChangeArrowheads="1"/>
            </p:cNvSpPr>
            <p:nvPr/>
          </p:nvSpPr>
          <p:spPr bwMode="auto">
            <a:xfrm>
              <a:off x="4216" y="2591"/>
              <a:ext cx="30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3000" dirty="0" smtClean="0">
                  <a:latin typeface="Symbol" charset="0"/>
                  <a:sym typeface="Symbol" charset="0"/>
                </a:rPr>
                <a:t></a:t>
              </a:r>
              <a:endParaRPr lang="en-US" sz="3000" baseline="30000" dirty="0"/>
            </a:p>
          </p:txBody>
        </p:sp>
        <p:sp>
          <p:nvSpPr>
            <p:cNvPr id="31839" name="Rectangle 107"/>
            <p:cNvSpPr>
              <a:spLocks noChangeArrowheads="1"/>
            </p:cNvSpPr>
            <p:nvPr/>
          </p:nvSpPr>
          <p:spPr bwMode="auto">
            <a:xfrm>
              <a:off x="3840" y="3600"/>
              <a:ext cx="30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4600">
                  <a:ea typeface="ＭＳ ゴシック" charset="0"/>
                  <a:cs typeface="ＭＳ ゴシック" charset="0"/>
                </a:rPr>
                <a:t>⋈</a:t>
              </a:r>
            </a:p>
          </p:txBody>
        </p:sp>
        <p:sp>
          <p:nvSpPr>
            <p:cNvPr id="31840" name="Rectangle 108"/>
            <p:cNvSpPr>
              <a:spLocks noChangeArrowheads="1"/>
            </p:cNvSpPr>
            <p:nvPr/>
          </p:nvSpPr>
          <p:spPr bwMode="auto">
            <a:xfrm>
              <a:off x="3832" y="3349"/>
              <a:ext cx="30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3000" dirty="0" smtClean="0">
                  <a:latin typeface="Symbol" charset="0"/>
                  <a:sym typeface="Symbol" charset="0"/>
                </a:rPr>
                <a:t></a:t>
              </a:r>
              <a:endParaRPr lang="en-US" sz="3000" baseline="30000" dirty="0"/>
            </a:p>
          </p:txBody>
        </p:sp>
        <p:sp>
          <p:nvSpPr>
            <p:cNvPr id="31841" name="Rectangle 109"/>
            <p:cNvSpPr>
              <a:spLocks noChangeArrowheads="1"/>
            </p:cNvSpPr>
            <p:nvPr/>
          </p:nvSpPr>
          <p:spPr bwMode="auto">
            <a:xfrm>
              <a:off x="3360" y="398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R</a:t>
              </a:r>
            </a:p>
          </p:txBody>
        </p:sp>
        <p:sp>
          <p:nvSpPr>
            <p:cNvPr id="31842" name="Rectangle 110"/>
            <p:cNvSpPr>
              <a:spLocks noChangeArrowheads="1"/>
            </p:cNvSpPr>
            <p:nvPr/>
          </p:nvSpPr>
          <p:spPr bwMode="auto">
            <a:xfrm>
              <a:off x="4311" y="398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S</a:t>
              </a:r>
            </a:p>
          </p:txBody>
        </p:sp>
        <p:sp>
          <p:nvSpPr>
            <p:cNvPr id="31843" name="Rectangle 111"/>
            <p:cNvSpPr>
              <a:spLocks noChangeArrowheads="1"/>
            </p:cNvSpPr>
            <p:nvPr/>
          </p:nvSpPr>
          <p:spPr bwMode="auto">
            <a:xfrm>
              <a:off x="4859" y="355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T</a:t>
              </a:r>
            </a:p>
          </p:txBody>
        </p:sp>
        <p:sp>
          <p:nvSpPr>
            <p:cNvPr id="31844" name="Line 112"/>
            <p:cNvSpPr>
              <a:spLocks noChangeShapeType="1"/>
            </p:cNvSpPr>
            <p:nvPr/>
          </p:nvSpPr>
          <p:spPr bwMode="auto">
            <a:xfrm flipV="1">
              <a:off x="3696" y="393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5" name="Line 113"/>
            <p:cNvSpPr>
              <a:spLocks noChangeShapeType="1"/>
            </p:cNvSpPr>
            <p:nvPr/>
          </p:nvSpPr>
          <p:spPr bwMode="auto">
            <a:xfrm flipH="1" flipV="1">
              <a:off x="4080" y="393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6" name="Line 114"/>
            <p:cNvSpPr>
              <a:spLocks noChangeShapeType="1"/>
            </p:cNvSpPr>
            <p:nvPr/>
          </p:nvSpPr>
          <p:spPr bwMode="auto">
            <a:xfrm flipH="1" flipV="1">
              <a:off x="4464" y="34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7" name="Line 115"/>
            <p:cNvSpPr>
              <a:spLocks noChangeShapeType="1"/>
            </p:cNvSpPr>
            <p:nvPr/>
          </p:nvSpPr>
          <p:spPr bwMode="auto">
            <a:xfrm flipV="1">
              <a:off x="398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8" name="Line 116"/>
            <p:cNvSpPr>
              <a:spLocks noChangeShapeType="1"/>
            </p:cNvSpPr>
            <p:nvPr/>
          </p:nvSpPr>
          <p:spPr bwMode="auto">
            <a:xfrm flipV="1">
              <a:off x="4128" y="340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849" name="Line 117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29892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29982"/>
              </p:ext>
            </p:extLst>
          </p:nvPr>
        </p:nvGraphicFramePr>
        <p:xfrm>
          <a:off x="3422359" y="5855664"/>
          <a:ext cx="458788" cy="670388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97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49"/>
              </p:ext>
            </p:extLst>
          </p:nvPr>
        </p:nvGraphicFramePr>
        <p:xfrm>
          <a:off x="5999829" y="4414921"/>
          <a:ext cx="1905000" cy="670388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p1q1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(1-(1-p1)(1-p2))q2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9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44847"/>
              </p:ext>
            </p:extLst>
          </p:nvPr>
        </p:nvGraphicFramePr>
        <p:xfrm>
          <a:off x="4108159" y="4946027"/>
          <a:ext cx="457200" cy="1006476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329888" name="AutoShape 160"/>
          <p:cNvSpPr>
            <a:spLocks noChangeArrowheads="1"/>
          </p:cNvSpPr>
          <p:nvPr/>
        </p:nvSpPr>
        <p:spPr bwMode="auto">
          <a:xfrm>
            <a:off x="7720021" y="4198583"/>
            <a:ext cx="1423979" cy="609064"/>
          </a:xfrm>
          <a:prstGeom prst="cloud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 smtClean="0"/>
              <a:t>Wrong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5807" y="3940469"/>
            <a:ext cx="3454792" cy="1547008"/>
            <a:chOff x="135807" y="3940469"/>
            <a:chExt cx="3454792" cy="1547008"/>
          </a:xfrm>
        </p:grpSpPr>
        <p:sp>
          <p:nvSpPr>
            <p:cNvPr id="30" name="TextBox 29"/>
            <p:cNvSpPr txBox="1"/>
            <p:nvPr/>
          </p:nvSpPr>
          <p:spPr>
            <a:xfrm>
              <a:off x="135807" y="4964257"/>
              <a:ext cx="344898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2800" dirty="0" smtClean="0">
                  <a:solidFill>
                    <a:srgbClr val="D2533C"/>
                  </a:solidFill>
                  <a:ea typeface="ＭＳ Ｐゴシック" pitchFamily="8" charset="-128"/>
                </a:rPr>
                <a:t>H</a:t>
              </a:r>
              <a:r>
                <a:rPr lang="en-US" sz="2800" baseline="-25000" dirty="0" smtClean="0">
                  <a:solidFill>
                    <a:srgbClr val="D2533C"/>
                  </a:solidFill>
                  <a:ea typeface="ＭＳ Ｐゴシック" pitchFamily="8" charset="-128"/>
                </a:rPr>
                <a:t>0</a:t>
              </a:r>
              <a:r>
                <a:rPr lang="en-US" sz="2800" dirty="0" smtClean="0">
                  <a:ea typeface="ＭＳ Ｐゴシック" pitchFamily="8" charset="-128"/>
                </a:rPr>
                <a:t> </a:t>
              </a:r>
              <a:r>
                <a:rPr lang="en-US" sz="2800" dirty="0">
                  <a:ea typeface="ＭＳ Ｐゴシック" pitchFamily="8" charset="-128"/>
                </a:rPr>
                <a:t>:- </a:t>
              </a:r>
              <a:r>
                <a:rPr lang="en-US" sz="2800" dirty="0" smtClean="0">
                  <a:ea typeface="ＭＳ Ｐゴシック" pitchFamily="8" charset="-128"/>
                </a:rPr>
                <a:t>R(</a:t>
              </a:r>
              <a:r>
                <a:rPr lang="en-US" sz="2800" dirty="0">
                  <a:ea typeface="ＭＳ Ｐゴシック" pitchFamily="8" charset="-128"/>
                </a:rPr>
                <a:t>x),S(</a:t>
              </a:r>
              <a:r>
                <a:rPr lang="en-US" sz="2800" dirty="0" err="1">
                  <a:ea typeface="ＭＳ Ｐゴシック" pitchFamily="8" charset="-128"/>
                </a:rPr>
                <a:t>x,y</a:t>
              </a:r>
              <a:r>
                <a:rPr lang="en-US" sz="2800" dirty="0">
                  <a:ea typeface="ＭＳ Ｐゴシック" pitchFamily="8" charset="-128"/>
                </a:rPr>
                <a:t>),</a:t>
              </a:r>
              <a:r>
                <a:rPr lang="en-US" sz="2800" dirty="0" smtClean="0">
                  <a:ea typeface="ＭＳ Ｐゴシック" pitchFamily="8" charset="-128"/>
                </a:rPr>
                <a:t>T(</a:t>
              </a:r>
              <a:r>
                <a:rPr lang="en-US" sz="2800" dirty="0">
                  <a:ea typeface="ＭＳ Ｐゴシック" pitchFamily="8" charset="-128"/>
                </a:rPr>
                <a:t>y)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807" y="3940469"/>
              <a:ext cx="3454792" cy="92333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>
                <a:defRPr sz="2800">
                  <a:latin typeface="Arial"/>
                </a:defRPr>
              </a:lvl1pPr>
            </a:lstStyle>
            <a:p>
              <a:r>
                <a:rPr lang="en-US" sz="1800" dirty="0"/>
                <a:t>SELECT DISTINCT ‘yes’</a:t>
              </a:r>
            </a:p>
            <a:p>
              <a:r>
                <a:rPr lang="en-US" sz="1800" dirty="0"/>
                <a:t>FROM R, </a:t>
              </a:r>
              <a:r>
                <a:rPr lang="en-US" sz="1800" dirty="0" smtClean="0"/>
                <a:t>S, T</a:t>
              </a:r>
              <a:br>
                <a:rPr lang="en-US" sz="1800" dirty="0" smtClean="0"/>
              </a:br>
              <a:r>
                <a:rPr lang="en-US" sz="1800" dirty="0" smtClean="0"/>
                <a:t>WHERE </a:t>
              </a:r>
              <a:r>
                <a:rPr lang="en-US" sz="1800" dirty="0" err="1"/>
                <a:t>R.x</a:t>
              </a:r>
              <a:r>
                <a:rPr lang="en-US" sz="1800" dirty="0"/>
                <a:t> = </a:t>
              </a:r>
              <a:r>
                <a:rPr lang="en-US" sz="1800" dirty="0" err="1" smtClean="0"/>
                <a:t>S.x</a:t>
              </a:r>
              <a:r>
                <a:rPr lang="en-US" sz="1800" dirty="0" smtClean="0"/>
                <a:t> and </a:t>
              </a:r>
              <a:r>
                <a:rPr lang="en-US" sz="1800" dirty="0" err="1" smtClean="0"/>
                <a:t>S.y</a:t>
              </a:r>
              <a:r>
                <a:rPr lang="en-US" sz="1800" dirty="0"/>
                <a:t> </a:t>
              </a:r>
              <a:r>
                <a:rPr lang="en-US" sz="1800" dirty="0" smtClean="0"/>
                <a:t>= </a:t>
              </a:r>
              <a:r>
                <a:rPr lang="en-US" sz="1800" dirty="0" err="1" smtClean="0"/>
                <a:t>T.y</a:t>
              </a:r>
              <a:endParaRPr lang="en-US" sz="1800" dirty="0"/>
            </a:p>
          </p:txBody>
        </p:sp>
      </p:grpSp>
      <p:sp>
        <p:nvSpPr>
          <p:cNvPr id="35" name="AutoShape 160"/>
          <p:cNvSpPr>
            <a:spLocks noChangeArrowheads="1"/>
          </p:cNvSpPr>
          <p:nvPr/>
        </p:nvSpPr>
        <p:spPr bwMode="auto">
          <a:xfrm>
            <a:off x="5955362" y="5949280"/>
            <a:ext cx="3009126" cy="34051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lang="en-US" sz="1400" dirty="0" smtClean="0"/>
              <a:t>Der Plan </a:t>
            </a:r>
            <a:r>
              <a:rPr lang="en-US" sz="1400" dirty="0" err="1" smtClean="0"/>
              <a:t>bestimmt</a:t>
            </a:r>
            <a:r>
              <a:rPr lang="en-US" sz="1400" dirty="0" smtClean="0"/>
              <a:t> </a:t>
            </a:r>
            <a:r>
              <a:rPr lang="en-US" sz="1400" dirty="0" err="1" smtClean="0"/>
              <a:t>eine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obere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Grenze</a:t>
            </a:r>
            <a:endParaRPr lang="en-US" sz="1400" dirty="0"/>
          </a:p>
        </p:txBody>
      </p:sp>
      <p:graphicFrame>
        <p:nvGraphicFramePr>
          <p:cNvPr id="36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23849"/>
              </p:ext>
            </p:extLst>
          </p:nvPr>
        </p:nvGraphicFramePr>
        <p:xfrm>
          <a:off x="5938425" y="3772872"/>
          <a:ext cx="3170295" cy="335194"/>
        </p:xfrm>
        <a:graphic>
          <a:graphicData uri="http://schemas.openxmlformats.org/drawingml/2006/table">
            <a:tbl>
              <a:tblPr/>
              <a:tblGrid>
                <a:gridCol w="317029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1-(1-p1q1)(1-(1-(1-p1)(1-p2))q2)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107504" y="5877272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W Gatterbauer, D </a:t>
            </a:r>
            <a:r>
              <a:rPr lang="de-DE" sz="1100" dirty="0" err="1">
                <a:solidFill>
                  <a:srgbClr val="0000FF"/>
                </a:solidFill>
              </a:rPr>
              <a:t>Suciu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Oblivious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bounds</a:t>
            </a:r>
            <a:r>
              <a:rPr lang="de-DE" sz="1100" dirty="0">
                <a:solidFill>
                  <a:srgbClr val="0000FF"/>
                </a:solidFill>
              </a:rPr>
              <a:t> on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probability</a:t>
            </a:r>
            <a:r>
              <a:rPr lang="de-DE" sz="1100" dirty="0">
                <a:solidFill>
                  <a:srgbClr val="0000FF"/>
                </a:solidFill>
              </a:rPr>
              <a:t> of Boolean </a:t>
            </a:r>
            <a:r>
              <a:rPr lang="de-DE" sz="1100" dirty="0" err="1" smtClean="0">
                <a:solidFill>
                  <a:srgbClr val="0000FF"/>
                </a:solidFill>
              </a:rPr>
              <a:t>functions</a:t>
            </a:r>
            <a:r>
              <a:rPr lang="de-DE" sz="1100" dirty="0" smtClean="0">
                <a:solidFill>
                  <a:srgbClr val="0000FF"/>
                </a:solidFill>
              </a:rPr>
              <a:t>, ACM </a:t>
            </a:r>
            <a:r>
              <a:rPr lang="de-DE" sz="1100" dirty="0">
                <a:solidFill>
                  <a:srgbClr val="0000FF"/>
                </a:solidFill>
              </a:rPr>
              <a:t>Transactions on Database Systems (TODS) 39 (1), 5, </a:t>
            </a:r>
            <a:r>
              <a:rPr lang="de-DE" sz="1100" b="1" dirty="0">
                <a:solidFill>
                  <a:srgbClr val="FF0000"/>
                </a:solidFill>
              </a:rPr>
              <a:t>2013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300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88" grpId="0" animBg="1"/>
      <p:bldP spid="35" grpId="0" animBg="1"/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Sichere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haben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einen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sicheren</a:t>
            </a:r>
            <a:r>
              <a:rPr lang="en-US" dirty="0" smtClean="0">
                <a:solidFill>
                  <a:schemeClr val="tx2"/>
                </a:solidFill>
              </a:rPr>
              <a:t> Plan und </a:t>
            </a:r>
            <a:r>
              <a:rPr lang="en-US" dirty="0" err="1" smtClean="0">
                <a:solidFill>
                  <a:schemeClr val="tx2"/>
                </a:solidFill>
              </a:rPr>
              <a:t>können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effektiv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berechnet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werden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Für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Anfragen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sicherer</a:t>
            </a:r>
            <a:r>
              <a:rPr lang="en-US" dirty="0" smtClean="0"/>
              <a:t> Plan </a:t>
            </a:r>
            <a:r>
              <a:rPr lang="en-US" dirty="0" err="1" smtClean="0"/>
              <a:t>bestimmt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und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gezeigt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extensionale</a:t>
            </a:r>
            <a:r>
              <a:rPr lang="en-US" dirty="0" smtClean="0"/>
              <a:t> Plan (</a:t>
            </a:r>
            <a:r>
              <a:rPr lang="en-US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unsicher</a:t>
            </a:r>
            <a:r>
              <a:rPr lang="en-US" dirty="0" smtClean="0"/>
              <a:t>)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in SQL </a:t>
            </a:r>
            <a:r>
              <a:rPr lang="en-US" dirty="0" err="1" smtClean="0"/>
              <a:t>ausgedrückt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– </a:t>
            </a:r>
            <a:r>
              <a:rPr lang="en-US" dirty="0" err="1" smtClean="0"/>
              <a:t>gezeigt</a:t>
            </a:r>
            <a:r>
              <a:rPr lang="en-US" dirty="0" smtClean="0"/>
              <a:t> am </a:t>
            </a:r>
            <a:r>
              <a:rPr lang="en-US" dirty="0" err="1" smtClean="0"/>
              <a:t>Beispiel</a:t>
            </a:r>
            <a:r>
              <a:rPr lang="en-US" dirty="0" smtClean="0"/>
              <a:t> von </a:t>
            </a:r>
            <a:r>
              <a:rPr lang="en-US" dirty="0" err="1" smtClean="0"/>
              <a:t>PostgreSQL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28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61613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2430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96074"/>
              </p:ext>
            </p:extLst>
          </p:nvPr>
        </p:nvGraphicFramePr>
        <p:xfrm>
          <a:off x="149136" y="1462649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38133" y="1513837"/>
            <a:ext cx="3139802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R.A, S.B,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R.P*S.P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R, S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WHERE R.A=S.A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2014590" y="3297962"/>
            <a:ext cx="618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758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205366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8252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18046"/>
              </p:ext>
            </p:extLst>
          </p:nvPr>
        </p:nvGraphicFramePr>
        <p:xfrm>
          <a:off x="149136" y="1462649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Extensional Plans </a:t>
            </a:r>
            <a:r>
              <a:rPr lang="en-US" dirty="0"/>
              <a:t>in </a:t>
            </a:r>
            <a:r>
              <a:rPr lang="en-US" dirty="0" err="1"/>
              <a:t>Postgres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38133" y="1513837"/>
            <a:ext cx="3139802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R.A, S.B,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R.P*S.P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R, S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WHERE R.A=S.A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2014590" y="3297962"/>
            <a:ext cx="618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58873" y="4468577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617997"/>
              </p:ext>
            </p:extLst>
          </p:nvPr>
        </p:nvGraphicFramePr>
        <p:xfrm>
          <a:off x="3220203" y="2620573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579909" y="4191466"/>
            <a:ext cx="0" cy="277111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28503" y="3360469"/>
            <a:ext cx="902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/>
              </a:rPr>
              <a:t>Π</a:t>
            </a:r>
            <a:r>
              <a:rPr lang="en-US" sz="48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7538" y="3463900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06222"/>
              </p:ext>
            </p:extLst>
          </p:nvPr>
        </p:nvGraphicFramePr>
        <p:xfrm>
          <a:off x="3958873" y="5078087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047969" y="1524000"/>
            <a:ext cx="4001717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S.A,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1.0-prod(1.0 -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S.p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S</a:t>
            </a:r>
            <a:r>
              <a:rPr lang="en-US" sz="1600" dirty="0">
                <a:latin typeface="Courier"/>
                <a:cs typeface="Courier"/>
              </a:rPr>
              <a:t/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GROUP BY S.A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39728" y="3474271"/>
            <a:ext cx="3693890" cy="286232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200" dirty="0">
                <a:latin typeface="Courier"/>
                <a:cs typeface="Courier"/>
              </a:rPr>
              <a:t>create or replace </a:t>
            </a:r>
            <a:r>
              <a:rPr lang="en-US" sz="1200" dirty="0" smtClean="0">
                <a:latin typeface="Courier"/>
                <a:cs typeface="Courier"/>
              </a:rPr>
              <a:t/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function </a:t>
            </a:r>
            <a:r>
              <a:rPr lang="en-US" sz="1200" dirty="0" err="1" smtClean="0">
                <a:solidFill>
                  <a:srgbClr val="0000FF"/>
                </a:solidFill>
                <a:latin typeface="Courier"/>
                <a:cs typeface="Courier"/>
              </a:rPr>
              <a:t>combine_prod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float, float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returns </a:t>
            </a:r>
            <a:r>
              <a:rPr lang="en-US" sz="1200" dirty="0">
                <a:latin typeface="Courier"/>
                <a:cs typeface="Courier"/>
              </a:rPr>
              <a:t>float </a:t>
            </a:r>
            <a:r>
              <a:rPr lang="en-US" sz="1200" dirty="0" smtClean="0">
                <a:latin typeface="Courier"/>
                <a:cs typeface="Courier"/>
              </a:rPr>
              <a:t>as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>
                <a:latin typeface="Courier"/>
                <a:cs typeface="Courier"/>
              </a:rPr>
              <a:t>'select $1 * $2' language SQL;</a:t>
            </a:r>
          </a:p>
          <a:p>
            <a:r>
              <a:rPr lang="en-US" sz="1200" dirty="0">
                <a:latin typeface="Courier"/>
                <a:cs typeface="Courier"/>
              </a:rPr>
              <a:t>create or </a:t>
            </a:r>
            <a:r>
              <a:rPr lang="en-US" sz="1200" dirty="0" smtClean="0">
                <a:latin typeface="Courier"/>
                <a:cs typeface="Courier"/>
              </a:rPr>
              <a:t>replace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function </a:t>
            </a:r>
            <a:r>
              <a:rPr lang="en-US" sz="1200" dirty="0" err="1" smtClean="0">
                <a:solidFill>
                  <a:srgbClr val="0000FF"/>
                </a:solidFill>
                <a:latin typeface="Courier"/>
                <a:cs typeface="Courier"/>
              </a:rPr>
              <a:t>final_prod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returns </a:t>
            </a:r>
            <a:r>
              <a:rPr lang="en-US" sz="1200" dirty="0">
                <a:latin typeface="Courier"/>
                <a:cs typeface="Courier"/>
              </a:rPr>
              <a:t>float as </a:t>
            </a:r>
            <a:r>
              <a:rPr lang="en-US" sz="1200" dirty="0" smtClean="0">
                <a:latin typeface="Courier"/>
                <a:cs typeface="Courier"/>
              </a:rPr>
              <a:t/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'</a:t>
            </a:r>
            <a:r>
              <a:rPr lang="en-US" sz="1200" dirty="0">
                <a:latin typeface="Courier"/>
                <a:cs typeface="Courier"/>
              </a:rPr>
              <a:t>select $1' language SQL;</a:t>
            </a:r>
          </a:p>
          <a:p>
            <a:r>
              <a:rPr lang="en-US" sz="1200" dirty="0">
                <a:latin typeface="Courier"/>
                <a:cs typeface="Courier"/>
              </a:rPr>
              <a:t>drop aggregate if exists prod (float);</a:t>
            </a:r>
          </a:p>
          <a:p>
            <a:r>
              <a:rPr lang="en-US" sz="1200" dirty="0">
                <a:latin typeface="Courier"/>
                <a:cs typeface="Courier"/>
              </a:rPr>
              <a:t>create aggregate </a:t>
            </a:r>
            <a:r>
              <a:rPr lang="en-US" sz="1200" dirty="0" smtClean="0">
                <a:solidFill>
                  <a:srgbClr val="0000FF"/>
                </a:solidFill>
                <a:latin typeface="Courier"/>
                <a:cs typeface="Courier"/>
              </a:rPr>
              <a:t>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float)</a:t>
            </a:r>
          </a:p>
          <a:p>
            <a:r>
              <a:rPr lang="en-US" sz="1200" dirty="0">
                <a:latin typeface="Courier"/>
                <a:cs typeface="Courier"/>
              </a:rPr>
              <a:t>(  </a:t>
            </a:r>
            <a:r>
              <a:rPr lang="en-US" sz="1200" dirty="0" err="1">
                <a:latin typeface="Courier"/>
                <a:cs typeface="Courier"/>
              </a:rPr>
              <a:t>sfunc</a:t>
            </a:r>
            <a:r>
              <a:rPr lang="en-US" sz="1200" dirty="0">
                <a:latin typeface="Courier"/>
                <a:cs typeface="Courier"/>
              </a:rPr>
              <a:t> = </a:t>
            </a:r>
            <a:r>
              <a:rPr lang="en-US" sz="1200" dirty="0" err="1">
                <a:solidFill>
                  <a:srgbClr val="0000FF"/>
                </a:solidFill>
                <a:latin typeface="Courier"/>
                <a:cs typeface="Courier"/>
              </a:rPr>
              <a:t>combine_prod</a:t>
            </a:r>
            <a:r>
              <a:rPr lang="en-US" sz="1200" dirty="0">
                <a:latin typeface="Courier"/>
                <a:cs typeface="Courier"/>
              </a:rPr>
              <a:t>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stype</a:t>
            </a:r>
            <a:r>
              <a:rPr lang="en-US" sz="1200" dirty="0">
                <a:latin typeface="Courier"/>
                <a:cs typeface="Courier"/>
              </a:rPr>
              <a:t> = float,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finalfunc</a:t>
            </a:r>
            <a:r>
              <a:rPr lang="en-US" sz="1200" dirty="0">
                <a:latin typeface="Courier"/>
                <a:cs typeface="Courier"/>
              </a:rPr>
              <a:t> = </a:t>
            </a:r>
            <a:r>
              <a:rPr lang="en-US" sz="1200" dirty="0" err="1">
                <a:solidFill>
                  <a:srgbClr val="0000FF"/>
                </a:solidFill>
                <a:latin typeface="Courier"/>
                <a:cs typeface="Courier"/>
              </a:rPr>
              <a:t>final_prod</a:t>
            </a:r>
            <a:r>
              <a:rPr lang="en-US" sz="1200" dirty="0">
                <a:latin typeface="Courier"/>
                <a:cs typeface="Courier"/>
              </a:rPr>
              <a:t>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initcond</a:t>
            </a:r>
            <a:r>
              <a:rPr lang="en-US" sz="1200" dirty="0">
                <a:latin typeface="Courier"/>
                <a:cs typeface="Courier"/>
              </a:rPr>
              <a:t> = '1.0'</a:t>
            </a:r>
          </a:p>
          <a:p>
            <a:r>
              <a:rPr lang="en-US" sz="1200" dirty="0">
                <a:latin typeface="Courier"/>
                <a:cs typeface="Courier"/>
              </a:rPr>
              <a:t>);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53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Extensional Plans in </a:t>
            </a:r>
            <a:r>
              <a:rPr lang="en-US" dirty="0" err="1"/>
              <a:t>Postgres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59662" y="3596870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8" name="Straight Connector 7"/>
          <p:cNvCxnSpPr>
            <a:stCxn id="13" idx="0"/>
            <a:endCxn id="7" idx="1"/>
          </p:cNvCxnSpPr>
          <p:nvPr/>
        </p:nvCxnSpPr>
        <p:spPr>
          <a:xfrm flipV="1">
            <a:off x="1190309" y="4150868"/>
            <a:ext cx="469353" cy="169996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4" idx="2"/>
          </p:cNvCxnSpPr>
          <p:nvPr/>
        </p:nvCxnSpPr>
        <p:spPr>
          <a:xfrm flipV="1">
            <a:off x="3188345" y="5883999"/>
            <a:ext cx="5883" cy="354079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  <a:endCxn id="11" idx="2"/>
          </p:cNvCxnSpPr>
          <p:nvPr/>
        </p:nvCxnSpPr>
        <p:spPr>
          <a:xfrm flipH="1" flipV="1">
            <a:off x="1889701" y="3082037"/>
            <a:ext cx="794" cy="514833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07888" y="2435706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271" y="6238078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</a:t>
            </a:r>
            <a:r>
              <a:rPr lang="en-US" sz="2800" dirty="0" err="1" smtClean="0">
                <a:solidFill>
                  <a:srgbClr val="292934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8978" y="585082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R(x)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8238" y="5237668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x</a:t>
            </a:r>
            <a:endParaRPr lang="en-US" sz="3600" baseline="-25000" dirty="0" smtClean="0">
              <a:latin typeface="Arial"/>
            </a:endParaRPr>
          </a:p>
        </p:txBody>
      </p:sp>
      <p:cxnSp>
        <p:nvCxnSpPr>
          <p:cNvPr id="15" name="Straight Connector 14"/>
          <p:cNvCxnSpPr>
            <a:stCxn id="7" idx="3"/>
            <a:endCxn id="14" idx="0"/>
          </p:cNvCxnSpPr>
          <p:nvPr/>
        </p:nvCxnSpPr>
        <p:spPr>
          <a:xfrm>
            <a:off x="2121327" y="4150868"/>
            <a:ext cx="1072901" cy="10868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458" y="1466767"/>
            <a:ext cx="275865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800" dirty="0"/>
              <a:t>SELECT DISTINCT </a:t>
            </a:r>
            <a:r>
              <a:rPr lang="en-US" sz="1800" dirty="0" smtClean="0"/>
              <a:t>‘true’</a:t>
            </a:r>
            <a:endParaRPr lang="en-US" sz="1800" dirty="0"/>
          </a:p>
          <a:p>
            <a:r>
              <a:rPr lang="en-US" sz="1800" dirty="0"/>
              <a:t>FROM R, </a:t>
            </a:r>
            <a:r>
              <a:rPr lang="en-US" sz="1800" dirty="0" smtClean="0"/>
              <a:t>S</a:t>
            </a:r>
            <a:br>
              <a:rPr lang="en-US" sz="1800" dirty="0" smtClean="0"/>
            </a:br>
            <a:r>
              <a:rPr lang="en-US" sz="1800" dirty="0" smtClean="0"/>
              <a:t>WHERE </a:t>
            </a:r>
            <a:r>
              <a:rPr lang="en-US" sz="1800" dirty="0" err="1"/>
              <a:t>R.x</a:t>
            </a:r>
            <a:r>
              <a:rPr lang="en-US" sz="1800" dirty="0"/>
              <a:t> = </a:t>
            </a:r>
            <a:r>
              <a:rPr lang="en-US" sz="1800" dirty="0" err="1"/>
              <a:t>S.x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3036303" y="2518995"/>
            <a:ext cx="5894851" cy="1600438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400" dirty="0" smtClean="0">
                <a:latin typeface="Courier"/>
                <a:cs typeface="Courier"/>
              </a:rPr>
              <a:t>WITH Temp AS</a:t>
            </a:r>
          </a:p>
          <a:p>
            <a:r>
              <a:rPr lang="en-US" sz="1400" dirty="0" smtClean="0">
                <a:latin typeface="Courier"/>
                <a:cs typeface="Courier"/>
              </a:rPr>
              <a:t>   (</a:t>
            </a:r>
            <a:r>
              <a:rPr lang="en-US" sz="1400" dirty="0">
                <a:latin typeface="Courier"/>
                <a:cs typeface="Courier"/>
              </a:rPr>
              <a:t>SELECT </a:t>
            </a:r>
            <a:r>
              <a:rPr lang="en-US" sz="1400" dirty="0" err="1">
                <a:latin typeface="Courier"/>
                <a:cs typeface="Courier"/>
              </a:rPr>
              <a:t>S.x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1.0-prod(1.0 - 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cs typeface="Courier"/>
              </a:rPr>
              <a:t>S.p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as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p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FROM S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GROUP </a:t>
            </a:r>
            <a:r>
              <a:rPr lang="en-US" sz="1400" dirty="0">
                <a:latin typeface="Courier"/>
                <a:cs typeface="Courier"/>
              </a:rPr>
              <a:t>BY </a:t>
            </a:r>
            <a:r>
              <a:rPr lang="en-US" sz="1400" dirty="0" err="1">
                <a:latin typeface="Courier"/>
                <a:cs typeface="Courier"/>
              </a:rPr>
              <a:t>S.x</a:t>
            </a:r>
            <a:r>
              <a:rPr lang="en-US" sz="1400" dirty="0">
                <a:latin typeface="Courier"/>
                <a:cs typeface="Courier"/>
              </a:rPr>
              <a:t>) </a:t>
            </a:r>
          </a:p>
          <a:p>
            <a:r>
              <a:rPr lang="en-US" sz="1400" dirty="0" smtClean="0">
                <a:latin typeface="Courier"/>
                <a:cs typeface="Courier"/>
              </a:rPr>
              <a:t>SELECT ‘true’ as z,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1.0-prod(1.0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– R.P * 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cs typeface="Courier"/>
              </a:rPr>
              <a:t>Temp.P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) as p</a:t>
            </a: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smtClean="0">
                <a:latin typeface="Courier"/>
                <a:cs typeface="Courier"/>
              </a:rPr>
              <a:t>FROM R, Temp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smtClean="0">
                <a:latin typeface="Courier"/>
                <a:cs typeface="Courier"/>
              </a:rPr>
              <a:t>WHERE </a:t>
            </a:r>
            <a:r>
              <a:rPr lang="en-US" sz="1400" dirty="0" err="1" smtClean="0">
                <a:latin typeface="Courier"/>
                <a:cs typeface="Courier"/>
              </a:rPr>
              <a:t>R.x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Temp.x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15926" y="243570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044999" y="3842434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18387" y="523766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15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8891" y="1196752"/>
            <a:ext cx="5679372" cy="515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First step: download </a:t>
            </a:r>
            <a:r>
              <a:rPr lang="en-US" sz="700" dirty="0" err="1">
                <a:latin typeface="Courier"/>
                <a:cs typeface="Courier"/>
              </a:rPr>
              <a:t>postgres</a:t>
            </a:r>
            <a:r>
              <a:rPr lang="en-US" sz="700" dirty="0">
                <a:latin typeface="Courier"/>
                <a:cs typeface="Courier"/>
              </a:rPr>
              <a:t> from http://</a:t>
            </a:r>
            <a:r>
              <a:rPr lang="en-US" sz="700" dirty="0" err="1">
                <a:latin typeface="Courier"/>
                <a:cs typeface="Courier"/>
              </a:rPr>
              <a:t>www.postgresql.org</a:t>
            </a:r>
            <a:r>
              <a:rPr lang="en-US" sz="700" dirty="0">
                <a:latin typeface="Courier"/>
                <a:cs typeface="Courier"/>
              </a:rPr>
              <a:t>/</a:t>
            </a:r>
          </a:p>
          <a:p>
            <a:r>
              <a:rPr lang="en-US" sz="700" dirty="0">
                <a:latin typeface="Courier"/>
                <a:cs typeface="Courier"/>
              </a:rPr>
              <a:t>-- Second step: run the command "</a:t>
            </a:r>
            <a:r>
              <a:rPr lang="en-US" sz="700" dirty="0" err="1">
                <a:latin typeface="Courier"/>
                <a:cs typeface="Courier"/>
              </a:rPr>
              <a:t>createdb</a:t>
            </a:r>
            <a:r>
              <a:rPr lang="en-US" sz="700" dirty="0">
                <a:latin typeface="Courier"/>
                <a:cs typeface="Courier"/>
              </a:rPr>
              <a:t> </a:t>
            </a:r>
            <a:r>
              <a:rPr lang="en-US" sz="700" dirty="0" err="1">
                <a:latin typeface="Courier"/>
                <a:cs typeface="Courier"/>
              </a:rPr>
              <a:t>pdb</a:t>
            </a:r>
            <a:r>
              <a:rPr lang="en-US" sz="700" dirty="0">
                <a:latin typeface="Courier"/>
                <a:cs typeface="Courier"/>
              </a:rPr>
              <a:t>"</a:t>
            </a:r>
          </a:p>
          <a:p>
            <a:r>
              <a:rPr lang="en-US" sz="700" dirty="0">
                <a:latin typeface="Courier"/>
                <a:cs typeface="Courier"/>
              </a:rPr>
              <a:t>-- Third step: run the command "</a:t>
            </a:r>
            <a:r>
              <a:rPr lang="en-US" sz="700" dirty="0" err="1">
                <a:latin typeface="Courier"/>
                <a:cs typeface="Courier"/>
              </a:rPr>
              <a:t>psql</a:t>
            </a:r>
            <a:r>
              <a:rPr lang="en-US" sz="700" dirty="0">
                <a:latin typeface="Courier"/>
                <a:cs typeface="Courier"/>
              </a:rPr>
              <a:t> </a:t>
            </a:r>
            <a:r>
              <a:rPr lang="en-US" sz="700" dirty="0" err="1">
                <a:latin typeface="Courier"/>
                <a:cs typeface="Courier"/>
              </a:rPr>
              <a:t>pdb</a:t>
            </a:r>
            <a:r>
              <a:rPr lang="en-US" sz="700" dirty="0">
                <a:latin typeface="Courier"/>
                <a:cs typeface="Courier"/>
              </a:rPr>
              <a:t>" then cut/paste commands below</a:t>
            </a:r>
          </a:p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define an aggregate function to compute the product</a:t>
            </a:r>
          </a:p>
          <a:p>
            <a:r>
              <a:rPr lang="en-US" sz="700" dirty="0">
                <a:latin typeface="Courier"/>
                <a:cs typeface="Courier"/>
              </a:rPr>
              <a:t>create or replace function </a:t>
            </a:r>
            <a:r>
              <a:rPr lang="en-US" sz="700" dirty="0" err="1">
                <a:latin typeface="Courier"/>
                <a:cs typeface="Courier"/>
              </a:rPr>
              <a:t>combine_prod</a:t>
            </a:r>
            <a:r>
              <a:rPr lang="en-US" sz="700" dirty="0">
                <a:latin typeface="Courier"/>
                <a:cs typeface="Courier"/>
              </a:rPr>
              <a:t> (float, float) returns float as 'select $1 * $2' language SQL;</a:t>
            </a:r>
          </a:p>
          <a:p>
            <a:r>
              <a:rPr lang="en-US" sz="700" dirty="0">
                <a:latin typeface="Courier"/>
                <a:cs typeface="Courier"/>
              </a:rPr>
              <a:t>create or replace function </a:t>
            </a:r>
            <a:r>
              <a:rPr lang="en-US" sz="700" dirty="0" err="1">
                <a:latin typeface="Courier"/>
                <a:cs typeface="Courier"/>
              </a:rPr>
              <a:t>final_prod</a:t>
            </a:r>
            <a:r>
              <a:rPr lang="en-US" sz="700" dirty="0">
                <a:latin typeface="Courier"/>
                <a:cs typeface="Courier"/>
              </a:rPr>
              <a:t> (float) returns float as 'select $1' language SQL;</a:t>
            </a:r>
          </a:p>
          <a:p>
            <a:r>
              <a:rPr lang="en-US" sz="700" dirty="0">
                <a:latin typeface="Courier"/>
                <a:cs typeface="Courier"/>
              </a:rPr>
              <a:t>drop aggregate if exists prod (float);</a:t>
            </a:r>
          </a:p>
          <a:p>
            <a:r>
              <a:rPr lang="en-US" sz="700" dirty="0">
                <a:latin typeface="Courier"/>
                <a:cs typeface="Courier"/>
              </a:rPr>
              <a:t>create aggregate prod (float)</a:t>
            </a:r>
          </a:p>
          <a:p>
            <a:r>
              <a:rPr lang="en-US" sz="700" dirty="0">
                <a:latin typeface="Courier"/>
                <a:cs typeface="Courier"/>
              </a:rPr>
              <a:t>(  </a:t>
            </a:r>
            <a:r>
              <a:rPr lang="en-US" sz="700" dirty="0" err="1">
                <a:latin typeface="Courier"/>
                <a:cs typeface="Courier"/>
              </a:rPr>
              <a:t>sfunc</a:t>
            </a:r>
            <a:r>
              <a:rPr lang="en-US" sz="700" dirty="0">
                <a:latin typeface="Courier"/>
                <a:cs typeface="Courier"/>
              </a:rPr>
              <a:t> = </a:t>
            </a:r>
            <a:r>
              <a:rPr lang="en-US" sz="700" dirty="0" err="1">
                <a:latin typeface="Courier"/>
                <a:cs typeface="Courier"/>
              </a:rPr>
              <a:t>combine_prod</a:t>
            </a:r>
            <a:r>
              <a:rPr lang="en-US" sz="700" dirty="0">
                <a:latin typeface="Courier"/>
                <a:cs typeface="Courier"/>
              </a:rPr>
              <a:t>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stype</a:t>
            </a:r>
            <a:r>
              <a:rPr lang="en-US" sz="700" dirty="0">
                <a:latin typeface="Courier"/>
                <a:cs typeface="Courier"/>
              </a:rPr>
              <a:t> = float,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finalfunc</a:t>
            </a:r>
            <a:r>
              <a:rPr lang="en-US" sz="700" dirty="0">
                <a:latin typeface="Courier"/>
                <a:cs typeface="Courier"/>
              </a:rPr>
              <a:t> = </a:t>
            </a:r>
            <a:r>
              <a:rPr lang="en-US" sz="700" dirty="0" err="1">
                <a:latin typeface="Courier"/>
                <a:cs typeface="Courier"/>
              </a:rPr>
              <a:t>final_prod</a:t>
            </a:r>
            <a:r>
              <a:rPr lang="en-US" sz="700" dirty="0">
                <a:latin typeface="Courier"/>
                <a:cs typeface="Courier"/>
              </a:rPr>
              <a:t>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initcond</a:t>
            </a:r>
            <a:r>
              <a:rPr lang="en-US" sz="700" dirty="0">
                <a:latin typeface="Courier"/>
                <a:cs typeface="Courier"/>
              </a:rPr>
              <a:t> = '1.0'</a:t>
            </a:r>
          </a:p>
          <a:p>
            <a:r>
              <a:rPr lang="en-US" sz="700" dirty="0">
                <a:latin typeface="Courier"/>
                <a:cs typeface="Courier"/>
              </a:rPr>
              <a:t>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simple tables, similar to those used in the tutorial</a:t>
            </a:r>
          </a:p>
          <a:p>
            <a:r>
              <a:rPr lang="en-US" sz="700" dirty="0">
                <a:latin typeface="Courier"/>
                <a:cs typeface="Courier"/>
              </a:rPr>
              <a:t>create table R(z char(8), x char(8), p float);</a:t>
            </a:r>
          </a:p>
          <a:p>
            <a:r>
              <a:rPr lang="en-US" sz="700" dirty="0">
                <a:latin typeface="Courier"/>
                <a:cs typeface="Courier"/>
              </a:rPr>
              <a:t>create table S(x char(8), y char(8), p float);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R values('c', 'a1',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R values('c', 'a2',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R values('c', 'a3',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S values('a1', 'b1',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values('a1', 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'b3',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'b4',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computing the query Q(z) = R(</a:t>
            </a:r>
            <a:r>
              <a:rPr lang="en-US" sz="700" dirty="0" err="1">
                <a:latin typeface="Courier"/>
                <a:cs typeface="Courier"/>
              </a:rPr>
              <a:t>z,x</a:t>
            </a:r>
            <a:r>
              <a:rPr lang="en-US" sz="700" dirty="0">
                <a:latin typeface="Courier"/>
                <a:cs typeface="Courier"/>
              </a:rPr>
              <a:t>),S(</a:t>
            </a:r>
            <a:r>
              <a:rPr lang="en-US" sz="700" dirty="0" err="1">
                <a:latin typeface="Courier"/>
                <a:cs typeface="Courier"/>
              </a:rPr>
              <a:t>x,y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-- a safe plan: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1.0-prod(1.0-p) as p</a:t>
            </a:r>
          </a:p>
          <a:p>
            <a:r>
              <a:rPr lang="en-US" sz="700" dirty="0">
                <a:latin typeface="Courier"/>
                <a:cs typeface="Courier"/>
              </a:rPr>
              <a:t>   from S</a:t>
            </a: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an unsafe plan; guaranteed to return an upper bound on the probability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S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61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2: </a:t>
            </a:r>
            <a:r>
              <a:rPr lang="en-US" dirty="0" err="1" smtClean="0"/>
              <a:t>Modellierung</a:t>
            </a:r>
            <a:r>
              <a:rPr lang="en-US" dirty="0" smtClean="0"/>
              <a:t> </a:t>
            </a:r>
            <a:r>
              <a:rPr lang="en-US" dirty="0" err="1" smtClean="0"/>
              <a:t>fehlender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305" y="1124744"/>
            <a:ext cx="6634495" cy="524612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937265" y="1846557"/>
            <a:ext cx="3342436" cy="1280564"/>
            <a:chOff x="4937265" y="2148769"/>
            <a:chExt cx="3342436" cy="1280564"/>
          </a:xfrm>
        </p:grpSpPr>
        <p:sp>
          <p:nvSpPr>
            <p:cNvPr id="9" name="Oval 8"/>
            <p:cNvSpPr/>
            <p:nvPr/>
          </p:nvSpPr>
          <p:spPr>
            <a:xfrm>
              <a:off x="4937265" y="3101013"/>
              <a:ext cx="668840" cy="32832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5856655" y="2148769"/>
              <a:ext cx="2423046" cy="829440"/>
            </a:xfrm>
            <a:prstGeom prst="wedgeRoundRectCallout">
              <a:avLst>
                <a:gd name="adj1" fmla="val -60421"/>
                <a:gd name="adj2" fmla="val 75001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Standard-DB:</a:t>
              </a:r>
              <a:r>
                <a:rPr lang="en-US" dirty="0"/>
                <a:t> </a:t>
              </a: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60827" y="3436394"/>
            <a:ext cx="3651615" cy="2521064"/>
            <a:chOff x="5460827" y="3738606"/>
            <a:chExt cx="3651615" cy="2521064"/>
          </a:xfrm>
        </p:grpSpPr>
        <p:sp>
          <p:nvSpPr>
            <p:cNvPr id="10" name="Oval 9"/>
            <p:cNvSpPr/>
            <p:nvPr/>
          </p:nvSpPr>
          <p:spPr>
            <a:xfrm>
              <a:off x="5460827" y="4929110"/>
              <a:ext cx="3651615" cy="133056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ular Callout 11"/>
            <p:cNvSpPr/>
            <p:nvPr/>
          </p:nvSpPr>
          <p:spPr>
            <a:xfrm>
              <a:off x="5606105" y="3738606"/>
              <a:ext cx="3450464" cy="829440"/>
            </a:xfrm>
            <a:prstGeom prst="wedgeRoundRectCallout">
              <a:avLst>
                <a:gd name="adj1" fmla="val 5124"/>
                <a:gd name="adj2" fmla="val 89584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DB:</a:t>
              </a:r>
              <a:br>
                <a:rPr lang="en-US" dirty="0" smtClean="0"/>
              </a:br>
              <a:r>
                <a:rPr lang="en-US" dirty="0" err="1" smtClean="0"/>
                <a:t>Verteilung</a:t>
              </a:r>
              <a:r>
                <a:rPr lang="en-US" dirty="0" smtClean="0"/>
                <a:t> auf </a:t>
              </a:r>
              <a:r>
                <a:rPr lang="en-US" dirty="0" err="1" smtClean="0"/>
                <a:t>mögl</a:t>
              </a:r>
              <a:r>
                <a:rPr lang="en-US" dirty="0" smtClean="0"/>
                <a:t>. </a:t>
              </a:r>
              <a:r>
                <a:rPr lang="en-US" dirty="0" err="1" smtClean="0"/>
                <a:t>Werten</a:t>
              </a:r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550" y="6098588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96" y="3369766"/>
            <a:ext cx="203132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Kernidee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Inferiere</a:t>
            </a:r>
            <a:r>
              <a:rPr lang="en-US" dirty="0" smtClean="0"/>
              <a:t> </a:t>
            </a:r>
            <a:r>
              <a:rPr lang="en-US" dirty="0" err="1" smtClean="0"/>
              <a:t>Verteilung</a:t>
            </a:r>
            <a:endParaRPr lang="en-US" dirty="0" smtClean="0"/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fehlende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107504" y="4365104"/>
            <a:ext cx="16561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>
                <a:solidFill>
                  <a:srgbClr val="0000FF"/>
                </a:solidFill>
              </a:rPr>
              <a:t>Stoyanovich</a:t>
            </a:r>
            <a:r>
              <a:rPr lang="de-DE" sz="1400" dirty="0">
                <a:solidFill>
                  <a:srgbClr val="0000FF"/>
                </a:solidFill>
              </a:rPr>
              <a:t>, Davidson, Milo, Tannen: </a:t>
            </a:r>
            <a:r>
              <a:rPr lang="de-DE" sz="1400" dirty="0" err="1">
                <a:solidFill>
                  <a:srgbClr val="0000FF"/>
                </a:solidFill>
              </a:rPr>
              <a:t>Deriving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databases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with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inference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ensembles</a:t>
            </a:r>
            <a:r>
              <a:rPr lang="de-DE" sz="1400" dirty="0">
                <a:solidFill>
                  <a:srgbClr val="0000FF"/>
                </a:solidFill>
              </a:rPr>
              <a:t>. ICDE </a:t>
            </a:r>
            <a:r>
              <a:rPr lang="de-DE" sz="1400" b="1" dirty="0" smtClean="0">
                <a:solidFill>
                  <a:srgbClr val="FF0000"/>
                </a:solidFill>
              </a:rPr>
              <a:t>2011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18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713" y="1358543"/>
            <a:ext cx="3454792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800" dirty="0"/>
              <a:t>SELECT DISTINCT ‘yes’</a:t>
            </a:r>
          </a:p>
          <a:p>
            <a:r>
              <a:rPr lang="en-US" sz="1800" dirty="0"/>
              <a:t>FROM R, </a:t>
            </a:r>
            <a:r>
              <a:rPr lang="en-US" sz="1800" dirty="0" smtClean="0"/>
              <a:t>S, T</a:t>
            </a:r>
            <a:br>
              <a:rPr lang="en-US" sz="1800" dirty="0" smtClean="0"/>
            </a:br>
            <a:r>
              <a:rPr lang="en-US" sz="1800" dirty="0" smtClean="0"/>
              <a:t>WHERE </a:t>
            </a:r>
            <a:r>
              <a:rPr lang="en-US" sz="1800" dirty="0" err="1"/>
              <a:t>R.x</a:t>
            </a:r>
            <a:r>
              <a:rPr lang="en-US" sz="1800" dirty="0"/>
              <a:t> = </a:t>
            </a:r>
            <a:r>
              <a:rPr lang="en-US" sz="1800" dirty="0" err="1" smtClean="0"/>
              <a:t>S.x</a:t>
            </a:r>
            <a:r>
              <a:rPr lang="en-US" sz="1800" dirty="0" smtClean="0"/>
              <a:t> and </a:t>
            </a:r>
            <a:r>
              <a:rPr lang="en-US" sz="1800" dirty="0" err="1" smtClean="0"/>
              <a:t>S.y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 err="1" smtClean="0"/>
              <a:t>T.y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40451" y="3287076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8" name="Straight Connector 7"/>
          <p:cNvCxnSpPr>
            <a:stCxn id="13" idx="0"/>
            <a:endCxn id="7" idx="1"/>
          </p:cNvCxnSpPr>
          <p:nvPr/>
        </p:nvCxnSpPr>
        <p:spPr>
          <a:xfrm flipV="1">
            <a:off x="1190309" y="3841074"/>
            <a:ext cx="850142" cy="200975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9" idx="1"/>
          </p:cNvCxnSpPr>
          <p:nvPr/>
        </p:nvCxnSpPr>
        <p:spPr>
          <a:xfrm flipV="1">
            <a:off x="2502116" y="5728665"/>
            <a:ext cx="696052" cy="554896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  <a:endCxn id="11" idx="2"/>
          </p:cNvCxnSpPr>
          <p:nvPr/>
        </p:nvCxnSpPr>
        <p:spPr>
          <a:xfrm flipH="1" flipV="1">
            <a:off x="2262830" y="2882837"/>
            <a:ext cx="8454" cy="404239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81017" y="2236506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1042" y="6283561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</a:t>
            </a:r>
            <a:r>
              <a:rPr lang="en-US" sz="2800" dirty="0" err="1" smtClean="0">
                <a:solidFill>
                  <a:srgbClr val="292934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8978" y="585082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R(x)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2865" y="4245418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x</a:t>
            </a:r>
            <a:endParaRPr lang="en-US" sz="3600" baseline="-25000" dirty="0" smtClean="0">
              <a:latin typeface="Arial"/>
            </a:endParaRPr>
          </a:p>
        </p:txBody>
      </p:sp>
      <p:cxnSp>
        <p:nvCxnSpPr>
          <p:cNvPr id="15" name="Straight Connector 14"/>
          <p:cNvCxnSpPr>
            <a:stCxn id="7" idx="3"/>
            <a:endCxn id="14" idx="0"/>
          </p:cNvCxnSpPr>
          <p:nvPr/>
        </p:nvCxnSpPr>
        <p:spPr>
          <a:xfrm>
            <a:off x="2502116" y="3841074"/>
            <a:ext cx="936739" cy="40434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1194" y="223650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5788" y="3532640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3014" y="424541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198168" y="5174667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23" name="Straight Connector 22"/>
          <p:cNvCxnSpPr>
            <a:stCxn id="19" idx="3"/>
            <a:endCxn id="32" idx="0"/>
          </p:cNvCxnSpPr>
          <p:nvPr/>
        </p:nvCxnSpPr>
        <p:spPr>
          <a:xfrm>
            <a:off x="3659833" y="5728665"/>
            <a:ext cx="722848" cy="5562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3505" y="5420231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971338" y="6284865"/>
            <a:ext cx="822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T(y)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cxnSp>
        <p:nvCxnSpPr>
          <p:cNvPr id="37" name="Straight Connector 36"/>
          <p:cNvCxnSpPr>
            <a:stCxn id="14" idx="2"/>
            <a:endCxn id="19" idx="0"/>
          </p:cNvCxnSpPr>
          <p:nvPr/>
        </p:nvCxnSpPr>
        <p:spPr>
          <a:xfrm flipH="1">
            <a:off x="3429001" y="4891749"/>
            <a:ext cx="9854" cy="28291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55976" y="2650191"/>
            <a:ext cx="4837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 Plan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liefert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>
                <a:solidFill>
                  <a:srgbClr val="D2533C"/>
                </a:solidFill>
              </a:rPr>
              <a:t>obere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Grenze</a:t>
            </a:r>
            <a:r>
              <a:rPr lang="en-US" dirty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Wahrscheinlichkeitswert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‘yes’ </a:t>
            </a:r>
            <a:r>
              <a:rPr lang="en-US" dirty="0" err="1" smtClean="0"/>
              <a:t>beantwortet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55976" y="4089846"/>
            <a:ext cx="3853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 Plan </a:t>
            </a:r>
            <a:r>
              <a:rPr lang="en-US" dirty="0" err="1" smtClean="0"/>
              <a:t>generiert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untere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Grenze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die </a:t>
            </a:r>
            <a:r>
              <a:rPr lang="en-US" dirty="0" err="1" smtClean="0"/>
              <a:t>Wahrscheinlichkeiten</a:t>
            </a:r>
            <a:r>
              <a:rPr lang="en-US" dirty="0" smtClean="0"/>
              <a:t> in T</a:t>
            </a:r>
            <a:br>
              <a:rPr lang="en-US" dirty="0" smtClean="0"/>
            </a:br>
            <a:r>
              <a:rPr lang="en-US" dirty="0" err="1" smtClean="0"/>
              <a:t>entsprechend</a:t>
            </a:r>
            <a:r>
              <a:rPr lang="en-US" dirty="0" smtClean="0"/>
              <a:t> </a:t>
            </a:r>
            <a:r>
              <a:rPr lang="en-US" dirty="0" err="1" smtClean="0"/>
              <a:t>angepasst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55976" y="1738871"/>
            <a:ext cx="270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</a:t>
            </a:r>
            <a:r>
              <a:rPr lang="en-US" dirty="0" smtClean="0">
                <a:solidFill>
                  <a:srgbClr val="D2533C"/>
                </a:solidFill>
              </a:rPr>
              <a:t>.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652120" y="5877272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W Gatterbauer, D </a:t>
            </a:r>
            <a:r>
              <a:rPr lang="de-DE" sz="1100" dirty="0" err="1">
                <a:solidFill>
                  <a:srgbClr val="0000FF"/>
                </a:solidFill>
              </a:rPr>
              <a:t>Suciu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Oblivious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bounds</a:t>
            </a:r>
            <a:r>
              <a:rPr lang="de-DE" sz="1100" dirty="0">
                <a:solidFill>
                  <a:srgbClr val="0000FF"/>
                </a:solidFill>
              </a:rPr>
              <a:t> on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probability</a:t>
            </a:r>
            <a:r>
              <a:rPr lang="de-DE" sz="1100" dirty="0">
                <a:solidFill>
                  <a:srgbClr val="0000FF"/>
                </a:solidFill>
              </a:rPr>
              <a:t> of Boolean </a:t>
            </a:r>
            <a:r>
              <a:rPr lang="de-DE" sz="1100" dirty="0" err="1" smtClean="0">
                <a:solidFill>
                  <a:srgbClr val="0000FF"/>
                </a:solidFill>
              </a:rPr>
              <a:t>functions</a:t>
            </a:r>
            <a:r>
              <a:rPr lang="de-DE" sz="1100" dirty="0" smtClean="0">
                <a:solidFill>
                  <a:srgbClr val="0000FF"/>
                </a:solidFill>
              </a:rPr>
              <a:t>, ACM </a:t>
            </a:r>
            <a:r>
              <a:rPr lang="de-DE" sz="1100" dirty="0">
                <a:solidFill>
                  <a:srgbClr val="0000FF"/>
                </a:solidFill>
              </a:rPr>
              <a:t>Transactions on Database Systems (TODS) 39 (1), 5, </a:t>
            </a:r>
            <a:r>
              <a:rPr lang="de-DE" sz="1100" b="1" dirty="0">
                <a:solidFill>
                  <a:srgbClr val="FF0000"/>
                </a:solidFill>
              </a:rPr>
              <a:t>2013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52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Eingaben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PostgreSQL</a:t>
            </a:r>
            <a:r>
              <a:rPr lang="en-US" dirty="0"/>
              <a:t>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886" y="1727980"/>
            <a:ext cx="4442242" cy="40780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The following approximation plans for unsafe queries are from</a:t>
            </a:r>
          </a:p>
          <a:p>
            <a:r>
              <a:rPr lang="en-US" sz="700" dirty="0">
                <a:latin typeface="Courier"/>
                <a:cs typeface="Courier"/>
              </a:rPr>
              <a:t>-- </a:t>
            </a:r>
            <a:r>
              <a:rPr lang="en-US" sz="700" dirty="0" err="1">
                <a:latin typeface="Courier"/>
                <a:cs typeface="Courier"/>
              </a:rPr>
              <a:t>Gatterbauer</a:t>
            </a:r>
            <a:r>
              <a:rPr lang="en-US" sz="700" dirty="0">
                <a:latin typeface="Courier"/>
                <a:cs typeface="Courier"/>
              </a:rPr>
              <a:t>, Suciu: Oblivious Bounds on the Probability of Boolean Functions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create a third table</a:t>
            </a:r>
          </a:p>
          <a:p>
            <a:r>
              <a:rPr lang="en-US" sz="700" dirty="0">
                <a:latin typeface="Courier"/>
                <a:cs typeface="Courier"/>
              </a:rPr>
              <a:t>create table T(y char(8), p float);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T values('b1',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values('b3',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values('b4',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computing the query Q(z) = R(</a:t>
            </a:r>
            <a:r>
              <a:rPr lang="en-US" sz="700" dirty="0" err="1">
                <a:latin typeface="Courier"/>
                <a:cs typeface="Courier"/>
              </a:rPr>
              <a:t>z,x</a:t>
            </a:r>
            <a:r>
              <a:rPr lang="en-US" sz="700" dirty="0">
                <a:latin typeface="Courier"/>
                <a:cs typeface="Courier"/>
              </a:rPr>
              <a:t>),S(</a:t>
            </a:r>
            <a:r>
              <a:rPr lang="en-US" sz="700" dirty="0" err="1">
                <a:latin typeface="Courier"/>
                <a:cs typeface="Courier"/>
              </a:rPr>
              <a:t>x,y</a:t>
            </a:r>
            <a:r>
              <a:rPr lang="en-US" sz="700" dirty="0">
                <a:latin typeface="Courier"/>
                <a:cs typeface="Courier"/>
              </a:rPr>
              <a:t>),T(y)</a:t>
            </a:r>
          </a:p>
          <a:p>
            <a:r>
              <a:rPr lang="en-US" sz="700" dirty="0">
                <a:latin typeface="Courier"/>
                <a:cs typeface="Courier"/>
              </a:rPr>
              <a:t>-- This query has no safe plans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Next two unsafe plans compute upper bounds on the probability:</a:t>
            </a:r>
          </a:p>
          <a:p>
            <a:r>
              <a:rPr lang="en-US" sz="700" dirty="0">
                <a:latin typeface="Courier"/>
                <a:cs typeface="Courier"/>
              </a:rPr>
              <a:t>-- Unsafe plan #1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1.0-prod(1.0-S.p*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S,T</a:t>
            </a: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Unsafe plan #2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 (select R.z,S.y,1.0-prod(1.0-R.p*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from R,S</a:t>
            </a:r>
          </a:p>
          <a:p>
            <a:r>
              <a:rPr lang="en-US" sz="700" dirty="0">
                <a:latin typeface="Courier"/>
                <a:cs typeface="Courier"/>
              </a:rPr>
              <a:t>    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group by </a:t>
            </a:r>
            <a:r>
              <a:rPr lang="en-US" sz="700" dirty="0" err="1">
                <a:latin typeface="Courier"/>
                <a:cs typeface="Courier"/>
              </a:rPr>
              <a:t>R.z,S.y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, 1.0-prod(1-Temp.p*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Temp, T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Temp.y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 smtClean="0">
                <a:latin typeface="Courier"/>
                <a:cs typeface="Courier"/>
              </a:rPr>
              <a:t>;</a:t>
            </a:r>
            <a:endParaRPr lang="en-US" sz="7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4326" y="1839840"/>
            <a:ext cx="3686194" cy="3431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Next two unsafe plans compute lower bounds on the probability:</a:t>
            </a:r>
          </a:p>
          <a:p>
            <a:r>
              <a:rPr lang="en-US" sz="700" dirty="0">
                <a:latin typeface="Courier"/>
                <a:cs typeface="Courier"/>
              </a:rPr>
              <a:t>with </a:t>
            </a:r>
            <a:r>
              <a:rPr lang="en-US" sz="700" dirty="0" err="1">
                <a:latin typeface="Courier"/>
                <a:cs typeface="Courier"/>
              </a:rPr>
              <a:t>newT</a:t>
            </a:r>
            <a:r>
              <a:rPr lang="en-US" sz="700" dirty="0">
                <a:latin typeface="Courier"/>
                <a:cs typeface="Courier"/>
              </a:rPr>
              <a:t>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r>
              <a:rPr lang="en-US" sz="700" dirty="0">
                <a:latin typeface="Courier"/>
                <a:cs typeface="Courier"/>
              </a:rPr>
              <a:t>, 1-exp((</a:t>
            </a:r>
            <a:r>
              <a:rPr lang="en-US" sz="700" dirty="0" err="1">
                <a:latin typeface="Courier"/>
                <a:cs typeface="Courier"/>
              </a:rPr>
              <a:t>ln</a:t>
            </a:r>
            <a:r>
              <a:rPr lang="en-US" sz="700" dirty="0">
                <a:latin typeface="Courier"/>
                <a:cs typeface="Courier"/>
              </a:rPr>
              <a:t>(1-T.p))/count(*)) as p</a:t>
            </a:r>
          </a:p>
          <a:p>
            <a:r>
              <a:rPr lang="en-US" sz="700" dirty="0">
                <a:latin typeface="Courier"/>
                <a:cs typeface="Courier"/>
              </a:rPr>
              <a:t>   from S,T</a:t>
            </a:r>
          </a:p>
          <a:p>
            <a:r>
              <a:rPr lang="en-US" sz="700" dirty="0">
                <a:latin typeface="Courier"/>
                <a:cs typeface="Courier"/>
              </a:rPr>
              <a:t>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),</a:t>
            </a:r>
          </a:p>
          <a:p>
            <a:r>
              <a:rPr lang="en-US" sz="700" dirty="0">
                <a:latin typeface="Courier"/>
                <a:cs typeface="Courier"/>
              </a:rPr>
              <a:t>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1.0-prod(1.0-S.p*</a:t>
            </a:r>
            <a:r>
              <a:rPr lang="en-US" sz="700" dirty="0" err="1">
                <a:latin typeface="Courier"/>
                <a:cs typeface="Courier"/>
              </a:rPr>
              <a:t>newT.p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</a:t>
            </a:r>
            <a:r>
              <a:rPr lang="en-US" sz="700" dirty="0" err="1">
                <a:latin typeface="Courier"/>
                <a:cs typeface="Courier"/>
              </a:rPr>
              <a:t>S,newT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newT.y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with </a:t>
            </a:r>
            <a:r>
              <a:rPr lang="en-US" sz="700" dirty="0" err="1">
                <a:latin typeface="Courier"/>
                <a:cs typeface="Courier"/>
              </a:rPr>
              <a:t>newR</a:t>
            </a:r>
            <a:r>
              <a:rPr lang="en-US" sz="700" dirty="0">
                <a:latin typeface="Courier"/>
                <a:cs typeface="Courier"/>
              </a:rPr>
              <a:t>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, 1-exp((</a:t>
            </a:r>
            <a:r>
              <a:rPr lang="en-US" sz="700" dirty="0" err="1">
                <a:latin typeface="Courier"/>
                <a:cs typeface="Courier"/>
              </a:rPr>
              <a:t>ln</a:t>
            </a:r>
            <a:r>
              <a:rPr lang="en-US" sz="700" dirty="0">
                <a:latin typeface="Courier"/>
                <a:cs typeface="Courier"/>
              </a:rPr>
              <a:t>(1-R.p))/count(*)) as p</a:t>
            </a:r>
          </a:p>
          <a:p>
            <a:r>
              <a:rPr lang="en-US" sz="700" dirty="0">
                <a:latin typeface="Courier"/>
                <a:cs typeface="Courier"/>
              </a:rPr>
              <a:t>   from R,S</a:t>
            </a:r>
          </a:p>
          <a:p>
            <a:r>
              <a:rPr lang="en-US" sz="700" dirty="0">
                <a:latin typeface="Courier"/>
                <a:cs typeface="Courier"/>
              </a:rPr>
              <a:t>   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R.z,R.x,R.p</a:t>
            </a:r>
            <a:r>
              <a:rPr lang="en-US" sz="700" dirty="0">
                <a:latin typeface="Courier"/>
                <a:cs typeface="Courier"/>
              </a:rPr>
              <a:t>),</a:t>
            </a:r>
          </a:p>
          <a:p>
            <a:r>
              <a:rPr lang="en-US" sz="700" dirty="0">
                <a:latin typeface="Courier"/>
                <a:cs typeface="Courier"/>
              </a:rPr>
              <a:t>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newR.z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, 1.0-prod(1.0-newR.p*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</a:t>
            </a:r>
            <a:r>
              <a:rPr lang="en-US" sz="700" dirty="0" err="1">
                <a:latin typeface="Courier"/>
                <a:cs typeface="Courier"/>
              </a:rPr>
              <a:t>newR</a:t>
            </a:r>
            <a:r>
              <a:rPr lang="en-US" sz="700" dirty="0">
                <a:latin typeface="Courier"/>
                <a:cs typeface="Courier"/>
              </a:rPr>
              <a:t>, S</a:t>
            </a: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newR.x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newR.z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, 1.0-prod(1-Temp.p*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Temp, T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Temp.y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58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264696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Man </a:t>
            </a:r>
            <a:r>
              <a:rPr lang="en-US" dirty="0" err="1" smtClean="0"/>
              <a:t>benötigt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neues</a:t>
            </a:r>
            <a:r>
              <a:rPr lang="en-US" dirty="0" smtClean="0"/>
              <a:t> </a:t>
            </a:r>
            <a:r>
              <a:rPr lang="en-US" dirty="0" err="1" smtClean="0"/>
              <a:t>probabilistisches</a:t>
            </a:r>
            <a:r>
              <a:rPr lang="en-US" dirty="0" smtClean="0"/>
              <a:t> DB-System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Datenbasis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Was man </a:t>
            </a:r>
            <a:r>
              <a:rPr lang="en-US" dirty="0" err="1" smtClean="0"/>
              <a:t>benötigt</a:t>
            </a:r>
            <a:r>
              <a:rPr lang="en-US" dirty="0" smtClean="0"/>
              <a:t>, </a:t>
            </a:r>
            <a:r>
              <a:rPr lang="en-US" dirty="0" err="1" smtClean="0"/>
              <a:t>sind</a:t>
            </a:r>
            <a:r>
              <a:rPr lang="en-US" dirty="0" smtClean="0"/>
              <a:t> SQL-</a:t>
            </a:r>
            <a:r>
              <a:rPr lang="en-US" dirty="0" err="1" smtClean="0"/>
              <a:t>Kenntnisse</a:t>
            </a:r>
            <a:r>
              <a:rPr lang="en-US" dirty="0" smtClean="0"/>
              <a:t> und </a:t>
            </a:r>
            <a:r>
              <a:rPr lang="en-US" dirty="0" err="1" smtClean="0"/>
              <a:t>Kenntnisse</a:t>
            </a:r>
            <a:r>
              <a:rPr lang="en-US" dirty="0" smtClean="0"/>
              <a:t> in </a:t>
            </a:r>
            <a:r>
              <a:rPr lang="en-US" dirty="0" err="1" smtClean="0"/>
              <a:t>Wahrscheinlichkeitstheorie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steht</a:t>
            </a:r>
            <a:r>
              <a:rPr lang="en-US" dirty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wie’s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8" name="Picture 7" descr="cover-book-pd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13" y="5642121"/>
            <a:ext cx="985087" cy="1215879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5400000">
            <a:off x="8055646" y="4701853"/>
            <a:ext cx="813816" cy="8686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24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Quantoren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  <p:sp>
        <p:nvSpPr>
          <p:cNvPr id="13" name="TextBox 24"/>
          <p:cNvSpPr txBox="1"/>
          <p:nvPr/>
        </p:nvSpPr>
        <p:spPr>
          <a:xfrm>
            <a:off x="5076056" y="1340768"/>
            <a:ext cx="2016224" cy="519351"/>
          </a:xfrm>
          <a:prstGeom prst="wedgeEllipseCallout">
            <a:avLst>
              <a:gd name="adj1" fmla="val -74105"/>
              <a:gd name="adj2" fmla="val 140384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3131840" y="2348880"/>
            <a:ext cx="2448272" cy="2880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5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Quantoren</a:t>
            </a:r>
            <a:r>
              <a:rPr lang="en-US" dirty="0"/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27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Quantoren</a:t>
            </a:r>
            <a:r>
              <a:rPr lang="en-US" dirty="0"/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291" y="4315428"/>
            <a:ext cx="196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Umformung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9291" y="4901831"/>
            <a:ext cx="79645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∧∃t [Location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”Office444”</a:t>
            </a:r>
            <a:r>
              <a:rPr lang="en-US" dirty="0" smtClean="0"/>
              <a:t>)  ∨  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”Hall7”</a:t>
            </a: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99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6444208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Quantoren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291" y="4315428"/>
            <a:ext cx="196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Umformung</a:t>
            </a:r>
            <a:r>
              <a:rPr lang="en-US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9291" y="4901831"/>
            <a:ext cx="79645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∧∃t [Location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”Office444”</a:t>
            </a:r>
            <a:r>
              <a:rPr lang="en-US" dirty="0" smtClean="0"/>
              <a:t>)  ∨  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”Hall7”</a:t>
            </a: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3448" y="5951021"/>
            <a:ext cx="741741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Distributivgesetz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∨, ∧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Kommutativgesetz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∃,</a:t>
            </a:r>
            <a:r>
              <a:rPr lang="en-US" dirty="0"/>
              <a:t> </a:t>
            </a:r>
            <a:r>
              <a:rPr lang="en-US" dirty="0" smtClean="0"/>
              <a:t>∨:   (∃x P(x)) </a:t>
            </a:r>
            <a:r>
              <a:rPr lang="en-US" dirty="0"/>
              <a:t>∨  </a:t>
            </a:r>
            <a:r>
              <a:rPr lang="en-US" dirty="0" smtClean="0"/>
              <a:t>(∃y T(y)</a:t>
            </a:r>
            <a:r>
              <a:rPr lang="en-US" dirty="0"/>
              <a:t>) </a:t>
            </a:r>
            <a:r>
              <a:rPr lang="en-US" dirty="0" smtClean="0"/>
              <a:t>= ∃z </a:t>
            </a:r>
            <a:r>
              <a:rPr lang="en-US" dirty="0"/>
              <a:t>(P</a:t>
            </a:r>
            <a:r>
              <a:rPr lang="en-US" dirty="0" smtClean="0"/>
              <a:t>(z) </a:t>
            </a:r>
            <a:r>
              <a:rPr lang="en-US" dirty="0"/>
              <a:t>∨ T</a:t>
            </a:r>
            <a:r>
              <a:rPr lang="en-US" dirty="0" smtClean="0"/>
              <a:t>(z)</a:t>
            </a:r>
            <a:r>
              <a:rPr lang="en-US" dirty="0"/>
              <a:t>)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291" y="5488234"/>
            <a:ext cx="247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Verwendung</a:t>
            </a:r>
            <a:r>
              <a:rPr lang="en-US" dirty="0" smtClean="0"/>
              <a:t> von:</a:t>
            </a:r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8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, um </a:t>
            </a:r>
            <a:r>
              <a:rPr lang="en-US" dirty="0" err="1" smtClean="0"/>
              <a:t>sichere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erzeugen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join</a:t>
            </a:r>
          </a:p>
          <a:p>
            <a:endParaRPr lang="en-US" dirty="0" smtClean="0"/>
          </a:p>
          <a:p>
            <a:r>
              <a:rPr lang="en-US" dirty="0" smtClean="0"/>
              <a:t>Independent project</a:t>
            </a:r>
          </a:p>
          <a:p>
            <a:endParaRPr lang="en-US" dirty="0" smtClean="0"/>
          </a:p>
          <a:p>
            <a:r>
              <a:rPr lang="en-US" dirty="0" smtClean="0"/>
              <a:t>Independent union</a:t>
            </a:r>
          </a:p>
          <a:p>
            <a:endParaRPr lang="en-US" dirty="0" smtClean="0"/>
          </a:p>
          <a:p>
            <a:r>
              <a:rPr lang="en-US" dirty="0" smtClean="0"/>
              <a:t>Inclusion/exclusion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beschränken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auf </a:t>
            </a:r>
            <a:r>
              <a:rPr lang="en-US" dirty="0" err="1" smtClean="0">
                <a:solidFill>
                  <a:srgbClr val="D2533C"/>
                </a:solidFill>
              </a:rPr>
              <a:t>Boolesche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Anfragen</a:t>
            </a:r>
            <a:r>
              <a:rPr lang="en-US" dirty="0" smtClean="0">
                <a:solidFill>
                  <a:srgbClr val="D2533C"/>
                </a:solidFill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46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Q1 und Q2 </a:t>
            </a:r>
            <a:r>
              <a:rPr lang="en-US" dirty="0" err="1" smtClean="0"/>
              <a:t>unabhängig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smtClean="0"/>
              <a:t>(also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gemeinsamen</a:t>
            </a:r>
            <a:r>
              <a:rPr lang="en-US" dirty="0" smtClean="0"/>
              <a:t> </a:t>
            </a:r>
            <a:r>
              <a:rPr lang="en-US" dirty="0" err="1" smtClean="0"/>
              <a:t>Atome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0" name="Rechteck 9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7055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135" y="3190377"/>
            <a:ext cx="642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(∃z Q) = </a:t>
            </a:r>
            <a:r>
              <a:rPr lang="en-US" sz="2800" dirty="0" smtClean="0"/>
              <a:t>1 – </a:t>
            </a:r>
            <a:r>
              <a:rPr lang="en-US" sz="2800" dirty="0" err="1" smtClean="0"/>
              <a:t>Π</a:t>
            </a:r>
            <a:r>
              <a:rPr lang="en-US" sz="2800" baseline="-25000" dirty="0" err="1" smtClean="0"/>
              <a:t>a</a:t>
            </a:r>
            <a:r>
              <a:rPr lang="en-US" sz="2800" baseline="-25000" dirty="0" smtClean="0"/>
              <a:t> ∈Domain</a:t>
            </a:r>
            <a:r>
              <a:rPr lang="en-US" sz="2800" dirty="0" smtClean="0"/>
              <a:t> </a:t>
            </a:r>
            <a:r>
              <a:rPr lang="en-US" sz="2800" dirty="0"/>
              <a:t>(1– 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(Q[a/z]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63894" y="3844645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z </a:t>
            </a:r>
            <a:r>
              <a:rPr lang="en-US" dirty="0" err="1" smtClean="0"/>
              <a:t>eine</a:t>
            </a:r>
            <a:r>
              <a:rPr lang="en-US" dirty="0" smtClean="0"/>
              <a:t> “</a:t>
            </a:r>
            <a:r>
              <a:rPr lang="en-US" dirty="0" err="1" smtClean="0"/>
              <a:t>Separatorvariable</a:t>
            </a:r>
            <a:r>
              <a:rPr lang="en-US" dirty="0" smtClean="0"/>
              <a:t>” in Q</a:t>
            </a:r>
            <a:br>
              <a:rPr lang="en-US" dirty="0" smtClean="0"/>
            </a:br>
            <a:r>
              <a:rPr lang="en-US" dirty="0" err="1" smtClean="0"/>
              <a:t>ist</a:t>
            </a:r>
            <a:r>
              <a:rPr lang="en-US" dirty="0" smtClean="0"/>
              <a:t>, also </a:t>
            </a:r>
            <a:r>
              <a:rPr lang="en-US" dirty="0" err="1" smtClean="0"/>
              <a:t>für</a:t>
            </a:r>
            <a:r>
              <a:rPr lang="en-US" dirty="0"/>
              <a:t> </a:t>
            </a:r>
            <a:r>
              <a:rPr lang="en-US" dirty="0" err="1" smtClean="0"/>
              <a:t>Konstanten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, Q[a/z] </a:t>
            </a:r>
            <a:br>
              <a:rPr lang="en-US" dirty="0" smtClean="0"/>
            </a:br>
            <a:r>
              <a:rPr lang="en-US" dirty="0" smtClean="0"/>
              <a:t>und Q[b/z] </a:t>
            </a:r>
            <a:r>
              <a:rPr lang="en-US" dirty="0" err="1" smtClean="0"/>
              <a:t>unabhängig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1135" y="2597664"/>
            <a:ext cx="389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2: Independent Project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2" name="Rechteck 11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7055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3: </a:t>
            </a:r>
            <a:r>
              <a:rPr lang="en-US" dirty="0" err="1" smtClean="0"/>
              <a:t>Datenreinigung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2736"/>
            <a:ext cx="9144000" cy="342019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333328"/>
            <a:ext cx="3667124" cy="3935520"/>
            <a:chOff x="0" y="1995092"/>
            <a:chExt cx="3667124" cy="3935520"/>
          </a:xfrm>
        </p:grpSpPr>
        <p:sp>
          <p:nvSpPr>
            <p:cNvPr id="8" name="Oval 7"/>
            <p:cNvSpPr/>
            <p:nvPr/>
          </p:nvSpPr>
          <p:spPr>
            <a:xfrm>
              <a:off x="0" y="1995092"/>
              <a:ext cx="1365066" cy="2934018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181865" y="5090980"/>
              <a:ext cx="3485259" cy="839632"/>
            </a:xfrm>
            <a:prstGeom prst="wedgeRoundRectCallout">
              <a:avLst>
                <a:gd name="adj1" fmla="val -33520"/>
                <a:gd name="adj2" fmla="val -72295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Standard-DB</a:t>
              </a:r>
              <a:br>
                <a:rPr lang="en-US" dirty="0" smtClean="0"/>
              </a:br>
              <a:r>
                <a:rPr lang="en-US" dirty="0" err="1" smtClean="0"/>
                <a:t>Reinigung</a:t>
              </a:r>
              <a:r>
                <a:rPr lang="en-US" dirty="0" smtClean="0"/>
                <a:t> </a:t>
              </a:r>
              <a:r>
                <a:rPr lang="en-US" dirty="0" err="1" smtClean="0"/>
                <a:t>bedeutet</a:t>
              </a:r>
              <a:r>
                <a:rPr lang="en-US" dirty="0" smtClean="0"/>
                <a:t> </a:t>
              </a:r>
              <a:r>
                <a:rPr lang="en-US" dirty="0" err="1" smtClean="0"/>
                <a:t>eine</a:t>
              </a:r>
              <a:r>
                <a:rPr lang="en-US" dirty="0" smtClean="0"/>
                <a:t> </a:t>
              </a:r>
              <a:r>
                <a:rPr lang="en-US" dirty="0" err="1" smtClean="0"/>
                <a:t>mögliche</a:t>
              </a:r>
              <a:r>
                <a:rPr lang="en-US" dirty="0" smtClean="0"/>
                <a:t> </a:t>
              </a:r>
              <a:r>
                <a:rPr lang="en-US" dirty="0" err="1" smtClean="0"/>
                <a:t>Reparatur</a:t>
              </a:r>
              <a:r>
                <a:rPr lang="en-US" dirty="0" smtClean="0"/>
                <a:t> </a:t>
              </a:r>
              <a:r>
                <a:rPr lang="en-US" dirty="0" err="1" smtClean="0"/>
                <a:t>zu</a:t>
              </a:r>
              <a:r>
                <a:rPr lang="en-US" dirty="0" smtClean="0"/>
                <a:t> </a:t>
              </a:r>
              <a:r>
                <a:rPr lang="en-US" dirty="0" err="1" smtClean="0"/>
                <a:t>wähen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46215" y="1895676"/>
            <a:ext cx="2966227" cy="3792988"/>
            <a:chOff x="6146215" y="2557440"/>
            <a:chExt cx="2966227" cy="3792988"/>
          </a:xfrm>
        </p:grpSpPr>
        <p:sp>
          <p:nvSpPr>
            <p:cNvPr id="9" name="Oval 8"/>
            <p:cNvSpPr/>
            <p:nvPr/>
          </p:nvSpPr>
          <p:spPr>
            <a:xfrm>
              <a:off x="6272393" y="2557440"/>
              <a:ext cx="2840049" cy="222048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6146215" y="5227199"/>
              <a:ext cx="2660578" cy="1123229"/>
            </a:xfrm>
            <a:prstGeom prst="wedgeRoundRectCallout">
              <a:avLst>
                <a:gd name="adj1" fmla="val -3207"/>
                <a:gd name="adj2" fmla="val -91889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</a:t>
              </a:r>
              <a:br>
                <a:rPr lang="en-US" dirty="0" smtClean="0"/>
              </a:br>
              <a:r>
                <a:rPr lang="en-US" dirty="0" err="1" smtClean="0"/>
                <a:t>Speichere</a:t>
              </a:r>
              <a:r>
                <a:rPr lang="en-US" dirty="0" smtClean="0"/>
                <a:t> </a:t>
              </a:r>
              <a:r>
                <a:rPr lang="en-US" dirty="0" err="1" smtClean="0"/>
                <a:t>viele</a:t>
              </a:r>
              <a:r>
                <a:rPr lang="en-US" dirty="0" smtClean="0"/>
                <a:t>/</a:t>
              </a:r>
              <a:r>
                <a:rPr lang="en-US" dirty="0" err="1" smtClean="0"/>
                <a:t>alle</a:t>
              </a:r>
              <a:r>
                <a:rPr lang="en-US" dirty="0" smtClean="0"/>
                <a:t> </a:t>
              </a:r>
              <a:r>
                <a:rPr lang="en-US" dirty="0" err="1" smtClean="0"/>
                <a:t>möglichen</a:t>
              </a:r>
              <a:r>
                <a:rPr lang="en-US" dirty="0" smtClean="0"/>
                <a:t> </a:t>
              </a:r>
              <a:r>
                <a:rPr lang="en-US" dirty="0" err="1" smtClean="0"/>
                <a:t>Reparaturen</a:t>
              </a:r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550" y="5739036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51720" y="5489253"/>
            <a:ext cx="367240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Herausforderung</a:t>
            </a:r>
            <a:r>
              <a:rPr lang="en-US" dirty="0" smtClean="0"/>
              <a:t>: Representation von </a:t>
            </a:r>
            <a:r>
              <a:rPr lang="en-US" dirty="0" err="1" smtClean="0"/>
              <a:t>multiplen</a:t>
            </a:r>
            <a:r>
              <a:rPr lang="en-US" dirty="0" smtClean="0"/>
              <a:t> </a:t>
            </a:r>
            <a:r>
              <a:rPr lang="en-US" dirty="0" err="1" smtClean="0"/>
              <a:t>Reparaturen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2051720" y="6165304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>
                <a:solidFill>
                  <a:srgbClr val="0000FF"/>
                </a:solidFill>
              </a:rPr>
              <a:t>Beskales</a:t>
            </a:r>
            <a:r>
              <a:rPr lang="de-DE" sz="1400" dirty="0">
                <a:solidFill>
                  <a:srgbClr val="0000FF"/>
                </a:solidFill>
              </a:rPr>
              <a:t>, Soliman, Ilyas, Ben-David: Modeling </a:t>
            </a:r>
            <a:r>
              <a:rPr lang="de-DE" sz="1400" dirty="0" err="1">
                <a:solidFill>
                  <a:srgbClr val="0000FF"/>
                </a:solidFill>
              </a:rPr>
              <a:t>and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Querying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Possible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Repairs</a:t>
            </a:r>
            <a:r>
              <a:rPr lang="de-DE" sz="1400" dirty="0">
                <a:solidFill>
                  <a:srgbClr val="0000FF"/>
                </a:solidFill>
              </a:rPr>
              <a:t> in </a:t>
            </a:r>
            <a:r>
              <a:rPr lang="de-DE" sz="1400" dirty="0" err="1">
                <a:solidFill>
                  <a:srgbClr val="0000FF"/>
                </a:solidFill>
              </a:rPr>
              <a:t>Duplicate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Detection</a:t>
            </a:r>
            <a:r>
              <a:rPr lang="de-DE" sz="1400" dirty="0">
                <a:solidFill>
                  <a:srgbClr val="0000FF"/>
                </a:solidFill>
              </a:rPr>
              <a:t>. PVLDB </a:t>
            </a:r>
            <a:r>
              <a:rPr lang="de-DE" sz="1400" b="1" dirty="0">
                <a:solidFill>
                  <a:srgbClr val="FF0000"/>
                </a:solidFill>
              </a:rPr>
              <a:t>2009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838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6516216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56550" y="6154913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135" y="3190377"/>
            <a:ext cx="642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(∃z Q) = </a:t>
            </a:r>
            <a:r>
              <a:rPr lang="en-US" sz="2800" dirty="0" smtClean="0"/>
              <a:t>1 – </a:t>
            </a:r>
            <a:r>
              <a:rPr lang="en-US" sz="2800" dirty="0" err="1" smtClean="0"/>
              <a:t>Π</a:t>
            </a:r>
            <a:r>
              <a:rPr lang="en-US" sz="2800" baseline="-25000" dirty="0" err="1" smtClean="0"/>
              <a:t>a</a:t>
            </a:r>
            <a:r>
              <a:rPr lang="en-US" sz="2800" baseline="-25000" dirty="0" smtClean="0"/>
              <a:t> ∈Domain</a:t>
            </a:r>
            <a:r>
              <a:rPr lang="en-US" sz="2800" dirty="0" smtClean="0"/>
              <a:t> </a:t>
            </a:r>
            <a:r>
              <a:rPr lang="en-US" sz="2800" dirty="0"/>
              <a:t>(1– 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(Q[a/z]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63894" y="3844645"/>
            <a:ext cx="3790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z </a:t>
            </a:r>
            <a:r>
              <a:rPr lang="en-US" dirty="0" err="1"/>
              <a:t>eine</a:t>
            </a:r>
            <a:r>
              <a:rPr lang="en-US" dirty="0"/>
              <a:t> “</a:t>
            </a:r>
            <a:r>
              <a:rPr lang="en-US" dirty="0" err="1"/>
              <a:t>Separatorvariable</a:t>
            </a:r>
            <a:r>
              <a:rPr lang="en-US" dirty="0"/>
              <a:t>” in Q</a:t>
            </a:r>
            <a:br>
              <a:rPr lang="en-US" dirty="0"/>
            </a:br>
            <a:r>
              <a:rPr lang="en-US" dirty="0" err="1"/>
              <a:t>ist</a:t>
            </a:r>
            <a:r>
              <a:rPr lang="en-US" dirty="0"/>
              <a:t>, also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Konstanten</a:t>
            </a:r>
            <a:r>
              <a:rPr lang="en-US" dirty="0"/>
              <a:t> </a:t>
            </a:r>
            <a:r>
              <a:rPr lang="en-US" dirty="0" err="1"/>
              <a:t>a,b</a:t>
            </a:r>
            <a:r>
              <a:rPr lang="en-US" dirty="0"/>
              <a:t>, Q[a/z] </a:t>
            </a:r>
            <a:br>
              <a:rPr lang="en-US" dirty="0"/>
            </a:br>
            <a:r>
              <a:rPr lang="en-US" dirty="0"/>
              <a:t>und Q[b/z]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1135" y="5245849"/>
            <a:ext cx="677947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=1 </a:t>
            </a:r>
            <a:r>
              <a:rPr lang="en-US" sz="2800" dirty="0">
                <a:ea typeface="ＭＳ ゴシック"/>
                <a:cs typeface="ＭＳ ゴシック"/>
              </a:rPr>
              <a:t>– (1 – 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(Q1)</a:t>
            </a:r>
            <a:r>
              <a:rPr lang="en-US" sz="2800" dirty="0">
                <a:ea typeface="ＭＳ ゴシック"/>
                <a:cs typeface="ＭＳ ゴシック"/>
              </a:rPr>
              <a:t>)(1 –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135" y="2597664"/>
            <a:ext cx="389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2: Independent Project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135" y="4653136"/>
            <a:ext cx="377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3: Independent Union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63894" y="5900113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6" name="Rechteck 15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3444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3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Kommutiere</a:t>
            </a:r>
            <a:r>
              <a:rPr lang="en-US" sz="1600" dirty="0"/>
              <a:t>∃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r>
              <a:rPr lang="en-US" sz="1600" dirty="0"/>
              <a:t>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18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34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Kommutiere</a:t>
            </a:r>
            <a:r>
              <a:rPr lang="en-US" sz="1600" dirty="0" smtClean="0"/>
              <a:t>∃ </a:t>
            </a:r>
            <a:r>
              <a:rPr lang="en-US" sz="1600" dirty="0" err="1" smtClean="0"/>
              <a:t>mit</a:t>
            </a:r>
            <a:r>
              <a:rPr lang="en-US" sz="1600" dirty="0" smtClean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</a:t>
            </a:r>
            <a:r>
              <a:rPr lang="en-US" sz="1200" dirty="0"/>
              <a:t>project: </a:t>
            </a:r>
            <a:r>
              <a:rPr lang="en-US" sz="1200" dirty="0" smtClean="0"/>
              <a:t> </a:t>
            </a:r>
            <a:r>
              <a:rPr lang="en-US" sz="1200" dirty="0" err="1" smtClean="0"/>
              <a:t>Für</a:t>
            </a:r>
            <a:r>
              <a:rPr lang="en-US" sz="1200" dirty="0" smtClean="0"/>
              <a:t> </a:t>
            </a:r>
            <a:r>
              <a:rPr lang="en-US" sz="1200" dirty="0" err="1" smtClean="0"/>
              <a:t>a</a:t>
            </a:r>
            <a:r>
              <a:rPr lang="en-US" sz="1200" dirty="0" err="1"/>
              <a:t>≠</a:t>
            </a:r>
            <a:r>
              <a:rPr lang="en-US" sz="1200" dirty="0" err="1" smtClean="0"/>
              <a:t>b</a:t>
            </a:r>
            <a:r>
              <a:rPr lang="en-US" sz="1200" dirty="0" smtClean="0"/>
              <a:t>, </a:t>
            </a:r>
            <a:r>
              <a:rPr lang="en-US" sz="1200" dirty="0" err="1" smtClean="0"/>
              <a:t>sind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>
                <a:solidFill>
                  <a:schemeClr val="tx2"/>
                </a:solidFill>
              </a:rPr>
              <a:t>Q</a:t>
            </a:r>
            <a:r>
              <a:rPr lang="en-US" sz="1200" baseline="-25000" dirty="0" smtClean="0">
                <a:solidFill>
                  <a:schemeClr val="tx2"/>
                </a:solidFill>
              </a:rPr>
              <a:t>U</a:t>
            </a:r>
            <a:r>
              <a:rPr lang="en-US" sz="1200" dirty="0" smtClean="0"/>
              <a:t>[a/z] und </a:t>
            </a:r>
            <a:r>
              <a:rPr lang="en-US" sz="1200" dirty="0" smtClean="0">
                <a:solidFill>
                  <a:srgbClr val="D2533C"/>
                </a:solidFill>
              </a:rPr>
              <a:t>Q</a:t>
            </a:r>
            <a:r>
              <a:rPr lang="en-US" sz="1200" baseline="-25000" dirty="0" smtClean="0">
                <a:solidFill>
                  <a:srgbClr val="D2533C"/>
                </a:solidFill>
              </a:rPr>
              <a:t>U</a:t>
            </a:r>
            <a:r>
              <a:rPr lang="en-US" sz="1200" dirty="0" smtClean="0"/>
              <a:t>[b/z] </a:t>
            </a:r>
            <a:r>
              <a:rPr lang="en-US" sz="1200" dirty="0" err="1" smtClean="0"/>
              <a:t>unabhängig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weil</a:t>
            </a:r>
            <a:r>
              <a:rPr lang="en-US" sz="1200" dirty="0" smtClean="0"/>
              <a:t> die </a:t>
            </a:r>
            <a:r>
              <a:rPr lang="en-US" sz="1200" dirty="0" err="1" smtClean="0"/>
              <a:t>Atome</a:t>
            </a:r>
            <a:r>
              <a:rPr lang="en-US" sz="1200" dirty="0" smtClean="0"/>
              <a:t> R(a),S(a,y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),T(a),S(a,y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)</a:t>
            </a:r>
            <a:br>
              <a:rPr lang="en-US" sz="1200" dirty="0" smtClean="0"/>
            </a:br>
            <a:r>
              <a:rPr lang="en-US" sz="1200" dirty="0" err="1" smtClean="0"/>
              <a:t>disjunkt</a:t>
            </a:r>
            <a:r>
              <a:rPr lang="en-US" sz="1200" dirty="0" smtClean="0"/>
              <a:t> </a:t>
            </a:r>
            <a:r>
              <a:rPr lang="en-US" sz="1200" dirty="0" err="1" smtClean="0"/>
              <a:t>sind</a:t>
            </a:r>
            <a:r>
              <a:rPr lang="en-US" sz="1200" dirty="0" smtClean="0"/>
              <a:t> von R(b)</a:t>
            </a:r>
            <a:r>
              <a:rPr lang="en-US" sz="1200" dirty="0"/>
              <a:t>,S</a:t>
            </a:r>
            <a:r>
              <a:rPr lang="en-US" sz="1200" dirty="0" smtClean="0"/>
              <a:t>(b,</a:t>
            </a:r>
            <a:r>
              <a:rPr lang="en-US" sz="1200" dirty="0"/>
              <a:t>y</a:t>
            </a:r>
            <a:r>
              <a:rPr lang="en-US" sz="1200" baseline="-25000" dirty="0"/>
              <a:t>1</a:t>
            </a:r>
            <a:r>
              <a:rPr lang="en-US" sz="1200" dirty="0"/>
              <a:t>),T</a:t>
            </a:r>
            <a:r>
              <a:rPr lang="en-US" sz="1200" dirty="0" smtClean="0"/>
              <a:t>(b)</a:t>
            </a:r>
            <a:r>
              <a:rPr lang="en-US" sz="1200" dirty="0"/>
              <a:t>,S</a:t>
            </a:r>
            <a:r>
              <a:rPr lang="en-US" sz="1200" dirty="0" smtClean="0"/>
              <a:t>(b,</a:t>
            </a:r>
            <a:r>
              <a:rPr lang="en-US" sz="1200" dirty="0"/>
              <a:t>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93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Kommutiere</a:t>
            </a:r>
            <a:r>
              <a:rPr lang="en-US" sz="1600" dirty="0"/>
              <a:t>∃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Distribution∧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Kommutiere</a:t>
            </a:r>
            <a:r>
              <a:rPr lang="en-US" sz="1600" dirty="0" smtClean="0"/>
              <a:t>∃ </a:t>
            </a:r>
            <a:r>
              <a:rPr lang="en-US" sz="1600" dirty="0" err="1" smtClean="0"/>
              <a:t>mit</a:t>
            </a:r>
            <a:r>
              <a:rPr lang="en-US" sz="1600" dirty="0" smtClean="0"/>
              <a:t> </a:t>
            </a:r>
            <a:r>
              <a:rPr lang="en-US" sz="1600" dirty="0" smtClean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986" y="5148403"/>
            <a:ext cx="567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)∨T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)] </a:t>
            </a:r>
            <a:r>
              <a:rPr lang="en-US" dirty="0" smtClean="0">
                <a:solidFill>
                  <a:srgbClr val="0000FF"/>
                </a:solidFill>
                <a:ea typeface="ＭＳ Ｐゴシック" pitchFamily="8" charset="-128"/>
              </a:rPr>
              <a:t>P</a:t>
            </a:r>
            <a:r>
              <a:rPr lang="en-US" dirty="0" smtClean="0">
                <a:ea typeface="ＭＳ Ｐゴシック" pitchFamily="8" charset="-128"/>
              </a:rPr>
              <a:t>[</a:t>
            </a:r>
            <a:r>
              <a:rPr lang="en-US" dirty="0" smtClean="0"/>
              <a:t>∃</a:t>
            </a:r>
            <a:r>
              <a:rPr lang="en-US" dirty="0"/>
              <a:t>y. </a:t>
            </a:r>
            <a:r>
              <a:rPr lang="en-US" dirty="0">
                <a:ea typeface="ＭＳ Ｐゴシック" pitchFamily="8" charset="-128"/>
              </a:rPr>
              <a:t>S(</a:t>
            </a:r>
            <a:r>
              <a:rPr lang="en-US" dirty="0" err="1">
                <a:ea typeface="ＭＳ Ｐゴシック" pitchFamily="8" charset="-128"/>
              </a:rPr>
              <a:t>a,y</a:t>
            </a:r>
            <a:r>
              <a:rPr lang="en-US" dirty="0" smtClean="0">
                <a:ea typeface="ＭＳ Ｐゴシック" pitchFamily="8" charset="-128"/>
              </a:rPr>
              <a:t>)]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Distribution∧ </a:t>
            </a:r>
            <a:r>
              <a:rPr lang="en-US" sz="1200" dirty="0" err="1"/>
              <a:t>über</a:t>
            </a:r>
            <a:r>
              <a:rPr lang="en-US" sz="1200" dirty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8042" y="5240736"/>
            <a:ext cx="1322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join</a:t>
            </a:r>
            <a:endParaRPr lang="en-US" sz="1200" dirty="0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50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Kommutiere</a:t>
            </a:r>
            <a:r>
              <a:rPr lang="en-US" sz="1600" dirty="0"/>
              <a:t>∃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986" y="5148403"/>
            <a:ext cx="567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)∨T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)] </a:t>
            </a:r>
            <a:r>
              <a:rPr lang="en-US" dirty="0" smtClean="0">
                <a:solidFill>
                  <a:srgbClr val="0000FF"/>
                </a:solidFill>
                <a:ea typeface="ＭＳ Ｐゴシック" pitchFamily="8" charset="-128"/>
              </a:rPr>
              <a:t>P</a:t>
            </a:r>
            <a:r>
              <a:rPr lang="en-US" dirty="0" smtClean="0">
                <a:ea typeface="ＭＳ Ｐゴシック" pitchFamily="8" charset="-128"/>
              </a:rPr>
              <a:t>[</a:t>
            </a:r>
            <a:r>
              <a:rPr lang="en-US" dirty="0" smtClean="0"/>
              <a:t>∃</a:t>
            </a:r>
            <a:r>
              <a:rPr lang="en-US" dirty="0"/>
              <a:t>y. </a:t>
            </a:r>
            <a:r>
              <a:rPr lang="en-US" dirty="0">
                <a:ea typeface="ＭＳ Ｐゴシック" pitchFamily="8" charset="-128"/>
              </a:rPr>
              <a:t>S(</a:t>
            </a:r>
            <a:r>
              <a:rPr lang="en-US" dirty="0" err="1">
                <a:ea typeface="ＭＳ Ｐゴシック" pitchFamily="8" charset="-128"/>
              </a:rPr>
              <a:t>a,y</a:t>
            </a:r>
            <a:r>
              <a:rPr lang="en-US" dirty="0" smtClean="0">
                <a:ea typeface="ＭＳ Ｐゴシック" pitchFamily="8" charset="-128"/>
              </a:rPr>
              <a:t>)]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Distribution∧ </a:t>
            </a:r>
            <a:r>
              <a:rPr lang="en-US" sz="1200" dirty="0" err="1"/>
              <a:t>über</a:t>
            </a:r>
            <a:r>
              <a:rPr lang="en-US" sz="1200" dirty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8042" y="5240736"/>
            <a:ext cx="1322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join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986" y="6070657"/>
            <a:ext cx="831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/>
              <a:t>(1-(1-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[R(a)])(1-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[T(a)])) (1-Π</a:t>
            </a:r>
            <a:r>
              <a:rPr lang="en-US" baseline="-25000" dirty="0" smtClean="0"/>
              <a:t>b </a:t>
            </a:r>
            <a:r>
              <a:rPr lang="en-US" baseline="-25000" dirty="0"/>
              <a:t>∈Domain</a:t>
            </a:r>
            <a:r>
              <a:rPr lang="en-US" dirty="0"/>
              <a:t> (1</a:t>
            </a:r>
            <a:r>
              <a:rPr lang="en-US" dirty="0" smtClean="0"/>
              <a:t>– P[</a:t>
            </a:r>
            <a:r>
              <a:rPr lang="en-US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)]))) </a:t>
            </a:r>
          </a:p>
        </p:txBody>
      </p:sp>
      <p:sp>
        <p:nvSpPr>
          <p:cNvPr id="1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48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BBD5A-5DF0-E645-8792-A670C40E943A}" type="slidenum">
              <a:rPr lang="en-US" sz="1400"/>
              <a:pPr/>
              <a:t>77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864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Hierarchische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Anfragen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1783" y="1065510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 dirty="0" smtClean="0"/>
              <a:t>at(</a:t>
            </a:r>
            <a:r>
              <a:rPr lang="en-US" sz="2400" dirty="0"/>
              <a:t>x) = </a:t>
            </a:r>
            <a:r>
              <a:rPr lang="en-US" sz="2400" dirty="0" err="1" smtClean="0"/>
              <a:t>Menge</a:t>
            </a:r>
            <a:r>
              <a:rPr lang="en-US" sz="2400" dirty="0" smtClean="0"/>
              <a:t> von </a:t>
            </a:r>
            <a:r>
              <a:rPr lang="en-US" sz="2400" dirty="0" err="1" smtClean="0"/>
              <a:t>Atomen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Variable x</a:t>
            </a:r>
            <a:endParaRPr lang="en-US" sz="2400" dirty="0"/>
          </a:p>
        </p:txBody>
      </p:sp>
      <p:sp>
        <p:nvSpPr>
          <p:cNvPr id="33812" name="Oval 16"/>
          <p:cNvSpPr>
            <a:spLocks noChangeArrowheads="1"/>
          </p:cNvSpPr>
          <p:nvPr/>
        </p:nvSpPr>
        <p:spPr bwMode="auto">
          <a:xfrm>
            <a:off x="4953000" y="4252391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3" name="AutoShape 17"/>
          <p:cNvSpPr>
            <a:spLocks noChangeArrowheads="1"/>
          </p:cNvSpPr>
          <p:nvPr/>
        </p:nvSpPr>
        <p:spPr bwMode="auto">
          <a:xfrm>
            <a:off x="5486400" y="4619104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14" name="Oval 18"/>
          <p:cNvSpPr>
            <a:spLocks noChangeArrowheads="1"/>
          </p:cNvSpPr>
          <p:nvPr/>
        </p:nvSpPr>
        <p:spPr bwMode="auto">
          <a:xfrm>
            <a:off x="6172200" y="4328591"/>
            <a:ext cx="2438400" cy="10668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5" name="AutoShape 19"/>
          <p:cNvSpPr>
            <a:spLocks noChangeArrowheads="1"/>
          </p:cNvSpPr>
          <p:nvPr/>
        </p:nvSpPr>
        <p:spPr bwMode="auto">
          <a:xfrm>
            <a:off x="6667500" y="4557191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16" name="Rectangle 20"/>
          <p:cNvSpPr>
            <a:spLocks noChangeArrowheads="1"/>
          </p:cNvSpPr>
          <p:nvPr/>
        </p:nvSpPr>
        <p:spPr bwMode="auto">
          <a:xfrm>
            <a:off x="5003800" y="40977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x</a:t>
            </a:r>
          </a:p>
        </p:txBody>
      </p:sp>
      <p:sp>
        <p:nvSpPr>
          <p:cNvPr id="33817" name="Rectangle 21"/>
          <p:cNvSpPr>
            <a:spLocks noChangeArrowheads="1"/>
          </p:cNvSpPr>
          <p:nvPr/>
        </p:nvSpPr>
        <p:spPr bwMode="auto">
          <a:xfrm>
            <a:off x="8029575" y="40977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33818" name="AutoShape 22"/>
          <p:cNvSpPr>
            <a:spLocks noChangeArrowheads="1"/>
          </p:cNvSpPr>
          <p:nvPr/>
        </p:nvSpPr>
        <p:spPr bwMode="auto">
          <a:xfrm>
            <a:off x="7980363" y="4592116"/>
            <a:ext cx="401638" cy="498475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T</a:t>
            </a:r>
          </a:p>
        </p:txBody>
      </p:sp>
      <p:sp>
        <p:nvSpPr>
          <p:cNvPr id="33819" name="Rectangle 24"/>
          <p:cNvSpPr>
            <a:spLocks noChangeArrowheads="1"/>
          </p:cNvSpPr>
          <p:nvPr/>
        </p:nvSpPr>
        <p:spPr bwMode="auto">
          <a:xfrm>
            <a:off x="5105400" y="3183359"/>
            <a:ext cx="25179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err="1" smtClean="0"/>
              <a:t>Nicht-hierarchisch</a:t>
            </a:r>
            <a:endParaRPr lang="en-US" sz="2400" dirty="0"/>
          </a:p>
        </p:txBody>
      </p:sp>
      <p:sp>
        <p:nvSpPr>
          <p:cNvPr id="33801" name="Oval 7"/>
          <p:cNvSpPr>
            <a:spLocks noChangeArrowheads="1"/>
          </p:cNvSpPr>
          <p:nvPr/>
        </p:nvSpPr>
        <p:spPr bwMode="auto">
          <a:xfrm>
            <a:off x="457200" y="4404791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609600" y="4633391"/>
            <a:ext cx="990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914400" y="4771504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1676400" y="4633391"/>
            <a:ext cx="1371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2209800" y="4741341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355600" y="43263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/>
              <a:t>x</a:t>
            </a:r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2855913" y="45549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33809" name="Rectangle 23"/>
          <p:cNvSpPr>
            <a:spLocks noChangeArrowheads="1"/>
          </p:cNvSpPr>
          <p:nvPr/>
        </p:nvSpPr>
        <p:spPr bwMode="auto">
          <a:xfrm>
            <a:off x="355600" y="3259559"/>
            <a:ext cx="1770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err="1" smtClean="0"/>
              <a:t>Hierarchisch</a:t>
            </a:r>
            <a:endParaRPr lang="en-US" sz="2400" dirty="0"/>
          </a:p>
        </p:txBody>
      </p:sp>
      <p:sp>
        <p:nvSpPr>
          <p:cNvPr id="33810" name="Rectangle 25"/>
          <p:cNvSpPr>
            <a:spLocks noChangeArrowheads="1"/>
          </p:cNvSpPr>
          <p:nvPr/>
        </p:nvSpPr>
        <p:spPr bwMode="auto">
          <a:xfrm>
            <a:off x="517525" y="47073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120858" name="Freeform 26"/>
          <p:cNvSpPr>
            <a:spLocks/>
          </p:cNvSpPr>
          <p:nvPr/>
        </p:nvSpPr>
        <p:spPr bwMode="auto">
          <a:xfrm>
            <a:off x="3898900" y="3261791"/>
            <a:ext cx="444500" cy="2286000"/>
          </a:xfrm>
          <a:custGeom>
            <a:avLst/>
            <a:gdLst>
              <a:gd name="T0" fmla="*/ 444500 w 280"/>
              <a:gd name="T1" fmla="*/ 0 h 1728"/>
              <a:gd name="T2" fmla="*/ 63500 w 280"/>
              <a:gd name="T3" fmla="*/ 571500 h 1728"/>
              <a:gd name="T4" fmla="*/ 63500 w 280"/>
              <a:gd name="T5" fmla="*/ 1143000 h 1728"/>
              <a:gd name="T6" fmla="*/ 292100 w 280"/>
              <a:gd name="T7" fmla="*/ 1651000 h 1728"/>
              <a:gd name="T8" fmla="*/ 292100 w 280"/>
              <a:gd name="T9" fmla="*/ 2032000 h 1728"/>
              <a:gd name="T10" fmla="*/ 292100 w 280"/>
              <a:gd name="T11" fmla="*/ 2286000 h 17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"/>
              <a:gd name="T19" fmla="*/ 0 h 1728"/>
              <a:gd name="T20" fmla="*/ 280 w 280"/>
              <a:gd name="T21" fmla="*/ 1728 h 17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" h="1728">
                <a:moveTo>
                  <a:pt x="280" y="0"/>
                </a:moveTo>
                <a:cubicBezTo>
                  <a:pt x="180" y="144"/>
                  <a:pt x="80" y="288"/>
                  <a:pt x="40" y="432"/>
                </a:cubicBezTo>
                <a:cubicBezTo>
                  <a:pt x="0" y="576"/>
                  <a:pt x="16" y="728"/>
                  <a:pt x="40" y="864"/>
                </a:cubicBezTo>
                <a:cubicBezTo>
                  <a:pt x="64" y="1000"/>
                  <a:pt x="160" y="1136"/>
                  <a:pt x="184" y="1248"/>
                </a:cubicBezTo>
                <a:cubicBezTo>
                  <a:pt x="208" y="1360"/>
                  <a:pt x="184" y="1456"/>
                  <a:pt x="184" y="1536"/>
                </a:cubicBezTo>
                <a:cubicBezTo>
                  <a:pt x="184" y="1616"/>
                  <a:pt x="184" y="1672"/>
                  <a:pt x="184" y="17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5600" y="3736964"/>
            <a:ext cx="19094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</a:t>
            </a:r>
            <a:r>
              <a:rPr lang="en-US" dirty="0" err="1" smtClean="0">
                <a:ea typeface="ＭＳ Ｐゴシック" pitchFamily="8" charset="-128"/>
              </a:rPr>
              <a:t>x,y</a:t>
            </a:r>
            <a:r>
              <a:rPr lang="en-US" dirty="0" smtClean="0">
                <a:ea typeface="ＭＳ Ｐゴシック" pitchFamily="8" charset="-128"/>
              </a:rPr>
              <a:t>),S(</a:t>
            </a:r>
            <a:r>
              <a:rPr lang="en-US" dirty="0" err="1" smtClean="0">
                <a:ea typeface="ＭＳ Ｐゴシック" pitchFamily="8" charset="-128"/>
              </a:rPr>
              <a:t>x,z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50341" y="3718991"/>
            <a:ext cx="25079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0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R(x), S(x, y), T(y)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4581" y="1643896"/>
            <a:ext cx="8037426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pPr marL="457200" indent="-457200" eaLnBrk="0" hangingPunct="0"/>
            <a:r>
              <a:rPr lang="en-US" sz="2000" b="1" u="sng" dirty="0"/>
              <a:t>Definition</a:t>
            </a:r>
            <a:r>
              <a:rPr lang="en-US" sz="2000" dirty="0"/>
              <a:t> 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Anfrage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D2533C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hierarchisch</a:t>
            </a:r>
            <a:r>
              <a:rPr lang="en-US" sz="2000" i="1" dirty="0" smtClean="0">
                <a:solidFill>
                  <a:srgbClr val="D2533C"/>
                </a:solidFill>
              </a:rPr>
              <a:t> 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smtClean="0"/>
              <a:t>falls 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alle</a:t>
            </a:r>
            <a:r>
              <a:rPr lang="en-US" sz="2000" dirty="0" smtClean="0"/>
              <a:t> </a:t>
            </a:r>
            <a:r>
              <a:rPr lang="en-US" sz="2000" dirty="0" err="1" smtClean="0"/>
              <a:t>existentiellen</a:t>
            </a:r>
            <a:r>
              <a:rPr lang="en-US" sz="2000" dirty="0" smtClean="0"/>
              <a:t> </a:t>
            </a:r>
          </a:p>
          <a:p>
            <a:pPr marL="457200" indent="-457200" eaLnBrk="0" hangingPunct="0"/>
            <a:r>
              <a:rPr lang="en-US" sz="2000" dirty="0" smtClean="0"/>
              <a:t>Variables </a:t>
            </a:r>
            <a:r>
              <a:rPr lang="en-US" sz="2000" dirty="0"/>
              <a:t>x, </a:t>
            </a:r>
            <a:r>
              <a:rPr lang="en-US" sz="2000" dirty="0" smtClean="0"/>
              <a:t>y gilt:</a:t>
            </a:r>
            <a:endParaRPr lang="en-US" sz="2000" dirty="0"/>
          </a:p>
          <a:p>
            <a:pPr marL="457200" indent="-457200" eaLnBrk="0" hangingPunct="0"/>
            <a:r>
              <a:rPr lang="en-US" sz="2000" dirty="0"/>
              <a:t>   </a:t>
            </a:r>
          </a:p>
          <a:p>
            <a:pPr marL="457200" indent="-457200" eaLnBrk="0" hangingPunct="0"/>
            <a:r>
              <a:rPr lang="en-US" sz="2000" dirty="0"/>
              <a:t>         at(x) </a:t>
            </a:r>
            <a:r>
              <a:rPr lang="en-US" sz="2000" dirty="0">
                <a:sym typeface="Symbol" charset="0"/>
              </a:rPr>
              <a:t> at(y)   </a:t>
            </a:r>
            <a:r>
              <a:rPr lang="en-US" sz="2000" dirty="0" err="1" smtClean="0">
                <a:sym typeface="Symbol" charset="0"/>
              </a:rPr>
              <a:t>oder</a:t>
            </a:r>
            <a:r>
              <a:rPr lang="en-US" sz="2000" smtClean="0">
                <a:sym typeface="Symbol" charset="0"/>
              </a:rPr>
              <a:t>   </a:t>
            </a:r>
            <a:r>
              <a:rPr lang="en-US" sz="2000" smtClean="0">
                <a:sym typeface="Symbol" charset="0"/>
              </a:rPr>
              <a:t>at(y) </a:t>
            </a:r>
            <a:r>
              <a:rPr lang="en-US" sz="2000" smtClean="0">
                <a:sym typeface="Symbol" charset="0"/>
              </a:rPr>
              <a:t>⊇ </a:t>
            </a:r>
            <a:r>
              <a:rPr lang="en-US" sz="2000" smtClean="0">
                <a:sym typeface="Symbol" charset="0"/>
              </a:rPr>
              <a:t>at(x)   </a:t>
            </a:r>
            <a:r>
              <a:rPr lang="en-US" sz="2000" dirty="0" err="1" smtClean="0">
                <a:sym typeface="Symbol" charset="0"/>
              </a:rPr>
              <a:t>oder</a:t>
            </a:r>
            <a:r>
              <a:rPr lang="en-US" sz="2000" dirty="0" smtClean="0">
                <a:sym typeface="Symbol" charset="0"/>
              </a:rPr>
              <a:t>   </a:t>
            </a:r>
            <a:r>
              <a:rPr lang="en-US" sz="2000" dirty="0">
                <a:sym typeface="Symbol" charset="0"/>
              </a:rPr>
              <a:t>at(x)  at(y) = </a:t>
            </a:r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51520" y="5631631"/>
            <a:ext cx="8774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 dirty="0" err="1" smtClean="0">
                <a:solidFill>
                  <a:srgbClr val="FF0000"/>
                </a:solidFill>
              </a:rPr>
              <a:t>Regeln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funktionieren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für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hierarchische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Anfragen</a:t>
            </a:r>
            <a:r>
              <a:rPr lang="en-US" sz="2400" dirty="0" smtClean="0">
                <a:solidFill>
                  <a:srgbClr val="FF0000"/>
                </a:solidFill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</a:rPr>
              <a:t>Unabhängigkeit</a:t>
            </a:r>
            <a:r>
              <a:rPr lang="en-US" sz="2400" dirty="0" smtClean="0">
                <a:solidFill>
                  <a:srgbClr val="FF0000"/>
                </a:solidFill>
              </a:rPr>
              <a:t> 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225616" y="62373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N. </a:t>
            </a:r>
            <a:r>
              <a:rPr lang="de-DE" sz="1200" dirty="0" err="1">
                <a:solidFill>
                  <a:srgbClr val="0000FF"/>
                </a:solidFill>
              </a:rPr>
              <a:t>Dalvi</a:t>
            </a:r>
            <a:r>
              <a:rPr lang="de-DE" sz="1200" dirty="0">
                <a:solidFill>
                  <a:srgbClr val="0000FF"/>
                </a:solidFill>
              </a:rPr>
              <a:t>, D. </a:t>
            </a:r>
            <a:r>
              <a:rPr lang="de-DE" sz="1200" dirty="0" err="1">
                <a:solidFill>
                  <a:srgbClr val="0000FF"/>
                </a:solidFill>
              </a:rPr>
              <a:t>Suciu</a:t>
            </a:r>
            <a:r>
              <a:rPr lang="de-DE" sz="1200" dirty="0">
                <a:solidFill>
                  <a:srgbClr val="0000FF"/>
                </a:solidFill>
              </a:rPr>
              <a:t>, The </a:t>
            </a:r>
            <a:r>
              <a:rPr lang="de-DE" sz="1200" dirty="0" err="1">
                <a:solidFill>
                  <a:srgbClr val="0000FF"/>
                </a:solidFill>
              </a:rPr>
              <a:t>dichotomy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probabilistic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inference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unions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conjunctive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queries</a:t>
            </a:r>
            <a:r>
              <a:rPr lang="de-DE" sz="1200" dirty="0">
                <a:solidFill>
                  <a:srgbClr val="0000FF"/>
                </a:solidFill>
              </a:rPr>
              <a:t>, 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(JACM) 59 (6), </a:t>
            </a:r>
            <a:r>
              <a:rPr lang="de-DE" sz="1200" dirty="0" smtClean="0">
                <a:solidFill>
                  <a:srgbClr val="0000FF"/>
                </a:solidFill>
              </a:rPr>
              <a:t>30, </a:t>
            </a:r>
            <a:r>
              <a:rPr lang="de-DE" sz="1200" b="1" dirty="0" smtClean="0">
                <a:solidFill>
                  <a:srgbClr val="FF0000"/>
                </a:solidFill>
              </a:rPr>
              <a:t>2012</a:t>
            </a:r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98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Regel 4: Inclusion-Exclusion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35" y="1783844"/>
            <a:ext cx="834480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Q3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(Q2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(Q3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</a:t>
            </a:r>
            <a:br>
              <a:rPr lang="en-US" sz="2800" dirty="0" smtClean="0">
                <a:latin typeface="ＭＳ ゴシック"/>
                <a:ea typeface="ＭＳ ゴシック"/>
                <a:cs typeface="ＭＳ ゴシック"/>
              </a:rPr>
            </a:b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     -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Q2)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</a:t>
            </a:r>
          </a:p>
          <a:p>
            <a:r>
              <a:rPr lang="en-US" sz="2800" dirty="0" smtClean="0">
                <a:latin typeface="Arial"/>
              </a:rPr>
              <a:t>           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 rot="20737212">
            <a:off x="1179656" y="3967381"/>
            <a:ext cx="2160330" cy="1422678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754583">
            <a:off x="485168" y="4592842"/>
            <a:ext cx="1989237" cy="1610370"/>
          </a:xfrm>
          <a:prstGeom prst="ellipse">
            <a:avLst/>
          </a:prstGeom>
          <a:solidFill>
            <a:srgbClr val="AD8F67">
              <a:alpha val="3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51395">
            <a:off x="400441" y="3542849"/>
            <a:ext cx="1850664" cy="1574814"/>
          </a:xfrm>
          <a:prstGeom prst="ellipse">
            <a:avLst/>
          </a:prstGeom>
          <a:solidFill>
            <a:schemeClr val="tx2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1291" y="5451442"/>
            <a:ext cx="4667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NB: Dieses </a:t>
            </a:r>
            <a:r>
              <a:rPr lang="en-US" sz="1600" dirty="0" err="1" smtClean="0"/>
              <a:t>ist</a:t>
            </a:r>
            <a:r>
              <a:rPr lang="en-US" sz="1600" dirty="0" smtClean="0"/>
              <a:t> dual </a:t>
            </a:r>
            <a:r>
              <a:rPr lang="en-US" sz="1600" dirty="0" err="1" smtClean="0"/>
              <a:t>zur</a:t>
            </a:r>
            <a:r>
              <a:rPr lang="en-US" sz="1600" dirty="0" smtClean="0"/>
              <a:t> </a:t>
            </a:r>
            <a:r>
              <a:rPr lang="en-US" sz="1600" dirty="0" err="1" smtClean="0"/>
              <a:t>häufiger</a:t>
            </a:r>
            <a:r>
              <a:rPr lang="en-US" sz="1600" dirty="0" smtClean="0"/>
              <a:t> </a:t>
            </a:r>
            <a:r>
              <a:rPr lang="en-US" sz="1600" dirty="0" err="1" smtClean="0"/>
              <a:t>verwendeten</a:t>
            </a:r>
            <a:r>
              <a:rPr lang="en-US" sz="1600" dirty="0" smtClean="0"/>
              <a:t> </a:t>
            </a:r>
            <a:r>
              <a:rPr lang="en-US" sz="1600" dirty="0" err="1" smtClean="0"/>
              <a:t>Formel</a:t>
            </a:r>
            <a:r>
              <a:rPr lang="en-US" sz="1600" dirty="0" smtClean="0"/>
              <a:t>:</a:t>
            </a:r>
          </a:p>
          <a:p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dirty="0" smtClean="0"/>
              <a:t> </a:t>
            </a:r>
            <a:r>
              <a:rPr lang="en-US" sz="1600" dirty="0"/>
              <a:t>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dirty="0" smtClean="0"/>
              <a:t> </a:t>
            </a:r>
            <a:r>
              <a:rPr lang="en-US" sz="1600" dirty="0"/>
              <a:t>Q3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=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(Q2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(Q3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</a:t>
            </a:r>
            <a:br>
              <a:rPr lang="en-US" sz="1600" dirty="0">
                <a:latin typeface="ＭＳ ゴシック"/>
                <a:ea typeface="ＭＳ ゴシック"/>
                <a:cs typeface="ＭＳ ゴシック"/>
              </a:rPr>
            </a:b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     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Q2)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</a:t>
            </a:r>
          </a:p>
          <a:p>
            <a:r>
              <a:rPr lang="en-US" sz="1600" dirty="0"/>
              <a:t>           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  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08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41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4: OCR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20595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771" y="3538875"/>
            <a:ext cx="8733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Verwendung</a:t>
            </a:r>
            <a:r>
              <a:rPr lang="en-US" dirty="0" smtClean="0"/>
              <a:t> von </a:t>
            </a:r>
            <a:r>
              <a:rPr lang="en-US" dirty="0" err="1" smtClean="0"/>
              <a:t>OCRopus</a:t>
            </a:r>
            <a:r>
              <a:rPr lang="en-US" dirty="0" smtClean="0"/>
              <a:t> von Google Books: </a:t>
            </a:r>
            <a:r>
              <a:rPr lang="en-US" dirty="0" err="1" smtClean="0"/>
              <a:t>Ausgabe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stochastischer</a:t>
            </a:r>
            <a:r>
              <a:rPr lang="en-US" dirty="0" smtClean="0"/>
              <a:t> Automat</a:t>
            </a:r>
          </a:p>
          <a:p>
            <a:r>
              <a:rPr lang="en-US" dirty="0" err="1" smtClean="0"/>
              <a:t>Üblicherweise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Maximum </a:t>
            </a:r>
            <a:r>
              <a:rPr lang="en-US" dirty="0" err="1" smtClean="0"/>
              <a:t>Apriori</a:t>
            </a:r>
            <a:r>
              <a:rPr lang="en-US" dirty="0" smtClean="0"/>
              <a:t> Estimate (MAP) </a:t>
            </a:r>
            <a:r>
              <a:rPr lang="en-US" dirty="0" err="1" smtClean="0"/>
              <a:t>gespeichert</a:t>
            </a:r>
            <a:endParaRPr lang="en-US" dirty="0" smtClean="0"/>
          </a:p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probabilistischer</a:t>
            </a:r>
            <a:r>
              <a:rPr lang="en-US" dirty="0" smtClean="0"/>
              <a:t> </a:t>
            </a:r>
            <a:r>
              <a:rPr lang="en-US" dirty="0" err="1" smtClean="0"/>
              <a:t>Databasis</a:t>
            </a:r>
            <a:r>
              <a:rPr lang="en-US" dirty="0" smtClean="0"/>
              <a:t>: </a:t>
            </a:r>
            <a:r>
              <a:rPr lang="en-US" dirty="0" err="1" smtClean="0"/>
              <a:t>Speicherung</a:t>
            </a:r>
            <a:r>
              <a:rPr lang="en-US" dirty="0" smtClean="0"/>
              <a:t> </a:t>
            </a:r>
            <a:r>
              <a:rPr lang="en-US" dirty="0" err="1" smtClean="0"/>
              <a:t>verschiedener</a:t>
            </a:r>
            <a:r>
              <a:rPr lang="en-US" dirty="0" smtClean="0"/>
              <a:t> </a:t>
            </a:r>
            <a:r>
              <a:rPr lang="en-US" dirty="0" err="1" smtClean="0"/>
              <a:t>Möglichkeiten</a:t>
            </a:r>
            <a:r>
              <a:rPr lang="en-US" dirty="0" smtClean="0"/>
              <a:t>: </a:t>
            </a:r>
            <a:r>
              <a:rPr lang="en-US" dirty="0" err="1" smtClean="0"/>
              <a:t>Erhöhe</a:t>
            </a:r>
            <a:r>
              <a:rPr lang="en-US" dirty="0" smtClean="0"/>
              <a:t> Recall.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43808" y="4653136"/>
            <a:ext cx="360826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DocId</a:t>
            </a:r>
            <a:r>
              <a:rPr lang="en-US" dirty="0"/>
              <a:t>, </a:t>
            </a:r>
            <a:r>
              <a:rPr lang="en-US" dirty="0" smtClean="0"/>
              <a:t>Loss</a:t>
            </a:r>
            <a:br>
              <a:rPr lang="en-US" dirty="0" smtClean="0"/>
            </a:br>
            <a:r>
              <a:rPr lang="en-US" dirty="0" smtClean="0"/>
              <a:t>FROM Claims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Year = 2010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AND </a:t>
            </a:r>
            <a:r>
              <a:rPr lang="en-US" dirty="0" err="1"/>
              <a:t>DocData</a:t>
            </a:r>
            <a:r>
              <a:rPr lang="en-US" dirty="0"/>
              <a:t> LIKE '%Ford</a:t>
            </a:r>
            <a:r>
              <a:rPr lang="en-US" dirty="0" smtClean="0"/>
              <a:t>%’;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059832" y="6146720"/>
            <a:ext cx="3636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Kumar, </a:t>
            </a:r>
            <a:r>
              <a:rPr lang="de-DE" sz="1400" dirty="0" err="1">
                <a:solidFill>
                  <a:srgbClr val="0000FF"/>
                </a:solidFill>
              </a:rPr>
              <a:t>Ré</a:t>
            </a:r>
            <a:r>
              <a:rPr lang="de-DE" sz="1400" dirty="0">
                <a:solidFill>
                  <a:srgbClr val="0000FF"/>
                </a:solidFill>
              </a:rPr>
              <a:t>: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Management of OCR Data </a:t>
            </a:r>
            <a:r>
              <a:rPr lang="de-DE" sz="1400" dirty="0" err="1">
                <a:solidFill>
                  <a:srgbClr val="0000FF"/>
                </a:solidFill>
              </a:rPr>
              <a:t>using</a:t>
            </a:r>
            <a:r>
              <a:rPr lang="de-DE" sz="1400" dirty="0">
                <a:solidFill>
                  <a:srgbClr val="0000FF"/>
                </a:solidFill>
              </a:rPr>
              <a:t> an RDBMS. PVLDB </a:t>
            </a:r>
            <a:r>
              <a:rPr lang="de-DE" sz="1400" b="1" dirty="0">
                <a:solidFill>
                  <a:srgbClr val="FF0000"/>
                </a:solidFill>
              </a:rPr>
              <a:t>2011</a:t>
            </a:r>
          </a:p>
          <a:p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538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9522" y="2583529"/>
            <a:ext cx="207227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0813" y="2583529"/>
            <a:ext cx="20424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583529"/>
            <a:ext cx="17859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=  </a:t>
            </a:r>
            <a:r>
              <a:rPr lang="en-US" dirty="0" smtClean="0">
                <a:solidFill>
                  <a:schemeClr val="tx2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 </a:t>
            </a:r>
            <a:r>
              <a:rPr lang="en-US" dirty="0" smtClean="0"/>
              <a:t>∧ 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 </a:t>
            </a:r>
            <a:r>
              <a:rPr lang="en-US" dirty="0" smtClean="0">
                <a:ea typeface="ＭＳ Ｐゴシック" pitchFamily="8" charset="-128"/>
              </a:rPr>
              <a:t> 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0921" y="2583529"/>
            <a:ext cx="7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wobei</a:t>
            </a:r>
            <a:endParaRPr lang="en-US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67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9522" y="2583529"/>
            <a:ext cx="207227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0813" y="2583529"/>
            <a:ext cx="20424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583529"/>
            <a:ext cx="17859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=  </a:t>
            </a:r>
            <a:r>
              <a:rPr lang="en-US" dirty="0" smtClean="0">
                <a:solidFill>
                  <a:schemeClr val="tx2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 </a:t>
            </a:r>
            <a:r>
              <a:rPr lang="en-US" dirty="0" smtClean="0"/>
              <a:t>∧ 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 </a:t>
            </a:r>
            <a:r>
              <a:rPr lang="en-US" dirty="0" smtClean="0">
                <a:ea typeface="ＭＳ Ｐゴシック" pitchFamily="8" charset="-128"/>
              </a:rPr>
              <a:t> 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0921" y="2583529"/>
            <a:ext cx="7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wobei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59101"/>
            <a:ext cx="5349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J</a:t>
            </a:r>
            <a:r>
              <a:rPr lang="en-US" sz="2400" dirty="0" smtClean="0"/>
              <a:t>)   =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1</a:t>
            </a:r>
            <a:r>
              <a:rPr lang="en-US" sz="2400" dirty="0" smtClean="0"/>
              <a:t>) +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2</a:t>
            </a:r>
            <a:r>
              <a:rPr lang="en-US" sz="2400" dirty="0" smtClean="0"/>
              <a:t>) -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1 </a:t>
            </a:r>
            <a:r>
              <a:rPr lang="en-US" sz="2400" dirty="0" smtClean="0"/>
              <a:t>∨ 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2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32566" y="4890038"/>
            <a:ext cx="4288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=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hierarchische</a:t>
            </a:r>
            <a:r>
              <a:rPr lang="en-US" dirty="0" smtClean="0"/>
              <a:t> CQ </a:t>
            </a:r>
            <a:r>
              <a:rPr lang="en-US" dirty="0" err="1" smtClean="0"/>
              <a:t>ohne</a:t>
            </a:r>
            <a:r>
              <a:rPr lang="en-US" dirty="0" smtClean="0"/>
              <a:t> Self-Joins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dito</a:t>
            </a:r>
            <a:endParaRPr lang="en-US" dirty="0"/>
          </a:p>
          <a:p>
            <a:endParaRPr lang="en-US" dirty="0" smtClean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1 </a:t>
            </a:r>
            <a:r>
              <a:rPr lang="en-US" dirty="0"/>
              <a:t>∨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U</a:t>
            </a:r>
            <a:r>
              <a:rPr lang="en-US" dirty="0" smtClean="0"/>
              <a:t>,    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vorige</a:t>
            </a:r>
            <a:r>
              <a:rPr lang="en-US" dirty="0" smtClean="0"/>
              <a:t> </a:t>
            </a:r>
            <a:r>
              <a:rPr lang="en-US" dirty="0" err="1" smtClean="0"/>
              <a:t>Folien</a:t>
            </a:r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4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Vereinigung</a:t>
            </a:r>
            <a:r>
              <a:rPr lang="en-US" dirty="0" smtClean="0"/>
              <a:t> (union) </a:t>
            </a:r>
            <a:r>
              <a:rPr lang="en-US" dirty="0" err="1" smtClean="0"/>
              <a:t>für</a:t>
            </a:r>
            <a:r>
              <a:rPr lang="en-US" dirty="0" smtClean="0"/>
              <a:t> Self-Joins!</a:t>
            </a:r>
          </a:p>
          <a:p>
            <a:endParaRPr lang="en-US" dirty="0" smtClean="0"/>
          </a:p>
          <a:p>
            <a:r>
              <a:rPr lang="en-US" dirty="0" smtClean="0"/>
              <a:t>Conjunctive Queries = </a:t>
            </a:r>
            <a:r>
              <a:rPr lang="en-US" dirty="0" err="1" smtClean="0"/>
              <a:t>Keine</a:t>
            </a:r>
            <a:r>
              <a:rPr lang="en-US" dirty="0" smtClean="0"/>
              <a:t> “</a:t>
            </a:r>
            <a:r>
              <a:rPr lang="en-US" dirty="0" err="1" smtClean="0"/>
              <a:t>natürliche</a:t>
            </a:r>
            <a:r>
              <a:rPr lang="en-US" dirty="0" smtClean="0"/>
              <a:t>” </a:t>
            </a:r>
            <a:r>
              <a:rPr lang="en-US" dirty="0" err="1" smtClean="0"/>
              <a:t>Klassen</a:t>
            </a:r>
            <a:r>
              <a:rPr lang="en-US" dirty="0" smtClean="0"/>
              <a:t> von </a:t>
            </a:r>
            <a:r>
              <a:rPr lang="en-US" dirty="0" err="1" smtClean="0"/>
              <a:t>Anfragen</a:t>
            </a:r>
            <a:r>
              <a:rPr lang="en-US" dirty="0" smtClean="0"/>
              <a:t> von </a:t>
            </a:r>
            <a:r>
              <a:rPr lang="en-US" dirty="0" err="1" smtClean="0"/>
              <a:t>Probabilistische</a:t>
            </a:r>
            <a:r>
              <a:rPr lang="en-US" dirty="0" smtClean="0"/>
              <a:t> DBs</a:t>
            </a:r>
          </a:p>
          <a:p>
            <a:endParaRPr lang="en-US" dirty="0" smtClean="0"/>
          </a:p>
          <a:p>
            <a:r>
              <a:rPr lang="en-US" dirty="0" smtClean="0"/>
              <a:t>Unions of Conjunctive Queries = </a:t>
            </a:r>
            <a:r>
              <a:rPr lang="en-US" dirty="0"/>
              <a:t>die “</a:t>
            </a:r>
            <a:r>
              <a:rPr lang="en-US" dirty="0" err="1"/>
              <a:t>natürliche</a:t>
            </a:r>
            <a:r>
              <a:rPr lang="en-US" dirty="0"/>
              <a:t>”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/>
              <a:t>von </a:t>
            </a:r>
            <a:r>
              <a:rPr lang="en-US" dirty="0" err="1"/>
              <a:t>Anfragen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49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875"/>
          </a:xfrm>
        </p:spPr>
        <p:txBody>
          <a:bodyPr/>
          <a:lstStyle/>
          <a:p>
            <a:r>
              <a:rPr lang="de-DE" sz="2400" dirty="0" smtClean="0"/>
              <a:t>Falls Anfrageformeln mit Regeln transformiert werden kann, dann ist das Ergebnis sicher (Korrektheit)</a:t>
            </a:r>
          </a:p>
          <a:p>
            <a:r>
              <a:rPr lang="de-DE" sz="2400" dirty="0" smtClean="0"/>
              <a:t>Regeln sind aber nicht vollständig</a:t>
            </a:r>
          </a:p>
          <a:p>
            <a:pPr lvl="1"/>
            <a:r>
              <a:rPr lang="de-DE" dirty="0" err="1" smtClean="0"/>
              <a:t>Suciu</a:t>
            </a:r>
            <a:r>
              <a:rPr lang="de-DE" dirty="0" smtClean="0"/>
              <a:t> stellen noch eine weitere Regel vor (hier nicht behandelt)</a:t>
            </a:r>
          </a:p>
          <a:p>
            <a:pPr lvl="1"/>
            <a:r>
              <a:rPr lang="de-DE" dirty="0" smtClean="0"/>
              <a:t>Damit lassen sich alle sicheren Pläne erzeugen</a:t>
            </a:r>
          </a:p>
          <a:p>
            <a:r>
              <a:rPr lang="de-DE" sz="2400" dirty="0" smtClean="0"/>
              <a:t>Aber: Nicht alle Anfragen lassen sich mit den Regeln behandeln (</a:t>
            </a:r>
            <a:r>
              <a:rPr lang="de-DE" sz="2400" dirty="0" smtClean="0">
                <a:sym typeface="Wingdings"/>
              </a:rPr>
              <a:t> nicht immer gibt es einen sicheren Plan)</a:t>
            </a:r>
          </a:p>
          <a:p>
            <a:pPr lvl="1"/>
            <a:r>
              <a:rPr lang="de-DE" sz="2200" dirty="0" smtClean="0">
                <a:sym typeface="Wingdings"/>
              </a:rPr>
              <a:t>Für bestimmte Anfragen müssen die Welten betrachtet werden</a:t>
            </a:r>
          </a:p>
          <a:p>
            <a:pPr lvl="1"/>
            <a:r>
              <a:rPr lang="de-DE" sz="2200" dirty="0" smtClean="0"/>
              <a:t>Praktisches System: </a:t>
            </a:r>
            <a:r>
              <a:rPr lang="de-DE" sz="2200" dirty="0" err="1" smtClean="0"/>
              <a:t>MayBMS</a:t>
            </a:r>
            <a:r>
              <a:rPr lang="de-DE" sz="2200" dirty="0" smtClean="0"/>
              <a:t> </a:t>
            </a:r>
            <a:r>
              <a:rPr lang="de-DE" sz="2200" dirty="0"/>
              <a:t>- A </a:t>
            </a:r>
            <a:r>
              <a:rPr lang="de-DE" sz="2200" dirty="0" err="1"/>
              <a:t>Probabilistic</a:t>
            </a:r>
            <a:r>
              <a:rPr lang="de-DE" sz="2200" dirty="0"/>
              <a:t> Database Management </a:t>
            </a:r>
            <a:r>
              <a:rPr lang="de-DE" sz="2200" dirty="0" smtClean="0"/>
              <a:t>System (http</a:t>
            </a:r>
            <a:r>
              <a:rPr lang="de-DE" sz="2200" dirty="0"/>
              <a:t>://</a:t>
            </a:r>
            <a:r>
              <a:rPr lang="de-DE" sz="2200" dirty="0" err="1" smtClean="0"/>
              <a:t>maybms.sourceforge.net</a:t>
            </a:r>
            <a:r>
              <a:rPr lang="de-DE" sz="2200" dirty="0"/>
              <a:t>)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55964-1ACB-E742-83A7-6D5C6D2D6D17}" type="slidenum">
              <a:rPr lang="de-DE" smtClean="0"/>
              <a:pPr>
                <a:defRPr/>
              </a:pPr>
              <a:t>83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286000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i="1" dirty="0">
                <a:solidFill>
                  <a:srgbClr val="0000FF"/>
                </a:solidFill>
              </a:rPr>
              <a:t>L. </a:t>
            </a:r>
            <a:r>
              <a:rPr lang="de-DE" sz="1200" i="1" dirty="0" err="1">
                <a:solidFill>
                  <a:srgbClr val="0000FF"/>
                </a:solidFill>
              </a:rPr>
              <a:t>Antova</a:t>
            </a:r>
            <a:r>
              <a:rPr lang="de-DE" sz="1200" i="1" dirty="0">
                <a:solidFill>
                  <a:srgbClr val="0000FF"/>
                </a:solidFill>
              </a:rPr>
              <a:t>, T. Jansen, C. Koch, </a:t>
            </a:r>
            <a:r>
              <a:rPr lang="de-DE" sz="1200" i="1" dirty="0" err="1">
                <a:solidFill>
                  <a:srgbClr val="0000FF"/>
                </a:solidFill>
              </a:rPr>
              <a:t>and</a:t>
            </a:r>
            <a:r>
              <a:rPr lang="de-DE" sz="1200" i="1" dirty="0">
                <a:solidFill>
                  <a:srgbClr val="0000FF"/>
                </a:solidFill>
              </a:rPr>
              <a:t> D. </a:t>
            </a:r>
            <a:r>
              <a:rPr lang="de-DE" sz="1200" i="1" dirty="0" err="1">
                <a:solidFill>
                  <a:srgbClr val="0000FF"/>
                </a:solidFill>
              </a:rPr>
              <a:t>Olteanu</a:t>
            </a:r>
            <a:r>
              <a:rPr lang="de-DE" sz="1200" i="1" dirty="0">
                <a:solidFill>
                  <a:srgbClr val="0000FF"/>
                </a:solidFill>
              </a:rPr>
              <a:t>. </a:t>
            </a:r>
            <a:r>
              <a:rPr lang="de-DE" sz="1200" i="1" dirty="0" smtClean="0">
                <a:solidFill>
                  <a:srgbClr val="0000FF"/>
                </a:solidFill>
              </a:rPr>
              <a:t>Fast </a:t>
            </a:r>
            <a:r>
              <a:rPr lang="de-DE" sz="1200" i="1" dirty="0" err="1">
                <a:solidFill>
                  <a:srgbClr val="0000FF"/>
                </a:solidFill>
              </a:rPr>
              <a:t>and</a:t>
            </a:r>
            <a:r>
              <a:rPr lang="de-DE" sz="1200" i="1" dirty="0">
                <a:solidFill>
                  <a:srgbClr val="0000FF"/>
                </a:solidFill>
              </a:rPr>
              <a:t> Simple Relational Processing of </a:t>
            </a:r>
            <a:r>
              <a:rPr lang="de-DE" sz="1200" i="1" dirty="0" err="1">
                <a:solidFill>
                  <a:srgbClr val="0000FF"/>
                </a:solidFill>
              </a:rPr>
              <a:t>Uncertain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smtClean="0">
                <a:solidFill>
                  <a:srgbClr val="0000FF"/>
                </a:solidFill>
              </a:rPr>
              <a:t>Data, </a:t>
            </a:r>
            <a:r>
              <a:rPr lang="de-DE" sz="1200" i="1" dirty="0" err="1">
                <a:solidFill>
                  <a:srgbClr val="0000FF"/>
                </a:solidFill>
              </a:rPr>
              <a:t>Proc</a:t>
            </a:r>
            <a:r>
              <a:rPr lang="de-DE" sz="1200" i="1" dirty="0">
                <a:solidFill>
                  <a:srgbClr val="0000FF"/>
                </a:solidFill>
              </a:rPr>
              <a:t>. 24th International Conference on Data Engineering, ICDE 2008, 983-</a:t>
            </a:r>
            <a:r>
              <a:rPr lang="de-DE" sz="1200" i="1" dirty="0" smtClean="0">
                <a:solidFill>
                  <a:srgbClr val="0000FF"/>
                </a:solidFill>
              </a:rPr>
              <a:t>992, </a:t>
            </a:r>
            <a:r>
              <a:rPr lang="de-DE" sz="1200" b="1" i="1" dirty="0" smtClean="0">
                <a:solidFill>
                  <a:srgbClr val="FF0000"/>
                </a:solidFill>
              </a:rPr>
              <a:t>2008</a:t>
            </a:r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34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Zusammenfassung</a:t>
            </a:r>
            <a:r>
              <a:rPr lang="en-US" dirty="0" smtClean="0"/>
              <a:t> der </a:t>
            </a:r>
            <a:r>
              <a:rPr lang="en-US" dirty="0" err="1" smtClean="0"/>
              <a:t>Anwendungen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445"/>
            <a:ext cx="8229600" cy="3240683"/>
          </a:xfrm>
        </p:spPr>
        <p:txBody>
          <a:bodyPr/>
          <a:lstStyle/>
          <a:p>
            <a:r>
              <a:rPr lang="en-US" dirty="0" err="1" smtClean="0"/>
              <a:t>Strukturierte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unsichere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Modelliert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probabilistische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Daten</a:t>
            </a:r>
            <a:endParaRPr lang="en-US" dirty="0">
              <a:solidFill>
                <a:srgbClr val="D2533C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SQL </a:t>
            </a:r>
            <a:r>
              <a:rPr lang="en-US" dirty="0">
                <a:solidFill>
                  <a:srgbClr val="D2533C"/>
                </a:solidFill>
              </a:rPr>
              <a:t>queries </a:t>
            </a:r>
            <a:r>
              <a:rPr lang="en-US" dirty="0" err="1" smtClean="0"/>
              <a:t>annotiert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Wahrscheinlichkeiten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7421" y="4653136"/>
            <a:ext cx="6481261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Probabilistische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Datenbank</a:t>
            </a:r>
            <a:r>
              <a:rPr lang="en-US" sz="24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Kombination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Standard-</a:t>
            </a:r>
            <a:r>
              <a:rPr lang="en-US" sz="2400" dirty="0" err="1" smtClean="0"/>
              <a:t>Datenmanagement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probabilistischer</a:t>
            </a:r>
            <a:r>
              <a:rPr lang="en-US" sz="2400" dirty="0" smtClean="0"/>
              <a:t> </a:t>
            </a:r>
            <a:r>
              <a:rPr lang="en-US" sz="2400" dirty="0" err="1" smtClean="0"/>
              <a:t>Inferenz</a:t>
            </a:r>
            <a:endParaRPr lang="en-US" sz="24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31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6307</Words>
  <Application>Microsoft Macintosh PowerPoint</Application>
  <PresentationFormat>On-screen Show (4:3)</PresentationFormat>
  <Paragraphs>2459</Paragraphs>
  <Slides>84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5" baseType="lpstr">
      <vt:lpstr>Arial Black</vt:lpstr>
      <vt:lpstr>Calibri</vt:lpstr>
      <vt:lpstr>Courier</vt:lpstr>
      <vt:lpstr>Courier New</vt:lpstr>
      <vt:lpstr>ＭＳ Ｐゴシック</vt:lpstr>
      <vt:lpstr>ＭＳ ゴシック</vt:lpstr>
      <vt:lpstr>Myriad Pro</vt:lpstr>
      <vt:lpstr>Symbol</vt:lpstr>
      <vt:lpstr>Wingdings</vt:lpstr>
      <vt:lpstr>Arial</vt:lpstr>
      <vt:lpstr>7_Standarddesign</vt:lpstr>
      <vt:lpstr>Non-Standard-Datenbanken</vt:lpstr>
      <vt:lpstr>Non-Standard-Datenbanken</vt:lpstr>
      <vt:lpstr>Danksagung</vt:lpstr>
      <vt:lpstr>Probabilistische Datenbanken</vt:lpstr>
      <vt:lpstr>Beispiel 1: Informationsextraktion</vt:lpstr>
      <vt:lpstr>Beispiel 2: Modellierung fehlender Daten</vt:lpstr>
      <vt:lpstr>Beispiel 3: Datenreinigung</vt:lpstr>
      <vt:lpstr>Beispiel 4: OCR</vt:lpstr>
      <vt:lpstr>Zusammenfassung der Anwendungen</vt:lpstr>
      <vt:lpstr>Non-Standard-Datenbanken</vt:lpstr>
      <vt:lpstr>Wiederholung: Relationales Datenmodell</vt:lpstr>
      <vt:lpstr>Wiederholung: Relationales Datenmodell</vt:lpstr>
      <vt:lpstr>Wiederholung: Relationales Datenmodell</vt:lpstr>
      <vt:lpstr>Wiederholung: Relationales Datenmodell</vt:lpstr>
      <vt:lpstr>Wiederholung: Relationales Datenmodell</vt:lpstr>
      <vt:lpstr>Wiederholung: Komplexität der Anfragebeantwortung</vt:lpstr>
      <vt:lpstr>Non-Standard-Datenbanken</vt:lpstr>
      <vt:lpstr>Unvollständige Datenbank</vt:lpstr>
      <vt:lpstr>Unvollständige Datenbank</vt:lpstr>
      <vt:lpstr>Unvollständige Datenbank</vt:lpstr>
      <vt:lpstr>Unvollständige Datenbank</vt:lpstr>
      <vt:lpstr>Unvollständige Datenbank: Anfragesemantik</vt:lpstr>
      <vt:lpstr>Unvollständige Datenbank: Anfragesemantik</vt:lpstr>
      <vt:lpstr>Unvollständige Datenbank: Anfragesemantik</vt:lpstr>
      <vt:lpstr>Unvollständige Datenbank: Anfragesemantik</vt:lpstr>
      <vt:lpstr>Probabilistische Datenbank</vt:lpstr>
      <vt:lpstr>Probabilistische Datenbank</vt:lpstr>
      <vt:lpstr>Probabilistische Datenbank: Anfragesemantik</vt:lpstr>
      <vt:lpstr>Probabilistische Datenbank: Anfragesemantik</vt:lpstr>
      <vt:lpstr>Probabilistische Datenbank: Anfragesemantik</vt:lpstr>
      <vt:lpstr>Probabilistische Datenbank: Anfragesemantik</vt:lpstr>
      <vt:lpstr>Diskussion</vt:lpstr>
      <vt:lpstr>Unabhängige und disjunkte Tupel</vt:lpstr>
      <vt:lpstr>Unabhängige und disjunkte Tupel</vt:lpstr>
      <vt:lpstr>Beispiel: BUD-Tabelle</vt:lpstr>
      <vt:lpstr>Das Anfrage-Evaluationsproblem</vt:lpstr>
      <vt:lpstr>Ein Beispiel</vt:lpstr>
      <vt:lpstr>Zusammenfassung: Das probabilistische  Datenmodell</vt:lpstr>
      <vt:lpstr>Non-Standard-Datenbanken</vt:lpstr>
      <vt:lpstr>Relationale Algebra</vt:lpstr>
      <vt:lpstr>Wiederholung: Anfragebearbeitungspläne</vt:lpstr>
      <vt:lpstr>Wiederholung: Anfragebearbeitungspläne</vt:lpstr>
      <vt:lpstr>Wiederholung: Anfragebearbeitungspläne</vt:lpstr>
      <vt:lpstr>Wiederholung: Anfragebearbeitungspläne</vt:lpstr>
      <vt:lpstr>Wiederholung: Anfragebearbeitungspläne</vt:lpstr>
      <vt:lpstr>Extensionale Pläne</vt:lpstr>
      <vt:lpstr>Extensionale Operatoren</vt:lpstr>
      <vt:lpstr>Extensionale Operatoren</vt:lpstr>
      <vt:lpstr>Extensionale Operatoren</vt:lpstr>
      <vt:lpstr>Beispiel</vt:lpstr>
      <vt:lpstr>PowerPoint Presentation</vt:lpstr>
      <vt:lpstr>PowerPoint Presentation</vt:lpstr>
      <vt:lpstr>Einsichten 1</vt:lpstr>
      <vt:lpstr>Unsichere Anfragen</vt:lpstr>
      <vt:lpstr>Diskussion</vt:lpstr>
      <vt:lpstr>Extensionale Pläne in PostgreSQL</vt:lpstr>
      <vt:lpstr>Extensional Plans in Postgres</vt:lpstr>
      <vt:lpstr>Extensional Plans in Postgres</vt:lpstr>
      <vt:lpstr>Eingaben für PostgreSQL:</vt:lpstr>
      <vt:lpstr>Extensionale Pläne in PostgreSQL</vt:lpstr>
      <vt:lpstr>Eingaben für PostgreSQL:</vt:lpstr>
      <vt:lpstr>Einsichten 2</vt:lpstr>
      <vt:lpstr>Wiederholung: Unions of Conjunctive Queries</vt:lpstr>
      <vt:lpstr>Wiederholung: Unions of Conjunctive Queries</vt:lpstr>
      <vt:lpstr>Wiederholung: Unions of Conjunctive Queries</vt:lpstr>
      <vt:lpstr>Wiederholung: Unions of Conjunctive Queries</vt:lpstr>
      <vt:lpstr>Vier Regeln, um sichere Anfragen zu erzeugen</vt:lpstr>
      <vt:lpstr>PowerPoint Presentation</vt:lpstr>
      <vt:lpstr>PowerPoint Presentation</vt:lpstr>
      <vt:lpstr>PowerPoint Presentation</vt:lpstr>
      <vt:lpstr>Beispiel</vt:lpstr>
      <vt:lpstr>Beispiel</vt:lpstr>
      <vt:lpstr>Beispiel</vt:lpstr>
      <vt:lpstr>Beispiel</vt:lpstr>
      <vt:lpstr>Beispiel</vt:lpstr>
      <vt:lpstr>Beispiel</vt:lpstr>
      <vt:lpstr>Hierarchische Anfragen</vt:lpstr>
      <vt:lpstr>Regel 4: Inclusion-Exclusion</vt:lpstr>
      <vt:lpstr>Beispiel</vt:lpstr>
      <vt:lpstr>Beispiel</vt:lpstr>
      <vt:lpstr>Beispiel</vt:lpstr>
      <vt:lpstr>Einsicht 3</vt:lpstr>
      <vt:lpstr>Zusammenfassung</vt:lpstr>
      <vt:lpstr>Non-Standard-Datenbanken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1505</cp:revision>
  <dcterms:created xsi:type="dcterms:W3CDTF">2010-04-27T12:26:40Z</dcterms:created>
  <dcterms:modified xsi:type="dcterms:W3CDTF">2017-11-26T13:27:59Z</dcterms:modified>
</cp:coreProperties>
</file>