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9"/>
  </p:notesMasterIdLst>
  <p:handoutMasterIdLst>
    <p:handoutMasterId r:id="rId40"/>
  </p:handoutMasterIdLst>
  <p:sldIdLst>
    <p:sldId id="273" r:id="rId2"/>
    <p:sldId id="593" r:id="rId3"/>
    <p:sldId id="540" r:id="rId4"/>
    <p:sldId id="595" r:id="rId5"/>
    <p:sldId id="541" r:id="rId6"/>
    <p:sldId id="542" r:id="rId7"/>
    <p:sldId id="543" r:id="rId8"/>
    <p:sldId id="594" r:id="rId9"/>
    <p:sldId id="596" r:id="rId10"/>
    <p:sldId id="599" r:id="rId11"/>
    <p:sldId id="555" r:id="rId12"/>
    <p:sldId id="556" r:id="rId13"/>
    <p:sldId id="598" r:id="rId14"/>
    <p:sldId id="557" r:id="rId15"/>
    <p:sldId id="558" r:id="rId16"/>
    <p:sldId id="560" r:id="rId17"/>
    <p:sldId id="600" r:id="rId18"/>
    <p:sldId id="563" r:id="rId19"/>
    <p:sldId id="566" r:id="rId20"/>
    <p:sldId id="568" r:id="rId21"/>
    <p:sldId id="569" r:id="rId22"/>
    <p:sldId id="570" r:id="rId23"/>
    <p:sldId id="571" r:id="rId24"/>
    <p:sldId id="573" r:id="rId25"/>
    <p:sldId id="574" r:id="rId26"/>
    <p:sldId id="578" r:id="rId27"/>
    <p:sldId id="579" r:id="rId28"/>
    <p:sldId id="580" r:id="rId29"/>
    <p:sldId id="581" r:id="rId30"/>
    <p:sldId id="582" r:id="rId31"/>
    <p:sldId id="583" r:id="rId32"/>
    <p:sldId id="584" r:id="rId33"/>
    <p:sldId id="585" r:id="rId34"/>
    <p:sldId id="586" r:id="rId35"/>
    <p:sldId id="587" r:id="rId36"/>
    <p:sldId id="589" r:id="rId37"/>
    <p:sldId id="601" r:id="rId3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82" autoAdjust="0"/>
    <p:restoredTop sz="78089" autoAdjust="0"/>
  </p:normalViewPr>
  <p:slideViewPr>
    <p:cSldViewPr>
      <p:cViewPr varScale="1">
        <p:scale>
          <a:sx n="101" d="100"/>
          <a:sy n="101" d="100"/>
        </p:scale>
        <p:origin x="-1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76120B9-8230-544D-8B1C-CF8614484872}" type="datetimeFigureOut">
              <a:rPr lang="de-DE"/>
              <a:pPr>
                <a:defRPr/>
              </a:pPr>
              <a:t>08.02.15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05DD81C-45EC-584C-B523-9280BF5878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74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182E4AE-5668-124F-9B5E-901F5F72967B}" type="datetimeFigureOut">
              <a:rPr lang="de-DE"/>
              <a:pPr>
                <a:defRPr/>
              </a:pPr>
              <a:t>08.02.15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B9E877-0E43-B249-88D5-7B9AFED89A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26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421A1-71C0-1A41-A619-CB8D40506804}" type="slidenum">
              <a:rPr lang="de-DE"/>
              <a:pPr/>
              <a:t>3</a:t>
            </a:fld>
            <a:endParaRPr lang="de-DE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BBD31-825D-7547-8DAA-0EAB1B82721A}" type="slidenum">
              <a:rPr lang="de-DE"/>
              <a:pPr/>
              <a:t>15</a:t>
            </a:fld>
            <a:endParaRPr lang="de-DE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B1881-C54D-8E48-98D1-1824B967BE12}" type="slidenum">
              <a:rPr lang="de-DE"/>
              <a:pPr/>
              <a:t>16</a:t>
            </a:fld>
            <a:endParaRPr lang="de-DE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5F326-FC29-5F4E-A619-53C83395CE2D}" type="slidenum">
              <a:rPr lang="de-DE"/>
              <a:pPr/>
              <a:t>18</a:t>
            </a:fld>
            <a:endParaRPr lang="de-DE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BA31A-7706-414D-A5C9-A86D665C91D2}" type="slidenum">
              <a:rPr lang="de-DE"/>
              <a:pPr/>
              <a:t>19</a:t>
            </a:fld>
            <a:endParaRPr lang="de-DE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CDF5D-4363-4242-B877-2B15D7ADC8A0}" type="slidenum">
              <a:rPr lang="de-DE"/>
              <a:pPr/>
              <a:t>20</a:t>
            </a:fld>
            <a:endParaRPr lang="de-DE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EBBD0-B3B0-0E43-8A9A-BDF024175B0B}" type="slidenum">
              <a:rPr lang="de-DE"/>
              <a:pPr/>
              <a:t>21</a:t>
            </a:fld>
            <a:endParaRPr lang="de-DE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AD36F-B4A6-D643-B5D4-C3A243732BE3}" type="slidenum">
              <a:rPr lang="de-DE"/>
              <a:pPr/>
              <a:t>22</a:t>
            </a:fld>
            <a:endParaRPr lang="de-DE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1D22C-04CB-D143-94AE-1857A22E3EF7}" type="slidenum">
              <a:rPr lang="de-DE"/>
              <a:pPr/>
              <a:t>23</a:t>
            </a:fld>
            <a:endParaRPr lang="de-DE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AEF5F-ABDA-1940-8B8E-8AA798BE903F}" type="slidenum">
              <a:rPr lang="de-DE"/>
              <a:pPr/>
              <a:t>24</a:t>
            </a:fld>
            <a:endParaRPr lang="de-DE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488BF-3E6F-9142-B7C6-3A63FE0A1A51}" type="slidenum">
              <a:rPr lang="de-DE"/>
              <a:pPr/>
              <a:t>25</a:t>
            </a:fld>
            <a:endParaRPr lang="de-DE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D495E-516B-BE41-A207-074A32CE5587}" type="slidenum">
              <a:rPr lang="de-DE"/>
              <a:pPr/>
              <a:t>5</a:t>
            </a:fld>
            <a:endParaRPr lang="de-DE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1FF96-4101-554A-B778-2682EF81893D}" type="slidenum">
              <a:rPr lang="de-DE"/>
              <a:pPr/>
              <a:t>26</a:t>
            </a:fld>
            <a:endParaRPr lang="de-DE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54669-163F-0847-A591-F6C6625E5312}" type="slidenum">
              <a:rPr lang="de-DE"/>
              <a:pPr/>
              <a:t>27</a:t>
            </a:fld>
            <a:endParaRPr lang="de-DE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EF3B2-A0CA-194C-8C13-6CDAE0CBB5DB}" type="slidenum">
              <a:rPr lang="de-DE"/>
              <a:pPr/>
              <a:t>28</a:t>
            </a:fld>
            <a:endParaRPr lang="de-DE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5D414-92D3-3F4F-AE99-E900BDE21153}" type="slidenum">
              <a:rPr lang="de-DE"/>
              <a:pPr/>
              <a:t>29</a:t>
            </a:fld>
            <a:endParaRPr lang="de-DE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DBE30-1877-634B-B7CC-3FFAB3FF8774}" type="slidenum">
              <a:rPr lang="de-DE"/>
              <a:pPr/>
              <a:t>30</a:t>
            </a:fld>
            <a:endParaRPr lang="de-DE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C27F6-E3FE-6E4D-B943-177D62E923AD}" type="slidenum">
              <a:rPr lang="de-DE"/>
              <a:pPr/>
              <a:t>31</a:t>
            </a:fld>
            <a:endParaRPr lang="de-DE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86452-50E9-F643-B8F9-07839A3E6CA6}" type="slidenum">
              <a:rPr lang="de-DE"/>
              <a:pPr/>
              <a:t>32</a:t>
            </a:fld>
            <a:endParaRPr lang="de-DE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B7759-805D-C64C-907D-E09C40226F7E}" type="slidenum">
              <a:rPr lang="de-DE"/>
              <a:pPr/>
              <a:t>33</a:t>
            </a:fld>
            <a:endParaRPr lang="de-DE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B450E-A7F8-6643-9ED9-4A5036BBA1FD}" type="slidenum">
              <a:rPr lang="de-DE"/>
              <a:pPr/>
              <a:t>34</a:t>
            </a:fld>
            <a:endParaRPr lang="de-DE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D7CFF-8C46-6540-B3A0-3F99C8AFB0BD}" type="slidenum">
              <a:rPr lang="de-DE"/>
              <a:pPr/>
              <a:t>35</a:t>
            </a:fld>
            <a:endParaRPr lang="de-DE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F70F1-4020-3245-8BD1-C2F9DF3664AF}" type="slidenum">
              <a:rPr lang="de-DE"/>
              <a:pPr/>
              <a:t>6</a:t>
            </a:fld>
            <a:endParaRPr lang="de-DE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1A6FC-1596-044A-86C5-1903FEA00EDE}" type="slidenum">
              <a:rPr lang="de-DE"/>
              <a:pPr/>
              <a:t>36</a:t>
            </a:fld>
            <a:endParaRPr lang="de-DE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F2F53-1C95-9040-A80A-912B693A71D2}" type="slidenum">
              <a:rPr lang="de-DE"/>
              <a:pPr/>
              <a:t>7</a:t>
            </a:fld>
            <a:endParaRPr lang="de-DE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/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SELECT </a:t>
            </a:r>
            <a:r>
              <a:rPr lang="de-DE" sz="1200" dirty="0" err="1" smtClean="0">
                <a:solidFill>
                  <a:schemeClr val="tx2"/>
                </a:solidFill>
                <a:latin typeface="Lucida Console" charset="0"/>
              </a:rPr>
              <a:t>count</a:t>
            </a:r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(*)/10</a:t>
            </a:r>
          </a:p>
          <a:p>
            <a:pPr eaLnBrk="0" hangingPunct="0"/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FROM   Produkte p</a:t>
            </a:r>
          </a:p>
          <a:p>
            <a:pPr eaLnBrk="0" hangingPunct="0"/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WHERE  </a:t>
            </a:r>
            <a:r>
              <a:rPr lang="de-DE" sz="1200" dirty="0" err="1" smtClean="0">
                <a:solidFill>
                  <a:schemeClr val="tx2"/>
                </a:solidFill>
                <a:latin typeface="Lucida Console" charset="0"/>
              </a:rPr>
              <a:t>p.typ</a:t>
            </a:r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 = ‚</a:t>
            </a:r>
            <a:r>
              <a:rPr lang="de-DE" sz="1200" dirty="0" err="1" smtClean="0">
                <a:solidFill>
                  <a:schemeClr val="tx2"/>
                </a:solidFill>
                <a:latin typeface="Lucida Console" charset="0"/>
              </a:rPr>
              <a:t>software</a:t>
            </a:r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‘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B9E877-0E43-B249-88D5-7B9AFED89AD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79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44744-9373-8743-A244-85C73194E942}" type="slidenum">
              <a:rPr lang="de-DE"/>
              <a:pPr/>
              <a:t>11</a:t>
            </a:fld>
            <a:endParaRPr lang="de-DE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F8FE5-9137-644B-979C-6E618D67B19C}" type="slidenum">
              <a:rPr lang="de-DE"/>
              <a:pPr/>
              <a:t>12</a:t>
            </a:fld>
            <a:endParaRPr lang="de-DE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/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SELECT *</a:t>
            </a:r>
          </a:p>
          <a:p>
            <a:pPr eaLnBrk="0" hangingPunct="0"/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FROM   </a:t>
            </a:r>
            <a:r>
              <a:rPr lang="de-DE" sz="1200" dirty="0" err="1" smtClean="0">
                <a:solidFill>
                  <a:schemeClr val="tx2"/>
                </a:solidFill>
                <a:latin typeface="Lucida Console" charset="0"/>
              </a:rPr>
              <a:t>mitarbeiter</a:t>
            </a:r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 m, </a:t>
            </a:r>
            <a:r>
              <a:rPr lang="de-DE" sz="1200" dirty="0" err="1" smtClean="0">
                <a:solidFill>
                  <a:schemeClr val="tx2"/>
                </a:solidFill>
                <a:latin typeface="Lucida Console" charset="0"/>
              </a:rPr>
              <a:t>abteilung</a:t>
            </a:r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 a</a:t>
            </a:r>
          </a:p>
          <a:p>
            <a:pPr eaLnBrk="0" hangingPunct="0"/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WHERE  </a:t>
            </a:r>
            <a:r>
              <a:rPr lang="de-DE" sz="1200" dirty="0" err="1" smtClean="0">
                <a:solidFill>
                  <a:schemeClr val="tx2"/>
                </a:solidFill>
                <a:latin typeface="Lucida Console" charset="0"/>
              </a:rPr>
              <a:t>m.abt_id</a:t>
            </a:r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 = </a:t>
            </a:r>
            <a:r>
              <a:rPr lang="de-DE" sz="1200" dirty="0" err="1" smtClean="0">
                <a:solidFill>
                  <a:schemeClr val="tx2"/>
                </a:solidFill>
                <a:latin typeface="Lucida Console" charset="0"/>
              </a:rPr>
              <a:t>a.id</a:t>
            </a:r>
            <a:endParaRPr lang="de-DE" sz="1200" dirty="0" smtClean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ORDER BY </a:t>
            </a:r>
            <a:r>
              <a:rPr lang="de-DE" sz="1200" dirty="0" err="1" smtClean="0">
                <a:solidFill>
                  <a:schemeClr val="tx2"/>
                </a:solidFill>
                <a:latin typeface="Lucida Console" charset="0"/>
              </a:rPr>
              <a:t>m.gehalt</a:t>
            </a:r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 DESC</a:t>
            </a:r>
          </a:p>
          <a:p>
            <a:pPr eaLnBrk="0" hangingPunct="0"/>
            <a:r>
              <a:rPr lang="de-DE" sz="1200" dirty="0" smtClean="0">
                <a:solidFill>
                  <a:schemeClr val="tx2"/>
                </a:solidFill>
                <a:latin typeface="Lucida Console" charset="0"/>
              </a:rPr>
              <a:t>STOP AFTER 10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B9E877-0E43-B249-88D5-7B9AFED89AD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24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AC2BA-C3F5-FD41-9EFD-2F936C418487}" type="slidenum">
              <a:rPr lang="de-DE"/>
              <a:pPr/>
              <a:t>14</a:t>
            </a:fld>
            <a:endParaRPr lang="de-DE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B246-3330-9542-98E8-0D009F9309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73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Mastertitelformat bearbeiten</a:t>
            </a:r>
            <a:endParaRPr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5964-1ACB-E742-83A7-6D5C6D2D6D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21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F5F6B-0EF4-0A45-A5AE-A60FF9680772}" type="datetime1">
              <a:rPr lang="de-DE"/>
              <a:pPr>
                <a:defRPr/>
              </a:pPr>
              <a:t>08.02.15</a:t>
            </a:fld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Christian Matzat 14.Februar 2012</a:t>
            </a: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BC72-DE70-DA4A-8022-86E03E264B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910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63600" y="6489700"/>
            <a:ext cx="17272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13.12.2005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916238" y="6489700"/>
            <a:ext cx="338455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Felix Naumann, VL Informationsintegration, WS 05/06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3AE73-FA21-464F-B290-CB97B1A6AE8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596E9E2-63BE-0548-850C-820607A00EB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6" r:id="rId3"/>
    <p:sldLayoutId id="214748418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 smtClean="0"/>
              <a:t>Non-Standard-Datenbanken</a:t>
            </a:r>
            <a:endParaRPr lang="de-DE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088" y="2708275"/>
            <a:ext cx="7632700" cy="338455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First-</a:t>
            </a:r>
            <a:r>
              <a:rPr lang="de-DE" dirty="0" err="1" smtClean="0">
                <a:cs typeface="+mn-cs"/>
              </a:rPr>
              <a:t>n</a:t>
            </a:r>
            <a:r>
              <a:rPr lang="de-DE" dirty="0" smtClean="0">
                <a:cs typeface="+mn-cs"/>
              </a:rPr>
              <a:t>- und Top-</a:t>
            </a:r>
            <a:r>
              <a:rPr lang="de-DE" dirty="0" err="1" smtClean="0">
                <a:cs typeface="+mn-cs"/>
              </a:rPr>
              <a:t>k</a:t>
            </a:r>
            <a:r>
              <a:rPr lang="de-DE" dirty="0" smtClean="0">
                <a:cs typeface="+mn-cs"/>
              </a:rPr>
              <a:t>-Anfragen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179512" y="1988841"/>
            <a:ext cx="2880320" cy="2330753"/>
            <a:chOff x="177626" y="1988883"/>
            <a:chExt cx="2882464" cy="2331442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177626" y="1988883"/>
              <a:ext cx="2882464" cy="2199841"/>
              <a:chOff x="1077142" y="3168301"/>
              <a:chExt cx="2882464" cy="2199841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077142" y="3168301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First-</a:t>
                </a:r>
                <a:r>
                  <a:rPr lang="de-DE" sz="2000" dirty="0" err="1" smtClean="0"/>
                  <a:t>n</a:t>
                </a:r>
                <a:r>
                  <a:rPr lang="de-DE" sz="2000" dirty="0" smtClean="0"/>
                  <a:t>-Anfragen </a:t>
                </a:r>
                <a:br>
                  <a:rPr lang="de-DE" sz="2000" dirty="0" smtClean="0"/>
                </a:br>
                <a:r>
                  <a:rPr lang="de-DE" sz="2000" noProof="1" smtClean="0">
                    <a:cs typeface="Arial" charset="0"/>
                  </a:rPr>
                  <a:t>Optimierung</a:t>
                </a: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45717"/>
            <a:ext cx="3178846" cy="2164495"/>
            <a:chOff x="3131840" y="3346165"/>
            <a:chExt cx="3177365" cy="2164785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46165"/>
              <a:ext cx="3177365" cy="2032575"/>
              <a:chOff x="2157973" y="3448266"/>
              <a:chExt cx="3177365" cy="2032575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48266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Top-</a:t>
                </a:r>
                <a:r>
                  <a:rPr lang="de-DE" sz="2000" dirty="0" err="1" smtClean="0"/>
                  <a:t>k</a:t>
                </a:r>
                <a:r>
                  <a:rPr lang="de-DE" sz="2000" dirty="0" smtClean="0"/>
                  <a:t>-Anfragen</a:t>
                </a:r>
                <a:br>
                  <a:rPr lang="de-DE" sz="2000" dirty="0" smtClean="0"/>
                </a:br>
                <a:r>
                  <a:rPr lang="de-DE" sz="2000" dirty="0" err="1" smtClean="0"/>
                  <a:t>Fagins</a:t>
                </a:r>
                <a:r>
                  <a:rPr lang="de-DE" sz="2000" dirty="0" smtClean="0"/>
                  <a:t> Algorithmus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2996952"/>
            <a:ext cx="3168353" cy="1970337"/>
            <a:chOff x="5508087" y="2997264"/>
            <a:chExt cx="3168469" cy="19707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29972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smtClean="0"/>
                <a:t>Schlussakkord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5152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smtClean="0"/>
              <a:t>First-</a:t>
            </a:r>
            <a:r>
              <a:rPr lang="de-DE" sz="2400" dirty="0" err="1" smtClean="0"/>
              <a:t>n</a:t>
            </a:r>
            <a:r>
              <a:rPr lang="de-DE" sz="2400" dirty="0" smtClean="0"/>
              <a:t> und Top-</a:t>
            </a:r>
            <a:r>
              <a:rPr lang="de-DE" sz="2400" dirty="0" err="1" smtClean="0"/>
              <a:t>k</a:t>
            </a:r>
            <a:r>
              <a:rPr lang="de-DE" sz="2400" dirty="0" smtClean="0"/>
              <a:t>-Anfragen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33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2555776" y="6157044"/>
            <a:ext cx="4536504" cy="584324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rgbClr val="0000FF"/>
                </a:solidFill>
              </a:rPr>
              <a:t>Danksagung an Felix Naumann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smtClean="0">
                <a:solidFill>
                  <a:srgbClr val="0000FF"/>
                </a:solidFill>
              </a:rPr>
              <a:t>für Material </a:t>
            </a:r>
          </a:p>
          <a:p>
            <a:r>
              <a:rPr lang="de-DE" sz="1400" dirty="0" smtClean="0">
                <a:solidFill>
                  <a:srgbClr val="0000FF"/>
                </a:solidFill>
              </a:rPr>
              <a:t>aus VL </a:t>
            </a:r>
            <a:r>
              <a:rPr lang="de-DE" sz="1400" dirty="0">
                <a:solidFill>
                  <a:srgbClr val="0000FF"/>
                </a:solidFill>
              </a:rPr>
              <a:t>Informationsintegration, WS 05/06</a:t>
            </a:r>
          </a:p>
        </p:txBody>
      </p:sp>
    </p:spTree>
    <p:extLst>
      <p:ext uri="{BB962C8B-B14F-4D97-AF65-F5344CB8AC3E}">
        <p14:creationId xmlns:p14="http://schemas.microsoft.com/office/powerpoint/2010/main" val="329566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5C98-22A6-1E46-8B44-50EC039346B8}" type="slidenum">
              <a:rPr lang="de-DE"/>
              <a:pPr/>
              <a:t>11</a:t>
            </a:fld>
            <a:endParaRPr lang="de-DE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Optimierung mit Stop-Operator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Platzierung des Stop Operators im Anfrageplan</a:t>
            </a:r>
          </a:p>
          <a:p>
            <a:pPr>
              <a:lnSpc>
                <a:spcPct val="90000"/>
              </a:lnSpc>
            </a:pPr>
            <a:r>
              <a:rPr lang="de-DE"/>
              <a:t>Fundamentales Problem: Frühe Platzierung vorteilhaft aber risikoreich</a:t>
            </a:r>
          </a:p>
          <a:p>
            <a:pPr lvl="1">
              <a:lnSpc>
                <a:spcPct val="90000"/>
              </a:lnSpc>
            </a:pPr>
            <a:r>
              <a:rPr lang="de-DE"/>
              <a:t>Vorteil: Kleine Zwischenergebnisse </a:t>
            </a:r>
            <a:r>
              <a:rPr lang="de-DE">
                <a:sym typeface="Symbol" charset="0"/>
              </a:rPr>
              <a:t></a:t>
            </a:r>
            <a:r>
              <a:rPr lang="de-DE"/>
              <a:t> geringe Kosten</a:t>
            </a:r>
          </a:p>
          <a:p>
            <a:pPr lvl="1">
              <a:lnSpc>
                <a:spcPct val="90000"/>
              </a:lnSpc>
            </a:pPr>
            <a:r>
              <a:rPr lang="de-DE"/>
              <a:t>Risiko: Endergebnis nicht groß genug </a:t>
            </a:r>
            <a:r>
              <a:rPr lang="de-DE">
                <a:sym typeface="Symbol" charset="0"/>
              </a:rPr>
              <a:t> Erneute Ausführung</a:t>
            </a:r>
          </a:p>
          <a:p>
            <a:pPr>
              <a:lnSpc>
                <a:spcPct val="90000"/>
              </a:lnSpc>
            </a:pPr>
            <a:r>
              <a:rPr lang="de-DE">
                <a:sym typeface="Symbol" charset="0"/>
              </a:rPr>
              <a:t>Zwei Strategien</a:t>
            </a:r>
          </a:p>
          <a:p>
            <a:pPr lvl="1">
              <a:lnSpc>
                <a:spcPct val="90000"/>
              </a:lnSpc>
            </a:pPr>
            <a:r>
              <a:rPr lang="de-DE">
                <a:sym typeface="Symbol" charset="0"/>
              </a:rPr>
              <a:t>„Konservativ“ und „aggressiv“</a:t>
            </a:r>
          </a:p>
        </p:txBody>
      </p:sp>
    </p:spTree>
    <p:extLst>
      <p:ext uri="{BB962C8B-B14F-4D97-AF65-F5344CB8AC3E}">
        <p14:creationId xmlns:p14="http://schemas.microsoft.com/office/powerpoint/2010/main" val="235168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D55C-0009-D944-8AAA-BB0BFFE7CD88}" type="slidenum">
              <a:rPr lang="de-DE"/>
              <a:pPr/>
              <a:t>12</a:t>
            </a:fld>
            <a:endParaRPr lang="de-DE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Optimierung mit Stop-Operator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Konservative Strategie</a:t>
            </a:r>
          </a:p>
          <a:p>
            <a:pPr lvl="1"/>
            <a:r>
              <a:rPr lang="de-DE" dirty="0"/>
              <a:t>Kostenminimal: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Platziere </a:t>
            </a:r>
            <a:r>
              <a:rPr lang="de-DE" dirty="0" err="1"/>
              <a:t>Stop</a:t>
            </a:r>
            <a:r>
              <a:rPr lang="de-DE" dirty="0"/>
              <a:t> so früh wie möglich in Plan.</a:t>
            </a:r>
          </a:p>
          <a:p>
            <a:pPr lvl="1"/>
            <a:r>
              <a:rPr lang="de-DE" dirty="0"/>
              <a:t>Korrekt: Platziere </a:t>
            </a:r>
            <a:r>
              <a:rPr lang="de-DE" dirty="0" err="1"/>
              <a:t>Stop</a:t>
            </a:r>
            <a:r>
              <a:rPr lang="de-DE" dirty="0"/>
              <a:t> nie so, dass </a:t>
            </a:r>
            <a:r>
              <a:rPr lang="de-DE" dirty="0" err="1"/>
              <a:t>Tupel</a:t>
            </a:r>
            <a:r>
              <a:rPr lang="de-DE" dirty="0"/>
              <a:t> entfernt werden, die später eventuell gebraucht werden.</a:t>
            </a:r>
          </a:p>
          <a:p>
            <a:pPr lvl="2"/>
            <a:r>
              <a:rPr lang="de-DE" dirty="0" smtClean="0"/>
              <a:t>Operatoren</a:t>
            </a:r>
            <a:r>
              <a:rPr lang="de-DE" dirty="0"/>
              <a:t>, die </a:t>
            </a:r>
            <a:r>
              <a:rPr lang="de-DE" dirty="0" err="1"/>
              <a:t>Tupel</a:t>
            </a:r>
            <a:r>
              <a:rPr lang="de-DE" dirty="0"/>
              <a:t> filtern, müssen also früher ausgeführt werden. </a:t>
            </a:r>
          </a:p>
        </p:txBody>
      </p:sp>
    </p:spTree>
    <p:extLst>
      <p:ext uri="{BB962C8B-B14F-4D97-AF65-F5344CB8AC3E}">
        <p14:creationId xmlns:p14="http://schemas.microsoft.com/office/powerpoint/2010/main" val="30124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STOP AFTER: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Optimierung</a:t>
            </a: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endParaRPr lang="en-US" dirty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bg1"/>
              </a:solidFill>
              <a:latin typeface="Chalkduster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Wie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würden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Sie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den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Anfragebeantwortungsplan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gestalten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?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Unter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welchen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Bedinungen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eine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Optimierung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möglich</a:t>
            </a:r>
            <a:r>
              <a:rPr lang="en-US" dirty="0" smtClean="0">
                <a:solidFill>
                  <a:schemeClr val="bg1"/>
                </a:solidFill>
                <a:latin typeface="Chalkduster"/>
              </a:rPr>
              <a:t>?</a:t>
            </a:r>
            <a:endParaRPr lang="en-US" dirty="0">
              <a:solidFill>
                <a:schemeClr val="bg1"/>
              </a:solidFill>
              <a:latin typeface="Chalkduster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55576" y="1052736"/>
            <a:ext cx="630443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SELECT *</a:t>
            </a:r>
          </a:p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FROM  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mitarbeiter</a:t>
            </a:r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 m,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abteilung</a:t>
            </a:r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 a</a:t>
            </a:r>
          </a:p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WHERE 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m.abt_id</a:t>
            </a:r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 =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a.id</a:t>
            </a:r>
            <a:endParaRPr lang="de-DE" sz="2400" dirty="0">
              <a:solidFill>
                <a:srgbClr val="FFFF00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ORDER BY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m.gehalt</a:t>
            </a:r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 DESC</a:t>
            </a:r>
          </a:p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STOP AFTER 10</a:t>
            </a:r>
          </a:p>
        </p:txBody>
      </p:sp>
    </p:spTree>
    <p:extLst>
      <p:ext uri="{BB962C8B-B14F-4D97-AF65-F5344CB8AC3E}">
        <p14:creationId xmlns:p14="http://schemas.microsoft.com/office/powerpoint/2010/main" val="136583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B9D2-3084-3941-9A0F-9F3B965F33E3}" type="slidenum">
              <a:rPr lang="de-DE"/>
              <a:pPr/>
              <a:t>14</a:t>
            </a:fld>
            <a:endParaRPr lang="de-DE"/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Optimierung mit Stop-Operator</a:t>
            </a: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1623268" y="1340768"/>
            <a:ext cx="62611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SELECT *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FROM 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mitarbeiter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m,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abteilung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a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WHERE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m.abt_id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=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a.id</a:t>
            </a:r>
            <a:endParaRPr lang="de-DE" sz="2400" dirty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ORDER BY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m.gehalt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DESC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STOP AFTER 10</a:t>
            </a:r>
          </a:p>
        </p:txBody>
      </p:sp>
      <p:sp>
        <p:nvSpPr>
          <p:cNvPr id="214022" name="AutoShape 6"/>
          <p:cNvSpPr>
            <a:spLocks noChangeArrowheads="1"/>
          </p:cNvSpPr>
          <p:nvPr/>
        </p:nvSpPr>
        <p:spPr bwMode="auto">
          <a:xfrm>
            <a:off x="250825" y="5926138"/>
            <a:ext cx="1512888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dirty="0"/>
              <a:t>Mitarbeiter m</a:t>
            </a:r>
          </a:p>
        </p:txBody>
      </p:sp>
      <p:sp>
        <p:nvSpPr>
          <p:cNvPr id="214023" name="AutoShape 7"/>
          <p:cNvSpPr>
            <a:spLocks noChangeArrowheads="1"/>
          </p:cNvSpPr>
          <p:nvPr/>
        </p:nvSpPr>
        <p:spPr bwMode="auto">
          <a:xfrm>
            <a:off x="2339975" y="5926138"/>
            <a:ext cx="1512888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Abteilung a</a:t>
            </a:r>
          </a:p>
        </p:txBody>
      </p:sp>
      <p:sp>
        <p:nvSpPr>
          <p:cNvPr id="214025" name="AutoShape 9"/>
          <p:cNvSpPr>
            <a:spLocks noChangeArrowheads="1"/>
          </p:cNvSpPr>
          <p:nvPr/>
        </p:nvSpPr>
        <p:spPr bwMode="auto">
          <a:xfrm>
            <a:off x="1189038" y="3789363"/>
            <a:ext cx="1655762" cy="62547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dirty="0" err="1" smtClean="0">
                <a:solidFill>
                  <a:schemeClr val="bg1"/>
                </a:solidFill>
              </a:rPr>
              <a:t>Stop</a:t>
            </a:r>
            <a:r>
              <a:rPr lang="de-DE" dirty="0" smtClean="0">
                <a:solidFill>
                  <a:schemeClr val="bg1"/>
                </a:solidFill>
              </a:rPr>
              <a:t>(10)</a:t>
            </a:r>
          </a:p>
          <a:p>
            <a:pPr algn="ctr" eaLnBrk="0" hangingPunct="0"/>
            <a:r>
              <a:rPr lang="de-DE" sz="1400" dirty="0" err="1" smtClean="0">
                <a:solidFill>
                  <a:schemeClr val="bg1"/>
                </a:solidFill>
              </a:rPr>
              <a:t>sortStop</a:t>
            </a:r>
            <a:endParaRPr lang="de-DE" sz="1400" dirty="0">
              <a:solidFill>
                <a:schemeClr val="bg1"/>
              </a:solidFill>
            </a:endParaRPr>
          </a:p>
        </p:txBody>
      </p:sp>
      <p:cxnSp>
        <p:nvCxnSpPr>
          <p:cNvPr id="214027" name="AutoShape 11"/>
          <p:cNvCxnSpPr>
            <a:cxnSpLocks noChangeShapeType="1"/>
            <a:stCxn id="214022" idx="0"/>
            <a:endCxn id="214036" idx="2"/>
          </p:cNvCxnSpPr>
          <p:nvPr/>
        </p:nvCxnSpPr>
        <p:spPr bwMode="auto">
          <a:xfrm flipV="1">
            <a:off x="1008063" y="5351463"/>
            <a:ext cx="296862" cy="5746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4029" name="AutoShape 13"/>
          <p:cNvCxnSpPr>
            <a:cxnSpLocks noChangeShapeType="1"/>
            <a:stCxn id="214036" idx="0"/>
            <a:endCxn id="214025" idx="2"/>
          </p:cNvCxnSpPr>
          <p:nvPr/>
        </p:nvCxnSpPr>
        <p:spPr bwMode="auto">
          <a:xfrm flipH="1" flipV="1">
            <a:off x="2017713" y="4414838"/>
            <a:ext cx="34925" cy="45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4030" name="AutoShape 14"/>
          <p:cNvCxnSpPr>
            <a:cxnSpLocks noChangeShapeType="1"/>
            <a:stCxn id="214023" idx="0"/>
            <a:endCxn id="214036" idx="4"/>
          </p:cNvCxnSpPr>
          <p:nvPr/>
        </p:nvCxnSpPr>
        <p:spPr bwMode="auto">
          <a:xfrm flipH="1" flipV="1">
            <a:off x="2800350" y="5351463"/>
            <a:ext cx="296863" cy="5746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4036" name="AutoShape 20"/>
          <p:cNvSpPr>
            <a:spLocks noChangeArrowheads="1"/>
          </p:cNvSpPr>
          <p:nvPr/>
        </p:nvSpPr>
        <p:spPr bwMode="auto">
          <a:xfrm>
            <a:off x="828675" y="4868863"/>
            <a:ext cx="2447925" cy="4826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sz="2000" dirty="0" smtClean="0">
                <a:latin typeface="Lucida Sans Unicode" charset="0"/>
                <a:cs typeface="Lucida Sans Unicode" charset="0"/>
              </a:rPr>
              <a:t>⋈</a:t>
            </a:r>
            <a:r>
              <a:rPr lang="de-DE" sz="2000" baseline="-25000" dirty="0" err="1" smtClean="0">
                <a:latin typeface="Lucida Sans Unicode" charset="0"/>
                <a:cs typeface="Lucida Sans Unicode" charset="0"/>
              </a:rPr>
              <a:t>m.abt_id</a:t>
            </a:r>
            <a:r>
              <a:rPr lang="de-DE" sz="2000" baseline="-25000" dirty="0" smtClean="0">
                <a:latin typeface="Lucida Sans Unicode" charset="0"/>
                <a:cs typeface="Lucida Sans Unicode" charset="0"/>
              </a:rPr>
              <a:t> = </a:t>
            </a:r>
            <a:r>
              <a:rPr lang="de-DE" sz="2000" baseline="-25000" dirty="0" err="1" smtClean="0">
                <a:latin typeface="Lucida Sans Unicode" charset="0"/>
                <a:cs typeface="Lucida Sans Unicode" charset="0"/>
              </a:rPr>
              <a:t>a.id</a:t>
            </a:r>
            <a:endParaRPr lang="de-DE" sz="2000" baseline="-25000" dirty="0">
              <a:latin typeface="Lucida Sans Unicode" charset="0"/>
              <a:cs typeface="Lucida Sans Unicode" charset="0"/>
            </a:endParaRPr>
          </a:p>
        </p:txBody>
      </p:sp>
      <p:sp>
        <p:nvSpPr>
          <p:cNvPr id="214038" name="AutoShape 22"/>
          <p:cNvSpPr>
            <a:spLocks noChangeArrowheads="1"/>
          </p:cNvSpPr>
          <p:nvPr/>
        </p:nvSpPr>
        <p:spPr bwMode="auto">
          <a:xfrm>
            <a:off x="5362575" y="5926138"/>
            <a:ext cx="1512888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Mitarbeiter m</a:t>
            </a:r>
          </a:p>
        </p:txBody>
      </p:sp>
      <p:sp>
        <p:nvSpPr>
          <p:cNvPr id="214039" name="AutoShape 23"/>
          <p:cNvSpPr>
            <a:spLocks noChangeArrowheads="1"/>
          </p:cNvSpPr>
          <p:nvPr/>
        </p:nvSpPr>
        <p:spPr bwMode="auto">
          <a:xfrm>
            <a:off x="7451725" y="5926138"/>
            <a:ext cx="1512888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Abteilung a</a:t>
            </a:r>
          </a:p>
        </p:txBody>
      </p:sp>
      <p:sp>
        <p:nvSpPr>
          <p:cNvPr id="214040" name="AutoShape 24"/>
          <p:cNvSpPr>
            <a:spLocks noChangeArrowheads="1"/>
          </p:cNvSpPr>
          <p:nvPr/>
        </p:nvSpPr>
        <p:spPr bwMode="auto">
          <a:xfrm>
            <a:off x="5580063" y="4797425"/>
            <a:ext cx="1655762" cy="62547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Stop(10)</a:t>
            </a:r>
          </a:p>
          <a:p>
            <a:pPr algn="ctr"/>
            <a:r>
              <a:rPr lang="de-DE" sz="1400">
                <a:solidFill>
                  <a:schemeClr val="bg1"/>
                </a:solidFill>
              </a:rPr>
              <a:t>sortStop</a:t>
            </a:r>
          </a:p>
        </p:txBody>
      </p:sp>
      <p:cxnSp>
        <p:nvCxnSpPr>
          <p:cNvPr id="214041" name="AutoShape 25"/>
          <p:cNvCxnSpPr>
            <a:cxnSpLocks noChangeShapeType="1"/>
            <a:stCxn id="214038" idx="0"/>
            <a:endCxn id="214040" idx="2"/>
          </p:cNvCxnSpPr>
          <p:nvPr/>
        </p:nvCxnSpPr>
        <p:spPr bwMode="auto">
          <a:xfrm flipV="1">
            <a:off x="6119813" y="5422900"/>
            <a:ext cx="288925" cy="503238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4042" name="AutoShape 26"/>
          <p:cNvCxnSpPr>
            <a:cxnSpLocks noChangeShapeType="1"/>
            <a:stCxn id="214040" idx="0"/>
            <a:endCxn id="214044" idx="2"/>
          </p:cNvCxnSpPr>
          <p:nvPr/>
        </p:nvCxnSpPr>
        <p:spPr bwMode="auto">
          <a:xfrm flipV="1">
            <a:off x="6408738" y="4365625"/>
            <a:ext cx="295275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4043" name="AutoShape 27"/>
          <p:cNvCxnSpPr>
            <a:cxnSpLocks noChangeShapeType="1"/>
            <a:stCxn id="214039" idx="0"/>
            <a:endCxn id="214044" idx="4"/>
          </p:cNvCxnSpPr>
          <p:nvPr/>
        </p:nvCxnSpPr>
        <p:spPr bwMode="auto">
          <a:xfrm flipH="1" flipV="1">
            <a:off x="8199438" y="4365625"/>
            <a:ext cx="9525" cy="1560513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4044" name="AutoShape 28"/>
          <p:cNvSpPr>
            <a:spLocks noChangeArrowheads="1"/>
          </p:cNvSpPr>
          <p:nvPr/>
        </p:nvSpPr>
        <p:spPr bwMode="auto">
          <a:xfrm>
            <a:off x="6227763" y="3883025"/>
            <a:ext cx="2447925" cy="4826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sz="2000">
                <a:latin typeface="Lucida Sans Unicode" charset="0"/>
                <a:cs typeface="Lucida Sans Unicode" charset="0"/>
              </a:rPr>
              <a:t>⋈</a:t>
            </a:r>
            <a:r>
              <a:rPr lang="de-DE" sz="2000" baseline="-25000">
                <a:latin typeface="Lucida Sans Unicode" charset="0"/>
                <a:cs typeface="Lucida Sans Unicode" charset="0"/>
              </a:rPr>
              <a:t>m.abt_id = a.id</a:t>
            </a:r>
          </a:p>
        </p:txBody>
      </p:sp>
      <p:sp>
        <p:nvSpPr>
          <p:cNvPr id="214045" name="AutoShape 29"/>
          <p:cNvSpPr>
            <a:spLocks noChangeArrowheads="1"/>
          </p:cNvSpPr>
          <p:nvPr/>
        </p:nvSpPr>
        <p:spPr bwMode="auto">
          <a:xfrm>
            <a:off x="2989263" y="3860800"/>
            <a:ext cx="2951162" cy="1277938"/>
          </a:xfrm>
          <a:prstGeom prst="rightArrow">
            <a:avLst>
              <a:gd name="adj1" fmla="val 50000"/>
              <a:gd name="adj2" fmla="val 577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de-DE" sz="1600"/>
              <a:t>m.abt_id NOT NULL</a:t>
            </a:r>
          </a:p>
          <a:p>
            <a:pPr eaLnBrk="0" hangingPunct="0"/>
            <a:r>
              <a:rPr lang="de-DE" sz="1600"/>
              <a:t>m.abt_id ist Fremdschlüssel</a:t>
            </a:r>
          </a:p>
        </p:txBody>
      </p:sp>
      <p:sp>
        <p:nvSpPr>
          <p:cNvPr id="214048" name="AutoShape 32"/>
          <p:cNvSpPr>
            <a:spLocks noChangeArrowheads="1"/>
          </p:cNvSpPr>
          <p:nvPr/>
        </p:nvSpPr>
        <p:spPr bwMode="auto">
          <a:xfrm>
            <a:off x="3059113" y="3951288"/>
            <a:ext cx="2951162" cy="1277937"/>
          </a:xfrm>
          <a:prstGeom prst="rightArrow">
            <a:avLst>
              <a:gd name="adj1" fmla="val 50000"/>
              <a:gd name="adj2" fmla="val 577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/>
              <a:t>Unter welchen</a:t>
            </a:r>
            <a:br>
              <a:rPr lang="de-DE" sz="1600"/>
            </a:br>
            <a:r>
              <a:rPr lang="de-DE" sz="1600"/>
              <a:t>Bedingungen?</a:t>
            </a:r>
          </a:p>
        </p:txBody>
      </p:sp>
    </p:spTree>
    <p:extLst>
      <p:ext uri="{BB962C8B-B14F-4D97-AF65-F5344CB8AC3E}">
        <p14:creationId xmlns:p14="http://schemas.microsoft.com/office/powerpoint/2010/main" val="181798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956550" y="6112445"/>
            <a:ext cx="1008063" cy="196850"/>
          </a:xfrm>
        </p:spPr>
        <p:txBody>
          <a:bodyPr/>
          <a:lstStyle/>
          <a:p>
            <a:fld id="{7907415B-733D-2242-B989-9F55BC2D5520}" type="slidenum">
              <a:rPr lang="de-DE"/>
              <a:pPr/>
              <a:t>15</a:t>
            </a:fld>
            <a:endParaRPr lang="de-DE"/>
          </a:p>
        </p:txBody>
      </p:sp>
      <p:sp>
        <p:nvSpPr>
          <p:cNvPr id="216088" name="AutoShape 24"/>
          <p:cNvSpPr>
            <a:spLocks noChangeArrowheads="1"/>
          </p:cNvSpPr>
          <p:nvPr/>
        </p:nvSpPr>
        <p:spPr bwMode="auto">
          <a:xfrm>
            <a:off x="3419475" y="3716908"/>
            <a:ext cx="1512888" cy="935037"/>
          </a:xfrm>
          <a:prstGeom prst="rightArrow">
            <a:avLst>
              <a:gd name="adj1" fmla="val 50000"/>
              <a:gd name="adj2" fmla="val 404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sz="2000"/>
              <a:t>Nein!</a:t>
            </a:r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Optimierung mit Stop-Operator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1763713" y="1052736"/>
            <a:ext cx="62611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SELECT *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FROM 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mitarbeiter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m,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abteilung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a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WHERE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m.abt_id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=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a.id</a:t>
            </a:r>
            <a:endParaRPr lang="de-DE" sz="2400" dirty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AND  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a.name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= ‚Verkauf‘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ORDER BY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m.gehalt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DESC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STOP AFTER 10</a:t>
            </a:r>
          </a:p>
        </p:txBody>
      </p:sp>
      <p:sp>
        <p:nvSpPr>
          <p:cNvPr id="216068" name="AutoShape 4"/>
          <p:cNvSpPr>
            <a:spLocks noChangeArrowheads="1"/>
          </p:cNvSpPr>
          <p:nvPr/>
        </p:nvSpPr>
        <p:spPr bwMode="auto">
          <a:xfrm>
            <a:off x="250825" y="5733033"/>
            <a:ext cx="1512888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Mitarbeiter m</a:t>
            </a:r>
          </a:p>
        </p:txBody>
      </p:sp>
      <p:sp>
        <p:nvSpPr>
          <p:cNvPr id="216069" name="AutoShape 5"/>
          <p:cNvSpPr>
            <a:spLocks noChangeArrowheads="1"/>
          </p:cNvSpPr>
          <p:nvPr/>
        </p:nvSpPr>
        <p:spPr bwMode="auto">
          <a:xfrm>
            <a:off x="2339975" y="5733033"/>
            <a:ext cx="1512888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Abteilung a</a:t>
            </a:r>
          </a:p>
        </p:txBody>
      </p:sp>
      <p:sp>
        <p:nvSpPr>
          <p:cNvPr id="216070" name="AutoShape 6"/>
          <p:cNvSpPr>
            <a:spLocks noChangeArrowheads="1"/>
          </p:cNvSpPr>
          <p:nvPr/>
        </p:nvSpPr>
        <p:spPr bwMode="auto">
          <a:xfrm>
            <a:off x="1189038" y="3501008"/>
            <a:ext cx="1655762" cy="62547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bg1"/>
                </a:solidFill>
              </a:rPr>
              <a:t>Stop(10)</a:t>
            </a:r>
          </a:p>
          <a:p>
            <a:pPr algn="ctr" eaLnBrk="0" hangingPunct="0"/>
            <a:r>
              <a:rPr lang="de-DE" sz="1400">
                <a:solidFill>
                  <a:schemeClr val="bg1"/>
                </a:solidFill>
              </a:rPr>
              <a:t>sortStop</a:t>
            </a:r>
          </a:p>
        </p:txBody>
      </p:sp>
      <p:cxnSp>
        <p:nvCxnSpPr>
          <p:cNvPr id="216071" name="AutoShape 7"/>
          <p:cNvCxnSpPr>
            <a:cxnSpLocks noChangeShapeType="1"/>
            <a:stCxn id="216068" idx="0"/>
            <a:endCxn id="216074" idx="2"/>
          </p:cNvCxnSpPr>
          <p:nvPr/>
        </p:nvCxnSpPr>
        <p:spPr bwMode="auto">
          <a:xfrm flipV="1">
            <a:off x="1008063" y="4847208"/>
            <a:ext cx="295275" cy="8858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6072" name="AutoShape 8"/>
          <p:cNvCxnSpPr>
            <a:cxnSpLocks noChangeShapeType="1"/>
            <a:stCxn id="216074" idx="0"/>
            <a:endCxn id="216070" idx="2"/>
          </p:cNvCxnSpPr>
          <p:nvPr/>
        </p:nvCxnSpPr>
        <p:spPr bwMode="auto">
          <a:xfrm flipH="1" flipV="1">
            <a:off x="2017713" y="4126483"/>
            <a:ext cx="33337" cy="2381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6073" name="AutoShape 9"/>
          <p:cNvCxnSpPr>
            <a:cxnSpLocks noChangeShapeType="1"/>
            <a:stCxn id="216069" idx="0"/>
            <a:endCxn id="216084" idx="3"/>
          </p:cNvCxnSpPr>
          <p:nvPr/>
        </p:nvCxnSpPr>
        <p:spPr bwMode="auto">
          <a:xfrm flipH="1" flipV="1">
            <a:off x="3024188" y="5517133"/>
            <a:ext cx="73025" cy="2159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6074" name="AutoShape 10"/>
          <p:cNvSpPr>
            <a:spLocks noChangeArrowheads="1"/>
          </p:cNvSpPr>
          <p:nvPr/>
        </p:nvSpPr>
        <p:spPr bwMode="auto">
          <a:xfrm>
            <a:off x="827088" y="4364608"/>
            <a:ext cx="2447925" cy="4826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sz="2000">
                <a:latin typeface="Lucida Sans Unicode" charset="0"/>
                <a:cs typeface="Lucida Sans Unicode" charset="0"/>
              </a:rPr>
              <a:t>⋈</a:t>
            </a:r>
            <a:r>
              <a:rPr lang="de-DE" sz="2000" baseline="-25000">
                <a:latin typeface="Lucida Sans Unicode" charset="0"/>
                <a:cs typeface="Lucida Sans Unicode" charset="0"/>
              </a:rPr>
              <a:t>m.abt_id = a.id</a:t>
            </a:r>
          </a:p>
        </p:txBody>
      </p:sp>
      <p:sp>
        <p:nvSpPr>
          <p:cNvPr id="216075" name="AutoShape 11"/>
          <p:cNvSpPr>
            <a:spLocks noChangeArrowheads="1"/>
          </p:cNvSpPr>
          <p:nvPr/>
        </p:nvSpPr>
        <p:spPr bwMode="auto">
          <a:xfrm>
            <a:off x="4859338" y="5804470"/>
            <a:ext cx="1512887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Mitarbeiter m</a:t>
            </a:r>
          </a:p>
        </p:txBody>
      </p:sp>
      <p:sp>
        <p:nvSpPr>
          <p:cNvPr id="216076" name="AutoShape 12"/>
          <p:cNvSpPr>
            <a:spLocks noChangeArrowheads="1"/>
          </p:cNvSpPr>
          <p:nvPr/>
        </p:nvSpPr>
        <p:spPr bwMode="auto">
          <a:xfrm>
            <a:off x="7164388" y="5804470"/>
            <a:ext cx="1512887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Abteilung a</a:t>
            </a:r>
          </a:p>
        </p:txBody>
      </p:sp>
      <p:sp>
        <p:nvSpPr>
          <p:cNvPr id="216077" name="AutoShape 13"/>
          <p:cNvSpPr>
            <a:spLocks noChangeArrowheads="1"/>
          </p:cNvSpPr>
          <p:nvPr/>
        </p:nvSpPr>
        <p:spPr bwMode="auto">
          <a:xfrm>
            <a:off x="5076825" y="4509070"/>
            <a:ext cx="1655763" cy="62547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bg1"/>
                </a:solidFill>
              </a:rPr>
              <a:t>Stop(10)</a:t>
            </a:r>
          </a:p>
          <a:p>
            <a:pPr algn="ctr" eaLnBrk="0" hangingPunct="0"/>
            <a:r>
              <a:rPr lang="de-DE" sz="1400">
                <a:solidFill>
                  <a:schemeClr val="bg1"/>
                </a:solidFill>
              </a:rPr>
              <a:t>sortStop</a:t>
            </a:r>
          </a:p>
        </p:txBody>
      </p:sp>
      <p:cxnSp>
        <p:nvCxnSpPr>
          <p:cNvPr id="216078" name="AutoShape 14"/>
          <p:cNvCxnSpPr>
            <a:cxnSpLocks noChangeShapeType="1"/>
            <a:stCxn id="216075" idx="0"/>
            <a:endCxn id="216077" idx="2"/>
          </p:cNvCxnSpPr>
          <p:nvPr/>
        </p:nvCxnSpPr>
        <p:spPr bwMode="auto">
          <a:xfrm flipV="1">
            <a:off x="5616575" y="5134545"/>
            <a:ext cx="288925" cy="6699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6079" name="AutoShape 15"/>
          <p:cNvCxnSpPr>
            <a:cxnSpLocks noChangeShapeType="1"/>
            <a:stCxn id="216077" idx="0"/>
            <a:endCxn id="216081" idx="2"/>
          </p:cNvCxnSpPr>
          <p:nvPr/>
        </p:nvCxnSpPr>
        <p:spPr bwMode="auto">
          <a:xfrm flipV="1">
            <a:off x="5905500" y="4077270"/>
            <a:ext cx="79375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6080" name="AutoShape 16"/>
          <p:cNvCxnSpPr>
            <a:cxnSpLocks noChangeShapeType="1"/>
            <a:stCxn id="216076" idx="0"/>
          </p:cNvCxnSpPr>
          <p:nvPr/>
        </p:nvCxnSpPr>
        <p:spPr bwMode="auto">
          <a:xfrm flipH="1" flipV="1">
            <a:off x="7489825" y="5517133"/>
            <a:ext cx="431800" cy="287337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6081" name="AutoShape 17"/>
          <p:cNvSpPr>
            <a:spLocks noChangeArrowheads="1"/>
          </p:cNvSpPr>
          <p:nvPr/>
        </p:nvSpPr>
        <p:spPr bwMode="auto">
          <a:xfrm>
            <a:off x="5508625" y="3594670"/>
            <a:ext cx="2447925" cy="4826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sz="2000">
                <a:latin typeface="Lucida Sans Unicode" charset="0"/>
                <a:cs typeface="Lucida Sans Unicode" charset="0"/>
              </a:rPr>
              <a:t>⋈</a:t>
            </a:r>
            <a:r>
              <a:rPr lang="de-DE" sz="2000" baseline="-25000">
                <a:latin typeface="Lucida Sans Unicode" charset="0"/>
                <a:cs typeface="Lucida Sans Unicode" charset="0"/>
              </a:rPr>
              <a:t>m.abt_id = a.id</a:t>
            </a:r>
          </a:p>
        </p:txBody>
      </p:sp>
      <p:sp>
        <p:nvSpPr>
          <p:cNvPr id="216083" name="AutoShape 19"/>
          <p:cNvSpPr>
            <a:spLocks noChangeArrowheads="1"/>
          </p:cNvSpPr>
          <p:nvPr/>
        </p:nvSpPr>
        <p:spPr bwMode="auto">
          <a:xfrm>
            <a:off x="3563938" y="3788345"/>
            <a:ext cx="1512887" cy="935038"/>
          </a:xfrm>
          <a:prstGeom prst="rightArrow">
            <a:avLst>
              <a:gd name="adj1" fmla="val 50000"/>
              <a:gd name="adj2" fmla="val 404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de-DE" sz="2000" dirty="0"/>
              <a:t>Erlaubt?</a:t>
            </a:r>
          </a:p>
        </p:txBody>
      </p:sp>
      <p:sp>
        <p:nvSpPr>
          <p:cNvPr id="216084" name="AutoShape 20"/>
          <p:cNvSpPr>
            <a:spLocks noChangeArrowheads="1"/>
          </p:cNvSpPr>
          <p:nvPr/>
        </p:nvSpPr>
        <p:spPr bwMode="auto">
          <a:xfrm>
            <a:off x="1403350" y="5013895"/>
            <a:ext cx="3240088" cy="503238"/>
          </a:xfrm>
          <a:prstGeom prst="triangle">
            <a:avLst>
              <a:gd name="adj" fmla="val 5047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b"/>
          <a:lstStyle/>
          <a:p>
            <a:pPr algn="ctr" eaLnBrk="0" hangingPunct="0"/>
            <a:r>
              <a:rPr lang="de-DE" dirty="0" err="1"/>
              <a:t>a.Name</a:t>
            </a:r>
            <a:r>
              <a:rPr lang="de-DE" dirty="0"/>
              <a:t> = ‚Verkauf‘</a:t>
            </a:r>
          </a:p>
        </p:txBody>
      </p:sp>
      <p:cxnSp>
        <p:nvCxnSpPr>
          <p:cNvPr id="216085" name="AutoShape 21"/>
          <p:cNvCxnSpPr>
            <a:cxnSpLocks noChangeShapeType="1"/>
            <a:stCxn id="216084" idx="0"/>
            <a:endCxn id="216074" idx="4"/>
          </p:cNvCxnSpPr>
          <p:nvPr/>
        </p:nvCxnSpPr>
        <p:spPr bwMode="auto">
          <a:xfrm flipH="1" flipV="1">
            <a:off x="2798763" y="4847208"/>
            <a:ext cx="239712" cy="16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6086" name="AutoShape 22"/>
          <p:cNvSpPr>
            <a:spLocks noChangeArrowheads="1"/>
          </p:cNvSpPr>
          <p:nvPr/>
        </p:nvSpPr>
        <p:spPr bwMode="auto">
          <a:xfrm>
            <a:off x="5868988" y="5013994"/>
            <a:ext cx="3240087" cy="503238"/>
          </a:xfrm>
          <a:prstGeom prst="triangle">
            <a:avLst>
              <a:gd name="adj" fmla="val 5047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b"/>
          <a:lstStyle/>
          <a:p>
            <a:pPr algn="ctr" eaLnBrk="0" hangingPunct="0"/>
            <a:r>
              <a:rPr lang="de-DE"/>
              <a:t>a.Name = ‚Verkauf‘</a:t>
            </a:r>
          </a:p>
        </p:txBody>
      </p:sp>
      <p:cxnSp>
        <p:nvCxnSpPr>
          <p:cNvPr id="216087" name="AutoShape 23"/>
          <p:cNvCxnSpPr>
            <a:cxnSpLocks noChangeShapeType="1"/>
            <a:endCxn id="216081" idx="4"/>
          </p:cNvCxnSpPr>
          <p:nvPr/>
        </p:nvCxnSpPr>
        <p:spPr bwMode="auto">
          <a:xfrm flipH="1" flipV="1">
            <a:off x="7480300" y="4077270"/>
            <a:ext cx="23813" cy="9366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2266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DCBB-6FDB-554B-83C0-088394A95919}" type="slidenum">
              <a:rPr lang="de-DE"/>
              <a:pPr/>
              <a:t>16</a:t>
            </a:fld>
            <a:endParaRPr lang="de-DE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Optimierung mit </a:t>
            </a:r>
            <a:r>
              <a:rPr lang="de-DE" dirty="0" err="1"/>
              <a:t>Stop</a:t>
            </a:r>
            <a:r>
              <a:rPr lang="de-DE" dirty="0"/>
              <a:t>-</a:t>
            </a:r>
            <a:r>
              <a:rPr lang="de-DE" dirty="0" smtClean="0"/>
              <a:t>Operator (aggressiv)</a:t>
            </a:r>
            <a:endParaRPr lang="de-DE" dirty="0"/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323528" y="1412776"/>
            <a:ext cx="55245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SELECT *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FROM 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mitarbeiter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m, </a:t>
            </a:r>
            <a:br>
              <a:rPr lang="de-DE" sz="2400" dirty="0">
                <a:solidFill>
                  <a:schemeClr val="tx2"/>
                </a:solidFill>
                <a:latin typeface="Lucida Console" charset="0"/>
              </a:rPr>
            </a:b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	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abteilung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a, reisen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r</a:t>
            </a:r>
            <a:endParaRPr lang="de-DE" sz="2400" dirty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WHERE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m.abt_id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=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a.id</a:t>
            </a:r>
            <a:endParaRPr lang="de-DE" sz="2400" dirty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AND  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r.konto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=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m.reisekonto</a:t>
            </a:r>
            <a:endParaRPr lang="de-DE" sz="2400" dirty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ORDER BY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m.gehalt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DESC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STOP AFTER 10</a:t>
            </a:r>
          </a:p>
        </p:txBody>
      </p:sp>
      <p:sp>
        <p:nvSpPr>
          <p:cNvPr id="221190" name="AutoShape 6"/>
          <p:cNvSpPr>
            <a:spLocks noChangeArrowheads="1"/>
          </p:cNvSpPr>
          <p:nvPr/>
        </p:nvSpPr>
        <p:spPr bwMode="auto">
          <a:xfrm>
            <a:off x="4498975" y="6092825"/>
            <a:ext cx="1512888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Mitarbeiter m</a:t>
            </a:r>
          </a:p>
        </p:txBody>
      </p:sp>
      <p:sp>
        <p:nvSpPr>
          <p:cNvPr id="221191" name="AutoShape 7"/>
          <p:cNvSpPr>
            <a:spLocks noChangeArrowheads="1"/>
          </p:cNvSpPr>
          <p:nvPr/>
        </p:nvSpPr>
        <p:spPr bwMode="auto">
          <a:xfrm>
            <a:off x="7307263" y="3860800"/>
            <a:ext cx="1512887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Abteilung a</a:t>
            </a:r>
          </a:p>
        </p:txBody>
      </p:sp>
      <p:cxnSp>
        <p:nvCxnSpPr>
          <p:cNvPr id="221193" name="AutoShape 9"/>
          <p:cNvCxnSpPr>
            <a:cxnSpLocks noChangeShapeType="1"/>
            <a:stCxn id="221190" idx="0"/>
            <a:endCxn id="221212" idx="2"/>
          </p:cNvCxnSpPr>
          <p:nvPr/>
        </p:nvCxnSpPr>
        <p:spPr bwMode="auto">
          <a:xfrm flipV="1">
            <a:off x="5256213" y="5876925"/>
            <a:ext cx="0" cy="2159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1194" name="AutoShape 10"/>
          <p:cNvCxnSpPr>
            <a:cxnSpLocks noChangeShapeType="1"/>
            <a:stCxn id="221196" idx="0"/>
            <a:endCxn id="221210" idx="2"/>
          </p:cNvCxnSpPr>
          <p:nvPr/>
        </p:nvCxnSpPr>
        <p:spPr bwMode="auto">
          <a:xfrm flipV="1">
            <a:off x="6156325" y="4341813"/>
            <a:ext cx="36513" cy="26035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1195" name="AutoShape 11"/>
          <p:cNvCxnSpPr>
            <a:cxnSpLocks noChangeShapeType="1"/>
            <a:stCxn id="221191" idx="0"/>
            <a:endCxn id="221215" idx="4"/>
          </p:cNvCxnSpPr>
          <p:nvPr/>
        </p:nvCxnSpPr>
        <p:spPr bwMode="auto">
          <a:xfrm flipH="1" flipV="1">
            <a:off x="7983538" y="3479800"/>
            <a:ext cx="80962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1196" name="AutoShape 12"/>
          <p:cNvSpPr>
            <a:spLocks noChangeArrowheads="1"/>
          </p:cNvSpPr>
          <p:nvPr/>
        </p:nvSpPr>
        <p:spPr bwMode="auto">
          <a:xfrm>
            <a:off x="4932363" y="4602163"/>
            <a:ext cx="2447925" cy="4826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sz="2000">
                <a:latin typeface="Lucida Sans Unicode" charset="0"/>
                <a:cs typeface="Lucida Sans Unicode" charset="0"/>
              </a:rPr>
              <a:t>⋈</a:t>
            </a:r>
            <a:r>
              <a:rPr lang="de-DE" sz="2000" baseline="-25000">
                <a:latin typeface="Lucida Sans Unicode" charset="0"/>
                <a:cs typeface="Lucida Sans Unicode" charset="0"/>
              </a:rPr>
              <a:t>m.rkonto = r.konto</a:t>
            </a:r>
          </a:p>
        </p:txBody>
      </p:sp>
      <p:cxnSp>
        <p:nvCxnSpPr>
          <p:cNvPr id="221206" name="AutoShape 22"/>
          <p:cNvCxnSpPr>
            <a:cxnSpLocks noChangeShapeType="1"/>
            <a:stCxn id="221210" idx="0"/>
            <a:endCxn id="221215" idx="2"/>
          </p:cNvCxnSpPr>
          <p:nvPr/>
        </p:nvCxnSpPr>
        <p:spPr bwMode="auto">
          <a:xfrm flipV="1">
            <a:off x="6192838" y="3479800"/>
            <a:ext cx="295275" cy="236538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1210" name="AutoShape 26"/>
          <p:cNvSpPr>
            <a:spLocks noChangeArrowheads="1"/>
          </p:cNvSpPr>
          <p:nvPr/>
        </p:nvSpPr>
        <p:spPr bwMode="auto">
          <a:xfrm>
            <a:off x="5364163" y="3716338"/>
            <a:ext cx="1655762" cy="62547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bg1"/>
                </a:solidFill>
              </a:rPr>
              <a:t>Restart</a:t>
            </a:r>
          </a:p>
        </p:txBody>
      </p:sp>
      <p:sp>
        <p:nvSpPr>
          <p:cNvPr id="221211" name="AutoShape 27"/>
          <p:cNvSpPr>
            <a:spLocks noChangeArrowheads="1"/>
          </p:cNvSpPr>
          <p:nvPr/>
        </p:nvSpPr>
        <p:spPr bwMode="auto">
          <a:xfrm>
            <a:off x="6515100" y="5373688"/>
            <a:ext cx="1512888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Reise r</a:t>
            </a:r>
          </a:p>
        </p:txBody>
      </p:sp>
      <p:sp>
        <p:nvSpPr>
          <p:cNvPr id="221212" name="AutoShape 28"/>
          <p:cNvSpPr>
            <a:spLocks noChangeArrowheads="1"/>
          </p:cNvSpPr>
          <p:nvPr/>
        </p:nvSpPr>
        <p:spPr bwMode="auto">
          <a:xfrm>
            <a:off x="4427538" y="5251450"/>
            <a:ext cx="1655762" cy="62547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bg1"/>
                </a:solidFill>
              </a:rPr>
              <a:t>Stop(20)</a:t>
            </a:r>
          </a:p>
          <a:p>
            <a:pPr algn="ctr" eaLnBrk="0" hangingPunct="0"/>
            <a:r>
              <a:rPr lang="de-DE" sz="1400">
                <a:solidFill>
                  <a:schemeClr val="bg1"/>
                </a:solidFill>
              </a:rPr>
              <a:t>sortStop</a:t>
            </a:r>
          </a:p>
        </p:txBody>
      </p:sp>
      <p:cxnSp>
        <p:nvCxnSpPr>
          <p:cNvPr id="221213" name="AutoShape 29"/>
          <p:cNvCxnSpPr>
            <a:cxnSpLocks noChangeShapeType="1"/>
            <a:stCxn id="221212" idx="0"/>
            <a:endCxn id="221196" idx="2"/>
          </p:cNvCxnSpPr>
          <p:nvPr/>
        </p:nvCxnSpPr>
        <p:spPr bwMode="auto">
          <a:xfrm flipV="1">
            <a:off x="5256213" y="5084763"/>
            <a:ext cx="152400" cy="16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1214" name="AutoShape 30"/>
          <p:cNvCxnSpPr>
            <a:cxnSpLocks noChangeShapeType="1"/>
            <a:stCxn id="221211" idx="0"/>
            <a:endCxn id="221196" idx="4"/>
          </p:cNvCxnSpPr>
          <p:nvPr/>
        </p:nvCxnSpPr>
        <p:spPr bwMode="auto">
          <a:xfrm flipH="1" flipV="1">
            <a:off x="6904038" y="5084763"/>
            <a:ext cx="368300" cy="2889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1215" name="AutoShape 31"/>
          <p:cNvSpPr>
            <a:spLocks noChangeArrowheads="1"/>
          </p:cNvSpPr>
          <p:nvPr/>
        </p:nvSpPr>
        <p:spPr bwMode="auto">
          <a:xfrm>
            <a:off x="6011863" y="2997200"/>
            <a:ext cx="2447925" cy="4826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sz="2000">
                <a:latin typeface="Lucida Sans Unicode" charset="0"/>
                <a:cs typeface="Lucida Sans Unicode" charset="0"/>
              </a:rPr>
              <a:t>⋈</a:t>
            </a:r>
            <a:r>
              <a:rPr lang="de-DE" sz="2000" baseline="-25000">
                <a:latin typeface="Lucida Sans Unicode" charset="0"/>
                <a:cs typeface="Lucida Sans Unicode" charset="0"/>
              </a:rPr>
              <a:t>m.abt_id = a.id</a:t>
            </a:r>
          </a:p>
        </p:txBody>
      </p:sp>
      <p:sp>
        <p:nvSpPr>
          <p:cNvPr id="221216" name="AutoShape 32"/>
          <p:cNvSpPr>
            <a:spLocks noChangeArrowheads="1"/>
          </p:cNvSpPr>
          <p:nvPr/>
        </p:nvSpPr>
        <p:spPr bwMode="auto">
          <a:xfrm>
            <a:off x="6445250" y="2133600"/>
            <a:ext cx="1655763" cy="62547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bg1"/>
                </a:solidFill>
              </a:rPr>
              <a:t>Stop(10)</a:t>
            </a:r>
          </a:p>
        </p:txBody>
      </p:sp>
      <p:cxnSp>
        <p:nvCxnSpPr>
          <p:cNvPr id="221217" name="AutoShape 33"/>
          <p:cNvCxnSpPr>
            <a:cxnSpLocks noChangeShapeType="1"/>
            <a:stCxn id="221215" idx="0"/>
            <a:endCxn id="221216" idx="2"/>
          </p:cNvCxnSpPr>
          <p:nvPr/>
        </p:nvCxnSpPr>
        <p:spPr bwMode="auto">
          <a:xfrm flipV="1">
            <a:off x="7235825" y="2759075"/>
            <a:ext cx="38100" cy="2381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7528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0" grpId="0" animBg="1"/>
      <p:bldP spid="221191" grpId="0" animBg="1"/>
      <p:bldP spid="221196" grpId="0" animBg="1"/>
      <p:bldP spid="221210" grpId="0" animBg="1"/>
      <p:bldP spid="221211" grpId="0" animBg="1"/>
      <p:bldP spid="221212" grpId="0" animBg="1"/>
      <p:bldP spid="221215" grpId="0" animBg="1"/>
      <p:bldP spid="2212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179512" y="1916833"/>
            <a:ext cx="2880320" cy="2402762"/>
            <a:chOff x="177626" y="1916853"/>
            <a:chExt cx="2882464" cy="2403472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177626" y="1916853"/>
              <a:ext cx="2882464" cy="2271871"/>
              <a:chOff x="1077142" y="3096271"/>
              <a:chExt cx="2882464" cy="2271871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077142" y="3096271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First-</a:t>
                </a:r>
                <a:r>
                  <a:rPr lang="de-DE" sz="2000" dirty="0" err="1" smtClean="0"/>
                  <a:t>n</a:t>
                </a:r>
                <a:r>
                  <a:rPr lang="de-DE" sz="2000" dirty="0" smtClean="0"/>
                  <a:t>-Anfragen </a:t>
                </a:r>
                <a:br>
                  <a:rPr lang="de-DE" sz="2000" dirty="0" smtClean="0"/>
                </a:br>
                <a:r>
                  <a:rPr lang="de-DE" sz="2000" noProof="1" smtClean="0">
                    <a:cs typeface="Arial" charset="0"/>
                  </a:rPr>
                  <a:t>Optimierung</a:t>
                </a: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Top-</a:t>
                </a:r>
                <a:r>
                  <a:rPr lang="de-DE" sz="2000" dirty="0" err="1" smtClean="0"/>
                  <a:t>k</a:t>
                </a:r>
                <a:r>
                  <a:rPr lang="de-DE" sz="2000" dirty="0" smtClean="0"/>
                  <a:t>-Anfragen </a:t>
                </a:r>
                <a:br>
                  <a:rPr lang="de-DE" sz="2000" dirty="0" smtClean="0"/>
                </a:br>
                <a:r>
                  <a:rPr lang="de-DE" sz="2000" dirty="0" err="1" smtClean="0"/>
                  <a:t>Fagins</a:t>
                </a:r>
                <a:r>
                  <a:rPr lang="de-DE" sz="2000" dirty="0" smtClean="0"/>
                  <a:t> Algorithmus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2996952"/>
            <a:ext cx="3168353" cy="1970337"/>
            <a:chOff x="5508087" y="2997264"/>
            <a:chExt cx="3168469" cy="19707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29972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smtClean="0"/>
                <a:t>Schlussakkord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5152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smtClean="0"/>
              <a:t>First-</a:t>
            </a:r>
            <a:r>
              <a:rPr lang="de-DE" sz="2400" dirty="0" err="1" smtClean="0"/>
              <a:t>n</a:t>
            </a:r>
            <a:r>
              <a:rPr lang="de-DE" sz="2400" dirty="0" smtClean="0"/>
              <a:t> und Top-</a:t>
            </a:r>
            <a:r>
              <a:rPr lang="de-DE" sz="2400" dirty="0" err="1" smtClean="0"/>
              <a:t>k</a:t>
            </a:r>
            <a:r>
              <a:rPr lang="de-DE" sz="2400" dirty="0" smtClean="0"/>
              <a:t>-Anfragen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33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2555776" y="6157044"/>
            <a:ext cx="4536504" cy="584324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rgbClr val="0000FF"/>
                </a:solidFill>
              </a:rPr>
              <a:t>Danksagung an Felix Naumann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smtClean="0">
                <a:solidFill>
                  <a:srgbClr val="0000FF"/>
                </a:solidFill>
              </a:rPr>
              <a:t>für Material </a:t>
            </a:r>
          </a:p>
          <a:p>
            <a:r>
              <a:rPr lang="de-DE" sz="1400" dirty="0" smtClean="0">
                <a:solidFill>
                  <a:srgbClr val="0000FF"/>
                </a:solidFill>
              </a:rPr>
              <a:t>aus VL </a:t>
            </a:r>
            <a:r>
              <a:rPr lang="de-DE" sz="1400" dirty="0">
                <a:solidFill>
                  <a:srgbClr val="0000FF"/>
                </a:solidFill>
              </a:rPr>
              <a:t>Informationsintegration, WS 05/06</a:t>
            </a:r>
          </a:p>
        </p:txBody>
      </p:sp>
    </p:spTree>
    <p:extLst>
      <p:ext uri="{BB962C8B-B14F-4D97-AF65-F5344CB8AC3E}">
        <p14:creationId xmlns:p14="http://schemas.microsoft.com/office/powerpoint/2010/main" val="183106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69F6-5A4E-4244-8D89-9045C95A9341}" type="slidenum">
              <a:rPr lang="de-DE"/>
              <a:pPr/>
              <a:t>18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Top-</a:t>
            </a:r>
            <a:r>
              <a:rPr lang="de-DE" dirty="0" err="1" smtClean="0"/>
              <a:t>k</a:t>
            </a:r>
            <a:r>
              <a:rPr lang="de-DE" dirty="0" smtClean="0"/>
              <a:t> Ergebnisse: Motivation</a:t>
            </a:r>
            <a:endParaRPr lang="de-DE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600" dirty="0"/>
              <a:t>First</a:t>
            </a:r>
            <a:r>
              <a:rPr lang="de-DE" sz="2600" dirty="0" smtClean="0"/>
              <a:t>-</a:t>
            </a:r>
            <a:r>
              <a:rPr lang="de-DE" sz="2600" dirty="0" err="1" smtClean="0"/>
              <a:t>n</a:t>
            </a:r>
            <a:r>
              <a:rPr lang="de-DE" sz="2600" dirty="0" smtClean="0"/>
              <a:t> </a:t>
            </a:r>
            <a:r>
              <a:rPr lang="de-DE" sz="2600" dirty="0"/>
              <a:t>beschränkt Ergebnismenge </a:t>
            </a:r>
            <a:r>
              <a:rPr lang="de-DE" sz="2600" dirty="0" smtClean="0"/>
              <a:t>bzgl. eines Attributs</a:t>
            </a:r>
          </a:p>
          <a:p>
            <a:pPr lvl="1"/>
            <a:r>
              <a:rPr lang="de-DE" sz="2200" dirty="0" smtClean="0"/>
              <a:t>Bei Verwendung mehrerer Attribute (Sekundärschlüssel) bleibt erstes Attribut dominant </a:t>
            </a:r>
          </a:p>
          <a:p>
            <a:r>
              <a:rPr lang="de-DE" sz="2600" dirty="0" smtClean="0"/>
              <a:t>Top-</a:t>
            </a:r>
            <a:r>
              <a:rPr lang="de-DE" sz="2600" dirty="0" err="1" smtClean="0"/>
              <a:t>k</a:t>
            </a:r>
            <a:r>
              <a:rPr lang="de-DE" sz="2600" dirty="0" smtClean="0"/>
              <a:t> </a:t>
            </a:r>
            <a:r>
              <a:rPr lang="de-DE" sz="2600" dirty="0"/>
              <a:t>beschränkt Ergebnismenge </a:t>
            </a:r>
            <a:r>
              <a:rPr lang="de-DE" sz="2600" dirty="0" smtClean="0"/>
              <a:t>bzgl. mehrerer Attribute</a:t>
            </a:r>
            <a:endParaRPr lang="de-DE" sz="2600" dirty="0"/>
          </a:p>
          <a:p>
            <a:pPr lvl="1"/>
            <a:r>
              <a:rPr lang="de-DE" sz="2200" dirty="0"/>
              <a:t>Sortierung nach einem </a:t>
            </a:r>
            <a:r>
              <a:rPr lang="de-DE" sz="2200" dirty="0" smtClean="0"/>
              <a:t>(komplexen) </a:t>
            </a:r>
            <a:r>
              <a:rPr lang="de-DE" sz="2200" dirty="0"/>
              <a:t>Maß</a:t>
            </a:r>
          </a:p>
          <a:p>
            <a:pPr lvl="1"/>
            <a:r>
              <a:rPr lang="de-DE" sz="2200" dirty="0"/>
              <a:t>Maße sind oft </a:t>
            </a:r>
            <a:r>
              <a:rPr lang="de-DE" sz="2200" i="1" dirty="0" smtClean="0"/>
              <a:t>unscharf</a:t>
            </a:r>
            <a:endParaRPr lang="de-DE" sz="2200" i="1" dirty="0"/>
          </a:p>
          <a:p>
            <a:pPr lvl="1"/>
            <a:r>
              <a:rPr lang="de-DE" sz="2200" dirty="0"/>
              <a:t>Maße haben oft mehrere </a:t>
            </a:r>
            <a:r>
              <a:rPr lang="de-DE" sz="2200" dirty="0" smtClean="0"/>
              <a:t>gleichberechtigte Attribute </a:t>
            </a:r>
            <a:r>
              <a:rPr lang="de-DE" sz="2200" dirty="0"/>
              <a:t>als </a:t>
            </a:r>
            <a:r>
              <a:rPr lang="de-DE" sz="2200" dirty="0" smtClean="0"/>
              <a:t>Input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40490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2098-7573-8246-BF75-271EEBB22424}" type="slidenum">
              <a:rPr lang="de-DE"/>
              <a:pPr/>
              <a:t>19</a:t>
            </a:fld>
            <a:endParaRPr lang="de-DE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</a:t>
            </a:r>
            <a:r>
              <a:rPr lang="de-DE" dirty="0" smtClean="0"/>
              <a:t>-</a:t>
            </a:r>
            <a:r>
              <a:rPr lang="de-DE" dirty="0" err="1" smtClean="0"/>
              <a:t>k</a:t>
            </a:r>
            <a:r>
              <a:rPr lang="de-DE" dirty="0" smtClean="0"/>
              <a:t> </a:t>
            </a:r>
            <a:r>
              <a:rPr lang="de-DE" dirty="0"/>
              <a:t>in Multimedia DBMS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Beatles „</a:t>
            </a:r>
            <a:r>
              <a:rPr lang="de-DE" dirty="0" err="1"/>
              <a:t>Red</a:t>
            </a:r>
            <a:r>
              <a:rPr lang="de-DE" dirty="0"/>
              <a:t> Album“</a:t>
            </a:r>
          </a:p>
          <a:p>
            <a:pPr>
              <a:lnSpc>
                <a:spcPct val="90000"/>
              </a:lnSpc>
            </a:pPr>
            <a:r>
              <a:rPr lang="de-DE" dirty="0"/>
              <a:t>Anfrage: 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Farbe = ‚rot‘ </a:t>
            </a:r>
            <a:r>
              <a:rPr lang="de-DE" dirty="0">
                <a:sym typeface="Symbol" charset="0"/>
              </a:rPr>
              <a:t> Name = ‚Beatles‘</a:t>
            </a:r>
            <a:endParaRPr lang="de-DE" dirty="0"/>
          </a:p>
          <a:p>
            <a:pPr marL="0" indent="0">
              <a:lnSpc>
                <a:spcPct val="90000"/>
              </a:lnSpc>
              <a:buNone/>
            </a:pPr>
            <a:endParaRPr lang="de-DE" dirty="0"/>
          </a:p>
        </p:txBody>
      </p:sp>
      <p:sp>
        <p:nvSpPr>
          <p:cNvPr id="228356" name="AutoShape 4"/>
          <p:cNvSpPr>
            <a:spLocks noChangeArrowheads="1"/>
          </p:cNvSpPr>
          <p:nvPr/>
        </p:nvSpPr>
        <p:spPr bwMode="auto">
          <a:xfrm>
            <a:off x="755650" y="3141464"/>
            <a:ext cx="3311525" cy="863600"/>
          </a:xfrm>
          <a:prstGeom prst="wedgeRoundRectCallout">
            <a:avLst>
              <a:gd name="adj1" fmla="val -5463"/>
              <a:gd name="adj2" fmla="val -11911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 dirty="0" smtClean="0"/>
              <a:t>Als unscharfes Prädikat:</a:t>
            </a:r>
            <a:endParaRPr lang="de-DE" sz="2000" dirty="0"/>
          </a:p>
          <a:p>
            <a:pPr algn="ctr" eaLnBrk="0" hangingPunct="0"/>
            <a:r>
              <a:rPr lang="de-DE" sz="2000" dirty="0"/>
              <a:t>Antwort ist sortierte Liste</a:t>
            </a:r>
          </a:p>
        </p:txBody>
      </p:sp>
      <p:sp>
        <p:nvSpPr>
          <p:cNvPr id="228359" name="AutoShape 7"/>
          <p:cNvSpPr>
            <a:spLocks noChangeArrowheads="1"/>
          </p:cNvSpPr>
          <p:nvPr/>
        </p:nvSpPr>
        <p:spPr bwMode="auto">
          <a:xfrm>
            <a:off x="4932040" y="1196752"/>
            <a:ext cx="4030662" cy="863600"/>
          </a:xfrm>
          <a:prstGeom prst="wedgeRoundRectCallout">
            <a:avLst>
              <a:gd name="adj1" fmla="val -41490"/>
              <a:gd name="adj2" fmla="val 8401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 dirty="0" smtClean="0"/>
              <a:t>Als Standard-Prädikat</a:t>
            </a:r>
            <a:endParaRPr lang="de-DE" sz="2000" dirty="0"/>
          </a:p>
          <a:p>
            <a:pPr algn="ctr" eaLnBrk="0" hangingPunct="0"/>
            <a:r>
              <a:rPr lang="de-DE" sz="2000" dirty="0"/>
              <a:t>Antwort ist (unsortierte) Menge</a:t>
            </a:r>
          </a:p>
        </p:txBody>
      </p:sp>
    </p:spTree>
    <p:extLst>
      <p:ext uri="{BB962C8B-B14F-4D97-AF65-F5344CB8AC3E}">
        <p14:creationId xmlns:p14="http://schemas.microsoft.com/office/powerpoint/2010/main" val="11622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First-</a:t>
                </a:r>
                <a:r>
                  <a:rPr lang="de-DE" sz="2000" dirty="0" err="1" smtClean="0"/>
                  <a:t>n</a:t>
                </a:r>
                <a:r>
                  <a:rPr lang="de-DE" sz="2000" dirty="0" smtClean="0"/>
                  <a:t>-Anfragen</a:t>
                </a:r>
                <a:br>
                  <a:rPr lang="de-DE" sz="2000" dirty="0" smtClean="0"/>
                </a:br>
                <a:r>
                  <a:rPr lang="de-DE" sz="2000" dirty="0" smtClean="0"/>
                  <a:t>Optimierung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Top-</a:t>
                </a:r>
                <a:r>
                  <a:rPr lang="de-DE" sz="2000" dirty="0" err="1" smtClean="0"/>
                  <a:t>k</a:t>
                </a:r>
                <a:r>
                  <a:rPr lang="de-DE" sz="2000" dirty="0" smtClean="0"/>
                  <a:t>-Anfragen</a:t>
                </a:r>
                <a:br>
                  <a:rPr lang="de-DE" sz="2000" dirty="0" smtClean="0"/>
                </a:br>
                <a:r>
                  <a:rPr lang="de-DE" sz="2000" dirty="0" err="1" smtClean="0"/>
                  <a:t>Fagins</a:t>
                </a:r>
                <a:r>
                  <a:rPr lang="de-DE" sz="2000" dirty="0" smtClean="0"/>
                  <a:t> Algorithmus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2996952"/>
            <a:ext cx="3168353" cy="1970337"/>
            <a:chOff x="5508087" y="2997264"/>
            <a:chExt cx="3168469" cy="19707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29972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smtClean="0"/>
                <a:t>Schlussakkord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5152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smtClean="0"/>
              <a:t>First-</a:t>
            </a:r>
            <a:r>
              <a:rPr lang="de-DE" sz="2400" dirty="0" err="1" smtClean="0"/>
              <a:t>n</a:t>
            </a:r>
            <a:r>
              <a:rPr lang="de-DE" sz="2400" dirty="0" smtClean="0"/>
              <a:t> und Top-</a:t>
            </a:r>
            <a:r>
              <a:rPr lang="de-DE" sz="2400" dirty="0" err="1" smtClean="0"/>
              <a:t>k</a:t>
            </a:r>
            <a:r>
              <a:rPr lang="de-DE" sz="2400" dirty="0" smtClean="0"/>
              <a:t>-Anfragen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33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2555776" y="6165304"/>
            <a:ext cx="4536504" cy="584324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rgbClr val="0000FF"/>
                </a:solidFill>
              </a:rPr>
              <a:t>Danksagung an Felix Naumann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smtClean="0">
                <a:solidFill>
                  <a:srgbClr val="0000FF"/>
                </a:solidFill>
              </a:rPr>
              <a:t>für Material </a:t>
            </a:r>
          </a:p>
          <a:p>
            <a:r>
              <a:rPr lang="de-DE" sz="1400" dirty="0" smtClean="0">
                <a:solidFill>
                  <a:srgbClr val="0000FF"/>
                </a:solidFill>
              </a:rPr>
              <a:t>aus VL </a:t>
            </a:r>
            <a:r>
              <a:rPr lang="de-DE" sz="1400" dirty="0">
                <a:solidFill>
                  <a:srgbClr val="0000FF"/>
                </a:solidFill>
              </a:rPr>
              <a:t>Informationsintegration, WS 05/06</a:t>
            </a:r>
          </a:p>
        </p:txBody>
      </p:sp>
    </p:spTree>
    <p:extLst>
      <p:ext uri="{BB962C8B-B14F-4D97-AF65-F5344CB8AC3E}">
        <p14:creationId xmlns:p14="http://schemas.microsoft.com/office/powerpoint/2010/main" val="401563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8B22-33DD-0D46-A2B8-C289C2229353}" type="slidenum">
              <a:rPr lang="de-DE"/>
              <a:pPr/>
              <a:t>20</a:t>
            </a:fld>
            <a:endParaRPr lang="de-DE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</a:t>
            </a:r>
            <a:r>
              <a:rPr lang="de-DE" dirty="0" smtClean="0"/>
              <a:t>-</a:t>
            </a:r>
            <a:r>
              <a:rPr lang="de-DE" dirty="0" err="1" smtClean="0"/>
              <a:t>k</a:t>
            </a:r>
            <a:r>
              <a:rPr lang="de-DE" dirty="0" smtClean="0"/>
              <a:t>: </a:t>
            </a:r>
            <a:r>
              <a:rPr lang="de-DE" dirty="0"/>
              <a:t>B</a:t>
            </a:r>
            <a:r>
              <a:rPr lang="de-DE" dirty="0" smtClean="0"/>
              <a:t>enotete </a:t>
            </a:r>
            <a:r>
              <a:rPr lang="de-DE" dirty="0"/>
              <a:t>Mengen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Benotete Menge:</a:t>
            </a:r>
          </a:p>
          <a:p>
            <a:pPr lvl="1"/>
            <a:r>
              <a:rPr lang="de-DE"/>
              <a:t>Menge aus Paaren </a:t>
            </a:r>
            <a:r>
              <a:rPr lang="de-DE" i="1"/>
              <a:t>(x,g)</a:t>
            </a:r>
            <a:endParaRPr lang="de-DE"/>
          </a:p>
          <a:p>
            <a:pPr lvl="1"/>
            <a:r>
              <a:rPr lang="de-DE" i="1"/>
              <a:t>x</a:t>
            </a:r>
            <a:r>
              <a:rPr lang="de-DE"/>
              <a:t> ist ein Objekt</a:t>
            </a:r>
          </a:p>
          <a:p>
            <a:pPr lvl="1"/>
            <a:r>
              <a:rPr lang="de-DE" i="1"/>
              <a:t>g</a:t>
            </a:r>
            <a:r>
              <a:rPr lang="de-DE"/>
              <a:t> </a:t>
            </a:r>
            <a:r>
              <a:rPr lang="de-DE">
                <a:sym typeface="Symbol" charset="0"/>
              </a:rPr>
              <a:t> [0,1] </a:t>
            </a:r>
            <a:r>
              <a:rPr lang="de-DE"/>
              <a:t>ist eine Note (</a:t>
            </a:r>
            <a:r>
              <a:rPr lang="de-DE" i="1"/>
              <a:t>grade</a:t>
            </a:r>
            <a:r>
              <a:rPr lang="de-DE"/>
              <a:t>)</a:t>
            </a:r>
          </a:p>
          <a:p>
            <a:r>
              <a:rPr lang="de-DE"/>
              <a:t>Anfrage: </a:t>
            </a:r>
            <a:r>
              <a:rPr lang="de-DE">
                <a:sym typeface="Symbol" charset="0"/>
              </a:rPr>
              <a:t>Name = ‚Beatles‘</a:t>
            </a:r>
          </a:p>
          <a:p>
            <a:pPr lvl="1"/>
            <a:r>
              <a:rPr lang="de-DE">
                <a:sym typeface="Symbol" charset="0"/>
              </a:rPr>
              <a:t>Antwort: benotete Menge mit </a:t>
            </a:r>
            <a:r>
              <a:rPr lang="de-DE" i="1"/>
              <a:t>g</a:t>
            </a:r>
            <a:r>
              <a:rPr lang="de-DE"/>
              <a:t> </a:t>
            </a:r>
            <a:r>
              <a:rPr lang="de-DE">
                <a:sym typeface="Symbol" charset="0"/>
              </a:rPr>
              <a:t> {0,1}</a:t>
            </a:r>
          </a:p>
          <a:p>
            <a:r>
              <a:rPr lang="de-DE"/>
              <a:t>Anfrage: Farbe = ‚rot‘</a:t>
            </a:r>
          </a:p>
          <a:p>
            <a:pPr lvl="1"/>
            <a:r>
              <a:rPr lang="de-DE">
                <a:sym typeface="Symbol" charset="0"/>
              </a:rPr>
              <a:t>Antwort: benotete Menge mit </a:t>
            </a:r>
            <a:r>
              <a:rPr lang="de-DE" i="1"/>
              <a:t>g</a:t>
            </a:r>
            <a:r>
              <a:rPr lang="de-DE"/>
              <a:t> </a:t>
            </a:r>
            <a:r>
              <a:rPr lang="de-DE">
                <a:sym typeface="Symbol" charset="0"/>
              </a:rPr>
              <a:t> [0,1]</a:t>
            </a:r>
          </a:p>
        </p:txBody>
      </p:sp>
    </p:spTree>
    <p:extLst>
      <p:ext uri="{BB962C8B-B14F-4D97-AF65-F5344CB8AC3E}">
        <p14:creationId xmlns:p14="http://schemas.microsoft.com/office/powerpoint/2010/main" val="411537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68F-E59C-A04A-AF8B-954C9DD85C28}" type="slidenum">
              <a:rPr lang="de-DE"/>
              <a:pPr/>
              <a:t>21</a:t>
            </a:fld>
            <a:endParaRPr lang="de-DE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</a:t>
            </a:r>
            <a:r>
              <a:rPr lang="de-DE" dirty="0" smtClean="0"/>
              <a:t>-</a:t>
            </a:r>
            <a:r>
              <a:rPr lang="de-DE" dirty="0" err="1" smtClean="0"/>
              <a:t>k</a:t>
            </a:r>
            <a:r>
              <a:rPr lang="de-DE" dirty="0" smtClean="0"/>
              <a:t>: Benotete </a:t>
            </a:r>
            <a:r>
              <a:rPr lang="de-DE" dirty="0"/>
              <a:t>Mengen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600"/>
              <a:t>Anfrage: </a:t>
            </a:r>
          </a:p>
          <a:p>
            <a:pPr lvl="1">
              <a:lnSpc>
                <a:spcPct val="80000"/>
              </a:lnSpc>
            </a:pPr>
            <a:r>
              <a:rPr lang="de-DE" sz="2200">
                <a:sym typeface="Symbol" charset="0"/>
              </a:rPr>
              <a:t>Name = ‚Beatles‘  </a:t>
            </a:r>
            <a:r>
              <a:rPr lang="de-DE" sz="2200"/>
              <a:t>Farbe = ‚rot‘</a:t>
            </a:r>
          </a:p>
          <a:p>
            <a:pPr lvl="1">
              <a:lnSpc>
                <a:spcPct val="80000"/>
              </a:lnSpc>
            </a:pPr>
            <a:r>
              <a:rPr lang="de-DE" sz="2200">
                <a:sym typeface="Symbol" charset="0"/>
              </a:rPr>
              <a:t>Name = ‚Beatles‘  </a:t>
            </a:r>
            <a:r>
              <a:rPr lang="de-DE" sz="2200"/>
              <a:t>Farbe = ‚rot‘</a:t>
            </a:r>
            <a:endParaRPr lang="de-DE" sz="2200">
              <a:sym typeface="Symbol" charset="0"/>
            </a:endParaRPr>
          </a:p>
          <a:p>
            <a:pPr>
              <a:lnSpc>
                <a:spcPct val="80000"/>
              </a:lnSpc>
            </a:pPr>
            <a:r>
              <a:rPr lang="de-DE" sz="2600">
                <a:sym typeface="Symbol" charset="0"/>
              </a:rPr>
              <a:t>Problem: </a:t>
            </a:r>
          </a:p>
          <a:p>
            <a:pPr lvl="1">
              <a:lnSpc>
                <a:spcPct val="80000"/>
              </a:lnSpc>
            </a:pPr>
            <a:r>
              <a:rPr lang="de-DE" sz="2200">
                <a:sym typeface="Symbol" charset="0"/>
              </a:rPr>
              <a:t>Maß: Benotung der Objekte in Antwort</a:t>
            </a:r>
          </a:p>
          <a:p>
            <a:pPr>
              <a:lnSpc>
                <a:spcPct val="80000"/>
              </a:lnSpc>
            </a:pPr>
            <a:r>
              <a:rPr lang="de-DE" sz="2600">
                <a:sym typeface="Symbol" charset="0"/>
              </a:rPr>
              <a:t>Sei g</a:t>
            </a:r>
            <a:r>
              <a:rPr lang="de-DE" sz="2600" baseline="-25000">
                <a:sym typeface="Symbol" charset="0"/>
              </a:rPr>
              <a:t>A</a:t>
            </a:r>
            <a:r>
              <a:rPr lang="de-DE" sz="2600">
                <a:sym typeface="Symbol" charset="0"/>
              </a:rPr>
              <a:t>(x) die Note von Objekt x unter Anfrage A.</a:t>
            </a:r>
          </a:p>
          <a:p>
            <a:pPr>
              <a:lnSpc>
                <a:spcPct val="80000"/>
              </a:lnSpc>
            </a:pPr>
            <a:r>
              <a:rPr lang="de-DE" sz="2600">
                <a:sym typeface="Symbol" charset="0"/>
              </a:rPr>
              <a:t>Erwünschte Eigenschaften</a:t>
            </a:r>
          </a:p>
          <a:p>
            <a:pPr lvl="1">
              <a:lnSpc>
                <a:spcPct val="80000"/>
              </a:lnSpc>
            </a:pPr>
            <a:r>
              <a:rPr lang="de-DE" sz="2200">
                <a:sym typeface="Symbol" charset="0"/>
              </a:rPr>
              <a:t>Falls </a:t>
            </a:r>
            <a:r>
              <a:rPr lang="de-DE" sz="2200"/>
              <a:t>g </a:t>
            </a:r>
            <a:r>
              <a:rPr lang="de-DE" sz="2200">
                <a:sym typeface="Symbol" charset="0"/>
              </a:rPr>
              <a:t> {0,1} sollte Standard-Logik gelten.</a:t>
            </a:r>
          </a:p>
          <a:p>
            <a:pPr lvl="1">
              <a:lnSpc>
                <a:spcPct val="80000"/>
              </a:lnSpc>
            </a:pPr>
            <a:r>
              <a:rPr lang="de-DE" sz="2200">
                <a:sym typeface="Symbol" charset="0"/>
              </a:rPr>
              <a:t>Bewahrung der logischen Äquivalenz</a:t>
            </a:r>
          </a:p>
          <a:p>
            <a:pPr lvl="2">
              <a:lnSpc>
                <a:spcPct val="80000"/>
              </a:lnSpc>
            </a:pPr>
            <a:r>
              <a:rPr lang="de-DE" sz="2100">
                <a:sym typeface="Symbol" charset="0"/>
              </a:rPr>
              <a:t>g</a:t>
            </a:r>
            <a:r>
              <a:rPr lang="de-DE" sz="2100" baseline="-25000">
                <a:sym typeface="Symbol" charset="0"/>
              </a:rPr>
              <a:t>AA</a:t>
            </a:r>
            <a:r>
              <a:rPr lang="de-DE" sz="2100">
                <a:sym typeface="Symbol" charset="0"/>
              </a:rPr>
              <a:t>(x)</a:t>
            </a:r>
            <a:r>
              <a:rPr lang="de-DE" sz="2100"/>
              <a:t> = </a:t>
            </a:r>
            <a:r>
              <a:rPr lang="de-DE" sz="2100">
                <a:sym typeface="Symbol" charset="0"/>
              </a:rPr>
              <a:t>g</a:t>
            </a:r>
            <a:r>
              <a:rPr lang="de-DE" sz="2100" baseline="-25000">
                <a:sym typeface="Symbol" charset="0"/>
              </a:rPr>
              <a:t>A</a:t>
            </a:r>
            <a:r>
              <a:rPr lang="de-DE" sz="2100">
                <a:sym typeface="Symbol" charset="0"/>
              </a:rPr>
              <a:t>(x)</a:t>
            </a:r>
            <a:r>
              <a:rPr lang="de-DE" sz="2100"/>
              <a:t> </a:t>
            </a:r>
          </a:p>
          <a:p>
            <a:pPr lvl="2">
              <a:lnSpc>
                <a:spcPct val="80000"/>
              </a:lnSpc>
            </a:pPr>
            <a:r>
              <a:rPr lang="de-DE" sz="2100"/>
              <a:t>g</a:t>
            </a:r>
            <a:r>
              <a:rPr lang="de-DE" sz="2100" baseline="-25000">
                <a:sym typeface="Symbol" charset="0"/>
              </a:rPr>
              <a:t>A(B C)</a:t>
            </a:r>
            <a:r>
              <a:rPr lang="de-DE" sz="2100">
                <a:sym typeface="Symbol" charset="0"/>
              </a:rPr>
              <a:t>(x) = </a:t>
            </a:r>
            <a:r>
              <a:rPr lang="de-DE" sz="2100"/>
              <a:t>g</a:t>
            </a:r>
            <a:r>
              <a:rPr lang="de-DE" sz="2100" baseline="-25000"/>
              <a:t>(</a:t>
            </a:r>
            <a:r>
              <a:rPr lang="de-DE" sz="2100" baseline="-25000">
                <a:sym typeface="Symbol" charset="0"/>
              </a:rPr>
              <a:t>AB)  (A  C)</a:t>
            </a:r>
            <a:r>
              <a:rPr lang="de-DE" sz="2100">
                <a:sym typeface="Symbol" charset="0"/>
              </a:rPr>
              <a:t>(x)</a:t>
            </a:r>
          </a:p>
          <a:p>
            <a:pPr lvl="1">
              <a:lnSpc>
                <a:spcPct val="80000"/>
              </a:lnSpc>
            </a:pPr>
            <a:r>
              <a:rPr lang="de-DE" sz="2200">
                <a:sym typeface="Symbol" charset="0"/>
              </a:rPr>
              <a:t>Monotonie: g</a:t>
            </a:r>
            <a:r>
              <a:rPr lang="de-DE" sz="2200" baseline="-25000">
                <a:sym typeface="Symbol" charset="0"/>
              </a:rPr>
              <a:t>A</a:t>
            </a:r>
            <a:r>
              <a:rPr lang="de-DE" sz="2200">
                <a:sym typeface="Symbol" charset="0"/>
              </a:rPr>
              <a:t>(x)  g</a:t>
            </a:r>
            <a:r>
              <a:rPr lang="de-DE" sz="2200" baseline="-25000">
                <a:sym typeface="Symbol" charset="0"/>
              </a:rPr>
              <a:t>A</a:t>
            </a:r>
            <a:r>
              <a:rPr lang="de-DE" sz="2200">
                <a:sym typeface="Symbol" charset="0"/>
              </a:rPr>
              <a:t>(y), g</a:t>
            </a:r>
            <a:r>
              <a:rPr lang="de-DE" sz="2200" baseline="-25000">
                <a:sym typeface="Symbol" charset="0"/>
              </a:rPr>
              <a:t>B</a:t>
            </a:r>
            <a:r>
              <a:rPr lang="de-DE" sz="2200">
                <a:sym typeface="Symbol" charset="0"/>
              </a:rPr>
              <a:t>(x)  g</a:t>
            </a:r>
            <a:r>
              <a:rPr lang="de-DE" sz="2200" baseline="-25000">
                <a:sym typeface="Symbol" charset="0"/>
              </a:rPr>
              <a:t>B</a:t>
            </a:r>
            <a:r>
              <a:rPr lang="de-DE" sz="2200">
                <a:sym typeface="Symbol" charset="0"/>
              </a:rPr>
              <a:t>(y)  g</a:t>
            </a:r>
            <a:r>
              <a:rPr lang="de-DE" sz="2200" baseline="-25000">
                <a:sym typeface="Symbol" charset="0"/>
              </a:rPr>
              <a:t>AB</a:t>
            </a:r>
            <a:r>
              <a:rPr lang="de-DE" sz="2200">
                <a:sym typeface="Symbol" charset="0"/>
              </a:rPr>
              <a:t>(x)  g</a:t>
            </a:r>
            <a:r>
              <a:rPr lang="de-DE" sz="2200" baseline="-25000">
                <a:sym typeface="Symbol" charset="0"/>
              </a:rPr>
              <a:t>A B</a:t>
            </a:r>
            <a:r>
              <a:rPr lang="de-DE" sz="2200">
                <a:sym typeface="Symbol" charset="0"/>
              </a:rPr>
              <a:t>(y)</a:t>
            </a:r>
          </a:p>
        </p:txBody>
      </p:sp>
    </p:spTree>
    <p:extLst>
      <p:ext uri="{BB962C8B-B14F-4D97-AF65-F5344CB8AC3E}">
        <p14:creationId xmlns:p14="http://schemas.microsoft.com/office/powerpoint/2010/main" val="182646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BEDA-42FB-F747-AD19-C5278DA20A6B}" type="slidenum">
              <a:rPr lang="de-DE"/>
              <a:pPr/>
              <a:t>22</a:t>
            </a:fld>
            <a:endParaRPr lang="de-DE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</a:t>
            </a:r>
            <a:r>
              <a:rPr lang="de-DE" dirty="0" smtClean="0"/>
              <a:t>-</a:t>
            </a:r>
            <a:r>
              <a:rPr lang="de-DE" dirty="0" err="1" smtClean="0"/>
              <a:t>k</a:t>
            </a:r>
            <a:r>
              <a:rPr lang="de-DE" dirty="0" smtClean="0"/>
              <a:t>: Benotete </a:t>
            </a:r>
            <a:r>
              <a:rPr lang="de-DE" dirty="0"/>
              <a:t>Mengen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Vorschlag</a:t>
            </a:r>
          </a:p>
          <a:p>
            <a:pPr lvl="1">
              <a:lnSpc>
                <a:spcPct val="90000"/>
              </a:lnSpc>
            </a:pPr>
            <a:r>
              <a:rPr lang="de-DE" dirty="0" err="1" smtClean="0"/>
              <a:t>Konjunktionsregel</a:t>
            </a:r>
            <a:r>
              <a:rPr lang="de-DE" dirty="0" smtClean="0"/>
              <a:t>: </a:t>
            </a:r>
            <a:endParaRPr lang="de-DE" dirty="0"/>
          </a:p>
          <a:p>
            <a:pPr lvl="2">
              <a:lnSpc>
                <a:spcPct val="90000"/>
              </a:lnSpc>
            </a:pPr>
            <a:r>
              <a:rPr lang="de-DE" i="1" dirty="0" err="1">
                <a:sym typeface="Symbol" charset="0"/>
              </a:rPr>
              <a:t>g</a:t>
            </a:r>
            <a:r>
              <a:rPr lang="de-DE" i="1" baseline="-25000" dirty="0" err="1">
                <a:sym typeface="Symbol" charset="0"/>
              </a:rPr>
              <a:t>AB</a:t>
            </a:r>
            <a:r>
              <a:rPr lang="de-DE" i="1" dirty="0">
                <a:sym typeface="Symbol" charset="0"/>
              </a:rPr>
              <a:t>(x)</a:t>
            </a:r>
            <a:r>
              <a:rPr lang="de-DE" dirty="0">
                <a:sym typeface="Symbol" charset="0"/>
              </a:rPr>
              <a:t> = min{</a:t>
            </a:r>
            <a:r>
              <a:rPr lang="de-DE" i="1" dirty="0" err="1">
                <a:sym typeface="Symbol" charset="0"/>
              </a:rPr>
              <a:t>g</a:t>
            </a:r>
            <a:r>
              <a:rPr lang="de-DE" i="1" baseline="-25000" dirty="0" err="1">
                <a:sym typeface="Symbol" charset="0"/>
              </a:rPr>
              <a:t>A</a:t>
            </a:r>
            <a:r>
              <a:rPr lang="de-DE" i="1" dirty="0">
                <a:sym typeface="Symbol" charset="0"/>
              </a:rPr>
              <a:t>(x), </a:t>
            </a:r>
            <a:r>
              <a:rPr lang="de-DE" i="1" dirty="0" err="1">
                <a:sym typeface="Symbol" charset="0"/>
              </a:rPr>
              <a:t>g</a:t>
            </a:r>
            <a:r>
              <a:rPr lang="de-DE" i="1" baseline="-25000" dirty="0" err="1">
                <a:sym typeface="Symbol" charset="0"/>
              </a:rPr>
              <a:t>B</a:t>
            </a:r>
            <a:r>
              <a:rPr lang="de-DE" i="1" dirty="0">
                <a:sym typeface="Symbol" charset="0"/>
              </a:rPr>
              <a:t>(x)</a:t>
            </a:r>
            <a:r>
              <a:rPr lang="de-DE" dirty="0">
                <a:sym typeface="Symbol" charset="0"/>
              </a:rPr>
              <a:t>}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 smtClean="0"/>
              <a:t>Disjunktionsregel:</a:t>
            </a:r>
            <a:endParaRPr lang="de-DE" dirty="0"/>
          </a:p>
          <a:p>
            <a:pPr lvl="2">
              <a:lnSpc>
                <a:spcPct val="90000"/>
              </a:lnSpc>
            </a:pPr>
            <a:r>
              <a:rPr lang="de-DE" i="1" dirty="0" err="1"/>
              <a:t>g</a:t>
            </a:r>
            <a:r>
              <a:rPr lang="de-DE" i="1" baseline="-25000" dirty="0" err="1">
                <a:sym typeface="Symbol" charset="0"/>
              </a:rPr>
              <a:t>AB</a:t>
            </a:r>
            <a:r>
              <a:rPr lang="de-DE" i="1" dirty="0">
                <a:sym typeface="Symbol" charset="0"/>
              </a:rPr>
              <a:t>(x)</a:t>
            </a:r>
            <a:r>
              <a:rPr lang="de-DE" dirty="0">
                <a:sym typeface="Symbol" charset="0"/>
              </a:rPr>
              <a:t> = </a:t>
            </a:r>
            <a:r>
              <a:rPr lang="de-DE" dirty="0" err="1">
                <a:sym typeface="Symbol" charset="0"/>
              </a:rPr>
              <a:t>max</a:t>
            </a:r>
            <a:r>
              <a:rPr lang="de-DE" dirty="0">
                <a:sym typeface="Symbol" charset="0"/>
              </a:rPr>
              <a:t>{</a:t>
            </a:r>
            <a:r>
              <a:rPr lang="de-DE" i="1" dirty="0" err="1">
                <a:sym typeface="Symbol" charset="0"/>
              </a:rPr>
              <a:t>g</a:t>
            </a:r>
            <a:r>
              <a:rPr lang="de-DE" i="1" baseline="-25000" dirty="0" err="1">
                <a:sym typeface="Symbol" charset="0"/>
              </a:rPr>
              <a:t>A</a:t>
            </a:r>
            <a:r>
              <a:rPr lang="de-DE" i="1" dirty="0">
                <a:sym typeface="Symbol" charset="0"/>
              </a:rPr>
              <a:t>(x), </a:t>
            </a:r>
            <a:r>
              <a:rPr lang="de-DE" i="1" dirty="0" err="1">
                <a:sym typeface="Symbol" charset="0"/>
              </a:rPr>
              <a:t>g</a:t>
            </a:r>
            <a:r>
              <a:rPr lang="de-DE" i="1" baseline="-25000" dirty="0" err="1">
                <a:sym typeface="Symbol" charset="0"/>
              </a:rPr>
              <a:t>B</a:t>
            </a:r>
            <a:r>
              <a:rPr lang="de-DE" i="1" dirty="0">
                <a:sym typeface="Symbol" charset="0"/>
              </a:rPr>
              <a:t>(x)</a:t>
            </a:r>
            <a:r>
              <a:rPr lang="de-DE" dirty="0">
                <a:sym typeface="Symbol" charset="0"/>
              </a:rPr>
              <a:t>}</a:t>
            </a:r>
          </a:p>
          <a:p>
            <a:pPr lvl="2">
              <a:lnSpc>
                <a:spcPct val="90000"/>
              </a:lnSpc>
            </a:pPr>
            <a:endParaRPr lang="de-DE" dirty="0">
              <a:sym typeface="Symbo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83768" y="6146140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Lotfi A. Zadeh: </a:t>
            </a:r>
            <a:r>
              <a:rPr lang="de-DE" sz="1400" dirty="0" err="1">
                <a:solidFill>
                  <a:srgbClr val="0000FF"/>
                </a:solidFill>
              </a:rPr>
              <a:t>Fuzzy</a:t>
            </a:r>
            <a:r>
              <a:rPr lang="de-DE" sz="1400" dirty="0">
                <a:solidFill>
                  <a:srgbClr val="0000FF"/>
                </a:solidFill>
              </a:rPr>
              <a:t> Sets. Information </a:t>
            </a:r>
            <a:r>
              <a:rPr lang="de-DE" sz="1400" dirty="0" err="1">
                <a:solidFill>
                  <a:srgbClr val="0000FF"/>
                </a:solidFill>
              </a:rPr>
              <a:t>and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Control</a:t>
            </a:r>
            <a:r>
              <a:rPr lang="de-DE" sz="1400" dirty="0">
                <a:solidFill>
                  <a:srgbClr val="0000FF"/>
                </a:solidFill>
              </a:rPr>
              <a:t> 8(3): 338-353, </a:t>
            </a:r>
            <a:r>
              <a:rPr lang="de-DE" sz="1400" b="1" dirty="0">
                <a:solidFill>
                  <a:srgbClr val="FF0000"/>
                </a:solidFill>
              </a:rPr>
              <a:t>1965</a:t>
            </a:r>
          </a:p>
        </p:txBody>
      </p:sp>
    </p:spTree>
    <p:extLst>
      <p:ext uri="{BB962C8B-B14F-4D97-AF65-F5344CB8AC3E}">
        <p14:creationId xmlns:p14="http://schemas.microsoft.com/office/powerpoint/2010/main" val="572650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556-3910-DC40-BFAA-737B66A11550}" type="slidenum">
              <a:rPr lang="de-DE"/>
              <a:pPr/>
              <a:t>23</a:t>
            </a:fld>
            <a:endParaRPr lang="de-DE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</a:t>
            </a:r>
            <a:r>
              <a:rPr lang="de-DE" dirty="0" smtClean="0"/>
              <a:t>-</a:t>
            </a:r>
            <a:r>
              <a:rPr lang="de-DE" dirty="0" err="1" smtClean="0"/>
              <a:t>k</a:t>
            </a:r>
            <a:r>
              <a:rPr lang="de-DE" dirty="0" smtClean="0"/>
              <a:t>: Benotete </a:t>
            </a:r>
            <a:r>
              <a:rPr lang="de-DE" dirty="0"/>
              <a:t>Mengen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100" i="1" dirty="0" err="1">
                <a:sym typeface="Symbol" charset="0"/>
              </a:rPr>
              <a:t>g</a:t>
            </a:r>
            <a:r>
              <a:rPr lang="de-DE" sz="2100" i="1" baseline="-25000" dirty="0" err="1">
                <a:sym typeface="Symbol" charset="0"/>
              </a:rPr>
              <a:t>AB</a:t>
            </a:r>
            <a:r>
              <a:rPr lang="de-DE" sz="2100" i="1" dirty="0">
                <a:sym typeface="Symbol" charset="0"/>
              </a:rPr>
              <a:t>(x)</a:t>
            </a:r>
            <a:r>
              <a:rPr lang="de-DE" sz="2100" dirty="0">
                <a:sym typeface="Symbol" charset="0"/>
              </a:rPr>
              <a:t> = min{</a:t>
            </a:r>
            <a:r>
              <a:rPr lang="de-DE" sz="2100" i="1" dirty="0" err="1">
                <a:sym typeface="Symbol" charset="0"/>
              </a:rPr>
              <a:t>g</a:t>
            </a:r>
            <a:r>
              <a:rPr lang="de-DE" sz="2100" i="1" baseline="-25000" dirty="0" err="1">
                <a:sym typeface="Symbol" charset="0"/>
              </a:rPr>
              <a:t>A</a:t>
            </a:r>
            <a:r>
              <a:rPr lang="de-DE" sz="2100" i="1" dirty="0">
                <a:sym typeface="Symbol" charset="0"/>
              </a:rPr>
              <a:t>(x), </a:t>
            </a:r>
            <a:r>
              <a:rPr lang="de-DE" sz="2100" i="1" dirty="0" err="1">
                <a:sym typeface="Symbol" charset="0"/>
              </a:rPr>
              <a:t>g</a:t>
            </a:r>
            <a:r>
              <a:rPr lang="de-DE" sz="2100" i="1" baseline="-25000" dirty="0" err="1">
                <a:sym typeface="Symbol" charset="0"/>
              </a:rPr>
              <a:t>B</a:t>
            </a:r>
            <a:r>
              <a:rPr lang="de-DE" sz="2100" i="1" dirty="0">
                <a:sym typeface="Symbol" charset="0"/>
              </a:rPr>
              <a:t>(x)</a:t>
            </a:r>
            <a:r>
              <a:rPr lang="de-DE" sz="2100" dirty="0">
                <a:sym typeface="Symbol" charset="0"/>
              </a:rPr>
              <a:t>}, </a:t>
            </a:r>
            <a:r>
              <a:rPr lang="de-DE" sz="2100" i="1" dirty="0" err="1"/>
              <a:t>g</a:t>
            </a:r>
            <a:r>
              <a:rPr lang="de-DE" sz="2100" i="1" baseline="-25000" dirty="0" err="1">
                <a:sym typeface="Symbol" charset="0"/>
              </a:rPr>
              <a:t>AB</a:t>
            </a:r>
            <a:r>
              <a:rPr lang="de-DE" sz="2100" i="1" dirty="0">
                <a:sym typeface="Symbol" charset="0"/>
              </a:rPr>
              <a:t>(x)</a:t>
            </a:r>
            <a:r>
              <a:rPr lang="de-DE" sz="2100" dirty="0">
                <a:sym typeface="Symbol" charset="0"/>
              </a:rPr>
              <a:t> = </a:t>
            </a:r>
            <a:r>
              <a:rPr lang="de-DE" sz="2100" dirty="0" err="1">
                <a:sym typeface="Symbol" charset="0"/>
              </a:rPr>
              <a:t>max</a:t>
            </a:r>
            <a:r>
              <a:rPr lang="de-DE" sz="2100" dirty="0">
                <a:sym typeface="Symbol" charset="0"/>
              </a:rPr>
              <a:t>{</a:t>
            </a:r>
            <a:r>
              <a:rPr lang="de-DE" sz="2100" i="1" dirty="0" err="1">
                <a:sym typeface="Symbol" charset="0"/>
              </a:rPr>
              <a:t>g</a:t>
            </a:r>
            <a:r>
              <a:rPr lang="de-DE" sz="2100" i="1" baseline="-25000" dirty="0" err="1">
                <a:sym typeface="Symbol" charset="0"/>
              </a:rPr>
              <a:t>A</a:t>
            </a:r>
            <a:r>
              <a:rPr lang="de-DE" sz="2100" i="1" dirty="0">
                <a:sym typeface="Symbol" charset="0"/>
              </a:rPr>
              <a:t>(x), </a:t>
            </a:r>
            <a:r>
              <a:rPr lang="de-DE" sz="2100" i="1" dirty="0" err="1">
                <a:sym typeface="Symbol" charset="0"/>
              </a:rPr>
              <a:t>g</a:t>
            </a:r>
            <a:r>
              <a:rPr lang="de-DE" sz="2100" i="1" baseline="-25000" dirty="0" err="1">
                <a:sym typeface="Symbol" charset="0"/>
              </a:rPr>
              <a:t>B</a:t>
            </a:r>
            <a:r>
              <a:rPr lang="de-DE" sz="2100" i="1" dirty="0">
                <a:sym typeface="Symbol" charset="0"/>
              </a:rPr>
              <a:t>(x)</a:t>
            </a:r>
            <a:r>
              <a:rPr lang="de-DE" sz="2100" dirty="0">
                <a:sym typeface="Symbol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de-DE" sz="2100" dirty="0">
                <a:sym typeface="Symbol" charset="0"/>
              </a:rPr>
              <a:t>Standardlogik (</a:t>
            </a:r>
            <a:r>
              <a:rPr lang="de-DE" sz="2100" dirty="0" err="1">
                <a:sym typeface="Symbol" charset="0"/>
              </a:rPr>
              <a:t>g</a:t>
            </a:r>
            <a:r>
              <a:rPr lang="de-DE" sz="2100" dirty="0">
                <a:sym typeface="Symbol" charset="0"/>
              </a:rPr>
              <a:t>  {0,1})</a:t>
            </a:r>
          </a:p>
          <a:p>
            <a:pPr lvl="1">
              <a:lnSpc>
                <a:spcPct val="90000"/>
              </a:lnSpc>
            </a:pPr>
            <a:r>
              <a:rPr lang="de-DE" sz="2000" dirty="0">
                <a:sym typeface="Symbol" charset="0"/>
              </a:rPr>
              <a:t>0  1 = min{0,1} = 0</a:t>
            </a:r>
          </a:p>
          <a:p>
            <a:pPr lvl="1">
              <a:lnSpc>
                <a:spcPct val="90000"/>
              </a:lnSpc>
            </a:pPr>
            <a:r>
              <a:rPr lang="de-DE" sz="2000" dirty="0">
                <a:sym typeface="Symbol" charset="0"/>
              </a:rPr>
              <a:t>0  1 = </a:t>
            </a:r>
            <a:r>
              <a:rPr lang="de-DE" sz="2000" dirty="0" err="1">
                <a:sym typeface="Symbol" charset="0"/>
              </a:rPr>
              <a:t>max</a:t>
            </a:r>
            <a:r>
              <a:rPr lang="de-DE" sz="2000" dirty="0">
                <a:sym typeface="Symbol" charset="0"/>
              </a:rPr>
              <a:t>{0,1} = 1</a:t>
            </a:r>
          </a:p>
          <a:p>
            <a:pPr>
              <a:lnSpc>
                <a:spcPct val="90000"/>
              </a:lnSpc>
            </a:pPr>
            <a:r>
              <a:rPr lang="de-DE" sz="2100" dirty="0">
                <a:sym typeface="Symbol" charset="0"/>
              </a:rPr>
              <a:t>Äquivalenz</a:t>
            </a:r>
          </a:p>
          <a:p>
            <a:pPr lvl="1">
              <a:lnSpc>
                <a:spcPct val="90000"/>
              </a:lnSpc>
            </a:pPr>
            <a:r>
              <a:rPr lang="de-DE" sz="2200" dirty="0" err="1">
                <a:sym typeface="Symbol" charset="0"/>
              </a:rPr>
              <a:t>g</a:t>
            </a:r>
            <a:r>
              <a:rPr lang="de-DE" sz="2200" baseline="-25000" dirty="0" err="1">
                <a:sym typeface="Symbol" charset="0"/>
              </a:rPr>
              <a:t>AA</a:t>
            </a:r>
            <a:r>
              <a:rPr lang="de-DE" sz="2200" dirty="0">
                <a:sym typeface="Symbol" charset="0"/>
              </a:rPr>
              <a:t>(x)= min{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A</a:t>
            </a:r>
            <a:r>
              <a:rPr lang="de-DE" sz="2000" i="1" dirty="0">
                <a:sym typeface="Symbol" charset="0"/>
              </a:rPr>
              <a:t>(x), 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A</a:t>
            </a:r>
            <a:r>
              <a:rPr lang="de-DE" sz="2000" i="1" dirty="0">
                <a:sym typeface="Symbol" charset="0"/>
              </a:rPr>
              <a:t>(x)</a:t>
            </a:r>
            <a:r>
              <a:rPr lang="de-DE" sz="2200" dirty="0">
                <a:sym typeface="Symbol" charset="0"/>
              </a:rPr>
              <a:t>}</a:t>
            </a:r>
            <a:r>
              <a:rPr lang="de-DE" sz="2200" dirty="0"/>
              <a:t> = </a:t>
            </a:r>
            <a:r>
              <a:rPr lang="de-DE" sz="2200" dirty="0" err="1">
                <a:sym typeface="Symbol" charset="0"/>
              </a:rPr>
              <a:t>g</a:t>
            </a:r>
            <a:r>
              <a:rPr lang="de-DE" sz="2200" baseline="-25000" dirty="0" err="1">
                <a:sym typeface="Symbol" charset="0"/>
              </a:rPr>
              <a:t>A</a:t>
            </a:r>
            <a:r>
              <a:rPr lang="de-DE" sz="2200" dirty="0">
                <a:sym typeface="Symbol" charset="0"/>
              </a:rPr>
              <a:t>(x)</a:t>
            </a:r>
            <a:r>
              <a:rPr lang="de-DE" sz="2200" dirty="0"/>
              <a:t> </a:t>
            </a:r>
          </a:p>
          <a:p>
            <a:pPr lvl="1">
              <a:lnSpc>
                <a:spcPct val="90000"/>
              </a:lnSpc>
            </a:pPr>
            <a:r>
              <a:rPr lang="de-DE" sz="2200" dirty="0" err="1"/>
              <a:t>g</a:t>
            </a:r>
            <a:r>
              <a:rPr lang="de-DE" sz="2200" baseline="-25000" dirty="0" err="1">
                <a:sym typeface="Symbol" charset="0"/>
              </a:rPr>
              <a:t>A</a:t>
            </a:r>
            <a:r>
              <a:rPr lang="de-DE" sz="2200" baseline="-25000" dirty="0">
                <a:sym typeface="Symbol" charset="0"/>
              </a:rPr>
              <a:t>(B C)</a:t>
            </a:r>
            <a:r>
              <a:rPr lang="de-DE" sz="2200" dirty="0">
                <a:sym typeface="Symbol" charset="0"/>
              </a:rPr>
              <a:t>(x) = min{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A</a:t>
            </a:r>
            <a:r>
              <a:rPr lang="de-DE" sz="2000" i="1" dirty="0">
                <a:sym typeface="Symbol" charset="0"/>
              </a:rPr>
              <a:t>(x), </a:t>
            </a:r>
            <a:r>
              <a:rPr lang="de-DE" sz="2000" i="1" dirty="0" err="1">
                <a:sym typeface="Symbol" charset="0"/>
              </a:rPr>
              <a:t>max</a:t>
            </a:r>
            <a:r>
              <a:rPr lang="de-DE" sz="2000" i="1" dirty="0">
                <a:sym typeface="Symbol" charset="0"/>
              </a:rPr>
              <a:t>{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B</a:t>
            </a:r>
            <a:r>
              <a:rPr lang="de-DE" sz="2000" i="1" dirty="0">
                <a:sym typeface="Symbol" charset="0"/>
              </a:rPr>
              <a:t>(x), 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C</a:t>
            </a:r>
            <a:r>
              <a:rPr lang="de-DE" sz="2000" i="1" dirty="0">
                <a:sym typeface="Symbol" charset="0"/>
              </a:rPr>
              <a:t>(x)}</a:t>
            </a:r>
            <a:r>
              <a:rPr lang="de-DE" sz="2200" dirty="0">
                <a:sym typeface="Symbol" charset="0"/>
              </a:rPr>
              <a:t>} = </a:t>
            </a:r>
            <a:r>
              <a:rPr lang="de-DE" sz="2200" dirty="0" err="1">
                <a:sym typeface="Symbol" charset="0"/>
              </a:rPr>
              <a:t>max</a:t>
            </a:r>
            <a:r>
              <a:rPr lang="de-DE" sz="2200" dirty="0">
                <a:sym typeface="Symbol" charset="0"/>
              </a:rPr>
              <a:t>{min{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A</a:t>
            </a:r>
            <a:r>
              <a:rPr lang="de-DE" sz="2000" i="1" dirty="0">
                <a:sym typeface="Symbol" charset="0"/>
              </a:rPr>
              <a:t>(x), 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B</a:t>
            </a:r>
            <a:r>
              <a:rPr lang="de-DE" sz="2000" i="1" dirty="0">
                <a:sym typeface="Symbol" charset="0"/>
              </a:rPr>
              <a:t>(x)</a:t>
            </a:r>
            <a:r>
              <a:rPr lang="de-DE" sz="2200" dirty="0">
                <a:sym typeface="Symbol" charset="0"/>
              </a:rPr>
              <a:t>}, min{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A</a:t>
            </a:r>
            <a:r>
              <a:rPr lang="de-DE" sz="2000" i="1" dirty="0">
                <a:sym typeface="Symbol" charset="0"/>
              </a:rPr>
              <a:t>(x), 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C</a:t>
            </a:r>
            <a:r>
              <a:rPr lang="de-DE" sz="2000" i="1" dirty="0">
                <a:sym typeface="Symbol" charset="0"/>
              </a:rPr>
              <a:t>(x)</a:t>
            </a:r>
            <a:r>
              <a:rPr lang="de-DE" sz="2200" dirty="0">
                <a:sym typeface="Symbol" charset="0"/>
              </a:rPr>
              <a:t>}} = </a:t>
            </a:r>
            <a:r>
              <a:rPr lang="de-DE" sz="2200" dirty="0" err="1"/>
              <a:t>g</a:t>
            </a:r>
            <a:r>
              <a:rPr lang="de-DE" sz="2200" baseline="-25000" dirty="0"/>
              <a:t>(</a:t>
            </a:r>
            <a:r>
              <a:rPr lang="de-DE" sz="2200" baseline="-25000" dirty="0">
                <a:sym typeface="Symbol" charset="0"/>
              </a:rPr>
              <a:t>AB)  (A  C)</a:t>
            </a:r>
            <a:r>
              <a:rPr lang="de-DE" sz="2200" dirty="0">
                <a:sym typeface="Symbol" charset="0"/>
              </a:rPr>
              <a:t>(x)</a:t>
            </a:r>
          </a:p>
          <a:p>
            <a:pPr>
              <a:lnSpc>
                <a:spcPct val="90000"/>
              </a:lnSpc>
            </a:pPr>
            <a:r>
              <a:rPr lang="de-DE" sz="2200" dirty="0">
                <a:sym typeface="Symbol" charset="0"/>
              </a:rPr>
              <a:t>Monotonie</a:t>
            </a:r>
          </a:p>
          <a:p>
            <a:pPr lvl="1">
              <a:lnSpc>
                <a:spcPct val="90000"/>
              </a:lnSpc>
            </a:pP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A</a:t>
            </a:r>
            <a:r>
              <a:rPr lang="de-DE" sz="2000" dirty="0">
                <a:sym typeface="Symbol" charset="0"/>
              </a:rPr>
              <a:t>(x)  </a:t>
            </a: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A</a:t>
            </a:r>
            <a:r>
              <a:rPr lang="de-DE" sz="2000" dirty="0">
                <a:sym typeface="Symbol" charset="0"/>
              </a:rPr>
              <a:t>(</a:t>
            </a:r>
            <a:r>
              <a:rPr lang="de-DE" sz="2000" dirty="0" err="1">
                <a:sym typeface="Symbol" charset="0"/>
              </a:rPr>
              <a:t>y</a:t>
            </a:r>
            <a:r>
              <a:rPr lang="de-DE" sz="2000" dirty="0">
                <a:sym typeface="Symbol" charset="0"/>
              </a:rPr>
              <a:t>), </a:t>
            </a: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B</a:t>
            </a:r>
            <a:r>
              <a:rPr lang="de-DE" sz="2000" dirty="0">
                <a:sym typeface="Symbol" charset="0"/>
              </a:rPr>
              <a:t>(x)  </a:t>
            </a: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B</a:t>
            </a:r>
            <a:r>
              <a:rPr lang="de-DE" sz="2000" dirty="0">
                <a:sym typeface="Symbol" charset="0"/>
              </a:rPr>
              <a:t>(</a:t>
            </a:r>
            <a:r>
              <a:rPr lang="de-DE" sz="2000" dirty="0" err="1">
                <a:sym typeface="Symbol" charset="0"/>
              </a:rPr>
              <a:t>y</a:t>
            </a:r>
            <a:r>
              <a:rPr lang="de-DE" sz="2000" dirty="0">
                <a:sym typeface="Symbol" charset="0"/>
              </a:rPr>
              <a:t>)  </a:t>
            </a: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AB</a:t>
            </a:r>
            <a:r>
              <a:rPr lang="de-DE" sz="2000" dirty="0">
                <a:sym typeface="Symbol" charset="0"/>
              </a:rPr>
              <a:t>(x)  </a:t>
            </a: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A</a:t>
            </a:r>
            <a:r>
              <a:rPr lang="de-DE" sz="2000" baseline="-25000" dirty="0">
                <a:sym typeface="Symbol" charset="0"/>
              </a:rPr>
              <a:t> B</a:t>
            </a:r>
            <a:r>
              <a:rPr lang="de-DE" sz="2000" dirty="0">
                <a:sym typeface="Symbol" charset="0"/>
              </a:rPr>
              <a:t>(</a:t>
            </a:r>
            <a:r>
              <a:rPr lang="de-DE" sz="2000" dirty="0" err="1">
                <a:sym typeface="Symbol" charset="0"/>
              </a:rPr>
              <a:t>y</a:t>
            </a:r>
            <a:r>
              <a:rPr lang="de-DE" sz="2000" dirty="0">
                <a:sym typeface="Symbo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A</a:t>
            </a:r>
            <a:r>
              <a:rPr lang="de-DE" sz="2000" dirty="0">
                <a:sym typeface="Symbol" charset="0"/>
              </a:rPr>
              <a:t>(x)  </a:t>
            </a: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A</a:t>
            </a:r>
            <a:r>
              <a:rPr lang="de-DE" sz="2000" dirty="0">
                <a:sym typeface="Symbol" charset="0"/>
              </a:rPr>
              <a:t>(</a:t>
            </a:r>
            <a:r>
              <a:rPr lang="de-DE" sz="2000" dirty="0" err="1">
                <a:sym typeface="Symbol" charset="0"/>
              </a:rPr>
              <a:t>y</a:t>
            </a:r>
            <a:r>
              <a:rPr lang="de-DE" sz="2000" dirty="0">
                <a:sym typeface="Symbol" charset="0"/>
              </a:rPr>
              <a:t>), </a:t>
            </a: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B</a:t>
            </a:r>
            <a:r>
              <a:rPr lang="de-DE" sz="2000" dirty="0">
                <a:sym typeface="Symbol" charset="0"/>
              </a:rPr>
              <a:t>(x)  </a:t>
            </a:r>
            <a:r>
              <a:rPr lang="de-DE" sz="2000" dirty="0" err="1">
                <a:sym typeface="Symbol" charset="0"/>
              </a:rPr>
              <a:t>g</a:t>
            </a:r>
            <a:r>
              <a:rPr lang="de-DE" sz="2000" baseline="-25000" dirty="0" err="1">
                <a:sym typeface="Symbol" charset="0"/>
              </a:rPr>
              <a:t>B</a:t>
            </a:r>
            <a:r>
              <a:rPr lang="de-DE" sz="2000" dirty="0">
                <a:sym typeface="Symbol" charset="0"/>
              </a:rPr>
              <a:t>(</a:t>
            </a:r>
            <a:r>
              <a:rPr lang="de-DE" sz="2000" dirty="0" err="1">
                <a:sym typeface="Symbol" charset="0"/>
              </a:rPr>
              <a:t>y</a:t>
            </a:r>
            <a:r>
              <a:rPr lang="de-DE" sz="2000" dirty="0">
                <a:sym typeface="Symbol" charset="0"/>
              </a:rPr>
              <a:t>)  min{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A</a:t>
            </a:r>
            <a:r>
              <a:rPr lang="de-DE" sz="2000" i="1" dirty="0">
                <a:sym typeface="Symbol" charset="0"/>
              </a:rPr>
              <a:t>(x), 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B</a:t>
            </a:r>
            <a:r>
              <a:rPr lang="de-DE" sz="2000" i="1" dirty="0">
                <a:sym typeface="Symbol" charset="0"/>
              </a:rPr>
              <a:t>(x)</a:t>
            </a:r>
            <a:r>
              <a:rPr lang="de-DE" sz="2000" dirty="0">
                <a:sym typeface="Symbol" charset="0"/>
              </a:rPr>
              <a:t>}  min{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A</a:t>
            </a:r>
            <a:r>
              <a:rPr lang="de-DE" sz="2000" i="1" dirty="0">
                <a:sym typeface="Symbol" charset="0"/>
              </a:rPr>
              <a:t>(</a:t>
            </a:r>
            <a:r>
              <a:rPr lang="de-DE" sz="2000" i="1" dirty="0" err="1">
                <a:sym typeface="Symbol" charset="0"/>
              </a:rPr>
              <a:t>y</a:t>
            </a:r>
            <a:r>
              <a:rPr lang="de-DE" sz="2000" i="1" dirty="0">
                <a:sym typeface="Symbol" charset="0"/>
              </a:rPr>
              <a:t>), </a:t>
            </a:r>
            <a:r>
              <a:rPr lang="de-DE" sz="2000" i="1" dirty="0" err="1">
                <a:sym typeface="Symbol" charset="0"/>
              </a:rPr>
              <a:t>g</a:t>
            </a:r>
            <a:r>
              <a:rPr lang="de-DE" sz="2000" i="1" baseline="-25000" dirty="0" err="1">
                <a:sym typeface="Symbol" charset="0"/>
              </a:rPr>
              <a:t>B</a:t>
            </a:r>
            <a:r>
              <a:rPr lang="de-DE" sz="2000" i="1" dirty="0">
                <a:sym typeface="Symbol" charset="0"/>
              </a:rPr>
              <a:t>(</a:t>
            </a:r>
            <a:r>
              <a:rPr lang="de-DE" sz="2000" i="1" dirty="0" err="1">
                <a:sym typeface="Symbol" charset="0"/>
              </a:rPr>
              <a:t>y</a:t>
            </a:r>
            <a:r>
              <a:rPr lang="de-DE" sz="2000" i="1" dirty="0">
                <a:sym typeface="Symbol" charset="0"/>
              </a:rPr>
              <a:t>)</a:t>
            </a:r>
            <a:r>
              <a:rPr lang="de-DE" sz="2000" dirty="0">
                <a:sym typeface="Symbo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117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125E-6D28-804B-B7A1-A1E7742E4726}" type="slidenum">
              <a:rPr lang="de-DE"/>
              <a:pPr/>
              <a:t>24</a:t>
            </a:fld>
            <a:endParaRPr lang="de-DE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Anfragebeantwortung</a:t>
            </a:r>
            <a:endParaRPr lang="de-DE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600" dirty="0"/>
              <a:t>Gegeben: Konjunktive Anfrage </a:t>
            </a:r>
            <a:r>
              <a:rPr lang="de-DE" sz="2600" dirty="0" smtClean="0"/>
              <a:t/>
            </a:r>
            <a:br>
              <a:rPr lang="de-DE" sz="2600" dirty="0" smtClean="0"/>
            </a:br>
            <a:r>
              <a:rPr lang="de-DE" sz="2600" dirty="0" smtClean="0"/>
              <a:t>mit </a:t>
            </a:r>
            <a:r>
              <a:rPr lang="de-DE" sz="2600" dirty="0"/>
              <a:t>teilweise </a:t>
            </a:r>
            <a:r>
              <a:rPr lang="de-DE" sz="2600" dirty="0" smtClean="0"/>
              <a:t>unscharfen Prädikaten</a:t>
            </a:r>
            <a:r>
              <a:rPr lang="de-DE" sz="2600" dirty="0"/>
              <a:t>.</a:t>
            </a:r>
          </a:p>
          <a:p>
            <a:r>
              <a:rPr lang="de-DE" sz="2600" dirty="0"/>
              <a:t>Gesucht: Benotete </a:t>
            </a:r>
            <a:r>
              <a:rPr lang="de-DE" sz="2600" dirty="0" smtClean="0"/>
              <a:t>Menge, so dass </a:t>
            </a:r>
            <a:r>
              <a:rPr lang="de-DE" sz="2600" dirty="0" err="1" smtClean="0"/>
              <a:t>k</a:t>
            </a:r>
            <a:r>
              <a:rPr lang="de-DE" sz="2600" dirty="0" smtClean="0"/>
              <a:t> beste Elemente</a:t>
            </a:r>
            <a:br>
              <a:rPr lang="de-DE" sz="2600" dirty="0" smtClean="0"/>
            </a:br>
            <a:r>
              <a:rPr lang="de-DE" sz="2600" dirty="0" smtClean="0"/>
              <a:t>identifiziert werden können</a:t>
            </a:r>
            <a:endParaRPr lang="de-DE" sz="2600" dirty="0"/>
          </a:p>
          <a:p>
            <a:pPr>
              <a:lnSpc>
                <a:spcPct val="80000"/>
              </a:lnSpc>
            </a:pPr>
            <a:endParaRPr lang="de-DE" sz="2600" dirty="0"/>
          </a:p>
          <a:p>
            <a:pPr>
              <a:lnSpc>
                <a:spcPct val="80000"/>
              </a:lnSpc>
            </a:pPr>
            <a:r>
              <a:rPr lang="de-DE" sz="2600" dirty="0"/>
              <a:t>Zugriffsmodell auf MMDBMS</a:t>
            </a:r>
          </a:p>
          <a:p>
            <a:pPr lvl="1">
              <a:lnSpc>
                <a:spcPct val="80000"/>
              </a:lnSpc>
            </a:pPr>
            <a:r>
              <a:rPr lang="de-DE" sz="2200" i="1" dirty="0" err="1"/>
              <a:t>Sorted</a:t>
            </a:r>
            <a:r>
              <a:rPr lang="de-DE" sz="2200" i="1" dirty="0"/>
              <a:t> </a:t>
            </a:r>
            <a:r>
              <a:rPr lang="de-DE" sz="2200" i="1" dirty="0" err="1"/>
              <a:t>access</a:t>
            </a:r>
            <a:r>
              <a:rPr lang="de-DE" sz="2200" dirty="0"/>
              <a:t>: Cursor auf sortierte Liste</a:t>
            </a:r>
          </a:p>
          <a:p>
            <a:pPr lvl="1">
              <a:lnSpc>
                <a:spcPct val="80000"/>
              </a:lnSpc>
            </a:pPr>
            <a:r>
              <a:rPr lang="de-DE" sz="2200" i="1" dirty="0"/>
              <a:t>Random </a:t>
            </a:r>
            <a:r>
              <a:rPr lang="de-DE" sz="2200" i="1" dirty="0" err="1"/>
              <a:t>access</a:t>
            </a:r>
            <a:r>
              <a:rPr lang="de-DE" sz="2200" dirty="0"/>
              <a:t>: Note eines bestimmten Objekts</a:t>
            </a:r>
          </a:p>
          <a:p>
            <a:pPr>
              <a:lnSpc>
                <a:spcPct val="80000"/>
              </a:lnSpc>
            </a:pPr>
            <a:r>
              <a:rPr lang="de-DE" sz="2600" dirty="0"/>
              <a:t>Kostenmodell: </a:t>
            </a:r>
          </a:p>
          <a:p>
            <a:pPr lvl="1">
              <a:lnSpc>
                <a:spcPct val="80000"/>
              </a:lnSpc>
            </a:pPr>
            <a:r>
              <a:rPr lang="de-DE" sz="2200" dirty="0"/>
              <a:t>Jedes angefragte Objekt </a:t>
            </a:r>
            <a:r>
              <a:rPr lang="de-DE" sz="2200"/>
              <a:t>kostet </a:t>
            </a:r>
            <a:r>
              <a:rPr lang="de-DE" sz="2200" smtClean="0"/>
              <a:t>1</a:t>
            </a:r>
            <a:endParaRPr lang="de-DE" sz="2200" dirty="0"/>
          </a:p>
          <a:p>
            <a:pPr>
              <a:lnSpc>
                <a:spcPct val="80000"/>
              </a:lnSpc>
            </a:pPr>
            <a:r>
              <a:rPr lang="de-DE" sz="2600" dirty="0"/>
              <a:t>Optimierung:</a:t>
            </a:r>
          </a:p>
          <a:p>
            <a:pPr lvl="1">
              <a:lnSpc>
                <a:spcPct val="80000"/>
              </a:lnSpc>
            </a:pPr>
            <a:r>
              <a:rPr lang="de-DE" sz="2200" dirty="0"/>
              <a:t>Minimiere Kosten</a:t>
            </a:r>
          </a:p>
        </p:txBody>
      </p:sp>
    </p:spTree>
    <p:extLst>
      <p:ext uri="{BB962C8B-B14F-4D97-AF65-F5344CB8AC3E}">
        <p14:creationId xmlns:p14="http://schemas.microsoft.com/office/powerpoint/2010/main" val="149892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DC73-3662-124F-A97C-2960C8DCEF54}" type="slidenum">
              <a:rPr lang="de-DE"/>
              <a:pPr/>
              <a:t>25</a:t>
            </a:fld>
            <a:endParaRPr lang="de-DE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</a:t>
            </a:r>
            <a:r>
              <a:rPr lang="de-DE" dirty="0" smtClean="0"/>
              <a:t>-</a:t>
            </a:r>
            <a:r>
              <a:rPr lang="de-DE" dirty="0" err="1" smtClean="0"/>
              <a:t>k</a:t>
            </a:r>
            <a:r>
              <a:rPr lang="de-DE" dirty="0" smtClean="0"/>
              <a:t>: </a:t>
            </a:r>
            <a:r>
              <a:rPr lang="de-DE" dirty="0"/>
              <a:t>Beispiel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Anfrage: </a:t>
            </a:r>
          </a:p>
          <a:p>
            <a:pPr lvl="1"/>
            <a:r>
              <a:rPr lang="de-DE">
                <a:sym typeface="Symbol" charset="0"/>
              </a:rPr>
              <a:t>Name = ‚Beatles‘  </a:t>
            </a:r>
            <a:r>
              <a:rPr lang="de-DE"/>
              <a:t>Farbe = ‚rot‘</a:t>
            </a:r>
          </a:p>
          <a:p>
            <a:endParaRPr lang="de-DE"/>
          </a:p>
        </p:txBody>
      </p:sp>
      <p:sp>
        <p:nvSpPr>
          <p:cNvPr id="236548" name="AutoShape 4"/>
          <p:cNvSpPr>
            <a:spLocks noChangeArrowheads="1"/>
          </p:cNvSpPr>
          <p:nvPr/>
        </p:nvSpPr>
        <p:spPr bwMode="auto">
          <a:xfrm>
            <a:off x="971550" y="4847158"/>
            <a:ext cx="2305050" cy="9366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/>
              <a:t>DBMS</a:t>
            </a:r>
          </a:p>
          <a:p>
            <a:pPr algn="ctr" eaLnBrk="0" hangingPunct="0"/>
            <a:r>
              <a:rPr lang="de-DE"/>
              <a:t>Schallplatten</a:t>
            </a:r>
          </a:p>
        </p:txBody>
      </p:sp>
      <p:sp>
        <p:nvSpPr>
          <p:cNvPr id="236549" name="AutoShape 5"/>
          <p:cNvSpPr>
            <a:spLocks noChangeArrowheads="1"/>
          </p:cNvSpPr>
          <p:nvPr/>
        </p:nvSpPr>
        <p:spPr bwMode="auto">
          <a:xfrm>
            <a:off x="4427538" y="4847158"/>
            <a:ext cx="2305050" cy="936625"/>
          </a:xfrm>
          <a:prstGeom prst="can">
            <a:avLst>
              <a:gd name="adj" fmla="val 250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/>
              <a:t>MMDBMS</a:t>
            </a:r>
          </a:p>
          <a:p>
            <a:pPr algn="ctr" eaLnBrk="0" hangingPunct="0"/>
            <a:r>
              <a:rPr lang="de-DE"/>
              <a:t>Plattencover</a:t>
            </a:r>
          </a:p>
        </p:txBody>
      </p:sp>
      <p:sp>
        <p:nvSpPr>
          <p:cNvPr id="236552" name="AutoShape 8"/>
          <p:cNvSpPr>
            <a:spLocks noChangeArrowheads="1"/>
          </p:cNvSpPr>
          <p:nvPr/>
        </p:nvSpPr>
        <p:spPr bwMode="auto">
          <a:xfrm>
            <a:off x="971550" y="4128021"/>
            <a:ext cx="3240088" cy="503237"/>
          </a:xfrm>
          <a:prstGeom prst="triangle">
            <a:avLst>
              <a:gd name="adj" fmla="val 5047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bIns="0" anchor="b"/>
          <a:lstStyle/>
          <a:p>
            <a:pPr algn="ctr" eaLnBrk="0" hangingPunct="0"/>
            <a:r>
              <a:rPr lang="de-DE">
                <a:solidFill>
                  <a:schemeClr val="tx2"/>
                </a:solidFill>
                <a:sym typeface="Symbol" charset="0"/>
              </a:rPr>
              <a:t>Name = ‚Beatles‘</a:t>
            </a:r>
          </a:p>
        </p:txBody>
      </p:sp>
      <p:cxnSp>
        <p:nvCxnSpPr>
          <p:cNvPr id="236553" name="AutoShape 9"/>
          <p:cNvCxnSpPr>
            <a:cxnSpLocks noChangeShapeType="1"/>
            <a:stCxn id="236548" idx="1"/>
            <a:endCxn id="236552" idx="3"/>
          </p:cNvCxnSpPr>
          <p:nvPr/>
        </p:nvCxnSpPr>
        <p:spPr bwMode="auto">
          <a:xfrm flipV="1">
            <a:off x="2124075" y="4631258"/>
            <a:ext cx="468313" cy="2159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6554" name="AutoShape 10"/>
          <p:cNvSpPr>
            <a:spLocks noChangeArrowheads="1"/>
          </p:cNvSpPr>
          <p:nvPr/>
        </p:nvSpPr>
        <p:spPr bwMode="auto">
          <a:xfrm>
            <a:off x="3060700" y="3407296"/>
            <a:ext cx="2447925" cy="4826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sz="2000">
                <a:latin typeface="Lucida Sans Unicode" charset="0"/>
                <a:cs typeface="Lucida Sans Unicode" charset="0"/>
              </a:rPr>
              <a:t>⋈</a:t>
            </a:r>
            <a:r>
              <a:rPr lang="de-DE" sz="2000" baseline="-25000">
                <a:latin typeface="Lucida Sans Unicode" charset="0"/>
                <a:cs typeface="Lucida Sans Unicode" charset="0"/>
              </a:rPr>
              <a:t>s.id = p.id</a:t>
            </a:r>
          </a:p>
        </p:txBody>
      </p:sp>
      <p:cxnSp>
        <p:nvCxnSpPr>
          <p:cNvPr id="236555" name="AutoShape 11"/>
          <p:cNvCxnSpPr>
            <a:cxnSpLocks noChangeShapeType="1"/>
            <a:stCxn id="236549" idx="1"/>
            <a:endCxn id="236554" idx="4"/>
          </p:cNvCxnSpPr>
          <p:nvPr/>
        </p:nvCxnSpPr>
        <p:spPr bwMode="auto">
          <a:xfrm flipH="1" flipV="1">
            <a:off x="5032375" y="3889896"/>
            <a:ext cx="547688" cy="957262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6556" name="AutoShape 12"/>
          <p:cNvCxnSpPr>
            <a:cxnSpLocks noChangeShapeType="1"/>
            <a:stCxn id="236552" idx="0"/>
            <a:endCxn id="236554" idx="2"/>
          </p:cNvCxnSpPr>
          <p:nvPr/>
        </p:nvCxnSpPr>
        <p:spPr bwMode="auto">
          <a:xfrm flipV="1">
            <a:off x="2606675" y="3889896"/>
            <a:ext cx="930275" cy="2381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5364163" y="3623196"/>
            <a:ext cx="173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/>
              <a:t>random access</a:t>
            </a:r>
          </a:p>
        </p:txBody>
      </p:sp>
      <p:sp>
        <p:nvSpPr>
          <p:cNvPr id="236558" name="AutoShape 14"/>
          <p:cNvSpPr>
            <a:spLocks noChangeArrowheads="1"/>
          </p:cNvSpPr>
          <p:nvPr/>
        </p:nvSpPr>
        <p:spPr bwMode="auto">
          <a:xfrm>
            <a:off x="2844800" y="2492896"/>
            <a:ext cx="2879725" cy="698500"/>
          </a:xfrm>
          <a:prstGeom prst="hexagon">
            <a:avLst>
              <a:gd name="adj" fmla="val 103068"/>
              <a:gd name="vf" fmla="val 11547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bg1"/>
                </a:solidFill>
              </a:rPr>
              <a:t>G = min{1,g</a:t>
            </a:r>
            <a:r>
              <a:rPr lang="de-DE" baseline="-25000">
                <a:solidFill>
                  <a:schemeClr val="bg1"/>
                </a:solidFill>
              </a:rPr>
              <a:t>Farbe = ‚rot‘</a:t>
            </a:r>
            <a:r>
              <a:rPr lang="de-DE">
                <a:solidFill>
                  <a:schemeClr val="bg1"/>
                </a:solidFill>
              </a:rPr>
              <a:t>(x)}</a:t>
            </a:r>
          </a:p>
        </p:txBody>
      </p:sp>
      <p:cxnSp>
        <p:nvCxnSpPr>
          <p:cNvPr id="236559" name="AutoShape 15"/>
          <p:cNvCxnSpPr>
            <a:cxnSpLocks noChangeShapeType="1"/>
            <a:stCxn id="236554" idx="0"/>
            <a:endCxn id="236558" idx="2"/>
          </p:cNvCxnSpPr>
          <p:nvPr/>
        </p:nvCxnSpPr>
        <p:spPr bwMode="auto">
          <a:xfrm flipV="1">
            <a:off x="4284663" y="3191396"/>
            <a:ext cx="0" cy="2159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7092950" y="4270896"/>
            <a:ext cx="1050925" cy="3952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Kosten?</a:t>
            </a:r>
          </a:p>
        </p:txBody>
      </p:sp>
    </p:spTree>
    <p:extLst>
      <p:ext uri="{BB962C8B-B14F-4D97-AF65-F5344CB8AC3E}">
        <p14:creationId xmlns:p14="http://schemas.microsoft.com/office/powerpoint/2010/main" val="153021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4C7-7D0D-5C4F-B690-48D1D4F21A12}" type="slidenum">
              <a:rPr lang="de-DE"/>
              <a:pPr/>
              <a:t>26</a:t>
            </a:fld>
            <a:endParaRPr lang="de-DE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Top-</a:t>
            </a:r>
            <a:r>
              <a:rPr lang="de-DE" dirty="0" err="1"/>
              <a:t>k</a:t>
            </a:r>
            <a:r>
              <a:rPr lang="de-DE" dirty="0"/>
              <a:t>: </a:t>
            </a:r>
            <a:r>
              <a:rPr lang="de-DE" dirty="0" err="1"/>
              <a:t>Fagins</a:t>
            </a:r>
            <a:r>
              <a:rPr lang="de-DE" dirty="0"/>
              <a:t> Algorithmus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Allgemeineres Problem: </a:t>
            </a:r>
          </a:p>
          <a:p>
            <a:pPr lvl="1"/>
            <a:r>
              <a:rPr lang="de-DE" dirty="0"/>
              <a:t>Anfrage statt A </a:t>
            </a:r>
            <a:r>
              <a:rPr lang="de-DE" dirty="0">
                <a:sym typeface="Symbol" charset="0"/>
              </a:rPr>
              <a:t> B nun </a:t>
            </a:r>
            <a:br>
              <a:rPr lang="de-DE" dirty="0">
                <a:sym typeface="Symbol" charset="0"/>
              </a:rPr>
            </a:br>
            <a:r>
              <a:rPr lang="de-DE" dirty="0">
                <a:sym typeface="Symbol" charset="0"/>
              </a:rPr>
              <a:t>A</a:t>
            </a:r>
            <a:r>
              <a:rPr lang="de-DE" baseline="-25000" dirty="0">
                <a:sym typeface="Symbol" charset="0"/>
              </a:rPr>
              <a:t>1</a:t>
            </a:r>
            <a:r>
              <a:rPr lang="de-DE" dirty="0">
                <a:sym typeface="Symbol" charset="0"/>
              </a:rPr>
              <a:t>  A</a:t>
            </a:r>
            <a:r>
              <a:rPr lang="de-DE" baseline="-25000" dirty="0">
                <a:sym typeface="Symbol" charset="0"/>
              </a:rPr>
              <a:t>2</a:t>
            </a:r>
            <a:r>
              <a:rPr lang="de-DE" dirty="0">
                <a:sym typeface="Symbol" charset="0"/>
              </a:rPr>
              <a:t>  ...  A</a:t>
            </a:r>
            <a:r>
              <a:rPr lang="de-DE" baseline="-25000" dirty="0">
                <a:sym typeface="Symbol" charset="0"/>
              </a:rPr>
              <a:t>m</a:t>
            </a:r>
          </a:p>
          <a:p>
            <a:pPr lvl="1"/>
            <a:r>
              <a:rPr lang="de-DE" dirty="0">
                <a:sym typeface="Symbol" charset="0"/>
              </a:rPr>
              <a:t>Für jedes Prädikat eine Quelle.</a:t>
            </a:r>
          </a:p>
          <a:p>
            <a:pPr lvl="2"/>
            <a:r>
              <a:rPr lang="de-DE" dirty="0">
                <a:sym typeface="Symbol" charset="0"/>
              </a:rPr>
              <a:t>bzw. Zugriffsmöglichkeit durch </a:t>
            </a:r>
            <a:r>
              <a:rPr lang="de-DE" dirty="0" err="1">
                <a:sym typeface="Symbol" charset="0"/>
              </a:rPr>
              <a:t>sorted</a:t>
            </a:r>
            <a:r>
              <a:rPr lang="de-DE" dirty="0">
                <a:sym typeface="Symbol" charset="0"/>
              </a:rPr>
              <a:t> und </a:t>
            </a:r>
            <a:r>
              <a:rPr lang="de-DE" dirty="0" err="1">
                <a:sym typeface="Symbol" charset="0"/>
              </a:rPr>
              <a:t>random</a:t>
            </a:r>
            <a:r>
              <a:rPr lang="de-DE" dirty="0">
                <a:sym typeface="Symbol" charset="0"/>
              </a:rPr>
              <a:t> </a:t>
            </a:r>
            <a:r>
              <a:rPr lang="de-DE" dirty="0" err="1">
                <a:sym typeface="Symbol" charset="0"/>
              </a:rPr>
              <a:t>access</a:t>
            </a:r>
            <a:endParaRPr lang="de-DE" dirty="0">
              <a:sym typeface="Symbol" charset="0"/>
            </a:endParaRPr>
          </a:p>
          <a:p>
            <a:r>
              <a:rPr lang="de-DE" dirty="0">
                <a:sym typeface="Symbol" charset="0"/>
              </a:rPr>
              <a:t>Phase 1: </a:t>
            </a:r>
            <a:r>
              <a:rPr lang="de-DE" dirty="0" err="1">
                <a:sym typeface="Symbol" charset="0"/>
              </a:rPr>
              <a:t>Sorted</a:t>
            </a:r>
            <a:r>
              <a:rPr lang="de-DE" dirty="0">
                <a:sym typeface="Symbol" charset="0"/>
              </a:rPr>
              <a:t> </a:t>
            </a:r>
            <a:r>
              <a:rPr lang="de-DE" dirty="0" err="1">
                <a:sym typeface="Symbol" charset="0"/>
              </a:rPr>
              <a:t>access</a:t>
            </a:r>
            <a:endParaRPr lang="de-DE" dirty="0">
              <a:sym typeface="Symbol" charset="0"/>
            </a:endParaRPr>
          </a:p>
          <a:p>
            <a:r>
              <a:rPr lang="de-DE" dirty="0">
                <a:sym typeface="Symbol" charset="0"/>
              </a:rPr>
              <a:t>Phase 2: Random </a:t>
            </a:r>
            <a:r>
              <a:rPr lang="de-DE" dirty="0" err="1">
                <a:sym typeface="Symbol" charset="0"/>
              </a:rPr>
              <a:t>access</a:t>
            </a:r>
            <a:endParaRPr lang="de-DE" dirty="0">
              <a:sym typeface="Symbol" charset="0"/>
            </a:endParaRPr>
          </a:p>
          <a:p>
            <a:r>
              <a:rPr lang="de-DE" dirty="0">
                <a:sym typeface="Symbol" charset="0"/>
              </a:rPr>
              <a:t>Phase 3: Berechnung und Sortierung</a:t>
            </a:r>
          </a:p>
        </p:txBody>
      </p:sp>
      <p:sp>
        <p:nvSpPr>
          <p:cNvPr id="5" name="Rechteck 4"/>
          <p:cNvSpPr/>
          <p:nvPr/>
        </p:nvSpPr>
        <p:spPr>
          <a:xfrm>
            <a:off x="2304256" y="614614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Ronald </a:t>
            </a:r>
            <a:r>
              <a:rPr lang="de-DE" sz="1400" dirty="0" err="1">
                <a:solidFill>
                  <a:srgbClr val="0000FF"/>
                </a:solidFill>
              </a:rPr>
              <a:t>Fagin</a:t>
            </a:r>
            <a:r>
              <a:rPr lang="de-DE" sz="1400" dirty="0">
                <a:solidFill>
                  <a:srgbClr val="0000FF"/>
                </a:solidFill>
              </a:rPr>
              <a:t>: </a:t>
            </a:r>
            <a:r>
              <a:rPr lang="de-DE" sz="1400" dirty="0" err="1">
                <a:solidFill>
                  <a:srgbClr val="0000FF"/>
                </a:solidFill>
              </a:rPr>
              <a:t>Fuzzy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Queries</a:t>
            </a:r>
            <a:r>
              <a:rPr lang="de-DE" sz="1400" dirty="0">
                <a:solidFill>
                  <a:srgbClr val="0000FF"/>
                </a:solidFill>
              </a:rPr>
              <a:t> in Multimedia Database Systems. </a:t>
            </a:r>
            <a:r>
              <a:rPr lang="de-DE" sz="1400" dirty="0" err="1">
                <a:solidFill>
                  <a:srgbClr val="0000FF"/>
                </a:solidFill>
              </a:rPr>
              <a:t>Proc</a:t>
            </a:r>
            <a:r>
              <a:rPr lang="de-DE" sz="1400" dirty="0">
                <a:solidFill>
                  <a:srgbClr val="0000FF"/>
                </a:solidFill>
              </a:rPr>
              <a:t>. PODS-98, 1-10, </a:t>
            </a:r>
            <a:r>
              <a:rPr lang="de-DE" sz="1400" b="1" dirty="0">
                <a:solidFill>
                  <a:srgbClr val="FF0000"/>
                </a:solidFill>
              </a:rPr>
              <a:t>1998 </a:t>
            </a:r>
          </a:p>
        </p:txBody>
      </p:sp>
      <p:sp>
        <p:nvSpPr>
          <p:cNvPr id="6" name="Rechteck 5"/>
          <p:cNvSpPr/>
          <p:nvPr/>
        </p:nvSpPr>
        <p:spPr>
          <a:xfrm>
            <a:off x="2304256" y="5661248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Ronald </a:t>
            </a:r>
            <a:r>
              <a:rPr lang="de-DE" sz="1400" dirty="0" err="1">
                <a:solidFill>
                  <a:srgbClr val="0000FF"/>
                </a:solidFill>
              </a:rPr>
              <a:t>Fagin</a:t>
            </a:r>
            <a:r>
              <a:rPr lang="de-DE" sz="1400" dirty="0">
                <a:solidFill>
                  <a:srgbClr val="0000FF"/>
                </a:solidFill>
              </a:rPr>
              <a:t>. </a:t>
            </a:r>
            <a:r>
              <a:rPr lang="de-DE" sz="1400" dirty="0" err="1">
                <a:solidFill>
                  <a:srgbClr val="0000FF"/>
                </a:solidFill>
              </a:rPr>
              <a:t>Combining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Fuzzy</a:t>
            </a:r>
            <a:r>
              <a:rPr lang="de-DE" sz="1400" dirty="0">
                <a:solidFill>
                  <a:srgbClr val="0000FF"/>
                </a:solidFill>
              </a:rPr>
              <a:t> Information </a:t>
            </a:r>
            <a:r>
              <a:rPr lang="de-DE" sz="1400" dirty="0" err="1">
                <a:solidFill>
                  <a:srgbClr val="0000FF"/>
                </a:solidFill>
              </a:rPr>
              <a:t>from</a:t>
            </a:r>
            <a:r>
              <a:rPr lang="de-DE" sz="1400" dirty="0">
                <a:solidFill>
                  <a:srgbClr val="0000FF"/>
                </a:solidFill>
              </a:rPr>
              <a:t> Multiple </a:t>
            </a:r>
            <a:r>
              <a:rPr lang="de-DE" sz="1400" dirty="0" smtClean="0">
                <a:solidFill>
                  <a:srgbClr val="0000FF"/>
                </a:solidFill>
              </a:rPr>
              <a:t>Systems. PODS-96, 216</a:t>
            </a:r>
            <a:r>
              <a:rPr lang="de-DE" sz="1400" dirty="0">
                <a:solidFill>
                  <a:srgbClr val="0000FF"/>
                </a:solidFill>
              </a:rPr>
              <a:t>-226</a:t>
            </a:r>
            <a:r>
              <a:rPr lang="de-DE" sz="1400" dirty="0" smtClean="0">
                <a:solidFill>
                  <a:srgbClr val="0000FF"/>
                </a:solidFill>
              </a:rPr>
              <a:t>., </a:t>
            </a:r>
            <a:r>
              <a:rPr lang="de-DE" sz="1400" b="1" dirty="0" smtClean="0">
                <a:solidFill>
                  <a:srgbClr val="FF0000"/>
                </a:solidFill>
              </a:rPr>
              <a:t>1996 </a:t>
            </a:r>
            <a:endParaRPr lang="de-DE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2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BD0C-6100-4849-AEAC-DB9A307BE931}" type="slidenum">
              <a:rPr lang="de-DE"/>
              <a:pPr/>
              <a:t>27</a:t>
            </a:fld>
            <a:endParaRPr lang="de-DE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Top-</a:t>
            </a:r>
            <a:r>
              <a:rPr lang="de-DE" dirty="0" err="1"/>
              <a:t>k</a:t>
            </a:r>
            <a:r>
              <a:rPr lang="de-DE" dirty="0"/>
              <a:t>: </a:t>
            </a:r>
            <a:r>
              <a:rPr lang="de-DE" dirty="0" err="1"/>
              <a:t>Fagins</a:t>
            </a:r>
            <a:r>
              <a:rPr lang="de-DE" dirty="0"/>
              <a:t> Algorithmus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99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600">
                <a:sym typeface="Symbol" charset="0"/>
              </a:rPr>
              <a:t>A</a:t>
            </a:r>
            <a:r>
              <a:rPr lang="de-DE" sz="2600" baseline="-25000">
                <a:sym typeface="Symbol" charset="0"/>
              </a:rPr>
              <a:t>1</a:t>
            </a:r>
            <a:r>
              <a:rPr lang="de-DE" sz="2600">
                <a:sym typeface="Symbol" charset="0"/>
              </a:rPr>
              <a:t>  A</a:t>
            </a:r>
            <a:r>
              <a:rPr lang="de-DE" sz="2600" baseline="-25000">
                <a:sym typeface="Symbol" charset="0"/>
              </a:rPr>
              <a:t>2</a:t>
            </a:r>
            <a:r>
              <a:rPr lang="de-DE" sz="2600">
                <a:sym typeface="Symbol" charset="0"/>
              </a:rPr>
              <a:t>  ...  A</a:t>
            </a:r>
            <a:r>
              <a:rPr lang="de-DE" sz="2600" baseline="-25000">
                <a:sym typeface="Symbol" charset="0"/>
              </a:rPr>
              <a:t>m</a:t>
            </a:r>
          </a:p>
          <a:p>
            <a:pPr>
              <a:lnSpc>
                <a:spcPct val="90000"/>
              </a:lnSpc>
            </a:pPr>
            <a:r>
              <a:rPr lang="de-DE" sz="2600">
                <a:sym typeface="Symbol" charset="0"/>
              </a:rPr>
              <a:t>Phase 1: Sorted access</a:t>
            </a:r>
          </a:p>
          <a:p>
            <a:pPr lvl="1">
              <a:lnSpc>
                <a:spcPct val="90000"/>
              </a:lnSpc>
            </a:pPr>
            <a:r>
              <a:rPr lang="de-DE" sz="2200">
                <a:sym typeface="Symbol" charset="0"/>
              </a:rPr>
              <a:t>Für jedes i: Schicke A</a:t>
            </a:r>
            <a:r>
              <a:rPr lang="de-DE" sz="2200" baseline="-25000">
                <a:sym typeface="Symbol" charset="0"/>
              </a:rPr>
              <a:t>i</a:t>
            </a:r>
            <a:r>
              <a:rPr lang="de-DE" sz="2200">
                <a:sym typeface="Symbol" charset="0"/>
              </a:rPr>
              <a:t> an Quelle i</a:t>
            </a:r>
          </a:p>
          <a:p>
            <a:pPr lvl="1">
              <a:lnSpc>
                <a:spcPct val="90000"/>
              </a:lnSpc>
            </a:pPr>
            <a:r>
              <a:rPr lang="de-DE" sz="2200">
                <a:sym typeface="Symbol" charset="0"/>
              </a:rPr>
              <a:t>Schreite sukzessive voran, bis Join über alle Teilergebnisse die Größe N hat.</a:t>
            </a:r>
          </a:p>
        </p:txBody>
      </p:sp>
      <p:sp>
        <p:nvSpPr>
          <p:cNvPr id="243716" name="AutoShape 4"/>
          <p:cNvSpPr>
            <a:spLocks noChangeArrowheads="1"/>
          </p:cNvSpPr>
          <p:nvPr/>
        </p:nvSpPr>
        <p:spPr bwMode="auto">
          <a:xfrm rot="16200000">
            <a:off x="1878807" y="4898231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3717" name="AutoShape 5"/>
          <p:cNvSpPr>
            <a:spLocks noChangeArrowheads="1"/>
          </p:cNvSpPr>
          <p:nvPr/>
        </p:nvSpPr>
        <p:spPr bwMode="auto">
          <a:xfrm>
            <a:off x="1619250" y="5661025"/>
            <a:ext cx="1512888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 dirty="0"/>
              <a:t>MMDBMS_1</a:t>
            </a:r>
          </a:p>
        </p:txBody>
      </p:sp>
      <p:sp>
        <p:nvSpPr>
          <p:cNvPr id="243718" name="AutoShape 6"/>
          <p:cNvSpPr>
            <a:spLocks noChangeArrowheads="1"/>
          </p:cNvSpPr>
          <p:nvPr/>
        </p:nvSpPr>
        <p:spPr bwMode="auto">
          <a:xfrm>
            <a:off x="3348038" y="5661025"/>
            <a:ext cx="1512887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/>
              <a:t>MMDBMS_2</a:t>
            </a:r>
          </a:p>
        </p:txBody>
      </p:sp>
      <p:sp>
        <p:nvSpPr>
          <p:cNvPr id="243719" name="AutoShape 7"/>
          <p:cNvSpPr>
            <a:spLocks noChangeArrowheads="1"/>
          </p:cNvSpPr>
          <p:nvPr/>
        </p:nvSpPr>
        <p:spPr bwMode="auto">
          <a:xfrm>
            <a:off x="5867400" y="5661025"/>
            <a:ext cx="1512888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/>
              <a:t>MMDBMS_m</a:t>
            </a:r>
          </a:p>
        </p:txBody>
      </p:sp>
      <p:sp>
        <p:nvSpPr>
          <p:cNvPr id="243721" name="AutoShape 9"/>
          <p:cNvSpPr>
            <a:spLocks noChangeArrowheads="1"/>
          </p:cNvSpPr>
          <p:nvPr/>
        </p:nvSpPr>
        <p:spPr bwMode="auto">
          <a:xfrm>
            <a:off x="1042988" y="3716338"/>
            <a:ext cx="6985000" cy="865187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sz="4800" b="1">
                <a:latin typeface="Lucida Sans Unicode" charset="0"/>
                <a:cs typeface="Lucida Sans Unicode" charset="0"/>
              </a:rPr>
              <a:t>⋈</a:t>
            </a:r>
            <a:r>
              <a:rPr lang="de-DE" sz="4800" b="1" baseline="-25000">
                <a:latin typeface="Lucida Sans Unicode" charset="0"/>
                <a:cs typeface="Lucida Sans Unicode" charset="0"/>
              </a:rPr>
              <a:t>id</a:t>
            </a:r>
            <a:endParaRPr lang="de-DE" sz="4800" b="1">
              <a:latin typeface="Lucida Sans Unicode" charset="0"/>
              <a:cs typeface="Lucida Sans Unicode" charset="0"/>
            </a:endParaRPr>
          </a:p>
        </p:txBody>
      </p:sp>
      <p:sp>
        <p:nvSpPr>
          <p:cNvPr id="243722" name="AutoShape 10"/>
          <p:cNvSpPr>
            <a:spLocks noChangeArrowheads="1"/>
          </p:cNvSpPr>
          <p:nvPr/>
        </p:nvSpPr>
        <p:spPr bwMode="auto">
          <a:xfrm rot="16200000">
            <a:off x="3606007" y="4898231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3723" name="AutoShape 11"/>
          <p:cNvSpPr>
            <a:spLocks noChangeArrowheads="1"/>
          </p:cNvSpPr>
          <p:nvPr/>
        </p:nvSpPr>
        <p:spPr bwMode="auto">
          <a:xfrm rot="16200000">
            <a:off x="6125370" y="4898231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3724" name="Text Box 12"/>
          <p:cNvSpPr txBox="1">
            <a:spLocks noChangeArrowheads="1"/>
          </p:cNvSpPr>
          <p:nvPr/>
        </p:nvSpPr>
        <p:spPr bwMode="auto">
          <a:xfrm>
            <a:off x="5245100" y="5573713"/>
            <a:ext cx="479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80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521106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AFBD-BD53-4E48-A51C-F68338278994}" type="slidenum">
              <a:rPr lang="de-DE"/>
              <a:pPr/>
              <a:t>28</a:t>
            </a:fld>
            <a:endParaRPr lang="de-DE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Top-</a:t>
            </a:r>
            <a:r>
              <a:rPr lang="de-DE" dirty="0" err="1"/>
              <a:t>k</a:t>
            </a:r>
            <a:r>
              <a:rPr lang="de-DE" dirty="0"/>
              <a:t>: </a:t>
            </a:r>
            <a:r>
              <a:rPr lang="de-DE" dirty="0" err="1"/>
              <a:t>Fagins</a:t>
            </a:r>
            <a:r>
              <a:rPr lang="de-DE" dirty="0"/>
              <a:t> Algorithmus</a:t>
            </a:r>
          </a:p>
        </p:txBody>
      </p:sp>
      <p:sp>
        <p:nvSpPr>
          <p:cNvPr id="245764" name="AutoShape 4"/>
          <p:cNvSpPr>
            <a:spLocks noChangeArrowheads="1"/>
          </p:cNvSpPr>
          <p:nvPr/>
        </p:nvSpPr>
        <p:spPr bwMode="auto">
          <a:xfrm rot="16200000">
            <a:off x="1878807" y="4898231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65" name="AutoShape 5"/>
          <p:cNvSpPr>
            <a:spLocks noChangeArrowheads="1"/>
          </p:cNvSpPr>
          <p:nvPr/>
        </p:nvSpPr>
        <p:spPr bwMode="auto">
          <a:xfrm>
            <a:off x="1619250" y="5661025"/>
            <a:ext cx="1512888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 dirty="0"/>
              <a:t>MMDBMS_1</a:t>
            </a:r>
          </a:p>
        </p:txBody>
      </p:sp>
      <p:sp>
        <p:nvSpPr>
          <p:cNvPr id="245766" name="AutoShape 6"/>
          <p:cNvSpPr>
            <a:spLocks noChangeArrowheads="1"/>
          </p:cNvSpPr>
          <p:nvPr/>
        </p:nvSpPr>
        <p:spPr bwMode="auto">
          <a:xfrm>
            <a:off x="3348038" y="5661025"/>
            <a:ext cx="1512887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/>
              <a:t>MMDBMS_2</a:t>
            </a:r>
          </a:p>
        </p:txBody>
      </p:sp>
      <p:sp>
        <p:nvSpPr>
          <p:cNvPr id="245767" name="AutoShape 7"/>
          <p:cNvSpPr>
            <a:spLocks noChangeArrowheads="1"/>
          </p:cNvSpPr>
          <p:nvPr/>
        </p:nvSpPr>
        <p:spPr bwMode="auto">
          <a:xfrm>
            <a:off x="5867400" y="5661025"/>
            <a:ext cx="1512888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/>
              <a:t>MMDBMS_m</a:t>
            </a:r>
          </a:p>
        </p:txBody>
      </p:sp>
      <p:sp>
        <p:nvSpPr>
          <p:cNvPr id="245768" name="AutoShape 8"/>
          <p:cNvSpPr>
            <a:spLocks noChangeArrowheads="1"/>
          </p:cNvSpPr>
          <p:nvPr/>
        </p:nvSpPr>
        <p:spPr bwMode="auto">
          <a:xfrm>
            <a:off x="1042988" y="1773238"/>
            <a:ext cx="6985000" cy="2808287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sz="4800" b="1">
              <a:latin typeface="Lucida Sans Unicode" charset="0"/>
              <a:cs typeface="Lucida Sans Unicode" charset="0"/>
            </a:endParaRPr>
          </a:p>
        </p:txBody>
      </p:sp>
      <p:sp>
        <p:nvSpPr>
          <p:cNvPr id="245769" name="AutoShape 9"/>
          <p:cNvSpPr>
            <a:spLocks noChangeArrowheads="1"/>
          </p:cNvSpPr>
          <p:nvPr/>
        </p:nvSpPr>
        <p:spPr bwMode="auto">
          <a:xfrm rot="16200000">
            <a:off x="3606007" y="4898231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70" name="AutoShape 10"/>
          <p:cNvSpPr>
            <a:spLocks noChangeArrowheads="1"/>
          </p:cNvSpPr>
          <p:nvPr/>
        </p:nvSpPr>
        <p:spPr bwMode="auto">
          <a:xfrm rot="16200000">
            <a:off x="6125370" y="4898231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5245100" y="5573713"/>
            <a:ext cx="479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800"/>
              <a:t>...</a:t>
            </a:r>
          </a:p>
        </p:txBody>
      </p:sp>
      <p:sp>
        <p:nvSpPr>
          <p:cNvPr id="245772" name="Oval 12"/>
          <p:cNvSpPr>
            <a:spLocks noChangeArrowheads="1"/>
          </p:cNvSpPr>
          <p:nvPr/>
        </p:nvSpPr>
        <p:spPr bwMode="auto">
          <a:xfrm flipV="1">
            <a:off x="2916238" y="2276475"/>
            <a:ext cx="1727200" cy="1944688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73" name="Oval 13"/>
          <p:cNvSpPr>
            <a:spLocks noChangeArrowheads="1"/>
          </p:cNvSpPr>
          <p:nvPr/>
        </p:nvSpPr>
        <p:spPr bwMode="auto">
          <a:xfrm flipV="1">
            <a:off x="3563938" y="2060575"/>
            <a:ext cx="2303462" cy="1655763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74" name="Oval 14"/>
          <p:cNvSpPr>
            <a:spLocks noChangeArrowheads="1"/>
          </p:cNvSpPr>
          <p:nvPr/>
        </p:nvSpPr>
        <p:spPr bwMode="auto">
          <a:xfrm flipV="1">
            <a:off x="3635375" y="2924175"/>
            <a:ext cx="3024188" cy="144145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75" name="Text Box 15"/>
          <p:cNvSpPr txBox="1">
            <a:spLocks noChangeArrowheads="1"/>
          </p:cNvSpPr>
          <p:nvPr/>
        </p:nvSpPr>
        <p:spPr bwMode="auto">
          <a:xfrm>
            <a:off x="4022725" y="314166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 smtClean="0"/>
              <a:t>k</a:t>
            </a:r>
            <a:endParaRPr lang="de-DE" sz="2400" dirty="0"/>
          </a:p>
        </p:txBody>
      </p:sp>
      <p:sp>
        <p:nvSpPr>
          <p:cNvPr id="245776" name="AutoShape 16"/>
          <p:cNvSpPr>
            <a:spLocks noChangeArrowheads="1"/>
          </p:cNvSpPr>
          <p:nvPr/>
        </p:nvSpPr>
        <p:spPr bwMode="auto">
          <a:xfrm>
            <a:off x="684213" y="1773238"/>
            <a:ext cx="1706562" cy="1008062"/>
          </a:xfrm>
          <a:prstGeom prst="wedgeRoundRectCallout">
            <a:avLst>
              <a:gd name="adj1" fmla="val 83394"/>
              <a:gd name="adj2" fmla="val 91417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>
                <a:solidFill>
                  <a:schemeClr val="bg1"/>
                </a:solidFill>
              </a:rPr>
              <a:t>Objekte aus MMDBMS_1</a:t>
            </a:r>
          </a:p>
          <a:p>
            <a:pPr algn="ctr" eaLnBrk="0" hangingPunct="0"/>
            <a:r>
              <a:rPr lang="de-DE">
                <a:solidFill>
                  <a:schemeClr val="bg1"/>
                </a:solidFill>
              </a:rPr>
              <a:t>mit </a:t>
            </a:r>
            <a:r>
              <a:rPr lang="de-DE" i="1">
                <a:solidFill>
                  <a:schemeClr val="bg1"/>
                </a:solidFill>
              </a:rPr>
              <a:t>g</a:t>
            </a:r>
            <a:r>
              <a:rPr lang="de-DE" i="1" baseline="-25000">
                <a:solidFill>
                  <a:schemeClr val="bg1"/>
                </a:solidFill>
              </a:rPr>
              <a:t>A1</a:t>
            </a:r>
            <a:r>
              <a:rPr lang="de-DE" i="1">
                <a:solidFill>
                  <a:schemeClr val="bg1"/>
                </a:solidFill>
              </a:rPr>
              <a:t>(x)</a:t>
            </a:r>
          </a:p>
        </p:txBody>
      </p:sp>
      <p:sp>
        <p:nvSpPr>
          <p:cNvPr id="245777" name="AutoShape 17"/>
          <p:cNvSpPr>
            <a:spLocks noChangeArrowheads="1"/>
          </p:cNvSpPr>
          <p:nvPr/>
        </p:nvSpPr>
        <p:spPr bwMode="auto">
          <a:xfrm>
            <a:off x="7235825" y="3789363"/>
            <a:ext cx="1706563" cy="1871662"/>
          </a:xfrm>
          <a:prstGeom prst="wedgeRoundRectCallout">
            <a:avLst>
              <a:gd name="adj1" fmla="val -161907"/>
              <a:gd name="adj2" fmla="val -73833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dirty="0">
                <a:solidFill>
                  <a:schemeClr val="bg1"/>
                </a:solidFill>
              </a:rPr>
              <a:t>Objekte aus MMDBMS_2 und </a:t>
            </a:r>
            <a:r>
              <a:rPr lang="de-DE" dirty="0" err="1">
                <a:solidFill>
                  <a:schemeClr val="bg1"/>
                </a:solidFill>
              </a:rPr>
              <a:t>MMDBMS_m</a:t>
            </a:r>
            <a:endParaRPr lang="de-DE" dirty="0">
              <a:solidFill>
                <a:schemeClr val="bg1"/>
              </a:solidFill>
            </a:endParaRPr>
          </a:p>
          <a:p>
            <a:pPr algn="ctr" eaLnBrk="0" hangingPunct="0"/>
            <a:r>
              <a:rPr lang="de-DE" dirty="0">
                <a:solidFill>
                  <a:schemeClr val="bg1"/>
                </a:solidFill>
              </a:rPr>
              <a:t>mit </a:t>
            </a:r>
            <a:r>
              <a:rPr lang="de-DE" i="1" dirty="0" smtClean="0">
                <a:solidFill>
                  <a:schemeClr val="bg1"/>
                </a:solidFill>
              </a:rPr>
              <a:t>g</a:t>
            </a:r>
            <a:r>
              <a:rPr lang="de-DE" i="1" baseline="-25000" dirty="0" smtClean="0">
                <a:solidFill>
                  <a:schemeClr val="bg1"/>
                </a:solidFill>
              </a:rPr>
              <a:t>A2</a:t>
            </a:r>
            <a:r>
              <a:rPr lang="de-DE" i="1" dirty="0" smtClean="0">
                <a:solidFill>
                  <a:schemeClr val="bg1"/>
                </a:solidFill>
              </a:rPr>
              <a:t>(</a:t>
            </a:r>
            <a:r>
              <a:rPr lang="de-DE" i="1" dirty="0">
                <a:solidFill>
                  <a:schemeClr val="bg1"/>
                </a:solidFill>
              </a:rPr>
              <a:t>x) und </a:t>
            </a:r>
            <a:r>
              <a:rPr lang="de-DE" i="1" dirty="0" err="1">
                <a:solidFill>
                  <a:schemeClr val="bg1"/>
                </a:solidFill>
              </a:rPr>
              <a:t>g</a:t>
            </a:r>
            <a:r>
              <a:rPr lang="de-DE" i="1" baseline="-25000" dirty="0" err="1">
                <a:solidFill>
                  <a:schemeClr val="bg1"/>
                </a:solidFill>
              </a:rPr>
              <a:t>Am</a:t>
            </a:r>
            <a:r>
              <a:rPr lang="de-DE" i="1" dirty="0">
                <a:solidFill>
                  <a:schemeClr val="bg1"/>
                </a:solidFill>
              </a:rPr>
              <a:t>(x)</a:t>
            </a:r>
          </a:p>
        </p:txBody>
      </p:sp>
      <p:sp>
        <p:nvSpPr>
          <p:cNvPr id="245778" name="AutoShape 18"/>
          <p:cNvSpPr>
            <a:spLocks noChangeArrowheads="1"/>
          </p:cNvSpPr>
          <p:nvPr/>
        </p:nvSpPr>
        <p:spPr bwMode="auto">
          <a:xfrm>
            <a:off x="6516688" y="1341438"/>
            <a:ext cx="1706562" cy="1008062"/>
          </a:xfrm>
          <a:prstGeom prst="wedgeRoundRectCallout">
            <a:avLst>
              <a:gd name="adj1" fmla="val -132417"/>
              <a:gd name="adj2" fmla="val 57403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>
                <a:solidFill>
                  <a:schemeClr val="bg1"/>
                </a:solidFill>
              </a:rPr>
              <a:t>Objekte aus MMDBMS_2</a:t>
            </a:r>
          </a:p>
          <a:p>
            <a:pPr algn="ctr" eaLnBrk="0" hangingPunct="0"/>
            <a:r>
              <a:rPr lang="de-DE">
                <a:solidFill>
                  <a:schemeClr val="bg1"/>
                </a:solidFill>
              </a:rPr>
              <a:t>mit </a:t>
            </a:r>
            <a:r>
              <a:rPr lang="de-DE" i="1">
                <a:solidFill>
                  <a:schemeClr val="bg1"/>
                </a:solidFill>
              </a:rPr>
              <a:t>g</a:t>
            </a:r>
            <a:r>
              <a:rPr lang="de-DE" i="1" baseline="-25000">
                <a:solidFill>
                  <a:schemeClr val="bg1"/>
                </a:solidFill>
              </a:rPr>
              <a:t>A2</a:t>
            </a:r>
            <a:r>
              <a:rPr lang="de-DE" i="1">
                <a:solidFill>
                  <a:schemeClr val="bg1"/>
                </a:solidFill>
              </a:rPr>
              <a:t>(x)</a:t>
            </a:r>
          </a:p>
        </p:txBody>
      </p:sp>
      <p:sp>
        <p:nvSpPr>
          <p:cNvPr id="245779" name="AutoShape 19"/>
          <p:cNvSpPr>
            <a:spLocks noChangeArrowheads="1"/>
          </p:cNvSpPr>
          <p:nvPr/>
        </p:nvSpPr>
        <p:spPr bwMode="auto">
          <a:xfrm>
            <a:off x="179388" y="3573463"/>
            <a:ext cx="1849437" cy="1871662"/>
          </a:xfrm>
          <a:prstGeom prst="wedgeRoundRectCallout">
            <a:avLst>
              <a:gd name="adj1" fmla="val 155236"/>
              <a:gd name="adj2" fmla="val -58227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dirty="0" err="1" smtClean="0">
                <a:solidFill>
                  <a:schemeClr val="bg1"/>
                </a:solidFill>
              </a:rPr>
              <a:t>k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Objekte aus allen MMDBMS mit allen </a:t>
            </a:r>
            <a:r>
              <a:rPr lang="de-DE" i="1" dirty="0" err="1">
                <a:solidFill>
                  <a:schemeClr val="bg1"/>
                </a:solidFill>
              </a:rPr>
              <a:t>g</a:t>
            </a:r>
            <a:r>
              <a:rPr lang="de-DE" i="1" baseline="-25000" dirty="0" err="1">
                <a:solidFill>
                  <a:schemeClr val="bg1"/>
                </a:solidFill>
              </a:rPr>
              <a:t>Ai</a:t>
            </a:r>
            <a:r>
              <a:rPr lang="de-DE" i="1" dirty="0">
                <a:solidFill>
                  <a:schemeClr val="bg1"/>
                </a:solidFill>
              </a:rPr>
              <a:t>(x) </a:t>
            </a:r>
            <a:r>
              <a:rPr lang="de-DE" dirty="0">
                <a:solidFill>
                  <a:schemeClr val="bg1"/>
                </a:solidFill>
              </a:rPr>
              <a:t>also auch mit Gesamt-Note</a:t>
            </a:r>
          </a:p>
        </p:txBody>
      </p:sp>
    </p:spTree>
    <p:extLst>
      <p:ext uri="{BB962C8B-B14F-4D97-AF65-F5344CB8AC3E}">
        <p14:creationId xmlns:p14="http://schemas.microsoft.com/office/powerpoint/2010/main" val="119666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2" grpId="0" animBg="1"/>
      <p:bldP spid="245773" grpId="0" animBg="1"/>
      <p:bldP spid="245774" grpId="0" animBg="1"/>
      <p:bldP spid="245775" grpId="0"/>
      <p:bldP spid="245776" grpId="0" animBg="1"/>
      <p:bldP spid="245777" grpId="0" animBg="1"/>
      <p:bldP spid="245778" grpId="0" animBg="1"/>
      <p:bldP spid="24577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E145-20EE-E040-8F9C-E70EBE32CD69}" type="slidenum">
              <a:rPr lang="de-DE"/>
              <a:pPr/>
              <a:t>29</a:t>
            </a:fld>
            <a:endParaRPr lang="de-DE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Top-</a:t>
            </a:r>
            <a:r>
              <a:rPr lang="de-DE" dirty="0" err="1"/>
              <a:t>k</a:t>
            </a:r>
            <a:r>
              <a:rPr lang="de-DE" dirty="0"/>
              <a:t>: </a:t>
            </a:r>
            <a:r>
              <a:rPr lang="de-DE" dirty="0" err="1"/>
              <a:t>Fagins</a:t>
            </a:r>
            <a:r>
              <a:rPr lang="de-DE" dirty="0"/>
              <a:t> Algorithmus</a:t>
            </a:r>
          </a:p>
        </p:txBody>
      </p:sp>
      <p:sp>
        <p:nvSpPr>
          <p:cNvPr id="249859" name="AutoShape 3"/>
          <p:cNvSpPr>
            <a:spLocks noChangeArrowheads="1"/>
          </p:cNvSpPr>
          <p:nvPr/>
        </p:nvSpPr>
        <p:spPr bwMode="auto">
          <a:xfrm rot="16200000">
            <a:off x="1878807" y="4898231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60" name="AutoShape 4"/>
          <p:cNvSpPr>
            <a:spLocks noChangeArrowheads="1"/>
          </p:cNvSpPr>
          <p:nvPr/>
        </p:nvSpPr>
        <p:spPr bwMode="auto">
          <a:xfrm>
            <a:off x="1619250" y="5661025"/>
            <a:ext cx="1512888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 dirty="0"/>
              <a:t>MMDBMS_1</a:t>
            </a:r>
          </a:p>
        </p:txBody>
      </p:sp>
      <p:sp>
        <p:nvSpPr>
          <p:cNvPr id="249861" name="AutoShape 5"/>
          <p:cNvSpPr>
            <a:spLocks noChangeArrowheads="1"/>
          </p:cNvSpPr>
          <p:nvPr/>
        </p:nvSpPr>
        <p:spPr bwMode="auto">
          <a:xfrm>
            <a:off x="3348038" y="5661025"/>
            <a:ext cx="1512887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/>
              <a:t>MMDBMS_2</a:t>
            </a:r>
          </a:p>
        </p:txBody>
      </p:sp>
      <p:sp>
        <p:nvSpPr>
          <p:cNvPr id="249862" name="AutoShape 6"/>
          <p:cNvSpPr>
            <a:spLocks noChangeArrowheads="1"/>
          </p:cNvSpPr>
          <p:nvPr/>
        </p:nvSpPr>
        <p:spPr bwMode="auto">
          <a:xfrm>
            <a:off x="5867400" y="5661025"/>
            <a:ext cx="1512888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/>
              <a:t>MMDBMS_m</a:t>
            </a:r>
          </a:p>
        </p:txBody>
      </p:sp>
      <p:sp>
        <p:nvSpPr>
          <p:cNvPr id="249863" name="AutoShape 7"/>
          <p:cNvSpPr>
            <a:spLocks noChangeArrowheads="1"/>
          </p:cNvSpPr>
          <p:nvPr/>
        </p:nvSpPr>
        <p:spPr bwMode="auto">
          <a:xfrm>
            <a:off x="1042988" y="1773238"/>
            <a:ext cx="6985000" cy="2808287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sz="4800" b="1">
              <a:latin typeface="Lucida Sans Unicode" charset="0"/>
              <a:cs typeface="Lucida Sans Unicode" charset="0"/>
            </a:endParaRPr>
          </a:p>
        </p:txBody>
      </p:sp>
      <p:sp>
        <p:nvSpPr>
          <p:cNvPr id="249864" name="AutoShape 8"/>
          <p:cNvSpPr>
            <a:spLocks noChangeArrowheads="1"/>
          </p:cNvSpPr>
          <p:nvPr/>
        </p:nvSpPr>
        <p:spPr bwMode="auto">
          <a:xfrm rot="16200000">
            <a:off x="3606007" y="4898231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65" name="AutoShape 9"/>
          <p:cNvSpPr>
            <a:spLocks noChangeArrowheads="1"/>
          </p:cNvSpPr>
          <p:nvPr/>
        </p:nvSpPr>
        <p:spPr bwMode="auto">
          <a:xfrm rot="16200000">
            <a:off x="6125370" y="4898231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66" name="Text Box 10"/>
          <p:cNvSpPr txBox="1">
            <a:spLocks noChangeArrowheads="1"/>
          </p:cNvSpPr>
          <p:nvPr/>
        </p:nvSpPr>
        <p:spPr bwMode="auto">
          <a:xfrm>
            <a:off x="5245100" y="5573713"/>
            <a:ext cx="479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800"/>
              <a:t>...</a:t>
            </a:r>
          </a:p>
        </p:txBody>
      </p:sp>
      <p:sp>
        <p:nvSpPr>
          <p:cNvPr id="249867" name="Oval 11"/>
          <p:cNvSpPr>
            <a:spLocks noChangeArrowheads="1"/>
          </p:cNvSpPr>
          <p:nvPr/>
        </p:nvSpPr>
        <p:spPr bwMode="auto">
          <a:xfrm flipV="1">
            <a:off x="2916238" y="2276475"/>
            <a:ext cx="1727200" cy="1944688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68" name="Oval 12"/>
          <p:cNvSpPr>
            <a:spLocks noChangeArrowheads="1"/>
          </p:cNvSpPr>
          <p:nvPr/>
        </p:nvSpPr>
        <p:spPr bwMode="auto">
          <a:xfrm flipV="1">
            <a:off x="3563938" y="2060575"/>
            <a:ext cx="2303462" cy="1655763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69" name="Oval 13"/>
          <p:cNvSpPr>
            <a:spLocks noChangeArrowheads="1"/>
          </p:cNvSpPr>
          <p:nvPr/>
        </p:nvSpPr>
        <p:spPr bwMode="auto">
          <a:xfrm flipV="1">
            <a:off x="3635375" y="2924175"/>
            <a:ext cx="3024188" cy="144145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70" name="Text Box 14"/>
          <p:cNvSpPr txBox="1">
            <a:spLocks noChangeArrowheads="1"/>
          </p:cNvSpPr>
          <p:nvPr/>
        </p:nvSpPr>
        <p:spPr bwMode="auto">
          <a:xfrm>
            <a:off x="4022725" y="314166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 smtClean="0"/>
              <a:t>k</a:t>
            </a:r>
            <a:endParaRPr lang="de-DE" sz="2400" dirty="0"/>
          </a:p>
        </p:txBody>
      </p:sp>
      <p:sp>
        <p:nvSpPr>
          <p:cNvPr id="249874" name="AutoShape 18"/>
          <p:cNvSpPr>
            <a:spLocks noChangeArrowheads="1"/>
          </p:cNvSpPr>
          <p:nvPr/>
        </p:nvSpPr>
        <p:spPr bwMode="auto">
          <a:xfrm>
            <a:off x="395288" y="1773238"/>
            <a:ext cx="1849437" cy="1584325"/>
          </a:xfrm>
          <a:prstGeom prst="wedgeRoundRectCallout">
            <a:avLst>
              <a:gd name="adj1" fmla="val 143560"/>
              <a:gd name="adj2" fmla="val 53907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de-DE" dirty="0">
                <a:solidFill>
                  <a:schemeClr val="bg1"/>
                </a:solidFill>
              </a:rPr>
              <a:t>Wichtig: Dies sind nicht unbedingt die Top</a:t>
            </a:r>
            <a:r>
              <a:rPr lang="de-DE" dirty="0" smtClean="0">
                <a:solidFill>
                  <a:schemeClr val="bg1"/>
                </a:solidFill>
              </a:rPr>
              <a:t>-</a:t>
            </a:r>
            <a:r>
              <a:rPr lang="de-DE" dirty="0" err="1" smtClean="0">
                <a:solidFill>
                  <a:schemeClr val="bg1"/>
                </a:solidFill>
              </a:rPr>
              <a:t>k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Objekte!</a:t>
            </a:r>
          </a:p>
        </p:txBody>
      </p:sp>
      <p:sp>
        <p:nvSpPr>
          <p:cNvPr id="249875" name="AutoShape 19"/>
          <p:cNvSpPr>
            <a:spLocks noChangeArrowheads="1"/>
          </p:cNvSpPr>
          <p:nvPr/>
        </p:nvSpPr>
        <p:spPr bwMode="auto">
          <a:xfrm>
            <a:off x="6443663" y="1484313"/>
            <a:ext cx="2376487" cy="1873250"/>
          </a:xfrm>
          <a:prstGeom prst="wedgeRoundRectCallout">
            <a:avLst>
              <a:gd name="adj1" fmla="val -71111"/>
              <a:gd name="adj2" fmla="val 28560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de-DE" dirty="0">
                <a:solidFill>
                  <a:schemeClr val="bg1"/>
                </a:solidFill>
              </a:rPr>
              <a:t>Der Clou: Unter allen gesehenen Objekten befinden sich auch die Top</a:t>
            </a:r>
            <a:r>
              <a:rPr lang="de-DE" dirty="0" smtClean="0">
                <a:solidFill>
                  <a:schemeClr val="bg1"/>
                </a:solidFill>
              </a:rPr>
              <a:t>-</a:t>
            </a:r>
            <a:r>
              <a:rPr lang="de-DE" dirty="0" err="1" smtClean="0">
                <a:solidFill>
                  <a:schemeClr val="bg1"/>
                </a:solidFill>
              </a:rPr>
              <a:t>k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Objekte.</a:t>
            </a:r>
          </a:p>
          <a:p>
            <a:pPr eaLnBrk="0" hangingPunct="0"/>
            <a:r>
              <a:rPr lang="de-DE" dirty="0">
                <a:solidFill>
                  <a:schemeClr val="bg1"/>
                </a:solidFill>
              </a:rPr>
              <a:t>Beweis später.</a:t>
            </a:r>
          </a:p>
        </p:txBody>
      </p:sp>
    </p:spTree>
    <p:extLst>
      <p:ext uri="{BB962C8B-B14F-4D97-AF65-F5344CB8AC3E}">
        <p14:creationId xmlns:p14="http://schemas.microsoft.com/office/powerpoint/2010/main" val="144992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DB73-875C-9742-98EA-3E83F6A3F1CC}" type="slidenum">
              <a:rPr lang="de-DE"/>
              <a:pPr/>
              <a:t>3</a:t>
            </a:fld>
            <a:endParaRPr lang="de-DE"/>
          </a:p>
        </p:txBody>
      </p:sp>
      <p:sp>
        <p:nvSpPr>
          <p:cNvPr id="183301" name="AutoShape 5"/>
          <p:cNvSpPr>
            <a:spLocks noChangeArrowheads="1"/>
          </p:cNvSpPr>
          <p:nvPr/>
        </p:nvSpPr>
        <p:spPr bwMode="auto">
          <a:xfrm>
            <a:off x="1908175" y="3430042"/>
            <a:ext cx="1081088" cy="431800"/>
          </a:xfrm>
          <a:prstGeom prst="wedgeRoundRectCallout">
            <a:avLst>
              <a:gd name="adj1" fmla="val 67329"/>
              <a:gd name="adj2" fmla="val -30845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/>
              <a:t>20.000</a:t>
            </a:r>
          </a:p>
        </p:txBody>
      </p:sp>
      <p:sp>
        <p:nvSpPr>
          <p:cNvPr id="183302" name="AutoShape 6"/>
          <p:cNvSpPr>
            <a:spLocks noChangeArrowheads="1"/>
          </p:cNvSpPr>
          <p:nvPr/>
        </p:nvSpPr>
        <p:spPr bwMode="auto">
          <a:xfrm>
            <a:off x="3708400" y="3430042"/>
            <a:ext cx="1081088" cy="431800"/>
          </a:xfrm>
          <a:prstGeom prst="wedgeRoundRectCallout">
            <a:avLst>
              <a:gd name="adj1" fmla="val 79370"/>
              <a:gd name="adj2" fmla="val -3172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/>
              <a:t>1.000</a:t>
            </a:r>
          </a:p>
        </p:txBody>
      </p:sp>
      <p:sp>
        <p:nvSpPr>
          <p:cNvPr id="183303" name="AutoShape 7"/>
          <p:cNvSpPr>
            <a:spLocks noChangeArrowheads="1"/>
          </p:cNvSpPr>
          <p:nvPr/>
        </p:nvSpPr>
        <p:spPr bwMode="auto">
          <a:xfrm>
            <a:off x="5940425" y="3430042"/>
            <a:ext cx="1081088" cy="431800"/>
          </a:xfrm>
          <a:prstGeom prst="wedgeRoundRectCallout">
            <a:avLst>
              <a:gd name="adj1" fmla="val -69867"/>
              <a:gd name="adj2" fmla="val -2281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/>
              <a:t>1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</p:txBody>
      </p:sp>
      <p:sp>
        <p:nvSpPr>
          <p:cNvPr id="1833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4267200"/>
            <a:ext cx="8229600" cy="1863725"/>
          </a:xfrm>
        </p:spPr>
        <p:txBody>
          <a:bodyPr/>
          <a:lstStyle/>
          <a:p>
            <a:r>
              <a:rPr lang="de-DE" dirty="0" smtClean="0"/>
              <a:t>Naive Auswertung: 20.000 </a:t>
            </a:r>
            <a:r>
              <a:rPr lang="de-DE" dirty="0"/>
              <a:t>Hotels mit aufsteigender Entfernung zu </a:t>
            </a:r>
            <a:r>
              <a:rPr lang="de-DE" dirty="0" smtClean="0"/>
              <a:t>LBC</a:t>
            </a:r>
            <a:endParaRPr lang="de-DE" dirty="0"/>
          </a:p>
          <a:p>
            <a:r>
              <a:rPr lang="de-DE" dirty="0" smtClean="0"/>
              <a:t>Zur Sortierung: mind. 20.000 Mal </a:t>
            </a:r>
            <a:r>
              <a:rPr lang="de-DE" dirty="0" err="1"/>
              <a:t>distance</a:t>
            </a:r>
            <a:r>
              <a:rPr lang="de-DE" dirty="0"/>
              <a:t>() ausführen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1763713" y="1556792"/>
            <a:ext cx="59335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SELECT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h.name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h.adresse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h.tel</a:t>
            </a:r>
            <a:endParaRPr lang="de-DE" sz="2400" dirty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FROM 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hotels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h,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flughäfen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f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WHERE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f.name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= </a:t>
            </a:r>
            <a:r>
              <a:rPr lang="de-DE" sz="2400" dirty="0" smtClean="0">
                <a:solidFill>
                  <a:schemeClr val="tx2"/>
                </a:solidFill>
                <a:latin typeface="Lucida Console" charset="0"/>
              </a:rPr>
              <a:t>‚LBC‘</a:t>
            </a:r>
            <a:endParaRPr lang="de-DE" sz="2400" dirty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ORDER BY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distance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(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h.ort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f.ort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)</a:t>
            </a:r>
          </a:p>
        </p:txBody>
      </p:sp>
      <p:sp>
        <p:nvSpPr>
          <p:cNvPr id="2" name="Rechteck 1"/>
          <p:cNvSpPr/>
          <p:nvPr/>
        </p:nvSpPr>
        <p:spPr>
          <a:xfrm>
            <a:off x="2483768" y="614672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M.J. Carey, Donald Kossmann: On </a:t>
            </a:r>
            <a:r>
              <a:rPr lang="de-DE" sz="1400" dirty="0" err="1">
                <a:solidFill>
                  <a:srgbClr val="0000FF"/>
                </a:solidFill>
              </a:rPr>
              <a:t>Saying</a:t>
            </a:r>
            <a:r>
              <a:rPr lang="de-DE" sz="1400" dirty="0">
                <a:solidFill>
                  <a:srgbClr val="0000FF"/>
                </a:solidFill>
              </a:rPr>
              <a:t> "</a:t>
            </a:r>
            <a:r>
              <a:rPr lang="de-DE" sz="1400" dirty="0" err="1">
                <a:solidFill>
                  <a:srgbClr val="0000FF"/>
                </a:solidFill>
              </a:rPr>
              <a:t>Enough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Already</a:t>
            </a:r>
            <a:r>
              <a:rPr lang="de-DE" sz="1400" dirty="0">
                <a:solidFill>
                  <a:srgbClr val="0000FF"/>
                </a:solidFill>
              </a:rPr>
              <a:t>!" in SQL. SIGMOD Conference: 219-230,  </a:t>
            </a:r>
            <a:r>
              <a:rPr lang="de-DE" sz="1400" b="1" dirty="0" smtClean="0">
                <a:solidFill>
                  <a:srgbClr val="FF0000"/>
                </a:solidFill>
              </a:rPr>
              <a:t>1997</a:t>
            </a:r>
            <a:endParaRPr lang="de-DE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3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animBg="1"/>
      <p:bldP spid="183302" grpId="0" animBg="1"/>
      <p:bldP spid="183303" grpId="0" animBg="1"/>
      <p:bldP spid="18330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31D-95D0-014E-9E9B-F256551FDD3E}" type="slidenum">
              <a:rPr lang="de-DE"/>
              <a:pPr/>
              <a:t>30</a:t>
            </a:fld>
            <a:endParaRPr lang="de-DE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Top-</a:t>
            </a:r>
            <a:r>
              <a:rPr lang="de-DE" dirty="0" err="1"/>
              <a:t>k</a:t>
            </a:r>
            <a:r>
              <a:rPr lang="de-DE" dirty="0"/>
              <a:t>: </a:t>
            </a:r>
            <a:r>
              <a:rPr lang="de-DE" dirty="0" err="1"/>
              <a:t>Fagins</a:t>
            </a:r>
            <a:r>
              <a:rPr lang="de-DE" dirty="0"/>
              <a:t> Algorithmus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010400" cy="4260850"/>
          </a:xfrm>
        </p:spPr>
        <p:txBody>
          <a:bodyPr/>
          <a:lstStyle/>
          <a:p>
            <a:r>
              <a:rPr lang="de-DE">
                <a:sym typeface="Symbol" charset="0"/>
              </a:rPr>
              <a:t>Phase 2: Random access</a:t>
            </a:r>
          </a:p>
          <a:p>
            <a:pPr lvl="1"/>
            <a:r>
              <a:rPr lang="de-DE">
                <a:sym typeface="Symbol" charset="0"/>
              </a:rPr>
              <a:t>Hole alle unbekannten </a:t>
            </a:r>
            <a:r>
              <a:rPr lang="de-DE" i="1"/>
              <a:t>g</a:t>
            </a:r>
            <a:r>
              <a:rPr lang="de-DE" i="1" baseline="-25000"/>
              <a:t>Ai</a:t>
            </a:r>
            <a:r>
              <a:rPr lang="de-DE" i="1"/>
              <a:t>(x)</a:t>
            </a:r>
            <a:r>
              <a:rPr lang="de-DE"/>
              <a:t> ein.</a:t>
            </a:r>
          </a:p>
        </p:txBody>
      </p:sp>
      <p:sp>
        <p:nvSpPr>
          <p:cNvPr id="244742" name="AutoShape 6"/>
          <p:cNvSpPr>
            <a:spLocks noChangeArrowheads="1"/>
          </p:cNvSpPr>
          <p:nvPr/>
        </p:nvSpPr>
        <p:spPr bwMode="auto">
          <a:xfrm>
            <a:off x="1619250" y="5661025"/>
            <a:ext cx="1512888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 dirty="0"/>
              <a:t>MMDBMS_1</a:t>
            </a:r>
          </a:p>
        </p:txBody>
      </p:sp>
      <p:sp>
        <p:nvSpPr>
          <p:cNvPr id="244743" name="AutoShape 7"/>
          <p:cNvSpPr>
            <a:spLocks noChangeArrowheads="1"/>
          </p:cNvSpPr>
          <p:nvPr/>
        </p:nvSpPr>
        <p:spPr bwMode="auto">
          <a:xfrm>
            <a:off x="3348038" y="5661025"/>
            <a:ext cx="1512887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/>
              <a:t>MMDBMS_2</a:t>
            </a:r>
          </a:p>
        </p:txBody>
      </p:sp>
      <p:sp>
        <p:nvSpPr>
          <p:cNvPr id="244744" name="AutoShape 8"/>
          <p:cNvSpPr>
            <a:spLocks noChangeArrowheads="1"/>
          </p:cNvSpPr>
          <p:nvPr/>
        </p:nvSpPr>
        <p:spPr bwMode="auto">
          <a:xfrm>
            <a:off x="5867400" y="5661025"/>
            <a:ext cx="1512888" cy="720725"/>
          </a:xfrm>
          <a:prstGeom prst="can">
            <a:avLst>
              <a:gd name="adj" fmla="val 25000"/>
            </a:avLst>
          </a:prstGeom>
          <a:solidFill>
            <a:srgbClr val="6B6B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de-DE"/>
              <a:t>MMDBMS_m</a:t>
            </a:r>
          </a:p>
        </p:txBody>
      </p:sp>
      <p:sp>
        <p:nvSpPr>
          <p:cNvPr id="244745" name="AutoShape 9"/>
          <p:cNvSpPr>
            <a:spLocks noChangeArrowheads="1"/>
          </p:cNvSpPr>
          <p:nvPr/>
        </p:nvSpPr>
        <p:spPr bwMode="auto">
          <a:xfrm>
            <a:off x="1042988" y="2565400"/>
            <a:ext cx="6985000" cy="2808288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sz="4800" b="1">
              <a:latin typeface="Lucida Sans Unicode" charset="0"/>
              <a:cs typeface="Lucida Sans Unicode" charset="0"/>
            </a:endParaRPr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5245100" y="5573713"/>
            <a:ext cx="479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800"/>
              <a:t>...</a:t>
            </a:r>
          </a:p>
        </p:txBody>
      </p:sp>
      <p:sp>
        <p:nvSpPr>
          <p:cNvPr id="244749" name="Oval 13"/>
          <p:cNvSpPr>
            <a:spLocks noChangeArrowheads="1"/>
          </p:cNvSpPr>
          <p:nvPr/>
        </p:nvSpPr>
        <p:spPr bwMode="auto">
          <a:xfrm flipV="1">
            <a:off x="2916238" y="3068638"/>
            <a:ext cx="1727200" cy="1944687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4750" name="Oval 14"/>
          <p:cNvSpPr>
            <a:spLocks noChangeArrowheads="1"/>
          </p:cNvSpPr>
          <p:nvPr/>
        </p:nvSpPr>
        <p:spPr bwMode="auto">
          <a:xfrm flipV="1">
            <a:off x="3563938" y="2852738"/>
            <a:ext cx="2303462" cy="1655762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4751" name="Oval 15"/>
          <p:cNvSpPr>
            <a:spLocks noChangeArrowheads="1"/>
          </p:cNvSpPr>
          <p:nvPr/>
        </p:nvSpPr>
        <p:spPr bwMode="auto">
          <a:xfrm flipV="1">
            <a:off x="3635375" y="3716338"/>
            <a:ext cx="3024188" cy="144145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4022725" y="393382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 err="1" smtClean="0"/>
              <a:t>k</a:t>
            </a:r>
            <a:endParaRPr lang="de-DE" sz="2400" dirty="0"/>
          </a:p>
        </p:txBody>
      </p:sp>
      <p:sp>
        <p:nvSpPr>
          <p:cNvPr id="244758" name="Oval 22"/>
          <p:cNvSpPr>
            <a:spLocks noChangeArrowheads="1"/>
          </p:cNvSpPr>
          <p:nvPr/>
        </p:nvSpPr>
        <p:spPr bwMode="auto">
          <a:xfrm>
            <a:off x="3059113" y="4005263"/>
            <a:ext cx="215900" cy="2159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4759" name="Oval 23"/>
          <p:cNvSpPr>
            <a:spLocks noChangeArrowheads="1"/>
          </p:cNvSpPr>
          <p:nvPr/>
        </p:nvSpPr>
        <p:spPr bwMode="auto">
          <a:xfrm>
            <a:off x="3924300" y="4508500"/>
            <a:ext cx="215900" cy="2159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4760" name="Oval 24"/>
          <p:cNvSpPr>
            <a:spLocks noChangeArrowheads="1"/>
          </p:cNvSpPr>
          <p:nvPr/>
        </p:nvSpPr>
        <p:spPr bwMode="auto">
          <a:xfrm>
            <a:off x="6156325" y="4292600"/>
            <a:ext cx="215900" cy="2159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44761" name="AutoShape 25"/>
          <p:cNvCxnSpPr>
            <a:cxnSpLocks noChangeShapeType="1"/>
            <a:stCxn id="244758" idx="4"/>
            <a:endCxn id="244743" idx="1"/>
          </p:cNvCxnSpPr>
          <p:nvPr/>
        </p:nvCxnSpPr>
        <p:spPr bwMode="auto">
          <a:xfrm rot="16200000" flipH="1">
            <a:off x="2916238" y="4471988"/>
            <a:ext cx="1439862" cy="938212"/>
          </a:xfrm>
          <a:prstGeom prst="curvedConnector3">
            <a:avLst>
              <a:gd name="adj1" fmla="val 49944"/>
            </a:avLst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2" name="AutoShape 26"/>
          <p:cNvCxnSpPr>
            <a:cxnSpLocks noChangeShapeType="1"/>
            <a:stCxn id="244758" idx="5"/>
            <a:endCxn id="244744" idx="1"/>
          </p:cNvCxnSpPr>
          <p:nvPr/>
        </p:nvCxnSpPr>
        <p:spPr bwMode="auto">
          <a:xfrm rot="16200000" flipH="1">
            <a:off x="4198145" y="3234531"/>
            <a:ext cx="1471612" cy="3381375"/>
          </a:xfrm>
          <a:prstGeom prst="curvedConnector3">
            <a:avLst>
              <a:gd name="adj1" fmla="val 51023"/>
            </a:avLst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3" name="AutoShape 27"/>
          <p:cNvCxnSpPr>
            <a:cxnSpLocks noChangeShapeType="1"/>
            <a:stCxn id="244759" idx="5"/>
            <a:endCxn id="244744" idx="1"/>
          </p:cNvCxnSpPr>
          <p:nvPr/>
        </p:nvCxnSpPr>
        <p:spPr bwMode="auto">
          <a:xfrm rot="16200000" flipH="1">
            <a:off x="4882356" y="3918744"/>
            <a:ext cx="968375" cy="2516188"/>
          </a:xfrm>
          <a:prstGeom prst="curvedConnector3">
            <a:avLst>
              <a:gd name="adj1" fmla="val 90981"/>
            </a:avLst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4" name="AutoShape 28"/>
          <p:cNvCxnSpPr>
            <a:cxnSpLocks noChangeShapeType="1"/>
            <a:stCxn id="244760" idx="3"/>
            <a:endCxn id="244744" idx="1"/>
          </p:cNvCxnSpPr>
          <p:nvPr/>
        </p:nvCxnSpPr>
        <p:spPr bwMode="auto">
          <a:xfrm rot="16200000" flipH="1">
            <a:off x="5814219" y="4850606"/>
            <a:ext cx="1184275" cy="436563"/>
          </a:xfrm>
          <a:prstGeom prst="curvedConnector3">
            <a:avLst>
              <a:gd name="adj1" fmla="val 51343"/>
            </a:avLst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5" name="AutoShape 29"/>
          <p:cNvCxnSpPr>
            <a:cxnSpLocks noChangeShapeType="1"/>
            <a:stCxn id="244760" idx="2"/>
            <a:endCxn id="244742" idx="1"/>
          </p:cNvCxnSpPr>
          <p:nvPr/>
        </p:nvCxnSpPr>
        <p:spPr bwMode="auto">
          <a:xfrm rot="10800000" flipV="1">
            <a:off x="2376488" y="4400550"/>
            <a:ext cx="3779837" cy="1260475"/>
          </a:xfrm>
          <a:prstGeom prst="curvedConnector2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4766" name="AutoShape 30"/>
          <p:cNvSpPr>
            <a:spLocks noChangeArrowheads="1"/>
          </p:cNvSpPr>
          <p:nvPr/>
        </p:nvSpPr>
        <p:spPr bwMode="auto">
          <a:xfrm>
            <a:off x="6443663" y="1700213"/>
            <a:ext cx="2016125" cy="1657350"/>
          </a:xfrm>
          <a:prstGeom prst="wedgeRoundRectCallout">
            <a:avLst>
              <a:gd name="adj1" fmla="val -69292"/>
              <a:gd name="adj2" fmla="val 51630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de-DE">
                <a:solidFill>
                  <a:schemeClr val="bg1"/>
                </a:solidFill>
              </a:rPr>
              <a:t>Ergebnis: Nun kennen wir alle Noten aller gesehenen Objekte.</a:t>
            </a:r>
          </a:p>
        </p:txBody>
      </p:sp>
    </p:spTree>
    <p:extLst>
      <p:ext uri="{BB962C8B-B14F-4D97-AF65-F5344CB8AC3E}">
        <p14:creationId xmlns:p14="http://schemas.microsoft.com/office/powerpoint/2010/main" val="39772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6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A68BF-7CD8-2C41-8223-387EA961D332}" type="slidenum">
              <a:rPr lang="de-DE"/>
              <a:pPr/>
              <a:t>31</a:t>
            </a:fld>
            <a:endParaRPr lang="de-DE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Top-</a:t>
            </a:r>
            <a:r>
              <a:rPr lang="de-DE" dirty="0" err="1"/>
              <a:t>k</a:t>
            </a:r>
            <a:r>
              <a:rPr lang="de-DE" dirty="0"/>
              <a:t>: </a:t>
            </a:r>
            <a:r>
              <a:rPr lang="de-DE" dirty="0" err="1"/>
              <a:t>Fagins</a:t>
            </a:r>
            <a:r>
              <a:rPr lang="de-DE" dirty="0"/>
              <a:t> Algorithmus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ym typeface="Symbol" charset="0"/>
              </a:rPr>
              <a:t>Phase 3: Berechnung und Sortierung</a:t>
            </a:r>
          </a:p>
          <a:p>
            <a:pPr lvl="1"/>
            <a:r>
              <a:rPr lang="de-DE" dirty="0">
                <a:sym typeface="Symbol" charset="0"/>
              </a:rPr>
              <a:t>Berechne für jedes Objekt </a:t>
            </a:r>
            <a:br>
              <a:rPr lang="de-DE" dirty="0">
                <a:sym typeface="Symbol" charset="0"/>
              </a:rPr>
            </a:br>
            <a:r>
              <a:rPr lang="de-DE" i="1" dirty="0">
                <a:sym typeface="Symbol" charset="0"/>
              </a:rPr>
              <a:t>g</a:t>
            </a:r>
            <a:r>
              <a:rPr lang="de-DE" i="1" baseline="-25000" dirty="0">
                <a:sym typeface="Symbol" charset="0"/>
              </a:rPr>
              <a:t>A1  A2  ...  Am</a:t>
            </a:r>
            <a:r>
              <a:rPr lang="de-DE" i="1" dirty="0">
                <a:sym typeface="Symbol" charset="0"/>
              </a:rPr>
              <a:t>(x) </a:t>
            </a:r>
            <a:br>
              <a:rPr lang="de-DE" i="1" dirty="0">
                <a:sym typeface="Symbol" charset="0"/>
              </a:rPr>
            </a:br>
            <a:r>
              <a:rPr lang="de-DE" i="1" dirty="0">
                <a:sym typeface="Symbol" charset="0"/>
              </a:rPr>
              <a:t>	= </a:t>
            </a:r>
            <a:r>
              <a:rPr lang="de-DE" dirty="0">
                <a:sym typeface="Symbol" charset="0"/>
              </a:rPr>
              <a:t>min{</a:t>
            </a:r>
            <a:r>
              <a:rPr lang="de-DE" i="1" dirty="0">
                <a:sym typeface="Symbol" charset="0"/>
              </a:rPr>
              <a:t>g</a:t>
            </a:r>
            <a:r>
              <a:rPr lang="de-DE" i="1" baseline="-25000" dirty="0">
                <a:sym typeface="Symbol" charset="0"/>
              </a:rPr>
              <a:t>A1</a:t>
            </a:r>
            <a:r>
              <a:rPr lang="de-DE" i="1" dirty="0">
                <a:sym typeface="Symbol" charset="0"/>
              </a:rPr>
              <a:t>(x), g</a:t>
            </a:r>
            <a:r>
              <a:rPr lang="de-DE" i="1" baseline="-25000" dirty="0">
                <a:sym typeface="Symbol" charset="0"/>
              </a:rPr>
              <a:t>A2</a:t>
            </a:r>
            <a:r>
              <a:rPr lang="de-DE" i="1" dirty="0">
                <a:sym typeface="Symbol" charset="0"/>
              </a:rPr>
              <a:t>(x),..., </a:t>
            </a:r>
            <a:r>
              <a:rPr lang="de-DE" i="1" dirty="0" err="1">
                <a:sym typeface="Symbol" charset="0"/>
              </a:rPr>
              <a:t>g</a:t>
            </a:r>
            <a:r>
              <a:rPr lang="de-DE" i="1" baseline="-25000" dirty="0" err="1">
                <a:sym typeface="Symbol" charset="0"/>
              </a:rPr>
              <a:t>Am</a:t>
            </a:r>
            <a:r>
              <a:rPr lang="de-DE" i="1" dirty="0">
                <a:sym typeface="Symbol" charset="0"/>
              </a:rPr>
              <a:t>(x)</a:t>
            </a:r>
            <a:r>
              <a:rPr lang="de-DE" dirty="0">
                <a:sym typeface="Symbol" charset="0"/>
              </a:rPr>
              <a:t>}</a:t>
            </a:r>
          </a:p>
          <a:p>
            <a:pPr lvl="1"/>
            <a:r>
              <a:rPr lang="de-DE" dirty="0">
                <a:sym typeface="Symbol" charset="0"/>
              </a:rPr>
              <a:t>Sortiere alle Objekte nach </a:t>
            </a:r>
            <a:r>
              <a:rPr lang="de-DE" i="1" dirty="0">
                <a:sym typeface="Symbol" charset="0"/>
              </a:rPr>
              <a:t>g</a:t>
            </a:r>
            <a:r>
              <a:rPr lang="de-DE" i="1" baseline="-25000" dirty="0">
                <a:sym typeface="Symbol" charset="0"/>
              </a:rPr>
              <a:t>A1  A2  ...  Am</a:t>
            </a:r>
            <a:r>
              <a:rPr lang="de-DE" i="1" dirty="0">
                <a:sym typeface="Symbol" charset="0"/>
              </a:rPr>
              <a:t>(x)</a:t>
            </a:r>
          </a:p>
          <a:p>
            <a:pPr lvl="1"/>
            <a:r>
              <a:rPr lang="de-DE" dirty="0">
                <a:sym typeface="Symbol" charset="0"/>
              </a:rPr>
              <a:t>Selektierte die höchsten </a:t>
            </a:r>
            <a:r>
              <a:rPr lang="de-DE" dirty="0" err="1" smtClean="0">
                <a:sym typeface="Symbol" charset="0"/>
              </a:rPr>
              <a:t>k</a:t>
            </a:r>
            <a:r>
              <a:rPr lang="de-DE" dirty="0" smtClean="0">
                <a:sym typeface="Symbol" charset="0"/>
              </a:rPr>
              <a:t> </a:t>
            </a:r>
            <a:r>
              <a:rPr lang="de-DE" dirty="0">
                <a:sym typeface="Symbol" charset="0"/>
              </a:rPr>
              <a:t>Objekte.</a:t>
            </a:r>
          </a:p>
          <a:p>
            <a:pPr lvl="1"/>
            <a:r>
              <a:rPr lang="de-DE" dirty="0">
                <a:sym typeface="Symbol" charset="0"/>
              </a:rPr>
              <a:t>Ausgabe dieser Top</a:t>
            </a:r>
            <a:r>
              <a:rPr lang="de-DE" dirty="0" smtClean="0">
                <a:sym typeface="Symbol" charset="0"/>
              </a:rPr>
              <a:t>-</a:t>
            </a:r>
            <a:r>
              <a:rPr lang="de-DE" dirty="0" err="1" smtClean="0">
                <a:sym typeface="Symbol" charset="0"/>
              </a:rPr>
              <a:t>k</a:t>
            </a:r>
            <a:r>
              <a:rPr lang="de-DE" dirty="0" smtClean="0">
                <a:sym typeface="Symbol" charset="0"/>
              </a:rPr>
              <a:t> </a:t>
            </a:r>
            <a:r>
              <a:rPr lang="de-DE" dirty="0">
                <a:sym typeface="Symbol" charset="0"/>
              </a:rPr>
              <a:t>Objekte.</a:t>
            </a:r>
          </a:p>
        </p:txBody>
      </p:sp>
    </p:spTree>
    <p:extLst>
      <p:ext uri="{BB962C8B-B14F-4D97-AF65-F5344CB8AC3E}">
        <p14:creationId xmlns:p14="http://schemas.microsoft.com/office/powerpoint/2010/main" val="156796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EABD-A621-194F-9180-09689FF2DC8B}" type="slidenum">
              <a:rPr lang="de-DE"/>
              <a:pPr/>
              <a:t>32</a:t>
            </a:fld>
            <a:endParaRPr lang="de-DE"/>
          </a:p>
        </p:txBody>
      </p:sp>
      <p:sp>
        <p:nvSpPr>
          <p:cNvPr id="363676" name="Rectangle 1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Fagins</a:t>
            </a:r>
            <a:r>
              <a:rPr lang="de-DE" dirty="0"/>
              <a:t> Algorithmus – Beispiel</a:t>
            </a:r>
          </a:p>
        </p:txBody>
      </p:sp>
      <p:sp>
        <p:nvSpPr>
          <p:cNvPr id="363677" name="Rectangle 15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Anfrage:</a:t>
            </a:r>
          </a:p>
          <a:p>
            <a:pPr lvl="1"/>
            <a:r>
              <a:rPr lang="de-DE" dirty="0">
                <a:sym typeface="Symbol" charset="0"/>
              </a:rPr>
              <a:t>Form = ‚rund‘  </a:t>
            </a:r>
            <a:r>
              <a:rPr lang="de-DE" dirty="0"/>
              <a:t>Farbe = ‚rot‘ </a:t>
            </a:r>
            <a:r>
              <a:rPr lang="de-DE" dirty="0">
                <a:sym typeface="Symbol" charset="0"/>
              </a:rPr>
              <a:t> </a:t>
            </a:r>
            <a:r>
              <a:rPr lang="de-DE" dirty="0"/>
              <a:t>Stil = ‚Modern‘</a:t>
            </a:r>
          </a:p>
          <a:p>
            <a:pPr lvl="1"/>
            <a:r>
              <a:rPr lang="de-DE" dirty="0" err="1" smtClean="0"/>
              <a:t>k</a:t>
            </a:r>
            <a:r>
              <a:rPr lang="de-DE" dirty="0" smtClean="0"/>
              <a:t> </a:t>
            </a:r>
            <a:r>
              <a:rPr lang="de-DE" dirty="0"/>
              <a:t>= 2</a:t>
            </a:r>
          </a:p>
        </p:txBody>
      </p:sp>
      <p:graphicFrame>
        <p:nvGraphicFramePr>
          <p:cNvPr id="363705" name="Group 185"/>
          <p:cNvGraphicFramePr>
            <a:graphicFrameLocks noGrp="1"/>
          </p:cNvGraphicFramePr>
          <p:nvPr>
            <p:ph sz="half" idx="4294967295"/>
          </p:nvPr>
        </p:nvGraphicFramePr>
        <p:xfrm>
          <a:off x="292100" y="3808413"/>
          <a:ext cx="3052763" cy="2377440"/>
        </p:xfrm>
        <a:graphic>
          <a:graphicData uri="http://schemas.openxmlformats.org/drawingml/2006/table">
            <a:tbl>
              <a:tblPr/>
              <a:tblGrid>
                <a:gridCol w="438150"/>
                <a:gridCol w="1328738"/>
                <a:gridCol w="1285875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Rundheit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achteck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viereck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dreieck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strich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3707" name="Group 187"/>
          <p:cNvGraphicFramePr>
            <a:graphicFrameLocks noGrp="1"/>
          </p:cNvGraphicFramePr>
          <p:nvPr/>
        </p:nvGraphicFramePr>
        <p:xfrm>
          <a:off x="6457950" y="3795713"/>
          <a:ext cx="2471738" cy="2377440"/>
        </p:xfrm>
        <a:graphic>
          <a:graphicData uri="http://schemas.openxmlformats.org/drawingml/2006/table">
            <a:tbl>
              <a:tblPr/>
              <a:tblGrid>
                <a:gridCol w="438150"/>
                <a:gridCol w="974725"/>
                <a:gridCol w="1058863"/>
              </a:tblGrid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Farbe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Rotheit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gelb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blau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grün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3706" name="Group 186"/>
          <p:cNvGraphicFramePr>
            <a:graphicFrameLocks noGrp="1"/>
          </p:cNvGraphicFramePr>
          <p:nvPr/>
        </p:nvGraphicFramePr>
        <p:xfrm>
          <a:off x="3387725" y="3808413"/>
          <a:ext cx="2963863" cy="2377440"/>
        </p:xfrm>
        <a:graphic>
          <a:graphicData uri="http://schemas.openxmlformats.org/drawingml/2006/table">
            <a:tbl>
              <a:tblPr/>
              <a:tblGrid>
                <a:gridCol w="438150"/>
                <a:gridCol w="1044575"/>
                <a:gridCol w="14811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Modernität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modern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keltisch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uralt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3678" name="Rectangle 158"/>
          <p:cNvSpPr>
            <a:spLocks noChangeArrowheads="1"/>
          </p:cNvSpPr>
          <p:nvPr/>
        </p:nvSpPr>
        <p:spPr bwMode="auto">
          <a:xfrm>
            <a:off x="250825" y="3429000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/>
              <a:t>MMDBMS_1</a:t>
            </a:r>
          </a:p>
        </p:txBody>
      </p:sp>
      <p:sp>
        <p:nvSpPr>
          <p:cNvPr id="363679" name="Rectangle 159"/>
          <p:cNvSpPr>
            <a:spLocks noChangeArrowheads="1"/>
          </p:cNvSpPr>
          <p:nvPr/>
        </p:nvSpPr>
        <p:spPr bwMode="auto">
          <a:xfrm>
            <a:off x="3348038" y="3435350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/>
              <a:t>MMDBMS_2</a:t>
            </a:r>
          </a:p>
        </p:txBody>
      </p:sp>
      <p:sp>
        <p:nvSpPr>
          <p:cNvPr id="363680" name="Rectangle 160"/>
          <p:cNvSpPr>
            <a:spLocks noChangeArrowheads="1"/>
          </p:cNvSpPr>
          <p:nvPr/>
        </p:nvSpPr>
        <p:spPr bwMode="auto">
          <a:xfrm>
            <a:off x="6445250" y="3441700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/>
              <a:t>MMDBMS_3</a:t>
            </a:r>
          </a:p>
        </p:txBody>
      </p:sp>
    </p:spTree>
    <p:extLst>
      <p:ext uri="{BB962C8B-B14F-4D97-AF65-F5344CB8AC3E}">
        <p14:creationId xmlns:p14="http://schemas.microsoft.com/office/powerpoint/2010/main" val="165298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A69B-8E87-504D-889A-B0ADEFA1BBEC}" type="slidenum">
              <a:rPr lang="de-DE"/>
              <a:pPr/>
              <a:t>33</a:t>
            </a:fld>
            <a:endParaRPr lang="de-DE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Fagins Algorithmus – Beispiel</a:t>
            </a: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 rot="16200000">
            <a:off x="2187576" y="4230687"/>
            <a:ext cx="64770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5944" name="AutoShape 8"/>
          <p:cNvSpPr>
            <a:spLocks noChangeArrowheads="1"/>
          </p:cNvSpPr>
          <p:nvPr/>
        </p:nvSpPr>
        <p:spPr bwMode="auto">
          <a:xfrm>
            <a:off x="1042988" y="1341438"/>
            <a:ext cx="6985000" cy="2808287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sz="4800" b="1">
              <a:latin typeface="Lucida Sans Unicode" charset="0"/>
              <a:cs typeface="Lucida Sans Unicode" charset="0"/>
            </a:endParaRPr>
          </a:p>
        </p:txBody>
      </p:sp>
      <p:sp>
        <p:nvSpPr>
          <p:cNvPr id="295945" name="AutoShape 9"/>
          <p:cNvSpPr>
            <a:spLocks noChangeArrowheads="1"/>
          </p:cNvSpPr>
          <p:nvPr/>
        </p:nvSpPr>
        <p:spPr bwMode="auto">
          <a:xfrm rot="16200000">
            <a:off x="4129088" y="4230687"/>
            <a:ext cx="64770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5946" name="AutoShape 10"/>
          <p:cNvSpPr>
            <a:spLocks noChangeArrowheads="1"/>
          </p:cNvSpPr>
          <p:nvPr/>
        </p:nvSpPr>
        <p:spPr bwMode="auto">
          <a:xfrm rot="16200000">
            <a:off x="6381751" y="4230687"/>
            <a:ext cx="64770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5948" name="Oval 12"/>
          <p:cNvSpPr>
            <a:spLocks noChangeArrowheads="1"/>
          </p:cNvSpPr>
          <p:nvPr/>
        </p:nvSpPr>
        <p:spPr bwMode="auto">
          <a:xfrm flipV="1">
            <a:off x="1763713" y="1989138"/>
            <a:ext cx="3240087" cy="1944687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5949" name="Oval 13"/>
          <p:cNvSpPr>
            <a:spLocks noChangeArrowheads="1"/>
          </p:cNvSpPr>
          <p:nvPr/>
        </p:nvSpPr>
        <p:spPr bwMode="auto">
          <a:xfrm flipV="1">
            <a:off x="3563938" y="1557338"/>
            <a:ext cx="2303462" cy="172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5950" name="Oval 14"/>
          <p:cNvSpPr>
            <a:spLocks noChangeArrowheads="1"/>
          </p:cNvSpPr>
          <p:nvPr/>
        </p:nvSpPr>
        <p:spPr bwMode="auto">
          <a:xfrm flipV="1">
            <a:off x="3635375" y="2276475"/>
            <a:ext cx="3384550" cy="1728788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6055" name="Text Box 119"/>
          <p:cNvSpPr txBox="1">
            <a:spLocks noChangeArrowheads="1"/>
          </p:cNvSpPr>
          <p:nvPr/>
        </p:nvSpPr>
        <p:spPr bwMode="auto">
          <a:xfrm>
            <a:off x="2771775" y="299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96056" name="Text Box 120"/>
          <p:cNvSpPr txBox="1">
            <a:spLocks noChangeArrowheads="1"/>
          </p:cNvSpPr>
          <p:nvPr/>
        </p:nvSpPr>
        <p:spPr bwMode="auto">
          <a:xfrm>
            <a:off x="5197475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296057" name="Text Box 121"/>
          <p:cNvSpPr txBox="1">
            <a:spLocks noChangeArrowheads="1"/>
          </p:cNvSpPr>
          <p:nvPr/>
        </p:nvSpPr>
        <p:spPr bwMode="auto">
          <a:xfrm>
            <a:off x="4572000" y="2917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96058" name="Text Box 122"/>
          <p:cNvSpPr txBox="1">
            <a:spLocks noChangeArrowheads="1"/>
          </p:cNvSpPr>
          <p:nvPr/>
        </p:nvSpPr>
        <p:spPr bwMode="auto">
          <a:xfrm>
            <a:off x="4572000" y="1628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graphicFrame>
        <p:nvGraphicFramePr>
          <p:cNvPr id="296157" name="Group 221"/>
          <p:cNvGraphicFramePr>
            <a:graphicFrameLocks noGrp="1"/>
          </p:cNvGraphicFramePr>
          <p:nvPr/>
        </p:nvGraphicFramePr>
        <p:xfrm>
          <a:off x="292100" y="4830763"/>
          <a:ext cx="3052763" cy="1919287"/>
        </p:xfrm>
        <a:graphic>
          <a:graphicData uri="http://schemas.openxmlformats.org/drawingml/2006/table">
            <a:tbl>
              <a:tblPr/>
              <a:tblGrid>
                <a:gridCol w="438150"/>
                <a:gridCol w="1328738"/>
                <a:gridCol w="1285875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Rundheit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achteck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viereck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dreieck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strich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6156" name="Group 220"/>
          <p:cNvGraphicFramePr>
            <a:graphicFrameLocks noGrp="1"/>
          </p:cNvGraphicFramePr>
          <p:nvPr/>
        </p:nvGraphicFramePr>
        <p:xfrm>
          <a:off x="6457950" y="4818063"/>
          <a:ext cx="2471738" cy="1920875"/>
        </p:xfrm>
        <a:graphic>
          <a:graphicData uri="http://schemas.openxmlformats.org/drawingml/2006/table">
            <a:tbl>
              <a:tblPr/>
              <a:tblGrid>
                <a:gridCol w="438150"/>
                <a:gridCol w="974725"/>
                <a:gridCol w="1058863"/>
              </a:tblGrid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Farbe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Rotheit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gelb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blau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grün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6155" name="Group 219"/>
          <p:cNvGraphicFramePr>
            <a:graphicFrameLocks noGrp="1"/>
          </p:cNvGraphicFramePr>
          <p:nvPr/>
        </p:nvGraphicFramePr>
        <p:xfrm>
          <a:off x="3387725" y="4830763"/>
          <a:ext cx="2963863" cy="1919287"/>
        </p:xfrm>
        <a:graphic>
          <a:graphicData uri="http://schemas.openxmlformats.org/drawingml/2006/table">
            <a:tbl>
              <a:tblPr/>
              <a:tblGrid>
                <a:gridCol w="438150"/>
                <a:gridCol w="1044575"/>
                <a:gridCol w="14811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Modernität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modern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keltisch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uralt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6158" name="AutoShape 222"/>
          <p:cNvSpPr>
            <a:spLocks noChangeArrowheads="1"/>
          </p:cNvSpPr>
          <p:nvPr/>
        </p:nvSpPr>
        <p:spPr bwMode="auto">
          <a:xfrm>
            <a:off x="250825" y="3716338"/>
            <a:ext cx="2089150" cy="431800"/>
          </a:xfrm>
          <a:prstGeom prst="wedgeRoundRectCallout">
            <a:avLst>
              <a:gd name="adj1" fmla="val 126065"/>
              <a:gd name="adj2" fmla="val -77204"/>
              <a:gd name="adj3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1:(0.8; ??; 0.3)</a:t>
            </a:r>
          </a:p>
        </p:txBody>
      </p:sp>
      <p:sp>
        <p:nvSpPr>
          <p:cNvPr id="296159" name="AutoShape 223"/>
          <p:cNvSpPr>
            <a:spLocks noChangeArrowheads="1"/>
          </p:cNvSpPr>
          <p:nvPr/>
        </p:nvSpPr>
        <p:spPr bwMode="auto">
          <a:xfrm>
            <a:off x="1042988" y="1484313"/>
            <a:ext cx="2089150" cy="431800"/>
          </a:xfrm>
          <a:prstGeom prst="wedgeRoundRectCallout">
            <a:avLst>
              <a:gd name="adj1" fmla="val 116944"/>
              <a:gd name="adj2" fmla="val 23162"/>
              <a:gd name="adj3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4:(??; 0.2; ??)</a:t>
            </a:r>
          </a:p>
        </p:txBody>
      </p:sp>
      <p:sp>
        <p:nvSpPr>
          <p:cNvPr id="296160" name="AutoShape 224"/>
          <p:cNvSpPr>
            <a:spLocks noChangeArrowheads="1"/>
          </p:cNvSpPr>
          <p:nvPr/>
        </p:nvSpPr>
        <p:spPr bwMode="auto">
          <a:xfrm>
            <a:off x="6084888" y="3500438"/>
            <a:ext cx="2089150" cy="431800"/>
          </a:xfrm>
          <a:prstGeom prst="wedgeRoundRectCallout">
            <a:avLst>
              <a:gd name="adj1" fmla="val -109954"/>
              <a:gd name="adj2" fmla="val -128676"/>
              <a:gd name="adj3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2:(0.6; 0.7; 0.5)</a:t>
            </a:r>
          </a:p>
        </p:txBody>
      </p:sp>
      <p:sp>
        <p:nvSpPr>
          <p:cNvPr id="296161" name="AutoShape 225"/>
          <p:cNvSpPr>
            <a:spLocks noChangeArrowheads="1"/>
          </p:cNvSpPr>
          <p:nvPr/>
        </p:nvSpPr>
        <p:spPr bwMode="auto">
          <a:xfrm>
            <a:off x="1187450" y="2420938"/>
            <a:ext cx="1655763" cy="431800"/>
          </a:xfrm>
          <a:prstGeom prst="wedgeRoundRectCallout">
            <a:avLst>
              <a:gd name="adj1" fmla="val 125074"/>
              <a:gd name="adj2" fmla="val 18750"/>
              <a:gd name="adj3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3:(0.15; 1; 1)</a:t>
            </a:r>
          </a:p>
        </p:txBody>
      </p:sp>
    </p:spTree>
    <p:extLst>
      <p:ext uri="{BB962C8B-B14F-4D97-AF65-F5344CB8AC3E}">
        <p14:creationId xmlns:p14="http://schemas.microsoft.com/office/powerpoint/2010/main" val="3319214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11684 0.0048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96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0.14045 0.057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6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055" grpId="0"/>
      <p:bldP spid="296055" grpId="1"/>
      <p:bldP spid="296056" grpId="0"/>
      <p:bldP spid="296056" grpId="1"/>
      <p:bldP spid="296057" grpId="0"/>
      <p:bldP spid="296058" grpId="0"/>
      <p:bldP spid="296158" grpId="0" animBg="1"/>
      <p:bldP spid="296159" grpId="0" animBg="1"/>
      <p:bldP spid="296160" grpId="0" animBg="1"/>
      <p:bldP spid="29616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91B5-F644-284B-BBF5-837570DF4758}" type="slidenum">
              <a:rPr lang="de-DE"/>
              <a:pPr/>
              <a:t>34</a:t>
            </a:fld>
            <a:endParaRPr lang="de-DE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Top-</a:t>
            </a:r>
            <a:r>
              <a:rPr lang="de-DE" dirty="0" err="1"/>
              <a:t>k</a:t>
            </a:r>
            <a:r>
              <a:rPr lang="de-DE" dirty="0"/>
              <a:t>: </a:t>
            </a:r>
            <a:r>
              <a:rPr lang="de-DE" dirty="0" err="1"/>
              <a:t>Fagins</a:t>
            </a:r>
            <a:r>
              <a:rPr lang="de-DE" dirty="0"/>
              <a:t> Algorithmus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1800" dirty="0">
                <a:sym typeface="Symbol" charset="0"/>
              </a:rPr>
              <a:t>Korrektheit:</a:t>
            </a:r>
          </a:p>
          <a:p>
            <a:pPr lvl="1">
              <a:lnSpc>
                <a:spcPct val="90000"/>
              </a:lnSpc>
            </a:pPr>
            <a:r>
              <a:rPr lang="de-DE" sz="1700" dirty="0" err="1">
                <a:sym typeface="Symbol" charset="0"/>
              </a:rPr>
              <a:t>Fagins</a:t>
            </a:r>
            <a:r>
              <a:rPr lang="de-DE" sz="1700" dirty="0">
                <a:sym typeface="Symbol" charset="0"/>
              </a:rPr>
              <a:t> Algorithmus findet die Top-N Objekte gemäß </a:t>
            </a:r>
            <a:r>
              <a:rPr lang="de-DE" sz="1700" i="1" dirty="0" err="1">
                <a:sym typeface="Symbol" charset="0"/>
              </a:rPr>
              <a:t>g</a:t>
            </a:r>
            <a:r>
              <a:rPr lang="de-DE" sz="1700" i="1" baseline="-25000" dirty="0" err="1">
                <a:sym typeface="Symbol" charset="0"/>
              </a:rPr>
              <a:t>A</a:t>
            </a:r>
            <a:r>
              <a:rPr lang="de-DE" sz="1700" i="1" dirty="0">
                <a:sym typeface="Symbol" charset="0"/>
              </a:rPr>
              <a:t>(x).</a:t>
            </a:r>
          </a:p>
          <a:p>
            <a:pPr>
              <a:lnSpc>
                <a:spcPct val="90000"/>
              </a:lnSpc>
            </a:pPr>
            <a:r>
              <a:rPr lang="de-DE" sz="1800" dirty="0">
                <a:sym typeface="Symbol" charset="0"/>
              </a:rPr>
              <a:t>Beweis: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sym typeface="Symbol" charset="0"/>
              </a:rPr>
              <a:t>Idee: Wir zeigen für jedes ungesehene Objekt </a:t>
            </a:r>
            <a:r>
              <a:rPr lang="de-DE" sz="1800" i="1" dirty="0" err="1">
                <a:sym typeface="Symbol" charset="0"/>
              </a:rPr>
              <a:t>y</a:t>
            </a:r>
            <a:r>
              <a:rPr lang="de-DE" sz="1800" dirty="0">
                <a:sym typeface="Symbol" charset="0"/>
              </a:rPr>
              <a:t>, </a:t>
            </a:r>
            <a:r>
              <a:rPr lang="de-DE" sz="1800" dirty="0" smtClean="0">
                <a:sym typeface="Symbol" charset="0"/>
              </a:rPr>
              <a:t/>
            </a:r>
            <a:br>
              <a:rPr lang="de-DE" sz="1800" dirty="0" smtClean="0">
                <a:sym typeface="Symbol" charset="0"/>
              </a:rPr>
            </a:br>
            <a:r>
              <a:rPr lang="de-DE" sz="1800" dirty="0" smtClean="0">
                <a:sym typeface="Symbol" charset="0"/>
              </a:rPr>
              <a:t>dass </a:t>
            </a:r>
            <a:r>
              <a:rPr lang="de-DE" sz="1800" dirty="0">
                <a:sym typeface="Symbol" charset="0"/>
              </a:rPr>
              <a:t>es nicht unter den Top</a:t>
            </a:r>
            <a:r>
              <a:rPr lang="de-DE" sz="1800" dirty="0" smtClean="0">
                <a:sym typeface="Symbol" charset="0"/>
              </a:rPr>
              <a:t>-</a:t>
            </a:r>
            <a:r>
              <a:rPr lang="de-DE" sz="1800" dirty="0" err="1" smtClean="0">
                <a:sym typeface="Symbol" charset="0"/>
              </a:rPr>
              <a:t>k</a:t>
            </a:r>
            <a:r>
              <a:rPr lang="de-DE" sz="1800" dirty="0" smtClean="0">
                <a:sym typeface="Symbol" charset="0"/>
              </a:rPr>
              <a:t> </a:t>
            </a:r>
            <a:r>
              <a:rPr lang="de-DE" sz="1800" dirty="0">
                <a:sym typeface="Symbol" charset="0"/>
              </a:rPr>
              <a:t>sein kann: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sym typeface="Symbol" charset="0"/>
              </a:rPr>
              <a:t>Notation</a:t>
            </a:r>
          </a:p>
          <a:p>
            <a:pPr lvl="2">
              <a:lnSpc>
                <a:spcPct val="90000"/>
              </a:lnSpc>
            </a:pPr>
            <a:r>
              <a:rPr lang="de-DE" sz="1700" i="1" dirty="0">
                <a:sym typeface="Symbol" charset="0"/>
              </a:rPr>
              <a:t>x</a:t>
            </a:r>
            <a:r>
              <a:rPr lang="de-DE" sz="1700" dirty="0">
                <a:sym typeface="Symbol" charset="0"/>
              </a:rPr>
              <a:t>: gesehene Objekte</a:t>
            </a:r>
          </a:p>
          <a:p>
            <a:pPr lvl="2">
              <a:lnSpc>
                <a:spcPct val="90000"/>
              </a:lnSpc>
            </a:pPr>
            <a:r>
              <a:rPr lang="de-DE" sz="1700" i="1" dirty="0" err="1">
                <a:sym typeface="Symbol" charset="0"/>
              </a:rPr>
              <a:t>y</a:t>
            </a:r>
            <a:r>
              <a:rPr lang="de-DE" sz="1700" dirty="0">
                <a:sym typeface="Symbol" charset="0"/>
              </a:rPr>
              <a:t>: ungesehene Objekte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sym typeface="Symbol" charset="0"/>
              </a:rPr>
              <a:t>Für jedes </a:t>
            </a:r>
            <a:r>
              <a:rPr lang="de-DE" sz="1800" i="1" dirty="0">
                <a:sym typeface="Symbol" charset="0"/>
              </a:rPr>
              <a:t>x</a:t>
            </a:r>
            <a:r>
              <a:rPr lang="de-DE" sz="1800" dirty="0">
                <a:sym typeface="Symbol" charset="0"/>
              </a:rPr>
              <a:t> der </a:t>
            </a:r>
            <a:r>
              <a:rPr lang="de-DE" sz="1800" dirty="0" err="1">
                <a:sym typeface="Symbol" charset="0"/>
              </a:rPr>
              <a:t>Joinmenge</a:t>
            </a:r>
            <a:r>
              <a:rPr lang="de-DE" sz="1800" dirty="0">
                <a:sym typeface="Symbol" charset="0"/>
              </a:rPr>
              <a:t> nach Phase 1 und jedes Prädikat </a:t>
            </a:r>
            <a:r>
              <a:rPr lang="de-DE" sz="1800" i="1" dirty="0">
                <a:sym typeface="Symbol" charset="0"/>
              </a:rPr>
              <a:t>Ai</a:t>
            </a:r>
            <a:r>
              <a:rPr lang="de-DE" sz="1800" dirty="0">
                <a:sym typeface="Symbol" charset="0"/>
              </a:rPr>
              <a:t> gilt: </a:t>
            </a:r>
            <a:br>
              <a:rPr lang="de-DE" sz="1800" dirty="0">
                <a:sym typeface="Symbol" charset="0"/>
              </a:rPr>
            </a:br>
            <a:r>
              <a:rPr lang="de-DE" sz="1800" dirty="0">
                <a:sym typeface="Symbol" charset="0"/>
              </a:rPr>
              <a:t>	</a:t>
            </a:r>
            <a:r>
              <a:rPr lang="de-DE" sz="1800" i="1" dirty="0" err="1">
                <a:sym typeface="Symbol" charset="0"/>
              </a:rPr>
              <a:t>g</a:t>
            </a:r>
            <a:r>
              <a:rPr lang="de-DE" sz="1800" i="1" baseline="-25000" dirty="0" err="1">
                <a:sym typeface="Symbol" charset="0"/>
              </a:rPr>
              <a:t>Ai</a:t>
            </a:r>
            <a:r>
              <a:rPr lang="de-DE" sz="1800" i="1" dirty="0">
                <a:sym typeface="Symbol" charset="0"/>
              </a:rPr>
              <a:t>(</a:t>
            </a:r>
            <a:r>
              <a:rPr lang="de-DE" sz="1800" i="1" dirty="0" err="1">
                <a:sym typeface="Symbol" charset="0"/>
              </a:rPr>
              <a:t>y</a:t>
            </a:r>
            <a:r>
              <a:rPr lang="de-DE" sz="1800" i="1" dirty="0">
                <a:sym typeface="Symbol" charset="0"/>
              </a:rPr>
              <a:t>)   </a:t>
            </a:r>
            <a:r>
              <a:rPr lang="de-DE" sz="1800" i="1" dirty="0" err="1">
                <a:sym typeface="Symbol" charset="0"/>
              </a:rPr>
              <a:t>g</a:t>
            </a:r>
            <a:r>
              <a:rPr lang="de-DE" sz="1800" i="1" baseline="-25000" dirty="0" err="1">
                <a:sym typeface="Symbol" charset="0"/>
              </a:rPr>
              <a:t>Ai</a:t>
            </a:r>
            <a:r>
              <a:rPr lang="de-DE" sz="1800" i="1" dirty="0">
                <a:sym typeface="Symbol" charset="0"/>
              </a:rPr>
              <a:t>(x).</a:t>
            </a:r>
            <a:endParaRPr lang="de-DE" sz="1800" dirty="0">
              <a:sym typeface="Symbol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>
                <a:sym typeface="Symbol" charset="0"/>
              </a:rPr>
              <a:t>Wegen Monotonie von min{} gilt: </a:t>
            </a:r>
            <a:br>
              <a:rPr lang="de-DE" sz="1800" dirty="0">
                <a:sym typeface="Symbol" charset="0"/>
              </a:rPr>
            </a:br>
            <a:r>
              <a:rPr lang="de-DE" sz="1800" dirty="0">
                <a:sym typeface="Symbol" charset="0"/>
              </a:rPr>
              <a:t>	</a:t>
            </a:r>
            <a:r>
              <a:rPr lang="de-DE" sz="1800" i="1" dirty="0">
                <a:sym typeface="Symbol" charset="0"/>
              </a:rPr>
              <a:t>g</a:t>
            </a:r>
            <a:r>
              <a:rPr lang="de-DE" sz="1800" i="1" baseline="-25000" dirty="0">
                <a:sym typeface="Symbol" charset="0"/>
              </a:rPr>
              <a:t>A1  A2  ...  Am</a:t>
            </a:r>
            <a:r>
              <a:rPr lang="de-DE" sz="1800" i="1" dirty="0">
                <a:sym typeface="Symbol" charset="0"/>
              </a:rPr>
              <a:t>(</a:t>
            </a:r>
            <a:r>
              <a:rPr lang="de-DE" sz="1800" i="1" dirty="0" err="1">
                <a:sym typeface="Symbol" charset="0"/>
              </a:rPr>
              <a:t>y</a:t>
            </a:r>
            <a:r>
              <a:rPr lang="de-DE" sz="1800" i="1" dirty="0">
                <a:sym typeface="Symbol" charset="0"/>
              </a:rPr>
              <a:t>)   g</a:t>
            </a:r>
            <a:r>
              <a:rPr lang="de-DE" sz="1800" i="1" baseline="-25000" dirty="0">
                <a:sym typeface="Symbol" charset="0"/>
              </a:rPr>
              <a:t>A1  A2  ...  Am</a:t>
            </a:r>
            <a:r>
              <a:rPr lang="de-DE" sz="1800" i="1" dirty="0">
                <a:sym typeface="Symbol" charset="0"/>
              </a:rPr>
              <a:t>(x).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sym typeface="Symbol" charset="0"/>
              </a:rPr>
              <a:t>Es gibt </a:t>
            </a:r>
            <a:r>
              <a:rPr lang="de-DE" sz="1800" dirty="0" smtClean="0">
                <a:sym typeface="Symbol" charset="0"/>
              </a:rPr>
              <a:t>mindestens </a:t>
            </a:r>
            <a:r>
              <a:rPr lang="de-DE" sz="1800" dirty="0" err="1" smtClean="0">
                <a:sym typeface="Symbol" charset="0"/>
              </a:rPr>
              <a:t>k</a:t>
            </a:r>
            <a:r>
              <a:rPr lang="de-DE" sz="1800" dirty="0" smtClean="0">
                <a:sym typeface="Symbol" charset="0"/>
              </a:rPr>
              <a:t> </a:t>
            </a:r>
            <a:r>
              <a:rPr lang="de-DE" sz="1800" dirty="0">
                <a:sym typeface="Symbol" charset="0"/>
              </a:rPr>
              <a:t>solcher Objekte </a:t>
            </a:r>
            <a:r>
              <a:rPr lang="de-DE" sz="1800" i="1" dirty="0">
                <a:sym typeface="Symbol" charset="0"/>
              </a:rPr>
              <a:t>x</a:t>
            </a:r>
            <a:r>
              <a:rPr lang="de-DE" sz="1800" dirty="0">
                <a:sym typeface="Symbol" charset="0"/>
              </a:rPr>
              <a:t> </a:t>
            </a:r>
            <a:br>
              <a:rPr lang="de-DE" sz="1800" dirty="0">
                <a:sym typeface="Symbol" charset="0"/>
              </a:rPr>
            </a:br>
            <a:r>
              <a:rPr lang="de-DE" sz="1800" dirty="0">
                <a:sym typeface="Symbol" charset="0"/>
              </a:rPr>
              <a:t>(Abbruch-Kriterium Phase 1).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sym typeface="Symbol" charset="0"/>
              </a:rPr>
              <a:t>Schlussfolgerung: Es gibt kein </a:t>
            </a:r>
            <a:r>
              <a:rPr lang="de-DE" sz="1800" i="1" dirty="0" err="1">
                <a:sym typeface="Symbol" charset="0"/>
              </a:rPr>
              <a:t>y</a:t>
            </a:r>
            <a:r>
              <a:rPr lang="de-DE" sz="1800" dirty="0">
                <a:sym typeface="Symbol" charset="0"/>
              </a:rPr>
              <a:t>, das besser ist als die besten N </a:t>
            </a:r>
            <a:r>
              <a:rPr lang="de-DE" sz="1800" i="1" dirty="0">
                <a:sym typeface="Symbol" charset="0"/>
              </a:rPr>
              <a:t>x</a:t>
            </a:r>
            <a:r>
              <a:rPr lang="de-DE" sz="1800" dirty="0">
                <a:sym typeface="Symbol" charset="0"/>
              </a:rPr>
              <a:t>.</a:t>
            </a:r>
          </a:p>
        </p:txBody>
      </p:sp>
      <p:sp>
        <p:nvSpPr>
          <p:cNvPr id="248837" name="AutoShape 5"/>
          <p:cNvSpPr>
            <a:spLocks noChangeArrowheads="1"/>
          </p:cNvSpPr>
          <p:nvPr/>
        </p:nvSpPr>
        <p:spPr bwMode="auto">
          <a:xfrm>
            <a:off x="6084888" y="3861048"/>
            <a:ext cx="2735262" cy="1295400"/>
          </a:xfrm>
          <a:prstGeom prst="wedgeRoundRectCallout">
            <a:avLst>
              <a:gd name="adj1" fmla="val -68167"/>
              <a:gd name="adj2" fmla="val 19486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/>
              <a:t>Wichtig: Wir können dies nicht für andere gesehene Objekte zeigen.</a:t>
            </a:r>
          </a:p>
        </p:txBody>
      </p:sp>
    </p:spTree>
    <p:extLst>
      <p:ext uri="{BB962C8B-B14F-4D97-AF65-F5344CB8AC3E}">
        <p14:creationId xmlns:p14="http://schemas.microsoft.com/office/powerpoint/2010/main" val="122586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  <p:bldP spid="24883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7318-2947-394B-AC4B-A61944096402}" type="slidenum">
              <a:rPr lang="de-DE"/>
              <a:pPr/>
              <a:t>35</a:t>
            </a:fld>
            <a:endParaRPr lang="de-DE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Top-</a:t>
            </a:r>
            <a:r>
              <a:rPr lang="de-DE" dirty="0" err="1"/>
              <a:t>k</a:t>
            </a:r>
            <a:r>
              <a:rPr lang="de-DE" dirty="0"/>
              <a:t>: </a:t>
            </a:r>
            <a:r>
              <a:rPr lang="de-DE" dirty="0" err="1"/>
              <a:t>Fagins</a:t>
            </a:r>
            <a:r>
              <a:rPr lang="de-DE" dirty="0"/>
              <a:t> Algorithmus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400" dirty="0">
                <a:sym typeface="Symbol" charset="0"/>
              </a:rPr>
              <a:t>Aufwand: O(</a:t>
            </a:r>
            <a:r>
              <a:rPr lang="de-DE" sz="2400" dirty="0" err="1">
                <a:sym typeface="Symbol" charset="0"/>
              </a:rPr>
              <a:t>n</a:t>
            </a:r>
            <a:r>
              <a:rPr lang="de-DE" sz="2400" baseline="30000" dirty="0">
                <a:sym typeface="Symbol" charset="0"/>
              </a:rPr>
              <a:t>(m-1)/</a:t>
            </a:r>
            <a:r>
              <a:rPr lang="de-DE" sz="2400" baseline="30000" dirty="0" smtClean="0">
                <a:sym typeface="Symbol" charset="0"/>
              </a:rPr>
              <a:t>m</a:t>
            </a:r>
            <a:r>
              <a:rPr lang="de-DE" sz="2400" dirty="0" smtClean="0">
                <a:sym typeface="Symbol" charset="0"/>
              </a:rPr>
              <a:t>k</a:t>
            </a:r>
            <a:r>
              <a:rPr lang="de-DE" sz="2400" baseline="30000" dirty="0" smtClean="0">
                <a:sym typeface="Symbol" charset="0"/>
              </a:rPr>
              <a:t>1</a:t>
            </a:r>
            <a:r>
              <a:rPr lang="de-DE" sz="2400" baseline="30000" dirty="0">
                <a:sym typeface="Symbol" charset="0"/>
              </a:rPr>
              <a:t>/m</a:t>
            </a:r>
            <a:r>
              <a:rPr lang="de-DE" sz="2400" dirty="0">
                <a:sym typeface="Symbol" charset="0"/>
              </a:rPr>
              <a:t>)  (Beweis: siehe [Fa96])</a:t>
            </a:r>
          </a:p>
          <a:p>
            <a:pPr lvl="1"/>
            <a:r>
              <a:rPr lang="de-DE" sz="2400" dirty="0" err="1">
                <a:sym typeface="Symbol" charset="0"/>
              </a:rPr>
              <a:t>n</a:t>
            </a:r>
            <a:r>
              <a:rPr lang="de-DE" sz="2400" dirty="0">
                <a:sym typeface="Symbol" charset="0"/>
              </a:rPr>
              <a:t> = DB-Größe; m = Anzahl der DBs</a:t>
            </a:r>
          </a:p>
          <a:p>
            <a:pPr lvl="2"/>
            <a:r>
              <a:rPr lang="de-DE" sz="2100" dirty="0">
                <a:sym typeface="Symbol" charset="0"/>
              </a:rPr>
              <a:t>Beispiel: 10000 Objekte, 3 Prädikate, Top 10</a:t>
            </a:r>
          </a:p>
          <a:p>
            <a:pPr lvl="2"/>
            <a:r>
              <a:rPr lang="de-DE" sz="2100" dirty="0">
                <a:sym typeface="Symbol" charset="0"/>
              </a:rPr>
              <a:t>10.000</a:t>
            </a:r>
            <a:r>
              <a:rPr lang="de-DE" sz="2100" baseline="30000" dirty="0">
                <a:sym typeface="Symbol" charset="0"/>
              </a:rPr>
              <a:t>2/3</a:t>
            </a:r>
            <a:r>
              <a:rPr lang="de-DE" sz="2100" dirty="0">
                <a:sym typeface="Symbol" charset="0"/>
              </a:rPr>
              <a:t> x 10</a:t>
            </a:r>
            <a:r>
              <a:rPr lang="de-DE" sz="2100" baseline="30000" dirty="0">
                <a:sym typeface="Symbol" charset="0"/>
              </a:rPr>
              <a:t>1/3</a:t>
            </a:r>
            <a:r>
              <a:rPr lang="de-DE" sz="2100" dirty="0">
                <a:sym typeface="Symbol" charset="0"/>
              </a:rPr>
              <a:t> = 1.000</a:t>
            </a:r>
          </a:p>
          <a:p>
            <a:pPr lvl="1"/>
            <a:r>
              <a:rPr lang="de-DE" sz="2400" dirty="0">
                <a:sym typeface="Symbol" charset="0"/>
              </a:rPr>
              <a:t>Gilt falls A</a:t>
            </a:r>
            <a:r>
              <a:rPr lang="de-DE" sz="2400" baseline="-25000" dirty="0">
                <a:sym typeface="Symbol" charset="0"/>
              </a:rPr>
              <a:t>i</a:t>
            </a:r>
            <a:r>
              <a:rPr lang="de-DE" sz="2400" dirty="0">
                <a:sym typeface="Symbol" charset="0"/>
              </a:rPr>
              <a:t> unabhängig.</a:t>
            </a:r>
          </a:p>
          <a:p>
            <a:pPr lvl="1"/>
            <a:r>
              <a:rPr lang="de-DE" sz="2400" dirty="0">
                <a:sym typeface="Symbol" charset="0"/>
              </a:rPr>
              <a:t>Gilt mit beliebig hoher Wahrscheinlichkeit.</a:t>
            </a:r>
          </a:p>
          <a:p>
            <a:pPr lvl="2"/>
            <a:r>
              <a:rPr lang="de-DE" sz="2100" dirty="0">
                <a:sym typeface="Symbol" charset="0"/>
              </a:rPr>
              <a:t>D.h.: F</a:t>
            </a:r>
            <a:r>
              <a:rPr lang="de-DE" dirty="0"/>
              <a:t>ür jedes </a:t>
            </a:r>
            <a:r>
              <a:rPr lang="el-GR" dirty="0"/>
              <a:t>ε</a:t>
            </a:r>
            <a:r>
              <a:rPr lang="de-DE" dirty="0"/>
              <a:t>&gt;0 </a:t>
            </a:r>
            <a:r>
              <a:rPr lang="de-DE" dirty="0">
                <a:sym typeface="Symbol" charset="0"/>
              </a:rPr>
              <a:t> c, so dass die Wahrscheinlichkeit dass der Aufwand höher ist als angegeben &lt; </a:t>
            </a:r>
            <a:r>
              <a:rPr lang="el-GR" dirty="0"/>
              <a:t>ε</a:t>
            </a:r>
            <a:r>
              <a:rPr lang="de-DE" dirty="0"/>
              <a:t> ist.</a:t>
            </a:r>
          </a:p>
          <a:p>
            <a:r>
              <a:rPr lang="de-DE" sz="2700" dirty="0">
                <a:sym typeface="Symbol" charset="0"/>
              </a:rPr>
              <a:t>Zum Vergleich: Naiver Algorithmus in O(</a:t>
            </a:r>
            <a:r>
              <a:rPr lang="de-DE" sz="2700" dirty="0" err="1">
                <a:sym typeface="Symbol" charset="0"/>
              </a:rPr>
              <a:t>nm</a:t>
            </a:r>
            <a:r>
              <a:rPr lang="de-DE" sz="2700" dirty="0">
                <a:sym typeface="Symbol" charset="0"/>
              </a:rPr>
              <a:t>)</a:t>
            </a:r>
          </a:p>
          <a:p>
            <a:pPr lvl="1"/>
            <a:r>
              <a:rPr lang="de-DE" sz="2300" dirty="0">
                <a:sym typeface="Symbol" charset="0"/>
              </a:rPr>
              <a:t>Im Beispiel: 10.000 x 3 = 30.000</a:t>
            </a:r>
          </a:p>
        </p:txBody>
      </p:sp>
      <p:sp>
        <p:nvSpPr>
          <p:cNvPr id="5" name="Rechteck 4"/>
          <p:cNvSpPr/>
          <p:nvPr/>
        </p:nvSpPr>
        <p:spPr>
          <a:xfrm>
            <a:off x="2304256" y="614614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Ronald </a:t>
            </a:r>
            <a:r>
              <a:rPr lang="de-DE" sz="1400" dirty="0" err="1">
                <a:solidFill>
                  <a:srgbClr val="0000FF"/>
                </a:solidFill>
              </a:rPr>
              <a:t>Fagin</a:t>
            </a:r>
            <a:r>
              <a:rPr lang="de-DE" sz="1400" dirty="0">
                <a:solidFill>
                  <a:srgbClr val="0000FF"/>
                </a:solidFill>
              </a:rPr>
              <a:t>. </a:t>
            </a:r>
            <a:r>
              <a:rPr lang="de-DE" sz="1400" dirty="0" err="1">
                <a:solidFill>
                  <a:srgbClr val="0000FF"/>
                </a:solidFill>
              </a:rPr>
              <a:t>Combining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Fuzzy</a:t>
            </a:r>
            <a:r>
              <a:rPr lang="de-DE" sz="1400" dirty="0">
                <a:solidFill>
                  <a:srgbClr val="0000FF"/>
                </a:solidFill>
              </a:rPr>
              <a:t> Information </a:t>
            </a:r>
            <a:r>
              <a:rPr lang="de-DE" sz="1400" dirty="0" err="1">
                <a:solidFill>
                  <a:srgbClr val="0000FF"/>
                </a:solidFill>
              </a:rPr>
              <a:t>from</a:t>
            </a:r>
            <a:r>
              <a:rPr lang="de-DE" sz="1400" dirty="0">
                <a:solidFill>
                  <a:srgbClr val="0000FF"/>
                </a:solidFill>
              </a:rPr>
              <a:t> Multiple </a:t>
            </a:r>
            <a:r>
              <a:rPr lang="de-DE" sz="1400" dirty="0" smtClean="0">
                <a:solidFill>
                  <a:srgbClr val="0000FF"/>
                </a:solidFill>
              </a:rPr>
              <a:t>Systems. PODS-96, 216</a:t>
            </a:r>
            <a:r>
              <a:rPr lang="de-DE" sz="1400" dirty="0">
                <a:solidFill>
                  <a:srgbClr val="0000FF"/>
                </a:solidFill>
              </a:rPr>
              <a:t>-226</a:t>
            </a:r>
            <a:r>
              <a:rPr lang="de-DE" sz="1400" dirty="0" smtClean="0">
                <a:solidFill>
                  <a:srgbClr val="0000FF"/>
                </a:solidFill>
              </a:rPr>
              <a:t>., </a:t>
            </a:r>
            <a:r>
              <a:rPr lang="de-DE" sz="1400" b="1" dirty="0" smtClean="0">
                <a:solidFill>
                  <a:srgbClr val="FF0000"/>
                </a:solidFill>
              </a:rPr>
              <a:t>1996 </a:t>
            </a:r>
            <a:endParaRPr lang="de-DE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7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0246-4050-B840-BB92-61F32A532BA6}" type="slidenum">
              <a:rPr lang="de-DE"/>
              <a:pPr/>
              <a:t>36</a:t>
            </a:fld>
            <a:endParaRPr lang="de-DE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</a:t>
            </a:r>
            <a:r>
              <a:rPr lang="de-DE" dirty="0" smtClean="0"/>
              <a:t>-</a:t>
            </a:r>
            <a:r>
              <a:rPr lang="de-DE" dirty="0" err="1" smtClean="0"/>
              <a:t>k</a:t>
            </a:r>
            <a:r>
              <a:rPr lang="de-DE" dirty="0" smtClean="0"/>
              <a:t>-Anfragen: </a:t>
            </a:r>
            <a:r>
              <a:rPr lang="de-DE" dirty="0"/>
              <a:t>Herausforderungen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600" dirty="0"/>
              <a:t>Beliebige Maße</a:t>
            </a:r>
          </a:p>
          <a:p>
            <a:pPr lvl="1">
              <a:lnSpc>
                <a:spcPct val="90000"/>
              </a:lnSpc>
            </a:pPr>
            <a:r>
              <a:rPr lang="de-DE" sz="2200" dirty="0"/>
              <a:t>Je nach Nutzer bzw. Anwendung</a:t>
            </a:r>
          </a:p>
          <a:p>
            <a:pPr>
              <a:lnSpc>
                <a:spcPct val="90000"/>
              </a:lnSpc>
            </a:pPr>
            <a:r>
              <a:rPr lang="de-DE" sz="2600" dirty="0"/>
              <a:t>Effiziente Ausführung in bestehenden DBMS</a:t>
            </a:r>
          </a:p>
          <a:p>
            <a:pPr lvl="1">
              <a:lnSpc>
                <a:spcPct val="90000"/>
              </a:lnSpc>
            </a:pPr>
            <a:r>
              <a:rPr lang="de-DE" sz="2200" dirty="0"/>
              <a:t>Unter Ausnutzung vorhandener Datenstrukturen und Metadaten</a:t>
            </a:r>
          </a:p>
          <a:p>
            <a:pPr>
              <a:lnSpc>
                <a:spcPct val="90000"/>
              </a:lnSpc>
            </a:pPr>
            <a:r>
              <a:rPr lang="de-DE" sz="2600" dirty="0"/>
              <a:t>Korrektheit und Vollständigkeit</a:t>
            </a:r>
          </a:p>
          <a:p>
            <a:pPr>
              <a:lnSpc>
                <a:spcPct val="90000"/>
              </a:lnSpc>
            </a:pPr>
            <a:endParaRPr lang="de-DE" sz="2600" dirty="0"/>
          </a:p>
          <a:p>
            <a:pPr>
              <a:lnSpc>
                <a:spcPct val="90000"/>
              </a:lnSpc>
            </a:pPr>
            <a:r>
              <a:rPr lang="de-DE" sz="2600" dirty="0" smtClean="0"/>
              <a:t>In der Literatur verfolgter Ansatz: </a:t>
            </a:r>
            <a:br>
              <a:rPr lang="de-DE" sz="2600" dirty="0" smtClean="0"/>
            </a:br>
            <a:r>
              <a:rPr lang="de-DE" sz="2600" dirty="0" smtClean="0"/>
              <a:t>Wandele </a:t>
            </a:r>
            <a:r>
              <a:rPr lang="de-DE" sz="2600" dirty="0"/>
              <a:t>Top</a:t>
            </a:r>
            <a:r>
              <a:rPr lang="de-DE" sz="2600" dirty="0" smtClean="0"/>
              <a:t>-</a:t>
            </a:r>
            <a:r>
              <a:rPr lang="de-DE" sz="2600" dirty="0" err="1" smtClean="0"/>
              <a:t>k</a:t>
            </a:r>
            <a:r>
              <a:rPr lang="de-DE" sz="2600" dirty="0" smtClean="0"/>
              <a:t>-Anfragen </a:t>
            </a:r>
            <a:br>
              <a:rPr lang="de-DE" sz="2600" dirty="0" smtClean="0"/>
            </a:br>
            <a:r>
              <a:rPr lang="de-DE" sz="2600" dirty="0" smtClean="0"/>
              <a:t>in </a:t>
            </a:r>
            <a:r>
              <a:rPr lang="de-DE" sz="2600" dirty="0"/>
              <a:t>herkömmliche Anfragen </a:t>
            </a:r>
            <a:r>
              <a:rPr lang="de-DE" sz="2600" dirty="0" smtClean="0"/>
              <a:t>um</a:t>
            </a:r>
            <a:endParaRPr lang="de-DE" sz="2600" dirty="0"/>
          </a:p>
        </p:txBody>
      </p:sp>
      <p:sp>
        <p:nvSpPr>
          <p:cNvPr id="2" name="Rechteck 1"/>
          <p:cNvSpPr/>
          <p:nvPr/>
        </p:nvSpPr>
        <p:spPr>
          <a:xfrm>
            <a:off x="2267744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 err="1">
                <a:solidFill>
                  <a:srgbClr val="0000FF"/>
                </a:solidFill>
              </a:rPr>
              <a:t>Surajit</a:t>
            </a:r>
            <a:r>
              <a:rPr lang="de-DE" sz="1200" dirty="0">
                <a:solidFill>
                  <a:srgbClr val="0000FF"/>
                </a:solidFill>
              </a:rPr>
              <a:t> Chaudhuri, Luis </a:t>
            </a:r>
            <a:r>
              <a:rPr lang="de-DE" sz="1200" dirty="0" err="1">
                <a:solidFill>
                  <a:srgbClr val="0000FF"/>
                </a:solidFill>
              </a:rPr>
              <a:t>Gravano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dirty="0" err="1">
                <a:solidFill>
                  <a:srgbClr val="0000FF"/>
                </a:solidFill>
              </a:rPr>
              <a:t>Evaluating</a:t>
            </a:r>
            <a:r>
              <a:rPr lang="de-DE" sz="1200" dirty="0">
                <a:solidFill>
                  <a:srgbClr val="0000FF"/>
                </a:solidFill>
              </a:rPr>
              <a:t> Top-</a:t>
            </a:r>
            <a:r>
              <a:rPr lang="de-DE" sz="1200" dirty="0" err="1">
                <a:solidFill>
                  <a:srgbClr val="0000FF"/>
                </a:solidFill>
              </a:rPr>
              <a:t>k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Selection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Queries</a:t>
            </a:r>
            <a:r>
              <a:rPr lang="de-DE" sz="1200" dirty="0">
                <a:solidFill>
                  <a:srgbClr val="0000FF"/>
                </a:solidFill>
              </a:rPr>
              <a:t>. VLDB 1999: 397-410, </a:t>
            </a:r>
            <a:r>
              <a:rPr lang="de-DE" sz="1200" b="1" dirty="0" smtClean="0">
                <a:solidFill>
                  <a:srgbClr val="FF0000"/>
                </a:solidFill>
              </a:rPr>
              <a:t>1999</a:t>
            </a:r>
            <a:endParaRPr lang="de-DE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179512" y="1988841"/>
            <a:ext cx="2880320" cy="2330753"/>
            <a:chOff x="177626" y="1988883"/>
            <a:chExt cx="2882464" cy="2331442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177626" y="1988883"/>
              <a:ext cx="2882464" cy="2199841"/>
              <a:chOff x="1077142" y="3168301"/>
              <a:chExt cx="2882464" cy="2199841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077142" y="3168301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First-</a:t>
                </a:r>
                <a:r>
                  <a:rPr lang="de-DE" sz="2000" dirty="0" err="1" smtClean="0"/>
                  <a:t>n</a:t>
                </a:r>
                <a:r>
                  <a:rPr lang="de-DE" sz="2000" dirty="0" smtClean="0"/>
                  <a:t>-Anfragen </a:t>
                </a:r>
                <a:br>
                  <a:rPr lang="de-DE" sz="2000" dirty="0" smtClean="0"/>
                </a:br>
                <a:r>
                  <a:rPr lang="de-DE" sz="2000" noProof="1" smtClean="0">
                    <a:cs typeface="Arial" charset="0"/>
                  </a:rPr>
                  <a:t>Optimierung</a:t>
                </a: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284983"/>
            <a:ext cx="3178846" cy="2225229"/>
            <a:chOff x="3131840" y="3285423"/>
            <a:chExt cx="3177365" cy="2225527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285423"/>
              <a:ext cx="3177365" cy="2093317"/>
              <a:chOff x="2157973" y="3387524"/>
              <a:chExt cx="3177365" cy="2093317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387524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Top-</a:t>
                </a:r>
                <a:r>
                  <a:rPr lang="de-DE" sz="2000" dirty="0" err="1" smtClean="0"/>
                  <a:t>k</a:t>
                </a:r>
                <a:r>
                  <a:rPr lang="de-DE" sz="2000" dirty="0" smtClean="0"/>
                  <a:t>-Anfragen </a:t>
                </a:r>
                <a:br>
                  <a:rPr lang="de-DE" sz="2000" dirty="0" smtClean="0"/>
                </a:br>
                <a:r>
                  <a:rPr lang="de-DE" sz="2000" dirty="0" err="1" smtClean="0"/>
                  <a:t>Fagins</a:t>
                </a:r>
                <a:r>
                  <a:rPr lang="de-DE" sz="2000" dirty="0" smtClean="0"/>
                  <a:t> Algorithmus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2996952"/>
            <a:ext cx="3168353" cy="1970337"/>
            <a:chOff x="5508087" y="2997264"/>
            <a:chExt cx="3168469" cy="19707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29972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smtClean="0"/>
                <a:t>Schlussakkord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5152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smtClean="0"/>
              <a:t>First-</a:t>
            </a:r>
            <a:r>
              <a:rPr lang="de-DE" sz="2400" dirty="0" err="1" smtClean="0"/>
              <a:t>n</a:t>
            </a:r>
            <a:r>
              <a:rPr lang="de-DE" sz="2400" dirty="0" smtClean="0"/>
              <a:t> und Top-</a:t>
            </a:r>
            <a:r>
              <a:rPr lang="de-DE" sz="2400" dirty="0" err="1" smtClean="0"/>
              <a:t>k</a:t>
            </a:r>
            <a:r>
              <a:rPr lang="de-DE" sz="2400" dirty="0" smtClean="0"/>
              <a:t>-Anfragen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32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2555776" y="6157044"/>
            <a:ext cx="4536504" cy="584324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rgbClr val="0000FF"/>
                </a:solidFill>
              </a:rPr>
              <a:t>Danksagung an Felix Naumann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smtClean="0">
                <a:solidFill>
                  <a:srgbClr val="0000FF"/>
                </a:solidFill>
              </a:rPr>
              <a:t>für Material </a:t>
            </a:r>
          </a:p>
          <a:p>
            <a:r>
              <a:rPr lang="de-DE" sz="1400" dirty="0" smtClean="0">
                <a:solidFill>
                  <a:srgbClr val="0000FF"/>
                </a:solidFill>
              </a:rPr>
              <a:t>aus VL </a:t>
            </a:r>
            <a:r>
              <a:rPr lang="de-DE" sz="1400" dirty="0">
                <a:solidFill>
                  <a:srgbClr val="0000FF"/>
                </a:solidFill>
              </a:rPr>
              <a:t>Informationsintegration, WS 05/06</a:t>
            </a:r>
          </a:p>
        </p:txBody>
      </p:sp>
    </p:spTree>
    <p:extLst>
      <p:ext uri="{BB962C8B-B14F-4D97-AF65-F5344CB8AC3E}">
        <p14:creationId xmlns:p14="http://schemas.microsoft.com/office/powerpoint/2010/main" val="183106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machen wir, wenn nur 5 Hotels gezeigt werden sollen?</a:t>
            </a:r>
          </a:p>
          <a:p>
            <a:pPr lvl="1"/>
            <a:r>
              <a:rPr lang="de-DE" dirty="0" smtClean="0"/>
              <a:t>Auswahl im Anwendungsprogramm</a:t>
            </a:r>
          </a:p>
          <a:p>
            <a:pPr lvl="2"/>
            <a:r>
              <a:rPr lang="de-DE" dirty="0" smtClean="0"/>
              <a:t>Großer Aufwand</a:t>
            </a:r>
            <a:br>
              <a:rPr lang="de-DE" dirty="0" smtClean="0"/>
            </a:br>
            <a:r>
              <a:rPr lang="de-DE" dirty="0" smtClean="0"/>
              <a:t>Eventuell werden sehr viele Daten kommuniziert</a:t>
            </a:r>
          </a:p>
          <a:p>
            <a:pPr lvl="1"/>
            <a:r>
              <a:rPr lang="de-DE" dirty="0" smtClean="0"/>
              <a:t>Auswahl durch Programmiersprache auf Seiten der DB angewendet auf Anfrageergebnis</a:t>
            </a:r>
          </a:p>
          <a:p>
            <a:pPr lvl="2"/>
            <a:r>
              <a:rPr lang="de-DE" dirty="0" smtClean="0"/>
              <a:t>Keine Optimierung</a:t>
            </a:r>
          </a:p>
          <a:p>
            <a:pPr lvl="1"/>
            <a:r>
              <a:rPr lang="de-DE" dirty="0" smtClean="0"/>
              <a:t>Gewünschte Anzahl in Anfrage spezifizieren</a:t>
            </a:r>
          </a:p>
          <a:p>
            <a:pPr lvl="2"/>
            <a:r>
              <a:rPr lang="de-DE" dirty="0" smtClean="0"/>
              <a:t>Optimierungsmöglichkeiten</a:t>
            </a:r>
          </a:p>
          <a:p>
            <a:pPr lvl="2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55964-1ACB-E742-83A7-6D5C6D2D6D1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87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072-B2D5-AA4F-A8EF-4AA38F02DF26}" type="slidenum">
              <a:rPr lang="de-DE"/>
              <a:pPr/>
              <a:t>5</a:t>
            </a:fld>
            <a:endParaRPr lang="de-DE"/>
          </a:p>
        </p:txBody>
      </p:sp>
      <p:sp>
        <p:nvSpPr>
          <p:cNvPr id="182276" name="AutoShape 4"/>
          <p:cNvSpPr>
            <a:spLocks noChangeArrowheads="1"/>
          </p:cNvSpPr>
          <p:nvPr/>
        </p:nvSpPr>
        <p:spPr bwMode="auto">
          <a:xfrm>
            <a:off x="971550" y="4077618"/>
            <a:ext cx="1800225" cy="431800"/>
          </a:xfrm>
          <a:prstGeom prst="wedgeRoundRectCallout">
            <a:avLst>
              <a:gd name="adj1" fmla="val 91181"/>
              <a:gd name="adj2" fmla="val -2738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/>
              <a:t>Gruppierung</a:t>
            </a:r>
          </a:p>
        </p:txBody>
      </p:sp>
      <p:sp>
        <p:nvSpPr>
          <p:cNvPr id="182281" name="AutoShape 9"/>
          <p:cNvSpPr>
            <a:spLocks noChangeArrowheads="1"/>
          </p:cNvSpPr>
          <p:nvPr/>
        </p:nvSpPr>
        <p:spPr bwMode="auto">
          <a:xfrm>
            <a:off x="2916238" y="4077618"/>
            <a:ext cx="1800225" cy="431800"/>
          </a:xfrm>
          <a:prstGeom prst="wedgeRoundRectCallout">
            <a:avLst>
              <a:gd name="adj1" fmla="val -4583"/>
              <a:gd name="adj2" fmla="val -17242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/>
              <a:t>Sortierung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STOP AFTER – Syntax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1763713" y="2348831"/>
            <a:ext cx="55245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schemeClr val="tx2"/>
                </a:solidFill>
                <a:latin typeface="Lucida Console" charset="0"/>
              </a:rPr>
              <a:t>SELECT ... FROM ... WHERE ...</a:t>
            </a:r>
          </a:p>
          <a:p>
            <a:pPr eaLnBrk="0" hangingPunct="0"/>
            <a:r>
              <a:rPr lang="de-DE" sz="2400">
                <a:solidFill>
                  <a:schemeClr val="tx2"/>
                </a:solidFill>
                <a:latin typeface="Lucida Console" charset="0"/>
              </a:rPr>
              <a:t>GROUP BY ... HAVING ...</a:t>
            </a:r>
          </a:p>
          <a:p>
            <a:pPr eaLnBrk="0" hangingPunct="0"/>
            <a:r>
              <a:rPr lang="de-DE" sz="2400">
                <a:solidFill>
                  <a:schemeClr val="tx2"/>
                </a:solidFill>
                <a:latin typeface="Lucida Console" charset="0"/>
              </a:rPr>
              <a:t>ORDER BY ...</a:t>
            </a:r>
          </a:p>
          <a:p>
            <a:pPr eaLnBrk="0" hangingPunct="0"/>
            <a:r>
              <a:rPr lang="de-DE" sz="2400">
                <a:solidFill>
                  <a:schemeClr val="tx2"/>
                </a:solidFill>
                <a:latin typeface="Lucida Console" charset="0"/>
              </a:rPr>
              <a:t>STOP AFTER ...</a:t>
            </a:r>
          </a:p>
        </p:txBody>
      </p:sp>
      <p:sp>
        <p:nvSpPr>
          <p:cNvPr id="182277" name="AutoShape 5"/>
          <p:cNvSpPr>
            <a:spLocks noChangeArrowheads="1"/>
          </p:cNvSpPr>
          <p:nvPr/>
        </p:nvSpPr>
        <p:spPr bwMode="auto">
          <a:xfrm>
            <a:off x="1187450" y="1412206"/>
            <a:ext cx="1441450" cy="431800"/>
          </a:xfrm>
          <a:prstGeom prst="wedgeRoundRectCallout">
            <a:avLst>
              <a:gd name="adj1" fmla="val 91741"/>
              <a:gd name="adj2" fmla="val 20992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/>
              <a:t>Projektion</a:t>
            </a:r>
          </a:p>
        </p:txBody>
      </p:sp>
      <p:sp>
        <p:nvSpPr>
          <p:cNvPr id="182278" name="AutoShape 6"/>
          <p:cNvSpPr>
            <a:spLocks noChangeArrowheads="1"/>
          </p:cNvSpPr>
          <p:nvPr/>
        </p:nvSpPr>
        <p:spPr bwMode="auto">
          <a:xfrm>
            <a:off x="2987675" y="1412206"/>
            <a:ext cx="1584325" cy="431800"/>
          </a:xfrm>
          <a:prstGeom prst="wedgeRoundRectCallout">
            <a:avLst>
              <a:gd name="adj1" fmla="val 66532"/>
              <a:gd name="adj2" fmla="val 20220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/>
              <a:t>Relationen</a:t>
            </a:r>
          </a:p>
        </p:txBody>
      </p:sp>
      <p:sp>
        <p:nvSpPr>
          <p:cNvPr id="182279" name="AutoShape 7"/>
          <p:cNvSpPr>
            <a:spLocks noChangeArrowheads="1"/>
          </p:cNvSpPr>
          <p:nvPr/>
        </p:nvSpPr>
        <p:spPr bwMode="auto">
          <a:xfrm>
            <a:off x="5219700" y="1340768"/>
            <a:ext cx="2736850" cy="720725"/>
          </a:xfrm>
          <a:prstGeom prst="wedgeRoundRectCallout">
            <a:avLst>
              <a:gd name="adj1" fmla="val 8181"/>
              <a:gd name="adj2" fmla="val 12356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/>
              <a:t>Selektion und Join-Bedingungen</a:t>
            </a:r>
          </a:p>
        </p:txBody>
      </p:sp>
      <p:sp>
        <p:nvSpPr>
          <p:cNvPr id="182280" name="AutoShape 8"/>
          <p:cNvSpPr>
            <a:spLocks noChangeArrowheads="1"/>
          </p:cNvSpPr>
          <p:nvPr/>
        </p:nvSpPr>
        <p:spPr bwMode="auto">
          <a:xfrm>
            <a:off x="4932363" y="4077618"/>
            <a:ext cx="2736850" cy="720725"/>
          </a:xfrm>
          <a:prstGeom prst="wedgeRoundRectCallout">
            <a:avLst>
              <a:gd name="adj1" fmla="val -17806"/>
              <a:gd name="adj2" fmla="val -17158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de-DE" sz="2000"/>
              <a:t>Selektion nach Gruppierung</a:t>
            </a:r>
          </a:p>
        </p:txBody>
      </p:sp>
      <p:sp>
        <p:nvSpPr>
          <p:cNvPr id="17" name="Rechteck 16"/>
          <p:cNvSpPr/>
          <p:nvPr/>
        </p:nvSpPr>
        <p:spPr>
          <a:xfrm>
            <a:off x="2483768" y="614672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M.J. Carey, Donald Kossmann: On </a:t>
            </a:r>
            <a:r>
              <a:rPr lang="de-DE" sz="1400" dirty="0" err="1">
                <a:solidFill>
                  <a:srgbClr val="0000FF"/>
                </a:solidFill>
              </a:rPr>
              <a:t>Saying</a:t>
            </a:r>
            <a:r>
              <a:rPr lang="de-DE" sz="1400" dirty="0">
                <a:solidFill>
                  <a:srgbClr val="0000FF"/>
                </a:solidFill>
              </a:rPr>
              <a:t> "</a:t>
            </a:r>
            <a:r>
              <a:rPr lang="de-DE" sz="1400" dirty="0" err="1">
                <a:solidFill>
                  <a:srgbClr val="0000FF"/>
                </a:solidFill>
              </a:rPr>
              <a:t>Enough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Already</a:t>
            </a:r>
            <a:r>
              <a:rPr lang="de-DE" sz="1400" dirty="0">
                <a:solidFill>
                  <a:srgbClr val="0000FF"/>
                </a:solidFill>
              </a:rPr>
              <a:t>!" in SQL. SIGMOD Conference: 219-230,  </a:t>
            </a:r>
            <a:r>
              <a:rPr lang="de-DE" sz="1400" b="1" dirty="0" smtClean="0">
                <a:solidFill>
                  <a:srgbClr val="FF0000"/>
                </a:solidFill>
              </a:rPr>
              <a:t>1997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182282" name="AutoShape 10"/>
          <p:cNvSpPr>
            <a:spLocks noChangeArrowheads="1"/>
          </p:cNvSpPr>
          <p:nvPr/>
        </p:nvSpPr>
        <p:spPr bwMode="auto">
          <a:xfrm>
            <a:off x="755576" y="5157192"/>
            <a:ext cx="3241675" cy="864765"/>
          </a:xfrm>
          <a:prstGeom prst="wedgeRoundRectCallout">
            <a:avLst>
              <a:gd name="adj1" fmla="val 16939"/>
              <a:gd name="adj2" fmla="val -20170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de-DE" sz="2000" dirty="0"/>
              <a:t>Neu: Beschränkung der </a:t>
            </a:r>
            <a:r>
              <a:rPr lang="de-DE" sz="2000" dirty="0" err="1"/>
              <a:t>Ergebniskardinalität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8126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534-3A58-7B48-B263-322841162452}" type="slidenum">
              <a:rPr lang="de-DE"/>
              <a:pPr/>
              <a:t>6</a:t>
            </a:fld>
            <a:endParaRPr lang="de-DE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STOP AFTER – Semantik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de-DE" dirty="0" smtClean="0"/>
              <a:t>Ohne Sortierung</a:t>
            </a:r>
            <a:endParaRPr lang="de-DE" dirty="0"/>
          </a:p>
          <a:p>
            <a:pPr marL="628650" lvl="1" indent="-263525">
              <a:lnSpc>
                <a:spcPct val="90000"/>
              </a:lnSpc>
            </a:pPr>
            <a:r>
              <a:rPr lang="de-DE" dirty="0" smtClean="0"/>
              <a:t>Willkürlich </a:t>
            </a:r>
            <a:r>
              <a:rPr lang="de-DE" dirty="0" err="1" smtClean="0"/>
              <a:t>n</a:t>
            </a:r>
            <a:r>
              <a:rPr lang="de-DE" dirty="0" smtClean="0"/>
              <a:t> </a:t>
            </a:r>
            <a:r>
              <a:rPr lang="de-DE" dirty="0" err="1" smtClean="0"/>
              <a:t>Tupel</a:t>
            </a:r>
            <a:r>
              <a:rPr lang="de-DE" dirty="0" smtClean="0"/>
              <a:t> aus dem SQL-Ergebnis</a:t>
            </a:r>
          </a:p>
          <a:p>
            <a:pPr marL="365125" indent="-365125">
              <a:lnSpc>
                <a:spcPct val="90000"/>
              </a:lnSpc>
            </a:pPr>
            <a:r>
              <a:rPr lang="de-DE" sz="2600" dirty="0" smtClean="0"/>
              <a:t>Mit Sortierung</a:t>
            </a:r>
          </a:p>
          <a:p>
            <a:pPr marL="628650" lvl="1" indent="-263525">
              <a:lnSpc>
                <a:spcPct val="90000"/>
              </a:lnSpc>
            </a:pPr>
            <a:r>
              <a:rPr lang="de-DE" dirty="0" smtClean="0"/>
              <a:t>Erste </a:t>
            </a:r>
            <a:r>
              <a:rPr lang="de-DE" dirty="0" err="1" smtClean="0"/>
              <a:t>n</a:t>
            </a:r>
            <a:r>
              <a:rPr lang="de-DE" dirty="0" smtClean="0"/>
              <a:t> </a:t>
            </a:r>
            <a:r>
              <a:rPr lang="de-DE" dirty="0" err="1" smtClean="0"/>
              <a:t>Tupel</a:t>
            </a:r>
            <a:r>
              <a:rPr lang="de-DE" dirty="0" smtClean="0"/>
              <a:t> aus dem SQL-Ergebnis (sortiert)</a:t>
            </a:r>
          </a:p>
          <a:p>
            <a:pPr marL="628650" lvl="1" indent="-263525">
              <a:lnSpc>
                <a:spcPct val="90000"/>
              </a:lnSpc>
            </a:pPr>
            <a:r>
              <a:rPr lang="de-DE" sz="2400" dirty="0" smtClean="0"/>
              <a:t>Bei Gleichheit bzgl. des Sortierprädikats willkürliche Auswahl falls n+1-tes </a:t>
            </a:r>
            <a:r>
              <a:rPr lang="de-DE" sz="2400" dirty="0" err="1" smtClean="0"/>
              <a:t>Tupel</a:t>
            </a:r>
            <a:r>
              <a:rPr lang="de-DE" sz="2400" dirty="0" smtClean="0"/>
              <a:t> usw. gleich </a:t>
            </a:r>
            <a:r>
              <a:rPr lang="de-DE" sz="2400" dirty="0" err="1" smtClean="0"/>
              <a:t>n-tem</a:t>
            </a:r>
            <a:r>
              <a:rPr lang="de-DE" sz="2400" dirty="0" smtClean="0"/>
              <a:t> </a:t>
            </a:r>
            <a:r>
              <a:rPr lang="de-DE" sz="2400" dirty="0" err="1" smtClean="0"/>
              <a:t>Tupel</a:t>
            </a:r>
            <a:endParaRPr lang="de-DE" sz="2400" dirty="0" smtClean="0"/>
          </a:p>
          <a:p>
            <a:pPr marL="365125" indent="-365125">
              <a:lnSpc>
                <a:spcPct val="90000"/>
              </a:lnSpc>
            </a:pPr>
            <a:endParaRPr lang="de-DE" sz="2400" dirty="0"/>
          </a:p>
          <a:p>
            <a:pPr marL="365125" indent="-365125">
              <a:lnSpc>
                <a:spcPct val="90000"/>
              </a:lnSpc>
            </a:pPr>
            <a:r>
              <a:rPr lang="de-DE" sz="2400" dirty="0" smtClean="0"/>
              <a:t>Daraus folgt: </a:t>
            </a:r>
            <a:br>
              <a:rPr lang="de-DE" sz="2400" dirty="0" smtClean="0"/>
            </a:br>
            <a:r>
              <a:rPr lang="de-DE" sz="2400" dirty="0" smtClean="0"/>
              <a:t>Falls Ergebnis nur bis zu </a:t>
            </a:r>
            <a:r>
              <a:rPr lang="de-DE" sz="2400" dirty="0" err="1" smtClean="0"/>
              <a:t>n</a:t>
            </a:r>
            <a:r>
              <a:rPr lang="de-DE" sz="2400" dirty="0" smtClean="0"/>
              <a:t> </a:t>
            </a:r>
            <a:r>
              <a:rPr lang="de-DE" sz="2400" dirty="0" err="1" smtClean="0"/>
              <a:t>Tupel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/>
              </a:rPr>
              <a:t> </a:t>
            </a:r>
            <a:r>
              <a:rPr lang="de-DE" sz="2400" dirty="0" smtClean="0"/>
              <a:t>keine Wirkung</a:t>
            </a: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333953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AFBC-A477-994C-AE7E-0D2F73B682EB}" type="slidenum">
              <a:rPr lang="de-DE"/>
              <a:pPr/>
              <a:t>7</a:t>
            </a:fld>
            <a:endParaRPr lang="de-DE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STOP AFTER – Beispiel</a:t>
            </a:r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4117975"/>
            <a:ext cx="8229600" cy="2012950"/>
          </a:xfrm>
        </p:spPr>
        <p:txBody>
          <a:bodyPr/>
          <a:lstStyle/>
          <a:p>
            <a:r>
              <a:rPr lang="de-DE" dirty="0"/>
              <a:t>Ergebnis: 5 Hotels mit aufsteigender Entfernung zu </a:t>
            </a:r>
            <a:r>
              <a:rPr lang="de-DE" dirty="0" smtClean="0"/>
              <a:t>LBC</a:t>
            </a:r>
            <a:endParaRPr lang="de-DE" dirty="0"/>
          </a:p>
          <a:p>
            <a:r>
              <a:rPr lang="de-DE" dirty="0" smtClean="0"/>
              <a:t>Können wir Indexstrukturen für </a:t>
            </a:r>
            <a:r>
              <a:rPr lang="de-DE" dirty="0" err="1" smtClean="0"/>
              <a:t>distance</a:t>
            </a:r>
            <a:r>
              <a:rPr lang="de-DE" dirty="0"/>
              <a:t>(</a:t>
            </a:r>
            <a:r>
              <a:rPr lang="de-DE" dirty="0" smtClean="0"/>
              <a:t>) nutzen?</a:t>
            </a:r>
            <a:endParaRPr lang="de-DE" dirty="0"/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1763713" y="1556792"/>
            <a:ext cx="593353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SELECT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h.name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h.adresse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h.tel</a:t>
            </a:r>
            <a:endParaRPr lang="de-DE" sz="2400" dirty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FROM 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hotels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h,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flughäfen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f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WHERE 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f.name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 = </a:t>
            </a:r>
            <a:r>
              <a:rPr lang="de-DE" sz="2400" dirty="0" smtClean="0">
                <a:solidFill>
                  <a:schemeClr val="tx2"/>
                </a:solidFill>
                <a:latin typeface="Lucida Console" charset="0"/>
              </a:rPr>
              <a:t>‚LBC‘</a:t>
            </a:r>
            <a:endParaRPr lang="de-DE" sz="2400" dirty="0">
              <a:solidFill>
                <a:schemeClr val="tx2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ORDER BY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distance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(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h.ort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, </a:t>
            </a:r>
            <a:r>
              <a:rPr lang="de-DE" sz="2400" dirty="0" err="1">
                <a:solidFill>
                  <a:schemeClr val="tx2"/>
                </a:solidFill>
                <a:latin typeface="Lucida Console" charset="0"/>
              </a:rPr>
              <a:t>f.ort</a:t>
            </a:r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)</a:t>
            </a:r>
          </a:p>
          <a:p>
            <a:pPr eaLnBrk="0" hangingPunct="0"/>
            <a:r>
              <a:rPr lang="de-DE" sz="2400" dirty="0">
                <a:solidFill>
                  <a:schemeClr val="tx2"/>
                </a:solidFill>
                <a:latin typeface="Lucida Console" charset="0"/>
              </a:rPr>
              <a:t>STOP AFTER 5</a:t>
            </a:r>
          </a:p>
        </p:txBody>
      </p:sp>
    </p:spTree>
    <p:extLst>
      <p:ext uri="{BB962C8B-B14F-4D97-AF65-F5344CB8AC3E}">
        <p14:creationId xmlns:p14="http://schemas.microsoft.com/office/powerpoint/2010/main" val="329353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STOP-AFTER: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Berechnete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Anzahl</a:t>
            </a: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bg1"/>
                </a:solidFill>
                <a:latin typeface="Chalkduster"/>
              </a:rPr>
              <a:t>Liste</a:t>
            </a:r>
            <a:r>
              <a:rPr lang="en-US" dirty="0">
                <a:solidFill>
                  <a:schemeClr val="bg1"/>
                </a:solidFill>
                <a:latin typeface="Chalkduster"/>
              </a:rPr>
              <a:t> Name und </a:t>
            </a:r>
            <a:r>
              <a:rPr lang="en-US" dirty="0" err="1">
                <a:solidFill>
                  <a:schemeClr val="bg1"/>
                </a:solidFill>
                <a:latin typeface="Chalkduster"/>
              </a:rPr>
              <a:t>Umsatz</a:t>
            </a:r>
            <a:r>
              <a:rPr lang="en-US" dirty="0">
                <a:solidFill>
                  <a:schemeClr val="bg1"/>
                </a:solidFill>
                <a:latin typeface="Chalkduster"/>
              </a:rPr>
              <a:t> der 10% </a:t>
            </a:r>
            <a:r>
              <a:rPr lang="en-US" dirty="0" err="1">
                <a:solidFill>
                  <a:schemeClr val="bg1"/>
                </a:solidFill>
                <a:latin typeface="Chalkduster"/>
              </a:rPr>
              <a:t>umsatzstärksten</a:t>
            </a:r>
            <a:r>
              <a:rPr lang="en-US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halkduster"/>
              </a:rPr>
              <a:t>Softwareprodukte</a:t>
            </a:r>
            <a:endParaRPr lang="en-US" dirty="0">
              <a:solidFill>
                <a:schemeClr val="bg1"/>
              </a:solidFill>
              <a:latin typeface="Chalkduster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55576" y="2492896"/>
            <a:ext cx="797345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SELECT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p.name</a:t>
            </a:r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,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v.umsatz</a:t>
            </a:r>
            <a:endParaRPr lang="de-DE" sz="2400" dirty="0">
              <a:solidFill>
                <a:srgbClr val="FFFF00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FROM	  Produkte p, Verkäufe V</a:t>
            </a:r>
          </a:p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WHERE 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p.typ</a:t>
            </a:r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 = ‚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software</a:t>
            </a:r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‘</a:t>
            </a:r>
          </a:p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AND	 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p.id</a:t>
            </a:r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 =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v.prod_id</a:t>
            </a:r>
            <a:endParaRPr lang="de-DE" sz="2400" dirty="0">
              <a:solidFill>
                <a:srgbClr val="FFFF00"/>
              </a:solidFill>
              <a:latin typeface="Lucida Console" charset="0"/>
            </a:endParaRPr>
          </a:p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ORDER BY </a:t>
            </a:r>
            <a:r>
              <a:rPr lang="de-DE" sz="2400" dirty="0" err="1">
                <a:solidFill>
                  <a:srgbClr val="FFFF00"/>
                </a:solidFill>
                <a:latin typeface="Lucida Console" charset="0"/>
              </a:rPr>
              <a:t>v.umsatz</a:t>
            </a:r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 DESC</a:t>
            </a:r>
          </a:p>
          <a:p>
            <a:pPr eaLnBrk="0" hangingPunct="0"/>
            <a:r>
              <a:rPr lang="de-DE" sz="2400" dirty="0">
                <a:solidFill>
                  <a:srgbClr val="FFFF00"/>
                </a:solidFill>
                <a:latin typeface="Lucida Console" charset="0"/>
              </a:rPr>
              <a:t>STOP AFTER ( </a:t>
            </a:r>
            <a:endParaRPr lang="de-DE" sz="2400" dirty="0" smtClean="0">
              <a:solidFill>
                <a:srgbClr val="FFFF00"/>
              </a:solidFill>
              <a:latin typeface="Lucida Console" charset="0"/>
            </a:endParaRPr>
          </a:p>
          <a:p>
            <a:pPr eaLnBrk="0" hangingPunct="0"/>
            <a:endParaRPr lang="de-DE" sz="2400" dirty="0">
              <a:solidFill>
                <a:srgbClr val="FFFF00"/>
              </a:solidFill>
              <a:latin typeface="Lucida Console" charset="0"/>
            </a:endParaRPr>
          </a:p>
          <a:p>
            <a:pPr eaLnBrk="0" hangingPunct="0"/>
            <a:endParaRPr lang="de-DE" sz="2400" dirty="0" smtClean="0">
              <a:solidFill>
                <a:srgbClr val="FFFF00"/>
              </a:solidFill>
              <a:latin typeface="Lucida Console" charset="0"/>
            </a:endParaRPr>
          </a:p>
          <a:p>
            <a:pPr eaLnBrk="0" hangingPunct="0"/>
            <a:endParaRPr lang="de-DE" sz="2400" dirty="0">
              <a:solidFill>
                <a:srgbClr val="FFFF00"/>
              </a:solidFill>
              <a:latin typeface="Lucida Console" charset="0"/>
            </a:endParaRPr>
          </a:p>
          <a:p>
            <a:pPr eaLnBrk="0" hangingPunct="0"/>
            <a:r>
              <a:rPr lang="de-DE" sz="2400" dirty="0" smtClean="0">
                <a:solidFill>
                  <a:srgbClr val="FFFF00"/>
                </a:solidFill>
                <a:latin typeface="Lucida Console" charset="0"/>
              </a:rPr>
              <a:t>                                         )</a:t>
            </a:r>
            <a:endParaRPr lang="de-DE" sz="2400" dirty="0">
              <a:solidFill>
                <a:srgbClr val="FFFF00"/>
              </a:solidFill>
              <a:latin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95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Praktische Ausprägung in </a:t>
            </a:r>
            <a:r>
              <a:rPr lang="de-DE" dirty="0" err="1" smtClean="0"/>
              <a:t>PostgreSQL</a:t>
            </a:r>
            <a:r>
              <a:rPr lang="de-DE" dirty="0" smtClean="0"/>
              <a:t> 9.3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AE73-FA21-464F-B290-CB97B1A6AE8F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46191" y="1412776"/>
            <a:ext cx="830227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Courier"/>
                <a:cs typeface="Courier"/>
              </a:rPr>
              <a:t>SELECT ...</a:t>
            </a:r>
          </a:p>
          <a:p>
            <a:r>
              <a:rPr lang="de-DE" sz="2000" dirty="0" smtClean="0">
                <a:latin typeface="Courier"/>
                <a:cs typeface="Courier"/>
              </a:rPr>
              <a:t>FROM ...</a:t>
            </a:r>
            <a:br>
              <a:rPr lang="de-DE" sz="2000" dirty="0" smtClean="0">
                <a:latin typeface="Courier"/>
                <a:cs typeface="Courier"/>
              </a:rPr>
            </a:br>
            <a:r>
              <a:rPr lang="de-DE" sz="2000" dirty="0" smtClean="0">
                <a:latin typeface="Courier"/>
                <a:cs typeface="Courier"/>
              </a:rPr>
              <a:t>...</a:t>
            </a:r>
          </a:p>
          <a:p>
            <a:r>
              <a:rPr lang="de-DE" sz="2000" dirty="0" smtClean="0">
                <a:latin typeface="Courier"/>
                <a:cs typeface="Courier"/>
              </a:rPr>
              <a:t>LIMIT</a:t>
            </a:r>
            <a:r>
              <a:rPr lang="de-DE" sz="2000" dirty="0" smtClean="0"/>
              <a:t> { </a:t>
            </a:r>
            <a:r>
              <a:rPr lang="de-DE" sz="2000" b="1" i="1" dirty="0" err="1" smtClean="0"/>
              <a:t>count</a:t>
            </a:r>
            <a:r>
              <a:rPr lang="de-DE" sz="2000" dirty="0" smtClean="0"/>
              <a:t> | </a:t>
            </a:r>
            <a:r>
              <a:rPr lang="de-DE" sz="2000" dirty="0" smtClean="0">
                <a:latin typeface="Courier"/>
                <a:cs typeface="Courier"/>
              </a:rPr>
              <a:t>ALL</a:t>
            </a:r>
            <a:r>
              <a:rPr lang="de-DE" sz="2000" dirty="0" smtClean="0"/>
              <a:t> }</a:t>
            </a:r>
          </a:p>
          <a:p>
            <a:r>
              <a:rPr lang="de-DE" sz="2000" dirty="0" smtClean="0">
                <a:latin typeface="Courier"/>
                <a:cs typeface="Courier"/>
              </a:rPr>
              <a:t>OFFSET</a:t>
            </a:r>
            <a:r>
              <a:rPr lang="de-DE" sz="2000" dirty="0" smtClean="0"/>
              <a:t> </a:t>
            </a:r>
            <a:r>
              <a:rPr lang="de-DE" sz="2000" b="1" i="1" dirty="0" err="1" smtClean="0"/>
              <a:t>start</a:t>
            </a:r>
            <a:endParaRPr lang="de-DE" sz="2000" b="1" i="1" dirty="0" smtClean="0"/>
          </a:p>
          <a:p>
            <a:endParaRPr lang="de-DE" sz="2000" dirty="0"/>
          </a:p>
          <a:p>
            <a:pPr marL="342900" indent="-342900">
              <a:buFont typeface="Arial"/>
              <a:buChar char="•"/>
            </a:pPr>
            <a:r>
              <a:rPr lang="de-DE" sz="2000" dirty="0" smtClean="0"/>
              <a:t>Verwendung in Kombination mit </a:t>
            </a:r>
            <a:r>
              <a:rPr lang="de-DE" sz="2000" dirty="0" smtClean="0">
                <a:latin typeface="Courier"/>
                <a:cs typeface="Courier"/>
              </a:rPr>
              <a:t>ORDER-BY</a:t>
            </a:r>
            <a:r>
              <a:rPr lang="de-DE" sz="2000" dirty="0" smtClean="0"/>
              <a:t> möglich und sinnvoll</a:t>
            </a:r>
          </a:p>
          <a:p>
            <a:pPr marL="342900" indent="-342900">
              <a:buFont typeface="Arial"/>
              <a:buChar char="•"/>
            </a:pPr>
            <a:endParaRPr lang="de-DE" sz="2000" dirty="0"/>
          </a:p>
          <a:p>
            <a:pPr marL="342900" indent="-342900">
              <a:buFont typeface="Arial"/>
              <a:buChar char="•"/>
            </a:pPr>
            <a:r>
              <a:rPr lang="de-DE" sz="2000" dirty="0" smtClean="0"/>
              <a:t>Falls der Ausdruck </a:t>
            </a:r>
            <a:r>
              <a:rPr lang="de-DE" sz="2000" b="1" i="1" dirty="0" err="1" smtClean="0"/>
              <a:t>count</a:t>
            </a:r>
            <a:r>
              <a:rPr lang="de-DE" sz="2000" dirty="0" smtClean="0"/>
              <a:t> sich zu </a:t>
            </a:r>
            <a:r>
              <a:rPr lang="de-DE" sz="2000" dirty="0" smtClean="0">
                <a:latin typeface="Courier"/>
                <a:cs typeface="Courier"/>
              </a:rPr>
              <a:t>NULL</a:t>
            </a:r>
            <a:r>
              <a:rPr lang="de-DE" sz="2000" dirty="0" smtClean="0"/>
              <a:t> evaluiert, wird </a:t>
            </a:r>
            <a:r>
              <a:rPr lang="de-DE" sz="2000" dirty="0" smtClean="0">
                <a:latin typeface="Courier"/>
                <a:cs typeface="Courier"/>
              </a:rPr>
              <a:t>ALL</a:t>
            </a:r>
            <a:r>
              <a:rPr lang="de-DE" sz="2000" dirty="0" smtClean="0"/>
              <a:t> angenommen.</a:t>
            </a:r>
          </a:p>
          <a:p>
            <a:pPr marL="342900" indent="-342900">
              <a:buFont typeface="Arial"/>
              <a:buChar char="•"/>
            </a:pPr>
            <a:r>
              <a:rPr lang="de-DE" sz="2000" dirty="0" smtClean="0"/>
              <a:t>Falls der Ausdruck </a:t>
            </a:r>
            <a:r>
              <a:rPr lang="de-DE" sz="2000" b="1" i="1" dirty="0" err="1" smtClean="0"/>
              <a:t>start</a:t>
            </a:r>
            <a:r>
              <a:rPr lang="de-DE" sz="2000" dirty="0" smtClean="0"/>
              <a:t> sich zu </a:t>
            </a:r>
            <a:r>
              <a:rPr lang="de-DE" sz="2000" dirty="0" smtClean="0">
                <a:latin typeface="Courier"/>
                <a:cs typeface="Courier"/>
              </a:rPr>
              <a:t>NULL</a:t>
            </a:r>
            <a:r>
              <a:rPr lang="de-DE" sz="2000" dirty="0" smtClean="0"/>
              <a:t> evaluiert, wird 0 angenommen.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843848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2217</Words>
  <Application>Microsoft Macintosh PowerPoint</Application>
  <PresentationFormat>Bildschirmpräsentation (4:3)</PresentationFormat>
  <Paragraphs>551</Paragraphs>
  <Slides>37</Slides>
  <Notes>30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38" baseType="lpstr">
      <vt:lpstr>7_Standarddesign</vt:lpstr>
      <vt:lpstr>Non-Standard-Datenbanken</vt:lpstr>
      <vt:lpstr>Non-Standard-Datenbanken</vt:lpstr>
      <vt:lpstr>Beispiel</vt:lpstr>
      <vt:lpstr>Problem</vt:lpstr>
      <vt:lpstr>STOP AFTER – Syntax</vt:lpstr>
      <vt:lpstr>STOP AFTER – Semantik</vt:lpstr>
      <vt:lpstr>STOP AFTER – Beispiel</vt:lpstr>
      <vt:lpstr>STOP-AFTER: Berechnete Anzahl</vt:lpstr>
      <vt:lpstr>Praktische Ausprägung in PostgreSQL 9.3</vt:lpstr>
      <vt:lpstr>Non-Standard-Datenbanken</vt:lpstr>
      <vt:lpstr>Optimierung mit Stop-Operator</vt:lpstr>
      <vt:lpstr>Optimierung mit Stop-Operator</vt:lpstr>
      <vt:lpstr>STOP AFTER: Optimierung</vt:lpstr>
      <vt:lpstr>Optimierung mit Stop-Operator</vt:lpstr>
      <vt:lpstr>Optimierung mit Stop-Operator</vt:lpstr>
      <vt:lpstr>Optimierung mit Stop-Operator (aggressiv)</vt:lpstr>
      <vt:lpstr>Non-Standard-Datenbanken</vt:lpstr>
      <vt:lpstr>Top-k Ergebnisse: Motivation</vt:lpstr>
      <vt:lpstr>Top-k in Multimedia DBMS</vt:lpstr>
      <vt:lpstr>Top-k: Benotete Mengen</vt:lpstr>
      <vt:lpstr>Top-k: Benotete Mengen</vt:lpstr>
      <vt:lpstr>Top-k: Benotete Mengen</vt:lpstr>
      <vt:lpstr>Top-k: Benotete Mengen</vt:lpstr>
      <vt:lpstr>Anfragebeantwortung</vt:lpstr>
      <vt:lpstr>Top-k: Beispiel</vt:lpstr>
      <vt:lpstr>Top-k: Fagins Algorithmus</vt:lpstr>
      <vt:lpstr>Top-k: Fagins Algorithmus</vt:lpstr>
      <vt:lpstr>Top-k: Fagins Algorithmus</vt:lpstr>
      <vt:lpstr>Top-k: Fagins Algorithmus</vt:lpstr>
      <vt:lpstr>Top-k: Fagins Algorithmus</vt:lpstr>
      <vt:lpstr>Top-k: Fagins Algorithmus</vt:lpstr>
      <vt:lpstr>Fagins Algorithmus – Beispiel</vt:lpstr>
      <vt:lpstr>Fagins Algorithmus – Beispiel</vt:lpstr>
      <vt:lpstr>Top-k: Fagins Algorithmus</vt:lpstr>
      <vt:lpstr>Top-k: Fagins Algorithmus</vt:lpstr>
      <vt:lpstr>Top-k-Anfragen: Herausforderungen</vt:lpstr>
      <vt:lpstr>Non-Standard-Datenbanken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1588</cp:revision>
  <dcterms:created xsi:type="dcterms:W3CDTF">2010-04-27T12:26:40Z</dcterms:created>
  <dcterms:modified xsi:type="dcterms:W3CDTF">2015-02-08T20:51:11Z</dcterms:modified>
</cp:coreProperties>
</file>