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1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2.xml" ContentType="application/vnd.openxmlformats-officedocument.presentationml.notesSlide+xml"/>
  <Override PartName="/ppt/embeddings/oleObject20.bin" ContentType="application/vnd.openxmlformats-officedocument.oleObject"/>
  <Override PartName="/ppt/notesSlides/notesSlide2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2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6.xml" ContentType="application/vnd.openxmlformats-officedocument.presentationml.notesSlide+xml"/>
  <Override PartName="/ppt/embeddings/oleObject30.bin" ContentType="application/vnd.openxmlformats-officedocument.oleObject"/>
  <Override PartName="/ppt/notesSlides/notesSlide27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8.xml" ContentType="application/vnd.openxmlformats-officedocument.presentationml.notesSlide+xml"/>
  <Override PartName="/ppt/embeddings/oleObject33.bin" ContentType="application/vnd.openxmlformats-officedocument.oleObject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273" r:id="rId2"/>
    <p:sldId id="274" r:id="rId3"/>
    <p:sldId id="275" r:id="rId4"/>
    <p:sldId id="277" r:id="rId5"/>
    <p:sldId id="279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302" r:id="rId17"/>
    <p:sldId id="303" r:id="rId18"/>
    <p:sldId id="304" r:id="rId19"/>
    <p:sldId id="305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30" r:id="rId36"/>
    <p:sldId id="331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8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4.emf"/><Relationship Id="rId3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10.11.15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10.11.15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1D680-7BA5-D147-BB4E-37D3E6CC006C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9ABB00-3C54-8C48-9B12-C989C160F0B9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72116E-607B-EE43-9D5F-06F81FEF13BC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2770B7-3318-8B49-B5E1-5E98F21C2EC3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4E5AC-C9BE-8241-8E4B-30742E42AED1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53A3D7-F0AA-0846-9B83-DDCA334F13FE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8B1B24-31B7-A942-969D-40F3AC31C2A8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F3ED7-CD17-5A45-95EA-DCD393211C4F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F1A621-3CAE-3B4E-AEA6-D8DFF5256008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978343-2D57-1E48-820A-B4292BC71159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80EB4-EF62-C44B-94D9-3D79E83E084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B14F90-9D71-DE42-A812-4E6EEE7E0DDD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E5938-F7FF-5648-9862-ED91EB6C8B5D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6D25-2583-4A44-895A-95F9158C857B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542A3-5263-5E4F-AB85-407312A4564A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E2103-AA37-6244-B2AB-88F7F83CFBFB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6C675-F6AE-A54A-AAF6-BA1BE040CC6C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11DDBB-BF0D-C146-9FD8-B611BC4F0777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7E44D5-815A-E24E-9FC1-66C7D08BDE9C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explicit Bayesian smoothing with a prior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B9655-7711-F64E-9F0B-59871887ED68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A769C-F501-C346-A555-E45910D67EEB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2CD21-1DF6-5445-929A-A62D7FAEDD82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39D88F-7413-CA45-90EC-2133749CA013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4BB963-71E8-7147-98E1-FA992BF41DA8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34243-1840-C64B-A82E-D0629C5DA699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52BB23-953A-884A-915A-243E5D627343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2927E6-3A46-9846-94BC-6CA69B91E442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4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14" Type="http://schemas.openxmlformats.org/officeDocument/2006/relationships/image" Target="../media/image22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Information </a:t>
            </a:r>
            <a:r>
              <a:rPr lang="de-DE" sz="2800" b="1" dirty="0" err="1" smtClean="0">
                <a:cs typeface="+mj-cs"/>
              </a:rPr>
              <a:t>Retrieval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Karsten Martiny (Übungen)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78479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Let </a:t>
            </a:r>
            <a:r>
              <a:rPr lang="en-US">
                <a:solidFill>
                  <a:schemeClr val="accent2"/>
                </a:solidFill>
                <a:latin typeface="+mn-lt"/>
              </a:rPr>
              <a:t>x</a:t>
            </a:r>
            <a:r>
              <a:rPr lang="en-US">
                <a:latin typeface="+mn-lt"/>
              </a:rPr>
              <a:t> </a:t>
            </a:r>
            <a:r>
              <a:rPr lang="en-US" i="0">
                <a:latin typeface="+mn-lt"/>
              </a:rPr>
              <a:t>be a document in the retrieved collection. </a:t>
            </a:r>
          </a:p>
          <a:p>
            <a:r>
              <a:rPr lang="en-US" i="0">
                <a:latin typeface="+mn-lt"/>
              </a:rPr>
              <a:t>Let </a:t>
            </a:r>
            <a:r>
              <a:rPr lang="en-US">
                <a:solidFill>
                  <a:schemeClr val="accent2"/>
                </a:solidFill>
                <a:latin typeface="+mn-lt"/>
              </a:rPr>
              <a:t>R</a:t>
            </a:r>
            <a:r>
              <a:rPr lang="en-US" i="0">
                <a:latin typeface="+mn-lt"/>
              </a:rPr>
              <a:t> represent  </a:t>
            </a:r>
            <a:r>
              <a:rPr lang="en-US" b="1" i="0">
                <a:latin typeface="+mn-lt"/>
              </a:rPr>
              <a:t>relevance </a:t>
            </a:r>
            <a:r>
              <a:rPr lang="en-US" i="0">
                <a:latin typeface="+mn-lt"/>
              </a:rPr>
              <a:t>of a document w.r.t. given (fixed) </a:t>
            </a:r>
          </a:p>
          <a:p>
            <a:r>
              <a:rPr lang="en-US" i="0">
                <a:latin typeface="+mn-lt"/>
              </a:rPr>
              <a:t>query  and let </a:t>
            </a:r>
            <a:r>
              <a:rPr lang="en-US">
                <a:solidFill>
                  <a:schemeClr val="accent2"/>
                </a:solidFill>
                <a:latin typeface="+mn-lt"/>
              </a:rPr>
              <a:t>NR</a:t>
            </a:r>
            <a:r>
              <a:rPr lang="en-US" i="0">
                <a:latin typeface="+mn-lt"/>
              </a:rPr>
              <a:t> represent </a:t>
            </a:r>
            <a:r>
              <a:rPr lang="en-US" b="1" i="0">
                <a:latin typeface="+mn-lt"/>
              </a:rPr>
              <a:t>non-relevance.</a:t>
            </a:r>
            <a:endParaRPr lang="en-US" i="0">
              <a:latin typeface="+mn-lt"/>
            </a:endParaRPr>
          </a:p>
        </p:txBody>
      </p:sp>
      <p:graphicFrame>
        <p:nvGraphicFramePr>
          <p:cNvPr id="431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64888"/>
              </p:ext>
            </p:extLst>
          </p:nvPr>
        </p:nvGraphicFramePr>
        <p:xfrm>
          <a:off x="778247" y="3284885"/>
          <a:ext cx="348615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7" y="3284885"/>
                        <a:ext cx="3486150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778247" y="5037485"/>
            <a:ext cx="7576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solidFill>
                  <a:schemeClr val="accent2"/>
                </a:solidFill>
                <a:latin typeface="+mn-lt"/>
              </a:rPr>
              <a:t>p(</a:t>
            </a:r>
            <a:r>
              <a:rPr lang="en-US">
                <a:solidFill>
                  <a:schemeClr val="accent2"/>
                </a:solidFill>
                <a:latin typeface="+mn-lt"/>
              </a:rPr>
              <a:t>x|R), p(x|NR)</a:t>
            </a:r>
            <a:r>
              <a:rPr lang="en-US">
                <a:latin typeface="+mn-lt"/>
              </a:rPr>
              <a:t> -</a:t>
            </a:r>
            <a:r>
              <a:rPr lang="en-US" i="0">
                <a:latin typeface="+mn-lt"/>
              </a:rPr>
              <a:t> probability that if a relevant (non-relevant)</a:t>
            </a:r>
          </a:p>
          <a:p>
            <a:r>
              <a:rPr lang="en-US" i="0">
                <a:latin typeface="+mn-lt"/>
              </a:rPr>
              <a:t> document is retrieved, it is </a:t>
            </a:r>
            <a:r>
              <a:rPr lang="en-US">
                <a:latin typeface="+mn-lt"/>
              </a:rPr>
              <a:t>x.</a:t>
            </a:r>
            <a:endParaRPr lang="en-US" i="0">
              <a:latin typeface="+mn-lt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25847" y="2522885"/>
            <a:ext cx="9860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Need to find </a:t>
            </a:r>
            <a:r>
              <a:rPr lang="en-US" i="0" dirty="0">
                <a:solidFill>
                  <a:schemeClr val="accent2"/>
                </a:solidFill>
                <a:latin typeface="+mn-lt"/>
              </a:rPr>
              <a:t>p(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R|x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- probability that a retrieved document </a:t>
            </a:r>
            <a:r>
              <a:rPr lang="en-US" dirty="0">
                <a:latin typeface="+mn-lt"/>
              </a:rPr>
              <a:t>x </a:t>
            </a:r>
          </a:p>
          <a:p>
            <a:r>
              <a:rPr lang="en-US" i="0" dirty="0">
                <a:latin typeface="+mn-lt"/>
              </a:rPr>
              <a:t>is </a:t>
            </a:r>
            <a:r>
              <a:rPr lang="en-US" b="1" i="0" dirty="0">
                <a:latin typeface="+mn-lt"/>
              </a:rPr>
              <a:t>relevant.</a:t>
            </a:r>
            <a:endParaRPr lang="en-US" i="0" dirty="0">
              <a:latin typeface="+mn-lt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435847" y="3208685"/>
            <a:ext cx="430117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p(</a:t>
            </a:r>
            <a:r>
              <a:rPr lang="en-US">
                <a:latin typeface="+mn-lt"/>
              </a:rPr>
              <a:t>R)</a:t>
            </a:r>
            <a:r>
              <a:rPr lang="en-US" i="0">
                <a:latin typeface="+mn-lt"/>
              </a:rPr>
              <a:t>,p(</a:t>
            </a:r>
            <a:r>
              <a:rPr lang="en-US">
                <a:latin typeface="+mn-lt"/>
              </a:rPr>
              <a:t>NR</a:t>
            </a:r>
            <a:r>
              <a:rPr lang="en-US" i="0">
                <a:latin typeface="+mn-lt"/>
              </a:rPr>
              <a:t>) - prior probability</a:t>
            </a:r>
          </a:p>
          <a:p>
            <a:r>
              <a:rPr lang="en-US" i="0">
                <a:latin typeface="+mn-lt"/>
              </a:rPr>
              <a:t>of retrieving a relevant or non-</a:t>
            </a:r>
          </a:p>
          <a:p>
            <a:r>
              <a:rPr lang="en-US" i="0">
                <a:latin typeface="+mn-lt"/>
              </a:rPr>
              <a:t>relevant document, respectively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0008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utoUpdateAnimBg="0"/>
      <p:bldP spid="4311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025"/>
              </p:ext>
            </p:extLst>
          </p:nvPr>
        </p:nvGraphicFramePr>
        <p:xfrm>
          <a:off x="1981200" y="1412776"/>
          <a:ext cx="43434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776"/>
                        <a:ext cx="43434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990600" y="3754338"/>
            <a:ext cx="6288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latin typeface="+mn-lt"/>
              </a:rPr>
              <a:t>Ranking Principle (Bayes’ Decision Rule):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R|x) &gt;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>
                <a:latin typeface="+mn-lt"/>
              </a:rPr>
              <a:t>x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relevant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,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otherwise </a:t>
            </a:r>
            <a:r>
              <a:rPr lang="en-US" sz="2800" b="1">
                <a:latin typeface="+mn-lt"/>
              </a:rPr>
              <a:t>x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not relevant</a:t>
            </a:r>
            <a:endParaRPr lang="en-US" sz="280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14400" y="5283101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>
                <a:latin typeface="+mn-lt"/>
              </a:rPr>
              <a:t> Note:</a:t>
            </a:r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2170"/>
              </p:ext>
            </p:extLst>
          </p:nvPr>
        </p:nvGraphicFramePr>
        <p:xfrm>
          <a:off x="2157413" y="5325963"/>
          <a:ext cx="36337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Formel" r:id="rId6" imgW="1409700" imgH="406400" progId="Equation.3">
                  <p:embed/>
                </p:oleObj>
              </mc:Choice>
              <mc:Fallback>
                <p:oleObj name="Formel" r:id="rId6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325963"/>
                        <a:ext cx="36337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78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61963" y="1340768"/>
            <a:ext cx="8122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u="sng" dirty="0">
                <a:latin typeface="+mn-lt"/>
              </a:rPr>
              <a:t>Claim:</a:t>
            </a:r>
            <a:r>
              <a:rPr lang="en-US" sz="2800" i="0" dirty="0">
                <a:latin typeface="+mn-lt"/>
              </a:rPr>
              <a:t> 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PRP minimizes the average probability of error</a:t>
            </a:r>
            <a:endParaRPr lang="en-US" sz="2800" i="0" dirty="0">
              <a:latin typeface="+mn-lt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36209"/>
              </p:ext>
            </p:extLst>
          </p:nvPr>
        </p:nvGraphicFramePr>
        <p:xfrm>
          <a:off x="1143000" y="2110705"/>
          <a:ext cx="475138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Formel" r:id="rId4" imgW="1574800" imgH="457200" progId="Equation.3">
                  <p:embed/>
                </p:oleObj>
              </mc:Choice>
              <mc:Fallback>
                <p:oleObj name="Formel" r:id="rId4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10705"/>
                        <a:ext cx="475138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157913" y="2228180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If we decide </a:t>
            </a:r>
            <a:r>
              <a:rPr lang="en-US" b="1" i="0">
                <a:solidFill>
                  <a:schemeClr val="accent2"/>
                </a:solidFill>
                <a:latin typeface="+mn-lt"/>
              </a:rPr>
              <a:t>NR</a:t>
            </a:r>
            <a:endParaRPr lang="en-US" i="0">
              <a:latin typeface="+mn-lt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172200" y="2872705"/>
            <a:ext cx="197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If we decide </a:t>
            </a:r>
            <a:r>
              <a:rPr lang="en-US" sz="2400" b="1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graphicFrame>
        <p:nvGraphicFramePr>
          <p:cNvPr id="430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14864"/>
              </p:ext>
            </p:extLst>
          </p:nvPr>
        </p:nvGraphicFramePr>
        <p:xfrm>
          <a:off x="1143000" y="3677568"/>
          <a:ext cx="57150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" name="Formel" r:id="rId6" imgW="1905000" imgH="342900" progId="Equation.3">
                  <p:embed/>
                </p:oleObj>
              </mc:Choice>
              <mc:Fallback>
                <p:oleObj name="Formel" r:id="rId6" imgW="19050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77568"/>
                        <a:ext cx="57150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533400" y="4853905"/>
            <a:ext cx="80325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dirty="0">
                <a:latin typeface="+mn-lt"/>
              </a:rPr>
              <a:t>p(error) is minimal when all p(</a:t>
            </a:r>
            <a:r>
              <a:rPr lang="en-US" sz="2800" i="0" dirty="0" err="1">
                <a:latin typeface="+mn-lt"/>
              </a:rPr>
              <a:t>error|x</a:t>
            </a:r>
            <a:r>
              <a:rPr lang="en-US" sz="2800" i="0" dirty="0">
                <a:latin typeface="+mn-lt"/>
              </a:rPr>
              <a:t>) are </a:t>
            </a:r>
            <a:r>
              <a:rPr lang="en-US" sz="2800" i="0" dirty="0" err="1">
                <a:latin typeface="+mn-lt"/>
              </a:rPr>
              <a:t>minimimal</a:t>
            </a:r>
            <a:r>
              <a:rPr lang="en-US" sz="2800" i="0" dirty="0">
                <a:latin typeface="+mn-lt"/>
              </a:rPr>
              <a:t>.</a:t>
            </a:r>
          </a:p>
          <a:p>
            <a:r>
              <a:rPr lang="en-US" sz="2800" i="0" dirty="0">
                <a:solidFill>
                  <a:srgbClr val="0000FF"/>
                </a:solidFill>
                <a:latin typeface="+mn-lt"/>
              </a:rPr>
              <a:t>Bayes’ decision rule </a:t>
            </a:r>
            <a:r>
              <a:rPr lang="en-US" sz="2800" i="0" dirty="0">
                <a:latin typeface="+mn-lt"/>
              </a:rPr>
              <a:t>minimizes each p(</a:t>
            </a:r>
            <a:r>
              <a:rPr lang="en-US" sz="2800" i="0" dirty="0" err="1">
                <a:latin typeface="+mn-lt"/>
              </a:rPr>
              <a:t>error|x</a:t>
            </a:r>
            <a:r>
              <a:rPr lang="en-US" sz="2800" i="0" dirty="0">
                <a:latin typeface="+mn-lt"/>
              </a:rPr>
              <a:t>).</a:t>
            </a:r>
            <a:endParaRPr lang="en-US" i="0" dirty="0">
              <a:latin typeface="+mn-lt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962400" y="2720305"/>
            <a:ext cx="198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12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0082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3694584"/>
            <a:ext cx="7848600" cy="457200"/>
          </a:xfrm>
          <a:prstGeom prst="rect">
            <a:avLst/>
          </a:prstGeom>
          <a:gradFill rotWithShape="0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0"/>
              </a:rPr>
              <a:t>More complex case: retrieval costs.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 </a:t>
            </a:r>
            <a:r>
              <a:rPr lang="en-US" sz="2000">
                <a:ea typeface="ＭＳ Ｐゴシック" charset="0"/>
              </a:rPr>
              <a:t>- cost of retrieval of </a:t>
            </a:r>
            <a:r>
              <a:rPr lang="en-US" sz="2000" u="sng">
                <a:ea typeface="ＭＳ Ｐゴシック" charset="0"/>
              </a:rPr>
              <a:t>relevant</a:t>
            </a:r>
            <a:r>
              <a:rPr lang="en-US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C’</a:t>
            </a:r>
            <a:r>
              <a:rPr lang="en-US" altLang="ja-JP" sz="2000">
                <a:ea typeface="ＭＳ Ｐゴシック" charset="0"/>
              </a:rPr>
              <a:t> - cost of retrieval of </a:t>
            </a:r>
            <a:r>
              <a:rPr lang="en-US" altLang="ja-JP" sz="2000" u="sng">
                <a:ea typeface="ＭＳ Ｐゴシック" charset="0"/>
              </a:rPr>
              <a:t>non-relevant</a:t>
            </a:r>
            <a:r>
              <a:rPr lang="en-US" altLang="ja-JP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>
                <a:ea typeface="ＭＳ Ｐゴシック" charset="0"/>
              </a:rPr>
              <a:t>let </a:t>
            </a:r>
            <a:r>
              <a:rPr lang="en-US" sz="2000" i="1">
                <a:ea typeface="ＭＳ Ｐゴシック" charset="0"/>
              </a:rPr>
              <a:t>d,</a:t>
            </a:r>
            <a:r>
              <a:rPr lang="en-US" sz="2000">
                <a:ea typeface="ＭＳ Ｐゴシック" charset="0"/>
              </a:rPr>
              <a:t> be a document</a:t>
            </a:r>
          </a:p>
          <a:p>
            <a:pPr eaLnBrk="1" hangingPunct="1"/>
            <a:r>
              <a:rPr lang="en-US" sz="2400">
                <a:ea typeface="ＭＳ Ｐゴシック" charset="0"/>
              </a:rPr>
              <a:t>Probability Ranking Principle: if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for all </a:t>
            </a:r>
            <a:r>
              <a:rPr lang="en-US" sz="2400" i="1">
                <a:ea typeface="ＭＳ Ｐゴシック" charset="0"/>
              </a:rPr>
              <a:t>d’ not yet retrieved</a:t>
            </a:r>
            <a:r>
              <a:rPr lang="en-US" sz="2400">
                <a:ea typeface="ＭＳ Ｐゴシック" charset="0"/>
              </a:rPr>
              <a:t>, then </a:t>
            </a:r>
            <a:r>
              <a:rPr lang="en-US" sz="2400" i="1">
                <a:ea typeface="ＭＳ Ｐゴシック" charset="0"/>
              </a:rPr>
              <a:t>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is the next document to be retrieved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78058"/>
              </p:ext>
            </p:extLst>
          </p:nvPr>
        </p:nvGraphicFramePr>
        <p:xfrm>
          <a:off x="685800" y="3694584"/>
          <a:ext cx="769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94584"/>
                        <a:ext cx="769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30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PRP: Issues (Problems?)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0"/>
              </a:rPr>
              <a:t>How do we compute all those probabilities?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Cannot compute exact probabilities, have to use estimates.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ea typeface="ＭＳ Ｐゴシック" charset="0"/>
              </a:rPr>
              <a:t>Binary Independence Retrieval (BIR)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See below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ea typeface="ＭＳ Ｐゴシック" charset="0"/>
              </a:rPr>
              <a:t>Restrictive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“Relevance” of each document is independent of relevance of other documents.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Most applications are for Boolean model.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69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in IR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Bayesian Nets is the most popular way of doing probabilistic inference.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What is a Bayesian Net ?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How to use Bayesian Nets in IR?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112963" y="6074132"/>
            <a:ext cx="4467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FF"/>
                </a:solidFill>
                <a:latin typeface="+mn-lt"/>
              </a:rPr>
              <a:t>J. Pearl, “</a:t>
            </a:r>
            <a:r>
              <a:rPr lang="en-US" altLang="ja-JP" sz="1400" i="0" dirty="0">
                <a:solidFill>
                  <a:srgbClr val="0000FF"/>
                </a:solidFill>
                <a:latin typeface="+mn-lt"/>
              </a:rPr>
              <a:t>Probabilistic Reasoning in Intelligent Systems: </a:t>
            </a:r>
            <a:br>
              <a:rPr lang="en-US" altLang="ja-JP" sz="1400" i="0" dirty="0">
                <a:solidFill>
                  <a:srgbClr val="0000FF"/>
                </a:solidFill>
                <a:latin typeface="+mn-lt"/>
              </a:rPr>
            </a:br>
            <a:r>
              <a:rPr lang="en-US" altLang="ja-JP" sz="1400" i="0" dirty="0">
                <a:solidFill>
                  <a:srgbClr val="0000FF"/>
                </a:solidFill>
                <a:latin typeface="+mn-lt"/>
              </a:rPr>
              <a:t>Networks of Plausible Inference</a:t>
            </a:r>
            <a:r>
              <a:rPr lang="en-US" sz="1400" i="0" dirty="0">
                <a:solidFill>
                  <a:srgbClr val="0000FF"/>
                </a:solidFill>
                <a:latin typeface="+mn-lt"/>
              </a:rPr>
              <a:t>”</a:t>
            </a:r>
            <a:r>
              <a:rPr lang="en-US" altLang="ja-JP" sz="1400" i="0" dirty="0">
                <a:solidFill>
                  <a:srgbClr val="0000FF"/>
                </a:solidFill>
                <a:latin typeface="+mn-lt"/>
              </a:rPr>
              <a:t>, Morgan-Kaufman, </a:t>
            </a:r>
            <a:r>
              <a:rPr lang="en-US" altLang="ja-JP" sz="1400" b="1" i="0" dirty="0">
                <a:solidFill>
                  <a:srgbClr val="FF0000"/>
                </a:solidFill>
                <a:latin typeface="+mn-lt"/>
              </a:rPr>
              <a:t>1988</a:t>
            </a:r>
            <a:endParaRPr lang="en-US" sz="1400" b="1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38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for IR: Idea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1043608" y="1412776"/>
            <a:ext cx="7162800" cy="2209800"/>
            <a:chOff x="720" y="1248"/>
            <a:chExt cx="4512" cy="1392"/>
          </a:xfrm>
        </p:grpSpPr>
        <p:sp>
          <p:nvSpPr>
            <p:cNvPr id="71741" name="AutoShape 4"/>
            <p:cNvSpPr>
              <a:spLocks noChangeArrowheads="1"/>
            </p:cNvSpPr>
            <p:nvPr/>
          </p:nvSpPr>
          <p:spPr bwMode="auto">
            <a:xfrm>
              <a:off x="720" y="1248"/>
              <a:ext cx="4512" cy="1392"/>
            </a:xfrm>
            <a:prstGeom prst="flowChartAlternate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2" name="Text Box 5"/>
            <p:cNvSpPr txBox="1">
              <a:spLocks noChangeArrowheads="1"/>
            </p:cNvSpPr>
            <p:nvPr/>
          </p:nvSpPr>
          <p:spPr bwMode="auto">
            <a:xfrm>
              <a:off x="806" y="1257"/>
              <a:ext cx="1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Document Network</a:t>
              </a:r>
            </a:p>
          </p:txBody>
        </p:sp>
      </p:grpSp>
      <p:grpSp>
        <p:nvGrpSpPr>
          <p:cNvPr id="71683" name="Group 6"/>
          <p:cNvGrpSpPr>
            <a:grpSpLocks/>
          </p:cNvGrpSpPr>
          <p:nvPr/>
        </p:nvGrpSpPr>
        <p:grpSpPr bwMode="auto">
          <a:xfrm>
            <a:off x="1043608" y="4155976"/>
            <a:ext cx="6781800" cy="1600200"/>
            <a:chOff x="720" y="2976"/>
            <a:chExt cx="4272" cy="1008"/>
          </a:xfrm>
        </p:grpSpPr>
        <p:sp>
          <p:nvSpPr>
            <p:cNvPr id="71739" name="AutoShape 7"/>
            <p:cNvSpPr>
              <a:spLocks noChangeArrowheads="1"/>
            </p:cNvSpPr>
            <p:nvPr/>
          </p:nvSpPr>
          <p:spPr bwMode="auto">
            <a:xfrm>
              <a:off x="720" y="2976"/>
              <a:ext cx="4272" cy="1008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0" name="Text Box 8"/>
            <p:cNvSpPr txBox="1">
              <a:spLocks noChangeArrowheads="1"/>
            </p:cNvSpPr>
            <p:nvPr/>
          </p:nvSpPr>
          <p:spPr bwMode="auto">
            <a:xfrm>
              <a:off x="816" y="3696"/>
              <a:ext cx="1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Query Network</a:t>
              </a:r>
            </a:p>
          </p:txBody>
        </p:sp>
      </p:grpSp>
      <p:sp>
        <p:nvSpPr>
          <p:cNvPr id="71684" name="Line 9"/>
          <p:cNvSpPr>
            <a:spLocks noChangeShapeType="1"/>
          </p:cNvSpPr>
          <p:nvPr/>
        </p:nvSpPr>
        <p:spPr bwMode="auto">
          <a:xfrm>
            <a:off x="1043608" y="3927376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67608" y="1946176"/>
            <a:ext cx="3886200" cy="3352800"/>
            <a:chOff x="1680" y="1584"/>
            <a:chExt cx="2448" cy="2112"/>
          </a:xfrm>
        </p:grpSpPr>
        <p:sp>
          <p:nvSpPr>
            <p:cNvPr id="71737" name="AutoShape 11"/>
            <p:cNvSpPr>
              <a:spLocks noChangeArrowheads="1"/>
            </p:cNvSpPr>
            <p:nvPr/>
          </p:nvSpPr>
          <p:spPr bwMode="auto">
            <a:xfrm>
              <a:off x="1680" y="1584"/>
              <a:ext cx="2256" cy="912"/>
            </a:xfrm>
            <a:prstGeom prst="cloudCallout">
              <a:avLst>
                <a:gd name="adj1" fmla="val -26819"/>
                <a:gd name="adj2" fmla="val -72699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Large, but</a:t>
              </a:r>
            </a:p>
            <a:p>
              <a:r>
                <a:rPr lang="en-US" sz="2000" i="0">
                  <a:latin typeface="+mn-lt"/>
                </a:rPr>
                <a:t>Compute </a:t>
              </a:r>
              <a:r>
                <a:rPr lang="en-US" sz="2000" b="1" i="0">
                  <a:latin typeface="+mn-lt"/>
                </a:rPr>
                <a:t>once</a:t>
              </a:r>
              <a:r>
                <a:rPr lang="en-US" sz="2000" i="0">
                  <a:latin typeface="+mn-lt"/>
                </a:rPr>
                <a:t> for each </a:t>
              </a:r>
            </a:p>
            <a:p>
              <a:r>
                <a:rPr lang="en-US" sz="2000" i="0">
                  <a:latin typeface="+mn-lt"/>
                </a:rPr>
                <a:t>document collection</a:t>
              </a:r>
            </a:p>
          </p:txBody>
        </p:sp>
        <p:sp>
          <p:nvSpPr>
            <p:cNvPr id="71738" name="AutoShape 12"/>
            <p:cNvSpPr>
              <a:spLocks noChangeArrowheads="1"/>
            </p:cNvSpPr>
            <p:nvPr/>
          </p:nvSpPr>
          <p:spPr bwMode="auto">
            <a:xfrm>
              <a:off x="1824" y="2976"/>
              <a:ext cx="2304" cy="720"/>
            </a:xfrm>
            <a:prstGeom prst="cloudCallout">
              <a:avLst>
                <a:gd name="adj1" fmla="val -48435"/>
                <a:gd name="adj2" fmla="val 60694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Small, compute once for</a:t>
              </a:r>
            </a:p>
            <a:p>
              <a:r>
                <a:rPr lang="en-US" sz="2000" b="1" i="0">
                  <a:latin typeface="+mn-lt"/>
                </a:rPr>
                <a:t>every</a:t>
              </a:r>
              <a:r>
                <a:rPr lang="en-US" sz="2000" i="0">
                  <a:latin typeface="+mn-lt"/>
                </a:rPr>
                <a:t> query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00808" y="1717576"/>
            <a:ext cx="6096000" cy="1676400"/>
            <a:chOff x="1008" y="1440"/>
            <a:chExt cx="3840" cy="1056"/>
          </a:xfrm>
        </p:grpSpPr>
        <p:cxnSp>
          <p:nvCxnSpPr>
            <p:cNvPr id="71717" name="AutoShape 14"/>
            <p:cNvCxnSpPr>
              <a:cxnSpLocks noChangeShapeType="1"/>
              <a:stCxn id="71722" idx="4"/>
              <a:endCxn id="71725" idx="0"/>
            </p:cNvCxnSpPr>
            <p:nvPr/>
          </p:nvCxnSpPr>
          <p:spPr bwMode="auto">
            <a:xfrm>
              <a:off x="110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8" name="AutoShape 15"/>
            <p:cNvCxnSpPr>
              <a:cxnSpLocks noChangeShapeType="1"/>
              <a:stCxn id="71724" idx="4"/>
              <a:endCxn id="71726" idx="0"/>
            </p:cNvCxnSpPr>
            <p:nvPr/>
          </p:nvCxnSpPr>
          <p:spPr bwMode="auto">
            <a:xfrm>
              <a:off x="158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9" name="AutoShape 16"/>
            <p:cNvCxnSpPr>
              <a:cxnSpLocks noChangeShapeType="1"/>
              <a:stCxn id="71725" idx="4"/>
              <a:endCxn id="71728" idx="0"/>
            </p:cNvCxnSpPr>
            <p:nvPr/>
          </p:nvCxnSpPr>
          <p:spPr bwMode="auto">
            <a:xfrm>
              <a:off x="110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0" name="AutoShape 17"/>
            <p:cNvCxnSpPr>
              <a:cxnSpLocks noChangeShapeType="1"/>
              <a:stCxn id="71726" idx="4"/>
              <a:endCxn id="71729" idx="0"/>
            </p:cNvCxnSpPr>
            <p:nvPr/>
          </p:nvCxnSpPr>
          <p:spPr bwMode="auto">
            <a:xfrm>
              <a:off x="158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1721" name="Group 18"/>
            <p:cNvGrpSpPr>
              <a:grpSpLocks/>
            </p:cNvGrpSpPr>
            <p:nvPr/>
          </p:nvGrpSpPr>
          <p:grpSpPr bwMode="auto">
            <a:xfrm>
              <a:off x="1008" y="1440"/>
              <a:ext cx="3840" cy="1056"/>
              <a:chOff x="1008" y="1440"/>
              <a:chExt cx="3840" cy="1056"/>
            </a:xfrm>
          </p:grpSpPr>
          <p:sp>
            <p:nvSpPr>
              <p:cNvPr id="71722" name="AutoShape 19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d1</a:t>
                </a:r>
              </a:p>
            </p:txBody>
          </p:sp>
          <p:sp>
            <p:nvSpPr>
              <p:cNvPr id="71723" name="AutoShape 20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</a:t>
                </a:r>
                <a:r>
                  <a:rPr lang="en-US" sz="2000">
                    <a:latin typeface="+mn-lt"/>
                  </a:rPr>
                  <a:t>n</a:t>
                </a:r>
                <a:endParaRPr lang="en-US" sz="2000" i="0">
                  <a:latin typeface="+mn-lt"/>
                </a:endParaRPr>
              </a:p>
            </p:txBody>
          </p:sp>
          <p:sp>
            <p:nvSpPr>
              <p:cNvPr id="71724" name="AutoShape 21"/>
              <p:cNvSpPr>
                <a:spLocks noChangeArrowheads="1"/>
              </p:cNvSpPr>
              <p:nvPr/>
            </p:nvSpPr>
            <p:spPr bwMode="auto">
              <a:xfrm>
                <a:off x="1488" y="1488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d2</a:t>
                </a:r>
              </a:p>
            </p:txBody>
          </p:sp>
          <p:sp>
            <p:nvSpPr>
              <p:cNvPr id="71725" name="AutoShape 22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t1</a:t>
                </a:r>
              </a:p>
            </p:txBody>
          </p:sp>
          <p:sp>
            <p:nvSpPr>
              <p:cNvPr id="71726" name="AutoShape 23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t2</a:t>
                </a:r>
              </a:p>
            </p:txBody>
          </p:sp>
          <p:sp>
            <p:nvSpPr>
              <p:cNvPr id="71727" name="AutoShape 24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</a:t>
                </a:r>
                <a:r>
                  <a:rPr lang="en-US" sz="2000">
                    <a:latin typeface="+mn-lt"/>
                  </a:rPr>
                  <a:t>n</a:t>
                </a:r>
                <a:endParaRPr lang="en-US" sz="2000" i="0">
                  <a:latin typeface="+mn-lt"/>
                </a:endParaRPr>
              </a:p>
            </p:txBody>
          </p:sp>
          <p:sp>
            <p:nvSpPr>
              <p:cNvPr id="71728" name="AutoShape 2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r1</a:t>
                </a:r>
              </a:p>
            </p:txBody>
          </p:sp>
          <p:sp>
            <p:nvSpPr>
              <p:cNvPr id="71729" name="AutoShape 2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r2</a:t>
                </a:r>
              </a:p>
            </p:txBody>
          </p:sp>
          <p:sp>
            <p:nvSpPr>
              <p:cNvPr id="71730" name="AutoShape 27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r3</a:t>
                </a:r>
              </a:p>
            </p:txBody>
          </p:sp>
          <p:sp>
            <p:nvSpPr>
              <p:cNvPr id="71731" name="AutoShape 28"/>
              <p:cNvSpPr>
                <a:spLocks noChangeArrowheads="1"/>
              </p:cNvSpPr>
              <p:nvPr/>
            </p:nvSpPr>
            <p:spPr bwMode="auto">
              <a:xfrm>
                <a:off x="4080" y="2208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</a:t>
                </a:r>
                <a:r>
                  <a:rPr lang="en-US" sz="2000">
                    <a:latin typeface="+mn-lt"/>
                  </a:rPr>
                  <a:t>k</a:t>
                </a:r>
                <a:endParaRPr lang="en-US" sz="2000" i="0">
                  <a:latin typeface="+mn-lt"/>
                </a:endParaRPr>
              </a:p>
            </p:txBody>
          </p:sp>
          <p:cxnSp>
            <p:nvCxnSpPr>
              <p:cNvPr id="71732" name="AutoShape 29"/>
              <p:cNvCxnSpPr>
                <a:cxnSpLocks noChangeShapeType="1"/>
                <a:stCxn id="71723" idx="4"/>
                <a:endCxn id="71727" idx="0"/>
              </p:cNvCxnSpPr>
              <p:nvPr/>
            </p:nvCxnSpPr>
            <p:spPr bwMode="auto">
              <a:xfrm>
                <a:off x="4752" y="1632"/>
                <a:ext cx="0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3" name="AutoShape 30"/>
              <p:cNvCxnSpPr>
                <a:cxnSpLocks noChangeShapeType="1"/>
                <a:stCxn id="71725" idx="4"/>
                <a:endCxn id="71730" idx="0"/>
              </p:cNvCxnSpPr>
              <p:nvPr/>
            </p:nvCxnSpPr>
            <p:spPr bwMode="auto">
              <a:xfrm>
                <a:off x="1104" y="2016"/>
                <a:ext cx="1680" cy="2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4" name="AutoShape 31"/>
              <p:cNvCxnSpPr>
                <a:cxnSpLocks noChangeShapeType="1"/>
                <a:stCxn id="71726" idx="4"/>
                <a:endCxn id="71728" idx="0"/>
              </p:cNvCxnSpPr>
              <p:nvPr/>
            </p:nvCxnSpPr>
            <p:spPr bwMode="auto">
              <a:xfrm flipH="1">
                <a:off x="1248" y="2016"/>
                <a:ext cx="336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5" name="AutoShape 32"/>
              <p:cNvCxnSpPr>
                <a:cxnSpLocks noChangeShapeType="1"/>
                <a:stCxn id="71727" idx="4"/>
                <a:endCxn id="71730" idx="0"/>
              </p:cNvCxnSpPr>
              <p:nvPr/>
            </p:nvCxnSpPr>
            <p:spPr bwMode="auto">
              <a:xfrm flipH="1">
                <a:off x="2784" y="2064"/>
                <a:ext cx="1968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6" name="AutoShape 33"/>
              <p:cNvCxnSpPr>
                <a:cxnSpLocks noChangeShapeType="1"/>
                <a:stCxn id="71727" idx="4"/>
                <a:endCxn id="71731" idx="0"/>
              </p:cNvCxnSpPr>
              <p:nvPr/>
            </p:nvCxnSpPr>
            <p:spPr bwMode="auto">
              <a:xfrm flipH="1">
                <a:off x="4176" y="2064"/>
                <a:ext cx="576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008933" y="1731864"/>
            <a:ext cx="3365500" cy="1089025"/>
            <a:chOff x="1958" y="1449"/>
            <a:chExt cx="2120" cy="686"/>
          </a:xfrm>
        </p:grpSpPr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2006" y="1449"/>
              <a:ext cx="10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</a:t>
              </a:r>
              <a:r>
                <a:rPr lang="en-US" sz="2000">
                  <a:latin typeface="+mn-lt"/>
                </a:rPr>
                <a:t>i -</a:t>
              </a:r>
              <a:r>
                <a:rPr lang="en-US" sz="2000" i="0">
                  <a:latin typeface="+mn-lt"/>
                </a:rPr>
                <a:t>documents</a:t>
              </a:r>
            </a:p>
          </p:txBody>
        </p:sp>
        <p:sp>
          <p:nvSpPr>
            <p:cNvPr id="71716" name="Text Box 36"/>
            <p:cNvSpPr txBox="1">
              <a:spLocks noChangeArrowheads="1"/>
            </p:cNvSpPr>
            <p:nvPr/>
          </p:nvSpPr>
          <p:spPr bwMode="auto">
            <a:xfrm>
              <a:off x="1958" y="1689"/>
              <a:ext cx="21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t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document representations</a:t>
              </a:r>
            </a:p>
            <a:p>
              <a:r>
                <a:rPr lang="en-US" sz="2000" i="0">
                  <a:latin typeface="+mn-lt"/>
                </a:rPr>
                <a:t>r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“concepts”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377614" y="1950940"/>
            <a:ext cx="1066801" cy="757238"/>
            <a:chOff x="4080" y="1587"/>
            <a:chExt cx="672" cy="477"/>
          </a:xfrm>
        </p:grpSpPr>
        <p:sp>
          <p:nvSpPr>
            <p:cNvPr id="71713" name="AutoShape 38"/>
            <p:cNvSpPr>
              <a:spLocks noChangeArrowheads="1"/>
            </p:cNvSpPr>
            <p:nvPr/>
          </p:nvSpPr>
          <p:spPr bwMode="auto">
            <a:xfrm>
              <a:off x="4080" y="1824"/>
              <a:ext cx="240" cy="240"/>
            </a:xfrm>
            <a:prstGeom prst="flowChartConnector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t</a:t>
              </a:r>
              <a:r>
                <a:rPr lang="en-US" sz="2000">
                  <a:latin typeface="+mn-lt"/>
                </a:rPr>
                <a:t>n’</a:t>
              </a:r>
              <a:endParaRPr lang="en-US" sz="2000" i="0">
                <a:latin typeface="+mn-lt"/>
              </a:endParaRPr>
            </a:p>
          </p:txBody>
        </p:sp>
        <p:cxnSp>
          <p:nvCxnSpPr>
            <p:cNvPr id="71714" name="AutoShape 39"/>
            <p:cNvCxnSpPr>
              <a:cxnSpLocks noChangeShapeType="1"/>
              <a:stCxn id="71723" idx="4"/>
              <a:endCxn id="71713" idx="0"/>
            </p:cNvCxnSpPr>
            <p:nvPr/>
          </p:nvCxnSpPr>
          <p:spPr bwMode="auto">
            <a:xfrm flipH="1">
              <a:off x="4200" y="1587"/>
              <a:ext cx="552" cy="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577008" y="4155976"/>
            <a:ext cx="4800600" cy="1524000"/>
            <a:chOff x="1056" y="2976"/>
            <a:chExt cx="3024" cy="960"/>
          </a:xfrm>
        </p:grpSpPr>
        <p:cxnSp>
          <p:nvCxnSpPr>
            <p:cNvPr id="71701" name="AutoShape 41"/>
            <p:cNvCxnSpPr>
              <a:cxnSpLocks noChangeShapeType="1"/>
              <a:stCxn id="71703" idx="4"/>
              <a:endCxn id="71702" idx="0"/>
            </p:cNvCxnSpPr>
            <p:nvPr/>
          </p:nvCxnSpPr>
          <p:spPr bwMode="auto">
            <a:xfrm flipH="1">
              <a:off x="3000" y="3600"/>
              <a:ext cx="480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2" name="AutoShape 42"/>
            <p:cNvSpPr>
              <a:spLocks noChangeArrowheads="1"/>
            </p:cNvSpPr>
            <p:nvPr/>
          </p:nvSpPr>
          <p:spPr bwMode="auto">
            <a:xfrm>
              <a:off x="2880" y="3696"/>
              <a:ext cx="240" cy="240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I</a:t>
              </a:r>
            </a:p>
          </p:txBody>
        </p:sp>
        <p:sp>
          <p:nvSpPr>
            <p:cNvPr id="71703" name="AutoShape 43"/>
            <p:cNvSpPr>
              <a:spLocks noChangeArrowheads="1"/>
            </p:cNvSpPr>
            <p:nvPr/>
          </p:nvSpPr>
          <p:spPr bwMode="auto">
            <a:xfrm>
              <a:off x="3360" y="3360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q2</a:t>
              </a:r>
            </a:p>
          </p:txBody>
        </p:sp>
        <p:sp>
          <p:nvSpPr>
            <p:cNvPr id="71704" name="AutoShape 44"/>
            <p:cNvSpPr>
              <a:spLocks noChangeArrowheads="1"/>
            </p:cNvSpPr>
            <p:nvPr/>
          </p:nvSpPr>
          <p:spPr bwMode="auto">
            <a:xfrm>
              <a:off x="1392" y="3408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q1</a:t>
              </a:r>
            </a:p>
          </p:txBody>
        </p:sp>
        <p:sp>
          <p:nvSpPr>
            <p:cNvPr id="71705" name="AutoShape 45"/>
            <p:cNvSpPr>
              <a:spLocks noChangeArrowheads="1"/>
            </p:cNvSpPr>
            <p:nvPr/>
          </p:nvSpPr>
          <p:spPr bwMode="auto">
            <a:xfrm>
              <a:off x="3840" y="2976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m</a:t>
              </a:r>
              <a:endParaRPr lang="en-US" sz="2000" i="0">
                <a:latin typeface="+mn-lt"/>
              </a:endParaRPr>
            </a:p>
          </p:txBody>
        </p:sp>
        <p:sp>
          <p:nvSpPr>
            <p:cNvPr id="71706" name="AutoShape 46"/>
            <p:cNvSpPr>
              <a:spLocks noChangeArrowheads="1"/>
            </p:cNvSpPr>
            <p:nvPr/>
          </p:nvSpPr>
          <p:spPr bwMode="auto">
            <a:xfrm>
              <a:off x="1584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c2</a:t>
              </a:r>
            </a:p>
          </p:txBody>
        </p:sp>
        <p:sp>
          <p:nvSpPr>
            <p:cNvPr id="71707" name="AutoShape 47"/>
            <p:cNvSpPr>
              <a:spLocks noChangeArrowheads="1"/>
            </p:cNvSpPr>
            <p:nvPr/>
          </p:nvSpPr>
          <p:spPr bwMode="auto">
            <a:xfrm>
              <a:off x="1056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c1</a:t>
              </a:r>
            </a:p>
          </p:txBody>
        </p:sp>
        <p:cxnSp>
          <p:nvCxnSpPr>
            <p:cNvPr id="71708" name="AutoShape 48"/>
            <p:cNvCxnSpPr>
              <a:cxnSpLocks noChangeShapeType="1"/>
              <a:stCxn id="71707" idx="4"/>
              <a:endCxn id="71704" idx="0"/>
            </p:cNvCxnSpPr>
            <p:nvPr/>
          </p:nvCxnSpPr>
          <p:spPr bwMode="auto">
            <a:xfrm>
              <a:off x="1176" y="3264"/>
              <a:ext cx="336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9" name="AutoShape 49"/>
            <p:cNvCxnSpPr>
              <a:cxnSpLocks noChangeShapeType="1"/>
              <a:stCxn id="71706" idx="4"/>
              <a:endCxn id="71704" idx="0"/>
            </p:cNvCxnSpPr>
            <p:nvPr/>
          </p:nvCxnSpPr>
          <p:spPr bwMode="auto">
            <a:xfrm flipH="1">
              <a:off x="1512" y="326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0" name="AutoShape 50"/>
            <p:cNvCxnSpPr>
              <a:cxnSpLocks noChangeShapeType="1"/>
              <a:stCxn id="71706" idx="4"/>
              <a:endCxn id="71703" idx="0"/>
            </p:cNvCxnSpPr>
            <p:nvPr/>
          </p:nvCxnSpPr>
          <p:spPr bwMode="auto">
            <a:xfrm>
              <a:off x="1704" y="3264"/>
              <a:ext cx="1776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1" name="AutoShape 51"/>
            <p:cNvCxnSpPr>
              <a:cxnSpLocks noChangeShapeType="1"/>
              <a:stCxn id="71705" idx="4"/>
              <a:endCxn id="71703" idx="0"/>
            </p:cNvCxnSpPr>
            <p:nvPr/>
          </p:nvCxnSpPr>
          <p:spPr bwMode="auto">
            <a:xfrm flipH="1">
              <a:off x="3480" y="3216"/>
              <a:ext cx="48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12" name="AutoShape 52"/>
            <p:cNvCxnSpPr>
              <a:cxnSpLocks noChangeShapeType="1"/>
              <a:stCxn id="71704" idx="4"/>
              <a:endCxn id="71702" idx="0"/>
            </p:cNvCxnSpPr>
            <p:nvPr/>
          </p:nvCxnSpPr>
          <p:spPr bwMode="auto">
            <a:xfrm>
              <a:off x="1512" y="3648"/>
              <a:ext cx="1488" cy="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67508" y="3170138"/>
            <a:ext cx="4762501" cy="990600"/>
            <a:chOff x="1176" y="2355"/>
            <a:chExt cx="3000" cy="624"/>
          </a:xfrm>
        </p:grpSpPr>
        <p:cxnSp>
          <p:nvCxnSpPr>
            <p:cNvPr id="71696" name="AutoShape 54"/>
            <p:cNvCxnSpPr>
              <a:cxnSpLocks noChangeShapeType="1"/>
              <a:stCxn id="71728" idx="4"/>
              <a:endCxn id="71707" idx="0"/>
            </p:cNvCxnSpPr>
            <p:nvPr/>
          </p:nvCxnSpPr>
          <p:spPr bwMode="auto">
            <a:xfrm flipH="1">
              <a:off x="1176" y="2403"/>
              <a:ext cx="72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7" name="AutoShape 55"/>
            <p:cNvCxnSpPr>
              <a:cxnSpLocks noChangeShapeType="1"/>
              <a:stCxn id="71728" idx="4"/>
              <a:endCxn id="71705" idx="0"/>
            </p:cNvCxnSpPr>
            <p:nvPr/>
          </p:nvCxnSpPr>
          <p:spPr bwMode="auto">
            <a:xfrm>
              <a:off x="1248" y="2403"/>
              <a:ext cx="271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8" name="AutoShape 56"/>
            <p:cNvCxnSpPr>
              <a:cxnSpLocks noChangeShapeType="1"/>
              <a:stCxn id="71729" idx="4"/>
              <a:endCxn id="71706" idx="0"/>
            </p:cNvCxnSpPr>
            <p:nvPr/>
          </p:nvCxnSpPr>
          <p:spPr bwMode="auto">
            <a:xfrm flipH="1">
              <a:off x="1704" y="2403"/>
              <a:ext cx="24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9" name="AutoShape 57"/>
            <p:cNvCxnSpPr>
              <a:cxnSpLocks noChangeShapeType="1"/>
              <a:stCxn id="71731" idx="4"/>
              <a:endCxn id="71706" idx="0"/>
            </p:cNvCxnSpPr>
            <p:nvPr/>
          </p:nvCxnSpPr>
          <p:spPr bwMode="auto">
            <a:xfrm flipH="1">
              <a:off x="1704" y="2355"/>
              <a:ext cx="2472" cy="6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0" name="AutoShape 58"/>
            <p:cNvCxnSpPr>
              <a:cxnSpLocks noChangeShapeType="1"/>
              <a:stCxn id="71731" idx="4"/>
              <a:endCxn id="71705" idx="0"/>
            </p:cNvCxnSpPr>
            <p:nvPr/>
          </p:nvCxnSpPr>
          <p:spPr bwMode="auto">
            <a:xfrm flipH="1">
              <a:off x="3960" y="2355"/>
              <a:ext cx="216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5499" name="Line 59"/>
          <p:cNvSpPr>
            <a:spLocks noChangeShapeType="1"/>
          </p:cNvSpPr>
          <p:nvPr/>
        </p:nvSpPr>
        <p:spPr bwMode="auto">
          <a:xfrm>
            <a:off x="1043608" y="3927376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643808" y="4094064"/>
            <a:ext cx="2792413" cy="995362"/>
            <a:chOff x="1728" y="2937"/>
            <a:chExt cx="1759" cy="627"/>
          </a:xfrm>
        </p:grpSpPr>
        <p:sp>
          <p:nvSpPr>
            <p:cNvPr id="71694" name="Text Box 61"/>
            <p:cNvSpPr txBox="1">
              <a:spLocks noChangeArrowheads="1"/>
            </p:cNvSpPr>
            <p:nvPr/>
          </p:nvSpPr>
          <p:spPr bwMode="auto">
            <a:xfrm>
              <a:off x="2102" y="2937"/>
              <a:ext cx="13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query concepts</a:t>
              </a:r>
            </a:p>
          </p:txBody>
        </p:sp>
        <p:sp>
          <p:nvSpPr>
            <p:cNvPr id="71695" name="Text Box 62"/>
            <p:cNvSpPr txBox="1">
              <a:spLocks noChangeArrowheads="1"/>
            </p:cNvSpPr>
            <p:nvPr/>
          </p:nvSpPr>
          <p:spPr bwMode="auto">
            <a:xfrm>
              <a:off x="1728" y="3312"/>
              <a:ext cx="16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</a:t>
              </a:r>
              <a:r>
                <a:rPr lang="en-US" sz="2000">
                  <a:latin typeface="+mn-lt"/>
                </a:rPr>
                <a:t>i - </a:t>
              </a:r>
              <a:r>
                <a:rPr lang="en-US" sz="2000" i="0">
                  <a:latin typeface="+mn-lt"/>
                </a:rPr>
                <a:t>high-level concepts</a:t>
              </a:r>
            </a:p>
          </p:txBody>
        </p:sp>
      </p:grpSp>
      <p:sp>
        <p:nvSpPr>
          <p:cNvPr id="445503" name="Text Box 63"/>
          <p:cNvSpPr txBox="1">
            <a:spLocks noChangeArrowheads="1"/>
          </p:cNvSpPr>
          <p:nvPr/>
        </p:nvSpPr>
        <p:spPr bwMode="auto">
          <a:xfrm>
            <a:off x="5142533" y="5237064"/>
            <a:ext cx="1518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>
                <a:latin typeface="+mn-lt"/>
              </a:rPr>
              <a:t>I - goal node</a:t>
            </a:r>
          </a:p>
        </p:txBody>
      </p:sp>
      <p:sp>
        <p:nvSpPr>
          <p:cNvPr id="64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587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99" grpId="0" animBg="1"/>
      <p:bldP spid="4455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Example: </a:t>
            </a: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“reason trouble –two”</a:t>
            </a:r>
            <a:endParaRPr lang="en-US" sz="4800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1136576" y="16288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+mn-lt"/>
              </a:rPr>
              <a:t>Hamlet</a:t>
            </a:r>
            <a:endParaRPr lang="en-US" i="0">
              <a:latin typeface="+mn-lt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489376" y="1628800"/>
            <a:ext cx="1096963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Macbeth</a:t>
            </a:r>
          </a:p>
        </p:txBody>
      </p:sp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1136576" y="2695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565576" y="2695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double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1365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4717976" y="38386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two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127176" y="48292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OR</a:t>
            </a:r>
            <a:endParaRPr lang="en-US" i="0">
              <a:latin typeface="+mn-lt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4383014" y="4829200"/>
            <a:ext cx="639762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NOT</a:t>
            </a:r>
            <a:endParaRPr lang="en-US" i="0">
              <a:latin typeface="+mn-lt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2965376" y="5591200"/>
            <a:ext cx="1462088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User query</a:t>
            </a:r>
          </a:p>
        </p:txBody>
      </p: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3117776" y="2695600"/>
            <a:ext cx="960438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25843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cxnSp>
        <p:nvCxnSpPr>
          <p:cNvPr id="73741" name="AutoShape 14"/>
          <p:cNvCxnSpPr>
            <a:cxnSpLocks noChangeShapeType="1"/>
            <a:stCxn id="73730" idx="4"/>
          </p:cNvCxnSpPr>
          <p:nvPr/>
        </p:nvCxnSpPr>
        <p:spPr bwMode="auto">
          <a:xfrm>
            <a:off x="1593776" y="2174900"/>
            <a:ext cx="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AutoShape 15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>
            <a:off x="1593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AutoShape 16"/>
          <p:cNvCxnSpPr>
            <a:cxnSpLocks noChangeShapeType="1"/>
            <a:endCxn id="73733" idx="0"/>
          </p:cNvCxnSpPr>
          <p:nvPr/>
        </p:nvCxnSpPr>
        <p:spPr bwMode="auto">
          <a:xfrm>
            <a:off x="5022776" y="2162200"/>
            <a:ext cx="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4" name="AutoShape 17"/>
          <p:cNvCxnSpPr>
            <a:cxnSpLocks noChangeShapeType="1"/>
            <a:stCxn id="73731" idx="3"/>
            <a:endCxn id="73739" idx="7"/>
          </p:cNvCxnSpPr>
          <p:nvPr/>
        </p:nvCxnSpPr>
        <p:spPr bwMode="auto">
          <a:xfrm flipH="1">
            <a:off x="3936926" y="2097113"/>
            <a:ext cx="712788" cy="66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5" name="AutoShape 18"/>
          <p:cNvCxnSpPr>
            <a:cxnSpLocks noChangeShapeType="1"/>
            <a:stCxn id="73733" idx="4"/>
            <a:endCxn id="73735" idx="0"/>
          </p:cNvCxnSpPr>
          <p:nvPr/>
        </p:nvCxnSpPr>
        <p:spPr bwMode="auto">
          <a:xfrm>
            <a:off x="5022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6" name="AutoShape 19"/>
          <p:cNvCxnSpPr>
            <a:cxnSpLocks noChangeShapeType="1"/>
          </p:cNvCxnSpPr>
          <p:nvPr/>
        </p:nvCxnSpPr>
        <p:spPr bwMode="auto">
          <a:xfrm flipH="1">
            <a:off x="3041576" y="3229000"/>
            <a:ext cx="557213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7" name="AutoShape 20"/>
          <p:cNvCxnSpPr>
            <a:cxnSpLocks noChangeShapeType="1"/>
            <a:stCxn id="73734" idx="5"/>
            <a:endCxn id="73736" idx="0"/>
          </p:cNvCxnSpPr>
          <p:nvPr/>
        </p:nvCxnSpPr>
        <p:spPr bwMode="auto">
          <a:xfrm>
            <a:off x="1917626" y="4306913"/>
            <a:ext cx="514350" cy="509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8" name="AutoShape 21"/>
          <p:cNvCxnSpPr>
            <a:cxnSpLocks noChangeShapeType="1"/>
            <a:stCxn id="73740" idx="4"/>
            <a:endCxn id="73736" idx="0"/>
          </p:cNvCxnSpPr>
          <p:nvPr/>
        </p:nvCxnSpPr>
        <p:spPr bwMode="auto">
          <a:xfrm flipH="1">
            <a:off x="2431976" y="4384700"/>
            <a:ext cx="6096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9" name="AutoShape 22"/>
          <p:cNvCxnSpPr>
            <a:cxnSpLocks noChangeShapeType="1"/>
            <a:stCxn id="73735" idx="4"/>
            <a:endCxn id="73737" idx="0"/>
          </p:cNvCxnSpPr>
          <p:nvPr/>
        </p:nvCxnSpPr>
        <p:spPr bwMode="auto">
          <a:xfrm flipH="1">
            <a:off x="4703689" y="4384700"/>
            <a:ext cx="319087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755576" y="33814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cxnSp>
        <p:nvCxnSpPr>
          <p:cNvPr id="73751" name="AutoShape 24"/>
          <p:cNvCxnSpPr>
            <a:cxnSpLocks noChangeShapeType="1"/>
            <a:stCxn id="73736" idx="5"/>
            <a:endCxn id="73738" idx="1"/>
          </p:cNvCxnSpPr>
          <p:nvPr/>
        </p:nvCxnSpPr>
        <p:spPr bwMode="auto">
          <a:xfrm>
            <a:off x="2647876" y="5297513"/>
            <a:ext cx="531813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52" name="AutoShape 25"/>
          <p:cNvCxnSpPr>
            <a:cxnSpLocks noChangeShapeType="1"/>
            <a:stCxn id="73737" idx="3"/>
            <a:endCxn id="73738" idx="7"/>
          </p:cNvCxnSpPr>
          <p:nvPr/>
        </p:nvCxnSpPr>
        <p:spPr bwMode="auto">
          <a:xfrm flipH="1">
            <a:off x="4213151" y="5297513"/>
            <a:ext cx="26352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851576" y="1949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Document</a:t>
            </a:r>
          </a:p>
          <a:p>
            <a:r>
              <a:rPr lang="en-US" b="1" i="0">
                <a:latin typeface="+mn-lt"/>
              </a:rPr>
              <a:t>Network</a:t>
            </a: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7056364" y="4067200"/>
            <a:ext cx="137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Query</a:t>
            </a:r>
          </a:p>
          <a:p>
            <a:r>
              <a:rPr lang="en-US" b="1" i="0">
                <a:latin typeface="+mn-lt"/>
              </a:rPr>
              <a:t>Network</a:t>
            </a:r>
            <a:endParaRPr lang="en-US" i="0">
              <a:latin typeface="+mn-lt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64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Bayesian Nets for IR: Roadmap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2508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Construct Document Network (once !)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For each query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Construct best Query Network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Attach it to Document Network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Find subset of 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d</a:t>
            </a:r>
            <a:r>
              <a:rPr lang="en-US" b="1" i="1" dirty="0" err="1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’s</a:t>
            </a:r>
            <a:r>
              <a:rPr lang="en-US" dirty="0">
                <a:ea typeface="ＭＳ Ｐゴシック" charset="0"/>
              </a:rPr>
              <a:t> which maximizes the probability value of node 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dirty="0">
                <a:ea typeface="ＭＳ Ｐゴシック" charset="0"/>
              </a:rPr>
              <a:t> (best subset).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Retrieve these 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d</a:t>
            </a:r>
            <a:r>
              <a:rPr lang="en-US" b="1" i="1" dirty="0" err="1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’s</a:t>
            </a:r>
            <a:r>
              <a:rPr lang="en-US" dirty="0">
                <a:ea typeface="ＭＳ Ｐゴシック" charset="0"/>
              </a:rPr>
              <a:t> as the answer to query.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9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Bayesian Nets in IR: Pros / Cons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830164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More of a cookbook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Flexible:create-your- own Document (Query) 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Relatively easy to update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charset="0"/>
              </a:rPr>
              <a:t>Generalizes other Probabilistic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ea typeface="ＭＳ Ｐゴシック" charset="0"/>
              </a:rPr>
              <a:t>Probabilistic Indexing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4000" y="1830164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Best-Subset computation is NP-hard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have to use quick approximations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approximated Best Subsets may not contain best documents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Where </a:t>
            </a:r>
            <a:r>
              <a:rPr lang="en-US" sz="2400" dirty="0" smtClean="0">
                <a:ea typeface="ＭＳ Ｐゴシック" charset="0"/>
              </a:rPr>
              <a:t>do </a:t>
            </a:r>
            <a:r>
              <a:rPr lang="en-US" sz="2400" dirty="0">
                <a:ea typeface="ＭＳ Ｐゴシック" charset="0"/>
              </a:rPr>
              <a:t>we get the numbers ?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1412925" y="1211039"/>
            <a:ext cx="1087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i="0" u="sng">
                <a:latin typeface="+mn-lt"/>
              </a:rPr>
              <a:t> Pros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848400" y="1196752"/>
            <a:ext cx="116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i="0" u="sng">
                <a:latin typeface="+mn-lt"/>
              </a:rPr>
              <a:t> Cons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19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814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autoUpdateAnimBg="0"/>
      <p:bldP spid="447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Slides taken from: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Introduction to Information Retrieval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Christopher Manning and Prabhakar Raghavan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83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Relevance models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69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Given: PRP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Goal: Estimate probability P(</a:t>
            </a:r>
            <a:r>
              <a:rPr lang="en-US" sz="2800" dirty="0" err="1">
                <a:solidFill>
                  <a:schemeClr val="tx2"/>
                </a:solidFill>
                <a:ea typeface="ＭＳ Ｐゴシック" charset="0"/>
              </a:rPr>
              <a:t>R|q,d</a:t>
            </a: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) </a:t>
            </a:r>
          </a:p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Binary Independence Retrieval (BIR):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documents D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query 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P(</a:t>
            </a:r>
            <a:r>
              <a:rPr lang="en-US" sz="2400" dirty="0" err="1">
                <a:solidFill>
                  <a:schemeClr val="tx2"/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) by considering whether d in D is relevant for q</a:t>
            </a:r>
          </a:p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Binary Independence Indexing (BII):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 d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queries 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P(</a:t>
            </a:r>
            <a:r>
              <a:rPr lang="en-US" sz="2400" dirty="0" err="1">
                <a:solidFill>
                  <a:schemeClr val="tx2"/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) by considering whether a document d is relevant for a query q in Q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21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87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Traditionally used in conjunction with PRP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“Binary” = Boolean</a:t>
            </a:r>
            <a:r>
              <a:rPr lang="en-US" sz="2400" dirty="0">
                <a:ea typeface="ＭＳ Ｐゴシック" charset="0"/>
              </a:rPr>
              <a:t>: documents are represented as binary vectors of terms: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             </a:t>
            </a:r>
            <a:r>
              <a:rPr lang="en-US" sz="2000" u="sng" dirty="0" err="1">
                <a:ea typeface="ＭＳ Ｐゴシック" charset="0"/>
              </a:rPr>
              <a:t>iff</a:t>
            </a:r>
            <a:r>
              <a:rPr lang="en-US" sz="2000" u="sng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 term </a:t>
            </a:r>
            <a:r>
              <a:rPr lang="en-US" sz="2000" i="1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present in document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“Independence”:</a:t>
            </a:r>
            <a:r>
              <a:rPr lang="en-US" sz="2400" dirty="0">
                <a:ea typeface="ＭＳ Ｐゴシック" charset="0"/>
              </a:rPr>
              <a:t> terms occur in documents independently  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Different documents can be modeled as same vector.</a:t>
            </a: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50414"/>
              </p:ext>
            </p:extLst>
          </p:nvPr>
        </p:nvGraphicFramePr>
        <p:xfrm>
          <a:off x="1371600" y="2542109"/>
          <a:ext cx="2432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5" name="Formel" r:id="rId4" imgW="901700" imgH="228600" progId="Equation.3">
                  <p:embed/>
                </p:oleObj>
              </mc:Choice>
              <mc:Fallback>
                <p:oleObj name="Formel" r:id="rId4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42109"/>
                        <a:ext cx="24320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76068"/>
              </p:ext>
            </p:extLst>
          </p:nvPr>
        </p:nvGraphicFramePr>
        <p:xfrm>
          <a:off x="1428750" y="3018359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6" name="Formel" r:id="rId6" imgW="368300" imgH="228600" progId="Equation.3">
                  <p:embed/>
                </p:oleObj>
              </mc:Choice>
              <mc:Fallback>
                <p:oleObj name="Formel" r:id="rId6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18359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1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Queries: binary vectors of terms</a:t>
            </a:r>
          </a:p>
          <a:p>
            <a:pPr eaLnBrk="1" hangingPunct="1"/>
            <a:r>
              <a:rPr lang="en-US">
                <a:ea typeface="ＭＳ Ｐゴシック" charset="0"/>
              </a:rPr>
              <a:t>Given query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for each document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d</a:t>
            </a:r>
            <a:r>
              <a:rPr lang="en-US">
                <a:ea typeface="ＭＳ Ｐゴシック" charset="0"/>
              </a:rPr>
              <a:t> need to compute </a:t>
            </a:r>
            <a:br>
              <a:rPr lang="en-US">
                <a:ea typeface="ＭＳ Ｐゴシック" charset="0"/>
              </a:rPr>
            </a:br>
            <a:r>
              <a:rPr lang="en-US" b="1">
                <a:solidFill>
                  <a:schemeClr val="tx2"/>
                </a:solidFill>
                <a:ea typeface="ＭＳ Ｐゴシック" charset="0"/>
              </a:rPr>
              <a:t>p(R|q,d).</a:t>
            </a:r>
            <a:endParaRPr lang="en-US">
              <a:ea typeface="ＭＳ Ｐゴシック" charset="0"/>
            </a:endParaRPr>
          </a:p>
          <a:p>
            <a:pPr lvl="1" eaLnBrk="1" hangingPunct="1"/>
            <a:r>
              <a:rPr lang="en-US">
                <a:ea typeface="ＭＳ Ｐゴシック" charset="0"/>
              </a:rPr>
              <a:t>replace with computing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p(R|q,x)</a:t>
            </a:r>
            <a:r>
              <a:rPr lang="en-US">
                <a:ea typeface="ＭＳ Ｐゴシック" charset="0"/>
              </a:rPr>
              <a:t> where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 x</a:t>
            </a:r>
            <a:r>
              <a:rPr lang="en-US">
                <a:ea typeface="ＭＳ Ｐゴシック" charset="0"/>
              </a:rPr>
              <a:t> is vector representing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d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ea typeface="ＭＳ Ｐゴシック" charset="0"/>
              </a:rPr>
              <a:t>Interested only in ranking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ea typeface="ＭＳ Ｐゴシック" charset="0"/>
              </a:rPr>
              <a:t>Will use odds:</a:t>
            </a:r>
            <a:endParaRPr lang="en-US" b="1">
              <a:solidFill>
                <a:schemeClr val="tx2"/>
              </a:solidFill>
              <a:ea typeface="ＭＳ Ｐゴシック" charset="0"/>
            </a:endParaRPr>
          </a:p>
        </p:txBody>
      </p:sp>
      <p:graphicFrame>
        <p:nvGraphicFramePr>
          <p:cNvPr id="1003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44824"/>
              </p:ext>
            </p:extLst>
          </p:nvPr>
        </p:nvGraphicFramePr>
        <p:xfrm>
          <a:off x="1403648" y="52292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Formel" r:id="rId4" imgW="3136900" imgH="419100" progId="Equation.3">
                  <p:embed/>
                </p:oleObj>
              </mc:Choice>
              <mc:Fallback>
                <p:oleObj name="Formel" r:id="rId4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292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0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990600" y="3733800"/>
            <a:ext cx="4775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Using </a:t>
            </a:r>
            <a:r>
              <a:rPr lang="en-US" b="1" i="0">
                <a:solidFill>
                  <a:schemeClr val="tx2"/>
                </a:solidFill>
                <a:latin typeface="+mn-lt"/>
              </a:rPr>
              <a:t>Independence</a:t>
            </a:r>
            <a:r>
              <a:rPr lang="en-US" i="0">
                <a:latin typeface="+mn-lt"/>
              </a:rPr>
              <a:t> Assumption:</a:t>
            </a:r>
          </a:p>
        </p:txBody>
      </p:sp>
      <p:graphicFrame>
        <p:nvGraphicFramePr>
          <p:cNvPr id="517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82952"/>
              </p:ext>
            </p:extLst>
          </p:nvPr>
        </p:nvGraphicFramePr>
        <p:xfrm>
          <a:off x="1295400" y="4267200"/>
          <a:ext cx="3886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3" name="Equation" r:id="rId4" imgW="1917700" imgH="444500" progId="Equation.3">
                  <p:embed/>
                </p:oleObj>
              </mc:Choice>
              <mc:Fallback>
                <p:oleObj name="Equation" r:id="rId4" imgW="191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886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94123"/>
              </p:ext>
            </p:extLst>
          </p:nvPr>
        </p:nvGraphicFramePr>
        <p:xfrm>
          <a:off x="1143000" y="17526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4" name="Equation" r:id="rId6" imgW="3136900" imgH="419100" progId="Equation.3">
                  <p:embed/>
                </p:oleObj>
              </mc:Choice>
              <mc:Fallback>
                <p:oleObj name="Equation" r:id="rId6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1676400"/>
            <a:ext cx="2819400" cy="1854200"/>
            <a:chOff x="1872" y="1056"/>
            <a:chExt cx="1776" cy="1168"/>
          </a:xfrm>
        </p:grpSpPr>
        <p:sp>
          <p:nvSpPr>
            <p:cNvPr id="102412" name="AutoShape 7"/>
            <p:cNvSpPr>
              <a:spLocks/>
            </p:cNvSpPr>
            <p:nvPr/>
          </p:nvSpPr>
          <p:spPr bwMode="auto">
            <a:xfrm>
              <a:off x="1872" y="1776"/>
              <a:ext cx="960" cy="448"/>
            </a:xfrm>
            <a:prstGeom prst="borderCallout2">
              <a:avLst>
                <a:gd name="adj1" fmla="val 16069"/>
                <a:gd name="adj2" fmla="val 105000"/>
                <a:gd name="adj3" fmla="val 16069"/>
                <a:gd name="adj4" fmla="val 122083"/>
                <a:gd name="adj5" fmla="val -24556"/>
                <a:gd name="adj6" fmla="val 12937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Constant for each query</a:t>
              </a:r>
              <a:endParaRPr lang="en-US" i="0">
                <a:latin typeface="+mn-lt"/>
              </a:endParaRPr>
            </a:p>
          </p:txBody>
        </p:sp>
        <p:sp>
          <p:nvSpPr>
            <p:cNvPr id="102413" name="Rectangle 8"/>
            <p:cNvSpPr>
              <a:spLocks noChangeArrowheads="1"/>
            </p:cNvSpPr>
            <p:nvPr/>
          </p:nvSpPr>
          <p:spPr bwMode="auto">
            <a:xfrm>
              <a:off x="2832" y="1056"/>
              <a:ext cx="816" cy="57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676400"/>
            <a:ext cx="2805113" cy="1701800"/>
            <a:chOff x="3744" y="1056"/>
            <a:chExt cx="1767" cy="1072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744" y="1056"/>
              <a:ext cx="100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411" name="AutoShape 11"/>
            <p:cNvSpPr>
              <a:spLocks/>
            </p:cNvSpPr>
            <p:nvPr/>
          </p:nvSpPr>
          <p:spPr bwMode="auto">
            <a:xfrm>
              <a:off x="4176" y="1872"/>
              <a:ext cx="1335" cy="256"/>
            </a:xfrm>
            <a:prstGeom prst="borderCallout2">
              <a:avLst>
                <a:gd name="adj1" fmla="val 28125"/>
                <a:gd name="adj2" fmla="val -3597"/>
                <a:gd name="adj3" fmla="val 28125"/>
                <a:gd name="adj4" fmla="val -16778"/>
                <a:gd name="adj5" fmla="val -76954"/>
                <a:gd name="adj6" fmla="val -30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Needs estimation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90600" y="5257800"/>
            <a:ext cx="7162800" cy="874713"/>
            <a:chOff x="624" y="3312"/>
            <a:chExt cx="4512" cy="551"/>
          </a:xfrm>
        </p:grpSpPr>
        <p:graphicFrame>
          <p:nvGraphicFramePr>
            <p:cNvPr id="102408" name="Object 4"/>
            <p:cNvGraphicFramePr>
              <a:graphicFrameLocks noChangeAspect="1"/>
            </p:cNvGraphicFramePr>
            <p:nvPr/>
          </p:nvGraphicFramePr>
          <p:xfrm>
            <a:off x="1056" y="3312"/>
            <a:ext cx="408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05" name="Formel" r:id="rId8" imgW="2362200" imgH="444500" progId="Equation.3">
                    <p:embed/>
                  </p:oleObj>
                </mc:Choice>
                <mc:Fallback>
                  <p:oleObj name="Formel" r:id="rId8" imgW="23622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312"/>
                          <a:ext cx="408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9" name="Text Box 14"/>
            <p:cNvSpPr txBox="1">
              <a:spLocks noChangeArrowheads="1"/>
            </p:cNvSpPr>
            <p:nvPr/>
          </p:nvSpPr>
          <p:spPr bwMode="auto">
            <a:xfrm>
              <a:off x="624" y="3408"/>
              <a:ext cx="4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So :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23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9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47631"/>
              </p:ext>
            </p:extLst>
          </p:nvPr>
        </p:nvGraphicFramePr>
        <p:xfrm>
          <a:off x="990600" y="1296888"/>
          <a:ext cx="6096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5" name="Equation" r:id="rId4" imgW="2362200" imgH="444500" progId="Equation.3">
                  <p:embed/>
                </p:oleObj>
              </mc:Choice>
              <mc:Fallback>
                <p:oleObj name="Equation" r:id="rId4" imgW="2362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6888"/>
                        <a:ext cx="6096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974725" y="2404963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Since </a:t>
            </a:r>
            <a:r>
              <a:rPr lang="en-US">
                <a:latin typeface="+mn-lt"/>
              </a:rPr>
              <a:t>x</a:t>
            </a:r>
            <a:r>
              <a:rPr lang="en-US" sz="1400">
                <a:latin typeface="+mn-lt"/>
              </a:rPr>
              <a:t>i</a:t>
            </a:r>
            <a:r>
              <a:rPr lang="en-US">
                <a:latin typeface="+mn-lt"/>
              </a:rPr>
              <a:t> </a:t>
            </a:r>
            <a:r>
              <a:rPr lang="en-US" i="0">
                <a:latin typeface="+mn-lt"/>
              </a:rPr>
              <a:t> is either 0 or 1:</a:t>
            </a:r>
          </a:p>
        </p:txBody>
      </p:sp>
      <p:graphicFrame>
        <p:nvGraphicFramePr>
          <p:cNvPr id="519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27287"/>
              </p:ext>
            </p:extLst>
          </p:nvPr>
        </p:nvGraphicFramePr>
        <p:xfrm>
          <a:off x="1066800" y="2744688"/>
          <a:ext cx="746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6" name="Equation" r:id="rId6" imgW="3848100" imgH="469900" progId="Equation.3">
                  <p:embed/>
                </p:oleObj>
              </mc:Choice>
              <mc:Fallback>
                <p:oleObj name="Equation" r:id="rId6" imgW="384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4688"/>
                        <a:ext cx="746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811488"/>
            <a:ext cx="6797675" cy="1295400"/>
            <a:chOff x="614" y="2640"/>
            <a:chExt cx="4282" cy="816"/>
          </a:xfrm>
        </p:grpSpPr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614" y="2640"/>
              <a:ext cx="3805" cy="317"/>
              <a:chOff x="614" y="2640"/>
              <a:chExt cx="3805" cy="317"/>
            </a:xfrm>
          </p:grpSpPr>
          <p:sp>
            <p:nvSpPr>
              <p:cNvPr id="104458" name="Text Box 8"/>
              <p:cNvSpPr txBox="1">
                <a:spLocks noChangeArrowheads="1"/>
              </p:cNvSpPr>
              <p:nvPr/>
            </p:nvSpPr>
            <p:spPr bwMode="auto">
              <a:xfrm>
                <a:off x="614" y="2666"/>
                <a:ext cx="4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i="0">
                    <a:latin typeface="+mn-lt"/>
                  </a:rPr>
                  <a:t> Let </a:t>
                </a:r>
              </a:p>
            </p:txBody>
          </p:sp>
          <p:graphicFrame>
            <p:nvGraphicFramePr>
              <p:cNvPr id="104459" name="Object 5"/>
              <p:cNvGraphicFramePr>
                <a:graphicFrameLocks noChangeAspect="1"/>
              </p:cNvGraphicFramePr>
              <p:nvPr/>
            </p:nvGraphicFramePr>
            <p:xfrm>
              <a:off x="1080" y="2640"/>
              <a:ext cx="1585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77" name="Equation" r:id="rId8" imgW="1219200" imgH="228600" progId="Equation.3">
                      <p:embed/>
                    </p:oleObj>
                  </mc:Choice>
                  <mc:Fallback>
                    <p:oleObj name="Equation" r:id="rId8" imgW="1219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0" y="2640"/>
                            <a:ext cx="1585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60" name="Object 6"/>
              <p:cNvGraphicFramePr>
                <a:graphicFrameLocks noChangeAspect="1"/>
              </p:cNvGraphicFramePr>
              <p:nvPr/>
            </p:nvGraphicFramePr>
            <p:xfrm>
              <a:off x="2752" y="2640"/>
              <a:ext cx="1667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478" name="Equation" r:id="rId10" imgW="1282700" imgH="228600" progId="Equation.3">
                      <p:embed/>
                    </p:oleObj>
                  </mc:Choice>
                  <mc:Fallback>
                    <p:oleObj name="Equation" r:id="rId10" imgW="1282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2" y="2640"/>
                            <a:ext cx="1667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456" name="Text Box 11"/>
            <p:cNvSpPr txBox="1">
              <a:spLocks noChangeArrowheads="1"/>
            </p:cNvSpPr>
            <p:nvPr/>
          </p:nvSpPr>
          <p:spPr bwMode="auto">
            <a:xfrm>
              <a:off x="662" y="3146"/>
              <a:ext cx="3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</a:t>
              </a:r>
              <a:r>
                <a:rPr lang="en-US" sz="2000" i="0">
                  <a:latin typeface="+mn-lt"/>
                </a:rPr>
                <a:t>Assume, for all terms not occuring in the query (</a:t>
              </a:r>
              <a:r>
                <a:rPr lang="en-US" sz="2000">
                  <a:latin typeface="+mn-lt"/>
                </a:rPr>
                <a:t>q</a:t>
              </a:r>
              <a:r>
                <a:rPr lang="en-US" sz="1400">
                  <a:latin typeface="+mn-lt"/>
                </a:rPr>
                <a:t>i</a:t>
              </a:r>
              <a:r>
                <a:rPr lang="en-US" sz="2000">
                  <a:latin typeface="+mn-lt"/>
                </a:rPr>
                <a:t>=0</a:t>
              </a:r>
              <a:r>
                <a:rPr lang="en-US" sz="2000" i="0">
                  <a:latin typeface="+mn-lt"/>
                </a:rPr>
                <a:t>)</a:t>
              </a:r>
              <a:endParaRPr lang="en-US" i="0">
                <a:latin typeface="+mn-lt"/>
              </a:endParaRPr>
            </a:p>
          </p:txBody>
        </p:sp>
        <p:graphicFrame>
          <p:nvGraphicFramePr>
            <p:cNvPr id="104457" name="Object 4"/>
            <p:cNvGraphicFramePr>
              <a:graphicFrameLocks noChangeAspect="1"/>
            </p:cNvGraphicFramePr>
            <p:nvPr/>
          </p:nvGraphicFramePr>
          <p:xfrm>
            <a:off x="4368" y="3168"/>
            <a:ext cx="52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9" name="Formel" r:id="rId12" imgW="419100" imgH="228600" progId="Equation.3">
                    <p:embed/>
                  </p:oleObj>
                </mc:Choice>
                <mc:Fallback>
                  <p:oleObj name="Formel" r:id="rId12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68"/>
                          <a:ext cx="52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9181" name="Rectangle 13" descr="Cork"/>
          <p:cNvSpPr>
            <a:spLocks noChangeArrowheads="1"/>
          </p:cNvSpPr>
          <p:nvPr/>
        </p:nvSpPr>
        <p:spPr bwMode="auto">
          <a:xfrm>
            <a:off x="3429000" y="5335488"/>
            <a:ext cx="2438400" cy="6858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>
                <a:latin typeface="+mn-lt"/>
              </a:rPr>
              <a:t>Then...</a:t>
            </a: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24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6974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utoUpdateAnimBg="0"/>
      <p:bldP spid="51918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905000"/>
            <a:ext cx="2286000" cy="2438400"/>
            <a:chOff x="1296" y="1200"/>
            <a:chExt cx="1440" cy="1536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1920" y="1200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1296" y="2352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2438400"/>
            <a:ext cx="3505200" cy="728663"/>
            <a:chOff x="1152" y="1536"/>
            <a:chExt cx="2208" cy="459"/>
          </a:xfrm>
        </p:grpSpPr>
        <p:sp>
          <p:nvSpPr>
            <p:cNvPr id="106510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1" name="AutoShape 7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5000" y="2438400"/>
            <a:ext cx="3048000" cy="1168400"/>
            <a:chOff x="3600" y="1536"/>
            <a:chExt cx="1920" cy="736"/>
          </a:xfrm>
        </p:grpSpPr>
        <p:sp>
          <p:nvSpPr>
            <p:cNvPr id="106508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9" name="AutoShape 10"/>
            <p:cNvSpPr>
              <a:spLocks/>
            </p:cNvSpPr>
            <p:nvPr/>
          </p:nvSpPr>
          <p:spPr bwMode="auto">
            <a:xfrm>
              <a:off x="4224" y="1824"/>
              <a:ext cx="1296" cy="448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9153"/>
                <a:gd name="adj6" fmla="val -3619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Non-matching query terms</a:t>
              </a:r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4400" y="4267200"/>
            <a:ext cx="3505200" cy="728663"/>
            <a:chOff x="1152" y="1536"/>
            <a:chExt cx="2208" cy="459"/>
          </a:xfrm>
        </p:grpSpPr>
        <p:sp>
          <p:nvSpPr>
            <p:cNvPr id="106506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7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638800" y="4267200"/>
            <a:ext cx="3048000" cy="890588"/>
            <a:chOff x="3552" y="2736"/>
            <a:chExt cx="1920" cy="561"/>
          </a:xfrm>
        </p:grpSpPr>
        <p:sp>
          <p:nvSpPr>
            <p:cNvPr id="106504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5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query terms</a:t>
              </a:r>
            </a:p>
          </p:txBody>
        </p:sp>
      </p:grpSp>
      <p:graphicFrame>
        <p:nvGraphicFramePr>
          <p:cNvPr id="106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94652"/>
              </p:ext>
            </p:extLst>
          </p:nvPr>
        </p:nvGraphicFramePr>
        <p:xfrm>
          <a:off x="1219200" y="1752600"/>
          <a:ext cx="60039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5" name="Formel" r:id="rId4" imgW="2476500" imgH="1219200" progId="Equation.3">
                  <p:embed/>
                </p:oleObj>
              </mc:Choice>
              <mc:Fallback>
                <p:oleObj name="Formel" r:id="rId4" imgW="24765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003925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25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0112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4592" y="1717576"/>
            <a:ext cx="1905000" cy="2057400"/>
            <a:chOff x="1824" y="1440"/>
            <a:chExt cx="1200" cy="1296"/>
          </a:xfrm>
        </p:grpSpPr>
        <p:sp>
          <p:nvSpPr>
            <p:cNvPr id="10855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Constant for</a:t>
              </a:r>
            </a:p>
            <a:p>
              <a:pPr algn="ctr"/>
              <a:r>
                <a:rPr lang="en-US" i="0">
                  <a:latin typeface="+mn-lt"/>
                </a:rPr>
                <a:t>each query</a:t>
              </a:r>
            </a:p>
          </p:txBody>
        </p:sp>
        <p:cxnSp>
          <p:nvCxnSpPr>
            <p:cNvPr id="108560" name="AutoShape 6"/>
            <p:cNvCxnSpPr>
              <a:cxnSpLocks noChangeShapeType="1"/>
              <a:stCxn id="108559" idx="1"/>
              <a:endCxn id="10855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38155" y="1488978"/>
            <a:ext cx="3881438" cy="1905001"/>
            <a:chOff x="2979" y="1296"/>
            <a:chExt cx="2445" cy="1200"/>
          </a:xfrm>
        </p:grpSpPr>
        <p:sp>
          <p:nvSpPr>
            <p:cNvPr id="108556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08557" name="AutoShape 9"/>
            <p:cNvCxnSpPr>
              <a:cxnSpLocks noChangeShapeType="1"/>
              <a:stCxn id="108559" idx="3"/>
              <a:endCxn id="108556" idx="2"/>
            </p:cNvCxnSpPr>
            <p:nvPr/>
          </p:nvCxnSpPr>
          <p:spPr bwMode="auto">
            <a:xfrm flipV="1">
              <a:off x="2979" y="2016"/>
              <a:ext cx="1965" cy="4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52392" y="1488976"/>
            <a:ext cx="4038600" cy="3352800"/>
            <a:chOff x="2736" y="1296"/>
            <a:chExt cx="2544" cy="2112"/>
          </a:xfrm>
        </p:grpSpPr>
        <p:sp>
          <p:nvSpPr>
            <p:cNvPr id="108553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4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5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Only quantity to be estimated </a:t>
              </a:r>
            </a:p>
            <a:p>
              <a:pPr algn="ctr"/>
              <a:r>
                <a:rPr lang="en-US" i="0">
                  <a:latin typeface="+mn-lt"/>
                </a:rPr>
                <a:t>for rankings</a:t>
              </a:r>
            </a:p>
          </p:txBody>
        </p:sp>
      </p:grpSp>
      <p:graphicFrame>
        <p:nvGraphicFramePr>
          <p:cNvPr id="108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4878"/>
              </p:ext>
            </p:extLst>
          </p:nvPr>
        </p:nvGraphicFramePr>
        <p:xfrm>
          <a:off x="899592" y="1412776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5" name="Equation" r:id="rId4" imgW="2857500" imgH="444500" progId="Equation.3">
                  <p:embed/>
                </p:oleObj>
              </mc:Choice>
              <mc:Fallback>
                <p:oleObj name="Equation" r:id="rId4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9592" y="4460776"/>
            <a:ext cx="6324600" cy="1425575"/>
            <a:chOff x="624" y="3168"/>
            <a:chExt cx="3984" cy="898"/>
          </a:xfrm>
        </p:grpSpPr>
        <p:sp>
          <p:nvSpPr>
            <p:cNvPr id="108551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20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Retrieval Status Value:</a:t>
              </a:r>
            </a:p>
          </p:txBody>
        </p:sp>
        <p:graphicFrame>
          <p:nvGraphicFramePr>
            <p:cNvPr id="108552" name="Object 3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86" name="Formel" r:id="rId6" imgW="2781300" imgH="444500" progId="Equation.3">
                    <p:embed/>
                  </p:oleObj>
                </mc:Choice>
                <mc:Fallback>
                  <p:oleObj name="Formel" r:id="rId6" imgW="2781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543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127125" y="1484784"/>
            <a:ext cx="461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All boils down to computing RSV.</a:t>
            </a:r>
          </a:p>
        </p:txBody>
      </p:sp>
      <p:graphicFrame>
        <p:nvGraphicFramePr>
          <p:cNvPr id="1105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7442"/>
              </p:ext>
            </p:extLst>
          </p:nvPr>
        </p:nvGraphicFramePr>
        <p:xfrm>
          <a:off x="1371600" y="1976909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5" name="Equation" r:id="rId4" imgW="2781300" imgH="444500" progId="Equation.3">
                  <p:embed/>
                </p:oleObj>
              </mc:Choice>
              <mc:Fallback>
                <p:oleObj name="Equation" r:id="rId4" imgW="278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76909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17469"/>
              </p:ext>
            </p:extLst>
          </p:nvPr>
        </p:nvGraphicFramePr>
        <p:xfrm>
          <a:off x="1371600" y="3043709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6" name="Equation" r:id="rId6" imgW="889000" imgH="368300" progId="Equation.3">
                  <p:embed/>
                </p:oleObj>
              </mc:Choice>
              <mc:Fallback>
                <p:oleObj name="Equation" r:id="rId6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3709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2544"/>
              </p:ext>
            </p:extLst>
          </p:nvPr>
        </p:nvGraphicFramePr>
        <p:xfrm>
          <a:off x="3657600" y="2891309"/>
          <a:ext cx="23383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7" name="Formel" r:id="rId8" imgW="1066800" imgH="431800" progId="Equation.3">
                  <p:embed/>
                </p:oleObj>
              </mc:Choice>
              <mc:Fallback>
                <p:oleObj name="Formel" r:id="rId8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1309"/>
                        <a:ext cx="2338388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676400" y="4491509"/>
            <a:ext cx="601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So, how do we compute </a:t>
            </a:r>
            <a:r>
              <a:rPr lang="en-US">
                <a:latin typeface="+mn-lt"/>
              </a:rPr>
              <a:t>c</a:t>
            </a:r>
            <a:r>
              <a:rPr lang="en-US" sz="1400">
                <a:latin typeface="+mn-lt"/>
              </a:rPr>
              <a:t>i</a:t>
            </a:r>
            <a:r>
              <a:rPr lang="en-US">
                <a:latin typeface="+mn-lt"/>
              </a:rPr>
              <a:t>’s </a:t>
            </a:r>
            <a:r>
              <a:rPr lang="en-US" i="0">
                <a:latin typeface="+mn-lt"/>
              </a:rPr>
              <a:t>from our data ?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27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8387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For each term </a:t>
            </a:r>
            <a:r>
              <a:rPr lang="en-US">
                <a:latin typeface="+mn-lt"/>
              </a:rPr>
              <a:t>i </a:t>
            </a:r>
            <a:r>
              <a:rPr lang="en-US" i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7508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05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43608" y="4312121"/>
            <a:ext cx="6096000" cy="1781175"/>
            <a:chOff x="720" y="2976"/>
            <a:chExt cx="3840" cy="1122"/>
          </a:xfrm>
        </p:grpSpPr>
        <p:graphicFrame>
          <p:nvGraphicFramePr>
            <p:cNvPr id="112646" name="Object 3"/>
            <p:cNvGraphicFramePr>
              <a:graphicFrameLocks noChangeAspect="1"/>
            </p:cNvGraphicFramePr>
            <p:nvPr/>
          </p:nvGraphicFramePr>
          <p:xfrm>
            <a:off x="1824" y="2976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606" name="Equation" r:id="rId6" imgW="457200" imgH="393700" progId="Equation.3">
                    <p:embed/>
                  </p:oleObj>
                </mc:Choice>
                <mc:Fallback>
                  <p:oleObj name="Equation" r:id="rId6" imgW="457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76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7" name="Object 4"/>
            <p:cNvGraphicFramePr>
              <a:graphicFrameLocks noChangeAspect="1"/>
            </p:cNvGraphicFramePr>
            <p:nvPr/>
          </p:nvGraphicFramePr>
          <p:xfrm>
            <a:off x="2640" y="2976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607" name="Equation" r:id="rId8" imgW="774700" imgH="419100" progId="Equation.3">
                    <p:embed/>
                  </p:oleObj>
                </mc:Choice>
                <mc:Fallback>
                  <p:oleObj name="Equation" r:id="rId8" imgW="7747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976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8" name="Object 5"/>
            <p:cNvGraphicFramePr>
              <a:graphicFrameLocks noChangeAspect="1"/>
            </p:cNvGraphicFramePr>
            <p:nvPr/>
          </p:nvGraphicFramePr>
          <p:xfrm>
            <a:off x="720" y="3504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608" name="Formel" r:id="rId10" imgW="2781300" imgH="431800" progId="Equation.3">
                    <p:embed/>
                  </p:oleObj>
                </mc:Choice>
                <mc:Fallback>
                  <p:oleObj name="Formel" r:id="rId10" imgW="2781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04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9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Estimates:</a:t>
              </a:r>
            </a:p>
          </p:txBody>
        </p:sp>
      </p:grp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28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5069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Indexing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“Learning” from queries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More queries: better results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endParaRPr lang="en-US" b="1" dirty="0" smtClean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p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(</a:t>
            </a:r>
            <a:r>
              <a:rPr lang="en-US" b="1" dirty="0" err="1">
                <a:solidFill>
                  <a:schemeClr val="tx2"/>
                </a:solidFill>
                <a:ea typeface="ＭＳ Ｐゴシック" charset="0"/>
              </a:rPr>
              <a:t>q|x,R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</a:t>
            </a:r>
            <a:r>
              <a:rPr lang="en-US" dirty="0">
                <a:ea typeface="ＭＳ Ｐゴシック" charset="0"/>
              </a:rPr>
              <a:t> - probability that if document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had been deemed relevant, query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 had been asked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The rest of the framework is similar to BIR</a:t>
            </a: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41256"/>
              </p:ext>
            </p:extLst>
          </p:nvPr>
        </p:nvGraphicFramePr>
        <p:xfrm>
          <a:off x="1524000" y="2402458"/>
          <a:ext cx="4586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Formel" r:id="rId4" imgW="1943100" imgH="419100" progId="Equation.3">
                  <p:embed/>
                </p:oleObj>
              </mc:Choice>
              <mc:Fallback>
                <p:oleObj name="Formel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2458"/>
                        <a:ext cx="4586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6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4" name="AutoShape 2"/>
          <p:cNvSpPr>
            <a:spLocks noChangeArrowheads="1"/>
          </p:cNvSpPr>
          <p:nvPr/>
        </p:nvSpPr>
        <p:spPr bwMode="auto">
          <a:xfrm>
            <a:off x="2286000" y="37338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781800" y="1828800"/>
            <a:ext cx="838200" cy="76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i="0">
                <a:latin typeface="Times New Roman" charset="0"/>
              </a:rPr>
              <a:t>Query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81000"/>
            <a:ext cx="3970338" cy="3886200"/>
            <a:chOff x="576" y="240"/>
            <a:chExt cx="2501" cy="2448"/>
          </a:xfrm>
        </p:grpSpPr>
        <p:sp>
          <p:nvSpPr>
            <p:cNvPr id="417797" name="AutoShape 5"/>
            <p:cNvSpPr>
              <a:spLocks noChangeArrowheads="1"/>
            </p:cNvSpPr>
            <p:nvPr/>
          </p:nvSpPr>
          <p:spPr bwMode="auto">
            <a:xfrm>
              <a:off x="1776" y="2400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798" name="AutoShape 6"/>
            <p:cNvSpPr>
              <a:spLocks noChangeArrowheads="1"/>
            </p:cNvSpPr>
            <p:nvPr/>
          </p:nvSpPr>
          <p:spPr bwMode="auto">
            <a:xfrm>
              <a:off x="576" y="288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95" name="Text Box 7"/>
            <p:cNvSpPr txBox="1">
              <a:spLocks noChangeArrowheads="1"/>
            </p:cNvSpPr>
            <p:nvPr/>
          </p:nvSpPr>
          <p:spPr bwMode="auto">
            <a:xfrm>
              <a:off x="864" y="240"/>
              <a:ext cx="22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document ?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990600"/>
            <a:ext cx="5638800" cy="1295400"/>
            <a:chOff x="576" y="624"/>
            <a:chExt cx="3552" cy="816"/>
          </a:xfrm>
        </p:grpSpPr>
        <p:sp>
          <p:nvSpPr>
            <p:cNvPr id="18490" name="AutoShape 9"/>
            <p:cNvSpPr>
              <a:spLocks noChangeArrowheads="1"/>
            </p:cNvSpPr>
            <p:nvPr/>
          </p:nvSpPr>
          <p:spPr bwMode="auto">
            <a:xfrm>
              <a:off x="3744" y="1152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AutoShape 10"/>
            <p:cNvSpPr>
              <a:spLocks noChangeArrowheads="1"/>
            </p:cNvSpPr>
            <p:nvPr/>
          </p:nvSpPr>
          <p:spPr bwMode="auto">
            <a:xfrm>
              <a:off x="576" y="624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Text Box 11"/>
            <p:cNvSpPr txBox="1">
              <a:spLocks noChangeArrowheads="1"/>
            </p:cNvSpPr>
            <p:nvPr/>
          </p:nvSpPr>
          <p:spPr bwMode="auto">
            <a:xfrm>
              <a:off x="950" y="633"/>
              <a:ext cx="19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query ?</a:t>
              </a:r>
            </a:p>
          </p:txBody>
        </p:sp>
      </p:grp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4038600" y="2743200"/>
            <a:ext cx="2514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400800" y="3505200"/>
            <a:ext cx="2209800" cy="2895600"/>
            <a:chOff x="4032" y="2208"/>
            <a:chExt cx="1392" cy="1824"/>
          </a:xfrm>
        </p:grpSpPr>
        <p:sp>
          <p:nvSpPr>
            <p:cNvPr id="18485" name="Oval 14"/>
            <p:cNvSpPr>
              <a:spLocks noChangeArrowheads="1"/>
            </p:cNvSpPr>
            <p:nvPr/>
          </p:nvSpPr>
          <p:spPr bwMode="auto">
            <a:xfrm>
              <a:off x="4032" y="3216"/>
              <a:ext cx="1392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15"/>
            <p:cNvSpPr>
              <a:spLocks noChangeArrowheads="1"/>
            </p:cNvSpPr>
            <p:nvPr/>
          </p:nvSpPr>
          <p:spPr bwMode="auto">
            <a:xfrm>
              <a:off x="4224" y="3408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16"/>
            <p:cNvSpPr>
              <a:spLocks noChangeArrowheads="1"/>
            </p:cNvSpPr>
            <p:nvPr/>
          </p:nvSpPr>
          <p:spPr bwMode="auto">
            <a:xfrm>
              <a:off x="4656" y="340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8" name="AutoShape 17"/>
            <p:cNvCxnSpPr>
              <a:cxnSpLocks noChangeShapeType="1"/>
              <a:stCxn id="18452" idx="2"/>
              <a:endCxn id="18487" idx="0"/>
            </p:cNvCxnSpPr>
            <p:nvPr/>
          </p:nvCxnSpPr>
          <p:spPr bwMode="auto">
            <a:xfrm rot="16200000" flipH="1">
              <a:off x="4368" y="2880"/>
              <a:ext cx="960" cy="9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9" name="AutoShape 18"/>
            <p:cNvCxnSpPr>
              <a:cxnSpLocks noChangeShapeType="1"/>
              <a:stCxn id="18451" idx="2"/>
              <a:endCxn id="18486" idx="0"/>
            </p:cNvCxnSpPr>
            <p:nvPr/>
          </p:nvCxnSpPr>
          <p:spPr bwMode="auto">
            <a:xfrm rot="5400000">
              <a:off x="3912" y="2664"/>
              <a:ext cx="1200" cy="2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304800"/>
            <a:ext cx="2954338" cy="3810000"/>
            <a:chOff x="3072" y="192"/>
            <a:chExt cx="1861" cy="2400"/>
          </a:xfrm>
        </p:grpSpPr>
        <p:sp>
          <p:nvSpPr>
            <p:cNvPr id="18482" name="AutoShape 20"/>
            <p:cNvSpPr>
              <a:spLocks noChangeArrowheads="1"/>
            </p:cNvSpPr>
            <p:nvPr/>
          </p:nvSpPr>
          <p:spPr bwMode="auto">
            <a:xfrm>
              <a:off x="3072" y="2304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AutoShape 21"/>
            <p:cNvSpPr>
              <a:spLocks noChangeArrowheads="1"/>
            </p:cNvSpPr>
            <p:nvPr/>
          </p:nvSpPr>
          <p:spPr bwMode="auto">
            <a:xfrm>
              <a:off x="3216" y="240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22"/>
            <p:cNvSpPr txBox="1">
              <a:spLocks noChangeArrowheads="1"/>
            </p:cNvSpPr>
            <p:nvPr/>
          </p:nvSpPr>
          <p:spPr bwMode="auto">
            <a:xfrm>
              <a:off x="3600" y="192"/>
              <a:ext cx="1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well is query </a:t>
              </a:r>
            </a:p>
            <a:p>
              <a:r>
                <a:rPr lang="en-US" sz="2000" i="0">
                  <a:latin typeface="Times New Roman" charset="0"/>
                </a:rPr>
                <a:t>matched to data?</a:t>
              </a:r>
            </a:p>
          </p:txBody>
        </p:sp>
      </p:grp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8382000" y="2286000"/>
            <a:ext cx="304800" cy="3276600"/>
          </a:xfrm>
          <a:prstGeom prst="curvedLeftArrow">
            <a:avLst>
              <a:gd name="adj1" fmla="val 215000"/>
              <a:gd name="adj2" fmla="val 430000"/>
              <a:gd name="adj3" fmla="val 33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105400" y="914400"/>
            <a:ext cx="3387725" cy="1600200"/>
            <a:chOff x="3216" y="576"/>
            <a:chExt cx="2134" cy="1008"/>
          </a:xfrm>
        </p:grpSpPr>
        <p:sp>
          <p:nvSpPr>
            <p:cNvPr id="18479" name="AutoShape 25"/>
            <p:cNvSpPr>
              <a:spLocks noChangeArrowheads="1"/>
            </p:cNvSpPr>
            <p:nvPr/>
          </p:nvSpPr>
          <p:spPr bwMode="auto">
            <a:xfrm>
              <a:off x="4896" y="1104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AutoShape 26"/>
            <p:cNvSpPr>
              <a:spLocks noChangeArrowheads="1"/>
            </p:cNvSpPr>
            <p:nvPr/>
          </p:nvSpPr>
          <p:spPr bwMode="auto">
            <a:xfrm>
              <a:off x="3216" y="576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Text Box 27"/>
            <p:cNvSpPr txBox="1">
              <a:spLocks noChangeArrowheads="1"/>
            </p:cNvSpPr>
            <p:nvPr/>
          </p:nvSpPr>
          <p:spPr bwMode="auto">
            <a:xfrm>
              <a:off x="3590" y="585"/>
              <a:ext cx="17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relevant is the result</a:t>
              </a:r>
            </a:p>
            <a:p>
              <a:r>
                <a:rPr lang="en-US" sz="2000" i="0">
                  <a:latin typeface="Times New Roman" charset="0"/>
                </a:rPr>
                <a:t>to the query ?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14400" y="4572000"/>
            <a:ext cx="4681538" cy="1781175"/>
            <a:chOff x="576" y="2976"/>
            <a:chExt cx="2949" cy="1122"/>
          </a:xfrm>
        </p:grpSpPr>
        <p:sp>
          <p:nvSpPr>
            <p:cNvPr id="18471" name="Rectangle 29"/>
            <p:cNvSpPr>
              <a:spLocks noChangeArrowheads="1"/>
            </p:cNvSpPr>
            <p:nvPr/>
          </p:nvSpPr>
          <p:spPr bwMode="auto">
            <a:xfrm>
              <a:off x="720" y="3312"/>
              <a:ext cx="52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Rectangle 30"/>
            <p:cNvSpPr>
              <a:spLocks noChangeArrowheads="1"/>
            </p:cNvSpPr>
            <p:nvPr/>
          </p:nvSpPr>
          <p:spPr bwMode="auto">
            <a:xfrm>
              <a:off x="1056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31"/>
            <p:cNvSpPr>
              <a:spLocks noChangeArrowheads="1"/>
            </p:cNvSpPr>
            <p:nvPr/>
          </p:nvSpPr>
          <p:spPr bwMode="auto">
            <a:xfrm>
              <a:off x="1152" y="3504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32"/>
            <p:cNvSpPr>
              <a:spLocks noChangeArrowheads="1"/>
            </p:cNvSpPr>
            <p:nvPr/>
          </p:nvSpPr>
          <p:spPr bwMode="auto">
            <a:xfrm>
              <a:off x="1488" y="3072"/>
              <a:ext cx="288" cy="5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33"/>
            <p:cNvSpPr>
              <a:spLocks noChangeArrowheads="1"/>
            </p:cNvSpPr>
            <p:nvPr/>
          </p:nvSpPr>
          <p:spPr bwMode="auto">
            <a:xfrm>
              <a:off x="1536" y="3360"/>
              <a:ext cx="28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34"/>
            <p:cNvSpPr>
              <a:spLocks noChangeArrowheads="1"/>
            </p:cNvSpPr>
            <p:nvPr/>
          </p:nvSpPr>
          <p:spPr bwMode="auto">
            <a:xfrm>
              <a:off x="1584" y="3456"/>
              <a:ext cx="4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35"/>
            <p:cNvSpPr>
              <a:spLocks noChangeArrowheads="1"/>
            </p:cNvSpPr>
            <p:nvPr/>
          </p:nvSpPr>
          <p:spPr bwMode="auto">
            <a:xfrm>
              <a:off x="576" y="2976"/>
              <a:ext cx="1680" cy="1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36"/>
            <p:cNvSpPr txBox="1">
              <a:spLocks noChangeArrowheads="1"/>
            </p:cNvSpPr>
            <p:nvPr/>
          </p:nvSpPr>
          <p:spPr bwMode="auto">
            <a:xfrm>
              <a:off x="2064" y="3840"/>
              <a:ext cx="1461" cy="25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collection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19200" y="3009900"/>
            <a:ext cx="2578100" cy="2552700"/>
            <a:chOff x="768" y="1896"/>
            <a:chExt cx="1632" cy="1608"/>
          </a:xfrm>
        </p:grpSpPr>
        <p:cxnSp>
          <p:nvCxnSpPr>
            <p:cNvPr id="18465" name="AutoShape 38"/>
            <p:cNvCxnSpPr>
              <a:cxnSpLocks noChangeShapeType="1"/>
              <a:stCxn id="18472" idx="0"/>
              <a:endCxn id="18462" idx="2"/>
            </p:cNvCxnSpPr>
            <p:nvPr/>
          </p:nvCxnSpPr>
          <p:spPr bwMode="auto">
            <a:xfrm rot="5400000" flipH="1">
              <a:off x="672" y="2640"/>
              <a:ext cx="1008" cy="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39"/>
            <p:cNvCxnSpPr>
              <a:cxnSpLocks noChangeShapeType="1"/>
              <a:stCxn id="18471" idx="0"/>
              <a:endCxn id="18461" idx="1"/>
            </p:cNvCxnSpPr>
            <p:nvPr/>
          </p:nvCxnSpPr>
          <p:spPr bwMode="auto">
            <a:xfrm rot="5400000" flipH="1">
              <a:off x="216" y="2544"/>
              <a:ext cx="1320" cy="216"/>
            </a:xfrm>
            <a:prstGeom prst="curvedConnector4">
              <a:avLst>
                <a:gd name="adj1" fmla="val 49093"/>
                <a:gd name="adj2" fmla="val 16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40"/>
            <p:cNvCxnSpPr>
              <a:cxnSpLocks noChangeShapeType="1"/>
              <a:stCxn id="18473" idx="0"/>
              <a:endCxn id="18460" idx="3"/>
            </p:cNvCxnSpPr>
            <p:nvPr/>
          </p:nvCxnSpPr>
          <p:spPr bwMode="auto">
            <a:xfrm rot="-5400000">
              <a:off x="612" y="2580"/>
              <a:ext cx="1608" cy="240"/>
            </a:xfrm>
            <a:prstGeom prst="curvedConnector4">
              <a:avLst>
                <a:gd name="adj1" fmla="val 49255"/>
                <a:gd name="adj2" fmla="val 16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41"/>
            <p:cNvCxnSpPr>
              <a:cxnSpLocks noChangeShapeType="1"/>
              <a:stCxn id="18474" idx="0"/>
              <a:endCxn id="18463" idx="1"/>
            </p:cNvCxnSpPr>
            <p:nvPr/>
          </p:nvCxnSpPr>
          <p:spPr bwMode="auto">
            <a:xfrm rot="-5400000">
              <a:off x="1045" y="2483"/>
              <a:ext cx="1176" cy="1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AutoShape 42"/>
            <p:cNvCxnSpPr>
              <a:cxnSpLocks noChangeShapeType="1"/>
              <a:stCxn id="18475" idx="0"/>
              <a:endCxn id="18459" idx="2"/>
            </p:cNvCxnSpPr>
            <p:nvPr/>
          </p:nvCxnSpPr>
          <p:spPr bwMode="auto">
            <a:xfrm rot="-5400000">
              <a:off x="1248" y="2592"/>
              <a:ext cx="1200" cy="33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43"/>
            <p:cNvCxnSpPr>
              <a:cxnSpLocks noChangeShapeType="1"/>
              <a:stCxn id="18476" idx="0"/>
              <a:endCxn id="18464" idx="3"/>
            </p:cNvCxnSpPr>
            <p:nvPr/>
          </p:nvCxnSpPr>
          <p:spPr bwMode="auto">
            <a:xfrm rot="-5400000">
              <a:off x="1380" y="2436"/>
              <a:ext cx="1464" cy="576"/>
            </a:xfrm>
            <a:prstGeom prst="curvedConnector4">
              <a:avLst>
                <a:gd name="adj1" fmla="val 49181"/>
                <a:gd name="adj2" fmla="val 1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19200" y="2971800"/>
            <a:ext cx="2590800" cy="457200"/>
            <a:chOff x="768" y="1872"/>
            <a:chExt cx="1632" cy="288"/>
          </a:xfrm>
        </p:grpSpPr>
        <p:sp>
          <p:nvSpPr>
            <p:cNvPr id="18459" name="Rectangle 45"/>
            <p:cNvSpPr>
              <a:spLocks noChangeArrowheads="1"/>
            </p:cNvSpPr>
            <p:nvPr/>
          </p:nvSpPr>
          <p:spPr bwMode="auto">
            <a:xfrm>
              <a:off x="1632" y="2112"/>
              <a:ext cx="768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46"/>
            <p:cNvSpPr>
              <a:spLocks noChangeArrowheads="1"/>
            </p:cNvSpPr>
            <p:nvPr/>
          </p:nvSpPr>
          <p:spPr bwMode="auto">
            <a:xfrm>
              <a:off x="76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47"/>
            <p:cNvSpPr>
              <a:spLocks noChangeArrowheads="1"/>
            </p:cNvSpPr>
            <p:nvPr/>
          </p:nvSpPr>
          <p:spPr bwMode="auto">
            <a:xfrm>
              <a:off x="76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48"/>
            <p:cNvSpPr>
              <a:spLocks noChangeArrowheads="1"/>
            </p:cNvSpPr>
            <p:nvPr/>
          </p:nvSpPr>
          <p:spPr bwMode="auto">
            <a:xfrm>
              <a:off x="768" y="211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Rectangle 49"/>
            <p:cNvSpPr>
              <a:spLocks noChangeArrowheads="1"/>
            </p:cNvSpPr>
            <p:nvPr/>
          </p:nvSpPr>
          <p:spPr bwMode="auto">
            <a:xfrm>
              <a:off x="162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50"/>
            <p:cNvSpPr>
              <a:spLocks noChangeArrowheads="1"/>
            </p:cNvSpPr>
            <p:nvPr/>
          </p:nvSpPr>
          <p:spPr bwMode="auto">
            <a:xfrm>
              <a:off x="162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066800" y="2209800"/>
            <a:ext cx="2905125" cy="1524000"/>
            <a:chOff x="672" y="1392"/>
            <a:chExt cx="1830" cy="960"/>
          </a:xfrm>
        </p:grpSpPr>
        <p:sp>
          <p:nvSpPr>
            <p:cNvPr id="18457" name="Rectangle 52"/>
            <p:cNvSpPr>
              <a:spLocks noChangeArrowheads="1"/>
            </p:cNvSpPr>
            <p:nvPr/>
          </p:nvSpPr>
          <p:spPr bwMode="auto">
            <a:xfrm>
              <a:off x="672" y="1728"/>
              <a:ext cx="181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53"/>
            <p:cNvSpPr txBox="1">
              <a:spLocks noChangeArrowheads="1"/>
            </p:cNvSpPr>
            <p:nvPr/>
          </p:nvSpPr>
          <p:spPr bwMode="auto">
            <a:xfrm>
              <a:off x="720" y="1392"/>
              <a:ext cx="1782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Representation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343400" y="1676400"/>
            <a:ext cx="2438400" cy="914400"/>
            <a:chOff x="2736" y="1056"/>
            <a:chExt cx="1536" cy="576"/>
          </a:xfrm>
        </p:grpSpPr>
        <p:sp>
          <p:nvSpPr>
            <p:cNvPr id="18454" name="Rectangle 55"/>
            <p:cNvSpPr>
              <a:spLocks noChangeArrowheads="1"/>
            </p:cNvSpPr>
            <p:nvPr/>
          </p:nvSpPr>
          <p:spPr bwMode="auto">
            <a:xfrm>
              <a:off x="2784" y="1536"/>
              <a:ext cx="816" cy="9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AutoShape 56"/>
            <p:cNvCxnSpPr>
              <a:cxnSpLocks noChangeShapeType="1"/>
              <a:stCxn id="417795" idx="1"/>
              <a:endCxn id="18454" idx="3"/>
            </p:cNvCxnSpPr>
            <p:nvPr/>
          </p:nvCxnSpPr>
          <p:spPr bwMode="auto">
            <a:xfrm rot="10800000" flipV="1">
              <a:off x="3600" y="1392"/>
              <a:ext cx="672" cy="19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6" name="Text Box 57"/>
            <p:cNvSpPr txBox="1">
              <a:spLocks noChangeArrowheads="1"/>
            </p:cNvSpPr>
            <p:nvPr/>
          </p:nvSpPr>
          <p:spPr bwMode="auto">
            <a:xfrm>
              <a:off x="2736" y="1056"/>
              <a:ext cx="932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latin typeface="Times New Roman" charset="0"/>
                </a:rPr>
                <a:t>Query </a:t>
              </a:r>
            </a:p>
            <a:p>
              <a:r>
                <a:rPr lang="en-US" sz="1800" i="0">
                  <a:latin typeface="Times New Roman" charset="0"/>
                </a:rPr>
                <a:t>representation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791200" y="3276600"/>
            <a:ext cx="2590800" cy="1920875"/>
            <a:chOff x="3648" y="2064"/>
            <a:chExt cx="1632" cy="1210"/>
          </a:xfrm>
        </p:grpSpPr>
        <p:sp>
          <p:nvSpPr>
            <p:cNvPr id="18450" name="Rectangle 59"/>
            <p:cNvSpPr>
              <a:spLocks noChangeArrowheads="1"/>
            </p:cNvSpPr>
            <p:nvPr/>
          </p:nvSpPr>
          <p:spPr bwMode="auto">
            <a:xfrm>
              <a:off x="4272" y="2064"/>
              <a:ext cx="1008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60"/>
            <p:cNvSpPr>
              <a:spLocks noChangeArrowheads="1"/>
            </p:cNvSpPr>
            <p:nvPr/>
          </p:nvSpPr>
          <p:spPr bwMode="auto">
            <a:xfrm>
              <a:off x="4368" y="216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61"/>
            <p:cNvSpPr>
              <a:spLocks noChangeArrowheads="1"/>
            </p:cNvSpPr>
            <p:nvPr/>
          </p:nvSpPr>
          <p:spPr bwMode="auto">
            <a:xfrm>
              <a:off x="4512" y="240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2"/>
            <p:cNvSpPr txBox="1">
              <a:spLocks noChangeArrowheads="1"/>
            </p:cNvSpPr>
            <p:nvPr/>
          </p:nvSpPr>
          <p:spPr bwMode="auto">
            <a:xfrm>
              <a:off x="3648" y="2832"/>
              <a:ext cx="614" cy="44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Query</a:t>
              </a:r>
            </a:p>
            <a:p>
              <a:r>
                <a:rPr lang="en-US" sz="2000" i="0">
                  <a:latin typeface="Times New Roman" charset="0"/>
                </a:rPr>
                <a:t>Answer</a:t>
              </a:r>
            </a:p>
          </p:txBody>
        </p:sp>
      </p:grpSp>
      <p:sp>
        <p:nvSpPr>
          <p:cNvPr id="18449" name="Rectangle 63"/>
          <p:cNvSpPr>
            <a:spLocks noChangeArrowheads="1"/>
          </p:cNvSpPr>
          <p:nvPr/>
        </p:nvSpPr>
        <p:spPr bwMode="auto">
          <a:xfrm>
            <a:off x="3733800" y="4495800"/>
            <a:ext cx="1981200" cy="10668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TYPICAL IR</a:t>
            </a:r>
          </a:p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PROBLEM</a:t>
            </a:r>
          </a:p>
        </p:txBody>
      </p:sp>
      <p:sp>
        <p:nvSpPr>
          <p:cNvPr id="65" name="Foliennummernplatzhalter 3"/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3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4476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5" grpId="0" animBg="1" autoUpdateAnimBg="0"/>
      <p:bldP spid="417804" grpId="0" animBg="1"/>
      <p:bldP spid="4178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0" name="Rectangle 3"/>
          <p:cNvSpPr>
            <a:spLocks noChangeArrowheads="1"/>
          </p:cNvSpPr>
          <p:nvPr/>
        </p:nvSpPr>
        <p:spPr bwMode="auto">
          <a:xfrm>
            <a:off x="1371600" y="4617368"/>
            <a:ext cx="2209800" cy="6838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6751" name="Line 4"/>
          <p:cNvSpPr>
            <a:spLocks noChangeShapeType="1"/>
          </p:cNvSpPr>
          <p:nvPr/>
        </p:nvSpPr>
        <p:spPr bwMode="auto">
          <a:xfrm flipH="1" flipV="1">
            <a:off x="2209800" y="3855368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2" name="Line 5"/>
          <p:cNvSpPr>
            <a:spLocks noChangeShapeType="1"/>
          </p:cNvSpPr>
          <p:nvPr/>
        </p:nvSpPr>
        <p:spPr bwMode="auto">
          <a:xfrm flipV="1">
            <a:off x="2438400" y="3702968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3" name="Line 6"/>
          <p:cNvSpPr>
            <a:spLocks noChangeShapeType="1"/>
          </p:cNvSpPr>
          <p:nvPr/>
        </p:nvSpPr>
        <p:spPr bwMode="auto">
          <a:xfrm flipV="1">
            <a:off x="2438400" y="408396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3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Binary Independence Indexing vs. </a:t>
            </a: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>Binary </a:t>
            </a: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Independence Retrieval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2133600" y="1340768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i="0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BIR</a:t>
            </a:r>
            <a:endParaRPr lang="en-US" b="1" i="0" u="sng" smtClean="0">
              <a:latin typeface="+mn-lt"/>
            </a:endParaRPr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6400800" y="1340768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i="0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BII</a:t>
            </a:r>
            <a:endParaRPr lang="en-US" i="0" smtClean="0">
              <a:latin typeface="+mn-lt"/>
            </a:endParaRPr>
          </a:p>
        </p:txBody>
      </p:sp>
      <p:graphicFrame>
        <p:nvGraphicFramePr>
          <p:cNvPr id="1167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60202"/>
              </p:ext>
            </p:extLst>
          </p:nvPr>
        </p:nvGraphicFramePr>
        <p:xfrm>
          <a:off x="1260475" y="3398168"/>
          <a:ext cx="3498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7" name="Equation" r:id="rId4" imgW="1943100" imgH="419100" progId="Equation.3">
                  <p:embed/>
                </p:oleObj>
              </mc:Choice>
              <mc:Fallback>
                <p:oleObj name="Equation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398168"/>
                        <a:ext cx="3498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34163"/>
              </p:ext>
            </p:extLst>
          </p:nvPr>
        </p:nvGraphicFramePr>
        <p:xfrm>
          <a:off x="5257800" y="3550568"/>
          <a:ext cx="3497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8" name="Formel" r:id="rId6" imgW="1943100" imgH="419100" progId="Equation.3">
                  <p:embed/>
                </p:oleObj>
              </mc:Choice>
              <mc:Fallback>
                <p:oleObj name="Formel" r:id="rId6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50568"/>
                        <a:ext cx="3497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10200" y="3931568"/>
            <a:ext cx="2133600" cy="1143000"/>
            <a:chOff x="3360" y="2784"/>
            <a:chExt cx="1344" cy="720"/>
          </a:xfrm>
        </p:grpSpPr>
        <p:sp>
          <p:nvSpPr>
            <p:cNvPr id="116746" name="Rectangle 13"/>
            <p:cNvSpPr>
              <a:spLocks noChangeArrowheads="1"/>
            </p:cNvSpPr>
            <p:nvPr/>
          </p:nvSpPr>
          <p:spPr bwMode="auto">
            <a:xfrm>
              <a:off x="3360" y="3216"/>
              <a:ext cx="1344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6747" name="Line 14"/>
            <p:cNvSpPr>
              <a:spLocks noChangeShapeType="1"/>
            </p:cNvSpPr>
            <p:nvPr/>
          </p:nvSpPr>
          <p:spPr bwMode="auto">
            <a:xfrm flipH="1" flipV="1">
              <a:off x="3744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8" name="Line 15"/>
            <p:cNvSpPr>
              <a:spLocks noChangeShapeType="1"/>
            </p:cNvSpPr>
            <p:nvPr/>
          </p:nvSpPr>
          <p:spPr bwMode="auto">
            <a:xfrm flipV="1">
              <a:off x="4032" y="278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9" name="Line 16"/>
            <p:cNvSpPr>
              <a:spLocks noChangeShapeType="1"/>
            </p:cNvSpPr>
            <p:nvPr/>
          </p:nvSpPr>
          <p:spPr bwMode="auto">
            <a:xfrm flipV="1">
              <a:off x="4032" y="302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6744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102768"/>
            <a:ext cx="3810000" cy="4495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Many Documents,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One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document representation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query (representation)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6745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2768"/>
            <a:ext cx="38100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One Document,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Many Queries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document</a:t>
            </a: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63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Estimation – key challenge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924800" cy="48768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If non-relevant documents are approximated by the whole collection, then </a:t>
            </a:r>
            <a:r>
              <a:rPr lang="en-US" sz="2400" i="1" dirty="0" err="1">
                <a:ea typeface="ＭＳ Ｐゴシック" charset="0"/>
              </a:rPr>
              <a:t>r</a:t>
            </a:r>
            <a:r>
              <a:rPr lang="en-US" sz="2400" i="1" baseline="-25000" dirty="0" err="1">
                <a:ea typeface="ＭＳ Ｐゴシック" charset="0"/>
              </a:rPr>
              <a:t>i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(prob. of occurrence in non-relevant documents for query) </a:t>
            </a:r>
            <a:r>
              <a:rPr lang="en-US" sz="2400" i="1" dirty="0">
                <a:ea typeface="ＭＳ Ｐゴシック" charset="0"/>
              </a:rPr>
              <a:t>is n/N </a:t>
            </a:r>
            <a:r>
              <a:rPr lang="en-US" sz="2400" dirty="0">
                <a:ea typeface="ＭＳ Ｐゴシック" charset="0"/>
              </a:rPr>
              <a:t>and</a:t>
            </a:r>
          </a:p>
          <a:p>
            <a:pPr lvl="1"/>
            <a:r>
              <a:rPr lang="en-US" sz="2000" dirty="0">
                <a:ea typeface="ＭＳ Ｐゴシック" charset="0"/>
              </a:rPr>
              <a:t>log (1– </a:t>
            </a:r>
            <a:r>
              <a:rPr lang="en-US" sz="2000" i="1" dirty="0" err="1">
                <a:ea typeface="ＭＳ Ｐゴシック" charset="0"/>
              </a:rPr>
              <a:t>r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)/</a:t>
            </a:r>
            <a:r>
              <a:rPr lang="en-US" sz="2000" i="1" dirty="0" err="1">
                <a:ea typeface="ＭＳ Ｐゴシック" charset="0"/>
              </a:rPr>
              <a:t>r</a:t>
            </a:r>
            <a:r>
              <a:rPr lang="en-US" sz="2000" i="1" baseline="-25000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= log (N–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)/</a:t>
            </a:r>
            <a:r>
              <a:rPr lang="en-US" sz="2000" i="1" dirty="0">
                <a:ea typeface="ＭＳ Ｐゴシック" charset="0"/>
              </a:rPr>
              <a:t>n </a:t>
            </a:r>
            <a:r>
              <a:rPr lang="en-US" sz="2000" i="1" dirty="0">
                <a:ea typeface="ＭＳ Ｐゴシック" charset="0"/>
                <a:cs typeface="Times New Roman" charset="0"/>
              </a:rPr>
              <a:t>≈</a:t>
            </a:r>
            <a:r>
              <a:rPr lang="en-US" sz="2000" i="1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log N/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= IDF!</a:t>
            </a:r>
          </a:p>
          <a:p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(probability of occurrence in relevant documents) can be estimated in various ways:</a:t>
            </a:r>
          </a:p>
          <a:p>
            <a:pPr lvl="1"/>
            <a:r>
              <a:rPr lang="en-US" sz="2000" dirty="0">
                <a:ea typeface="ＭＳ Ｐゴシック" charset="0"/>
              </a:rPr>
              <a:t>from relevant documents if know some</a:t>
            </a:r>
          </a:p>
          <a:p>
            <a:pPr lvl="2"/>
            <a:r>
              <a:rPr lang="en-US" sz="1800" dirty="0">
                <a:ea typeface="ＭＳ Ｐゴシック" charset="0"/>
              </a:rPr>
              <a:t>Relevance weighting can be used in feedback loop</a:t>
            </a:r>
          </a:p>
          <a:p>
            <a:pPr lvl="1"/>
            <a:r>
              <a:rPr lang="en-US" sz="2000" dirty="0">
                <a:ea typeface="ＭＳ Ｐゴシック" charset="0"/>
              </a:rPr>
              <a:t>constant (Croft and Harper combination match) – then just get </a:t>
            </a:r>
            <a:r>
              <a:rPr lang="en-US" sz="2000" dirty="0" err="1">
                <a:ea typeface="ＭＳ Ｐゴシック" charset="0"/>
              </a:rPr>
              <a:t>idf</a:t>
            </a:r>
            <a:r>
              <a:rPr lang="en-US" sz="2000" dirty="0">
                <a:ea typeface="ＭＳ Ｐゴシック" charset="0"/>
              </a:rPr>
              <a:t> weighting of terms</a:t>
            </a:r>
          </a:p>
          <a:p>
            <a:pPr lvl="1"/>
            <a:r>
              <a:rPr lang="en-US" sz="2000" dirty="0">
                <a:ea typeface="ＭＳ Ｐゴシック" charset="0"/>
              </a:rPr>
              <a:t>proportional to prob. of occurrence in collection</a:t>
            </a:r>
          </a:p>
          <a:p>
            <a:pPr lvl="2"/>
            <a:r>
              <a:rPr lang="en-US" sz="1800" dirty="0">
                <a:ea typeface="ＭＳ Ｐゴシック" charset="0"/>
              </a:rPr>
              <a:t>more accurately, to log of this (</a:t>
            </a:r>
            <a:r>
              <a:rPr lang="en-US" sz="1800" dirty="0" err="1">
                <a:ea typeface="ＭＳ Ｐゴシック" charset="0"/>
              </a:rPr>
              <a:t>Greiff</a:t>
            </a:r>
            <a:r>
              <a:rPr lang="en-US" sz="1800" dirty="0">
                <a:ea typeface="ＭＳ Ｐゴシック" charset="0"/>
              </a:rPr>
              <a:t>, SIGIR 1998)</a:t>
            </a:r>
          </a:p>
          <a:p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We have a nice theoretical foundation of </a:t>
            </a:r>
            <a:r>
              <a:rPr lang="en-US" sz="2400" dirty="0" err="1">
                <a:solidFill>
                  <a:schemeClr val="tx2"/>
                </a:solidFill>
                <a:ea typeface="ＭＳ Ｐゴシック" charset="0"/>
              </a:rPr>
              <a:t>wTD.IDF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49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Iteratively estimating </a:t>
            </a: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i="1" baseline="-25000">
                <a:latin typeface="+mn-lt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Assume that </a:t>
            </a:r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constant over all </a:t>
            </a:r>
            <a:r>
              <a:rPr lang="en-US" sz="2400" i="1" dirty="0">
                <a:ea typeface="ＭＳ Ｐゴシック" charset="0"/>
              </a:rPr>
              <a:t>x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i="1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</a:rPr>
              <a:t> in query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i="1" dirty="0">
                <a:ea typeface="ＭＳ Ｐゴシック" charset="0"/>
              </a:rPr>
              <a:t>p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= 0.5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Determine guess of relevant document set: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V is fixed size set of highest ranked documents on this model (note: now a bit like </a:t>
            </a:r>
            <a:r>
              <a:rPr lang="en-US" sz="2000" dirty="0" err="1">
                <a:ea typeface="ＭＳ Ｐゴシック" charset="0"/>
              </a:rPr>
              <a:t>tf.idf</a:t>
            </a:r>
            <a:r>
              <a:rPr lang="en-US" sz="2000" dirty="0">
                <a:ea typeface="ＭＳ Ｐゴシック" charset="0"/>
              </a:rPr>
              <a:t>!)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We need to improve our guesses for </a:t>
            </a:r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 err="1">
                <a:ea typeface="ＭＳ Ｐゴシック" charset="0"/>
              </a:rPr>
              <a:t>r</a:t>
            </a:r>
            <a:r>
              <a:rPr lang="en-US" sz="2400" i="1" baseline="-250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Use distribution of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in docs in V. Let V</a:t>
            </a:r>
            <a:r>
              <a:rPr lang="en-US" sz="2000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be set of documents containing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i="1" baseline="-25000" dirty="0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i="1" dirty="0">
                <a:ea typeface="ＭＳ Ｐゴシック" charset="0"/>
              </a:rPr>
              <a:t>p</a:t>
            </a:r>
            <a:r>
              <a:rPr lang="en-US" sz="1800" i="1" baseline="-25000" dirty="0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 = |V</a:t>
            </a:r>
            <a:r>
              <a:rPr lang="en-US" sz="1800" baseline="-25000" dirty="0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| / |V|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i="1" dirty="0" err="1">
                <a:ea typeface="ＭＳ Ｐゴシック" charset="0"/>
              </a:rPr>
              <a:t>r</a:t>
            </a:r>
            <a:r>
              <a:rPr lang="en-US" sz="1800" i="1" baseline="-250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  = (</a:t>
            </a:r>
            <a:r>
              <a:rPr lang="en-US" sz="1800" dirty="0" err="1">
                <a:ea typeface="ＭＳ Ｐゴシック" charset="0"/>
              </a:rPr>
              <a:t>n</a:t>
            </a:r>
            <a:r>
              <a:rPr lang="en-US" sz="1800" baseline="-25000" dirty="0" err="1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 – |V</a:t>
            </a:r>
            <a:r>
              <a:rPr lang="en-US" sz="1800" baseline="-25000" dirty="0">
                <a:ea typeface="ＭＳ Ｐゴシック" charset="0"/>
              </a:rPr>
              <a:t>i</a:t>
            </a:r>
            <a:r>
              <a:rPr lang="en-US" sz="1800" dirty="0">
                <a:ea typeface="ＭＳ Ｐゴシック" charset="0"/>
              </a:rPr>
              <a:t>|) / (N – |V|)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Go to 2. until converges then return ranking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6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Probabilistic Relevance Feedback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marL="495300" indent="-495300">
              <a:buFont typeface="Wingdings" charset="0"/>
              <a:buAutoNum type="arabicPeriod"/>
            </a:pPr>
            <a:r>
              <a:rPr lang="en-US" sz="2400">
                <a:ea typeface="ＭＳ Ｐゴシック" charset="0"/>
              </a:rPr>
              <a:t>Guess a preliminary probabilistic description of </a:t>
            </a:r>
            <a:r>
              <a:rPr lang="en-US" sz="2400" i="1">
                <a:ea typeface="ＭＳ Ｐゴシック" charset="0"/>
              </a:rPr>
              <a:t>R</a:t>
            </a:r>
            <a:r>
              <a:rPr lang="en-US" sz="2400">
                <a:ea typeface="ＭＳ Ｐゴシック" charset="0"/>
              </a:rPr>
              <a:t> and use it to retrieve a first set of documents V, as above.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>
                <a:ea typeface="ＭＳ Ｐゴシック" charset="0"/>
              </a:rPr>
              <a:t>Interact with the user to refine the description: learn some definite members of R and NR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>
                <a:ea typeface="ＭＳ Ｐゴシック" charset="0"/>
              </a:rPr>
              <a:t>Reestimate </a:t>
            </a:r>
            <a:r>
              <a:rPr lang="en-US" sz="2400" i="1">
                <a:ea typeface="ＭＳ Ｐゴシック" charset="0"/>
              </a:rPr>
              <a:t>p</a:t>
            </a:r>
            <a:r>
              <a:rPr lang="en-US" sz="2400" i="1" baseline="-25000">
                <a:ea typeface="ＭＳ Ｐゴシック" charset="0"/>
              </a:rPr>
              <a:t>i</a:t>
            </a:r>
            <a:r>
              <a:rPr lang="en-US" sz="2400">
                <a:ea typeface="ＭＳ Ｐゴシック" charset="0"/>
              </a:rPr>
              <a:t> and </a:t>
            </a:r>
            <a:r>
              <a:rPr lang="en-US" sz="2400" i="1">
                <a:ea typeface="ＭＳ Ｐゴシック" charset="0"/>
              </a:rPr>
              <a:t>r</a:t>
            </a:r>
            <a:r>
              <a:rPr lang="en-US" sz="2400" i="1" baseline="-25000">
                <a:ea typeface="ＭＳ Ｐゴシック" charset="0"/>
              </a:rPr>
              <a:t>i</a:t>
            </a:r>
            <a:r>
              <a:rPr lang="en-US" sz="2400">
                <a:ea typeface="ＭＳ Ｐゴシック" charset="0"/>
              </a:rPr>
              <a:t> on the basis of these</a:t>
            </a:r>
          </a:p>
          <a:p>
            <a:pPr marL="914400" lvl="1" indent="-457200"/>
            <a:r>
              <a:rPr lang="en-US" sz="2000">
                <a:ea typeface="ＭＳ Ｐゴシック" charset="0"/>
              </a:rPr>
              <a:t>Or can combine new information with original guess (use Bayesian prior):</a:t>
            </a:r>
          </a:p>
          <a:p>
            <a:pPr marL="495300" indent="-495300"/>
            <a:endParaRPr lang="en-US" sz="240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r>
              <a:rPr lang="en-US" sz="2400">
                <a:ea typeface="ＭＳ Ｐゴシック" charset="0"/>
              </a:rPr>
              <a:t>Repeat, thus generating a succession of approximations to </a:t>
            </a:r>
            <a:r>
              <a:rPr lang="en-US" sz="2400" i="1">
                <a:ea typeface="ＭＳ Ｐゴシック" charset="0"/>
              </a:rPr>
              <a:t>R</a:t>
            </a:r>
            <a:r>
              <a:rPr lang="en-US" sz="2400">
                <a:ea typeface="ＭＳ Ｐゴシック" charset="0"/>
              </a:rPr>
              <a:t>. </a:t>
            </a:r>
          </a:p>
        </p:txBody>
      </p:sp>
      <p:graphicFrame>
        <p:nvGraphicFramePr>
          <p:cNvPr id="120835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7154878"/>
              </p:ext>
            </p:extLst>
          </p:nvPr>
        </p:nvGraphicFramePr>
        <p:xfrm>
          <a:off x="2267744" y="3861048"/>
          <a:ext cx="21859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1" name="Formel" r:id="rId4" imgW="1079032" imgH="444307" progId="Equation.3">
                  <p:embed/>
                </p:oleObj>
              </mc:Choice>
              <mc:Fallback>
                <p:oleObj name="Formel" r:id="rId4" imgW="107903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861048"/>
                        <a:ext cx="21859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7696200" y="4406354"/>
            <a:ext cx="1219200" cy="121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latin typeface="+mn-lt"/>
                <a:cs typeface="Arial" charset="0"/>
              </a:rPr>
              <a:t>κ</a:t>
            </a:r>
            <a:r>
              <a:rPr lang="en-US">
                <a:latin typeface="+mn-lt"/>
                <a:cs typeface="Arial" charset="0"/>
              </a:rPr>
              <a:t>  is </a:t>
            </a:r>
          </a:p>
          <a:p>
            <a:pPr algn="ctr"/>
            <a:r>
              <a:rPr lang="en-US">
                <a:latin typeface="+mn-lt"/>
                <a:cs typeface="Arial" charset="0"/>
              </a:rPr>
              <a:t>prior</a:t>
            </a:r>
          </a:p>
          <a:p>
            <a:pPr algn="ctr"/>
            <a:r>
              <a:rPr lang="en-US">
                <a:latin typeface="+mn-lt"/>
                <a:cs typeface="Arial" charset="0"/>
              </a:rPr>
              <a:t>weight</a:t>
            </a:r>
            <a:endParaRPr lang="el-GR">
              <a:latin typeface="+mn-lt"/>
              <a:cs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50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PRP and BIR: The lessons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Getting reasonable approximations of probabilities is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Simple methods work only with restrictive 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terms not in query do not affect the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accent2"/>
                </a:solidFill>
                <a:ea typeface="ＭＳ Ｐゴシック" charset="0"/>
              </a:rPr>
              <a:t>boolean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representation of documents/queries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document relevance values are independent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of these assumptions can be removed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31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Food for thought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Think through the differences between standard tf.idf and the probabilistic retrieval model in the first iteration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Think through the differences between vector space (pseudo) relevance feedback and probabilistic (pseudo) relevance feedback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9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Good and Bad News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Standard Vector Space Model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Empirical for the most part; success measured by results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Few properties provable</a:t>
            </a:r>
          </a:p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Probabilistic Model Advantages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Based on a firm theoretical foundation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Theoretically justified optimal ranking scheme</a:t>
            </a:r>
          </a:p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/>
            <a:r>
              <a:rPr lang="en-US" sz="2000" smtClean="0">
                <a:latin typeface="Lucida Grande" charset="0"/>
                <a:ea typeface="ＭＳ Ｐゴシック" charset="0"/>
              </a:rPr>
              <a:t>Binary </a:t>
            </a:r>
            <a:r>
              <a:rPr lang="en-US" sz="2000" dirty="0">
                <a:latin typeface="Lucida Grande" charset="0"/>
                <a:ea typeface="ＭＳ Ｐゴシック" charset="0"/>
              </a:rPr>
              <a:t>word-in-doc weights (not using term frequencies)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Independence of terms (can be alleviated)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Amount of computation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Has never worked convincingly better in practice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54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+mn-lt"/>
                <a:ea typeface="굴림" charset="0"/>
                <a:cs typeface="굴림" charset="0"/>
              </a:rPr>
              <a:t>Why probabilities in IR?</a:t>
            </a:r>
            <a:endParaRPr lang="en-US" altLang="ko-KR" sz="320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0371" name="Freeform 3"/>
          <p:cNvSpPr>
            <a:spLocks/>
          </p:cNvSpPr>
          <p:nvPr/>
        </p:nvSpPr>
        <p:spPr bwMode="auto">
          <a:xfrm>
            <a:off x="381000" y="1412776"/>
            <a:ext cx="2590800" cy="1066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8" y="192"/>
              </a:cxn>
              <a:cxn ang="0">
                <a:pos x="48" y="336"/>
              </a:cxn>
              <a:cxn ang="0">
                <a:pos x="0" y="480"/>
              </a:cxn>
              <a:cxn ang="0">
                <a:pos x="48" y="576"/>
              </a:cxn>
              <a:cxn ang="0">
                <a:pos x="144" y="576"/>
              </a:cxn>
              <a:cxn ang="0">
                <a:pos x="240" y="576"/>
              </a:cxn>
              <a:cxn ang="0">
                <a:pos x="384" y="528"/>
              </a:cxn>
              <a:cxn ang="0">
                <a:pos x="432" y="336"/>
              </a:cxn>
              <a:cxn ang="0">
                <a:pos x="432" y="144"/>
              </a:cxn>
              <a:cxn ang="0">
                <a:pos x="384" y="96"/>
              </a:cxn>
              <a:cxn ang="0">
                <a:pos x="336" y="48"/>
              </a:cxn>
              <a:cxn ang="0">
                <a:pos x="288" y="0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92139" y="1657251"/>
            <a:ext cx="18066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User </a:t>
            </a:r>
          </a:p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Information Need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381000" y="3317776"/>
            <a:ext cx="2590800" cy="1066800"/>
          </a:xfrm>
          <a:custGeom>
            <a:avLst/>
            <a:gdLst>
              <a:gd name="T0" fmla="*/ 2147483647 w 432"/>
              <a:gd name="T1" fmla="*/ 0 h 576"/>
              <a:gd name="T2" fmla="*/ 2147483647 w 432"/>
              <a:gd name="T3" fmla="*/ 2147483647 h 576"/>
              <a:gd name="T4" fmla="*/ 2147483647 w 432"/>
              <a:gd name="T5" fmla="*/ 2147483647 h 576"/>
              <a:gd name="T6" fmla="*/ 0 w 432"/>
              <a:gd name="T7" fmla="*/ 2147483647 h 576"/>
              <a:gd name="T8" fmla="*/ 2147483647 w 432"/>
              <a:gd name="T9" fmla="*/ 2147483647 h 576"/>
              <a:gd name="T10" fmla="*/ 2147483647 w 432"/>
              <a:gd name="T11" fmla="*/ 2147483647 h 576"/>
              <a:gd name="T12" fmla="*/ 2147483647 w 432"/>
              <a:gd name="T13" fmla="*/ 2147483647 h 576"/>
              <a:gd name="T14" fmla="*/ 2147483647 w 432"/>
              <a:gd name="T15" fmla="*/ 2147483647 h 576"/>
              <a:gd name="T16" fmla="*/ 2147483647 w 432"/>
              <a:gd name="T17" fmla="*/ 2147483647 h 576"/>
              <a:gd name="T18" fmla="*/ 2147483647 w 432"/>
              <a:gd name="T19" fmla="*/ 2147483647 h 576"/>
              <a:gd name="T20" fmla="*/ 2147483647 w 432"/>
              <a:gd name="T21" fmla="*/ 2147483647 h 576"/>
              <a:gd name="T22" fmla="*/ 2147483647 w 432"/>
              <a:gd name="T23" fmla="*/ 2147483647 h 576"/>
              <a:gd name="T24" fmla="*/ 2147483647 w 432"/>
              <a:gd name="T25" fmla="*/ 0 h 5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576"/>
              <a:gd name="T41" fmla="*/ 432 w 432"/>
              <a:gd name="T42" fmla="*/ 576 h 5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82901" y="3743226"/>
            <a:ext cx="1236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Documents</a:t>
            </a: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3700463" y="3405089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</a:t>
            </a:r>
          </a:p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570376" name="AutoShape 8"/>
          <p:cNvSpPr>
            <a:spLocks noChangeArrowheads="1"/>
          </p:cNvSpPr>
          <p:nvPr/>
        </p:nvSpPr>
        <p:spPr bwMode="auto">
          <a:xfrm>
            <a:off x="3709988" y="1565176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Query</a:t>
            </a:r>
          </a:p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3079750" y="18064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3048000" y="36987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4632325" y="2446239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5454650" y="2708176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b="1" i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228600" y="4659214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In traditional IR systems, matching between each document and</a:t>
            </a: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query is attempted in a semantically imprecise space of index terms.</a:t>
            </a:r>
          </a:p>
          <a:p>
            <a:pPr eaLnBrk="1" latinLnBrk="1" hangingPunct="1"/>
            <a:endParaRPr kumimoji="1" lang="en-US" altLang="ko-KR" sz="1200" i="0">
              <a:latin typeface="+mn-lt"/>
              <a:ea typeface="돋움체" charset="0"/>
              <a:cs typeface="돋움체" charset="0"/>
            </a:endParaRP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Probabilities provide a principled foundation for uncertain reasoning.</a:t>
            </a:r>
          </a:p>
          <a:p>
            <a:pPr eaLnBrk="1" latinLnBrk="1" hangingPunct="1"/>
            <a:r>
              <a:rPr kumimoji="1" lang="en-US" altLang="ko-KR" sz="2000">
                <a:latin typeface="+mn-lt"/>
                <a:ea typeface="돋움체" charset="0"/>
                <a:cs typeface="돋움체" charset="0"/>
              </a:rPr>
              <a:t>Can we use probabilities to quantify our uncertainties?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553200" y="3368576"/>
            <a:ext cx="2478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chemeClr val="tx2"/>
                </a:solidFill>
                <a:latin typeface="+mn-lt"/>
              </a:rPr>
              <a:t>Uncertain guess of</a:t>
            </a:r>
          </a:p>
          <a:p>
            <a:r>
              <a:rPr lang="en-US" sz="1800" i="0">
                <a:solidFill>
                  <a:schemeClr val="tx2"/>
                </a:solidFill>
                <a:latin typeface="+mn-lt"/>
              </a:rPr>
              <a:t>whether document has relevant content</a:t>
            </a:r>
          </a:p>
        </p:txBody>
      </p:sp>
      <p:cxnSp>
        <p:nvCxnSpPr>
          <p:cNvPr id="22542" name="AutoShape 15"/>
          <p:cNvCxnSpPr>
            <a:cxnSpLocks noChangeShapeType="1"/>
            <a:stCxn id="22541" idx="0"/>
            <a:endCxn id="570380" idx="3"/>
          </p:cNvCxnSpPr>
          <p:nvPr/>
        </p:nvCxnSpPr>
        <p:spPr bwMode="auto">
          <a:xfrm rot="16200000" flipV="1">
            <a:off x="7520507" y="3096839"/>
            <a:ext cx="429567" cy="113908"/>
          </a:xfrm>
          <a:prstGeom prst="curved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858000" y="1581051"/>
            <a:ext cx="17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Understanding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of user need is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uncertain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8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Probabilistic Approaches to IR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u="sng" dirty="0">
                <a:ea typeface="ＭＳ Ｐゴシック" charset="0"/>
                <a:cs typeface="ＭＳ Ｐゴシック" charset="0"/>
              </a:rPr>
              <a:t>Probability Ranking Principle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(Robertson, 70ies;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err="1" smtClean="0">
                <a:ea typeface="ＭＳ Ｐゴシック" charset="0"/>
                <a:cs typeface="ＭＳ Ｐゴシック" charset="0"/>
              </a:rPr>
              <a:t>Maron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Kuhns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1959)</a:t>
            </a:r>
          </a:p>
          <a:p>
            <a:pPr eaLnBrk="1" hangingPunct="1"/>
            <a:r>
              <a:rPr lang="en-US" sz="2400" u="sng" dirty="0">
                <a:ea typeface="ＭＳ Ｐゴシック" charset="0"/>
                <a:cs typeface="ＭＳ Ｐゴシック" charset="0"/>
              </a:rPr>
              <a:t>Information Retrieval as Probabilistic Inference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(van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Rijsbergen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&amp; co, since 70ies)</a:t>
            </a:r>
          </a:p>
          <a:p>
            <a:pPr eaLnBrk="1" hangingPunct="1"/>
            <a:r>
              <a:rPr lang="en-US" sz="2400" u="sng" dirty="0">
                <a:ea typeface="ＭＳ Ｐゴシック" charset="0"/>
                <a:cs typeface="ＭＳ Ｐゴシック" charset="0"/>
              </a:rPr>
              <a:t>Probabilistic Indexing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Fuhr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&amp;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Co.,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late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80ies-90ies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2400" u="sng" dirty="0">
                <a:ea typeface="ＭＳ Ｐゴシック" charset="0"/>
                <a:cs typeface="ＭＳ Ｐゴシック" charset="0"/>
              </a:rPr>
              <a:t>Bayesian Nets in IR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(Turtle, Croft, 90ies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3200400" y="5791200"/>
            <a:ext cx="2814638" cy="5921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i="0">
                <a:latin typeface="Times New Roman" charset="0"/>
              </a:rPr>
              <a:t>Success : varied</a:t>
            </a:r>
            <a:endParaRPr lang="en-US" i="0">
              <a:latin typeface="Times New Roman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7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  <p:bldP spid="42086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Collection of Documents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User issues a query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 set of documents needs to be returned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?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7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Intuitively, want the “best” document to be first, second best - second, etc…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Need a formal way to judge the</a:t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>
                <a:ea typeface="ＭＳ Ｐゴシック" charset="0"/>
                <a:cs typeface="ＭＳ Ｐゴシック" charset="0"/>
              </a:rPr>
              <a:t>“goodness” of documents w.r.t. queries.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Idea: Probability of relevance of the document w.r.t. query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72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Let us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recap probability theory</a:t>
            </a:r>
            <a:endParaRPr lang="en-US" sz="4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Bayesian probability formulas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Odds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08072"/>
              </p:ext>
            </p:extLst>
          </p:nvPr>
        </p:nvGraphicFramePr>
        <p:xfrm>
          <a:off x="2339752" y="5218113"/>
          <a:ext cx="3618236" cy="10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Formel" r:id="rId4" imgW="1485900" imgH="419100" progId="Equation.3">
                  <p:embed/>
                </p:oleObj>
              </mc:Choice>
              <mc:Fallback>
                <p:oleObj name="Formel" r:id="rId4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18113"/>
                        <a:ext cx="3618236" cy="10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49391"/>
              </p:ext>
            </p:extLst>
          </p:nvPr>
        </p:nvGraphicFramePr>
        <p:xfrm>
          <a:off x="2195736" y="2142833"/>
          <a:ext cx="5829077" cy="215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Formel" r:id="rId6" imgW="2336800" imgH="863600" progId="Equation.3">
                  <p:embed/>
                </p:oleObj>
              </mc:Choice>
              <mc:Fallback>
                <p:oleObj name="Formel" r:id="rId6" imgW="2336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42833"/>
                        <a:ext cx="5829077" cy="215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38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Odds vs. Probabilities</a:t>
            </a:r>
          </a:p>
        </p:txBody>
      </p:sp>
      <p:pic>
        <p:nvPicPr>
          <p:cNvPr id="37890" name="Inhaltsplatzhalter 3" descr="Screen shot 2011-05-26 at 9.1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8229600" cy="447198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4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1707</Words>
  <Application>Microsoft Macintosh PowerPoint</Application>
  <PresentationFormat>Bildschirmpräsentation (4:3)</PresentationFormat>
  <Paragraphs>376</Paragraphs>
  <Slides>36</Slides>
  <Notes>29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7_Standarddesign</vt:lpstr>
      <vt:lpstr>Formel</vt:lpstr>
      <vt:lpstr>Equation</vt:lpstr>
      <vt:lpstr>Dokument</vt:lpstr>
      <vt:lpstr>Web-Mining Agents Probabilistic Information Retrieval</vt:lpstr>
      <vt:lpstr>Acknowledgements</vt:lpstr>
      <vt:lpstr>PowerPoint-Präsentation</vt:lpstr>
      <vt:lpstr>Why probabilities in IR?</vt:lpstr>
      <vt:lpstr>Probabilistic Approaches to IR</vt:lpstr>
      <vt:lpstr>Probability Ranking Principle</vt:lpstr>
      <vt:lpstr>Probability Ranking Principle</vt:lpstr>
      <vt:lpstr>Let us recap probability theory</vt:lpstr>
      <vt:lpstr>Odds vs. Probabilities</vt:lpstr>
      <vt:lpstr>Probability Ranking Principle</vt:lpstr>
      <vt:lpstr>Probability Ranking Principle</vt:lpstr>
      <vt:lpstr>Probability Ranking Principle</vt:lpstr>
      <vt:lpstr>Probability Ranking Principle</vt:lpstr>
      <vt:lpstr>PRP: Issues (Problems?)</vt:lpstr>
      <vt:lpstr>Bayesian Nets in IR</vt:lpstr>
      <vt:lpstr>Bayesian Nets for IR: Idea</vt:lpstr>
      <vt:lpstr>Example: “reason trouble –two”</vt:lpstr>
      <vt:lpstr>Bayesian Nets for IR: Roadmap</vt:lpstr>
      <vt:lpstr>Bayesian Nets in IR: Pros / Cons</vt:lpstr>
      <vt:lpstr>Relevance models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Indexing</vt:lpstr>
      <vt:lpstr>Binary Independence Indexing vs.  Binary Independence Retrieval</vt:lpstr>
      <vt:lpstr>Estimation – key challenge</vt:lpstr>
      <vt:lpstr>Iteratively estimating pi</vt:lpstr>
      <vt:lpstr>Probabilistic Relevance Feedback</vt:lpstr>
      <vt:lpstr>PRP and BIR: The lessons</vt:lpstr>
      <vt:lpstr>Food for thought</vt:lpstr>
      <vt:lpstr>Good and Bad News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432</cp:revision>
  <cp:lastPrinted>2014-10-18T14:57:02Z</cp:lastPrinted>
  <dcterms:created xsi:type="dcterms:W3CDTF">2010-04-27T12:26:40Z</dcterms:created>
  <dcterms:modified xsi:type="dcterms:W3CDTF">2015-11-10T08:58:35Z</dcterms:modified>
</cp:coreProperties>
</file>