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embeddings/oleObject1.bin" ContentType="application/vnd.openxmlformats-officedocument.oleObject"/>
  <Override PartName="/ppt/notesSlides/notesSlide7.xml" ContentType="application/vnd.openxmlformats-officedocument.presentationml.notesSlide+xml"/>
  <Override PartName="/ppt/embeddings/oleObject2.bin" ContentType="application/vnd.openxmlformats-officedocument.oleObject"/>
  <Override PartName="/ppt/notesSlides/notesSlide8.xml" ContentType="application/vnd.openxmlformats-officedocument.presentationml.notesSlide+xml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notesSlides/notesSlide11.xml" ContentType="application/vnd.openxmlformats-officedocument.presentationml.notesSlide+xml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notesSlides/notesSlide12.xml" ContentType="application/vnd.openxmlformats-officedocument.presentationml.notesSlide+xml"/>
  <Override PartName="/ppt/embeddings/oleObject21.bin" ContentType="application/vnd.openxmlformats-officedocument.oleObject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embeddings/oleObject22.bin" ContentType="application/vnd.openxmlformats-officedocument.oleObject"/>
  <Override PartName="/ppt/notesSlides/notesSlide16.xml" ContentType="application/vnd.openxmlformats-officedocument.presentationml.notesSlide+xml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notesSlides/notesSlide17.xml" ContentType="application/vnd.openxmlformats-officedocument.presentationml.notesSlide+xml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embeddings/oleObject34.bin" ContentType="application/vnd.openxmlformats-officedocument.oleObject"/>
  <Override PartName="/ppt/notesSlides/notesSlide22.xml" ContentType="application/vnd.openxmlformats-officedocument.presentationml.notesSlide+xml"/>
  <Override PartName="/ppt/embeddings/oleObject35.bin" ContentType="application/vnd.openxmlformats-officedocument.oleObject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embeddings/oleObject36.bin" ContentType="application/vnd.openxmlformats-officedocument.oleObject"/>
  <Override PartName="/ppt/notesSlides/notesSlide25.xml" ContentType="application/vnd.openxmlformats-officedocument.presentationml.notesSlide+xml"/>
  <Override PartName="/ppt/tags/tag1.xml" ContentType="application/vnd.openxmlformats-officedocument.presentationml.tags+xml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embeddings/oleObject54.bin" ContentType="application/vnd.openxmlformats-officedocument.oleObject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5" r:id="rId1"/>
  </p:sldMasterIdLst>
  <p:notesMasterIdLst>
    <p:notesMasterId r:id="rId132"/>
  </p:notesMasterIdLst>
  <p:handoutMasterIdLst>
    <p:handoutMasterId r:id="rId133"/>
  </p:handoutMasterIdLst>
  <p:sldIdLst>
    <p:sldId id="273" r:id="rId2"/>
    <p:sldId id="362" r:id="rId3"/>
    <p:sldId id="363" r:id="rId4"/>
    <p:sldId id="364" r:id="rId5"/>
    <p:sldId id="365" r:id="rId6"/>
    <p:sldId id="366" r:id="rId7"/>
    <p:sldId id="367" r:id="rId8"/>
    <p:sldId id="368" r:id="rId9"/>
    <p:sldId id="369" r:id="rId10"/>
    <p:sldId id="370" r:id="rId11"/>
    <p:sldId id="372" r:id="rId12"/>
    <p:sldId id="371" r:id="rId13"/>
    <p:sldId id="373" r:id="rId14"/>
    <p:sldId id="374" r:id="rId15"/>
    <p:sldId id="375" r:id="rId16"/>
    <p:sldId id="376" r:id="rId17"/>
    <p:sldId id="377" r:id="rId18"/>
    <p:sldId id="378" r:id="rId19"/>
    <p:sldId id="379" r:id="rId20"/>
    <p:sldId id="380" r:id="rId21"/>
    <p:sldId id="381" r:id="rId22"/>
    <p:sldId id="382" r:id="rId23"/>
    <p:sldId id="383" r:id="rId24"/>
    <p:sldId id="384" r:id="rId25"/>
    <p:sldId id="385" r:id="rId26"/>
    <p:sldId id="386" r:id="rId27"/>
    <p:sldId id="387" r:id="rId28"/>
    <p:sldId id="388" r:id="rId29"/>
    <p:sldId id="389" r:id="rId30"/>
    <p:sldId id="390" r:id="rId31"/>
    <p:sldId id="391" r:id="rId32"/>
    <p:sldId id="392" r:id="rId33"/>
    <p:sldId id="393" r:id="rId34"/>
    <p:sldId id="394" r:id="rId35"/>
    <p:sldId id="395" r:id="rId36"/>
    <p:sldId id="396" r:id="rId37"/>
    <p:sldId id="397" r:id="rId38"/>
    <p:sldId id="398" r:id="rId39"/>
    <p:sldId id="399" r:id="rId40"/>
    <p:sldId id="400" r:id="rId41"/>
    <p:sldId id="401" r:id="rId42"/>
    <p:sldId id="473" r:id="rId43"/>
    <p:sldId id="472" r:id="rId44"/>
    <p:sldId id="470" r:id="rId45"/>
    <p:sldId id="471" r:id="rId46"/>
    <p:sldId id="474" r:id="rId47"/>
    <p:sldId id="475" r:id="rId48"/>
    <p:sldId id="476" r:id="rId49"/>
    <p:sldId id="477" r:id="rId50"/>
    <p:sldId id="433" r:id="rId51"/>
    <p:sldId id="434" r:id="rId52"/>
    <p:sldId id="435" r:id="rId53"/>
    <p:sldId id="436" r:id="rId54"/>
    <p:sldId id="437" r:id="rId55"/>
    <p:sldId id="438" r:id="rId56"/>
    <p:sldId id="439" r:id="rId57"/>
    <p:sldId id="440" r:id="rId58"/>
    <p:sldId id="441" r:id="rId59"/>
    <p:sldId id="442" r:id="rId60"/>
    <p:sldId id="443" r:id="rId61"/>
    <p:sldId id="444" r:id="rId62"/>
    <p:sldId id="445" r:id="rId63"/>
    <p:sldId id="446" r:id="rId64"/>
    <p:sldId id="447" r:id="rId65"/>
    <p:sldId id="448" r:id="rId66"/>
    <p:sldId id="449" r:id="rId67"/>
    <p:sldId id="450" r:id="rId68"/>
    <p:sldId id="451" r:id="rId69"/>
    <p:sldId id="452" r:id="rId70"/>
    <p:sldId id="453" r:id="rId71"/>
    <p:sldId id="454" r:id="rId72"/>
    <p:sldId id="455" r:id="rId73"/>
    <p:sldId id="456" r:id="rId74"/>
    <p:sldId id="457" r:id="rId75"/>
    <p:sldId id="458" r:id="rId76"/>
    <p:sldId id="459" r:id="rId77"/>
    <p:sldId id="460" r:id="rId78"/>
    <p:sldId id="461" r:id="rId79"/>
    <p:sldId id="462" r:id="rId80"/>
    <p:sldId id="463" r:id="rId81"/>
    <p:sldId id="464" r:id="rId82"/>
    <p:sldId id="465" r:id="rId83"/>
    <p:sldId id="466" r:id="rId84"/>
    <p:sldId id="467" r:id="rId85"/>
    <p:sldId id="468" r:id="rId86"/>
    <p:sldId id="469" r:id="rId87"/>
    <p:sldId id="491" r:id="rId88"/>
    <p:sldId id="490" r:id="rId89"/>
    <p:sldId id="489" r:id="rId90"/>
    <p:sldId id="402" r:id="rId91"/>
    <p:sldId id="488" r:id="rId92"/>
    <p:sldId id="404" r:id="rId93"/>
    <p:sldId id="405" r:id="rId94"/>
    <p:sldId id="406" r:id="rId95"/>
    <p:sldId id="407" r:id="rId96"/>
    <p:sldId id="408" r:id="rId97"/>
    <p:sldId id="409" r:id="rId98"/>
    <p:sldId id="410" r:id="rId99"/>
    <p:sldId id="411" r:id="rId100"/>
    <p:sldId id="412" r:id="rId101"/>
    <p:sldId id="485" r:id="rId102"/>
    <p:sldId id="487" r:id="rId103"/>
    <p:sldId id="486" r:id="rId104"/>
    <p:sldId id="478" r:id="rId105"/>
    <p:sldId id="479" r:id="rId106"/>
    <p:sldId id="480" r:id="rId107"/>
    <p:sldId id="481" r:id="rId108"/>
    <p:sldId id="482" r:id="rId109"/>
    <p:sldId id="483" r:id="rId110"/>
    <p:sldId id="484" r:id="rId111"/>
    <p:sldId id="492" r:id="rId112"/>
    <p:sldId id="413" r:id="rId113"/>
    <p:sldId id="414" r:id="rId114"/>
    <p:sldId id="415" r:id="rId115"/>
    <p:sldId id="416" r:id="rId116"/>
    <p:sldId id="417" r:id="rId117"/>
    <p:sldId id="418" r:id="rId118"/>
    <p:sldId id="419" r:id="rId119"/>
    <p:sldId id="493" r:id="rId120"/>
    <p:sldId id="420" r:id="rId121"/>
    <p:sldId id="424" r:id="rId122"/>
    <p:sldId id="425" r:id="rId123"/>
    <p:sldId id="494" r:id="rId124"/>
    <p:sldId id="426" r:id="rId125"/>
    <p:sldId id="495" r:id="rId126"/>
    <p:sldId id="428" r:id="rId127"/>
    <p:sldId id="429" r:id="rId128"/>
    <p:sldId id="496" r:id="rId129"/>
    <p:sldId id="430" r:id="rId130"/>
    <p:sldId id="432" r:id="rId131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7DA031"/>
    <a:srgbClr val="AADB42"/>
    <a:srgbClr val="9C3DBC"/>
    <a:srgbClr val="6D7CFF"/>
    <a:srgbClr val="807CFF"/>
    <a:srgbClr val="00394A"/>
    <a:srgbClr val="003241"/>
    <a:srgbClr val="DAD9D3"/>
    <a:srgbClr val="B2B1A9"/>
    <a:srgbClr val="004B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20" Type="http://schemas.openxmlformats.org/officeDocument/2006/relationships/slide" Target="slides/slide119.xml"/><Relationship Id="rId121" Type="http://schemas.openxmlformats.org/officeDocument/2006/relationships/slide" Target="slides/slide120.xml"/><Relationship Id="rId122" Type="http://schemas.openxmlformats.org/officeDocument/2006/relationships/slide" Target="slides/slide121.xml"/><Relationship Id="rId123" Type="http://schemas.openxmlformats.org/officeDocument/2006/relationships/slide" Target="slides/slide122.xml"/><Relationship Id="rId124" Type="http://schemas.openxmlformats.org/officeDocument/2006/relationships/slide" Target="slides/slide123.xml"/><Relationship Id="rId125" Type="http://schemas.openxmlformats.org/officeDocument/2006/relationships/slide" Target="slides/slide124.xml"/><Relationship Id="rId126" Type="http://schemas.openxmlformats.org/officeDocument/2006/relationships/slide" Target="slides/slide125.xml"/><Relationship Id="rId127" Type="http://schemas.openxmlformats.org/officeDocument/2006/relationships/slide" Target="slides/slide126.xml"/><Relationship Id="rId128" Type="http://schemas.openxmlformats.org/officeDocument/2006/relationships/slide" Target="slides/slide127.xml"/><Relationship Id="rId129" Type="http://schemas.openxmlformats.org/officeDocument/2006/relationships/slide" Target="slides/slide1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08" Type="http://schemas.openxmlformats.org/officeDocument/2006/relationships/slide" Target="slides/slide107.xml"/><Relationship Id="rId109" Type="http://schemas.openxmlformats.org/officeDocument/2006/relationships/slide" Target="slides/slide108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00" Type="http://schemas.openxmlformats.org/officeDocument/2006/relationships/slide" Target="slides/slide99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30" Type="http://schemas.openxmlformats.org/officeDocument/2006/relationships/slide" Target="slides/slide129.xml"/><Relationship Id="rId131" Type="http://schemas.openxmlformats.org/officeDocument/2006/relationships/slide" Target="slides/slide130.xml"/><Relationship Id="rId132" Type="http://schemas.openxmlformats.org/officeDocument/2006/relationships/notesMaster" Target="notesMasters/notesMaster1.xml"/><Relationship Id="rId133" Type="http://schemas.openxmlformats.org/officeDocument/2006/relationships/handoutMaster" Target="handoutMasters/handoutMaster1.xml"/><Relationship Id="rId134" Type="http://schemas.openxmlformats.org/officeDocument/2006/relationships/printerSettings" Target="printerSettings/printerSettings1.bin"/><Relationship Id="rId135" Type="http://schemas.openxmlformats.org/officeDocument/2006/relationships/presProps" Target="presProps.xml"/><Relationship Id="rId136" Type="http://schemas.openxmlformats.org/officeDocument/2006/relationships/viewProps" Target="viewProps.xml"/><Relationship Id="rId137" Type="http://schemas.openxmlformats.org/officeDocument/2006/relationships/theme" Target="theme/theme1.xml"/><Relationship Id="rId13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110" Type="http://schemas.openxmlformats.org/officeDocument/2006/relationships/slide" Target="slides/slide109.xml"/><Relationship Id="rId111" Type="http://schemas.openxmlformats.org/officeDocument/2006/relationships/slide" Target="slides/slide110.xml"/><Relationship Id="rId112" Type="http://schemas.openxmlformats.org/officeDocument/2006/relationships/slide" Target="slides/slide111.xml"/><Relationship Id="rId113" Type="http://schemas.openxmlformats.org/officeDocument/2006/relationships/slide" Target="slides/slide112.xml"/><Relationship Id="rId114" Type="http://schemas.openxmlformats.org/officeDocument/2006/relationships/slide" Target="slides/slide113.xml"/><Relationship Id="rId115" Type="http://schemas.openxmlformats.org/officeDocument/2006/relationships/slide" Target="slides/slide114.xml"/><Relationship Id="rId116" Type="http://schemas.openxmlformats.org/officeDocument/2006/relationships/slide" Target="slides/slide115.xml"/><Relationship Id="rId117" Type="http://schemas.openxmlformats.org/officeDocument/2006/relationships/slide" Target="slides/slide116.xml"/><Relationship Id="rId118" Type="http://schemas.openxmlformats.org/officeDocument/2006/relationships/slide" Target="slides/slide117.xml"/><Relationship Id="rId119" Type="http://schemas.openxmlformats.org/officeDocument/2006/relationships/slide" Target="slides/slide1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4" Type="http://schemas.openxmlformats.org/officeDocument/2006/relationships/image" Target="../media/image39.emf"/><Relationship Id="rId1" Type="http://schemas.openxmlformats.org/officeDocument/2006/relationships/image" Target="../media/image36.emf"/><Relationship Id="rId2" Type="http://schemas.openxmlformats.org/officeDocument/2006/relationships/image" Target="../media/image37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Relationship Id="rId2" Type="http://schemas.openxmlformats.org/officeDocument/2006/relationships/image" Target="../media/image5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4" Type="http://schemas.openxmlformats.org/officeDocument/2006/relationships/image" Target="../media/image56.wmf"/><Relationship Id="rId5" Type="http://schemas.openxmlformats.org/officeDocument/2006/relationships/image" Target="../media/image57.wmf"/><Relationship Id="rId6" Type="http://schemas.openxmlformats.org/officeDocument/2006/relationships/image" Target="../media/image58.wmf"/><Relationship Id="rId7" Type="http://schemas.openxmlformats.org/officeDocument/2006/relationships/image" Target="../media/image59.emf"/><Relationship Id="rId1" Type="http://schemas.openxmlformats.org/officeDocument/2006/relationships/image" Target="../media/image53.emf"/><Relationship Id="rId2" Type="http://schemas.openxmlformats.org/officeDocument/2006/relationships/image" Target="../media/image54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Relationship Id="rId2" Type="http://schemas.openxmlformats.org/officeDocument/2006/relationships/image" Target="../media/image61.emf"/><Relationship Id="rId3" Type="http://schemas.openxmlformats.org/officeDocument/2006/relationships/image" Target="../media/image62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emf"/><Relationship Id="rId2" Type="http://schemas.openxmlformats.org/officeDocument/2006/relationships/image" Target="../media/image64.emf"/><Relationship Id="rId3" Type="http://schemas.openxmlformats.org/officeDocument/2006/relationships/image" Target="../media/image65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e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7.wmf"/><Relationship Id="rId4" Type="http://schemas.openxmlformats.org/officeDocument/2006/relationships/image" Target="../media/image88.wmf"/><Relationship Id="rId1" Type="http://schemas.openxmlformats.org/officeDocument/2006/relationships/image" Target="../media/image85.wmf"/><Relationship Id="rId2" Type="http://schemas.openxmlformats.org/officeDocument/2006/relationships/image" Target="../media/image8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Relationship Id="rId2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emf"/><Relationship Id="rId5" Type="http://schemas.openxmlformats.org/officeDocument/2006/relationships/image" Target="../media/image13.emf"/><Relationship Id="rId6" Type="http://schemas.openxmlformats.org/officeDocument/2006/relationships/image" Target="../media/image14.emf"/><Relationship Id="rId1" Type="http://schemas.openxmlformats.org/officeDocument/2006/relationships/image" Target="../media/image9.emf"/><Relationship Id="rId2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image" Target="../media/image18.emf"/><Relationship Id="rId5" Type="http://schemas.openxmlformats.org/officeDocument/2006/relationships/image" Target="../media/image19.emf"/><Relationship Id="rId6" Type="http://schemas.openxmlformats.org/officeDocument/2006/relationships/image" Target="../media/image20.emf"/><Relationship Id="rId7" Type="http://schemas.openxmlformats.org/officeDocument/2006/relationships/image" Target="../media/image21.emf"/><Relationship Id="rId8" Type="http://schemas.openxmlformats.org/officeDocument/2006/relationships/image" Target="../media/image22.emf"/><Relationship Id="rId9" Type="http://schemas.openxmlformats.org/officeDocument/2006/relationships/image" Target="../media/image23.emf"/><Relationship Id="rId10" Type="http://schemas.openxmlformats.org/officeDocument/2006/relationships/image" Target="../media/image24.emf"/><Relationship Id="rId1" Type="http://schemas.openxmlformats.org/officeDocument/2006/relationships/image" Target="../media/image15.emf"/><Relationship Id="rId2" Type="http://schemas.openxmlformats.org/officeDocument/2006/relationships/image" Target="../media/image1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Relationship Id="rId2" Type="http://schemas.openxmlformats.org/officeDocument/2006/relationships/image" Target="../media/image28.emf"/><Relationship Id="rId3" Type="http://schemas.openxmlformats.org/officeDocument/2006/relationships/image" Target="../media/image29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4" Type="http://schemas.openxmlformats.org/officeDocument/2006/relationships/image" Target="../media/image33.emf"/><Relationship Id="rId1" Type="http://schemas.openxmlformats.org/officeDocument/2006/relationships/image" Target="../media/image30.emf"/><Relationship Id="rId2" Type="http://schemas.openxmlformats.org/officeDocument/2006/relationships/image" Target="../media/image3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A6ECAE5-6A67-9648-BFD4-50D589EC5C71}" type="datetimeFigureOut">
              <a:rPr lang="de-DE"/>
              <a:pPr>
                <a:defRPr/>
              </a:pPr>
              <a:t>02.12.15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98B09E7-CB36-8743-B365-30F25214A41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4333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67AB418-317D-AC4E-A41A-2B33F9292AC9}" type="datetimeFigureOut">
              <a:rPr lang="de-DE"/>
              <a:pPr>
                <a:defRPr/>
              </a:pPr>
              <a:t>02.12.15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 smtClean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09C88DA-55BC-924E-8761-82F5902E2CE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1393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2.xml"/></Relationships>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3.xml"/></Relationships>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5.xml"/></Relationships>
</file>

<file path=ppt/notesSlides/_rels/notesSlide7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6.xml"/></Relationships>
</file>

<file path=ppt/notesSlides/_rels/notesSlide7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8.xml"/></Relationships>
</file>

<file path=ppt/notesSlides/_rels/notesSlide7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9.xml"/></Relationships>
</file>

<file path=ppt/notesSlides/_rels/notesSlide7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0.xml"/></Relationships>
</file>

<file path=ppt/notesSlides/_rels/notesSlide7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1.xml"/></Relationships>
</file>

<file path=ppt/notesSlides/_rels/notesSlide7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2.xml"/></Relationships>
</file>

<file path=ppt/notesSlides/_rels/notesSlide7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3.xml"/></Relationships>
</file>

<file path=ppt/notesSlides/_rels/notesSlide7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4.xml"/></Relationships>
</file>

<file path=ppt/notesSlides/_rels/notesSlide7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6.xml"/></Relationships>
</file>

<file path=ppt/notesSlides/_rels/notesSlide8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7.xml"/></Relationships>
</file>

<file path=ppt/notesSlides/_rels/notesSlide8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8.xml"/></Relationships>
</file>

<file path=ppt/notesSlides/_rels/notesSlide8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9.xml"/></Relationships>
</file>

<file path=ppt/notesSlides/_rels/notesSlide8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1.xml"/></Relationships>
</file>

<file path=ppt/notesSlides/_rels/notesSlide8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2.xml"/></Relationships>
</file>

<file path=ppt/notesSlides/_rels/notesSlide8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3.xml"/></Relationships>
</file>

<file path=ppt/notesSlides/_rels/notesSlide8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4.xml"/></Relationships>
</file>

<file path=ppt/notesSlides/_rels/notesSlide8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5.xml"/></Relationships>
</file>

<file path=ppt/notesSlides/_rels/notesSlide8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7.xml"/></Relationships>
</file>

<file path=ppt/notesSlides/_rels/notesSlide9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8.xml"/></Relationships>
</file>

<file path=ppt/notesSlides/_rels/notesSlide9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9.xml"/></Relationships>
</file>

<file path=ppt/notesSlides/_rels/notesSlide9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0.xml"/></Relationships>
</file>

<file path=ppt/notesSlides/_rels/notesSlide9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1.xml"/></Relationships>
</file>

<file path=ppt/notesSlides/_rels/notesSlide9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4.xml"/></Relationships>
</file>

<file path=ppt/notesSlides/_rels/notesSlide9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6.xml"/></Relationships>
</file>

<file path=ppt/notesSlides/_rels/notesSlide9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9.xml"/></Relationships>
</file>

<file path=ppt/notesSlides/_rels/notesSlide9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0875565-BCB0-1F48-A292-FFAE35CBF7C4}" type="slidenum">
              <a:rPr lang="de-DE" sz="1200"/>
              <a:pPr/>
              <a:t>2</a:t>
            </a:fld>
            <a:endParaRPr lang="de-DE" sz="1200"/>
          </a:p>
        </p:txBody>
      </p:sp>
      <p:sp>
        <p:nvSpPr>
          <p:cNvPr id="1843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E84DD33-865D-A04F-BF8F-8143250E7D40}" type="slidenum">
              <a:rPr lang="de-DE" sz="1200"/>
              <a:pPr/>
              <a:t>11</a:t>
            </a:fld>
            <a:endParaRPr lang="de-DE" sz="1200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8734C9D-C35E-CD4F-8980-11527A3E85CE}" type="slidenum">
              <a:rPr lang="de-DE" sz="1200"/>
              <a:pPr/>
              <a:t>12</a:t>
            </a:fld>
            <a:endParaRPr lang="de-DE" sz="1200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596057B-2593-7647-99AB-6E7892B56BE9}" type="slidenum">
              <a:rPr lang="de-DE" sz="1200"/>
              <a:pPr/>
              <a:t>13</a:t>
            </a:fld>
            <a:endParaRPr lang="de-DE" sz="1200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8AB8A21-9353-164E-8906-581C8CB8AC16}" type="slidenum">
              <a:rPr lang="de-DE" sz="1200"/>
              <a:pPr/>
              <a:t>14</a:t>
            </a:fld>
            <a:endParaRPr lang="de-DE" sz="1200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F322789-9895-B848-A435-02055065CBF7}" type="slidenum">
              <a:rPr lang="de-DE" sz="1200"/>
              <a:pPr/>
              <a:t>15</a:t>
            </a:fld>
            <a:endParaRPr lang="de-DE" sz="1200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9914D47-0850-4440-B351-CCEA33D275EC}" type="slidenum">
              <a:rPr lang="de-DE" sz="1200"/>
              <a:pPr/>
              <a:t>16</a:t>
            </a:fld>
            <a:endParaRPr lang="de-DE" sz="1200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D572D6D-1025-DD48-BEEB-E2087A9CB827}" type="slidenum">
              <a:rPr lang="de-DE" sz="1200"/>
              <a:pPr/>
              <a:t>17</a:t>
            </a:fld>
            <a:endParaRPr lang="de-DE" sz="1200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5DA66EF-2B80-8249-8C52-1E4AAD14481D}" type="slidenum">
              <a:rPr lang="de-DE" sz="1200"/>
              <a:pPr/>
              <a:t>18</a:t>
            </a:fld>
            <a:endParaRPr lang="de-DE" sz="1200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1856C02-82EB-2149-934B-FDA782D773A9}" type="slidenum">
              <a:rPr lang="de-DE" sz="1200"/>
              <a:pPr/>
              <a:t>20</a:t>
            </a:fld>
            <a:endParaRPr lang="de-DE" sz="1200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E1F65AE-7AC5-1B4E-A807-5F57EB6A5F28}" type="slidenum">
              <a:rPr lang="de-DE" sz="1200"/>
              <a:pPr/>
              <a:t>21</a:t>
            </a:fld>
            <a:endParaRPr lang="de-DE" sz="1200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810C991-F7B4-7E4A-A720-4D7719B819D7}" type="slidenum">
              <a:rPr lang="de-DE" sz="1200"/>
              <a:pPr/>
              <a:t>3</a:t>
            </a:fld>
            <a:endParaRPr lang="de-DE" sz="120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ABE6B2F-3417-4E4B-86EE-813C5F1B4E95}" type="slidenum">
              <a:rPr lang="de-DE" sz="1200"/>
              <a:pPr/>
              <a:t>22</a:t>
            </a:fld>
            <a:endParaRPr lang="de-DE" sz="1200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0F77E19-D125-314A-BDEE-36222709C4D7}" type="slidenum">
              <a:rPr lang="de-DE" sz="1200"/>
              <a:pPr/>
              <a:t>23</a:t>
            </a:fld>
            <a:endParaRPr lang="de-DE" sz="1200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0CD3FFC-8A5D-0348-8341-E1AB078B9C47}" type="slidenum">
              <a:rPr lang="de-DE" sz="1200"/>
              <a:pPr/>
              <a:t>24</a:t>
            </a:fld>
            <a:endParaRPr lang="de-DE" sz="1200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33F96BD-EEC9-7D41-8155-FF619DBF171A}" type="slidenum">
              <a:rPr lang="de-DE" sz="1200"/>
              <a:pPr/>
              <a:t>26</a:t>
            </a:fld>
            <a:endParaRPr lang="de-DE" sz="1200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4B240E6-F04B-0142-9100-65A2BBE8FA38}" type="slidenum">
              <a:rPr lang="de-DE" sz="1200"/>
              <a:pPr/>
              <a:t>27</a:t>
            </a:fld>
            <a:endParaRPr lang="de-DE" sz="1200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7EAA6FE-15F7-154F-80ED-5431108A4FC0}" type="slidenum">
              <a:rPr lang="de-DE" sz="1200"/>
              <a:pPr/>
              <a:t>29</a:t>
            </a:fld>
            <a:endParaRPr lang="de-DE" sz="1200"/>
          </a:p>
        </p:txBody>
      </p:sp>
      <p:sp>
        <p:nvSpPr>
          <p:cNvPr id="7065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B98C6AD-CADF-6643-B283-F2562F9F4D7D}" type="slidenum">
              <a:rPr lang="de-DE" sz="1200"/>
              <a:pPr/>
              <a:t>41</a:t>
            </a:fld>
            <a:endParaRPr lang="de-DE" sz="1200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B46F8C0-CA73-9A4C-9114-F19E908ABB1B}" type="slidenum">
              <a:rPr lang="en-US" sz="1200" b="0"/>
              <a:pPr eaLnBrk="1" hangingPunct="1"/>
              <a:t>42</a:t>
            </a:fld>
            <a:endParaRPr lang="en-US" sz="1200" b="0"/>
          </a:p>
        </p:txBody>
      </p:sp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12" name="Slide Number Placeholder 3"/>
          <p:cNvSpPr txBox="1">
            <a:spLocks noGrp="1"/>
          </p:cNvSpPr>
          <p:nvPr/>
        </p:nvSpPr>
        <p:spPr bwMode="auto">
          <a:xfrm>
            <a:off x="3886200" y="8687039"/>
            <a:ext cx="2971800" cy="45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/>
            <a:fld id="{20F578FA-E691-4C40-A054-BE168D6419A9}" type="slidenum">
              <a:rPr lang="en-US" sz="1200" b="0"/>
              <a:pPr algn="r" eaLnBrk="1" hangingPunct="1"/>
              <a:t>42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386F3AF-E900-264D-A1CA-0DC46D2B17E4}" type="slidenum">
              <a:rPr lang="en-US" sz="1200" b="0"/>
              <a:pPr eaLnBrk="1" hangingPunct="1"/>
              <a:t>43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3D99572-8712-7745-846D-FFC8DB45DA70}" type="slidenum">
              <a:rPr lang="en-US" sz="1200" b="0"/>
              <a:pPr eaLnBrk="1" hangingPunct="1"/>
              <a:t>44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FEB2D2A-0C4F-4C44-B37D-5607C21FD94A}" type="slidenum">
              <a:rPr lang="de-DE" sz="1200"/>
              <a:pPr/>
              <a:t>4</a:t>
            </a:fld>
            <a:endParaRPr lang="de-DE" sz="12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99F4ED04-1C92-9141-84B2-BC2BDE8634B9}" type="slidenum">
              <a:rPr lang="en-US" sz="1200" b="0"/>
              <a:pPr eaLnBrk="1" hangingPunct="1"/>
              <a:t>45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182C59B-8814-4E41-A27D-D9B820AD57C7}" type="slidenum">
              <a:rPr lang="en-US" sz="1200" b="0"/>
              <a:pPr eaLnBrk="1" hangingPunct="1"/>
              <a:t>46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E61159E3-D9AC-8D41-9BBE-221BCA8D1792}" type="slidenum">
              <a:rPr lang="en-US" sz="1200" b="0"/>
              <a:pPr eaLnBrk="1" hangingPunct="1"/>
              <a:t>47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44A4B15-C33F-C94E-AD6C-8DD179FBC94B}" type="slidenum">
              <a:rPr lang="en-US" sz="1200" b="0"/>
              <a:pPr eaLnBrk="1" hangingPunct="1"/>
              <a:t>48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645EBA1-B67D-A146-B9A8-01CDA6FCEE8D}" type="slidenum">
              <a:rPr lang="en-US" sz="1200" b="0"/>
              <a:pPr eaLnBrk="1" hangingPunct="1"/>
              <a:t>49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127DC19-4B2D-634D-A900-BB0744DE0ED1}" type="slidenum">
              <a:rPr lang="en-US" sz="1200" b="0"/>
              <a:pPr eaLnBrk="1" hangingPunct="1"/>
              <a:t>50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F531890-45A0-E84E-A14D-0A3BAAB3E642}" type="slidenum">
              <a:rPr lang="en-US" sz="1200" b="0"/>
              <a:pPr eaLnBrk="1" hangingPunct="1"/>
              <a:t>51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E8857F88-B274-2449-8AA2-3276D42C0AEB}" type="slidenum">
              <a:rPr lang="en-US" sz="1200" b="0"/>
              <a:pPr eaLnBrk="1" hangingPunct="1"/>
              <a:t>52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32DE7FF-0648-6049-B4E2-9EECCDDA501D}" type="slidenum">
              <a:rPr lang="en-US" sz="1200" b="0"/>
              <a:pPr eaLnBrk="1" hangingPunct="1"/>
              <a:t>53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BD5395C-45FB-BE43-A1A6-7B7E21B35725}" type="slidenum">
              <a:rPr lang="en-US" sz="1200" b="0"/>
              <a:pPr eaLnBrk="1" hangingPunct="1"/>
              <a:t>54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0828993-F338-7045-8484-DDD899FC0AB0}" type="slidenum">
              <a:rPr lang="de-DE" sz="1200"/>
              <a:pPr/>
              <a:t>5</a:t>
            </a:fld>
            <a:endParaRPr lang="de-DE" sz="120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19A22FA-622B-0A4D-B465-AF01590BB589}" type="slidenum">
              <a:rPr lang="en-US" sz="1200" b="0"/>
              <a:pPr eaLnBrk="1" hangingPunct="1"/>
              <a:t>55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04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A3923AD-C4E8-1F4C-9308-82AF8F404E4E}" type="slidenum">
              <a:rPr lang="en-US" sz="1200" b="0"/>
              <a:pPr eaLnBrk="1" hangingPunct="1"/>
              <a:t>56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24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9CD84A03-34F0-2846-B46A-E0648A0408ED}" type="slidenum">
              <a:rPr lang="en-US" sz="1200" b="0"/>
              <a:pPr eaLnBrk="1" hangingPunct="1"/>
              <a:t>57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45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E104B46-24A6-F64E-AC03-7ECC8EB95FA3}" type="slidenum">
              <a:rPr lang="en-US" sz="1200" b="0"/>
              <a:pPr eaLnBrk="1" hangingPunct="1"/>
              <a:t>58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65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A6CDC32-5198-D347-B812-0EC9B151085C}" type="slidenum">
              <a:rPr lang="en-US" sz="1200" b="0"/>
              <a:pPr eaLnBrk="1" hangingPunct="1"/>
              <a:t>59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86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70A07F7-BFCB-6249-8E4A-61FB25163689}" type="slidenum">
              <a:rPr lang="en-US" sz="1200" b="0"/>
              <a:pPr eaLnBrk="1" hangingPunct="1"/>
              <a:t>60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06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54EFF2A-8250-314A-9103-A14EC0AF6874}" type="slidenum">
              <a:rPr lang="en-US" sz="1200" b="0"/>
              <a:pPr eaLnBrk="1" hangingPunct="1"/>
              <a:t>61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27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9DD99A8B-DEC1-A84D-A6B6-59315DB519C8}" type="slidenum">
              <a:rPr lang="en-US" sz="1200" b="0"/>
              <a:pPr eaLnBrk="1" hangingPunct="1"/>
              <a:t>62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47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7D54E1D-6130-9A4D-B955-61D51C424C58}" type="slidenum">
              <a:rPr lang="en-US" sz="1200" b="0"/>
              <a:pPr eaLnBrk="1" hangingPunct="1"/>
              <a:t>63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68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D348E9A-0BD8-1943-9E2C-01C2D8D34506}" type="slidenum">
              <a:rPr lang="en-US" sz="1200" b="0"/>
              <a:pPr eaLnBrk="1" hangingPunct="1"/>
              <a:t>64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394B888-6A46-CD4F-B1AF-43EC462A0F76}" type="slidenum">
              <a:rPr lang="de-DE" sz="1200"/>
              <a:pPr/>
              <a:t>6</a:t>
            </a:fld>
            <a:endParaRPr lang="de-DE" sz="120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8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E9436D4-5EA7-5141-BBD2-738B1B3B50A1}" type="slidenum">
              <a:rPr lang="en-US" sz="1200" b="0"/>
              <a:pPr eaLnBrk="1" hangingPunct="1"/>
              <a:t>65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8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BE1CEAE8-B7D2-8244-8316-D598CAF29CAE}" type="slidenum">
              <a:rPr lang="en-US" sz="1200" b="0"/>
              <a:pPr eaLnBrk="1" hangingPunct="1"/>
              <a:t>66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29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3A2CC39-8597-864A-A744-F7C9C63BDAED}" type="slidenum">
              <a:rPr lang="en-US" sz="1200" b="0"/>
              <a:pPr eaLnBrk="1" hangingPunct="1"/>
              <a:t>67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49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8FF74C2-30AE-394C-8C5D-68A31731A6A1}" type="slidenum">
              <a:rPr lang="en-US" sz="1200" b="0"/>
              <a:pPr eaLnBrk="1" hangingPunct="1"/>
              <a:t>68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70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72C32B9-CB39-6846-BDF2-6822B73BD0CD}" type="slidenum">
              <a:rPr lang="en-US" sz="1200" b="0"/>
              <a:pPr eaLnBrk="1" hangingPunct="1"/>
              <a:t>69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90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ECEA80C-BA8A-724D-A2C0-088EFDBF4CD2}" type="slidenum">
              <a:rPr lang="en-US" sz="1200" b="0"/>
              <a:pPr eaLnBrk="1" hangingPunct="1"/>
              <a:t>70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11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5BC4654-0E04-F348-801A-79305D5CE637}" type="slidenum">
              <a:rPr lang="en-US" sz="1200" b="0"/>
              <a:pPr eaLnBrk="1" hangingPunct="1"/>
              <a:t>71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31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2724A69-C2D1-C144-9E67-5068F41D3BED}" type="slidenum">
              <a:rPr lang="en-US" sz="1200" b="0"/>
              <a:pPr eaLnBrk="1" hangingPunct="1"/>
              <a:t>72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52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4CBD2C5-942E-A04A-B506-6F3D80E3AE15}" type="slidenum">
              <a:rPr lang="en-US" sz="1200" b="0"/>
              <a:pPr eaLnBrk="1" hangingPunct="1"/>
              <a:t>73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72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268993B-2114-7D4B-9F34-1049646E0503}" type="slidenum">
              <a:rPr lang="en-US" sz="1200" b="0"/>
              <a:pPr eaLnBrk="1" hangingPunct="1"/>
              <a:t>74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31B7FCA-02C7-7447-B5BC-1F17C87157E7}" type="slidenum">
              <a:rPr lang="de-DE" sz="1200"/>
              <a:pPr/>
              <a:t>7</a:t>
            </a:fld>
            <a:endParaRPr lang="de-DE" sz="1200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93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DA52B81-CC58-2046-BC15-B35617BF34A0}" type="slidenum">
              <a:rPr lang="en-US" sz="1200" b="0"/>
              <a:pPr eaLnBrk="1" hangingPunct="1"/>
              <a:t>75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13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918C88AC-98D2-D546-A109-3EE20B1F7249}" type="slidenum">
              <a:rPr lang="en-US" sz="1200" b="0"/>
              <a:pPr eaLnBrk="1" hangingPunct="1"/>
              <a:t>76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4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D1AF888-4BC9-6040-A482-EB385B56E994}" type="slidenum">
              <a:rPr lang="en-US" sz="1200" b="0"/>
              <a:pPr eaLnBrk="1" hangingPunct="1"/>
              <a:t>77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54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477A30A-17D1-4343-8FD9-8BFCA25E1EAE}" type="slidenum">
              <a:rPr lang="en-US" sz="1200" b="0"/>
              <a:pPr eaLnBrk="1" hangingPunct="1"/>
              <a:t>78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5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CFBA2B0-308C-8349-81DD-E813F7F2E9D5}" type="slidenum">
              <a:rPr lang="en-US" sz="1200" b="0"/>
              <a:pPr eaLnBrk="1" hangingPunct="1"/>
              <a:t>79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95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9364FDF0-C0C2-194A-85D0-BB9CD902FD6D}" type="slidenum">
              <a:rPr lang="en-US" sz="1200" b="0"/>
              <a:pPr eaLnBrk="1" hangingPunct="1"/>
              <a:t>80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16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2A0FA42-6F97-5945-9ABA-4EE1D2F2F7B3}" type="slidenum">
              <a:rPr lang="en-US" sz="1200" b="0"/>
              <a:pPr eaLnBrk="1" hangingPunct="1"/>
              <a:t>81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36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7878748-6F17-5B44-8A3F-284371993AB1}" type="slidenum">
              <a:rPr lang="en-US" sz="1200" b="0"/>
              <a:pPr eaLnBrk="1" hangingPunct="1"/>
              <a:t>82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57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7E6037D-A43F-EC45-A0FC-3ACD884F13A4}" type="slidenum">
              <a:rPr lang="en-US" sz="1200" b="0"/>
              <a:pPr eaLnBrk="1" hangingPunct="1"/>
              <a:t>83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776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77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A14F520-371B-8E41-88CC-D2704D741B2E}" type="slidenum">
              <a:rPr lang="en-US" sz="1200" b="0"/>
              <a:pPr eaLnBrk="1" hangingPunct="1"/>
              <a:t>84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E030F4C-3468-5D41-B1B1-06172987B4A2}" type="slidenum">
              <a:rPr lang="de-DE" sz="1200"/>
              <a:pPr/>
              <a:t>8</a:t>
            </a:fld>
            <a:endParaRPr lang="de-DE" sz="120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98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3395F5A-2CA1-CD4A-86FE-1F25D7940800}" type="slidenum">
              <a:rPr lang="en-US" sz="1200" b="0"/>
              <a:pPr eaLnBrk="1" hangingPunct="1"/>
              <a:t>85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185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18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0CA8EA68-8D34-0642-8C47-1F6358F3FCC1}" type="slidenum">
              <a:rPr lang="en-US" sz="1200" b="0"/>
              <a:pPr eaLnBrk="1" hangingPunct="1"/>
              <a:t>86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1856C02-82EB-2149-934B-FDA782D773A9}" type="slidenum">
              <a:rPr lang="de-DE" sz="1200"/>
              <a:pPr/>
              <a:t>88</a:t>
            </a:fld>
            <a:endParaRPr lang="de-DE" sz="1200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7EAA6FE-15F7-154F-80ED-5431108A4FC0}" type="slidenum">
              <a:rPr lang="de-DE" sz="1200"/>
              <a:pPr/>
              <a:t>89</a:t>
            </a:fld>
            <a:endParaRPr lang="de-DE" sz="1200"/>
          </a:p>
        </p:txBody>
      </p:sp>
      <p:sp>
        <p:nvSpPr>
          <p:cNvPr id="7065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F1A7439-1FB7-764C-997E-38AEC20AD8F5}" type="slidenum">
              <a:rPr lang="de-DE" sz="1200"/>
              <a:pPr/>
              <a:t>90</a:t>
            </a:fld>
            <a:endParaRPr lang="de-DE" sz="1200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5DA66EF-2B80-8249-8C52-1E4AAD14481D}" type="slidenum">
              <a:rPr lang="de-DE" sz="1200"/>
              <a:pPr/>
              <a:t>91</a:t>
            </a:fld>
            <a:endParaRPr lang="de-DE" sz="1200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5AA3788-E5B4-D54E-BD81-84C7D26785F5}" type="slidenum">
              <a:rPr lang="de-DE" sz="1200"/>
              <a:pPr/>
              <a:t>92</a:t>
            </a:fld>
            <a:endParaRPr lang="de-DE" sz="1200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84A7F03-6B59-9640-9422-EC852501FF2B}" type="slidenum">
              <a:rPr lang="de-DE" sz="1200"/>
              <a:pPr/>
              <a:t>93</a:t>
            </a:fld>
            <a:endParaRPr lang="de-DE" sz="1200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BE2897E-3B43-674E-999E-F729C819EAEE}" type="slidenum">
              <a:rPr lang="de-DE" sz="1200"/>
              <a:pPr/>
              <a:t>94</a:t>
            </a:fld>
            <a:endParaRPr lang="de-DE" sz="1200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AA2580B-E39C-0441-B236-B0A5B70F8018}" type="slidenum">
              <a:rPr lang="de-DE" sz="1200"/>
              <a:pPr/>
              <a:t>95</a:t>
            </a:fld>
            <a:endParaRPr lang="de-DE" sz="1200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954C77E-BB64-9C43-B164-4EBA90642DA3}" type="slidenum">
              <a:rPr lang="de-DE" sz="1200"/>
              <a:pPr/>
              <a:t>9</a:t>
            </a:fld>
            <a:endParaRPr lang="de-DE" sz="1200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B26BD59-2221-0447-8A0A-CD9CA45226FA}" type="slidenum">
              <a:rPr lang="de-DE" sz="1200"/>
              <a:pPr/>
              <a:t>96</a:t>
            </a:fld>
            <a:endParaRPr lang="de-DE" sz="1200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0D40BA6-3406-1241-9B84-80313A9F67BB}" type="slidenum">
              <a:rPr lang="de-DE" sz="1200"/>
              <a:pPr/>
              <a:t>97</a:t>
            </a:fld>
            <a:endParaRPr lang="de-DE" sz="1200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F2341F6-4EF2-B346-BEE7-F176FBEF9F03}" type="slidenum">
              <a:rPr lang="de-DE" sz="1200"/>
              <a:pPr/>
              <a:t>98</a:t>
            </a:fld>
            <a:endParaRPr lang="de-DE" sz="1200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0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04451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71B90FA-E122-1548-B830-7A8CB2BB18D0}" type="slidenum">
              <a:rPr lang="de-DE" sz="1200"/>
              <a:pPr/>
              <a:t>99</a:t>
            </a:fld>
            <a:endParaRPr lang="de-DE" sz="1200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F1A7439-1FB7-764C-997E-38AEC20AD8F5}" type="slidenum">
              <a:rPr lang="de-DE" sz="1200"/>
              <a:pPr/>
              <a:t>111</a:t>
            </a:fld>
            <a:endParaRPr lang="de-DE" sz="1200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F1AC7C2-D579-FB4E-A358-4827A6D8E1A7}" type="slidenum">
              <a:rPr lang="de-DE" sz="1200"/>
              <a:pPr/>
              <a:t>112</a:t>
            </a:fld>
            <a:endParaRPr lang="de-DE" sz="1200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DC75F5D-DD18-9740-9420-D4FF11EF161E}" type="slidenum">
              <a:rPr lang="de-DE" sz="1200"/>
              <a:pPr/>
              <a:t>113</a:t>
            </a:fld>
            <a:endParaRPr lang="de-DE" sz="1200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2FBA8AD-FC28-F843-885F-39F3ECF49928}" type="slidenum">
              <a:rPr lang="de-DE" sz="1200"/>
              <a:pPr/>
              <a:t>114</a:t>
            </a:fld>
            <a:endParaRPr lang="de-DE" sz="1200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F930927-852F-A246-9C66-D6EA3717B063}" type="slidenum">
              <a:rPr lang="de-DE" sz="1200"/>
              <a:pPr/>
              <a:t>115</a:t>
            </a:fld>
            <a:endParaRPr lang="de-DE" sz="1200"/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1644B49-6F00-D941-9CE4-342936CE3A20}" type="slidenum">
              <a:rPr lang="de-DE" sz="1200"/>
              <a:pPr/>
              <a:t>116</a:t>
            </a:fld>
            <a:endParaRPr lang="de-DE" sz="1200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e-DE">
                <a:ea typeface="ＭＳ Ｐゴシック" charset="0"/>
                <a:cs typeface="ＭＳ Ｐゴシック" charset="0"/>
              </a:rPr>
              <a:t>Radar tracking of planes or missles any phsiyal systems ocean currents from sattelite surface measurments</a:t>
            </a:r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A3D84E5-21E2-A948-B129-517A51A1D6A2}" type="slidenum">
              <a:rPr lang="de-DE" sz="1200"/>
              <a:pPr/>
              <a:t>10</a:t>
            </a:fld>
            <a:endParaRPr lang="de-DE" sz="1200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AC1DAAD-6617-DE4D-910B-60D4677326FA}" type="slidenum">
              <a:rPr lang="de-DE" sz="1200"/>
              <a:pPr/>
              <a:t>117</a:t>
            </a:fld>
            <a:endParaRPr lang="de-DE" sz="1200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9B20A99-8503-DB40-8A13-6173FAD7E030}" type="slidenum">
              <a:rPr lang="de-DE" sz="1200"/>
              <a:pPr/>
              <a:t>118</a:t>
            </a:fld>
            <a:endParaRPr lang="de-DE" sz="1200"/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3121514-2C41-314A-AAC1-4391FEED95AF}" type="slidenum">
              <a:rPr lang="de-DE" sz="1200"/>
              <a:pPr/>
              <a:t>119</a:t>
            </a:fld>
            <a:endParaRPr lang="de-DE" sz="1200"/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e-DE">
                <a:ea typeface="ＭＳ Ｐゴシック" charset="0"/>
                <a:cs typeface="ＭＳ Ｐゴシック" charset="0"/>
              </a:rPr>
              <a:t>2 hoch 20 zustände</a:t>
            </a:r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C290EB8-6858-0A49-A694-5C629BC443A2}" type="slidenum">
              <a:rPr lang="de-DE" sz="1200"/>
              <a:pPr/>
              <a:t>120</a:t>
            </a:fld>
            <a:endParaRPr lang="de-DE" sz="1200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C88D7D3-268C-A444-A6E4-88ADF571D669}" type="slidenum">
              <a:rPr lang="de-DE" sz="1200"/>
              <a:pPr/>
              <a:t>121</a:t>
            </a:fld>
            <a:endParaRPr lang="de-DE" sz="1200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1AFBAD7-9121-7343-9A45-401624128BD2}" type="slidenum">
              <a:rPr lang="de-DE" sz="1200"/>
              <a:pPr/>
              <a:t>124</a:t>
            </a:fld>
            <a:endParaRPr lang="de-DE" sz="1200"/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581F777-0537-114F-BC09-E3C277A753D4}" type="slidenum">
              <a:rPr lang="de-DE" sz="1200"/>
              <a:pPr/>
              <a:t>126</a:t>
            </a:fld>
            <a:endParaRPr lang="de-DE" sz="1200"/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11036BB-391A-0A44-8330-1D9D623F0E6C}" type="slidenum">
              <a:rPr lang="de-DE" sz="1200"/>
              <a:pPr/>
              <a:t>129</a:t>
            </a:fld>
            <a:endParaRPr lang="de-DE" sz="1200"/>
          </a:p>
        </p:txBody>
      </p:sp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8C51158-9619-3343-948B-FBC98792EDB6}" type="slidenum">
              <a:rPr lang="de-DE" sz="1200"/>
              <a:pPr/>
              <a:t>130</a:t>
            </a:fld>
            <a:endParaRPr lang="de-DE" sz="1200"/>
          </a:p>
        </p:txBody>
      </p:sp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Master-Untertitelformat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34403-92B1-A544-A7FD-95466AC3179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1135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577E2-95DD-1F4B-A688-E8FB0200778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878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915400" cy="1066800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874838"/>
            <a:ext cx="4038600" cy="4525962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874838"/>
            <a:ext cx="4038600" cy="2185987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8200" y="4213225"/>
            <a:ext cx="4038600" cy="2187575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553200"/>
            <a:ext cx="12192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371600" y="6553200"/>
            <a:ext cx="71628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ABCD6-69F4-9144-BEC5-533F833DA46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2856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915400" cy="1066800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874838"/>
            <a:ext cx="4038600" cy="4525962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874838"/>
            <a:ext cx="4038600" cy="4525962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553200"/>
            <a:ext cx="12192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371600" y="6553200"/>
            <a:ext cx="71628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3AAE1-882B-004D-8579-7E22B8C33DF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650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553200"/>
            <a:ext cx="12192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371600" y="6553200"/>
            <a:ext cx="71628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327080-1BCE-DF48-9C3C-8E211B891EB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5954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553200"/>
            <a:ext cx="12192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371600" y="6553200"/>
            <a:ext cx="71628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1C25A-B8CC-F44D-A6E6-047C9D73034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406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28600" y="64008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756FBD3-E45A-2E4C-91FC-57421E53650C}" type="slidenum">
              <a:rPr lang="en-US"/>
              <a:pPr>
                <a:defRPr/>
              </a:pPr>
              <a:t>‹Nr.›</a:t>
            </a:fld>
            <a:endParaRPr lang="en-US">
              <a:latin typeface="Times New Roman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3124200" y="64008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248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png"/><Relationship Id="rId10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56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0" y="6400800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7B1C38A0-67D8-0242-BF64-2E51696E207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pic>
        <p:nvPicPr>
          <p:cNvPr id="1027" name="Picture 45" descr="Logo_ImFocus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6453188"/>
            <a:ext cx="137795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58" name="Rectangle 46"/>
          <p:cNvSpPr>
            <a:spLocks noChangeArrowheads="1"/>
          </p:cNvSpPr>
          <p:nvPr userDrawn="1"/>
        </p:nvSpPr>
        <p:spPr bwMode="auto">
          <a:xfrm>
            <a:off x="179388" y="981075"/>
            <a:ext cx="8785225" cy="730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59" name="Rectangle 47"/>
          <p:cNvSpPr>
            <a:spLocks noChangeArrowheads="1"/>
          </p:cNvSpPr>
          <p:nvPr userDrawn="1"/>
        </p:nvSpPr>
        <p:spPr bwMode="auto">
          <a:xfrm flipV="1">
            <a:off x="179388" y="6669088"/>
            <a:ext cx="8785225" cy="1889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61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Titelmasterformat durch Klicken bearbeiten</a:t>
            </a:r>
            <a:endParaRPr lang="en-US" noProof="0"/>
          </a:p>
        </p:txBody>
      </p:sp>
      <p:sp>
        <p:nvSpPr>
          <p:cNvPr id="64562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Textmasterformate durch Klicken bearbeiten</a:t>
            </a:r>
          </a:p>
          <a:p>
            <a:pPr lvl="1"/>
            <a:r>
              <a:rPr lang="en-US" noProof="0" smtClean="0"/>
              <a:t>Zweite Ebene</a:t>
            </a:r>
          </a:p>
          <a:p>
            <a:pPr lvl="2"/>
            <a:r>
              <a:rPr lang="en-US" noProof="0" smtClean="0"/>
              <a:t>Dritte Ebene</a:t>
            </a:r>
          </a:p>
          <a:p>
            <a:pPr lvl="3"/>
            <a:r>
              <a:rPr lang="en-US" noProof="0" smtClean="0"/>
              <a:t>Vierte Ebene</a:t>
            </a:r>
          </a:p>
          <a:p>
            <a:pPr lvl="4"/>
            <a:r>
              <a:rPr lang="en-US" noProof="0" smtClean="0"/>
              <a:t>Fünfte Ebene</a:t>
            </a:r>
            <a:endParaRPr lang="en-US" noProof="0"/>
          </a:p>
        </p:txBody>
      </p:sp>
      <p:pic>
        <p:nvPicPr>
          <p:cNvPr id="1032" name="Bild 48" descr="Logo_Inst_InfSys_P309.pdf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7438"/>
            <a:ext cx="2160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5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4" Type="http://schemas.openxmlformats.org/officeDocument/2006/relationships/image" Target="../media/image85.wmf"/><Relationship Id="rId5" Type="http://schemas.openxmlformats.org/officeDocument/2006/relationships/oleObject" Target="../embeddings/oleObject56.bin"/><Relationship Id="rId6" Type="http://schemas.openxmlformats.org/officeDocument/2006/relationships/image" Target="../media/image86.wmf"/><Relationship Id="rId7" Type="http://schemas.openxmlformats.org/officeDocument/2006/relationships/oleObject" Target="../embeddings/oleObject57.bin"/><Relationship Id="rId8" Type="http://schemas.openxmlformats.org/officeDocument/2006/relationships/image" Target="../media/image87.wmf"/><Relationship Id="rId9" Type="http://schemas.openxmlformats.org/officeDocument/2006/relationships/oleObject" Target="../embeddings/oleObject58.bin"/><Relationship Id="rId10" Type="http://schemas.openxmlformats.org/officeDocument/2006/relationships/image" Target="../media/image88.wmf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emf"/><Relationship Id="rId12" Type="http://schemas.openxmlformats.org/officeDocument/2006/relationships/oleObject" Target="../embeddings/oleObject9.bin"/><Relationship Id="rId13" Type="http://schemas.openxmlformats.org/officeDocument/2006/relationships/image" Target="../media/image13.emf"/><Relationship Id="rId14" Type="http://schemas.openxmlformats.org/officeDocument/2006/relationships/oleObject" Target="../embeddings/oleObject10.bin"/><Relationship Id="rId15" Type="http://schemas.openxmlformats.org/officeDocument/2006/relationships/image" Target="../media/image14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9.emf"/><Relationship Id="rId6" Type="http://schemas.openxmlformats.org/officeDocument/2006/relationships/oleObject" Target="../embeddings/oleObject6.bin"/><Relationship Id="rId7" Type="http://schemas.openxmlformats.org/officeDocument/2006/relationships/image" Target="../media/image10.emf"/><Relationship Id="rId8" Type="http://schemas.openxmlformats.org/officeDocument/2006/relationships/oleObject" Target="../embeddings/oleObject7.bin"/><Relationship Id="rId9" Type="http://schemas.openxmlformats.org/officeDocument/2006/relationships/image" Target="../media/image11.emf"/><Relationship Id="rId10" Type="http://schemas.openxmlformats.org/officeDocument/2006/relationships/oleObject" Target="../embeddings/oleObject8.bin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4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5.xml"/><Relationship Id="rId3" Type="http://schemas.openxmlformats.org/officeDocument/2006/relationships/image" Target="../media/image89.png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6.xml"/><Relationship Id="rId3" Type="http://schemas.openxmlformats.org/officeDocument/2006/relationships/image" Target="../media/image90.png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7.xml"/><Relationship Id="rId3" Type="http://schemas.openxmlformats.org/officeDocument/2006/relationships/image" Target="../media/image91.png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8.xml"/><Relationship Id="rId3" Type="http://schemas.openxmlformats.org/officeDocument/2006/relationships/image" Target="../media/image92.png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9.xml"/><Relationship Id="rId3" Type="http://schemas.openxmlformats.org/officeDocument/2006/relationships/image" Target="../media/image93.png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0.xml"/><Relationship Id="rId3" Type="http://schemas.openxmlformats.org/officeDocument/2006/relationships/image" Target="../media/image94.png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1.xml"/><Relationship Id="rId3" Type="http://schemas.openxmlformats.org/officeDocument/2006/relationships/image" Target="../media/image95.png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2.xml"/><Relationship Id="rId3" Type="http://schemas.openxmlformats.org/officeDocument/2006/relationships/image" Target="../media/image96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emf"/><Relationship Id="rId20" Type="http://schemas.openxmlformats.org/officeDocument/2006/relationships/oleObject" Target="../embeddings/oleObject19.bin"/><Relationship Id="rId21" Type="http://schemas.openxmlformats.org/officeDocument/2006/relationships/image" Target="../media/image23.emf"/><Relationship Id="rId22" Type="http://schemas.openxmlformats.org/officeDocument/2006/relationships/oleObject" Target="../embeddings/oleObject20.bin"/><Relationship Id="rId23" Type="http://schemas.openxmlformats.org/officeDocument/2006/relationships/image" Target="../media/image24.emf"/><Relationship Id="rId10" Type="http://schemas.openxmlformats.org/officeDocument/2006/relationships/oleObject" Target="../embeddings/oleObject14.bin"/><Relationship Id="rId11" Type="http://schemas.openxmlformats.org/officeDocument/2006/relationships/image" Target="../media/image18.emf"/><Relationship Id="rId12" Type="http://schemas.openxmlformats.org/officeDocument/2006/relationships/oleObject" Target="../embeddings/oleObject15.bin"/><Relationship Id="rId13" Type="http://schemas.openxmlformats.org/officeDocument/2006/relationships/image" Target="../media/image19.emf"/><Relationship Id="rId14" Type="http://schemas.openxmlformats.org/officeDocument/2006/relationships/oleObject" Target="../embeddings/oleObject16.bin"/><Relationship Id="rId15" Type="http://schemas.openxmlformats.org/officeDocument/2006/relationships/image" Target="../media/image20.emf"/><Relationship Id="rId16" Type="http://schemas.openxmlformats.org/officeDocument/2006/relationships/oleObject" Target="../embeddings/oleObject17.bin"/><Relationship Id="rId17" Type="http://schemas.openxmlformats.org/officeDocument/2006/relationships/image" Target="../media/image21.emf"/><Relationship Id="rId18" Type="http://schemas.openxmlformats.org/officeDocument/2006/relationships/oleObject" Target="../embeddings/oleObject18.bin"/><Relationship Id="rId19" Type="http://schemas.openxmlformats.org/officeDocument/2006/relationships/image" Target="../media/image22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oleObject11.bin"/><Relationship Id="rId5" Type="http://schemas.openxmlformats.org/officeDocument/2006/relationships/image" Target="../media/image15.emf"/><Relationship Id="rId6" Type="http://schemas.openxmlformats.org/officeDocument/2006/relationships/oleObject" Target="../embeddings/oleObject12.bin"/><Relationship Id="rId7" Type="http://schemas.openxmlformats.org/officeDocument/2006/relationships/image" Target="../media/image16.emf"/><Relationship Id="rId8" Type="http://schemas.openxmlformats.org/officeDocument/2006/relationships/oleObject" Target="../embeddings/oleObject13.bin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3.xml"/><Relationship Id="rId3" Type="http://schemas.openxmlformats.org/officeDocument/2006/relationships/image" Target="../media/image97.png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4" Type="http://schemas.openxmlformats.org/officeDocument/2006/relationships/image" Target="../media/image99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4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0.jpeg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5.xml"/><Relationship Id="rId3" Type="http://schemas.openxmlformats.org/officeDocument/2006/relationships/image" Target="../media/image101.png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6.xml"/><Relationship Id="rId3" Type="http://schemas.openxmlformats.org/officeDocument/2006/relationships/image" Target="../media/image102.png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3.png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4.jpeg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7.xml"/><Relationship Id="rId3" Type="http://schemas.openxmlformats.org/officeDocument/2006/relationships/image" Target="../media/image10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oleObject21.bin"/><Relationship Id="rId5" Type="http://schemas.openxmlformats.org/officeDocument/2006/relationships/image" Target="../media/image25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8.xml"/><Relationship Id="rId3" Type="http://schemas.openxmlformats.org/officeDocument/2006/relationships/image" Target="../media/image10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oleObject" Target="../embeddings/oleObject22.bin"/><Relationship Id="rId5" Type="http://schemas.openxmlformats.org/officeDocument/2006/relationships/image" Target="../media/image26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oleObject" Target="../embeddings/oleObject23.bin"/><Relationship Id="rId5" Type="http://schemas.openxmlformats.org/officeDocument/2006/relationships/image" Target="../media/image27.emf"/><Relationship Id="rId6" Type="http://schemas.openxmlformats.org/officeDocument/2006/relationships/oleObject" Target="../embeddings/oleObject24.bin"/><Relationship Id="rId7" Type="http://schemas.openxmlformats.org/officeDocument/2006/relationships/image" Target="../media/image28.emf"/><Relationship Id="rId8" Type="http://schemas.openxmlformats.org/officeDocument/2006/relationships/oleObject" Target="../embeddings/oleObject25.bin"/><Relationship Id="rId9" Type="http://schemas.openxmlformats.org/officeDocument/2006/relationships/image" Target="../media/image29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3.emf"/><Relationship Id="rId12" Type="http://schemas.openxmlformats.org/officeDocument/2006/relationships/image" Target="../media/image34.png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17.xml"/><Relationship Id="rId4" Type="http://schemas.openxmlformats.org/officeDocument/2006/relationships/oleObject" Target="../embeddings/oleObject26.bin"/><Relationship Id="rId5" Type="http://schemas.openxmlformats.org/officeDocument/2006/relationships/image" Target="../media/image30.emf"/><Relationship Id="rId6" Type="http://schemas.openxmlformats.org/officeDocument/2006/relationships/oleObject" Target="../embeddings/oleObject27.bin"/><Relationship Id="rId7" Type="http://schemas.openxmlformats.org/officeDocument/2006/relationships/image" Target="../media/image31.emf"/><Relationship Id="rId8" Type="http://schemas.openxmlformats.org/officeDocument/2006/relationships/oleObject" Target="../embeddings/oleObject28.bin"/><Relationship Id="rId9" Type="http://schemas.openxmlformats.org/officeDocument/2006/relationships/image" Target="../media/image32.emf"/><Relationship Id="rId10" Type="http://schemas.openxmlformats.org/officeDocument/2006/relationships/oleObject" Target="../embeddings/oleObject29.bin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4" Type="http://schemas.openxmlformats.org/officeDocument/2006/relationships/oleObject" Target="../embeddings/oleObject30.bin"/><Relationship Id="rId5" Type="http://schemas.openxmlformats.org/officeDocument/2006/relationships/image" Target="../media/image36.emf"/><Relationship Id="rId6" Type="http://schemas.openxmlformats.org/officeDocument/2006/relationships/oleObject" Target="../embeddings/oleObject31.bin"/><Relationship Id="rId7" Type="http://schemas.openxmlformats.org/officeDocument/2006/relationships/image" Target="../media/image37.emf"/><Relationship Id="rId8" Type="http://schemas.openxmlformats.org/officeDocument/2006/relationships/oleObject" Target="../embeddings/oleObject32.bin"/><Relationship Id="rId9" Type="http://schemas.openxmlformats.org/officeDocument/2006/relationships/image" Target="../media/image38.emf"/><Relationship Id="rId10" Type="http://schemas.openxmlformats.org/officeDocument/2006/relationships/oleObject" Target="../embeddings/oleObject33.bin"/><Relationship Id="rId11" Type="http://schemas.openxmlformats.org/officeDocument/2006/relationships/image" Target="../media/image39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4" Type="http://schemas.openxmlformats.org/officeDocument/2006/relationships/oleObject" Target="../embeddings/oleObject34.bin"/><Relationship Id="rId5" Type="http://schemas.openxmlformats.org/officeDocument/2006/relationships/image" Target="../media/image41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4" Type="http://schemas.openxmlformats.org/officeDocument/2006/relationships/oleObject" Target="../embeddings/oleObject35.bin"/><Relationship Id="rId5" Type="http://schemas.openxmlformats.org/officeDocument/2006/relationships/image" Target="../media/image42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Relationship Id="rId3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4" Type="http://schemas.openxmlformats.org/officeDocument/2006/relationships/oleObject" Target="../embeddings/oleObject36.bin"/><Relationship Id="rId5" Type="http://schemas.openxmlformats.org/officeDocument/2006/relationships/image" Target="../media/image46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4" Type="http://schemas.openxmlformats.org/officeDocument/2006/relationships/image" Target="../media/image50.emf"/><Relationship Id="rId5" Type="http://schemas.openxmlformats.org/officeDocument/2006/relationships/oleObject" Target="../embeddings/oleObject38.bin"/><Relationship Id="rId6" Type="http://schemas.openxmlformats.org/officeDocument/2006/relationships/image" Target="../media/image51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4" Type="http://schemas.openxmlformats.org/officeDocument/2006/relationships/image" Target="../media/image52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44.bin"/><Relationship Id="rId12" Type="http://schemas.openxmlformats.org/officeDocument/2006/relationships/image" Target="../media/image57.wmf"/><Relationship Id="rId13" Type="http://schemas.openxmlformats.org/officeDocument/2006/relationships/oleObject" Target="../embeddings/oleObject45.bin"/><Relationship Id="rId14" Type="http://schemas.openxmlformats.org/officeDocument/2006/relationships/image" Target="../media/image58.wmf"/><Relationship Id="rId15" Type="http://schemas.openxmlformats.org/officeDocument/2006/relationships/oleObject" Target="../embeddings/oleObject46.bin"/><Relationship Id="rId16" Type="http://schemas.openxmlformats.org/officeDocument/2006/relationships/image" Target="../media/image59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6.xml"/><Relationship Id="rId3" Type="http://schemas.openxmlformats.org/officeDocument/2006/relationships/oleObject" Target="../embeddings/oleObject40.bin"/><Relationship Id="rId4" Type="http://schemas.openxmlformats.org/officeDocument/2006/relationships/image" Target="../media/image53.emf"/><Relationship Id="rId5" Type="http://schemas.openxmlformats.org/officeDocument/2006/relationships/oleObject" Target="../embeddings/oleObject41.bin"/><Relationship Id="rId6" Type="http://schemas.openxmlformats.org/officeDocument/2006/relationships/image" Target="../media/image54.emf"/><Relationship Id="rId7" Type="http://schemas.openxmlformats.org/officeDocument/2006/relationships/oleObject" Target="../embeddings/oleObject42.bin"/><Relationship Id="rId8" Type="http://schemas.openxmlformats.org/officeDocument/2006/relationships/image" Target="../media/image55.emf"/><Relationship Id="rId9" Type="http://schemas.openxmlformats.org/officeDocument/2006/relationships/oleObject" Target="../embeddings/oleObject43.bin"/><Relationship Id="rId10" Type="http://schemas.openxmlformats.org/officeDocument/2006/relationships/image" Target="../media/image56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4" Type="http://schemas.openxmlformats.org/officeDocument/2006/relationships/image" Target="../media/image60.emf"/><Relationship Id="rId5" Type="http://schemas.openxmlformats.org/officeDocument/2006/relationships/oleObject" Target="../embeddings/oleObject48.bin"/><Relationship Id="rId6" Type="http://schemas.openxmlformats.org/officeDocument/2006/relationships/image" Target="../media/image61.emf"/><Relationship Id="rId7" Type="http://schemas.openxmlformats.org/officeDocument/2006/relationships/oleObject" Target="../embeddings/oleObject49.bin"/><Relationship Id="rId8" Type="http://schemas.openxmlformats.org/officeDocument/2006/relationships/image" Target="../media/image62.e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4" Type="http://schemas.openxmlformats.org/officeDocument/2006/relationships/image" Target="../media/image63.emf"/><Relationship Id="rId5" Type="http://schemas.openxmlformats.org/officeDocument/2006/relationships/oleObject" Target="../embeddings/oleObject51.bin"/><Relationship Id="rId6" Type="http://schemas.openxmlformats.org/officeDocument/2006/relationships/image" Target="../media/image64.emf"/><Relationship Id="rId7" Type="http://schemas.openxmlformats.org/officeDocument/2006/relationships/oleObject" Target="../embeddings/oleObject52.bin"/><Relationship Id="rId8" Type="http://schemas.openxmlformats.org/officeDocument/2006/relationships/image" Target="../media/image65.e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4" Type="http://schemas.openxmlformats.org/officeDocument/2006/relationships/oleObject" Target="../embeddings/oleObject53.bin"/><Relationship Id="rId5" Type="http://schemas.openxmlformats.org/officeDocument/2006/relationships/image" Target="../media/image66.emf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8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8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9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0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5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5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8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9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6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5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6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8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9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0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1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3.xml"/><Relationship Id="rId3" Type="http://schemas.openxmlformats.org/officeDocument/2006/relationships/image" Target="../media/image4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7.emf"/><Relationship Id="rId6" Type="http://schemas.openxmlformats.org/officeDocument/2006/relationships/oleObject" Target="../embeddings/oleObject4.bin"/><Relationship Id="rId7" Type="http://schemas.openxmlformats.org/officeDocument/2006/relationships/image" Target="../media/image8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4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5.xml"/><Relationship Id="rId4" Type="http://schemas.openxmlformats.org/officeDocument/2006/relationships/oleObject" Target="../embeddings/oleObject54.bin"/><Relationship Id="rId5" Type="http://schemas.openxmlformats.org/officeDocument/2006/relationships/image" Target="../media/image69.emf"/><Relationship Id="rId6" Type="http://schemas.openxmlformats.org/officeDocument/2006/relationships/image" Target="../media/image70.png"/><Relationship Id="rId7" Type="http://schemas.openxmlformats.org/officeDocument/2006/relationships/image" Target="../media/image71.png"/><Relationship Id="rId8" Type="http://schemas.openxmlformats.org/officeDocument/2006/relationships/image" Target="../media/image72.png"/><Relationship Id="rId9" Type="http://schemas.openxmlformats.org/officeDocument/2006/relationships/image" Target="../media/image73.png"/><Relationship Id="rId10" Type="http://schemas.openxmlformats.org/officeDocument/2006/relationships/image" Target="../media/image74.png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3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4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6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7.xml"/><Relationship Id="rId3" Type="http://schemas.openxmlformats.org/officeDocument/2006/relationships/image" Target="../media/image77.png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8.xml"/><Relationship Id="rId3" Type="http://schemas.openxmlformats.org/officeDocument/2006/relationships/image" Target="../media/image78.png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9.xml"/><Relationship Id="rId3" Type="http://schemas.openxmlformats.org/officeDocument/2006/relationships/image" Target="../media/image79.png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0.xml"/><Relationship Id="rId3" Type="http://schemas.openxmlformats.org/officeDocument/2006/relationships/image" Target="../media/image80.png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1.xml"/><Relationship Id="rId3" Type="http://schemas.openxmlformats.org/officeDocument/2006/relationships/image" Target="../media/image81.png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2.xml"/><Relationship Id="rId3" Type="http://schemas.openxmlformats.org/officeDocument/2006/relationships/image" Target="../media/image82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83.png"/><Relationship Id="rId5" Type="http://schemas.openxmlformats.org/officeDocument/2006/relationships/image" Target="../media/image84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628800"/>
            <a:ext cx="7772400" cy="1224136"/>
          </a:xfrm>
        </p:spPr>
        <p:txBody>
          <a:bodyPr/>
          <a:lstStyle/>
          <a:p>
            <a:pPr eaLnBrk="1" hangingPunct="1">
              <a:defRPr/>
            </a:pPr>
            <a:r>
              <a:rPr lang="de-DE" sz="3600" b="1" dirty="0" smtClean="0">
                <a:cs typeface="+mj-cs"/>
              </a:rPr>
              <a:t>Web-Mining </a:t>
            </a:r>
            <a:r>
              <a:rPr lang="de-DE" sz="3600" b="1" dirty="0" err="1" smtClean="0">
                <a:cs typeface="+mj-cs"/>
              </a:rPr>
              <a:t>Agents</a:t>
            </a:r>
            <a:r>
              <a:rPr lang="de-DE" sz="3600" b="1" dirty="0" smtClean="0">
                <a:cs typeface="+mj-cs"/>
              </a:rPr>
              <a:t/>
            </a:r>
            <a:br>
              <a:rPr lang="de-DE" sz="3600" b="1" dirty="0" smtClean="0">
                <a:cs typeface="+mj-cs"/>
              </a:rPr>
            </a:br>
            <a:r>
              <a:rPr lang="de-DE" sz="2800" b="1" dirty="0" err="1" smtClean="0">
                <a:cs typeface="+mj-cs"/>
              </a:rPr>
              <a:t>Probabilistic</a:t>
            </a:r>
            <a:r>
              <a:rPr lang="de-DE" sz="2800" b="1" dirty="0" smtClean="0">
                <a:cs typeface="+mj-cs"/>
              </a:rPr>
              <a:t> </a:t>
            </a:r>
            <a:r>
              <a:rPr lang="de-DE" sz="2800" b="1" dirty="0" err="1" smtClean="0">
                <a:cs typeface="+mj-cs"/>
              </a:rPr>
              <a:t>Reasoning</a:t>
            </a:r>
            <a:r>
              <a:rPr lang="de-DE" sz="2800" b="1" dirty="0" smtClean="0">
                <a:cs typeface="+mj-cs"/>
              </a:rPr>
              <a:t> </a:t>
            </a:r>
            <a:r>
              <a:rPr lang="de-DE" sz="2800" b="1" dirty="0" err="1" smtClean="0">
                <a:cs typeface="+mj-cs"/>
              </a:rPr>
              <a:t>over</a:t>
            </a:r>
            <a:r>
              <a:rPr lang="de-DE" sz="2800" b="1" dirty="0" smtClean="0">
                <a:cs typeface="+mj-cs"/>
              </a:rPr>
              <a:t> Time</a:t>
            </a:r>
            <a:endParaRPr lang="de-DE" sz="3600" b="1" dirty="0" smtClean="0">
              <a:cs typeface="+mj-cs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997200"/>
            <a:ext cx="6400800" cy="3024188"/>
          </a:xfrm>
        </p:spPr>
        <p:txBody>
          <a:bodyPr/>
          <a:lstStyle/>
          <a:p>
            <a:pPr eaLnBrk="1" hangingPunct="1">
              <a:defRPr/>
            </a:pPr>
            <a:r>
              <a:rPr lang="de-DE" dirty="0" smtClean="0">
                <a:cs typeface="+mn-cs"/>
              </a:rPr>
              <a:t>Prof. Dr. Ralf Möller</a:t>
            </a:r>
          </a:p>
          <a:p>
            <a:pPr eaLnBrk="1" hangingPunct="1">
              <a:defRPr/>
            </a:pPr>
            <a:r>
              <a:rPr lang="de-DE" dirty="0" smtClean="0">
                <a:cs typeface="+mn-cs"/>
              </a:rPr>
              <a:t>Universität zu Lübeck</a:t>
            </a:r>
          </a:p>
          <a:p>
            <a:pPr eaLnBrk="1" hangingPunct="1">
              <a:defRPr/>
            </a:pPr>
            <a:r>
              <a:rPr lang="de-DE" dirty="0" smtClean="0">
                <a:cs typeface="+mn-cs"/>
              </a:rPr>
              <a:t>Institut für Informationssysteme</a:t>
            </a:r>
          </a:p>
          <a:p>
            <a:pPr eaLnBrk="1" hangingPunct="1">
              <a:defRPr/>
            </a:pPr>
            <a:endParaRPr lang="de-DE" dirty="0" smtClean="0">
              <a:cs typeface="+mn-cs"/>
            </a:endParaRPr>
          </a:p>
          <a:p>
            <a:pPr eaLnBrk="1" hangingPunct="1">
              <a:defRPr/>
            </a:pPr>
            <a:r>
              <a:rPr lang="de-DE" dirty="0" smtClean="0">
                <a:cs typeface="+mn-cs"/>
              </a:rPr>
              <a:t>Karsten Martiny (Übungen)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>
          <a:xfrm>
            <a:off x="396552" y="188640"/>
            <a:ext cx="9144000" cy="1143000"/>
          </a:xfrm>
        </p:spPr>
        <p:txBody>
          <a:bodyPr/>
          <a:lstStyle/>
          <a:p>
            <a:pPr eaLnBrk="1" hangingPunct="1"/>
            <a:r>
              <a:rPr lang="en-US" sz="3200" dirty="0">
                <a:latin typeface="+mn-lt"/>
                <a:ea typeface="ＭＳ Ｐゴシック" charset="0"/>
                <a:cs typeface="ＭＳ Ｐゴシック" charset="0"/>
              </a:rPr>
              <a:t>Stationary Process/Markov Assumption</a:t>
            </a:r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0768"/>
            <a:ext cx="82296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>
                <a:ea typeface="ＭＳ Ｐゴシック" charset="0"/>
                <a:cs typeface="ＭＳ Ｐゴシック" charset="0"/>
              </a:rPr>
              <a:t>Markov Assumption: </a:t>
            </a:r>
            <a:r>
              <a:rPr lang="en-US" sz="2000" dirty="0" err="1">
                <a:ea typeface="ＭＳ Ｐゴシック" charset="0"/>
                <a:cs typeface="ＭＳ Ｐゴシック" charset="0"/>
              </a:rPr>
              <a:t>X</a:t>
            </a:r>
            <a:r>
              <a:rPr lang="en-US" sz="2000" baseline="-25000" dirty="0" err="1">
                <a:ea typeface="ＭＳ Ｐゴシック" charset="0"/>
                <a:cs typeface="ＭＳ Ｐゴシック" charset="0"/>
              </a:rPr>
              <a:t>t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 depends on some previous </a:t>
            </a:r>
            <a:r>
              <a:rPr lang="en-US" sz="2000" dirty="0" err="1">
                <a:ea typeface="ＭＳ Ｐゴシック" charset="0"/>
                <a:cs typeface="ＭＳ Ｐゴシック" charset="0"/>
              </a:rPr>
              <a:t>X</a:t>
            </a:r>
            <a:r>
              <a:rPr lang="en-US" sz="2000" baseline="-25000" dirty="0" err="1">
                <a:ea typeface="ＭＳ Ｐゴシック" charset="0"/>
                <a:cs typeface="ＭＳ Ｐゴシック" charset="0"/>
              </a:rPr>
              <a:t>i</a:t>
            </a:r>
            <a:r>
              <a:rPr lang="en-US" sz="2000" dirty="0" err="1">
                <a:ea typeface="ＭＳ Ｐゴシック" charset="0"/>
                <a:cs typeface="ＭＳ Ｐゴシック" charset="0"/>
              </a:rPr>
              <a:t>s</a:t>
            </a:r>
            <a:endParaRPr lang="en-US" sz="2000" dirty="0"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dirty="0">
                <a:ea typeface="ＭＳ Ｐゴシック" charset="0"/>
                <a:cs typeface="ＭＳ Ｐゴシック" charset="0"/>
              </a:rPr>
              <a:t>First-order Markov process: </a:t>
            </a:r>
            <a:br>
              <a:rPr lang="en-US" sz="2000" dirty="0">
                <a:ea typeface="ＭＳ Ｐゴシック" charset="0"/>
                <a:cs typeface="ＭＳ Ｐゴシック" charset="0"/>
              </a:rPr>
            </a:br>
            <a:r>
              <a:rPr lang="en-US" sz="2000" dirty="0">
                <a:ea typeface="ＭＳ Ｐゴシック" charset="0"/>
                <a:cs typeface="ＭＳ Ｐゴシック" charset="0"/>
              </a:rPr>
              <a:t>P(X</a:t>
            </a:r>
            <a:r>
              <a:rPr lang="en-US" sz="2000" baseline="-25000" dirty="0">
                <a:ea typeface="ＭＳ Ｐゴシック" charset="0"/>
                <a:cs typeface="ＭＳ Ｐゴシック" charset="0"/>
              </a:rPr>
              <a:t>t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|X</a:t>
            </a:r>
            <a:r>
              <a:rPr lang="en-US" sz="2000" baseline="-25000" dirty="0">
                <a:ea typeface="ＭＳ Ｐゴシック" charset="0"/>
                <a:cs typeface="ＭＳ Ｐゴシック" charset="0"/>
              </a:rPr>
              <a:t>0:t-1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) = P(X</a:t>
            </a:r>
            <a:r>
              <a:rPr lang="en-US" sz="2000" baseline="-25000" dirty="0">
                <a:ea typeface="ＭＳ Ｐゴシック" charset="0"/>
                <a:cs typeface="ＭＳ Ｐゴシック" charset="0"/>
              </a:rPr>
              <a:t>t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|X</a:t>
            </a:r>
            <a:r>
              <a:rPr lang="en-US" sz="2000" baseline="-25000" dirty="0">
                <a:ea typeface="ＭＳ Ｐゴシック" charset="0"/>
                <a:cs typeface="ＭＳ Ｐゴシック" charset="0"/>
              </a:rPr>
              <a:t>t-1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err="1">
                <a:ea typeface="ＭＳ Ｐゴシック" charset="0"/>
                <a:cs typeface="ＭＳ Ｐゴシック" charset="0"/>
              </a:rPr>
              <a:t>kth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 order: depends on previous k time steps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>
                <a:ea typeface="ＭＳ Ｐゴシック" charset="0"/>
                <a:cs typeface="ＭＳ Ｐゴシック" charset="0"/>
              </a:rPr>
              <a:t>Sensor Markov assumption:</a:t>
            </a:r>
            <a:br>
              <a:rPr lang="en-US" sz="2000" dirty="0">
                <a:ea typeface="ＭＳ Ｐゴシック" charset="0"/>
                <a:cs typeface="ＭＳ Ｐゴシック" charset="0"/>
              </a:rPr>
            </a:br>
            <a:r>
              <a:rPr lang="en-US" sz="2000" dirty="0">
                <a:ea typeface="ＭＳ Ｐゴシック" charset="0"/>
                <a:cs typeface="ＭＳ Ｐゴシック" charset="0"/>
              </a:rPr>
              <a:t>P(E</a:t>
            </a:r>
            <a:r>
              <a:rPr lang="en-US" sz="2000" baseline="-25000" dirty="0">
                <a:ea typeface="ＭＳ Ｐゴシック" charset="0"/>
                <a:cs typeface="ＭＳ Ｐゴシック" charset="0"/>
              </a:rPr>
              <a:t>t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|X</a:t>
            </a:r>
            <a:r>
              <a:rPr lang="en-US" sz="2000" baseline="-25000" dirty="0">
                <a:ea typeface="ＭＳ Ｐゴシック" charset="0"/>
                <a:cs typeface="ＭＳ Ｐゴシック" charset="0"/>
              </a:rPr>
              <a:t>0:t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, E</a:t>
            </a:r>
            <a:r>
              <a:rPr lang="en-US" sz="2000" baseline="-25000" dirty="0">
                <a:ea typeface="ＭＳ Ｐゴシック" charset="0"/>
                <a:cs typeface="ＭＳ Ｐゴシック" charset="0"/>
              </a:rPr>
              <a:t>0:t-1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) = P(</a:t>
            </a:r>
            <a:r>
              <a:rPr lang="en-US" sz="2000" dirty="0" err="1">
                <a:ea typeface="ＭＳ Ｐゴシック" charset="0"/>
                <a:cs typeface="ＭＳ Ｐゴシック" charset="0"/>
              </a:rPr>
              <a:t>E</a:t>
            </a:r>
            <a:r>
              <a:rPr lang="en-US" sz="2000" baseline="-25000" dirty="0" err="1">
                <a:ea typeface="ＭＳ Ｐゴシック" charset="0"/>
                <a:cs typeface="ＭＳ Ｐゴシック" charset="0"/>
              </a:rPr>
              <a:t>t</a:t>
            </a:r>
            <a:r>
              <a:rPr lang="en-US" sz="2000" dirty="0" err="1">
                <a:ea typeface="ＭＳ Ｐゴシック" charset="0"/>
                <a:cs typeface="ＭＳ Ｐゴシック" charset="0"/>
              </a:rPr>
              <a:t>|X</a:t>
            </a:r>
            <a:r>
              <a:rPr lang="en-US" sz="2000" baseline="-25000" dirty="0" err="1">
                <a:ea typeface="ＭＳ Ｐゴシック" charset="0"/>
                <a:cs typeface="ＭＳ Ｐゴシック" charset="0"/>
              </a:rPr>
              <a:t>t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>
                <a:ea typeface="ＭＳ Ｐゴシック" charset="0"/>
                <a:cs typeface="ＭＳ Ｐゴシック" charset="0"/>
              </a:rPr>
              <a:t>Assume stationary process: transition model  P(X</a:t>
            </a:r>
            <a:r>
              <a:rPr lang="en-US" sz="2000" baseline="-25000" dirty="0">
                <a:ea typeface="ＭＳ Ｐゴシック" charset="0"/>
                <a:cs typeface="ＭＳ Ｐゴシック" charset="0"/>
              </a:rPr>
              <a:t>t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|X</a:t>
            </a:r>
            <a:r>
              <a:rPr lang="en-US" sz="2000" baseline="-25000" dirty="0">
                <a:ea typeface="ＭＳ Ｐゴシック" charset="0"/>
                <a:cs typeface="ＭＳ Ｐゴシック" charset="0"/>
              </a:rPr>
              <a:t>t-1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) and sensor model P(</a:t>
            </a:r>
            <a:r>
              <a:rPr lang="en-US" sz="2000" dirty="0" err="1">
                <a:ea typeface="ＭＳ Ｐゴシック" charset="0"/>
                <a:cs typeface="ＭＳ Ｐゴシック" charset="0"/>
              </a:rPr>
              <a:t>E</a:t>
            </a:r>
            <a:r>
              <a:rPr lang="en-US" sz="2000" baseline="-25000" dirty="0" err="1">
                <a:ea typeface="ＭＳ Ｐゴシック" charset="0"/>
                <a:cs typeface="ＭＳ Ｐゴシック" charset="0"/>
              </a:rPr>
              <a:t>t</a:t>
            </a:r>
            <a:r>
              <a:rPr lang="en-US" sz="2000" dirty="0" err="1">
                <a:ea typeface="ＭＳ Ｐゴシック" charset="0"/>
                <a:cs typeface="ＭＳ Ｐゴシック" charset="0"/>
              </a:rPr>
              <a:t>|X</a:t>
            </a:r>
            <a:r>
              <a:rPr lang="en-US" sz="2000" baseline="-25000" dirty="0" err="1">
                <a:ea typeface="ＭＳ Ｐゴシック" charset="0"/>
                <a:cs typeface="ＭＳ Ｐゴシック" charset="0"/>
              </a:rPr>
              <a:t>t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) are the same for all t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>
                <a:ea typeface="ＭＳ Ｐゴシック" charset="0"/>
                <a:cs typeface="ＭＳ Ｐゴシック" charset="0"/>
              </a:rPr>
              <a:t>In a </a:t>
            </a:r>
            <a:r>
              <a:rPr lang="en-US" sz="2000" b="1" dirty="0">
                <a:ea typeface="ＭＳ Ｐゴシック" charset="0"/>
                <a:cs typeface="ＭＳ Ｐゴシック" charset="0"/>
              </a:rPr>
              <a:t>stationary process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, the changes in the world state are governed by laws that do not themselves change over time</a:t>
            </a:r>
          </a:p>
        </p:txBody>
      </p:sp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27366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Lucida Grande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05474" name="Picture 6" descr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787525"/>
            <a:ext cx="5135563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belle 3"/>
          <p:cNvGraphicFramePr>
            <a:graphicFrameLocks noGrp="1"/>
          </p:cNvGraphicFramePr>
          <p:nvPr/>
        </p:nvGraphicFramePr>
        <p:xfrm>
          <a:off x="6564313" y="2139950"/>
          <a:ext cx="914400" cy="7318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4400"/>
              </a:tblGrid>
              <a:tr h="365919">
                <a:tc>
                  <a:txBody>
                    <a:bodyPr/>
                    <a:lstStyle/>
                    <a:p>
                      <a:pPr algn="ctr"/>
                      <a:r>
                        <a:rPr lang="de-DE" sz="1800" smtClean="0"/>
                        <a:t>0.817</a:t>
                      </a:r>
                    </a:p>
                  </a:txBody>
                  <a:tcPr marL="91454" marR="91454" marT="45740" marB="45740"/>
                </a:tc>
              </a:tr>
              <a:tr h="365919">
                <a:tc>
                  <a:txBody>
                    <a:bodyPr/>
                    <a:lstStyle/>
                    <a:p>
                      <a:pPr algn="ctr"/>
                      <a:r>
                        <a:rPr lang="de-DE" sz="1800" smtClean="0"/>
                        <a:t>0,183</a:t>
                      </a:r>
                      <a:endParaRPr lang="en-US" sz="1800"/>
                    </a:p>
                  </a:txBody>
                  <a:tcPr marL="91454" marR="91454" marT="45740" marB="45740"/>
                </a:tc>
              </a:tr>
            </a:tbl>
          </a:graphicData>
        </a:graphic>
      </p:graphicFrame>
      <p:sp>
        <p:nvSpPr>
          <p:cNvPr id="105478" name="Textfeld 4"/>
          <p:cNvSpPr txBox="1">
            <a:spLocks noChangeArrowheads="1"/>
          </p:cNvSpPr>
          <p:nvPr/>
        </p:nvSpPr>
        <p:spPr bwMode="auto">
          <a:xfrm>
            <a:off x="7221538" y="1914525"/>
            <a:ext cx="53340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6000" i="0"/>
              <a:t>)</a:t>
            </a:r>
            <a:endParaRPr lang="en-US" sz="6000" i="0"/>
          </a:p>
        </p:txBody>
      </p:sp>
      <p:sp>
        <p:nvSpPr>
          <p:cNvPr id="105479" name="Textfeld 5"/>
          <p:cNvSpPr txBox="1">
            <a:spLocks noChangeArrowheads="1"/>
          </p:cNvSpPr>
          <p:nvPr/>
        </p:nvSpPr>
        <p:spPr bwMode="auto">
          <a:xfrm>
            <a:off x="6502400" y="1914525"/>
            <a:ext cx="533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6000" i="0"/>
              <a:t>(</a:t>
            </a:r>
            <a:endParaRPr lang="en-US" sz="6000" i="0"/>
          </a:p>
        </p:txBody>
      </p:sp>
      <p:sp>
        <p:nvSpPr>
          <p:cNvPr id="105480" name="Ellipse 7"/>
          <p:cNvSpPr>
            <a:spLocks noChangeArrowheads="1"/>
          </p:cNvSpPr>
          <p:nvPr/>
        </p:nvSpPr>
        <p:spPr bwMode="auto">
          <a:xfrm>
            <a:off x="2771775" y="2205038"/>
            <a:ext cx="863600" cy="6477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100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5643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72008" y="188640"/>
            <a:ext cx="7772400" cy="762000"/>
          </a:xfrm>
        </p:spPr>
        <p:txBody>
          <a:bodyPr/>
          <a:lstStyle/>
          <a:p>
            <a:r>
              <a:rPr lang="en-US" sz="3600" dirty="0" smtClean="0"/>
              <a:t>State View: Hidden </a:t>
            </a:r>
            <a:r>
              <a:rPr lang="en-US" sz="3600" dirty="0"/>
              <a:t>Markov </a:t>
            </a:r>
            <a:r>
              <a:rPr lang="en-US" sz="3600" dirty="0" smtClean="0"/>
              <a:t>models</a:t>
            </a:r>
            <a:endParaRPr lang="en-US" sz="3600" dirty="0"/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1143000" y="2560687"/>
            <a:ext cx="678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 </a:t>
            </a: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457200" y="1340768"/>
            <a:ext cx="8382000" cy="4832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dirty="0" smtClean="0"/>
              <a:t>Set </a:t>
            </a:r>
            <a:r>
              <a:rPr lang="en-US" sz="2800" dirty="0"/>
              <a:t>of states: </a:t>
            </a:r>
          </a:p>
          <a:p>
            <a:endParaRPr lang="en-US" sz="2800" dirty="0" smtClean="0"/>
          </a:p>
          <a:p>
            <a:r>
              <a:rPr lang="en-US" sz="2800" dirty="0" smtClean="0"/>
              <a:t>Process </a:t>
            </a:r>
            <a:r>
              <a:rPr lang="en-US" sz="2800" dirty="0"/>
              <a:t>moves from one state to another </a:t>
            </a:r>
            <a:r>
              <a:rPr lang="en-US" sz="2800" dirty="0" smtClean="0"/>
              <a:t>generating a sequence </a:t>
            </a:r>
            <a:r>
              <a:rPr lang="en-US" sz="2800" dirty="0"/>
              <a:t>of states :</a:t>
            </a:r>
          </a:p>
          <a:p>
            <a:r>
              <a:rPr lang="en-US" sz="2800" dirty="0" smtClean="0"/>
              <a:t>Markov </a:t>
            </a:r>
            <a:r>
              <a:rPr lang="en-US" sz="2800" dirty="0"/>
              <a:t>chain property:  probability of each subsequent state depends only on what was the previous state:</a:t>
            </a:r>
          </a:p>
          <a:p>
            <a:r>
              <a:rPr lang="en-US" sz="2800" dirty="0"/>
              <a:t>	</a:t>
            </a:r>
          </a:p>
          <a:p>
            <a:endParaRPr lang="en-US" sz="2800" dirty="0" smtClean="0"/>
          </a:p>
          <a:p>
            <a:r>
              <a:rPr lang="en-US" sz="2800" dirty="0" smtClean="0"/>
              <a:t>States </a:t>
            </a:r>
            <a:r>
              <a:rPr lang="en-US" sz="2800" dirty="0"/>
              <a:t>are not visible, but each state randomly generates one of M observations (or visible states)</a:t>
            </a:r>
          </a:p>
          <a:p>
            <a:endParaRPr lang="en-US" sz="2800" dirty="0"/>
          </a:p>
        </p:txBody>
      </p:sp>
      <p:graphicFrame>
        <p:nvGraphicFramePr>
          <p:cNvPr id="308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5233641"/>
              </p:ext>
            </p:extLst>
          </p:nvPr>
        </p:nvGraphicFramePr>
        <p:xfrm>
          <a:off x="2662808" y="1341487"/>
          <a:ext cx="19812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33" name="Equation" r:id="rId3" imgW="850680" imgH="228600" progId="Equation.3">
                  <p:embed/>
                </p:oleObj>
              </mc:Choice>
              <mc:Fallback>
                <p:oleObj name="Equation" r:id="rId3" imgW="8506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2808" y="1341487"/>
                        <a:ext cx="19812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2797645"/>
              </p:ext>
            </p:extLst>
          </p:nvPr>
        </p:nvGraphicFramePr>
        <p:xfrm>
          <a:off x="3661421" y="2607543"/>
          <a:ext cx="2306638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34" name="Equation" r:id="rId5" imgW="990360" imgH="228600" progId="Equation.3">
                  <p:embed/>
                </p:oleObj>
              </mc:Choice>
              <mc:Fallback>
                <p:oleObj name="Equation" r:id="rId5" imgW="9903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1421" y="2607543"/>
                        <a:ext cx="2306638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8879911"/>
              </p:ext>
            </p:extLst>
          </p:nvPr>
        </p:nvGraphicFramePr>
        <p:xfrm>
          <a:off x="2627784" y="4119736"/>
          <a:ext cx="502761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35" name="Equation" r:id="rId7" imgW="2158920" imgH="228600" progId="Equation.3">
                  <p:embed/>
                </p:oleObj>
              </mc:Choice>
              <mc:Fallback>
                <p:oleObj name="Equation" r:id="rId7" imgW="21589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784" y="4119736"/>
                        <a:ext cx="5027613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0807413"/>
              </p:ext>
            </p:extLst>
          </p:nvPr>
        </p:nvGraphicFramePr>
        <p:xfrm>
          <a:off x="3203848" y="5804495"/>
          <a:ext cx="2039938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36" name="Formel" r:id="rId9" imgW="876240" imgH="215640" progId="Equation.3">
                  <p:embed/>
                </p:oleObj>
              </mc:Choice>
              <mc:Fallback>
                <p:oleObj name="Formel" r:id="rId9" imgW="8762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848" y="5804495"/>
                        <a:ext cx="2039938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3427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State View: Hidden </a:t>
            </a:r>
            <a:r>
              <a:rPr lang="en-US" sz="3600" dirty="0"/>
              <a:t>Markov models</a:t>
            </a:r>
            <a:endParaRPr lang="de-DE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To </a:t>
            </a:r>
            <a:r>
              <a:rPr lang="en-US" sz="2800" dirty="0"/>
              <a:t>define </a:t>
            </a:r>
            <a:r>
              <a:rPr lang="en-US" sz="2800" dirty="0" smtClean="0"/>
              <a:t>a hidden </a:t>
            </a:r>
            <a:r>
              <a:rPr lang="en-US" sz="2800" dirty="0"/>
              <a:t>Markov model, the following probabilities  have to be specified: </a:t>
            </a:r>
            <a:endParaRPr lang="en-US" sz="2800" dirty="0" smtClean="0"/>
          </a:p>
          <a:p>
            <a:r>
              <a:rPr lang="en-US" sz="2400" dirty="0" smtClean="0"/>
              <a:t>Matrix </a:t>
            </a:r>
            <a:r>
              <a:rPr lang="en-US" sz="2400" dirty="0"/>
              <a:t>of transition probabilities </a:t>
            </a:r>
            <a:r>
              <a:rPr lang="en-US" sz="2400" dirty="0">
                <a:solidFill>
                  <a:srgbClr val="3C8C93"/>
                </a:solidFill>
              </a:rPr>
              <a:t>A=(</a:t>
            </a:r>
            <a:r>
              <a:rPr lang="en-US" sz="2400" dirty="0" err="1">
                <a:solidFill>
                  <a:srgbClr val="3C8C93"/>
                </a:solidFill>
              </a:rPr>
              <a:t>a</a:t>
            </a:r>
            <a:r>
              <a:rPr lang="en-US" sz="2400" baseline="-16000" dirty="0" err="1">
                <a:solidFill>
                  <a:srgbClr val="3C8C93"/>
                </a:solidFill>
              </a:rPr>
              <a:t>ij</a:t>
            </a:r>
            <a:r>
              <a:rPr lang="en-US" sz="2400" dirty="0">
                <a:solidFill>
                  <a:srgbClr val="3C8C93"/>
                </a:solidFill>
              </a:rPr>
              <a:t>), </a:t>
            </a:r>
            <a:r>
              <a:rPr lang="en-US" sz="2400" dirty="0" err="1">
                <a:solidFill>
                  <a:srgbClr val="3C8C93"/>
                </a:solidFill>
              </a:rPr>
              <a:t>a</a:t>
            </a:r>
            <a:r>
              <a:rPr lang="en-US" sz="2400" baseline="-16000" dirty="0" err="1">
                <a:solidFill>
                  <a:srgbClr val="3C8C93"/>
                </a:solidFill>
              </a:rPr>
              <a:t>ij</a:t>
            </a:r>
            <a:r>
              <a:rPr lang="en-US" sz="2400" dirty="0">
                <a:solidFill>
                  <a:srgbClr val="3C8C93"/>
                </a:solidFill>
              </a:rPr>
              <a:t>= P(</a:t>
            </a:r>
            <a:r>
              <a:rPr lang="en-US" sz="2400" dirty="0" err="1" smtClean="0">
                <a:solidFill>
                  <a:srgbClr val="3C8C93"/>
                </a:solidFill>
              </a:rPr>
              <a:t>s</a:t>
            </a:r>
            <a:r>
              <a:rPr lang="en-US" sz="2400" baseline="-16000" dirty="0" err="1" smtClean="0">
                <a:solidFill>
                  <a:srgbClr val="3C8C93"/>
                </a:solidFill>
              </a:rPr>
              <a:t>j</a:t>
            </a:r>
            <a:r>
              <a:rPr lang="en-US" sz="2400" baseline="-26000" dirty="0" smtClean="0">
                <a:solidFill>
                  <a:srgbClr val="3C8C93"/>
                </a:solidFill>
              </a:rPr>
              <a:t> </a:t>
            </a:r>
            <a:r>
              <a:rPr lang="en-US" sz="2400" dirty="0">
                <a:solidFill>
                  <a:srgbClr val="3C8C93"/>
                </a:solidFill>
              </a:rPr>
              <a:t>| </a:t>
            </a:r>
            <a:r>
              <a:rPr lang="en-US" sz="2400" dirty="0" err="1" smtClean="0">
                <a:solidFill>
                  <a:srgbClr val="3C8C93"/>
                </a:solidFill>
              </a:rPr>
              <a:t>s</a:t>
            </a:r>
            <a:r>
              <a:rPr lang="en-US" sz="2400" baseline="-16000" dirty="0" err="1" smtClean="0">
                <a:solidFill>
                  <a:srgbClr val="3C8C93"/>
                </a:solidFill>
              </a:rPr>
              <a:t>i</a:t>
            </a:r>
            <a:r>
              <a:rPr lang="en-US" sz="2400" dirty="0" smtClean="0">
                <a:solidFill>
                  <a:srgbClr val="3C8C93"/>
                </a:solidFill>
              </a:rPr>
              <a:t>) </a:t>
            </a:r>
            <a:r>
              <a:rPr lang="en-US" sz="2400" dirty="0"/>
              <a:t>, </a:t>
            </a:r>
            <a:endParaRPr lang="en-US" sz="2400" dirty="0" smtClean="0"/>
          </a:p>
          <a:p>
            <a:r>
              <a:rPr lang="en-US" sz="2400" dirty="0"/>
              <a:t>M</a:t>
            </a:r>
            <a:r>
              <a:rPr lang="en-US" sz="2400" dirty="0" smtClean="0"/>
              <a:t>atrix </a:t>
            </a:r>
            <a:r>
              <a:rPr lang="en-US" sz="2400" dirty="0"/>
              <a:t>of observation probabilities </a:t>
            </a:r>
            <a:r>
              <a:rPr lang="en-US" sz="2400" dirty="0">
                <a:solidFill>
                  <a:srgbClr val="3C8C93"/>
                </a:solidFill>
              </a:rPr>
              <a:t>B=(b</a:t>
            </a:r>
            <a:r>
              <a:rPr lang="en-US" sz="2400" baseline="-16000" dirty="0">
                <a:solidFill>
                  <a:srgbClr val="3C8C93"/>
                </a:solidFill>
              </a:rPr>
              <a:t>i </a:t>
            </a:r>
            <a:r>
              <a:rPr lang="en-US" sz="2400" dirty="0">
                <a:solidFill>
                  <a:srgbClr val="3C8C93"/>
                </a:solidFill>
              </a:rPr>
              <a:t>(</a:t>
            </a:r>
            <a:r>
              <a:rPr lang="en-US" sz="2400" dirty="0" err="1">
                <a:solidFill>
                  <a:srgbClr val="3C8C93"/>
                </a:solidFill>
              </a:rPr>
              <a:t>v</a:t>
            </a:r>
            <a:r>
              <a:rPr lang="en-US" sz="2400" baseline="-16000" dirty="0" err="1">
                <a:solidFill>
                  <a:srgbClr val="3C8C93"/>
                </a:solidFill>
              </a:rPr>
              <a:t>m</a:t>
            </a:r>
            <a:r>
              <a:rPr lang="en-US" sz="2400" baseline="-16000" dirty="0">
                <a:solidFill>
                  <a:srgbClr val="3C8C93"/>
                </a:solidFill>
              </a:rPr>
              <a:t> </a:t>
            </a:r>
            <a:r>
              <a:rPr lang="en-US" sz="2400" dirty="0">
                <a:solidFill>
                  <a:srgbClr val="3C8C93"/>
                </a:solidFill>
              </a:rPr>
              <a:t>)), </a:t>
            </a:r>
            <a:r>
              <a:rPr lang="en-US" sz="2400" dirty="0" smtClean="0">
                <a:solidFill>
                  <a:srgbClr val="3C8C93"/>
                </a:solidFill>
              </a:rPr>
              <a:t/>
            </a:r>
            <a:br>
              <a:rPr lang="en-US" sz="2400" dirty="0" smtClean="0">
                <a:solidFill>
                  <a:srgbClr val="3C8C93"/>
                </a:solidFill>
              </a:rPr>
            </a:br>
            <a:r>
              <a:rPr lang="en-US" sz="2400" dirty="0" smtClean="0">
                <a:solidFill>
                  <a:srgbClr val="3C8C93"/>
                </a:solidFill>
              </a:rPr>
              <a:t>b</a:t>
            </a:r>
            <a:r>
              <a:rPr lang="en-US" sz="2400" baseline="-16000" dirty="0" smtClean="0">
                <a:solidFill>
                  <a:srgbClr val="3C8C93"/>
                </a:solidFill>
              </a:rPr>
              <a:t>i</a:t>
            </a:r>
            <a:r>
              <a:rPr lang="en-US" sz="2400" dirty="0">
                <a:solidFill>
                  <a:srgbClr val="3C8C93"/>
                </a:solidFill>
              </a:rPr>
              <a:t>(</a:t>
            </a:r>
            <a:r>
              <a:rPr lang="en-US" sz="2400" dirty="0" err="1">
                <a:solidFill>
                  <a:srgbClr val="3C8C93"/>
                </a:solidFill>
              </a:rPr>
              <a:t>v</a:t>
            </a:r>
            <a:r>
              <a:rPr lang="en-US" sz="2400" baseline="-16000" dirty="0" err="1">
                <a:solidFill>
                  <a:srgbClr val="3C8C93"/>
                </a:solidFill>
              </a:rPr>
              <a:t>m</a:t>
            </a:r>
            <a:r>
              <a:rPr lang="en-US" sz="2400" baseline="-16000" dirty="0">
                <a:solidFill>
                  <a:srgbClr val="3C8C93"/>
                </a:solidFill>
              </a:rPr>
              <a:t> </a:t>
            </a:r>
            <a:r>
              <a:rPr lang="en-US" sz="2400" dirty="0">
                <a:solidFill>
                  <a:srgbClr val="3C8C93"/>
                </a:solidFill>
              </a:rPr>
              <a:t>)</a:t>
            </a:r>
            <a:r>
              <a:rPr lang="en-US" sz="2400" baseline="-26000" dirty="0">
                <a:solidFill>
                  <a:srgbClr val="3C8C93"/>
                </a:solidFill>
              </a:rPr>
              <a:t> </a:t>
            </a:r>
            <a:r>
              <a:rPr lang="en-US" sz="2400" dirty="0">
                <a:solidFill>
                  <a:srgbClr val="3C8C93"/>
                </a:solidFill>
              </a:rPr>
              <a:t>= P(</a:t>
            </a:r>
            <a:r>
              <a:rPr lang="en-US" sz="2400" dirty="0" err="1">
                <a:solidFill>
                  <a:srgbClr val="3C8C93"/>
                </a:solidFill>
              </a:rPr>
              <a:t>v</a:t>
            </a:r>
            <a:r>
              <a:rPr lang="en-US" sz="2400" baseline="-16000" dirty="0" err="1">
                <a:solidFill>
                  <a:srgbClr val="3C8C93"/>
                </a:solidFill>
              </a:rPr>
              <a:t>m</a:t>
            </a:r>
            <a:r>
              <a:rPr lang="en-US" sz="2400" baseline="-26000" dirty="0">
                <a:solidFill>
                  <a:srgbClr val="3C8C93"/>
                </a:solidFill>
              </a:rPr>
              <a:t> </a:t>
            </a:r>
            <a:r>
              <a:rPr lang="en-US" sz="2400" dirty="0">
                <a:solidFill>
                  <a:srgbClr val="3C8C93"/>
                </a:solidFill>
              </a:rPr>
              <a:t>| </a:t>
            </a:r>
            <a:r>
              <a:rPr lang="en-US" sz="2400" dirty="0" err="1">
                <a:solidFill>
                  <a:srgbClr val="3C8C93"/>
                </a:solidFill>
              </a:rPr>
              <a:t>s</a:t>
            </a:r>
            <a:r>
              <a:rPr lang="en-US" sz="2400" baseline="-16000" dirty="0" err="1">
                <a:solidFill>
                  <a:srgbClr val="3C8C93"/>
                </a:solidFill>
              </a:rPr>
              <a:t>i</a:t>
            </a:r>
            <a:r>
              <a:rPr lang="en-US" sz="2400" dirty="0">
                <a:solidFill>
                  <a:srgbClr val="3C8C93"/>
                </a:solidFill>
              </a:rPr>
              <a:t>)</a:t>
            </a:r>
            <a:r>
              <a:rPr lang="en-US" sz="2400" dirty="0"/>
              <a:t> and a </a:t>
            </a:r>
            <a:endParaRPr lang="en-US" sz="2400" dirty="0" smtClean="0"/>
          </a:p>
          <a:p>
            <a:r>
              <a:rPr lang="en-US" sz="2400" dirty="0" smtClean="0"/>
              <a:t>Vector </a:t>
            </a:r>
            <a:r>
              <a:rPr lang="en-US" sz="2400" dirty="0"/>
              <a:t>of initial probabilities  </a:t>
            </a:r>
            <a:r>
              <a:rPr lang="en-US" sz="2400" dirty="0">
                <a:solidFill>
                  <a:srgbClr val="3C8C93"/>
                </a:solidFill>
                <a:sym typeface="Symbol" charset="0"/>
              </a:rPr>
              <a:t>=(</a:t>
            </a:r>
            <a:r>
              <a:rPr lang="en-US" sz="2400" baseline="-16000" dirty="0" err="1">
                <a:solidFill>
                  <a:srgbClr val="3C8C93"/>
                </a:solidFill>
              </a:rPr>
              <a:t>i</a:t>
            </a:r>
            <a:r>
              <a:rPr lang="en-US" sz="2400" dirty="0">
                <a:solidFill>
                  <a:srgbClr val="3C8C93"/>
                </a:solidFill>
                <a:sym typeface="Symbol" charset="0"/>
              </a:rPr>
              <a:t>),  </a:t>
            </a:r>
            <a:r>
              <a:rPr lang="en-US" sz="2400" baseline="-16000" dirty="0" err="1">
                <a:solidFill>
                  <a:srgbClr val="3C8C93"/>
                </a:solidFill>
              </a:rPr>
              <a:t>i</a:t>
            </a:r>
            <a:r>
              <a:rPr lang="en-US" sz="2400" dirty="0">
                <a:solidFill>
                  <a:srgbClr val="3C8C93"/>
                </a:solidFill>
                <a:sym typeface="Symbol" charset="0"/>
              </a:rPr>
              <a:t> </a:t>
            </a:r>
            <a:r>
              <a:rPr lang="en-US" sz="2400" dirty="0">
                <a:solidFill>
                  <a:srgbClr val="3C8C93"/>
                </a:solidFill>
              </a:rPr>
              <a:t>= P(</a:t>
            </a:r>
            <a:r>
              <a:rPr lang="en-US" sz="2400" dirty="0" err="1">
                <a:solidFill>
                  <a:srgbClr val="3C8C93"/>
                </a:solidFill>
              </a:rPr>
              <a:t>s</a:t>
            </a:r>
            <a:r>
              <a:rPr lang="en-US" sz="2400" baseline="-16000" dirty="0" err="1">
                <a:solidFill>
                  <a:srgbClr val="3C8C93"/>
                </a:solidFill>
              </a:rPr>
              <a:t>i</a:t>
            </a:r>
            <a:r>
              <a:rPr lang="en-US" sz="2400" dirty="0">
                <a:solidFill>
                  <a:srgbClr val="3C8C93"/>
                </a:solidFill>
              </a:rPr>
              <a:t>) </a:t>
            </a:r>
            <a:r>
              <a:rPr lang="en-US" sz="2400" dirty="0"/>
              <a:t>. </a:t>
            </a:r>
          </a:p>
          <a:p>
            <a:pPr marL="0" indent="0">
              <a:buNone/>
            </a:pPr>
            <a:r>
              <a:rPr lang="en-US" sz="2800" dirty="0" smtClean="0"/>
              <a:t>Model </a:t>
            </a:r>
            <a:r>
              <a:rPr lang="en-US" sz="2800" dirty="0"/>
              <a:t>is represented by </a:t>
            </a:r>
            <a:r>
              <a:rPr lang="en-US" sz="2800" dirty="0">
                <a:solidFill>
                  <a:srgbClr val="3C8C93"/>
                </a:solidFill>
              </a:rPr>
              <a:t>M=(A, B, </a:t>
            </a:r>
            <a:r>
              <a:rPr lang="en-US" sz="2800" dirty="0">
                <a:solidFill>
                  <a:srgbClr val="3C8C93"/>
                </a:solidFill>
                <a:sym typeface="Symbol" charset="0"/>
              </a:rPr>
              <a:t>)</a:t>
            </a:r>
            <a:r>
              <a:rPr lang="en-US" sz="2800" dirty="0">
                <a:sym typeface="Symbol" charset="0"/>
              </a:rPr>
              <a:t>.</a:t>
            </a:r>
            <a:endParaRPr lang="en-US" sz="2800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102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407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3" name="Group 3"/>
          <p:cNvGrpSpPr>
            <a:grpSpLocks/>
          </p:cNvGrpSpPr>
          <p:nvPr/>
        </p:nvGrpSpPr>
        <p:grpSpPr bwMode="auto">
          <a:xfrm>
            <a:off x="1828800" y="1676400"/>
            <a:ext cx="4965700" cy="2043113"/>
            <a:chOff x="768" y="1200"/>
            <a:chExt cx="3128" cy="1287"/>
          </a:xfrm>
        </p:grpSpPr>
        <p:sp>
          <p:nvSpPr>
            <p:cNvPr id="10244" name="Oval 4"/>
            <p:cNvSpPr>
              <a:spLocks noChangeArrowheads="1"/>
            </p:cNvSpPr>
            <p:nvPr/>
          </p:nvSpPr>
          <p:spPr bwMode="auto">
            <a:xfrm>
              <a:off x="816" y="1536"/>
              <a:ext cx="912" cy="52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245" name="Text Box 5"/>
            <p:cNvSpPr txBox="1">
              <a:spLocks noChangeArrowheads="1"/>
            </p:cNvSpPr>
            <p:nvPr/>
          </p:nvSpPr>
          <p:spPr bwMode="auto">
            <a:xfrm>
              <a:off x="998" y="1658"/>
              <a:ext cx="46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Low</a:t>
              </a:r>
            </a:p>
          </p:txBody>
        </p:sp>
        <p:sp>
          <p:nvSpPr>
            <p:cNvPr id="10246" name="Oval 6"/>
            <p:cNvSpPr>
              <a:spLocks noChangeArrowheads="1"/>
            </p:cNvSpPr>
            <p:nvPr/>
          </p:nvSpPr>
          <p:spPr bwMode="auto">
            <a:xfrm>
              <a:off x="2928" y="1584"/>
              <a:ext cx="912" cy="52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247" name="Text Box 7"/>
            <p:cNvSpPr txBox="1">
              <a:spLocks noChangeArrowheads="1"/>
            </p:cNvSpPr>
            <p:nvPr/>
          </p:nvSpPr>
          <p:spPr bwMode="auto">
            <a:xfrm>
              <a:off x="3216" y="1680"/>
              <a:ext cx="50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High</a:t>
              </a:r>
            </a:p>
          </p:txBody>
        </p:sp>
        <p:cxnSp>
          <p:nvCxnSpPr>
            <p:cNvPr id="10248" name="AutoShape 8"/>
            <p:cNvCxnSpPr>
              <a:cxnSpLocks noChangeShapeType="1"/>
              <a:stCxn id="10244" idx="7"/>
              <a:endCxn id="10246" idx="1"/>
            </p:cNvCxnSpPr>
            <p:nvPr/>
          </p:nvCxnSpPr>
          <p:spPr bwMode="auto">
            <a:xfrm rot="5400000" flipV="1">
              <a:off x="2304" y="903"/>
              <a:ext cx="48" cy="1468"/>
            </a:xfrm>
            <a:prstGeom prst="curvedConnector3">
              <a:avLst>
                <a:gd name="adj1" fmla="val -46041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0249" name="AutoShape 9"/>
            <p:cNvCxnSpPr>
              <a:cxnSpLocks noChangeShapeType="1"/>
              <a:stCxn id="10246" idx="3"/>
              <a:endCxn id="10244" idx="5"/>
            </p:cNvCxnSpPr>
            <p:nvPr/>
          </p:nvCxnSpPr>
          <p:spPr bwMode="auto">
            <a:xfrm rot="16200000" flipV="1">
              <a:off x="2304" y="1277"/>
              <a:ext cx="48" cy="1468"/>
            </a:xfrm>
            <a:prstGeom prst="curvedConnector3">
              <a:avLst>
                <a:gd name="adj1" fmla="val -46041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0250" name="AutoShape 10"/>
            <p:cNvCxnSpPr>
              <a:cxnSpLocks noChangeShapeType="1"/>
              <a:stCxn id="10244" idx="0"/>
              <a:endCxn id="10244" idx="2"/>
            </p:cNvCxnSpPr>
            <p:nvPr/>
          </p:nvCxnSpPr>
          <p:spPr bwMode="auto">
            <a:xfrm rot="16200000" flipH="1" flipV="1">
              <a:off x="912" y="1440"/>
              <a:ext cx="264" cy="456"/>
            </a:xfrm>
            <a:prstGeom prst="curvedConnector4">
              <a:avLst>
                <a:gd name="adj1" fmla="val -54546"/>
                <a:gd name="adj2" fmla="val 131579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0251" name="AutoShape 11"/>
            <p:cNvCxnSpPr>
              <a:cxnSpLocks noChangeShapeType="1"/>
              <a:stCxn id="10246" idx="4"/>
              <a:endCxn id="10246" idx="6"/>
            </p:cNvCxnSpPr>
            <p:nvPr/>
          </p:nvCxnSpPr>
          <p:spPr bwMode="auto">
            <a:xfrm rot="5400000" flipH="1" flipV="1">
              <a:off x="3480" y="1752"/>
              <a:ext cx="264" cy="456"/>
            </a:xfrm>
            <a:prstGeom prst="curvedConnector4">
              <a:avLst>
                <a:gd name="adj1" fmla="val -54546"/>
                <a:gd name="adj2" fmla="val 131579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0252" name="Text Box 12"/>
            <p:cNvSpPr txBox="1">
              <a:spLocks noChangeArrowheads="1"/>
            </p:cNvSpPr>
            <p:nvPr/>
          </p:nvSpPr>
          <p:spPr bwMode="auto">
            <a:xfrm>
              <a:off x="2160" y="1200"/>
              <a:ext cx="2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0.7</a:t>
              </a:r>
            </a:p>
          </p:txBody>
        </p:sp>
        <p:sp>
          <p:nvSpPr>
            <p:cNvPr id="10253" name="Text Box 13"/>
            <p:cNvSpPr txBox="1">
              <a:spLocks noChangeArrowheads="1"/>
            </p:cNvSpPr>
            <p:nvPr/>
          </p:nvSpPr>
          <p:spPr bwMode="auto">
            <a:xfrm>
              <a:off x="768" y="1200"/>
              <a:ext cx="2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0.3</a:t>
              </a:r>
            </a:p>
          </p:txBody>
        </p:sp>
        <p:sp>
          <p:nvSpPr>
            <p:cNvPr id="10254" name="Text Box 14"/>
            <p:cNvSpPr txBox="1">
              <a:spLocks noChangeArrowheads="1"/>
            </p:cNvSpPr>
            <p:nvPr/>
          </p:nvSpPr>
          <p:spPr bwMode="auto">
            <a:xfrm>
              <a:off x="2160" y="2256"/>
              <a:ext cx="2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0.2</a:t>
              </a:r>
            </a:p>
          </p:txBody>
        </p:sp>
        <p:sp>
          <p:nvSpPr>
            <p:cNvPr id="10255" name="Text Box 15"/>
            <p:cNvSpPr txBox="1">
              <a:spLocks noChangeArrowheads="1"/>
            </p:cNvSpPr>
            <p:nvPr/>
          </p:nvSpPr>
          <p:spPr bwMode="auto">
            <a:xfrm>
              <a:off x="3600" y="2256"/>
              <a:ext cx="2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0.8</a:t>
              </a:r>
            </a:p>
          </p:txBody>
        </p:sp>
      </p:grpSp>
      <p:sp>
        <p:nvSpPr>
          <p:cNvPr id="10258" name="Text Box 18"/>
          <p:cNvSpPr txBox="1">
            <a:spLocks noChangeArrowheads="1"/>
          </p:cNvSpPr>
          <p:nvPr/>
        </p:nvSpPr>
        <p:spPr bwMode="auto">
          <a:xfrm>
            <a:off x="5334000" y="4800600"/>
            <a:ext cx="658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Dry</a:t>
            </a:r>
          </a:p>
        </p:txBody>
      </p:sp>
      <p:grpSp>
        <p:nvGrpSpPr>
          <p:cNvPr id="10261" name="Group 21"/>
          <p:cNvGrpSpPr>
            <a:grpSpLocks/>
          </p:cNvGrpSpPr>
          <p:nvPr/>
        </p:nvGrpSpPr>
        <p:grpSpPr bwMode="auto">
          <a:xfrm>
            <a:off x="2590800" y="4724400"/>
            <a:ext cx="914400" cy="609600"/>
            <a:chOff x="1392" y="2976"/>
            <a:chExt cx="576" cy="384"/>
          </a:xfrm>
        </p:grpSpPr>
        <p:sp>
          <p:nvSpPr>
            <p:cNvPr id="10257" name="Text Box 17"/>
            <p:cNvSpPr txBox="1">
              <a:spLocks noChangeArrowheads="1"/>
            </p:cNvSpPr>
            <p:nvPr/>
          </p:nvSpPr>
          <p:spPr bwMode="auto">
            <a:xfrm>
              <a:off x="1430" y="3002"/>
              <a:ext cx="47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Rain</a:t>
              </a:r>
            </a:p>
          </p:txBody>
        </p:sp>
        <p:sp>
          <p:nvSpPr>
            <p:cNvPr id="10259" name="Rectangle 19"/>
            <p:cNvSpPr>
              <a:spLocks noChangeArrowheads="1"/>
            </p:cNvSpPr>
            <p:nvPr/>
          </p:nvSpPr>
          <p:spPr bwMode="auto">
            <a:xfrm>
              <a:off x="1392" y="2976"/>
              <a:ext cx="576" cy="3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0260" name="Rectangle 20"/>
          <p:cNvSpPr>
            <a:spLocks noChangeArrowheads="1"/>
          </p:cNvSpPr>
          <p:nvPr/>
        </p:nvSpPr>
        <p:spPr bwMode="auto">
          <a:xfrm>
            <a:off x="5105400" y="4724400"/>
            <a:ext cx="10668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cxnSp>
        <p:nvCxnSpPr>
          <p:cNvPr id="10267" name="AutoShape 27"/>
          <p:cNvCxnSpPr>
            <a:cxnSpLocks noChangeShapeType="1"/>
            <a:stCxn id="10244" idx="4"/>
            <a:endCxn id="10259" idx="0"/>
          </p:cNvCxnSpPr>
          <p:nvPr/>
        </p:nvCxnSpPr>
        <p:spPr bwMode="auto">
          <a:xfrm>
            <a:off x="2628900" y="3048000"/>
            <a:ext cx="419100" cy="16764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268" name="AutoShape 28"/>
          <p:cNvCxnSpPr>
            <a:cxnSpLocks noChangeShapeType="1"/>
            <a:stCxn id="10246" idx="4"/>
            <a:endCxn id="10259" idx="0"/>
          </p:cNvCxnSpPr>
          <p:nvPr/>
        </p:nvCxnSpPr>
        <p:spPr bwMode="auto">
          <a:xfrm flipH="1">
            <a:off x="3048000" y="3124200"/>
            <a:ext cx="2933700" cy="16002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269" name="AutoShape 29"/>
          <p:cNvCxnSpPr>
            <a:cxnSpLocks noChangeShapeType="1"/>
            <a:stCxn id="10244" idx="4"/>
            <a:endCxn id="10260" idx="0"/>
          </p:cNvCxnSpPr>
          <p:nvPr/>
        </p:nvCxnSpPr>
        <p:spPr bwMode="auto">
          <a:xfrm>
            <a:off x="2628900" y="3048000"/>
            <a:ext cx="3009900" cy="16764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270" name="AutoShape 30"/>
          <p:cNvCxnSpPr>
            <a:cxnSpLocks noChangeShapeType="1"/>
            <a:stCxn id="10246" idx="4"/>
            <a:endCxn id="10260" idx="0"/>
          </p:cNvCxnSpPr>
          <p:nvPr/>
        </p:nvCxnSpPr>
        <p:spPr bwMode="auto">
          <a:xfrm flipH="1">
            <a:off x="5638800" y="3124200"/>
            <a:ext cx="342900" cy="16002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0271" name="Text Box 31"/>
          <p:cNvSpPr txBox="1">
            <a:spLocks noChangeArrowheads="1"/>
          </p:cNvSpPr>
          <p:nvPr/>
        </p:nvSpPr>
        <p:spPr bwMode="auto">
          <a:xfrm>
            <a:off x="2514600" y="4114800"/>
            <a:ext cx="438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0.6</a:t>
            </a:r>
          </a:p>
        </p:txBody>
      </p:sp>
      <p:sp>
        <p:nvSpPr>
          <p:cNvPr id="10272" name="Text Box 32"/>
          <p:cNvSpPr txBox="1">
            <a:spLocks noChangeArrowheads="1"/>
          </p:cNvSpPr>
          <p:nvPr/>
        </p:nvSpPr>
        <p:spPr bwMode="auto">
          <a:xfrm>
            <a:off x="5791200" y="4114800"/>
            <a:ext cx="438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0.6</a:t>
            </a:r>
          </a:p>
        </p:txBody>
      </p:sp>
      <p:sp>
        <p:nvSpPr>
          <p:cNvPr id="10273" name="Text Box 33"/>
          <p:cNvSpPr txBox="1">
            <a:spLocks noChangeArrowheads="1"/>
          </p:cNvSpPr>
          <p:nvPr/>
        </p:nvSpPr>
        <p:spPr bwMode="auto">
          <a:xfrm>
            <a:off x="3733800" y="4267200"/>
            <a:ext cx="438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0.4</a:t>
            </a:r>
          </a:p>
        </p:txBody>
      </p:sp>
      <p:sp>
        <p:nvSpPr>
          <p:cNvPr id="10274" name="Text Box 34"/>
          <p:cNvSpPr txBox="1">
            <a:spLocks noChangeArrowheads="1"/>
          </p:cNvSpPr>
          <p:nvPr/>
        </p:nvSpPr>
        <p:spPr bwMode="auto">
          <a:xfrm>
            <a:off x="4572000" y="4267200"/>
            <a:ext cx="438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0.4</a:t>
            </a:r>
          </a:p>
        </p:txBody>
      </p:sp>
      <p:sp>
        <p:nvSpPr>
          <p:cNvPr id="10275" name="Rectangle 35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265584"/>
            <a:ext cx="8229600" cy="1219200"/>
          </a:xfrm>
        </p:spPr>
        <p:txBody>
          <a:bodyPr/>
          <a:lstStyle/>
          <a:p>
            <a:r>
              <a:rPr lang="en-US"/>
              <a:t>Example of Hidden Markov Model</a:t>
            </a:r>
          </a:p>
        </p:txBody>
      </p:sp>
    </p:spTree>
    <p:extLst>
      <p:ext uri="{BB962C8B-B14F-4D97-AF65-F5344CB8AC3E}">
        <p14:creationId xmlns:p14="http://schemas.microsoft.com/office/powerpoint/2010/main" val="2941957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323528" y="1124744"/>
            <a:ext cx="8321675" cy="2708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dirty="0" smtClean="0"/>
              <a:t>Given </a:t>
            </a:r>
            <a:r>
              <a:rPr lang="en-US" sz="2800" dirty="0"/>
              <a:t>some training observation sequences</a:t>
            </a:r>
            <a:r>
              <a:rPr lang="en-US" dirty="0"/>
              <a:t>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O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=o</a:t>
            </a:r>
            <a:r>
              <a:rPr lang="en-US" baseline="-16000" dirty="0">
                <a:solidFill>
                  <a:schemeClr val="accent1">
                    <a:lumMod val="50000"/>
                  </a:schemeClr>
                </a:solidFill>
              </a:rPr>
              <a:t>1 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o</a:t>
            </a:r>
            <a:r>
              <a:rPr lang="en-US" baseline="-16000" dirty="0">
                <a:solidFill>
                  <a:schemeClr val="accent1">
                    <a:lumMod val="50000"/>
                  </a:schemeClr>
                </a:solidFill>
              </a:rPr>
              <a:t>2 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...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</a:rPr>
              <a:t>o</a:t>
            </a:r>
            <a:r>
              <a:rPr lang="en-US" baseline="-16000" dirty="0" err="1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en-US" baseline="-16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/>
              <a:t> </a:t>
            </a:r>
            <a:r>
              <a:rPr lang="en-US" sz="2800" dirty="0"/>
              <a:t>and general structure of HMM (numbers of hidden and visible states), determine HMM parameters </a:t>
            </a:r>
            <a:r>
              <a:rPr lang="en-US" sz="3200" dirty="0">
                <a:solidFill>
                  <a:srgbClr val="3C8C93"/>
                </a:solidFill>
              </a:rPr>
              <a:t>M=(A, B, </a:t>
            </a:r>
            <a:r>
              <a:rPr lang="en-US" sz="3200" dirty="0">
                <a:solidFill>
                  <a:srgbClr val="3C8C93"/>
                </a:solidFill>
                <a:sym typeface="Symbol" charset="0"/>
              </a:rPr>
              <a:t>) </a:t>
            </a:r>
            <a:r>
              <a:rPr lang="en-US" dirty="0">
                <a:solidFill>
                  <a:srgbClr val="3C8C93"/>
                </a:solidFill>
              </a:rPr>
              <a:t>  </a:t>
            </a:r>
            <a:r>
              <a:rPr lang="en-US" sz="2800" dirty="0"/>
              <a:t>that best fit training data, that is maximizes </a:t>
            </a:r>
            <a:r>
              <a:rPr lang="en-US" sz="3200" dirty="0">
                <a:solidFill>
                  <a:srgbClr val="3C8C93"/>
                </a:solidFill>
              </a:rPr>
              <a:t>P(O </a:t>
            </a:r>
            <a:r>
              <a:rPr lang="en-US" sz="2800" dirty="0">
                <a:solidFill>
                  <a:srgbClr val="3C8C93"/>
                </a:solidFill>
              </a:rPr>
              <a:t>|</a:t>
            </a:r>
            <a:r>
              <a:rPr lang="en-US" baseline="-26000" dirty="0">
                <a:solidFill>
                  <a:srgbClr val="3C8C93"/>
                </a:solidFill>
              </a:rPr>
              <a:t> </a:t>
            </a:r>
            <a:r>
              <a:rPr lang="en-US" sz="3200" dirty="0">
                <a:solidFill>
                  <a:srgbClr val="3C8C93"/>
                </a:solidFill>
              </a:rPr>
              <a:t>M) 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97768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State View: Learning </a:t>
            </a:r>
            <a:r>
              <a:rPr lang="en-US" dirty="0">
                <a:solidFill>
                  <a:schemeClr val="tx1"/>
                </a:solidFill>
              </a:rPr>
              <a:t>problem (1)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350989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593725" y="1260475"/>
            <a:ext cx="816927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dirty="0" smtClean="0"/>
              <a:t>If </a:t>
            </a:r>
            <a:r>
              <a:rPr lang="en-US" sz="2400" dirty="0"/>
              <a:t>training data has information about sequence of hidden </a:t>
            </a:r>
            <a:r>
              <a:rPr lang="en-US" sz="2400" dirty="0" smtClean="0"/>
              <a:t>states, then use maximum likelihood estimation of parameters:</a:t>
            </a:r>
          </a:p>
          <a:p>
            <a:pPr>
              <a:buFontTx/>
              <a:buChar char="•"/>
            </a:pPr>
            <a:endParaRPr lang="en-US" sz="2000" dirty="0"/>
          </a:p>
          <a:p>
            <a:r>
              <a:rPr lang="en-US" sz="2000" dirty="0"/>
              <a:t> </a:t>
            </a:r>
            <a:r>
              <a:rPr lang="en-US" dirty="0"/>
              <a:t> </a:t>
            </a:r>
            <a:r>
              <a:rPr lang="en-US" sz="2800" dirty="0" err="1">
                <a:solidFill>
                  <a:srgbClr val="3C8C93"/>
                </a:solidFill>
              </a:rPr>
              <a:t>a</a:t>
            </a:r>
            <a:r>
              <a:rPr lang="en-US" sz="1600" baseline="-16000" dirty="0" err="1">
                <a:solidFill>
                  <a:srgbClr val="3C8C93"/>
                </a:solidFill>
              </a:rPr>
              <a:t>ij</a:t>
            </a:r>
            <a:r>
              <a:rPr lang="en-US" sz="2800" dirty="0">
                <a:solidFill>
                  <a:srgbClr val="3C8C93"/>
                </a:solidFill>
              </a:rPr>
              <a:t>= P(</a:t>
            </a:r>
            <a:r>
              <a:rPr lang="en-US" sz="2800" dirty="0" err="1" smtClean="0">
                <a:solidFill>
                  <a:srgbClr val="3C8C93"/>
                </a:solidFill>
              </a:rPr>
              <a:t>s</a:t>
            </a:r>
            <a:r>
              <a:rPr lang="en-US" sz="1600" baseline="-16000" dirty="0" err="1" smtClean="0">
                <a:solidFill>
                  <a:srgbClr val="3C8C93"/>
                </a:solidFill>
              </a:rPr>
              <a:t>j</a:t>
            </a:r>
            <a:r>
              <a:rPr lang="en-US" sz="1600" baseline="-26000" dirty="0" smtClean="0">
                <a:solidFill>
                  <a:srgbClr val="3C8C93"/>
                </a:solidFill>
              </a:rPr>
              <a:t> </a:t>
            </a:r>
            <a:r>
              <a:rPr lang="en-US" sz="2800" dirty="0">
                <a:solidFill>
                  <a:srgbClr val="3C8C93"/>
                </a:solidFill>
              </a:rPr>
              <a:t>| </a:t>
            </a:r>
            <a:r>
              <a:rPr lang="en-US" sz="2800" dirty="0" err="1" smtClean="0">
                <a:solidFill>
                  <a:srgbClr val="3C8C93"/>
                </a:solidFill>
              </a:rPr>
              <a:t>s</a:t>
            </a:r>
            <a:r>
              <a:rPr lang="en-US" sz="1600" baseline="-16000" dirty="0" err="1" smtClean="0">
                <a:solidFill>
                  <a:srgbClr val="3C8C93"/>
                </a:solidFill>
              </a:rPr>
              <a:t>i</a:t>
            </a:r>
            <a:r>
              <a:rPr lang="en-US" sz="2800" dirty="0" smtClean="0">
                <a:solidFill>
                  <a:srgbClr val="3C8C93"/>
                </a:solidFill>
              </a:rPr>
              <a:t>) </a:t>
            </a:r>
            <a:r>
              <a:rPr lang="en-US" sz="2800" dirty="0">
                <a:solidFill>
                  <a:srgbClr val="3C8C93"/>
                </a:solidFill>
              </a:rPr>
              <a:t>=</a:t>
            </a: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3212261" y="2132856"/>
            <a:ext cx="503214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3C8C93"/>
                </a:solidFill>
              </a:rPr>
              <a:t>Number of transitions from state </a:t>
            </a:r>
            <a:r>
              <a:rPr lang="en-US" sz="2800" dirty="0" err="1" smtClean="0">
                <a:solidFill>
                  <a:srgbClr val="3C8C93"/>
                </a:solidFill>
              </a:rPr>
              <a:t>s</a:t>
            </a:r>
            <a:r>
              <a:rPr lang="en-US" sz="1600" baseline="-16000" dirty="0" err="1" smtClean="0">
                <a:solidFill>
                  <a:srgbClr val="3C8C93"/>
                </a:solidFill>
              </a:rPr>
              <a:t>i</a:t>
            </a:r>
            <a:r>
              <a:rPr lang="en-US" sz="1600" dirty="0" smtClean="0">
                <a:solidFill>
                  <a:srgbClr val="3C8C93"/>
                </a:solidFill>
              </a:rPr>
              <a:t> </a:t>
            </a:r>
            <a:r>
              <a:rPr lang="en-US" sz="2000" dirty="0">
                <a:solidFill>
                  <a:srgbClr val="3C8C93"/>
                </a:solidFill>
              </a:rPr>
              <a:t>to  state </a:t>
            </a:r>
            <a:r>
              <a:rPr lang="en-US" sz="2800" dirty="0" err="1" smtClean="0">
                <a:solidFill>
                  <a:srgbClr val="3C8C93"/>
                </a:solidFill>
              </a:rPr>
              <a:t>s</a:t>
            </a:r>
            <a:r>
              <a:rPr lang="en-US" sz="1600" baseline="-16000" dirty="0" err="1" smtClean="0">
                <a:solidFill>
                  <a:srgbClr val="3C8C93"/>
                </a:solidFill>
              </a:rPr>
              <a:t>j</a:t>
            </a:r>
            <a:endParaRPr lang="en-US" sz="1600" baseline="-16000" dirty="0">
              <a:solidFill>
                <a:srgbClr val="3C8C93"/>
              </a:solidFill>
            </a:endParaRPr>
          </a:p>
          <a:p>
            <a:r>
              <a:rPr lang="en-US" sz="1600" baseline="-16000" dirty="0">
                <a:solidFill>
                  <a:srgbClr val="3C8C93"/>
                </a:solidFill>
              </a:rPr>
              <a:t>         </a:t>
            </a:r>
            <a:r>
              <a:rPr lang="en-US" sz="2000" dirty="0">
                <a:solidFill>
                  <a:srgbClr val="3C8C93"/>
                </a:solidFill>
              </a:rPr>
              <a:t>Number of transitions out of state </a:t>
            </a:r>
            <a:r>
              <a:rPr lang="en-US" sz="2800" dirty="0" err="1" smtClean="0">
                <a:solidFill>
                  <a:srgbClr val="3C8C93"/>
                </a:solidFill>
              </a:rPr>
              <a:t>s</a:t>
            </a:r>
            <a:r>
              <a:rPr lang="en-US" sz="1600" baseline="-16000" dirty="0" err="1" smtClean="0">
                <a:solidFill>
                  <a:srgbClr val="3C8C93"/>
                </a:solidFill>
              </a:rPr>
              <a:t>i</a:t>
            </a:r>
            <a:endParaRPr lang="en-US" sz="1600" baseline="-16000" dirty="0">
              <a:solidFill>
                <a:srgbClr val="3C8C93"/>
              </a:solidFill>
            </a:endParaRPr>
          </a:p>
        </p:txBody>
      </p:sp>
      <p:sp>
        <p:nvSpPr>
          <p:cNvPr id="32774" name="Line 6"/>
          <p:cNvSpPr>
            <a:spLocks noChangeShapeType="1"/>
          </p:cNvSpPr>
          <p:nvPr/>
        </p:nvSpPr>
        <p:spPr bwMode="auto">
          <a:xfrm>
            <a:off x="2852192" y="2667136"/>
            <a:ext cx="5562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z="1600"/>
          </a:p>
        </p:txBody>
      </p:sp>
      <p:grpSp>
        <p:nvGrpSpPr>
          <p:cNvPr id="32780" name="Group 12"/>
          <p:cNvGrpSpPr>
            <a:grpSpLocks/>
          </p:cNvGrpSpPr>
          <p:nvPr/>
        </p:nvGrpSpPr>
        <p:grpSpPr bwMode="auto">
          <a:xfrm>
            <a:off x="381000" y="3213101"/>
            <a:ext cx="8580438" cy="1016000"/>
            <a:chOff x="240" y="2312"/>
            <a:chExt cx="5405" cy="640"/>
          </a:xfrm>
        </p:grpSpPr>
        <p:sp>
          <p:nvSpPr>
            <p:cNvPr id="32775" name="Text Box 7"/>
            <p:cNvSpPr txBox="1">
              <a:spLocks noChangeArrowheads="1"/>
            </p:cNvSpPr>
            <p:nvPr/>
          </p:nvSpPr>
          <p:spPr bwMode="auto">
            <a:xfrm>
              <a:off x="518" y="2522"/>
              <a:ext cx="11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de-DE">
                <a:solidFill>
                  <a:srgbClr val="3C8C93"/>
                </a:solidFill>
              </a:endParaRPr>
            </a:p>
          </p:txBody>
        </p:sp>
        <p:sp>
          <p:nvSpPr>
            <p:cNvPr id="32776" name="Text Box 8"/>
            <p:cNvSpPr txBox="1">
              <a:spLocks noChangeArrowheads="1"/>
            </p:cNvSpPr>
            <p:nvPr/>
          </p:nvSpPr>
          <p:spPr bwMode="auto">
            <a:xfrm>
              <a:off x="240" y="2493"/>
              <a:ext cx="1588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dirty="0">
                  <a:solidFill>
                    <a:srgbClr val="3C8C93"/>
                  </a:solidFill>
                </a:rPr>
                <a:t>b</a:t>
              </a:r>
              <a:r>
                <a:rPr lang="en-US" sz="1600" baseline="-16000" dirty="0">
                  <a:solidFill>
                    <a:srgbClr val="3C8C93"/>
                  </a:solidFill>
                </a:rPr>
                <a:t>i</a:t>
              </a:r>
              <a:r>
                <a:rPr lang="en-US" sz="2800" dirty="0">
                  <a:solidFill>
                    <a:srgbClr val="3C8C93"/>
                  </a:solidFill>
                </a:rPr>
                <a:t>(</a:t>
              </a:r>
              <a:r>
                <a:rPr lang="en-US" sz="2800" dirty="0" err="1">
                  <a:solidFill>
                    <a:srgbClr val="3C8C93"/>
                  </a:solidFill>
                </a:rPr>
                <a:t>v</a:t>
              </a:r>
              <a:r>
                <a:rPr lang="en-US" sz="1600" baseline="-16000" dirty="0" err="1">
                  <a:solidFill>
                    <a:srgbClr val="3C8C93"/>
                  </a:solidFill>
                </a:rPr>
                <a:t>m</a:t>
              </a:r>
              <a:r>
                <a:rPr lang="en-US" sz="1600" baseline="-16000" dirty="0">
                  <a:solidFill>
                    <a:srgbClr val="3C8C93"/>
                  </a:solidFill>
                </a:rPr>
                <a:t> </a:t>
              </a:r>
              <a:r>
                <a:rPr lang="en-US" sz="2800" dirty="0">
                  <a:solidFill>
                    <a:srgbClr val="3C8C93"/>
                  </a:solidFill>
                </a:rPr>
                <a:t>)</a:t>
              </a:r>
              <a:r>
                <a:rPr lang="en-US" sz="1600" baseline="-26000" dirty="0">
                  <a:solidFill>
                    <a:srgbClr val="3C8C93"/>
                  </a:solidFill>
                </a:rPr>
                <a:t> </a:t>
              </a:r>
              <a:r>
                <a:rPr lang="en-US" sz="2800" dirty="0">
                  <a:solidFill>
                    <a:srgbClr val="3C8C93"/>
                  </a:solidFill>
                </a:rPr>
                <a:t>= P(</a:t>
              </a:r>
              <a:r>
                <a:rPr lang="en-US" sz="2800" dirty="0" err="1">
                  <a:solidFill>
                    <a:srgbClr val="3C8C93"/>
                  </a:solidFill>
                </a:rPr>
                <a:t>v</a:t>
              </a:r>
              <a:r>
                <a:rPr lang="en-US" sz="1600" baseline="-16000" dirty="0" err="1">
                  <a:solidFill>
                    <a:srgbClr val="3C8C93"/>
                  </a:solidFill>
                </a:rPr>
                <a:t>m</a:t>
              </a:r>
              <a:r>
                <a:rPr lang="en-US" sz="1600" baseline="-26000" dirty="0">
                  <a:solidFill>
                    <a:srgbClr val="3C8C93"/>
                  </a:solidFill>
                </a:rPr>
                <a:t> </a:t>
              </a:r>
              <a:r>
                <a:rPr lang="en-US" sz="2800" dirty="0">
                  <a:solidFill>
                    <a:srgbClr val="3C8C93"/>
                  </a:solidFill>
                </a:rPr>
                <a:t>| </a:t>
              </a:r>
              <a:r>
                <a:rPr lang="en-US" sz="2800" dirty="0" err="1">
                  <a:solidFill>
                    <a:srgbClr val="3C8C93"/>
                  </a:solidFill>
                </a:rPr>
                <a:t>s</a:t>
              </a:r>
              <a:r>
                <a:rPr lang="en-US" sz="1600" baseline="-16000" dirty="0" err="1">
                  <a:solidFill>
                    <a:srgbClr val="3C8C93"/>
                  </a:solidFill>
                </a:rPr>
                <a:t>i</a:t>
              </a:r>
              <a:r>
                <a:rPr lang="en-US" sz="2800" dirty="0">
                  <a:solidFill>
                    <a:srgbClr val="3C8C93"/>
                  </a:solidFill>
                </a:rPr>
                <a:t>)=</a:t>
              </a:r>
            </a:p>
          </p:txBody>
        </p:sp>
        <p:sp>
          <p:nvSpPr>
            <p:cNvPr id="32777" name="Text Box 9"/>
            <p:cNvSpPr txBox="1">
              <a:spLocks noChangeArrowheads="1"/>
            </p:cNvSpPr>
            <p:nvPr/>
          </p:nvSpPr>
          <p:spPr bwMode="auto">
            <a:xfrm>
              <a:off x="2160" y="2312"/>
              <a:ext cx="3485" cy="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3C8C93"/>
                  </a:solidFill>
                </a:rPr>
                <a:t>Number of times observation </a:t>
              </a:r>
              <a:r>
                <a:rPr lang="en-US" sz="3200" dirty="0" err="1">
                  <a:solidFill>
                    <a:srgbClr val="3C8C93"/>
                  </a:solidFill>
                </a:rPr>
                <a:t>v</a:t>
              </a:r>
              <a:r>
                <a:rPr lang="en-US" baseline="-16000" dirty="0" err="1">
                  <a:solidFill>
                    <a:srgbClr val="3C8C93"/>
                  </a:solidFill>
                </a:rPr>
                <a:t>m</a:t>
              </a:r>
              <a:r>
                <a:rPr lang="en-US" sz="2000" dirty="0">
                  <a:solidFill>
                    <a:srgbClr val="3C8C93"/>
                  </a:solidFill>
                </a:rPr>
                <a:t> occurs in state </a:t>
              </a:r>
              <a:r>
                <a:rPr lang="en-US" sz="3200" dirty="0" err="1">
                  <a:solidFill>
                    <a:srgbClr val="3C8C93"/>
                  </a:solidFill>
                </a:rPr>
                <a:t>s</a:t>
              </a:r>
              <a:r>
                <a:rPr lang="en-US" baseline="-16000" dirty="0" err="1">
                  <a:solidFill>
                    <a:srgbClr val="3C8C93"/>
                  </a:solidFill>
                </a:rPr>
                <a:t>i</a:t>
              </a:r>
              <a:endParaRPr lang="en-US" sz="2000" baseline="-16000" dirty="0">
                <a:solidFill>
                  <a:srgbClr val="3C8C93"/>
                </a:solidFill>
              </a:endParaRPr>
            </a:p>
            <a:p>
              <a:r>
                <a:rPr lang="en-US" sz="2000" dirty="0">
                  <a:solidFill>
                    <a:srgbClr val="3C8C93"/>
                  </a:solidFill>
                </a:rPr>
                <a:t>       </a:t>
              </a:r>
              <a:r>
                <a:rPr lang="en-US" dirty="0">
                  <a:solidFill>
                    <a:srgbClr val="3C8C93"/>
                  </a:solidFill>
                </a:rPr>
                <a:t>     </a:t>
              </a:r>
              <a:r>
                <a:rPr lang="en-US" sz="2000" dirty="0">
                  <a:solidFill>
                    <a:srgbClr val="3C8C93"/>
                  </a:solidFill>
                </a:rPr>
                <a:t>Number of times in state </a:t>
              </a:r>
              <a:r>
                <a:rPr lang="en-US" sz="2800" dirty="0" err="1">
                  <a:solidFill>
                    <a:srgbClr val="3C8C93"/>
                  </a:solidFill>
                </a:rPr>
                <a:t>s</a:t>
              </a:r>
              <a:r>
                <a:rPr lang="en-US" sz="1600" baseline="-16000" dirty="0" err="1">
                  <a:solidFill>
                    <a:srgbClr val="3C8C93"/>
                  </a:solidFill>
                </a:rPr>
                <a:t>i</a:t>
              </a:r>
              <a:endParaRPr lang="en-US" sz="1600" baseline="-16000" dirty="0">
                <a:solidFill>
                  <a:srgbClr val="3C8C93"/>
                </a:solidFill>
              </a:endParaRPr>
            </a:p>
          </p:txBody>
        </p:sp>
        <p:sp>
          <p:nvSpPr>
            <p:cNvPr id="32779" name="Line 11"/>
            <p:cNvSpPr>
              <a:spLocks noChangeShapeType="1"/>
            </p:cNvSpPr>
            <p:nvPr/>
          </p:nvSpPr>
          <p:spPr bwMode="auto">
            <a:xfrm>
              <a:off x="2160" y="2685"/>
              <a:ext cx="331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3C8C93"/>
                </a:solidFill>
              </a:endParaRPr>
            </a:p>
          </p:txBody>
        </p:sp>
      </p:grpSp>
      <p:sp>
        <p:nvSpPr>
          <p:cNvPr id="32781" name="Rectangle 13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197768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State View: Learning </a:t>
            </a:r>
            <a:r>
              <a:rPr lang="en-US" dirty="0">
                <a:solidFill>
                  <a:schemeClr val="tx1"/>
                </a:solidFill>
              </a:rPr>
              <a:t>problem (2)</a:t>
            </a:r>
            <a:endParaRPr lang="en-US" dirty="0"/>
          </a:p>
        </p:txBody>
      </p:sp>
      <p:sp>
        <p:nvSpPr>
          <p:cNvPr id="2" name="Rechteck 1"/>
          <p:cNvSpPr/>
          <p:nvPr/>
        </p:nvSpPr>
        <p:spPr>
          <a:xfrm>
            <a:off x="683568" y="4941169"/>
            <a:ext cx="820891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Otherwise: Use </a:t>
            </a:r>
            <a:r>
              <a:rPr lang="en-US" sz="2400" dirty="0"/>
              <a:t>iterative expectation-maximization algorithm to find local maximum of  </a:t>
            </a:r>
            <a:r>
              <a:rPr lang="en-US" sz="2800" dirty="0">
                <a:solidFill>
                  <a:srgbClr val="3C8C93"/>
                </a:solidFill>
              </a:rPr>
              <a:t>P(O |</a:t>
            </a:r>
            <a:r>
              <a:rPr lang="en-US" sz="2400" baseline="-26000" dirty="0">
                <a:solidFill>
                  <a:srgbClr val="3C8C93"/>
                </a:solidFill>
              </a:rPr>
              <a:t> </a:t>
            </a:r>
            <a:r>
              <a:rPr lang="en-US" sz="2800" dirty="0">
                <a:solidFill>
                  <a:srgbClr val="3C8C93"/>
                </a:solidFill>
              </a:rPr>
              <a:t>M</a:t>
            </a:r>
            <a:r>
              <a:rPr lang="en-US" sz="2800" dirty="0" smtClean="0">
                <a:solidFill>
                  <a:srgbClr val="3C8C93"/>
                </a:solidFill>
              </a:rPr>
              <a:t>)</a:t>
            </a:r>
            <a:r>
              <a:rPr lang="en-US" sz="2800" dirty="0" smtClean="0"/>
              <a:t>:  </a:t>
            </a:r>
            <a:r>
              <a:rPr lang="en-US" sz="2400" b="1" dirty="0" smtClean="0"/>
              <a:t>Baum</a:t>
            </a:r>
            <a:r>
              <a:rPr lang="en-US" sz="2400" b="1" dirty="0"/>
              <a:t>-</a:t>
            </a:r>
            <a:r>
              <a:rPr lang="en-US" sz="2400" b="1" dirty="0" smtClean="0"/>
              <a:t>Welch Algorithm</a:t>
            </a:r>
            <a:r>
              <a:rPr lang="en-US" sz="2400" b="1" dirty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03162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762000" y="1219200"/>
            <a:ext cx="214089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/>
              <a:t>General idea:</a:t>
            </a:r>
          </a:p>
        </p:txBody>
      </p:sp>
      <p:grpSp>
        <p:nvGrpSpPr>
          <p:cNvPr id="33806" name="Group 14"/>
          <p:cNvGrpSpPr>
            <a:grpSpLocks/>
          </p:cNvGrpSpPr>
          <p:nvPr/>
        </p:nvGrpSpPr>
        <p:grpSpPr bwMode="auto">
          <a:xfrm>
            <a:off x="152400" y="1905000"/>
            <a:ext cx="8829675" cy="3527427"/>
            <a:chOff x="96" y="1200"/>
            <a:chExt cx="5562" cy="2222"/>
          </a:xfrm>
        </p:grpSpPr>
        <p:sp>
          <p:nvSpPr>
            <p:cNvPr id="33796" name="Text Box 4"/>
            <p:cNvSpPr txBox="1">
              <a:spLocks noChangeArrowheads="1"/>
            </p:cNvSpPr>
            <p:nvPr/>
          </p:nvSpPr>
          <p:spPr bwMode="auto">
            <a:xfrm>
              <a:off x="384" y="1392"/>
              <a:ext cx="1377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 dirty="0" err="1">
                  <a:solidFill>
                    <a:srgbClr val="3C8C93"/>
                  </a:solidFill>
                </a:rPr>
                <a:t>a</a:t>
              </a:r>
              <a:r>
                <a:rPr lang="en-US" baseline="-16000" dirty="0" err="1">
                  <a:solidFill>
                    <a:srgbClr val="3C8C93"/>
                  </a:solidFill>
                </a:rPr>
                <a:t>ij</a:t>
              </a:r>
              <a:r>
                <a:rPr lang="en-US" sz="3200" dirty="0">
                  <a:solidFill>
                    <a:srgbClr val="3C8C93"/>
                  </a:solidFill>
                </a:rPr>
                <a:t>= P(</a:t>
              </a:r>
              <a:r>
                <a:rPr lang="en-US" sz="3200" dirty="0" err="1" smtClean="0">
                  <a:solidFill>
                    <a:srgbClr val="3C8C93"/>
                  </a:solidFill>
                </a:rPr>
                <a:t>s</a:t>
              </a:r>
              <a:r>
                <a:rPr lang="en-US" baseline="-16000" dirty="0" err="1" smtClean="0">
                  <a:solidFill>
                    <a:srgbClr val="3C8C93"/>
                  </a:solidFill>
                </a:rPr>
                <a:t>j</a:t>
              </a:r>
              <a:r>
                <a:rPr lang="en-US" sz="1800" baseline="-26000" dirty="0" smtClean="0">
                  <a:solidFill>
                    <a:srgbClr val="3C8C93"/>
                  </a:solidFill>
                </a:rPr>
                <a:t> </a:t>
              </a:r>
              <a:r>
                <a:rPr lang="en-US" sz="3200" dirty="0">
                  <a:solidFill>
                    <a:srgbClr val="3C8C93"/>
                  </a:solidFill>
                </a:rPr>
                <a:t>| </a:t>
              </a:r>
              <a:r>
                <a:rPr lang="en-US" sz="3200" dirty="0" err="1" smtClean="0">
                  <a:solidFill>
                    <a:srgbClr val="3C8C93"/>
                  </a:solidFill>
                </a:rPr>
                <a:t>s</a:t>
              </a:r>
              <a:r>
                <a:rPr lang="en-US" baseline="-16000" dirty="0" err="1" smtClean="0">
                  <a:solidFill>
                    <a:srgbClr val="3C8C93"/>
                  </a:solidFill>
                </a:rPr>
                <a:t>i</a:t>
              </a:r>
              <a:r>
                <a:rPr lang="en-US" sz="3200" dirty="0" smtClean="0">
                  <a:solidFill>
                    <a:srgbClr val="3C8C93"/>
                  </a:solidFill>
                </a:rPr>
                <a:t>) </a:t>
              </a:r>
              <a:r>
                <a:rPr lang="en-US" sz="3200" dirty="0">
                  <a:solidFill>
                    <a:srgbClr val="3C8C93"/>
                  </a:solidFill>
                </a:rPr>
                <a:t>=</a:t>
              </a:r>
            </a:p>
          </p:txBody>
        </p:sp>
        <p:grpSp>
          <p:nvGrpSpPr>
            <p:cNvPr id="33799" name="Group 7"/>
            <p:cNvGrpSpPr>
              <a:grpSpLocks/>
            </p:cNvGrpSpPr>
            <p:nvPr/>
          </p:nvGrpSpPr>
          <p:grpSpPr bwMode="auto">
            <a:xfrm>
              <a:off x="1824" y="1200"/>
              <a:ext cx="3834" cy="679"/>
              <a:chOff x="1920" y="1488"/>
              <a:chExt cx="3834" cy="679"/>
            </a:xfrm>
          </p:grpSpPr>
          <p:sp>
            <p:nvSpPr>
              <p:cNvPr id="33797" name="Text Box 5"/>
              <p:cNvSpPr txBox="1">
                <a:spLocks noChangeArrowheads="1"/>
              </p:cNvSpPr>
              <p:nvPr/>
            </p:nvSpPr>
            <p:spPr bwMode="auto">
              <a:xfrm>
                <a:off x="1920" y="1488"/>
                <a:ext cx="3834" cy="6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solidFill>
                      <a:srgbClr val="3C8C93"/>
                    </a:solidFill>
                  </a:rPr>
                  <a:t>Expected number of transitions from state</a:t>
                </a:r>
                <a:r>
                  <a:rPr lang="en-US" dirty="0">
                    <a:solidFill>
                      <a:srgbClr val="3C8C93"/>
                    </a:solidFill>
                  </a:rPr>
                  <a:t> </a:t>
                </a:r>
                <a:r>
                  <a:rPr lang="en-US" sz="3200" dirty="0" err="1" smtClean="0">
                    <a:solidFill>
                      <a:srgbClr val="3C8C93"/>
                    </a:solidFill>
                  </a:rPr>
                  <a:t>s</a:t>
                </a:r>
                <a:r>
                  <a:rPr lang="en-US" baseline="-16000" dirty="0" err="1" smtClean="0">
                    <a:solidFill>
                      <a:srgbClr val="3C8C93"/>
                    </a:solidFill>
                  </a:rPr>
                  <a:t>i</a:t>
                </a:r>
                <a:r>
                  <a:rPr lang="en-US" dirty="0" smtClean="0">
                    <a:solidFill>
                      <a:srgbClr val="3C8C93"/>
                    </a:solidFill>
                  </a:rPr>
                  <a:t> </a:t>
                </a:r>
                <a:r>
                  <a:rPr lang="en-US" sz="2000" dirty="0">
                    <a:solidFill>
                      <a:srgbClr val="3C8C93"/>
                    </a:solidFill>
                  </a:rPr>
                  <a:t>to  state</a:t>
                </a:r>
                <a:r>
                  <a:rPr lang="en-US" dirty="0">
                    <a:solidFill>
                      <a:srgbClr val="3C8C93"/>
                    </a:solidFill>
                  </a:rPr>
                  <a:t> </a:t>
                </a:r>
                <a:r>
                  <a:rPr lang="en-US" sz="3200" dirty="0" err="1" smtClean="0">
                    <a:solidFill>
                      <a:srgbClr val="3C8C93"/>
                    </a:solidFill>
                  </a:rPr>
                  <a:t>s</a:t>
                </a:r>
                <a:r>
                  <a:rPr lang="en-US" baseline="-16000" dirty="0" err="1" smtClean="0">
                    <a:solidFill>
                      <a:srgbClr val="3C8C93"/>
                    </a:solidFill>
                  </a:rPr>
                  <a:t>j</a:t>
                </a:r>
                <a:endParaRPr lang="en-US" baseline="-16000" dirty="0">
                  <a:solidFill>
                    <a:srgbClr val="3C8C93"/>
                  </a:solidFill>
                </a:endParaRPr>
              </a:p>
              <a:p>
                <a:r>
                  <a:rPr lang="en-US" baseline="-16000" dirty="0">
                    <a:solidFill>
                      <a:srgbClr val="3C8C93"/>
                    </a:solidFill>
                  </a:rPr>
                  <a:t>        </a:t>
                </a:r>
                <a:r>
                  <a:rPr lang="en-US" sz="2000" dirty="0">
                    <a:solidFill>
                      <a:srgbClr val="3C8C93"/>
                    </a:solidFill>
                  </a:rPr>
                  <a:t>Expected number of transitions out of state</a:t>
                </a:r>
                <a:r>
                  <a:rPr lang="en-US" dirty="0">
                    <a:solidFill>
                      <a:srgbClr val="3C8C93"/>
                    </a:solidFill>
                  </a:rPr>
                  <a:t> </a:t>
                </a:r>
                <a:r>
                  <a:rPr lang="en-US" sz="3200" dirty="0" err="1" smtClean="0">
                    <a:solidFill>
                      <a:srgbClr val="3C8C93"/>
                    </a:solidFill>
                  </a:rPr>
                  <a:t>s</a:t>
                </a:r>
                <a:r>
                  <a:rPr lang="en-US" baseline="-16000" dirty="0" err="1" smtClean="0">
                    <a:solidFill>
                      <a:srgbClr val="3C8C93"/>
                    </a:solidFill>
                  </a:rPr>
                  <a:t>i</a:t>
                </a:r>
                <a:endParaRPr lang="en-US" baseline="-16000" dirty="0">
                  <a:solidFill>
                    <a:srgbClr val="3C8C93"/>
                  </a:solidFill>
                </a:endParaRPr>
              </a:p>
            </p:txBody>
          </p:sp>
          <p:sp>
            <p:nvSpPr>
              <p:cNvPr id="33798" name="Line 6"/>
              <p:cNvSpPr>
                <a:spLocks noChangeShapeType="1"/>
              </p:cNvSpPr>
              <p:nvPr/>
            </p:nvSpPr>
            <p:spPr bwMode="auto">
              <a:xfrm>
                <a:off x="2016" y="1872"/>
                <a:ext cx="350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33802" name="Text Box 10"/>
            <p:cNvSpPr txBox="1">
              <a:spLocks noChangeArrowheads="1"/>
            </p:cNvSpPr>
            <p:nvPr/>
          </p:nvSpPr>
          <p:spPr bwMode="auto">
            <a:xfrm>
              <a:off x="96" y="2208"/>
              <a:ext cx="1794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 dirty="0">
                  <a:solidFill>
                    <a:srgbClr val="3C8C93"/>
                  </a:solidFill>
                </a:rPr>
                <a:t>b</a:t>
              </a:r>
              <a:r>
                <a:rPr lang="en-US" baseline="-16000" dirty="0">
                  <a:solidFill>
                    <a:srgbClr val="3C8C93"/>
                  </a:solidFill>
                </a:rPr>
                <a:t>i</a:t>
              </a:r>
              <a:r>
                <a:rPr lang="en-US" sz="3200" dirty="0">
                  <a:solidFill>
                    <a:srgbClr val="3C8C93"/>
                  </a:solidFill>
                </a:rPr>
                <a:t>(</a:t>
              </a:r>
              <a:r>
                <a:rPr lang="en-US" sz="3200" dirty="0" err="1">
                  <a:solidFill>
                    <a:srgbClr val="3C8C93"/>
                  </a:solidFill>
                </a:rPr>
                <a:t>v</a:t>
              </a:r>
              <a:r>
                <a:rPr lang="en-US" baseline="-16000" dirty="0" err="1">
                  <a:solidFill>
                    <a:srgbClr val="3C8C93"/>
                  </a:solidFill>
                </a:rPr>
                <a:t>m</a:t>
              </a:r>
              <a:r>
                <a:rPr lang="en-US" baseline="-16000" dirty="0">
                  <a:solidFill>
                    <a:srgbClr val="3C8C93"/>
                  </a:solidFill>
                </a:rPr>
                <a:t> </a:t>
              </a:r>
              <a:r>
                <a:rPr lang="en-US" sz="3200" dirty="0">
                  <a:solidFill>
                    <a:srgbClr val="3C8C93"/>
                  </a:solidFill>
                </a:rPr>
                <a:t>)</a:t>
              </a:r>
              <a:r>
                <a:rPr lang="en-US" sz="1800" baseline="-26000" dirty="0">
                  <a:solidFill>
                    <a:srgbClr val="3C8C93"/>
                  </a:solidFill>
                </a:rPr>
                <a:t> </a:t>
              </a:r>
              <a:r>
                <a:rPr lang="en-US" sz="3200" dirty="0">
                  <a:solidFill>
                    <a:srgbClr val="3C8C93"/>
                  </a:solidFill>
                </a:rPr>
                <a:t>= P(</a:t>
              </a:r>
              <a:r>
                <a:rPr lang="en-US" sz="3200" dirty="0" err="1">
                  <a:solidFill>
                    <a:srgbClr val="3C8C93"/>
                  </a:solidFill>
                </a:rPr>
                <a:t>v</a:t>
              </a:r>
              <a:r>
                <a:rPr lang="en-US" baseline="-16000" dirty="0" err="1">
                  <a:solidFill>
                    <a:srgbClr val="3C8C93"/>
                  </a:solidFill>
                </a:rPr>
                <a:t>m</a:t>
              </a:r>
              <a:r>
                <a:rPr lang="en-US" sz="1800" baseline="-26000" dirty="0">
                  <a:solidFill>
                    <a:srgbClr val="3C8C93"/>
                  </a:solidFill>
                </a:rPr>
                <a:t> </a:t>
              </a:r>
              <a:r>
                <a:rPr lang="en-US" sz="3200" dirty="0">
                  <a:solidFill>
                    <a:srgbClr val="3C8C93"/>
                  </a:solidFill>
                </a:rPr>
                <a:t>| </a:t>
              </a:r>
              <a:r>
                <a:rPr lang="en-US" sz="3200" dirty="0" err="1">
                  <a:solidFill>
                    <a:srgbClr val="3C8C93"/>
                  </a:solidFill>
                </a:rPr>
                <a:t>s</a:t>
              </a:r>
              <a:r>
                <a:rPr lang="en-US" baseline="-16000" dirty="0" err="1">
                  <a:solidFill>
                    <a:srgbClr val="3C8C93"/>
                  </a:solidFill>
                </a:rPr>
                <a:t>i</a:t>
              </a:r>
              <a:r>
                <a:rPr lang="en-US" sz="3200" dirty="0">
                  <a:solidFill>
                    <a:srgbClr val="3C8C93"/>
                  </a:solidFill>
                </a:rPr>
                <a:t>)=</a:t>
              </a:r>
            </a:p>
          </p:txBody>
        </p:sp>
        <p:sp>
          <p:nvSpPr>
            <p:cNvPr id="33803" name="Text Box 11"/>
            <p:cNvSpPr txBox="1">
              <a:spLocks noChangeArrowheads="1"/>
            </p:cNvSpPr>
            <p:nvPr/>
          </p:nvSpPr>
          <p:spPr bwMode="auto">
            <a:xfrm>
              <a:off x="1886" y="2016"/>
              <a:ext cx="3768" cy="6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solidFill>
                    <a:srgbClr val="3C8C93"/>
                  </a:solidFill>
                </a:rPr>
                <a:t>Expected number of times observation</a:t>
              </a:r>
              <a:r>
                <a:rPr lang="en-US" sz="2000">
                  <a:solidFill>
                    <a:srgbClr val="3C8C93"/>
                  </a:solidFill>
                </a:rPr>
                <a:t> </a:t>
              </a:r>
              <a:r>
                <a:rPr lang="en-US" sz="3200">
                  <a:solidFill>
                    <a:srgbClr val="3C8C93"/>
                  </a:solidFill>
                </a:rPr>
                <a:t>v</a:t>
              </a:r>
              <a:r>
                <a:rPr lang="en-US" baseline="-16000">
                  <a:solidFill>
                    <a:srgbClr val="3C8C93"/>
                  </a:solidFill>
                </a:rPr>
                <a:t>m</a:t>
              </a:r>
              <a:r>
                <a:rPr lang="en-US" sz="2000">
                  <a:solidFill>
                    <a:srgbClr val="3C8C93"/>
                  </a:solidFill>
                </a:rPr>
                <a:t> </a:t>
              </a:r>
              <a:r>
                <a:rPr lang="en-US" sz="1800">
                  <a:solidFill>
                    <a:srgbClr val="3C8C93"/>
                  </a:solidFill>
                </a:rPr>
                <a:t>occurs in state</a:t>
              </a:r>
              <a:r>
                <a:rPr lang="en-US" sz="2000">
                  <a:solidFill>
                    <a:srgbClr val="3C8C93"/>
                  </a:solidFill>
                </a:rPr>
                <a:t> </a:t>
              </a:r>
              <a:r>
                <a:rPr lang="en-US" sz="3200">
                  <a:solidFill>
                    <a:srgbClr val="3C8C93"/>
                  </a:solidFill>
                </a:rPr>
                <a:t>s</a:t>
              </a:r>
              <a:r>
                <a:rPr lang="en-US" baseline="-16000">
                  <a:solidFill>
                    <a:srgbClr val="3C8C93"/>
                  </a:solidFill>
                </a:rPr>
                <a:t>i</a:t>
              </a:r>
              <a:endParaRPr lang="en-US" sz="2000" baseline="-16000">
                <a:solidFill>
                  <a:srgbClr val="3C8C93"/>
                </a:solidFill>
              </a:endParaRPr>
            </a:p>
            <a:p>
              <a:pPr algn="ctr"/>
              <a:r>
                <a:rPr lang="en-US" sz="2000">
                  <a:solidFill>
                    <a:srgbClr val="3C8C93"/>
                  </a:solidFill>
                </a:rPr>
                <a:t>     </a:t>
              </a:r>
              <a:r>
                <a:rPr lang="en-US" sz="1800">
                  <a:solidFill>
                    <a:srgbClr val="3C8C93"/>
                  </a:solidFill>
                </a:rPr>
                <a:t>Expected number of times in state</a:t>
              </a:r>
              <a:r>
                <a:rPr lang="en-US" sz="2000">
                  <a:solidFill>
                    <a:srgbClr val="3C8C93"/>
                  </a:solidFill>
                </a:rPr>
                <a:t> </a:t>
              </a:r>
              <a:r>
                <a:rPr lang="en-US" sz="3200">
                  <a:solidFill>
                    <a:srgbClr val="3C8C93"/>
                  </a:solidFill>
                </a:rPr>
                <a:t>s</a:t>
              </a:r>
              <a:r>
                <a:rPr lang="en-US" baseline="-16000">
                  <a:solidFill>
                    <a:srgbClr val="3C8C93"/>
                  </a:solidFill>
                </a:rPr>
                <a:t>i</a:t>
              </a:r>
            </a:p>
          </p:txBody>
        </p:sp>
        <p:sp>
          <p:nvSpPr>
            <p:cNvPr id="33804" name="Line 12"/>
            <p:cNvSpPr>
              <a:spLocks noChangeShapeType="1"/>
            </p:cNvSpPr>
            <p:nvPr/>
          </p:nvSpPr>
          <p:spPr bwMode="auto">
            <a:xfrm>
              <a:off x="2079" y="2400"/>
              <a:ext cx="331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3805" name="Text Box 13"/>
            <p:cNvSpPr txBox="1">
              <a:spLocks noChangeArrowheads="1"/>
            </p:cNvSpPr>
            <p:nvPr/>
          </p:nvSpPr>
          <p:spPr bwMode="auto">
            <a:xfrm>
              <a:off x="528" y="2976"/>
              <a:ext cx="5114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 dirty="0">
                  <a:solidFill>
                    <a:srgbClr val="3C8C93"/>
                  </a:solidFill>
                  <a:sym typeface="Symbol" charset="0"/>
                </a:rPr>
                <a:t></a:t>
              </a:r>
              <a:r>
                <a:rPr lang="en-US" baseline="-16000" dirty="0" err="1">
                  <a:solidFill>
                    <a:srgbClr val="3C8C93"/>
                  </a:solidFill>
                </a:rPr>
                <a:t>i</a:t>
              </a:r>
              <a:r>
                <a:rPr lang="en-US" baseline="-16000" dirty="0">
                  <a:solidFill>
                    <a:srgbClr val="3C8C93"/>
                  </a:solidFill>
                </a:rPr>
                <a:t> </a:t>
              </a:r>
              <a:r>
                <a:rPr lang="en-US" sz="3200" dirty="0">
                  <a:solidFill>
                    <a:srgbClr val="3C8C93"/>
                  </a:solidFill>
                </a:rPr>
                <a:t>= P(</a:t>
              </a:r>
              <a:r>
                <a:rPr lang="en-US" sz="3200" dirty="0" err="1">
                  <a:solidFill>
                    <a:srgbClr val="3C8C93"/>
                  </a:solidFill>
                </a:rPr>
                <a:t>s</a:t>
              </a:r>
              <a:r>
                <a:rPr lang="en-US" baseline="-16000" dirty="0" err="1">
                  <a:solidFill>
                    <a:srgbClr val="3C8C93"/>
                  </a:solidFill>
                </a:rPr>
                <a:t>i</a:t>
              </a:r>
              <a:r>
                <a:rPr lang="en-US" sz="3200" dirty="0">
                  <a:solidFill>
                    <a:srgbClr val="3C8C93"/>
                  </a:solidFill>
                </a:rPr>
                <a:t>) = </a:t>
              </a:r>
              <a:r>
                <a:rPr lang="en-US" dirty="0">
                  <a:solidFill>
                    <a:srgbClr val="3C8C93"/>
                  </a:solidFill>
                </a:rPr>
                <a:t> </a:t>
              </a:r>
              <a:r>
                <a:rPr lang="en-US" sz="2800" dirty="0"/>
                <a:t>Expected frequency in state</a:t>
              </a:r>
              <a:r>
                <a:rPr lang="en-US" sz="2400" dirty="0"/>
                <a:t> </a:t>
              </a:r>
              <a:r>
                <a:rPr lang="en-US" sz="4000" dirty="0" err="1">
                  <a:solidFill>
                    <a:srgbClr val="3C8C93"/>
                  </a:solidFill>
                </a:rPr>
                <a:t>s</a:t>
              </a:r>
              <a:r>
                <a:rPr lang="en-US" sz="2400" baseline="-16000" dirty="0" err="1">
                  <a:solidFill>
                    <a:srgbClr val="3C8C93"/>
                  </a:solidFill>
                </a:rPr>
                <a:t>i</a:t>
              </a:r>
              <a:r>
                <a:rPr lang="en-US" sz="2400" dirty="0">
                  <a:solidFill>
                    <a:srgbClr val="3C8C93"/>
                  </a:solidFill>
                </a:rPr>
                <a:t> </a:t>
              </a:r>
              <a:r>
                <a:rPr lang="en-US" sz="2800" dirty="0"/>
                <a:t>at time</a:t>
              </a:r>
              <a:r>
                <a:rPr lang="en-US" sz="2400" dirty="0"/>
                <a:t> </a:t>
              </a:r>
              <a:r>
                <a:rPr lang="en-US" sz="2400" dirty="0">
                  <a:solidFill>
                    <a:srgbClr val="3C8C93"/>
                  </a:solidFill>
                </a:rPr>
                <a:t>k=1</a:t>
              </a:r>
              <a:r>
                <a:rPr lang="en-US" sz="2400" dirty="0"/>
                <a:t>. </a:t>
              </a:r>
            </a:p>
          </p:txBody>
        </p:sp>
      </p:grpSp>
      <p:sp>
        <p:nvSpPr>
          <p:cNvPr id="33807" name="Rectangle 15"/>
          <p:cNvSpPr>
            <a:spLocks noGrp="1" noChangeArrowheads="1"/>
          </p:cNvSpPr>
          <p:nvPr>
            <p:ph type="title" idx="4294967295"/>
          </p:nvPr>
        </p:nvSpPr>
        <p:spPr>
          <a:xfrm>
            <a:off x="395536" y="197768"/>
            <a:ext cx="7772400" cy="1143000"/>
          </a:xfrm>
        </p:spPr>
        <p:txBody>
          <a:bodyPr/>
          <a:lstStyle/>
          <a:p>
            <a:r>
              <a:rPr lang="en-US" sz="3600" dirty="0">
                <a:solidFill>
                  <a:schemeClr val="tx1"/>
                </a:solidFill>
              </a:rPr>
              <a:t>Baum-Welch algorithm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740625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/>
          <p:cNvSpPr/>
          <p:nvPr/>
        </p:nvSpPr>
        <p:spPr>
          <a:xfrm>
            <a:off x="4788024" y="4581128"/>
            <a:ext cx="3096344" cy="43204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Rechteck 2"/>
          <p:cNvSpPr/>
          <p:nvPr/>
        </p:nvSpPr>
        <p:spPr>
          <a:xfrm>
            <a:off x="539552" y="4581128"/>
            <a:ext cx="2808312" cy="43204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609600" y="1143000"/>
            <a:ext cx="8093075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dirty="0" smtClean="0"/>
              <a:t>Define </a:t>
            </a:r>
            <a:r>
              <a:rPr lang="en-US" sz="2400" dirty="0"/>
              <a:t>variable </a:t>
            </a:r>
            <a:r>
              <a:rPr lang="en-US" sz="3200" dirty="0">
                <a:solidFill>
                  <a:srgbClr val="3C8C93"/>
                </a:solidFill>
                <a:sym typeface="Symbol" charset="0"/>
              </a:rPr>
              <a:t></a:t>
            </a:r>
            <a:r>
              <a:rPr lang="en-US" baseline="-25000" dirty="0">
                <a:solidFill>
                  <a:srgbClr val="3C8C93"/>
                </a:solidFill>
                <a:sym typeface="Symbol" charset="0"/>
              </a:rPr>
              <a:t>k</a:t>
            </a:r>
            <a:r>
              <a:rPr lang="en-US" sz="2400" dirty="0">
                <a:solidFill>
                  <a:srgbClr val="3C8C93"/>
                </a:solidFill>
                <a:sym typeface="Symbol" charset="0"/>
              </a:rPr>
              <a:t>(</a:t>
            </a:r>
            <a:r>
              <a:rPr lang="en-US" sz="2400" dirty="0" err="1">
                <a:solidFill>
                  <a:srgbClr val="3C8C93"/>
                </a:solidFill>
                <a:sym typeface="Symbol" charset="0"/>
              </a:rPr>
              <a:t>i,j</a:t>
            </a:r>
            <a:r>
              <a:rPr lang="en-US" sz="2400" dirty="0">
                <a:solidFill>
                  <a:srgbClr val="3C8C93"/>
                </a:solidFill>
                <a:sym typeface="Symbol" charset="0"/>
              </a:rPr>
              <a:t>)</a:t>
            </a:r>
            <a:r>
              <a:rPr lang="en-US" sz="2400" dirty="0">
                <a:sym typeface="Symbol" charset="0"/>
              </a:rPr>
              <a:t> </a:t>
            </a:r>
            <a:r>
              <a:rPr lang="en-US" sz="2400" dirty="0"/>
              <a:t>as  the probability of being in state</a:t>
            </a:r>
            <a:r>
              <a:rPr lang="en-US" dirty="0"/>
              <a:t> </a:t>
            </a:r>
            <a:r>
              <a:rPr lang="en-US" sz="3200" dirty="0" err="1">
                <a:solidFill>
                  <a:srgbClr val="3C8C93"/>
                </a:solidFill>
              </a:rPr>
              <a:t>s</a:t>
            </a:r>
            <a:r>
              <a:rPr lang="en-US" baseline="-16000" dirty="0" err="1">
                <a:solidFill>
                  <a:srgbClr val="3C8C93"/>
                </a:solidFill>
              </a:rPr>
              <a:t>i</a:t>
            </a:r>
            <a:r>
              <a:rPr lang="en-US" dirty="0">
                <a:solidFill>
                  <a:srgbClr val="3C8C93"/>
                </a:solidFill>
              </a:rPr>
              <a:t> </a:t>
            </a:r>
            <a:r>
              <a:rPr lang="en-US" sz="2400" dirty="0"/>
              <a:t>at time k and in state </a:t>
            </a:r>
            <a:r>
              <a:rPr lang="en-US" sz="3200" dirty="0" err="1">
                <a:solidFill>
                  <a:srgbClr val="3C8C93"/>
                </a:solidFill>
              </a:rPr>
              <a:t>s</a:t>
            </a:r>
            <a:r>
              <a:rPr lang="en-US" baseline="-16000" dirty="0" err="1">
                <a:solidFill>
                  <a:srgbClr val="3C8C93"/>
                </a:solidFill>
              </a:rPr>
              <a:t>j</a:t>
            </a:r>
            <a:r>
              <a:rPr lang="en-US" sz="2400" dirty="0"/>
              <a:t> at  time </a:t>
            </a:r>
            <a:r>
              <a:rPr lang="en-US" sz="2400" dirty="0">
                <a:solidFill>
                  <a:srgbClr val="3C8C93"/>
                </a:solidFill>
              </a:rPr>
              <a:t>k+1</a:t>
            </a:r>
            <a:r>
              <a:rPr lang="en-US" sz="2400" dirty="0"/>
              <a:t>, given the observation sequence</a:t>
            </a:r>
            <a:r>
              <a:rPr lang="en-US" dirty="0"/>
              <a:t> </a:t>
            </a:r>
            <a:r>
              <a:rPr lang="en-US" sz="3200" dirty="0">
                <a:solidFill>
                  <a:srgbClr val="3C8C93"/>
                </a:solidFill>
              </a:rPr>
              <a:t>o</a:t>
            </a:r>
            <a:r>
              <a:rPr lang="en-US" baseline="-16000" dirty="0">
                <a:solidFill>
                  <a:srgbClr val="3C8C93"/>
                </a:solidFill>
              </a:rPr>
              <a:t>1 </a:t>
            </a:r>
            <a:r>
              <a:rPr lang="en-US" sz="3200" dirty="0">
                <a:solidFill>
                  <a:srgbClr val="3C8C93"/>
                </a:solidFill>
              </a:rPr>
              <a:t>o</a:t>
            </a:r>
            <a:r>
              <a:rPr lang="en-US" baseline="-16000" dirty="0">
                <a:solidFill>
                  <a:srgbClr val="3C8C93"/>
                </a:solidFill>
              </a:rPr>
              <a:t>2 </a:t>
            </a:r>
            <a:r>
              <a:rPr lang="en-US" sz="3200" dirty="0">
                <a:solidFill>
                  <a:srgbClr val="3C8C93"/>
                </a:solidFill>
              </a:rPr>
              <a:t>... </a:t>
            </a:r>
            <a:r>
              <a:rPr lang="en-US" sz="3200" dirty="0" err="1" smtClean="0">
                <a:solidFill>
                  <a:srgbClr val="3C8C93"/>
                </a:solidFill>
              </a:rPr>
              <a:t>o</a:t>
            </a:r>
            <a:r>
              <a:rPr lang="en-US" baseline="-16000" dirty="0" err="1" smtClean="0">
                <a:solidFill>
                  <a:srgbClr val="3C8C93"/>
                </a:solidFill>
              </a:rPr>
              <a:t>T</a:t>
            </a:r>
            <a:r>
              <a:rPr lang="en-US" baseline="-16000" dirty="0" smtClean="0">
                <a:solidFill>
                  <a:srgbClr val="3C8C93"/>
                </a:solidFill>
              </a:rPr>
              <a:t> </a:t>
            </a:r>
            <a:r>
              <a:rPr lang="en-US" dirty="0"/>
              <a:t> </a:t>
            </a:r>
            <a:r>
              <a:rPr lang="en-US" sz="2400" dirty="0" smtClean="0"/>
              <a:t>with k &lt; T</a:t>
            </a:r>
            <a:r>
              <a:rPr lang="en-US" sz="2000" dirty="0" smtClean="0"/>
              <a:t> </a:t>
            </a:r>
            <a:endParaRPr lang="en-US" sz="2000" dirty="0"/>
          </a:p>
          <a:p>
            <a:r>
              <a:rPr lang="en-US" sz="3200" dirty="0">
                <a:sym typeface="Symbol" charset="0"/>
              </a:rPr>
              <a:t>           </a:t>
            </a:r>
            <a:r>
              <a:rPr lang="en-US" baseline="-25000" dirty="0">
                <a:sym typeface="Symbol" charset="0"/>
              </a:rPr>
              <a:t>k</a:t>
            </a:r>
            <a:r>
              <a:rPr lang="en-US" dirty="0">
                <a:sym typeface="Symbol" charset="0"/>
              </a:rPr>
              <a:t>(</a:t>
            </a:r>
            <a:r>
              <a:rPr lang="en-US" dirty="0" err="1">
                <a:sym typeface="Symbol" charset="0"/>
              </a:rPr>
              <a:t>i,j</a:t>
            </a:r>
            <a:r>
              <a:rPr lang="en-US" dirty="0" smtClean="0">
                <a:sym typeface="Symbol" charset="0"/>
              </a:rPr>
              <a:t>) = </a:t>
            </a:r>
            <a:r>
              <a:rPr lang="en-US" sz="3200" dirty="0"/>
              <a:t>P(</a:t>
            </a:r>
            <a:r>
              <a:rPr lang="en-US" sz="3200" dirty="0" err="1"/>
              <a:t>q</a:t>
            </a:r>
            <a:r>
              <a:rPr lang="en-US" baseline="-16000" dirty="0" err="1"/>
              <a:t>k</a:t>
            </a:r>
            <a:r>
              <a:rPr lang="en-US" dirty="0"/>
              <a:t>= </a:t>
            </a:r>
            <a:r>
              <a:rPr lang="en-US" sz="3200" dirty="0" err="1"/>
              <a:t>s</a:t>
            </a:r>
            <a:r>
              <a:rPr lang="en-US" baseline="-16000" dirty="0" err="1"/>
              <a:t>i</a:t>
            </a:r>
            <a:r>
              <a:rPr lang="en-US" sz="1800" baseline="-26000" dirty="0"/>
              <a:t>  </a:t>
            </a:r>
            <a:r>
              <a:rPr lang="en-US" sz="3200" dirty="0"/>
              <a:t>,</a:t>
            </a:r>
            <a:r>
              <a:rPr lang="en-US" sz="1800" baseline="-26000" dirty="0"/>
              <a:t> </a:t>
            </a:r>
            <a:r>
              <a:rPr lang="en-US" sz="3200" dirty="0"/>
              <a:t>q</a:t>
            </a:r>
            <a:r>
              <a:rPr lang="en-US" baseline="-16000" dirty="0"/>
              <a:t>k+1</a:t>
            </a:r>
            <a:r>
              <a:rPr lang="en-US" dirty="0"/>
              <a:t>= </a:t>
            </a:r>
            <a:r>
              <a:rPr lang="en-US" sz="3200" dirty="0" err="1"/>
              <a:t>s</a:t>
            </a:r>
            <a:r>
              <a:rPr lang="en-US" baseline="-16000" dirty="0" err="1"/>
              <a:t>j</a:t>
            </a:r>
            <a:r>
              <a:rPr lang="en-US" sz="1800" baseline="-26000" dirty="0"/>
              <a:t>  </a:t>
            </a:r>
            <a:r>
              <a:rPr lang="en-US" sz="3200" dirty="0"/>
              <a:t>|</a:t>
            </a:r>
            <a:r>
              <a:rPr lang="en-US" sz="1800" baseline="-26000" dirty="0"/>
              <a:t> </a:t>
            </a:r>
            <a:r>
              <a:rPr lang="en-US" sz="3200" dirty="0"/>
              <a:t>o</a:t>
            </a:r>
            <a:r>
              <a:rPr lang="en-US" baseline="-16000" dirty="0"/>
              <a:t>1 </a:t>
            </a:r>
            <a:r>
              <a:rPr lang="en-US" sz="3200" dirty="0"/>
              <a:t>o</a:t>
            </a:r>
            <a:r>
              <a:rPr lang="en-US" baseline="-16000" dirty="0"/>
              <a:t>2 </a:t>
            </a:r>
            <a:r>
              <a:rPr lang="en-US" sz="3200" dirty="0"/>
              <a:t>... </a:t>
            </a:r>
            <a:r>
              <a:rPr lang="en-US" sz="3200" dirty="0" err="1" smtClean="0"/>
              <a:t>o</a:t>
            </a:r>
            <a:r>
              <a:rPr lang="en-US" baseline="-16000" dirty="0" err="1" smtClean="0"/>
              <a:t>T</a:t>
            </a:r>
            <a:r>
              <a:rPr lang="en-US" sz="3200" dirty="0" smtClean="0"/>
              <a:t>) </a:t>
            </a:r>
            <a:endParaRPr lang="en-US" dirty="0">
              <a:sym typeface="Symbol" charset="0"/>
            </a:endParaRP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1547664" y="3581400"/>
            <a:ext cx="934733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dirty="0">
                <a:sym typeface="Symbol" charset="0"/>
              </a:rPr>
              <a:t></a:t>
            </a:r>
            <a:r>
              <a:rPr lang="en-US" baseline="-25000" dirty="0">
                <a:sym typeface="Symbol" charset="0"/>
              </a:rPr>
              <a:t>k</a:t>
            </a:r>
            <a:r>
              <a:rPr lang="en-US" dirty="0">
                <a:sym typeface="Symbol" charset="0"/>
              </a:rPr>
              <a:t>(</a:t>
            </a:r>
            <a:r>
              <a:rPr lang="en-US" dirty="0" err="1">
                <a:sym typeface="Symbol" charset="0"/>
              </a:rPr>
              <a:t>i,j</a:t>
            </a:r>
            <a:r>
              <a:rPr lang="en-US" dirty="0" smtClean="0">
                <a:sym typeface="Symbol" charset="0"/>
              </a:rPr>
              <a:t>) =</a:t>
            </a:r>
            <a:endParaRPr lang="en-US" dirty="0">
              <a:sym typeface="Symbol" charset="0"/>
            </a:endParaRP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2651125" y="3419475"/>
            <a:ext cx="437356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/>
              <a:t>P(</a:t>
            </a:r>
            <a:r>
              <a:rPr lang="en-US" sz="2800" dirty="0" err="1"/>
              <a:t>q</a:t>
            </a:r>
            <a:r>
              <a:rPr lang="en-US" sz="2800" baseline="-16000" dirty="0" err="1"/>
              <a:t>k</a:t>
            </a:r>
            <a:r>
              <a:rPr lang="en-US" sz="2800" dirty="0"/>
              <a:t>= </a:t>
            </a:r>
            <a:r>
              <a:rPr lang="en-US" sz="2800" dirty="0" err="1"/>
              <a:t>s</a:t>
            </a:r>
            <a:r>
              <a:rPr lang="en-US" sz="2800" baseline="-16000" dirty="0" err="1"/>
              <a:t>i</a:t>
            </a:r>
            <a:r>
              <a:rPr lang="en-US" sz="2800" baseline="-26000" dirty="0"/>
              <a:t>  </a:t>
            </a:r>
            <a:r>
              <a:rPr lang="en-US" sz="2800" dirty="0"/>
              <a:t>,</a:t>
            </a:r>
            <a:r>
              <a:rPr lang="en-US" sz="2800" baseline="-26000" dirty="0"/>
              <a:t> </a:t>
            </a:r>
            <a:r>
              <a:rPr lang="en-US" sz="2800" dirty="0"/>
              <a:t>q</a:t>
            </a:r>
            <a:r>
              <a:rPr lang="en-US" sz="2800" baseline="-16000" dirty="0"/>
              <a:t>k+1</a:t>
            </a:r>
            <a:r>
              <a:rPr lang="en-US" sz="2800" dirty="0"/>
              <a:t>= </a:t>
            </a:r>
            <a:r>
              <a:rPr lang="en-US" sz="2800" dirty="0" err="1"/>
              <a:t>s</a:t>
            </a:r>
            <a:r>
              <a:rPr lang="en-US" sz="2800" baseline="-16000" dirty="0" err="1"/>
              <a:t>j</a:t>
            </a:r>
            <a:r>
              <a:rPr lang="en-US" sz="2800" baseline="-26000" dirty="0"/>
              <a:t>  </a:t>
            </a:r>
            <a:r>
              <a:rPr lang="en-US" sz="2800" dirty="0"/>
              <a:t>,</a:t>
            </a:r>
            <a:r>
              <a:rPr lang="en-US" sz="2800" baseline="-26000" dirty="0"/>
              <a:t> </a:t>
            </a:r>
            <a:r>
              <a:rPr lang="en-US" sz="2800" dirty="0"/>
              <a:t>o</a:t>
            </a:r>
            <a:r>
              <a:rPr lang="en-US" sz="2800" baseline="-16000" dirty="0"/>
              <a:t>1 </a:t>
            </a:r>
            <a:r>
              <a:rPr lang="en-US" sz="2800" dirty="0"/>
              <a:t>o</a:t>
            </a:r>
            <a:r>
              <a:rPr lang="en-US" sz="2800" baseline="-16000" dirty="0"/>
              <a:t>2 </a:t>
            </a:r>
            <a:r>
              <a:rPr lang="en-US" sz="2800" dirty="0"/>
              <a:t>... </a:t>
            </a:r>
            <a:r>
              <a:rPr lang="en-US" sz="2800" dirty="0" err="1" smtClean="0"/>
              <a:t>o</a:t>
            </a:r>
            <a:r>
              <a:rPr lang="en-US" sz="2800" baseline="-16000" dirty="0" err="1" smtClean="0"/>
              <a:t>T</a:t>
            </a:r>
            <a:r>
              <a:rPr lang="en-US" sz="2800" dirty="0" smtClean="0"/>
              <a:t>)</a:t>
            </a:r>
            <a:endParaRPr lang="en-US" sz="2800" dirty="0"/>
          </a:p>
          <a:p>
            <a:r>
              <a:rPr lang="en-US" sz="2800" dirty="0"/>
              <a:t>         P(o</a:t>
            </a:r>
            <a:r>
              <a:rPr lang="en-US" sz="2800" baseline="-16000" dirty="0"/>
              <a:t>1 </a:t>
            </a:r>
            <a:r>
              <a:rPr lang="en-US" sz="2800" dirty="0"/>
              <a:t>o</a:t>
            </a:r>
            <a:r>
              <a:rPr lang="en-US" sz="2800" baseline="-16000" dirty="0"/>
              <a:t>2 </a:t>
            </a:r>
            <a:r>
              <a:rPr lang="en-US" sz="2800" dirty="0"/>
              <a:t>... </a:t>
            </a:r>
            <a:r>
              <a:rPr lang="en-US" sz="2800" dirty="0" err="1" smtClean="0"/>
              <a:t>o</a:t>
            </a:r>
            <a:r>
              <a:rPr lang="en-US" sz="2800" baseline="-16000" dirty="0" err="1" smtClean="0"/>
              <a:t>T</a:t>
            </a:r>
            <a:r>
              <a:rPr lang="en-US" sz="2800" dirty="0" smtClean="0"/>
              <a:t>)</a:t>
            </a:r>
            <a:endParaRPr lang="en-US" sz="3200" dirty="0"/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7315200" y="3733800"/>
            <a:ext cx="35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ym typeface="Symbol" charset="0"/>
              </a:rPr>
              <a:t>=</a:t>
            </a:r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457200" y="4419600"/>
            <a:ext cx="757781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/>
              <a:t>P(</a:t>
            </a:r>
            <a:r>
              <a:rPr lang="en-US" sz="2800" dirty="0" err="1"/>
              <a:t>q</a:t>
            </a:r>
            <a:r>
              <a:rPr lang="en-US" sz="2800" baseline="-16000" dirty="0" err="1"/>
              <a:t>k</a:t>
            </a:r>
            <a:r>
              <a:rPr lang="en-US" sz="2800" dirty="0"/>
              <a:t>= </a:t>
            </a:r>
            <a:r>
              <a:rPr lang="en-US" sz="2800" dirty="0" err="1"/>
              <a:t>s</a:t>
            </a:r>
            <a:r>
              <a:rPr lang="en-US" sz="2800" baseline="-16000" dirty="0" err="1"/>
              <a:t>i</a:t>
            </a:r>
            <a:r>
              <a:rPr lang="en-US" sz="2800" baseline="-26000" dirty="0"/>
              <a:t>  </a:t>
            </a:r>
            <a:r>
              <a:rPr lang="en-US" sz="2800" dirty="0"/>
              <a:t>,</a:t>
            </a:r>
            <a:r>
              <a:rPr lang="en-US" sz="2800" baseline="-26000" dirty="0"/>
              <a:t> </a:t>
            </a:r>
            <a:r>
              <a:rPr lang="en-US" sz="2800" dirty="0"/>
              <a:t>o</a:t>
            </a:r>
            <a:r>
              <a:rPr lang="en-US" sz="2800" baseline="-16000" dirty="0"/>
              <a:t>1 </a:t>
            </a:r>
            <a:r>
              <a:rPr lang="en-US" sz="2800" dirty="0"/>
              <a:t>o</a:t>
            </a:r>
            <a:r>
              <a:rPr lang="en-US" sz="2800" baseline="-16000" dirty="0"/>
              <a:t>2 </a:t>
            </a:r>
            <a:r>
              <a:rPr lang="en-US" sz="2800" dirty="0"/>
              <a:t>... o</a:t>
            </a:r>
            <a:r>
              <a:rPr lang="en-US" sz="2800" baseline="-16000" dirty="0"/>
              <a:t>k</a:t>
            </a:r>
            <a:r>
              <a:rPr lang="en-US" sz="2800" dirty="0"/>
              <a:t>) </a:t>
            </a:r>
            <a:r>
              <a:rPr lang="en-US" sz="3200" dirty="0" err="1"/>
              <a:t>a</a:t>
            </a:r>
            <a:r>
              <a:rPr lang="en-US" baseline="-16000" dirty="0" err="1"/>
              <a:t>ij</a:t>
            </a:r>
            <a:r>
              <a:rPr lang="en-US" sz="3200" dirty="0"/>
              <a:t> </a:t>
            </a:r>
            <a:r>
              <a:rPr lang="en-US" sz="3200" dirty="0" err="1"/>
              <a:t>b</a:t>
            </a:r>
            <a:r>
              <a:rPr lang="en-US" baseline="-16000" dirty="0" err="1"/>
              <a:t>j</a:t>
            </a:r>
            <a:r>
              <a:rPr lang="en-US" baseline="-16000" dirty="0"/>
              <a:t> </a:t>
            </a:r>
            <a:r>
              <a:rPr lang="en-US" sz="3200" dirty="0"/>
              <a:t>(o</a:t>
            </a:r>
            <a:r>
              <a:rPr lang="en-US" baseline="-16000" dirty="0"/>
              <a:t>k+1 </a:t>
            </a:r>
            <a:r>
              <a:rPr lang="en-US" sz="3200" dirty="0"/>
              <a:t>)</a:t>
            </a:r>
            <a:r>
              <a:rPr lang="en-US" sz="2800" dirty="0"/>
              <a:t> P(o</a:t>
            </a:r>
            <a:r>
              <a:rPr lang="en-US" sz="2800" baseline="-16000" dirty="0"/>
              <a:t>k+2  </a:t>
            </a:r>
            <a:r>
              <a:rPr lang="en-US" sz="2800" dirty="0"/>
              <a:t>... </a:t>
            </a:r>
            <a:r>
              <a:rPr lang="en-US" sz="2800" dirty="0" err="1" smtClean="0"/>
              <a:t>o</a:t>
            </a:r>
            <a:r>
              <a:rPr lang="en-US" sz="2800" baseline="-16000" dirty="0" err="1" smtClean="0"/>
              <a:t>T</a:t>
            </a:r>
            <a:r>
              <a:rPr lang="en-US" sz="2800" dirty="0" smtClean="0"/>
              <a:t> </a:t>
            </a:r>
            <a:r>
              <a:rPr lang="en-US" sz="2800" dirty="0"/>
              <a:t>|</a:t>
            </a:r>
            <a:r>
              <a:rPr lang="en-US" sz="2800" baseline="-26000" dirty="0"/>
              <a:t> </a:t>
            </a:r>
            <a:r>
              <a:rPr lang="en-US" sz="2800" baseline="-16000" dirty="0"/>
              <a:t> </a:t>
            </a:r>
            <a:r>
              <a:rPr lang="en-US" sz="2800" dirty="0"/>
              <a:t>q</a:t>
            </a:r>
            <a:r>
              <a:rPr lang="en-US" sz="2800" baseline="-16000" dirty="0"/>
              <a:t>k+1</a:t>
            </a:r>
            <a:r>
              <a:rPr lang="en-US" sz="2800" dirty="0"/>
              <a:t>= </a:t>
            </a:r>
            <a:r>
              <a:rPr lang="en-US" sz="2800" dirty="0" err="1"/>
              <a:t>s</a:t>
            </a:r>
            <a:r>
              <a:rPr lang="en-US" sz="2800" baseline="-16000" dirty="0" err="1"/>
              <a:t>j</a:t>
            </a:r>
            <a:r>
              <a:rPr lang="en-US" sz="2800" baseline="-26000" dirty="0"/>
              <a:t> </a:t>
            </a:r>
            <a:r>
              <a:rPr lang="en-US" sz="2800" dirty="0"/>
              <a:t>) </a:t>
            </a:r>
          </a:p>
          <a:p>
            <a:r>
              <a:rPr lang="en-US" sz="2800" dirty="0"/>
              <a:t>                                 P(o</a:t>
            </a:r>
            <a:r>
              <a:rPr lang="en-US" sz="2800" baseline="-16000" dirty="0"/>
              <a:t>1 </a:t>
            </a:r>
            <a:r>
              <a:rPr lang="en-US" sz="2800" dirty="0"/>
              <a:t>o</a:t>
            </a:r>
            <a:r>
              <a:rPr lang="en-US" sz="2800" baseline="-16000" dirty="0"/>
              <a:t>2 </a:t>
            </a:r>
            <a:r>
              <a:rPr lang="en-US" sz="2800" dirty="0"/>
              <a:t>... </a:t>
            </a:r>
            <a:r>
              <a:rPr lang="en-US" sz="2800" dirty="0" err="1" smtClean="0"/>
              <a:t>o</a:t>
            </a:r>
            <a:r>
              <a:rPr lang="en-US" sz="2800" baseline="-16000" dirty="0" err="1" smtClean="0"/>
              <a:t>T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8382000" y="4800600"/>
            <a:ext cx="35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ym typeface="Symbol" charset="0"/>
              </a:rPr>
              <a:t>=</a:t>
            </a:r>
          </a:p>
        </p:txBody>
      </p:sp>
      <p:sp>
        <p:nvSpPr>
          <p:cNvPr id="34825" name="Text Box 9"/>
          <p:cNvSpPr txBox="1">
            <a:spLocks noChangeArrowheads="1"/>
          </p:cNvSpPr>
          <p:nvPr/>
        </p:nvSpPr>
        <p:spPr bwMode="auto">
          <a:xfrm>
            <a:off x="1547664" y="5445224"/>
            <a:ext cx="6045245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dirty="0">
                <a:sym typeface="Symbol" charset="0"/>
              </a:rPr>
              <a:t>   </a:t>
            </a:r>
            <a:r>
              <a:rPr lang="en-US" sz="3200" dirty="0" smtClean="0">
                <a:sym typeface="Symbol" charset="0"/>
              </a:rPr>
              <a:t> </a:t>
            </a:r>
            <a:r>
              <a:rPr lang="en-US" sz="3200" dirty="0" err="1" smtClean="0">
                <a:sym typeface="Symbol" charset="0"/>
              </a:rPr>
              <a:t>forward</a:t>
            </a:r>
            <a:r>
              <a:rPr lang="en-US" baseline="-25000" dirty="0" err="1" smtClean="0">
                <a:sym typeface="Symbol" charset="0"/>
              </a:rPr>
              <a:t>k</a:t>
            </a:r>
            <a:r>
              <a:rPr lang="en-US" dirty="0">
                <a:sym typeface="Symbol" charset="0"/>
              </a:rPr>
              <a:t>(</a:t>
            </a:r>
            <a:r>
              <a:rPr lang="en-US" dirty="0" err="1">
                <a:sym typeface="Symbol" charset="0"/>
              </a:rPr>
              <a:t>i</a:t>
            </a:r>
            <a:r>
              <a:rPr lang="en-US" dirty="0">
                <a:sym typeface="Symbol" charset="0"/>
              </a:rPr>
              <a:t>)</a:t>
            </a:r>
            <a:r>
              <a:rPr lang="en-US" sz="2800" dirty="0"/>
              <a:t> </a:t>
            </a:r>
            <a:r>
              <a:rPr lang="en-US" sz="3200" dirty="0" err="1"/>
              <a:t>a</a:t>
            </a:r>
            <a:r>
              <a:rPr lang="en-US" baseline="-16000" dirty="0" err="1"/>
              <a:t>ij</a:t>
            </a:r>
            <a:r>
              <a:rPr lang="en-US" sz="3200" dirty="0"/>
              <a:t> </a:t>
            </a:r>
            <a:r>
              <a:rPr lang="en-US" sz="3200" dirty="0" err="1"/>
              <a:t>b</a:t>
            </a:r>
            <a:r>
              <a:rPr lang="en-US" baseline="-16000" dirty="0" err="1"/>
              <a:t>j</a:t>
            </a:r>
            <a:r>
              <a:rPr lang="en-US" baseline="-16000" dirty="0"/>
              <a:t> </a:t>
            </a:r>
            <a:r>
              <a:rPr lang="en-US" sz="3200" dirty="0"/>
              <a:t>(o</a:t>
            </a:r>
            <a:r>
              <a:rPr lang="en-US" baseline="-16000" dirty="0"/>
              <a:t>k+1 </a:t>
            </a:r>
            <a:r>
              <a:rPr lang="en-US" sz="3200" dirty="0"/>
              <a:t>)</a:t>
            </a:r>
            <a:r>
              <a:rPr lang="en-US" sz="2800" dirty="0"/>
              <a:t> </a:t>
            </a:r>
            <a:r>
              <a:rPr lang="en-US" sz="3200" dirty="0" smtClean="0">
                <a:sym typeface="Symbol" charset="0"/>
              </a:rPr>
              <a:t>backward</a:t>
            </a:r>
            <a:r>
              <a:rPr lang="en-US" baseline="-25000" dirty="0" smtClean="0">
                <a:sym typeface="Symbol" charset="0"/>
              </a:rPr>
              <a:t>k</a:t>
            </a:r>
            <a:r>
              <a:rPr lang="en-US" baseline="-25000" dirty="0">
                <a:sym typeface="Symbol" charset="0"/>
              </a:rPr>
              <a:t>+1</a:t>
            </a:r>
            <a:r>
              <a:rPr lang="en-US" dirty="0">
                <a:sym typeface="Symbol" charset="0"/>
              </a:rPr>
              <a:t>(j) </a:t>
            </a:r>
            <a:endParaRPr lang="en-US" sz="2800" dirty="0"/>
          </a:p>
        </p:txBody>
      </p:sp>
      <p:sp>
        <p:nvSpPr>
          <p:cNvPr id="34826" name="Line 10"/>
          <p:cNvSpPr>
            <a:spLocks noChangeShapeType="1"/>
          </p:cNvSpPr>
          <p:nvPr/>
        </p:nvSpPr>
        <p:spPr bwMode="auto">
          <a:xfrm>
            <a:off x="2438400" y="3962400"/>
            <a:ext cx="4800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4827" name="Line 11"/>
          <p:cNvSpPr>
            <a:spLocks noChangeShapeType="1"/>
          </p:cNvSpPr>
          <p:nvPr/>
        </p:nvSpPr>
        <p:spPr bwMode="auto">
          <a:xfrm>
            <a:off x="533400" y="5029200"/>
            <a:ext cx="784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4831" name="Rectangle 15"/>
          <p:cNvSpPr>
            <a:spLocks noGrp="1" noChangeArrowheads="1"/>
          </p:cNvSpPr>
          <p:nvPr>
            <p:ph type="title" idx="4294967295"/>
          </p:nvPr>
        </p:nvSpPr>
        <p:spPr>
          <a:xfrm>
            <a:off x="286072" y="197768"/>
            <a:ext cx="8534400" cy="1143000"/>
          </a:xfrm>
        </p:spPr>
        <p:txBody>
          <a:bodyPr/>
          <a:lstStyle/>
          <a:p>
            <a:r>
              <a:rPr lang="en-US" sz="3600" dirty="0">
                <a:solidFill>
                  <a:schemeClr val="tx1"/>
                </a:solidFill>
              </a:rPr>
              <a:t>Baum-Welch algorithm: </a:t>
            </a:r>
            <a:r>
              <a:rPr lang="en-US" sz="3600" dirty="0" smtClean="0">
                <a:solidFill>
                  <a:schemeClr val="tx1"/>
                </a:solidFill>
              </a:rPr>
              <a:t>Expectation </a:t>
            </a:r>
            <a:r>
              <a:rPr lang="en-US" sz="3600" dirty="0">
                <a:solidFill>
                  <a:schemeClr val="tx1"/>
                </a:solidFill>
              </a:rPr>
              <a:t>step(1)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839807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" grpId="0" animBg="1"/>
      <p:bldP spid="34825" grpId="0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609600" y="1143000"/>
            <a:ext cx="809307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dirty="0" smtClean="0"/>
              <a:t>Define </a:t>
            </a:r>
            <a:r>
              <a:rPr lang="en-US" sz="2400" dirty="0"/>
              <a:t>variable</a:t>
            </a:r>
            <a:r>
              <a:rPr lang="en-US" dirty="0"/>
              <a:t> </a:t>
            </a:r>
            <a:r>
              <a:rPr lang="en-US" sz="3200" dirty="0">
                <a:sym typeface="Symbol" charset="0"/>
              </a:rPr>
              <a:t></a:t>
            </a:r>
            <a:r>
              <a:rPr lang="en-US" baseline="-25000" dirty="0">
                <a:sym typeface="Symbol" charset="0"/>
              </a:rPr>
              <a:t>k</a:t>
            </a:r>
            <a:r>
              <a:rPr lang="en-US" sz="2400" dirty="0">
                <a:sym typeface="Symbol" charset="0"/>
              </a:rPr>
              <a:t>(</a:t>
            </a:r>
            <a:r>
              <a:rPr lang="en-US" sz="2400" dirty="0" err="1">
                <a:sym typeface="Symbol" charset="0"/>
              </a:rPr>
              <a:t>i</a:t>
            </a:r>
            <a:r>
              <a:rPr lang="en-US" sz="2400" dirty="0">
                <a:sym typeface="Symbol" charset="0"/>
              </a:rPr>
              <a:t>) </a:t>
            </a:r>
            <a:r>
              <a:rPr lang="en-US" sz="2400" dirty="0"/>
              <a:t>as  the probability of being in state </a:t>
            </a:r>
            <a:r>
              <a:rPr lang="en-US" sz="3200" dirty="0" err="1"/>
              <a:t>s</a:t>
            </a:r>
            <a:r>
              <a:rPr lang="en-US" baseline="-16000" dirty="0" err="1"/>
              <a:t>i</a:t>
            </a:r>
            <a:r>
              <a:rPr lang="en-US" dirty="0"/>
              <a:t> </a:t>
            </a:r>
            <a:r>
              <a:rPr lang="en-US" sz="2400" dirty="0"/>
              <a:t>at time k, given the observation sequence</a:t>
            </a:r>
            <a:r>
              <a:rPr lang="en-US" dirty="0"/>
              <a:t> </a:t>
            </a:r>
            <a:r>
              <a:rPr lang="en-US" sz="3200" dirty="0"/>
              <a:t>o</a:t>
            </a:r>
            <a:r>
              <a:rPr lang="en-US" baseline="-16000" dirty="0"/>
              <a:t>1 </a:t>
            </a:r>
            <a:r>
              <a:rPr lang="en-US" sz="3200" dirty="0"/>
              <a:t>o</a:t>
            </a:r>
            <a:r>
              <a:rPr lang="en-US" baseline="-16000" dirty="0"/>
              <a:t>2 </a:t>
            </a:r>
            <a:r>
              <a:rPr lang="en-US" sz="3200" dirty="0"/>
              <a:t>... </a:t>
            </a:r>
            <a:r>
              <a:rPr lang="en-US" sz="3200" dirty="0" err="1" smtClean="0"/>
              <a:t>o</a:t>
            </a:r>
            <a:r>
              <a:rPr lang="en-US" baseline="-16000" dirty="0" err="1" smtClean="0"/>
              <a:t>T</a:t>
            </a:r>
            <a:r>
              <a:rPr lang="en-US" baseline="-16000" dirty="0" smtClean="0"/>
              <a:t> </a:t>
            </a:r>
            <a:r>
              <a:rPr lang="en-US" dirty="0"/>
              <a:t>. </a:t>
            </a:r>
          </a:p>
          <a:p>
            <a:r>
              <a:rPr lang="en-US" sz="3200" dirty="0">
                <a:sym typeface="Symbol" charset="0"/>
              </a:rPr>
              <a:t>           </a:t>
            </a:r>
            <a:r>
              <a:rPr lang="en-US" baseline="-25000" dirty="0">
                <a:sym typeface="Symbol" charset="0"/>
              </a:rPr>
              <a:t>k</a:t>
            </a:r>
            <a:r>
              <a:rPr lang="en-US" dirty="0">
                <a:sym typeface="Symbol" charset="0"/>
              </a:rPr>
              <a:t>(</a:t>
            </a:r>
            <a:r>
              <a:rPr lang="en-US" dirty="0" err="1">
                <a:sym typeface="Symbol" charset="0"/>
              </a:rPr>
              <a:t>i</a:t>
            </a:r>
            <a:r>
              <a:rPr lang="en-US" dirty="0">
                <a:sym typeface="Symbol" charset="0"/>
              </a:rPr>
              <a:t>)= </a:t>
            </a:r>
            <a:r>
              <a:rPr lang="en-US" sz="3200" dirty="0"/>
              <a:t>P(</a:t>
            </a:r>
            <a:r>
              <a:rPr lang="en-US" sz="3200" dirty="0" err="1"/>
              <a:t>q</a:t>
            </a:r>
            <a:r>
              <a:rPr lang="en-US" baseline="-16000" dirty="0" err="1"/>
              <a:t>k</a:t>
            </a:r>
            <a:r>
              <a:rPr lang="en-US" dirty="0"/>
              <a:t>= </a:t>
            </a:r>
            <a:r>
              <a:rPr lang="en-US" sz="3200" dirty="0" err="1"/>
              <a:t>s</a:t>
            </a:r>
            <a:r>
              <a:rPr lang="en-US" baseline="-16000" dirty="0" err="1"/>
              <a:t>i</a:t>
            </a:r>
            <a:r>
              <a:rPr lang="en-US" sz="1800" baseline="-26000" dirty="0"/>
              <a:t>   </a:t>
            </a:r>
            <a:r>
              <a:rPr lang="en-US" sz="3200" dirty="0"/>
              <a:t>|</a:t>
            </a:r>
            <a:r>
              <a:rPr lang="en-US" sz="1800" baseline="-26000" dirty="0"/>
              <a:t> </a:t>
            </a:r>
            <a:r>
              <a:rPr lang="en-US" sz="3200" dirty="0"/>
              <a:t>o</a:t>
            </a:r>
            <a:r>
              <a:rPr lang="en-US" baseline="-16000" dirty="0"/>
              <a:t>1 </a:t>
            </a:r>
            <a:r>
              <a:rPr lang="en-US" sz="3200" dirty="0"/>
              <a:t>o</a:t>
            </a:r>
            <a:r>
              <a:rPr lang="en-US" baseline="-16000" dirty="0"/>
              <a:t>2 </a:t>
            </a:r>
            <a:r>
              <a:rPr lang="en-US" sz="3200" dirty="0"/>
              <a:t>... </a:t>
            </a:r>
            <a:r>
              <a:rPr lang="en-US" sz="3200" dirty="0" err="1" smtClean="0"/>
              <a:t>o</a:t>
            </a:r>
            <a:r>
              <a:rPr lang="en-US" baseline="-16000" dirty="0" err="1" smtClean="0"/>
              <a:t>T</a:t>
            </a:r>
            <a:r>
              <a:rPr lang="en-US" sz="3200" dirty="0" smtClean="0"/>
              <a:t>) </a:t>
            </a:r>
            <a:endParaRPr lang="en-US" sz="3200" dirty="0"/>
          </a:p>
        </p:txBody>
      </p:sp>
      <p:grpSp>
        <p:nvGrpSpPr>
          <p:cNvPr id="35853" name="Group 13"/>
          <p:cNvGrpSpPr>
            <a:grpSpLocks/>
          </p:cNvGrpSpPr>
          <p:nvPr/>
        </p:nvGrpSpPr>
        <p:grpSpPr bwMode="auto">
          <a:xfrm>
            <a:off x="914400" y="3048000"/>
            <a:ext cx="6675441" cy="1901825"/>
            <a:chOff x="768" y="2160"/>
            <a:chExt cx="4205" cy="1198"/>
          </a:xfrm>
        </p:grpSpPr>
        <p:sp>
          <p:nvSpPr>
            <p:cNvPr id="35844" name="Text Box 4"/>
            <p:cNvSpPr txBox="1">
              <a:spLocks noChangeArrowheads="1"/>
            </p:cNvSpPr>
            <p:nvPr/>
          </p:nvSpPr>
          <p:spPr bwMode="auto">
            <a:xfrm>
              <a:off x="768" y="2256"/>
              <a:ext cx="57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>
                  <a:sym typeface="Symbol" charset="0"/>
                </a:rPr>
                <a:t></a:t>
              </a:r>
              <a:r>
                <a:rPr lang="en-US" baseline="-25000">
                  <a:sym typeface="Symbol" charset="0"/>
                </a:rPr>
                <a:t>k</a:t>
              </a:r>
              <a:r>
                <a:rPr lang="en-US">
                  <a:sym typeface="Symbol" charset="0"/>
                </a:rPr>
                <a:t>(i)=</a:t>
              </a:r>
            </a:p>
          </p:txBody>
        </p:sp>
        <p:sp>
          <p:nvSpPr>
            <p:cNvPr id="35845" name="Text Box 5"/>
            <p:cNvSpPr txBox="1">
              <a:spLocks noChangeArrowheads="1"/>
            </p:cNvSpPr>
            <p:nvPr/>
          </p:nvSpPr>
          <p:spPr bwMode="auto">
            <a:xfrm>
              <a:off x="1584" y="2160"/>
              <a:ext cx="1886" cy="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dirty="0"/>
                <a:t>P(</a:t>
              </a:r>
              <a:r>
                <a:rPr lang="en-US" sz="2800" dirty="0" err="1"/>
                <a:t>q</a:t>
              </a:r>
              <a:r>
                <a:rPr lang="en-US" sz="2800" baseline="-16000" dirty="0" err="1"/>
                <a:t>k</a:t>
              </a:r>
              <a:r>
                <a:rPr lang="en-US" sz="2800" dirty="0"/>
                <a:t>= </a:t>
              </a:r>
              <a:r>
                <a:rPr lang="en-US" sz="2800" dirty="0" err="1"/>
                <a:t>s</a:t>
              </a:r>
              <a:r>
                <a:rPr lang="en-US" sz="2800" baseline="-16000" dirty="0" err="1"/>
                <a:t>i</a:t>
              </a:r>
              <a:r>
                <a:rPr lang="en-US" sz="2800" baseline="-26000" dirty="0"/>
                <a:t> </a:t>
              </a:r>
              <a:r>
                <a:rPr lang="en-US" sz="2800" dirty="0"/>
                <a:t>,</a:t>
              </a:r>
              <a:r>
                <a:rPr lang="en-US" sz="2800" baseline="-26000" dirty="0"/>
                <a:t> </a:t>
              </a:r>
              <a:r>
                <a:rPr lang="en-US" sz="2800" dirty="0"/>
                <a:t>o</a:t>
              </a:r>
              <a:r>
                <a:rPr lang="en-US" sz="2800" baseline="-16000" dirty="0"/>
                <a:t>1 </a:t>
              </a:r>
              <a:r>
                <a:rPr lang="en-US" sz="2800" dirty="0"/>
                <a:t>o</a:t>
              </a:r>
              <a:r>
                <a:rPr lang="en-US" sz="2800" baseline="-16000" dirty="0"/>
                <a:t>2 </a:t>
              </a:r>
              <a:r>
                <a:rPr lang="en-US" sz="2800" dirty="0"/>
                <a:t>... </a:t>
              </a:r>
              <a:r>
                <a:rPr lang="en-US" sz="2800" dirty="0" err="1" smtClean="0"/>
                <a:t>o</a:t>
              </a:r>
              <a:r>
                <a:rPr lang="en-US" sz="2800" baseline="-16000" dirty="0" err="1" smtClean="0"/>
                <a:t>T</a:t>
              </a:r>
              <a:r>
                <a:rPr lang="en-US" sz="2800" dirty="0" smtClean="0"/>
                <a:t>)</a:t>
              </a:r>
              <a:endParaRPr lang="en-US" sz="2800" dirty="0"/>
            </a:p>
            <a:p>
              <a:r>
                <a:rPr lang="en-US" sz="2800" dirty="0"/>
                <a:t>    P(o</a:t>
              </a:r>
              <a:r>
                <a:rPr lang="en-US" sz="2800" baseline="-16000" dirty="0"/>
                <a:t>1 </a:t>
              </a:r>
              <a:r>
                <a:rPr lang="en-US" sz="2800" dirty="0"/>
                <a:t>o</a:t>
              </a:r>
              <a:r>
                <a:rPr lang="en-US" sz="2800" baseline="-16000" dirty="0"/>
                <a:t>2 </a:t>
              </a:r>
              <a:r>
                <a:rPr lang="en-US" sz="2800" dirty="0"/>
                <a:t>... </a:t>
              </a:r>
              <a:r>
                <a:rPr lang="en-US" sz="2800" dirty="0" err="1" smtClean="0"/>
                <a:t>o</a:t>
              </a:r>
              <a:r>
                <a:rPr lang="en-US" sz="2800" baseline="-16000" dirty="0" err="1" smtClean="0"/>
                <a:t>T</a:t>
              </a:r>
              <a:r>
                <a:rPr lang="en-US" sz="2800" dirty="0" smtClean="0"/>
                <a:t>)</a:t>
              </a:r>
              <a:endParaRPr lang="en-US" sz="3200" dirty="0"/>
            </a:p>
          </p:txBody>
        </p:sp>
        <p:sp>
          <p:nvSpPr>
            <p:cNvPr id="35846" name="Text Box 6"/>
            <p:cNvSpPr txBox="1">
              <a:spLocks noChangeArrowheads="1"/>
            </p:cNvSpPr>
            <p:nvPr/>
          </p:nvSpPr>
          <p:spPr bwMode="auto">
            <a:xfrm>
              <a:off x="3744" y="2352"/>
              <a:ext cx="22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>
                  <a:sym typeface="Symbol" charset="0"/>
                </a:rPr>
                <a:t>=</a:t>
              </a:r>
            </a:p>
          </p:txBody>
        </p:sp>
        <p:sp>
          <p:nvSpPr>
            <p:cNvPr id="35849" name="Text Box 9"/>
            <p:cNvSpPr txBox="1">
              <a:spLocks noChangeArrowheads="1"/>
            </p:cNvSpPr>
            <p:nvPr/>
          </p:nvSpPr>
          <p:spPr bwMode="auto">
            <a:xfrm>
              <a:off x="2256" y="2990"/>
              <a:ext cx="2717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 dirty="0">
                  <a:sym typeface="Symbol" charset="0"/>
                </a:rPr>
                <a:t>  </a:t>
              </a:r>
              <a:r>
                <a:rPr lang="en-US" sz="3200" dirty="0" smtClean="0">
                  <a:sym typeface="Symbol" charset="0"/>
                </a:rPr>
                <a:t> </a:t>
              </a:r>
              <a:r>
                <a:rPr lang="en-US" sz="3200" dirty="0" err="1" smtClean="0">
                  <a:sym typeface="Symbol" charset="0"/>
                </a:rPr>
                <a:t>forward</a:t>
              </a:r>
              <a:r>
                <a:rPr lang="en-US" baseline="-25000" dirty="0" err="1" smtClean="0">
                  <a:sym typeface="Symbol" charset="0"/>
                </a:rPr>
                <a:t>k</a:t>
              </a:r>
              <a:r>
                <a:rPr lang="en-US" dirty="0">
                  <a:sym typeface="Symbol" charset="0"/>
                </a:rPr>
                <a:t>(</a:t>
              </a:r>
              <a:r>
                <a:rPr lang="en-US" dirty="0" err="1">
                  <a:sym typeface="Symbol" charset="0"/>
                </a:rPr>
                <a:t>i</a:t>
              </a:r>
              <a:r>
                <a:rPr lang="en-US" dirty="0">
                  <a:sym typeface="Symbol" charset="0"/>
                </a:rPr>
                <a:t>)</a:t>
              </a:r>
              <a:r>
                <a:rPr lang="en-US" sz="2800" dirty="0"/>
                <a:t> </a:t>
              </a:r>
              <a:r>
                <a:rPr lang="en-US" sz="3200" dirty="0" err="1" smtClean="0">
                  <a:sym typeface="Symbol" charset="0"/>
                </a:rPr>
                <a:t>backward</a:t>
              </a:r>
              <a:r>
                <a:rPr lang="en-US" baseline="-25000" dirty="0" err="1" smtClean="0">
                  <a:sym typeface="Symbol" charset="0"/>
                </a:rPr>
                <a:t>k</a:t>
              </a:r>
              <a:r>
                <a:rPr lang="en-US" dirty="0">
                  <a:sym typeface="Symbol" charset="0"/>
                </a:rPr>
                <a:t>(</a:t>
              </a:r>
              <a:r>
                <a:rPr lang="en-US" dirty="0" err="1">
                  <a:sym typeface="Symbol" charset="0"/>
                </a:rPr>
                <a:t>i</a:t>
              </a:r>
              <a:r>
                <a:rPr lang="en-US" dirty="0">
                  <a:sym typeface="Symbol" charset="0"/>
                </a:rPr>
                <a:t>) </a:t>
              </a:r>
              <a:endParaRPr lang="en-US" sz="2800" dirty="0"/>
            </a:p>
          </p:txBody>
        </p:sp>
        <p:sp>
          <p:nvSpPr>
            <p:cNvPr id="35850" name="Line 10"/>
            <p:cNvSpPr>
              <a:spLocks noChangeShapeType="1"/>
            </p:cNvSpPr>
            <p:nvPr/>
          </p:nvSpPr>
          <p:spPr bwMode="auto">
            <a:xfrm>
              <a:off x="1536" y="2496"/>
              <a:ext cx="192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35854" name="Rectangle 14"/>
          <p:cNvSpPr>
            <a:spLocks noGrp="1" noChangeArrowheads="1"/>
          </p:cNvSpPr>
          <p:nvPr>
            <p:ph type="title" idx="4294967295"/>
          </p:nvPr>
        </p:nvSpPr>
        <p:spPr>
          <a:xfrm>
            <a:off x="251520" y="197768"/>
            <a:ext cx="8791128" cy="1143000"/>
          </a:xfrm>
        </p:spPr>
        <p:txBody>
          <a:bodyPr/>
          <a:lstStyle/>
          <a:p>
            <a:r>
              <a:rPr lang="en-US" sz="3600" dirty="0">
                <a:solidFill>
                  <a:schemeClr val="tx1"/>
                </a:solidFill>
              </a:rPr>
              <a:t>Baum-Welch algorithm: </a:t>
            </a:r>
            <a:r>
              <a:rPr lang="en-US" sz="3600" dirty="0" smtClean="0">
                <a:solidFill>
                  <a:schemeClr val="tx1"/>
                </a:solidFill>
              </a:rPr>
              <a:t>Expectation </a:t>
            </a:r>
            <a:r>
              <a:rPr lang="en-US" sz="3600" dirty="0">
                <a:solidFill>
                  <a:schemeClr val="tx1"/>
                </a:solidFill>
              </a:rPr>
              <a:t>step(2)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220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1584325" y="371475"/>
            <a:ext cx="184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de-DE" sz="2800"/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457200" y="1295400"/>
            <a:ext cx="8169275" cy="4585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dirty="0"/>
              <a:t>We calculated </a:t>
            </a:r>
            <a:r>
              <a:rPr lang="en-US" dirty="0"/>
              <a:t> </a:t>
            </a:r>
            <a:r>
              <a:rPr lang="en-US" sz="3200" dirty="0">
                <a:sym typeface="Symbol" charset="0"/>
              </a:rPr>
              <a:t></a:t>
            </a:r>
            <a:r>
              <a:rPr lang="en-US" baseline="-25000" dirty="0">
                <a:sym typeface="Symbol" charset="0"/>
              </a:rPr>
              <a:t>k</a:t>
            </a:r>
            <a:r>
              <a:rPr lang="en-US" dirty="0">
                <a:sym typeface="Symbol" charset="0"/>
              </a:rPr>
              <a:t>(</a:t>
            </a:r>
            <a:r>
              <a:rPr lang="en-US" dirty="0" err="1">
                <a:sym typeface="Symbol" charset="0"/>
              </a:rPr>
              <a:t>i,j</a:t>
            </a:r>
            <a:r>
              <a:rPr lang="en-US" dirty="0">
                <a:sym typeface="Symbol" charset="0"/>
              </a:rPr>
              <a:t>) = </a:t>
            </a:r>
            <a:r>
              <a:rPr lang="en-US" sz="3200" dirty="0"/>
              <a:t>P(</a:t>
            </a:r>
            <a:r>
              <a:rPr lang="en-US" sz="3200" dirty="0" err="1"/>
              <a:t>q</a:t>
            </a:r>
            <a:r>
              <a:rPr lang="en-US" baseline="-16000" dirty="0" err="1"/>
              <a:t>k</a:t>
            </a:r>
            <a:r>
              <a:rPr lang="en-US" dirty="0"/>
              <a:t>= </a:t>
            </a:r>
            <a:r>
              <a:rPr lang="en-US" sz="3200" dirty="0" err="1"/>
              <a:t>s</a:t>
            </a:r>
            <a:r>
              <a:rPr lang="en-US" baseline="-16000" dirty="0" err="1"/>
              <a:t>i</a:t>
            </a:r>
            <a:r>
              <a:rPr lang="en-US" sz="1800" baseline="-26000" dirty="0"/>
              <a:t>  </a:t>
            </a:r>
            <a:r>
              <a:rPr lang="en-US" sz="3200" dirty="0"/>
              <a:t>,</a:t>
            </a:r>
            <a:r>
              <a:rPr lang="en-US" sz="1800" baseline="-26000" dirty="0"/>
              <a:t> </a:t>
            </a:r>
            <a:r>
              <a:rPr lang="en-US" sz="3200" dirty="0"/>
              <a:t>q</a:t>
            </a:r>
            <a:r>
              <a:rPr lang="en-US" baseline="-16000" dirty="0"/>
              <a:t>k+1</a:t>
            </a:r>
            <a:r>
              <a:rPr lang="en-US" dirty="0"/>
              <a:t>= </a:t>
            </a:r>
            <a:r>
              <a:rPr lang="en-US" sz="3200" dirty="0" err="1"/>
              <a:t>s</a:t>
            </a:r>
            <a:r>
              <a:rPr lang="en-US" baseline="-16000" dirty="0" err="1"/>
              <a:t>j</a:t>
            </a:r>
            <a:r>
              <a:rPr lang="en-US" sz="1800" baseline="-26000" dirty="0"/>
              <a:t>  </a:t>
            </a:r>
            <a:r>
              <a:rPr lang="en-US" sz="3200" dirty="0"/>
              <a:t>|</a:t>
            </a:r>
            <a:r>
              <a:rPr lang="en-US" sz="1800" baseline="-26000" dirty="0"/>
              <a:t> </a:t>
            </a:r>
            <a:r>
              <a:rPr lang="en-US" sz="3200" dirty="0"/>
              <a:t>o</a:t>
            </a:r>
            <a:r>
              <a:rPr lang="en-US" baseline="-16000" dirty="0"/>
              <a:t>1 </a:t>
            </a:r>
            <a:r>
              <a:rPr lang="en-US" sz="3200" dirty="0"/>
              <a:t>o</a:t>
            </a:r>
            <a:r>
              <a:rPr lang="en-US" baseline="-16000" dirty="0"/>
              <a:t>2 </a:t>
            </a:r>
            <a:r>
              <a:rPr lang="en-US" sz="3200" dirty="0"/>
              <a:t>... </a:t>
            </a:r>
            <a:r>
              <a:rPr lang="en-US" sz="3200" dirty="0" err="1" smtClean="0"/>
              <a:t>o</a:t>
            </a:r>
            <a:r>
              <a:rPr lang="en-US" baseline="-16000" dirty="0" err="1" smtClean="0"/>
              <a:t>T</a:t>
            </a:r>
            <a:r>
              <a:rPr lang="en-US" sz="3200" dirty="0" smtClean="0"/>
              <a:t>) </a:t>
            </a:r>
            <a:endParaRPr lang="en-US" sz="3200" dirty="0"/>
          </a:p>
          <a:p>
            <a:r>
              <a:rPr lang="en-US" dirty="0"/>
              <a:t>               </a:t>
            </a:r>
            <a:r>
              <a:rPr lang="en-US" sz="2400" dirty="0"/>
              <a:t>and      </a:t>
            </a:r>
            <a:r>
              <a:rPr lang="en-US" sz="3200" dirty="0">
                <a:sym typeface="Symbol" charset="0"/>
              </a:rPr>
              <a:t></a:t>
            </a:r>
            <a:r>
              <a:rPr lang="en-US" baseline="-25000" dirty="0">
                <a:sym typeface="Symbol" charset="0"/>
              </a:rPr>
              <a:t>k</a:t>
            </a:r>
            <a:r>
              <a:rPr lang="en-US" dirty="0">
                <a:sym typeface="Symbol" charset="0"/>
              </a:rPr>
              <a:t>(</a:t>
            </a:r>
            <a:r>
              <a:rPr lang="en-US" dirty="0" err="1">
                <a:sym typeface="Symbol" charset="0"/>
              </a:rPr>
              <a:t>i</a:t>
            </a:r>
            <a:r>
              <a:rPr lang="en-US" dirty="0">
                <a:sym typeface="Symbol" charset="0"/>
              </a:rPr>
              <a:t>)= </a:t>
            </a:r>
            <a:r>
              <a:rPr lang="en-US" sz="3200" dirty="0"/>
              <a:t>P(</a:t>
            </a:r>
            <a:r>
              <a:rPr lang="en-US" sz="3200" dirty="0" err="1"/>
              <a:t>q</a:t>
            </a:r>
            <a:r>
              <a:rPr lang="en-US" baseline="-16000" dirty="0" err="1"/>
              <a:t>k</a:t>
            </a:r>
            <a:r>
              <a:rPr lang="en-US" dirty="0"/>
              <a:t>= </a:t>
            </a:r>
            <a:r>
              <a:rPr lang="en-US" sz="3200" dirty="0" err="1"/>
              <a:t>s</a:t>
            </a:r>
            <a:r>
              <a:rPr lang="en-US" baseline="-16000" dirty="0" err="1"/>
              <a:t>i</a:t>
            </a:r>
            <a:r>
              <a:rPr lang="en-US" sz="1800" baseline="-26000" dirty="0"/>
              <a:t>   </a:t>
            </a:r>
            <a:r>
              <a:rPr lang="en-US" sz="3200" dirty="0"/>
              <a:t>|</a:t>
            </a:r>
            <a:r>
              <a:rPr lang="en-US" sz="1800" baseline="-26000" dirty="0"/>
              <a:t> </a:t>
            </a:r>
            <a:r>
              <a:rPr lang="en-US" sz="3200" dirty="0"/>
              <a:t>o</a:t>
            </a:r>
            <a:r>
              <a:rPr lang="en-US" baseline="-16000" dirty="0"/>
              <a:t>1 </a:t>
            </a:r>
            <a:r>
              <a:rPr lang="en-US" sz="3200" dirty="0"/>
              <a:t>o</a:t>
            </a:r>
            <a:r>
              <a:rPr lang="en-US" baseline="-16000" dirty="0"/>
              <a:t>2 </a:t>
            </a:r>
            <a:r>
              <a:rPr lang="en-US" sz="3200" dirty="0"/>
              <a:t>... </a:t>
            </a:r>
            <a:r>
              <a:rPr lang="en-US" sz="3200" dirty="0" err="1" smtClean="0"/>
              <a:t>o</a:t>
            </a:r>
            <a:r>
              <a:rPr lang="en-US" baseline="-16000" dirty="0" err="1" smtClean="0"/>
              <a:t>T</a:t>
            </a:r>
            <a:r>
              <a:rPr lang="en-US" sz="3200" dirty="0" smtClean="0"/>
              <a:t>) </a:t>
            </a:r>
            <a:endParaRPr lang="en-US" dirty="0"/>
          </a:p>
          <a:p>
            <a:pPr>
              <a:buFontTx/>
              <a:buChar char="•"/>
            </a:pPr>
            <a:endParaRPr lang="en-US" dirty="0"/>
          </a:p>
          <a:p>
            <a:r>
              <a:rPr lang="en-US" sz="2400" dirty="0" smtClean="0"/>
              <a:t>Expected </a:t>
            </a:r>
            <a:r>
              <a:rPr lang="en-US" sz="2400" dirty="0"/>
              <a:t>number of transitions from state</a:t>
            </a:r>
            <a:r>
              <a:rPr lang="en-US" dirty="0"/>
              <a:t> </a:t>
            </a:r>
            <a:r>
              <a:rPr lang="en-US" sz="3200" dirty="0" err="1"/>
              <a:t>s</a:t>
            </a:r>
            <a:r>
              <a:rPr lang="en-US" baseline="-16000" dirty="0" err="1"/>
              <a:t>i</a:t>
            </a:r>
            <a:r>
              <a:rPr lang="en-US" dirty="0"/>
              <a:t> </a:t>
            </a:r>
            <a:r>
              <a:rPr lang="en-US" sz="2400" dirty="0"/>
              <a:t>to state </a:t>
            </a:r>
            <a:r>
              <a:rPr lang="en-US" sz="3200" dirty="0" err="1"/>
              <a:t>s</a:t>
            </a:r>
            <a:r>
              <a:rPr lang="en-US" baseline="-16000" dirty="0" err="1"/>
              <a:t>j</a:t>
            </a:r>
            <a:r>
              <a:rPr lang="en-US" dirty="0"/>
              <a:t> =</a:t>
            </a:r>
          </a:p>
          <a:p>
            <a:r>
              <a:rPr lang="en-US" dirty="0"/>
              <a:t>                   =  </a:t>
            </a:r>
            <a:r>
              <a:rPr lang="en-US" sz="3200" dirty="0">
                <a:sym typeface="Symbol" charset="0"/>
              </a:rPr>
              <a:t></a:t>
            </a:r>
            <a:r>
              <a:rPr lang="en-US" baseline="-25000" dirty="0">
                <a:sym typeface="Symbol" charset="0"/>
              </a:rPr>
              <a:t>k  </a:t>
            </a:r>
            <a:r>
              <a:rPr lang="en-US" sz="3200" dirty="0">
                <a:sym typeface="Symbol" charset="0"/>
              </a:rPr>
              <a:t></a:t>
            </a:r>
            <a:r>
              <a:rPr lang="en-US" baseline="-25000" dirty="0">
                <a:sym typeface="Symbol" charset="0"/>
              </a:rPr>
              <a:t>k</a:t>
            </a:r>
            <a:r>
              <a:rPr lang="en-US" dirty="0">
                <a:sym typeface="Symbol" charset="0"/>
              </a:rPr>
              <a:t>(</a:t>
            </a:r>
            <a:r>
              <a:rPr lang="en-US" dirty="0" err="1">
                <a:sym typeface="Symbol" charset="0"/>
              </a:rPr>
              <a:t>i,j</a:t>
            </a:r>
            <a:r>
              <a:rPr lang="en-US" dirty="0">
                <a:sym typeface="Symbol" charset="0"/>
              </a:rPr>
              <a:t>)</a:t>
            </a:r>
          </a:p>
          <a:p>
            <a:r>
              <a:rPr lang="en-US" sz="2400" dirty="0" smtClean="0"/>
              <a:t>Expected </a:t>
            </a:r>
            <a:r>
              <a:rPr lang="en-US" sz="2400" dirty="0"/>
              <a:t>number of transitions out of state</a:t>
            </a:r>
            <a:r>
              <a:rPr lang="en-US" dirty="0"/>
              <a:t> </a:t>
            </a:r>
            <a:r>
              <a:rPr lang="en-US" sz="3200" dirty="0" err="1"/>
              <a:t>s</a:t>
            </a:r>
            <a:r>
              <a:rPr lang="en-US" baseline="-16000" dirty="0" err="1"/>
              <a:t>i</a:t>
            </a:r>
            <a:r>
              <a:rPr lang="en-US" dirty="0"/>
              <a:t>  = </a:t>
            </a:r>
            <a:r>
              <a:rPr lang="en-US" sz="3200" dirty="0">
                <a:sym typeface="Symbol" charset="0"/>
              </a:rPr>
              <a:t></a:t>
            </a:r>
            <a:r>
              <a:rPr lang="en-US" baseline="-25000" dirty="0">
                <a:sym typeface="Symbol" charset="0"/>
              </a:rPr>
              <a:t>k  </a:t>
            </a:r>
            <a:r>
              <a:rPr lang="en-US" sz="3200" dirty="0">
                <a:sym typeface="Symbol" charset="0"/>
              </a:rPr>
              <a:t></a:t>
            </a:r>
            <a:r>
              <a:rPr lang="en-US" baseline="-25000" dirty="0">
                <a:sym typeface="Symbol" charset="0"/>
              </a:rPr>
              <a:t>k</a:t>
            </a:r>
            <a:r>
              <a:rPr lang="en-US" dirty="0">
                <a:sym typeface="Symbol" charset="0"/>
              </a:rPr>
              <a:t>(</a:t>
            </a:r>
            <a:r>
              <a:rPr lang="en-US" dirty="0" err="1">
                <a:sym typeface="Symbol" charset="0"/>
              </a:rPr>
              <a:t>i</a:t>
            </a:r>
            <a:r>
              <a:rPr lang="en-US" dirty="0">
                <a:sym typeface="Symbol" charset="0"/>
              </a:rPr>
              <a:t>)</a:t>
            </a:r>
          </a:p>
          <a:p>
            <a:pPr>
              <a:buFontTx/>
              <a:buChar char="•"/>
            </a:pPr>
            <a:endParaRPr lang="en-US" dirty="0">
              <a:sym typeface="Symbol" charset="0"/>
            </a:endParaRPr>
          </a:p>
          <a:p>
            <a:r>
              <a:rPr lang="en-US" sz="2400" dirty="0" smtClean="0"/>
              <a:t>Expected </a:t>
            </a:r>
            <a:r>
              <a:rPr lang="en-US" sz="2400" dirty="0"/>
              <a:t>number of times observation</a:t>
            </a:r>
            <a:r>
              <a:rPr lang="en-US" dirty="0"/>
              <a:t> </a:t>
            </a:r>
            <a:r>
              <a:rPr lang="en-US" sz="3200" dirty="0" err="1"/>
              <a:t>v</a:t>
            </a:r>
            <a:r>
              <a:rPr lang="en-US" sz="3200" baseline="-16000" dirty="0" err="1"/>
              <a:t>m</a:t>
            </a:r>
            <a:r>
              <a:rPr lang="en-US" dirty="0"/>
              <a:t> </a:t>
            </a:r>
            <a:r>
              <a:rPr lang="en-US" sz="2400" dirty="0"/>
              <a:t>occurs in state </a:t>
            </a:r>
            <a:r>
              <a:rPr lang="en-US" sz="3200" dirty="0" err="1" smtClean="0"/>
              <a:t>s</a:t>
            </a:r>
            <a:r>
              <a:rPr lang="en-US" sz="3200" baseline="-16000" dirty="0" err="1" smtClean="0"/>
              <a:t>i</a:t>
            </a:r>
            <a:r>
              <a:rPr lang="en-US" sz="3200" baseline="-16000" dirty="0" smtClean="0"/>
              <a:t> </a:t>
            </a:r>
            <a:r>
              <a:rPr lang="en-US" dirty="0"/>
              <a:t>=</a:t>
            </a:r>
          </a:p>
          <a:p>
            <a:r>
              <a:rPr lang="en-US" dirty="0"/>
              <a:t>                   = </a:t>
            </a:r>
            <a:r>
              <a:rPr lang="en-US" sz="3200" dirty="0">
                <a:sym typeface="Symbol" charset="0"/>
              </a:rPr>
              <a:t></a:t>
            </a:r>
            <a:r>
              <a:rPr lang="en-US" baseline="-25000" dirty="0">
                <a:sym typeface="Symbol" charset="0"/>
              </a:rPr>
              <a:t>k  </a:t>
            </a:r>
            <a:r>
              <a:rPr lang="en-US" sz="3200" dirty="0">
                <a:sym typeface="Symbol" charset="0"/>
              </a:rPr>
              <a:t></a:t>
            </a:r>
            <a:r>
              <a:rPr lang="en-US" baseline="-25000" dirty="0">
                <a:sym typeface="Symbol" charset="0"/>
              </a:rPr>
              <a:t>k</a:t>
            </a:r>
            <a:r>
              <a:rPr lang="en-US" sz="2400" dirty="0">
                <a:sym typeface="Symbol" charset="0"/>
              </a:rPr>
              <a:t>(</a:t>
            </a:r>
            <a:r>
              <a:rPr lang="en-US" sz="2400" dirty="0" err="1">
                <a:sym typeface="Symbol" charset="0"/>
              </a:rPr>
              <a:t>i</a:t>
            </a:r>
            <a:r>
              <a:rPr lang="en-US" sz="2400" dirty="0">
                <a:sym typeface="Symbol" charset="0"/>
              </a:rPr>
              <a:t>) , k is such that </a:t>
            </a:r>
            <a:r>
              <a:rPr lang="en-US" sz="3200" dirty="0"/>
              <a:t>o</a:t>
            </a:r>
            <a:r>
              <a:rPr lang="en-US" baseline="-16000" dirty="0"/>
              <a:t>k</a:t>
            </a:r>
            <a:r>
              <a:rPr lang="en-US" dirty="0">
                <a:sym typeface="Symbol" charset="0"/>
              </a:rPr>
              <a:t>= </a:t>
            </a:r>
            <a:r>
              <a:rPr lang="en-US" sz="3200" dirty="0" err="1"/>
              <a:t>v</a:t>
            </a:r>
            <a:r>
              <a:rPr lang="en-US" sz="3200" baseline="-16000" dirty="0" err="1"/>
              <a:t>m</a:t>
            </a:r>
            <a:r>
              <a:rPr lang="en-US" dirty="0"/>
              <a:t> </a:t>
            </a:r>
            <a:endParaRPr lang="en-US" dirty="0">
              <a:sym typeface="Symbol" charset="0"/>
            </a:endParaRPr>
          </a:p>
          <a:p>
            <a:r>
              <a:rPr lang="en-US" sz="2400" dirty="0" smtClean="0">
                <a:sym typeface="Symbol" charset="0"/>
              </a:rPr>
              <a:t>Expected </a:t>
            </a:r>
            <a:r>
              <a:rPr lang="en-US" sz="2400" dirty="0"/>
              <a:t>frequency in state</a:t>
            </a:r>
            <a:r>
              <a:rPr lang="en-US" dirty="0"/>
              <a:t> </a:t>
            </a:r>
            <a:r>
              <a:rPr lang="en-US" sz="3200" dirty="0" err="1"/>
              <a:t>s</a:t>
            </a:r>
            <a:r>
              <a:rPr lang="en-US" sz="3200" baseline="-16000" dirty="0" err="1"/>
              <a:t>i</a:t>
            </a:r>
            <a:r>
              <a:rPr lang="en-US" dirty="0"/>
              <a:t> </a:t>
            </a:r>
            <a:r>
              <a:rPr lang="en-US" sz="2400" dirty="0"/>
              <a:t>at time</a:t>
            </a:r>
            <a:r>
              <a:rPr lang="en-US" sz="2000" dirty="0"/>
              <a:t> k=1 :  </a:t>
            </a:r>
            <a:r>
              <a:rPr lang="en-US" sz="3200" dirty="0">
                <a:sym typeface="Symbol" charset="0"/>
              </a:rPr>
              <a:t></a:t>
            </a:r>
            <a:r>
              <a:rPr lang="en-US" baseline="-25000" dirty="0">
                <a:sym typeface="Symbol" charset="0"/>
              </a:rPr>
              <a:t>1</a:t>
            </a:r>
            <a:r>
              <a:rPr lang="en-US" dirty="0">
                <a:sym typeface="Symbol" charset="0"/>
              </a:rPr>
              <a:t>(</a:t>
            </a:r>
            <a:r>
              <a:rPr lang="en-US" dirty="0" err="1">
                <a:sym typeface="Symbol" charset="0"/>
              </a:rPr>
              <a:t>i</a:t>
            </a:r>
            <a:r>
              <a:rPr lang="en-US" dirty="0">
                <a:sym typeface="Symbol" charset="0"/>
              </a:rPr>
              <a:t>) </a:t>
            </a:r>
            <a:r>
              <a:rPr lang="en-US" dirty="0"/>
              <a:t>. </a:t>
            </a:r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279400" y="197768"/>
            <a:ext cx="8839200" cy="1143000"/>
          </a:xfrm>
        </p:spPr>
        <p:txBody>
          <a:bodyPr/>
          <a:lstStyle/>
          <a:p>
            <a:r>
              <a:rPr lang="en-US" sz="3600" dirty="0">
                <a:solidFill>
                  <a:schemeClr val="tx1"/>
                </a:solidFill>
              </a:rPr>
              <a:t>Baum-Welch algorithm: </a:t>
            </a:r>
            <a:r>
              <a:rPr lang="en-US" sz="3600" dirty="0" smtClean="0">
                <a:solidFill>
                  <a:schemeClr val="tx1"/>
                </a:solidFill>
              </a:rPr>
              <a:t>Expectation </a:t>
            </a:r>
            <a:r>
              <a:rPr lang="en-US" sz="3600" dirty="0">
                <a:solidFill>
                  <a:schemeClr val="tx1"/>
                </a:solidFill>
              </a:rPr>
              <a:t>step(3)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621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>
          <a:xfrm>
            <a:off x="337120" y="201960"/>
            <a:ext cx="8915400" cy="1066800"/>
          </a:xfrm>
          <a:noFill/>
        </p:spPr>
        <p:txBody>
          <a:bodyPr/>
          <a:lstStyle/>
          <a:p>
            <a:pPr eaLnBrk="1" hangingPunct="1"/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Dynamic Bayesian Networks</a:t>
            </a:r>
          </a:p>
        </p:txBody>
      </p:sp>
      <p:sp>
        <p:nvSpPr>
          <p:cNvPr id="3789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1268760"/>
            <a:ext cx="8686800" cy="4525963"/>
          </a:xfrm>
        </p:spPr>
        <p:txBody>
          <a:bodyPr/>
          <a:lstStyle/>
          <a:p>
            <a:pPr marL="609600" indent="-609600" eaLnBrk="1" hangingPunct="1"/>
            <a:r>
              <a:rPr lang="en-US" sz="2000" dirty="0">
                <a:latin typeface="Lucida Grande" charset="0"/>
                <a:ea typeface="ＭＳ Ｐゴシック" charset="0"/>
                <a:cs typeface="ＭＳ Ｐゴシック" charset="0"/>
              </a:rPr>
              <a:t>There are two possible fixes if the approximation is too inaccurate:</a:t>
            </a:r>
          </a:p>
          <a:p>
            <a:pPr marL="982663" lvl="1" indent="-533400" eaLnBrk="1" hangingPunct="1"/>
            <a:r>
              <a:rPr lang="en-US" sz="2000" dirty="0">
                <a:latin typeface="Lucida Grande" charset="0"/>
                <a:ea typeface="ＭＳ Ｐゴシック" charset="0"/>
              </a:rPr>
              <a:t>Increasing the order of the Markov process model. For example, adding </a:t>
            </a:r>
            <a:r>
              <a:rPr lang="en-US" sz="2000" i="1" dirty="0">
                <a:latin typeface="Lucida Grande" charset="0"/>
                <a:ea typeface="ＭＳ Ｐゴシック" charset="0"/>
              </a:rPr>
              <a:t>         </a:t>
            </a:r>
            <a:r>
              <a:rPr lang="en-US" sz="2000" dirty="0">
                <a:latin typeface="Lucida Grande" charset="0"/>
                <a:ea typeface="ＭＳ Ｐゴシック" charset="0"/>
              </a:rPr>
              <a:t>   as a parent of </a:t>
            </a:r>
            <a:r>
              <a:rPr lang="en-US" sz="2000" i="1" dirty="0">
                <a:latin typeface="Lucida Grande" charset="0"/>
                <a:ea typeface="ＭＳ Ｐゴシック" charset="0"/>
              </a:rPr>
              <a:t>        </a:t>
            </a:r>
            <a:r>
              <a:rPr lang="en-US" sz="2000" dirty="0">
                <a:latin typeface="Lucida Grande" charset="0"/>
                <a:ea typeface="ＭＳ Ｐゴシック" charset="0"/>
              </a:rPr>
              <a:t>, which might give slightly more accurate predictions.</a:t>
            </a:r>
          </a:p>
          <a:p>
            <a:pPr marL="982663" lvl="1" indent="-533400" eaLnBrk="1" hangingPunct="1"/>
            <a:r>
              <a:rPr lang="en-US" sz="2000" dirty="0">
                <a:latin typeface="Lucida Grande" charset="0"/>
                <a:ea typeface="ＭＳ Ｐゴシック" charset="0"/>
              </a:rPr>
              <a:t>Increasing the set of state variables. For example, adding</a:t>
            </a:r>
            <a:br>
              <a:rPr lang="en-US" sz="2000" dirty="0">
                <a:latin typeface="Lucida Grande" charset="0"/>
                <a:ea typeface="ＭＳ Ｐゴシック" charset="0"/>
              </a:rPr>
            </a:br>
            <a:r>
              <a:rPr lang="en-US" sz="2000" dirty="0">
                <a:latin typeface="Lucida Grande" charset="0"/>
                <a:ea typeface="ＭＳ Ｐゴシック" charset="0"/>
              </a:rPr>
              <a:t>               to allow to incorporate historical records of rainy seasons, or adding                       ,                  and </a:t>
            </a:r>
            <a:r>
              <a:rPr lang="en-US" sz="2000" i="1" dirty="0">
                <a:latin typeface="Book Antiqua" charset="0"/>
                <a:ea typeface="ＭＳ Ｐゴシック" charset="0"/>
              </a:rPr>
              <a:t>Pressure</a:t>
            </a:r>
            <a:r>
              <a:rPr lang="en-US" sz="2000" dirty="0">
                <a:latin typeface="Lucida Grande" charset="0"/>
                <a:ea typeface="ＭＳ Ｐゴシック" charset="0"/>
              </a:rPr>
              <a:t>                 to allow to use a physical model of rainy conditions.</a:t>
            </a:r>
          </a:p>
          <a:p>
            <a:pPr marL="609600" indent="-609600" eaLnBrk="1" hangingPunct="1">
              <a:buFont typeface="Times" charset="0"/>
              <a:buNone/>
            </a:pPr>
            <a:endParaRPr lang="en-US" sz="2000" dirty="0">
              <a:latin typeface="Lucida Grande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37891" name="Object 2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727463468"/>
              </p:ext>
            </p:extLst>
          </p:nvPr>
        </p:nvGraphicFramePr>
        <p:xfrm>
          <a:off x="3627116" y="2264123"/>
          <a:ext cx="81915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736" name="Formel" r:id="rId4" imgW="469900" imgH="228600" progId="Equation.3">
                  <p:embed/>
                </p:oleObj>
              </mc:Choice>
              <mc:Fallback>
                <p:oleObj name="Formel" r:id="rId4" imgW="4699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7116" y="2264123"/>
                        <a:ext cx="819150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2" name="Object 3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1191750582"/>
              </p:ext>
            </p:extLst>
          </p:nvPr>
        </p:nvGraphicFramePr>
        <p:xfrm>
          <a:off x="1466528" y="3216623"/>
          <a:ext cx="900113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737" name="Formel" r:id="rId6" imgW="508000" imgH="228600" progId="Equation.3">
                  <p:embed/>
                </p:oleObj>
              </mc:Choice>
              <mc:Fallback>
                <p:oleObj name="Formel" r:id="rId6" imgW="508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6528" y="3216623"/>
                        <a:ext cx="900113" cy="414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1825259"/>
              </p:ext>
            </p:extLst>
          </p:nvPr>
        </p:nvGraphicFramePr>
        <p:xfrm>
          <a:off x="4057328" y="3546823"/>
          <a:ext cx="1447800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738" name="Formel" r:id="rId8" imgW="850900" imgH="228600" progId="Equation.3">
                  <p:embed/>
                </p:oleObj>
              </mc:Choice>
              <mc:Fallback>
                <p:oleObj name="Formel" r:id="rId8" imgW="8509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7328" y="3546823"/>
                        <a:ext cx="1447800" cy="388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9407879"/>
              </p:ext>
            </p:extLst>
          </p:nvPr>
        </p:nvGraphicFramePr>
        <p:xfrm>
          <a:off x="8546778" y="3459510"/>
          <a:ext cx="15875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739" name="Formel" r:id="rId10" imgW="76200" imgH="228600" progId="Equation.3">
                  <p:embed/>
                </p:oleObj>
              </mc:Choice>
              <mc:Fallback>
                <p:oleObj name="Formel" r:id="rId10" imgW="76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46778" y="3459510"/>
                        <a:ext cx="158750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0259823"/>
              </p:ext>
            </p:extLst>
          </p:nvPr>
        </p:nvGraphicFramePr>
        <p:xfrm>
          <a:off x="5671816" y="3529360"/>
          <a:ext cx="1143000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740" name="Formel" r:id="rId12" imgW="647700" imgH="228600" progId="Equation.3">
                  <p:embed/>
                </p:oleObj>
              </mc:Choice>
              <mc:Fallback>
                <p:oleObj name="Formel" r:id="rId12" imgW="6477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1816" y="3529360"/>
                        <a:ext cx="1143000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6216385"/>
              </p:ext>
            </p:extLst>
          </p:nvPr>
        </p:nvGraphicFramePr>
        <p:xfrm>
          <a:off x="6252841" y="2259360"/>
          <a:ext cx="700087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741" name="Formel" r:id="rId14" imgW="368300" imgH="228600" progId="Equation.3">
                  <p:embed/>
                </p:oleObj>
              </mc:Choice>
              <mc:Fallback>
                <p:oleObj name="Formel" r:id="rId14" imgW="3683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2841" y="2259360"/>
                        <a:ext cx="700087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29264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228600" y="1349375"/>
            <a:ext cx="9112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/>
              <a:t>a</a:t>
            </a:r>
            <a:r>
              <a:rPr lang="en-US" baseline="-16000"/>
              <a:t>ij  </a:t>
            </a:r>
            <a:r>
              <a:rPr lang="en-US" sz="3200"/>
              <a:t>= </a:t>
            </a:r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971600" y="1193800"/>
            <a:ext cx="551034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Expected number of transitions from state</a:t>
            </a:r>
            <a:r>
              <a:rPr lang="en-US" sz="2000" dirty="0"/>
              <a:t> </a:t>
            </a:r>
            <a:r>
              <a:rPr lang="en-US" sz="2400" dirty="0" err="1"/>
              <a:t>s</a:t>
            </a:r>
            <a:r>
              <a:rPr lang="en-US" sz="2400" baseline="-16000" dirty="0" err="1"/>
              <a:t>j</a:t>
            </a:r>
            <a:r>
              <a:rPr lang="en-US" sz="2000" dirty="0"/>
              <a:t> </a:t>
            </a:r>
            <a:r>
              <a:rPr lang="en-US" dirty="0"/>
              <a:t>to  state</a:t>
            </a:r>
            <a:r>
              <a:rPr lang="en-US" sz="2000" dirty="0"/>
              <a:t> </a:t>
            </a:r>
            <a:r>
              <a:rPr lang="en-US" sz="2400" dirty="0" err="1"/>
              <a:t>s</a:t>
            </a:r>
            <a:r>
              <a:rPr lang="en-US" sz="2400" baseline="-16000" dirty="0" err="1"/>
              <a:t>i</a:t>
            </a:r>
            <a:endParaRPr lang="en-US" sz="2000" baseline="-16000" dirty="0"/>
          </a:p>
          <a:p>
            <a:r>
              <a:rPr lang="en-US" sz="2000" baseline="-16000" dirty="0"/>
              <a:t>        </a:t>
            </a:r>
            <a:r>
              <a:rPr lang="en-US" dirty="0"/>
              <a:t>Expected number of transitions out of state</a:t>
            </a:r>
            <a:r>
              <a:rPr lang="en-US" sz="2000" dirty="0"/>
              <a:t> </a:t>
            </a:r>
            <a:r>
              <a:rPr lang="en-US" sz="2400" dirty="0" err="1"/>
              <a:t>s</a:t>
            </a:r>
            <a:r>
              <a:rPr lang="en-US" sz="2400" baseline="-16000" dirty="0" err="1"/>
              <a:t>j</a:t>
            </a:r>
            <a:endParaRPr lang="en-US" sz="2000" baseline="-16000" dirty="0"/>
          </a:p>
        </p:txBody>
      </p:sp>
      <p:sp>
        <p:nvSpPr>
          <p:cNvPr id="37895" name="Line 7"/>
          <p:cNvSpPr>
            <a:spLocks noChangeShapeType="1"/>
          </p:cNvSpPr>
          <p:nvPr/>
        </p:nvSpPr>
        <p:spPr bwMode="auto">
          <a:xfrm>
            <a:off x="1371600" y="1676400"/>
            <a:ext cx="4648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304800" y="3048000"/>
            <a:ext cx="15716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/>
              <a:t>b</a:t>
            </a:r>
            <a:r>
              <a:rPr lang="en-US" baseline="-16000"/>
              <a:t>i</a:t>
            </a:r>
            <a:r>
              <a:rPr lang="en-US" sz="3200"/>
              <a:t>(v</a:t>
            </a:r>
            <a:r>
              <a:rPr lang="en-US" baseline="-16000"/>
              <a:t>m </a:t>
            </a:r>
            <a:r>
              <a:rPr lang="en-US" sz="3200"/>
              <a:t>)</a:t>
            </a:r>
            <a:r>
              <a:rPr lang="en-US" sz="1800" baseline="-26000"/>
              <a:t>   </a:t>
            </a:r>
            <a:r>
              <a:rPr lang="en-US" sz="3200"/>
              <a:t>= </a:t>
            </a:r>
          </a:p>
        </p:txBody>
      </p:sp>
      <p:sp>
        <p:nvSpPr>
          <p:cNvPr id="37897" name="Text Box 9"/>
          <p:cNvSpPr txBox="1">
            <a:spLocks noChangeArrowheads="1"/>
          </p:cNvSpPr>
          <p:nvPr/>
        </p:nvSpPr>
        <p:spPr bwMode="auto">
          <a:xfrm>
            <a:off x="1676400" y="2971800"/>
            <a:ext cx="50879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600" dirty="0"/>
              <a:t>Expected number of times observation</a:t>
            </a:r>
            <a:r>
              <a:rPr lang="en-US" sz="2000" dirty="0"/>
              <a:t> </a:t>
            </a:r>
            <a:r>
              <a:rPr lang="en-US" sz="2000" dirty="0" err="1"/>
              <a:t>v</a:t>
            </a:r>
            <a:r>
              <a:rPr lang="en-US" sz="2000" baseline="-16000" dirty="0" err="1"/>
              <a:t>m</a:t>
            </a:r>
            <a:r>
              <a:rPr lang="en-US" sz="2000" dirty="0"/>
              <a:t> </a:t>
            </a:r>
            <a:r>
              <a:rPr lang="en-US" sz="1600" dirty="0"/>
              <a:t>occurs in state</a:t>
            </a:r>
            <a:r>
              <a:rPr lang="en-US" sz="2000" dirty="0"/>
              <a:t> </a:t>
            </a:r>
            <a:r>
              <a:rPr lang="en-US" sz="2000" dirty="0" err="1"/>
              <a:t>s</a:t>
            </a:r>
            <a:r>
              <a:rPr lang="en-US" sz="2000" baseline="-16000" dirty="0" err="1"/>
              <a:t>i</a:t>
            </a:r>
            <a:endParaRPr lang="en-US" sz="2000" baseline="-16000" dirty="0"/>
          </a:p>
          <a:p>
            <a:pPr algn="ctr"/>
            <a:r>
              <a:rPr lang="en-US" sz="2000" dirty="0"/>
              <a:t>     </a:t>
            </a:r>
            <a:r>
              <a:rPr lang="en-US" sz="1600" dirty="0"/>
              <a:t>Expected number of times in state</a:t>
            </a:r>
            <a:r>
              <a:rPr lang="en-US" sz="2000" dirty="0"/>
              <a:t> </a:t>
            </a:r>
            <a:r>
              <a:rPr lang="en-US" sz="2000" dirty="0" err="1"/>
              <a:t>s</a:t>
            </a:r>
            <a:r>
              <a:rPr lang="en-US" sz="2000" baseline="-16000" dirty="0" err="1"/>
              <a:t>i</a:t>
            </a:r>
            <a:endParaRPr lang="en-US" baseline="-16000" dirty="0"/>
          </a:p>
        </p:txBody>
      </p:sp>
      <p:sp>
        <p:nvSpPr>
          <p:cNvPr id="37898" name="Line 10"/>
          <p:cNvSpPr>
            <a:spLocks noChangeShapeType="1"/>
          </p:cNvSpPr>
          <p:nvPr/>
        </p:nvSpPr>
        <p:spPr bwMode="auto">
          <a:xfrm>
            <a:off x="1828800" y="3352800"/>
            <a:ext cx="4800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899" name="Text Box 11"/>
          <p:cNvSpPr txBox="1">
            <a:spLocks noChangeArrowheads="1"/>
          </p:cNvSpPr>
          <p:nvPr/>
        </p:nvSpPr>
        <p:spPr bwMode="auto">
          <a:xfrm>
            <a:off x="838200" y="4724400"/>
            <a:ext cx="717279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dirty="0">
                <a:sym typeface="Symbol" charset="0"/>
              </a:rPr>
              <a:t></a:t>
            </a:r>
            <a:r>
              <a:rPr lang="en-US" baseline="-16000" dirty="0" err="1"/>
              <a:t>i</a:t>
            </a:r>
            <a:r>
              <a:rPr lang="en-US" baseline="-16000" dirty="0"/>
              <a:t> </a:t>
            </a:r>
            <a:r>
              <a:rPr lang="en-US" sz="3200" dirty="0"/>
              <a:t>= (</a:t>
            </a:r>
            <a:r>
              <a:rPr lang="en-US" sz="2400" dirty="0"/>
              <a:t>Expected frequency in state</a:t>
            </a:r>
            <a:r>
              <a:rPr lang="en-US" sz="2000" dirty="0"/>
              <a:t> </a:t>
            </a:r>
            <a:r>
              <a:rPr lang="en-US" sz="3200" dirty="0" err="1"/>
              <a:t>s</a:t>
            </a:r>
            <a:r>
              <a:rPr lang="en-US" baseline="-16000" dirty="0" err="1"/>
              <a:t>i</a:t>
            </a:r>
            <a:r>
              <a:rPr lang="en-US" dirty="0"/>
              <a:t> </a:t>
            </a:r>
            <a:r>
              <a:rPr lang="en-US" sz="2400" dirty="0"/>
              <a:t>at time</a:t>
            </a:r>
            <a:r>
              <a:rPr lang="en-US" sz="2000" dirty="0"/>
              <a:t> k=1</a:t>
            </a:r>
            <a:r>
              <a:rPr lang="en-US" sz="3200" dirty="0"/>
              <a:t>)</a:t>
            </a:r>
            <a:r>
              <a:rPr lang="en-US" dirty="0"/>
              <a:t>  </a:t>
            </a:r>
            <a:r>
              <a:rPr lang="en-US" sz="3200" dirty="0"/>
              <a:t>=</a:t>
            </a:r>
            <a:r>
              <a:rPr lang="en-US" dirty="0"/>
              <a:t>  </a:t>
            </a:r>
            <a:r>
              <a:rPr lang="en-US" sz="3200" dirty="0">
                <a:sym typeface="Symbol" charset="0"/>
              </a:rPr>
              <a:t></a:t>
            </a:r>
            <a:r>
              <a:rPr lang="en-US" baseline="-25000" dirty="0">
                <a:sym typeface="Symbol" charset="0"/>
              </a:rPr>
              <a:t>1</a:t>
            </a:r>
            <a:r>
              <a:rPr lang="en-US" dirty="0">
                <a:sym typeface="Symbol" charset="0"/>
              </a:rPr>
              <a:t>(</a:t>
            </a:r>
            <a:r>
              <a:rPr lang="en-US" dirty="0" err="1">
                <a:sym typeface="Symbol" charset="0"/>
              </a:rPr>
              <a:t>i</a:t>
            </a:r>
            <a:r>
              <a:rPr lang="en-US" dirty="0">
                <a:sym typeface="Symbol" charset="0"/>
              </a:rPr>
              <a:t>)</a:t>
            </a:r>
            <a:r>
              <a:rPr lang="en-US" dirty="0"/>
              <a:t>. </a:t>
            </a:r>
          </a:p>
        </p:txBody>
      </p:sp>
      <p:grpSp>
        <p:nvGrpSpPr>
          <p:cNvPr id="37905" name="Group 17"/>
          <p:cNvGrpSpPr>
            <a:grpSpLocks/>
          </p:cNvGrpSpPr>
          <p:nvPr/>
        </p:nvGrpSpPr>
        <p:grpSpPr bwMode="auto">
          <a:xfrm>
            <a:off x="6248400" y="1066800"/>
            <a:ext cx="2063750" cy="1066800"/>
            <a:chOff x="3936" y="672"/>
            <a:chExt cx="1300" cy="672"/>
          </a:xfrm>
        </p:grpSpPr>
        <p:sp>
          <p:nvSpPr>
            <p:cNvPr id="37901" name="Text Box 13"/>
            <p:cNvSpPr txBox="1">
              <a:spLocks noChangeArrowheads="1"/>
            </p:cNvSpPr>
            <p:nvPr/>
          </p:nvSpPr>
          <p:spPr bwMode="auto">
            <a:xfrm>
              <a:off x="3936" y="864"/>
              <a:ext cx="26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/>
                <a:t>=</a:t>
              </a:r>
            </a:p>
          </p:txBody>
        </p:sp>
        <p:sp>
          <p:nvSpPr>
            <p:cNvPr id="37903" name="Rectangle 15"/>
            <p:cNvSpPr>
              <a:spLocks noChangeArrowheads="1"/>
            </p:cNvSpPr>
            <p:nvPr/>
          </p:nvSpPr>
          <p:spPr bwMode="auto">
            <a:xfrm>
              <a:off x="4368" y="672"/>
              <a:ext cx="868" cy="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>
                  <a:sym typeface="Symbol" charset="0"/>
                </a:rPr>
                <a:t></a:t>
              </a:r>
              <a:r>
                <a:rPr lang="en-US" baseline="-25000">
                  <a:sym typeface="Symbol" charset="0"/>
                </a:rPr>
                <a:t>k  </a:t>
              </a:r>
              <a:r>
                <a:rPr lang="en-US" sz="3200">
                  <a:sym typeface="Symbol" charset="0"/>
                </a:rPr>
                <a:t></a:t>
              </a:r>
              <a:r>
                <a:rPr lang="en-US" baseline="-25000">
                  <a:sym typeface="Symbol" charset="0"/>
                </a:rPr>
                <a:t>k</a:t>
              </a:r>
              <a:r>
                <a:rPr lang="en-US">
                  <a:sym typeface="Symbol" charset="0"/>
                </a:rPr>
                <a:t>(i,j)</a:t>
              </a:r>
            </a:p>
            <a:p>
              <a:r>
                <a:rPr lang="en-US" sz="3200">
                  <a:sym typeface="Symbol" charset="0"/>
                </a:rPr>
                <a:t> </a:t>
              </a:r>
              <a:r>
                <a:rPr lang="en-US" baseline="-25000">
                  <a:sym typeface="Symbol" charset="0"/>
                </a:rPr>
                <a:t>k  </a:t>
              </a:r>
              <a:r>
                <a:rPr lang="en-US" sz="3200">
                  <a:sym typeface="Symbol" charset="0"/>
                </a:rPr>
                <a:t></a:t>
              </a:r>
              <a:r>
                <a:rPr lang="en-US" baseline="-25000">
                  <a:sym typeface="Symbol" charset="0"/>
                </a:rPr>
                <a:t>k</a:t>
              </a:r>
              <a:r>
                <a:rPr lang="en-US">
                  <a:sym typeface="Symbol" charset="0"/>
                </a:rPr>
                <a:t>(i)</a:t>
              </a:r>
            </a:p>
          </p:txBody>
        </p:sp>
        <p:sp>
          <p:nvSpPr>
            <p:cNvPr id="37904" name="Line 16"/>
            <p:cNvSpPr>
              <a:spLocks noChangeShapeType="1"/>
            </p:cNvSpPr>
            <p:nvPr/>
          </p:nvSpPr>
          <p:spPr bwMode="auto">
            <a:xfrm>
              <a:off x="4320" y="1056"/>
              <a:ext cx="91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37907" name="Text Box 19"/>
          <p:cNvSpPr txBox="1">
            <a:spLocks noChangeArrowheads="1"/>
          </p:cNvSpPr>
          <p:nvPr/>
        </p:nvSpPr>
        <p:spPr bwMode="auto">
          <a:xfrm>
            <a:off x="6781800" y="3048000"/>
            <a:ext cx="412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/>
              <a:t>=</a:t>
            </a:r>
          </a:p>
        </p:txBody>
      </p:sp>
      <p:sp>
        <p:nvSpPr>
          <p:cNvPr id="37908" name="Rectangle 20"/>
          <p:cNvSpPr>
            <a:spLocks noChangeArrowheads="1"/>
          </p:cNvSpPr>
          <p:nvPr/>
        </p:nvSpPr>
        <p:spPr bwMode="auto">
          <a:xfrm>
            <a:off x="7162800" y="2743200"/>
            <a:ext cx="17303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ym typeface="Symbol" charset="0"/>
              </a:rPr>
              <a:t> </a:t>
            </a:r>
            <a:r>
              <a:rPr lang="en-US" baseline="-25000">
                <a:sym typeface="Symbol" charset="0"/>
              </a:rPr>
              <a:t>k  </a:t>
            </a:r>
            <a:r>
              <a:rPr lang="en-US" sz="3200">
                <a:sym typeface="Symbol" charset="0"/>
              </a:rPr>
              <a:t></a:t>
            </a:r>
            <a:r>
              <a:rPr lang="en-US" baseline="-25000">
                <a:sym typeface="Symbol" charset="0"/>
              </a:rPr>
              <a:t>k</a:t>
            </a:r>
            <a:r>
              <a:rPr lang="en-US">
                <a:sym typeface="Symbol" charset="0"/>
              </a:rPr>
              <a:t>(i,j)</a:t>
            </a:r>
          </a:p>
          <a:p>
            <a:r>
              <a:rPr lang="en-US" sz="3200">
                <a:sym typeface="Symbol" charset="0"/>
              </a:rPr>
              <a:t></a:t>
            </a:r>
            <a:r>
              <a:rPr lang="en-US" sz="1600">
                <a:sym typeface="Symbol" charset="0"/>
              </a:rPr>
              <a:t>k,</a:t>
            </a:r>
            <a:r>
              <a:rPr lang="en-US" sz="1600"/>
              <a:t>o</a:t>
            </a:r>
            <a:r>
              <a:rPr lang="en-US" sz="1600" baseline="-16000"/>
              <a:t>k</a:t>
            </a:r>
            <a:r>
              <a:rPr lang="en-US" sz="1600">
                <a:sym typeface="Symbol" charset="0"/>
              </a:rPr>
              <a:t>= </a:t>
            </a:r>
            <a:r>
              <a:rPr lang="en-US" sz="1600"/>
              <a:t>v</a:t>
            </a:r>
            <a:r>
              <a:rPr lang="en-US" sz="1600" baseline="-16000"/>
              <a:t>m</a:t>
            </a:r>
            <a:r>
              <a:rPr lang="en-US" baseline="-25000">
                <a:sym typeface="Symbol" charset="0"/>
              </a:rPr>
              <a:t> </a:t>
            </a:r>
            <a:r>
              <a:rPr lang="en-US" sz="3200">
                <a:sym typeface="Symbol" charset="0"/>
              </a:rPr>
              <a:t></a:t>
            </a:r>
            <a:r>
              <a:rPr lang="en-US" baseline="-25000">
                <a:sym typeface="Symbol" charset="0"/>
              </a:rPr>
              <a:t>k</a:t>
            </a:r>
            <a:r>
              <a:rPr lang="en-US">
                <a:sym typeface="Symbol" charset="0"/>
              </a:rPr>
              <a:t>(i)</a:t>
            </a:r>
          </a:p>
        </p:txBody>
      </p:sp>
      <p:sp>
        <p:nvSpPr>
          <p:cNvPr id="37909" name="Line 21"/>
          <p:cNvSpPr>
            <a:spLocks noChangeShapeType="1"/>
          </p:cNvSpPr>
          <p:nvPr/>
        </p:nvSpPr>
        <p:spPr bwMode="auto">
          <a:xfrm>
            <a:off x="7239000" y="3352800"/>
            <a:ext cx="1600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912" name="Rectangle 24"/>
          <p:cNvSpPr>
            <a:spLocks noGrp="1" noChangeArrowheads="1"/>
          </p:cNvSpPr>
          <p:nvPr>
            <p:ph type="title" idx="4294967295"/>
          </p:nvPr>
        </p:nvSpPr>
        <p:spPr>
          <a:xfrm>
            <a:off x="323528" y="197768"/>
            <a:ext cx="8305800" cy="1143000"/>
          </a:xfrm>
        </p:spPr>
        <p:txBody>
          <a:bodyPr/>
          <a:lstStyle/>
          <a:p>
            <a:r>
              <a:rPr lang="en-US" sz="3600" dirty="0">
                <a:solidFill>
                  <a:schemeClr val="tx1"/>
                </a:solidFill>
              </a:rPr>
              <a:t>Baum-Welch algorithm: </a:t>
            </a:r>
            <a:r>
              <a:rPr lang="en-US" sz="3600" dirty="0" smtClean="0">
                <a:solidFill>
                  <a:schemeClr val="tx1"/>
                </a:solidFill>
              </a:rPr>
              <a:t>Maximization </a:t>
            </a:r>
            <a:r>
              <a:rPr lang="en-US" sz="3600" dirty="0">
                <a:solidFill>
                  <a:schemeClr val="tx1"/>
                </a:solidFill>
              </a:rPr>
              <a:t>step</a:t>
            </a:r>
          </a:p>
        </p:txBody>
      </p:sp>
    </p:spTree>
    <p:extLst>
      <p:ext uri="{BB962C8B-B14F-4D97-AF65-F5344CB8AC3E}">
        <p14:creationId xmlns:p14="http://schemas.microsoft.com/office/powerpoint/2010/main" val="1832054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DBN – Special Cases</a:t>
            </a:r>
          </a:p>
        </p:txBody>
      </p:sp>
      <p:sp>
        <p:nvSpPr>
          <p:cNvPr id="849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196752"/>
            <a:ext cx="7966075" cy="4114800"/>
          </a:xfrm>
        </p:spPr>
        <p:txBody>
          <a:bodyPr/>
          <a:lstStyle/>
          <a:p>
            <a:pPr marL="447675" indent="-447675" eaLnBrk="1" hangingPunct="1"/>
            <a:r>
              <a:rPr lang="en-US" sz="2800" dirty="0">
                <a:solidFill>
                  <a:schemeClr val="bg1">
                    <a:lumMod val="75000"/>
                  </a:schemeClr>
                </a:solidFill>
                <a:ea typeface="ＭＳ Ｐゴシック" charset="0"/>
                <a:cs typeface="ＭＳ Ｐゴシック" charset="0"/>
              </a:rPr>
              <a:t>Hidden Markov Model (HMMs):</a:t>
            </a:r>
          </a:p>
          <a:p>
            <a:pPr marL="447675" indent="-447675" eaLnBrk="1" hangingPunct="1">
              <a:buFont typeface="Times" charset="0"/>
              <a:buNone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  <a:ea typeface="ＭＳ Ｐゴシック" charset="0"/>
                <a:cs typeface="ＭＳ Ｐゴシック" charset="0"/>
              </a:rPr>
              <a:t>	</a:t>
            </a:r>
            <a:r>
              <a:rPr lang="en-US" sz="1800" dirty="0">
                <a:solidFill>
                  <a:schemeClr val="bg1">
                    <a:lumMod val="75000"/>
                  </a:schemeClr>
                </a:solidFill>
                <a:ea typeface="ＭＳ Ｐゴシック" charset="0"/>
                <a:cs typeface="ＭＳ Ｐゴシック" charset="0"/>
              </a:rPr>
              <a:t>Temporal probabilistic model in which the state of the process </a:t>
            </a:r>
            <a:br>
              <a:rPr lang="en-US" sz="1800" dirty="0">
                <a:solidFill>
                  <a:schemeClr val="bg1">
                    <a:lumMod val="75000"/>
                  </a:schemeClr>
                </a:solidFill>
                <a:ea typeface="ＭＳ Ｐゴシック" charset="0"/>
                <a:cs typeface="ＭＳ Ｐゴシック" charset="0"/>
              </a:rPr>
            </a:br>
            <a:r>
              <a:rPr lang="en-US" sz="1800" dirty="0">
                <a:solidFill>
                  <a:schemeClr val="bg1">
                    <a:lumMod val="75000"/>
                  </a:schemeClr>
                </a:solidFill>
                <a:ea typeface="ＭＳ Ｐゴシック" charset="0"/>
                <a:cs typeface="ＭＳ Ｐゴシック" charset="0"/>
              </a:rPr>
              <a:t>is described by a single discrete random variable. (The simplest kind of DBN )</a:t>
            </a:r>
          </a:p>
          <a:p>
            <a:pPr marL="447675" indent="-447675" eaLnBrk="1" hangingPunct="1"/>
            <a:endParaRPr lang="en-US" sz="1800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pPr marL="447675" indent="-447675" eaLnBrk="1" hangingPunct="1"/>
            <a:r>
              <a:rPr lang="en-US" sz="2800" dirty="0" err="1">
                <a:solidFill>
                  <a:srgbClr val="7DA031"/>
                </a:solidFill>
                <a:ea typeface="ＭＳ Ｐゴシック" charset="0"/>
                <a:cs typeface="ＭＳ Ｐゴシック" charset="0"/>
              </a:rPr>
              <a:t>Kalman</a:t>
            </a:r>
            <a:r>
              <a:rPr lang="en-US" sz="2800" dirty="0">
                <a:solidFill>
                  <a:srgbClr val="7DA031"/>
                </a:solidFill>
                <a:ea typeface="ＭＳ Ｐゴシック" charset="0"/>
                <a:cs typeface="ＭＳ Ｐゴシック" charset="0"/>
              </a:rPr>
              <a:t> Filter Models (KFMs):</a:t>
            </a:r>
          </a:p>
          <a:p>
            <a:pPr marL="447675" indent="-447675" eaLnBrk="1" hangingPunct="1">
              <a:buFont typeface="Times" charset="0"/>
              <a:buNone/>
            </a:pPr>
            <a:r>
              <a:rPr lang="en-US" sz="2800" dirty="0">
                <a:solidFill>
                  <a:srgbClr val="7DA031"/>
                </a:solidFill>
                <a:ea typeface="ＭＳ Ｐゴシック" charset="0"/>
                <a:cs typeface="ＭＳ Ｐゴシック" charset="0"/>
              </a:rPr>
              <a:t>	</a:t>
            </a:r>
            <a:r>
              <a:rPr lang="en-US" sz="1800" dirty="0">
                <a:solidFill>
                  <a:srgbClr val="7DA031"/>
                </a:solidFill>
                <a:ea typeface="ＭＳ Ｐゴシック" charset="0"/>
                <a:cs typeface="ＭＳ Ｐゴシック" charset="0"/>
              </a:rPr>
              <a:t>Estimate the state of a physical system from noisy observations over time. Also known as linear dynamical systems (LDSs).</a:t>
            </a:r>
          </a:p>
          <a:p>
            <a:pPr marL="447675" indent="-447675" eaLnBrk="1" hangingPunct="1">
              <a:buFont typeface="Times" charset="0"/>
              <a:buNone/>
            </a:pPr>
            <a:endParaRPr lang="en-US" sz="1800" dirty="0">
              <a:solidFill>
                <a:srgbClr val="7DA031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111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80710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Kalman Filters</a:t>
            </a:r>
          </a:p>
        </p:txBody>
      </p:sp>
      <p:pic>
        <p:nvPicPr>
          <p:cNvPr id="106498" name="Picture 3" descr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40768"/>
            <a:ext cx="8382000" cy="471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112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20098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err="1">
                <a:latin typeface="+mn-lt"/>
                <a:ea typeface="ＭＳ Ｐゴシック" charset="0"/>
                <a:cs typeface="ＭＳ Ｐゴシック" charset="0"/>
              </a:rPr>
              <a:t>Updating</a:t>
            </a:r>
            <a:r>
              <a:rPr lang="de-DE" dirty="0"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de-DE" dirty="0" err="1">
                <a:latin typeface="+mn-lt"/>
                <a:ea typeface="ＭＳ Ｐゴシック" charset="0"/>
                <a:cs typeface="ＭＳ Ｐゴシック" charset="0"/>
              </a:rPr>
              <a:t>Gaussian</a:t>
            </a:r>
            <a:r>
              <a:rPr lang="de-DE" dirty="0"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de-DE" dirty="0" err="1">
                <a:latin typeface="+mn-lt"/>
                <a:ea typeface="ＭＳ Ｐゴシック" charset="0"/>
                <a:cs typeface="ＭＳ Ｐゴシック" charset="0"/>
              </a:rPr>
              <a:t>Distributions</a:t>
            </a:r>
            <a:endParaRPr lang="de-DE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pic>
        <p:nvPicPr>
          <p:cNvPr id="108546" name="Picture 3" descr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12776"/>
            <a:ext cx="8229600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113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62902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Simple 1-D Example</a:t>
            </a:r>
          </a:p>
        </p:txBody>
      </p:sp>
      <p:pic>
        <p:nvPicPr>
          <p:cNvPr id="110594" name="Picture 3" descr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96752"/>
            <a:ext cx="6400800" cy="507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114</a:t>
            </a:fld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3275856" y="6309320"/>
            <a:ext cx="2498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s.d</a:t>
            </a:r>
            <a:r>
              <a:rPr lang="de-DE" dirty="0" smtClean="0"/>
              <a:t>.= </a:t>
            </a:r>
            <a:r>
              <a:rPr lang="de-DE" dirty="0" err="1" smtClean="0"/>
              <a:t>standard</a:t>
            </a:r>
            <a:r>
              <a:rPr lang="de-DE" dirty="0" smtClean="0"/>
              <a:t> </a:t>
            </a:r>
            <a:r>
              <a:rPr lang="de-DE" dirty="0" err="1" smtClean="0"/>
              <a:t>deviation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6832765" y="3789040"/>
            <a:ext cx="2059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z1: </a:t>
            </a:r>
            <a:r>
              <a:rPr lang="de-DE" dirty="0" err="1" smtClean="0"/>
              <a:t>first</a:t>
            </a:r>
            <a:r>
              <a:rPr lang="de-DE" dirty="0" smtClean="0"/>
              <a:t> </a:t>
            </a:r>
            <a:r>
              <a:rPr lang="de-DE" dirty="0" err="1" smtClean="0"/>
              <a:t>observation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80480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General Kalman Update</a:t>
            </a:r>
          </a:p>
        </p:txBody>
      </p:sp>
      <p:pic>
        <p:nvPicPr>
          <p:cNvPr id="112642" name="Picture 3" descr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68760"/>
            <a:ext cx="7696200" cy="506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43" name="Rectangle 4"/>
          <p:cNvSpPr>
            <a:spLocks noChangeArrowheads="1"/>
          </p:cNvSpPr>
          <p:nvPr/>
        </p:nvSpPr>
        <p:spPr bwMode="auto">
          <a:xfrm>
            <a:off x="5638800" y="2133600"/>
            <a:ext cx="24534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sz="1800" dirty="0" err="1">
                <a:latin typeface="Lucida Grande" charset="0"/>
              </a:rPr>
              <a:t>Left</a:t>
            </a:r>
            <a:r>
              <a:rPr lang="de-DE" sz="1800" dirty="0">
                <a:latin typeface="Lucida Grande" charset="0"/>
              </a:rPr>
              <a:t> </a:t>
            </a:r>
            <a:r>
              <a:rPr lang="de-DE" sz="1800" dirty="0" err="1">
                <a:latin typeface="Lucida Grande" charset="0"/>
              </a:rPr>
              <a:t>for</a:t>
            </a:r>
            <a:r>
              <a:rPr lang="de-DE" sz="1800" dirty="0">
                <a:latin typeface="Lucida Grande" charset="0"/>
              </a:rPr>
              <a:t> </a:t>
            </a:r>
            <a:r>
              <a:rPr lang="de-DE" sz="1800" dirty="0" err="1" smtClean="0">
                <a:latin typeface="Lucida Grande" charset="0"/>
              </a:rPr>
              <a:t>your</a:t>
            </a:r>
            <a:r>
              <a:rPr lang="de-DE" sz="1800" dirty="0" smtClean="0">
                <a:latin typeface="Lucida Grande" charset="0"/>
              </a:rPr>
              <a:t> </a:t>
            </a:r>
            <a:r>
              <a:rPr lang="de-DE" sz="1800" dirty="0" err="1" smtClean="0">
                <a:latin typeface="Lucida Grande" charset="0"/>
              </a:rPr>
              <a:t>studies</a:t>
            </a:r>
            <a:endParaRPr lang="de-DE" sz="1800" dirty="0">
              <a:latin typeface="Lucida Grande" charset="0"/>
            </a:endParaRP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115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9701248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2-D Tracking: Filtering</a:t>
            </a:r>
          </a:p>
        </p:txBody>
      </p:sp>
      <p:pic>
        <p:nvPicPr>
          <p:cNvPr id="114690" name="Picture 3" descr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196752"/>
            <a:ext cx="6169025" cy="502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116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92960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2-D Tracking: Smoothing</a:t>
            </a:r>
          </a:p>
        </p:txBody>
      </p:sp>
      <p:pic>
        <p:nvPicPr>
          <p:cNvPr id="116738" name="Picture 3" descr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196752"/>
            <a:ext cx="6142038" cy="496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117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56106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Where it breaks</a:t>
            </a:r>
          </a:p>
        </p:txBody>
      </p:sp>
      <p:pic>
        <p:nvPicPr>
          <p:cNvPr id="118786" name="Picture 3" descr="Picture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96752"/>
            <a:ext cx="800100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787" name="Text Box 4"/>
          <p:cNvSpPr txBox="1">
            <a:spLocks noChangeArrowheads="1"/>
          </p:cNvSpPr>
          <p:nvPr/>
        </p:nvSpPr>
        <p:spPr bwMode="auto">
          <a:xfrm>
            <a:off x="709396" y="2492896"/>
            <a:ext cx="6035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1800" i="0" dirty="0">
                <a:latin typeface="+mn-lt"/>
              </a:rPr>
              <a:t>Standard </a:t>
            </a:r>
            <a:r>
              <a:rPr lang="de-DE" sz="1800" i="0" dirty="0" err="1">
                <a:latin typeface="+mn-lt"/>
              </a:rPr>
              <a:t>solution</a:t>
            </a:r>
            <a:r>
              <a:rPr lang="de-DE" sz="1800" i="0" dirty="0">
                <a:latin typeface="+mn-lt"/>
              </a:rPr>
              <a:t>: </a:t>
            </a:r>
            <a:r>
              <a:rPr lang="de-DE" sz="1800" i="0" dirty="0" err="1">
                <a:latin typeface="+mn-lt"/>
              </a:rPr>
              <a:t>switching</a:t>
            </a:r>
            <a:r>
              <a:rPr lang="de-DE" sz="1800" i="0" dirty="0">
                <a:latin typeface="+mn-lt"/>
              </a:rPr>
              <a:t> Kalman </a:t>
            </a:r>
            <a:r>
              <a:rPr lang="de-DE" sz="1800" i="0" dirty="0" err="1">
                <a:latin typeface="+mn-lt"/>
              </a:rPr>
              <a:t>filter</a:t>
            </a:r>
            <a:endParaRPr lang="de-DE" sz="1800" i="0" dirty="0">
              <a:latin typeface="+mn-lt"/>
            </a:endParaRPr>
          </a:p>
        </p:txBody>
      </p:sp>
      <p:sp>
        <p:nvSpPr>
          <p:cNvPr id="118788" name="Rectangle 5"/>
          <p:cNvSpPr>
            <a:spLocks noChangeArrowheads="1"/>
          </p:cNvSpPr>
          <p:nvPr/>
        </p:nvSpPr>
        <p:spPr bwMode="auto">
          <a:xfrm>
            <a:off x="6742113" y="70389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118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827584" y="5623875"/>
            <a:ext cx="5096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Keeping</a:t>
            </a:r>
            <a:r>
              <a:rPr lang="de-DE" dirty="0" smtClean="0"/>
              <a:t> </a:t>
            </a:r>
            <a:r>
              <a:rPr lang="de-DE" dirty="0" err="1" smtClean="0"/>
              <a:t>track</a:t>
            </a:r>
            <a:r>
              <a:rPr lang="de-DE" dirty="0" smtClean="0"/>
              <a:t> of </a:t>
            </a:r>
            <a:r>
              <a:rPr lang="de-DE" dirty="0" err="1" smtClean="0"/>
              <a:t>many</a:t>
            </a:r>
            <a:r>
              <a:rPr lang="de-DE" dirty="0" smtClean="0"/>
              <a:t> </a:t>
            </a:r>
            <a:r>
              <a:rPr lang="de-DE" dirty="0" err="1" smtClean="0"/>
              <a:t>objects</a:t>
            </a:r>
            <a:r>
              <a:rPr lang="de-DE" dirty="0" smtClean="0"/>
              <a:t>: Identity </a:t>
            </a:r>
            <a:r>
              <a:rPr lang="de-DE" dirty="0" err="1" smtClean="0"/>
              <a:t>uncertainty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2367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DBNs vs. HMMs</a:t>
            </a:r>
          </a:p>
        </p:txBody>
      </p:sp>
      <p:pic>
        <p:nvPicPr>
          <p:cNvPr id="122882" name="Picture 3" descr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68760"/>
            <a:ext cx="7924800" cy="478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883" name="Rectangle 4"/>
          <p:cNvSpPr>
            <a:spLocks noChangeArrowheads="1"/>
          </p:cNvSpPr>
          <p:nvPr/>
        </p:nvSpPr>
        <p:spPr bwMode="auto">
          <a:xfrm>
            <a:off x="304800" y="4388198"/>
            <a:ext cx="31726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sz="1800" i="0">
                <a:latin typeface="+mn-lt"/>
              </a:rPr>
              <a:t>Consider the </a:t>
            </a:r>
            <a:r>
              <a:rPr lang="de-DE" sz="1800" b="1" i="0">
                <a:latin typeface="+mn-lt"/>
              </a:rPr>
              <a:t>transition</a:t>
            </a:r>
            <a:r>
              <a:rPr lang="de-DE" sz="1800" i="0">
                <a:latin typeface="+mn-lt"/>
              </a:rPr>
              <a:t> </a:t>
            </a:r>
            <a:r>
              <a:rPr lang="de-DE" sz="1800" b="1" i="0">
                <a:latin typeface="+mn-lt"/>
              </a:rPr>
              <a:t>model</a:t>
            </a: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119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78096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>
                <a:latin typeface="+mn-lt"/>
                <a:ea typeface="ＭＳ Ｐゴシック" charset="0"/>
                <a:cs typeface="ＭＳ Ｐゴシック" charset="0"/>
              </a:rPr>
              <a:t>Dynamic </a:t>
            </a:r>
            <a:r>
              <a:rPr lang="de-DE" dirty="0" err="1">
                <a:latin typeface="+mn-lt"/>
                <a:ea typeface="ＭＳ Ｐゴシック" charset="0"/>
                <a:cs typeface="ＭＳ Ｐゴシック" charset="0"/>
              </a:rPr>
              <a:t>Bayesian</a:t>
            </a:r>
            <a:r>
              <a:rPr lang="de-DE" dirty="0">
                <a:latin typeface="+mn-lt"/>
                <a:ea typeface="ＭＳ Ｐゴシック" charset="0"/>
                <a:cs typeface="ＭＳ Ｐゴシック" charset="0"/>
              </a:rPr>
              <a:t> Network</a:t>
            </a:r>
          </a:p>
        </p:txBody>
      </p:sp>
      <p:grpSp>
        <p:nvGrpSpPr>
          <p:cNvPr id="35843" name="Group 4"/>
          <p:cNvGrpSpPr>
            <a:grpSpLocks/>
          </p:cNvGrpSpPr>
          <p:nvPr/>
        </p:nvGrpSpPr>
        <p:grpSpPr bwMode="auto">
          <a:xfrm>
            <a:off x="1219200" y="1981200"/>
            <a:ext cx="6553200" cy="914400"/>
            <a:chOff x="768" y="1248"/>
            <a:chExt cx="4128" cy="576"/>
          </a:xfrm>
        </p:grpSpPr>
        <p:sp>
          <p:nvSpPr>
            <p:cNvPr id="35873" name="Oval 5"/>
            <p:cNvSpPr>
              <a:spLocks noChangeArrowheads="1"/>
            </p:cNvSpPr>
            <p:nvPr/>
          </p:nvSpPr>
          <p:spPr bwMode="auto">
            <a:xfrm>
              <a:off x="2592" y="1248"/>
              <a:ext cx="576" cy="57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74" name="Oval 6"/>
            <p:cNvSpPr>
              <a:spLocks noChangeArrowheads="1"/>
            </p:cNvSpPr>
            <p:nvPr/>
          </p:nvSpPr>
          <p:spPr bwMode="auto">
            <a:xfrm>
              <a:off x="3360" y="1248"/>
              <a:ext cx="576" cy="57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75" name="Oval 7"/>
            <p:cNvSpPr>
              <a:spLocks noChangeArrowheads="1"/>
            </p:cNvSpPr>
            <p:nvPr/>
          </p:nvSpPr>
          <p:spPr bwMode="auto">
            <a:xfrm>
              <a:off x="1824" y="1248"/>
              <a:ext cx="576" cy="57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76" name="Oval 8"/>
            <p:cNvSpPr>
              <a:spLocks noChangeArrowheads="1"/>
            </p:cNvSpPr>
            <p:nvPr/>
          </p:nvSpPr>
          <p:spPr bwMode="auto">
            <a:xfrm>
              <a:off x="1056" y="1248"/>
              <a:ext cx="576" cy="57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1800" i="0"/>
            </a:p>
          </p:txBody>
        </p:sp>
        <p:sp>
          <p:nvSpPr>
            <p:cNvPr id="35877" name="Oval 9"/>
            <p:cNvSpPr>
              <a:spLocks noChangeArrowheads="1"/>
            </p:cNvSpPr>
            <p:nvPr/>
          </p:nvSpPr>
          <p:spPr bwMode="auto">
            <a:xfrm>
              <a:off x="4128" y="1248"/>
              <a:ext cx="576" cy="57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78" name="Line 10"/>
            <p:cNvSpPr>
              <a:spLocks noChangeShapeType="1"/>
            </p:cNvSpPr>
            <p:nvPr/>
          </p:nvSpPr>
          <p:spPr bwMode="auto">
            <a:xfrm>
              <a:off x="768" y="1536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879" name="Line 11"/>
            <p:cNvSpPr>
              <a:spLocks noChangeShapeType="1"/>
            </p:cNvSpPr>
            <p:nvPr/>
          </p:nvSpPr>
          <p:spPr bwMode="auto">
            <a:xfrm>
              <a:off x="1632" y="153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880" name="Line 12"/>
            <p:cNvSpPr>
              <a:spLocks noChangeShapeType="1"/>
            </p:cNvSpPr>
            <p:nvPr/>
          </p:nvSpPr>
          <p:spPr bwMode="auto">
            <a:xfrm>
              <a:off x="2400" y="153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881" name="Line 13"/>
            <p:cNvSpPr>
              <a:spLocks noChangeShapeType="1"/>
            </p:cNvSpPr>
            <p:nvPr/>
          </p:nvSpPr>
          <p:spPr bwMode="auto">
            <a:xfrm>
              <a:off x="3168" y="153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882" name="Line 14"/>
            <p:cNvSpPr>
              <a:spLocks noChangeShapeType="1"/>
            </p:cNvSpPr>
            <p:nvPr/>
          </p:nvSpPr>
          <p:spPr bwMode="auto">
            <a:xfrm>
              <a:off x="3936" y="153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883" name="Line 15"/>
            <p:cNvSpPr>
              <a:spLocks noChangeShapeType="1"/>
            </p:cNvSpPr>
            <p:nvPr/>
          </p:nvSpPr>
          <p:spPr bwMode="auto">
            <a:xfrm>
              <a:off x="4704" y="153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graphicFrame>
          <p:nvGraphicFramePr>
            <p:cNvPr id="35884" name="Object 7"/>
            <p:cNvGraphicFramePr>
              <a:graphicFrameLocks noChangeAspect="1"/>
            </p:cNvGraphicFramePr>
            <p:nvPr/>
          </p:nvGraphicFramePr>
          <p:xfrm>
            <a:off x="1104" y="1344"/>
            <a:ext cx="472" cy="3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952" name="Ecuación" r:id="rId4" imgW="304800" imgH="228600" progId="Equation.3">
                    <p:embed/>
                  </p:oleObj>
                </mc:Choice>
                <mc:Fallback>
                  <p:oleObj name="Ecuación" r:id="rId4" imgW="3048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04" y="1344"/>
                          <a:ext cx="472" cy="3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885" name="Object 8"/>
            <p:cNvGraphicFramePr>
              <a:graphicFrameLocks noChangeAspect="1"/>
            </p:cNvGraphicFramePr>
            <p:nvPr/>
          </p:nvGraphicFramePr>
          <p:xfrm>
            <a:off x="1900" y="1344"/>
            <a:ext cx="452" cy="3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953" name="Ecuación" r:id="rId6" imgW="292100" imgH="228600" progId="Equation.3">
                    <p:embed/>
                  </p:oleObj>
                </mc:Choice>
                <mc:Fallback>
                  <p:oleObj name="Ecuación" r:id="rId6" imgW="2921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00" y="1344"/>
                          <a:ext cx="452" cy="3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886" name="Object 9"/>
            <p:cNvGraphicFramePr>
              <a:graphicFrameLocks noChangeAspect="1"/>
            </p:cNvGraphicFramePr>
            <p:nvPr/>
          </p:nvGraphicFramePr>
          <p:xfrm>
            <a:off x="4176" y="1344"/>
            <a:ext cx="472" cy="3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954" name="Ecuación" r:id="rId8" imgW="304800" imgH="228600" progId="Equation.3">
                    <p:embed/>
                  </p:oleObj>
                </mc:Choice>
                <mc:Fallback>
                  <p:oleObj name="Ecuación" r:id="rId8" imgW="3048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76" y="1344"/>
                          <a:ext cx="472" cy="3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887" name="Object 10"/>
            <p:cNvGraphicFramePr>
              <a:graphicFrameLocks noChangeAspect="1"/>
            </p:cNvGraphicFramePr>
            <p:nvPr/>
          </p:nvGraphicFramePr>
          <p:xfrm>
            <a:off x="3436" y="1344"/>
            <a:ext cx="452" cy="3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955" name="Ecuación" r:id="rId10" imgW="292100" imgH="228600" progId="Equation.3">
                    <p:embed/>
                  </p:oleObj>
                </mc:Choice>
                <mc:Fallback>
                  <p:oleObj name="Ecuación" r:id="rId10" imgW="2921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36" y="1344"/>
                          <a:ext cx="452" cy="3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888" name="Object 11"/>
            <p:cNvGraphicFramePr>
              <a:graphicFrameLocks noChangeAspect="1"/>
            </p:cNvGraphicFramePr>
            <p:nvPr/>
          </p:nvGraphicFramePr>
          <p:xfrm>
            <a:off x="2717" y="1344"/>
            <a:ext cx="314" cy="3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956" name="Ecuación" r:id="rId12" imgW="203200" imgH="228600" progId="Equation.3">
                    <p:embed/>
                  </p:oleObj>
                </mc:Choice>
                <mc:Fallback>
                  <p:oleObj name="Ecuación" r:id="rId12" imgW="2032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17" y="1344"/>
                          <a:ext cx="314" cy="3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5844" name="Group 21"/>
          <p:cNvGrpSpPr>
            <a:grpSpLocks/>
          </p:cNvGrpSpPr>
          <p:nvPr/>
        </p:nvGrpSpPr>
        <p:grpSpPr bwMode="auto">
          <a:xfrm>
            <a:off x="1219200" y="4267200"/>
            <a:ext cx="6858000" cy="1447800"/>
            <a:chOff x="768" y="2688"/>
            <a:chExt cx="4320" cy="912"/>
          </a:xfrm>
        </p:grpSpPr>
        <p:sp>
          <p:nvSpPr>
            <p:cNvPr id="35847" name="Oval 22"/>
            <p:cNvSpPr>
              <a:spLocks noChangeArrowheads="1"/>
            </p:cNvSpPr>
            <p:nvPr/>
          </p:nvSpPr>
          <p:spPr bwMode="auto">
            <a:xfrm>
              <a:off x="2640" y="3024"/>
              <a:ext cx="576" cy="57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48" name="Oval 23"/>
            <p:cNvSpPr>
              <a:spLocks noChangeArrowheads="1"/>
            </p:cNvSpPr>
            <p:nvPr/>
          </p:nvSpPr>
          <p:spPr bwMode="auto">
            <a:xfrm>
              <a:off x="3408" y="3024"/>
              <a:ext cx="576" cy="57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49" name="Oval 24"/>
            <p:cNvSpPr>
              <a:spLocks noChangeArrowheads="1"/>
            </p:cNvSpPr>
            <p:nvPr/>
          </p:nvSpPr>
          <p:spPr bwMode="auto">
            <a:xfrm>
              <a:off x="1872" y="3024"/>
              <a:ext cx="576" cy="57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0" name="Oval 25"/>
            <p:cNvSpPr>
              <a:spLocks noChangeArrowheads="1"/>
            </p:cNvSpPr>
            <p:nvPr/>
          </p:nvSpPr>
          <p:spPr bwMode="auto">
            <a:xfrm>
              <a:off x="1104" y="3024"/>
              <a:ext cx="576" cy="57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1800" i="0"/>
            </a:p>
          </p:txBody>
        </p:sp>
        <p:sp>
          <p:nvSpPr>
            <p:cNvPr id="35851" name="Oval 26"/>
            <p:cNvSpPr>
              <a:spLocks noChangeArrowheads="1"/>
            </p:cNvSpPr>
            <p:nvPr/>
          </p:nvSpPr>
          <p:spPr bwMode="auto">
            <a:xfrm>
              <a:off x="4176" y="3024"/>
              <a:ext cx="576" cy="57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2" name="Line 27"/>
            <p:cNvSpPr>
              <a:spLocks noChangeShapeType="1"/>
            </p:cNvSpPr>
            <p:nvPr/>
          </p:nvSpPr>
          <p:spPr bwMode="auto">
            <a:xfrm>
              <a:off x="816" y="3312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853" name="Line 28"/>
            <p:cNvSpPr>
              <a:spLocks noChangeShapeType="1"/>
            </p:cNvSpPr>
            <p:nvPr/>
          </p:nvSpPr>
          <p:spPr bwMode="auto">
            <a:xfrm>
              <a:off x="1680" y="331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854" name="Line 29"/>
            <p:cNvSpPr>
              <a:spLocks noChangeShapeType="1"/>
            </p:cNvSpPr>
            <p:nvPr/>
          </p:nvSpPr>
          <p:spPr bwMode="auto">
            <a:xfrm>
              <a:off x="2448" y="331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855" name="Line 30"/>
            <p:cNvSpPr>
              <a:spLocks noChangeShapeType="1"/>
            </p:cNvSpPr>
            <p:nvPr/>
          </p:nvSpPr>
          <p:spPr bwMode="auto">
            <a:xfrm>
              <a:off x="3216" y="331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856" name="Line 31"/>
            <p:cNvSpPr>
              <a:spLocks noChangeShapeType="1"/>
            </p:cNvSpPr>
            <p:nvPr/>
          </p:nvSpPr>
          <p:spPr bwMode="auto">
            <a:xfrm>
              <a:off x="3984" y="331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857" name="Line 32"/>
            <p:cNvSpPr>
              <a:spLocks noChangeShapeType="1"/>
            </p:cNvSpPr>
            <p:nvPr/>
          </p:nvSpPr>
          <p:spPr bwMode="auto">
            <a:xfrm>
              <a:off x="4752" y="331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graphicFrame>
          <p:nvGraphicFramePr>
            <p:cNvPr id="35858" name="Object 2"/>
            <p:cNvGraphicFramePr>
              <a:graphicFrameLocks noChangeAspect="1"/>
            </p:cNvGraphicFramePr>
            <p:nvPr/>
          </p:nvGraphicFramePr>
          <p:xfrm>
            <a:off x="1152" y="3120"/>
            <a:ext cx="472" cy="3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957" name="Ecuación" r:id="rId14" imgW="304800" imgH="228600" progId="Equation.3">
                    <p:embed/>
                  </p:oleObj>
                </mc:Choice>
                <mc:Fallback>
                  <p:oleObj name="Ecuación" r:id="rId14" imgW="3048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52" y="3120"/>
                          <a:ext cx="472" cy="3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859" name="Object 3"/>
            <p:cNvGraphicFramePr>
              <a:graphicFrameLocks noChangeAspect="1"/>
            </p:cNvGraphicFramePr>
            <p:nvPr/>
          </p:nvGraphicFramePr>
          <p:xfrm>
            <a:off x="1948" y="3120"/>
            <a:ext cx="452" cy="3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958" name="Ecuación" r:id="rId16" imgW="292100" imgH="228600" progId="Equation.3">
                    <p:embed/>
                  </p:oleObj>
                </mc:Choice>
                <mc:Fallback>
                  <p:oleObj name="Ecuación" r:id="rId16" imgW="2921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48" y="3120"/>
                          <a:ext cx="452" cy="3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860" name="Object 4"/>
            <p:cNvGraphicFramePr>
              <a:graphicFrameLocks noChangeAspect="1"/>
            </p:cNvGraphicFramePr>
            <p:nvPr/>
          </p:nvGraphicFramePr>
          <p:xfrm>
            <a:off x="4224" y="3120"/>
            <a:ext cx="472" cy="3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959" name="Ecuación" r:id="rId18" imgW="304800" imgH="228600" progId="Equation.3">
                    <p:embed/>
                  </p:oleObj>
                </mc:Choice>
                <mc:Fallback>
                  <p:oleObj name="Ecuación" r:id="rId18" imgW="3048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24" y="3120"/>
                          <a:ext cx="472" cy="3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861" name="Object 5"/>
            <p:cNvGraphicFramePr>
              <a:graphicFrameLocks noChangeAspect="1"/>
            </p:cNvGraphicFramePr>
            <p:nvPr/>
          </p:nvGraphicFramePr>
          <p:xfrm>
            <a:off x="3484" y="3120"/>
            <a:ext cx="452" cy="3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960" name="Ecuación" r:id="rId20" imgW="292100" imgH="228600" progId="Equation.3">
                    <p:embed/>
                  </p:oleObj>
                </mc:Choice>
                <mc:Fallback>
                  <p:oleObj name="Ecuación" r:id="rId20" imgW="2921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84" y="3120"/>
                          <a:ext cx="452" cy="3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862" name="Object 6"/>
            <p:cNvGraphicFramePr>
              <a:graphicFrameLocks noChangeAspect="1"/>
            </p:cNvGraphicFramePr>
            <p:nvPr/>
          </p:nvGraphicFramePr>
          <p:xfrm>
            <a:off x="2765" y="3120"/>
            <a:ext cx="314" cy="3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961" name="Formel" r:id="rId22" imgW="203200" imgH="228600" progId="Equation.3">
                    <p:embed/>
                  </p:oleObj>
                </mc:Choice>
                <mc:Fallback>
                  <p:oleObj name="Formel" r:id="rId22" imgW="2032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65" y="3120"/>
                          <a:ext cx="314" cy="3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5863" name="Freeform 38"/>
            <p:cNvSpPr>
              <a:spLocks/>
            </p:cNvSpPr>
            <p:nvPr/>
          </p:nvSpPr>
          <p:spPr bwMode="auto">
            <a:xfrm>
              <a:off x="768" y="2768"/>
              <a:ext cx="1200" cy="352"/>
            </a:xfrm>
            <a:custGeom>
              <a:avLst/>
              <a:gdLst>
                <a:gd name="T0" fmla="*/ 0 w 1200"/>
                <a:gd name="T1" fmla="*/ 352 h 352"/>
                <a:gd name="T2" fmla="*/ 528 w 1200"/>
                <a:gd name="T3" fmla="*/ 16 h 352"/>
                <a:gd name="T4" fmla="*/ 1200 w 1200"/>
                <a:gd name="T5" fmla="*/ 256 h 352"/>
                <a:gd name="T6" fmla="*/ 0 60000 65536"/>
                <a:gd name="T7" fmla="*/ 0 60000 65536"/>
                <a:gd name="T8" fmla="*/ 0 60000 65536"/>
                <a:gd name="T9" fmla="*/ 0 w 1200"/>
                <a:gd name="T10" fmla="*/ 0 h 352"/>
                <a:gd name="T11" fmla="*/ 1200 w 1200"/>
                <a:gd name="T12" fmla="*/ 352 h 3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00" h="352">
                  <a:moveTo>
                    <a:pt x="0" y="352"/>
                  </a:moveTo>
                  <a:cubicBezTo>
                    <a:pt x="164" y="192"/>
                    <a:pt x="328" y="32"/>
                    <a:pt x="528" y="16"/>
                  </a:cubicBezTo>
                  <a:cubicBezTo>
                    <a:pt x="728" y="0"/>
                    <a:pt x="1088" y="224"/>
                    <a:pt x="1200" y="25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864" name="Line 39"/>
            <p:cNvSpPr>
              <a:spLocks noChangeShapeType="1"/>
            </p:cNvSpPr>
            <p:nvPr/>
          </p:nvSpPr>
          <p:spPr bwMode="auto">
            <a:xfrm>
              <a:off x="1968" y="3024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865" name="Freeform 40"/>
            <p:cNvSpPr>
              <a:spLocks/>
            </p:cNvSpPr>
            <p:nvPr/>
          </p:nvSpPr>
          <p:spPr bwMode="auto">
            <a:xfrm>
              <a:off x="1584" y="2736"/>
              <a:ext cx="1200" cy="352"/>
            </a:xfrm>
            <a:custGeom>
              <a:avLst/>
              <a:gdLst>
                <a:gd name="T0" fmla="*/ 0 w 1200"/>
                <a:gd name="T1" fmla="*/ 352 h 352"/>
                <a:gd name="T2" fmla="*/ 528 w 1200"/>
                <a:gd name="T3" fmla="*/ 16 h 352"/>
                <a:gd name="T4" fmla="*/ 1200 w 1200"/>
                <a:gd name="T5" fmla="*/ 256 h 352"/>
                <a:gd name="T6" fmla="*/ 0 60000 65536"/>
                <a:gd name="T7" fmla="*/ 0 60000 65536"/>
                <a:gd name="T8" fmla="*/ 0 60000 65536"/>
                <a:gd name="T9" fmla="*/ 0 w 1200"/>
                <a:gd name="T10" fmla="*/ 0 h 352"/>
                <a:gd name="T11" fmla="*/ 1200 w 1200"/>
                <a:gd name="T12" fmla="*/ 352 h 3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00" h="352">
                  <a:moveTo>
                    <a:pt x="0" y="352"/>
                  </a:moveTo>
                  <a:cubicBezTo>
                    <a:pt x="164" y="192"/>
                    <a:pt x="328" y="32"/>
                    <a:pt x="528" y="16"/>
                  </a:cubicBezTo>
                  <a:cubicBezTo>
                    <a:pt x="728" y="0"/>
                    <a:pt x="1088" y="224"/>
                    <a:pt x="1200" y="25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866" name="Line 41"/>
            <p:cNvSpPr>
              <a:spLocks noChangeShapeType="1"/>
            </p:cNvSpPr>
            <p:nvPr/>
          </p:nvSpPr>
          <p:spPr bwMode="auto">
            <a:xfrm>
              <a:off x="2784" y="2992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867" name="Freeform 42"/>
            <p:cNvSpPr>
              <a:spLocks/>
            </p:cNvSpPr>
            <p:nvPr/>
          </p:nvSpPr>
          <p:spPr bwMode="auto">
            <a:xfrm>
              <a:off x="2352" y="2736"/>
              <a:ext cx="1200" cy="352"/>
            </a:xfrm>
            <a:custGeom>
              <a:avLst/>
              <a:gdLst>
                <a:gd name="T0" fmla="*/ 0 w 1200"/>
                <a:gd name="T1" fmla="*/ 352 h 352"/>
                <a:gd name="T2" fmla="*/ 528 w 1200"/>
                <a:gd name="T3" fmla="*/ 16 h 352"/>
                <a:gd name="T4" fmla="*/ 1200 w 1200"/>
                <a:gd name="T5" fmla="*/ 256 h 352"/>
                <a:gd name="T6" fmla="*/ 0 60000 65536"/>
                <a:gd name="T7" fmla="*/ 0 60000 65536"/>
                <a:gd name="T8" fmla="*/ 0 60000 65536"/>
                <a:gd name="T9" fmla="*/ 0 w 1200"/>
                <a:gd name="T10" fmla="*/ 0 h 352"/>
                <a:gd name="T11" fmla="*/ 1200 w 1200"/>
                <a:gd name="T12" fmla="*/ 352 h 3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00" h="352">
                  <a:moveTo>
                    <a:pt x="0" y="352"/>
                  </a:moveTo>
                  <a:cubicBezTo>
                    <a:pt x="164" y="192"/>
                    <a:pt x="328" y="32"/>
                    <a:pt x="528" y="16"/>
                  </a:cubicBezTo>
                  <a:cubicBezTo>
                    <a:pt x="728" y="0"/>
                    <a:pt x="1088" y="224"/>
                    <a:pt x="1200" y="25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868" name="Line 43"/>
            <p:cNvSpPr>
              <a:spLocks noChangeShapeType="1"/>
            </p:cNvSpPr>
            <p:nvPr/>
          </p:nvSpPr>
          <p:spPr bwMode="auto">
            <a:xfrm>
              <a:off x="3552" y="2992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869" name="Freeform 44"/>
            <p:cNvSpPr>
              <a:spLocks/>
            </p:cNvSpPr>
            <p:nvPr/>
          </p:nvSpPr>
          <p:spPr bwMode="auto">
            <a:xfrm>
              <a:off x="3168" y="2736"/>
              <a:ext cx="1200" cy="352"/>
            </a:xfrm>
            <a:custGeom>
              <a:avLst/>
              <a:gdLst>
                <a:gd name="T0" fmla="*/ 0 w 1200"/>
                <a:gd name="T1" fmla="*/ 352 h 352"/>
                <a:gd name="T2" fmla="*/ 528 w 1200"/>
                <a:gd name="T3" fmla="*/ 16 h 352"/>
                <a:gd name="T4" fmla="*/ 1200 w 1200"/>
                <a:gd name="T5" fmla="*/ 256 h 352"/>
                <a:gd name="T6" fmla="*/ 0 60000 65536"/>
                <a:gd name="T7" fmla="*/ 0 60000 65536"/>
                <a:gd name="T8" fmla="*/ 0 60000 65536"/>
                <a:gd name="T9" fmla="*/ 0 w 1200"/>
                <a:gd name="T10" fmla="*/ 0 h 352"/>
                <a:gd name="T11" fmla="*/ 1200 w 1200"/>
                <a:gd name="T12" fmla="*/ 352 h 3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00" h="352">
                  <a:moveTo>
                    <a:pt x="0" y="352"/>
                  </a:moveTo>
                  <a:cubicBezTo>
                    <a:pt x="164" y="192"/>
                    <a:pt x="328" y="32"/>
                    <a:pt x="528" y="16"/>
                  </a:cubicBezTo>
                  <a:cubicBezTo>
                    <a:pt x="728" y="0"/>
                    <a:pt x="1088" y="224"/>
                    <a:pt x="1200" y="25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870" name="Line 45"/>
            <p:cNvSpPr>
              <a:spLocks noChangeShapeType="1"/>
            </p:cNvSpPr>
            <p:nvPr/>
          </p:nvSpPr>
          <p:spPr bwMode="auto">
            <a:xfrm>
              <a:off x="4368" y="2992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871" name="Freeform 46"/>
            <p:cNvSpPr>
              <a:spLocks/>
            </p:cNvSpPr>
            <p:nvPr/>
          </p:nvSpPr>
          <p:spPr bwMode="auto">
            <a:xfrm>
              <a:off x="3840" y="2688"/>
              <a:ext cx="1200" cy="352"/>
            </a:xfrm>
            <a:custGeom>
              <a:avLst/>
              <a:gdLst>
                <a:gd name="T0" fmla="*/ 0 w 1200"/>
                <a:gd name="T1" fmla="*/ 352 h 352"/>
                <a:gd name="T2" fmla="*/ 528 w 1200"/>
                <a:gd name="T3" fmla="*/ 16 h 352"/>
                <a:gd name="T4" fmla="*/ 1200 w 1200"/>
                <a:gd name="T5" fmla="*/ 256 h 352"/>
                <a:gd name="T6" fmla="*/ 0 60000 65536"/>
                <a:gd name="T7" fmla="*/ 0 60000 65536"/>
                <a:gd name="T8" fmla="*/ 0 60000 65536"/>
                <a:gd name="T9" fmla="*/ 0 w 1200"/>
                <a:gd name="T10" fmla="*/ 0 h 352"/>
                <a:gd name="T11" fmla="*/ 1200 w 1200"/>
                <a:gd name="T12" fmla="*/ 352 h 3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00" h="352">
                  <a:moveTo>
                    <a:pt x="0" y="352"/>
                  </a:moveTo>
                  <a:cubicBezTo>
                    <a:pt x="164" y="192"/>
                    <a:pt x="328" y="32"/>
                    <a:pt x="528" y="16"/>
                  </a:cubicBezTo>
                  <a:cubicBezTo>
                    <a:pt x="728" y="0"/>
                    <a:pt x="1088" y="224"/>
                    <a:pt x="1200" y="25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872" name="Line 47"/>
            <p:cNvSpPr>
              <a:spLocks noChangeShapeType="1"/>
            </p:cNvSpPr>
            <p:nvPr/>
          </p:nvSpPr>
          <p:spPr bwMode="auto">
            <a:xfrm>
              <a:off x="5040" y="2944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35845" name="Text Box 48"/>
          <p:cNvSpPr txBox="1">
            <a:spLocks noChangeArrowheads="1"/>
          </p:cNvSpPr>
          <p:nvPr/>
        </p:nvSpPr>
        <p:spPr bwMode="auto">
          <a:xfrm>
            <a:off x="1295400" y="5835650"/>
            <a:ext cx="6781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i="0">
                <a:latin typeface="+mn-lt"/>
              </a:rPr>
              <a:t>A second order of Markov process</a:t>
            </a:r>
          </a:p>
        </p:txBody>
      </p:sp>
      <p:sp>
        <p:nvSpPr>
          <p:cNvPr id="35846" name="Text Box 49"/>
          <p:cNvSpPr txBox="1">
            <a:spLocks noChangeArrowheads="1"/>
          </p:cNvSpPr>
          <p:nvPr/>
        </p:nvSpPr>
        <p:spPr bwMode="auto">
          <a:xfrm>
            <a:off x="1219200" y="3048000"/>
            <a:ext cx="6858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i="0">
                <a:latin typeface="+mn-lt"/>
              </a:rPr>
              <a:t>Bayesian network structure corresponding to a first-order of Markov process with state defined by the variables Xt.</a:t>
            </a:r>
          </a:p>
        </p:txBody>
      </p:sp>
      <p:sp>
        <p:nvSpPr>
          <p:cNvPr id="49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29771763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2"/>
          <p:cNvSpPr>
            <a:spLocks noGrp="1" noChangeArrowheads="1"/>
          </p:cNvSpPr>
          <p:nvPr>
            <p:ph type="title"/>
          </p:nvPr>
        </p:nvSpPr>
        <p:spPr>
          <a:xfrm>
            <a:off x="431444" y="260648"/>
            <a:ext cx="8229600" cy="503238"/>
          </a:xfrm>
        </p:spPr>
        <p:txBody>
          <a:bodyPr/>
          <a:lstStyle/>
          <a:p>
            <a:pPr eaLnBrk="1" hangingPunct="1"/>
            <a:r>
              <a:rPr lang="de-DE" dirty="0" err="1" smtClean="0">
                <a:latin typeface="+mn-lt"/>
                <a:ea typeface="ＭＳ Ｐゴシック" charset="0"/>
                <a:cs typeface="ＭＳ Ｐゴシック" charset="0"/>
              </a:rPr>
              <a:t>Constructing</a:t>
            </a:r>
            <a:r>
              <a:rPr lang="de-DE" dirty="0" smtClean="0">
                <a:latin typeface="+mn-lt"/>
                <a:ea typeface="ＭＳ Ｐゴシック" charset="0"/>
                <a:cs typeface="ＭＳ Ｐゴシック" charset="0"/>
              </a:rPr>
              <a:t> Dynamic </a:t>
            </a:r>
            <a:r>
              <a:rPr lang="de-DE" dirty="0" err="1">
                <a:latin typeface="+mn-lt"/>
                <a:ea typeface="ＭＳ Ｐゴシック" charset="0"/>
                <a:cs typeface="ＭＳ Ｐゴシック" charset="0"/>
              </a:rPr>
              <a:t>Bayesian</a:t>
            </a:r>
            <a:r>
              <a:rPr lang="de-DE" dirty="0"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de-DE" dirty="0" smtClean="0">
                <a:latin typeface="+mn-lt"/>
                <a:ea typeface="ＭＳ Ｐゴシック" charset="0"/>
                <a:cs typeface="ＭＳ Ｐゴシック" charset="0"/>
              </a:rPr>
              <a:t>Networks</a:t>
            </a:r>
            <a:endParaRPr lang="de-DE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pic>
        <p:nvPicPr>
          <p:cNvPr id="120834" name="Picture 3" descr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31" y="1527373"/>
            <a:ext cx="8153400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835" name="Textfeld 1"/>
          <p:cNvSpPr txBox="1">
            <a:spLocks noChangeArrowheads="1"/>
          </p:cNvSpPr>
          <p:nvPr/>
        </p:nvSpPr>
        <p:spPr bwMode="auto">
          <a:xfrm>
            <a:off x="4139952" y="5559623"/>
            <a:ext cx="477566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i="0" dirty="0" err="1">
                <a:latin typeface="+mn-lt"/>
              </a:rPr>
              <a:t>Battery-powered</a:t>
            </a:r>
            <a:r>
              <a:rPr lang="de-DE" i="0" dirty="0">
                <a:latin typeface="+mn-lt"/>
              </a:rPr>
              <a:t> </a:t>
            </a:r>
            <a:r>
              <a:rPr lang="de-DE" i="0" dirty="0" err="1" smtClean="0">
                <a:latin typeface="+mn-lt"/>
              </a:rPr>
              <a:t>robot</a:t>
            </a:r>
            <a:r>
              <a:rPr lang="de-DE" i="0" dirty="0" smtClean="0">
                <a:latin typeface="+mn-lt"/>
              </a:rPr>
              <a:t> on x-</a:t>
            </a:r>
            <a:r>
              <a:rPr lang="de-DE" i="0" dirty="0" err="1" smtClean="0">
                <a:latin typeface="+mn-lt"/>
              </a:rPr>
              <a:t>y</a:t>
            </a:r>
            <a:r>
              <a:rPr lang="de-DE" i="0" dirty="0">
                <a:latin typeface="+mn-lt"/>
              </a:rPr>
              <a:t> </a:t>
            </a:r>
            <a:r>
              <a:rPr lang="de-DE" i="0" dirty="0" smtClean="0">
                <a:latin typeface="+mn-lt"/>
              </a:rPr>
              <a:t>plane</a:t>
            </a:r>
          </a:p>
          <a:p>
            <a:r>
              <a:rPr lang="de-DE" b="1" i="0" dirty="0" err="1" smtClean="0">
                <a:latin typeface="+mn-lt"/>
              </a:rPr>
              <a:t>X</a:t>
            </a:r>
            <a:r>
              <a:rPr lang="de-DE" i="0" baseline="-25000" dirty="0" err="1" smtClean="0">
                <a:latin typeface="+mn-lt"/>
              </a:rPr>
              <a:t>t</a:t>
            </a:r>
            <a:r>
              <a:rPr lang="de-DE" i="0" dirty="0" smtClean="0">
                <a:latin typeface="+mn-lt"/>
              </a:rPr>
              <a:t> = (</a:t>
            </a:r>
            <a:r>
              <a:rPr lang="de-DE" i="0" dirty="0" err="1" smtClean="0">
                <a:latin typeface="+mn-lt"/>
              </a:rPr>
              <a:t>X</a:t>
            </a:r>
            <a:r>
              <a:rPr lang="de-DE" i="0" baseline="-25000" dirty="0" err="1" smtClean="0">
                <a:latin typeface="+mn-lt"/>
              </a:rPr>
              <a:t>t</a:t>
            </a:r>
            <a:r>
              <a:rPr lang="de-DE" i="0" dirty="0" smtClean="0">
                <a:latin typeface="+mn-lt"/>
              </a:rPr>
              <a:t>, </a:t>
            </a:r>
            <a:r>
              <a:rPr lang="de-DE" i="0" dirty="0" err="1" smtClean="0">
                <a:latin typeface="+mn-lt"/>
              </a:rPr>
              <a:t>Y</a:t>
            </a:r>
            <a:r>
              <a:rPr lang="de-DE" i="0" baseline="-25000" dirty="0" err="1" smtClean="0">
                <a:latin typeface="+mn-lt"/>
              </a:rPr>
              <a:t>t</a:t>
            </a:r>
            <a:r>
              <a:rPr lang="de-DE" i="0" dirty="0" smtClean="0">
                <a:latin typeface="+mn-lt"/>
              </a:rPr>
              <a:t>), </a:t>
            </a:r>
            <a:r>
              <a:rPr lang="de-DE" b="1" i="0" dirty="0" err="1" smtClean="0">
                <a:latin typeface="+mn-lt"/>
              </a:rPr>
              <a:t>Z</a:t>
            </a:r>
            <a:r>
              <a:rPr lang="de-DE" i="0" baseline="-25000" dirty="0" err="1" smtClean="0">
                <a:latin typeface="+mn-lt"/>
              </a:rPr>
              <a:t>t</a:t>
            </a:r>
            <a:r>
              <a:rPr lang="de-DE" i="0" dirty="0" smtClean="0">
                <a:latin typeface="+mn-lt"/>
              </a:rPr>
              <a:t> = </a:t>
            </a:r>
            <a:r>
              <a:rPr lang="de-DE" i="0" dirty="0" err="1" smtClean="0">
                <a:latin typeface="+mn-lt"/>
              </a:rPr>
              <a:t>measurements</a:t>
            </a:r>
            <a:endParaRPr lang="en-US" i="0" dirty="0">
              <a:latin typeface="+mn-lt"/>
            </a:endParaRP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120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80097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DBNs transient failure</a:t>
            </a:r>
          </a:p>
        </p:txBody>
      </p:sp>
      <p:pic>
        <p:nvPicPr>
          <p:cNvPr id="129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773238"/>
            <a:ext cx="629285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640" y="4714850"/>
            <a:ext cx="44958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121</a:t>
            </a:fld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683568" y="1228690"/>
            <a:ext cx="76503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/>
              <a:t>For simplicity we assume that BMeter</a:t>
            </a:r>
            <a:r>
              <a:rPr lang="en-US" sz="2000" baseline="-25000" smtClean="0"/>
              <a:t>t</a:t>
            </a:r>
            <a:r>
              <a:rPr lang="en-US" sz="2000" smtClean="0"/>
              <a:t> and Battery</a:t>
            </a:r>
            <a:r>
              <a:rPr lang="en-US" sz="2000" baseline="-25000" smtClean="0"/>
              <a:t>t</a:t>
            </a:r>
            <a:r>
              <a:rPr lang="en-US" sz="2000" smtClean="0"/>
              <a:t> are taken from 0..5.</a:t>
            </a:r>
            <a:endParaRPr lang="en-US" sz="2000"/>
          </a:p>
        </p:txBody>
      </p:sp>
      <p:sp>
        <p:nvSpPr>
          <p:cNvPr id="3" name="Textfeld 2"/>
          <p:cNvSpPr txBox="1"/>
          <p:nvPr/>
        </p:nvSpPr>
        <p:spPr>
          <a:xfrm>
            <a:off x="1115616" y="4307379"/>
            <a:ext cx="30049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Generic </a:t>
            </a:r>
            <a:r>
              <a:rPr lang="en-US" dirty="0" err="1" smtClean="0"/>
              <a:t>gaussian</a:t>
            </a:r>
            <a:r>
              <a:rPr lang="en-US" dirty="0" smtClean="0"/>
              <a:t> error model</a:t>
            </a:r>
          </a:p>
          <a:p>
            <a:r>
              <a:rPr lang="en-US" dirty="0" smtClean="0"/>
              <a:t>produces “overreaction“</a:t>
            </a:r>
            <a:endParaRPr lang="en-US" dirty="0"/>
          </a:p>
        </p:txBody>
      </p:sp>
      <p:sp>
        <p:nvSpPr>
          <p:cNvPr id="8" name="Textfeld 7"/>
          <p:cNvSpPr txBox="1"/>
          <p:nvPr/>
        </p:nvSpPr>
        <p:spPr>
          <a:xfrm>
            <a:off x="4427984" y="4307379"/>
            <a:ext cx="402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Explicit transient failure model required: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340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DBNs persistent failure</a:t>
            </a:r>
            <a:endParaRPr lang="en-US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122</a:t>
            </a:fld>
            <a:endParaRPr lang="de-DE" dirty="0"/>
          </a:p>
        </p:txBody>
      </p:sp>
      <p:pic>
        <p:nvPicPr>
          <p:cNvPr id="2" name="Bild 1" descr="SKM_C364e1512021313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110420" y="-726044"/>
            <a:ext cx="3024336" cy="7445992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395536" y="4797152"/>
            <a:ext cx="4019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Additional variable required: </a:t>
            </a:r>
            <a:r>
              <a:rPr lang="en-US" dirty="0" err="1" smtClean="0"/>
              <a:t>BMBroken</a:t>
            </a:r>
            <a:r>
              <a:rPr lang="en-US" baseline="-25000" dirty="0" err="1" smtClean="0"/>
              <a:t>t</a:t>
            </a:r>
            <a:endParaRPr lang="en-US" dirty="0" smtClean="0"/>
          </a:p>
        </p:txBody>
      </p:sp>
      <p:sp>
        <p:nvSpPr>
          <p:cNvPr id="3" name="Textfeld 2"/>
          <p:cNvSpPr txBox="1"/>
          <p:nvPr/>
        </p:nvSpPr>
        <p:spPr>
          <a:xfrm>
            <a:off x="4788024" y="4797152"/>
            <a:ext cx="417852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Upper</a:t>
            </a:r>
            <a:r>
              <a:rPr lang="de-DE" dirty="0" smtClean="0"/>
              <a:t> </a:t>
            </a:r>
            <a:r>
              <a:rPr lang="de-DE" dirty="0" err="1" smtClean="0"/>
              <a:t>curve</a:t>
            </a:r>
            <a:r>
              <a:rPr lang="de-DE" dirty="0" smtClean="0"/>
              <a:t>: transient </a:t>
            </a:r>
            <a:r>
              <a:rPr lang="de-DE" dirty="0" err="1" smtClean="0"/>
              <a:t>failure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different </a:t>
            </a:r>
            <a:r>
              <a:rPr lang="de-DE" dirty="0" err="1" smtClean="0"/>
              <a:t>observation</a:t>
            </a:r>
            <a:r>
              <a:rPr lang="de-DE" dirty="0" smtClean="0"/>
              <a:t> </a:t>
            </a:r>
            <a:r>
              <a:rPr lang="de-DE" dirty="0" err="1" smtClean="0"/>
              <a:t>sequences</a:t>
            </a:r>
            <a:endParaRPr lang="de-DE" dirty="0" smtClean="0"/>
          </a:p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Lower</a:t>
            </a:r>
            <a:r>
              <a:rPr lang="de-DE" dirty="0" smtClean="0"/>
              <a:t> </a:t>
            </a:r>
            <a:r>
              <a:rPr lang="de-DE" dirty="0" err="1" smtClean="0"/>
              <a:t>curve</a:t>
            </a:r>
            <a:r>
              <a:rPr lang="de-DE" dirty="0" smtClean="0"/>
              <a:t>: persistent </a:t>
            </a:r>
            <a:r>
              <a:rPr lang="de-DE" dirty="0" err="1" smtClean="0"/>
              <a:t>failure</a:t>
            </a:r>
            <a:r>
              <a:rPr lang="de-DE" dirty="0"/>
              <a:t/>
            </a:r>
            <a:br>
              <a:rPr lang="de-DE" dirty="0"/>
            </a:b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two</a:t>
            </a:r>
            <a:r>
              <a:rPr lang="de-DE" dirty="0" smtClean="0"/>
              <a:t> different </a:t>
            </a:r>
            <a:r>
              <a:rPr lang="de-DE" dirty="0" err="1" smtClean="0"/>
              <a:t>observation</a:t>
            </a:r>
            <a:r>
              <a:rPr lang="de-DE" dirty="0" smtClean="0"/>
              <a:t> </a:t>
            </a:r>
            <a:r>
              <a:rPr lang="de-DE" dirty="0" err="1" smtClean="0"/>
              <a:t>sequences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34305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Learning DBN pattern structures?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Difficult</a:t>
            </a:r>
          </a:p>
          <a:p>
            <a:r>
              <a:rPr lang="en-US" dirty="0" smtClean="0"/>
              <a:t>Need “deep” domain knowledge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688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de-DE" dirty="0" err="1" smtClean="0">
                <a:latin typeface="+mn-lt"/>
                <a:ea typeface="ＭＳ Ｐゴシック" charset="0"/>
                <a:cs typeface="ＭＳ Ｐゴシック" charset="0"/>
              </a:rPr>
              <a:t>Recap</a:t>
            </a:r>
            <a:r>
              <a:rPr lang="de-DE" dirty="0" smtClean="0">
                <a:latin typeface="+mn-lt"/>
                <a:ea typeface="ＭＳ Ｐゴシック" charset="0"/>
                <a:cs typeface="ＭＳ Ｐゴシック" charset="0"/>
              </a:rPr>
              <a:t>: </a:t>
            </a:r>
            <a:r>
              <a:rPr lang="de-DE" dirty="0" err="1" smtClean="0">
                <a:latin typeface="+mn-lt"/>
                <a:ea typeface="ＭＳ Ｐゴシック" charset="0"/>
                <a:cs typeface="ＭＳ Ｐゴシック" charset="0"/>
              </a:rPr>
              <a:t>Exact</a:t>
            </a:r>
            <a:r>
              <a:rPr lang="de-DE" dirty="0" smtClean="0"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de-DE" dirty="0" err="1">
                <a:latin typeface="+mn-lt"/>
                <a:ea typeface="ＭＳ Ｐゴシック" charset="0"/>
                <a:cs typeface="ＭＳ Ｐゴシック" charset="0"/>
              </a:rPr>
              <a:t>Inference</a:t>
            </a:r>
            <a:r>
              <a:rPr lang="de-DE" dirty="0">
                <a:latin typeface="+mn-lt"/>
                <a:ea typeface="ＭＳ Ｐゴシック" charset="0"/>
                <a:cs typeface="ＭＳ Ｐゴシック" charset="0"/>
              </a:rPr>
              <a:t> in DBNs</a:t>
            </a:r>
          </a:p>
        </p:txBody>
      </p:sp>
      <p:pic>
        <p:nvPicPr>
          <p:cNvPr id="132098" name="Picture 3" descr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24744"/>
            <a:ext cx="8077200" cy="399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099" name="Text Box 3"/>
          <p:cNvSpPr txBox="1">
            <a:spLocks noChangeArrowheads="1"/>
          </p:cNvSpPr>
          <p:nvPr/>
        </p:nvSpPr>
        <p:spPr bwMode="auto">
          <a:xfrm>
            <a:off x="695325" y="4808761"/>
            <a:ext cx="45243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i="0" dirty="0">
                <a:solidFill>
                  <a:srgbClr val="000000"/>
                </a:solidFill>
                <a:latin typeface="+mn-lt"/>
              </a:rPr>
              <a:t>d = possible values for variables</a:t>
            </a:r>
            <a:br>
              <a:rPr lang="en-US" sz="1800" i="0" dirty="0">
                <a:solidFill>
                  <a:srgbClr val="000000"/>
                </a:solidFill>
                <a:latin typeface="+mn-lt"/>
              </a:rPr>
            </a:br>
            <a:r>
              <a:rPr lang="en-US" sz="1800" i="0" dirty="0">
                <a:solidFill>
                  <a:srgbClr val="000000"/>
                </a:solidFill>
                <a:latin typeface="+mn-lt"/>
              </a:rPr>
              <a:t>n = number of states</a:t>
            </a:r>
          </a:p>
        </p:txBody>
      </p:sp>
      <p:sp>
        <p:nvSpPr>
          <p:cNvPr id="132100" name="Text Box 4"/>
          <p:cNvSpPr txBox="1">
            <a:spLocks noChangeArrowheads="1"/>
          </p:cNvSpPr>
          <p:nvPr/>
        </p:nvSpPr>
        <p:spPr bwMode="auto">
          <a:xfrm>
            <a:off x="5076056" y="4581128"/>
            <a:ext cx="3309938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i="0" dirty="0" smtClean="0">
                <a:solidFill>
                  <a:srgbClr val="000000"/>
                </a:solidFill>
                <a:latin typeface="+mn-lt"/>
              </a:rPr>
              <a:t>Example:</a:t>
            </a:r>
            <a:br>
              <a:rPr lang="en-US" sz="1800" i="0" dirty="0" smtClean="0">
                <a:solidFill>
                  <a:srgbClr val="000000"/>
                </a:solidFill>
                <a:latin typeface="+mn-lt"/>
              </a:rPr>
            </a:br>
            <a:r>
              <a:rPr lang="en-US" sz="1800" i="0" dirty="0" smtClean="0">
                <a:solidFill>
                  <a:srgbClr val="000000"/>
                </a:solidFill>
                <a:latin typeface="+mn-lt"/>
              </a:rPr>
              <a:t>20 </a:t>
            </a:r>
            <a:r>
              <a:rPr lang="en-US" sz="1800" i="0" dirty="0">
                <a:solidFill>
                  <a:srgbClr val="000000"/>
                </a:solidFill>
                <a:latin typeface="+mn-lt"/>
              </a:rPr>
              <a:t>state variables </a:t>
            </a:r>
            <a:r>
              <a:rPr lang="en-US" sz="1800" i="0" dirty="0" smtClean="0">
                <a:solidFill>
                  <a:srgbClr val="000000"/>
                </a:solidFill>
                <a:latin typeface="+mn-lt"/>
              </a:rPr>
              <a:t>with 4 values each</a:t>
            </a:r>
            <a:r>
              <a:rPr lang="en-US" sz="1800" i="0" dirty="0">
                <a:solidFill>
                  <a:srgbClr val="000000"/>
                </a:solidFill>
                <a:latin typeface="+mn-lt"/>
              </a:rPr>
              <a:t/>
            </a:r>
            <a:br>
              <a:rPr lang="en-US" sz="1800" i="0" dirty="0">
                <a:solidFill>
                  <a:srgbClr val="000000"/>
                </a:solidFill>
                <a:latin typeface="+mn-lt"/>
              </a:rPr>
            </a:br>
            <a:r>
              <a:rPr lang="en-US" sz="1800" i="0" dirty="0" smtClean="0">
                <a:solidFill>
                  <a:srgbClr val="000000"/>
                </a:solidFill>
                <a:latin typeface="+mn-lt"/>
              </a:rPr>
              <a:t>means </a:t>
            </a:r>
            <a:r>
              <a:rPr lang="en-US" sz="1800" i="0" dirty="0">
                <a:solidFill>
                  <a:srgbClr val="000000"/>
                </a:solidFill>
                <a:latin typeface="+mn-lt"/>
              </a:rPr>
              <a:t>4</a:t>
            </a:r>
            <a:r>
              <a:rPr lang="en-US" sz="1800" i="0" baseline="33000" dirty="0">
                <a:solidFill>
                  <a:srgbClr val="000000"/>
                </a:solidFill>
                <a:latin typeface="+mn-lt"/>
              </a:rPr>
              <a:t>20+1 </a:t>
            </a:r>
            <a:r>
              <a:rPr lang="en-US" sz="1800" i="0" dirty="0">
                <a:solidFill>
                  <a:srgbClr val="000000"/>
                </a:solidFill>
                <a:latin typeface="+mn-lt"/>
              </a:rPr>
              <a:t>=4.398.046.511.104</a:t>
            </a:r>
          </a:p>
        </p:txBody>
      </p:sp>
      <p:sp>
        <p:nvSpPr>
          <p:cNvPr id="6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124</a:t>
            </a:fld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6993851" y="1173662"/>
            <a:ext cx="16143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/>
              <a:t>for</a:t>
            </a:r>
            <a:r>
              <a:rPr lang="de-DE" sz="1600" dirty="0" smtClean="0"/>
              <a:t> </a:t>
            </a:r>
            <a:r>
              <a:rPr lang="de-DE" sz="1600" dirty="0" err="1" smtClean="0"/>
              <a:t>the</a:t>
            </a:r>
            <a:r>
              <a:rPr lang="de-DE" sz="1600" dirty="0" smtClean="0"/>
              <a:t> </a:t>
            </a:r>
            <a:r>
              <a:rPr lang="de-DE" sz="1600" dirty="0" err="1" smtClean="0"/>
              <a:t>whole</a:t>
            </a:r>
            <a:r>
              <a:rPr lang="de-DE" sz="1600" dirty="0" smtClean="0"/>
              <a:t> BN</a:t>
            </a:r>
            <a:endParaRPr lang="de-DE" sz="1600" dirty="0"/>
          </a:p>
        </p:txBody>
      </p:sp>
      <p:sp>
        <p:nvSpPr>
          <p:cNvPr id="3" name="Textfeld 2"/>
          <p:cNvSpPr txBox="1"/>
          <p:nvPr/>
        </p:nvSpPr>
        <p:spPr>
          <a:xfrm>
            <a:off x="651788" y="5589240"/>
            <a:ext cx="67400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Employ forward chaining (constant per time update but exponential </a:t>
            </a:r>
            <a:br>
              <a:rPr lang="en-US" smtClean="0"/>
            </a:br>
            <a:r>
              <a:rPr lang="en-US" smtClean="0"/>
              <a:t>in the number of variables per state)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620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Approximate inference in DBNs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Central idea:</a:t>
            </a:r>
          </a:p>
          <a:p>
            <a:r>
              <a:rPr lang="en-US" dirty="0" smtClean="0"/>
              <a:t>Create N initial-state examples (from prior </a:t>
            </a:r>
            <a:r>
              <a:rPr lang="en-US" dirty="0" err="1" smtClean="0"/>
              <a:t>dist</a:t>
            </a:r>
            <a:r>
              <a:rPr lang="en-US" dirty="0" smtClean="0"/>
              <a:t> P(</a:t>
            </a:r>
            <a:r>
              <a:rPr lang="en-US" b="1" dirty="0" smtClean="0"/>
              <a:t>X</a:t>
            </a:r>
            <a:r>
              <a:rPr lang="en-US" baseline="-25000" dirty="0" smtClean="0"/>
              <a:t>0</a:t>
            </a:r>
            <a:r>
              <a:rPr lang="en-US" dirty="0" smtClean="0"/>
              <a:t>))</a:t>
            </a:r>
          </a:p>
          <a:p>
            <a:r>
              <a:rPr lang="en-US" dirty="0" smtClean="0"/>
              <a:t>Based on the transition model, each sample is propagated forward by sampling the next state value </a:t>
            </a:r>
            <a:br>
              <a:rPr lang="en-US" dirty="0" smtClean="0"/>
            </a:br>
            <a:r>
              <a:rPr lang="en-US" b="1" dirty="0" smtClean="0"/>
              <a:t>x</a:t>
            </a:r>
            <a:r>
              <a:rPr lang="en-US" baseline="-25000" dirty="0" smtClean="0"/>
              <a:t>t+1</a:t>
            </a:r>
            <a:r>
              <a:rPr lang="en-US" dirty="0" smtClean="0"/>
              <a:t> given the current value </a:t>
            </a:r>
            <a:r>
              <a:rPr lang="en-US" b="1" dirty="0" err="1" smtClean="0"/>
              <a:t>x</a:t>
            </a:r>
            <a:r>
              <a:rPr lang="en-US" baseline="-25000" dirty="0" err="1" smtClean="0"/>
              <a:t>t</a:t>
            </a:r>
            <a:endParaRPr lang="en-US" baseline="-25000" dirty="0" smtClean="0"/>
          </a:p>
          <a:p>
            <a:r>
              <a:rPr lang="en-US" dirty="0" smtClean="0"/>
              <a:t>Each sample is weighted by the likelihood it assigns to the new evidence P(</a:t>
            </a:r>
            <a:r>
              <a:rPr lang="en-US" b="1" dirty="0" smtClean="0"/>
              <a:t>e</a:t>
            </a:r>
            <a:r>
              <a:rPr lang="en-US" baseline="-25000" dirty="0" smtClean="0"/>
              <a:t>t+1</a:t>
            </a:r>
            <a:r>
              <a:rPr lang="en-US" dirty="0" smtClean="0"/>
              <a:t> | </a:t>
            </a:r>
            <a:r>
              <a:rPr lang="en-US" b="1" dirty="0" smtClean="0"/>
              <a:t>x</a:t>
            </a:r>
            <a:r>
              <a:rPr lang="en-US" baseline="-25000" dirty="0" smtClean="0"/>
              <a:t>t+1</a:t>
            </a:r>
            <a:r>
              <a:rPr lang="en-US" dirty="0" smtClean="0"/>
              <a:t>)</a:t>
            </a:r>
          </a:p>
          <a:p>
            <a:r>
              <a:rPr lang="en-US" dirty="0" smtClean="0"/>
              <a:t>Resample to generate new population of N samples</a:t>
            </a:r>
          </a:p>
          <a:p>
            <a:r>
              <a:rPr lang="en-US" dirty="0" smtClean="0"/>
              <a:t>Select new sample based on its weight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Samples are called particles (</a:t>
            </a:r>
            <a:r>
              <a:rPr lang="en-US" dirty="0" smtClean="0">
                <a:sym typeface="Wingdings"/>
              </a:rPr>
              <a:t> Particle Filtering)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44989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Particle Filtering</a:t>
            </a:r>
          </a:p>
        </p:txBody>
      </p:sp>
      <p:pic>
        <p:nvPicPr>
          <p:cNvPr id="136194" name="Picture 3" descr="Picture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24744"/>
            <a:ext cx="8001000" cy="5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126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06080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Example</a:t>
            </a:r>
            <a:endParaRPr lang="en-US">
              <a:latin typeface="+mn-lt"/>
              <a:ea typeface="ＭＳ Ｐゴシック" charset="0"/>
              <a:cs typeface="ＭＳ Ｐゴシック" charset="0"/>
            </a:endParaRPr>
          </a:p>
        </p:txBody>
      </p:sp>
      <p:pic>
        <p:nvPicPr>
          <p:cNvPr id="138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1822450"/>
            <a:ext cx="1519237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43" name="Textfeld 3"/>
          <p:cNvSpPr txBox="1">
            <a:spLocks noChangeArrowheads="1"/>
          </p:cNvSpPr>
          <p:nvPr/>
        </p:nvSpPr>
        <p:spPr bwMode="auto">
          <a:xfrm>
            <a:off x="2700338" y="1822450"/>
            <a:ext cx="4980851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i="0">
                <a:latin typeface="+mn-lt"/>
              </a:rPr>
              <a:t>N(r</a:t>
            </a:r>
            <a:r>
              <a:rPr lang="de-DE" i="0" baseline="-25000">
                <a:latin typeface="+mn-lt"/>
              </a:rPr>
              <a:t>t+1</a:t>
            </a:r>
            <a:r>
              <a:rPr lang="de-DE" i="0">
                <a:latin typeface="+mn-lt"/>
              </a:rPr>
              <a:t>|e) = </a:t>
            </a:r>
            <a:r>
              <a:rPr lang="de-DE" i="0">
                <a:latin typeface="+mn-lt"/>
                <a:sym typeface="Symbol" charset="0"/>
              </a:rPr>
              <a:t> </a:t>
            </a:r>
            <a:r>
              <a:rPr lang="de-DE" i="0" baseline="-25000">
                <a:latin typeface="+mn-lt"/>
                <a:sym typeface="Symbol" charset="0"/>
              </a:rPr>
              <a:t>x</a:t>
            </a:r>
            <a:r>
              <a:rPr lang="de-DE" i="0" baseline="-38000">
                <a:latin typeface="+mn-lt"/>
                <a:sym typeface="Symbol" charset="0"/>
              </a:rPr>
              <a:t>t </a:t>
            </a:r>
            <a:r>
              <a:rPr lang="de-DE" i="0">
                <a:latin typeface="+mn-lt"/>
                <a:sym typeface="Symbol" charset="0"/>
              </a:rPr>
              <a:t>P(x</a:t>
            </a:r>
            <a:r>
              <a:rPr lang="de-DE" i="0" baseline="-25000">
                <a:latin typeface="+mn-lt"/>
                <a:sym typeface="Symbol" charset="0"/>
              </a:rPr>
              <a:t>t+1</a:t>
            </a:r>
            <a:r>
              <a:rPr lang="de-DE" i="0">
                <a:latin typeface="+mn-lt"/>
                <a:sym typeface="Symbol" charset="0"/>
              </a:rPr>
              <a:t>|x</a:t>
            </a:r>
            <a:r>
              <a:rPr lang="de-DE" i="0" baseline="-25000">
                <a:latin typeface="+mn-lt"/>
                <a:sym typeface="Symbol" charset="0"/>
              </a:rPr>
              <a:t>t</a:t>
            </a:r>
            <a:r>
              <a:rPr lang="de-DE" i="0">
                <a:latin typeface="+mn-lt"/>
                <a:sym typeface="Symbol" charset="0"/>
              </a:rPr>
              <a:t>) N(x</a:t>
            </a:r>
            <a:r>
              <a:rPr lang="de-DE" i="0" baseline="-25000">
                <a:latin typeface="+mn-lt"/>
                <a:sym typeface="Symbol" charset="0"/>
              </a:rPr>
              <a:t>t</a:t>
            </a:r>
            <a:r>
              <a:rPr lang="de-DE" i="0">
                <a:latin typeface="+mn-lt"/>
                <a:sym typeface="Symbol" charset="0"/>
              </a:rPr>
              <a:t>|e)</a:t>
            </a:r>
            <a:br>
              <a:rPr lang="de-DE" i="0">
                <a:latin typeface="+mn-lt"/>
                <a:sym typeface="Symbol" charset="0"/>
              </a:rPr>
            </a:br>
            <a:r>
              <a:rPr lang="de-DE" i="0">
                <a:latin typeface="+mn-lt"/>
                <a:sym typeface="Symbol" charset="0"/>
              </a:rPr>
              <a:t>For rain = 0.7*8+0.3*2= 6.2 =&gt; 6</a:t>
            </a:r>
            <a:br>
              <a:rPr lang="de-DE" i="0">
                <a:latin typeface="+mn-lt"/>
                <a:sym typeface="Symbol" charset="0"/>
              </a:rPr>
            </a:br>
            <a:r>
              <a:rPr lang="de-DE" i="0">
                <a:latin typeface="+mn-lt"/>
                <a:sym typeface="Symbol" charset="0"/>
              </a:rPr>
              <a:t>For not rain = 0.3 *8 + 0.7*2= 3.8 =&gt; 4</a:t>
            </a:r>
            <a:endParaRPr lang="en-US" i="0">
              <a:latin typeface="+mn-lt"/>
            </a:endParaRPr>
          </a:p>
        </p:txBody>
      </p:sp>
      <p:sp>
        <p:nvSpPr>
          <p:cNvPr id="138244" name="Textfeld 5"/>
          <p:cNvSpPr txBox="1">
            <a:spLocks noChangeArrowheads="1"/>
          </p:cNvSpPr>
          <p:nvPr/>
        </p:nvSpPr>
        <p:spPr bwMode="auto">
          <a:xfrm>
            <a:off x="2913063" y="3500438"/>
            <a:ext cx="529529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i="0">
                <a:latin typeface="+mn-lt"/>
              </a:rPr>
              <a:t>Suppose no umbrella for t+1</a:t>
            </a:r>
            <a:br>
              <a:rPr lang="de-DE" i="0">
                <a:latin typeface="+mn-lt"/>
              </a:rPr>
            </a:br>
            <a:r>
              <a:rPr lang="de-DE" i="0">
                <a:latin typeface="+mn-lt"/>
              </a:rPr>
              <a:t>total weight(rain particles) = 0.1 * 6= 0.6</a:t>
            </a:r>
          </a:p>
          <a:p>
            <a:r>
              <a:rPr lang="de-DE" i="0">
                <a:latin typeface="+mn-lt"/>
              </a:rPr>
              <a:t>total weight(not rain) = 0.8 * 4= 3.2</a:t>
            </a:r>
          </a:p>
          <a:p>
            <a:r>
              <a:rPr lang="de-DE" i="0">
                <a:latin typeface="+mn-lt"/>
              </a:rPr>
              <a:t>Normalized =&lt;0.17, 0.83&gt;</a:t>
            </a:r>
            <a:br>
              <a:rPr lang="de-DE" i="0">
                <a:latin typeface="+mn-lt"/>
              </a:rPr>
            </a:br>
            <a:endParaRPr lang="en-US" i="0">
              <a:latin typeface="+mn-lt"/>
            </a:endParaRPr>
          </a:p>
        </p:txBody>
      </p:sp>
      <p:sp>
        <p:nvSpPr>
          <p:cNvPr id="6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127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75746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Particle</a:t>
            </a:r>
            <a:r>
              <a:rPr lang="de-DE" dirty="0" smtClean="0"/>
              <a:t> </a:t>
            </a:r>
            <a:r>
              <a:rPr lang="de-DE" dirty="0" err="1" smtClean="0"/>
              <a:t>Filtering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128</a:t>
            </a:fld>
            <a:endParaRPr lang="de-DE"/>
          </a:p>
        </p:txBody>
      </p:sp>
      <p:pic>
        <p:nvPicPr>
          <p:cNvPr id="5" name="Bild 4" descr="SKM_C364e1512021343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39209" y="-1058889"/>
            <a:ext cx="3384377" cy="8471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812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Particle Filtering (cntd.)</a:t>
            </a:r>
          </a:p>
        </p:txBody>
      </p:sp>
      <p:pic>
        <p:nvPicPr>
          <p:cNvPr id="139266" name="Picture 3" descr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32694"/>
            <a:ext cx="7924800" cy="482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/>
          <p:cNvSpPr>
            <a:spLocks noChangeArrowheads="1"/>
          </p:cNvSpPr>
          <p:nvPr/>
        </p:nvSpPr>
        <p:spPr bwMode="auto">
          <a:xfrm>
            <a:off x="3851275" y="1124744"/>
            <a:ext cx="2881313" cy="720725"/>
          </a:xfrm>
          <a:prstGeom prst="rect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4" name="Gewinkelte Verbindung 3"/>
          <p:cNvCxnSpPr>
            <a:cxnSpLocks noChangeShapeType="1"/>
          </p:cNvCxnSpPr>
          <p:nvPr/>
        </p:nvCxnSpPr>
        <p:spPr bwMode="auto">
          <a:xfrm rot="16200000" flipH="1">
            <a:off x="5461794" y="2755900"/>
            <a:ext cx="3455988" cy="9144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129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55951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Complete Joint Distribution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charset="0"/>
              </a:rPr>
              <a:t>Given:</a:t>
            </a:r>
          </a:p>
          <a:p>
            <a:pPr lvl="1" eaLnBrk="1" hangingPunct="1"/>
            <a:r>
              <a:rPr lang="en-US">
                <a:ea typeface="ＭＳ Ｐゴシック" charset="0"/>
              </a:rPr>
              <a:t>Transition model: P(X</a:t>
            </a:r>
            <a:r>
              <a:rPr lang="en-US" baseline="-25000">
                <a:ea typeface="ＭＳ Ｐゴシック" charset="0"/>
              </a:rPr>
              <a:t>t</a:t>
            </a:r>
            <a:r>
              <a:rPr lang="en-US">
                <a:ea typeface="ＭＳ Ｐゴシック" charset="0"/>
              </a:rPr>
              <a:t>|X</a:t>
            </a:r>
            <a:r>
              <a:rPr lang="en-US" baseline="-25000">
                <a:ea typeface="ＭＳ Ｐゴシック" charset="0"/>
              </a:rPr>
              <a:t>t-1</a:t>
            </a:r>
            <a:r>
              <a:rPr lang="en-US">
                <a:ea typeface="ＭＳ Ｐゴシック" charset="0"/>
              </a:rPr>
              <a:t>)</a:t>
            </a:r>
          </a:p>
          <a:p>
            <a:pPr lvl="1" eaLnBrk="1" hangingPunct="1"/>
            <a:r>
              <a:rPr lang="en-US">
                <a:ea typeface="ＭＳ Ｐゴシック" charset="0"/>
              </a:rPr>
              <a:t>Sensor model: P(E</a:t>
            </a:r>
            <a:r>
              <a:rPr lang="en-US" baseline="-25000">
                <a:ea typeface="ＭＳ Ｐゴシック" charset="0"/>
              </a:rPr>
              <a:t>t</a:t>
            </a:r>
            <a:r>
              <a:rPr lang="en-US">
                <a:ea typeface="ＭＳ Ｐゴシック" charset="0"/>
              </a:rPr>
              <a:t>|X</a:t>
            </a:r>
            <a:r>
              <a:rPr lang="en-US" baseline="-25000">
                <a:ea typeface="ＭＳ Ｐゴシック" charset="0"/>
              </a:rPr>
              <a:t>t</a:t>
            </a:r>
            <a:r>
              <a:rPr lang="en-US">
                <a:ea typeface="ＭＳ Ｐゴシック" charset="0"/>
              </a:rPr>
              <a:t>)</a:t>
            </a:r>
          </a:p>
          <a:p>
            <a:pPr lvl="1" eaLnBrk="1" hangingPunct="1"/>
            <a:r>
              <a:rPr lang="en-US">
                <a:ea typeface="ＭＳ Ｐゴシック" charset="0"/>
              </a:rPr>
              <a:t>Prior probability: P(X</a:t>
            </a:r>
            <a:r>
              <a:rPr lang="en-US" baseline="-25000">
                <a:ea typeface="ＭＳ Ｐゴシック" charset="0"/>
              </a:rPr>
              <a:t>0</a:t>
            </a:r>
            <a:r>
              <a:rPr lang="en-US">
                <a:ea typeface="ＭＳ Ｐゴシック" charset="0"/>
              </a:rPr>
              <a:t>)</a:t>
            </a:r>
          </a:p>
          <a:p>
            <a:pPr eaLnBrk="1" hangingPunct="1"/>
            <a:r>
              <a:rPr lang="en-US">
                <a:ea typeface="ＭＳ Ｐゴシック" charset="0"/>
              </a:rPr>
              <a:t>Then we can specify complete joint distribution:</a:t>
            </a:r>
          </a:p>
          <a:p>
            <a:pPr lvl="1" eaLnBrk="1" hangingPunct="1">
              <a:buFont typeface="Wingdings" charset="0"/>
              <a:buNone/>
            </a:pPr>
            <a:endParaRPr lang="en-US">
              <a:ea typeface="ＭＳ Ｐゴシック" charset="0"/>
            </a:endParaRPr>
          </a:p>
        </p:txBody>
      </p:sp>
      <p:graphicFrame>
        <p:nvGraphicFramePr>
          <p:cNvPr id="3993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8992720"/>
              </p:ext>
            </p:extLst>
          </p:nvPr>
        </p:nvGraphicFramePr>
        <p:xfrm>
          <a:off x="438472" y="4005064"/>
          <a:ext cx="8382000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48" name="Formel" r:id="rId4" imgW="3581400" imgH="431800" progId="Equation.3">
                  <p:embed/>
                </p:oleObj>
              </mc:Choice>
              <mc:Fallback>
                <p:oleObj name="Formel" r:id="rId4" imgW="35814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472" y="4005064"/>
                        <a:ext cx="8382000" cy="1009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68561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Summary</a:t>
            </a:r>
          </a:p>
        </p:txBody>
      </p:sp>
      <p:pic>
        <p:nvPicPr>
          <p:cNvPr id="143362" name="Picture 3" descr="Picture 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68760"/>
            <a:ext cx="7772400" cy="476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130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09255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Example</a:t>
            </a:r>
          </a:p>
        </p:txBody>
      </p:sp>
      <p:sp>
        <p:nvSpPr>
          <p:cNvPr id="41986" name="Oval 3"/>
          <p:cNvSpPr>
            <a:spLocks noChangeArrowheads="1"/>
          </p:cNvSpPr>
          <p:nvPr/>
        </p:nvSpPr>
        <p:spPr bwMode="auto">
          <a:xfrm>
            <a:off x="1981200" y="2868613"/>
            <a:ext cx="914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87" name="Text Box 4"/>
          <p:cNvSpPr txBox="1">
            <a:spLocks noChangeArrowheads="1"/>
          </p:cNvSpPr>
          <p:nvPr/>
        </p:nvSpPr>
        <p:spPr bwMode="auto">
          <a:xfrm>
            <a:off x="1981200" y="2986088"/>
            <a:ext cx="7651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i="0"/>
              <a:t>Rain</a:t>
            </a:r>
            <a:r>
              <a:rPr lang="en-US" sz="1600" i="0" baseline="-25000"/>
              <a:t>t-1</a:t>
            </a:r>
            <a:endParaRPr lang="en-US" sz="1600" i="0"/>
          </a:p>
        </p:txBody>
      </p:sp>
      <p:sp>
        <p:nvSpPr>
          <p:cNvPr id="41988" name="Oval 5"/>
          <p:cNvSpPr>
            <a:spLocks noChangeArrowheads="1"/>
          </p:cNvSpPr>
          <p:nvPr/>
        </p:nvSpPr>
        <p:spPr bwMode="auto">
          <a:xfrm>
            <a:off x="1828800" y="4122738"/>
            <a:ext cx="11430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89" name="Text Box 6"/>
          <p:cNvSpPr txBox="1">
            <a:spLocks noChangeArrowheads="1"/>
          </p:cNvSpPr>
          <p:nvPr/>
        </p:nvSpPr>
        <p:spPr bwMode="auto">
          <a:xfrm>
            <a:off x="1828800" y="4240213"/>
            <a:ext cx="11604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i="0"/>
              <a:t>Umbrella</a:t>
            </a:r>
            <a:r>
              <a:rPr lang="en-US" sz="1600" i="0" baseline="-25000"/>
              <a:t>t-1</a:t>
            </a:r>
            <a:endParaRPr lang="en-US" sz="1600" i="0"/>
          </a:p>
        </p:txBody>
      </p:sp>
      <p:sp>
        <p:nvSpPr>
          <p:cNvPr id="41990" name="Oval 7"/>
          <p:cNvSpPr>
            <a:spLocks noChangeArrowheads="1"/>
          </p:cNvSpPr>
          <p:nvPr/>
        </p:nvSpPr>
        <p:spPr bwMode="auto">
          <a:xfrm>
            <a:off x="4144963" y="2868613"/>
            <a:ext cx="914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1" name="Text Box 8"/>
          <p:cNvSpPr txBox="1">
            <a:spLocks noChangeArrowheads="1"/>
          </p:cNvSpPr>
          <p:nvPr/>
        </p:nvSpPr>
        <p:spPr bwMode="auto">
          <a:xfrm>
            <a:off x="4314825" y="2986088"/>
            <a:ext cx="641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i="0"/>
              <a:t>Rain</a:t>
            </a:r>
            <a:r>
              <a:rPr lang="en-US" sz="1600" i="0" baseline="-25000"/>
              <a:t>t</a:t>
            </a:r>
            <a:endParaRPr lang="en-US" sz="1600" i="0"/>
          </a:p>
        </p:txBody>
      </p:sp>
      <p:sp>
        <p:nvSpPr>
          <p:cNvPr id="41992" name="Oval 9"/>
          <p:cNvSpPr>
            <a:spLocks noChangeArrowheads="1"/>
          </p:cNvSpPr>
          <p:nvPr/>
        </p:nvSpPr>
        <p:spPr bwMode="auto">
          <a:xfrm>
            <a:off x="3992563" y="4122738"/>
            <a:ext cx="11430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3" name="Text Box 10"/>
          <p:cNvSpPr txBox="1">
            <a:spLocks noChangeArrowheads="1"/>
          </p:cNvSpPr>
          <p:nvPr/>
        </p:nvSpPr>
        <p:spPr bwMode="auto">
          <a:xfrm>
            <a:off x="3992563" y="4240213"/>
            <a:ext cx="10366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i="0"/>
              <a:t>Umbrella</a:t>
            </a:r>
            <a:r>
              <a:rPr lang="en-US" sz="1600" i="0" baseline="-25000"/>
              <a:t>t</a:t>
            </a:r>
            <a:endParaRPr lang="en-US" sz="1600" i="0"/>
          </a:p>
        </p:txBody>
      </p:sp>
      <p:sp>
        <p:nvSpPr>
          <p:cNvPr id="41994" name="Oval 11"/>
          <p:cNvSpPr>
            <a:spLocks noChangeArrowheads="1"/>
          </p:cNvSpPr>
          <p:nvPr/>
        </p:nvSpPr>
        <p:spPr bwMode="auto">
          <a:xfrm>
            <a:off x="6400800" y="2895600"/>
            <a:ext cx="914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5" name="Text Box 12"/>
          <p:cNvSpPr txBox="1">
            <a:spLocks noChangeArrowheads="1"/>
          </p:cNvSpPr>
          <p:nvPr/>
        </p:nvSpPr>
        <p:spPr bwMode="auto">
          <a:xfrm>
            <a:off x="6400800" y="3013075"/>
            <a:ext cx="8001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i="0"/>
              <a:t>Rain</a:t>
            </a:r>
            <a:r>
              <a:rPr lang="en-US" sz="1600" i="0" baseline="-25000"/>
              <a:t>t+1</a:t>
            </a:r>
            <a:endParaRPr lang="en-US" sz="1600" i="0"/>
          </a:p>
        </p:txBody>
      </p:sp>
      <p:sp>
        <p:nvSpPr>
          <p:cNvPr id="41996" name="Oval 13"/>
          <p:cNvSpPr>
            <a:spLocks noChangeArrowheads="1"/>
          </p:cNvSpPr>
          <p:nvPr/>
        </p:nvSpPr>
        <p:spPr bwMode="auto">
          <a:xfrm>
            <a:off x="6248400" y="4149725"/>
            <a:ext cx="11430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7" name="Text Box 14"/>
          <p:cNvSpPr txBox="1">
            <a:spLocks noChangeArrowheads="1"/>
          </p:cNvSpPr>
          <p:nvPr/>
        </p:nvSpPr>
        <p:spPr bwMode="auto">
          <a:xfrm>
            <a:off x="6248400" y="4267200"/>
            <a:ext cx="11953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i="0"/>
              <a:t>Umbrella</a:t>
            </a:r>
            <a:r>
              <a:rPr lang="en-US" sz="1600" i="0" baseline="-25000"/>
              <a:t>t+1</a:t>
            </a:r>
            <a:endParaRPr lang="en-US" sz="1600" i="0"/>
          </a:p>
        </p:txBody>
      </p:sp>
      <p:sp>
        <p:nvSpPr>
          <p:cNvPr id="41998" name="Line 15"/>
          <p:cNvSpPr>
            <a:spLocks noChangeShapeType="1"/>
          </p:cNvSpPr>
          <p:nvPr/>
        </p:nvSpPr>
        <p:spPr bwMode="auto">
          <a:xfrm>
            <a:off x="1066800" y="3097213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41999" name="Line 16"/>
          <p:cNvSpPr>
            <a:spLocks noChangeShapeType="1"/>
          </p:cNvSpPr>
          <p:nvPr/>
        </p:nvSpPr>
        <p:spPr bwMode="auto">
          <a:xfrm>
            <a:off x="2895600" y="3097213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42000" name="Line 17"/>
          <p:cNvSpPr>
            <a:spLocks noChangeShapeType="1"/>
          </p:cNvSpPr>
          <p:nvPr/>
        </p:nvSpPr>
        <p:spPr bwMode="auto">
          <a:xfrm>
            <a:off x="5105400" y="3097213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42001" name="Line 18"/>
          <p:cNvSpPr>
            <a:spLocks noChangeShapeType="1"/>
          </p:cNvSpPr>
          <p:nvPr/>
        </p:nvSpPr>
        <p:spPr bwMode="auto">
          <a:xfrm>
            <a:off x="2438400" y="3429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42002" name="Line 19"/>
          <p:cNvSpPr>
            <a:spLocks noChangeShapeType="1"/>
          </p:cNvSpPr>
          <p:nvPr/>
        </p:nvSpPr>
        <p:spPr bwMode="auto">
          <a:xfrm flipH="1">
            <a:off x="4572000" y="3429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42003" name="Line 20"/>
          <p:cNvSpPr>
            <a:spLocks noChangeShapeType="1"/>
          </p:cNvSpPr>
          <p:nvPr/>
        </p:nvSpPr>
        <p:spPr bwMode="auto">
          <a:xfrm flipH="1">
            <a:off x="6858000" y="3429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graphicFrame>
        <p:nvGraphicFramePr>
          <p:cNvPr id="557077" name="Group 21"/>
          <p:cNvGraphicFramePr>
            <a:graphicFrameLocks noGrp="1"/>
          </p:cNvGraphicFramePr>
          <p:nvPr/>
        </p:nvGraphicFramePr>
        <p:xfrm>
          <a:off x="4572000" y="1981200"/>
          <a:ext cx="1524000" cy="865359"/>
        </p:xfrm>
        <a:graphic>
          <a:graphicData uri="http://schemas.openxmlformats.org/drawingml/2006/table">
            <a:tbl>
              <a:tblPr/>
              <a:tblGrid>
                <a:gridCol w="595313"/>
                <a:gridCol w="928687"/>
              </a:tblGrid>
              <a:tr h="3046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R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t-1</a:t>
                      </a:r>
                    </a:p>
                  </a:txBody>
                  <a:tcPr marT="45652" marB="4565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P(R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t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|R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t-1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)</a:t>
                      </a:r>
                    </a:p>
                  </a:txBody>
                  <a:tcPr marT="45652" marB="45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05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F</a:t>
                      </a:r>
                    </a:p>
                  </a:txBody>
                  <a:tcPr marT="45652" marB="4565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0.7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0.3</a:t>
                      </a:r>
                    </a:p>
                  </a:txBody>
                  <a:tcPr marT="45652" marB="45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57088" name="Group 32"/>
          <p:cNvGraphicFramePr>
            <a:graphicFrameLocks noGrp="1"/>
          </p:cNvGraphicFramePr>
          <p:nvPr/>
        </p:nvGraphicFramePr>
        <p:xfrm>
          <a:off x="4572000" y="4800600"/>
          <a:ext cx="1524000" cy="865359"/>
        </p:xfrm>
        <a:graphic>
          <a:graphicData uri="http://schemas.openxmlformats.org/drawingml/2006/table">
            <a:tbl>
              <a:tblPr/>
              <a:tblGrid>
                <a:gridCol w="595313"/>
                <a:gridCol w="928687"/>
              </a:tblGrid>
              <a:tr h="3046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R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t</a:t>
                      </a:r>
                    </a:p>
                  </a:txBody>
                  <a:tcPr marT="45652" marB="4565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P(U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t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|R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t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)</a:t>
                      </a:r>
                    </a:p>
                  </a:txBody>
                  <a:tcPr marT="45652" marB="45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05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F</a:t>
                      </a:r>
                    </a:p>
                  </a:txBody>
                  <a:tcPr marT="45652" marB="4565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0.9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0.2</a:t>
                      </a:r>
                    </a:p>
                  </a:txBody>
                  <a:tcPr marT="45652" marB="45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10305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Inference </a:t>
            </a:r>
            <a:r>
              <a:rPr lang="en-US" dirty="0" smtClean="0">
                <a:latin typeface="+mn-lt"/>
                <a:ea typeface="ＭＳ Ｐゴシック" charset="0"/>
                <a:cs typeface="ＭＳ Ｐゴシック" charset="0"/>
              </a:rPr>
              <a:t>Tasks</a:t>
            </a:r>
            <a:endParaRPr lang="en-US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b="1" dirty="0">
                <a:ea typeface="ＭＳ Ｐゴシック" charset="0"/>
                <a:cs typeface="ＭＳ Ｐゴシック" charset="0"/>
              </a:rPr>
              <a:t>Filtering: 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What is the probability that it is raining today, given all the umbrella observations up through today</a:t>
            </a:r>
            <a:r>
              <a:rPr lang="en-US" sz="2400" dirty="0" smtClean="0">
                <a:ea typeface="ＭＳ Ｐゴシック" charset="0"/>
                <a:cs typeface="ＭＳ Ｐゴシック" charset="0"/>
              </a:rPr>
              <a:t>?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b="1" dirty="0">
                <a:ea typeface="ＭＳ Ｐゴシック" charset="0"/>
                <a:cs typeface="ＭＳ Ｐゴシック" charset="0"/>
              </a:rPr>
              <a:t>Prediction: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What is the probability that it will rain the day after tomorrow, given all the umbrella observations up through today</a:t>
            </a:r>
            <a:r>
              <a:rPr lang="en-US" sz="2400" dirty="0" smtClean="0">
                <a:ea typeface="ＭＳ Ｐゴシック" charset="0"/>
                <a:cs typeface="ＭＳ Ｐゴシック" charset="0"/>
              </a:rPr>
              <a:t>?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b="1" dirty="0">
                <a:ea typeface="ＭＳ Ｐゴシック" charset="0"/>
                <a:cs typeface="ＭＳ Ｐゴシック" charset="0"/>
              </a:rPr>
              <a:t>Smoothing: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What is the probability that it rained yesterday, given all the umbrella observations through today</a:t>
            </a:r>
            <a:r>
              <a:rPr lang="en-US" sz="2400" dirty="0" smtClean="0">
                <a:ea typeface="ＭＳ Ｐゴシック" charset="0"/>
                <a:cs typeface="ＭＳ Ｐゴシック" charset="0"/>
              </a:rPr>
              <a:t>?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b="1" dirty="0">
                <a:ea typeface="ＭＳ Ｐゴシック" charset="0"/>
                <a:cs typeface="ＭＳ Ｐゴシック" charset="0"/>
              </a:rPr>
              <a:t>Most likely explanation: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if the umbrella appeared the first three days but not on the fourth, what is the most likely weather sequence to produce these umbrella sightings?</a:t>
            </a:r>
          </a:p>
        </p:txBody>
      </p:sp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15264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>
          <a:xfrm>
            <a:off x="409128" y="201960"/>
            <a:ext cx="8915400" cy="1066800"/>
          </a:xfrm>
          <a:noFill/>
        </p:spPr>
        <p:txBody>
          <a:bodyPr/>
          <a:lstStyle/>
          <a:p>
            <a:pPr eaLnBrk="1" hangingPunct="1"/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DBN – Basic Inference </a:t>
            </a:r>
          </a:p>
        </p:txBody>
      </p:sp>
      <p:sp>
        <p:nvSpPr>
          <p:cNvPr id="4608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68760"/>
            <a:ext cx="8147050" cy="1928813"/>
          </a:xfrm>
        </p:spPr>
        <p:txBody>
          <a:bodyPr/>
          <a:lstStyle/>
          <a:p>
            <a:pPr marL="447675" indent="-447675" eaLnBrk="1" hangingPunct="1"/>
            <a:r>
              <a:rPr lang="en-US" sz="280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Filtering or Monitoring: </a:t>
            </a:r>
          </a:p>
          <a:p>
            <a:pPr marL="447675" indent="-447675" eaLnBrk="1" hangingPunct="1">
              <a:buFont typeface="Times" charset="0"/>
              <a:buNone/>
            </a:pPr>
            <a:r>
              <a:rPr lang="en-US" sz="160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	</a:t>
            </a:r>
          </a:p>
          <a:p>
            <a:pPr marL="447675" indent="-447675" eaLnBrk="1" hangingPunct="1">
              <a:buFont typeface="Times" charset="0"/>
              <a:buNone/>
            </a:pPr>
            <a:r>
              <a:rPr lang="en-US" sz="160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	</a:t>
            </a:r>
            <a:r>
              <a:rPr lang="en-US" sz="180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Compute the belief state - the posterior distribution over the </a:t>
            </a:r>
            <a:r>
              <a:rPr lang="en-US" sz="1800" i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current</a:t>
            </a:r>
            <a:r>
              <a:rPr lang="en-US" sz="180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state, given all evidence to date.</a:t>
            </a:r>
          </a:p>
          <a:p>
            <a:pPr marL="447675" indent="-447675" eaLnBrk="1" hangingPunct="1">
              <a:buFont typeface="Times" charset="0"/>
              <a:buNone/>
            </a:pPr>
            <a:endParaRPr lang="en-US" sz="180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46083" name="Object 2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09637762"/>
              </p:ext>
            </p:extLst>
          </p:nvPr>
        </p:nvGraphicFramePr>
        <p:xfrm>
          <a:off x="2794000" y="3280123"/>
          <a:ext cx="2782888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92" name="Formel" r:id="rId4" imgW="673100" imgH="228600" progId="Equation.3">
                  <p:embed/>
                </p:oleObj>
              </mc:Choice>
              <mc:Fallback>
                <p:oleObj name="Formel" r:id="rId4" imgW="6731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4000" y="3280123"/>
                        <a:ext cx="2782888" cy="968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4" name="Text Box 5"/>
          <p:cNvSpPr txBox="1">
            <a:spLocks noChangeArrowheads="1"/>
          </p:cNvSpPr>
          <p:nvPr/>
        </p:nvSpPr>
        <p:spPr bwMode="auto">
          <a:xfrm>
            <a:off x="1447800" y="5078760"/>
            <a:ext cx="7086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i="0">
                <a:solidFill>
                  <a:srgbClr val="000000"/>
                </a:solidFill>
                <a:latin typeface="+mn-lt"/>
              </a:rPr>
              <a:t>Filtering is what a rational agent needs to do in order to keep track of the current state so that the rational decisions can be made.</a:t>
            </a:r>
          </a:p>
        </p:txBody>
      </p:sp>
      <p:sp>
        <p:nvSpPr>
          <p:cNvPr id="6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33123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>
          <a:xfrm>
            <a:off x="337120" y="201960"/>
            <a:ext cx="8915400" cy="1066800"/>
          </a:xfrm>
          <a:noFill/>
        </p:spPr>
        <p:txBody>
          <a:bodyPr/>
          <a:lstStyle/>
          <a:p>
            <a:pPr eaLnBrk="1" hangingPunct="1"/>
            <a:r>
              <a:rPr lang="en-US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DBN – Basic Inference </a:t>
            </a:r>
          </a:p>
        </p:txBody>
      </p:sp>
      <p:sp>
        <p:nvSpPr>
          <p:cNvPr id="4813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41189"/>
            <a:ext cx="8066088" cy="669925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Filtering cont.</a:t>
            </a:r>
            <a:endParaRPr lang="en-US" sz="200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48131" name="Object 2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920057525"/>
              </p:ext>
            </p:extLst>
          </p:nvPr>
        </p:nvGraphicFramePr>
        <p:xfrm>
          <a:off x="501650" y="3157314"/>
          <a:ext cx="4338638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00" name="Ecuación" r:id="rId4" imgW="2133600" imgH="241300" progId="Equation.3">
                  <p:embed/>
                </p:oleObj>
              </mc:Choice>
              <mc:Fallback>
                <p:oleObj name="Ecuación" r:id="rId4" imgW="21336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650" y="3157314"/>
                        <a:ext cx="4338638" cy="50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2" name="Object 3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3539935014"/>
              </p:ext>
            </p:extLst>
          </p:nvPr>
        </p:nvGraphicFramePr>
        <p:xfrm>
          <a:off x="2220913" y="3766914"/>
          <a:ext cx="3846512" cy="1481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01" name="Ecuación" r:id="rId6" imgW="1892300" imgH="711200" progId="Equation.3">
                  <p:embed/>
                </p:oleObj>
              </mc:Choice>
              <mc:Fallback>
                <p:oleObj name="Ecuación" r:id="rId6" imgW="1892300" imgH="71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0913" y="3766914"/>
                        <a:ext cx="3846512" cy="1481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33" name="Text Box 6"/>
          <p:cNvSpPr txBox="1">
            <a:spLocks noChangeArrowheads="1"/>
          </p:cNvSpPr>
          <p:nvPr/>
        </p:nvSpPr>
        <p:spPr bwMode="auto">
          <a:xfrm>
            <a:off x="1279525" y="2009551"/>
            <a:ext cx="75596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0">
                <a:solidFill>
                  <a:srgbClr val="000000"/>
                </a:solidFill>
                <a:latin typeface="+mn-lt"/>
              </a:rPr>
              <a:t>Given the results of filtering up to time </a:t>
            </a:r>
            <a:r>
              <a:rPr lang="en-US" sz="1800">
                <a:solidFill>
                  <a:srgbClr val="000000"/>
                </a:solidFill>
                <a:latin typeface="+mn-lt"/>
              </a:rPr>
              <a:t>t</a:t>
            </a:r>
            <a:r>
              <a:rPr lang="en-US" sz="1800" i="0">
                <a:solidFill>
                  <a:srgbClr val="000000"/>
                </a:solidFill>
                <a:latin typeface="+mn-lt"/>
              </a:rPr>
              <a:t>, one can easily compute the result for </a:t>
            </a:r>
            <a:r>
              <a:rPr lang="en-US" sz="1800">
                <a:solidFill>
                  <a:srgbClr val="000000"/>
                </a:solidFill>
                <a:latin typeface="+mn-lt"/>
              </a:rPr>
              <a:t>t+1</a:t>
            </a:r>
            <a:r>
              <a:rPr lang="en-US" sz="1800" i="0">
                <a:solidFill>
                  <a:srgbClr val="000000"/>
                </a:solidFill>
                <a:latin typeface="+mn-lt"/>
              </a:rPr>
              <a:t> from the new evidence        </a:t>
            </a:r>
          </a:p>
        </p:txBody>
      </p:sp>
      <p:graphicFrame>
        <p:nvGraphicFramePr>
          <p:cNvPr id="4813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3897306"/>
              </p:ext>
            </p:extLst>
          </p:nvPr>
        </p:nvGraphicFramePr>
        <p:xfrm>
          <a:off x="4426645" y="2238151"/>
          <a:ext cx="433387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02" name="Formel" r:id="rId8" imgW="228600" imgH="228600" progId="Equation.3">
                  <p:embed/>
                </p:oleObj>
              </mc:Choice>
              <mc:Fallback>
                <p:oleObj name="Formel" r:id="rId8" imgW="228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6645" y="2238151"/>
                        <a:ext cx="433387" cy="433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35" name="Text Box 8"/>
          <p:cNvSpPr txBox="1">
            <a:spLocks noChangeArrowheads="1"/>
          </p:cNvSpPr>
          <p:nvPr/>
        </p:nvSpPr>
        <p:spPr bwMode="auto">
          <a:xfrm>
            <a:off x="6096000" y="3624039"/>
            <a:ext cx="2819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i="0">
                <a:solidFill>
                  <a:srgbClr val="000000"/>
                </a:solidFill>
                <a:latin typeface="+mn-lt"/>
              </a:rPr>
              <a:t>(dividing up the evidence)</a:t>
            </a:r>
          </a:p>
        </p:txBody>
      </p:sp>
      <p:sp>
        <p:nvSpPr>
          <p:cNvPr id="48136" name="Text Box 9"/>
          <p:cNvSpPr txBox="1">
            <a:spLocks noChangeArrowheads="1"/>
          </p:cNvSpPr>
          <p:nvPr/>
        </p:nvSpPr>
        <p:spPr bwMode="auto">
          <a:xfrm>
            <a:off x="6096000" y="3090639"/>
            <a:ext cx="2819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i="0">
                <a:solidFill>
                  <a:srgbClr val="000000"/>
                </a:solidFill>
                <a:latin typeface="+mn-lt"/>
              </a:rPr>
              <a:t>(for some function </a:t>
            </a:r>
            <a:r>
              <a:rPr lang="en-US" sz="1800">
                <a:solidFill>
                  <a:srgbClr val="000000"/>
                </a:solidFill>
                <a:latin typeface="+mn-lt"/>
              </a:rPr>
              <a:t>f</a:t>
            </a:r>
            <a:r>
              <a:rPr lang="en-US" sz="1800" i="0">
                <a:solidFill>
                  <a:srgbClr val="000000"/>
                </a:solidFill>
                <a:latin typeface="+mn-lt"/>
              </a:rPr>
              <a:t>)</a:t>
            </a:r>
          </a:p>
        </p:txBody>
      </p:sp>
      <p:sp>
        <p:nvSpPr>
          <p:cNvPr id="48137" name="Text Box 10"/>
          <p:cNvSpPr txBox="1">
            <a:spLocks noChangeArrowheads="1"/>
          </p:cNvSpPr>
          <p:nvPr/>
        </p:nvSpPr>
        <p:spPr bwMode="auto">
          <a:xfrm>
            <a:off x="6096000" y="4081239"/>
            <a:ext cx="2819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i="0">
                <a:solidFill>
                  <a:srgbClr val="000000"/>
                </a:solidFill>
                <a:latin typeface="+mn-lt"/>
              </a:rPr>
              <a:t>(using Bayes’ Theorem)</a:t>
            </a:r>
          </a:p>
        </p:txBody>
      </p:sp>
      <p:sp>
        <p:nvSpPr>
          <p:cNvPr id="48138" name="Text Box 11"/>
          <p:cNvSpPr txBox="1">
            <a:spLocks noChangeArrowheads="1"/>
          </p:cNvSpPr>
          <p:nvPr/>
        </p:nvSpPr>
        <p:spPr bwMode="auto">
          <a:xfrm>
            <a:off x="6096000" y="4538439"/>
            <a:ext cx="2819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i="0">
                <a:solidFill>
                  <a:srgbClr val="000000"/>
                </a:solidFill>
                <a:latin typeface="+mn-lt"/>
              </a:rPr>
              <a:t>(by the Markov property</a:t>
            </a:r>
            <a:br>
              <a:rPr lang="en-US" sz="1800" i="0">
                <a:solidFill>
                  <a:srgbClr val="000000"/>
                </a:solidFill>
                <a:latin typeface="+mn-lt"/>
              </a:rPr>
            </a:br>
            <a:r>
              <a:rPr lang="en-US" sz="1800" i="0">
                <a:solidFill>
                  <a:srgbClr val="000000"/>
                </a:solidFill>
                <a:latin typeface="+mn-lt"/>
              </a:rPr>
              <a:t>of evidence)</a:t>
            </a:r>
          </a:p>
        </p:txBody>
      </p:sp>
      <p:sp>
        <p:nvSpPr>
          <p:cNvPr id="48139" name="Text Box 12"/>
          <p:cNvSpPr txBox="1">
            <a:spLocks noChangeArrowheads="1"/>
          </p:cNvSpPr>
          <p:nvPr/>
        </p:nvSpPr>
        <p:spPr bwMode="auto">
          <a:xfrm>
            <a:off x="990600" y="5438551"/>
            <a:ext cx="7086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sz="1800" i="0">
                <a:solidFill>
                  <a:srgbClr val="000000"/>
                </a:solidFill>
                <a:latin typeface="+mn-lt"/>
                <a:cs typeface="Arial" charset="0"/>
              </a:rPr>
              <a:t>α</a:t>
            </a:r>
            <a:r>
              <a:rPr lang="en-US" sz="1800" i="0">
                <a:solidFill>
                  <a:srgbClr val="000000"/>
                </a:solidFill>
                <a:latin typeface="+mn-lt"/>
                <a:cs typeface="Arial" charset="0"/>
              </a:rPr>
              <a:t> is a normalizing constant used to make probabilities sum up to 1.</a:t>
            </a:r>
            <a:endParaRPr lang="el-GR" sz="1800" i="0">
              <a:solidFill>
                <a:srgbClr val="000000"/>
              </a:solidFill>
              <a:latin typeface="+mn-lt"/>
              <a:cs typeface="Arial" charset="0"/>
            </a:endParaRPr>
          </a:p>
        </p:txBody>
      </p:sp>
      <p:sp>
        <p:nvSpPr>
          <p:cNvPr id="13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41739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>
          <a:xfrm>
            <a:off x="409128" y="201960"/>
            <a:ext cx="8915400" cy="1066800"/>
          </a:xfrm>
          <a:noFill/>
        </p:spPr>
        <p:txBody>
          <a:bodyPr/>
          <a:lstStyle/>
          <a:p>
            <a:pPr eaLnBrk="1" hangingPunct="1"/>
            <a:r>
              <a:rPr lang="en-US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DBN – Basic Inference </a:t>
            </a:r>
          </a:p>
        </p:txBody>
      </p:sp>
      <p:sp>
        <p:nvSpPr>
          <p:cNvPr id="501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84784"/>
            <a:ext cx="8066088" cy="669925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Filtering cont.</a:t>
            </a:r>
            <a:endParaRPr lang="en-US" sz="2000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50179" name="Object 2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1411890363"/>
              </p:ext>
            </p:extLst>
          </p:nvPr>
        </p:nvGraphicFramePr>
        <p:xfrm>
          <a:off x="2794000" y="4853459"/>
          <a:ext cx="5156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20" name="Ecuación" r:id="rId4" imgW="2476500" imgH="368300" progId="Equation.3">
                  <p:embed/>
                </p:oleObj>
              </mc:Choice>
              <mc:Fallback>
                <p:oleObj name="Ecuación" r:id="rId4" imgW="24765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4000" y="4853459"/>
                        <a:ext cx="51562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0" name="Object 3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422344388"/>
              </p:ext>
            </p:extLst>
          </p:nvPr>
        </p:nvGraphicFramePr>
        <p:xfrm>
          <a:off x="3301256" y="2473796"/>
          <a:ext cx="1146175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21" name="Formel" r:id="rId6" imgW="762000" imgH="228600" progId="Equation.3">
                  <p:embed/>
                </p:oleObj>
              </mc:Choice>
              <mc:Fallback>
                <p:oleObj name="Formel" r:id="rId6" imgW="762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1256" y="2473796"/>
                        <a:ext cx="1146175" cy="350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81" name="Text Box 6"/>
          <p:cNvSpPr txBox="1">
            <a:spLocks noChangeArrowheads="1"/>
          </p:cNvSpPr>
          <p:nvPr/>
        </p:nvSpPr>
        <p:spPr bwMode="auto">
          <a:xfrm>
            <a:off x="1600200" y="2426171"/>
            <a:ext cx="6858000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i="0" dirty="0">
                <a:solidFill>
                  <a:srgbClr val="000000"/>
                </a:solidFill>
                <a:latin typeface="+mn-lt"/>
              </a:rPr>
              <a:t>The second term                   </a:t>
            </a:r>
            <a:r>
              <a:rPr lang="en-US" sz="1800" i="0" dirty="0" smtClean="0">
                <a:solidFill>
                  <a:srgbClr val="000000"/>
                </a:solidFill>
                <a:latin typeface="+mn-lt"/>
              </a:rPr>
              <a:t>     represents </a:t>
            </a:r>
            <a:r>
              <a:rPr lang="en-US" sz="1800" i="0" dirty="0">
                <a:solidFill>
                  <a:srgbClr val="000000"/>
                </a:solidFill>
                <a:latin typeface="+mn-lt"/>
              </a:rPr>
              <a:t>a one-step prediction of the next step, and the first term                   </a:t>
            </a:r>
            <a:r>
              <a:rPr lang="en-US" sz="1800" i="0" dirty="0" smtClean="0">
                <a:solidFill>
                  <a:srgbClr val="000000"/>
                </a:solidFill>
                <a:latin typeface="+mn-lt"/>
              </a:rPr>
              <a:t>      updates </a:t>
            </a:r>
            <a:r>
              <a:rPr lang="en-US" sz="1800" i="0" dirty="0">
                <a:solidFill>
                  <a:srgbClr val="000000"/>
                </a:solidFill>
                <a:latin typeface="+mn-lt"/>
              </a:rPr>
              <a:t>this with the new evidence.</a:t>
            </a:r>
          </a:p>
          <a:p>
            <a:pPr eaLnBrk="1" hangingPunct="1">
              <a:spcBef>
                <a:spcPct val="50000"/>
              </a:spcBef>
            </a:pPr>
            <a:r>
              <a:rPr lang="en-US" sz="1800" i="0" dirty="0">
                <a:solidFill>
                  <a:srgbClr val="000000"/>
                </a:solidFill>
                <a:latin typeface="+mn-lt"/>
              </a:rPr>
              <a:t>Now we obtain the one-step prediction for the next step by conditioning on the current state </a:t>
            </a:r>
            <a:r>
              <a:rPr lang="en-US" sz="1800" i="0" dirty="0" err="1">
                <a:solidFill>
                  <a:srgbClr val="000000"/>
                </a:solidFill>
                <a:latin typeface="+mn-lt"/>
              </a:rPr>
              <a:t>Xt</a:t>
            </a:r>
            <a:r>
              <a:rPr lang="en-US" sz="1800" i="0" dirty="0">
                <a:solidFill>
                  <a:srgbClr val="000000"/>
                </a:solidFill>
                <a:latin typeface="+mn-lt"/>
              </a:rPr>
              <a:t>:</a:t>
            </a:r>
          </a:p>
        </p:txBody>
      </p:sp>
      <p:graphicFrame>
        <p:nvGraphicFramePr>
          <p:cNvPr id="5018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9492753"/>
              </p:ext>
            </p:extLst>
          </p:nvPr>
        </p:nvGraphicFramePr>
        <p:xfrm>
          <a:off x="4355976" y="2749873"/>
          <a:ext cx="1120775" cy="31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22" name="Ecuación" r:id="rId8" imgW="800100" imgH="228600" progId="Equation.3">
                  <p:embed/>
                </p:oleObj>
              </mc:Choice>
              <mc:Fallback>
                <p:oleObj name="Ecuación" r:id="rId8" imgW="8001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5976" y="2749873"/>
                        <a:ext cx="1120775" cy="319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1926299"/>
              </p:ext>
            </p:extLst>
          </p:nvPr>
        </p:nvGraphicFramePr>
        <p:xfrm>
          <a:off x="1568450" y="4000971"/>
          <a:ext cx="6584950" cy="69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23" name="Formel" r:id="rId10" imgW="3479800" imgH="368300" progId="Equation.3">
                  <p:embed/>
                </p:oleObj>
              </mc:Choice>
              <mc:Fallback>
                <p:oleObj name="Formel" r:id="rId10" imgW="34798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8450" y="4000971"/>
                        <a:ext cx="6584950" cy="696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84" name="Text Box 9"/>
          <p:cNvSpPr txBox="1">
            <a:spLocks noChangeArrowheads="1"/>
          </p:cNvSpPr>
          <p:nvPr/>
        </p:nvSpPr>
        <p:spPr bwMode="auto">
          <a:xfrm>
            <a:off x="5334000" y="5477346"/>
            <a:ext cx="3048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i="0">
                <a:solidFill>
                  <a:srgbClr val="000000"/>
                </a:solidFill>
                <a:latin typeface="+mn-lt"/>
              </a:rPr>
              <a:t>(using the Markov property)</a:t>
            </a:r>
          </a:p>
        </p:txBody>
      </p:sp>
      <p:pic>
        <p:nvPicPr>
          <p:cNvPr id="50185" name="Picture 10" descr="Picture 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867746"/>
            <a:ext cx="342900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23233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Forward Messages</a:t>
            </a:r>
          </a:p>
        </p:txBody>
      </p:sp>
      <p:pic>
        <p:nvPicPr>
          <p:cNvPr id="52226" name="Picture 6" descr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536" y="1556792"/>
            <a:ext cx="8229600" cy="1282700"/>
          </a:xfrm>
        </p:spPr>
      </p:pic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82434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82352"/>
            <a:ext cx="7793038" cy="914400"/>
          </a:xfrm>
        </p:spPr>
        <p:txBody>
          <a:bodyPr/>
          <a:lstStyle/>
          <a:p>
            <a:pPr eaLnBrk="1" hangingPunct="1"/>
            <a:r>
              <a:rPr lang="de-DE" dirty="0" err="1">
                <a:latin typeface="+mn-lt"/>
                <a:ea typeface="ＭＳ Ｐゴシック" charset="0"/>
                <a:cs typeface="ＭＳ Ｐゴシック" charset="0"/>
              </a:rPr>
              <a:t>Literature</a:t>
            </a:r>
            <a:endParaRPr lang="de-DE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pic>
        <p:nvPicPr>
          <p:cNvPr id="17410" name="Picture 3" descr="2eb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12776"/>
            <a:ext cx="3336925" cy="410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Rectangle 5"/>
          <p:cNvSpPr>
            <a:spLocks noChangeArrowheads="1"/>
          </p:cNvSpPr>
          <p:nvPr/>
        </p:nvSpPr>
        <p:spPr bwMode="auto">
          <a:xfrm>
            <a:off x="997571" y="5603776"/>
            <a:ext cx="28007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de-DE" i="0" dirty="0">
                <a:latin typeface="+mn-lt"/>
              </a:rPr>
              <a:t>http://</a:t>
            </a:r>
            <a:r>
              <a:rPr lang="de-DE" i="0" dirty="0" err="1">
                <a:latin typeface="+mn-lt"/>
              </a:rPr>
              <a:t>aima.cs.berkeley.edu</a:t>
            </a:r>
            <a:endParaRPr lang="de-DE" i="0" dirty="0">
              <a:latin typeface="+mn-lt"/>
            </a:endParaRPr>
          </a:p>
        </p:txBody>
      </p:sp>
      <p:sp>
        <p:nvSpPr>
          <p:cNvPr id="6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52734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Example</a:t>
            </a:r>
          </a:p>
        </p:txBody>
      </p:sp>
      <p:sp>
        <p:nvSpPr>
          <p:cNvPr id="53250" name="Oval 3"/>
          <p:cNvSpPr>
            <a:spLocks noChangeArrowheads="1"/>
          </p:cNvSpPr>
          <p:nvPr/>
        </p:nvSpPr>
        <p:spPr bwMode="auto">
          <a:xfrm>
            <a:off x="1981200" y="2868613"/>
            <a:ext cx="914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1" name="Text Box 4"/>
          <p:cNvSpPr txBox="1">
            <a:spLocks noChangeArrowheads="1"/>
          </p:cNvSpPr>
          <p:nvPr/>
        </p:nvSpPr>
        <p:spPr bwMode="auto">
          <a:xfrm>
            <a:off x="1981200" y="2986088"/>
            <a:ext cx="7651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i="0"/>
              <a:t>Rain</a:t>
            </a:r>
            <a:r>
              <a:rPr lang="en-US" sz="1600" i="0" baseline="-25000"/>
              <a:t>t-1</a:t>
            </a:r>
            <a:endParaRPr lang="en-US" sz="1600" i="0"/>
          </a:p>
        </p:txBody>
      </p:sp>
      <p:sp>
        <p:nvSpPr>
          <p:cNvPr id="53252" name="Oval 5"/>
          <p:cNvSpPr>
            <a:spLocks noChangeArrowheads="1"/>
          </p:cNvSpPr>
          <p:nvPr/>
        </p:nvSpPr>
        <p:spPr bwMode="auto">
          <a:xfrm>
            <a:off x="1828800" y="4122738"/>
            <a:ext cx="11430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3" name="Text Box 6"/>
          <p:cNvSpPr txBox="1">
            <a:spLocks noChangeArrowheads="1"/>
          </p:cNvSpPr>
          <p:nvPr/>
        </p:nvSpPr>
        <p:spPr bwMode="auto">
          <a:xfrm>
            <a:off x="1828800" y="4240213"/>
            <a:ext cx="11604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i="0"/>
              <a:t>Umbrella</a:t>
            </a:r>
            <a:r>
              <a:rPr lang="en-US" sz="1600" i="0" baseline="-25000"/>
              <a:t>t-1</a:t>
            </a:r>
            <a:endParaRPr lang="en-US" sz="1600" i="0"/>
          </a:p>
        </p:txBody>
      </p:sp>
      <p:sp>
        <p:nvSpPr>
          <p:cNvPr id="53254" name="Oval 7"/>
          <p:cNvSpPr>
            <a:spLocks noChangeArrowheads="1"/>
          </p:cNvSpPr>
          <p:nvPr/>
        </p:nvSpPr>
        <p:spPr bwMode="auto">
          <a:xfrm>
            <a:off x="4144963" y="2868613"/>
            <a:ext cx="914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5" name="Text Box 8"/>
          <p:cNvSpPr txBox="1">
            <a:spLocks noChangeArrowheads="1"/>
          </p:cNvSpPr>
          <p:nvPr/>
        </p:nvSpPr>
        <p:spPr bwMode="auto">
          <a:xfrm>
            <a:off x="4314825" y="2986088"/>
            <a:ext cx="641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i="0"/>
              <a:t>Rain</a:t>
            </a:r>
            <a:r>
              <a:rPr lang="en-US" sz="1600" i="0" baseline="-25000"/>
              <a:t>t</a:t>
            </a:r>
            <a:endParaRPr lang="en-US" sz="1600" i="0"/>
          </a:p>
        </p:txBody>
      </p:sp>
      <p:sp>
        <p:nvSpPr>
          <p:cNvPr id="53256" name="Oval 9"/>
          <p:cNvSpPr>
            <a:spLocks noChangeArrowheads="1"/>
          </p:cNvSpPr>
          <p:nvPr/>
        </p:nvSpPr>
        <p:spPr bwMode="auto">
          <a:xfrm>
            <a:off x="3992563" y="4122738"/>
            <a:ext cx="11430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7" name="Text Box 10"/>
          <p:cNvSpPr txBox="1">
            <a:spLocks noChangeArrowheads="1"/>
          </p:cNvSpPr>
          <p:nvPr/>
        </p:nvSpPr>
        <p:spPr bwMode="auto">
          <a:xfrm>
            <a:off x="3992563" y="4240213"/>
            <a:ext cx="10366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i="0"/>
              <a:t>Umbrella</a:t>
            </a:r>
            <a:r>
              <a:rPr lang="en-US" sz="1600" i="0" baseline="-25000"/>
              <a:t>t</a:t>
            </a:r>
            <a:endParaRPr lang="en-US" sz="1600" i="0"/>
          </a:p>
        </p:txBody>
      </p:sp>
      <p:sp>
        <p:nvSpPr>
          <p:cNvPr id="53258" name="Oval 11"/>
          <p:cNvSpPr>
            <a:spLocks noChangeArrowheads="1"/>
          </p:cNvSpPr>
          <p:nvPr/>
        </p:nvSpPr>
        <p:spPr bwMode="auto">
          <a:xfrm>
            <a:off x="6400800" y="2895600"/>
            <a:ext cx="914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9" name="Text Box 12"/>
          <p:cNvSpPr txBox="1">
            <a:spLocks noChangeArrowheads="1"/>
          </p:cNvSpPr>
          <p:nvPr/>
        </p:nvSpPr>
        <p:spPr bwMode="auto">
          <a:xfrm>
            <a:off x="6400800" y="3013075"/>
            <a:ext cx="8001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i="0"/>
              <a:t>Rain</a:t>
            </a:r>
            <a:r>
              <a:rPr lang="en-US" sz="1600" i="0" baseline="-25000"/>
              <a:t>t+1</a:t>
            </a:r>
            <a:endParaRPr lang="en-US" sz="1600" i="0"/>
          </a:p>
        </p:txBody>
      </p:sp>
      <p:sp>
        <p:nvSpPr>
          <p:cNvPr id="53260" name="Oval 13"/>
          <p:cNvSpPr>
            <a:spLocks noChangeArrowheads="1"/>
          </p:cNvSpPr>
          <p:nvPr/>
        </p:nvSpPr>
        <p:spPr bwMode="auto">
          <a:xfrm>
            <a:off x="6248400" y="4149725"/>
            <a:ext cx="11430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61" name="Text Box 14"/>
          <p:cNvSpPr txBox="1">
            <a:spLocks noChangeArrowheads="1"/>
          </p:cNvSpPr>
          <p:nvPr/>
        </p:nvSpPr>
        <p:spPr bwMode="auto">
          <a:xfrm>
            <a:off x="6248400" y="4267200"/>
            <a:ext cx="11953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i="0"/>
              <a:t>Umbrella</a:t>
            </a:r>
            <a:r>
              <a:rPr lang="en-US" sz="1600" i="0" baseline="-25000"/>
              <a:t>t+1</a:t>
            </a:r>
            <a:endParaRPr lang="en-US" sz="1600" i="0"/>
          </a:p>
        </p:txBody>
      </p:sp>
      <p:sp>
        <p:nvSpPr>
          <p:cNvPr id="53262" name="Line 15"/>
          <p:cNvSpPr>
            <a:spLocks noChangeShapeType="1"/>
          </p:cNvSpPr>
          <p:nvPr/>
        </p:nvSpPr>
        <p:spPr bwMode="auto">
          <a:xfrm>
            <a:off x="1066800" y="3097213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53263" name="Line 16"/>
          <p:cNvSpPr>
            <a:spLocks noChangeShapeType="1"/>
          </p:cNvSpPr>
          <p:nvPr/>
        </p:nvSpPr>
        <p:spPr bwMode="auto">
          <a:xfrm>
            <a:off x="2895600" y="3097213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53264" name="Line 17"/>
          <p:cNvSpPr>
            <a:spLocks noChangeShapeType="1"/>
          </p:cNvSpPr>
          <p:nvPr/>
        </p:nvSpPr>
        <p:spPr bwMode="auto">
          <a:xfrm>
            <a:off x="5105400" y="3097213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53265" name="Line 18"/>
          <p:cNvSpPr>
            <a:spLocks noChangeShapeType="1"/>
          </p:cNvSpPr>
          <p:nvPr/>
        </p:nvSpPr>
        <p:spPr bwMode="auto">
          <a:xfrm>
            <a:off x="2438400" y="3429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53266" name="Line 19"/>
          <p:cNvSpPr>
            <a:spLocks noChangeShapeType="1"/>
          </p:cNvSpPr>
          <p:nvPr/>
        </p:nvSpPr>
        <p:spPr bwMode="auto">
          <a:xfrm flipH="1">
            <a:off x="4572000" y="3429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53267" name="Line 20"/>
          <p:cNvSpPr>
            <a:spLocks noChangeShapeType="1"/>
          </p:cNvSpPr>
          <p:nvPr/>
        </p:nvSpPr>
        <p:spPr bwMode="auto">
          <a:xfrm flipH="1">
            <a:off x="6858000" y="3429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graphicFrame>
        <p:nvGraphicFramePr>
          <p:cNvPr id="651285" name="Group 21"/>
          <p:cNvGraphicFramePr>
            <a:graphicFrameLocks noGrp="1"/>
          </p:cNvGraphicFramePr>
          <p:nvPr/>
        </p:nvGraphicFramePr>
        <p:xfrm>
          <a:off x="4572000" y="1981200"/>
          <a:ext cx="1524000" cy="865359"/>
        </p:xfrm>
        <a:graphic>
          <a:graphicData uri="http://schemas.openxmlformats.org/drawingml/2006/table">
            <a:tbl>
              <a:tblPr/>
              <a:tblGrid>
                <a:gridCol w="595313"/>
                <a:gridCol w="928687"/>
              </a:tblGrid>
              <a:tr h="3046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R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t-1</a:t>
                      </a:r>
                    </a:p>
                  </a:txBody>
                  <a:tcPr marT="45652" marB="4565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P(R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t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|R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t-1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)</a:t>
                      </a:r>
                    </a:p>
                  </a:txBody>
                  <a:tcPr marT="45652" marB="45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05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F</a:t>
                      </a:r>
                    </a:p>
                  </a:txBody>
                  <a:tcPr marT="45652" marB="4565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0.7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0.3</a:t>
                      </a:r>
                    </a:p>
                  </a:txBody>
                  <a:tcPr marT="45652" marB="45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51296" name="Group 32"/>
          <p:cNvGraphicFramePr>
            <a:graphicFrameLocks noGrp="1"/>
          </p:cNvGraphicFramePr>
          <p:nvPr/>
        </p:nvGraphicFramePr>
        <p:xfrm>
          <a:off x="4572000" y="4800600"/>
          <a:ext cx="1524000" cy="865359"/>
        </p:xfrm>
        <a:graphic>
          <a:graphicData uri="http://schemas.openxmlformats.org/drawingml/2006/table">
            <a:tbl>
              <a:tblPr/>
              <a:tblGrid>
                <a:gridCol w="595313"/>
                <a:gridCol w="928687"/>
              </a:tblGrid>
              <a:tr h="3046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R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t</a:t>
                      </a:r>
                    </a:p>
                  </a:txBody>
                  <a:tcPr marT="45652" marB="4565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P(U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t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|R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t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)</a:t>
                      </a:r>
                    </a:p>
                  </a:txBody>
                  <a:tcPr marT="45652" marB="45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05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F</a:t>
                      </a:r>
                    </a:p>
                  </a:txBody>
                  <a:tcPr marT="45652" marB="4565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0.9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0.2</a:t>
                      </a:r>
                    </a:p>
                  </a:txBody>
                  <a:tcPr marT="45652" marB="45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96024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/>
          </p:nvPr>
        </p:nvSpPr>
        <p:spPr>
          <a:xfrm>
            <a:off x="409128" y="201960"/>
            <a:ext cx="8915400" cy="1066800"/>
          </a:xfrm>
          <a:noFill/>
        </p:spPr>
        <p:txBody>
          <a:bodyPr/>
          <a:lstStyle/>
          <a:p>
            <a:pPr eaLnBrk="1" hangingPunct="1"/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DBN – Basic Inference </a:t>
            </a:r>
          </a:p>
        </p:txBody>
      </p:sp>
      <p:graphicFrame>
        <p:nvGraphicFramePr>
          <p:cNvPr id="55298" name="Object 2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366599982"/>
              </p:ext>
            </p:extLst>
          </p:nvPr>
        </p:nvGraphicFramePr>
        <p:xfrm>
          <a:off x="1603375" y="2368451"/>
          <a:ext cx="29083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44" name="Ecuación" r:id="rId4" imgW="1600200" imgH="368300" progId="Equation.3">
                  <p:embed/>
                </p:oleObj>
              </mc:Choice>
              <mc:Fallback>
                <p:oleObj name="Ecuación" r:id="rId4" imgW="16002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3375" y="2368451"/>
                        <a:ext cx="29083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299" name="Object 3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2683291339"/>
              </p:ext>
            </p:extLst>
          </p:nvPr>
        </p:nvGraphicFramePr>
        <p:xfrm>
          <a:off x="1484313" y="3457476"/>
          <a:ext cx="3600450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45" name="Ecuación" r:id="rId6" imgW="1752600" imgH="215900" progId="Equation.3">
                  <p:embed/>
                </p:oleObj>
              </mc:Choice>
              <mc:Fallback>
                <p:oleObj name="Ecuación" r:id="rId6" imgW="17526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4313" y="3457476"/>
                        <a:ext cx="3600450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00" name="Text Box 5"/>
          <p:cNvSpPr txBox="1">
            <a:spLocks noChangeArrowheads="1"/>
          </p:cNvSpPr>
          <p:nvPr/>
        </p:nvSpPr>
        <p:spPr bwMode="auto">
          <a:xfrm>
            <a:off x="457200" y="1412776"/>
            <a:ext cx="83820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0">
                <a:latin typeface="+mn-lt"/>
              </a:rPr>
              <a:t>Illustration for two steps in the Umbrella example:  </a:t>
            </a:r>
            <a:br>
              <a:rPr lang="en-US" sz="1800" i="0">
                <a:latin typeface="+mn-lt"/>
              </a:rPr>
            </a:br>
            <a:r>
              <a:rPr lang="en-US" sz="1800" i="0">
                <a:latin typeface="+mn-lt"/>
              </a:rPr>
              <a:t> </a:t>
            </a:r>
          </a:p>
          <a:p>
            <a:pPr eaLnBrk="1" hangingPunct="1">
              <a:buFontTx/>
              <a:buChar char="•"/>
            </a:pPr>
            <a:r>
              <a:rPr lang="en-US" sz="1800" i="0">
                <a:latin typeface="+mn-lt"/>
              </a:rPr>
              <a:t> On day 1, the umbrella appears so U1=true. The prediction from t=0 to t=1 is</a:t>
            </a:r>
          </a:p>
        </p:txBody>
      </p:sp>
      <p:sp>
        <p:nvSpPr>
          <p:cNvPr id="55301" name="Text Box 6"/>
          <p:cNvSpPr txBox="1">
            <a:spLocks noChangeArrowheads="1"/>
          </p:cNvSpPr>
          <p:nvPr/>
        </p:nvSpPr>
        <p:spPr bwMode="auto">
          <a:xfrm>
            <a:off x="533400" y="2968526"/>
            <a:ext cx="6019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i="0">
                <a:latin typeface="+mn-lt"/>
              </a:rPr>
              <a:t>	and updating it with the evidence for t=1 gives</a:t>
            </a:r>
          </a:p>
        </p:txBody>
      </p:sp>
      <p:graphicFrame>
        <p:nvGraphicFramePr>
          <p:cNvPr id="5530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8038650"/>
              </p:ext>
            </p:extLst>
          </p:nvPr>
        </p:nvGraphicFramePr>
        <p:xfrm>
          <a:off x="1916113" y="4524276"/>
          <a:ext cx="3417887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46" name="Ecuación" r:id="rId8" imgW="2019300" imgH="368300" progId="Equation.3">
                  <p:embed/>
                </p:oleObj>
              </mc:Choice>
              <mc:Fallback>
                <p:oleObj name="Ecuación" r:id="rId8" imgW="20193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6113" y="4524276"/>
                        <a:ext cx="3417887" cy="62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961319"/>
              </p:ext>
            </p:extLst>
          </p:nvPr>
        </p:nvGraphicFramePr>
        <p:xfrm>
          <a:off x="1768475" y="5514876"/>
          <a:ext cx="4098925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47" name="Formel" r:id="rId10" imgW="2222500" imgH="215900" progId="Equation.3">
                  <p:embed/>
                </p:oleObj>
              </mc:Choice>
              <mc:Fallback>
                <p:oleObj name="Formel" r:id="rId10" imgW="22225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8475" y="5514876"/>
                        <a:ext cx="4098925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04" name="Text Box 9"/>
          <p:cNvSpPr txBox="1">
            <a:spLocks noChangeArrowheads="1"/>
          </p:cNvSpPr>
          <p:nvPr/>
        </p:nvSpPr>
        <p:spPr bwMode="auto">
          <a:xfrm>
            <a:off x="467544" y="4005164"/>
            <a:ext cx="8382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1800" i="0" dirty="0">
                <a:latin typeface="+mn-lt"/>
              </a:rPr>
              <a:t> On day 2, the umbrella appears so U2=true. The prediction from t=1 to t=2 is</a:t>
            </a:r>
          </a:p>
        </p:txBody>
      </p:sp>
      <p:sp>
        <p:nvSpPr>
          <p:cNvPr id="55305" name="Text Box 10"/>
          <p:cNvSpPr txBox="1">
            <a:spLocks noChangeArrowheads="1"/>
          </p:cNvSpPr>
          <p:nvPr/>
        </p:nvSpPr>
        <p:spPr bwMode="auto">
          <a:xfrm>
            <a:off x="381000" y="5133876"/>
            <a:ext cx="6019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i="0">
                <a:latin typeface="+mn-lt"/>
              </a:rPr>
              <a:t>	and updating it with the evidence for t=2 gives</a:t>
            </a:r>
          </a:p>
        </p:txBody>
      </p:sp>
      <p:sp>
        <p:nvSpPr>
          <p:cNvPr id="11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92408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Example cntd.</a:t>
            </a:r>
          </a:p>
        </p:txBody>
      </p:sp>
      <p:pic>
        <p:nvPicPr>
          <p:cNvPr id="57346" name="Picture 4" descr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84784"/>
            <a:ext cx="7620000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02850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>
          <a:xfrm>
            <a:off x="337120" y="201960"/>
            <a:ext cx="8915400" cy="1066800"/>
          </a:xfrm>
          <a:noFill/>
        </p:spPr>
        <p:txBody>
          <a:bodyPr/>
          <a:lstStyle/>
          <a:p>
            <a:pPr eaLnBrk="1" hangingPunct="1"/>
            <a:r>
              <a:rPr lang="en-US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DBN – Basic Inference </a:t>
            </a:r>
          </a:p>
        </p:txBody>
      </p:sp>
      <p:sp>
        <p:nvSpPr>
          <p:cNvPr id="5939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40768"/>
            <a:ext cx="8147050" cy="1928813"/>
          </a:xfrm>
        </p:spPr>
        <p:txBody>
          <a:bodyPr/>
          <a:lstStyle/>
          <a:p>
            <a:pPr marL="447675" indent="-447675" eaLnBrk="1" hangingPunct="1">
              <a:lnSpc>
                <a:spcPct val="90000"/>
              </a:lnSpc>
            </a:pPr>
            <a:r>
              <a:rPr lang="en-US" sz="280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Prediction: </a:t>
            </a:r>
          </a:p>
          <a:p>
            <a:pPr marL="447675" indent="-447675" eaLnBrk="1" hangingPunct="1">
              <a:lnSpc>
                <a:spcPct val="90000"/>
              </a:lnSpc>
              <a:buFont typeface="Times" charset="0"/>
              <a:buNone/>
            </a:pPr>
            <a:r>
              <a:rPr lang="en-US" sz="160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	</a:t>
            </a:r>
          </a:p>
          <a:p>
            <a:pPr marL="447675" indent="-447675" eaLnBrk="1" hangingPunct="1">
              <a:lnSpc>
                <a:spcPct val="90000"/>
              </a:lnSpc>
              <a:buFont typeface="Times" charset="0"/>
              <a:buNone/>
            </a:pPr>
            <a:r>
              <a:rPr lang="en-US" sz="160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	</a:t>
            </a:r>
            <a:r>
              <a:rPr lang="en-US" sz="240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Compute the posterior distribution over the </a:t>
            </a:r>
            <a:r>
              <a:rPr lang="en-US" sz="2400" i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future</a:t>
            </a:r>
            <a:r>
              <a:rPr lang="en-US" sz="240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state, given all evidence to date.</a:t>
            </a:r>
          </a:p>
          <a:p>
            <a:pPr marL="447675" indent="-447675" eaLnBrk="1" hangingPunct="1">
              <a:lnSpc>
                <a:spcPct val="90000"/>
              </a:lnSpc>
              <a:buFont typeface="Times" charset="0"/>
              <a:buNone/>
            </a:pPr>
            <a:endParaRPr lang="en-US" sz="240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59395" name="Object 2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80572705"/>
              </p:ext>
            </p:extLst>
          </p:nvPr>
        </p:nvGraphicFramePr>
        <p:xfrm>
          <a:off x="2794000" y="3169568"/>
          <a:ext cx="2782888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04" name="Formel" r:id="rId4" imgW="774700" imgH="228600" progId="Equation.3">
                  <p:embed/>
                </p:oleObj>
              </mc:Choice>
              <mc:Fallback>
                <p:oleObj name="Formel" r:id="rId4" imgW="7747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4000" y="3169568"/>
                        <a:ext cx="2782888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396" name="Text Box 5"/>
          <p:cNvSpPr txBox="1">
            <a:spLocks noChangeArrowheads="1"/>
          </p:cNvSpPr>
          <p:nvPr/>
        </p:nvSpPr>
        <p:spPr bwMode="auto">
          <a:xfrm>
            <a:off x="6324600" y="3188618"/>
            <a:ext cx="2209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solidFill>
                  <a:srgbClr val="000000"/>
                </a:solidFill>
                <a:latin typeface="+mn-lt"/>
              </a:rPr>
              <a:t>for some k&gt;0</a:t>
            </a:r>
          </a:p>
        </p:txBody>
      </p:sp>
      <p:sp>
        <p:nvSpPr>
          <p:cNvPr id="59397" name="Text Box 6"/>
          <p:cNvSpPr txBox="1">
            <a:spLocks noChangeArrowheads="1"/>
          </p:cNvSpPr>
          <p:nvPr/>
        </p:nvSpPr>
        <p:spPr bwMode="auto">
          <a:xfrm>
            <a:off x="914400" y="4541168"/>
            <a:ext cx="7391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i="0">
                <a:solidFill>
                  <a:srgbClr val="000000"/>
                </a:solidFill>
                <a:latin typeface="+mn-lt"/>
              </a:rPr>
              <a:t>The task of prediction can be seen simply as filtering without the addition of new evidence.</a:t>
            </a:r>
          </a:p>
        </p:txBody>
      </p:sp>
      <p:sp>
        <p:nvSpPr>
          <p:cNvPr id="7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31896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>
          <a:xfrm>
            <a:off x="337120" y="201960"/>
            <a:ext cx="8915400" cy="1066800"/>
          </a:xfrm>
          <a:noFill/>
        </p:spPr>
        <p:txBody>
          <a:bodyPr/>
          <a:lstStyle/>
          <a:p>
            <a:pPr eaLnBrk="1" hangingPunct="1"/>
            <a:r>
              <a:rPr lang="en-US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DBN – Basic Inference </a:t>
            </a:r>
          </a:p>
        </p:txBody>
      </p:sp>
      <p:sp>
        <p:nvSpPr>
          <p:cNvPr id="6144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68760"/>
            <a:ext cx="8147050" cy="1928813"/>
          </a:xfrm>
        </p:spPr>
        <p:txBody>
          <a:bodyPr/>
          <a:lstStyle/>
          <a:p>
            <a:pPr marL="447675" indent="-447675" eaLnBrk="1" hangingPunct="1">
              <a:lnSpc>
                <a:spcPct val="90000"/>
              </a:lnSpc>
            </a:pPr>
            <a:r>
              <a:rPr lang="en-US" sz="280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Smoothing or hindsight: </a:t>
            </a:r>
          </a:p>
          <a:p>
            <a:pPr marL="447675" indent="-447675" eaLnBrk="1" hangingPunct="1">
              <a:lnSpc>
                <a:spcPct val="90000"/>
              </a:lnSpc>
              <a:buFont typeface="Times" charset="0"/>
              <a:buNone/>
            </a:pPr>
            <a:r>
              <a:rPr lang="en-US" sz="160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	</a:t>
            </a:r>
          </a:p>
          <a:p>
            <a:pPr marL="447675" indent="-447675" eaLnBrk="1" hangingPunct="1">
              <a:lnSpc>
                <a:spcPct val="90000"/>
              </a:lnSpc>
              <a:buFont typeface="Times" charset="0"/>
              <a:buNone/>
            </a:pPr>
            <a:r>
              <a:rPr lang="en-US" sz="160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	</a:t>
            </a:r>
            <a:r>
              <a:rPr lang="en-US" sz="240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Compute the posterior distribution over the </a:t>
            </a:r>
            <a:r>
              <a:rPr lang="en-US" sz="2400" i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past</a:t>
            </a:r>
            <a:r>
              <a:rPr lang="en-US" sz="240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state, given all evidence up to the present.</a:t>
            </a:r>
          </a:p>
          <a:p>
            <a:pPr marL="447675" indent="-447675" eaLnBrk="1" hangingPunct="1">
              <a:lnSpc>
                <a:spcPct val="90000"/>
              </a:lnSpc>
              <a:buFont typeface="Times" charset="0"/>
              <a:buNone/>
            </a:pPr>
            <a:endParaRPr lang="en-US" sz="180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61443" name="Object 2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755793"/>
              </p:ext>
            </p:extLst>
          </p:nvPr>
        </p:nvGraphicFramePr>
        <p:xfrm>
          <a:off x="2465388" y="3173760"/>
          <a:ext cx="2513012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52" name="Formel" r:id="rId4" imgW="698500" imgH="228600" progId="Equation.3">
                  <p:embed/>
                </p:oleObj>
              </mc:Choice>
              <mc:Fallback>
                <p:oleObj name="Formel" r:id="rId4" imgW="6985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5388" y="3173760"/>
                        <a:ext cx="2513012" cy="842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44" name="Text Box 5"/>
          <p:cNvSpPr txBox="1">
            <a:spLocks noChangeArrowheads="1"/>
          </p:cNvSpPr>
          <p:nvPr/>
        </p:nvSpPr>
        <p:spPr bwMode="auto">
          <a:xfrm>
            <a:off x="5334000" y="3280123"/>
            <a:ext cx="3429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i="0" dirty="0">
                <a:solidFill>
                  <a:srgbClr val="000000"/>
                </a:solidFill>
                <a:latin typeface="+mn-lt"/>
              </a:rPr>
              <a:t>for some k such that 0 </a:t>
            </a:r>
            <a:r>
              <a:rPr lang="en-US" sz="1800" i="0" dirty="0">
                <a:solidFill>
                  <a:srgbClr val="000000"/>
                </a:solidFill>
                <a:latin typeface="+mn-lt"/>
                <a:cs typeface="Arial" charset="0"/>
              </a:rPr>
              <a:t>≤ k &lt;</a:t>
            </a:r>
            <a:r>
              <a:rPr lang="en-US" sz="1800" i="0" dirty="0">
                <a:solidFill>
                  <a:srgbClr val="000000"/>
                </a:solidFill>
                <a:latin typeface="+mn-lt"/>
              </a:rPr>
              <a:t> t.</a:t>
            </a:r>
          </a:p>
        </p:txBody>
      </p:sp>
      <p:sp>
        <p:nvSpPr>
          <p:cNvPr id="61445" name="Text Box 6"/>
          <p:cNvSpPr txBox="1">
            <a:spLocks noChangeArrowheads="1"/>
          </p:cNvSpPr>
          <p:nvPr/>
        </p:nvSpPr>
        <p:spPr bwMode="auto">
          <a:xfrm>
            <a:off x="990600" y="4545360"/>
            <a:ext cx="7467600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i="0">
                <a:solidFill>
                  <a:srgbClr val="000000"/>
                </a:solidFill>
                <a:latin typeface="+mn-lt"/>
              </a:rPr>
              <a:t>Hindsight provides a better estimate of the state than was available at the time, because it incorporates more evidence.</a:t>
            </a:r>
          </a:p>
        </p:txBody>
      </p:sp>
      <p:sp>
        <p:nvSpPr>
          <p:cNvPr id="7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24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03818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Smoothing</a:t>
            </a:r>
          </a:p>
        </p:txBody>
      </p:sp>
      <p:pic>
        <p:nvPicPr>
          <p:cNvPr id="63490" name="Picture 6" descr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124744"/>
            <a:ext cx="8229600" cy="4237037"/>
          </a:xfrm>
        </p:spPr>
      </p:pic>
      <p:pic>
        <p:nvPicPr>
          <p:cNvPr id="63491" name="Picture 7" descr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263356"/>
            <a:ext cx="82296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25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91361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Example contd.</a:t>
            </a:r>
          </a:p>
        </p:txBody>
      </p:sp>
      <p:pic>
        <p:nvPicPr>
          <p:cNvPr id="64515" name="Picture 6" descr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412776"/>
            <a:ext cx="6248400" cy="437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26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77978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>
          <a:xfrm>
            <a:off x="337120" y="260648"/>
            <a:ext cx="8915400" cy="1066800"/>
          </a:xfrm>
          <a:noFill/>
        </p:spPr>
        <p:txBody>
          <a:bodyPr/>
          <a:lstStyle/>
          <a:p>
            <a:pPr eaLnBrk="1" hangingPunct="1"/>
            <a:r>
              <a:rPr lang="en-US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DBN – Basic Inference </a:t>
            </a:r>
          </a:p>
        </p:txBody>
      </p:sp>
      <p:sp>
        <p:nvSpPr>
          <p:cNvPr id="6656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84784"/>
            <a:ext cx="8147050" cy="1928813"/>
          </a:xfrm>
        </p:spPr>
        <p:txBody>
          <a:bodyPr/>
          <a:lstStyle/>
          <a:p>
            <a:pPr marL="447675" indent="-447675" eaLnBrk="1" hangingPunct="1"/>
            <a:r>
              <a:rPr lang="en-US" sz="280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Most likely explanation: </a:t>
            </a:r>
          </a:p>
          <a:p>
            <a:pPr marL="447675" indent="-447675" eaLnBrk="1" hangingPunct="1">
              <a:buFont typeface="Times" charset="0"/>
              <a:buNone/>
            </a:pPr>
            <a:r>
              <a:rPr lang="en-US" sz="160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	</a:t>
            </a:r>
          </a:p>
          <a:p>
            <a:pPr marL="447675" indent="-447675" eaLnBrk="1" hangingPunct="1">
              <a:buFont typeface="Times" charset="0"/>
              <a:buNone/>
            </a:pPr>
            <a:r>
              <a:rPr lang="en-US" sz="160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	</a:t>
            </a:r>
            <a:r>
              <a:rPr lang="en-US" sz="180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Compute the sequence of states that is most likely to have generated a given sequence of observation.</a:t>
            </a:r>
          </a:p>
          <a:p>
            <a:pPr marL="447675" indent="-447675" eaLnBrk="1" hangingPunct="1">
              <a:buFont typeface="Times" charset="0"/>
              <a:buNone/>
            </a:pPr>
            <a:endParaRPr lang="en-US" sz="180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66563" name="Object 2"/>
          <p:cNvGraphicFramePr>
            <a:graphicFrameLocks noGrp="1" noChangeAspect="1"/>
          </p:cNvGraphicFramePr>
          <p:nvPr>
            <p:ph idx="2"/>
            <p:extLst>
              <p:ext uri="{D42A27DB-BD31-4B8C-83A1-F6EECF244321}">
                <p14:modId xmlns:p14="http://schemas.microsoft.com/office/powerpoint/2010/main" val="1886873626"/>
              </p:ext>
            </p:extLst>
          </p:nvPr>
        </p:nvGraphicFramePr>
        <p:xfrm>
          <a:off x="2236788" y="3680297"/>
          <a:ext cx="3760787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472" name="Formel" r:id="rId4" imgW="1295400" imgH="228600" progId="Equation.3">
                  <p:embed/>
                </p:oleObj>
              </mc:Choice>
              <mc:Fallback>
                <p:oleObj name="Formel" r:id="rId4" imgW="1295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6788" y="3680297"/>
                        <a:ext cx="3760787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64" name="Text Box 5"/>
          <p:cNvSpPr txBox="1">
            <a:spLocks noChangeArrowheads="1"/>
          </p:cNvSpPr>
          <p:nvPr/>
        </p:nvSpPr>
        <p:spPr bwMode="auto">
          <a:xfrm>
            <a:off x="1143000" y="5110634"/>
            <a:ext cx="7239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i="0">
                <a:solidFill>
                  <a:srgbClr val="000000"/>
                </a:solidFill>
                <a:latin typeface="+mn-lt"/>
              </a:rPr>
              <a:t>Algorithms for this task are useful in many applications, including, e.g., speech recognition.</a:t>
            </a:r>
          </a:p>
        </p:txBody>
      </p:sp>
      <p:sp>
        <p:nvSpPr>
          <p:cNvPr id="6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27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48038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latin typeface="Lucida Grande" charset="0"/>
                <a:ea typeface="ＭＳ Ｐゴシック" charset="0"/>
                <a:cs typeface="ＭＳ Ｐゴシック" charset="0"/>
              </a:rPr>
              <a:t>Most-likely explanation</a:t>
            </a:r>
          </a:p>
        </p:txBody>
      </p:sp>
      <p:pic>
        <p:nvPicPr>
          <p:cNvPr id="68610" name="Picture 7" descr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560" y="1340768"/>
            <a:ext cx="7045325" cy="4525962"/>
          </a:xfrm>
        </p:spPr>
      </p:pic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28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73488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3600">
                <a:latin typeface="+mn-lt"/>
                <a:ea typeface="ＭＳ Ｐゴシック" charset="0"/>
                <a:cs typeface="ＭＳ Ｐゴシック" charset="0"/>
              </a:rPr>
              <a:t>Rain/Umbrella Example</a:t>
            </a:r>
          </a:p>
        </p:txBody>
      </p:sp>
      <p:pic>
        <p:nvPicPr>
          <p:cNvPr id="69635" name="Picture 4" descr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8283575" cy="451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29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07567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Temporal Probabilistic Agent</a:t>
            </a:r>
            <a:endParaRPr lang="en-US" b="0">
              <a:solidFill>
                <a:schemeClr val="tx1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+mn-lt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19458" name="Group 3"/>
          <p:cNvGrpSpPr>
            <a:grpSpLocks/>
          </p:cNvGrpSpPr>
          <p:nvPr/>
        </p:nvGrpSpPr>
        <p:grpSpPr bwMode="auto">
          <a:xfrm>
            <a:off x="1828800" y="1905000"/>
            <a:ext cx="5943600" cy="3548063"/>
            <a:chOff x="1152" y="1221"/>
            <a:chExt cx="3744" cy="2235"/>
          </a:xfrm>
        </p:grpSpPr>
        <p:grpSp>
          <p:nvGrpSpPr>
            <p:cNvPr id="19461" name="Group 4"/>
            <p:cNvGrpSpPr>
              <a:grpSpLocks/>
            </p:cNvGrpSpPr>
            <p:nvPr/>
          </p:nvGrpSpPr>
          <p:grpSpPr bwMode="auto">
            <a:xfrm>
              <a:off x="2160" y="1480"/>
              <a:ext cx="2736" cy="1288"/>
              <a:chOff x="1968" y="1480"/>
              <a:chExt cx="2736" cy="1288"/>
            </a:xfrm>
          </p:grpSpPr>
          <p:sp>
            <p:nvSpPr>
              <p:cNvPr id="19486" name="Oval 5"/>
              <p:cNvSpPr>
                <a:spLocks noChangeArrowheads="1"/>
              </p:cNvSpPr>
              <p:nvPr/>
            </p:nvSpPr>
            <p:spPr bwMode="auto">
              <a:xfrm>
                <a:off x="3360" y="1824"/>
                <a:ext cx="1344" cy="912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r>
                  <a:rPr lang="en-US" i="0">
                    <a:latin typeface="+mn-lt"/>
                  </a:rPr>
                  <a:t>environment</a:t>
                </a:r>
              </a:p>
            </p:txBody>
          </p:sp>
          <p:sp>
            <p:nvSpPr>
              <p:cNvPr id="19487" name="Freeform 6"/>
              <p:cNvSpPr>
                <a:spLocks/>
              </p:cNvSpPr>
              <p:nvPr/>
            </p:nvSpPr>
            <p:spPr bwMode="auto">
              <a:xfrm>
                <a:off x="1968" y="1480"/>
                <a:ext cx="1584" cy="488"/>
              </a:xfrm>
              <a:custGeom>
                <a:avLst/>
                <a:gdLst>
                  <a:gd name="T0" fmla="*/ 1584 w 1584"/>
                  <a:gd name="T1" fmla="*/ 488 h 488"/>
                  <a:gd name="T2" fmla="*/ 1296 w 1584"/>
                  <a:gd name="T3" fmla="*/ 152 h 488"/>
                  <a:gd name="T4" fmla="*/ 768 w 1584"/>
                  <a:gd name="T5" fmla="*/ 8 h 488"/>
                  <a:gd name="T6" fmla="*/ 288 w 1584"/>
                  <a:gd name="T7" fmla="*/ 104 h 488"/>
                  <a:gd name="T8" fmla="*/ 0 w 1584"/>
                  <a:gd name="T9" fmla="*/ 248 h 4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84"/>
                  <a:gd name="T16" fmla="*/ 0 h 488"/>
                  <a:gd name="T17" fmla="*/ 1584 w 1584"/>
                  <a:gd name="T18" fmla="*/ 488 h 4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84" h="488">
                    <a:moveTo>
                      <a:pt x="1584" y="488"/>
                    </a:moveTo>
                    <a:cubicBezTo>
                      <a:pt x="1508" y="360"/>
                      <a:pt x="1432" y="232"/>
                      <a:pt x="1296" y="152"/>
                    </a:cubicBezTo>
                    <a:cubicBezTo>
                      <a:pt x="1160" y="72"/>
                      <a:pt x="936" y="16"/>
                      <a:pt x="768" y="8"/>
                    </a:cubicBezTo>
                    <a:cubicBezTo>
                      <a:pt x="600" y="0"/>
                      <a:pt x="416" y="64"/>
                      <a:pt x="288" y="104"/>
                    </a:cubicBezTo>
                    <a:cubicBezTo>
                      <a:pt x="160" y="144"/>
                      <a:pt x="48" y="224"/>
                      <a:pt x="0" y="248"/>
                    </a:cubicBezTo>
                  </a:path>
                </a:pathLst>
              </a:custGeom>
              <a:noFill/>
              <a:ln w="38100">
                <a:solidFill>
                  <a:srgbClr val="F81706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de-DE">
                  <a:latin typeface="+mn-lt"/>
                </a:endParaRPr>
              </a:p>
            </p:txBody>
          </p:sp>
          <p:sp>
            <p:nvSpPr>
              <p:cNvPr id="19488" name="Freeform 7"/>
              <p:cNvSpPr>
                <a:spLocks/>
              </p:cNvSpPr>
              <p:nvPr/>
            </p:nvSpPr>
            <p:spPr bwMode="auto">
              <a:xfrm>
                <a:off x="2208" y="2496"/>
                <a:ext cx="1200" cy="272"/>
              </a:xfrm>
              <a:custGeom>
                <a:avLst/>
                <a:gdLst>
                  <a:gd name="T0" fmla="*/ 0 w 1200"/>
                  <a:gd name="T1" fmla="*/ 0 h 272"/>
                  <a:gd name="T2" fmla="*/ 384 w 1200"/>
                  <a:gd name="T3" fmla="*/ 240 h 272"/>
                  <a:gd name="T4" fmla="*/ 864 w 1200"/>
                  <a:gd name="T5" fmla="*/ 192 h 272"/>
                  <a:gd name="T6" fmla="*/ 1200 w 1200"/>
                  <a:gd name="T7" fmla="*/ 0 h 27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00"/>
                  <a:gd name="T13" fmla="*/ 0 h 272"/>
                  <a:gd name="T14" fmla="*/ 1200 w 1200"/>
                  <a:gd name="T15" fmla="*/ 272 h 27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00" h="272">
                    <a:moveTo>
                      <a:pt x="0" y="0"/>
                    </a:moveTo>
                    <a:cubicBezTo>
                      <a:pt x="120" y="104"/>
                      <a:pt x="240" y="208"/>
                      <a:pt x="384" y="240"/>
                    </a:cubicBezTo>
                    <a:cubicBezTo>
                      <a:pt x="528" y="272"/>
                      <a:pt x="728" y="232"/>
                      <a:pt x="864" y="192"/>
                    </a:cubicBezTo>
                    <a:cubicBezTo>
                      <a:pt x="1000" y="152"/>
                      <a:pt x="1144" y="32"/>
                      <a:pt x="1200" y="0"/>
                    </a:cubicBezTo>
                  </a:path>
                </a:pathLst>
              </a:custGeom>
              <a:noFill/>
              <a:ln w="38100">
                <a:solidFill>
                  <a:srgbClr val="339933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de-DE">
                  <a:latin typeface="+mn-lt"/>
                </a:endParaRPr>
              </a:p>
            </p:txBody>
          </p:sp>
        </p:grpSp>
        <p:grpSp>
          <p:nvGrpSpPr>
            <p:cNvPr id="19462" name="Group 8"/>
            <p:cNvGrpSpPr>
              <a:grpSpLocks/>
            </p:cNvGrpSpPr>
            <p:nvPr/>
          </p:nvGrpSpPr>
          <p:grpSpPr bwMode="auto">
            <a:xfrm>
              <a:off x="1152" y="1632"/>
              <a:ext cx="768" cy="1248"/>
              <a:chOff x="960" y="1632"/>
              <a:chExt cx="768" cy="1248"/>
            </a:xfrm>
          </p:grpSpPr>
          <p:sp>
            <p:nvSpPr>
              <p:cNvPr id="19484" name="Rectangle 9"/>
              <p:cNvSpPr>
                <a:spLocks noChangeArrowheads="1"/>
              </p:cNvSpPr>
              <p:nvPr/>
            </p:nvSpPr>
            <p:spPr bwMode="auto">
              <a:xfrm>
                <a:off x="960" y="1632"/>
                <a:ext cx="768" cy="12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i="0">
                  <a:solidFill>
                    <a:srgbClr val="CC6600"/>
                  </a:solidFill>
                  <a:latin typeface="+mn-lt"/>
                </a:endParaRPr>
              </a:p>
            </p:txBody>
          </p:sp>
          <p:sp>
            <p:nvSpPr>
              <p:cNvPr id="19485" name="Text Box 10"/>
              <p:cNvSpPr txBox="1">
                <a:spLocks noChangeArrowheads="1"/>
              </p:cNvSpPr>
              <p:nvPr/>
            </p:nvSpPr>
            <p:spPr bwMode="auto">
              <a:xfrm>
                <a:off x="1056" y="2352"/>
                <a:ext cx="595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i="0">
                    <a:solidFill>
                      <a:srgbClr val="CC6600"/>
                    </a:solidFill>
                    <a:latin typeface="+mn-lt"/>
                  </a:rPr>
                  <a:t>agent</a:t>
                </a:r>
              </a:p>
            </p:txBody>
          </p:sp>
        </p:grpSp>
        <p:grpSp>
          <p:nvGrpSpPr>
            <p:cNvPr id="19463" name="Group 11"/>
            <p:cNvGrpSpPr>
              <a:grpSpLocks/>
            </p:cNvGrpSpPr>
            <p:nvPr/>
          </p:nvGrpSpPr>
          <p:grpSpPr bwMode="auto">
            <a:xfrm>
              <a:off x="1296" y="1872"/>
              <a:ext cx="480" cy="330"/>
              <a:chOff x="1104" y="1872"/>
              <a:chExt cx="480" cy="330"/>
            </a:xfrm>
          </p:grpSpPr>
          <p:sp>
            <p:nvSpPr>
              <p:cNvPr id="19482" name="Rectangle 12"/>
              <p:cNvSpPr>
                <a:spLocks noChangeArrowheads="1"/>
              </p:cNvSpPr>
              <p:nvPr/>
            </p:nvSpPr>
            <p:spPr bwMode="auto">
              <a:xfrm>
                <a:off x="1104" y="1872"/>
                <a:ext cx="480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9483" name="Text Box 13"/>
              <p:cNvSpPr txBox="1">
                <a:spLocks noChangeArrowheads="1"/>
              </p:cNvSpPr>
              <p:nvPr/>
            </p:nvSpPr>
            <p:spPr bwMode="auto">
              <a:xfrm>
                <a:off x="1200" y="1872"/>
                <a:ext cx="217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2800" b="1" i="0">
                    <a:solidFill>
                      <a:srgbClr val="CC6600"/>
                    </a:solidFill>
                    <a:latin typeface="+mn-lt"/>
                  </a:rPr>
                  <a:t>?</a:t>
                </a:r>
              </a:p>
            </p:txBody>
          </p:sp>
        </p:grpSp>
        <p:grpSp>
          <p:nvGrpSpPr>
            <p:cNvPr id="19464" name="Group 14"/>
            <p:cNvGrpSpPr>
              <a:grpSpLocks/>
            </p:cNvGrpSpPr>
            <p:nvPr/>
          </p:nvGrpSpPr>
          <p:grpSpPr bwMode="auto">
            <a:xfrm>
              <a:off x="1344" y="1221"/>
              <a:ext cx="1515" cy="2235"/>
              <a:chOff x="1152" y="1221"/>
              <a:chExt cx="1515" cy="2235"/>
            </a:xfrm>
          </p:grpSpPr>
          <p:grpSp>
            <p:nvGrpSpPr>
              <p:cNvPr id="19465" name="Group 15"/>
              <p:cNvGrpSpPr>
                <a:grpSpLocks/>
              </p:cNvGrpSpPr>
              <p:nvPr/>
            </p:nvGrpSpPr>
            <p:grpSpPr bwMode="auto">
              <a:xfrm>
                <a:off x="1536" y="2208"/>
                <a:ext cx="912" cy="432"/>
                <a:chOff x="1536" y="2112"/>
                <a:chExt cx="912" cy="432"/>
              </a:xfrm>
            </p:grpSpPr>
            <p:grpSp>
              <p:nvGrpSpPr>
                <p:cNvPr id="19475" name="Group 16"/>
                <p:cNvGrpSpPr>
                  <a:grpSpLocks/>
                </p:cNvGrpSpPr>
                <p:nvPr/>
              </p:nvGrpSpPr>
              <p:grpSpPr bwMode="auto">
                <a:xfrm>
                  <a:off x="1536" y="2160"/>
                  <a:ext cx="816" cy="384"/>
                  <a:chOff x="1536" y="2160"/>
                  <a:chExt cx="816" cy="384"/>
                </a:xfrm>
              </p:grpSpPr>
              <p:sp>
                <p:nvSpPr>
                  <p:cNvPr id="19480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1536" y="2160"/>
                    <a:ext cx="384" cy="384"/>
                  </a:xfrm>
                  <a:prstGeom prst="line">
                    <a:avLst/>
                  </a:prstGeom>
                  <a:noFill/>
                  <a:ln w="57150">
                    <a:solidFill>
                      <a:srgbClr val="339933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de-DE">
                      <a:latin typeface="+mn-lt"/>
                    </a:endParaRPr>
                  </a:p>
                </p:txBody>
              </p:sp>
              <p:sp>
                <p:nvSpPr>
                  <p:cNvPr id="19481" name="Line 1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20" y="2208"/>
                    <a:ext cx="432" cy="336"/>
                  </a:xfrm>
                  <a:prstGeom prst="line">
                    <a:avLst/>
                  </a:prstGeom>
                  <a:noFill/>
                  <a:ln w="57150">
                    <a:solidFill>
                      <a:srgbClr val="339933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de-DE">
                      <a:latin typeface="+mn-lt"/>
                    </a:endParaRPr>
                  </a:p>
                </p:txBody>
              </p:sp>
            </p:grpSp>
            <p:grpSp>
              <p:nvGrpSpPr>
                <p:cNvPr id="19476" name="Group 19"/>
                <p:cNvGrpSpPr>
                  <a:grpSpLocks/>
                </p:cNvGrpSpPr>
                <p:nvPr/>
              </p:nvGrpSpPr>
              <p:grpSpPr bwMode="auto">
                <a:xfrm>
                  <a:off x="2304" y="2112"/>
                  <a:ext cx="144" cy="144"/>
                  <a:chOff x="2304" y="2112"/>
                  <a:chExt cx="144" cy="144"/>
                </a:xfrm>
              </p:grpSpPr>
              <p:sp>
                <p:nvSpPr>
                  <p:cNvPr id="19477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2304" y="2160"/>
                    <a:ext cx="96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339933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de-DE">
                      <a:latin typeface="+mn-lt"/>
                    </a:endParaRPr>
                  </a:p>
                </p:txBody>
              </p:sp>
              <p:sp>
                <p:nvSpPr>
                  <p:cNvPr id="19478" name="Line 2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304" y="2112"/>
                    <a:ext cx="48" cy="48"/>
                  </a:xfrm>
                  <a:prstGeom prst="line">
                    <a:avLst/>
                  </a:prstGeom>
                  <a:noFill/>
                  <a:ln w="57150">
                    <a:solidFill>
                      <a:srgbClr val="339933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de-DE">
                      <a:latin typeface="+mn-lt"/>
                    </a:endParaRPr>
                  </a:p>
                </p:txBody>
              </p:sp>
              <p:sp>
                <p:nvSpPr>
                  <p:cNvPr id="19479" name="Line 2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400" y="2208"/>
                    <a:ext cx="48" cy="48"/>
                  </a:xfrm>
                  <a:prstGeom prst="line">
                    <a:avLst/>
                  </a:prstGeom>
                  <a:noFill/>
                  <a:ln w="57150">
                    <a:solidFill>
                      <a:srgbClr val="339933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de-DE">
                      <a:latin typeface="+mn-lt"/>
                    </a:endParaRPr>
                  </a:p>
                </p:txBody>
              </p:sp>
            </p:grpSp>
          </p:grpSp>
          <p:grpSp>
            <p:nvGrpSpPr>
              <p:cNvPr id="19466" name="Group 23"/>
              <p:cNvGrpSpPr>
                <a:grpSpLocks/>
              </p:cNvGrpSpPr>
              <p:nvPr/>
            </p:nvGrpSpPr>
            <p:grpSpPr bwMode="auto">
              <a:xfrm>
                <a:off x="1152" y="2784"/>
                <a:ext cx="96" cy="672"/>
                <a:chOff x="1152" y="2784"/>
                <a:chExt cx="96" cy="672"/>
              </a:xfrm>
            </p:grpSpPr>
            <p:sp>
              <p:nvSpPr>
                <p:cNvPr id="19473" name="Line 24"/>
                <p:cNvSpPr>
                  <a:spLocks noChangeShapeType="1"/>
                </p:cNvSpPr>
                <p:nvPr/>
              </p:nvSpPr>
              <p:spPr bwMode="auto">
                <a:xfrm flipV="1">
                  <a:off x="1152" y="2784"/>
                  <a:ext cx="0" cy="672"/>
                </a:xfrm>
                <a:prstGeom prst="line">
                  <a:avLst/>
                </a:prstGeom>
                <a:noFill/>
                <a:ln w="57150">
                  <a:solidFill>
                    <a:srgbClr val="3399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de-DE">
                    <a:latin typeface="+mn-lt"/>
                  </a:endParaRPr>
                </a:p>
              </p:txBody>
            </p:sp>
            <p:sp>
              <p:nvSpPr>
                <p:cNvPr id="19474" name="Line 25"/>
                <p:cNvSpPr>
                  <a:spLocks noChangeShapeType="1"/>
                </p:cNvSpPr>
                <p:nvPr/>
              </p:nvSpPr>
              <p:spPr bwMode="auto">
                <a:xfrm>
                  <a:off x="1152" y="3456"/>
                  <a:ext cx="96" cy="0"/>
                </a:xfrm>
                <a:prstGeom prst="line">
                  <a:avLst/>
                </a:prstGeom>
                <a:noFill/>
                <a:ln w="57150">
                  <a:solidFill>
                    <a:srgbClr val="3399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de-DE">
                    <a:latin typeface="+mn-lt"/>
                  </a:endParaRPr>
                </a:p>
              </p:txBody>
            </p:sp>
          </p:grpSp>
          <p:grpSp>
            <p:nvGrpSpPr>
              <p:cNvPr id="19467" name="Group 26"/>
              <p:cNvGrpSpPr>
                <a:grpSpLocks/>
              </p:cNvGrpSpPr>
              <p:nvPr/>
            </p:nvGrpSpPr>
            <p:grpSpPr bwMode="auto">
              <a:xfrm>
                <a:off x="1536" y="2784"/>
                <a:ext cx="96" cy="672"/>
                <a:chOff x="1152" y="2784"/>
                <a:chExt cx="96" cy="672"/>
              </a:xfrm>
            </p:grpSpPr>
            <p:sp>
              <p:nvSpPr>
                <p:cNvPr id="19471" name="Line 27"/>
                <p:cNvSpPr>
                  <a:spLocks noChangeShapeType="1"/>
                </p:cNvSpPr>
                <p:nvPr/>
              </p:nvSpPr>
              <p:spPr bwMode="auto">
                <a:xfrm flipV="1">
                  <a:off x="1152" y="2784"/>
                  <a:ext cx="0" cy="672"/>
                </a:xfrm>
                <a:prstGeom prst="line">
                  <a:avLst/>
                </a:prstGeom>
                <a:noFill/>
                <a:ln w="57150">
                  <a:solidFill>
                    <a:srgbClr val="3399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de-DE">
                    <a:latin typeface="+mn-lt"/>
                  </a:endParaRPr>
                </a:p>
              </p:txBody>
            </p:sp>
            <p:sp>
              <p:nvSpPr>
                <p:cNvPr id="19472" name="Line 28"/>
                <p:cNvSpPr>
                  <a:spLocks noChangeShapeType="1"/>
                </p:cNvSpPr>
                <p:nvPr/>
              </p:nvSpPr>
              <p:spPr bwMode="auto">
                <a:xfrm>
                  <a:off x="1152" y="3456"/>
                  <a:ext cx="96" cy="0"/>
                </a:xfrm>
                <a:prstGeom prst="line">
                  <a:avLst/>
                </a:prstGeom>
                <a:noFill/>
                <a:ln w="57150">
                  <a:solidFill>
                    <a:srgbClr val="3399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de-DE">
                    <a:latin typeface="+mn-lt"/>
                  </a:endParaRPr>
                </a:p>
              </p:txBody>
            </p:sp>
          </p:grpSp>
          <p:sp>
            <p:nvSpPr>
              <p:cNvPr id="19468" name="Freeform 29"/>
              <p:cNvSpPr>
                <a:spLocks/>
              </p:cNvSpPr>
              <p:nvPr/>
            </p:nvSpPr>
            <p:spPr bwMode="auto">
              <a:xfrm>
                <a:off x="1536" y="1632"/>
                <a:ext cx="384" cy="197"/>
              </a:xfrm>
              <a:custGeom>
                <a:avLst/>
                <a:gdLst>
                  <a:gd name="T0" fmla="*/ 0 w 384"/>
                  <a:gd name="T1" fmla="*/ 96 h 197"/>
                  <a:gd name="T2" fmla="*/ 384 w 384"/>
                  <a:gd name="T3" fmla="*/ 0 h 197"/>
                  <a:gd name="T4" fmla="*/ 365 w 384"/>
                  <a:gd name="T5" fmla="*/ 197 h 197"/>
                  <a:gd name="T6" fmla="*/ 0 w 384"/>
                  <a:gd name="T7" fmla="*/ 96 h 19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84"/>
                  <a:gd name="T13" fmla="*/ 0 h 197"/>
                  <a:gd name="T14" fmla="*/ 384 w 384"/>
                  <a:gd name="T15" fmla="*/ 197 h 19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84" h="197">
                    <a:moveTo>
                      <a:pt x="0" y="96"/>
                    </a:moveTo>
                    <a:lnTo>
                      <a:pt x="384" y="0"/>
                    </a:lnTo>
                    <a:cubicBezTo>
                      <a:pt x="378" y="66"/>
                      <a:pt x="371" y="131"/>
                      <a:pt x="365" y="197"/>
                    </a:cubicBez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F81706"/>
              </a:solidFill>
              <a:ln w="9525">
                <a:solidFill>
                  <a:srgbClr val="F81706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de-DE">
                  <a:latin typeface="+mn-lt"/>
                </a:endParaRPr>
              </a:p>
            </p:txBody>
          </p:sp>
          <p:sp>
            <p:nvSpPr>
              <p:cNvPr id="19469" name="Text Box 30"/>
              <p:cNvSpPr txBox="1">
                <a:spLocks noChangeArrowheads="1"/>
              </p:cNvSpPr>
              <p:nvPr/>
            </p:nvSpPr>
            <p:spPr bwMode="auto">
              <a:xfrm>
                <a:off x="1478" y="1221"/>
                <a:ext cx="721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i="0">
                    <a:solidFill>
                      <a:srgbClr val="F81706"/>
                    </a:solidFill>
                    <a:latin typeface="+mn-lt"/>
                  </a:rPr>
                  <a:t>sensors</a:t>
                </a:r>
              </a:p>
            </p:txBody>
          </p:sp>
          <p:sp>
            <p:nvSpPr>
              <p:cNvPr id="19470" name="Text Box 31"/>
              <p:cNvSpPr txBox="1">
                <a:spLocks noChangeArrowheads="1"/>
              </p:cNvSpPr>
              <p:nvPr/>
            </p:nvSpPr>
            <p:spPr bwMode="auto">
              <a:xfrm>
                <a:off x="1766" y="2757"/>
                <a:ext cx="90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i="0">
                    <a:solidFill>
                      <a:srgbClr val="339933"/>
                    </a:solidFill>
                    <a:latin typeface="+mn-lt"/>
                  </a:rPr>
                  <a:t>actuators</a:t>
                </a:r>
              </a:p>
            </p:txBody>
          </p:sp>
        </p:grpSp>
      </p:grpSp>
      <p:pic>
        <p:nvPicPr>
          <p:cNvPr id="19459" name="Picture 32" descr="j023413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86600" y="4572000"/>
            <a:ext cx="1790700" cy="1905000"/>
          </a:xfrm>
        </p:spPr>
      </p:pic>
      <p:sp>
        <p:nvSpPr>
          <p:cNvPr id="19460" name="Text Box 33"/>
          <p:cNvSpPr txBox="1">
            <a:spLocks noChangeArrowheads="1"/>
          </p:cNvSpPr>
          <p:nvPr/>
        </p:nvSpPr>
        <p:spPr bwMode="auto">
          <a:xfrm>
            <a:off x="5486400" y="5257800"/>
            <a:ext cx="13493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i="0"/>
              <a:t>t</a:t>
            </a:r>
            <a:r>
              <a:rPr lang="en-US" sz="2000" i="0" baseline="-25000"/>
              <a:t>1</a:t>
            </a:r>
            <a:r>
              <a:rPr lang="en-US" sz="2000" i="0"/>
              <a:t>, t</a:t>
            </a:r>
            <a:r>
              <a:rPr lang="en-US" sz="2000" i="0" baseline="-25000"/>
              <a:t>2</a:t>
            </a:r>
            <a:r>
              <a:rPr lang="en-US" sz="2000" i="0"/>
              <a:t>, t</a:t>
            </a:r>
            <a:r>
              <a:rPr lang="en-US" sz="2000" i="0" baseline="-25000"/>
              <a:t>3</a:t>
            </a:r>
            <a:r>
              <a:rPr lang="en-US" sz="2000" i="0"/>
              <a:t>, …</a:t>
            </a:r>
          </a:p>
        </p:txBody>
      </p:sp>
      <p:sp>
        <p:nvSpPr>
          <p:cNvPr id="34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39577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>
                <a:latin typeface="+mn-lt"/>
                <a:ea typeface="ＭＳ Ｐゴシック" charset="0"/>
                <a:cs typeface="ＭＳ Ｐゴシック" charset="0"/>
              </a:rPr>
              <a:t>The occasionally </a:t>
            </a:r>
            <a:r>
              <a:rPr lang="en-US" sz="4000" dirty="0" smtClean="0">
                <a:latin typeface="+mn-lt"/>
                <a:ea typeface="ＭＳ Ｐゴシック" charset="0"/>
                <a:cs typeface="ＭＳ Ｐゴシック" charset="0"/>
              </a:rPr>
              <a:t>dishonest </a:t>
            </a:r>
            <a:r>
              <a:rPr lang="en-US" sz="4000" dirty="0">
                <a:latin typeface="+mn-lt"/>
                <a:ea typeface="ＭＳ Ｐゴシック" charset="0"/>
                <a:cs typeface="ＭＳ Ｐゴシック" charset="0"/>
              </a:rPr>
              <a:t>casino</a:t>
            </a:r>
          </a:p>
        </p:txBody>
      </p:sp>
      <p:sp>
        <p:nvSpPr>
          <p:cNvPr id="716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>
                <a:ea typeface="ＭＳ Ｐゴシック" charset="0"/>
              </a:rPr>
              <a:t>A casino uses a fair die most of the time, but occasionally switches to a loaded one</a:t>
            </a:r>
          </a:p>
          <a:p>
            <a:pPr lvl="1" eaLnBrk="1" hangingPunct="1"/>
            <a:r>
              <a:rPr lang="en-US" sz="2400">
                <a:ea typeface="ＭＳ Ｐゴシック" charset="0"/>
              </a:rPr>
              <a:t>Fair die: Prob(1) = Prob(2) = . . . = Prob(6) = 1/6</a:t>
            </a:r>
          </a:p>
          <a:p>
            <a:pPr lvl="1" eaLnBrk="1" hangingPunct="1"/>
            <a:r>
              <a:rPr lang="en-US" sz="2400">
                <a:ea typeface="ＭＳ Ｐゴシック" charset="0"/>
              </a:rPr>
              <a:t>Loaded die: Prob(1) = Prob(2) = . . . = Prob(5) = 1/10, Prob(6) = ½</a:t>
            </a:r>
          </a:p>
          <a:p>
            <a:pPr lvl="1" eaLnBrk="1" hangingPunct="1"/>
            <a:r>
              <a:rPr lang="en-US" sz="2400">
                <a:ea typeface="ＭＳ Ｐゴシック" charset="0"/>
              </a:rPr>
              <a:t>These are the </a:t>
            </a:r>
            <a:r>
              <a:rPr lang="en-US" sz="2400" b="1" i="1">
                <a:ea typeface="ＭＳ Ｐゴシック" charset="0"/>
              </a:rPr>
              <a:t>emission</a:t>
            </a:r>
            <a:r>
              <a:rPr lang="en-US" sz="2400">
                <a:ea typeface="ＭＳ Ｐゴシック" charset="0"/>
              </a:rPr>
              <a:t> probabilities</a:t>
            </a:r>
          </a:p>
          <a:p>
            <a:pPr eaLnBrk="1" hangingPunct="1"/>
            <a:r>
              <a:rPr lang="en-US" sz="2800" b="1" i="1">
                <a:ea typeface="ＭＳ Ｐゴシック" charset="0"/>
              </a:rPr>
              <a:t>Transition probabilities</a:t>
            </a:r>
          </a:p>
          <a:p>
            <a:pPr lvl="1" eaLnBrk="1" hangingPunct="1"/>
            <a:r>
              <a:rPr lang="en-US" sz="2400">
                <a:ea typeface="ＭＳ Ｐゴシック" charset="0"/>
              </a:rPr>
              <a:t>Prob(Fair </a:t>
            </a:r>
            <a:r>
              <a:rPr lang="en-US" sz="2400">
                <a:ea typeface="ＭＳ Ｐゴシック" charset="0"/>
                <a:sym typeface="Symbol" charset="0"/>
              </a:rPr>
              <a:t> Loaded) = 0.01</a:t>
            </a:r>
          </a:p>
          <a:p>
            <a:pPr lvl="1" eaLnBrk="1" hangingPunct="1"/>
            <a:r>
              <a:rPr lang="en-US" sz="2400">
                <a:ea typeface="ＭＳ Ｐゴシック" charset="0"/>
              </a:rPr>
              <a:t>Prob(</a:t>
            </a:r>
            <a:r>
              <a:rPr lang="en-US" sz="2400">
                <a:ea typeface="ＭＳ Ｐゴシック" charset="0"/>
                <a:sym typeface="Symbol" charset="0"/>
              </a:rPr>
              <a:t>Loaded</a:t>
            </a:r>
            <a:r>
              <a:rPr lang="en-US" sz="2400">
                <a:ea typeface="ＭＳ Ｐゴシック" charset="0"/>
              </a:rPr>
              <a:t> </a:t>
            </a:r>
            <a:r>
              <a:rPr lang="en-US" sz="2400">
                <a:ea typeface="ＭＳ Ｐゴシック" charset="0"/>
                <a:sym typeface="Symbol" charset="0"/>
              </a:rPr>
              <a:t> </a:t>
            </a:r>
            <a:r>
              <a:rPr lang="en-US" sz="2400">
                <a:ea typeface="ＭＳ Ｐゴシック" charset="0"/>
              </a:rPr>
              <a:t>Fair</a:t>
            </a:r>
            <a:r>
              <a:rPr lang="en-US" sz="2400">
                <a:ea typeface="ＭＳ Ｐゴシック" charset="0"/>
                <a:sym typeface="Symbol" charset="0"/>
              </a:rPr>
              <a:t>) = 0.2</a:t>
            </a:r>
          </a:p>
          <a:p>
            <a:pPr lvl="1" eaLnBrk="1" hangingPunct="1"/>
            <a:r>
              <a:rPr lang="en-US" sz="2400">
                <a:ea typeface="ＭＳ Ｐゴシック" charset="0"/>
                <a:sym typeface="Symbol" charset="0"/>
              </a:rPr>
              <a:t>Transitions between states modeled by</a:t>
            </a:r>
            <a:br>
              <a:rPr lang="en-US" sz="2400">
                <a:ea typeface="ＭＳ Ｐゴシック" charset="0"/>
                <a:sym typeface="Symbol" charset="0"/>
              </a:rPr>
            </a:br>
            <a:r>
              <a:rPr lang="en-US" sz="2400">
                <a:ea typeface="ＭＳ Ｐゴシック" charset="0"/>
                <a:sym typeface="Symbol" charset="0"/>
              </a:rPr>
              <a:t>a Markov process </a:t>
            </a:r>
          </a:p>
        </p:txBody>
      </p:sp>
      <p:sp>
        <p:nvSpPr>
          <p:cNvPr id="71683" name="Rechteck 3"/>
          <p:cNvSpPr>
            <a:spLocks noChangeArrowheads="1"/>
          </p:cNvSpPr>
          <p:nvPr/>
        </p:nvSpPr>
        <p:spPr bwMode="auto">
          <a:xfrm>
            <a:off x="3491880" y="6237312"/>
            <a:ext cx="31924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Slide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Changui</a:t>
            </a:r>
            <a:r>
              <a:rPr lang="de-DE" dirty="0"/>
              <a:t> Yan</a:t>
            </a: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30</a:t>
            </a:fld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41101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+mn-lt"/>
                <a:ea typeface="ＭＳ Ｐゴシック" charset="0"/>
              </a:rPr>
              <a:t>T</a:t>
            </a:r>
            <a:r>
              <a:rPr lang="en-US" dirty="0" smtClean="0">
                <a:latin typeface="+mn-lt"/>
                <a:ea typeface="ＭＳ Ｐゴシック" charset="0"/>
                <a:cs typeface="ＭＳ Ｐゴシック" charset="0"/>
              </a:rPr>
              <a:t>ransition model for </a:t>
            </a:r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the </a:t>
            </a:r>
            <a:r>
              <a:rPr lang="en-US" dirty="0" smtClean="0">
                <a:latin typeface="+mn-lt"/>
                <a:ea typeface="ＭＳ Ｐゴシック" charset="0"/>
                <a:cs typeface="ＭＳ Ｐゴシック" charset="0"/>
              </a:rPr>
              <a:t>casino</a:t>
            </a:r>
            <a:endParaRPr lang="en-US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pic>
        <p:nvPicPr>
          <p:cNvPr id="7270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1995488"/>
            <a:ext cx="6715125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3"/>
          <p:cNvSpPr>
            <a:spLocks noChangeArrowheads="1"/>
          </p:cNvSpPr>
          <p:nvPr/>
        </p:nvSpPr>
        <p:spPr bwMode="auto">
          <a:xfrm>
            <a:off x="3491880" y="6237312"/>
            <a:ext cx="31924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Slide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Changui</a:t>
            </a:r>
            <a:r>
              <a:rPr lang="de-DE" dirty="0"/>
              <a:t> Yan</a:t>
            </a:r>
          </a:p>
        </p:txBody>
      </p:sp>
      <p:sp>
        <p:nvSpPr>
          <p:cNvPr id="6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31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1914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>
                <a:latin typeface="+mn-lt"/>
                <a:ea typeface="ＭＳ Ｐゴシック" charset="0"/>
                <a:cs typeface="ＭＳ Ｐゴシック" charset="0"/>
              </a:rPr>
              <a:t>The occasionally </a:t>
            </a:r>
            <a:r>
              <a:rPr lang="en-US" sz="3600" dirty="0" smtClean="0">
                <a:latin typeface="+mn-lt"/>
                <a:ea typeface="ＭＳ Ｐゴシック" charset="0"/>
                <a:cs typeface="ＭＳ Ｐゴシック" charset="0"/>
              </a:rPr>
              <a:t>dishonest </a:t>
            </a:r>
            <a:r>
              <a:rPr lang="en-US" sz="3600" dirty="0">
                <a:latin typeface="+mn-lt"/>
                <a:ea typeface="ＭＳ Ｐゴシック" charset="0"/>
                <a:cs typeface="ＭＳ Ｐゴシック" charset="0"/>
              </a:rPr>
              <a:t>casino</a:t>
            </a:r>
          </a:p>
        </p:txBody>
      </p:sp>
      <p:sp>
        <p:nvSpPr>
          <p:cNvPr id="737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68760"/>
            <a:ext cx="7848600" cy="480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>
                <a:ea typeface="ＭＳ Ｐゴシック" charset="0"/>
              </a:rPr>
              <a:t>Known: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>
                <a:solidFill>
                  <a:schemeClr val="hlink"/>
                </a:solidFill>
                <a:ea typeface="ＭＳ Ｐゴシック" charset="0"/>
              </a:rPr>
              <a:t>The structure of the model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>
                <a:solidFill>
                  <a:schemeClr val="hlink"/>
                </a:solidFill>
                <a:ea typeface="ＭＳ Ｐゴシック" charset="0"/>
              </a:rPr>
              <a:t>The transition probabilities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>
                <a:ea typeface="ＭＳ Ｐゴシック" charset="0"/>
              </a:rPr>
              <a:t>Hidden:  What the casino did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>
                <a:ea typeface="ＭＳ Ｐゴシック" charset="0"/>
              </a:rPr>
              <a:t>FFFFFLLLLLLLFFFF...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>
                <a:ea typeface="ＭＳ Ｐゴシック" charset="0"/>
              </a:rPr>
              <a:t>Observable:  The series of die tosses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>
                <a:ea typeface="ＭＳ Ｐゴシック" charset="0"/>
              </a:rPr>
              <a:t>3415256664666153... 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>
                <a:ea typeface="ＭＳ Ｐゴシック" charset="0"/>
              </a:rPr>
              <a:t>What we must infer: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>
                <a:solidFill>
                  <a:schemeClr val="hlink"/>
                </a:solidFill>
                <a:ea typeface="ＭＳ Ｐゴシック" charset="0"/>
              </a:rPr>
              <a:t>When was a fair die used?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>
                <a:solidFill>
                  <a:schemeClr val="hlink"/>
                </a:solidFill>
                <a:ea typeface="ＭＳ Ｐゴシック" charset="0"/>
              </a:rPr>
              <a:t>When was a loaded one used?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dirty="0">
                <a:ea typeface="ＭＳ Ｐゴシック" charset="0"/>
              </a:rPr>
              <a:t>The answer is a sequence</a:t>
            </a:r>
            <a:br>
              <a:rPr lang="en-US" sz="2000" dirty="0">
                <a:ea typeface="ＭＳ Ｐゴシック" charset="0"/>
              </a:rPr>
            </a:br>
            <a:r>
              <a:rPr lang="en-US" sz="2000" dirty="0">
                <a:ea typeface="ＭＳ Ｐゴシック" charset="0"/>
              </a:rPr>
              <a:t>FFFFFFFLLLLLLFFF...</a:t>
            </a:r>
          </a:p>
        </p:txBody>
      </p:sp>
      <p:sp>
        <p:nvSpPr>
          <p:cNvPr id="5" name="Rechteck 3"/>
          <p:cNvSpPr>
            <a:spLocks noChangeArrowheads="1"/>
          </p:cNvSpPr>
          <p:nvPr/>
        </p:nvSpPr>
        <p:spPr bwMode="auto">
          <a:xfrm>
            <a:off x="3491880" y="6237312"/>
            <a:ext cx="31924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Slide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Changui</a:t>
            </a:r>
            <a:r>
              <a:rPr lang="de-DE" dirty="0"/>
              <a:t> Yan</a:t>
            </a:r>
          </a:p>
        </p:txBody>
      </p:sp>
      <p:sp>
        <p:nvSpPr>
          <p:cNvPr id="6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32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55875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Making the inference</a:t>
            </a:r>
          </a:p>
        </p:txBody>
      </p:sp>
      <p:sp>
        <p:nvSpPr>
          <p:cNvPr id="747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784"/>
            <a:ext cx="8229600" cy="4800600"/>
          </a:xfrm>
        </p:spPr>
        <p:txBody>
          <a:bodyPr/>
          <a:lstStyle/>
          <a:p>
            <a:pPr eaLnBrk="1" hangingPunct="1"/>
            <a:r>
              <a:rPr lang="en-US" sz="2000" dirty="0">
                <a:ea typeface="ＭＳ Ｐゴシック" charset="0"/>
              </a:rPr>
              <a:t>Model assigns a probability to each explanation of the observation:</a:t>
            </a:r>
            <a:br>
              <a:rPr lang="en-US" sz="2000" dirty="0">
                <a:ea typeface="ＭＳ Ｐゴシック" charset="0"/>
              </a:rPr>
            </a:br>
            <a:r>
              <a:rPr lang="en-US" sz="2000" dirty="0">
                <a:ea typeface="ＭＳ Ｐゴシック" charset="0"/>
              </a:rPr>
              <a:t>	P(326|FFL) </a:t>
            </a:r>
            <a:br>
              <a:rPr lang="en-US" sz="2000" dirty="0">
                <a:ea typeface="ＭＳ Ｐゴシック" charset="0"/>
              </a:rPr>
            </a:br>
            <a:r>
              <a:rPr lang="en-US" sz="2000" dirty="0">
                <a:ea typeface="ＭＳ Ｐゴシック" charset="0"/>
              </a:rPr>
              <a:t>	= P(3|F)·P(F</a:t>
            </a:r>
            <a:r>
              <a:rPr lang="en-US" sz="2000" dirty="0">
                <a:ea typeface="ＭＳ Ｐゴシック" charset="0"/>
                <a:sym typeface="Symbol" charset="0"/>
              </a:rPr>
              <a:t>F)</a:t>
            </a:r>
            <a:r>
              <a:rPr lang="en-US" sz="2000" dirty="0">
                <a:ea typeface="ＭＳ Ｐゴシック" charset="0"/>
              </a:rPr>
              <a:t>·P(2|F)·P(F</a:t>
            </a:r>
            <a:r>
              <a:rPr lang="en-US" sz="2000" dirty="0">
                <a:ea typeface="ＭＳ Ｐゴシック" charset="0"/>
                <a:sym typeface="Symbol" charset="0"/>
              </a:rPr>
              <a:t>L)</a:t>
            </a:r>
            <a:r>
              <a:rPr lang="en-US" sz="2000" dirty="0">
                <a:ea typeface="ＭＳ Ｐゴシック" charset="0"/>
              </a:rPr>
              <a:t>·P(6|L)</a:t>
            </a:r>
            <a:br>
              <a:rPr lang="en-US" sz="2000" dirty="0">
                <a:ea typeface="ＭＳ Ｐゴシック" charset="0"/>
              </a:rPr>
            </a:br>
            <a:r>
              <a:rPr lang="en-US" sz="2000" dirty="0">
                <a:ea typeface="ＭＳ Ｐゴシック" charset="0"/>
              </a:rPr>
              <a:t>	= 1/6 · 0.99 · 1/6 · 0.01 · ½</a:t>
            </a:r>
          </a:p>
          <a:p>
            <a:pPr eaLnBrk="1" hangingPunct="1"/>
            <a:r>
              <a:rPr lang="en-US" sz="2000" b="1" dirty="0">
                <a:solidFill>
                  <a:schemeClr val="tx2"/>
                </a:solidFill>
                <a:ea typeface="ＭＳ Ｐゴシック" charset="0"/>
              </a:rPr>
              <a:t>Maximum Likelihood:</a:t>
            </a:r>
            <a:r>
              <a:rPr lang="en-US" sz="2000" dirty="0">
                <a:ea typeface="ＭＳ Ｐゴシック" charset="0"/>
              </a:rPr>
              <a:t>  Determine which explanation is most likely </a:t>
            </a:r>
          </a:p>
          <a:p>
            <a:pPr lvl="1" eaLnBrk="1" hangingPunct="1"/>
            <a:r>
              <a:rPr lang="en-US" sz="2000" dirty="0">
                <a:solidFill>
                  <a:schemeClr val="hlink"/>
                </a:solidFill>
                <a:ea typeface="ＭＳ Ｐゴシック" charset="0"/>
              </a:rPr>
              <a:t>Find the path </a:t>
            </a:r>
            <a:r>
              <a:rPr lang="en-US" sz="2000" i="1" dirty="0">
                <a:solidFill>
                  <a:schemeClr val="hlink"/>
                </a:solidFill>
                <a:ea typeface="ＭＳ Ｐゴシック" charset="0"/>
              </a:rPr>
              <a:t>most likely</a:t>
            </a:r>
            <a:r>
              <a:rPr lang="en-US" sz="2000" dirty="0">
                <a:solidFill>
                  <a:schemeClr val="hlink"/>
                </a:solidFill>
                <a:ea typeface="ＭＳ Ｐゴシック" charset="0"/>
              </a:rPr>
              <a:t> to have produced the observed sequence</a:t>
            </a:r>
          </a:p>
          <a:p>
            <a:pPr eaLnBrk="1" hangingPunct="1"/>
            <a:r>
              <a:rPr lang="en-US" sz="2000" b="1" dirty="0">
                <a:solidFill>
                  <a:schemeClr val="tx2"/>
                </a:solidFill>
                <a:ea typeface="ＭＳ Ｐゴシック" charset="0"/>
              </a:rPr>
              <a:t>Total probability:</a:t>
            </a:r>
            <a:r>
              <a:rPr lang="en-US" sz="2000" dirty="0">
                <a:ea typeface="ＭＳ Ｐゴシック" charset="0"/>
              </a:rPr>
              <a:t>  Determine probability that observed sequence was produced by the model</a:t>
            </a:r>
          </a:p>
          <a:p>
            <a:pPr lvl="1" eaLnBrk="1" hangingPunct="1"/>
            <a:r>
              <a:rPr lang="en-US" sz="2000" dirty="0">
                <a:solidFill>
                  <a:schemeClr val="hlink"/>
                </a:solidFill>
                <a:ea typeface="ＭＳ Ｐゴシック" charset="0"/>
              </a:rPr>
              <a:t>Consider </a:t>
            </a:r>
            <a:r>
              <a:rPr lang="en-US" sz="2000" i="1" dirty="0">
                <a:solidFill>
                  <a:schemeClr val="hlink"/>
                </a:solidFill>
                <a:ea typeface="ＭＳ Ｐゴシック" charset="0"/>
              </a:rPr>
              <a:t>all</a:t>
            </a:r>
            <a:r>
              <a:rPr lang="en-US" sz="2000" dirty="0">
                <a:solidFill>
                  <a:schemeClr val="hlink"/>
                </a:solidFill>
                <a:ea typeface="ＭＳ Ｐゴシック" charset="0"/>
              </a:rPr>
              <a:t> paths that could have produced the observed sequence</a:t>
            </a:r>
          </a:p>
        </p:txBody>
      </p:sp>
      <p:sp>
        <p:nvSpPr>
          <p:cNvPr id="5" name="Rechteck 3"/>
          <p:cNvSpPr>
            <a:spLocks noChangeArrowheads="1"/>
          </p:cNvSpPr>
          <p:nvPr/>
        </p:nvSpPr>
        <p:spPr bwMode="auto">
          <a:xfrm>
            <a:off x="3491880" y="6237312"/>
            <a:ext cx="31924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Slide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Changui</a:t>
            </a:r>
            <a:r>
              <a:rPr lang="de-DE" dirty="0"/>
              <a:t> Yan</a:t>
            </a:r>
          </a:p>
        </p:txBody>
      </p:sp>
      <p:sp>
        <p:nvSpPr>
          <p:cNvPr id="6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33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10036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ChangeArrowheads="1"/>
          </p:cNvSpPr>
          <p:nvPr>
            <p:ph type="title"/>
          </p:nvPr>
        </p:nvSpPr>
        <p:spPr>
          <a:xfrm>
            <a:off x="337120" y="201960"/>
            <a:ext cx="8411344" cy="1066800"/>
          </a:xfrm>
        </p:spPr>
        <p:txBody>
          <a:bodyPr/>
          <a:lstStyle/>
          <a:p>
            <a:pPr eaLnBrk="1" hangingPunct="1"/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Notation</a:t>
            </a:r>
          </a:p>
        </p:txBody>
      </p:sp>
      <p:sp>
        <p:nvSpPr>
          <p:cNvPr id="757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268760"/>
            <a:ext cx="7924800" cy="4525962"/>
          </a:xfrm>
        </p:spPr>
        <p:txBody>
          <a:bodyPr/>
          <a:lstStyle/>
          <a:p>
            <a:pPr eaLnBrk="1" hangingPunct="1"/>
            <a:r>
              <a:rPr lang="en-US" sz="2400" i="1" dirty="0">
                <a:ea typeface="ＭＳ Ｐゴシック" charset="0"/>
              </a:rPr>
              <a:t>x </a:t>
            </a:r>
            <a:r>
              <a:rPr lang="en-US" sz="2400" dirty="0">
                <a:ea typeface="ＭＳ Ｐゴシック" charset="0"/>
              </a:rPr>
              <a:t>is</a:t>
            </a:r>
            <a:r>
              <a:rPr lang="en-US" sz="2400" i="1" dirty="0">
                <a:ea typeface="ＭＳ Ｐゴシック" charset="0"/>
              </a:rPr>
              <a:t> </a:t>
            </a:r>
            <a:r>
              <a:rPr lang="en-US" sz="2400" dirty="0">
                <a:ea typeface="ＭＳ Ｐゴシック" charset="0"/>
              </a:rPr>
              <a:t>the sequence of symbols emitted by model</a:t>
            </a:r>
            <a:endParaRPr lang="en-US" sz="2400" i="1" dirty="0">
              <a:ea typeface="ＭＳ Ｐゴシック" charset="0"/>
            </a:endParaRPr>
          </a:p>
          <a:p>
            <a:pPr lvl="1" eaLnBrk="1" hangingPunct="1"/>
            <a:r>
              <a:rPr lang="en-US" sz="2000" i="1" dirty="0">
                <a:ea typeface="ＭＳ Ｐゴシック" charset="0"/>
              </a:rPr>
              <a:t>x</a:t>
            </a:r>
            <a:r>
              <a:rPr lang="en-US" sz="2000" i="1" baseline="-25000" dirty="0">
                <a:ea typeface="ＭＳ Ｐゴシック" charset="0"/>
              </a:rPr>
              <a:t>i</a:t>
            </a:r>
            <a:r>
              <a:rPr lang="en-US" sz="2000" dirty="0">
                <a:ea typeface="ＭＳ Ｐゴシック" charset="0"/>
              </a:rPr>
              <a:t> is the symbol emitted at time </a:t>
            </a:r>
            <a:r>
              <a:rPr lang="en-US" sz="2000" i="1" dirty="0" err="1">
                <a:ea typeface="ＭＳ Ｐゴシック" charset="0"/>
              </a:rPr>
              <a:t>i</a:t>
            </a:r>
            <a:endParaRPr lang="en-US" sz="2000" i="1" dirty="0">
              <a:ea typeface="ＭＳ Ｐゴシック" charset="0"/>
            </a:endParaRPr>
          </a:p>
          <a:p>
            <a:pPr eaLnBrk="1" hangingPunct="1"/>
            <a:r>
              <a:rPr lang="en-US" sz="2400" dirty="0">
                <a:ea typeface="ＭＳ Ｐゴシック" charset="0"/>
              </a:rPr>
              <a:t>A </a:t>
            </a:r>
            <a:r>
              <a:rPr lang="en-US" sz="2400" b="1" i="1" dirty="0">
                <a:ea typeface="ＭＳ Ｐゴシック" charset="0"/>
              </a:rPr>
              <a:t>path</a:t>
            </a:r>
            <a:r>
              <a:rPr lang="en-US" sz="2400" dirty="0">
                <a:ea typeface="ＭＳ Ｐゴシック" charset="0"/>
              </a:rPr>
              <a:t>, </a:t>
            </a:r>
            <a:r>
              <a:rPr lang="en-US" sz="2400" i="1" dirty="0">
                <a:ea typeface="ＭＳ Ｐゴシック" charset="0"/>
                <a:sym typeface="Symbol" charset="0"/>
              </a:rPr>
              <a:t></a:t>
            </a:r>
            <a:r>
              <a:rPr lang="en-US" sz="2400" dirty="0">
                <a:ea typeface="ＭＳ Ｐゴシック" charset="0"/>
                <a:sym typeface="Symbol" charset="0"/>
              </a:rPr>
              <a:t>,</a:t>
            </a:r>
            <a:r>
              <a:rPr lang="en-US" sz="2400" dirty="0">
                <a:ea typeface="ＭＳ Ｐゴシック" charset="0"/>
              </a:rPr>
              <a:t> is a  sequence of states</a:t>
            </a:r>
          </a:p>
          <a:p>
            <a:pPr lvl="1" eaLnBrk="1" hangingPunct="1"/>
            <a:r>
              <a:rPr lang="en-US" sz="2000" dirty="0">
                <a:ea typeface="ＭＳ Ｐゴシック" charset="0"/>
              </a:rPr>
              <a:t>The </a:t>
            </a:r>
            <a:r>
              <a:rPr lang="en-US" sz="2000" i="1" dirty="0" err="1">
                <a:ea typeface="ＭＳ Ｐゴシック" charset="0"/>
              </a:rPr>
              <a:t>i-</a:t>
            </a:r>
            <a:r>
              <a:rPr lang="en-US" sz="2000" dirty="0" err="1">
                <a:ea typeface="ＭＳ Ｐゴシック" charset="0"/>
              </a:rPr>
              <a:t>th</a:t>
            </a:r>
            <a:r>
              <a:rPr lang="en-US" sz="2000" dirty="0">
                <a:ea typeface="ＭＳ Ｐゴシック" charset="0"/>
              </a:rPr>
              <a:t> state in </a:t>
            </a:r>
            <a:r>
              <a:rPr lang="en-US" sz="2000" i="1" dirty="0">
                <a:ea typeface="ＭＳ Ｐゴシック" charset="0"/>
                <a:sym typeface="Symbol" charset="0"/>
              </a:rPr>
              <a:t></a:t>
            </a:r>
            <a:r>
              <a:rPr lang="en-US" sz="2000" dirty="0">
                <a:ea typeface="ＭＳ Ｐゴシック" charset="0"/>
              </a:rPr>
              <a:t> is </a:t>
            </a:r>
            <a:r>
              <a:rPr lang="en-US" sz="2000" i="1" dirty="0">
                <a:ea typeface="ＭＳ Ｐゴシック" charset="0"/>
                <a:sym typeface="Symbol" charset="0"/>
              </a:rPr>
              <a:t></a:t>
            </a:r>
            <a:r>
              <a:rPr lang="en-US" sz="2000" i="1" baseline="-25000" dirty="0" err="1">
                <a:ea typeface="ＭＳ Ｐゴシック" charset="0"/>
                <a:sym typeface="Symbol" charset="0"/>
              </a:rPr>
              <a:t>i</a:t>
            </a:r>
            <a:endParaRPr lang="en-US" sz="2000" dirty="0">
              <a:ea typeface="ＭＳ Ｐゴシック" charset="0"/>
            </a:endParaRPr>
          </a:p>
          <a:p>
            <a:pPr eaLnBrk="1" hangingPunct="1"/>
            <a:r>
              <a:rPr lang="en-US" sz="2400" i="1" dirty="0" err="1">
                <a:ea typeface="ＭＳ Ｐゴシック" charset="0"/>
              </a:rPr>
              <a:t>a</a:t>
            </a:r>
            <a:r>
              <a:rPr lang="en-US" sz="2400" i="1" baseline="-25000" dirty="0" err="1">
                <a:ea typeface="ＭＳ Ｐゴシック" charset="0"/>
              </a:rPr>
              <a:t>kr</a:t>
            </a:r>
            <a:r>
              <a:rPr lang="en-US" sz="2400" dirty="0">
                <a:ea typeface="ＭＳ Ｐゴシック" charset="0"/>
              </a:rPr>
              <a:t> is the probability of making a transition from state </a:t>
            </a:r>
            <a:r>
              <a:rPr lang="en-US" sz="2400" i="1" dirty="0">
                <a:ea typeface="ＭＳ Ｐゴシック" charset="0"/>
              </a:rPr>
              <a:t>k</a:t>
            </a:r>
            <a:r>
              <a:rPr lang="en-US" sz="2400" dirty="0">
                <a:ea typeface="ＭＳ Ｐゴシック" charset="0"/>
              </a:rPr>
              <a:t> to state </a:t>
            </a:r>
            <a:r>
              <a:rPr lang="en-US" sz="2400" i="1" dirty="0">
                <a:ea typeface="ＭＳ Ｐゴシック" charset="0"/>
              </a:rPr>
              <a:t>r</a:t>
            </a:r>
            <a:r>
              <a:rPr lang="en-US" sz="2400" dirty="0">
                <a:ea typeface="ＭＳ Ｐゴシック" charset="0"/>
              </a:rPr>
              <a:t>:</a:t>
            </a:r>
            <a:br>
              <a:rPr lang="en-US" sz="2400" dirty="0">
                <a:ea typeface="ＭＳ Ｐゴシック" charset="0"/>
              </a:rPr>
            </a:br>
            <a:r>
              <a:rPr lang="en-US" sz="2400" dirty="0">
                <a:ea typeface="ＭＳ Ｐゴシック" charset="0"/>
              </a:rPr>
              <a:t/>
            </a:r>
            <a:br>
              <a:rPr lang="en-US" sz="2400" dirty="0">
                <a:ea typeface="ＭＳ Ｐゴシック" charset="0"/>
              </a:rPr>
            </a:br>
            <a:endParaRPr lang="en-US" sz="2400" dirty="0">
              <a:ea typeface="ＭＳ Ｐゴシック" charset="0"/>
            </a:endParaRPr>
          </a:p>
          <a:p>
            <a:pPr eaLnBrk="1" hangingPunct="1"/>
            <a:r>
              <a:rPr lang="en-US" sz="2400" i="1" dirty="0" err="1">
                <a:ea typeface="ＭＳ Ｐゴシック" charset="0"/>
              </a:rPr>
              <a:t>e</a:t>
            </a:r>
            <a:r>
              <a:rPr lang="en-US" sz="2400" i="1" baseline="-25000" dirty="0" err="1">
                <a:ea typeface="ＭＳ Ｐゴシック" charset="0"/>
              </a:rPr>
              <a:t>k</a:t>
            </a:r>
            <a:r>
              <a:rPr lang="en-US" sz="2400" dirty="0">
                <a:ea typeface="ＭＳ Ｐゴシック" charset="0"/>
              </a:rPr>
              <a:t>(</a:t>
            </a:r>
            <a:r>
              <a:rPr lang="en-US" sz="2400" i="1" dirty="0">
                <a:ea typeface="ＭＳ Ｐゴシック" charset="0"/>
              </a:rPr>
              <a:t>b</a:t>
            </a:r>
            <a:r>
              <a:rPr lang="en-US" sz="2400" dirty="0">
                <a:ea typeface="ＭＳ Ｐゴシック" charset="0"/>
              </a:rPr>
              <a:t>) is the probability that symbol </a:t>
            </a:r>
            <a:r>
              <a:rPr lang="en-US" sz="2400" i="1" dirty="0">
                <a:ea typeface="ＭＳ Ｐゴシック" charset="0"/>
              </a:rPr>
              <a:t>b</a:t>
            </a:r>
            <a:r>
              <a:rPr lang="en-US" sz="2400" dirty="0">
                <a:ea typeface="ＭＳ Ｐゴシック" charset="0"/>
              </a:rPr>
              <a:t> is emitted when in state </a:t>
            </a:r>
            <a:r>
              <a:rPr lang="en-US" sz="2400" i="1" dirty="0">
                <a:ea typeface="ＭＳ Ｐゴシック" charset="0"/>
              </a:rPr>
              <a:t>k</a:t>
            </a:r>
          </a:p>
          <a:p>
            <a:pPr eaLnBrk="1" hangingPunct="1"/>
            <a:endParaRPr lang="en-US" sz="2400" dirty="0">
              <a:ea typeface="ＭＳ Ｐゴシック" charset="0"/>
            </a:endParaRPr>
          </a:p>
        </p:txBody>
      </p:sp>
      <p:graphicFrame>
        <p:nvGraphicFramePr>
          <p:cNvPr id="75779" name="Object 2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27613748"/>
              </p:ext>
            </p:extLst>
          </p:nvPr>
        </p:nvGraphicFramePr>
        <p:xfrm>
          <a:off x="2755900" y="3740150"/>
          <a:ext cx="3556000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992" name="Formel" r:id="rId3" imgW="1447800" imgH="215900" progId="Equation.3">
                  <p:embed/>
                </p:oleObj>
              </mc:Choice>
              <mc:Fallback>
                <p:oleObj name="Formel" r:id="rId3" imgW="14478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5900" y="3740150"/>
                        <a:ext cx="3556000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8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118988"/>
              </p:ext>
            </p:extLst>
          </p:nvPr>
        </p:nvGraphicFramePr>
        <p:xfrm>
          <a:off x="2973388" y="5367338"/>
          <a:ext cx="3287712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993" name="Formel" r:id="rId5" imgW="1498600" imgH="215900" progId="Equation.3">
                  <p:embed/>
                </p:oleObj>
              </mc:Choice>
              <mc:Fallback>
                <p:oleObj name="Formel" r:id="rId5" imgW="14986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3388" y="5367338"/>
                        <a:ext cx="3287712" cy="474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3"/>
          <p:cNvSpPr>
            <a:spLocks noChangeArrowheads="1"/>
          </p:cNvSpPr>
          <p:nvPr/>
        </p:nvSpPr>
        <p:spPr bwMode="auto">
          <a:xfrm>
            <a:off x="3491880" y="6237312"/>
            <a:ext cx="31924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Slide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Changui</a:t>
            </a:r>
            <a:r>
              <a:rPr lang="de-DE" dirty="0"/>
              <a:t> Yan</a:t>
            </a:r>
          </a:p>
        </p:txBody>
      </p:sp>
      <p:sp>
        <p:nvSpPr>
          <p:cNvPr id="8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34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5529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A “parse” of a sequence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524000" y="1340768"/>
            <a:ext cx="530225" cy="2587625"/>
            <a:chOff x="960" y="1680"/>
            <a:chExt cx="334" cy="1630"/>
          </a:xfrm>
        </p:grpSpPr>
        <p:sp>
          <p:nvSpPr>
            <p:cNvPr id="76889" name="Oval 5"/>
            <p:cNvSpPr>
              <a:spLocks noChangeArrowheads="1"/>
            </p:cNvSpPr>
            <p:nvPr/>
          </p:nvSpPr>
          <p:spPr bwMode="auto">
            <a:xfrm>
              <a:off x="960" y="1680"/>
              <a:ext cx="334" cy="334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rgbClr val="0099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>
                  <a:solidFill>
                    <a:srgbClr val="FF0000"/>
                  </a:solidFill>
                  <a:latin typeface="Comic Sans MS" charset="0"/>
                </a:rPr>
                <a:t>1</a:t>
              </a:r>
            </a:p>
          </p:txBody>
        </p:sp>
        <p:sp>
          <p:nvSpPr>
            <p:cNvPr id="76890" name="Oval 6"/>
            <p:cNvSpPr>
              <a:spLocks noChangeArrowheads="1"/>
            </p:cNvSpPr>
            <p:nvPr/>
          </p:nvSpPr>
          <p:spPr bwMode="auto">
            <a:xfrm>
              <a:off x="960" y="2112"/>
              <a:ext cx="334" cy="334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rgbClr val="0099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>
                  <a:solidFill>
                    <a:srgbClr val="FF0000"/>
                  </a:solidFill>
                  <a:latin typeface="Comic Sans MS" charset="0"/>
                </a:rPr>
                <a:t>2</a:t>
              </a:r>
            </a:p>
          </p:txBody>
        </p:sp>
        <p:sp>
          <p:nvSpPr>
            <p:cNvPr id="76891" name="Oval 7"/>
            <p:cNvSpPr>
              <a:spLocks noChangeArrowheads="1"/>
            </p:cNvSpPr>
            <p:nvPr/>
          </p:nvSpPr>
          <p:spPr bwMode="auto">
            <a:xfrm>
              <a:off x="960" y="2976"/>
              <a:ext cx="334" cy="334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rgbClr val="0099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>
                  <a:solidFill>
                    <a:srgbClr val="FF0000"/>
                  </a:solidFill>
                  <a:latin typeface="Comic Sans MS" charset="0"/>
                </a:rPr>
                <a:t>K</a:t>
              </a:r>
            </a:p>
          </p:txBody>
        </p:sp>
        <p:sp>
          <p:nvSpPr>
            <p:cNvPr id="76892" name="Text Box 8"/>
            <p:cNvSpPr txBox="1">
              <a:spLocks noChangeArrowheads="1"/>
            </p:cNvSpPr>
            <p:nvPr/>
          </p:nvSpPr>
          <p:spPr bwMode="auto">
            <a:xfrm>
              <a:off x="1008" y="2595"/>
              <a:ext cx="21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chemeClr val="hlink"/>
                  </a:solidFill>
                  <a:latin typeface="Comic Sans MS" charset="0"/>
                </a:rPr>
                <a:t>…</a:t>
              </a: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2895600" y="1340768"/>
            <a:ext cx="530225" cy="2587625"/>
            <a:chOff x="1824" y="1680"/>
            <a:chExt cx="334" cy="1630"/>
          </a:xfrm>
        </p:grpSpPr>
        <p:sp>
          <p:nvSpPr>
            <p:cNvPr id="76885" name="Oval 10"/>
            <p:cNvSpPr>
              <a:spLocks noChangeArrowheads="1"/>
            </p:cNvSpPr>
            <p:nvPr/>
          </p:nvSpPr>
          <p:spPr bwMode="auto">
            <a:xfrm>
              <a:off x="1824" y="1680"/>
              <a:ext cx="334" cy="334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rgbClr val="0099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>
                  <a:solidFill>
                    <a:srgbClr val="FF0000"/>
                  </a:solidFill>
                  <a:latin typeface="Comic Sans MS" charset="0"/>
                </a:rPr>
                <a:t>1</a:t>
              </a:r>
            </a:p>
          </p:txBody>
        </p:sp>
        <p:sp>
          <p:nvSpPr>
            <p:cNvPr id="76886" name="Oval 11"/>
            <p:cNvSpPr>
              <a:spLocks noChangeArrowheads="1"/>
            </p:cNvSpPr>
            <p:nvPr/>
          </p:nvSpPr>
          <p:spPr bwMode="auto">
            <a:xfrm>
              <a:off x="1824" y="2112"/>
              <a:ext cx="334" cy="334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rgbClr val="0099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>
                  <a:solidFill>
                    <a:srgbClr val="FF0000"/>
                  </a:solidFill>
                  <a:latin typeface="Comic Sans MS" charset="0"/>
                </a:rPr>
                <a:t>2</a:t>
              </a:r>
            </a:p>
          </p:txBody>
        </p:sp>
        <p:sp>
          <p:nvSpPr>
            <p:cNvPr id="76887" name="Oval 12"/>
            <p:cNvSpPr>
              <a:spLocks noChangeArrowheads="1"/>
            </p:cNvSpPr>
            <p:nvPr/>
          </p:nvSpPr>
          <p:spPr bwMode="auto">
            <a:xfrm>
              <a:off x="1824" y="2976"/>
              <a:ext cx="334" cy="334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rgbClr val="0099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>
                  <a:solidFill>
                    <a:srgbClr val="FF0000"/>
                  </a:solidFill>
                  <a:latin typeface="Comic Sans MS" charset="0"/>
                </a:rPr>
                <a:t>K</a:t>
              </a:r>
            </a:p>
          </p:txBody>
        </p:sp>
        <p:sp>
          <p:nvSpPr>
            <p:cNvPr id="76888" name="Text Box 13"/>
            <p:cNvSpPr txBox="1">
              <a:spLocks noChangeArrowheads="1"/>
            </p:cNvSpPr>
            <p:nvPr/>
          </p:nvSpPr>
          <p:spPr bwMode="auto">
            <a:xfrm>
              <a:off x="1872" y="2595"/>
              <a:ext cx="21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chemeClr val="hlink"/>
                  </a:solidFill>
                  <a:latin typeface="Comic Sans MS" charset="0"/>
                </a:rPr>
                <a:t>…</a:t>
              </a:r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4267200" y="1340768"/>
            <a:ext cx="530225" cy="2587625"/>
            <a:chOff x="2688" y="1680"/>
            <a:chExt cx="334" cy="1630"/>
          </a:xfrm>
        </p:grpSpPr>
        <p:sp>
          <p:nvSpPr>
            <p:cNvPr id="76881" name="Oval 15"/>
            <p:cNvSpPr>
              <a:spLocks noChangeArrowheads="1"/>
            </p:cNvSpPr>
            <p:nvPr/>
          </p:nvSpPr>
          <p:spPr bwMode="auto">
            <a:xfrm>
              <a:off x="2688" y="1680"/>
              <a:ext cx="334" cy="334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rgbClr val="0099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>
                  <a:solidFill>
                    <a:srgbClr val="FF0000"/>
                  </a:solidFill>
                  <a:latin typeface="Comic Sans MS" charset="0"/>
                </a:rPr>
                <a:t>1</a:t>
              </a:r>
            </a:p>
          </p:txBody>
        </p:sp>
        <p:sp>
          <p:nvSpPr>
            <p:cNvPr id="76882" name="Oval 16"/>
            <p:cNvSpPr>
              <a:spLocks noChangeArrowheads="1"/>
            </p:cNvSpPr>
            <p:nvPr/>
          </p:nvSpPr>
          <p:spPr bwMode="auto">
            <a:xfrm>
              <a:off x="2688" y="2112"/>
              <a:ext cx="334" cy="334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rgbClr val="0099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>
                  <a:solidFill>
                    <a:srgbClr val="FF0000"/>
                  </a:solidFill>
                  <a:latin typeface="Comic Sans MS" charset="0"/>
                </a:rPr>
                <a:t>2</a:t>
              </a:r>
            </a:p>
          </p:txBody>
        </p:sp>
        <p:sp>
          <p:nvSpPr>
            <p:cNvPr id="76883" name="Oval 17"/>
            <p:cNvSpPr>
              <a:spLocks noChangeArrowheads="1"/>
            </p:cNvSpPr>
            <p:nvPr/>
          </p:nvSpPr>
          <p:spPr bwMode="auto">
            <a:xfrm>
              <a:off x="2688" y="2976"/>
              <a:ext cx="334" cy="334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rgbClr val="0099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>
                  <a:solidFill>
                    <a:srgbClr val="FF0000"/>
                  </a:solidFill>
                  <a:latin typeface="Comic Sans MS" charset="0"/>
                </a:rPr>
                <a:t>K</a:t>
              </a:r>
            </a:p>
          </p:txBody>
        </p:sp>
        <p:sp>
          <p:nvSpPr>
            <p:cNvPr id="76884" name="Text Box 18"/>
            <p:cNvSpPr txBox="1">
              <a:spLocks noChangeArrowheads="1"/>
            </p:cNvSpPr>
            <p:nvPr/>
          </p:nvSpPr>
          <p:spPr bwMode="auto">
            <a:xfrm>
              <a:off x="2736" y="2595"/>
              <a:ext cx="21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chemeClr val="hlink"/>
                  </a:solidFill>
                  <a:latin typeface="Comic Sans MS" charset="0"/>
                </a:rPr>
                <a:t>…</a:t>
              </a:r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5715000" y="1436018"/>
            <a:ext cx="382588" cy="2424112"/>
            <a:chOff x="3600" y="1740"/>
            <a:chExt cx="241" cy="1527"/>
          </a:xfrm>
        </p:grpSpPr>
        <p:sp>
          <p:nvSpPr>
            <p:cNvPr id="76878" name="Text Box 20"/>
            <p:cNvSpPr txBox="1">
              <a:spLocks noChangeArrowheads="1"/>
            </p:cNvSpPr>
            <p:nvPr/>
          </p:nvSpPr>
          <p:spPr bwMode="auto">
            <a:xfrm>
              <a:off x="3628" y="1740"/>
              <a:ext cx="21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chemeClr val="hlink"/>
                  </a:solidFill>
                  <a:latin typeface="Comic Sans MS" charset="0"/>
                </a:rPr>
                <a:t>…</a:t>
              </a:r>
            </a:p>
          </p:txBody>
        </p:sp>
        <p:sp>
          <p:nvSpPr>
            <p:cNvPr id="76879" name="Text Box 21"/>
            <p:cNvSpPr txBox="1">
              <a:spLocks noChangeArrowheads="1"/>
            </p:cNvSpPr>
            <p:nvPr/>
          </p:nvSpPr>
          <p:spPr bwMode="auto">
            <a:xfrm>
              <a:off x="3628" y="2163"/>
              <a:ext cx="21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chemeClr val="hlink"/>
                  </a:solidFill>
                  <a:latin typeface="Comic Sans MS" charset="0"/>
                </a:rPr>
                <a:t>…</a:t>
              </a:r>
            </a:p>
          </p:txBody>
        </p:sp>
        <p:sp>
          <p:nvSpPr>
            <p:cNvPr id="76880" name="Text Box 22"/>
            <p:cNvSpPr txBox="1">
              <a:spLocks noChangeArrowheads="1"/>
            </p:cNvSpPr>
            <p:nvPr/>
          </p:nvSpPr>
          <p:spPr bwMode="auto">
            <a:xfrm>
              <a:off x="3600" y="3036"/>
              <a:ext cx="21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chemeClr val="hlink"/>
                  </a:solidFill>
                  <a:latin typeface="Comic Sans MS" charset="0"/>
                </a:rPr>
                <a:t>…</a:t>
              </a:r>
            </a:p>
          </p:txBody>
        </p:sp>
      </p:grpSp>
      <p:grpSp>
        <p:nvGrpSpPr>
          <p:cNvPr id="6" name="Group 23"/>
          <p:cNvGrpSpPr>
            <a:grpSpLocks/>
          </p:cNvGrpSpPr>
          <p:nvPr/>
        </p:nvGrpSpPr>
        <p:grpSpPr bwMode="auto">
          <a:xfrm>
            <a:off x="7089775" y="1340768"/>
            <a:ext cx="530225" cy="2587625"/>
            <a:chOff x="4466" y="1680"/>
            <a:chExt cx="334" cy="1630"/>
          </a:xfrm>
        </p:grpSpPr>
        <p:sp>
          <p:nvSpPr>
            <p:cNvPr id="76874" name="Oval 24"/>
            <p:cNvSpPr>
              <a:spLocks noChangeArrowheads="1"/>
            </p:cNvSpPr>
            <p:nvPr/>
          </p:nvSpPr>
          <p:spPr bwMode="auto">
            <a:xfrm>
              <a:off x="4466" y="1680"/>
              <a:ext cx="334" cy="334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rgbClr val="0099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>
                  <a:solidFill>
                    <a:srgbClr val="FF0000"/>
                  </a:solidFill>
                  <a:latin typeface="Comic Sans MS" charset="0"/>
                </a:rPr>
                <a:t>1</a:t>
              </a:r>
            </a:p>
          </p:txBody>
        </p:sp>
        <p:sp>
          <p:nvSpPr>
            <p:cNvPr id="76875" name="Oval 25"/>
            <p:cNvSpPr>
              <a:spLocks noChangeArrowheads="1"/>
            </p:cNvSpPr>
            <p:nvPr/>
          </p:nvSpPr>
          <p:spPr bwMode="auto">
            <a:xfrm>
              <a:off x="4466" y="2112"/>
              <a:ext cx="334" cy="334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rgbClr val="0099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>
                  <a:solidFill>
                    <a:srgbClr val="FF0000"/>
                  </a:solidFill>
                  <a:latin typeface="Comic Sans MS" charset="0"/>
                </a:rPr>
                <a:t>2</a:t>
              </a:r>
            </a:p>
          </p:txBody>
        </p:sp>
        <p:sp>
          <p:nvSpPr>
            <p:cNvPr id="76876" name="Oval 26"/>
            <p:cNvSpPr>
              <a:spLocks noChangeArrowheads="1"/>
            </p:cNvSpPr>
            <p:nvPr/>
          </p:nvSpPr>
          <p:spPr bwMode="auto">
            <a:xfrm>
              <a:off x="4466" y="2976"/>
              <a:ext cx="334" cy="334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rgbClr val="0099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>
                  <a:solidFill>
                    <a:srgbClr val="FF0000"/>
                  </a:solidFill>
                  <a:latin typeface="Comic Sans MS" charset="0"/>
                </a:rPr>
                <a:t>K</a:t>
              </a:r>
            </a:p>
          </p:txBody>
        </p:sp>
        <p:sp>
          <p:nvSpPr>
            <p:cNvPr id="76877" name="Text Box 27"/>
            <p:cNvSpPr txBox="1">
              <a:spLocks noChangeArrowheads="1"/>
            </p:cNvSpPr>
            <p:nvPr/>
          </p:nvSpPr>
          <p:spPr bwMode="auto">
            <a:xfrm>
              <a:off x="4514" y="2595"/>
              <a:ext cx="21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chemeClr val="hlink"/>
                  </a:solidFill>
                  <a:latin typeface="Comic Sans MS" charset="0"/>
                </a:rPr>
                <a:t>…</a:t>
              </a:r>
            </a:p>
          </p:txBody>
        </p:sp>
      </p:grpSp>
      <p:sp>
        <p:nvSpPr>
          <p:cNvPr id="31772" name="Line 28"/>
          <p:cNvSpPr>
            <a:spLocks noChangeShapeType="1"/>
          </p:cNvSpPr>
          <p:nvPr/>
        </p:nvSpPr>
        <p:spPr bwMode="auto">
          <a:xfrm>
            <a:off x="1752600" y="4312568"/>
            <a:ext cx="0" cy="381000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73" name="Text Box 29"/>
          <p:cNvSpPr txBox="1">
            <a:spLocks noChangeArrowheads="1"/>
          </p:cNvSpPr>
          <p:nvPr/>
        </p:nvSpPr>
        <p:spPr bwMode="auto">
          <a:xfrm>
            <a:off x="1608138" y="4695155"/>
            <a:ext cx="455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Comic Sans MS" charset="0"/>
              </a:rPr>
              <a:t>x</a:t>
            </a:r>
            <a:r>
              <a:rPr lang="en-US" baseline="-25000">
                <a:solidFill>
                  <a:schemeClr val="accent2"/>
                </a:solidFill>
                <a:latin typeface="Comic Sans MS" charset="0"/>
              </a:rPr>
              <a:t>1</a:t>
            </a:r>
            <a:endParaRPr lang="en-US">
              <a:solidFill>
                <a:schemeClr val="accent2"/>
              </a:solidFill>
              <a:latin typeface="Comic Sans MS" charset="0"/>
            </a:endParaRPr>
          </a:p>
        </p:txBody>
      </p:sp>
      <p:sp>
        <p:nvSpPr>
          <p:cNvPr id="31774" name="Line 30"/>
          <p:cNvSpPr>
            <a:spLocks noChangeShapeType="1"/>
          </p:cNvSpPr>
          <p:nvPr/>
        </p:nvSpPr>
        <p:spPr bwMode="auto">
          <a:xfrm>
            <a:off x="3116263" y="4312568"/>
            <a:ext cx="0" cy="381000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75" name="Text Box 31"/>
          <p:cNvSpPr txBox="1">
            <a:spLocks noChangeArrowheads="1"/>
          </p:cNvSpPr>
          <p:nvPr/>
        </p:nvSpPr>
        <p:spPr bwMode="auto">
          <a:xfrm>
            <a:off x="2971800" y="4695155"/>
            <a:ext cx="487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Comic Sans MS" charset="0"/>
              </a:rPr>
              <a:t>x</a:t>
            </a:r>
            <a:r>
              <a:rPr lang="en-US" baseline="-25000">
                <a:solidFill>
                  <a:schemeClr val="accent2"/>
                </a:solidFill>
                <a:latin typeface="Comic Sans MS" charset="0"/>
              </a:rPr>
              <a:t>2</a:t>
            </a:r>
            <a:endParaRPr lang="en-US">
              <a:solidFill>
                <a:schemeClr val="accent2"/>
              </a:solidFill>
              <a:latin typeface="Comic Sans MS" charset="0"/>
            </a:endParaRPr>
          </a:p>
        </p:txBody>
      </p:sp>
      <p:sp>
        <p:nvSpPr>
          <p:cNvPr id="31776" name="Line 32"/>
          <p:cNvSpPr>
            <a:spLocks noChangeShapeType="1"/>
          </p:cNvSpPr>
          <p:nvPr/>
        </p:nvSpPr>
        <p:spPr bwMode="auto">
          <a:xfrm>
            <a:off x="4487863" y="4312568"/>
            <a:ext cx="0" cy="381000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77" name="Text Box 33"/>
          <p:cNvSpPr txBox="1">
            <a:spLocks noChangeArrowheads="1"/>
          </p:cNvSpPr>
          <p:nvPr/>
        </p:nvSpPr>
        <p:spPr bwMode="auto">
          <a:xfrm>
            <a:off x="4343400" y="4695155"/>
            <a:ext cx="487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Comic Sans MS" charset="0"/>
              </a:rPr>
              <a:t>x</a:t>
            </a:r>
            <a:r>
              <a:rPr lang="en-US" baseline="-25000">
                <a:solidFill>
                  <a:schemeClr val="accent2"/>
                </a:solidFill>
                <a:latin typeface="Comic Sans MS" charset="0"/>
              </a:rPr>
              <a:t>3</a:t>
            </a:r>
            <a:endParaRPr lang="en-US">
              <a:solidFill>
                <a:schemeClr val="accent2"/>
              </a:solidFill>
              <a:latin typeface="Comic Sans MS" charset="0"/>
            </a:endParaRPr>
          </a:p>
        </p:txBody>
      </p:sp>
      <p:sp>
        <p:nvSpPr>
          <p:cNvPr id="31778" name="Line 34"/>
          <p:cNvSpPr>
            <a:spLocks noChangeShapeType="1"/>
          </p:cNvSpPr>
          <p:nvPr/>
        </p:nvSpPr>
        <p:spPr bwMode="auto">
          <a:xfrm>
            <a:off x="7307263" y="4312568"/>
            <a:ext cx="0" cy="381000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79" name="Text Box 35"/>
          <p:cNvSpPr txBox="1">
            <a:spLocks noChangeArrowheads="1"/>
          </p:cNvSpPr>
          <p:nvPr/>
        </p:nvSpPr>
        <p:spPr bwMode="auto">
          <a:xfrm>
            <a:off x="7162800" y="4695155"/>
            <a:ext cx="476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Comic Sans MS" charset="0"/>
              </a:rPr>
              <a:t>x</a:t>
            </a:r>
            <a:r>
              <a:rPr lang="en-US" baseline="-25000">
                <a:solidFill>
                  <a:schemeClr val="accent2"/>
                </a:solidFill>
                <a:latin typeface="Comic Sans MS" charset="0"/>
              </a:rPr>
              <a:t>L</a:t>
            </a:r>
            <a:endParaRPr lang="en-US">
              <a:solidFill>
                <a:schemeClr val="accent2"/>
              </a:solidFill>
              <a:latin typeface="Comic Sans MS" charset="0"/>
            </a:endParaRPr>
          </a:p>
        </p:txBody>
      </p:sp>
      <p:sp>
        <p:nvSpPr>
          <p:cNvPr id="31780" name="Oval 36"/>
          <p:cNvSpPr>
            <a:spLocks noChangeArrowheads="1"/>
          </p:cNvSpPr>
          <p:nvPr/>
        </p:nvSpPr>
        <p:spPr bwMode="auto">
          <a:xfrm>
            <a:off x="1524000" y="2026568"/>
            <a:ext cx="530225" cy="530225"/>
          </a:xfrm>
          <a:prstGeom prst="ellipse">
            <a:avLst/>
          </a:prstGeom>
          <a:solidFill>
            <a:srgbClr val="FFCC99"/>
          </a:solidFill>
          <a:ln w="3810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Comic Sans MS" charset="0"/>
              </a:rPr>
              <a:t>2</a:t>
            </a:r>
          </a:p>
        </p:txBody>
      </p:sp>
      <p:grpSp>
        <p:nvGrpSpPr>
          <p:cNvPr id="7" name="Group 37"/>
          <p:cNvGrpSpPr>
            <a:grpSpLocks/>
          </p:cNvGrpSpPr>
          <p:nvPr/>
        </p:nvGrpSpPr>
        <p:grpSpPr bwMode="auto">
          <a:xfrm>
            <a:off x="2054225" y="1534443"/>
            <a:ext cx="841375" cy="2168526"/>
            <a:chOff x="1294" y="1802"/>
            <a:chExt cx="530" cy="1366"/>
          </a:xfrm>
        </p:grpSpPr>
        <p:grpSp>
          <p:nvGrpSpPr>
            <p:cNvPr id="76865" name="Group 38"/>
            <p:cNvGrpSpPr>
              <a:grpSpLocks/>
            </p:cNvGrpSpPr>
            <p:nvPr/>
          </p:nvGrpSpPr>
          <p:grpSpPr bwMode="auto">
            <a:xfrm>
              <a:off x="1294" y="1802"/>
              <a:ext cx="530" cy="1296"/>
              <a:chOff x="1294" y="1802"/>
              <a:chExt cx="530" cy="1296"/>
            </a:xfrm>
          </p:grpSpPr>
          <p:cxnSp>
            <p:nvCxnSpPr>
              <p:cNvPr id="76867" name="AutoShape 39"/>
              <p:cNvCxnSpPr>
                <a:cxnSpLocks noChangeShapeType="1"/>
                <a:stCxn id="76889" idx="6"/>
                <a:endCxn id="76885" idx="2"/>
              </p:cNvCxnSpPr>
              <p:nvPr/>
            </p:nvCxnSpPr>
            <p:spPr bwMode="auto">
              <a:xfrm>
                <a:off x="1294" y="1802"/>
                <a:ext cx="530" cy="0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6868" name="AutoShape 40"/>
              <p:cNvCxnSpPr>
                <a:cxnSpLocks noChangeShapeType="1"/>
                <a:stCxn id="76889" idx="6"/>
                <a:endCxn id="76886" idx="2"/>
              </p:cNvCxnSpPr>
              <p:nvPr/>
            </p:nvCxnSpPr>
            <p:spPr bwMode="auto">
              <a:xfrm>
                <a:off x="1294" y="1802"/>
                <a:ext cx="530" cy="432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6869" name="AutoShape 41"/>
              <p:cNvCxnSpPr>
                <a:cxnSpLocks noChangeShapeType="1"/>
                <a:stCxn id="76889" idx="6"/>
                <a:endCxn id="76887" idx="2"/>
              </p:cNvCxnSpPr>
              <p:nvPr/>
            </p:nvCxnSpPr>
            <p:spPr bwMode="auto">
              <a:xfrm>
                <a:off x="1294" y="1802"/>
                <a:ext cx="530" cy="1296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6870" name="AutoShape 42"/>
              <p:cNvCxnSpPr>
                <a:cxnSpLocks noChangeShapeType="1"/>
                <a:stCxn id="76890" idx="6"/>
                <a:endCxn id="76885" idx="2"/>
              </p:cNvCxnSpPr>
              <p:nvPr/>
            </p:nvCxnSpPr>
            <p:spPr bwMode="auto">
              <a:xfrm flipV="1">
                <a:off x="1294" y="1802"/>
                <a:ext cx="530" cy="432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6871" name="AutoShape 43"/>
              <p:cNvCxnSpPr>
                <a:cxnSpLocks noChangeShapeType="1"/>
                <a:stCxn id="76890" idx="6"/>
                <a:endCxn id="76886" idx="2"/>
              </p:cNvCxnSpPr>
              <p:nvPr/>
            </p:nvCxnSpPr>
            <p:spPr bwMode="auto">
              <a:xfrm>
                <a:off x="1294" y="2234"/>
                <a:ext cx="530" cy="0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6872" name="AutoShape 44"/>
              <p:cNvCxnSpPr>
                <a:cxnSpLocks noChangeShapeType="1"/>
                <a:stCxn id="76890" idx="6"/>
                <a:endCxn id="76887" idx="2"/>
              </p:cNvCxnSpPr>
              <p:nvPr/>
            </p:nvCxnSpPr>
            <p:spPr bwMode="auto">
              <a:xfrm>
                <a:off x="1294" y="2234"/>
                <a:ext cx="530" cy="864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6873" name="AutoShape 45"/>
              <p:cNvCxnSpPr>
                <a:cxnSpLocks noChangeShapeType="1"/>
                <a:stCxn id="76891" idx="6"/>
                <a:endCxn id="76887" idx="2"/>
              </p:cNvCxnSpPr>
              <p:nvPr/>
            </p:nvCxnSpPr>
            <p:spPr bwMode="auto">
              <a:xfrm>
                <a:off x="1294" y="3098"/>
                <a:ext cx="530" cy="0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76866" name="Line 46"/>
            <p:cNvSpPr>
              <a:spLocks noChangeShapeType="1"/>
            </p:cNvSpPr>
            <p:nvPr/>
          </p:nvSpPr>
          <p:spPr bwMode="auto">
            <a:xfrm flipV="1">
              <a:off x="1296" y="1920"/>
              <a:ext cx="528" cy="1248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9" name="Group 47"/>
          <p:cNvGrpSpPr>
            <a:grpSpLocks/>
          </p:cNvGrpSpPr>
          <p:nvPr/>
        </p:nvGrpSpPr>
        <p:grpSpPr bwMode="auto">
          <a:xfrm>
            <a:off x="3429000" y="1645568"/>
            <a:ext cx="838200" cy="2057400"/>
            <a:chOff x="2160" y="1872"/>
            <a:chExt cx="528" cy="1296"/>
          </a:xfrm>
        </p:grpSpPr>
        <p:grpSp>
          <p:nvGrpSpPr>
            <p:cNvPr id="76856" name="Group 48"/>
            <p:cNvGrpSpPr>
              <a:grpSpLocks/>
            </p:cNvGrpSpPr>
            <p:nvPr/>
          </p:nvGrpSpPr>
          <p:grpSpPr bwMode="auto">
            <a:xfrm>
              <a:off x="2160" y="1872"/>
              <a:ext cx="506" cy="1296"/>
              <a:chOff x="2160" y="1872"/>
              <a:chExt cx="506" cy="1296"/>
            </a:xfrm>
          </p:grpSpPr>
          <p:cxnSp>
            <p:nvCxnSpPr>
              <p:cNvPr id="76858" name="AutoShape 49"/>
              <p:cNvCxnSpPr>
                <a:cxnSpLocks noChangeShapeType="1"/>
              </p:cNvCxnSpPr>
              <p:nvPr/>
            </p:nvCxnSpPr>
            <p:spPr bwMode="auto">
              <a:xfrm>
                <a:off x="2160" y="1872"/>
                <a:ext cx="506" cy="0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6859" name="AutoShape 50"/>
              <p:cNvCxnSpPr>
                <a:cxnSpLocks noChangeShapeType="1"/>
              </p:cNvCxnSpPr>
              <p:nvPr/>
            </p:nvCxnSpPr>
            <p:spPr bwMode="auto">
              <a:xfrm>
                <a:off x="2160" y="1872"/>
                <a:ext cx="506" cy="432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6860" name="AutoShape 51"/>
              <p:cNvCxnSpPr>
                <a:cxnSpLocks noChangeShapeType="1"/>
              </p:cNvCxnSpPr>
              <p:nvPr/>
            </p:nvCxnSpPr>
            <p:spPr bwMode="auto">
              <a:xfrm>
                <a:off x="2160" y="1872"/>
                <a:ext cx="506" cy="1296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6861" name="AutoShape 52"/>
              <p:cNvCxnSpPr>
                <a:cxnSpLocks noChangeShapeType="1"/>
              </p:cNvCxnSpPr>
              <p:nvPr/>
            </p:nvCxnSpPr>
            <p:spPr bwMode="auto">
              <a:xfrm flipV="1">
                <a:off x="2160" y="1872"/>
                <a:ext cx="506" cy="432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6862" name="AutoShape 53"/>
              <p:cNvCxnSpPr>
                <a:cxnSpLocks noChangeShapeType="1"/>
              </p:cNvCxnSpPr>
              <p:nvPr/>
            </p:nvCxnSpPr>
            <p:spPr bwMode="auto">
              <a:xfrm>
                <a:off x="2160" y="2304"/>
                <a:ext cx="506" cy="0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6863" name="AutoShape 54"/>
              <p:cNvCxnSpPr>
                <a:cxnSpLocks noChangeShapeType="1"/>
              </p:cNvCxnSpPr>
              <p:nvPr/>
            </p:nvCxnSpPr>
            <p:spPr bwMode="auto">
              <a:xfrm>
                <a:off x="2160" y="2304"/>
                <a:ext cx="506" cy="864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6864" name="AutoShape 55"/>
              <p:cNvCxnSpPr>
                <a:cxnSpLocks noChangeShapeType="1"/>
              </p:cNvCxnSpPr>
              <p:nvPr/>
            </p:nvCxnSpPr>
            <p:spPr bwMode="auto">
              <a:xfrm>
                <a:off x="2160" y="3168"/>
                <a:ext cx="506" cy="0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76857" name="Line 56"/>
            <p:cNvSpPr>
              <a:spLocks noChangeShapeType="1"/>
            </p:cNvSpPr>
            <p:nvPr/>
          </p:nvSpPr>
          <p:spPr bwMode="auto">
            <a:xfrm flipV="1">
              <a:off x="2160" y="1920"/>
              <a:ext cx="528" cy="1248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1" name="Group 57"/>
          <p:cNvGrpSpPr>
            <a:grpSpLocks/>
          </p:cNvGrpSpPr>
          <p:nvPr/>
        </p:nvGrpSpPr>
        <p:grpSpPr bwMode="auto">
          <a:xfrm>
            <a:off x="4800600" y="1645568"/>
            <a:ext cx="838200" cy="2057400"/>
            <a:chOff x="3024" y="1872"/>
            <a:chExt cx="528" cy="1296"/>
          </a:xfrm>
        </p:grpSpPr>
        <p:grpSp>
          <p:nvGrpSpPr>
            <p:cNvPr id="76847" name="Group 58"/>
            <p:cNvGrpSpPr>
              <a:grpSpLocks/>
            </p:cNvGrpSpPr>
            <p:nvPr/>
          </p:nvGrpSpPr>
          <p:grpSpPr bwMode="auto">
            <a:xfrm>
              <a:off x="3024" y="1872"/>
              <a:ext cx="506" cy="1296"/>
              <a:chOff x="3024" y="1872"/>
              <a:chExt cx="506" cy="1296"/>
            </a:xfrm>
          </p:grpSpPr>
          <p:cxnSp>
            <p:nvCxnSpPr>
              <p:cNvPr id="76849" name="AutoShape 59"/>
              <p:cNvCxnSpPr>
                <a:cxnSpLocks noChangeShapeType="1"/>
              </p:cNvCxnSpPr>
              <p:nvPr/>
            </p:nvCxnSpPr>
            <p:spPr bwMode="auto">
              <a:xfrm>
                <a:off x="3024" y="1872"/>
                <a:ext cx="506" cy="0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6850" name="AutoShape 60"/>
              <p:cNvCxnSpPr>
                <a:cxnSpLocks noChangeShapeType="1"/>
              </p:cNvCxnSpPr>
              <p:nvPr/>
            </p:nvCxnSpPr>
            <p:spPr bwMode="auto">
              <a:xfrm>
                <a:off x="3024" y="1872"/>
                <a:ext cx="506" cy="432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6851" name="AutoShape 61"/>
              <p:cNvCxnSpPr>
                <a:cxnSpLocks noChangeShapeType="1"/>
              </p:cNvCxnSpPr>
              <p:nvPr/>
            </p:nvCxnSpPr>
            <p:spPr bwMode="auto">
              <a:xfrm>
                <a:off x="3024" y="1872"/>
                <a:ext cx="506" cy="1296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6852" name="AutoShape 62"/>
              <p:cNvCxnSpPr>
                <a:cxnSpLocks noChangeShapeType="1"/>
              </p:cNvCxnSpPr>
              <p:nvPr/>
            </p:nvCxnSpPr>
            <p:spPr bwMode="auto">
              <a:xfrm flipV="1">
                <a:off x="3024" y="1872"/>
                <a:ext cx="506" cy="432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6853" name="AutoShape 63"/>
              <p:cNvCxnSpPr>
                <a:cxnSpLocks noChangeShapeType="1"/>
              </p:cNvCxnSpPr>
              <p:nvPr/>
            </p:nvCxnSpPr>
            <p:spPr bwMode="auto">
              <a:xfrm>
                <a:off x="3024" y="2304"/>
                <a:ext cx="506" cy="0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6854" name="AutoShape 64"/>
              <p:cNvCxnSpPr>
                <a:cxnSpLocks noChangeShapeType="1"/>
              </p:cNvCxnSpPr>
              <p:nvPr/>
            </p:nvCxnSpPr>
            <p:spPr bwMode="auto">
              <a:xfrm>
                <a:off x="3024" y="2304"/>
                <a:ext cx="506" cy="864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6855" name="AutoShape 65"/>
              <p:cNvCxnSpPr>
                <a:cxnSpLocks noChangeShapeType="1"/>
              </p:cNvCxnSpPr>
              <p:nvPr/>
            </p:nvCxnSpPr>
            <p:spPr bwMode="auto">
              <a:xfrm>
                <a:off x="3024" y="3168"/>
                <a:ext cx="506" cy="0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76848" name="Line 66"/>
            <p:cNvSpPr>
              <a:spLocks noChangeShapeType="1"/>
            </p:cNvSpPr>
            <p:nvPr/>
          </p:nvSpPr>
          <p:spPr bwMode="auto">
            <a:xfrm flipV="1">
              <a:off x="3024" y="1920"/>
              <a:ext cx="528" cy="1248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3" name="Group 67"/>
          <p:cNvGrpSpPr>
            <a:grpSpLocks/>
          </p:cNvGrpSpPr>
          <p:nvPr/>
        </p:nvGrpSpPr>
        <p:grpSpPr bwMode="auto">
          <a:xfrm>
            <a:off x="6248400" y="1645568"/>
            <a:ext cx="838200" cy="2057400"/>
            <a:chOff x="3936" y="1872"/>
            <a:chExt cx="528" cy="1296"/>
          </a:xfrm>
        </p:grpSpPr>
        <p:grpSp>
          <p:nvGrpSpPr>
            <p:cNvPr id="76838" name="Group 68"/>
            <p:cNvGrpSpPr>
              <a:grpSpLocks/>
            </p:cNvGrpSpPr>
            <p:nvPr/>
          </p:nvGrpSpPr>
          <p:grpSpPr bwMode="auto">
            <a:xfrm>
              <a:off x="3938" y="1872"/>
              <a:ext cx="506" cy="1296"/>
              <a:chOff x="3938" y="1872"/>
              <a:chExt cx="506" cy="1296"/>
            </a:xfrm>
          </p:grpSpPr>
          <p:cxnSp>
            <p:nvCxnSpPr>
              <p:cNvPr id="76840" name="AutoShape 69"/>
              <p:cNvCxnSpPr>
                <a:cxnSpLocks noChangeShapeType="1"/>
              </p:cNvCxnSpPr>
              <p:nvPr/>
            </p:nvCxnSpPr>
            <p:spPr bwMode="auto">
              <a:xfrm>
                <a:off x="3938" y="1872"/>
                <a:ext cx="506" cy="0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6841" name="AutoShape 70"/>
              <p:cNvCxnSpPr>
                <a:cxnSpLocks noChangeShapeType="1"/>
              </p:cNvCxnSpPr>
              <p:nvPr/>
            </p:nvCxnSpPr>
            <p:spPr bwMode="auto">
              <a:xfrm>
                <a:off x="3938" y="1872"/>
                <a:ext cx="506" cy="432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6842" name="AutoShape 71"/>
              <p:cNvCxnSpPr>
                <a:cxnSpLocks noChangeShapeType="1"/>
              </p:cNvCxnSpPr>
              <p:nvPr/>
            </p:nvCxnSpPr>
            <p:spPr bwMode="auto">
              <a:xfrm>
                <a:off x="3938" y="1872"/>
                <a:ext cx="506" cy="1296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6843" name="AutoShape 72"/>
              <p:cNvCxnSpPr>
                <a:cxnSpLocks noChangeShapeType="1"/>
              </p:cNvCxnSpPr>
              <p:nvPr/>
            </p:nvCxnSpPr>
            <p:spPr bwMode="auto">
              <a:xfrm flipV="1">
                <a:off x="3938" y="1872"/>
                <a:ext cx="506" cy="432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6844" name="AutoShape 73"/>
              <p:cNvCxnSpPr>
                <a:cxnSpLocks noChangeShapeType="1"/>
              </p:cNvCxnSpPr>
              <p:nvPr/>
            </p:nvCxnSpPr>
            <p:spPr bwMode="auto">
              <a:xfrm>
                <a:off x="3938" y="2304"/>
                <a:ext cx="506" cy="0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6845" name="AutoShape 74"/>
              <p:cNvCxnSpPr>
                <a:cxnSpLocks noChangeShapeType="1"/>
              </p:cNvCxnSpPr>
              <p:nvPr/>
            </p:nvCxnSpPr>
            <p:spPr bwMode="auto">
              <a:xfrm>
                <a:off x="3938" y="2304"/>
                <a:ext cx="506" cy="864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6846" name="AutoShape 75"/>
              <p:cNvCxnSpPr>
                <a:cxnSpLocks noChangeShapeType="1"/>
              </p:cNvCxnSpPr>
              <p:nvPr/>
            </p:nvCxnSpPr>
            <p:spPr bwMode="auto">
              <a:xfrm>
                <a:off x="3938" y="3168"/>
                <a:ext cx="506" cy="0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76839" name="Line 76"/>
            <p:cNvSpPr>
              <a:spLocks noChangeShapeType="1"/>
            </p:cNvSpPr>
            <p:nvPr/>
          </p:nvSpPr>
          <p:spPr bwMode="auto">
            <a:xfrm flipV="1">
              <a:off x="3936" y="1920"/>
              <a:ext cx="528" cy="1248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cxnSp>
        <p:nvCxnSpPr>
          <p:cNvPr id="31821" name="AutoShape 77"/>
          <p:cNvCxnSpPr>
            <a:cxnSpLocks noChangeShapeType="1"/>
            <a:stCxn id="31780" idx="6"/>
          </p:cNvCxnSpPr>
          <p:nvPr/>
        </p:nvCxnSpPr>
        <p:spPr bwMode="auto">
          <a:xfrm flipV="1">
            <a:off x="2073275" y="1605880"/>
            <a:ext cx="803275" cy="685800"/>
          </a:xfrm>
          <a:prstGeom prst="straightConnector1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822" name="AutoShape 78"/>
          <p:cNvCxnSpPr>
            <a:cxnSpLocks noChangeShapeType="1"/>
          </p:cNvCxnSpPr>
          <p:nvPr/>
        </p:nvCxnSpPr>
        <p:spPr bwMode="auto">
          <a:xfrm>
            <a:off x="3429000" y="1605880"/>
            <a:ext cx="803275" cy="2057400"/>
          </a:xfrm>
          <a:prstGeom prst="straightConnector1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823" name="Oval 79"/>
          <p:cNvSpPr>
            <a:spLocks noChangeArrowheads="1"/>
          </p:cNvSpPr>
          <p:nvPr/>
        </p:nvSpPr>
        <p:spPr bwMode="auto">
          <a:xfrm>
            <a:off x="2895600" y="1340768"/>
            <a:ext cx="530225" cy="530225"/>
          </a:xfrm>
          <a:prstGeom prst="ellipse">
            <a:avLst/>
          </a:prstGeom>
          <a:solidFill>
            <a:srgbClr val="FFCC99"/>
          </a:solidFill>
          <a:ln w="3810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Comic Sans MS" charset="0"/>
              </a:rPr>
              <a:t>1</a:t>
            </a:r>
          </a:p>
        </p:txBody>
      </p:sp>
      <p:sp>
        <p:nvSpPr>
          <p:cNvPr id="31824" name="Oval 80"/>
          <p:cNvSpPr>
            <a:spLocks noChangeArrowheads="1"/>
          </p:cNvSpPr>
          <p:nvPr/>
        </p:nvSpPr>
        <p:spPr bwMode="auto">
          <a:xfrm>
            <a:off x="4267200" y="3398168"/>
            <a:ext cx="530225" cy="530225"/>
          </a:xfrm>
          <a:prstGeom prst="ellipse">
            <a:avLst/>
          </a:prstGeom>
          <a:solidFill>
            <a:srgbClr val="FFCC99"/>
          </a:solidFill>
          <a:ln w="3810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Comic Sans MS" charset="0"/>
              </a:rPr>
              <a:t>K</a:t>
            </a:r>
          </a:p>
        </p:txBody>
      </p:sp>
      <p:cxnSp>
        <p:nvCxnSpPr>
          <p:cNvPr id="31825" name="AutoShape 81"/>
          <p:cNvCxnSpPr>
            <a:cxnSpLocks noChangeShapeType="1"/>
          </p:cNvCxnSpPr>
          <p:nvPr/>
        </p:nvCxnSpPr>
        <p:spPr bwMode="auto">
          <a:xfrm flipV="1">
            <a:off x="4800600" y="2636168"/>
            <a:ext cx="838200" cy="1066800"/>
          </a:xfrm>
          <a:prstGeom prst="straightConnector1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826" name="AutoShape 82"/>
          <p:cNvCxnSpPr>
            <a:cxnSpLocks noChangeShapeType="1"/>
          </p:cNvCxnSpPr>
          <p:nvPr/>
        </p:nvCxnSpPr>
        <p:spPr bwMode="auto">
          <a:xfrm flipV="1">
            <a:off x="6248400" y="2291680"/>
            <a:ext cx="822325" cy="763588"/>
          </a:xfrm>
          <a:prstGeom prst="straightConnector1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827" name="Oval 83"/>
          <p:cNvSpPr>
            <a:spLocks noChangeArrowheads="1"/>
          </p:cNvSpPr>
          <p:nvPr/>
        </p:nvSpPr>
        <p:spPr bwMode="auto">
          <a:xfrm>
            <a:off x="7086600" y="2026568"/>
            <a:ext cx="530225" cy="530225"/>
          </a:xfrm>
          <a:prstGeom prst="ellipse">
            <a:avLst/>
          </a:prstGeom>
          <a:solidFill>
            <a:srgbClr val="FFCC99"/>
          </a:solidFill>
          <a:ln w="3810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Comic Sans MS" charset="0"/>
              </a:rPr>
              <a:t>2</a:t>
            </a:r>
          </a:p>
        </p:txBody>
      </p:sp>
      <p:graphicFrame>
        <p:nvGraphicFramePr>
          <p:cNvPr id="31839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3325939"/>
              </p:ext>
            </p:extLst>
          </p:nvPr>
        </p:nvGraphicFramePr>
        <p:xfrm>
          <a:off x="2682875" y="5151438"/>
          <a:ext cx="4006850" cy="100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36" name="Formel" r:id="rId3" imgW="1828800" imgH="457200" progId="Equation.3">
                  <p:embed/>
                </p:oleObj>
              </mc:Choice>
              <mc:Fallback>
                <p:oleObj name="Formel" r:id="rId3" imgW="18288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2875" y="5151438"/>
                        <a:ext cx="4006850" cy="1001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" name="Group 107"/>
          <p:cNvGrpSpPr>
            <a:grpSpLocks/>
          </p:cNvGrpSpPr>
          <p:nvPr/>
        </p:nvGrpSpPr>
        <p:grpSpPr bwMode="auto">
          <a:xfrm>
            <a:off x="609600" y="1645568"/>
            <a:ext cx="8001000" cy="1905000"/>
            <a:chOff x="384" y="1152"/>
            <a:chExt cx="5040" cy="1200"/>
          </a:xfrm>
        </p:grpSpPr>
        <p:sp>
          <p:nvSpPr>
            <p:cNvPr id="76830" name="Oval 97"/>
            <p:cNvSpPr>
              <a:spLocks noChangeArrowheads="1"/>
            </p:cNvSpPr>
            <p:nvPr/>
          </p:nvSpPr>
          <p:spPr bwMode="auto">
            <a:xfrm>
              <a:off x="5136" y="1632"/>
              <a:ext cx="288" cy="28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B2B2B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>
                  <a:latin typeface="Comic Sans MS" charset="0"/>
                </a:rPr>
                <a:t>0</a:t>
              </a:r>
            </a:p>
          </p:txBody>
        </p:sp>
        <p:sp>
          <p:nvSpPr>
            <p:cNvPr id="76831" name="Oval 99"/>
            <p:cNvSpPr>
              <a:spLocks noChangeArrowheads="1"/>
            </p:cNvSpPr>
            <p:nvPr/>
          </p:nvSpPr>
          <p:spPr bwMode="auto">
            <a:xfrm>
              <a:off x="384" y="1632"/>
              <a:ext cx="288" cy="28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B2B2B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>
                  <a:latin typeface="Comic Sans MS" charset="0"/>
                </a:rPr>
                <a:t>0</a:t>
              </a:r>
            </a:p>
          </p:txBody>
        </p:sp>
        <p:sp>
          <p:nvSpPr>
            <p:cNvPr id="76832" name="Line 100"/>
            <p:cNvSpPr>
              <a:spLocks noChangeShapeType="1"/>
            </p:cNvSpPr>
            <p:nvPr/>
          </p:nvSpPr>
          <p:spPr bwMode="auto">
            <a:xfrm flipV="1">
              <a:off x="624" y="1248"/>
              <a:ext cx="336" cy="432"/>
            </a:xfrm>
            <a:prstGeom prst="line">
              <a:avLst/>
            </a:prstGeom>
            <a:noFill/>
            <a:ln w="19050">
              <a:solidFill>
                <a:srgbClr val="B2B2B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6833" name="Line 101"/>
            <p:cNvSpPr>
              <a:spLocks noChangeShapeType="1"/>
            </p:cNvSpPr>
            <p:nvPr/>
          </p:nvSpPr>
          <p:spPr bwMode="auto">
            <a:xfrm flipV="1">
              <a:off x="672" y="1584"/>
              <a:ext cx="288" cy="192"/>
            </a:xfrm>
            <a:prstGeom prst="line">
              <a:avLst/>
            </a:prstGeom>
            <a:noFill/>
            <a:ln w="19050">
              <a:solidFill>
                <a:srgbClr val="B2B2B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6834" name="Line 102"/>
            <p:cNvSpPr>
              <a:spLocks noChangeShapeType="1"/>
            </p:cNvSpPr>
            <p:nvPr/>
          </p:nvSpPr>
          <p:spPr bwMode="auto">
            <a:xfrm>
              <a:off x="624" y="1872"/>
              <a:ext cx="336" cy="432"/>
            </a:xfrm>
            <a:prstGeom prst="line">
              <a:avLst/>
            </a:prstGeom>
            <a:noFill/>
            <a:ln w="19050">
              <a:solidFill>
                <a:srgbClr val="B2B2B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6835" name="Line 103"/>
            <p:cNvSpPr>
              <a:spLocks noChangeShapeType="1"/>
            </p:cNvSpPr>
            <p:nvPr/>
          </p:nvSpPr>
          <p:spPr bwMode="auto">
            <a:xfrm>
              <a:off x="4800" y="1152"/>
              <a:ext cx="384" cy="480"/>
            </a:xfrm>
            <a:prstGeom prst="line">
              <a:avLst/>
            </a:prstGeom>
            <a:noFill/>
            <a:ln w="19050">
              <a:solidFill>
                <a:srgbClr val="B2B2B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6836" name="Line 104"/>
            <p:cNvSpPr>
              <a:spLocks noChangeShapeType="1"/>
            </p:cNvSpPr>
            <p:nvPr/>
          </p:nvSpPr>
          <p:spPr bwMode="auto">
            <a:xfrm>
              <a:off x="4800" y="1632"/>
              <a:ext cx="336" cy="96"/>
            </a:xfrm>
            <a:prstGeom prst="line">
              <a:avLst/>
            </a:prstGeom>
            <a:noFill/>
            <a:ln w="19050">
              <a:solidFill>
                <a:srgbClr val="B2B2B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6837" name="Line 105"/>
            <p:cNvSpPr>
              <a:spLocks noChangeShapeType="1"/>
            </p:cNvSpPr>
            <p:nvPr/>
          </p:nvSpPr>
          <p:spPr bwMode="auto">
            <a:xfrm flipV="1">
              <a:off x="4800" y="1920"/>
              <a:ext cx="384" cy="432"/>
            </a:xfrm>
            <a:prstGeom prst="line">
              <a:avLst/>
            </a:prstGeom>
            <a:noFill/>
            <a:ln w="19050">
              <a:solidFill>
                <a:srgbClr val="B2B2B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94" name="Rechteck 3"/>
          <p:cNvSpPr>
            <a:spLocks noChangeArrowheads="1"/>
          </p:cNvSpPr>
          <p:nvPr/>
        </p:nvSpPr>
        <p:spPr bwMode="auto">
          <a:xfrm>
            <a:off x="3491880" y="6237312"/>
            <a:ext cx="31924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Slide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Changui</a:t>
            </a:r>
            <a:r>
              <a:rPr lang="de-DE" dirty="0"/>
              <a:t> Yan</a:t>
            </a:r>
          </a:p>
        </p:txBody>
      </p:sp>
      <p:sp>
        <p:nvSpPr>
          <p:cNvPr id="95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35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08489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1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1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1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31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31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31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31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1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31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31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8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31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8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31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9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31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31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9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31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0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31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31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72" grpId="0" animBg="1"/>
      <p:bldP spid="31773" grpId="0"/>
      <p:bldP spid="31774" grpId="0" animBg="1"/>
      <p:bldP spid="31775" grpId="0"/>
      <p:bldP spid="31776" grpId="0" animBg="1"/>
      <p:bldP spid="31777" grpId="0"/>
      <p:bldP spid="31778" grpId="0" animBg="1"/>
      <p:bldP spid="31779" grpId="0"/>
      <p:bldP spid="31780" grpId="0" animBg="1"/>
      <p:bldP spid="31823" grpId="0" animBg="1"/>
      <p:bldP spid="31824" grpId="0" animBg="1"/>
      <p:bldP spid="3182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15"/>
          <p:cNvSpPr>
            <a:spLocks noChangeArrowheads="1"/>
          </p:cNvSpPr>
          <p:nvPr/>
        </p:nvSpPr>
        <p:spPr bwMode="auto">
          <a:xfrm>
            <a:off x="76200" y="1196752"/>
            <a:ext cx="3352800" cy="609600"/>
          </a:xfrm>
          <a:prstGeom prst="rect">
            <a:avLst/>
          </a:prstGeom>
          <a:solidFill>
            <a:srgbClr val="BBE0E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dirty="0">
                <a:latin typeface="+mn-lt"/>
                <a:ea typeface="ＭＳ Ｐゴシック" charset="0"/>
                <a:cs typeface="ＭＳ Ｐゴシック" charset="0"/>
              </a:rPr>
              <a:t>The occasionally </a:t>
            </a:r>
            <a:r>
              <a:rPr lang="en-US" sz="3600" dirty="0" smtClean="0">
                <a:latin typeface="+mn-lt"/>
                <a:ea typeface="ＭＳ Ｐゴシック" charset="0"/>
                <a:cs typeface="ＭＳ Ｐゴシック" charset="0"/>
              </a:rPr>
              <a:t>dishonest </a:t>
            </a:r>
            <a:r>
              <a:rPr lang="en-US" sz="3600" dirty="0">
                <a:latin typeface="+mn-lt"/>
                <a:ea typeface="ＭＳ Ｐゴシック" charset="0"/>
                <a:cs typeface="ＭＳ Ｐゴシック" charset="0"/>
              </a:rPr>
              <a:t>casino</a:t>
            </a:r>
          </a:p>
        </p:txBody>
      </p:sp>
      <p:graphicFrame>
        <p:nvGraphicFramePr>
          <p:cNvPr id="33798" name="Object 3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189531608"/>
              </p:ext>
            </p:extLst>
          </p:nvPr>
        </p:nvGraphicFramePr>
        <p:xfrm>
          <a:off x="3749675" y="1501775"/>
          <a:ext cx="4310063" cy="1458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896" name="Formel" r:id="rId3" imgW="2438400" imgH="825500" progId="Equation.3">
                  <p:embed/>
                </p:oleObj>
              </mc:Choice>
              <mc:Fallback>
                <p:oleObj name="Formel" r:id="rId3" imgW="2438400" imgH="825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9675" y="1501775"/>
                        <a:ext cx="4310063" cy="1458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5297624"/>
              </p:ext>
            </p:extLst>
          </p:nvPr>
        </p:nvGraphicFramePr>
        <p:xfrm>
          <a:off x="3884613" y="3276600"/>
          <a:ext cx="4422775" cy="1150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897" name="Formel" r:id="rId5" imgW="2540000" imgH="660400" progId="Equation.3">
                  <p:embed/>
                </p:oleObj>
              </mc:Choice>
              <mc:Fallback>
                <p:oleObj name="Formel" r:id="rId5" imgW="2540000" imgH="660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4613" y="3276600"/>
                        <a:ext cx="4422775" cy="1150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0457931"/>
              </p:ext>
            </p:extLst>
          </p:nvPr>
        </p:nvGraphicFramePr>
        <p:xfrm>
          <a:off x="3875088" y="4657725"/>
          <a:ext cx="4351337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898" name="Formel" r:id="rId7" imgW="2527300" imgH="825500" progId="Equation.3">
                  <p:embed/>
                </p:oleObj>
              </mc:Choice>
              <mc:Fallback>
                <p:oleObj name="Formel" r:id="rId7" imgW="2527300" imgH="825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5088" y="4657725"/>
                        <a:ext cx="4351337" cy="142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2" name="Object 6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802700158"/>
              </p:ext>
            </p:extLst>
          </p:nvPr>
        </p:nvGraphicFramePr>
        <p:xfrm>
          <a:off x="762000" y="1958752"/>
          <a:ext cx="1524000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899" name="Equation" r:id="rId9" imgW="748975" imgH="203112" progId="Equation.3">
                  <p:embed/>
                </p:oleObj>
              </mc:Choice>
              <mc:Fallback>
                <p:oleObj name="Equation" r:id="rId9" imgW="748975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958752"/>
                        <a:ext cx="1524000" cy="41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5373742"/>
              </p:ext>
            </p:extLst>
          </p:nvPr>
        </p:nvGraphicFramePr>
        <p:xfrm>
          <a:off x="838200" y="3406552"/>
          <a:ext cx="1446213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00" name="Equation" r:id="rId11" imgW="710891" imgH="203112" progId="Equation.3">
                  <p:embed/>
                </p:oleObj>
              </mc:Choice>
              <mc:Fallback>
                <p:oleObj name="Equation" r:id="rId11" imgW="710891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406552"/>
                        <a:ext cx="1446213" cy="41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5562293"/>
              </p:ext>
            </p:extLst>
          </p:nvPr>
        </p:nvGraphicFramePr>
        <p:xfrm>
          <a:off x="838200" y="4778152"/>
          <a:ext cx="1471613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01" name="Equation" r:id="rId13" imgW="723586" imgH="203112" progId="Equation.3">
                  <p:embed/>
                </p:oleObj>
              </mc:Choice>
              <mc:Fallback>
                <p:oleObj name="Equation" r:id="rId13" imgW="723586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778152"/>
                        <a:ext cx="1471613" cy="41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3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2955831"/>
              </p:ext>
            </p:extLst>
          </p:nvPr>
        </p:nvGraphicFramePr>
        <p:xfrm>
          <a:off x="293688" y="1285875"/>
          <a:ext cx="2968625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02" name="Formel" r:id="rId15" imgW="1460500" imgH="241300" progId="Equation.3">
                  <p:embed/>
                </p:oleObj>
              </mc:Choice>
              <mc:Fallback>
                <p:oleObj name="Formel" r:id="rId15" imgW="14605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688" y="1285875"/>
                        <a:ext cx="2968625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08" name="Line 16"/>
          <p:cNvSpPr>
            <a:spLocks noChangeShapeType="1"/>
          </p:cNvSpPr>
          <p:nvPr/>
        </p:nvSpPr>
        <p:spPr bwMode="auto">
          <a:xfrm>
            <a:off x="609600" y="3025552"/>
            <a:ext cx="8153400" cy="0"/>
          </a:xfrm>
          <a:prstGeom prst="line">
            <a:avLst/>
          </a:prstGeom>
          <a:noFill/>
          <a:ln w="38100">
            <a:solidFill>
              <a:srgbClr val="B2B2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33809" name="Line 17"/>
          <p:cNvSpPr>
            <a:spLocks noChangeShapeType="1"/>
          </p:cNvSpPr>
          <p:nvPr/>
        </p:nvSpPr>
        <p:spPr bwMode="auto">
          <a:xfrm>
            <a:off x="609600" y="4549552"/>
            <a:ext cx="8153400" cy="0"/>
          </a:xfrm>
          <a:prstGeom prst="line">
            <a:avLst/>
          </a:prstGeom>
          <a:noFill/>
          <a:ln w="38100">
            <a:solidFill>
              <a:srgbClr val="B2B2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14" name="Rechteck 3"/>
          <p:cNvSpPr>
            <a:spLocks noChangeArrowheads="1"/>
          </p:cNvSpPr>
          <p:nvPr/>
        </p:nvSpPr>
        <p:spPr bwMode="auto">
          <a:xfrm>
            <a:off x="3491880" y="6237312"/>
            <a:ext cx="22155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dirty="0">
                <a:latin typeface="+mn-lt"/>
              </a:rPr>
              <a:t>Slide </a:t>
            </a:r>
            <a:r>
              <a:rPr lang="de-DE" dirty="0" err="1">
                <a:latin typeface="+mn-lt"/>
              </a:rPr>
              <a:t>by</a:t>
            </a:r>
            <a:r>
              <a:rPr lang="de-DE" dirty="0">
                <a:latin typeface="+mn-lt"/>
              </a:rPr>
              <a:t> </a:t>
            </a:r>
            <a:r>
              <a:rPr lang="de-DE" dirty="0" err="1">
                <a:latin typeface="+mn-lt"/>
              </a:rPr>
              <a:t>Changui</a:t>
            </a:r>
            <a:r>
              <a:rPr lang="de-DE" dirty="0">
                <a:latin typeface="+mn-lt"/>
              </a:rPr>
              <a:t> Yan</a:t>
            </a:r>
          </a:p>
        </p:txBody>
      </p:sp>
      <p:sp>
        <p:nvSpPr>
          <p:cNvPr id="15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36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61599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3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3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3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8" grpId="0" animBg="1"/>
      <p:bldP spid="3380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The most probable path</a:t>
            </a:r>
          </a:p>
        </p:txBody>
      </p:sp>
      <p:sp>
        <p:nvSpPr>
          <p:cNvPr id="78850" name="Text Box 4"/>
          <p:cNvSpPr txBox="1">
            <a:spLocks noChangeArrowheads="1"/>
          </p:cNvSpPr>
          <p:nvPr/>
        </p:nvSpPr>
        <p:spPr bwMode="auto">
          <a:xfrm>
            <a:off x="685800" y="1124744"/>
            <a:ext cx="58070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i="0">
                <a:solidFill>
                  <a:schemeClr val="accent2"/>
                </a:solidFill>
                <a:latin typeface="+mn-lt"/>
              </a:rPr>
              <a:t>The most likely path </a:t>
            </a:r>
            <a:r>
              <a:rPr lang="en-US" sz="2800" i="0">
                <a:latin typeface="+mn-lt"/>
                <a:sym typeface="Symbol" charset="0"/>
              </a:rPr>
              <a:t></a:t>
            </a:r>
            <a:r>
              <a:rPr lang="en-US" sz="2800" i="0" baseline="30000">
                <a:latin typeface="+mn-lt"/>
                <a:sym typeface="Symbol" charset="0"/>
              </a:rPr>
              <a:t>*</a:t>
            </a:r>
            <a:r>
              <a:rPr lang="en-US" sz="2800" i="0">
                <a:solidFill>
                  <a:schemeClr val="accent2"/>
                </a:solidFill>
                <a:latin typeface="+mn-lt"/>
                <a:sym typeface="Symbol" charset="0"/>
              </a:rPr>
              <a:t> satisfies</a:t>
            </a:r>
          </a:p>
        </p:txBody>
      </p:sp>
      <p:graphicFrame>
        <p:nvGraphicFramePr>
          <p:cNvPr id="78851" name="Object 2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238555822"/>
              </p:ext>
            </p:extLst>
          </p:nvPr>
        </p:nvGraphicFramePr>
        <p:xfrm>
          <a:off x="2740025" y="1658938"/>
          <a:ext cx="3587750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368" name="Formel" r:id="rId3" imgW="1333500" imgH="317500" progId="Equation.3">
                  <p:embed/>
                </p:oleObj>
              </mc:Choice>
              <mc:Fallback>
                <p:oleObj name="Formel" r:id="rId3" imgW="1333500" imgH="317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0025" y="1658938"/>
                        <a:ext cx="3587750" cy="854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852" name="Text Box 9"/>
          <p:cNvSpPr txBox="1">
            <a:spLocks noChangeArrowheads="1"/>
          </p:cNvSpPr>
          <p:nvPr/>
        </p:nvSpPr>
        <p:spPr bwMode="auto">
          <a:xfrm>
            <a:off x="685800" y="2420144"/>
            <a:ext cx="8001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i="0">
                <a:solidFill>
                  <a:schemeClr val="accent2"/>
                </a:solidFill>
                <a:latin typeface="+mn-lt"/>
              </a:rPr>
              <a:t>To find </a:t>
            </a:r>
            <a:r>
              <a:rPr lang="en-US" sz="2800" i="0">
                <a:latin typeface="+mn-lt"/>
                <a:sym typeface="Symbol" charset="0"/>
              </a:rPr>
              <a:t></a:t>
            </a:r>
            <a:r>
              <a:rPr lang="en-US" sz="2800" i="0" baseline="30000">
                <a:latin typeface="+mn-lt"/>
                <a:sym typeface="Symbol" charset="0"/>
              </a:rPr>
              <a:t>*</a:t>
            </a:r>
            <a:r>
              <a:rPr lang="en-US" sz="2800" i="0">
                <a:solidFill>
                  <a:schemeClr val="accent2"/>
                </a:solidFill>
                <a:latin typeface="+mn-lt"/>
                <a:sym typeface="Symbol" charset="0"/>
              </a:rPr>
              <a:t>,</a:t>
            </a:r>
            <a:r>
              <a:rPr lang="en-US" sz="2800" i="0">
                <a:solidFill>
                  <a:schemeClr val="accent2"/>
                </a:solidFill>
                <a:latin typeface="+mn-lt"/>
              </a:rPr>
              <a:t> consider all possible ways the last symbol of </a:t>
            </a:r>
            <a:r>
              <a:rPr lang="en-US" sz="2800" i="0">
                <a:latin typeface="+mn-lt"/>
              </a:rPr>
              <a:t>x</a:t>
            </a:r>
            <a:r>
              <a:rPr lang="en-US" sz="2800" i="0">
                <a:solidFill>
                  <a:schemeClr val="accent2"/>
                </a:solidFill>
                <a:latin typeface="+mn-lt"/>
              </a:rPr>
              <a:t> could have been emitted</a:t>
            </a:r>
          </a:p>
        </p:txBody>
      </p:sp>
      <p:graphicFrame>
        <p:nvGraphicFramePr>
          <p:cNvPr id="7885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7861361"/>
              </p:ext>
            </p:extLst>
          </p:nvPr>
        </p:nvGraphicFramePr>
        <p:xfrm>
          <a:off x="2373313" y="5254625"/>
          <a:ext cx="4284662" cy="62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369" name="Formel" r:id="rId5" imgW="1816100" imgH="266700" progId="Equation.3">
                  <p:embed/>
                </p:oleObj>
              </mc:Choice>
              <mc:Fallback>
                <p:oleObj name="Formel" r:id="rId5" imgW="18161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3313" y="5254625"/>
                        <a:ext cx="4284662" cy="627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854" name="Text Box 13"/>
          <p:cNvSpPr txBox="1">
            <a:spLocks noChangeArrowheads="1"/>
          </p:cNvSpPr>
          <p:nvPr/>
        </p:nvSpPr>
        <p:spPr bwMode="auto">
          <a:xfrm>
            <a:off x="685800" y="3486944"/>
            <a:ext cx="914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i="0">
                <a:solidFill>
                  <a:srgbClr val="008080"/>
                </a:solidFill>
                <a:latin typeface="+mn-lt"/>
              </a:rPr>
              <a:t>Let</a:t>
            </a:r>
            <a:endParaRPr lang="en-US" sz="2800" i="0">
              <a:solidFill>
                <a:srgbClr val="008080"/>
              </a:solidFill>
              <a:latin typeface="+mn-lt"/>
              <a:sym typeface="Symbol" charset="0"/>
            </a:endParaRPr>
          </a:p>
        </p:txBody>
      </p:sp>
      <p:sp>
        <p:nvSpPr>
          <p:cNvPr id="78855" name="Text Box 14"/>
          <p:cNvSpPr txBox="1">
            <a:spLocks noChangeArrowheads="1"/>
          </p:cNvSpPr>
          <p:nvPr/>
        </p:nvSpPr>
        <p:spPr bwMode="auto">
          <a:xfrm>
            <a:off x="685800" y="4934744"/>
            <a:ext cx="1219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i="0">
                <a:solidFill>
                  <a:srgbClr val="008080"/>
                </a:solidFill>
                <a:latin typeface="+mn-lt"/>
              </a:rPr>
              <a:t>Then</a:t>
            </a:r>
            <a:endParaRPr lang="en-US" sz="2800" i="0">
              <a:solidFill>
                <a:srgbClr val="008080"/>
              </a:solidFill>
              <a:latin typeface="+mn-lt"/>
              <a:sym typeface="Symbol" charset="0"/>
            </a:endParaRPr>
          </a:p>
        </p:txBody>
      </p:sp>
      <p:graphicFrame>
        <p:nvGraphicFramePr>
          <p:cNvPr id="7885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9295158"/>
              </p:ext>
            </p:extLst>
          </p:nvPr>
        </p:nvGraphicFramePr>
        <p:xfrm>
          <a:off x="1412875" y="3913188"/>
          <a:ext cx="6472238" cy="119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370" name="Formel" r:id="rId7" imgW="2743200" imgH="508000" progId="Equation.3">
                  <p:embed/>
                </p:oleObj>
              </mc:Choice>
              <mc:Fallback>
                <p:oleObj name="Formel" r:id="rId7" imgW="27432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2875" y="3913188"/>
                        <a:ext cx="6472238" cy="1196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hteck 3"/>
          <p:cNvSpPr>
            <a:spLocks noChangeArrowheads="1"/>
          </p:cNvSpPr>
          <p:nvPr/>
        </p:nvSpPr>
        <p:spPr bwMode="auto">
          <a:xfrm>
            <a:off x="3491880" y="6237312"/>
            <a:ext cx="22155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dirty="0">
                <a:latin typeface="+mn-lt"/>
              </a:rPr>
              <a:t>Slide </a:t>
            </a:r>
            <a:r>
              <a:rPr lang="de-DE" dirty="0" err="1">
                <a:latin typeface="+mn-lt"/>
              </a:rPr>
              <a:t>by</a:t>
            </a:r>
            <a:r>
              <a:rPr lang="de-DE" dirty="0">
                <a:latin typeface="+mn-lt"/>
              </a:rPr>
              <a:t> </a:t>
            </a:r>
            <a:r>
              <a:rPr lang="de-DE" dirty="0" err="1">
                <a:latin typeface="+mn-lt"/>
              </a:rPr>
              <a:t>Changui</a:t>
            </a:r>
            <a:r>
              <a:rPr lang="de-DE" dirty="0">
                <a:latin typeface="+mn-lt"/>
              </a:rPr>
              <a:t> Yan</a:t>
            </a:r>
          </a:p>
        </p:txBody>
      </p:sp>
      <p:sp>
        <p:nvSpPr>
          <p:cNvPr id="12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37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83741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ChangeArrowheads="1"/>
          </p:cNvSpPr>
          <p:nvPr>
            <p:ph type="title"/>
          </p:nvPr>
        </p:nvSpPr>
        <p:spPr>
          <a:xfrm>
            <a:off x="265112" y="273968"/>
            <a:ext cx="8915400" cy="1066800"/>
          </a:xfrm>
        </p:spPr>
        <p:txBody>
          <a:bodyPr/>
          <a:lstStyle/>
          <a:p>
            <a:pPr eaLnBrk="1" hangingPunct="1"/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The Viterbi Algorithm</a:t>
            </a:r>
          </a:p>
        </p:txBody>
      </p:sp>
      <p:sp>
        <p:nvSpPr>
          <p:cNvPr id="7987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196752"/>
            <a:ext cx="7772400" cy="4525963"/>
          </a:xfrm>
        </p:spPr>
        <p:txBody>
          <a:bodyPr/>
          <a:lstStyle/>
          <a:p>
            <a:pPr eaLnBrk="1" hangingPunct="1"/>
            <a:r>
              <a:rPr lang="en-US" sz="2800" dirty="0">
                <a:ea typeface="ＭＳ Ｐゴシック" charset="0"/>
                <a:cs typeface="ＭＳ Ｐゴシック" charset="0"/>
              </a:rPr>
              <a:t>Initialization	(</a:t>
            </a:r>
            <a:r>
              <a:rPr lang="en-US" sz="2800" i="1" dirty="0" err="1">
                <a:ea typeface="ＭＳ Ｐゴシック" charset="0"/>
                <a:cs typeface="ＭＳ Ｐゴシック" charset="0"/>
              </a:rPr>
              <a:t>i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 = 0)</a:t>
            </a:r>
            <a:br>
              <a:rPr lang="en-US" sz="2800" dirty="0">
                <a:ea typeface="ＭＳ Ｐゴシック" charset="0"/>
                <a:cs typeface="ＭＳ Ｐゴシック" charset="0"/>
              </a:rPr>
            </a:br>
            <a:r>
              <a:rPr lang="en-US" sz="2800" dirty="0">
                <a:ea typeface="ＭＳ Ｐゴシック" charset="0"/>
                <a:cs typeface="ＭＳ Ｐゴシック" charset="0"/>
              </a:rPr>
              <a:t/>
            </a:r>
            <a:br>
              <a:rPr lang="en-US" sz="2800" dirty="0">
                <a:ea typeface="ＭＳ Ｐゴシック" charset="0"/>
                <a:cs typeface="ＭＳ Ｐゴシック" charset="0"/>
              </a:rPr>
            </a:br>
            <a:endParaRPr lang="en-US" sz="2800" dirty="0"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2800" dirty="0">
                <a:ea typeface="ＭＳ Ｐゴシック" charset="0"/>
                <a:cs typeface="ＭＳ Ｐゴシック" charset="0"/>
              </a:rPr>
              <a:t>Recursion (</a:t>
            </a:r>
            <a:r>
              <a:rPr lang="en-US" sz="2800" i="1" dirty="0" err="1">
                <a:ea typeface="ＭＳ Ｐゴシック" charset="0"/>
                <a:cs typeface="ＭＳ Ｐゴシック" charset="0"/>
              </a:rPr>
              <a:t>i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 = 1, . . . , </a:t>
            </a:r>
            <a:r>
              <a:rPr lang="en-US" sz="2800" i="1" dirty="0">
                <a:ea typeface="ＭＳ Ｐゴシック" charset="0"/>
                <a:cs typeface="ＭＳ Ｐゴシック" charset="0"/>
              </a:rPr>
              <a:t>L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): For each state </a:t>
            </a:r>
            <a:r>
              <a:rPr lang="en-US" sz="2800" i="1" dirty="0">
                <a:ea typeface="ＭＳ Ｐゴシック" charset="0"/>
                <a:cs typeface="ＭＳ Ｐゴシック" charset="0"/>
              </a:rPr>
              <a:t>k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/>
            </a:r>
            <a:br>
              <a:rPr lang="en-US" sz="2800" dirty="0">
                <a:ea typeface="ＭＳ Ｐゴシック" charset="0"/>
                <a:cs typeface="ＭＳ Ｐゴシック" charset="0"/>
              </a:rPr>
            </a:br>
            <a:r>
              <a:rPr lang="en-US" sz="2800" dirty="0">
                <a:ea typeface="ＭＳ Ｐゴシック" charset="0"/>
                <a:cs typeface="ＭＳ Ｐゴシック" charset="0"/>
              </a:rPr>
              <a:t/>
            </a:r>
            <a:br>
              <a:rPr lang="en-US" sz="2800" dirty="0">
                <a:ea typeface="ＭＳ Ｐゴシック" charset="0"/>
                <a:cs typeface="ＭＳ Ｐゴシック" charset="0"/>
              </a:rPr>
            </a:br>
            <a:endParaRPr lang="en-US" sz="2800" dirty="0"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2800" dirty="0">
                <a:ea typeface="ＭＳ Ｐゴシック" charset="0"/>
                <a:cs typeface="ＭＳ Ｐゴシック" charset="0"/>
              </a:rPr>
              <a:t>Termination:</a:t>
            </a:r>
          </a:p>
        </p:txBody>
      </p:sp>
      <p:graphicFrame>
        <p:nvGraphicFramePr>
          <p:cNvPr id="79875" name="Object 2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67568552"/>
              </p:ext>
            </p:extLst>
          </p:nvPr>
        </p:nvGraphicFramePr>
        <p:xfrm>
          <a:off x="2398713" y="3255963"/>
          <a:ext cx="4270375" cy="6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392" name="Formel" r:id="rId3" imgW="1816100" imgH="266700" progId="Equation.3">
                  <p:embed/>
                </p:oleObj>
              </mc:Choice>
              <mc:Fallback>
                <p:oleObj name="Formel" r:id="rId3" imgW="18161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8713" y="3255963"/>
                        <a:ext cx="4270375" cy="627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7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5210696"/>
              </p:ext>
            </p:extLst>
          </p:nvPr>
        </p:nvGraphicFramePr>
        <p:xfrm>
          <a:off x="2360613" y="4473352"/>
          <a:ext cx="4397375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393" name="Formel" r:id="rId5" imgW="1943100" imgH="292100" progId="Equation.3">
                  <p:embed/>
                </p:oleObj>
              </mc:Choice>
              <mc:Fallback>
                <p:oleObj name="Formel" r:id="rId5" imgW="1943100" imgH="292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0613" y="4473352"/>
                        <a:ext cx="4397375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7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2125327"/>
              </p:ext>
            </p:extLst>
          </p:nvPr>
        </p:nvGraphicFramePr>
        <p:xfrm>
          <a:off x="2482850" y="1820863"/>
          <a:ext cx="4081463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394" name="Formel" r:id="rId7" imgW="1803400" imgH="215900" progId="Equation.3">
                  <p:embed/>
                </p:oleObj>
              </mc:Choice>
              <mc:Fallback>
                <p:oleObj name="Formel" r:id="rId7" imgW="18034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2850" y="1820863"/>
                        <a:ext cx="4081463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685800" y="5387752"/>
            <a:ext cx="784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solidFill>
                  <a:srgbClr val="800000"/>
                </a:solidFill>
                <a:latin typeface="+mn-lt"/>
                <a:sym typeface="Symbol" charset="0"/>
              </a:rPr>
              <a:t>To find </a:t>
            </a:r>
            <a:r>
              <a:rPr lang="en-US" dirty="0">
                <a:latin typeface="+mn-lt"/>
                <a:sym typeface="Symbol" charset="0"/>
              </a:rPr>
              <a:t></a:t>
            </a:r>
            <a:r>
              <a:rPr lang="en-US" baseline="30000" dirty="0">
                <a:latin typeface="+mn-lt"/>
                <a:sym typeface="Symbol" charset="0"/>
              </a:rPr>
              <a:t>*</a:t>
            </a:r>
            <a:r>
              <a:rPr lang="en-US" dirty="0">
                <a:solidFill>
                  <a:srgbClr val="800000"/>
                </a:solidFill>
                <a:latin typeface="+mn-lt"/>
                <a:sym typeface="Symbol" charset="0"/>
              </a:rPr>
              <a:t>, use trace-back, as in dynamic programming</a:t>
            </a:r>
          </a:p>
        </p:txBody>
      </p:sp>
      <p:sp>
        <p:nvSpPr>
          <p:cNvPr id="9" name="Rechteck 3"/>
          <p:cNvSpPr>
            <a:spLocks noChangeArrowheads="1"/>
          </p:cNvSpPr>
          <p:nvPr/>
        </p:nvSpPr>
        <p:spPr bwMode="auto">
          <a:xfrm>
            <a:off x="3491880" y="6237312"/>
            <a:ext cx="22155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dirty="0">
                <a:latin typeface="+mn-lt"/>
              </a:rPr>
              <a:t>Slide </a:t>
            </a:r>
            <a:r>
              <a:rPr lang="de-DE" dirty="0" err="1">
                <a:latin typeface="+mn-lt"/>
              </a:rPr>
              <a:t>by</a:t>
            </a:r>
            <a:r>
              <a:rPr lang="de-DE" dirty="0">
                <a:latin typeface="+mn-lt"/>
              </a:rPr>
              <a:t> </a:t>
            </a:r>
            <a:r>
              <a:rPr lang="de-DE" dirty="0" err="1">
                <a:latin typeface="+mn-lt"/>
              </a:rPr>
              <a:t>Changui</a:t>
            </a:r>
            <a:r>
              <a:rPr lang="de-DE" dirty="0">
                <a:latin typeface="+mn-lt"/>
              </a:rPr>
              <a:t> Yan</a:t>
            </a:r>
          </a:p>
        </p:txBody>
      </p:sp>
      <p:sp>
        <p:nvSpPr>
          <p:cNvPr id="10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38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85641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AutoShape 46"/>
          <p:cNvSpPr>
            <a:spLocks noChangeArrowheads="1"/>
          </p:cNvSpPr>
          <p:nvPr/>
        </p:nvSpPr>
        <p:spPr bwMode="auto">
          <a:xfrm>
            <a:off x="381000" y="5243736"/>
            <a:ext cx="4419600" cy="6858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Viterbi: Example</a:t>
            </a:r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1114425" y="1829024"/>
            <a:ext cx="58364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chemeClr val="accent2"/>
                </a:solidFill>
                <a:latin typeface="+mn-lt"/>
              </a:rPr>
              <a:t>1</a:t>
            </a:r>
          </a:p>
        </p:txBody>
      </p:sp>
      <p:sp>
        <p:nvSpPr>
          <p:cNvPr id="80900" name="Text Box 6"/>
          <p:cNvSpPr txBox="1">
            <a:spLocks noChangeArrowheads="1"/>
          </p:cNvSpPr>
          <p:nvPr/>
        </p:nvSpPr>
        <p:spPr bwMode="auto">
          <a:xfrm>
            <a:off x="228600" y="2810099"/>
            <a:ext cx="19027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latin typeface="+mn-lt"/>
                <a:sym typeface="Symbol" charset="0"/>
              </a:rPr>
              <a:t></a:t>
            </a:r>
          </a:p>
        </p:txBody>
      </p:sp>
      <p:sp>
        <p:nvSpPr>
          <p:cNvPr id="80901" name="Text Box 7"/>
          <p:cNvSpPr txBox="1">
            <a:spLocks noChangeArrowheads="1"/>
          </p:cNvSpPr>
          <p:nvPr/>
        </p:nvSpPr>
        <p:spPr bwMode="auto">
          <a:xfrm>
            <a:off x="5181600" y="1052736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latin typeface="+mn-lt"/>
              </a:rPr>
              <a:t>x</a:t>
            </a:r>
          </a:p>
        </p:txBody>
      </p:sp>
      <p:sp>
        <p:nvSpPr>
          <p:cNvPr id="57352" name="Text Box 8"/>
          <p:cNvSpPr txBox="1">
            <a:spLocks noChangeArrowheads="1"/>
          </p:cNvSpPr>
          <p:nvPr/>
        </p:nvSpPr>
        <p:spPr bwMode="auto">
          <a:xfrm>
            <a:off x="1123950" y="2724374"/>
            <a:ext cx="58364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chemeClr val="accent2"/>
                </a:solidFill>
                <a:latin typeface="+mn-lt"/>
              </a:rPr>
              <a:t>0</a:t>
            </a:r>
          </a:p>
        </p:txBody>
      </p:sp>
      <p:sp>
        <p:nvSpPr>
          <p:cNvPr id="57353" name="Text Box 9"/>
          <p:cNvSpPr txBox="1">
            <a:spLocks noChangeArrowheads="1"/>
          </p:cNvSpPr>
          <p:nvPr/>
        </p:nvSpPr>
        <p:spPr bwMode="auto">
          <a:xfrm>
            <a:off x="1123950" y="3867374"/>
            <a:ext cx="58364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chemeClr val="accent2"/>
                </a:solidFill>
                <a:latin typeface="+mn-lt"/>
              </a:rPr>
              <a:t>0</a:t>
            </a:r>
          </a:p>
        </p:txBody>
      </p:sp>
      <p:sp>
        <p:nvSpPr>
          <p:cNvPr id="80904" name="Text Box 10"/>
          <p:cNvSpPr txBox="1">
            <a:spLocks noChangeArrowheads="1"/>
          </p:cNvSpPr>
          <p:nvPr/>
        </p:nvSpPr>
        <p:spPr bwMode="auto">
          <a:xfrm>
            <a:off x="2057400" y="1295624"/>
            <a:ext cx="58213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latin typeface="+mn-lt"/>
              </a:rPr>
              <a:t>6</a:t>
            </a:r>
          </a:p>
        </p:txBody>
      </p:sp>
      <p:sp>
        <p:nvSpPr>
          <p:cNvPr id="80905" name="Text Box 11"/>
          <p:cNvSpPr txBox="1">
            <a:spLocks noChangeArrowheads="1"/>
          </p:cNvSpPr>
          <p:nvPr/>
        </p:nvSpPr>
        <p:spPr bwMode="auto">
          <a:xfrm>
            <a:off x="4324350" y="1290861"/>
            <a:ext cx="58213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latin typeface="+mn-lt"/>
              </a:rPr>
              <a:t>2</a:t>
            </a:r>
          </a:p>
        </p:txBody>
      </p:sp>
      <p:sp>
        <p:nvSpPr>
          <p:cNvPr id="80906" name="Text Box 12"/>
          <p:cNvSpPr txBox="1">
            <a:spLocks noChangeArrowheads="1"/>
          </p:cNvSpPr>
          <p:nvPr/>
        </p:nvSpPr>
        <p:spPr bwMode="auto">
          <a:xfrm>
            <a:off x="7143750" y="1290861"/>
            <a:ext cx="58213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latin typeface="+mn-lt"/>
              </a:rPr>
              <a:t>6</a:t>
            </a:r>
          </a:p>
        </p:txBody>
      </p:sp>
      <p:sp>
        <p:nvSpPr>
          <p:cNvPr id="80907" name="Text Box 13"/>
          <p:cNvSpPr txBox="1">
            <a:spLocks noChangeArrowheads="1"/>
          </p:cNvSpPr>
          <p:nvPr/>
        </p:nvSpPr>
        <p:spPr bwMode="auto">
          <a:xfrm>
            <a:off x="1054100" y="1295624"/>
            <a:ext cx="19459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latin typeface="+mn-lt"/>
                <a:sym typeface="Symbol" charset="0"/>
              </a:rPr>
              <a:t></a:t>
            </a:r>
          </a:p>
        </p:txBody>
      </p:sp>
      <p:sp>
        <p:nvSpPr>
          <p:cNvPr id="57358" name="Text Box 14"/>
          <p:cNvSpPr txBox="1">
            <a:spLocks noChangeArrowheads="1"/>
          </p:cNvSpPr>
          <p:nvPr/>
        </p:nvSpPr>
        <p:spPr bwMode="auto">
          <a:xfrm>
            <a:off x="1600200" y="2592611"/>
            <a:ext cx="1447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>
                <a:latin typeface="+mn-lt"/>
              </a:rPr>
              <a:t>(</a:t>
            </a:r>
            <a:r>
              <a:rPr lang="en-US" sz="1600">
                <a:solidFill>
                  <a:srgbClr val="008080"/>
                </a:solidFill>
                <a:latin typeface="+mn-lt"/>
              </a:rPr>
              <a:t>1/6</a:t>
            </a:r>
            <a:r>
              <a:rPr lang="en-US" sz="1600">
                <a:latin typeface="+mn-lt"/>
              </a:rPr>
              <a:t>)</a:t>
            </a:r>
            <a:r>
              <a:rPr lang="en-US" sz="1600">
                <a:latin typeface="+mn-lt"/>
                <a:sym typeface="Symbol" charset="0"/>
              </a:rPr>
              <a:t>(1/2)</a:t>
            </a:r>
          </a:p>
          <a:p>
            <a:r>
              <a:rPr lang="en-US" sz="1600">
                <a:latin typeface="+mn-lt"/>
                <a:sym typeface="Symbol" charset="0"/>
              </a:rPr>
              <a:t>   = </a:t>
            </a:r>
            <a:r>
              <a:rPr lang="en-US" sz="1600" b="1">
                <a:solidFill>
                  <a:schemeClr val="accent2"/>
                </a:solidFill>
                <a:latin typeface="+mn-lt"/>
                <a:sym typeface="Symbol" charset="0"/>
              </a:rPr>
              <a:t>1/12</a:t>
            </a:r>
          </a:p>
        </p:txBody>
      </p:sp>
      <p:sp>
        <p:nvSpPr>
          <p:cNvPr id="57359" name="Text Box 15"/>
          <p:cNvSpPr txBox="1">
            <a:spLocks noChangeArrowheads="1"/>
          </p:cNvSpPr>
          <p:nvPr/>
        </p:nvSpPr>
        <p:spPr bwMode="auto">
          <a:xfrm>
            <a:off x="2057400" y="1829024"/>
            <a:ext cx="58364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chemeClr val="accent2"/>
                </a:solidFill>
                <a:latin typeface="+mn-lt"/>
              </a:rPr>
              <a:t>0</a:t>
            </a:r>
          </a:p>
        </p:txBody>
      </p:sp>
      <p:sp>
        <p:nvSpPr>
          <p:cNvPr id="57360" name="Text Box 16"/>
          <p:cNvSpPr txBox="1">
            <a:spLocks noChangeArrowheads="1"/>
          </p:cNvSpPr>
          <p:nvPr/>
        </p:nvSpPr>
        <p:spPr bwMode="auto">
          <a:xfrm>
            <a:off x="1600200" y="3719736"/>
            <a:ext cx="1447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>
                <a:latin typeface="+mn-lt"/>
              </a:rPr>
              <a:t>(</a:t>
            </a:r>
            <a:r>
              <a:rPr lang="en-US" sz="1600">
                <a:solidFill>
                  <a:srgbClr val="008080"/>
                </a:solidFill>
                <a:latin typeface="+mn-lt"/>
              </a:rPr>
              <a:t>1/2</a:t>
            </a:r>
            <a:r>
              <a:rPr lang="en-US" sz="1600">
                <a:latin typeface="+mn-lt"/>
              </a:rPr>
              <a:t>)</a:t>
            </a:r>
            <a:r>
              <a:rPr lang="en-US" sz="1600">
                <a:latin typeface="+mn-lt"/>
                <a:sym typeface="Symbol" charset="0"/>
              </a:rPr>
              <a:t>(1/2)</a:t>
            </a:r>
          </a:p>
          <a:p>
            <a:r>
              <a:rPr lang="en-US" sz="1600">
                <a:latin typeface="+mn-lt"/>
                <a:sym typeface="Symbol" charset="0"/>
              </a:rPr>
              <a:t>   = </a:t>
            </a:r>
            <a:r>
              <a:rPr lang="en-US" sz="1600" b="1">
                <a:solidFill>
                  <a:schemeClr val="accent2"/>
                </a:solidFill>
                <a:latin typeface="+mn-lt"/>
                <a:sym typeface="Symbol" charset="0"/>
              </a:rPr>
              <a:t>1/4</a:t>
            </a:r>
          </a:p>
        </p:txBody>
      </p:sp>
      <p:sp>
        <p:nvSpPr>
          <p:cNvPr id="57361" name="Text Box 17"/>
          <p:cNvSpPr txBox="1">
            <a:spLocks noChangeArrowheads="1"/>
          </p:cNvSpPr>
          <p:nvPr/>
        </p:nvSpPr>
        <p:spPr bwMode="auto">
          <a:xfrm>
            <a:off x="3124200" y="2500536"/>
            <a:ext cx="2667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>
                <a:latin typeface="+mn-lt"/>
              </a:rPr>
              <a:t>(</a:t>
            </a:r>
            <a:r>
              <a:rPr lang="en-US" sz="1600">
                <a:solidFill>
                  <a:srgbClr val="008080"/>
                </a:solidFill>
                <a:latin typeface="+mn-lt"/>
              </a:rPr>
              <a:t>1/6</a:t>
            </a:r>
            <a:r>
              <a:rPr lang="en-US" sz="1600">
                <a:latin typeface="+mn-lt"/>
              </a:rPr>
              <a:t>)</a:t>
            </a:r>
            <a:r>
              <a:rPr lang="en-US" sz="1600">
                <a:latin typeface="+mn-lt"/>
                <a:sym typeface="Symbol" charset="0"/>
              </a:rPr>
              <a:t>max{(1/12)0.99,</a:t>
            </a:r>
          </a:p>
          <a:p>
            <a:r>
              <a:rPr lang="en-US" sz="1600">
                <a:latin typeface="+mn-lt"/>
                <a:sym typeface="Symbol" charset="0"/>
              </a:rPr>
              <a:t>	     (1/4)0.2}</a:t>
            </a:r>
          </a:p>
          <a:p>
            <a:r>
              <a:rPr lang="en-US" sz="1600">
                <a:latin typeface="+mn-lt"/>
                <a:sym typeface="Symbol" charset="0"/>
              </a:rPr>
              <a:t>   = </a:t>
            </a:r>
            <a:r>
              <a:rPr lang="en-US" sz="1600" b="1">
                <a:solidFill>
                  <a:schemeClr val="accent2"/>
                </a:solidFill>
                <a:latin typeface="+mn-lt"/>
                <a:sym typeface="Symbol" charset="0"/>
              </a:rPr>
              <a:t>0.01375</a:t>
            </a:r>
          </a:p>
        </p:txBody>
      </p:sp>
      <p:sp>
        <p:nvSpPr>
          <p:cNvPr id="57362" name="Text Box 18"/>
          <p:cNvSpPr txBox="1">
            <a:spLocks noChangeArrowheads="1"/>
          </p:cNvSpPr>
          <p:nvPr/>
        </p:nvSpPr>
        <p:spPr bwMode="auto">
          <a:xfrm>
            <a:off x="3048000" y="3643536"/>
            <a:ext cx="2895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>
                <a:latin typeface="+mn-lt"/>
              </a:rPr>
              <a:t>(</a:t>
            </a:r>
            <a:r>
              <a:rPr lang="en-US" sz="1600">
                <a:solidFill>
                  <a:srgbClr val="008080"/>
                </a:solidFill>
                <a:latin typeface="+mn-lt"/>
              </a:rPr>
              <a:t>1/10</a:t>
            </a:r>
            <a:r>
              <a:rPr lang="en-US" sz="1600">
                <a:latin typeface="+mn-lt"/>
              </a:rPr>
              <a:t>)</a:t>
            </a:r>
            <a:r>
              <a:rPr lang="en-US" sz="1600">
                <a:latin typeface="+mn-lt"/>
                <a:sym typeface="Symbol" charset="0"/>
              </a:rPr>
              <a:t>max{(1/12)0.01,</a:t>
            </a:r>
          </a:p>
          <a:p>
            <a:r>
              <a:rPr lang="en-US" sz="1600">
                <a:latin typeface="+mn-lt"/>
                <a:sym typeface="Symbol" charset="0"/>
              </a:rPr>
              <a:t>	      (1/4)0.8}</a:t>
            </a:r>
          </a:p>
          <a:p>
            <a:r>
              <a:rPr lang="en-US" sz="1600">
                <a:latin typeface="+mn-lt"/>
                <a:sym typeface="Symbol" charset="0"/>
              </a:rPr>
              <a:t>    = </a:t>
            </a:r>
            <a:r>
              <a:rPr lang="en-US" sz="1600" b="1">
                <a:solidFill>
                  <a:schemeClr val="accent2"/>
                </a:solidFill>
                <a:latin typeface="+mn-lt"/>
                <a:sym typeface="Symbol" charset="0"/>
              </a:rPr>
              <a:t>0.02</a:t>
            </a:r>
          </a:p>
        </p:txBody>
      </p:sp>
      <p:sp>
        <p:nvSpPr>
          <p:cNvPr id="80913" name="Text Box 19"/>
          <p:cNvSpPr txBox="1">
            <a:spLocks noChangeArrowheads="1"/>
          </p:cNvSpPr>
          <p:nvPr/>
        </p:nvSpPr>
        <p:spPr bwMode="auto">
          <a:xfrm>
            <a:off x="685800" y="1829024"/>
            <a:ext cx="304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latin typeface="+mn-lt"/>
                <a:sym typeface="Symbol" charset="0"/>
              </a:rPr>
              <a:t>B</a:t>
            </a:r>
          </a:p>
        </p:txBody>
      </p:sp>
      <p:sp>
        <p:nvSpPr>
          <p:cNvPr id="80914" name="Text Box 20"/>
          <p:cNvSpPr txBox="1">
            <a:spLocks noChangeArrowheads="1"/>
          </p:cNvSpPr>
          <p:nvPr/>
        </p:nvSpPr>
        <p:spPr bwMode="auto">
          <a:xfrm>
            <a:off x="685800" y="2729136"/>
            <a:ext cx="304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latin typeface="+mn-lt"/>
                <a:sym typeface="Symbol" charset="0"/>
              </a:rPr>
              <a:t>F</a:t>
            </a:r>
          </a:p>
        </p:txBody>
      </p:sp>
      <p:sp>
        <p:nvSpPr>
          <p:cNvPr id="80915" name="Text Box 21"/>
          <p:cNvSpPr txBox="1">
            <a:spLocks noChangeArrowheads="1"/>
          </p:cNvSpPr>
          <p:nvPr/>
        </p:nvSpPr>
        <p:spPr bwMode="auto">
          <a:xfrm>
            <a:off x="685800" y="3872136"/>
            <a:ext cx="304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latin typeface="+mn-lt"/>
                <a:sym typeface="Symbol" charset="0"/>
              </a:rPr>
              <a:t>L</a:t>
            </a:r>
          </a:p>
        </p:txBody>
      </p:sp>
      <p:sp>
        <p:nvSpPr>
          <p:cNvPr id="57366" name="Text Box 22"/>
          <p:cNvSpPr txBox="1">
            <a:spLocks noChangeArrowheads="1"/>
          </p:cNvSpPr>
          <p:nvPr/>
        </p:nvSpPr>
        <p:spPr bwMode="auto">
          <a:xfrm>
            <a:off x="4324350" y="1814736"/>
            <a:ext cx="58364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chemeClr val="accent2"/>
                </a:solidFill>
                <a:latin typeface="+mn-lt"/>
              </a:rPr>
              <a:t>0</a:t>
            </a:r>
          </a:p>
        </p:txBody>
      </p:sp>
      <p:sp>
        <p:nvSpPr>
          <p:cNvPr id="57367" name="Text Box 23"/>
          <p:cNvSpPr txBox="1">
            <a:spLocks noChangeArrowheads="1"/>
          </p:cNvSpPr>
          <p:nvPr/>
        </p:nvSpPr>
        <p:spPr bwMode="auto">
          <a:xfrm>
            <a:off x="7219950" y="1814736"/>
            <a:ext cx="58364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chemeClr val="accent2"/>
                </a:solidFill>
                <a:latin typeface="+mn-lt"/>
              </a:rPr>
              <a:t>0</a:t>
            </a:r>
          </a:p>
        </p:txBody>
      </p:sp>
      <p:sp>
        <p:nvSpPr>
          <p:cNvPr id="57368" name="Text Box 24"/>
          <p:cNvSpPr txBox="1">
            <a:spLocks noChangeArrowheads="1"/>
          </p:cNvSpPr>
          <p:nvPr/>
        </p:nvSpPr>
        <p:spPr bwMode="auto">
          <a:xfrm>
            <a:off x="5943600" y="2500536"/>
            <a:ext cx="2971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>
                <a:latin typeface="+mn-lt"/>
              </a:rPr>
              <a:t>(</a:t>
            </a:r>
            <a:r>
              <a:rPr lang="en-US" sz="1600">
                <a:solidFill>
                  <a:srgbClr val="008080"/>
                </a:solidFill>
                <a:latin typeface="+mn-lt"/>
              </a:rPr>
              <a:t>1/6</a:t>
            </a:r>
            <a:r>
              <a:rPr lang="en-US" sz="1600">
                <a:latin typeface="+mn-lt"/>
              </a:rPr>
              <a:t>)</a:t>
            </a:r>
            <a:r>
              <a:rPr lang="en-US" sz="1600">
                <a:latin typeface="+mn-lt"/>
                <a:sym typeface="Symbol" charset="0"/>
              </a:rPr>
              <a:t>max{0.013750.99,</a:t>
            </a:r>
          </a:p>
          <a:p>
            <a:r>
              <a:rPr lang="en-US" sz="1600">
                <a:latin typeface="+mn-lt"/>
                <a:sym typeface="Symbol" charset="0"/>
              </a:rPr>
              <a:t>	     0.020.2}</a:t>
            </a:r>
          </a:p>
          <a:p>
            <a:r>
              <a:rPr lang="en-US" sz="1600">
                <a:latin typeface="+mn-lt"/>
                <a:sym typeface="Symbol" charset="0"/>
              </a:rPr>
              <a:t>   = </a:t>
            </a:r>
            <a:r>
              <a:rPr lang="en-US" sz="1600" b="1">
                <a:solidFill>
                  <a:schemeClr val="accent2"/>
                </a:solidFill>
                <a:latin typeface="+mn-lt"/>
                <a:sym typeface="Symbol" charset="0"/>
              </a:rPr>
              <a:t>0.00226875</a:t>
            </a:r>
          </a:p>
        </p:txBody>
      </p:sp>
      <p:sp>
        <p:nvSpPr>
          <p:cNvPr id="57369" name="Text Box 25"/>
          <p:cNvSpPr txBox="1">
            <a:spLocks noChangeArrowheads="1"/>
          </p:cNvSpPr>
          <p:nvPr/>
        </p:nvSpPr>
        <p:spPr bwMode="auto">
          <a:xfrm>
            <a:off x="5943600" y="3641949"/>
            <a:ext cx="2971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dirty="0">
                <a:latin typeface="+mn-lt"/>
              </a:rPr>
              <a:t>(</a:t>
            </a:r>
            <a:r>
              <a:rPr lang="en-US" sz="1600" dirty="0">
                <a:solidFill>
                  <a:srgbClr val="008080"/>
                </a:solidFill>
                <a:latin typeface="+mn-lt"/>
              </a:rPr>
              <a:t>1/2</a:t>
            </a:r>
            <a:r>
              <a:rPr lang="en-US" sz="1600" dirty="0">
                <a:latin typeface="+mn-lt"/>
              </a:rPr>
              <a:t>)</a:t>
            </a:r>
            <a:r>
              <a:rPr lang="en-US" sz="1600" dirty="0">
                <a:latin typeface="+mn-lt"/>
                <a:sym typeface="Symbol" charset="0"/>
              </a:rPr>
              <a:t>max{0.013750.01,</a:t>
            </a:r>
          </a:p>
          <a:p>
            <a:r>
              <a:rPr lang="en-US" sz="1600" dirty="0">
                <a:latin typeface="+mn-lt"/>
                <a:sym typeface="Symbol" charset="0"/>
              </a:rPr>
              <a:t>	     0.020.8}</a:t>
            </a:r>
          </a:p>
          <a:p>
            <a:r>
              <a:rPr lang="en-US" sz="1600" dirty="0">
                <a:latin typeface="+mn-lt"/>
                <a:sym typeface="Symbol" charset="0"/>
              </a:rPr>
              <a:t>   = </a:t>
            </a:r>
            <a:r>
              <a:rPr lang="en-US" sz="1600" b="1" dirty="0">
                <a:solidFill>
                  <a:schemeClr val="accent2"/>
                </a:solidFill>
                <a:latin typeface="+mn-lt"/>
                <a:sym typeface="Symbol" charset="0"/>
              </a:rPr>
              <a:t>0.08</a:t>
            </a:r>
          </a:p>
        </p:txBody>
      </p:sp>
      <p:sp>
        <p:nvSpPr>
          <p:cNvPr id="80920" name="Rectangle 26"/>
          <p:cNvSpPr>
            <a:spLocks noChangeArrowheads="1"/>
          </p:cNvSpPr>
          <p:nvPr/>
        </p:nvSpPr>
        <p:spPr bwMode="auto">
          <a:xfrm>
            <a:off x="990600" y="1662336"/>
            <a:ext cx="7924800" cy="2971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80921" name="Line 28"/>
          <p:cNvSpPr>
            <a:spLocks noChangeShapeType="1"/>
          </p:cNvSpPr>
          <p:nvPr/>
        </p:nvSpPr>
        <p:spPr bwMode="auto">
          <a:xfrm>
            <a:off x="990600" y="2271936"/>
            <a:ext cx="792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80922" name="Line 29"/>
          <p:cNvSpPr>
            <a:spLocks noChangeShapeType="1"/>
          </p:cNvSpPr>
          <p:nvPr/>
        </p:nvSpPr>
        <p:spPr bwMode="auto">
          <a:xfrm>
            <a:off x="990600" y="3491136"/>
            <a:ext cx="792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80923" name="Line 31"/>
          <p:cNvSpPr>
            <a:spLocks noChangeShapeType="1"/>
          </p:cNvSpPr>
          <p:nvPr/>
        </p:nvSpPr>
        <p:spPr bwMode="auto">
          <a:xfrm>
            <a:off x="1524000" y="1662336"/>
            <a:ext cx="0" cy="297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80924" name="Line 32"/>
          <p:cNvSpPr>
            <a:spLocks noChangeShapeType="1"/>
          </p:cNvSpPr>
          <p:nvPr/>
        </p:nvSpPr>
        <p:spPr bwMode="auto">
          <a:xfrm>
            <a:off x="3048000" y="1662336"/>
            <a:ext cx="0" cy="297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80925" name="Line 33"/>
          <p:cNvSpPr>
            <a:spLocks noChangeShapeType="1"/>
          </p:cNvSpPr>
          <p:nvPr/>
        </p:nvSpPr>
        <p:spPr bwMode="auto">
          <a:xfrm>
            <a:off x="5867400" y="1662336"/>
            <a:ext cx="0" cy="297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pic>
        <p:nvPicPr>
          <p:cNvPr id="80926" name="Picture 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056" y="4725144"/>
            <a:ext cx="3581400" cy="152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0927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7360170"/>
              </p:ext>
            </p:extLst>
          </p:nvPr>
        </p:nvGraphicFramePr>
        <p:xfrm>
          <a:off x="590550" y="5319713"/>
          <a:ext cx="4000500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856" name="Formel" r:id="rId4" imgW="1816100" imgH="266700" progId="Equation.3">
                  <p:embed/>
                </p:oleObj>
              </mc:Choice>
              <mc:Fallback>
                <p:oleObj name="Formel" r:id="rId4" imgW="18161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550" y="5319713"/>
                        <a:ext cx="4000500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81" name="Oval 37"/>
          <p:cNvSpPr>
            <a:spLocks noChangeArrowheads="1"/>
          </p:cNvSpPr>
          <p:nvPr/>
        </p:nvSpPr>
        <p:spPr bwMode="auto">
          <a:xfrm>
            <a:off x="6324600" y="4100736"/>
            <a:ext cx="685800" cy="5334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57382" name="Oval 38"/>
          <p:cNvSpPr>
            <a:spLocks noChangeArrowheads="1"/>
          </p:cNvSpPr>
          <p:nvPr/>
        </p:nvSpPr>
        <p:spPr bwMode="auto">
          <a:xfrm>
            <a:off x="3505200" y="4100736"/>
            <a:ext cx="685800" cy="5334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57383" name="Line 39"/>
          <p:cNvSpPr>
            <a:spLocks noChangeShapeType="1"/>
          </p:cNvSpPr>
          <p:nvPr/>
        </p:nvSpPr>
        <p:spPr bwMode="auto">
          <a:xfrm flipH="1">
            <a:off x="4267200" y="4405536"/>
            <a:ext cx="19050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57387" name="Oval 43"/>
          <p:cNvSpPr>
            <a:spLocks noChangeArrowheads="1"/>
          </p:cNvSpPr>
          <p:nvPr/>
        </p:nvSpPr>
        <p:spPr bwMode="auto">
          <a:xfrm>
            <a:off x="1905000" y="3948336"/>
            <a:ext cx="685800" cy="5334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57388" name="Line 44"/>
          <p:cNvSpPr>
            <a:spLocks noChangeShapeType="1"/>
          </p:cNvSpPr>
          <p:nvPr/>
        </p:nvSpPr>
        <p:spPr bwMode="auto">
          <a:xfrm flipH="1" flipV="1">
            <a:off x="2667000" y="4176936"/>
            <a:ext cx="762000" cy="1524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80933" name="Rechteck 37"/>
          <p:cNvSpPr>
            <a:spLocks noChangeArrowheads="1"/>
          </p:cNvSpPr>
          <p:nvPr/>
        </p:nvSpPr>
        <p:spPr bwMode="auto">
          <a:xfrm>
            <a:off x="3707904" y="6309320"/>
            <a:ext cx="19383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sz="1400" dirty="0"/>
              <a:t>Slide </a:t>
            </a:r>
            <a:r>
              <a:rPr lang="de-DE" sz="1400" dirty="0" err="1"/>
              <a:t>by</a:t>
            </a:r>
            <a:r>
              <a:rPr lang="de-DE" sz="1400" dirty="0"/>
              <a:t> </a:t>
            </a:r>
            <a:r>
              <a:rPr lang="de-DE" sz="1400" dirty="0" err="1"/>
              <a:t>Changui</a:t>
            </a:r>
            <a:r>
              <a:rPr lang="de-DE" sz="1400" dirty="0"/>
              <a:t> Yan</a:t>
            </a:r>
          </a:p>
        </p:txBody>
      </p:sp>
      <p:sp>
        <p:nvSpPr>
          <p:cNvPr id="39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39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54113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7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7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7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7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7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57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57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57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57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57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57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57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57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57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57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57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8" grpId="0"/>
      <p:bldP spid="57352" grpId="0"/>
      <p:bldP spid="57353" grpId="0"/>
      <p:bldP spid="57358" grpId="0"/>
      <p:bldP spid="57359" grpId="0"/>
      <p:bldP spid="57360" grpId="0"/>
      <p:bldP spid="57361" grpId="0"/>
      <p:bldP spid="57362" grpId="0"/>
      <p:bldP spid="57366" grpId="0"/>
      <p:bldP spid="57367" grpId="0"/>
      <p:bldP spid="57368" grpId="0"/>
      <p:bldP spid="57369" grpId="0"/>
      <p:bldP spid="57381" grpId="0" animBg="1"/>
      <p:bldP spid="57382" grpId="0" animBg="1"/>
      <p:bldP spid="57383" grpId="0" animBg="1"/>
      <p:bldP spid="57387" grpId="0" animBg="1"/>
      <p:bldP spid="5738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+mn-lt"/>
                <a:ea typeface="ＭＳ Ｐゴシック" charset="0"/>
                <a:cs typeface="ＭＳ Ｐゴシック" charset="0"/>
              </a:rPr>
              <a:t>Probabilistic Temporal Models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Dynamic Bayesian Networks (DBNs)</a:t>
            </a:r>
          </a:p>
          <a:p>
            <a:pPr eaLnBrk="1" hangingPunct="1"/>
            <a:r>
              <a:rPr lang="en-US" dirty="0">
                <a:solidFill>
                  <a:schemeClr val="folHlink"/>
                </a:solidFill>
                <a:ea typeface="ＭＳ Ｐゴシック" charset="0"/>
                <a:cs typeface="ＭＳ Ｐゴシック" charset="0"/>
              </a:rPr>
              <a:t>Hidden Markov Models (HMMs)</a:t>
            </a:r>
          </a:p>
          <a:p>
            <a:pPr eaLnBrk="1" hangingPunct="1"/>
            <a:r>
              <a:rPr lang="en-US" dirty="0" err="1">
                <a:solidFill>
                  <a:schemeClr val="folHlink"/>
                </a:solidFill>
                <a:ea typeface="ＭＳ Ｐゴシック" charset="0"/>
                <a:cs typeface="ＭＳ Ｐゴシック" charset="0"/>
              </a:rPr>
              <a:t>Kalman</a:t>
            </a:r>
            <a:r>
              <a:rPr lang="en-US" dirty="0">
                <a:solidFill>
                  <a:schemeClr val="folHlink"/>
                </a:solidFill>
                <a:ea typeface="ＭＳ Ｐゴシック" charset="0"/>
                <a:cs typeface="ＭＳ Ｐゴシック" charset="0"/>
              </a:rPr>
              <a:t> Filters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28803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>
                <a:latin typeface="+mn-lt"/>
                <a:ea typeface="ＭＳ Ｐゴシック" charset="0"/>
                <a:cs typeface="ＭＳ Ｐゴシック" charset="0"/>
              </a:rPr>
              <a:t>Viterbi gets it right </a:t>
            </a:r>
            <a:r>
              <a:rPr lang="en-US" sz="3600" dirty="0" smtClean="0">
                <a:latin typeface="+mn-lt"/>
                <a:ea typeface="ＭＳ Ｐゴシック" charset="0"/>
                <a:cs typeface="ＭＳ Ｐゴシック" charset="0"/>
              </a:rPr>
              <a:t>more </a:t>
            </a:r>
            <a:r>
              <a:rPr lang="en-US" sz="3600" dirty="0">
                <a:latin typeface="+mn-lt"/>
                <a:ea typeface="ＭＳ Ｐゴシック" charset="0"/>
                <a:cs typeface="ＭＳ Ｐゴシック" charset="0"/>
              </a:rPr>
              <a:t>often than not</a:t>
            </a:r>
          </a:p>
        </p:txBody>
      </p:sp>
      <p:pic>
        <p:nvPicPr>
          <p:cNvPr id="8192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56792"/>
            <a:ext cx="8181975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3"/>
          <p:cNvSpPr>
            <a:spLocks noChangeArrowheads="1"/>
          </p:cNvSpPr>
          <p:nvPr/>
        </p:nvSpPr>
        <p:spPr bwMode="auto">
          <a:xfrm>
            <a:off x="3491880" y="6237312"/>
            <a:ext cx="31924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Slide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Changui</a:t>
            </a:r>
            <a:r>
              <a:rPr lang="de-DE" dirty="0"/>
              <a:t> Yan</a:t>
            </a:r>
          </a:p>
        </p:txBody>
      </p:sp>
      <p:sp>
        <p:nvSpPr>
          <p:cNvPr id="6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40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50590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11560" y="1124744"/>
            <a:ext cx="7661275" cy="3429000"/>
          </a:xfrm>
        </p:spPr>
        <p:txBody>
          <a:bodyPr/>
          <a:lstStyle/>
          <a:p>
            <a:pPr marL="447675" indent="-447675" eaLnBrk="1" hangingPunct="1">
              <a:lnSpc>
                <a:spcPct val="90000"/>
              </a:lnSpc>
              <a:buFont typeface="Times" charset="0"/>
              <a:buNone/>
            </a:pPr>
            <a:endParaRPr lang="en-US" sz="2400" i="1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pPr marL="447675" indent="-447675" eaLnBrk="1" hangingPunct="1">
              <a:lnSpc>
                <a:spcPct val="90000"/>
              </a:lnSpc>
            </a:pPr>
            <a:r>
              <a:rPr lang="en-US" sz="2400" i="1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Learning</a:t>
            </a:r>
            <a:r>
              <a:rPr lang="en-US" sz="24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requires the full smoothing inference, rather than filtering, because it provides better estimates of the state of the process.</a:t>
            </a:r>
          </a:p>
          <a:p>
            <a:pPr marL="447675" indent="-447675" eaLnBrk="1" hangingPunct="1">
              <a:lnSpc>
                <a:spcPct val="90000"/>
              </a:lnSpc>
            </a:pPr>
            <a:endParaRPr lang="en-US" sz="2400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pPr marL="447675" indent="-447675" eaLnBrk="1" hangingPunct="1">
              <a:lnSpc>
                <a:spcPct val="90000"/>
              </a:lnSpc>
            </a:pPr>
            <a:r>
              <a:rPr lang="en-US" sz="24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Learning the parameters of a BN is done using Expectation – Maximization (EM) Algorithms. Iterative optimization method to estimate some unknowns parameters.</a:t>
            </a:r>
          </a:p>
        </p:txBody>
      </p:sp>
      <p:sp>
        <p:nvSpPr>
          <p:cNvPr id="82946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Dynamic Bayesian Networks</a:t>
            </a:r>
          </a:p>
        </p:txBody>
      </p:sp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41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69460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C451D0B-881A-394E-B6DC-36E683B663AC}" type="slidenum">
              <a:rPr lang="en-US" sz="1200" b="0">
                <a:latin typeface="Helvetica" charset="0"/>
              </a:rPr>
              <a:pPr eaLnBrk="1" hangingPunct="1"/>
              <a:t>42</a:t>
            </a:fld>
            <a:endParaRPr lang="en-US" sz="1200" b="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539552" y="188640"/>
            <a:ext cx="7772400" cy="3600399"/>
          </a:xfrm>
        </p:spPr>
        <p:txBody>
          <a:bodyPr/>
          <a:lstStyle/>
          <a:p>
            <a:pPr eaLnBrk="1" hangingPunct="1"/>
            <a:r>
              <a:rPr lang="en-US" sz="3600" dirty="0" smtClean="0">
                <a:latin typeface="+mn-lt"/>
              </a:rPr>
              <a:t>Acknowledgements:</a:t>
            </a:r>
            <a:br>
              <a:rPr lang="en-US" sz="3600" dirty="0" smtClean="0">
                <a:latin typeface="+mn-lt"/>
              </a:rPr>
            </a:br>
            <a:r>
              <a:rPr lang="en-US" dirty="0" smtClean="0">
                <a:latin typeface="+mn-lt"/>
              </a:rPr>
              <a:t/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>The following slides are taken from</a:t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>CS 388</a:t>
            </a:r>
            <a:r>
              <a:rPr lang="en-US" dirty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Natural </a:t>
            </a:r>
            <a:r>
              <a:rPr lang="en-US" dirty="0">
                <a:latin typeface="+mn-lt"/>
              </a:rPr>
              <a:t>Language Processing:</a:t>
            </a:r>
            <a:br>
              <a:rPr lang="en-US" dirty="0">
                <a:latin typeface="+mn-lt"/>
              </a:rPr>
            </a:br>
            <a:r>
              <a:rPr lang="en-US" dirty="0">
                <a:solidFill>
                  <a:srgbClr val="336600"/>
                </a:solidFill>
                <a:latin typeface="+mn-lt"/>
              </a:rPr>
              <a:t>Part-Of-Speech Tagging,</a:t>
            </a:r>
            <a:br>
              <a:rPr lang="en-US" dirty="0">
                <a:solidFill>
                  <a:srgbClr val="336600"/>
                </a:solidFill>
                <a:latin typeface="+mn-lt"/>
              </a:rPr>
            </a:br>
            <a:r>
              <a:rPr lang="en-US" dirty="0">
                <a:solidFill>
                  <a:srgbClr val="336600"/>
                </a:solidFill>
                <a:latin typeface="+mn-lt"/>
              </a:rPr>
              <a:t>Sequence Labeling, and</a:t>
            </a:r>
            <a:br>
              <a:rPr lang="en-US" dirty="0">
                <a:solidFill>
                  <a:srgbClr val="336600"/>
                </a:solidFill>
                <a:latin typeface="+mn-lt"/>
              </a:rPr>
            </a:br>
            <a:r>
              <a:rPr lang="en-US" dirty="0">
                <a:solidFill>
                  <a:srgbClr val="336600"/>
                </a:solidFill>
                <a:latin typeface="+mn-lt"/>
              </a:rPr>
              <a:t>Hidden Markov Models (HMMs)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71600" y="3933056"/>
            <a:ext cx="6400800" cy="108012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US" sz="3200" dirty="0">
                <a:solidFill>
                  <a:srgbClr val="FF0000"/>
                </a:solidFill>
              </a:rPr>
              <a:t>Raymond J. Mooney</a:t>
            </a:r>
          </a:p>
          <a:p>
            <a:pPr marL="0" indent="0" algn="ctr" eaLnBrk="1" hangingPunct="1">
              <a:buFontTx/>
              <a:buNone/>
            </a:pPr>
            <a:r>
              <a:rPr lang="en-US" sz="2400" dirty="0"/>
              <a:t>University of Texas at Austin</a:t>
            </a:r>
          </a:p>
        </p:txBody>
      </p:sp>
    </p:spTree>
    <p:extLst>
      <p:ext uri="{BB962C8B-B14F-4D97-AF65-F5344CB8AC3E}">
        <p14:creationId xmlns:p14="http://schemas.microsoft.com/office/powerpoint/2010/main" val="81457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</a:rPr>
              <a:t>Part Of Speech Tagging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5140325"/>
          </a:xfrm>
        </p:spPr>
        <p:txBody>
          <a:bodyPr/>
          <a:lstStyle/>
          <a:p>
            <a:pPr eaLnBrk="1" hangingPunct="1"/>
            <a:r>
              <a:rPr lang="en-US"/>
              <a:t>Annotate each word in a sentence with a part-of-speech marker.</a:t>
            </a:r>
          </a:p>
          <a:p>
            <a:pPr eaLnBrk="1" hangingPunct="1"/>
            <a:r>
              <a:rPr lang="en-US"/>
              <a:t>Lowest level of syntactic analysis.</a:t>
            </a:r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Useful for subsequent syntactic parsing and word sense disambiguation.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854075" y="2780928"/>
            <a:ext cx="77073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b="0" dirty="0">
                <a:solidFill>
                  <a:srgbClr val="3333CC"/>
                </a:solidFill>
              </a:rPr>
              <a:t>John  saw  the  saw  and  decided  to  take  it     to   the   table.</a:t>
            </a:r>
          </a:p>
          <a:p>
            <a:pPr eaLnBrk="1" hangingPunct="1"/>
            <a:r>
              <a:rPr lang="en-US" sz="2400" b="0" dirty="0">
                <a:solidFill>
                  <a:srgbClr val="CC0099"/>
                </a:solidFill>
              </a:rPr>
              <a:t>NNP VBD DT  NN  CC  VBD     TO VB  PRP IN DT    NN</a:t>
            </a:r>
          </a:p>
        </p:txBody>
      </p:sp>
      <p:sp>
        <p:nvSpPr>
          <p:cNvPr id="6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43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68130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</a:rPr>
              <a:t>English Parts of Speech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19336"/>
            <a:ext cx="7772400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Noun (person, place or thing)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Singular (NN):  dog, fork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Plural (NNS):  dogs, forks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Proper (NNP, NNPS): John, </a:t>
            </a:r>
            <a:r>
              <a:rPr lang="en-US" sz="2000" dirty="0" err="1"/>
              <a:t>Springfields</a:t>
            </a:r>
            <a:endParaRPr lang="en-US" sz="2000" dirty="0"/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Personal pronoun (PRP): I, you, he, she, it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err="1"/>
              <a:t>Wh</a:t>
            </a:r>
            <a:r>
              <a:rPr lang="en-US" sz="2000" dirty="0"/>
              <a:t>-pronoun  (WP): who, what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Verb (actions and processes)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Base, infinitive (VB):  eat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Past tense (VBD):  ate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Gerund (VBG):  eating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Past participle (VBN):  eaten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Non 3</a:t>
            </a:r>
            <a:r>
              <a:rPr lang="en-US" sz="2000" baseline="30000" dirty="0"/>
              <a:t>rd</a:t>
            </a:r>
            <a:r>
              <a:rPr lang="en-US" sz="2000" dirty="0"/>
              <a:t> person singular present tense (VBP): eat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3</a:t>
            </a:r>
            <a:r>
              <a:rPr lang="en-US" sz="2000" baseline="30000" dirty="0"/>
              <a:t>rd</a:t>
            </a:r>
            <a:r>
              <a:rPr lang="en-US" sz="2000" dirty="0"/>
              <a:t> person singular present tense: (VBZ): eats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Modal (MD): should, can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To (TO): to (to eat)</a:t>
            </a: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44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2849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</a:rPr>
              <a:t>English Parts of Speech (cont.)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/>
              <a:t>Adjective (modify nouns)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Basic (JJ): red, tall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Comparative (JJR): redder, taller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Superlative (JJS): reddest, tallest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Adverb (modify verbs)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Basic (RB): quickly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Comparative (RBR): quicker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Superlative (RBS): quickest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Preposition (IN): on, in, by, to, with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Determiner: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Basic (DT) a, an, the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WH-determiner (WDT): which, that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Coordinating Conjunction (CC): and, but, or,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Particle (RP): off (took off), up (put up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45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55873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</a:rPr>
              <a:t>Sequence Labeling Problem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2895600"/>
          </a:xfrm>
        </p:spPr>
        <p:txBody>
          <a:bodyPr/>
          <a:lstStyle/>
          <a:p>
            <a:pPr eaLnBrk="1" hangingPunct="1"/>
            <a:r>
              <a:rPr lang="en-US" sz="2800"/>
              <a:t>Many NLP problems can viewed as sequence labeling.</a:t>
            </a:r>
          </a:p>
          <a:p>
            <a:pPr eaLnBrk="1" hangingPunct="1"/>
            <a:r>
              <a:rPr lang="en-US" sz="2800"/>
              <a:t>Each token in a sequence is assigned a label.</a:t>
            </a:r>
          </a:p>
          <a:p>
            <a:pPr eaLnBrk="1" hangingPunct="1"/>
            <a:r>
              <a:rPr lang="en-US" sz="2800"/>
              <a:t>Labels of tokens are dependent on the labels of other tokens in the sequence, particularly their neighbors (not i.i.d).</a:t>
            </a:r>
          </a:p>
        </p:txBody>
      </p:sp>
      <p:grpSp>
        <p:nvGrpSpPr>
          <p:cNvPr id="38916" name="Group 4"/>
          <p:cNvGrpSpPr>
            <a:grpSpLocks/>
          </p:cNvGrpSpPr>
          <p:nvPr/>
        </p:nvGrpSpPr>
        <p:grpSpPr bwMode="auto">
          <a:xfrm>
            <a:off x="742950" y="4384675"/>
            <a:ext cx="7727951" cy="1597025"/>
            <a:chOff x="460" y="2777"/>
            <a:chExt cx="4868" cy="1006"/>
          </a:xfrm>
        </p:grpSpPr>
        <p:sp>
          <p:nvSpPr>
            <p:cNvPr id="38917" name="Rectangle 5"/>
            <p:cNvSpPr>
              <a:spLocks noChangeArrowheads="1"/>
            </p:cNvSpPr>
            <p:nvPr/>
          </p:nvSpPr>
          <p:spPr bwMode="auto">
            <a:xfrm>
              <a:off x="1107" y="3118"/>
              <a:ext cx="376" cy="238"/>
            </a:xfrm>
            <a:prstGeom prst="rect">
              <a:avLst/>
            </a:prstGeom>
            <a:solidFill>
              <a:srgbClr val="66CCFF"/>
            </a:solidFill>
            <a:ln w="3810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de-DE"/>
            </a:p>
          </p:txBody>
        </p:sp>
        <p:sp>
          <p:nvSpPr>
            <p:cNvPr id="38918" name="Oval 6"/>
            <p:cNvSpPr>
              <a:spLocks noChangeArrowheads="1"/>
            </p:cNvSpPr>
            <p:nvPr/>
          </p:nvSpPr>
          <p:spPr bwMode="auto">
            <a:xfrm>
              <a:off x="1798" y="3102"/>
              <a:ext cx="315" cy="285"/>
            </a:xfrm>
            <a:prstGeom prst="ellipse">
              <a:avLst/>
            </a:prstGeom>
            <a:solidFill>
              <a:srgbClr val="FF0000"/>
            </a:solidFill>
            <a:ln w="57150">
              <a:solidFill>
                <a:schemeClr val="tx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de-DE"/>
            </a:p>
          </p:txBody>
        </p:sp>
        <p:sp>
          <p:nvSpPr>
            <p:cNvPr id="38919" name="AutoShape 7"/>
            <p:cNvSpPr>
              <a:spLocks noChangeArrowheads="1"/>
            </p:cNvSpPr>
            <p:nvPr/>
          </p:nvSpPr>
          <p:spPr bwMode="auto">
            <a:xfrm>
              <a:off x="3138" y="2777"/>
              <a:ext cx="386" cy="652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 w="28575">
              <a:solidFill>
                <a:srgbClr val="CC0099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/>
              <a:endParaRPr lang="de-DE" b="0"/>
            </a:p>
          </p:txBody>
        </p:sp>
        <p:sp>
          <p:nvSpPr>
            <p:cNvPr id="38920" name="AutoShape 8"/>
            <p:cNvSpPr>
              <a:spLocks noChangeArrowheads="1"/>
            </p:cNvSpPr>
            <p:nvPr/>
          </p:nvSpPr>
          <p:spPr bwMode="auto">
            <a:xfrm>
              <a:off x="2335" y="3048"/>
              <a:ext cx="583" cy="32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83 w 21600"/>
                <a:gd name="T13" fmla="*/ 4480 h 21600"/>
                <a:gd name="T14" fmla="*/ 17117 w 21600"/>
                <a:gd name="T15" fmla="*/ 1712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de-DE"/>
            </a:p>
          </p:txBody>
        </p:sp>
        <p:sp>
          <p:nvSpPr>
            <p:cNvPr id="38921" name="Rectangle 9"/>
            <p:cNvSpPr>
              <a:spLocks noChangeArrowheads="1"/>
            </p:cNvSpPr>
            <p:nvPr/>
          </p:nvSpPr>
          <p:spPr bwMode="auto">
            <a:xfrm>
              <a:off x="3945" y="2946"/>
              <a:ext cx="584" cy="430"/>
            </a:xfrm>
            <a:prstGeom prst="rect">
              <a:avLst/>
            </a:prstGeom>
            <a:solidFill>
              <a:srgbClr val="FF7C80"/>
            </a:solidFill>
            <a:ln w="38100">
              <a:solidFill>
                <a:srgbClr val="006600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de-DE"/>
            </a:p>
          </p:txBody>
        </p:sp>
        <p:sp>
          <p:nvSpPr>
            <p:cNvPr id="38922" name="Oval 10"/>
            <p:cNvSpPr>
              <a:spLocks noChangeArrowheads="1"/>
            </p:cNvSpPr>
            <p:nvPr/>
          </p:nvSpPr>
          <p:spPr bwMode="auto">
            <a:xfrm>
              <a:off x="566" y="3098"/>
              <a:ext cx="315" cy="285"/>
            </a:xfrm>
            <a:prstGeom prst="ellipse">
              <a:avLst/>
            </a:prstGeom>
            <a:solidFill>
              <a:srgbClr val="FF0000"/>
            </a:solidFill>
            <a:ln w="57150">
              <a:solidFill>
                <a:schemeClr val="tx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de-DE"/>
            </a:p>
          </p:txBody>
        </p:sp>
        <p:sp>
          <p:nvSpPr>
            <p:cNvPr id="38923" name="Text Box 11"/>
            <p:cNvSpPr txBox="1">
              <a:spLocks noChangeArrowheads="1"/>
            </p:cNvSpPr>
            <p:nvPr/>
          </p:nvSpPr>
          <p:spPr bwMode="auto">
            <a:xfrm>
              <a:off x="460" y="3495"/>
              <a:ext cx="486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400" b="0" dirty="0"/>
                <a:t>foo        bar         </a:t>
              </a:r>
              <a:r>
                <a:rPr lang="en-US" sz="2400" b="0" dirty="0" err="1"/>
                <a:t>blam</a:t>
              </a:r>
              <a:r>
                <a:rPr lang="en-US" sz="2400" b="0" dirty="0"/>
                <a:t>     zonk       zonk            bar           </a:t>
              </a:r>
              <a:r>
                <a:rPr lang="en-US" sz="2400" b="0" dirty="0" err="1"/>
                <a:t>blam</a:t>
              </a:r>
              <a:endParaRPr lang="en-US" sz="2400" b="0" dirty="0"/>
            </a:p>
          </p:txBody>
        </p:sp>
        <p:sp>
          <p:nvSpPr>
            <p:cNvPr id="38924" name="Oval 12"/>
            <p:cNvSpPr>
              <a:spLocks noChangeArrowheads="1"/>
            </p:cNvSpPr>
            <p:nvPr/>
          </p:nvSpPr>
          <p:spPr bwMode="auto">
            <a:xfrm>
              <a:off x="4866" y="3029"/>
              <a:ext cx="315" cy="285"/>
            </a:xfrm>
            <a:prstGeom prst="ellipse">
              <a:avLst/>
            </a:prstGeom>
            <a:solidFill>
              <a:srgbClr val="FF0000"/>
            </a:solidFill>
            <a:ln w="57150">
              <a:solidFill>
                <a:schemeClr val="tx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de-DE"/>
            </a:p>
          </p:txBody>
        </p:sp>
      </p:grpSp>
      <p:sp>
        <p:nvSpPr>
          <p:cNvPr id="15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46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91874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</a:rPr>
              <a:t>Information Extraction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48466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Identify phrases in language that refer to specific types of entities and relations in text.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Named entity recognition is task of identifying names of people, places, organizations, etc. in text.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/>
              <a:t>      </a:t>
            </a:r>
            <a:r>
              <a:rPr lang="en-US" sz="2400" dirty="0">
                <a:solidFill>
                  <a:srgbClr val="FF3300"/>
                </a:solidFill>
              </a:rPr>
              <a:t>people</a:t>
            </a:r>
            <a:r>
              <a:rPr lang="en-US" sz="2400" dirty="0"/>
              <a:t>    </a:t>
            </a:r>
            <a:r>
              <a:rPr lang="en-US" sz="2400" dirty="0">
                <a:solidFill>
                  <a:srgbClr val="00CC00"/>
                </a:solidFill>
              </a:rPr>
              <a:t>organizations</a:t>
            </a:r>
            <a:r>
              <a:rPr lang="en-US" sz="2400" dirty="0"/>
              <a:t>    </a:t>
            </a:r>
            <a:r>
              <a:rPr lang="en-US" sz="2400" dirty="0">
                <a:solidFill>
                  <a:srgbClr val="CC0099"/>
                </a:solidFill>
              </a:rPr>
              <a:t>places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solidFill>
                  <a:srgbClr val="FF0000"/>
                </a:solidFill>
              </a:rPr>
              <a:t>Michael Dell</a:t>
            </a:r>
            <a:r>
              <a:rPr lang="en-US" sz="2000" dirty="0"/>
              <a:t> is the CEO of  </a:t>
            </a:r>
            <a:r>
              <a:rPr lang="en-US" sz="2000" dirty="0">
                <a:solidFill>
                  <a:srgbClr val="00CC00"/>
                </a:solidFill>
              </a:rPr>
              <a:t>Dell Computer Corporation</a:t>
            </a:r>
            <a:r>
              <a:rPr lang="en-US" sz="2000" dirty="0"/>
              <a:t> and lives in </a:t>
            </a:r>
            <a:r>
              <a:rPr lang="en-US" sz="2000" dirty="0">
                <a:solidFill>
                  <a:srgbClr val="CC0099"/>
                </a:solidFill>
              </a:rPr>
              <a:t>Austin Texas</a:t>
            </a:r>
            <a:r>
              <a:rPr lang="en-US" sz="2000" dirty="0"/>
              <a:t>.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Extract pieces of information relevant to a specific  application, e.g. used car ads: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/>
              <a:t>       </a:t>
            </a:r>
            <a:r>
              <a:rPr lang="en-US" sz="2400" dirty="0" smtClean="0">
                <a:solidFill>
                  <a:srgbClr val="FF0000"/>
                </a:solidFill>
              </a:rPr>
              <a:t>make</a:t>
            </a:r>
            <a:r>
              <a:rPr lang="en-US" sz="2400" dirty="0" smtClean="0"/>
              <a:t>    </a:t>
            </a:r>
            <a:r>
              <a:rPr lang="en-US" sz="2400" dirty="0">
                <a:solidFill>
                  <a:srgbClr val="33CC33"/>
                </a:solidFill>
              </a:rPr>
              <a:t>model</a:t>
            </a:r>
            <a:r>
              <a:rPr lang="en-US" sz="2400" dirty="0"/>
              <a:t>   </a:t>
            </a:r>
            <a:r>
              <a:rPr lang="en-US" sz="2400" dirty="0">
                <a:solidFill>
                  <a:srgbClr val="CC0099"/>
                </a:solidFill>
              </a:rPr>
              <a:t>year</a:t>
            </a:r>
            <a:r>
              <a:rPr lang="en-US" sz="2400" dirty="0"/>
              <a:t>    </a:t>
            </a:r>
            <a:r>
              <a:rPr lang="en-US" sz="2400" dirty="0">
                <a:solidFill>
                  <a:srgbClr val="3399FF"/>
                </a:solidFill>
              </a:rPr>
              <a:t>mileage</a:t>
            </a:r>
            <a:r>
              <a:rPr lang="en-US" sz="2400" dirty="0"/>
              <a:t>   </a:t>
            </a:r>
            <a:r>
              <a:rPr lang="en-US" sz="2400" dirty="0">
                <a:solidFill>
                  <a:srgbClr val="FF9900"/>
                </a:solidFill>
              </a:rPr>
              <a:t>price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For sale, </a:t>
            </a:r>
            <a:r>
              <a:rPr lang="en-US" sz="2000" dirty="0">
                <a:solidFill>
                  <a:srgbClr val="CC0099"/>
                </a:solidFill>
              </a:rPr>
              <a:t>2002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FF0000"/>
                </a:solidFill>
              </a:rPr>
              <a:t>Toyota</a:t>
            </a:r>
            <a:r>
              <a:rPr lang="en-US" sz="2000" dirty="0"/>
              <a:t> </a:t>
            </a:r>
            <a:r>
              <a:rPr lang="en-US" sz="2000" dirty="0" err="1">
                <a:solidFill>
                  <a:srgbClr val="33CC33"/>
                </a:solidFill>
              </a:rPr>
              <a:t>Prius</a:t>
            </a:r>
            <a:r>
              <a:rPr lang="en-US" sz="2000" dirty="0"/>
              <a:t>,  </a:t>
            </a:r>
            <a:r>
              <a:rPr lang="en-US" sz="2000" dirty="0">
                <a:solidFill>
                  <a:srgbClr val="3399FF"/>
                </a:solidFill>
              </a:rPr>
              <a:t>20,000 mi</a:t>
            </a:r>
            <a:r>
              <a:rPr lang="en-US" sz="2000" dirty="0"/>
              <a:t>, </a:t>
            </a:r>
            <a:r>
              <a:rPr lang="en-US" sz="2000" dirty="0">
                <a:solidFill>
                  <a:srgbClr val="FF9900"/>
                </a:solidFill>
              </a:rPr>
              <a:t>$15K or best offer. </a:t>
            </a:r>
            <a:r>
              <a:rPr lang="en-US" sz="2000" dirty="0"/>
              <a:t>Available starting July 30, 2006.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/>
              <a:t>	</a:t>
            </a: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47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7936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</a:rPr>
              <a:t>Semantic Role Labeling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/>
              <a:t>For each clause, determine the semantic role played by each noun phrase that is an argument to the verb.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>
                <a:solidFill>
                  <a:srgbClr val="FF3300"/>
                </a:solidFill>
              </a:rPr>
              <a:t>agent </a:t>
            </a:r>
            <a:r>
              <a:rPr lang="en-US"/>
              <a:t>  </a:t>
            </a:r>
            <a:r>
              <a:rPr lang="en-US">
                <a:solidFill>
                  <a:srgbClr val="FF9900"/>
                </a:solidFill>
              </a:rPr>
              <a:t>patient</a:t>
            </a:r>
            <a:r>
              <a:rPr lang="en-US"/>
              <a:t>   </a:t>
            </a:r>
            <a:r>
              <a:rPr lang="en-US">
                <a:solidFill>
                  <a:srgbClr val="00CC00"/>
                </a:solidFill>
              </a:rPr>
              <a:t>source</a:t>
            </a:r>
            <a:r>
              <a:rPr lang="en-US"/>
              <a:t>   </a:t>
            </a:r>
            <a:r>
              <a:rPr lang="en-US">
                <a:solidFill>
                  <a:srgbClr val="3399FF"/>
                </a:solidFill>
              </a:rPr>
              <a:t>destination</a:t>
            </a:r>
            <a:r>
              <a:rPr lang="en-US"/>
              <a:t>   </a:t>
            </a:r>
            <a:r>
              <a:rPr lang="en-US">
                <a:solidFill>
                  <a:srgbClr val="CC3399"/>
                </a:solidFill>
              </a:rPr>
              <a:t>instrument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solidFill>
                  <a:srgbClr val="FF3300"/>
                </a:solidFill>
              </a:rPr>
              <a:t>John</a:t>
            </a:r>
            <a:r>
              <a:rPr lang="en-US"/>
              <a:t> drove </a:t>
            </a:r>
            <a:r>
              <a:rPr lang="en-US">
                <a:solidFill>
                  <a:srgbClr val="E97C05"/>
                </a:solidFill>
              </a:rPr>
              <a:t>Mary</a:t>
            </a:r>
            <a:r>
              <a:rPr lang="en-US"/>
              <a:t> from </a:t>
            </a:r>
            <a:r>
              <a:rPr lang="en-US">
                <a:solidFill>
                  <a:srgbClr val="00CC00"/>
                </a:solidFill>
              </a:rPr>
              <a:t>Austin</a:t>
            </a:r>
            <a:r>
              <a:rPr lang="en-US"/>
              <a:t> to </a:t>
            </a:r>
            <a:r>
              <a:rPr lang="en-US">
                <a:solidFill>
                  <a:srgbClr val="3399FF"/>
                </a:solidFill>
              </a:rPr>
              <a:t>Dallas</a:t>
            </a:r>
            <a:r>
              <a:rPr lang="en-US"/>
              <a:t> in </a:t>
            </a:r>
            <a:r>
              <a:rPr lang="en-US">
                <a:solidFill>
                  <a:srgbClr val="CC3399"/>
                </a:solidFill>
              </a:rPr>
              <a:t>his Toyota Prius</a:t>
            </a:r>
            <a:r>
              <a:rPr lang="en-US"/>
              <a:t>.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solidFill>
                  <a:srgbClr val="CC3399"/>
                </a:solidFill>
              </a:rPr>
              <a:t>The hammer</a:t>
            </a:r>
            <a:r>
              <a:rPr lang="en-US"/>
              <a:t> broke </a:t>
            </a:r>
            <a:r>
              <a:rPr lang="en-US">
                <a:solidFill>
                  <a:srgbClr val="E97C05"/>
                </a:solidFill>
              </a:rPr>
              <a:t>the window</a:t>
            </a:r>
            <a:r>
              <a:rPr lang="en-US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/>
              <a:t>Also referred to a </a:t>
            </a:r>
            <a:r>
              <a:rPr lang="ja-JP" altLang="en-US"/>
              <a:t>“</a:t>
            </a:r>
            <a:r>
              <a:rPr lang="en-US" altLang="ja-JP"/>
              <a:t>case role analysis,</a:t>
            </a:r>
            <a:r>
              <a:rPr lang="ja-JP" altLang="en-US"/>
              <a:t>”</a:t>
            </a:r>
            <a:r>
              <a:rPr lang="en-US" altLang="ja-JP"/>
              <a:t> </a:t>
            </a:r>
            <a:r>
              <a:rPr lang="ja-JP" altLang="en-US"/>
              <a:t>“</a:t>
            </a:r>
            <a:r>
              <a:rPr lang="en-US" altLang="ja-JP"/>
              <a:t>thematic analysis,</a:t>
            </a:r>
            <a:r>
              <a:rPr lang="ja-JP" altLang="en-US"/>
              <a:t>”</a:t>
            </a:r>
            <a:r>
              <a:rPr lang="en-US" altLang="ja-JP"/>
              <a:t> and </a:t>
            </a:r>
            <a:r>
              <a:rPr lang="ja-JP" altLang="en-US"/>
              <a:t>“</a:t>
            </a:r>
            <a:r>
              <a:rPr lang="en-US" altLang="ja-JP"/>
              <a:t>shallow semantic parsing</a:t>
            </a:r>
            <a:r>
              <a:rPr lang="ja-JP" altLang="en-US"/>
              <a:t>”</a:t>
            </a:r>
            <a:endParaRPr lang="en-US"/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48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75833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</a:rPr>
              <a:t>Bioinformatics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Sequence labeling also valuable in labeling genetic sequences in genome analysis.</a:t>
            </a:r>
          </a:p>
          <a:p>
            <a:pPr lvl="1" eaLnBrk="1" hangingPunct="1">
              <a:buFontTx/>
              <a:buNone/>
            </a:pPr>
            <a:r>
              <a:rPr lang="en-US">
                <a:solidFill>
                  <a:srgbClr val="FF0000"/>
                </a:solidFill>
              </a:rPr>
              <a:t>extron</a:t>
            </a:r>
            <a:r>
              <a:rPr lang="en-US"/>
              <a:t>   intron</a:t>
            </a:r>
          </a:p>
          <a:p>
            <a:pPr lvl="1" eaLnBrk="1" hangingPunct="1"/>
            <a:r>
              <a:rPr lang="en-US"/>
              <a:t>AGC</a:t>
            </a:r>
            <a:r>
              <a:rPr lang="en-US">
                <a:solidFill>
                  <a:srgbClr val="FF0000"/>
                </a:solidFill>
              </a:rPr>
              <a:t>TAACGTTC</a:t>
            </a:r>
            <a:r>
              <a:rPr lang="en-US"/>
              <a:t>GATACG</a:t>
            </a:r>
            <a:r>
              <a:rPr lang="en-US">
                <a:solidFill>
                  <a:srgbClr val="FF0000"/>
                </a:solidFill>
              </a:rPr>
              <a:t>GATTACA</a:t>
            </a:r>
            <a:r>
              <a:rPr lang="en-US"/>
              <a:t>GCCT</a:t>
            </a: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49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66408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Time and Uncertainty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>
                <a:ea typeface="ＭＳ Ｐゴシック" charset="0"/>
              </a:rPr>
              <a:t>The world changes, we need to track and predict it</a:t>
            </a:r>
          </a:p>
          <a:p>
            <a:pPr eaLnBrk="1" hangingPunct="1">
              <a:lnSpc>
                <a:spcPct val="90000"/>
              </a:lnSpc>
            </a:pPr>
            <a:r>
              <a:rPr lang="en-US" sz="2400">
                <a:ea typeface="ＭＳ Ｐゴシック" charset="0"/>
              </a:rPr>
              <a:t>Examples: diabetes management, traffic monitoring</a:t>
            </a:r>
          </a:p>
          <a:p>
            <a:pPr eaLnBrk="1" hangingPunct="1">
              <a:lnSpc>
                <a:spcPct val="90000"/>
              </a:lnSpc>
            </a:pPr>
            <a:r>
              <a:rPr lang="en-US" sz="2400">
                <a:ea typeface="ＭＳ Ｐゴシック" charset="0"/>
              </a:rPr>
              <a:t>Basic idea: copy state and evidence variables for each time step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>
                <a:ea typeface="ＭＳ Ｐゴシック" charset="0"/>
              </a:rPr>
              <a:t>X</a:t>
            </a:r>
            <a:r>
              <a:rPr lang="en-US" sz="2400" baseline="-25000">
                <a:ea typeface="ＭＳ Ｐゴシック" charset="0"/>
              </a:rPr>
              <a:t>t</a:t>
            </a:r>
            <a:r>
              <a:rPr lang="en-US" sz="2400">
                <a:ea typeface="ＭＳ Ｐゴシック" charset="0"/>
              </a:rPr>
              <a:t> – set of unobservable state variables at time 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>
                <a:ea typeface="ＭＳ Ｐゴシック" charset="0"/>
              </a:rPr>
              <a:t>e.g., BloodSugar</a:t>
            </a:r>
            <a:r>
              <a:rPr lang="en-US" sz="2000" baseline="-25000">
                <a:ea typeface="ＭＳ Ｐゴシック" charset="0"/>
              </a:rPr>
              <a:t>t</a:t>
            </a:r>
            <a:r>
              <a:rPr lang="en-US" sz="2000">
                <a:ea typeface="ＭＳ Ｐゴシック" charset="0"/>
              </a:rPr>
              <a:t>, StomachContents</a:t>
            </a:r>
            <a:r>
              <a:rPr lang="en-US" sz="2000" baseline="-25000">
                <a:ea typeface="ＭＳ Ｐゴシック" charset="0"/>
              </a:rPr>
              <a:t>t</a:t>
            </a:r>
            <a:endParaRPr lang="en-US" sz="2000"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b="1">
                <a:ea typeface="ＭＳ Ｐゴシック" charset="0"/>
              </a:rPr>
              <a:t>E</a:t>
            </a:r>
            <a:r>
              <a:rPr lang="en-US" sz="2400" baseline="-25000">
                <a:ea typeface="ＭＳ Ｐゴシック" charset="0"/>
              </a:rPr>
              <a:t>t</a:t>
            </a:r>
            <a:r>
              <a:rPr lang="en-US" sz="2400">
                <a:ea typeface="ＭＳ Ｐゴシック" charset="0"/>
              </a:rPr>
              <a:t> – set of evidence variables at time 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>
                <a:ea typeface="ＭＳ Ｐゴシック" charset="0"/>
              </a:rPr>
              <a:t>e.g., MeasuredBloodSugar</a:t>
            </a:r>
            <a:r>
              <a:rPr lang="en-US" sz="2000" baseline="-25000">
                <a:ea typeface="ＭＳ Ｐゴシック" charset="0"/>
              </a:rPr>
              <a:t>t</a:t>
            </a:r>
            <a:r>
              <a:rPr lang="en-US" sz="2000">
                <a:ea typeface="ＭＳ Ｐゴシック" charset="0"/>
              </a:rPr>
              <a:t>, PulseRate</a:t>
            </a:r>
            <a:r>
              <a:rPr lang="en-US" sz="2000" baseline="-25000">
                <a:ea typeface="ＭＳ Ｐゴシック" charset="0"/>
              </a:rPr>
              <a:t>t</a:t>
            </a:r>
            <a:r>
              <a:rPr lang="en-US" sz="2000">
                <a:ea typeface="ＭＳ Ｐゴシック" charset="0"/>
              </a:rPr>
              <a:t>, FoodEaten</a:t>
            </a:r>
            <a:r>
              <a:rPr lang="en-US" sz="2000" baseline="-25000">
                <a:ea typeface="ＭＳ Ｐゴシック" charset="0"/>
              </a:rPr>
              <a:t>t</a:t>
            </a:r>
          </a:p>
          <a:p>
            <a:pPr eaLnBrk="1" hangingPunct="1">
              <a:lnSpc>
                <a:spcPct val="90000"/>
              </a:lnSpc>
            </a:pPr>
            <a:r>
              <a:rPr lang="en-US" sz="2400">
                <a:ea typeface="ＭＳ Ｐゴシック" charset="0"/>
              </a:rPr>
              <a:t>Assumes discrete time steps</a:t>
            </a:r>
          </a:p>
        </p:txBody>
      </p:sp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32103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</a:rPr>
              <a:t>Sequence Labeling as Classification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Classify each token independently but use as input features, information about the surrounding tokens (sliding window).</a:t>
            </a: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854075" y="3186113"/>
            <a:ext cx="77073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b="0">
                <a:solidFill>
                  <a:srgbClr val="3333CC"/>
                </a:solidFill>
              </a:rPr>
              <a:t>John </a:t>
            </a:r>
            <a:r>
              <a:rPr lang="en-US" sz="2400" b="0"/>
              <a:t> </a:t>
            </a:r>
            <a:r>
              <a:rPr lang="en-US" sz="2400" b="0">
                <a:solidFill>
                  <a:schemeClr val="tx2"/>
                </a:solidFill>
              </a:rPr>
              <a:t>saw</a:t>
            </a:r>
            <a:r>
              <a:rPr lang="en-US" sz="2400" b="0">
                <a:solidFill>
                  <a:srgbClr val="6666FF"/>
                </a:solidFill>
              </a:rPr>
              <a:t> </a:t>
            </a:r>
            <a:r>
              <a:rPr lang="en-US" sz="2400" b="0">
                <a:solidFill>
                  <a:srgbClr val="3333CC"/>
                </a:solidFill>
              </a:rPr>
              <a:t> the  saw  and  decided  to  take  it     to   the   table.</a:t>
            </a:r>
            <a:endParaRPr lang="en-US" sz="2400" b="0">
              <a:solidFill>
                <a:srgbClr val="CC0099"/>
              </a:solidFill>
            </a:endParaRPr>
          </a:p>
        </p:txBody>
      </p:sp>
      <p:sp>
        <p:nvSpPr>
          <p:cNvPr id="47109" name="Line 5"/>
          <p:cNvSpPr>
            <a:spLocks noChangeShapeType="1"/>
          </p:cNvSpPr>
          <p:nvPr/>
        </p:nvSpPr>
        <p:spPr bwMode="auto">
          <a:xfrm>
            <a:off x="549275" y="3536950"/>
            <a:ext cx="388938" cy="485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47110" name="Line 6"/>
          <p:cNvSpPr>
            <a:spLocks noChangeShapeType="1"/>
          </p:cNvSpPr>
          <p:nvPr/>
        </p:nvSpPr>
        <p:spPr bwMode="auto">
          <a:xfrm flipH="1">
            <a:off x="1538288" y="3524250"/>
            <a:ext cx="293687" cy="4984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708025" y="4043363"/>
            <a:ext cx="1106488" cy="409575"/>
          </a:xfrm>
          <a:prstGeom prst="rect">
            <a:avLst/>
          </a:prstGeom>
          <a:solidFill>
            <a:srgbClr val="66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b="0"/>
              <a:t>classifier</a:t>
            </a:r>
          </a:p>
        </p:txBody>
      </p:sp>
      <p:sp>
        <p:nvSpPr>
          <p:cNvPr id="47112" name="Line 8"/>
          <p:cNvSpPr>
            <a:spLocks noChangeShapeType="1"/>
          </p:cNvSpPr>
          <p:nvPr/>
        </p:nvSpPr>
        <p:spPr bwMode="auto">
          <a:xfrm>
            <a:off x="1238250" y="3494088"/>
            <a:ext cx="2222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47113" name="Line 9"/>
          <p:cNvSpPr>
            <a:spLocks noChangeShapeType="1"/>
          </p:cNvSpPr>
          <p:nvPr/>
        </p:nvSpPr>
        <p:spPr bwMode="auto">
          <a:xfrm>
            <a:off x="1244600" y="4449763"/>
            <a:ext cx="2222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47114" name="Text Box 10"/>
          <p:cNvSpPr txBox="1">
            <a:spLocks noChangeArrowheads="1"/>
          </p:cNvSpPr>
          <p:nvPr/>
        </p:nvSpPr>
        <p:spPr bwMode="auto">
          <a:xfrm>
            <a:off x="946150" y="4951413"/>
            <a:ext cx="6905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/>
              <a:t>NNP</a:t>
            </a:r>
          </a:p>
        </p:txBody>
      </p:sp>
      <p:sp>
        <p:nvSpPr>
          <p:cNvPr id="12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50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11256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</a:rPr>
              <a:t>Sequence Labeling as Classification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Classify each token independently but use as input features, information about the surrounding tokens (sliding window).</a:t>
            </a: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854075" y="3186113"/>
            <a:ext cx="77073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b="0">
                <a:solidFill>
                  <a:srgbClr val="3333CC"/>
                </a:solidFill>
              </a:rPr>
              <a:t>John </a:t>
            </a:r>
            <a:r>
              <a:rPr lang="en-US" sz="2400" b="0"/>
              <a:t> </a:t>
            </a:r>
            <a:r>
              <a:rPr lang="en-US" sz="2400" b="0">
                <a:solidFill>
                  <a:schemeClr val="tx2"/>
                </a:solidFill>
              </a:rPr>
              <a:t>saw</a:t>
            </a:r>
            <a:r>
              <a:rPr lang="en-US" sz="2400" b="0">
                <a:solidFill>
                  <a:srgbClr val="6666FF"/>
                </a:solidFill>
              </a:rPr>
              <a:t> </a:t>
            </a:r>
            <a:r>
              <a:rPr lang="en-US" sz="2400" b="0">
                <a:solidFill>
                  <a:srgbClr val="3333CC"/>
                </a:solidFill>
              </a:rPr>
              <a:t> the  saw  and  decided  to  take  it     to   the   table.</a:t>
            </a:r>
            <a:endParaRPr lang="en-US" sz="2400" b="0">
              <a:solidFill>
                <a:srgbClr val="CC0099"/>
              </a:solidFill>
            </a:endParaRPr>
          </a:p>
        </p:txBody>
      </p:sp>
      <p:sp>
        <p:nvSpPr>
          <p:cNvPr id="49157" name="Line 5"/>
          <p:cNvSpPr>
            <a:spLocks noChangeShapeType="1"/>
          </p:cNvSpPr>
          <p:nvPr/>
        </p:nvSpPr>
        <p:spPr bwMode="auto">
          <a:xfrm>
            <a:off x="1231900" y="3536950"/>
            <a:ext cx="388938" cy="485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49158" name="Line 6"/>
          <p:cNvSpPr>
            <a:spLocks noChangeShapeType="1"/>
          </p:cNvSpPr>
          <p:nvPr/>
        </p:nvSpPr>
        <p:spPr bwMode="auto">
          <a:xfrm flipH="1">
            <a:off x="2220913" y="3524250"/>
            <a:ext cx="293687" cy="4984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1390650" y="4043363"/>
            <a:ext cx="1106488" cy="409575"/>
          </a:xfrm>
          <a:prstGeom prst="rect">
            <a:avLst/>
          </a:prstGeom>
          <a:solidFill>
            <a:srgbClr val="66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b="0"/>
              <a:t>classifier</a:t>
            </a:r>
          </a:p>
        </p:txBody>
      </p:sp>
      <p:sp>
        <p:nvSpPr>
          <p:cNvPr id="49160" name="Line 8"/>
          <p:cNvSpPr>
            <a:spLocks noChangeShapeType="1"/>
          </p:cNvSpPr>
          <p:nvPr/>
        </p:nvSpPr>
        <p:spPr bwMode="auto">
          <a:xfrm>
            <a:off x="1920875" y="3494088"/>
            <a:ext cx="2222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49161" name="Line 9"/>
          <p:cNvSpPr>
            <a:spLocks noChangeShapeType="1"/>
          </p:cNvSpPr>
          <p:nvPr/>
        </p:nvSpPr>
        <p:spPr bwMode="auto">
          <a:xfrm>
            <a:off x="1927225" y="4449763"/>
            <a:ext cx="2222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49162" name="Text Box 10"/>
          <p:cNvSpPr txBox="1">
            <a:spLocks noChangeArrowheads="1"/>
          </p:cNvSpPr>
          <p:nvPr/>
        </p:nvSpPr>
        <p:spPr bwMode="auto">
          <a:xfrm>
            <a:off x="1614488" y="4951413"/>
            <a:ext cx="7191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/>
              <a:t>VBD</a:t>
            </a:r>
          </a:p>
        </p:txBody>
      </p:sp>
      <p:sp>
        <p:nvSpPr>
          <p:cNvPr id="12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51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06759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</a:rPr>
              <a:t>Sequence Labeling as Classification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Classify each token independently but use as input features, information about the surrounding tokens (sliding window).</a:t>
            </a:r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854075" y="3186113"/>
            <a:ext cx="77073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b="0">
                <a:solidFill>
                  <a:srgbClr val="3333CC"/>
                </a:solidFill>
              </a:rPr>
              <a:t>John </a:t>
            </a:r>
            <a:r>
              <a:rPr lang="en-US" sz="2400" b="0"/>
              <a:t> </a:t>
            </a:r>
            <a:r>
              <a:rPr lang="en-US" sz="2400" b="0">
                <a:solidFill>
                  <a:schemeClr val="tx2"/>
                </a:solidFill>
              </a:rPr>
              <a:t>saw</a:t>
            </a:r>
            <a:r>
              <a:rPr lang="en-US" sz="2400" b="0">
                <a:solidFill>
                  <a:srgbClr val="6666FF"/>
                </a:solidFill>
              </a:rPr>
              <a:t> </a:t>
            </a:r>
            <a:r>
              <a:rPr lang="en-US" sz="2400" b="0">
                <a:solidFill>
                  <a:srgbClr val="3333CC"/>
                </a:solidFill>
              </a:rPr>
              <a:t> the  saw  and  decided  to  take  it     to   the   table.</a:t>
            </a:r>
            <a:endParaRPr lang="en-US" sz="2400" b="0">
              <a:solidFill>
                <a:srgbClr val="CC0099"/>
              </a:solidFill>
            </a:endParaRPr>
          </a:p>
        </p:txBody>
      </p:sp>
      <p:sp>
        <p:nvSpPr>
          <p:cNvPr id="51205" name="Line 5"/>
          <p:cNvSpPr>
            <a:spLocks noChangeShapeType="1"/>
          </p:cNvSpPr>
          <p:nvPr/>
        </p:nvSpPr>
        <p:spPr bwMode="auto">
          <a:xfrm>
            <a:off x="1755775" y="3536950"/>
            <a:ext cx="388938" cy="485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51206" name="Line 6"/>
          <p:cNvSpPr>
            <a:spLocks noChangeShapeType="1"/>
          </p:cNvSpPr>
          <p:nvPr/>
        </p:nvSpPr>
        <p:spPr bwMode="auto">
          <a:xfrm flipH="1">
            <a:off x="2744788" y="3524250"/>
            <a:ext cx="293687" cy="4984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1914525" y="4043363"/>
            <a:ext cx="1106488" cy="409575"/>
          </a:xfrm>
          <a:prstGeom prst="rect">
            <a:avLst/>
          </a:prstGeom>
          <a:solidFill>
            <a:srgbClr val="66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b="0"/>
              <a:t>classifier</a:t>
            </a:r>
          </a:p>
        </p:txBody>
      </p:sp>
      <p:sp>
        <p:nvSpPr>
          <p:cNvPr id="51208" name="Line 8"/>
          <p:cNvSpPr>
            <a:spLocks noChangeShapeType="1"/>
          </p:cNvSpPr>
          <p:nvPr/>
        </p:nvSpPr>
        <p:spPr bwMode="auto">
          <a:xfrm>
            <a:off x="2444750" y="3494088"/>
            <a:ext cx="2222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51209" name="Line 9"/>
          <p:cNvSpPr>
            <a:spLocks noChangeShapeType="1"/>
          </p:cNvSpPr>
          <p:nvPr/>
        </p:nvSpPr>
        <p:spPr bwMode="auto">
          <a:xfrm>
            <a:off x="2451100" y="4449763"/>
            <a:ext cx="2222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51210" name="Text Box 10"/>
          <p:cNvSpPr txBox="1">
            <a:spLocks noChangeArrowheads="1"/>
          </p:cNvSpPr>
          <p:nvPr/>
        </p:nvSpPr>
        <p:spPr bwMode="auto">
          <a:xfrm>
            <a:off x="2236788" y="4951413"/>
            <a:ext cx="520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/>
              <a:t>DT</a:t>
            </a:r>
          </a:p>
        </p:txBody>
      </p:sp>
      <p:sp>
        <p:nvSpPr>
          <p:cNvPr id="12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52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69876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</a:rPr>
              <a:t>Sequence Labeling as Classification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Classify each token independently but use as input features, information about the surrounding tokens (sliding window).</a:t>
            </a:r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854075" y="3186113"/>
            <a:ext cx="77073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b="0">
                <a:solidFill>
                  <a:srgbClr val="3333CC"/>
                </a:solidFill>
              </a:rPr>
              <a:t>John </a:t>
            </a:r>
            <a:r>
              <a:rPr lang="en-US" sz="2400" b="0"/>
              <a:t> </a:t>
            </a:r>
            <a:r>
              <a:rPr lang="en-US" sz="2400" b="0">
                <a:solidFill>
                  <a:schemeClr val="tx2"/>
                </a:solidFill>
              </a:rPr>
              <a:t>saw</a:t>
            </a:r>
            <a:r>
              <a:rPr lang="en-US" sz="2400" b="0">
                <a:solidFill>
                  <a:srgbClr val="6666FF"/>
                </a:solidFill>
              </a:rPr>
              <a:t> </a:t>
            </a:r>
            <a:r>
              <a:rPr lang="en-US" sz="2400" b="0">
                <a:solidFill>
                  <a:srgbClr val="3333CC"/>
                </a:solidFill>
              </a:rPr>
              <a:t> the  saw  and  decided  to  take  it     to   the   table.</a:t>
            </a:r>
            <a:endParaRPr lang="en-US" sz="2400" b="0">
              <a:solidFill>
                <a:srgbClr val="CC0099"/>
              </a:solidFill>
            </a:endParaRPr>
          </a:p>
        </p:txBody>
      </p:sp>
      <p:sp>
        <p:nvSpPr>
          <p:cNvPr id="53253" name="Line 5"/>
          <p:cNvSpPr>
            <a:spLocks noChangeShapeType="1"/>
          </p:cNvSpPr>
          <p:nvPr/>
        </p:nvSpPr>
        <p:spPr bwMode="auto">
          <a:xfrm>
            <a:off x="2341563" y="3536950"/>
            <a:ext cx="388937" cy="485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53254" name="Line 6"/>
          <p:cNvSpPr>
            <a:spLocks noChangeShapeType="1"/>
          </p:cNvSpPr>
          <p:nvPr/>
        </p:nvSpPr>
        <p:spPr bwMode="auto">
          <a:xfrm flipH="1">
            <a:off x="3330575" y="3524250"/>
            <a:ext cx="293688" cy="4984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53255" name="Rectangle 7"/>
          <p:cNvSpPr>
            <a:spLocks noChangeArrowheads="1"/>
          </p:cNvSpPr>
          <p:nvPr/>
        </p:nvSpPr>
        <p:spPr bwMode="auto">
          <a:xfrm>
            <a:off x="2500313" y="4043363"/>
            <a:ext cx="1106487" cy="409575"/>
          </a:xfrm>
          <a:prstGeom prst="rect">
            <a:avLst/>
          </a:prstGeom>
          <a:solidFill>
            <a:srgbClr val="66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b="0"/>
              <a:t>classifier</a:t>
            </a:r>
          </a:p>
        </p:txBody>
      </p:sp>
      <p:sp>
        <p:nvSpPr>
          <p:cNvPr id="53256" name="Line 8"/>
          <p:cNvSpPr>
            <a:spLocks noChangeShapeType="1"/>
          </p:cNvSpPr>
          <p:nvPr/>
        </p:nvSpPr>
        <p:spPr bwMode="auto">
          <a:xfrm>
            <a:off x="3030538" y="3494088"/>
            <a:ext cx="2222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53257" name="Line 9"/>
          <p:cNvSpPr>
            <a:spLocks noChangeShapeType="1"/>
          </p:cNvSpPr>
          <p:nvPr/>
        </p:nvSpPr>
        <p:spPr bwMode="auto">
          <a:xfrm>
            <a:off x="3036888" y="4449763"/>
            <a:ext cx="2222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53258" name="Text Box 10"/>
          <p:cNvSpPr txBox="1">
            <a:spLocks noChangeArrowheads="1"/>
          </p:cNvSpPr>
          <p:nvPr/>
        </p:nvSpPr>
        <p:spPr bwMode="auto">
          <a:xfrm>
            <a:off x="2808288" y="4951413"/>
            <a:ext cx="549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/>
              <a:t>NN</a:t>
            </a:r>
          </a:p>
        </p:txBody>
      </p:sp>
      <p:sp>
        <p:nvSpPr>
          <p:cNvPr id="12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53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51811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</a:rPr>
              <a:t>Sequence Labeling as Classification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Classify each token independently but use as input features, information about the surrounding tokens (sliding window).</a:t>
            </a:r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854075" y="3186113"/>
            <a:ext cx="77073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b="0">
                <a:solidFill>
                  <a:srgbClr val="3333CC"/>
                </a:solidFill>
              </a:rPr>
              <a:t>John </a:t>
            </a:r>
            <a:r>
              <a:rPr lang="en-US" sz="2400" b="0"/>
              <a:t> </a:t>
            </a:r>
            <a:r>
              <a:rPr lang="en-US" sz="2400" b="0">
                <a:solidFill>
                  <a:schemeClr val="tx2"/>
                </a:solidFill>
              </a:rPr>
              <a:t>saw</a:t>
            </a:r>
            <a:r>
              <a:rPr lang="en-US" sz="2400" b="0">
                <a:solidFill>
                  <a:srgbClr val="6666FF"/>
                </a:solidFill>
              </a:rPr>
              <a:t> </a:t>
            </a:r>
            <a:r>
              <a:rPr lang="en-US" sz="2400" b="0">
                <a:solidFill>
                  <a:srgbClr val="3333CC"/>
                </a:solidFill>
              </a:rPr>
              <a:t> the  saw  and  decided  to  take  it     to   the   table.</a:t>
            </a:r>
            <a:endParaRPr lang="en-US" sz="2400" b="0">
              <a:solidFill>
                <a:srgbClr val="CC0099"/>
              </a:solidFill>
            </a:endParaRPr>
          </a:p>
        </p:txBody>
      </p:sp>
      <p:sp>
        <p:nvSpPr>
          <p:cNvPr id="55301" name="Line 5"/>
          <p:cNvSpPr>
            <a:spLocks noChangeShapeType="1"/>
          </p:cNvSpPr>
          <p:nvPr/>
        </p:nvSpPr>
        <p:spPr bwMode="auto">
          <a:xfrm>
            <a:off x="3013075" y="3562350"/>
            <a:ext cx="388938" cy="485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55302" name="Line 6"/>
          <p:cNvSpPr>
            <a:spLocks noChangeShapeType="1"/>
          </p:cNvSpPr>
          <p:nvPr/>
        </p:nvSpPr>
        <p:spPr bwMode="auto">
          <a:xfrm flipH="1">
            <a:off x="4002088" y="3549650"/>
            <a:ext cx="293687" cy="4984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55303" name="Rectangle 7"/>
          <p:cNvSpPr>
            <a:spLocks noChangeArrowheads="1"/>
          </p:cNvSpPr>
          <p:nvPr/>
        </p:nvSpPr>
        <p:spPr bwMode="auto">
          <a:xfrm>
            <a:off x="3171825" y="4068763"/>
            <a:ext cx="1106488" cy="409575"/>
          </a:xfrm>
          <a:prstGeom prst="rect">
            <a:avLst/>
          </a:prstGeom>
          <a:solidFill>
            <a:srgbClr val="66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b="0"/>
              <a:t>classifier</a:t>
            </a:r>
          </a:p>
        </p:txBody>
      </p:sp>
      <p:sp>
        <p:nvSpPr>
          <p:cNvPr id="55304" name="Line 8"/>
          <p:cNvSpPr>
            <a:spLocks noChangeShapeType="1"/>
          </p:cNvSpPr>
          <p:nvPr/>
        </p:nvSpPr>
        <p:spPr bwMode="auto">
          <a:xfrm>
            <a:off x="3702050" y="3519488"/>
            <a:ext cx="2222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55305" name="Line 9"/>
          <p:cNvSpPr>
            <a:spLocks noChangeShapeType="1"/>
          </p:cNvSpPr>
          <p:nvPr/>
        </p:nvSpPr>
        <p:spPr bwMode="auto">
          <a:xfrm>
            <a:off x="3708400" y="4475163"/>
            <a:ext cx="2222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55306" name="Text Box 10"/>
          <p:cNvSpPr txBox="1">
            <a:spLocks noChangeArrowheads="1"/>
          </p:cNvSpPr>
          <p:nvPr/>
        </p:nvSpPr>
        <p:spPr bwMode="auto">
          <a:xfrm>
            <a:off x="3495675" y="4976813"/>
            <a:ext cx="520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/>
              <a:t>CC</a:t>
            </a:r>
          </a:p>
        </p:txBody>
      </p:sp>
      <p:sp>
        <p:nvSpPr>
          <p:cNvPr id="12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54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54456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</a:rPr>
              <a:t>Sequence Labeling as Classification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Classify each token independently but use as input features, information about the surrounding tokens (sliding window).</a:t>
            </a:r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854075" y="3186113"/>
            <a:ext cx="77073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b="0">
                <a:solidFill>
                  <a:srgbClr val="3333CC"/>
                </a:solidFill>
              </a:rPr>
              <a:t>John </a:t>
            </a:r>
            <a:r>
              <a:rPr lang="en-US" sz="2400" b="0"/>
              <a:t> </a:t>
            </a:r>
            <a:r>
              <a:rPr lang="en-US" sz="2400" b="0">
                <a:solidFill>
                  <a:schemeClr val="tx2"/>
                </a:solidFill>
              </a:rPr>
              <a:t>saw</a:t>
            </a:r>
            <a:r>
              <a:rPr lang="en-US" sz="2400" b="0">
                <a:solidFill>
                  <a:srgbClr val="6666FF"/>
                </a:solidFill>
              </a:rPr>
              <a:t> </a:t>
            </a:r>
            <a:r>
              <a:rPr lang="en-US" sz="2400" b="0">
                <a:solidFill>
                  <a:srgbClr val="3333CC"/>
                </a:solidFill>
              </a:rPr>
              <a:t> the  saw  and  decided  to  take  it     to   the   table.</a:t>
            </a:r>
            <a:endParaRPr lang="en-US" sz="2400" b="0">
              <a:solidFill>
                <a:srgbClr val="CC0099"/>
              </a:solidFill>
            </a:endParaRPr>
          </a:p>
        </p:txBody>
      </p:sp>
      <p:sp>
        <p:nvSpPr>
          <p:cNvPr id="57349" name="Line 5"/>
          <p:cNvSpPr>
            <a:spLocks noChangeShapeType="1"/>
          </p:cNvSpPr>
          <p:nvPr/>
        </p:nvSpPr>
        <p:spPr bwMode="auto">
          <a:xfrm>
            <a:off x="3805238" y="3536950"/>
            <a:ext cx="388937" cy="485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57350" name="Line 6"/>
          <p:cNvSpPr>
            <a:spLocks noChangeShapeType="1"/>
          </p:cNvSpPr>
          <p:nvPr/>
        </p:nvSpPr>
        <p:spPr bwMode="auto">
          <a:xfrm flipH="1">
            <a:off x="4794250" y="3524250"/>
            <a:ext cx="392113" cy="4984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57351" name="Rectangle 7"/>
          <p:cNvSpPr>
            <a:spLocks noChangeArrowheads="1"/>
          </p:cNvSpPr>
          <p:nvPr/>
        </p:nvSpPr>
        <p:spPr bwMode="auto">
          <a:xfrm>
            <a:off x="3963988" y="4043363"/>
            <a:ext cx="1106487" cy="409575"/>
          </a:xfrm>
          <a:prstGeom prst="rect">
            <a:avLst/>
          </a:prstGeom>
          <a:solidFill>
            <a:srgbClr val="66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b="0"/>
              <a:t>classifier</a:t>
            </a:r>
          </a:p>
        </p:txBody>
      </p:sp>
      <p:sp>
        <p:nvSpPr>
          <p:cNvPr id="57352" name="Line 8"/>
          <p:cNvSpPr>
            <a:spLocks noChangeShapeType="1"/>
          </p:cNvSpPr>
          <p:nvPr/>
        </p:nvSpPr>
        <p:spPr bwMode="auto">
          <a:xfrm>
            <a:off x="4494213" y="3494088"/>
            <a:ext cx="2222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57353" name="Line 9"/>
          <p:cNvSpPr>
            <a:spLocks noChangeShapeType="1"/>
          </p:cNvSpPr>
          <p:nvPr/>
        </p:nvSpPr>
        <p:spPr bwMode="auto">
          <a:xfrm>
            <a:off x="4500563" y="4449763"/>
            <a:ext cx="2222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57354" name="Text Box 10"/>
          <p:cNvSpPr txBox="1">
            <a:spLocks noChangeArrowheads="1"/>
          </p:cNvSpPr>
          <p:nvPr/>
        </p:nvSpPr>
        <p:spPr bwMode="auto">
          <a:xfrm>
            <a:off x="4187825" y="4951413"/>
            <a:ext cx="7191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/>
              <a:t>VBD</a:t>
            </a:r>
          </a:p>
        </p:txBody>
      </p:sp>
      <p:sp>
        <p:nvSpPr>
          <p:cNvPr id="12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55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04682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</a:rPr>
              <a:t>Sequence Labeling as Classification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Classify each token independently but use as input features, information about the surrounding tokens (sliding window).</a:t>
            </a:r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854075" y="3186113"/>
            <a:ext cx="77073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b="0">
                <a:solidFill>
                  <a:srgbClr val="3333CC"/>
                </a:solidFill>
              </a:rPr>
              <a:t>John </a:t>
            </a:r>
            <a:r>
              <a:rPr lang="en-US" sz="2400" b="0"/>
              <a:t> </a:t>
            </a:r>
            <a:r>
              <a:rPr lang="en-US" sz="2400" b="0">
                <a:solidFill>
                  <a:schemeClr val="tx2"/>
                </a:solidFill>
              </a:rPr>
              <a:t>saw</a:t>
            </a:r>
            <a:r>
              <a:rPr lang="en-US" sz="2400" b="0">
                <a:solidFill>
                  <a:srgbClr val="6666FF"/>
                </a:solidFill>
              </a:rPr>
              <a:t> </a:t>
            </a:r>
            <a:r>
              <a:rPr lang="en-US" sz="2400" b="0">
                <a:solidFill>
                  <a:srgbClr val="3333CC"/>
                </a:solidFill>
              </a:rPr>
              <a:t> the  saw  and  decided  to  take  it     to   the   table.</a:t>
            </a:r>
            <a:endParaRPr lang="en-US" sz="2400" b="0">
              <a:solidFill>
                <a:srgbClr val="CC0099"/>
              </a:solidFill>
            </a:endParaRPr>
          </a:p>
        </p:txBody>
      </p:sp>
      <p:sp>
        <p:nvSpPr>
          <p:cNvPr id="59397" name="Line 5"/>
          <p:cNvSpPr>
            <a:spLocks noChangeShapeType="1"/>
          </p:cNvSpPr>
          <p:nvPr/>
        </p:nvSpPr>
        <p:spPr bwMode="auto">
          <a:xfrm>
            <a:off x="4535488" y="3573463"/>
            <a:ext cx="388937" cy="485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59398" name="Line 6"/>
          <p:cNvSpPr>
            <a:spLocks noChangeShapeType="1"/>
          </p:cNvSpPr>
          <p:nvPr/>
        </p:nvSpPr>
        <p:spPr bwMode="auto">
          <a:xfrm flipH="1">
            <a:off x="5524500" y="3560763"/>
            <a:ext cx="293688" cy="4984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59399" name="Rectangle 7"/>
          <p:cNvSpPr>
            <a:spLocks noChangeArrowheads="1"/>
          </p:cNvSpPr>
          <p:nvPr/>
        </p:nvSpPr>
        <p:spPr bwMode="auto">
          <a:xfrm>
            <a:off x="4694238" y="4079875"/>
            <a:ext cx="1106487" cy="409575"/>
          </a:xfrm>
          <a:prstGeom prst="rect">
            <a:avLst/>
          </a:prstGeom>
          <a:solidFill>
            <a:srgbClr val="66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b="0"/>
              <a:t>classifier</a:t>
            </a:r>
          </a:p>
        </p:txBody>
      </p:sp>
      <p:sp>
        <p:nvSpPr>
          <p:cNvPr id="59400" name="Line 8"/>
          <p:cNvSpPr>
            <a:spLocks noChangeShapeType="1"/>
          </p:cNvSpPr>
          <p:nvPr/>
        </p:nvSpPr>
        <p:spPr bwMode="auto">
          <a:xfrm>
            <a:off x="5224463" y="3530600"/>
            <a:ext cx="2222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59401" name="Line 9"/>
          <p:cNvSpPr>
            <a:spLocks noChangeShapeType="1"/>
          </p:cNvSpPr>
          <p:nvPr/>
        </p:nvSpPr>
        <p:spPr bwMode="auto">
          <a:xfrm>
            <a:off x="5230813" y="4486275"/>
            <a:ext cx="2222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59402" name="Text Box 10"/>
          <p:cNvSpPr txBox="1">
            <a:spLocks noChangeArrowheads="1"/>
          </p:cNvSpPr>
          <p:nvPr/>
        </p:nvSpPr>
        <p:spPr bwMode="auto">
          <a:xfrm>
            <a:off x="5016500" y="4987925"/>
            <a:ext cx="520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/>
              <a:t>TO</a:t>
            </a:r>
          </a:p>
        </p:txBody>
      </p:sp>
      <p:sp>
        <p:nvSpPr>
          <p:cNvPr id="12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56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05111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</a:rPr>
              <a:t>Sequence Labeling as Classification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Classify each token independently but use as input features, information about the surrounding tokens (sliding window).</a:t>
            </a:r>
          </a:p>
        </p:txBody>
      </p:sp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854075" y="3186113"/>
            <a:ext cx="77073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b="0">
                <a:solidFill>
                  <a:srgbClr val="3333CC"/>
                </a:solidFill>
              </a:rPr>
              <a:t>John </a:t>
            </a:r>
            <a:r>
              <a:rPr lang="en-US" sz="2400" b="0"/>
              <a:t> </a:t>
            </a:r>
            <a:r>
              <a:rPr lang="en-US" sz="2400" b="0">
                <a:solidFill>
                  <a:schemeClr val="tx2"/>
                </a:solidFill>
              </a:rPr>
              <a:t>saw</a:t>
            </a:r>
            <a:r>
              <a:rPr lang="en-US" sz="2400" b="0">
                <a:solidFill>
                  <a:srgbClr val="6666FF"/>
                </a:solidFill>
              </a:rPr>
              <a:t> </a:t>
            </a:r>
            <a:r>
              <a:rPr lang="en-US" sz="2400" b="0">
                <a:solidFill>
                  <a:srgbClr val="3333CC"/>
                </a:solidFill>
              </a:rPr>
              <a:t> the  saw  and  decided  to  take  it     to   the   table.</a:t>
            </a:r>
            <a:endParaRPr lang="en-US" sz="2400" b="0">
              <a:solidFill>
                <a:srgbClr val="CC0099"/>
              </a:solidFill>
            </a:endParaRPr>
          </a:p>
        </p:txBody>
      </p:sp>
      <p:sp>
        <p:nvSpPr>
          <p:cNvPr id="61445" name="Line 5"/>
          <p:cNvSpPr>
            <a:spLocks noChangeShapeType="1"/>
          </p:cNvSpPr>
          <p:nvPr/>
        </p:nvSpPr>
        <p:spPr bwMode="auto">
          <a:xfrm>
            <a:off x="5229225" y="3500438"/>
            <a:ext cx="231775" cy="558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61446" name="Line 6"/>
          <p:cNvSpPr>
            <a:spLocks noChangeShapeType="1"/>
          </p:cNvSpPr>
          <p:nvPr/>
        </p:nvSpPr>
        <p:spPr bwMode="auto">
          <a:xfrm flipH="1">
            <a:off x="6061075" y="3549650"/>
            <a:ext cx="195263" cy="509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61447" name="Rectangle 7"/>
          <p:cNvSpPr>
            <a:spLocks noChangeArrowheads="1"/>
          </p:cNvSpPr>
          <p:nvPr/>
        </p:nvSpPr>
        <p:spPr bwMode="auto">
          <a:xfrm>
            <a:off x="5230813" y="4079875"/>
            <a:ext cx="1106487" cy="409575"/>
          </a:xfrm>
          <a:prstGeom prst="rect">
            <a:avLst/>
          </a:prstGeom>
          <a:solidFill>
            <a:srgbClr val="66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b="0"/>
              <a:t>classifier</a:t>
            </a:r>
          </a:p>
        </p:txBody>
      </p:sp>
      <p:sp>
        <p:nvSpPr>
          <p:cNvPr id="61448" name="Line 8"/>
          <p:cNvSpPr>
            <a:spLocks noChangeShapeType="1"/>
          </p:cNvSpPr>
          <p:nvPr/>
        </p:nvSpPr>
        <p:spPr bwMode="auto">
          <a:xfrm>
            <a:off x="5761038" y="3530600"/>
            <a:ext cx="2222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61449" name="Line 9"/>
          <p:cNvSpPr>
            <a:spLocks noChangeShapeType="1"/>
          </p:cNvSpPr>
          <p:nvPr/>
        </p:nvSpPr>
        <p:spPr bwMode="auto">
          <a:xfrm>
            <a:off x="5767388" y="4486275"/>
            <a:ext cx="2222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61450" name="Text Box 10"/>
          <p:cNvSpPr txBox="1">
            <a:spLocks noChangeArrowheads="1"/>
          </p:cNvSpPr>
          <p:nvPr/>
        </p:nvSpPr>
        <p:spPr bwMode="auto">
          <a:xfrm>
            <a:off x="5546725" y="4987925"/>
            <a:ext cx="5349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/>
              <a:t>VB</a:t>
            </a:r>
          </a:p>
        </p:txBody>
      </p:sp>
      <p:sp>
        <p:nvSpPr>
          <p:cNvPr id="12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57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16037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</a:rPr>
              <a:t>Sequence Labeling as Classification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Classify each token independently but use as input features, information about the surrounding tokens (sliding window).</a:t>
            </a:r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854075" y="3186113"/>
            <a:ext cx="77073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b="0">
                <a:solidFill>
                  <a:srgbClr val="3333CC"/>
                </a:solidFill>
              </a:rPr>
              <a:t>John </a:t>
            </a:r>
            <a:r>
              <a:rPr lang="en-US" sz="2400" b="0"/>
              <a:t> </a:t>
            </a:r>
            <a:r>
              <a:rPr lang="en-US" sz="2400" b="0">
                <a:solidFill>
                  <a:schemeClr val="tx2"/>
                </a:solidFill>
              </a:rPr>
              <a:t>saw</a:t>
            </a:r>
            <a:r>
              <a:rPr lang="en-US" sz="2400" b="0">
                <a:solidFill>
                  <a:srgbClr val="6666FF"/>
                </a:solidFill>
              </a:rPr>
              <a:t> </a:t>
            </a:r>
            <a:r>
              <a:rPr lang="en-US" sz="2400" b="0">
                <a:solidFill>
                  <a:srgbClr val="3333CC"/>
                </a:solidFill>
              </a:rPr>
              <a:t> the  saw  and  decided  to  take  it     to   the   table.</a:t>
            </a:r>
            <a:endParaRPr lang="en-US" sz="2400" b="0">
              <a:solidFill>
                <a:srgbClr val="CC0099"/>
              </a:solidFill>
            </a:endParaRPr>
          </a:p>
        </p:txBody>
      </p:sp>
      <p:sp>
        <p:nvSpPr>
          <p:cNvPr id="63493" name="Line 5"/>
          <p:cNvSpPr>
            <a:spLocks noChangeShapeType="1"/>
          </p:cNvSpPr>
          <p:nvPr/>
        </p:nvSpPr>
        <p:spPr bwMode="auto">
          <a:xfrm>
            <a:off x="5729288" y="3476625"/>
            <a:ext cx="231775" cy="558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63494" name="Line 6"/>
          <p:cNvSpPr>
            <a:spLocks noChangeShapeType="1"/>
          </p:cNvSpPr>
          <p:nvPr/>
        </p:nvSpPr>
        <p:spPr bwMode="auto">
          <a:xfrm flipH="1">
            <a:off x="6561138" y="3525838"/>
            <a:ext cx="195262" cy="509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63495" name="Rectangle 7"/>
          <p:cNvSpPr>
            <a:spLocks noChangeArrowheads="1"/>
          </p:cNvSpPr>
          <p:nvPr/>
        </p:nvSpPr>
        <p:spPr bwMode="auto">
          <a:xfrm>
            <a:off x="5730875" y="4056063"/>
            <a:ext cx="1106488" cy="409575"/>
          </a:xfrm>
          <a:prstGeom prst="rect">
            <a:avLst/>
          </a:prstGeom>
          <a:solidFill>
            <a:srgbClr val="66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b="0"/>
              <a:t>classifier</a:t>
            </a:r>
          </a:p>
        </p:txBody>
      </p:sp>
      <p:sp>
        <p:nvSpPr>
          <p:cNvPr id="63496" name="Line 8"/>
          <p:cNvSpPr>
            <a:spLocks noChangeShapeType="1"/>
          </p:cNvSpPr>
          <p:nvPr/>
        </p:nvSpPr>
        <p:spPr bwMode="auto">
          <a:xfrm>
            <a:off x="6261100" y="3506788"/>
            <a:ext cx="2222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63497" name="Line 9"/>
          <p:cNvSpPr>
            <a:spLocks noChangeShapeType="1"/>
          </p:cNvSpPr>
          <p:nvPr/>
        </p:nvSpPr>
        <p:spPr bwMode="auto">
          <a:xfrm>
            <a:off x="6267450" y="4462463"/>
            <a:ext cx="2222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63498" name="Text Box 10"/>
          <p:cNvSpPr txBox="1">
            <a:spLocks noChangeArrowheads="1"/>
          </p:cNvSpPr>
          <p:nvPr/>
        </p:nvSpPr>
        <p:spPr bwMode="auto">
          <a:xfrm>
            <a:off x="5999163" y="4964113"/>
            <a:ext cx="6334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/>
              <a:t>PRP</a:t>
            </a:r>
          </a:p>
        </p:txBody>
      </p:sp>
      <p:sp>
        <p:nvSpPr>
          <p:cNvPr id="12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58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40083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</a:rPr>
              <a:t>Sequence Labeling as Classification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Classify each token independently but use as input features, information about the surrounding tokens (sliding window).</a:t>
            </a:r>
          </a:p>
        </p:txBody>
      </p:sp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854075" y="3186113"/>
            <a:ext cx="77073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b="0">
                <a:solidFill>
                  <a:srgbClr val="3333CC"/>
                </a:solidFill>
              </a:rPr>
              <a:t>John </a:t>
            </a:r>
            <a:r>
              <a:rPr lang="en-US" sz="2400" b="0"/>
              <a:t> </a:t>
            </a:r>
            <a:r>
              <a:rPr lang="en-US" sz="2400" b="0">
                <a:solidFill>
                  <a:schemeClr val="tx2"/>
                </a:solidFill>
              </a:rPr>
              <a:t>saw</a:t>
            </a:r>
            <a:r>
              <a:rPr lang="en-US" sz="2400" b="0">
                <a:solidFill>
                  <a:srgbClr val="6666FF"/>
                </a:solidFill>
              </a:rPr>
              <a:t> </a:t>
            </a:r>
            <a:r>
              <a:rPr lang="en-US" sz="2400" b="0">
                <a:solidFill>
                  <a:srgbClr val="3333CC"/>
                </a:solidFill>
              </a:rPr>
              <a:t> the  saw  and  decided  to  take  it     to   the   table.</a:t>
            </a:r>
            <a:endParaRPr lang="en-US" sz="2400" b="0">
              <a:solidFill>
                <a:srgbClr val="CC0099"/>
              </a:solidFill>
            </a:endParaRPr>
          </a:p>
        </p:txBody>
      </p:sp>
      <p:sp>
        <p:nvSpPr>
          <p:cNvPr id="65541" name="Line 5"/>
          <p:cNvSpPr>
            <a:spLocks noChangeShapeType="1"/>
          </p:cNvSpPr>
          <p:nvPr/>
        </p:nvSpPr>
        <p:spPr bwMode="auto">
          <a:xfrm>
            <a:off x="6230938" y="3502025"/>
            <a:ext cx="303212" cy="546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65542" name="Line 6"/>
          <p:cNvSpPr>
            <a:spLocks noChangeShapeType="1"/>
          </p:cNvSpPr>
          <p:nvPr/>
        </p:nvSpPr>
        <p:spPr bwMode="auto">
          <a:xfrm flipH="1">
            <a:off x="7134225" y="3549650"/>
            <a:ext cx="293688" cy="4984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65543" name="Rectangle 7"/>
          <p:cNvSpPr>
            <a:spLocks noChangeArrowheads="1"/>
          </p:cNvSpPr>
          <p:nvPr/>
        </p:nvSpPr>
        <p:spPr bwMode="auto">
          <a:xfrm>
            <a:off x="6303963" y="4068763"/>
            <a:ext cx="1106487" cy="409575"/>
          </a:xfrm>
          <a:prstGeom prst="rect">
            <a:avLst/>
          </a:prstGeom>
          <a:solidFill>
            <a:srgbClr val="66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b="0"/>
              <a:t>classifier</a:t>
            </a:r>
          </a:p>
        </p:txBody>
      </p:sp>
      <p:sp>
        <p:nvSpPr>
          <p:cNvPr id="65544" name="Line 8"/>
          <p:cNvSpPr>
            <a:spLocks noChangeShapeType="1"/>
          </p:cNvSpPr>
          <p:nvPr/>
        </p:nvSpPr>
        <p:spPr bwMode="auto">
          <a:xfrm>
            <a:off x="6834188" y="3519488"/>
            <a:ext cx="2222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65545" name="Line 9"/>
          <p:cNvSpPr>
            <a:spLocks noChangeShapeType="1"/>
          </p:cNvSpPr>
          <p:nvPr/>
        </p:nvSpPr>
        <p:spPr bwMode="auto">
          <a:xfrm>
            <a:off x="6840538" y="4475163"/>
            <a:ext cx="2222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65546" name="Text Box 10"/>
          <p:cNvSpPr txBox="1">
            <a:spLocks noChangeArrowheads="1"/>
          </p:cNvSpPr>
          <p:nvPr/>
        </p:nvSpPr>
        <p:spPr bwMode="auto">
          <a:xfrm>
            <a:off x="6662738" y="4976813"/>
            <a:ext cx="4492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/>
              <a:t>IN</a:t>
            </a:r>
          </a:p>
        </p:txBody>
      </p:sp>
      <p:sp>
        <p:nvSpPr>
          <p:cNvPr id="12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59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44854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States and Observations	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</a:pPr>
            <a:r>
              <a:rPr lang="en-US" sz="2400">
                <a:ea typeface="ＭＳ Ｐゴシック" charset="0"/>
              </a:rPr>
              <a:t>Process of change is viewed as series of snapshots, each describing the state of the world at a particular time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2400">
                <a:ea typeface="ＭＳ Ｐゴシック" charset="0"/>
              </a:rPr>
              <a:t>Each time slice involves a set of random variables indexed by t:</a:t>
            </a:r>
          </a:p>
          <a:p>
            <a:pPr marL="990600" lvl="1" indent="-533400" eaLnBrk="1" hangingPunct="1">
              <a:lnSpc>
                <a:spcPct val="90000"/>
              </a:lnSpc>
            </a:pPr>
            <a:r>
              <a:rPr lang="en-US" sz="2000">
                <a:ea typeface="ＭＳ Ｐゴシック" charset="0"/>
              </a:rPr>
              <a:t>the set of unobservable state variables </a:t>
            </a:r>
            <a:r>
              <a:rPr lang="en-US" sz="2000" b="1">
                <a:ea typeface="ＭＳ Ｐゴシック" charset="0"/>
              </a:rPr>
              <a:t>X</a:t>
            </a:r>
            <a:r>
              <a:rPr lang="en-US" sz="2000" baseline="-25000">
                <a:ea typeface="ＭＳ Ｐゴシック" charset="0"/>
              </a:rPr>
              <a:t>t </a:t>
            </a:r>
          </a:p>
          <a:p>
            <a:pPr marL="990600" lvl="1" indent="-533400" eaLnBrk="1" hangingPunct="1">
              <a:lnSpc>
                <a:spcPct val="90000"/>
              </a:lnSpc>
            </a:pPr>
            <a:r>
              <a:rPr lang="en-US" sz="2000">
                <a:ea typeface="ＭＳ Ｐゴシック" charset="0"/>
              </a:rPr>
              <a:t>the set of observable evidence variable </a:t>
            </a:r>
            <a:r>
              <a:rPr lang="en-US" sz="2000" b="1">
                <a:ea typeface="ＭＳ Ｐゴシック" charset="0"/>
              </a:rPr>
              <a:t>E</a:t>
            </a:r>
            <a:r>
              <a:rPr lang="en-US" sz="2000" baseline="-25000">
                <a:ea typeface="ＭＳ Ｐゴシック" charset="0"/>
              </a:rPr>
              <a:t>t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2400">
                <a:ea typeface="ＭＳ Ｐゴシック" charset="0"/>
              </a:rPr>
              <a:t>The observation at time t is </a:t>
            </a:r>
            <a:r>
              <a:rPr lang="en-US" sz="2400" b="1">
                <a:ea typeface="ＭＳ Ｐゴシック" charset="0"/>
              </a:rPr>
              <a:t>E</a:t>
            </a:r>
            <a:r>
              <a:rPr lang="en-US" sz="2400" baseline="-25000">
                <a:ea typeface="ＭＳ Ｐゴシック" charset="0"/>
              </a:rPr>
              <a:t>t</a:t>
            </a:r>
            <a:r>
              <a:rPr lang="en-US" sz="2400">
                <a:ea typeface="ＭＳ Ｐゴシック" charset="0"/>
              </a:rPr>
              <a:t> = </a:t>
            </a:r>
            <a:r>
              <a:rPr lang="en-US" sz="2400" b="1">
                <a:ea typeface="ＭＳ Ｐゴシック" charset="0"/>
              </a:rPr>
              <a:t>e</a:t>
            </a:r>
            <a:r>
              <a:rPr lang="en-US" sz="2400" baseline="-25000">
                <a:ea typeface="ＭＳ Ｐゴシック" charset="0"/>
              </a:rPr>
              <a:t>t </a:t>
            </a:r>
            <a:r>
              <a:rPr lang="en-US" sz="2400">
                <a:ea typeface="ＭＳ Ｐゴシック" charset="0"/>
              </a:rPr>
              <a:t>for some set of values e</a:t>
            </a:r>
            <a:r>
              <a:rPr lang="en-US" sz="2400" baseline="-25000">
                <a:ea typeface="ＭＳ Ｐゴシック" charset="0"/>
              </a:rPr>
              <a:t>t</a:t>
            </a:r>
            <a:endParaRPr lang="en-US" sz="2400">
              <a:ea typeface="ＭＳ Ｐゴシック" charset="0"/>
            </a:endParaRP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2400">
                <a:ea typeface="ＭＳ Ｐゴシック" charset="0"/>
              </a:rPr>
              <a:t>The notation </a:t>
            </a:r>
            <a:r>
              <a:rPr lang="en-US" sz="2400" b="1">
                <a:ea typeface="ＭＳ Ｐゴシック" charset="0"/>
              </a:rPr>
              <a:t>X</a:t>
            </a:r>
            <a:r>
              <a:rPr lang="en-US" sz="2400" baseline="-25000">
                <a:ea typeface="ＭＳ Ｐゴシック" charset="0"/>
              </a:rPr>
              <a:t>a:b</a:t>
            </a:r>
            <a:r>
              <a:rPr lang="en-US" sz="2400">
                <a:ea typeface="ＭＳ Ｐゴシック" charset="0"/>
              </a:rPr>
              <a:t> denotes the set of variables from </a:t>
            </a:r>
            <a:r>
              <a:rPr lang="en-US" sz="2400" b="1">
                <a:ea typeface="ＭＳ Ｐゴシック" charset="0"/>
              </a:rPr>
              <a:t>X</a:t>
            </a:r>
            <a:r>
              <a:rPr lang="en-US" sz="2400" baseline="-25000">
                <a:ea typeface="ＭＳ Ｐゴシック" charset="0"/>
              </a:rPr>
              <a:t>a</a:t>
            </a:r>
            <a:r>
              <a:rPr lang="en-US" sz="2400">
                <a:ea typeface="ＭＳ Ｐゴシック" charset="0"/>
              </a:rPr>
              <a:t> to </a:t>
            </a:r>
            <a:r>
              <a:rPr lang="en-US" sz="2400" b="1">
                <a:ea typeface="ＭＳ Ｐゴシック" charset="0"/>
              </a:rPr>
              <a:t>X</a:t>
            </a:r>
            <a:r>
              <a:rPr lang="en-US" sz="2400" baseline="-25000">
                <a:ea typeface="ＭＳ Ｐゴシック" charset="0"/>
              </a:rPr>
              <a:t>b</a:t>
            </a:r>
            <a:endParaRPr lang="en-US" sz="2400">
              <a:ea typeface="ＭＳ Ｐゴシック" charset="0"/>
            </a:endParaRPr>
          </a:p>
        </p:txBody>
      </p:sp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52129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</a:rPr>
              <a:t>Sequence Labeling as Classification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Classify each token independently but use as input features, information about the surrounding tokens (sliding window).</a:t>
            </a:r>
          </a:p>
        </p:txBody>
      </p:sp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854075" y="3186113"/>
            <a:ext cx="77073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b="0">
                <a:solidFill>
                  <a:srgbClr val="3333CC"/>
                </a:solidFill>
              </a:rPr>
              <a:t>John </a:t>
            </a:r>
            <a:r>
              <a:rPr lang="en-US" sz="2400" b="0"/>
              <a:t> </a:t>
            </a:r>
            <a:r>
              <a:rPr lang="en-US" sz="2400" b="0">
                <a:solidFill>
                  <a:schemeClr val="tx2"/>
                </a:solidFill>
              </a:rPr>
              <a:t>saw</a:t>
            </a:r>
            <a:r>
              <a:rPr lang="en-US" sz="2400" b="0">
                <a:solidFill>
                  <a:srgbClr val="6666FF"/>
                </a:solidFill>
              </a:rPr>
              <a:t> </a:t>
            </a:r>
            <a:r>
              <a:rPr lang="en-US" sz="2400" b="0">
                <a:solidFill>
                  <a:srgbClr val="3333CC"/>
                </a:solidFill>
              </a:rPr>
              <a:t> the  saw  and  decided  to  take  it     to   the   table.</a:t>
            </a:r>
            <a:endParaRPr lang="en-US" sz="2400" b="0">
              <a:solidFill>
                <a:srgbClr val="CC0099"/>
              </a:solidFill>
            </a:endParaRPr>
          </a:p>
        </p:txBody>
      </p:sp>
      <p:sp>
        <p:nvSpPr>
          <p:cNvPr id="67589" name="Line 5"/>
          <p:cNvSpPr>
            <a:spLocks noChangeShapeType="1"/>
          </p:cNvSpPr>
          <p:nvPr/>
        </p:nvSpPr>
        <p:spPr bwMode="auto">
          <a:xfrm>
            <a:off x="6853238" y="3524250"/>
            <a:ext cx="206375" cy="485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67590" name="Line 6"/>
          <p:cNvSpPr>
            <a:spLocks noChangeShapeType="1"/>
          </p:cNvSpPr>
          <p:nvPr/>
        </p:nvSpPr>
        <p:spPr bwMode="auto">
          <a:xfrm flipH="1">
            <a:off x="7659688" y="3511550"/>
            <a:ext cx="293687" cy="4984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67591" name="Rectangle 7"/>
          <p:cNvSpPr>
            <a:spLocks noChangeArrowheads="1"/>
          </p:cNvSpPr>
          <p:nvPr/>
        </p:nvSpPr>
        <p:spPr bwMode="auto">
          <a:xfrm>
            <a:off x="6829425" y="4030663"/>
            <a:ext cx="1106488" cy="409575"/>
          </a:xfrm>
          <a:prstGeom prst="rect">
            <a:avLst/>
          </a:prstGeom>
          <a:solidFill>
            <a:srgbClr val="66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b="0"/>
              <a:t>classifier</a:t>
            </a:r>
          </a:p>
        </p:txBody>
      </p:sp>
      <p:sp>
        <p:nvSpPr>
          <p:cNvPr id="67592" name="Line 8"/>
          <p:cNvSpPr>
            <a:spLocks noChangeShapeType="1"/>
          </p:cNvSpPr>
          <p:nvPr/>
        </p:nvSpPr>
        <p:spPr bwMode="auto">
          <a:xfrm>
            <a:off x="7359650" y="3481388"/>
            <a:ext cx="2222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67593" name="Line 9"/>
          <p:cNvSpPr>
            <a:spLocks noChangeShapeType="1"/>
          </p:cNvSpPr>
          <p:nvPr/>
        </p:nvSpPr>
        <p:spPr bwMode="auto">
          <a:xfrm>
            <a:off x="7366000" y="4437063"/>
            <a:ext cx="2222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67594" name="Text Box 10"/>
          <p:cNvSpPr txBox="1">
            <a:spLocks noChangeArrowheads="1"/>
          </p:cNvSpPr>
          <p:nvPr/>
        </p:nvSpPr>
        <p:spPr bwMode="auto">
          <a:xfrm>
            <a:off x="7151688" y="4938713"/>
            <a:ext cx="520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/>
              <a:t>DT</a:t>
            </a:r>
          </a:p>
        </p:txBody>
      </p:sp>
      <p:sp>
        <p:nvSpPr>
          <p:cNvPr id="12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60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29606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</a:rPr>
              <a:t>Sequence Labeling as Classification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Classify each token independently but use as input features, information about the surrounding tokens (sliding window).</a:t>
            </a:r>
          </a:p>
        </p:txBody>
      </p:sp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854075" y="3186113"/>
            <a:ext cx="77073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b="0">
                <a:solidFill>
                  <a:srgbClr val="3333CC"/>
                </a:solidFill>
              </a:rPr>
              <a:t>John </a:t>
            </a:r>
            <a:r>
              <a:rPr lang="en-US" sz="2400" b="0"/>
              <a:t> </a:t>
            </a:r>
            <a:r>
              <a:rPr lang="en-US" sz="2400" b="0">
                <a:solidFill>
                  <a:schemeClr val="tx2"/>
                </a:solidFill>
              </a:rPr>
              <a:t>saw</a:t>
            </a:r>
            <a:r>
              <a:rPr lang="en-US" sz="2400" b="0">
                <a:solidFill>
                  <a:srgbClr val="6666FF"/>
                </a:solidFill>
              </a:rPr>
              <a:t> </a:t>
            </a:r>
            <a:r>
              <a:rPr lang="en-US" sz="2400" b="0">
                <a:solidFill>
                  <a:srgbClr val="3333CC"/>
                </a:solidFill>
              </a:rPr>
              <a:t> the  saw  and  decided  to  take  it     to   the   table.</a:t>
            </a:r>
            <a:endParaRPr lang="en-US" sz="2400" b="0">
              <a:solidFill>
                <a:srgbClr val="CC0099"/>
              </a:solidFill>
            </a:endParaRPr>
          </a:p>
        </p:txBody>
      </p:sp>
      <p:sp>
        <p:nvSpPr>
          <p:cNvPr id="69637" name="Line 5"/>
          <p:cNvSpPr>
            <a:spLocks noChangeShapeType="1"/>
          </p:cNvSpPr>
          <p:nvPr/>
        </p:nvSpPr>
        <p:spPr bwMode="auto">
          <a:xfrm>
            <a:off x="7353300" y="3524250"/>
            <a:ext cx="388938" cy="485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69638" name="Line 6"/>
          <p:cNvSpPr>
            <a:spLocks noChangeShapeType="1"/>
          </p:cNvSpPr>
          <p:nvPr/>
        </p:nvSpPr>
        <p:spPr bwMode="auto">
          <a:xfrm flipH="1">
            <a:off x="8342313" y="3511550"/>
            <a:ext cx="293687" cy="4984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69639" name="Rectangle 7"/>
          <p:cNvSpPr>
            <a:spLocks noChangeArrowheads="1"/>
          </p:cNvSpPr>
          <p:nvPr/>
        </p:nvSpPr>
        <p:spPr bwMode="auto">
          <a:xfrm>
            <a:off x="7512050" y="4030663"/>
            <a:ext cx="1106488" cy="409575"/>
          </a:xfrm>
          <a:prstGeom prst="rect">
            <a:avLst/>
          </a:prstGeom>
          <a:solidFill>
            <a:srgbClr val="66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b="0"/>
              <a:t>classifier</a:t>
            </a:r>
          </a:p>
        </p:txBody>
      </p:sp>
      <p:sp>
        <p:nvSpPr>
          <p:cNvPr id="69640" name="Line 8"/>
          <p:cNvSpPr>
            <a:spLocks noChangeShapeType="1"/>
          </p:cNvSpPr>
          <p:nvPr/>
        </p:nvSpPr>
        <p:spPr bwMode="auto">
          <a:xfrm>
            <a:off x="8042275" y="3481388"/>
            <a:ext cx="2222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69641" name="Line 9"/>
          <p:cNvSpPr>
            <a:spLocks noChangeShapeType="1"/>
          </p:cNvSpPr>
          <p:nvPr/>
        </p:nvSpPr>
        <p:spPr bwMode="auto">
          <a:xfrm>
            <a:off x="8048625" y="4437063"/>
            <a:ext cx="2222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69642" name="Text Box 10"/>
          <p:cNvSpPr txBox="1">
            <a:spLocks noChangeArrowheads="1"/>
          </p:cNvSpPr>
          <p:nvPr/>
        </p:nvSpPr>
        <p:spPr bwMode="auto">
          <a:xfrm>
            <a:off x="7820025" y="4938713"/>
            <a:ext cx="549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/>
              <a:t>NN</a:t>
            </a:r>
          </a:p>
        </p:txBody>
      </p:sp>
      <p:sp>
        <p:nvSpPr>
          <p:cNvPr id="12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61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92552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>
                <a:latin typeface="+mn-lt"/>
              </a:rPr>
              <a:t>Sequence Labeling as </a:t>
            </a:r>
            <a:r>
              <a:rPr lang="en-US" sz="3200" dirty="0" smtClean="0">
                <a:latin typeface="+mn-lt"/>
              </a:rPr>
              <a:t>Classification</a:t>
            </a:r>
            <a:endParaRPr lang="en-US" sz="3200" dirty="0">
              <a:latin typeface="+mn-lt"/>
            </a:endParaRP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sz="2800" dirty="0"/>
              <a:t>Using Outputs as Inputs</a:t>
            </a:r>
            <a:endParaRPr lang="en-US" dirty="0" smtClean="0"/>
          </a:p>
          <a:p>
            <a:pPr eaLnBrk="1" hangingPunct="1"/>
            <a:r>
              <a:rPr lang="en-US" dirty="0" smtClean="0"/>
              <a:t>Better </a:t>
            </a:r>
            <a:r>
              <a:rPr lang="en-US" dirty="0"/>
              <a:t>input features are usually the </a:t>
            </a:r>
            <a:r>
              <a:rPr lang="en-US" dirty="0">
                <a:solidFill>
                  <a:srgbClr val="FF0000"/>
                </a:solidFill>
              </a:rPr>
              <a:t>categories</a:t>
            </a:r>
            <a:r>
              <a:rPr lang="en-US" dirty="0"/>
              <a:t> of the surrounding tokens, but these are not available yet.</a:t>
            </a:r>
          </a:p>
          <a:p>
            <a:pPr eaLnBrk="1" hangingPunct="1"/>
            <a:r>
              <a:rPr lang="en-US" dirty="0"/>
              <a:t>Can use category of either the preceding or succeeding tokens by going forward or back and using previous output.</a:t>
            </a: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62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99406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</a:rPr>
              <a:t>Forward Classification</a:t>
            </a:r>
          </a:p>
        </p:txBody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828675" y="2687638"/>
            <a:ext cx="77073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endParaRPr lang="en-US" sz="2400" b="0">
              <a:solidFill>
                <a:srgbClr val="3333CC"/>
              </a:solidFill>
            </a:endParaRPr>
          </a:p>
          <a:p>
            <a:pPr eaLnBrk="1" hangingPunct="1"/>
            <a:r>
              <a:rPr lang="en-US" sz="2400" b="0">
                <a:solidFill>
                  <a:srgbClr val="3333CC"/>
                </a:solidFill>
              </a:rPr>
              <a:t>John </a:t>
            </a:r>
            <a:r>
              <a:rPr lang="en-US" sz="2400" b="0"/>
              <a:t> </a:t>
            </a:r>
            <a:r>
              <a:rPr lang="en-US" sz="2400" b="0">
                <a:solidFill>
                  <a:schemeClr val="tx2"/>
                </a:solidFill>
              </a:rPr>
              <a:t>saw</a:t>
            </a:r>
            <a:r>
              <a:rPr lang="en-US" sz="2400" b="0">
                <a:solidFill>
                  <a:srgbClr val="6666FF"/>
                </a:solidFill>
              </a:rPr>
              <a:t> </a:t>
            </a:r>
            <a:r>
              <a:rPr lang="en-US" sz="2400" b="0">
                <a:solidFill>
                  <a:srgbClr val="3333CC"/>
                </a:solidFill>
              </a:rPr>
              <a:t> the  saw  and  decided  to  take  it     to   the   table.</a:t>
            </a:r>
            <a:endParaRPr lang="en-US" sz="2400" b="0">
              <a:solidFill>
                <a:srgbClr val="CC0099"/>
              </a:solidFill>
            </a:endParaRPr>
          </a:p>
        </p:txBody>
      </p:sp>
      <p:sp>
        <p:nvSpPr>
          <p:cNvPr id="73732" name="Line 4"/>
          <p:cNvSpPr>
            <a:spLocks noChangeShapeType="1"/>
          </p:cNvSpPr>
          <p:nvPr/>
        </p:nvSpPr>
        <p:spPr bwMode="auto">
          <a:xfrm>
            <a:off x="598488" y="3051175"/>
            <a:ext cx="511175" cy="8874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73733" name="Line 5"/>
          <p:cNvSpPr>
            <a:spLocks noChangeShapeType="1"/>
          </p:cNvSpPr>
          <p:nvPr/>
        </p:nvSpPr>
        <p:spPr bwMode="auto">
          <a:xfrm flipH="1">
            <a:off x="1514475" y="3440113"/>
            <a:ext cx="293688" cy="4984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73734" name="Rectangle 6"/>
          <p:cNvSpPr>
            <a:spLocks noChangeArrowheads="1"/>
          </p:cNvSpPr>
          <p:nvPr/>
        </p:nvSpPr>
        <p:spPr bwMode="auto">
          <a:xfrm>
            <a:off x="684213" y="3959225"/>
            <a:ext cx="1106487" cy="409575"/>
          </a:xfrm>
          <a:prstGeom prst="rect">
            <a:avLst/>
          </a:prstGeom>
          <a:solidFill>
            <a:srgbClr val="66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en-US" b="0"/>
              <a:t>classifier</a:t>
            </a:r>
          </a:p>
        </p:txBody>
      </p:sp>
      <p:sp>
        <p:nvSpPr>
          <p:cNvPr id="73735" name="Line 7"/>
          <p:cNvSpPr>
            <a:spLocks noChangeShapeType="1"/>
          </p:cNvSpPr>
          <p:nvPr/>
        </p:nvSpPr>
        <p:spPr bwMode="auto">
          <a:xfrm>
            <a:off x="1214438" y="3409950"/>
            <a:ext cx="2222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73736" name="Line 8"/>
          <p:cNvSpPr>
            <a:spLocks noChangeShapeType="1"/>
          </p:cNvSpPr>
          <p:nvPr/>
        </p:nvSpPr>
        <p:spPr bwMode="auto">
          <a:xfrm>
            <a:off x="1220788" y="4365625"/>
            <a:ext cx="2222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73737" name="Text Box 9"/>
          <p:cNvSpPr txBox="1">
            <a:spLocks noChangeArrowheads="1"/>
          </p:cNvSpPr>
          <p:nvPr/>
        </p:nvSpPr>
        <p:spPr bwMode="auto">
          <a:xfrm>
            <a:off x="912813" y="4867275"/>
            <a:ext cx="768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/>
              <a:t>NNP</a:t>
            </a:r>
          </a:p>
        </p:txBody>
      </p:sp>
      <p:sp>
        <p:nvSpPr>
          <p:cNvPr id="73738" name="Line 10"/>
          <p:cNvSpPr>
            <a:spLocks noChangeShapeType="1"/>
          </p:cNvSpPr>
          <p:nvPr/>
        </p:nvSpPr>
        <p:spPr bwMode="auto">
          <a:xfrm>
            <a:off x="0" y="3068638"/>
            <a:ext cx="858838" cy="8874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12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63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01865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</a:rPr>
              <a:t>Forward Classification</a:t>
            </a:r>
          </a:p>
        </p:txBody>
      </p:sp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828675" y="2687638"/>
            <a:ext cx="77073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b="0">
                <a:solidFill>
                  <a:srgbClr val="3333CC"/>
                </a:solidFill>
              </a:rPr>
              <a:t> NNP</a:t>
            </a:r>
          </a:p>
          <a:p>
            <a:pPr eaLnBrk="1" hangingPunct="1"/>
            <a:r>
              <a:rPr lang="en-US" sz="2400" b="0">
                <a:solidFill>
                  <a:srgbClr val="3333CC"/>
                </a:solidFill>
              </a:rPr>
              <a:t>John </a:t>
            </a:r>
            <a:r>
              <a:rPr lang="en-US" sz="2400" b="0"/>
              <a:t> </a:t>
            </a:r>
            <a:r>
              <a:rPr lang="en-US" sz="2400" b="0">
                <a:solidFill>
                  <a:schemeClr val="tx2"/>
                </a:solidFill>
              </a:rPr>
              <a:t>saw</a:t>
            </a:r>
            <a:r>
              <a:rPr lang="en-US" sz="2400" b="0">
                <a:solidFill>
                  <a:srgbClr val="6666FF"/>
                </a:solidFill>
              </a:rPr>
              <a:t> </a:t>
            </a:r>
            <a:r>
              <a:rPr lang="en-US" sz="2400" b="0">
                <a:solidFill>
                  <a:srgbClr val="3333CC"/>
                </a:solidFill>
              </a:rPr>
              <a:t> the  saw  and  decided  to  take  it     to   the   table.</a:t>
            </a:r>
            <a:endParaRPr lang="en-US" sz="2400" b="0">
              <a:solidFill>
                <a:srgbClr val="CC0099"/>
              </a:solidFill>
            </a:endParaRPr>
          </a:p>
        </p:txBody>
      </p:sp>
      <p:sp>
        <p:nvSpPr>
          <p:cNvPr id="75780" name="Line 4"/>
          <p:cNvSpPr>
            <a:spLocks noChangeShapeType="1"/>
          </p:cNvSpPr>
          <p:nvPr/>
        </p:nvSpPr>
        <p:spPr bwMode="auto">
          <a:xfrm>
            <a:off x="1208088" y="3062288"/>
            <a:ext cx="511175" cy="8874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75781" name="Line 5"/>
          <p:cNvSpPr>
            <a:spLocks noChangeShapeType="1"/>
          </p:cNvSpPr>
          <p:nvPr/>
        </p:nvSpPr>
        <p:spPr bwMode="auto">
          <a:xfrm flipH="1">
            <a:off x="2124075" y="3451225"/>
            <a:ext cx="293688" cy="4984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75782" name="Rectangle 6"/>
          <p:cNvSpPr>
            <a:spLocks noChangeArrowheads="1"/>
          </p:cNvSpPr>
          <p:nvPr/>
        </p:nvSpPr>
        <p:spPr bwMode="auto">
          <a:xfrm>
            <a:off x="1293813" y="3970338"/>
            <a:ext cx="1106487" cy="409575"/>
          </a:xfrm>
          <a:prstGeom prst="rect">
            <a:avLst/>
          </a:prstGeom>
          <a:solidFill>
            <a:srgbClr val="66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en-US" b="0"/>
              <a:t>classifier</a:t>
            </a:r>
          </a:p>
        </p:txBody>
      </p:sp>
      <p:sp>
        <p:nvSpPr>
          <p:cNvPr id="75783" name="Line 7"/>
          <p:cNvSpPr>
            <a:spLocks noChangeShapeType="1"/>
          </p:cNvSpPr>
          <p:nvPr/>
        </p:nvSpPr>
        <p:spPr bwMode="auto">
          <a:xfrm>
            <a:off x="1824038" y="3421063"/>
            <a:ext cx="2222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75784" name="Line 8"/>
          <p:cNvSpPr>
            <a:spLocks noChangeShapeType="1"/>
          </p:cNvSpPr>
          <p:nvPr/>
        </p:nvSpPr>
        <p:spPr bwMode="auto">
          <a:xfrm>
            <a:off x="1830388" y="4376738"/>
            <a:ext cx="2222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75785" name="Text Box 9"/>
          <p:cNvSpPr txBox="1">
            <a:spLocks noChangeArrowheads="1"/>
          </p:cNvSpPr>
          <p:nvPr/>
        </p:nvSpPr>
        <p:spPr bwMode="auto">
          <a:xfrm>
            <a:off x="1462088" y="4878388"/>
            <a:ext cx="755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/>
              <a:t>VBD</a:t>
            </a:r>
          </a:p>
        </p:txBody>
      </p:sp>
      <p:sp>
        <p:nvSpPr>
          <p:cNvPr id="75786" name="Line 10"/>
          <p:cNvSpPr>
            <a:spLocks noChangeShapeType="1"/>
          </p:cNvSpPr>
          <p:nvPr/>
        </p:nvSpPr>
        <p:spPr bwMode="auto">
          <a:xfrm>
            <a:off x="609600" y="3079750"/>
            <a:ext cx="858838" cy="8874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12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64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17677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</a:rPr>
              <a:t>Forward Classification</a:t>
            </a:r>
          </a:p>
        </p:txBody>
      </p:sp>
      <p:sp>
        <p:nvSpPr>
          <p:cNvPr id="77827" name="Text Box 3"/>
          <p:cNvSpPr txBox="1">
            <a:spLocks noChangeArrowheads="1"/>
          </p:cNvSpPr>
          <p:nvPr/>
        </p:nvSpPr>
        <p:spPr bwMode="auto">
          <a:xfrm>
            <a:off x="828675" y="2687638"/>
            <a:ext cx="77073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b="0">
                <a:solidFill>
                  <a:srgbClr val="3333CC"/>
                </a:solidFill>
              </a:rPr>
              <a:t>NNP  VBD</a:t>
            </a:r>
          </a:p>
          <a:p>
            <a:pPr eaLnBrk="1" hangingPunct="1"/>
            <a:r>
              <a:rPr lang="en-US" sz="2400" b="0">
                <a:solidFill>
                  <a:srgbClr val="3333CC"/>
                </a:solidFill>
              </a:rPr>
              <a:t>John </a:t>
            </a:r>
            <a:r>
              <a:rPr lang="en-US" sz="2400" b="0"/>
              <a:t> </a:t>
            </a:r>
            <a:r>
              <a:rPr lang="en-US" sz="2400" b="0">
                <a:solidFill>
                  <a:schemeClr val="tx2"/>
                </a:solidFill>
              </a:rPr>
              <a:t>saw</a:t>
            </a:r>
            <a:r>
              <a:rPr lang="en-US" sz="2400" b="0">
                <a:solidFill>
                  <a:srgbClr val="6666FF"/>
                </a:solidFill>
              </a:rPr>
              <a:t> </a:t>
            </a:r>
            <a:r>
              <a:rPr lang="en-US" sz="2400" b="0">
                <a:solidFill>
                  <a:srgbClr val="3333CC"/>
                </a:solidFill>
              </a:rPr>
              <a:t> the  saw  and  decided  to  take  it     to   the   table.</a:t>
            </a:r>
            <a:endParaRPr lang="en-US" sz="2400" b="0">
              <a:solidFill>
                <a:srgbClr val="CC0099"/>
              </a:solidFill>
            </a:endParaRPr>
          </a:p>
        </p:txBody>
      </p:sp>
      <p:sp>
        <p:nvSpPr>
          <p:cNvPr id="77828" name="Line 4"/>
          <p:cNvSpPr>
            <a:spLocks noChangeShapeType="1"/>
          </p:cNvSpPr>
          <p:nvPr/>
        </p:nvSpPr>
        <p:spPr bwMode="auto">
          <a:xfrm>
            <a:off x="1830388" y="3051175"/>
            <a:ext cx="511175" cy="8874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77829" name="Line 5"/>
          <p:cNvSpPr>
            <a:spLocks noChangeShapeType="1"/>
          </p:cNvSpPr>
          <p:nvPr/>
        </p:nvSpPr>
        <p:spPr bwMode="auto">
          <a:xfrm flipH="1">
            <a:off x="2746375" y="3440113"/>
            <a:ext cx="293688" cy="4984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77830" name="Rectangle 6"/>
          <p:cNvSpPr>
            <a:spLocks noChangeArrowheads="1"/>
          </p:cNvSpPr>
          <p:nvPr/>
        </p:nvSpPr>
        <p:spPr bwMode="auto">
          <a:xfrm>
            <a:off x="1916113" y="3959225"/>
            <a:ext cx="1106487" cy="409575"/>
          </a:xfrm>
          <a:prstGeom prst="rect">
            <a:avLst/>
          </a:prstGeom>
          <a:solidFill>
            <a:srgbClr val="66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en-US" b="0"/>
              <a:t>classifier</a:t>
            </a:r>
          </a:p>
        </p:txBody>
      </p:sp>
      <p:sp>
        <p:nvSpPr>
          <p:cNvPr id="77831" name="Line 7"/>
          <p:cNvSpPr>
            <a:spLocks noChangeShapeType="1"/>
          </p:cNvSpPr>
          <p:nvPr/>
        </p:nvSpPr>
        <p:spPr bwMode="auto">
          <a:xfrm>
            <a:off x="2446338" y="3409950"/>
            <a:ext cx="2222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77832" name="Line 8"/>
          <p:cNvSpPr>
            <a:spLocks noChangeShapeType="1"/>
          </p:cNvSpPr>
          <p:nvPr/>
        </p:nvSpPr>
        <p:spPr bwMode="auto">
          <a:xfrm>
            <a:off x="2452688" y="4365625"/>
            <a:ext cx="2222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77833" name="Text Box 9"/>
          <p:cNvSpPr txBox="1">
            <a:spLocks noChangeArrowheads="1"/>
          </p:cNvSpPr>
          <p:nvPr/>
        </p:nvSpPr>
        <p:spPr bwMode="auto">
          <a:xfrm>
            <a:off x="2120900" y="4867275"/>
            <a:ext cx="5603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/>
              <a:t>DT</a:t>
            </a:r>
          </a:p>
        </p:txBody>
      </p:sp>
      <p:sp>
        <p:nvSpPr>
          <p:cNvPr id="77834" name="Line 10"/>
          <p:cNvSpPr>
            <a:spLocks noChangeShapeType="1"/>
          </p:cNvSpPr>
          <p:nvPr/>
        </p:nvSpPr>
        <p:spPr bwMode="auto">
          <a:xfrm>
            <a:off x="1231900" y="3068638"/>
            <a:ext cx="858838" cy="8874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12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65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52681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</a:rPr>
              <a:t>Forward Classification</a:t>
            </a:r>
          </a:p>
        </p:txBody>
      </p:sp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828675" y="2687638"/>
            <a:ext cx="77073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b="0">
                <a:solidFill>
                  <a:srgbClr val="3333CC"/>
                </a:solidFill>
              </a:rPr>
              <a:t> NNP VBD DT</a:t>
            </a:r>
          </a:p>
          <a:p>
            <a:pPr eaLnBrk="1" hangingPunct="1"/>
            <a:r>
              <a:rPr lang="en-US" sz="2400" b="0">
                <a:solidFill>
                  <a:srgbClr val="3333CC"/>
                </a:solidFill>
              </a:rPr>
              <a:t>John </a:t>
            </a:r>
            <a:r>
              <a:rPr lang="en-US" sz="2400" b="0"/>
              <a:t> </a:t>
            </a:r>
            <a:r>
              <a:rPr lang="en-US" sz="2400" b="0">
                <a:solidFill>
                  <a:schemeClr val="tx2"/>
                </a:solidFill>
              </a:rPr>
              <a:t>saw</a:t>
            </a:r>
            <a:r>
              <a:rPr lang="en-US" sz="2400" b="0">
                <a:solidFill>
                  <a:srgbClr val="6666FF"/>
                </a:solidFill>
              </a:rPr>
              <a:t> </a:t>
            </a:r>
            <a:r>
              <a:rPr lang="en-US" sz="2400" b="0">
                <a:solidFill>
                  <a:srgbClr val="3333CC"/>
                </a:solidFill>
              </a:rPr>
              <a:t> the  saw  and  decided  to  take  it     to   the   table.</a:t>
            </a:r>
            <a:endParaRPr lang="en-US" sz="2400" b="0">
              <a:solidFill>
                <a:srgbClr val="CC0099"/>
              </a:solidFill>
            </a:endParaRPr>
          </a:p>
        </p:txBody>
      </p:sp>
      <p:sp>
        <p:nvSpPr>
          <p:cNvPr id="79876" name="Line 4"/>
          <p:cNvSpPr>
            <a:spLocks noChangeShapeType="1"/>
          </p:cNvSpPr>
          <p:nvPr/>
        </p:nvSpPr>
        <p:spPr bwMode="auto">
          <a:xfrm>
            <a:off x="2416175" y="3063875"/>
            <a:ext cx="511175" cy="8874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79877" name="Line 5"/>
          <p:cNvSpPr>
            <a:spLocks noChangeShapeType="1"/>
          </p:cNvSpPr>
          <p:nvPr/>
        </p:nvSpPr>
        <p:spPr bwMode="auto">
          <a:xfrm flipH="1">
            <a:off x="3332163" y="3452813"/>
            <a:ext cx="293687" cy="4984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79878" name="Rectangle 6"/>
          <p:cNvSpPr>
            <a:spLocks noChangeArrowheads="1"/>
          </p:cNvSpPr>
          <p:nvPr/>
        </p:nvSpPr>
        <p:spPr bwMode="auto">
          <a:xfrm>
            <a:off x="2501900" y="3971925"/>
            <a:ext cx="1106488" cy="409575"/>
          </a:xfrm>
          <a:prstGeom prst="rect">
            <a:avLst/>
          </a:prstGeom>
          <a:solidFill>
            <a:srgbClr val="66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en-US" b="0"/>
              <a:t>classifier</a:t>
            </a:r>
          </a:p>
        </p:txBody>
      </p:sp>
      <p:sp>
        <p:nvSpPr>
          <p:cNvPr id="79879" name="Line 7"/>
          <p:cNvSpPr>
            <a:spLocks noChangeShapeType="1"/>
          </p:cNvSpPr>
          <p:nvPr/>
        </p:nvSpPr>
        <p:spPr bwMode="auto">
          <a:xfrm>
            <a:off x="3032125" y="3422650"/>
            <a:ext cx="2222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79880" name="Line 8"/>
          <p:cNvSpPr>
            <a:spLocks noChangeShapeType="1"/>
          </p:cNvSpPr>
          <p:nvPr/>
        </p:nvSpPr>
        <p:spPr bwMode="auto">
          <a:xfrm>
            <a:off x="3038475" y="4378325"/>
            <a:ext cx="2222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79881" name="Text Box 9"/>
          <p:cNvSpPr txBox="1">
            <a:spLocks noChangeArrowheads="1"/>
          </p:cNvSpPr>
          <p:nvPr/>
        </p:nvSpPr>
        <p:spPr bwMode="auto">
          <a:xfrm>
            <a:off x="2754313" y="4879975"/>
            <a:ext cx="5603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/>
              <a:t>NN</a:t>
            </a:r>
          </a:p>
        </p:txBody>
      </p:sp>
      <p:sp>
        <p:nvSpPr>
          <p:cNvPr id="79882" name="Line 10"/>
          <p:cNvSpPr>
            <a:spLocks noChangeShapeType="1"/>
          </p:cNvSpPr>
          <p:nvPr/>
        </p:nvSpPr>
        <p:spPr bwMode="auto">
          <a:xfrm>
            <a:off x="1817688" y="3081338"/>
            <a:ext cx="858837" cy="8874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12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66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89350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</a:rPr>
              <a:t>Forward Classification</a:t>
            </a:r>
          </a:p>
        </p:txBody>
      </p:sp>
      <p:sp>
        <p:nvSpPr>
          <p:cNvPr id="81923" name="Text Box 3"/>
          <p:cNvSpPr txBox="1">
            <a:spLocks noChangeArrowheads="1"/>
          </p:cNvSpPr>
          <p:nvPr/>
        </p:nvSpPr>
        <p:spPr bwMode="auto">
          <a:xfrm>
            <a:off x="828675" y="2687638"/>
            <a:ext cx="77073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b="0">
                <a:solidFill>
                  <a:srgbClr val="3333CC"/>
                </a:solidFill>
              </a:rPr>
              <a:t> NNP VBD DT  NN</a:t>
            </a:r>
          </a:p>
          <a:p>
            <a:pPr eaLnBrk="1" hangingPunct="1"/>
            <a:r>
              <a:rPr lang="en-US" sz="2400" b="0">
                <a:solidFill>
                  <a:srgbClr val="3333CC"/>
                </a:solidFill>
              </a:rPr>
              <a:t>John </a:t>
            </a:r>
            <a:r>
              <a:rPr lang="en-US" sz="2400" b="0"/>
              <a:t> </a:t>
            </a:r>
            <a:r>
              <a:rPr lang="en-US" sz="2400" b="0">
                <a:solidFill>
                  <a:schemeClr val="tx2"/>
                </a:solidFill>
              </a:rPr>
              <a:t>saw</a:t>
            </a:r>
            <a:r>
              <a:rPr lang="en-US" sz="2400" b="0">
                <a:solidFill>
                  <a:srgbClr val="6666FF"/>
                </a:solidFill>
              </a:rPr>
              <a:t> </a:t>
            </a:r>
            <a:r>
              <a:rPr lang="en-US" sz="2400" b="0">
                <a:solidFill>
                  <a:srgbClr val="3333CC"/>
                </a:solidFill>
              </a:rPr>
              <a:t> the  saw  and  decided  to  take  it     to   the   table.</a:t>
            </a:r>
            <a:endParaRPr lang="en-US" sz="2400" b="0">
              <a:solidFill>
                <a:srgbClr val="CC0099"/>
              </a:solidFill>
            </a:endParaRPr>
          </a:p>
        </p:txBody>
      </p:sp>
      <p:sp>
        <p:nvSpPr>
          <p:cNvPr id="81924" name="Line 4"/>
          <p:cNvSpPr>
            <a:spLocks noChangeShapeType="1"/>
          </p:cNvSpPr>
          <p:nvPr/>
        </p:nvSpPr>
        <p:spPr bwMode="auto">
          <a:xfrm>
            <a:off x="2965450" y="3063875"/>
            <a:ext cx="511175" cy="8874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81925" name="Line 5"/>
          <p:cNvSpPr>
            <a:spLocks noChangeShapeType="1"/>
          </p:cNvSpPr>
          <p:nvPr/>
        </p:nvSpPr>
        <p:spPr bwMode="auto">
          <a:xfrm flipH="1">
            <a:off x="3881438" y="3452813"/>
            <a:ext cx="293687" cy="4984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81926" name="Rectangle 6"/>
          <p:cNvSpPr>
            <a:spLocks noChangeArrowheads="1"/>
          </p:cNvSpPr>
          <p:nvPr/>
        </p:nvSpPr>
        <p:spPr bwMode="auto">
          <a:xfrm>
            <a:off x="3051175" y="3971925"/>
            <a:ext cx="1106488" cy="409575"/>
          </a:xfrm>
          <a:prstGeom prst="rect">
            <a:avLst/>
          </a:prstGeom>
          <a:solidFill>
            <a:srgbClr val="66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en-US" b="0"/>
              <a:t>classifier</a:t>
            </a:r>
          </a:p>
        </p:txBody>
      </p:sp>
      <p:sp>
        <p:nvSpPr>
          <p:cNvPr id="81927" name="Line 7"/>
          <p:cNvSpPr>
            <a:spLocks noChangeShapeType="1"/>
          </p:cNvSpPr>
          <p:nvPr/>
        </p:nvSpPr>
        <p:spPr bwMode="auto">
          <a:xfrm>
            <a:off x="3581400" y="3422650"/>
            <a:ext cx="2222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81928" name="Line 8"/>
          <p:cNvSpPr>
            <a:spLocks noChangeShapeType="1"/>
          </p:cNvSpPr>
          <p:nvPr/>
        </p:nvSpPr>
        <p:spPr bwMode="auto">
          <a:xfrm>
            <a:off x="3587750" y="4378325"/>
            <a:ext cx="2222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81929" name="Text Box 9"/>
          <p:cNvSpPr txBox="1">
            <a:spLocks noChangeArrowheads="1"/>
          </p:cNvSpPr>
          <p:nvPr/>
        </p:nvSpPr>
        <p:spPr bwMode="auto">
          <a:xfrm>
            <a:off x="3241675" y="4879975"/>
            <a:ext cx="706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/>
              <a:t>CC</a:t>
            </a:r>
          </a:p>
        </p:txBody>
      </p:sp>
      <p:sp>
        <p:nvSpPr>
          <p:cNvPr id="81930" name="Line 10"/>
          <p:cNvSpPr>
            <a:spLocks noChangeShapeType="1"/>
          </p:cNvSpPr>
          <p:nvPr/>
        </p:nvSpPr>
        <p:spPr bwMode="auto">
          <a:xfrm>
            <a:off x="2366963" y="3081338"/>
            <a:ext cx="858837" cy="8874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12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67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36687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</a:rPr>
              <a:t>Forward Classification</a:t>
            </a:r>
          </a:p>
        </p:txBody>
      </p:sp>
      <p:sp>
        <p:nvSpPr>
          <p:cNvPr id="83971" name="Text Box 3"/>
          <p:cNvSpPr txBox="1">
            <a:spLocks noChangeArrowheads="1"/>
          </p:cNvSpPr>
          <p:nvPr/>
        </p:nvSpPr>
        <p:spPr bwMode="auto">
          <a:xfrm>
            <a:off x="828675" y="2687638"/>
            <a:ext cx="77073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b="0">
                <a:solidFill>
                  <a:srgbClr val="3333CC"/>
                </a:solidFill>
              </a:rPr>
              <a:t> NNP VBD DT NN  CC</a:t>
            </a:r>
          </a:p>
          <a:p>
            <a:pPr eaLnBrk="1" hangingPunct="1"/>
            <a:r>
              <a:rPr lang="en-US" sz="2400" b="0">
                <a:solidFill>
                  <a:srgbClr val="3333CC"/>
                </a:solidFill>
              </a:rPr>
              <a:t>John </a:t>
            </a:r>
            <a:r>
              <a:rPr lang="en-US" sz="2400" b="0"/>
              <a:t> </a:t>
            </a:r>
            <a:r>
              <a:rPr lang="en-US" sz="2400" b="0">
                <a:solidFill>
                  <a:schemeClr val="tx2"/>
                </a:solidFill>
              </a:rPr>
              <a:t>saw</a:t>
            </a:r>
            <a:r>
              <a:rPr lang="en-US" sz="2400" b="0">
                <a:solidFill>
                  <a:srgbClr val="6666FF"/>
                </a:solidFill>
              </a:rPr>
              <a:t> </a:t>
            </a:r>
            <a:r>
              <a:rPr lang="en-US" sz="2400" b="0">
                <a:solidFill>
                  <a:srgbClr val="3333CC"/>
                </a:solidFill>
              </a:rPr>
              <a:t> the  saw  and  decided  to  take  it     to   the   table.</a:t>
            </a:r>
            <a:endParaRPr lang="en-US" sz="2400" b="0">
              <a:solidFill>
                <a:srgbClr val="CC0099"/>
              </a:solidFill>
            </a:endParaRPr>
          </a:p>
        </p:txBody>
      </p:sp>
      <p:sp>
        <p:nvSpPr>
          <p:cNvPr id="83972" name="Line 4"/>
          <p:cNvSpPr>
            <a:spLocks noChangeShapeType="1"/>
          </p:cNvSpPr>
          <p:nvPr/>
        </p:nvSpPr>
        <p:spPr bwMode="auto">
          <a:xfrm>
            <a:off x="3843338" y="3051175"/>
            <a:ext cx="511175" cy="8874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83973" name="Line 5"/>
          <p:cNvSpPr>
            <a:spLocks noChangeShapeType="1"/>
          </p:cNvSpPr>
          <p:nvPr/>
        </p:nvSpPr>
        <p:spPr bwMode="auto">
          <a:xfrm flipH="1">
            <a:off x="4759325" y="3440113"/>
            <a:ext cx="293688" cy="4984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3929063" y="3959225"/>
            <a:ext cx="1106487" cy="409575"/>
          </a:xfrm>
          <a:prstGeom prst="rect">
            <a:avLst/>
          </a:prstGeom>
          <a:solidFill>
            <a:srgbClr val="66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en-US" b="0"/>
              <a:t>classifier</a:t>
            </a:r>
          </a:p>
        </p:txBody>
      </p:sp>
      <p:sp>
        <p:nvSpPr>
          <p:cNvPr id="83975" name="Line 7"/>
          <p:cNvSpPr>
            <a:spLocks noChangeShapeType="1"/>
          </p:cNvSpPr>
          <p:nvPr/>
        </p:nvSpPr>
        <p:spPr bwMode="auto">
          <a:xfrm>
            <a:off x="4459288" y="3409950"/>
            <a:ext cx="2222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83976" name="Line 8"/>
          <p:cNvSpPr>
            <a:spLocks noChangeShapeType="1"/>
          </p:cNvSpPr>
          <p:nvPr/>
        </p:nvSpPr>
        <p:spPr bwMode="auto">
          <a:xfrm>
            <a:off x="4465638" y="4365625"/>
            <a:ext cx="2222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83977" name="Text Box 9"/>
          <p:cNvSpPr txBox="1">
            <a:spLocks noChangeArrowheads="1"/>
          </p:cNvSpPr>
          <p:nvPr/>
        </p:nvSpPr>
        <p:spPr bwMode="auto">
          <a:xfrm>
            <a:off x="4119563" y="4867275"/>
            <a:ext cx="8286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/>
              <a:t>VBD</a:t>
            </a:r>
          </a:p>
        </p:txBody>
      </p:sp>
      <p:sp>
        <p:nvSpPr>
          <p:cNvPr id="83978" name="Line 10"/>
          <p:cNvSpPr>
            <a:spLocks noChangeShapeType="1"/>
          </p:cNvSpPr>
          <p:nvPr/>
        </p:nvSpPr>
        <p:spPr bwMode="auto">
          <a:xfrm>
            <a:off x="3073400" y="3055938"/>
            <a:ext cx="1030288" cy="9001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12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68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29533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</a:rPr>
              <a:t>Forward Classification</a:t>
            </a:r>
          </a:p>
        </p:txBody>
      </p:sp>
      <p:sp>
        <p:nvSpPr>
          <p:cNvPr id="86019" name="Text Box 3"/>
          <p:cNvSpPr txBox="1">
            <a:spLocks noChangeArrowheads="1"/>
          </p:cNvSpPr>
          <p:nvPr/>
        </p:nvSpPr>
        <p:spPr bwMode="auto">
          <a:xfrm>
            <a:off x="828675" y="2687638"/>
            <a:ext cx="77073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b="0">
                <a:solidFill>
                  <a:srgbClr val="3333CC"/>
                </a:solidFill>
              </a:rPr>
              <a:t> NNP VBD DT NN  CC    VBD</a:t>
            </a:r>
          </a:p>
          <a:p>
            <a:pPr eaLnBrk="1" hangingPunct="1"/>
            <a:r>
              <a:rPr lang="en-US" sz="2400" b="0">
                <a:solidFill>
                  <a:srgbClr val="3333CC"/>
                </a:solidFill>
              </a:rPr>
              <a:t>John </a:t>
            </a:r>
            <a:r>
              <a:rPr lang="en-US" sz="2400" b="0"/>
              <a:t> </a:t>
            </a:r>
            <a:r>
              <a:rPr lang="en-US" sz="2400" b="0">
                <a:solidFill>
                  <a:schemeClr val="tx2"/>
                </a:solidFill>
              </a:rPr>
              <a:t>saw</a:t>
            </a:r>
            <a:r>
              <a:rPr lang="en-US" sz="2400" b="0">
                <a:solidFill>
                  <a:srgbClr val="6666FF"/>
                </a:solidFill>
              </a:rPr>
              <a:t> </a:t>
            </a:r>
            <a:r>
              <a:rPr lang="en-US" sz="2400" b="0">
                <a:solidFill>
                  <a:srgbClr val="3333CC"/>
                </a:solidFill>
              </a:rPr>
              <a:t> the  saw  and  decided  to  take  it     to   the   table.</a:t>
            </a:r>
          </a:p>
        </p:txBody>
      </p:sp>
      <p:sp>
        <p:nvSpPr>
          <p:cNvPr id="86020" name="Line 4"/>
          <p:cNvSpPr>
            <a:spLocks noChangeShapeType="1"/>
          </p:cNvSpPr>
          <p:nvPr/>
        </p:nvSpPr>
        <p:spPr bwMode="auto">
          <a:xfrm>
            <a:off x="4573588" y="3027363"/>
            <a:ext cx="511175" cy="8874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86021" name="Line 5"/>
          <p:cNvSpPr>
            <a:spLocks noChangeShapeType="1"/>
          </p:cNvSpPr>
          <p:nvPr/>
        </p:nvSpPr>
        <p:spPr bwMode="auto">
          <a:xfrm flipH="1">
            <a:off x="5489575" y="3416300"/>
            <a:ext cx="293688" cy="4984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86022" name="Rectangle 6"/>
          <p:cNvSpPr>
            <a:spLocks noChangeArrowheads="1"/>
          </p:cNvSpPr>
          <p:nvPr/>
        </p:nvSpPr>
        <p:spPr bwMode="auto">
          <a:xfrm>
            <a:off x="4659313" y="3935413"/>
            <a:ext cx="1106487" cy="409575"/>
          </a:xfrm>
          <a:prstGeom prst="rect">
            <a:avLst/>
          </a:prstGeom>
          <a:solidFill>
            <a:srgbClr val="66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en-US" b="0"/>
              <a:t>classifier</a:t>
            </a:r>
          </a:p>
        </p:txBody>
      </p:sp>
      <p:sp>
        <p:nvSpPr>
          <p:cNvPr id="86023" name="Line 7"/>
          <p:cNvSpPr>
            <a:spLocks noChangeShapeType="1"/>
          </p:cNvSpPr>
          <p:nvPr/>
        </p:nvSpPr>
        <p:spPr bwMode="auto">
          <a:xfrm>
            <a:off x="5189538" y="3386138"/>
            <a:ext cx="2222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86024" name="Line 8"/>
          <p:cNvSpPr>
            <a:spLocks noChangeShapeType="1"/>
          </p:cNvSpPr>
          <p:nvPr/>
        </p:nvSpPr>
        <p:spPr bwMode="auto">
          <a:xfrm>
            <a:off x="5195888" y="4341813"/>
            <a:ext cx="2222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86025" name="Text Box 9"/>
          <p:cNvSpPr txBox="1">
            <a:spLocks noChangeArrowheads="1"/>
          </p:cNvSpPr>
          <p:nvPr/>
        </p:nvSpPr>
        <p:spPr bwMode="auto">
          <a:xfrm>
            <a:off x="4849813" y="4843463"/>
            <a:ext cx="706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/>
              <a:t>TO</a:t>
            </a:r>
          </a:p>
        </p:txBody>
      </p:sp>
      <p:sp>
        <p:nvSpPr>
          <p:cNvPr id="86026" name="Line 10"/>
          <p:cNvSpPr>
            <a:spLocks noChangeShapeType="1"/>
          </p:cNvSpPr>
          <p:nvPr/>
        </p:nvSpPr>
        <p:spPr bwMode="auto">
          <a:xfrm>
            <a:off x="3803650" y="3032125"/>
            <a:ext cx="1030288" cy="9001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12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69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907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>
          <a:xfrm>
            <a:off x="193104" y="201960"/>
            <a:ext cx="8915400" cy="1066800"/>
          </a:xfrm>
          <a:noFill/>
        </p:spPr>
        <p:txBody>
          <a:bodyPr/>
          <a:lstStyle/>
          <a:p>
            <a:pPr eaLnBrk="1" hangingPunct="1"/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Dynamic Bayesian Networks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12776"/>
            <a:ext cx="7010400" cy="1905000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</a:pPr>
            <a:r>
              <a:rPr lang="en-US" sz="2400" dirty="0">
                <a:ea typeface="ＭＳ Ｐゴシック" charset="0"/>
                <a:cs typeface="ＭＳ Ｐゴシック" charset="0"/>
              </a:rPr>
              <a:t>How can we model </a:t>
            </a:r>
            <a:r>
              <a:rPr lang="en-US" sz="2400" dirty="0">
                <a:solidFill>
                  <a:schemeClr val="accent1"/>
                </a:solidFill>
                <a:ea typeface="ＭＳ Ｐゴシック" charset="0"/>
                <a:cs typeface="ＭＳ Ｐゴシック" charset="0"/>
              </a:rPr>
              <a:t>dynamic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situations with a Bayesian network?</a:t>
            </a:r>
            <a:endParaRPr lang="en-US" sz="2400" dirty="0">
              <a:solidFill>
                <a:schemeClr val="accent1"/>
              </a:solidFill>
              <a:ea typeface="ＭＳ Ｐゴシック" charset="0"/>
              <a:cs typeface="ＭＳ Ｐゴシック" charset="0"/>
            </a:endParaRPr>
          </a:p>
          <a:p>
            <a:pPr marL="457200" indent="-457200" eaLnBrk="1" hangingPunct="1">
              <a:lnSpc>
                <a:spcPct val="90000"/>
              </a:lnSpc>
              <a:buFont typeface="Times" charset="0"/>
              <a:buNone/>
            </a:pPr>
            <a:endParaRPr lang="en-US" sz="2400" dirty="0">
              <a:solidFill>
                <a:schemeClr val="accent1"/>
              </a:solidFill>
              <a:ea typeface="ＭＳ Ｐゴシック" charset="0"/>
              <a:cs typeface="ＭＳ Ｐゴシック" charset="0"/>
            </a:endParaRPr>
          </a:p>
          <a:p>
            <a:pPr marL="457200" indent="-457200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sz="2400" dirty="0">
                <a:ea typeface="ＭＳ Ｐゴシック" charset="0"/>
                <a:cs typeface="ＭＳ Ｐゴシック" charset="0"/>
              </a:rPr>
              <a:t>Example: Is it raining today?</a:t>
            </a:r>
          </a:p>
          <a:p>
            <a:pPr marL="457200" indent="-457200" eaLnBrk="1" hangingPunct="1">
              <a:lnSpc>
                <a:spcPct val="90000"/>
              </a:lnSpc>
              <a:buFont typeface="Times" charset="0"/>
              <a:buNone/>
            </a:pPr>
            <a:endParaRPr lang="en-US" sz="2400" dirty="0">
              <a:ea typeface="ＭＳ Ｐゴシック" charset="0"/>
              <a:cs typeface="ＭＳ Ｐゴシック" charset="0"/>
            </a:endParaRPr>
          </a:p>
          <a:p>
            <a:pPr marL="457200" indent="-457200" eaLnBrk="1" hangingPunct="1">
              <a:lnSpc>
                <a:spcPct val="90000"/>
              </a:lnSpc>
              <a:buFont typeface="Times" charset="0"/>
              <a:buNone/>
            </a:pPr>
            <a:endParaRPr lang="en-US" sz="2400" dirty="0">
              <a:ea typeface="ＭＳ Ｐゴシック" charset="0"/>
              <a:cs typeface="ＭＳ Ｐゴシック" charset="0"/>
            </a:endParaRPr>
          </a:p>
          <a:p>
            <a:pPr marL="457200" indent="-457200" eaLnBrk="1" hangingPunct="1">
              <a:lnSpc>
                <a:spcPct val="90000"/>
              </a:lnSpc>
              <a:buFont typeface="Times" charset="0"/>
              <a:buNone/>
            </a:pPr>
            <a:endParaRPr lang="en-US" sz="2400" dirty="0">
              <a:ea typeface="ＭＳ Ｐゴシック" charset="0"/>
              <a:cs typeface="ＭＳ Ｐゴシック" charset="0"/>
            </a:endParaRPr>
          </a:p>
          <a:p>
            <a:pPr marL="457200" indent="-457200" eaLnBrk="1" hangingPunct="1">
              <a:lnSpc>
                <a:spcPct val="90000"/>
              </a:lnSpc>
              <a:buFont typeface="Times" charset="0"/>
              <a:buNone/>
            </a:pPr>
            <a:endParaRPr lang="en-US" sz="2400" dirty="0">
              <a:ea typeface="ＭＳ Ｐゴシック" charset="0"/>
              <a:cs typeface="ＭＳ Ｐゴシック" charset="0"/>
            </a:endParaRPr>
          </a:p>
          <a:p>
            <a:pPr marL="457200" indent="-457200" eaLnBrk="1" hangingPunct="1">
              <a:lnSpc>
                <a:spcPct val="90000"/>
              </a:lnSpc>
              <a:buFont typeface="Times" charset="0"/>
              <a:buNone/>
            </a:pPr>
            <a:endParaRPr lang="en-US" sz="2400" dirty="0">
              <a:ea typeface="ＭＳ Ｐゴシック" charset="0"/>
              <a:cs typeface="ＭＳ Ｐゴシック" charset="0"/>
            </a:endParaRPr>
          </a:p>
          <a:p>
            <a:pPr marL="457200" indent="-457200" eaLnBrk="1" hangingPunct="1">
              <a:lnSpc>
                <a:spcPct val="90000"/>
              </a:lnSpc>
              <a:buFont typeface="Times" charset="0"/>
              <a:buNone/>
            </a:pPr>
            <a:endParaRPr lang="en-US" sz="2400" dirty="0"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27651" name="Object 2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044968493"/>
              </p:ext>
            </p:extLst>
          </p:nvPr>
        </p:nvGraphicFramePr>
        <p:xfrm>
          <a:off x="3429000" y="3089176"/>
          <a:ext cx="1555750" cy="1169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6" name="Formel" r:id="rId4" imgW="622300" imgH="457200" progId="Equation.3">
                  <p:embed/>
                </p:oleObj>
              </mc:Choice>
              <mc:Fallback>
                <p:oleObj name="Formel" r:id="rId4" imgW="6223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089176"/>
                        <a:ext cx="1555750" cy="1169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2" name="Text Box 5"/>
          <p:cNvSpPr txBox="1">
            <a:spLocks noChangeArrowheads="1"/>
          </p:cNvSpPr>
          <p:nvPr/>
        </p:nvSpPr>
        <p:spPr bwMode="auto">
          <a:xfrm>
            <a:off x="914400" y="4689376"/>
            <a:ext cx="6019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charset="0"/>
              <a:buNone/>
            </a:pPr>
            <a:r>
              <a:rPr lang="en-US" sz="1800" i="0">
                <a:latin typeface="+mn-lt"/>
              </a:rPr>
              <a:t>     next step: specify dependencies among the variables.</a:t>
            </a:r>
          </a:p>
        </p:txBody>
      </p:sp>
      <p:sp>
        <p:nvSpPr>
          <p:cNvPr id="27653" name="AutoShape 6"/>
          <p:cNvSpPr>
            <a:spLocks noChangeArrowheads="1"/>
          </p:cNvSpPr>
          <p:nvPr/>
        </p:nvSpPr>
        <p:spPr bwMode="auto">
          <a:xfrm>
            <a:off x="990600" y="4765576"/>
            <a:ext cx="228600" cy="2286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4" name="Text Box 7"/>
          <p:cNvSpPr txBox="1">
            <a:spLocks noChangeArrowheads="1"/>
          </p:cNvSpPr>
          <p:nvPr/>
        </p:nvSpPr>
        <p:spPr bwMode="auto">
          <a:xfrm>
            <a:off x="838200" y="5375176"/>
            <a:ext cx="7620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0" dirty="0">
                <a:latin typeface="+mn-lt"/>
              </a:rPr>
              <a:t>The term “dynamic” means we are modeling a dynamic system, not that</a:t>
            </a:r>
          </a:p>
          <a:p>
            <a:pPr eaLnBrk="1" hangingPunct="1"/>
            <a:r>
              <a:rPr lang="en-US" sz="1800" i="0" dirty="0">
                <a:latin typeface="+mn-lt"/>
              </a:rPr>
              <a:t>the network structure changes over time.</a:t>
            </a:r>
          </a:p>
        </p:txBody>
      </p:sp>
      <p:sp>
        <p:nvSpPr>
          <p:cNvPr id="8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48762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</a:rPr>
              <a:t>Forward Classification</a:t>
            </a:r>
          </a:p>
        </p:txBody>
      </p:sp>
      <p:sp>
        <p:nvSpPr>
          <p:cNvPr id="88067" name="Text Box 3"/>
          <p:cNvSpPr txBox="1">
            <a:spLocks noChangeArrowheads="1"/>
          </p:cNvSpPr>
          <p:nvPr/>
        </p:nvSpPr>
        <p:spPr bwMode="auto">
          <a:xfrm>
            <a:off x="828675" y="2687638"/>
            <a:ext cx="77073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b="0">
                <a:solidFill>
                  <a:srgbClr val="3333CC"/>
                </a:solidFill>
              </a:rPr>
              <a:t> NNP VBD DT NN  CC    VBD   TO</a:t>
            </a:r>
          </a:p>
          <a:p>
            <a:pPr eaLnBrk="1" hangingPunct="1"/>
            <a:r>
              <a:rPr lang="en-US" sz="2400" b="0">
                <a:solidFill>
                  <a:srgbClr val="3333CC"/>
                </a:solidFill>
              </a:rPr>
              <a:t>John </a:t>
            </a:r>
            <a:r>
              <a:rPr lang="en-US" sz="2400" b="0"/>
              <a:t> </a:t>
            </a:r>
            <a:r>
              <a:rPr lang="en-US" sz="2400" b="0">
                <a:solidFill>
                  <a:schemeClr val="tx2"/>
                </a:solidFill>
              </a:rPr>
              <a:t>saw</a:t>
            </a:r>
            <a:r>
              <a:rPr lang="en-US" sz="2400" b="0">
                <a:solidFill>
                  <a:srgbClr val="6666FF"/>
                </a:solidFill>
              </a:rPr>
              <a:t> </a:t>
            </a:r>
            <a:r>
              <a:rPr lang="en-US" sz="2400" b="0">
                <a:solidFill>
                  <a:srgbClr val="3333CC"/>
                </a:solidFill>
              </a:rPr>
              <a:t> the  saw  and  decided  to  take  it     to   the   table.</a:t>
            </a:r>
          </a:p>
        </p:txBody>
      </p:sp>
      <p:sp>
        <p:nvSpPr>
          <p:cNvPr id="88068" name="Line 4"/>
          <p:cNvSpPr>
            <a:spLocks noChangeShapeType="1"/>
          </p:cNvSpPr>
          <p:nvPr/>
        </p:nvSpPr>
        <p:spPr bwMode="auto">
          <a:xfrm>
            <a:off x="5146675" y="3014663"/>
            <a:ext cx="511175" cy="8874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88069" name="Line 5"/>
          <p:cNvSpPr>
            <a:spLocks noChangeShapeType="1"/>
          </p:cNvSpPr>
          <p:nvPr/>
        </p:nvSpPr>
        <p:spPr bwMode="auto">
          <a:xfrm flipH="1">
            <a:off x="6062663" y="3403600"/>
            <a:ext cx="171450" cy="4984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88070" name="Rectangle 6"/>
          <p:cNvSpPr>
            <a:spLocks noChangeArrowheads="1"/>
          </p:cNvSpPr>
          <p:nvPr/>
        </p:nvSpPr>
        <p:spPr bwMode="auto">
          <a:xfrm>
            <a:off x="5232400" y="3922713"/>
            <a:ext cx="1106488" cy="409575"/>
          </a:xfrm>
          <a:prstGeom prst="rect">
            <a:avLst/>
          </a:prstGeom>
          <a:solidFill>
            <a:srgbClr val="66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en-US" b="0"/>
              <a:t>classifier</a:t>
            </a:r>
          </a:p>
        </p:txBody>
      </p:sp>
      <p:sp>
        <p:nvSpPr>
          <p:cNvPr id="88071" name="Line 7"/>
          <p:cNvSpPr>
            <a:spLocks noChangeShapeType="1"/>
          </p:cNvSpPr>
          <p:nvPr/>
        </p:nvSpPr>
        <p:spPr bwMode="auto">
          <a:xfrm>
            <a:off x="5762625" y="3373438"/>
            <a:ext cx="2222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88072" name="Line 8"/>
          <p:cNvSpPr>
            <a:spLocks noChangeShapeType="1"/>
          </p:cNvSpPr>
          <p:nvPr/>
        </p:nvSpPr>
        <p:spPr bwMode="auto">
          <a:xfrm>
            <a:off x="5768975" y="4329113"/>
            <a:ext cx="2222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88073" name="Text Box 9"/>
          <p:cNvSpPr txBox="1">
            <a:spLocks noChangeArrowheads="1"/>
          </p:cNvSpPr>
          <p:nvPr/>
        </p:nvSpPr>
        <p:spPr bwMode="auto">
          <a:xfrm>
            <a:off x="5422900" y="4830763"/>
            <a:ext cx="706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/>
              <a:t>VB</a:t>
            </a:r>
          </a:p>
        </p:txBody>
      </p:sp>
      <p:sp>
        <p:nvSpPr>
          <p:cNvPr id="88074" name="Line 10"/>
          <p:cNvSpPr>
            <a:spLocks noChangeShapeType="1"/>
          </p:cNvSpPr>
          <p:nvPr/>
        </p:nvSpPr>
        <p:spPr bwMode="auto">
          <a:xfrm>
            <a:off x="4524375" y="3019425"/>
            <a:ext cx="882650" cy="9001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12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70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72572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</a:rPr>
              <a:t>Forward Classification</a:t>
            </a:r>
          </a:p>
        </p:txBody>
      </p:sp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828675" y="2687638"/>
            <a:ext cx="77073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b="0">
                <a:solidFill>
                  <a:srgbClr val="3333CC"/>
                </a:solidFill>
              </a:rPr>
              <a:t>NNP VBD DT NN  CC    VBD   TO  VB</a:t>
            </a:r>
          </a:p>
          <a:p>
            <a:pPr eaLnBrk="1" hangingPunct="1"/>
            <a:r>
              <a:rPr lang="en-US" sz="2400" b="0">
                <a:solidFill>
                  <a:srgbClr val="3333CC"/>
                </a:solidFill>
              </a:rPr>
              <a:t>John </a:t>
            </a:r>
            <a:r>
              <a:rPr lang="en-US" sz="2400" b="0"/>
              <a:t> </a:t>
            </a:r>
            <a:r>
              <a:rPr lang="en-US" sz="2400" b="0">
                <a:solidFill>
                  <a:schemeClr val="tx2"/>
                </a:solidFill>
              </a:rPr>
              <a:t>saw</a:t>
            </a:r>
            <a:r>
              <a:rPr lang="en-US" sz="2400" b="0">
                <a:solidFill>
                  <a:srgbClr val="6666FF"/>
                </a:solidFill>
              </a:rPr>
              <a:t> </a:t>
            </a:r>
            <a:r>
              <a:rPr lang="en-US" sz="2400" b="0">
                <a:solidFill>
                  <a:srgbClr val="3333CC"/>
                </a:solidFill>
              </a:rPr>
              <a:t> the  saw  and  decided  to  take  it     to   the   table.</a:t>
            </a:r>
          </a:p>
        </p:txBody>
      </p:sp>
      <p:sp>
        <p:nvSpPr>
          <p:cNvPr id="90116" name="Line 4"/>
          <p:cNvSpPr>
            <a:spLocks noChangeShapeType="1"/>
          </p:cNvSpPr>
          <p:nvPr/>
        </p:nvSpPr>
        <p:spPr bwMode="auto">
          <a:xfrm>
            <a:off x="5756275" y="3014663"/>
            <a:ext cx="352425" cy="8874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90117" name="Line 5"/>
          <p:cNvSpPr>
            <a:spLocks noChangeShapeType="1"/>
          </p:cNvSpPr>
          <p:nvPr/>
        </p:nvSpPr>
        <p:spPr bwMode="auto">
          <a:xfrm flipH="1">
            <a:off x="6513513" y="3403600"/>
            <a:ext cx="171450" cy="4984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90118" name="Rectangle 6"/>
          <p:cNvSpPr>
            <a:spLocks noChangeArrowheads="1"/>
          </p:cNvSpPr>
          <p:nvPr/>
        </p:nvSpPr>
        <p:spPr bwMode="auto">
          <a:xfrm>
            <a:off x="5683250" y="3922713"/>
            <a:ext cx="1106488" cy="409575"/>
          </a:xfrm>
          <a:prstGeom prst="rect">
            <a:avLst/>
          </a:prstGeom>
          <a:solidFill>
            <a:srgbClr val="66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en-US" b="0"/>
              <a:t>classifier</a:t>
            </a:r>
          </a:p>
        </p:txBody>
      </p:sp>
      <p:sp>
        <p:nvSpPr>
          <p:cNvPr id="90119" name="Line 7"/>
          <p:cNvSpPr>
            <a:spLocks noChangeShapeType="1"/>
          </p:cNvSpPr>
          <p:nvPr/>
        </p:nvSpPr>
        <p:spPr bwMode="auto">
          <a:xfrm>
            <a:off x="6213475" y="3373438"/>
            <a:ext cx="2222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90120" name="Line 8"/>
          <p:cNvSpPr>
            <a:spLocks noChangeShapeType="1"/>
          </p:cNvSpPr>
          <p:nvPr/>
        </p:nvSpPr>
        <p:spPr bwMode="auto">
          <a:xfrm>
            <a:off x="6219825" y="4329113"/>
            <a:ext cx="2222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90121" name="Text Box 9"/>
          <p:cNvSpPr txBox="1">
            <a:spLocks noChangeArrowheads="1"/>
          </p:cNvSpPr>
          <p:nvPr/>
        </p:nvSpPr>
        <p:spPr bwMode="auto">
          <a:xfrm>
            <a:off x="5873750" y="4830763"/>
            <a:ext cx="706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/>
              <a:t>PRP</a:t>
            </a:r>
          </a:p>
        </p:txBody>
      </p:sp>
      <p:sp>
        <p:nvSpPr>
          <p:cNvPr id="90122" name="Line 10"/>
          <p:cNvSpPr>
            <a:spLocks noChangeShapeType="1"/>
          </p:cNvSpPr>
          <p:nvPr/>
        </p:nvSpPr>
        <p:spPr bwMode="auto">
          <a:xfrm>
            <a:off x="5183188" y="3019425"/>
            <a:ext cx="674687" cy="9001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12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71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2974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</a:rPr>
              <a:t>Forward Classification</a:t>
            </a:r>
          </a:p>
        </p:txBody>
      </p:sp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828675" y="2687638"/>
            <a:ext cx="77073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b="0">
                <a:solidFill>
                  <a:srgbClr val="3333CC"/>
                </a:solidFill>
              </a:rPr>
              <a:t> NNP VBD DT NN  CC    VBD   TO  VB PRP</a:t>
            </a:r>
          </a:p>
          <a:p>
            <a:pPr eaLnBrk="1" hangingPunct="1"/>
            <a:r>
              <a:rPr lang="en-US" sz="2400" b="0">
                <a:solidFill>
                  <a:srgbClr val="3333CC"/>
                </a:solidFill>
              </a:rPr>
              <a:t>John </a:t>
            </a:r>
            <a:r>
              <a:rPr lang="en-US" sz="2400" b="0"/>
              <a:t> </a:t>
            </a:r>
            <a:r>
              <a:rPr lang="en-US" sz="2400" b="0">
                <a:solidFill>
                  <a:schemeClr val="tx2"/>
                </a:solidFill>
              </a:rPr>
              <a:t>saw</a:t>
            </a:r>
            <a:r>
              <a:rPr lang="en-US" sz="2400" b="0">
                <a:solidFill>
                  <a:srgbClr val="6666FF"/>
                </a:solidFill>
              </a:rPr>
              <a:t> </a:t>
            </a:r>
            <a:r>
              <a:rPr lang="en-US" sz="2400" b="0">
                <a:solidFill>
                  <a:srgbClr val="3333CC"/>
                </a:solidFill>
              </a:rPr>
              <a:t> the  saw  and  decided  to  take  it     to   the   table.</a:t>
            </a:r>
          </a:p>
        </p:txBody>
      </p:sp>
      <p:sp>
        <p:nvSpPr>
          <p:cNvPr id="92164" name="Line 4"/>
          <p:cNvSpPr>
            <a:spLocks noChangeShapeType="1"/>
          </p:cNvSpPr>
          <p:nvPr/>
        </p:nvSpPr>
        <p:spPr bwMode="auto">
          <a:xfrm>
            <a:off x="6365875" y="3001963"/>
            <a:ext cx="352425" cy="8874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92165" name="Line 5"/>
          <p:cNvSpPr>
            <a:spLocks noChangeShapeType="1"/>
          </p:cNvSpPr>
          <p:nvPr/>
        </p:nvSpPr>
        <p:spPr bwMode="auto">
          <a:xfrm flipH="1">
            <a:off x="7123113" y="3390900"/>
            <a:ext cx="171450" cy="4984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92166" name="Rectangle 6"/>
          <p:cNvSpPr>
            <a:spLocks noChangeArrowheads="1"/>
          </p:cNvSpPr>
          <p:nvPr/>
        </p:nvSpPr>
        <p:spPr bwMode="auto">
          <a:xfrm>
            <a:off x="6292850" y="3910013"/>
            <a:ext cx="1106488" cy="409575"/>
          </a:xfrm>
          <a:prstGeom prst="rect">
            <a:avLst/>
          </a:prstGeom>
          <a:solidFill>
            <a:srgbClr val="66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en-US" b="0"/>
              <a:t>classifier</a:t>
            </a:r>
          </a:p>
        </p:txBody>
      </p:sp>
      <p:sp>
        <p:nvSpPr>
          <p:cNvPr id="92167" name="Line 7"/>
          <p:cNvSpPr>
            <a:spLocks noChangeShapeType="1"/>
          </p:cNvSpPr>
          <p:nvPr/>
        </p:nvSpPr>
        <p:spPr bwMode="auto">
          <a:xfrm>
            <a:off x="6823075" y="3360738"/>
            <a:ext cx="2222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92168" name="Line 8"/>
          <p:cNvSpPr>
            <a:spLocks noChangeShapeType="1"/>
          </p:cNvSpPr>
          <p:nvPr/>
        </p:nvSpPr>
        <p:spPr bwMode="auto">
          <a:xfrm>
            <a:off x="6829425" y="4316413"/>
            <a:ext cx="2222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92169" name="Text Box 9"/>
          <p:cNvSpPr txBox="1">
            <a:spLocks noChangeArrowheads="1"/>
          </p:cNvSpPr>
          <p:nvPr/>
        </p:nvSpPr>
        <p:spPr bwMode="auto">
          <a:xfrm>
            <a:off x="6483350" y="4818063"/>
            <a:ext cx="706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/>
              <a:t>IN</a:t>
            </a:r>
          </a:p>
        </p:txBody>
      </p:sp>
      <p:sp>
        <p:nvSpPr>
          <p:cNvPr id="92170" name="Line 10"/>
          <p:cNvSpPr>
            <a:spLocks noChangeShapeType="1"/>
          </p:cNvSpPr>
          <p:nvPr/>
        </p:nvSpPr>
        <p:spPr bwMode="auto">
          <a:xfrm>
            <a:off x="5792788" y="3006725"/>
            <a:ext cx="674687" cy="9001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12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72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80662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</a:rPr>
              <a:t>Forward Classification</a:t>
            </a:r>
          </a:p>
        </p:txBody>
      </p:sp>
      <p:sp>
        <p:nvSpPr>
          <p:cNvPr id="94211" name="Text Box 3"/>
          <p:cNvSpPr txBox="1">
            <a:spLocks noChangeArrowheads="1"/>
          </p:cNvSpPr>
          <p:nvPr/>
        </p:nvSpPr>
        <p:spPr bwMode="auto">
          <a:xfrm>
            <a:off x="828675" y="2687638"/>
            <a:ext cx="77073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b="0">
                <a:solidFill>
                  <a:srgbClr val="3333CC"/>
                </a:solidFill>
              </a:rPr>
              <a:t>NNP VBD DT NN  CC    VBD   TO  VB PRP  IN</a:t>
            </a:r>
          </a:p>
          <a:p>
            <a:pPr eaLnBrk="1" hangingPunct="1"/>
            <a:r>
              <a:rPr lang="en-US" sz="2400" b="0">
                <a:solidFill>
                  <a:srgbClr val="3333CC"/>
                </a:solidFill>
              </a:rPr>
              <a:t>John </a:t>
            </a:r>
            <a:r>
              <a:rPr lang="en-US" sz="2400" b="0"/>
              <a:t> </a:t>
            </a:r>
            <a:r>
              <a:rPr lang="en-US" sz="2400" b="0">
                <a:solidFill>
                  <a:schemeClr val="tx2"/>
                </a:solidFill>
              </a:rPr>
              <a:t>saw</a:t>
            </a:r>
            <a:r>
              <a:rPr lang="en-US" sz="2400" b="0">
                <a:solidFill>
                  <a:srgbClr val="6666FF"/>
                </a:solidFill>
              </a:rPr>
              <a:t> </a:t>
            </a:r>
            <a:r>
              <a:rPr lang="en-US" sz="2400" b="0">
                <a:solidFill>
                  <a:srgbClr val="3333CC"/>
                </a:solidFill>
              </a:rPr>
              <a:t> the  saw  and  decided  to  take  it     to   the   table.</a:t>
            </a:r>
          </a:p>
        </p:txBody>
      </p:sp>
      <p:sp>
        <p:nvSpPr>
          <p:cNvPr id="94212" name="Line 4"/>
          <p:cNvSpPr>
            <a:spLocks noChangeShapeType="1"/>
          </p:cNvSpPr>
          <p:nvPr/>
        </p:nvSpPr>
        <p:spPr bwMode="auto">
          <a:xfrm>
            <a:off x="6902450" y="3001963"/>
            <a:ext cx="352425" cy="8874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94213" name="Line 5"/>
          <p:cNvSpPr>
            <a:spLocks noChangeShapeType="1"/>
          </p:cNvSpPr>
          <p:nvPr/>
        </p:nvSpPr>
        <p:spPr bwMode="auto">
          <a:xfrm flipH="1">
            <a:off x="7659688" y="3390900"/>
            <a:ext cx="171450" cy="4984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94214" name="Rectangle 6"/>
          <p:cNvSpPr>
            <a:spLocks noChangeArrowheads="1"/>
          </p:cNvSpPr>
          <p:nvPr/>
        </p:nvSpPr>
        <p:spPr bwMode="auto">
          <a:xfrm>
            <a:off x="6829425" y="3910013"/>
            <a:ext cx="1106488" cy="409575"/>
          </a:xfrm>
          <a:prstGeom prst="rect">
            <a:avLst/>
          </a:prstGeom>
          <a:solidFill>
            <a:srgbClr val="66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en-US" b="0"/>
              <a:t>classifier</a:t>
            </a:r>
          </a:p>
        </p:txBody>
      </p:sp>
      <p:sp>
        <p:nvSpPr>
          <p:cNvPr id="94215" name="Line 7"/>
          <p:cNvSpPr>
            <a:spLocks noChangeShapeType="1"/>
          </p:cNvSpPr>
          <p:nvPr/>
        </p:nvSpPr>
        <p:spPr bwMode="auto">
          <a:xfrm>
            <a:off x="7359650" y="3360738"/>
            <a:ext cx="2222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94216" name="Line 8"/>
          <p:cNvSpPr>
            <a:spLocks noChangeShapeType="1"/>
          </p:cNvSpPr>
          <p:nvPr/>
        </p:nvSpPr>
        <p:spPr bwMode="auto">
          <a:xfrm>
            <a:off x="7366000" y="4316413"/>
            <a:ext cx="2222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94217" name="Text Box 9"/>
          <p:cNvSpPr txBox="1">
            <a:spLocks noChangeArrowheads="1"/>
          </p:cNvSpPr>
          <p:nvPr/>
        </p:nvSpPr>
        <p:spPr bwMode="auto">
          <a:xfrm>
            <a:off x="7019925" y="4818063"/>
            <a:ext cx="706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/>
              <a:t>DT</a:t>
            </a:r>
          </a:p>
        </p:txBody>
      </p:sp>
      <p:sp>
        <p:nvSpPr>
          <p:cNvPr id="94218" name="Line 10"/>
          <p:cNvSpPr>
            <a:spLocks noChangeShapeType="1"/>
          </p:cNvSpPr>
          <p:nvPr/>
        </p:nvSpPr>
        <p:spPr bwMode="auto">
          <a:xfrm>
            <a:off x="6329363" y="3006725"/>
            <a:ext cx="674687" cy="9001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12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73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18090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</a:rPr>
              <a:t>Forward Classification</a:t>
            </a:r>
          </a:p>
        </p:txBody>
      </p:sp>
      <p:sp>
        <p:nvSpPr>
          <p:cNvPr id="96259" name="Text Box 3"/>
          <p:cNvSpPr txBox="1">
            <a:spLocks noChangeArrowheads="1"/>
          </p:cNvSpPr>
          <p:nvPr/>
        </p:nvSpPr>
        <p:spPr bwMode="auto">
          <a:xfrm>
            <a:off x="828675" y="2687638"/>
            <a:ext cx="77073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b="0">
                <a:solidFill>
                  <a:srgbClr val="3333CC"/>
                </a:solidFill>
              </a:rPr>
              <a:t>NNP VBD DT NN  CC    VBD   TO  VB PRP  IN  DT</a:t>
            </a:r>
          </a:p>
          <a:p>
            <a:pPr eaLnBrk="1" hangingPunct="1"/>
            <a:r>
              <a:rPr lang="en-US" sz="2400" b="0">
                <a:solidFill>
                  <a:srgbClr val="3333CC"/>
                </a:solidFill>
              </a:rPr>
              <a:t>John </a:t>
            </a:r>
            <a:r>
              <a:rPr lang="en-US" sz="2400" b="0"/>
              <a:t> </a:t>
            </a:r>
            <a:r>
              <a:rPr lang="en-US" sz="2400" b="0">
                <a:solidFill>
                  <a:schemeClr val="tx2"/>
                </a:solidFill>
              </a:rPr>
              <a:t>saw</a:t>
            </a:r>
            <a:r>
              <a:rPr lang="en-US" sz="2400" b="0">
                <a:solidFill>
                  <a:srgbClr val="6666FF"/>
                </a:solidFill>
              </a:rPr>
              <a:t> </a:t>
            </a:r>
            <a:r>
              <a:rPr lang="en-US" sz="2400" b="0">
                <a:solidFill>
                  <a:srgbClr val="3333CC"/>
                </a:solidFill>
              </a:rPr>
              <a:t> the  saw  and  decided  to  take  it     to   the   table.</a:t>
            </a:r>
          </a:p>
        </p:txBody>
      </p:sp>
      <p:sp>
        <p:nvSpPr>
          <p:cNvPr id="96260" name="Line 4"/>
          <p:cNvSpPr>
            <a:spLocks noChangeShapeType="1"/>
          </p:cNvSpPr>
          <p:nvPr/>
        </p:nvSpPr>
        <p:spPr bwMode="auto">
          <a:xfrm>
            <a:off x="7572375" y="3001963"/>
            <a:ext cx="352425" cy="8874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96261" name="Line 5"/>
          <p:cNvSpPr>
            <a:spLocks noChangeShapeType="1"/>
          </p:cNvSpPr>
          <p:nvPr/>
        </p:nvSpPr>
        <p:spPr bwMode="auto">
          <a:xfrm flipH="1">
            <a:off x="8329613" y="3390900"/>
            <a:ext cx="171450" cy="4984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96262" name="Rectangle 6"/>
          <p:cNvSpPr>
            <a:spLocks noChangeArrowheads="1"/>
          </p:cNvSpPr>
          <p:nvPr/>
        </p:nvSpPr>
        <p:spPr bwMode="auto">
          <a:xfrm>
            <a:off x="7499350" y="3910013"/>
            <a:ext cx="1106488" cy="409575"/>
          </a:xfrm>
          <a:prstGeom prst="rect">
            <a:avLst/>
          </a:prstGeom>
          <a:solidFill>
            <a:srgbClr val="66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en-US" b="0"/>
              <a:t>classifier</a:t>
            </a:r>
          </a:p>
        </p:txBody>
      </p:sp>
      <p:sp>
        <p:nvSpPr>
          <p:cNvPr id="96263" name="Line 7"/>
          <p:cNvSpPr>
            <a:spLocks noChangeShapeType="1"/>
          </p:cNvSpPr>
          <p:nvPr/>
        </p:nvSpPr>
        <p:spPr bwMode="auto">
          <a:xfrm>
            <a:off x="8029575" y="3360738"/>
            <a:ext cx="2222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96264" name="Line 8"/>
          <p:cNvSpPr>
            <a:spLocks noChangeShapeType="1"/>
          </p:cNvSpPr>
          <p:nvPr/>
        </p:nvSpPr>
        <p:spPr bwMode="auto">
          <a:xfrm>
            <a:off x="8035925" y="4316413"/>
            <a:ext cx="2222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96265" name="Text Box 9"/>
          <p:cNvSpPr txBox="1">
            <a:spLocks noChangeArrowheads="1"/>
          </p:cNvSpPr>
          <p:nvPr/>
        </p:nvSpPr>
        <p:spPr bwMode="auto">
          <a:xfrm>
            <a:off x="7689850" y="4818063"/>
            <a:ext cx="706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/>
              <a:t>NN</a:t>
            </a:r>
          </a:p>
        </p:txBody>
      </p:sp>
      <p:sp>
        <p:nvSpPr>
          <p:cNvPr id="96266" name="Line 10"/>
          <p:cNvSpPr>
            <a:spLocks noChangeShapeType="1"/>
          </p:cNvSpPr>
          <p:nvPr/>
        </p:nvSpPr>
        <p:spPr bwMode="auto">
          <a:xfrm>
            <a:off x="6999288" y="3006725"/>
            <a:ext cx="674687" cy="9001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12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74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98151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</a:rPr>
              <a:t>Backward Classification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Disambiguating </a:t>
            </a:r>
            <a:r>
              <a:rPr lang="ja-JP" altLang="en-US"/>
              <a:t>“</a:t>
            </a:r>
            <a:r>
              <a:rPr lang="en-US" altLang="ja-JP"/>
              <a:t>to</a:t>
            </a:r>
            <a:r>
              <a:rPr lang="ja-JP" altLang="en-US"/>
              <a:t>”</a:t>
            </a:r>
            <a:r>
              <a:rPr lang="en-US" altLang="ja-JP"/>
              <a:t> in this case would be even easier backward.</a:t>
            </a:r>
            <a:endParaRPr lang="en-US"/>
          </a:p>
        </p:txBody>
      </p:sp>
      <p:sp>
        <p:nvSpPr>
          <p:cNvPr id="98308" name="Text Box 4"/>
          <p:cNvSpPr txBox="1">
            <a:spLocks noChangeArrowheads="1"/>
          </p:cNvSpPr>
          <p:nvPr/>
        </p:nvSpPr>
        <p:spPr bwMode="auto">
          <a:xfrm>
            <a:off x="981075" y="2687638"/>
            <a:ext cx="77073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400" b="0">
                <a:solidFill>
                  <a:srgbClr val="3333CC"/>
                </a:solidFill>
              </a:rPr>
              <a:t>                                                                                                </a:t>
            </a:r>
          </a:p>
          <a:p>
            <a:pPr algn="ctr" eaLnBrk="1" hangingPunct="1"/>
            <a:r>
              <a:rPr lang="en-US" sz="2400" b="0">
                <a:solidFill>
                  <a:srgbClr val="3333CC"/>
                </a:solidFill>
              </a:rPr>
              <a:t>John </a:t>
            </a:r>
            <a:r>
              <a:rPr lang="en-US" sz="2400" b="0"/>
              <a:t> </a:t>
            </a:r>
            <a:r>
              <a:rPr lang="en-US" sz="2400" b="0">
                <a:solidFill>
                  <a:schemeClr val="tx2"/>
                </a:solidFill>
              </a:rPr>
              <a:t>saw</a:t>
            </a:r>
            <a:r>
              <a:rPr lang="en-US" sz="2400" b="0">
                <a:solidFill>
                  <a:srgbClr val="6666FF"/>
                </a:solidFill>
              </a:rPr>
              <a:t> </a:t>
            </a:r>
            <a:r>
              <a:rPr lang="en-US" sz="2400" b="0">
                <a:solidFill>
                  <a:srgbClr val="3333CC"/>
                </a:solidFill>
              </a:rPr>
              <a:t> the  saw  and  decided  to  take  it     to   the   table.</a:t>
            </a:r>
          </a:p>
        </p:txBody>
      </p:sp>
      <p:sp>
        <p:nvSpPr>
          <p:cNvPr id="98309" name="Line 5"/>
          <p:cNvSpPr>
            <a:spLocks noChangeShapeType="1"/>
          </p:cNvSpPr>
          <p:nvPr/>
        </p:nvSpPr>
        <p:spPr bwMode="auto">
          <a:xfrm>
            <a:off x="7413625" y="3355975"/>
            <a:ext cx="51117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98310" name="Line 6"/>
          <p:cNvSpPr>
            <a:spLocks noChangeShapeType="1"/>
          </p:cNvSpPr>
          <p:nvPr/>
        </p:nvSpPr>
        <p:spPr bwMode="auto">
          <a:xfrm flipH="1">
            <a:off x="8329613" y="3013075"/>
            <a:ext cx="257175" cy="876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98311" name="Rectangle 7"/>
          <p:cNvSpPr>
            <a:spLocks noChangeArrowheads="1"/>
          </p:cNvSpPr>
          <p:nvPr/>
        </p:nvSpPr>
        <p:spPr bwMode="auto">
          <a:xfrm>
            <a:off x="7499350" y="3910013"/>
            <a:ext cx="1106488" cy="409575"/>
          </a:xfrm>
          <a:prstGeom prst="rect">
            <a:avLst/>
          </a:prstGeom>
          <a:solidFill>
            <a:srgbClr val="66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en-US" b="0"/>
              <a:t>classifier</a:t>
            </a:r>
          </a:p>
        </p:txBody>
      </p:sp>
      <p:sp>
        <p:nvSpPr>
          <p:cNvPr id="98312" name="Line 8"/>
          <p:cNvSpPr>
            <a:spLocks noChangeShapeType="1"/>
          </p:cNvSpPr>
          <p:nvPr/>
        </p:nvSpPr>
        <p:spPr bwMode="auto">
          <a:xfrm>
            <a:off x="8029575" y="3360738"/>
            <a:ext cx="2222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98313" name="Line 9"/>
          <p:cNvSpPr>
            <a:spLocks noChangeShapeType="1"/>
          </p:cNvSpPr>
          <p:nvPr/>
        </p:nvSpPr>
        <p:spPr bwMode="auto">
          <a:xfrm>
            <a:off x="8035925" y="4316413"/>
            <a:ext cx="2222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98314" name="Text Box 10"/>
          <p:cNvSpPr txBox="1">
            <a:spLocks noChangeArrowheads="1"/>
          </p:cNvSpPr>
          <p:nvPr/>
        </p:nvSpPr>
        <p:spPr bwMode="auto">
          <a:xfrm>
            <a:off x="7689850" y="4818063"/>
            <a:ext cx="706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/>
              <a:t>NN</a:t>
            </a:r>
          </a:p>
        </p:txBody>
      </p:sp>
      <p:sp>
        <p:nvSpPr>
          <p:cNvPr id="98315" name="Line 11"/>
          <p:cNvSpPr>
            <a:spLocks noChangeShapeType="1"/>
          </p:cNvSpPr>
          <p:nvPr/>
        </p:nvSpPr>
        <p:spPr bwMode="auto">
          <a:xfrm flipH="1">
            <a:off x="8528050" y="3005138"/>
            <a:ext cx="615950" cy="923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13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75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60403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</a:rPr>
              <a:t>Backward Classification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Disambiguating </a:t>
            </a:r>
            <a:r>
              <a:rPr lang="ja-JP" altLang="en-US"/>
              <a:t>“</a:t>
            </a:r>
            <a:r>
              <a:rPr lang="en-US" altLang="ja-JP"/>
              <a:t>to</a:t>
            </a:r>
            <a:r>
              <a:rPr lang="ja-JP" altLang="en-US"/>
              <a:t>”</a:t>
            </a:r>
            <a:r>
              <a:rPr lang="en-US" altLang="ja-JP"/>
              <a:t> in this case would be even easier backward.</a:t>
            </a:r>
            <a:endParaRPr lang="en-US"/>
          </a:p>
        </p:txBody>
      </p:sp>
      <p:sp>
        <p:nvSpPr>
          <p:cNvPr id="100356" name="Text Box 4"/>
          <p:cNvSpPr txBox="1">
            <a:spLocks noChangeArrowheads="1"/>
          </p:cNvSpPr>
          <p:nvPr/>
        </p:nvSpPr>
        <p:spPr bwMode="auto">
          <a:xfrm>
            <a:off x="828675" y="2687638"/>
            <a:ext cx="77073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b="0">
                <a:solidFill>
                  <a:srgbClr val="3333CC"/>
                </a:solidFill>
              </a:rPr>
              <a:t>                                                                                            NN</a:t>
            </a:r>
          </a:p>
          <a:p>
            <a:pPr eaLnBrk="1" hangingPunct="1"/>
            <a:r>
              <a:rPr lang="en-US" sz="2400" b="0">
                <a:solidFill>
                  <a:srgbClr val="3333CC"/>
                </a:solidFill>
              </a:rPr>
              <a:t>John </a:t>
            </a:r>
            <a:r>
              <a:rPr lang="en-US" sz="2400" b="0"/>
              <a:t> </a:t>
            </a:r>
            <a:r>
              <a:rPr lang="en-US" sz="2400" b="0">
                <a:solidFill>
                  <a:schemeClr val="tx2"/>
                </a:solidFill>
              </a:rPr>
              <a:t>saw</a:t>
            </a:r>
            <a:r>
              <a:rPr lang="en-US" sz="2400" b="0">
                <a:solidFill>
                  <a:srgbClr val="6666FF"/>
                </a:solidFill>
              </a:rPr>
              <a:t> </a:t>
            </a:r>
            <a:r>
              <a:rPr lang="en-US" sz="2400" b="0">
                <a:solidFill>
                  <a:srgbClr val="3333CC"/>
                </a:solidFill>
              </a:rPr>
              <a:t> the  saw  and  decided  to  take  it     to   the   table.</a:t>
            </a:r>
            <a:endParaRPr lang="en-US" sz="2400" b="0">
              <a:solidFill>
                <a:srgbClr val="CC0099"/>
              </a:solidFill>
            </a:endParaRPr>
          </a:p>
        </p:txBody>
      </p:sp>
      <p:sp>
        <p:nvSpPr>
          <p:cNvPr id="100357" name="Line 5"/>
          <p:cNvSpPr>
            <a:spLocks noChangeShapeType="1"/>
          </p:cNvSpPr>
          <p:nvPr/>
        </p:nvSpPr>
        <p:spPr bwMode="auto">
          <a:xfrm>
            <a:off x="6707188" y="3368675"/>
            <a:ext cx="51117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100358" name="Line 6"/>
          <p:cNvSpPr>
            <a:spLocks noChangeShapeType="1"/>
          </p:cNvSpPr>
          <p:nvPr/>
        </p:nvSpPr>
        <p:spPr bwMode="auto">
          <a:xfrm flipH="1">
            <a:off x="7623175" y="3025775"/>
            <a:ext cx="355600" cy="876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100359" name="Rectangle 7"/>
          <p:cNvSpPr>
            <a:spLocks noChangeArrowheads="1"/>
          </p:cNvSpPr>
          <p:nvPr/>
        </p:nvSpPr>
        <p:spPr bwMode="auto">
          <a:xfrm>
            <a:off x="6792913" y="3922713"/>
            <a:ext cx="1106487" cy="409575"/>
          </a:xfrm>
          <a:prstGeom prst="rect">
            <a:avLst/>
          </a:prstGeom>
          <a:solidFill>
            <a:srgbClr val="66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en-US" b="0"/>
              <a:t>classifier</a:t>
            </a:r>
          </a:p>
        </p:txBody>
      </p:sp>
      <p:sp>
        <p:nvSpPr>
          <p:cNvPr id="100360" name="Line 8"/>
          <p:cNvSpPr>
            <a:spLocks noChangeShapeType="1"/>
          </p:cNvSpPr>
          <p:nvPr/>
        </p:nvSpPr>
        <p:spPr bwMode="auto">
          <a:xfrm>
            <a:off x="7323138" y="3373438"/>
            <a:ext cx="2222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100361" name="Line 9"/>
          <p:cNvSpPr>
            <a:spLocks noChangeShapeType="1"/>
          </p:cNvSpPr>
          <p:nvPr/>
        </p:nvSpPr>
        <p:spPr bwMode="auto">
          <a:xfrm>
            <a:off x="7329488" y="4329113"/>
            <a:ext cx="2222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100362" name="Text Box 10"/>
          <p:cNvSpPr txBox="1">
            <a:spLocks noChangeArrowheads="1"/>
          </p:cNvSpPr>
          <p:nvPr/>
        </p:nvSpPr>
        <p:spPr bwMode="auto">
          <a:xfrm>
            <a:off x="6983413" y="4830763"/>
            <a:ext cx="706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/>
              <a:t>DT</a:t>
            </a:r>
          </a:p>
        </p:txBody>
      </p:sp>
      <p:sp>
        <p:nvSpPr>
          <p:cNvPr id="100363" name="Line 11"/>
          <p:cNvSpPr>
            <a:spLocks noChangeShapeType="1"/>
          </p:cNvSpPr>
          <p:nvPr/>
        </p:nvSpPr>
        <p:spPr bwMode="auto">
          <a:xfrm flipH="1">
            <a:off x="7821613" y="3017838"/>
            <a:ext cx="615950" cy="923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13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76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7463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</a:rPr>
              <a:t>Backward Classification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Disambiguating </a:t>
            </a:r>
            <a:r>
              <a:rPr lang="ja-JP" altLang="en-US"/>
              <a:t>“</a:t>
            </a:r>
            <a:r>
              <a:rPr lang="en-US" altLang="ja-JP"/>
              <a:t>to</a:t>
            </a:r>
            <a:r>
              <a:rPr lang="ja-JP" altLang="en-US"/>
              <a:t>”</a:t>
            </a:r>
            <a:r>
              <a:rPr lang="en-US" altLang="ja-JP"/>
              <a:t> in this case would be even easier backward.</a:t>
            </a:r>
            <a:endParaRPr lang="en-US"/>
          </a:p>
        </p:txBody>
      </p:sp>
      <p:sp>
        <p:nvSpPr>
          <p:cNvPr id="102404" name="Text Box 4"/>
          <p:cNvSpPr txBox="1">
            <a:spLocks noChangeArrowheads="1"/>
          </p:cNvSpPr>
          <p:nvPr/>
        </p:nvSpPr>
        <p:spPr bwMode="auto">
          <a:xfrm>
            <a:off x="828675" y="2687638"/>
            <a:ext cx="77073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b="0">
                <a:solidFill>
                  <a:srgbClr val="3333CC"/>
                </a:solidFill>
              </a:rPr>
              <a:t>                                                                                  DT   NN</a:t>
            </a:r>
          </a:p>
          <a:p>
            <a:pPr eaLnBrk="1" hangingPunct="1"/>
            <a:r>
              <a:rPr lang="en-US" sz="2400" b="0">
                <a:solidFill>
                  <a:srgbClr val="3333CC"/>
                </a:solidFill>
              </a:rPr>
              <a:t>John </a:t>
            </a:r>
            <a:r>
              <a:rPr lang="en-US" sz="2400" b="0"/>
              <a:t> </a:t>
            </a:r>
            <a:r>
              <a:rPr lang="en-US" sz="2400" b="0">
                <a:solidFill>
                  <a:schemeClr val="tx2"/>
                </a:solidFill>
              </a:rPr>
              <a:t>saw</a:t>
            </a:r>
            <a:r>
              <a:rPr lang="en-US" sz="2400" b="0">
                <a:solidFill>
                  <a:srgbClr val="6666FF"/>
                </a:solidFill>
              </a:rPr>
              <a:t> </a:t>
            </a:r>
            <a:r>
              <a:rPr lang="en-US" sz="2400" b="0">
                <a:solidFill>
                  <a:srgbClr val="3333CC"/>
                </a:solidFill>
              </a:rPr>
              <a:t> the  saw  and  decided  to  take  it     to   the   table.</a:t>
            </a:r>
            <a:endParaRPr lang="en-US" sz="2400" b="0">
              <a:solidFill>
                <a:srgbClr val="CC0099"/>
              </a:solidFill>
            </a:endParaRPr>
          </a:p>
        </p:txBody>
      </p:sp>
      <p:sp>
        <p:nvSpPr>
          <p:cNvPr id="102405" name="Line 5"/>
          <p:cNvSpPr>
            <a:spLocks noChangeShapeType="1"/>
          </p:cNvSpPr>
          <p:nvPr/>
        </p:nvSpPr>
        <p:spPr bwMode="auto">
          <a:xfrm>
            <a:off x="6157913" y="3357563"/>
            <a:ext cx="51117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102406" name="Line 6"/>
          <p:cNvSpPr>
            <a:spLocks noChangeShapeType="1"/>
          </p:cNvSpPr>
          <p:nvPr/>
        </p:nvSpPr>
        <p:spPr bwMode="auto">
          <a:xfrm flipH="1">
            <a:off x="7073900" y="3014663"/>
            <a:ext cx="355600" cy="876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102407" name="Rectangle 7"/>
          <p:cNvSpPr>
            <a:spLocks noChangeArrowheads="1"/>
          </p:cNvSpPr>
          <p:nvPr/>
        </p:nvSpPr>
        <p:spPr bwMode="auto">
          <a:xfrm>
            <a:off x="6243638" y="3911600"/>
            <a:ext cx="1106487" cy="409575"/>
          </a:xfrm>
          <a:prstGeom prst="rect">
            <a:avLst/>
          </a:prstGeom>
          <a:solidFill>
            <a:srgbClr val="66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en-US" b="0"/>
              <a:t>classifier</a:t>
            </a:r>
          </a:p>
        </p:txBody>
      </p:sp>
      <p:sp>
        <p:nvSpPr>
          <p:cNvPr id="102408" name="Line 8"/>
          <p:cNvSpPr>
            <a:spLocks noChangeShapeType="1"/>
          </p:cNvSpPr>
          <p:nvPr/>
        </p:nvSpPr>
        <p:spPr bwMode="auto">
          <a:xfrm>
            <a:off x="6773863" y="3362325"/>
            <a:ext cx="2222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102409" name="Line 9"/>
          <p:cNvSpPr>
            <a:spLocks noChangeShapeType="1"/>
          </p:cNvSpPr>
          <p:nvPr/>
        </p:nvSpPr>
        <p:spPr bwMode="auto">
          <a:xfrm>
            <a:off x="6780213" y="4318000"/>
            <a:ext cx="2222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102410" name="Text Box 10"/>
          <p:cNvSpPr txBox="1">
            <a:spLocks noChangeArrowheads="1"/>
          </p:cNvSpPr>
          <p:nvPr/>
        </p:nvSpPr>
        <p:spPr bwMode="auto">
          <a:xfrm>
            <a:off x="6434138" y="4819650"/>
            <a:ext cx="706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/>
              <a:t>IN</a:t>
            </a:r>
          </a:p>
        </p:txBody>
      </p:sp>
      <p:sp>
        <p:nvSpPr>
          <p:cNvPr id="102411" name="Line 11"/>
          <p:cNvSpPr>
            <a:spLocks noChangeShapeType="1"/>
          </p:cNvSpPr>
          <p:nvPr/>
        </p:nvSpPr>
        <p:spPr bwMode="auto">
          <a:xfrm flipH="1">
            <a:off x="7272338" y="3043238"/>
            <a:ext cx="712787" cy="8874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13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77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2891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</a:rPr>
              <a:t>Backward Classification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Disambiguating </a:t>
            </a:r>
            <a:r>
              <a:rPr lang="ja-JP" altLang="en-US"/>
              <a:t>“</a:t>
            </a:r>
            <a:r>
              <a:rPr lang="en-US" altLang="ja-JP"/>
              <a:t>to</a:t>
            </a:r>
            <a:r>
              <a:rPr lang="ja-JP" altLang="en-US"/>
              <a:t>”</a:t>
            </a:r>
            <a:r>
              <a:rPr lang="en-US" altLang="ja-JP"/>
              <a:t> in this case would be even easier backward.</a:t>
            </a:r>
            <a:endParaRPr lang="en-US"/>
          </a:p>
        </p:txBody>
      </p:sp>
      <p:sp>
        <p:nvSpPr>
          <p:cNvPr id="104452" name="Text Box 4"/>
          <p:cNvSpPr txBox="1">
            <a:spLocks noChangeArrowheads="1"/>
          </p:cNvSpPr>
          <p:nvPr/>
        </p:nvSpPr>
        <p:spPr bwMode="auto">
          <a:xfrm>
            <a:off x="828675" y="2687638"/>
            <a:ext cx="77073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b="0">
                <a:solidFill>
                  <a:srgbClr val="3333CC"/>
                </a:solidFill>
              </a:rPr>
              <a:t>                                                                           IN   DT     NN</a:t>
            </a:r>
          </a:p>
          <a:p>
            <a:pPr eaLnBrk="1" hangingPunct="1"/>
            <a:r>
              <a:rPr lang="en-US" sz="2400" b="0">
                <a:solidFill>
                  <a:srgbClr val="3333CC"/>
                </a:solidFill>
              </a:rPr>
              <a:t>John </a:t>
            </a:r>
            <a:r>
              <a:rPr lang="en-US" sz="2400" b="0"/>
              <a:t> </a:t>
            </a:r>
            <a:r>
              <a:rPr lang="en-US" sz="2400" b="0">
                <a:solidFill>
                  <a:schemeClr val="tx2"/>
                </a:solidFill>
              </a:rPr>
              <a:t>saw</a:t>
            </a:r>
            <a:r>
              <a:rPr lang="en-US" sz="2400" b="0">
                <a:solidFill>
                  <a:srgbClr val="6666FF"/>
                </a:solidFill>
              </a:rPr>
              <a:t> </a:t>
            </a:r>
            <a:r>
              <a:rPr lang="en-US" sz="2400" b="0">
                <a:solidFill>
                  <a:srgbClr val="3333CC"/>
                </a:solidFill>
              </a:rPr>
              <a:t> the  saw  and  decided  to  take  it     to   the   table.</a:t>
            </a:r>
            <a:endParaRPr lang="en-US" sz="2400" b="0">
              <a:solidFill>
                <a:srgbClr val="CC0099"/>
              </a:solidFill>
            </a:endParaRPr>
          </a:p>
        </p:txBody>
      </p:sp>
      <p:sp>
        <p:nvSpPr>
          <p:cNvPr id="104453" name="Line 5"/>
          <p:cNvSpPr>
            <a:spLocks noChangeShapeType="1"/>
          </p:cNvSpPr>
          <p:nvPr/>
        </p:nvSpPr>
        <p:spPr bwMode="auto">
          <a:xfrm>
            <a:off x="5572125" y="3357563"/>
            <a:ext cx="51117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104454" name="Line 6"/>
          <p:cNvSpPr>
            <a:spLocks noChangeShapeType="1"/>
          </p:cNvSpPr>
          <p:nvPr/>
        </p:nvSpPr>
        <p:spPr bwMode="auto">
          <a:xfrm flipH="1">
            <a:off x="6488113" y="3014663"/>
            <a:ext cx="149225" cy="876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104455" name="Rectangle 7"/>
          <p:cNvSpPr>
            <a:spLocks noChangeArrowheads="1"/>
          </p:cNvSpPr>
          <p:nvPr/>
        </p:nvSpPr>
        <p:spPr bwMode="auto">
          <a:xfrm>
            <a:off x="5657850" y="3911600"/>
            <a:ext cx="1106488" cy="409575"/>
          </a:xfrm>
          <a:prstGeom prst="rect">
            <a:avLst/>
          </a:prstGeom>
          <a:solidFill>
            <a:srgbClr val="66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en-US" b="0"/>
              <a:t>classifier</a:t>
            </a:r>
          </a:p>
        </p:txBody>
      </p:sp>
      <p:sp>
        <p:nvSpPr>
          <p:cNvPr id="104456" name="Line 8"/>
          <p:cNvSpPr>
            <a:spLocks noChangeShapeType="1"/>
          </p:cNvSpPr>
          <p:nvPr/>
        </p:nvSpPr>
        <p:spPr bwMode="auto">
          <a:xfrm>
            <a:off x="6188075" y="3362325"/>
            <a:ext cx="2222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104457" name="Line 9"/>
          <p:cNvSpPr>
            <a:spLocks noChangeShapeType="1"/>
          </p:cNvSpPr>
          <p:nvPr/>
        </p:nvSpPr>
        <p:spPr bwMode="auto">
          <a:xfrm>
            <a:off x="6194425" y="4318000"/>
            <a:ext cx="2222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104458" name="Text Box 10"/>
          <p:cNvSpPr txBox="1">
            <a:spLocks noChangeArrowheads="1"/>
          </p:cNvSpPr>
          <p:nvPr/>
        </p:nvSpPr>
        <p:spPr bwMode="auto">
          <a:xfrm>
            <a:off x="5848350" y="4819650"/>
            <a:ext cx="706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/>
              <a:t>PRP</a:t>
            </a:r>
          </a:p>
        </p:txBody>
      </p:sp>
      <p:sp>
        <p:nvSpPr>
          <p:cNvPr id="104459" name="Line 11"/>
          <p:cNvSpPr>
            <a:spLocks noChangeShapeType="1"/>
          </p:cNvSpPr>
          <p:nvPr/>
        </p:nvSpPr>
        <p:spPr bwMode="auto">
          <a:xfrm flipH="1">
            <a:off x="6686550" y="3043238"/>
            <a:ext cx="712788" cy="8874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13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78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70130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</a:rPr>
              <a:t>Backward Classification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Disambiguating </a:t>
            </a:r>
            <a:r>
              <a:rPr lang="ja-JP" altLang="en-US"/>
              <a:t>“</a:t>
            </a:r>
            <a:r>
              <a:rPr lang="en-US" altLang="ja-JP"/>
              <a:t>to</a:t>
            </a:r>
            <a:r>
              <a:rPr lang="ja-JP" altLang="en-US"/>
              <a:t>”</a:t>
            </a:r>
            <a:r>
              <a:rPr lang="en-US" altLang="ja-JP"/>
              <a:t> in this case would be even easier backward.</a:t>
            </a:r>
            <a:endParaRPr lang="en-US"/>
          </a:p>
        </p:txBody>
      </p:sp>
      <p:sp>
        <p:nvSpPr>
          <p:cNvPr id="106500" name="Text Box 4"/>
          <p:cNvSpPr txBox="1">
            <a:spLocks noChangeArrowheads="1"/>
          </p:cNvSpPr>
          <p:nvPr/>
        </p:nvSpPr>
        <p:spPr bwMode="auto">
          <a:xfrm>
            <a:off x="828675" y="2687638"/>
            <a:ext cx="77073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b="0">
                <a:solidFill>
                  <a:srgbClr val="3333CC"/>
                </a:solidFill>
              </a:rPr>
              <a:t>                                                                    PRP IN  DT   NN</a:t>
            </a:r>
          </a:p>
          <a:p>
            <a:pPr eaLnBrk="1" hangingPunct="1"/>
            <a:r>
              <a:rPr lang="en-US" sz="2400" b="0">
                <a:solidFill>
                  <a:srgbClr val="3333CC"/>
                </a:solidFill>
              </a:rPr>
              <a:t>John </a:t>
            </a:r>
            <a:r>
              <a:rPr lang="en-US" sz="2400" b="0"/>
              <a:t> </a:t>
            </a:r>
            <a:r>
              <a:rPr lang="en-US" sz="2400" b="0">
                <a:solidFill>
                  <a:schemeClr val="tx2"/>
                </a:solidFill>
              </a:rPr>
              <a:t>saw</a:t>
            </a:r>
            <a:r>
              <a:rPr lang="en-US" sz="2400" b="0">
                <a:solidFill>
                  <a:srgbClr val="6666FF"/>
                </a:solidFill>
              </a:rPr>
              <a:t> </a:t>
            </a:r>
            <a:r>
              <a:rPr lang="en-US" sz="2400" b="0">
                <a:solidFill>
                  <a:srgbClr val="3333CC"/>
                </a:solidFill>
              </a:rPr>
              <a:t> the  saw  and  decided  to  take  it     to   the   table.</a:t>
            </a:r>
            <a:endParaRPr lang="en-US" sz="2400" b="0">
              <a:solidFill>
                <a:srgbClr val="CC0099"/>
              </a:solidFill>
            </a:endParaRPr>
          </a:p>
        </p:txBody>
      </p:sp>
      <p:sp>
        <p:nvSpPr>
          <p:cNvPr id="106501" name="Line 5"/>
          <p:cNvSpPr>
            <a:spLocks noChangeShapeType="1"/>
          </p:cNvSpPr>
          <p:nvPr/>
        </p:nvSpPr>
        <p:spPr bwMode="auto">
          <a:xfrm>
            <a:off x="5059363" y="3346450"/>
            <a:ext cx="51117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106502" name="Line 6"/>
          <p:cNvSpPr>
            <a:spLocks noChangeShapeType="1"/>
          </p:cNvSpPr>
          <p:nvPr/>
        </p:nvSpPr>
        <p:spPr bwMode="auto">
          <a:xfrm flipH="1">
            <a:off x="5975350" y="3003550"/>
            <a:ext cx="149225" cy="876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106503" name="Rectangle 7"/>
          <p:cNvSpPr>
            <a:spLocks noChangeArrowheads="1"/>
          </p:cNvSpPr>
          <p:nvPr/>
        </p:nvSpPr>
        <p:spPr bwMode="auto">
          <a:xfrm>
            <a:off x="5145088" y="3900488"/>
            <a:ext cx="1106487" cy="409575"/>
          </a:xfrm>
          <a:prstGeom prst="rect">
            <a:avLst/>
          </a:prstGeom>
          <a:solidFill>
            <a:srgbClr val="66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en-US" b="0"/>
              <a:t>classifier</a:t>
            </a:r>
          </a:p>
        </p:txBody>
      </p:sp>
      <p:sp>
        <p:nvSpPr>
          <p:cNvPr id="106504" name="Line 8"/>
          <p:cNvSpPr>
            <a:spLocks noChangeShapeType="1"/>
          </p:cNvSpPr>
          <p:nvPr/>
        </p:nvSpPr>
        <p:spPr bwMode="auto">
          <a:xfrm>
            <a:off x="5675313" y="3351213"/>
            <a:ext cx="2222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106505" name="Line 9"/>
          <p:cNvSpPr>
            <a:spLocks noChangeShapeType="1"/>
          </p:cNvSpPr>
          <p:nvPr/>
        </p:nvSpPr>
        <p:spPr bwMode="auto">
          <a:xfrm>
            <a:off x="5681663" y="4306888"/>
            <a:ext cx="2222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106506" name="Text Box 10"/>
          <p:cNvSpPr txBox="1">
            <a:spLocks noChangeArrowheads="1"/>
          </p:cNvSpPr>
          <p:nvPr/>
        </p:nvSpPr>
        <p:spPr bwMode="auto">
          <a:xfrm>
            <a:off x="5335588" y="4808538"/>
            <a:ext cx="706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/>
              <a:t>VB</a:t>
            </a:r>
          </a:p>
        </p:txBody>
      </p:sp>
      <p:sp>
        <p:nvSpPr>
          <p:cNvPr id="106507" name="Line 11"/>
          <p:cNvSpPr>
            <a:spLocks noChangeShapeType="1"/>
          </p:cNvSpPr>
          <p:nvPr/>
        </p:nvSpPr>
        <p:spPr bwMode="auto">
          <a:xfrm flipH="1">
            <a:off x="6173788" y="3032125"/>
            <a:ext cx="712787" cy="8874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13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79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32571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12776"/>
            <a:ext cx="6673850" cy="587375"/>
          </a:xfrm>
        </p:spPr>
        <p:txBody>
          <a:bodyPr/>
          <a:lstStyle/>
          <a:p>
            <a:pPr marL="447675" indent="-447675" eaLnBrk="1" hangingPunct="1">
              <a:lnSpc>
                <a:spcPct val="90000"/>
              </a:lnSpc>
            </a:pPr>
            <a:r>
              <a:rPr lang="en-US" sz="2000">
                <a:ea typeface="ＭＳ Ｐゴシック" charset="0"/>
                <a:cs typeface="ＭＳ Ｐゴシック" charset="0"/>
              </a:rPr>
              <a:t>Problem:</a:t>
            </a:r>
          </a:p>
          <a:p>
            <a:pPr marL="447675" indent="-447675" eaLnBrk="1" hangingPunct="1">
              <a:lnSpc>
                <a:spcPct val="90000"/>
              </a:lnSpc>
            </a:pPr>
            <a:endParaRPr lang="en-US" sz="20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9698" name="Text Box 3"/>
          <p:cNvSpPr txBox="1">
            <a:spLocks noChangeArrowheads="1"/>
          </p:cNvSpPr>
          <p:nvPr/>
        </p:nvSpPr>
        <p:spPr bwMode="auto">
          <a:xfrm>
            <a:off x="1066800" y="2128738"/>
            <a:ext cx="74676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sz="2000" i="0">
                <a:latin typeface="+mn-lt"/>
              </a:rPr>
              <a:t>Necessity to specify an unbounded number of conditional probability tables, one for each variable in each slice,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sz="2000" i="0">
                <a:latin typeface="+mn-lt"/>
              </a:rPr>
              <a:t>Each one might involve an unbounded number of parents.</a:t>
            </a:r>
          </a:p>
        </p:txBody>
      </p:sp>
      <p:sp>
        <p:nvSpPr>
          <p:cNvPr id="29699" name="Rectangle 4"/>
          <p:cNvSpPr>
            <a:spLocks noChangeArrowheads="1"/>
          </p:cNvSpPr>
          <p:nvPr/>
        </p:nvSpPr>
        <p:spPr bwMode="auto">
          <a:xfrm>
            <a:off x="457200" y="3652738"/>
            <a:ext cx="766127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</a:pPr>
            <a:r>
              <a:rPr lang="en-US" sz="2000" i="0">
                <a:latin typeface="+mn-lt"/>
              </a:rPr>
              <a:t>Solution: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</a:pPr>
            <a:endParaRPr lang="en-US" sz="2000" i="0">
              <a:latin typeface="+mn-lt"/>
            </a:endParaRPr>
          </a:p>
        </p:txBody>
      </p:sp>
      <p:sp>
        <p:nvSpPr>
          <p:cNvPr id="29700" name="Text Box 5"/>
          <p:cNvSpPr txBox="1">
            <a:spLocks noChangeArrowheads="1"/>
          </p:cNvSpPr>
          <p:nvPr/>
        </p:nvSpPr>
        <p:spPr bwMode="auto">
          <a:xfrm>
            <a:off x="1066800" y="4246463"/>
            <a:ext cx="7467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sz="2000" i="0"/>
              <a:t>Assume that changes in the world state are caused by a stationary process (unmoving process over time).</a:t>
            </a:r>
          </a:p>
        </p:txBody>
      </p:sp>
      <p:graphicFrame>
        <p:nvGraphicFramePr>
          <p:cNvPr id="29701" name="Object 2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1364190"/>
              </p:ext>
            </p:extLst>
          </p:nvPr>
        </p:nvGraphicFramePr>
        <p:xfrm>
          <a:off x="998538" y="5268813"/>
          <a:ext cx="286385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08" name="Formel" r:id="rId4" imgW="1193800" imgH="228600" progId="Equation.3">
                  <p:embed/>
                </p:oleObj>
              </mc:Choice>
              <mc:Fallback>
                <p:oleObj name="Formel" r:id="rId4" imgW="1193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8538" y="5268813"/>
                        <a:ext cx="2863850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2" name="Text Box 7"/>
          <p:cNvSpPr txBox="1">
            <a:spLocks noChangeArrowheads="1"/>
          </p:cNvSpPr>
          <p:nvPr/>
        </p:nvSpPr>
        <p:spPr bwMode="auto">
          <a:xfrm>
            <a:off x="4038600" y="5114826"/>
            <a:ext cx="3962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i="0"/>
              <a:t>is the same for all </a:t>
            </a:r>
            <a:r>
              <a:rPr lang="en-US" sz="1800"/>
              <a:t>t</a:t>
            </a:r>
            <a:endParaRPr lang="en-US" sz="1800" i="0"/>
          </a:p>
        </p:txBody>
      </p:sp>
      <p:sp>
        <p:nvSpPr>
          <p:cNvPr id="29703" name="Rectangle 8"/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8915400" cy="1066800"/>
          </a:xfrm>
          <a:noFill/>
        </p:spPr>
        <p:txBody>
          <a:bodyPr/>
          <a:lstStyle/>
          <a:p>
            <a:pPr eaLnBrk="1" hangingPunct="1"/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DBN - Representation</a:t>
            </a:r>
          </a:p>
        </p:txBody>
      </p:sp>
      <p:sp>
        <p:nvSpPr>
          <p:cNvPr id="9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7322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</a:rPr>
              <a:t>Backward Classification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Disambiguating </a:t>
            </a:r>
            <a:r>
              <a:rPr lang="ja-JP" altLang="en-US"/>
              <a:t>“</a:t>
            </a:r>
            <a:r>
              <a:rPr lang="en-US" altLang="ja-JP"/>
              <a:t>to</a:t>
            </a:r>
            <a:r>
              <a:rPr lang="ja-JP" altLang="en-US"/>
              <a:t>”</a:t>
            </a:r>
            <a:r>
              <a:rPr lang="en-US" altLang="ja-JP"/>
              <a:t> in this case would be even easier backward.</a:t>
            </a:r>
            <a:endParaRPr lang="en-US"/>
          </a:p>
        </p:txBody>
      </p:sp>
      <p:sp>
        <p:nvSpPr>
          <p:cNvPr id="108548" name="Text Box 4"/>
          <p:cNvSpPr txBox="1">
            <a:spLocks noChangeArrowheads="1"/>
          </p:cNvSpPr>
          <p:nvPr/>
        </p:nvSpPr>
        <p:spPr bwMode="auto">
          <a:xfrm>
            <a:off x="828675" y="2687638"/>
            <a:ext cx="77073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b="0">
                <a:solidFill>
                  <a:srgbClr val="3333CC"/>
                </a:solidFill>
              </a:rPr>
              <a:t>                                                            VB  PRP IN  DT   NN</a:t>
            </a:r>
          </a:p>
          <a:p>
            <a:pPr eaLnBrk="1" hangingPunct="1"/>
            <a:r>
              <a:rPr lang="en-US" sz="2400" b="0">
                <a:solidFill>
                  <a:srgbClr val="3333CC"/>
                </a:solidFill>
              </a:rPr>
              <a:t>John </a:t>
            </a:r>
            <a:r>
              <a:rPr lang="en-US" sz="2400" b="0"/>
              <a:t> </a:t>
            </a:r>
            <a:r>
              <a:rPr lang="en-US" sz="2400" b="0">
                <a:solidFill>
                  <a:schemeClr val="tx2"/>
                </a:solidFill>
              </a:rPr>
              <a:t>saw</a:t>
            </a:r>
            <a:r>
              <a:rPr lang="en-US" sz="2400" b="0">
                <a:solidFill>
                  <a:srgbClr val="6666FF"/>
                </a:solidFill>
              </a:rPr>
              <a:t> </a:t>
            </a:r>
            <a:r>
              <a:rPr lang="en-US" sz="2400" b="0">
                <a:solidFill>
                  <a:srgbClr val="3333CC"/>
                </a:solidFill>
              </a:rPr>
              <a:t> the  saw  and  decided  to  take  it     to   the   table.</a:t>
            </a:r>
          </a:p>
        </p:txBody>
      </p:sp>
      <p:sp>
        <p:nvSpPr>
          <p:cNvPr id="108549" name="Line 5"/>
          <p:cNvSpPr>
            <a:spLocks noChangeShapeType="1"/>
          </p:cNvSpPr>
          <p:nvPr/>
        </p:nvSpPr>
        <p:spPr bwMode="auto">
          <a:xfrm>
            <a:off x="4570413" y="3360738"/>
            <a:ext cx="51117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108550" name="Line 6"/>
          <p:cNvSpPr>
            <a:spLocks noChangeShapeType="1"/>
          </p:cNvSpPr>
          <p:nvPr/>
        </p:nvSpPr>
        <p:spPr bwMode="auto">
          <a:xfrm flipH="1">
            <a:off x="5486400" y="3017838"/>
            <a:ext cx="247650" cy="876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108551" name="Rectangle 7"/>
          <p:cNvSpPr>
            <a:spLocks noChangeArrowheads="1"/>
          </p:cNvSpPr>
          <p:nvPr/>
        </p:nvSpPr>
        <p:spPr bwMode="auto">
          <a:xfrm>
            <a:off x="4656138" y="3914775"/>
            <a:ext cx="1106487" cy="409575"/>
          </a:xfrm>
          <a:prstGeom prst="rect">
            <a:avLst/>
          </a:prstGeom>
          <a:solidFill>
            <a:srgbClr val="66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en-US" b="0"/>
              <a:t>classifier</a:t>
            </a:r>
          </a:p>
        </p:txBody>
      </p:sp>
      <p:sp>
        <p:nvSpPr>
          <p:cNvPr id="108552" name="Line 8"/>
          <p:cNvSpPr>
            <a:spLocks noChangeShapeType="1"/>
          </p:cNvSpPr>
          <p:nvPr/>
        </p:nvSpPr>
        <p:spPr bwMode="auto">
          <a:xfrm>
            <a:off x="5186363" y="3365500"/>
            <a:ext cx="2222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108553" name="Line 9"/>
          <p:cNvSpPr>
            <a:spLocks noChangeShapeType="1"/>
          </p:cNvSpPr>
          <p:nvPr/>
        </p:nvSpPr>
        <p:spPr bwMode="auto">
          <a:xfrm>
            <a:off x="5192713" y="4321175"/>
            <a:ext cx="2222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108554" name="Text Box 10"/>
          <p:cNvSpPr txBox="1">
            <a:spLocks noChangeArrowheads="1"/>
          </p:cNvSpPr>
          <p:nvPr/>
        </p:nvSpPr>
        <p:spPr bwMode="auto">
          <a:xfrm>
            <a:off x="4846638" y="4822825"/>
            <a:ext cx="706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/>
              <a:t>TO</a:t>
            </a:r>
          </a:p>
        </p:txBody>
      </p:sp>
      <p:sp>
        <p:nvSpPr>
          <p:cNvPr id="108555" name="Line 11"/>
          <p:cNvSpPr>
            <a:spLocks noChangeShapeType="1"/>
          </p:cNvSpPr>
          <p:nvPr/>
        </p:nvSpPr>
        <p:spPr bwMode="auto">
          <a:xfrm flipH="1">
            <a:off x="5684838" y="3046413"/>
            <a:ext cx="554037" cy="8874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13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80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04069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</a:rPr>
              <a:t>Backward Classification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Disambiguating </a:t>
            </a:r>
            <a:r>
              <a:rPr lang="ja-JP" altLang="en-US"/>
              <a:t>“</a:t>
            </a:r>
            <a:r>
              <a:rPr lang="en-US" altLang="ja-JP"/>
              <a:t>to</a:t>
            </a:r>
            <a:r>
              <a:rPr lang="ja-JP" altLang="en-US"/>
              <a:t>”</a:t>
            </a:r>
            <a:r>
              <a:rPr lang="en-US" altLang="ja-JP"/>
              <a:t> in this case would be even easier backward.</a:t>
            </a:r>
            <a:endParaRPr lang="en-US"/>
          </a:p>
        </p:txBody>
      </p:sp>
      <p:sp>
        <p:nvSpPr>
          <p:cNvPr id="110596" name="Text Box 4"/>
          <p:cNvSpPr txBox="1">
            <a:spLocks noChangeArrowheads="1"/>
          </p:cNvSpPr>
          <p:nvPr/>
        </p:nvSpPr>
        <p:spPr bwMode="auto">
          <a:xfrm>
            <a:off x="828675" y="2687638"/>
            <a:ext cx="77073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b="0">
                <a:solidFill>
                  <a:srgbClr val="3333CC"/>
                </a:solidFill>
              </a:rPr>
              <a:t>                                                      TO  VB  PRP IN  DT   NN </a:t>
            </a:r>
          </a:p>
          <a:p>
            <a:pPr eaLnBrk="1" hangingPunct="1"/>
            <a:r>
              <a:rPr lang="en-US" sz="2400" b="0">
                <a:solidFill>
                  <a:srgbClr val="3333CC"/>
                </a:solidFill>
              </a:rPr>
              <a:t>John </a:t>
            </a:r>
            <a:r>
              <a:rPr lang="en-US" sz="2400" b="0"/>
              <a:t> </a:t>
            </a:r>
            <a:r>
              <a:rPr lang="en-US" sz="2400" b="0">
                <a:solidFill>
                  <a:schemeClr val="tx2"/>
                </a:solidFill>
              </a:rPr>
              <a:t>saw</a:t>
            </a:r>
            <a:r>
              <a:rPr lang="en-US" sz="2400" b="0">
                <a:solidFill>
                  <a:srgbClr val="6666FF"/>
                </a:solidFill>
              </a:rPr>
              <a:t> </a:t>
            </a:r>
            <a:r>
              <a:rPr lang="en-US" sz="2400" b="0">
                <a:solidFill>
                  <a:srgbClr val="3333CC"/>
                </a:solidFill>
              </a:rPr>
              <a:t> the  saw  and  decided  to  take  it     to   the   table.</a:t>
            </a:r>
          </a:p>
        </p:txBody>
      </p:sp>
      <p:sp>
        <p:nvSpPr>
          <p:cNvPr id="110597" name="Line 5"/>
          <p:cNvSpPr>
            <a:spLocks noChangeShapeType="1"/>
          </p:cNvSpPr>
          <p:nvPr/>
        </p:nvSpPr>
        <p:spPr bwMode="auto">
          <a:xfrm>
            <a:off x="3851275" y="3384550"/>
            <a:ext cx="51117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110598" name="Line 6"/>
          <p:cNvSpPr>
            <a:spLocks noChangeShapeType="1"/>
          </p:cNvSpPr>
          <p:nvPr/>
        </p:nvSpPr>
        <p:spPr bwMode="auto">
          <a:xfrm flipH="1">
            <a:off x="4767263" y="3041650"/>
            <a:ext cx="503237" cy="876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110599" name="Rectangle 7"/>
          <p:cNvSpPr>
            <a:spLocks noChangeArrowheads="1"/>
          </p:cNvSpPr>
          <p:nvPr/>
        </p:nvSpPr>
        <p:spPr bwMode="auto">
          <a:xfrm>
            <a:off x="3937000" y="3938588"/>
            <a:ext cx="1106488" cy="409575"/>
          </a:xfrm>
          <a:prstGeom prst="rect">
            <a:avLst/>
          </a:prstGeom>
          <a:solidFill>
            <a:srgbClr val="66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en-US" b="0"/>
              <a:t>classifier</a:t>
            </a:r>
          </a:p>
        </p:txBody>
      </p:sp>
      <p:sp>
        <p:nvSpPr>
          <p:cNvPr id="110600" name="Line 8"/>
          <p:cNvSpPr>
            <a:spLocks noChangeShapeType="1"/>
          </p:cNvSpPr>
          <p:nvPr/>
        </p:nvSpPr>
        <p:spPr bwMode="auto">
          <a:xfrm>
            <a:off x="4467225" y="3389313"/>
            <a:ext cx="2222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110601" name="Line 9"/>
          <p:cNvSpPr>
            <a:spLocks noChangeShapeType="1"/>
          </p:cNvSpPr>
          <p:nvPr/>
        </p:nvSpPr>
        <p:spPr bwMode="auto">
          <a:xfrm>
            <a:off x="4473575" y="4344988"/>
            <a:ext cx="2222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110602" name="Text Box 10"/>
          <p:cNvSpPr txBox="1">
            <a:spLocks noChangeArrowheads="1"/>
          </p:cNvSpPr>
          <p:nvPr/>
        </p:nvSpPr>
        <p:spPr bwMode="auto">
          <a:xfrm>
            <a:off x="4127500" y="4846638"/>
            <a:ext cx="9636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/>
              <a:t>VBD</a:t>
            </a:r>
          </a:p>
        </p:txBody>
      </p:sp>
      <p:sp>
        <p:nvSpPr>
          <p:cNvPr id="110603" name="Line 11"/>
          <p:cNvSpPr>
            <a:spLocks noChangeShapeType="1"/>
          </p:cNvSpPr>
          <p:nvPr/>
        </p:nvSpPr>
        <p:spPr bwMode="auto">
          <a:xfrm flipH="1">
            <a:off x="4965700" y="3021013"/>
            <a:ext cx="736600" cy="936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13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81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69787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</a:rPr>
              <a:t>Backward Classification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Disambiguating </a:t>
            </a:r>
            <a:r>
              <a:rPr lang="ja-JP" altLang="en-US"/>
              <a:t>“</a:t>
            </a:r>
            <a:r>
              <a:rPr lang="en-US" altLang="ja-JP"/>
              <a:t>to</a:t>
            </a:r>
            <a:r>
              <a:rPr lang="ja-JP" altLang="en-US"/>
              <a:t>”</a:t>
            </a:r>
            <a:r>
              <a:rPr lang="en-US" altLang="ja-JP"/>
              <a:t> in this case would be even easier backward.</a:t>
            </a:r>
            <a:endParaRPr lang="en-US"/>
          </a:p>
        </p:txBody>
      </p:sp>
      <p:sp>
        <p:nvSpPr>
          <p:cNvPr id="112644" name="Text Box 4"/>
          <p:cNvSpPr txBox="1">
            <a:spLocks noChangeArrowheads="1"/>
          </p:cNvSpPr>
          <p:nvPr/>
        </p:nvSpPr>
        <p:spPr bwMode="auto">
          <a:xfrm>
            <a:off x="828675" y="2687638"/>
            <a:ext cx="77120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b="0">
                <a:solidFill>
                  <a:srgbClr val="3333CC"/>
                </a:solidFill>
              </a:rPr>
              <a:t>                                           VBD   TO  VB  PRP IN  DT   NN </a:t>
            </a:r>
          </a:p>
          <a:p>
            <a:pPr eaLnBrk="1" hangingPunct="1"/>
            <a:r>
              <a:rPr lang="en-US" sz="2400" b="0">
                <a:solidFill>
                  <a:srgbClr val="3333CC"/>
                </a:solidFill>
              </a:rPr>
              <a:t>John </a:t>
            </a:r>
            <a:r>
              <a:rPr lang="en-US" sz="2400" b="0"/>
              <a:t> </a:t>
            </a:r>
            <a:r>
              <a:rPr lang="en-US" sz="2400" b="0">
                <a:solidFill>
                  <a:schemeClr val="tx2"/>
                </a:solidFill>
              </a:rPr>
              <a:t>saw</a:t>
            </a:r>
            <a:r>
              <a:rPr lang="en-US" sz="2400" b="0">
                <a:solidFill>
                  <a:srgbClr val="6666FF"/>
                </a:solidFill>
              </a:rPr>
              <a:t> </a:t>
            </a:r>
            <a:r>
              <a:rPr lang="en-US" sz="2400" b="0">
                <a:solidFill>
                  <a:srgbClr val="3333CC"/>
                </a:solidFill>
              </a:rPr>
              <a:t> the  saw  and  decided  to  take  it     to   the   table.</a:t>
            </a:r>
          </a:p>
        </p:txBody>
      </p:sp>
      <p:sp>
        <p:nvSpPr>
          <p:cNvPr id="112645" name="Line 5"/>
          <p:cNvSpPr>
            <a:spLocks noChangeShapeType="1"/>
          </p:cNvSpPr>
          <p:nvPr/>
        </p:nvSpPr>
        <p:spPr bwMode="auto">
          <a:xfrm>
            <a:off x="3022600" y="3384550"/>
            <a:ext cx="51117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112646" name="Line 6"/>
          <p:cNvSpPr>
            <a:spLocks noChangeShapeType="1"/>
          </p:cNvSpPr>
          <p:nvPr/>
        </p:nvSpPr>
        <p:spPr bwMode="auto">
          <a:xfrm flipH="1">
            <a:off x="3938588" y="3030538"/>
            <a:ext cx="661987" cy="8874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112647" name="Rectangle 7"/>
          <p:cNvSpPr>
            <a:spLocks noChangeArrowheads="1"/>
          </p:cNvSpPr>
          <p:nvPr/>
        </p:nvSpPr>
        <p:spPr bwMode="auto">
          <a:xfrm>
            <a:off x="3108325" y="3938588"/>
            <a:ext cx="1106488" cy="409575"/>
          </a:xfrm>
          <a:prstGeom prst="rect">
            <a:avLst/>
          </a:prstGeom>
          <a:solidFill>
            <a:srgbClr val="66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en-US" b="0"/>
              <a:t>classifier</a:t>
            </a:r>
          </a:p>
        </p:txBody>
      </p:sp>
      <p:sp>
        <p:nvSpPr>
          <p:cNvPr id="112648" name="Line 8"/>
          <p:cNvSpPr>
            <a:spLocks noChangeShapeType="1"/>
          </p:cNvSpPr>
          <p:nvPr/>
        </p:nvSpPr>
        <p:spPr bwMode="auto">
          <a:xfrm>
            <a:off x="3638550" y="3389313"/>
            <a:ext cx="2222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112649" name="Line 9"/>
          <p:cNvSpPr>
            <a:spLocks noChangeShapeType="1"/>
          </p:cNvSpPr>
          <p:nvPr/>
        </p:nvSpPr>
        <p:spPr bwMode="auto">
          <a:xfrm>
            <a:off x="3644900" y="4344988"/>
            <a:ext cx="2222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112650" name="Text Box 10"/>
          <p:cNvSpPr txBox="1">
            <a:spLocks noChangeArrowheads="1"/>
          </p:cNvSpPr>
          <p:nvPr/>
        </p:nvSpPr>
        <p:spPr bwMode="auto">
          <a:xfrm>
            <a:off x="3298825" y="4846638"/>
            <a:ext cx="706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/>
              <a:t>CC</a:t>
            </a:r>
          </a:p>
        </p:txBody>
      </p:sp>
      <p:sp>
        <p:nvSpPr>
          <p:cNvPr id="112651" name="Line 11"/>
          <p:cNvSpPr>
            <a:spLocks noChangeShapeType="1"/>
          </p:cNvSpPr>
          <p:nvPr/>
        </p:nvSpPr>
        <p:spPr bwMode="auto">
          <a:xfrm flipH="1">
            <a:off x="4137025" y="3021013"/>
            <a:ext cx="1212850" cy="936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13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82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71547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</a:rPr>
              <a:t>Backward Classification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100" y="1371600"/>
            <a:ext cx="7772400" cy="4687888"/>
          </a:xfrm>
        </p:spPr>
        <p:txBody>
          <a:bodyPr/>
          <a:lstStyle/>
          <a:p>
            <a:pPr eaLnBrk="1" hangingPunct="1"/>
            <a:r>
              <a:rPr lang="en-US"/>
              <a:t>Disambiguating </a:t>
            </a:r>
            <a:r>
              <a:rPr lang="ja-JP" altLang="en-US"/>
              <a:t>“</a:t>
            </a:r>
            <a:r>
              <a:rPr lang="en-US" altLang="ja-JP"/>
              <a:t>to</a:t>
            </a:r>
            <a:r>
              <a:rPr lang="ja-JP" altLang="en-US"/>
              <a:t>”</a:t>
            </a:r>
            <a:r>
              <a:rPr lang="en-US" altLang="ja-JP"/>
              <a:t> in this case would be even easier backward.</a:t>
            </a:r>
            <a:endParaRPr lang="en-US"/>
          </a:p>
        </p:txBody>
      </p:sp>
      <p:sp>
        <p:nvSpPr>
          <p:cNvPr id="114692" name="Text Box 4"/>
          <p:cNvSpPr txBox="1">
            <a:spLocks noChangeArrowheads="1"/>
          </p:cNvSpPr>
          <p:nvPr/>
        </p:nvSpPr>
        <p:spPr bwMode="auto">
          <a:xfrm>
            <a:off x="828675" y="2687638"/>
            <a:ext cx="77374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b="0">
                <a:solidFill>
                  <a:srgbClr val="3333CC"/>
                </a:solidFill>
              </a:rPr>
              <a:t>                                  CC    VBD   TO  VB  PRP IN  DT   NN </a:t>
            </a:r>
          </a:p>
          <a:p>
            <a:pPr eaLnBrk="1" hangingPunct="1"/>
            <a:r>
              <a:rPr lang="en-US" sz="2400" b="0">
                <a:solidFill>
                  <a:srgbClr val="3333CC"/>
                </a:solidFill>
              </a:rPr>
              <a:t>John </a:t>
            </a:r>
            <a:r>
              <a:rPr lang="en-US" sz="2400" b="0"/>
              <a:t> </a:t>
            </a:r>
            <a:r>
              <a:rPr lang="en-US" sz="2400" b="0">
                <a:solidFill>
                  <a:schemeClr val="tx2"/>
                </a:solidFill>
              </a:rPr>
              <a:t>saw</a:t>
            </a:r>
            <a:r>
              <a:rPr lang="en-US" sz="2400" b="0">
                <a:solidFill>
                  <a:srgbClr val="6666FF"/>
                </a:solidFill>
              </a:rPr>
              <a:t> </a:t>
            </a:r>
            <a:r>
              <a:rPr lang="en-US" sz="2400" b="0">
                <a:solidFill>
                  <a:srgbClr val="3333CC"/>
                </a:solidFill>
              </a:rPr>
              <a:t> the  saw  and  decided  to  take  it     to   the   table.</a:t>
            </a:r>
          </a:p>
        </p:txBody>
      </p:sp>
      <p:sp>
        <p:nvSpPr>
          <p:cNvPr id="114693" name="Line 5"/>
          <p:cNvSpPr>
            <a:spLocks noChangeShapeType="1"/>
          </p:cNvSpPr>
          <p:nvPr/>
        </p:nvSpPr>
        <p:spPr bwMode="auto">
          <a:xfrm>
            <a:off x="2413000" y="3373438"/>
            <a:ext cx="51117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114694" name="Line 6"/>
          <p:cNvSpPr>
            <a:spLocks noChangeShapeType="1"/>
          </p:cNvSpPr>
          <p:nvPr/>
        </p:nvSpPr>
        <p:spPr bwMode="auto">
          <a:xfrm flipH="1">
            <a:off x="3328988" y="3032125"/>
            <a:ext cx="393700" cy="8747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114695" name="Rectangle 7"/>
          <p:cNvSpPr>
            <a:spLocks noChangeArrowheads="1"/>
          </p:cNvSpPr>
          <p:nvPr/>
        </p:nvSpPr>
        <p:spPr bwMode="auto">
          <a:xfrm>
            <a:off x="2498725" y="3927475"/>
            <a:ext cx="1106488" cy="409575"/>
          </a:xfrm>
          <a:prstGeom prst="rect">
            <a:avLst/>
          </a:prstGeom>
          <a:solidFill>
            <a:srgbClr val="66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en-US" b="0"/>
              <a:t>classifier</a:t>
            </a:r>
          </a:p>
        </p:txBody>
      </p:sp>
      <p:sp>
        <p:nvSpPr>
          <p:cNvPr id="114696" name="Line 8"/>
          <p:cNvSpPr>
            <a:spLocks noChangeShapeType="1"/>
          </p:cNvSpPr>
          <p:nvPr/>
        </p:nvSpPr>
        <p:spPr bwMode="auto">
          <a:xfrm>
            <a:off x="3028950" y="3378200"/>
            <a:ext cx="2222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114697" name="Line 9"/>
          <p:cNvSpPr>
            <a:spLocks noChangeShapeType="1"/>
          </p:cNvSpPr>
          <p:nvPr/>
        </p:nvSpPr>
        <p:spPr bwMode="auto">
          <a:xfrm>
            <a:off x="3035300" y="4333875"/>
            <a:ext cx="2222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114698" name="Text Box 10"/>
          <p:cNvSpPr txBox="1">
            <a:spLocks noChangeArrowheads="1"/>
          </p:cNvSpPr>
          <p:nvPr/>
        </p:nvSpPr>
        <p:spPr bwMode="auto">
          <a:xfrm>
            <a:off x="2622550" y="4835525"/>
            <a:ext cx="963613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/>
              <a:t>NN     </a:t>
            </a:r>
          </a:p>
        </p:txBody>
      </p:sp>
      <p:sp>
        <p:nvSpPr>
          <p:cNvPr id="114699" name="Line 11"/>
          <p:cNvSpPr>
            <a:spLocks noChangeShapeType="1"/>
          </p:cNvSpPr>
          <p:nvPr/>
        </p:nvSpPr>
        <p:spPr bwMode="auto">
          <a:xfrm flipH="1">
            <a:off x="3527425" y="3046413"/>
            <a:ext cx="931863" cy="9001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13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83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82260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</a:rPr>
              <a:t>Backward Classification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Disambiguating </a:t>
            </a:r>
            <a:r>
              <a:rPr lang="ja-JP" altLang="en-US"/>
              <a:t>“</a:t>
            </a:r>
            <a:r>
              <a:rPr lang="en-US" altLang="ja-JP"/>
              <a:t>to</a:t>
            </a:r>
            <a:r>
              <a:rPr lang="ja-JP" altLang="en-US"/>
              <a:t>”</a:t>
            </a:r>
            <a:r>
              <a:rPr lang="en-US" altLang="ja-JP"/>
              <a:t> in this case would be even easier backward.</a:t>
            </a:r>
            <a:endParaRPr lang="en-US"/>
          </a:p>
        </p:txBody>
      </p:sp>
      <p:sp>
        <p:nvSpPr>
          <p:cNvPr id="116740" name="Text Box 4"/>
          <p:cNvSpPr txBox="1">
            <a:spLocks noChangeArrowheads="1"/>
          </p:cNvSpPr>
          <p:nvPr/>
        </p:nvSpPr>
        <p:spPr bwMode="auto">
          <a:xfrm>
            <a:off x="828675" y="2687638"/>
            <a:ext cx="77073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b="0">
                <a:solidFill>
                  <a:srgbClr val="3333CC"/>
                </a:solidFill>
              </a:rPr>
              <a:t>                        VBD  CC   VBD   TO  VB  PRP IN  DT   NN</a:t>
            </a:r>
          </a:p>
          <a:p>
            <a:pPr eaLnBrk="1" hangingPunct="1"/>
            <a:r>
              <a:rPr lang="en-US" sz="2400" b="0">
                <a:solidFill>
                  <a:srgbClr val="3333CC"/>
                </a:solidFill>
              </a:rPr>
              <a:t>John </a:t>
            </a:r>
            <a:r>
              <a:rPr lang="en-US" sz="2400" b="0"/>
              <a:t> </a:t>
            </a:r>
            <a:r>
              <a:rPr lang="en-US" sz="2400" b="0">
                <a:solidFill>
                  <a:schemeClr val="tx2"/>
                </a:solidFill>
              </a:rPr>
              <a:t>saw</a:t>
            </a:r>
            <a:r>
              <a:rPr lang="en-US" sz="2400" b="0">
                <a:solidFill>
                  <a:srgbClr val="6666FF"/>
                </a:solidFill>
              </a:rPr>
              <a:t> </a:t>
            </a:r>
            <a:r>
              <a:rPr lang="en-US" sz="2400" b="0">
                <a:solidFill>
                  <a:srgbClr val="3333CC"/>
                </a:solidFill>
              </a:rPr>
              <a:t> the  saw  and  decided  to  take  it     to   the   table.</a:t>
            </a:r>
          </a:p>
        </p:txBody>
      </p:sp>
      <p:sp>
        <p:nvSpPr>
          <p:cNvPr id="116741" name="Line 5"/>
          <p:cNvSpPr>
            <a:spLocks noChangeShapeType="1"/>
          </p:cNvSpPr>
          <p:nvPr/>
        </p:nvSpPr>
        <p:spPr bwMode="auto">
          <a:xfrm>
            <a:off x="1803400" y="3373438"/>
            <a:ext cx="51117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116742" name="Line 6"/>
          <p:cNvSpPr>
            <a:spLocks noChangeShapeType="1"/>
          </p:cNvSpPr>
          <p:nvPr/>
        </p:nvSpPr>
        <p:spPr bwMode="auto">
          <a:xfrm flipH="1">
            <a:off x="2719388" y="3032125"/>
            <a:ext cx="393700" cy="8747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116743" name="Rectangle 7"/>
          <p:cNvSpPr>
            <a:spLocks noChangeArrowheads="1"/>
          </p:cNvSpPr>
          <p:nvPr/>
        </p:nvSpPr>
        <p:spPr bwMode="auto">
          <a:xfrm>
            <a:off x="1889125" y="3927475"/>
            <a:ext cx="1106488" cy="409575"/>
          </a:xfrm>
          <a:prstGeom prst="rect">
            <a:avLst/>
          </a:prstGeom>
          <a:solidFill>
            <a:srgbClr val="66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en-US" b="0"/>
              <a:t>classifier</a:t>
            </a:r>
          </a:p>
        </p:txBody>
      </p:sp>
      <p:sp>
        <p:nvSpPr>
          <p:cNvPr id="116744" name="Line 8"/>
          <p:cNvSpPr>
            <a:spLocks noChangeShapeType="1"/>
          </p:cNvSpPr>
          <p:nvPr/>
        </p:nvSpPr>
        <p:spPr bwMode="auto">
          <a:xfrm>
            <a:off x="2419350" y="3378200"/>
            <a:ext cx="2222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116745" name="Line 9"/>
          <p:cNvSpPr>
            <a:spLocks noChangeShapeType="1"/>
          </p:cNvSpPr>
          <p:nvPr/>
        </p:nvSpPr>
        <p:spPr bwMode="auto">
          <a:xfrm>
            <a:off x="2425700" y="4333875"/>
            <a:ext cx="2222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116746" name="Text Box 10"/>
          <p:cNvSpPr txBox="1">
            <a:spLocks noChangeArrowheads="1"/>
          </p:cNvSpPr>
          <p:nvPr/>
        </p:nvSpPr>
        <p:spPr bwMode="auto">
          <a:xfrm>
            <a:off x="2079625" y="4835525"/>
            <a:ext cx="706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/>
              <a:t>DT</a:t>
            </a:r>
          </a:p>
        </p:txBody>
      </p:sp>
      <p:sp>
        <p:nvSpPr>
          <p:cNvPr id="116747" name="Line 11"/>
          <p:cNvSpPr>
            <a:spLocks noChangeShapeType="1"/>
          </p:cNvSpPr>
          <p:nvPr/>
        </p:nvSpPr>
        <p:spPr bwMode="auto">
          <a:xfrm flipH="1">
            <a:off x="2917825" y="3046413"/>
            <a:ext cx="931863" cy="9001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13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84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36882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</a:rPr>
              <a:t>Backward Classification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Disambiguating </a:t>
            </a:r>
            <a:r>
              <a:rPr lang="ja-JP" altLang="en-US"/>
              <a:t>“</a:t>
            </a:r>
            <a:r>
              <a:rPr lang="en-US" altLang="ja-JP"/>
              <a:t>to</a:t>
            </a:r>
            <a:r>
              <a:rPr lang="ja-JP" altLang="en-US"/>
              <a:t>”</a:t>
            </a:r>
            <a:r>
              <a:rPr lang="en-US" altLang="ja-JP"/>
              <a:t> in this case would be even easier backward.</a:t>
            </a:r>
            <a:endParaRPr lang="en-US"/>
          </a:p>
        </p:txBody>
      </p:sp>
      <p:sp>
        <p:nvSpPr>
          <p:cNvPr id="118788" name="Text Box 4"/>
          <p:cNvSpPr txBox="1">
            <a:spLocks noChangeArrowheads="1"/>
          </p:cNvSpPr>
          <p:nvPr/>
        </p:nvSpPr>
        <p:spPr bwMode="auto">
          <a:xfrm>
            <a:off x="828675" y="2687638"/>
            <a:ext cx="77073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b="0">
                <a:solidFill>
                  <a:srgbClr val="3333CC"/>
                </a:solidFill>
              </a:rPr>
              <a:t>                  DT VBD  CC  VBD   TO  VB  PRP IN  DT   NN</a:t>
            </a:r>
          </a:p>
          <a:p>
            <a:pPr eaLnBrk="1" hangingPunct="1"/>
            <a:r>
              <a:rPr lang="en-US" sz="2400" b="0">
                <a:solidFill>
                  <a:srgbClr val="3333CC"/>
                </a:solidFill>
              </a:rPr>
              <a:t>John </a:t>
            </a:r>
            <a:r>
              <a:rPr lang="en-US" sz="2400" b="0"/>
              <a:t> </a:t>
            </a:r>
            <a:r>
              <a:rPr lang="en-US" sz="2400" b="0">
                <a:solidFill>
                  <a:schemeClr val="tx2"/>
                </a:solidFill>
              </a:rPr>
              <a:t>saw</a:t>
            </a:r>
            <a:r>
              <a:rPr lang="en-US" sz="2400" b="0">
                <a:solidFill>
                  <a:srgbClr val="6666FF"/>
                </a:solidFill>
              </a:rPr>
              <a:t> </a:t>
            </a:r>
            <a:r>
              <a:rPr lang="en-US" sz="2400" b="0">
                <a:solidFill>
                  <a:srgbClr val="3333CC"/>
                </a:solidFill>
              </a:rPr>
              <a:t> the  saw  and  decided  to  take  it     to   the   table.</a:t>
            </a:r>
          </a:p>
        </p:txBody>
      </p:sp>
      <p:sp>
        <p:nvSpPr>
          <p:cNvPr id="118789" name="Line 5"/>
          <p:cNvSpPr>
            <a:spLocks noChangeShapeType="1"/>
          </p:cNvSpPr>
          <p:nvPr/>
        </p:nvSpPr>
        <p:spPr bwMode="auto">
          <a:xfrm>
            <a:off x="1279525" y="3386138"/>
            <a:ext cx="51117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118790" name="Line 6"/>
          <p:cNvSpPr>
            <a:spLocks noChangeShapeType="1"/>
          </p:cNvSpPr>
          <p:nvPr/>
        </p:nvSpPr>
        <p:spPr bwMode="auto">
          <a:xfrm flipH="1">
            <a:off x="2195513" y="3008313"/>
            <a:ext cx="284162" cy="911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118791" name="Rectangle 7"/>
          <p:cNvSpPr>
            <a:spLocks noChangeArrowheads="1"/>
          </p:cNvSpPr>
          <p:nvPr/>
        </p:nvSpPr>
        <p:spPr bwMode="auto">
          <a:xfrm>
            <a:off x="1365250" y="3940175"/>
            <a:ext cx="1106488" cy="409575"/>
          </a:xfrm>
          <a:prstGeom prst="rect">
            <a:avLst/>
          </a:prstGeom>
          <a:solidFill>
            <a:srgbClr val="66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en-US" b="0"/>
              <a:t>classifier</a:t>
            </a:r>
          </a:p>
        </p:txBody>
      </p:sp>
      <p:sp>
        <p:nvSpPr>
          <p:cNvPr id="118792" name="Line 8"/>
          <p:cNvSpPr>
            <a:spLocks noChangeShapeType="1"/>
          </p:cNvSpPr>
          <p:nvPr/>
        </p:nvSpPr>
        <p:spPr bwMode="auto">
          <a:xfrm>
            <a:off x="1895475" y="3390900"/>
            <a:ext cx="2222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118793" name="Line 9"/>
          <p:cNvSpPr>
            <a:spLocks noChangeShapeType="1"/>
          </p:cNvSpPr>
          <p:nvPr/>
        </p:nvSpPr>
        <p:spPr bwMode="auto">
          <a:xfrm>
            <a:off x="1901825" y="4346575"/>
            <a:ext cx="2222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118794" name="Text Box 10"/>
          <p:cNvSpPr txBox="1">
            <a:spLocks noChangeArrowheads="1"/>
          </p:cNvSpPr>
          <p:nvPr/>
        </p:nvSpPr>
        <p:spPr bwMode="auto">
          <a:xfrm>
            <a:off x="1555750" y="4848225"/>
            <a:ext cx="876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/>
              <a:t>VBD</a:t>
            </a:r>
          </a:p>
        </p:txBody>
      </p:sp>
      <p:sp>
        <p:nvSpPr>
          <p:cNvPr id="118795" name="Line 11"/>
          <p:cNvSpPr>
            <a:spLocks noChangeShapeType="1"/>
          </p:cNvSpPr>
          <p:nvPr/>
        </p:nvSpPr>
        <p:spPr bwMode="auto">
          <a:xfrm flipH="1">
            <a:off x="2393950" y="3059113"/>
            <a:ext cx="639763" cy="9001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13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85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88640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</a:rPr>
              <a:t>Backward Classification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Disambiguating </a:t>
            </a:r>
            <a:r>
              <a:rPr lang="ja-JP" altLang="en-US"/>
              <a:t>“</a:t>
            </a:r>
            <a:r>
              <a:rPr lang="en-US" altLang="ja-JP"/>
              <a:t>to</a:t>
            </a:r>
            <a:r>
              <a:rPr lang="ja-JP" altLang="en-US"/>
              <a:t>”</a:t>
            </a:r>
            <a:r>
              <a:rPr lang="en-US" altLang="ja-JP"/>
              <a:t> in this case would be even easier backward.</a:t>
            </a:r>
            <a:endParaRPr lang="en-US"/>
          </a:p>
        </p:txBody>
      </p:sp>
      <p:sp>
        <p:nvSpPr>
          <p:cNvPr id="120836" name="Text Box 4"/>
          <p:cNvSpPr txBox="1">
            <a:spLocks noChangeArrowheads="1"/>
          </p:cNvSpPr>
          <p:nvPr/>
        </p:nvSpPr>
        <p:spPr bwMode="auto">
          <a:xfrm>
            <a:off x="828675" y="2687638"/>
            <a:ext cx="77073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b="0">
                <a:solidFill>
                  <a:srgbClr val="3333CC"/>
                </a:solidFill>
              </a:rPr>
              <a:t>         VBD DT VBD CC   VBD   TO  VB  PRP IN  DT   NN </a:t>
            </a:r>
          </a:p>
          <a:p>
            <a:pPr eaLnBrk="1" hangingPunct="1"/>
            <a:r>
              <a:rPr lang="en-US" sz="2400" b="0">
                <a:solidFill>
                  <a:srgbClr val="3333CC"/>
                </a:solidFill>
              </a:rPr>
              <a:t>John </a:t>
            </a:r>
            <a:r>
              <a:rPr lang="en-US" sz="2400" b="0"/>
              <a:t> </a:t>
            </a:r>
            <a:r>
              <a:rPr lang="en-US" sz="2400" b="0">
                <a:solidFill>
                  <a:schemeClr val="tx2"/>
                </a:solidFill>
              </a:rPr>
              <a:t>saw</a:t>
            </a:r>
            <a:r>
              <a:rPr lang="en-US" sz="2400" b="0">
                <a:solidFill>
                  <a:srgbClr val="6666FF"/>
                </a:solidFill>
              </a:rPr>
              <a:t> </a:t>
            </a:r>
            <a:r>
              <a:rPr lang="en-US" sz="2400" b="0">
                <a:solidFill>
                  <a:srgbClr val="3333CC"/>
                </a:solidFill>
              </a:rPr>
              <a:t> the  saw  and  decided  to  take  it     to   the   table.</a:t>
            </a:r>
          </a:p>
        </p:txBody>
      </p:sp>
      <p:sp>
        <p:nvSpPr>
          <p:cNvPr id="120837" name="Line 5"/>
          <p:cNvSpPr>
            <a:spLocks noChangeShapeType="1"/>
          </p:cNvSpPr>
          <p:nvPr/>
        </p:nvSpPr>
        <p:spPr bwMode="auto">
          <a:xfrm>
            <a:off x="669925" y="3409950"/>
            <a:ext cx="51117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120838" name="Line 6"/>
          <p:cNvSpPr>
            <a:spLocks noChangeShapeType="1"/>
          </p:cNvSpPr>
          <p:nvPr/>
        </p:nvSpPr>
        <p:spPr bwMode="auto">
          <a:xfrm flipH="1">
            <a:off x="1585913" y="3032125"/>
            <a:ext cx="284162" cy="911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120839" name="Rectangle 7"/>
          <p:cNvSpPr>
            <a:spLocks noChangeArrowheads="1"/>
          </p:cNvSpPr>
          <p:nvPr/>
        </p:nvSpPr>
        <p:spPr bwMode="auto">
          <a:xfrm>
            <a:off x="755650" y="3963988"/>
            <a:ext cx="1106488" cy="409575"/>
          </a:xfrm>
          <a:prstGeom prst="rect">
            <a:avLst/>
          </a:prstGeom>
          <a:solidFill>
            <a:srgbClr val="66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en-US" b="0"/>
              <a:t>classifier</a:t>
            </a:r>
          </a:p>
        </p:txBody>
      </p:sp>
      <p:sp>
        <p:nvSpPr>
          <p:cNvPr id="120840" name="Line 8"/>
          <p:cNvSpPr>
            <a:spLocks noChangeShapeType="1"/>
          </p:cNvSpPr>
          <p:nvPr/>
        </p:nvSpPr>
        <p:spPr bwMode="auto">
          <a:xfrm>
            <a:off x="1285875" y="3414713"/>
            <a:ext cx="2222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120841" name="Line 9"/>
          <p:cNvSpPr>
            <a:spLocks noChangeShapeType="1"/>
          </p:cNvSpPr>
          <p:nvPr/>
        </p:nvSpPr>
        <p:spPr bwMode="auto">
          <a:xfrm>
            <a:off x="1292225" y="4370388"/>
            <a:ext cx="2222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120842" name="Text Box 10"/>
          <p:cNvSpPr txBox="1">
            <a:spLocks noChangeArrowheads="1"/>
          </p:cNvSpPr>
          <p:nvPr/>
        </p:nvSpPr>
        <p:spPr bwMode="auto">
          <a:xfrm>
            <a:off x="946150" y="4872038"/>
            <a:ext cx="706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/>
              <a:t>NNP</a:t>
            </a:r>
          </a:p>
        </p:txBody>
      </p:sp>
      <p:sp>
        <p:nvSpPr>
          <p:cNvPr id="120843" name="Line 11"/>
          <p:cNvSpPr>
            <a:spLocks noChangeShapeType="1"/>
          </p:cNvSpPr>
          <p:nvPr/>
        </p:nvSpPr>
        <p:spPr bwMode="auto">
          <a:xfrm flipH="1">
            <a:off x="1784350" y="3082925"/>
            <a:ext cx="639763" cy="9001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13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86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99277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628800"/>
            <a:ext cx="7772400" cy="1224136"/>
          </a:xfrm>
        </p:spPr>
        <p:txBody>
          <a:bodyPr/>
          <a:lstStyle/>
          <a:p>
            <a:pPr eaLnBrk="1" hangingPunct="1">
              <a:defRPr/>
            </a:pPr>
            <a:r>
              <a:rPr lang="de-DE" sz="3600" b="1" dirty="0" smtClean="0">
                <a:cs typeface="+mj-cs"/>
              </a:rPr>
              <a:t>Web-Mining </a:t>
            </a:r>
            <a:r>
              <a:rPr lang="de-DE" sz="3600" b="1" dirty="0" err="1" smtClean="0">
                <a:cs typeface="+mj-cs"/>
              </a:rPr>
              <a:t>Agents</a:t>
            </a:r>
            <a:r>
              <a:rPr lang="de-DE" sz="3600" b="1" dirty="0" smtClean="0">
                <a:cs typeface="+mj-cs"/>
              </a:rPr>
              <a:t/>
            </a:r>
            <a:br>
              <a:rPr lang="de-DE" sz="3600" b="1" dirty="0" smtClean="0">
                <a:cs typeface="+mj-cs"/>
              </a:rPr>
            </a:br>
            <a:r>
              <a:rPr lang="de-DE" sz="2800" b="1" dirty="0" err="1" smtClean="0">
                <a:cs typeface="+mj-cs"/>
              </a:rPr>
              <a:t>Probabilistic</a:t>
            </a:r>
            <a:r>
              <a:rPr lang="de-DE" sz="2800" b="1" dirty="0" smtClean="0">
                <a:cs typeface="+mj-cs"/>
              </a:rPr>
              <a:t> </a:t>
            </a:r>
            <a:r>
              <a:rPr lang="de-DE" sz="2800" b="1" dirty="0" err="1" smtClean="0">
                <a:cs typeface="+mj-cs"/>
              </a:rPr>
              <a:t>Reasoning</a:t>
            </a:r>
            <a:r>
              <a:rPr lang="de-DE" sz="2800" b="1" dirty="0" smtClean="0">
                <a:cs typeface="+mj-cs"/>
              </a:rPr>
              <a:t> </a:t>
            </a:r>
            <a:r>
              <a:rPr lang="de-DE" sz="2800" b="1" dirty="0" err="1" smtClean="0">
                <a:cs typeface="+mj-cs"/>
              </a:rPr>
              <a:t>over</a:t>
            </a:r>
            <a:r>
              <a:rPr lang="de-DE" sz="2800" b="1" dirty="0" smtClean="0">
                <a:cs typeface="+mj-cs"/>
              </a:rPr>
              <a:t> Time</a:t>
            </a:r>
            <a:endParaRPr lang="de-DE" sz="3600" b="1" dirty="0" smtClean="0">
              <a:cs typeface="+mj-cs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997200"/>
            <a:ext cx="6400800" cy="3024188"/>
          </a:xfrm>
        </p:spPr>
        <p:txBody>
          <a:bodyPr/>
          <a:lstStyle/>
          <a:p>
            <a:pPr eaLnBrk="1" hangingPunct="1">
              <a:defRPr/>
            </a:pPr>
            <a:r>
              <a:rPr lang="de-DE" dirty="0" smtClean="0">
                <a:cs typeface="+mn-cs"/>
              </a:rPr>
              <a:t>Prof. Dr. Ralf Möller</a:t>
            </a:r>
          </a:p>
          <a:p>
            <a:pPr eaLnBrk="1" hangingPunct="1">
              <a:defRPr/>
            </a:pPr>
            <a:r>
              <a:rPr lang="de-DE" dirty="0" smtClean="0">
                <a:cs typeface="+mn-cs"/>
              </a:rPr>
              <a:t>Universität zu Lübeck</a:t>
            </a:r>
          </a:p>
          <a:p>
            <a:pPr eaLnBrk="1" hangingPunct="1">
              <a:defRPr/>
            </a:pPr>
            <a:r>
              <a:rPr lang="de-DE" dirty="0" smtClean="0">
                <a:cs typeface="+mn-cs"/>
              </a:rPr>
              <a:t>Institut für Informationssysteme</a:t>
            </a:r>
          </a:p>
        </p:txBody>
      </p:sp>
    </p:spTree>
    <p:extLst>
      <p:ext uri="{BB962C8B-B14F-4D97-AF65-F5344CB8AC3E}">
        <p14:creationId xmlns:p14="http://schemas.microsoft.com/office/powerpoint/2010/main" val="3049912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+mn-lt"/>
                <a:ea typeface="ＭＳ Ｐゴシック" charset="0"/>
                <a:cs typeface="ＭＳ Ｐゴシック" charset="0"/>
              </a:rPr>
              <a:t>Dynamic Bayesian Networks</a:t>
            </a:r>
            <a:endParaRPr lang="en-US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53250" name="Oval 3"/>
          <p:cNvSpPr>
            <a:spLocks noChangeArrowheads="1"/>
          </p:cNvSpPr>
          <p:nvPr/>
        </p:nvSpPr>
        <p:spPr bwMode="auto">
          <a:xfrm>
            <a:off x="1981200" y="2868613"/>
            <a:ext cx="914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1" name="Text Box 4"/>
          <p:cNvSpPr txBox="1">
            <a:spLocks noChangeArrowheads="1"/>
          </p:cNvSpPr>
          <p:nvPr/>
        </p:nvSpPr>
        <p:spPr bwMode="auto">
          <a:xfrm>
            <a:off x="1981200" y="2986088"/>
            <a:ext cx="7651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i="0"/>
              <a:t>Rain</a:t>
            </a:r>
            <a:r>
              <a:rPr lang="en-US" sz="1600" i="0" baseline="-25000"/>
              <a:t>t-1</a:t>
            </a:r>
            <a:endParaRPr lang="en-US" sz="1600" i="0"/>
          </a:p>
        </p:txBody>
      </p:sp>
      <p:sp>
        <p:nvSpPr>
          <p:cNvPr id="53252" name="Oval 5"/>
          <p:cNvSpPr>
            <a:spLocks noChangeArrowheads="1"/>
          </p:cNvSpPr>
          <p:nvPr/>
        </p:nvSpPr>
        <p:spPr bwMode="auto">
          <a:xfrm>
            <a:off x="1828800" y="4122738"/>
            <a:ext cx="11430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3" name="Text Box 6"/>
          <p:cNvSpPr txBox="1">
            <a:spLocks noChangeArrowheads="1"/>
          </p:cNvSpPr>
          <p:nvPr/>
        </p:nvSpPr>
        <p:spPr bwMode="auto">
          <a:xfrm>
            <a:off x="1828800" y="4240213"/>
            <a:ext cx="11604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i="0"/>
              <a:t>Umbrella</a:t>
            </a:r>
            <a:r>
              <a:rPr lang="en-US" sz="1600" i="0" baseline="-25000"/>
              <a:t>t-1</a:t>
            </a:r>
            <a:endParaRPr lang="en-US" sz="1600" i="0"/>
          </a:p>
        </p:txBody>
      </p:sp>
      <p:sp>
        <p:nvSpPr>
          <p:cNvPr id="53254" name="Oval 7"/>
          <p:cNvSpPr>
            <a:spLocks noChangeArrowheads="1"/>
          </p:cNvSpPr>
          <p:nvPr/>
        </p:nvSpPr>
        <p:spPr bwMode="auto">
          <a:xfrm>
            <a:off x="4144963" y="2868613"/>
            <a:ext cx="914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5" name="Text Box 8"/>
          <p:cNvSpPr txBox="1">
            <a:spLocks noChangeArrowheads="1"/>
          </p:cNvSpPr>
          <p:nvPr/>
        </p:nvSpPr>
        <p:spPr bwMode="auto">
          <a:xfrm>
            <a:off x="4314825" y="2986088"/>
            <a:ext cx="641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i="0"/>
              <a:t>Rain</a:t>
            </a:r>
            <a:r>
              <a:rPr lang="en-US" sz="1600" i="0" baseline="-25000"/>
              <a:t>t</a:t>
            </a:r>
            <a:endParaRPr lang="en-US" sz="1600" i="0"/>
          </a:p>
        </p:txBody>
      </p:sp>
      <p:sp>
        <p:nvSpPr>
          <p:cNvPr id="53256" name="Oval 9"/>
          <p:cNvSpPr>
            <a:spLocks noChangeArrowheads="1"/>
          </p:cNvSpPr>
          <p:nvPr/>
        </p:nvSpPr>
        <p:spPr bwMode="auto">
          <a:xfrm>
            <a:off x="3992563" y="4122738"/>
            <a:ext cx="11430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7" name="Text Box 10"/>
          <p:cNvSpPr txBox="1">
            <a:spLocks noChangeArrowheads="1"/>
          </p:cNvSpPr>
          <p:nvPr/>
        </p:nvSpPr>
        <p:spPr bwMode="auto">
          <a:xfrm>
            <a:off x="3992563" y="4240213"/>
            <a:ext cx="10366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i="0"/>
              <a:t>Umbrella</a:t>
            </a:r>
            <a:r>
              <a:rPr lang="en-US" sz="1600" i="0" baseline="-25000"/>
              <a:t>t</a:t>
            </a:r>
            <a:endParaRPr lang="en-US" sz="1600" i="0"/>
          </a:p>
        </p:txBody>
      </p:sp>
      <p:sp>
        <p:nvSpPr>
          <p:cNvPr id="53258" name="Oval 11"/>
          <p:cNvSpPr>
            <a:spLocks noChangeArrowheads="1"/>
          </p:cNvSpPr>
          <p:nvPr/>
        </p:nvSpPr>
        <p:spPr bwMode="auto">
          <a:xfrm>
            <a:off x="6400800" y="2895600"/>
            <a:ext cx="914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9" name="Text Box 12"/>
          <p:cNvSpPr txBox="1">
            <a:spLocks noChangeArrowheads="1"/>
          </p:cNvSpPr>
          <p:nvPr/>
        </p:nvSpPr>
        <p:spPr bwMode="auto">
          <a:xfrm>
            <a:off x="6400800" y="3013075"/>
            <a:ext cx="8001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i="0"/>
              <a:t>Rain</a:t>
            </a:r>
            <a:r>
              <a:rPr lang="en-US" sz="1600" i="0" baseline="-25000"/>
              <a:t>t+1</a:t>
            </a:r>
            <a:endParaRPr lang="en-US" sz="1600" i="0"/>
          </a:p>
        </p:txBody>
      </p:sp>
      <p:sp>
        <p:nvSpPr>
          <p:cNvPr id="53260" name="Oval 13"/>
          <p:cNvSpPr>
            <a:spLocks noChangeArrowheads="1"/>
          </p:cNvSpPr>
          <p:nvPr/>
        </p:nvSpPr>
        <p:spPr bwMode="auto">
          <a:xfrm>
            <a:off x="6248400" y="4149725"/>
            <a:ext cx="11430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61" name="Text Box 14"/>
          <p:cNvSpPr txBox="1">
            <a:spLocks noChangeArrowheads="1"/>
          </p:cNvSpPr>
          <p:nvPr/>
        </p:nvSpPr>
        <p:spPr bwMode="auto">
          <a:xfrm>
            <a:off x="6248400" y="4267200"/>
            <a:ext cx="11953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i="0"/>
              <a:t>Umbrella</a:t>
            </a:r>
            <a:r>
              <a:rPr lang="en-US" sz="1600" i="0" baseline="-25000"/>
              <a:t>t+1</a:t>
            </a:r>
            <a:endParaRPr lang="en-US" sz="1600" i="0"/>
          </a:p>
        </p:txBody>
      </p:sp>
      <p:sp>
        <p:nvSpPr>
          <p:cNvPr id="53262" name="Line 15"/>
          <p:cNvSpPr>
            <a:spLocks noChangeShapeType="1"/>
          </p:cNvSpPr>
          <p:nvPr/>
        </p:nvSpPr>
        <p:spPr bwMode="auto">
          <a:xfrm>
            <a:off x="1066800" y="3097213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53263" name="Line 16"/>
          <p:cNvSpPr>
            <a:spLocks noChangeShapeType="1"/>
          </p:cNvSpPr>
          <p:nvPr/>
        </p:nvSpPr>
        <p:spPr bwMode="auto">
          <a:xfrm>
            <a:off x="2895600" y="3097213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53264" name="Line 17"/>
          <p:cNvSpPr>
            <a:spLocks noChangeShapeType="1"/>
          </p:cNvSpPr>
          <p:nvPr/>
        </p:nvSpPr>
        <p:spPr bwMode="auto">
          <a:xfrm>
            <a:off x="5105400" y="3097213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53265" name="Line 18"/>
          <p:cNvSpPr>
            <a:spLocks noChangeShapeType="1"/>
          </p:cNvSpPr>
          <p:nvPr/>
        </p:nvSpPr>
        <p:spPr bwMode="auto">
          <a:xfrm>
            <a:off x="2438400" y="3429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53266" name="Line 19"/>
          <p:cNvSpPr>
            <a:spLocks noChangeShapeType="1"/>
          </p:cNvSpPr>
          <p:nvPr/>
        </p:nvSpPr>
        <p:spPr bwMode="auto">
          <a:xfrm flipH="1">
            <a:off x="4572000" y="3429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53267" name="Line 20"/>
          <p:cNvSpPr>
            <a:spLocks noChangeShapeType="1"/>
          </p:cNvSpPr>
          <p:nvPr/>
        </p:nvSpPr>
        <p:spPr bwMode="auto">
          <a:xfrm flipH="1">
            <a:off x="6858000" y="3429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graphicFrame>
        <p:nvGraphicFramePr>
          <p:cNvPr id="651285" name="Group 21"/>
          <p:cNvGraphicFramePr>
            <a:graphicFrameLocks noGrp="1"/>
          </p:cNvGraphicFramePr>
          <p:nvPr/>
        </p:nvGraphicFramePr>
        <p:xfrm>
          <a:off x="4572000" y="1981200"/>
          <a:ext cx="1524000" cy="865359"/>
        </p:xfrm>
        <a:graphic>
          <a:graphicData uri="http://schemas.openxmlformats.org/drawingml/2006/table">
            <a:tbl>
              <a:tblPr/>
              <a:tblGrid>
                <a:gridCol w="595313"/>
                <a:gridCol w="928687"/>
              </a:tblGrid>
              <a:tr h="3046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R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t-1</a:t>
                      </a:r>
                    </a:p>
                  </a:txBody>
                  <a:tcPr marT="45652" marB="4565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P(R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t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|R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t-1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)</a:t>
                      </a:r>
                    </a:p>
                  </a:txBody>
                  <a:tcPr marT="45652" marB="45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05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F</a:t>
                      </a:r>
                    </a:p>
                  </a:txBody>
                  <a:tcPr marT="45652" marB="4565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0.7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0.3</a:t>
                      </a:r>
                    </a:p>
                  </a:txBody>
                  <a:tcPr marT="45652" marB="45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51296" name="Group 32"/>
          <p:cNvGraphicFramePr>
            <a:graphicFrameLocks noGrp="1"/>
          </p:cNvGraphicFramePr>
          <p:nvPr/>
        </p:nvGraphicFramePr>
        <p:xfrm>
          <a:off x="4572000" y="4800600"/>
          <a:ext cx="1524000" cy="865359"/>
        </p:xfrm>
        <a:graphic>
          <a:graphicData uri="http://schemas.openxmlformats.org/drawingml/2006/table">
            <a:tbl>
              <a:tblPr/>
              <a:tblGrid>
                <a:gridCol w="595313"/>
                <a:gridCol w="928687"/>
              </a:tblGrid>
              <a:tr h="3046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R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t</a:t>
                      </a:r>
                    </a:p>
                  </a:txBody>
                  <a:tcPr marT="45652" marB="4565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P(U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t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|R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t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)</a:t>
                      </a:r>
                    </a:p>
                  </a:txBody>
                  <a:tcPr marT="45652" marB="45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05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F</a:t>
                      </a:r>
                    </a:p>
                  </a:txBody>
                  <a:tcPr marT="45652" marB="4565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0.9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0.2</a:t>
                      </a:r>
                    </a:p>
                  </a:txBody>
                  <a:tcPr marT="45652" marB="45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88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1150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3600">
                <a:latin typeface="+mn-lt"/>
                <a:ea typeface="ＭＳ Ｐゴシック" charset="0"/>
                <a:cs typeface="ＭＳ Ｐゴシック" charset="0"/>
              </a:rPr>
              <a:t>Rain/Umbrella Example</a:t>
            </a:r>
          </a:p>
        </p:txBody>
      </p:sp>
      <p:pic>
        <p:nvPicPr>
          <p:cNvPr id="69635" name="Picture 4" descr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8283575" cy="451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89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04317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1268760"/>
            <a:ext cx="3754438" cy="457200"/>
          </a:xfrm>
        </p:spPr>
        <p:txBody>
          <a:bodyPr/>
          <a:lstStyle/>
          <a:p>
            <a:pPr marL="447675" indent="-447675" eaLnBrk="1" hangingPunct="1">
              <a:lnSpc>
                <a:spcPct val="90000"/>
              </a:lnSpc>
            </a:pPr>
            <a:r>
              <a:rPr lang="en-US" sz="20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Solution cont.:</a:t>
            </a:r>
          </a:p>
          <a:p>
            <a:pPr marL="447675" indent="-447675" eaLnBrk="1" hangingPunct="1">
              <a:lnSpc>
                <a:spcPct val="90000"/>
              </a:lnSpc>
            </a:pPr>
            <a:endParaRPr lang="en-US" sz="2000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31746" name="Object 2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697067097"/>
              </p:ext>
            </p:extLst>
          </p:nvPr>
        </p:nvGraphicFramePr>
        <p:xfrm>
          <a:off x="1013644" y="3326160"/>
          <a:ext cx="3929063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36" name="Ecuación" r:id="rId4" imgW="1714500" imgH="228600" progId="Equation.3">
                  <p:embed/>
                </p:oleObj>
              </mc:Choice>
              <mc:Fallback>
                <p:oleObj name="Ecuación" r:id="rId4" imgW="17145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3644" y="3326160"/>
                        <a:ext cx="3929063" cy="538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47" name="Text Box 4"/>
          <p:cNvSpPr txBox="1">
            <a:spLocks noChangeArrowheads="1"/>
          </p:cNvSpPr>
          <p:nvPr/>
        </p:nvSpPr>
        <p:spPr bwMode="auto">
          <a:xfrm>
            <a:off x="924744" y="1710085"/>
            <a:ext cx="70866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i="0">
                <a:latin typeface="+mn-lt"/>
              </a:rPr>
              <a:t>2.  Use </a:t>
            </a:r>
            <a:r>
              <a:rPr lang="en-US" sz="2000" b="1" i="0">
                <a:latin typeface="+mn-lt"/>
              </a:rPr>
              <a:t>Markov assumption</a:t>
            </a:r>
            <a:r>
              <a:rPr lang="en-US" sz="2000" i="0">
                <a:latin typeface="+mn-lt"/>
              </a:rPr>
              <a:t> - The current state depends on only in a finite history of previous states. </a:t>
            </a:r>
            <a:br>
              <a:rPr lang="en-US" sz="2000" i="0">
                <a:latin typeface="+mn-lt"/>
              </a:rPr>
            </a:br>
            <a:r>
              <a:rPr lang="en-US" sz="2000" i="0">
                <a:latin typeface="+mn-lt"/>
              </a:rPr>
              <a:t/>
            </a:r>
            <a:br>
              <a:rPr lang="en-US" sz="2000" i="0">
                <a:latin typeface="+mn-lt"/>
              </a:rPr>
            </a:br>
            <a:r>
              <a:rPr lang="en-US" sz="2000" i="0">
                <a:latin typeface="+mn-lt"/>
              </a:rPr>
              <a:t>Using the first-order Markov process:</a:t>
            </a:r>
          </a:p>
        </p:txBody>
      </p:sp>
      <p:sp>
        <p:nvSpPr>
          <p:cNvPr id="31748" name="Text Box 5"/>
          <p:cNvSpPr txBox="1">
            <a:spLocks noChangeArrowheads="1"/>
          </p:cNvSpPr>
          <p:nvPr/>
        </p:nvSpPr>
        <p:spPr bwMode="auto">
          <a:xfrm>
            <a:off x="6182544" y="3068960"/>
            <a:ext cx="1905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i="0" dirty="0">
                <a:solidFill>
                  <a:srgbClr val="0000FF"/>
                </a:solidFill>
                <a:latin typeface="+mn-lt"/>
              </a:rPr>
              <a:t>Transition Model</a:t>
            </a:r>
          </a:p>
        </p:txBody>
      </p:sp>
      <p:sp>
        <p:nvSpPr>
          <p:cNvPr id="31749" name="Text Box 6"/>
          <p:cNvSpPr txBox="1">
            <a:spLocks noChangeArrowheads="1"/>
          </p:cNvSpPr>
          <p:nvPr/>
        </p:nvSpPr>
        <p:spPr bwMode="auto">
          <a:xfrm>
            <a:off x="1000944" y="4208810"/>
            <a:ext cx="7162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charset="0"/>
              <a:buNone/>
            </a:pPr>
            <a:r>
              <a:rPr lang="en-US" sz="1800" i="0">
                <a:latin typeface="+mn-lt"/>
              </a:rPr>
              <a:t>In addition to restricting the parents of the state variable  </a:t>
            </a:r>
            <a:r>
              <a:rPr lang="en-US" sz="1800">
                <a:latin typeface="+mn-lt"/>
              </a:rPr>
              <a:t>Xt</a:t>
            </a:r>
            <a:r>
              <a:rPr lang="en-US" sz="1800" i="0">
                <a:latin typeface="+mn-lt"/>
              </a:rPr>
              <a:t>, we must restrict the parents of the evidence variable </a:t>
            </a:r>
            <a:r>
              <a:rPr lang="en-US" sz="1800">
                <a:latin typeface="+mn-lt"/>
              </a:rPr>
              <a:t>Et</a:t>
            </a:r>
          </a:p>
        </p:txBody>
      </p:sp>
      <p:graphicFrame>
        <p:nvGraphicFramePr>
          <p:cNvPr id="31750" name="Object 3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1774799325"/>
              </p:ext>
            </p:extLst>
          </p:nvPr>
        </p:nvGraphicFramePr>
        <p:xfrm>
          <a:off x="1381944" y="5083523"/>
          <a:ext cx="4267200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37" name="Formel" r:id="rId6" imgW="1841500" imgH="228600" progId="Equation.3">
                  <p:embed/>
                </p:oleObj>
              </mc:Choice>
              <mc:Fallback>
                <p:oleObj name="Formel" r:id="rId6" imgW="18415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1944" y="5083523"/>
                        <a:ext cx="4267200" cy="528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1" name="Text Box 8"/>
          <p:cNvSpPr txBox="1">
            <a:spLocks noChangeArrowheads="1"/>
          </p:cNvSpPr>
          <p:nvPr/>
        </p:nvSpPr>
        <p:spPr bwMode="auto">
          <a:xfrm>
            <a:off x="6487344" y="4902523"/>
            <a:ext cx="1600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i="0">
                <a:solidFill>
                  <a:srgbClr val="0000FF"/>
                </a:solidFill>
                <a:latin typeface="+mn-lt"/>
              </a:rPr>
              <a:t>Sensor Model</a:t>
            </a:r>
          </a:p>
        </p:txBody>
      </p:sp>
      <p:sp>
        <p:nvSpPr>
          <p:cNvPr id="31752" name="Rectangle 9"/>
          <p:cNvSpPr>
            <a:spLocks noGrp="1" noChangeArrowheads="1"/>
          </p:cNvSpPr>
          <p:nvPr>
            <p:ph type="title"/>
          </p:nvPr>
        </p:nvSpPr>
        <p:spPr>
          <a:xfrm>
            <a:off x="337120" y="201960"/>
            <a:ext cx="8915400" cy="1066800"/>
          </a:xfrm>
          <a:noFill/>
        </p:spPr>
        <p:txBody>
          <a:bodyPr/>
          <a:lstStyle/>
          <a:p>
            <a:pPr eaLnBrk="1" hangingPunct="1"/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DBN - Representation</a:t>
            </a:r>
          </a:p>
        </p:txBody>
      </p:sp>
      <p:sp>
        <p:nvSpPr>
          <p:cNvPr id="10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86871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DBN – Special Cases</a:t>
            </a:r>
          </a:p>
        </p:txBody>
      </p:sp>
      <p:sp>
        <p:nvSpPr>
          <p:cNvPr id="849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196752"/>
            <a:ext cx="7966075" cy="4114800"/>
          </a:xfrm>
        </p:spPr>
        <p:txBody>
          <a:bodyPr/>
          <a:lstStyle/>
          <a:p>
            <a:pPr marL="447675" indent="-447675" eaLnBrk="1" hangingPunct="1"/>
            <a:r>
              <a:rPr lang="en-US" sz="2800" dirty="0">
                <a:solidFill>
                  <a:srgbClr val="7DA031"/>
                </a:solidFill>
                <a:ea typeface="ＭＳ Ｐゴシック" charset="0"/>
                <a:cs typeface="ＭＳ Ｐゴシック" charset="0"/>
              </a:rPr>
              <a:t>Hidden Markov Model (HMMs):</a:t>
            </a:r>
          </a:p>
          <a:p>
            <a:pPr marL="447675" indent="-447675" eaLnBrk="1" hangingPunct="1">
              <a:buFont typeface="Times" charset="0"/>
              <a:buNone/>
            </a:pPr>
            <a:r>
              <a:rPr lang="en-US" sz="2800" dirty="0">
                <a:solidFill>
                  <a:srgbClr val="7DA031"/>
                </a:solidFill>
                <a:ea typeface="ＭＳ Ｐゴシック" charset="0"/>
                <a:cs typeface="ＭＳ Ｐゴシック" charset="0"/>
              </a:rPr>
              <a:t>	</a:t>
            </a:r>
            <a:r>
              <a:rPr lang="en-US" sz="1800" dirty="0">
                <a:solidFill>
                  <a:srgbClr val="7DA031"/>
                </a:solidFill>
                <a:ea typeface="ＭＳ Ｐゴシック" charset="0"/>
                <a:cs typeface="ＭＳ Ｐゴシック" charset="0"/>
              </a:rPr>
              <a:t>Temporal probabilistic model in which the state of the process </a:t>
            </a:r>
            <a:br>
              <a:rPr lang="en-US" sz="1800" dirty="0">
                <a:solidFill>
                  <a:srgbClr val="7DA031"/>
                </a:solidFill>
                <a:ea typeface="ＭＳ Ｐゴシック" charset="0"/>
                <a:cs typeface="ＭＳ Ｐゴシック" charset="0"/>
              </a:rPr>
            </a:br>
            <a:r>
              <a:rPr lang="en-US" sz="1800" dirty="0">
                <a:solidFill>
                  <a:srgbClr val="7DA031"/>
                </a:solidFill>
                <a:ea typeface="ＭＳ Ｐゴシック" charset="0"/>
                <a:cs typeface="ＭＳ Ｐゴシック" charset="0"/>
              </a:rPr>
              <a:t>is described by a single discrete random variable. (The simplest kind of DBN )</a:t>
            </a:r>
          </a:p>
          <a:p>
            <a:pPr marL="447675" indent="-447675" eaLnBrk="1" hangingPunct="1"/>
            <a:endParaRPr lang="en-US" sz="1800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pPr marL="447675" indent="-447675" eaLnBrk="1" hangingPunct="1"/>
            <a:r>
              <a:rPr lang="en-US" sz="2800" dirty="0" err="1">
                <a:solidFill>
                  <a:schemeClr val="bg2">
                    <a:lumMod val="60000"/>
                    <a:lumOff val="40000"/>
                  </a:schemeClr>
                </a:solidFill>
                <a:ea typeface="ＭＳ Ｐゴシック" charset="0"/>
                <a:cs typeface="ＭＳ Ｐゴシック" charset="0"/>
              </a:rPr>
              <a:t>Kalman</a:t>
            </a:r>
            <a:r>
              <a:rPr lang="en-US" sz="2800" dirty="0">
                <a:solidFill>
                  <a:schemeClr val="bg2">
                    <a:lumMod val="60000"/>
                    <a:lumOff val="40000"/>
                  </a:schemeClr>
                </a:solidFill>
                <a:ea typeface="ＭＳ Ｐゴシック" charset="0"/>
                <a:cs typeface="ＭＳ Ｐゴシック" charset="0"/>
              </a:rPr>
              <a:t> Filter Models (KFMs):</a:t>
            </a:r>
          </a:p>
          <a:p>
            <a:pPr marL="447675" indent="-447675" eaLnBrk="1" hangingPunct="1">
              <a:buFont typeface="Times" charset="0"/>
              <a:buNone/>
            </a:pPr>
            <a:r>
              <a:rPr lang="en-US" sz="2800" dirty="0">
                <a:solidFill>
                  <a:schemeClr val="bg2">
                    <a:lumMod val="60000"/>
                    <a:lumOff val="40000"/>
                  </a:schemeClr>
                </a:solidFill>
                <a:ea typeface="ＭＳ Ｐゴシック" charset="0"/>
                <a:cs typeface="ＭＳ Ｐゴシック" charset="0"/>
              </a:rPr>
              <a:t>	</a:t>
            </a:r>
            <a:r>
              <a:rPr lang="en-US" sz="1800" dirty="0">
                <a:solidFill>
                  <a:schemeClr val="bg2">
                    <a:lumMod val="60000"/>
                    <a:lumOff val="40000"/>
                  </a:schemeClr>
                </a:solidFill>
                <a:ea typeface="ＭＳ Ｐゴシック" charset="0"/>
                <a:cs typeface="ＭＳ Ｐゴシック" charset="0"/>
              </a:rPr>
              <a:t>Estimate the state of a physical system from noisy observations over time. Also known as linear dynamical systems (LDSs).</a:t>
            </a:r>
          </a:p>
          <a:p>
            <a:pPr marL="447675" indent="-447675" eaLnBrk="1" hangingPunct="1">
              <a:buFont typeface="Times" charset="0"/>
              <a:buNone/>
            </a:pPr>
            <a:endParaRPr lang="en-US" sz="1800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90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26859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>
          <a:xfrm>
            <a:off x="409128" y="201960"/>
            <a:ext cx="8915400" cy="1066800"/>
          </a:xfrm>
          <a:noFill/>
        </p:spPr>
        <p:txBody>
          <a:bodyPr/>
          <a:lstStyle/>
          <a:p>
            <a:pPr eaLnBrk="1" hangingPunct="1"/>
            <a:r>
              <a:rPr lang="en-US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DBN – Basic Inference </a:t>
            </a:r>
          </a:p>
        </p:txBody>
      </p:sp>
      <p:sp>
        <p:nvSpPr>
          <p:cNvPr id="501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17500" y="1124744"/>
            <a:ext cx="8066088" cy="4680520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Filtering</a:t>
            </a:r>
          </a:p>
          <a:p>
            <a:pPr eaLnBrk="1" hangingPunct="1">
              <a:lnSpc>
                <a:spcPct val="130000"/>
              </a:lnSpc>
            </a:pPr>
            <a:endParaRPr lang="en-US" dirty="0">
              <a:solidFill>
                <a:srgbClr val="000000"/>
              </a:solidFill>
              <a:ea typeface="ＭＳ Ｐゴシック" charset="0"/>
            </a:endParaRPr>
          </a:p>
          <a:p>
            <a:pPr eaLnBrk="1" hangingPunct="1">
              <a:lnSpc>
                <a:spcPct val="130000"/>
              </a:lnSpc>
            </a:pPr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Smoothing</a:t>
            </a:r>
          </a:p>
          <a:p>
            <a:pPr eaLnBrk="1" hangingPunct="1">
              <a:lnSpc>
                <a:spcPct val="130000"/>
              </a:lnSpc>
            </a:pPr>
            <a:endParaRPr lang="en-US" dirty="0">
              <a:solidFill>
                <a:srgbClr val="000000"/>
              </a:solidFill>
              <a:ea typeface="ＭＳ Ｐゴシック" charset="0"/>
            </a:endParaRPr>
          </a:p>
          <a:p>
            <a:pPr eaLnBrk="1" hangingPunct="1">
              <a:lnSpc>
                <a:spcPct val="130000"/>
              </a:lnSpc>
            </a:pPr>
            <a:endParaRPr lang="en-US" dirty="0" smtClean="0">
              <a:solidFill>
                <a:srgbClr val="000000"/>
              </a:solidFill>
              <a:ea typeface="ＭＳ Ｐゴシック" charset="0"/>
            </a:endParaRPr>
          </a:p>
          <a:p>
            <a:pPr eaLnBrk="1" hangingPunct="1">
              <a:lnSpc>
                <a:spcPct val="130000"/>
              </a:lnSpc>
            </a:pPr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Most likely sequence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  <p:graphicFrame>
        <p:nvGraphicFramePr>
          <p:cNvPr id="5018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2500444"/>
              </p:ext>
            </p:extLst>
          </p:nvPr>
        </p:nvGraphicFramePr>
        <p:xfrm>
          <a:off x="827584" y="1772816"/>
          <a:ext cx="7464875" cy="936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1" name="Formel" r:id="rId4" imgW="3136900" imgH="393700" progId="Equation.3">
                  <p:embed/>
                </p:oleObj>
              </mc:Choice>
              <mc:Fallback>
                <p:oleObj name="Formel" r:id="rId4" imgW="31369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1772816"/>
                        <a:ext cx="7464875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91</a:t>
            </a:fld>
            <a:endParaRPr lang="de-DE" dirty="0"/>
          </a:p>
        </p:txBody>
      </p:sp>
      <p:grpSp>
        <p:nvGrpSpPr>
          <p:cNvPr id="8" name="Gruppierung 7"/>
          <p:cNvGrpSpPr/>
          <p:nvPr/>
        </p:nvGrpSpPr>
        <p:grpSpPr>
          <a:xfrm>
            <a:off x="842587" y="3068960"/>
            <a:ext cx="5472608" cy="453444"/>
            <a:chOff x="-900608" y="3949700"/>
            <a:chExt cx="9809658" cy="812800"/>
          </a:xfrm>
        </p:grpSpPr>
        <p:pic>
          <p:nvPicPr>
            <p:cNvPr id="5" name="Bild 4" descr="Screen Shot 2015-11-27 at 13.38.38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00608" y="3954264"/>
              <a:ext cx="3340100" cy="800100"/>
            </a:xfrm>
            <a:prstGeom prst="rect">
              <a:avLst/>
            </a:prstGeom>
          </p:spPr>
        </p:pic>
        <p:pic>
          <p:nvPicPr>
            <p:cNvPr id="7" name="Bild 6" descr="Screen Shot 2015-11-27 at 13.38.47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7150" y="3949700"/>
              <a:ext cx="6311900" cy="812800"/>
            </a:xfrm>
            <a:prstGeom prst="rect">
              <a:avLst/>
            </a:prstGeom>
          </p:spPr>
        </p:pic>
      </p:grpSp>
      <p:grpSp>
        <p:nvGrpSpPr>
          <p:cNvPr id="10" name="Gruppierung 9"/>
          <p:cNvGrpSpPr/>
          <p:nvPr/>
        </p:nvGrpSpPr>
        <p:grpSpPr>
          <a:xfrm>
            <a:off x="829887" y="3645024"/>
            <a:ext cx="8062593" cy="504056"/>
            <a:chOff x="827584" y="4991968"/>
            <a:chExt cx="12384360" cy="774243"/>
          </a:xfrm>
        </p:grpSpPr>
        <p:pic>
          <p:nvPicPr>
            <p:cNvPr id="6" name="Bild 5" descr="Screen Shot 2015-11-27 at 13.38.53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584" y="4991968"/>
              <a:ext cx="3208072" cy="668784"/>
            </a:xfrm>
            <a:prstGeom prst="rect">
              <a:avLst/>
            </a:prstGeom>
          </p:spPr>
        </p:pic>
        <p:pic>
          <p:nvPicPr>
            <p:cNvPr id="9" name="Bild 8" descr="Screen Shot 2015-11-27 at 13.38.57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7944" y="5013176"/>
              <a:ext cx="9144000" cy="753035"/>
            </a:xfrm>
            <a:prstGeom prst="rect">
              <a:avLst/>
            </a:prstGeom>
          </p:spPr>
        </p:pic>
      </p:grpSp>
      <p:pic>
        <p:nvPicPr>
          <p:cNvPr id="3" name="Bild 2" descr="Screen Shot 2015-11-29 at 22.16.28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64" y="4780880"/>
            <a:ext cx="7912100" cy="116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674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Hidden Markov Models</a:t>
            </a:r>
          </a:p>
        </p:txBody>
      </p:sp>
      <p:pic>
        <p:nvPicPr>
          <p:cNvPr id="89090" name="Picture 5" descr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544" y="1495325"/>
            <a:ext cx="7283450" cy="4525963"/>
          </a:xfrm>
        </p:spPr>
      </p:pic>
      <p:pic>
        <p:nvPicPr>
          <p:cNvPr id="8909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000" y="1124645"/>
            <a:ext cx="1106488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2" name="Textfeld 1"/>
          <p:cNvSpPr txBox="1">
            <a:spLocks noChangeArrowheads="1"/>
          </p:cNvSpPr>
          <p:nvPr/>
        </p:nvSpPr>
        <p:spPr bwMode="auto">
          <a:xfrm>
            <a:off x="5796782" y="2051373"/>
            <a:ext cx="9509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1400"/>
              <a:t>new state</a:t>
            </a:r>
            <a:endParaRPr lang="en-US" sz="1400"/>
          </a:p>
        </p:txBody>
      </p:sp>
      <p:sp>
        <p:nvSpPr>
          <p:cNvPr id="89093" name="Textfeld 5"/>
          <p:cNvSpPr txBox="1">
            <a:spLocks noChangeArrowheads="1"/>
          </p:cNvSpPr>
          <p:nvPr/>
        </p:nvSpPr>
        <p:spPr bwMode="auto">
          <a:xfrm>
            <a:off x="6747694" y="2511748"/>
            <a:ext cx="8604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1400"/>
              <a:t>old state</a:t>
            </a:r>
            <a:endParaRPr lang="en-US" sz="1400"/>
          </a:p>
        </p:txBody>
      </p:sp>
      <p:sp>
        <p:nvSpPr>
          <p:cNvPr id="3" name="Textfeld 2"/>
          <p:cNvSpPr txBox="1">
            <a:spLocks noChangeArrowheads="1"/>
          </p:cNvSpPr>
          <p:nvPr/>
        </p:nvSpPr>
        <p:spPr bwMode="auto">
          <a:xfrm>
            <a:off x="4572000" y="3563938"/>
            <a:ext cx="20734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2000" dirty="0">
                <a:solidFill>
                  <a:srgbClr val="9C3DBC"/>
                </a:solidFill>
                <a:latin typeface="Times New Roman"/>
                <a:cs typeface="Times New Roman"/>
              </a:rPr>
              <a:t>U</a:t>
            </a:r>
            <a:r>
              <a:rPr lang="de-DE" sz="2000" baseline="-25000" dirty="0">
                <a:solidFill>
                  <a:srgbClr val="9C3DBC"/>
                </a:solidFill>
                <a:latin typeface="Times New Roman"/>
                <a:cs typeface="Times New Roman"/>
              </a:rPr>
              <a:t>3 </a:t>
            </a:r>
            <a:r>
              <a:rPr lang="de-DE" sz="2000" dirty="0">
                <a:solidFill>
                  <a:srgbClr val="9C3DBC"/>
                </a:solidFill>
                <a:latin typeface="Times New Roman"/>
                <a:cs typeface="Times New Roman"/>
              </a:rPr>
              <a:t>= </a:t>
            </a:r>
            <a:r>
              <a:rPr lang="de-DE" sz="2000" dirty="0" err="1">
                <a:solidFill>
                  <a:srgbClr val="9C3DBC"/>
                </a:solidFill>
                <a:latin typeface="Times New Roman"/>
                <a:cs typeface="Times New Roman"/>
              </a:rPr>
              <a:t>false</a:t>
            </a:r>
            <a:r>
              <a:rPr lang="de-DE" dirty="0">
                <a:solidFill>
                  <a:srgbClr val="9C3DBC"/>
                </a:solidFill>
                <a:latin typeface="Times New Roman"/>
                <a:cs typeface="Times New Roman"/>
              </a:rPr>
              <a:t>  </a:t>
            </a:r>
            <a:r>
              <a:rPr lang="de-DE" b="1" i="0" dirty="0">
                <a:solidFill>
                  <a:srgbClr val="9C3DBC"/>
                </a:solidFill>
                <a:latin typeface="Times New Roman"/>
                <a:cs typeface="Times New Roman"/>
              </a:rPr>
              <a:t>O</a:t>
            </a:r>
            <a:r>
              <a:rPr lang="de-DE" baseline="-25000" dirty="0">
                <a:solidFill>
                  <a:srgbClr val="9C3DBC"/>
                </a:solidFill>
                <a:latin typeface="Times New Roman"/>
                <a:cs typeface="Times New Roman"/>
              </a:rPr>
              <a:t>3 </a:t>
            </a:r>
            <a:r>
              <a:rPr lang="de-DE" dirty="0">
                <a:solidFill>
                  <a:srgbClr val="9C3DBC"/>
                </a:solidFill>
                <a:latin typeface="Times New Roman"/>
                <a:cs typeface="Times New Roman"/>
              </a:rPr>
              <a:t>=</a:t>
            </a:r>
            <a:endParaRPr lang="en-US" dirty="0">
              <a:solidFill>
                <a:srgbClr val="9C3DBC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3020066"/>
              </p:ext>
            </p:extLst>
          </p:nvPr>
        </p:nvGraphicFramePr>
        <p:xfrm>
          <a:off x="6688137" y="3429000"/>
          <a:ext cx="980208" cy="7318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0104"/>
                <a:gridCol w="490104"/>
              </a:tblGrid>
              <a:tr h="365919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>
                          <a:solidFill>
                            <a:srgbClr val="9C3DBC"/>
                          </a:solidFill>
                          <a:latin typeface="Times New Roman"/>
                          <a:cs typeface="Times New Roman"/>
                        </a:rPr>
                        <a:t>0.1</a:t>
                      </a:r>
                      <a:endParaRPr lang="en-US" sz="1800" dirty="0">
                        <a:solidFill>
                          <a:srgbClr val="9C3DBC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91438" marR="91438"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>
                          <a:solidFill>
                            <a:srgbClr val="9C3DBC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lang="en-US" sz="1800" dirty="0">
                        <a:solidFill>
                          <a:srgbClr val="9C3DBC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91438" marR="91438" marT="45740" marB="45740"/>
                </a:tc>
              </a:tr>
              <a:tr h="365919">
                <a:tc>
                  <a:txBody>
                    <a:bodyPr/>
                    <a:lstStyle/>
                    <a:p>
                      <a:pPr algn="ctr"/>
                      <a:r>
                        <a:rPr lang="de-DE" sz="1800" smtClean="0">
                          <a:solidFill>
                            <a:srgbClr val="9C3DBC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lang="en-US" sz="1800">
                        <a:solidFill>
                          <a:srgbClr val="9C3DBC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91438" marR="91438"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>
                          <a:solidFill>
                            <a:srgbClr val="9C3DBC"/>
                          </a:solidFill>
                          <a:latin typeface="Times New Roman"/>
                          <a:cs typeface="Times New Roman"/>
                        </a:rPr>
                        <a:t>0.8</a:t>
                      </a:r>
                      <a:endParaRPr lang="en-US" sz="1800" dirty="0">
                        <a:solidFill>
                          <a:srgbClr val="9C3DBC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91438" marR="91438" marT="45740" marB="45740"/>
                </a:tc>
              </a:tr>
            </a:tbl>
          </a:graphicData>
        </a:graphic>
      </p:graphicFrame>
      <p:sp>
        <p:nvSpPr>
          <p:cNvPr id="5" name="Textfeld 4"/>
          <p:cNvSpPr txBox="1">
            <a:spLocks noChangeArrowheads="1"/>
          </p:cNvSpPr>
          <p:nvPr/>
        </p:nvSpPr>
        <p:spPr bwMode="auto">
          <a:xfrm>
            <a:off x="6410580" y="3318083"/>
            <a:ext cx="3896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4800" i="0" dirty="0">
                <a:solidFill>
                  <a:srgbClr val="9C3DBC"/>
                </a:solidFill>
                <a:latin typeface="Times New Roman"/>
                <a:cs typeface="Times New Roman"/>
              </a:rPr>
              <a:t>(</a:t>
            </a:r>
            <a:endParaRPr lang="en-US" sz="4800" i="0" dirty="0">
              <a:solidFill>
                <a:srgbClr val="9C3DBC"/>
              </a:solidFill>
              <a:latin typeface="Times New Roman"/>
              <a:cs typeface="Times New Roman"/>
            </a:endParaRPr>
          </a:p>
        </p:txBody>
      </p:sp>
      <p:sp>
        <p:nvSpPr>
          <p:cNvPr id="10" name="Textfeld 9"/>
          <p:cNvSpPr txBox="1">
            <a:spLocks noChangeArrowheads="1"/>
          </p:cNvSpPr>
          <p:nvPr/>
        </p:nvSpPr>
        <p:spPr bwMode="auto">
          <a:xfrm>
            <a:off x="7566726" y="3294271"/>
            <a:ext cx="3896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4800" i="0" dirty="0">
                <a:solidFill>
                  <a:srgbClr val="9C3DBC"/>
                </a:solidFill>
                <a:latin typeface="Times New Roman"/>
                <a:cs typeface="Times New Roman"/>
              </a:rPr>
              <a:t>)</a:t>
            </a:r>
            <a:endParaRPr lang="en-US" sz="4800" i="0" dirty="0">
              <a:solidFill>
                <a:srgbClr val="9C3DBC"/>
              </a:solidFill>
              <a:latin typeface="Times New Roman"/>
              <a:cs typeface="Times New Roman"/>
            </a:endParaRPr>
          </a:p>
        </p:txBody>
      </p:sp>
      <p:sp>
        <p:nvSpPr>
          <p:cNvPr id="11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92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90779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0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Country Dance Algorithm</a:t>
            </a:r>
          </a:p>
        </p:txBody>
      </p:sp>
      <p:pic>
        <p:nvPicPr>
          <p:cNvPr id="91138" name="Picture 4" descr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68760"/>
            <a:ext cx="7543800" cy="454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39" name="Rectangle 6"/>
          <p:cNvSpPr>
            <a:spLocks noChangeArrowheads="1"/>
          </p:cNvSpPr>
          <p:nvPr/>
        </p:nvSpPr>
        <p:spPr bwMode="auto">
          <a:xfrm>
            <a:off x="457200" y="5688360"/>
            <a:ext cx="8001000" cy="228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93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49438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Country Dance Algorithm</a:t>
            </a:r>
          </a:p>
        </p:txBody>
      </p:sp>
      <p:pic>
        <p:nvPicPr>
          <p:cNvPr id="93186" name="Picture 3" descr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40768"/>
            <a:ext cx="7391400" cy="457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87" name="Rectangle 5"/>
          <p:cNvSpPr>
            <a:spLocks noChangeArrowheads="1"/>
          </p:cNvSpPr>
          <p:nvPr/>
        </p:nvSpPr>
        <p:spPr bwMode="auto">
          <a:xfrm>
            <a:off x="457200" y="6248400"/>
            <a:ext cx="8001000" cy="228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94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6790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Country Dance Algorithm</a:t>
            </a:r>
          </a:p>
        </p:txBody>
      </p:sp>
      <p:pic>
        <p:nvPicPr>
          <p:cNvPr id="95234" name="Picture 3" descr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12776"/>
            <a:ext cx="7391400" cy="462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5" name="Rectangle 5"/>
          <p:cNvSpPr>
            <a:spLocks noChangeArrowheads="1"/>
          </p:cNvSpPr>
          <p:nvPr/>
        </p:nvSpPr>
        <p:spPr bwMode="auto">
          <a:xfrm>
            <a:off x="457200" y="6248400"/>
            <a:ext cx="8001000" cy="228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95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11253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Country Dance Algorithm</a:t>
            </a:r>
          </a:p>
        </p:txBody>
      </p:sp>
      <p:pic>
        <p:nvPicPr>
          <p:cNvPr id="97282" name="Picture 4" descr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40768"/>
            <a:ext cx="73914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3" name="Rectangle 6"/>
          <p:cNvSpPr>
            <a:spLocks noChangeArrowheads="1"/>
          </p:cNvSpPr>
          <p:nvPr/>
        </p:nvSpPr>
        <p:spPr bwMode="auto">
          <a:xfrm>
            <a:off x="457200" y="6248400"/>
            <a:ext cx="8001000" cy="228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96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20506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Country Dance Algorithm</a:t>
            </a:r>
          </a:p>
        </p:txBody>
      </p:sp>
      <p:pic>
        <p:nvPicPr>
          <p:cNvPr id="99330" name="Picture 3" descr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40768"/>
            <a:ext cx="7620000" cy="469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1" name="Rectangle 5"/>
          <p:cNvSpPr>
            <a:spLocks noChangeArrowheads="1"/>
          </p:cNvSpPr>
          <p:nvPr/>
        </p:nvSpPr>
        <p:spPr bwMode="auto">
          <a:xfrm>
            <a:off x="457200" y="6248400"/>
            <a:ext cx="8001000" cy="228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97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43028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Country Dance Algorithm</a:t>
            </a:r>
          </a:p>
        </p:txBody>
      </p:sp>
      <p:pic>
        <p:nvPicPr>
          <p:cNvPr id="101378" name="Picture 3" descr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12776"/>
            <a:ext cx="7467600" cy="460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79" name="Rectangle 5"/>
          <p:cNvSpPr>
            <a:spLocks noChangeArrowheads="1"/>
          </p:cNvSpPr>
          <p:nvPr/>
        </p:nvSpPr>
        <p:spPr bwMode="auto">
          <a:xfrm>
            <a:off x="457200" y="6248400"/>
            <a:ext cx="8001000" cy="228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98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60781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Titel 1"/>
          <p:cNvSpPr>
            <a:spLocks noGrp="1"/>
          </p:cNvSpPr>
          <p:nvPr>
            <p:ph type="title"/>
          </p:nvPr>
        </p:nvSpPr>
        <p:spPr>
          <a:xfrm>
            <a:off x="3347864" y="273968"/>
            <a:ext cx="4063752" cy="1066800"/>
          </a:xfrm>
        </p:spPr>
        <p:txBody>
          <a:bodyPr/>
          <a:lstStyle/>
          <a:p>
            <a:r>
              <a:rPr lang="de-DE" dirty="0">
                <a:latin typeface="+mn-lt"/>
                <a:ea typeface="ＭＳ Ｐゴシック" charset="0"/>
                <a:cs typeface="ＭＳ Ｐゴシック" charset="0"/>
              </a:rPr>
              <a:t>     </a:t>
            </a:r>
            <a:r>
              <a:rPr lang="de-DE" dirty="0" err="1">
                <a:latin typeface="+mn-lt"/>
                <a:ea typeface="ＭＳ Ｐゴシック" charset="0"/>
                <a:cs typeface="ＭＳ Ｐゴシック" charset="0"/>
              </a:rPr>
              <a:t>Example</a:t>
            </a:r>
            <a:endParaRPr lang="en-US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pic>
        <p:nvPicPr>
          <p:cNvPr id="103426" name="Picture 4" descr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04639"/>
            <a:ext cx="34861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27" name="Ellipse 7"/>
          <p:cNvSpPr>
            <a:spLocks noChangeArrowheads="1"/>
          </p:cNvSpPr>
          <p:nvPr/>
        </p:nvSpPr>
        <p:spPr bwMode="auto">
          <a:xfrm>
            <a:off x="2843213" y="722313"/>
            <a:ext cx="576262" cy="431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28" name="Ellipse 8"/>
          <p:cNvSpPr>
            <a:spLocks noChangeArrowheads="1"/>
          </p:cNvSpPr>
          <p:nvPr/>
        </p:nvSpPr>
        <p:spPr bwMode="auto">
          <a:xfrm>
            <a:off x="1779588" y="722313"/>
            <a:ext cx="576262" cy="431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03429" name="Gerade Verbindung mit Pfeil 10"/>
          <p:cNvCxnSpPr>
            <a:cxnSpLocks noChangeShapeType="1"/>
            <a:stCxn id="103427" idx="2"/>
          </p:cNvCxnSpPr>
          <p:nvPr/>
        </p:nvCxnSpPr>
        <p:spPr bwMode="auto">
          <a:xfrm flipH="1">
            <a:off x="2355850" y="938213"/>
            <a:ext cx="487363" cy="0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0343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700808"/>
            <a:ext cx="288607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3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393950"/>
            <a:ext cx="49911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32" name="Textfeld 11"/>
          <p:cNvSpPr txBox="1">
            <a:spLocks noChangeArrowheads="1"/>
          </p:cNvSpPr>
          <p:nvPr/>
        </p:nvSpPr>
        <p:spPr bwMode="auto">
          <a:xfrm>
            <a:off x="342900" y="4210050"/>
            <a:ext cx="12080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i="0"/>
              <a:t>(T</a:t>
            </a:r>
            <a:r>
              <a:rPr lang="de-DE" i="0" baseline="30000"/>
              <a:t>T</a:t>
            </a:r>
            <a:r>
              <a:rPr lang="de-DE" i="0"/>
              <a:t>)</a:t>
            </a:r>
            <a:r>
              <a:rPr lang="de-DE" i="0" baseline="30000"/>
              <a:t>-1 </a:t>
            </a:r>
            <a:r>
              <a:rPr lang="de-DE" i="0"/>
              <a:t>= </a:t>
            </a:r>
            <a:endParaRPr lang="en-US" i="0"/>
          </a:p>
        </p:txBody>
      </p:sp>
      <p:sp>
        <p:nvSpPr>
          <p:cNvPr id="103433" name="Textfeld 16"/>
          <p:cNvSpPr txBox="1">
            <a:spLocks noChangeArrowheads="1"/>
          </p:cNvSpPr>
          <p:nvPr/>
        </p:nvSpPr>
        <p:spPr bwMode="auto">
          <a:xfrm>
            <a:off x="5527675" y="2600325"/>
            <a:ext cx="1933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2000" i="0"/>
              <a:t>U</a:t>
            </a:r>
            <a:r>
              <a:rPr lang="de-DE" sz="2000" i="0" baseline="-25000"/>
              <a:t>2 </a:t>
            </a:r>
            <a:r>
              <a:rPr lang="de-DE" sz="2000" i="0"/>
              <a:t>= </a:t>
            </a:r>
            <a:r>
              <a:rPr lang="de-DE" sz="2000"/>
              <a:t>true</a:t>
            </a:r>
            <a:r>
              <a:rPr lang="de-DE" i="0"/>
              <a:t>  O</a:t>
            </a:r>
            <a:r>
              <a:rPr lang="de-DE" i="0" baseline="-25000"/>
              <a:t>2 </a:t>
            </a:r>
            <a:r>
              <a:rPr lang="de-DE" i="0"/>
              <a:t>=</a:t>
            </a:r>
            <a:endParaRPr lang="en-US" i="0"/>
          </a:p>
        </p:txBody>
      </p:sp>
      <p:graphicFrame>
        <p:nvGraphicFramePr>
          <p:cNvPr id="18" name="Tabelle 17"/>
          <p:cNvGraphicFramePr>
            <a:graphicFrameLocks noGrp="1"/>
          </p:cNvGraphicFramePr>
          <p:nvPr/>
        </p:nvGraphicFramePr>
        <p:xfrm>
          <a:off x="7645400" y="2465388"/>
          <a:ext cx="1247776" cy="7318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23888"/>
                <a:gridCol w="623888"/>
              </a:tblGrid>
              <a:tr h="365919">
                <a:tc>
                  <a:txBody>
                    <a:bodyPr/>
                    <a:lstStyle/>
                    <a:p>
                      <a:pPr algn="ctr"/>
                      <a:r>
                        <a:rPr lang="de-DE" sz="1800" smtClean="0"/>
                        <a:t>0.9</a:t>
                      </a:r>
                      <a:endParaRPr lang="en-US" sz="1800"/>
                    </a:p>
                  </a:txBody>
                  <a:tcPr marL="91438" marR="91438"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smtClean="0"/>
                        <a:t>0</a:t>
                      </a:r>
                      <a:endParaRPr lang="en-US" sz="1800"/>
                    </a:p>
                  </a:txBody>
                  <a:tcPr marL="91438" marR="91438" marT="45740" marB="45740"/>
                </a:tc>
              </a:tr>
              <a:tr h="365919">
                <a:tc>
                  <a:txBody>
                    <a:bodyPr/>
                    <a:lstStyle/>
                    <a:p>
                      <a:pPr algn="ctr"/>
                      <a:r>
                        <a:rPr lang="de-DE" sz="1800" smtClean="0"/>
                        <a:t>0</a:t>
                      </a:r>
                      <a:endParaRPr lang="en-US" sz="1800"/>
                    </a:p>
                  </a:txBody>
                  <a:tcPr marL="91438" marR="91438"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/>
                        <a:t>0.2</a:t>
                      </a:r>
                      <a:endParaRPr lang="en-US" sz="1800" dirty="0"/>
                    </a:p>
                  </a:txBody>
                  <a:tcPr marL="91438" marR="91438" marT="45740" marB="45740"/>
                </a:tc>
              </a:tr>
            </a:tbl>
          </a:graphicData>
        </a:graphic>
      </p:graphicFrame>
      <p:sp>
        <p:nvSpPr>
          <p:cNvPr id="103439" name="Textfeld 18"/>
          <p:cNvSpPr txBox="1">
            <a:spLocks noChangeArrowheads="1"/>
          </p:cNvSpPr>
          <p:nvPr/>
        </p:nvSpPr>
        <p:spPr bwMode="auto">
          <a:xfrm>
            <a:off x="7359650" y="2239963"/>
            <a:ext cx="4413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6000" i="0"/>
              <a:t>(</a:t>
            </a:r>
            <a:endParaRPr lang="en-US" sz="6000" i="0"/>
          </a:p>
        </p:txBody>
      </p:sp>
      <p:sp>
        <p:nvSpPr>
          <p:cNvPr id="103440" name="Textfeld 19"/>
          <p:cNvSpPr txBox="1">
            <a:spLocks noChangeArrowheads="1"/>
          </p:cNvSpPr>
          <p:nvPr/>
        </p:nvSpPr>
        <p:spPr bwMode="auto">
          <a:xfrm>
            <a:off x="8659813" y="2216150"/>
            <a:ext cx="44132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6000" i="0"/>
              <a:t>)</a:t>
            </a:r>
            <a:endParaRPr lang="en-US" sz="6000" i="0"/>
          </a:p>
        </p:txBody>
      </p:sp>
      <p:sp>
        <p:nvSpPr>
          <p:cNvPr id="103441" name="Textfeld 20"/>
          <p:cNvSpPr txBox="1">
            <a:spLocks noChangeArrowheads="1"/>
          </p:cNvSpPr>
          <p:nvPr/>
        </p:nvSpPr>
        <p:spPr bwMode="auto">
          <a:xfrm>
            <a:off x="6907213" y="3584575"/>
            <a:ext cx="7572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i="0"/>
              <a:t>T</a:t>
            </a:r>
            <a:r>
              <a:rPr lang="de-DE" i="0" baseline="30000"/>
              <a:t>T</a:t>
            </a:r>
            <a:r>
              <a:rPr lang="de-DE" i="0"/>
              <a:t> =</a:t>
            </a:r>
            <a:endParaRPr lang="en-US" i="0"/>
          </a:p>
        </p:txBody>
      </p:sp>
      <p:graphicFrame>
        <p:nvGraphicFramePr>
          <p:cNvPr id="22" name="Tabelle 21"/>
          <p:cNvGraphicFramePr>
            <a:graphicFrameLocks noGrp="1"/>
          </p:cNvGraphicFramePr>
          <p:nvPr/>
        </p:nvGraphicFramePr>
        <p:xfrm>
          <a:off x="7762875" y="3457575"/>
          <a:ext cx="1247776" cy="7318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23888"/>
                <a:gridCol w="623888"/>
              </a:tblGrid>
              <a:tr h="365919">
                <a:tc>
                  <a:txBody>
                    <a:bodyPr/>
                    <a:lstStyle/>
                    <a:p>
                      <a:pPr algn="ctr"/>
                      <a:r>
                        <a:rPr lang="de-DE" sz="1800" smtClean="0"/>
                        <a:t>0.7</a:t>
                      </a:r>
                      <a:endParaRPr lang="en-US" sz="1800"/>
                    </a:p>
                  </a:txBody>
                  <a:tcPr marL="91438" marR="91438"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smtClean="0"/>
                        <a:t>0.3</a:t>
                      </a:r>
                      <a:endParaRPr lang="en-US" sz="1800"/>
                    </a:p>
                  </a:txBody>
                  <a:tcPr marL="91438" marR="91438" marT="45740" marB="45740"/>
                </a:tc>
              </a:tr>
              <a:tr h="365919">
                <a:tc>
                  <a:txBody>
                    <a:bodyPr/>
                    <a:lstStyle/>
                    <a:p>
                      <a:pPr algn="ctr"/>
                      <a:r>
                        <a:rPr lang="de-DE" sz="1800" smtClean="0"/>
                        <a:t>0.3</a:t>
                      </a:r>
                      <a:endParaRPr lang="en-US" sz="1800"/>
                    </a:p>
                  </a:txBody>
                  <a:tcPr marL="91438" marR="91438"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smtClean="0"/>
                        <a:t>0.7</a:t>
                      </a:r>
                      <a:endParaRPr lang="en-US" sz="1800"/>
                    </a:p>
                  </a:txBody>
                  <a:tcPr marL="91438" marR="91438" marT="45740" marB="45740"/>
                </a:tc>
              </a:tr>
            </a:tbl>
          </a:graphicData>
        </a:graphic>
      </p:graphicFrame>
      <p:sp>
        <p:nvSpPr>
          <p:cNvPr id="103447" name="Textfeld 22"/>
          <p:cNvSpPr txBox="1">
            <a:spLocks noChangeArrowheads="1"/>
          </p:cNvSpPr>
          <p:nvPr/>
        </p:nvSpPr>
        <p:spPr bwMode="auto">
          <a:xfrm>
            <a:off x="2155825" y="3849688"/>
            <a:ext cx="441325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6000" i="0"/>
              <a:t>(</a:t>
            </a:r>
            <a:endParaRPr lang="en-US" sz="6000" i="0"/>
          </a:p>
        </p:txBody>
      </p:sp>
      <p:sp>
        <p:nvSpPr>
          <p:cNvPr id="103448" name="Textfeld 23"/>
          <p:cNvSpPr txBox="1">
            <a:spLocks noChangeArrowheads="1"/>
          </p:cNvSpPr>
          <p:nvPr/>
        </p:nvSpPr>
        <p:spPr bwMode="auto">
          <a:xfrm>
            <a:off x="8739188" y="3208338"/>
            <a:ext cx="44132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6000" i="0"/>
              <a:t>)</a:t>
            </a:r>
            <a:endParaRPr lang="en-US" sz="6000" i="0"/>
          </a:p>
        </p:txBody>
      </p:sp>
      <p:graphicFrame>
        <p:nvGraphicFramePr>
          <p:cNvPr id="25" name="Tabelle 24"/>
          <p:cNvGraphicFramePr>
            <a:graphicFrameLocks noGrp="1"/>
          </p:cNvGraphicFramePr>
          <p:nvPr/>
        </p:nvGraphicFramePr>
        <p:xfrm>
          <a:off x="2352675" y="4081463"/>
          <a:ext cx="1247776" cy="7318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23888"/>
                <a:gridCol w="623888"/>
              </a:tblGrid>
              <a:tr h="365919">
                <a:tc>
                  <a:txBody>
                    <a:bodyPr/>
                    <a:lstStyle/>
                    <a:p>
                      <a:pPr algn="ctr"/>
                      <a:r>
                        <a:rPr lang="de-DE" sz="1000" smtClean="0"/>
                        <a:t>0.7</a:t>
                      </a:r>
                      <a:endParaRPr lang="en-US" sz="1000"/>
                    </a:p>
                  </a:txBody>
                  <a:tcPr marL="91438" marR="91438" marT="26147" marB="26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smtClean="0"/>
                        <a:t>-0.3</a:t>
                      </a:r>
                      <a:endParaRPr lang="en-US" sz="1000"/>
                    </a:p>
                  </a:txBody>
                  <a:tcPr marL="91438" marR="91438" marT="26147" marB="26147"/>
                </a:tc>
              </a:tr>
              <a:tr h="365919">
                <a:tc>
                  <a:txBody>
                    <a:bodyPr/>
                    <a:lstStyle/>
                    <a:p>
                      <a:pPr algn="ctr"/>
                      <a:r>
                        <a:rPr lang="de-DE" sz="1000" smtClean="0"/>
                        <a:t>-0.3</a:t>
                      </a:r>
                      <a:endParaRPr lang="en-US" sz="1000"/>
                    </a:p>
                  </a:txBody>
                  <a:tcPr marL="91438" marR="91438" marT="26147" marB="26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smtClean="0"/>
                        <a:t>0.7</a:t>
                      </a:r>
                      <a:endParaRPr lang="en-US" sz="1000"/>
                    </a:p>
                  </a:txBody>
                  <a:tcPr marL="91438" marR="91438" marT="26147" marB="26147"/>
                </a:tc>
              </a:tr>
            </a:tbl>
          </a:graphicData>
        </a:graphic>
      </p:graphicFrame>
      <p:sp>
        <p:nvSpPr>
          <p:cNvPr id="103454" name="Textfeld 25"/>
          <p:cNvSpPr txBox="1">
            <a:spLocks noChangeArrowheads="1"/>
          </p:cNvSpPr>
          <p:nvPr/>
        </p:nvSpPr>
        <p:spPr bwMode="auto">
          <a:xfrm>
            <a:off x="3368675" y="3832225"/>
            <a:ext cx="439738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6000" i="0"/>
              <a:t>)</a:t>
            </a:r>
            <a:endParaRPr lang="en-US" sz="6000" i="0"/>
          </a:p>
        </p:txBody>
      </p:sp>
      <p:sp>
        <p:nvSpPr>
          <p:cNvPr id="103455" name="Textfeld 12"/>
          <p:cNvSpPr txBox="1">
            <a:spLocks noChangeArrowheads="1"/>
          </p:cNvSpPr>
          <p:nvPr/>
        </p:nvSpPr>
        <p:spPr bwMode="auto">
          <a:xfrm>
            <a:off x="1517650" y="4241800"/>
            <a:ext cx="504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1800" i="0"/>
              <a:t>2.5</a:t>
            </a:r>
            <a:endParaRPr lang="en-US" sz="1800" i="0"/>
          </a:p>
        </p:txBody>
      </p:sp>
      <p:sp>
        <p:nvSpPr>
          <p:cNvPr id="103456" name="Textfeld 27"/>
          <p:cNvSpPr txBox="1">
            <a:spLocks noChangeArrowheads="1"/>
          </p:cNvSpPr>
          <p:nvPr/>
        </p:nvSpPr>
        <p:spPr bwMode="auto">
          <a:xfrm>
            <a:off x="7439025" y="3232150"/>
            <a:ext cx="4413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6000" i="0"/>
              <a:t>(</a:t>
            </a:r>
            <a:endParaRPr lang="en-US" sz="6000" i="0"/>
          </a:p>
        </p:txBody>
      </p:sp>
      <p:sp>
        <p:nvSpPr>
          <p:cNvPr id="103457" name="Textfeld 28"/>
          <p:cNvSpPr txBox="1">
            <a:spLocks noChangeArrowheads="1"/>
          </p:cNvSpPr>
          <p:nvPr/>
        </p:nvSpPr>
        <p:spPr bwMode="auto">
          <a:xfrm>
            <a:off x="277813" y="3281363"/>
            <a:ext cx="9572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i="0"/>
              <a:t>O</a:t>
            </a:r>
            <a:r>
              <a:rPr lang="de-DE" i="0" baseline="-25000"/>
              <a:t>2</a:t>
            </a:r>
            <a:r>
              <a:rPr lang="de-DE" i="0" baseline="30000"/>
              <a:t>-1</a:t>
            </a:r>
            <a:r>
              <a:rPr lang="de-DE" i="0" baseline="-25000"/>
              <a:t> </a:t>
            </a:r>
            <a:r>
              <a:rPr lang="de-DE" i="0"/>
              <a:t>=</a:t>
            </a:r>
            <a:endParaRPr lang="en-US" i="0"/>
          </a:p>
        </p:txBody>
      </p:sp>
      <p:graphicFrame>
        <p:nvGraphicFramePr>
          <p:cNvPr id="30" name="Tabelle 29"/>
          <p:cNvGraphicFramePr>
            <a:graphicFrameLocks noGrp="1"/>
          </p:cNvGraphicFramePr>
          <p:nvPr/>
        </p:nvGraphicFramePr>
        <p:xfrm>
          <a:off x="2393950" y="3146425"/>
          <a:ext cx="1247776" cy="7318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23888"/>
                <a:gridCol w="623888"/>
              </a:tblGrid>
              <a:tr h="365919">
                <a:tc>
                  <a:txBody>
                    <a:bodyPr/>
                    <a:lstStyle/>
                    <a:p>
                      <a:pPr algn="ctr"/>
                      <a:r>
                        <a:rPr lang="de-DE" sz="1800" smtClean="0"/>
                        <a:t>0.2</a:t>
                      </a:r>
                      <a:endParaRPr lang="en-US" sz="1800"/>
                    </a:p>
                  </a:txBody>
                  <a:tcPr marL="91438" marR="91438"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smtClean="0"/>
                        <a:t>0</a:t>
                      </a:r>
                      <a:endParaRPr lang="en-US" sz="1800"/>
                    </a:p>
                  </a:txBody>
                  <a:tcPr marL="91438" marR="91438" marT="45740" marB="45740"/>
                </a:tc>
              </a:tr>
              <a:tr h="365919">
                <a:tc>
                  <a:txBody>
                    <a:bodyPr/>
                    <a:lstStyle/>
                    <a:p>
                      <a:pPr algn="ctr"/>
                      <a:r>
                        <a:rPr lang="de-DE" sz="1800" smtClean="0"/>
                        <a:t>0</a:t>
                      </a:r>
                      <a:endParaRPr lang="en-US" sz="1800"/>
                    </a:p>
                  </a:txBody>
                  <a:tcPr marL="91438" marR="91438"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smtClean="0"/>
                        <a:t>0.9</a:t>
                      </a:r>
                      <a:endParaRPr lang="en-US" sz="1800"/>
                    </a:p>
                  </a:txBody>
                  <a:tcPr marL="91438" marR="91438" marT="45740" marB="45740"/>
                </a:tc>
              </a:tr>
            </a:tbl>
          </a:graphicData>
        </a:graphic>
      </p:graphicFrame>
      <p:sp>
        <p:nvSpPr>
          <p:cNvPr id="103463" name="Textfeld 30"/>
          <p:cNvSpPr txBox="1">
            <a:spLocks noChangeArrowheads="1"/>
          </p:cNvSpPr>
          <p:nvPr/>
        </p:nvSpPr>
        <p:spPr bwMode="auto">
          <a:xfrm>
            <a:off x="2109788" y="2921000"/>
            <a:ext cx="43973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6000" i="0"/>
              <a:t>(</a:t>
            </a:r>
            <a:endParaRPr lang="en-US" sz="6000" i="0"/>
          </a:p>
        </p:txBody>
      </p:sp>
      <p:sp>
        <p:nvSpPr>
          <p:cNvPr id="103464" name="Textfeld 31"/>
          <p:cNvSpPr txBox="1">
            <a:spLocks noChangeArrowheads="1"/>
          </p:cNvSpPr>
          <p:nvPr/>
        </p:nvSpPr>
        <p:spPr bwMode="auto">
          <a:xfrm>
            <a:off x="3409950" y="2897188"/>
            <a:ext cx="439738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6000" i="0"/>
              <a:t>)</a:t>
            </a:r>
            <a:endParaRPr lang="en-US" sz="6000" i="0"/>
          </a:p>
        </p:txBody>
      </p:sp>
      <p:sp>
        <p:nvSpPr>
          <p:cNvPr id="103465" name="Textfeld 32"/>
          <p:cNvSpPr txBox="1">
            <a:spLocks noChangeArrowheads="1"/>
          </p:cNvSpPr>
          <p:nvPr/>
        </p:nvSpPr>
        <p:spPr bwMode="auto">
          <a:xfrm>
            <a:off x="1417638" y="3400425"/>
            <a:ext cx="504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1800" i="0"/>
              <a:t>5.5</a:t>
            </a:r>
            <a:endParaRPr lang="en-US" sz="1800" i="0"/>
          </a:p>
        </p:txBody>
      </p:sp>
      <p:sp>
        <p:nvSpPr>
          <p:cNvPr id="103466" name="Textfeld 33"/>
          <p:cNvSpPr txBox="1">
            <a:spLocks noChangeArrowheads="1"/>
          </p:cNvSpPr>
          <p:nvPr/>
        </p:nvSpPr>
        <p:spPr bwMode="auto">
          <a:xfrm>
            <a:off x="3770313" y="3287713"/>
            <a:ext cx="3635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i="0"/>
              <a:t>=</a:t>
            </a:r>
            <a:endParaRPr lang="en-US" i="0"/>
          </a:p>
        </p:txBody>
      </p:sp>
      <p:sp>
        <p:nvSpPr>
          <p:cNvPr id="103467" name="Textfeld 34"/>
          <p:cNvSpPr txBox="1">
            <a:spLocks noChangeArrowheads="1"/>
          </p:cNvSpPr>
          <p:nvPr/>
        </p:nvSpPr>
        <p:spPr bwMode="auto">
          <a:xfrm>
            <a:off x="3779838" y="4149725"/>
            <a:ext cx="3635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i="0"/>
              <a:t>=</a:t>
            </a:r>
            <a:endParaRPr lang="en-US" i="0"/>
          </a:p>
        </p:txBody>
      </p:sp>
      <p:graphicFrame>
        <p:nvGraphicFramePr>
          <p:cNvPr id="36" name="Tabelle 35"/>
          <p:cNvGraphicFramePr>
            <a:graphicFrameLocks noGrp="1"/>
          </p:cNvGraphicFramePr>
          <p:nvPr/>
        </p:nvGraphicFramePr>
        <p:xfrm>
          <a:off x="4360863" y="3200400"/>
          <a:ext cx="1300162" cy="7683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50081"/>
                <a:gridCol w="650081"/>
              </a:tblGrid>
              <a:tr h="296812">
                <a:tc>
                  <a:txBody>
                    <a:bodyPr/>
                    <a:lstStyle/>
                    <a:p>
                      <a:pPr algn="ctr"/>
                      <a:r>
                        <a:rPr lang="de-DE" sz="1300" smtClean="0"/>
                        <a:t>1.1</a:t>
                      </a:r>
                      <a:endParaRPr lang="en-US" sz="1300"/>
                    </a:p>
                  </a:txBody>
                  <a:tcPr marL="91442" marR="91442" marT="33622" marB="336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300" smtClean="0"/>
                        <a:t>0</a:t>
                      </a:r>
                      <a:endParaRPr lang="en-US" sz="1300"/>
                    </a:p>
                  </a:txBody>
                  <a:tcPr marL="91442" marR="91442" marT="33622" marB="33622"/>
                </a:tc>
              </a:tr>
              <a:tr h="471538">
                <a:tc>
                  <a:txBody>
                    <a:bodyPr/>
                    <a:lstStyle/>
                    <a:p>
                      <a:pPr algn="ctr"/>
                      <a:r>
                        <a:rPr lang="de-DE" sz="1300" smtClean="0"/>
                        <a:t>0</a:t>
                      </a:r>
                      <a:endParaRPr lang="en-US" sz="1300"/>
                    </a:p>
                  </a:txBody>
                  <a:tcPr marL="91442" marR="91442" marT="33622" marB="336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300" smtClean="0"/>
                        <a:t>4.95</a:t>
                      </a:r>
                    </a:p>
                  </a:txBody>
                  <a:tcPr marL="91442" marR="91442" marT="33622" marB="33622"/>
                </a:tc>
              </a:tr>
            </a:tbl>
          </a:graphicData>
        </a:graphic>
      </p:graphicFrame>
      <p:sp>
        <p:nvSpPr>
          <p:cNvPr id="103473" name="Textfeld 36"/>
          <p:cNvSpPr txBox="1">
            <a:spLocks noChangeArrowheads="1"/>
          </p:cNvSpPr>
          <p:nvPr/>
        </p:nvSpPr>
        <p:spPr bwMode="auto">
          <a:xfrm>
            <a:off x="4105275" y="2959100"/>
            <a:ext cx="441325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6000" i="0"/>
              <a:t>(</a:t>
            </a:r>
            <a:endParaRPr lang="en-US" sz="6000" i="0"/>
          </a:p>
        </p:txBody>
      </p:sp>
      <p:sp>
        <p:nvSpPr>
          <p:cNvPr id="103474" name="Textfeld 37"/>
          <p:cNvSpPr txBox="1">
            <a:spLocks noChangeArrowheads="1"/>
          </p:cNvSpPr>
          <p:nvPr/>
        </p:nvSpPr>
        <p:spPr bwMode="auto">
          <a:xfrm>
            <a:off x="5405438" y="2935288"/>
            <a:ext cx="44132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6000" i="0"/>
              <a:t>)</a:t>
            </a:r>
            <a:endParaRPr lang="en-US" sz="6000" i="0"/>
          </a:p>
        </p:txBody>
      </p:sp>
      <p:graphicFrame>
        <p:nvGraphicFramePr>
          <p:cNvPr id="39" name="Tabelle 38"/>
          <p:cNvGraphicFramePr>
            <a:graphicFrameLocks noGrp="1"/>
          </p:cNvGraphicFramePr>
          <p:nvPr/>
        </p:nvGraphicFramePr>
        <p:xfrm>
          <a:off x="4271963" y="4081463"/>
          <a:ext cx="1519237" cy="9366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32094"/>
                <a:gridCol w="787143"/>
              </a:tblGrid>
              <a:tr h="532795">
                <a:tc>
                  <a:txBody>
                    <a:bodyPr/>
                    <a:lstStyle/>
                    <a:p>
                      <a:pPr algn="ctr"/>
                      <a:r>
                        <a:rPr lang="de-DE" sz="1100" smtClean="0"/>
                        <a:t>1.75</a:t>
                      </a:r>
                      <a:endParaRPr lang="en-US" sz="1100"/>
                    </a:p>
                  </a:txBody>
                  <a:tcPr marL="91351" marR="91351" marT="6818" marB="6818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smtClean="0"/>
                        <a:t>-0,75</a:t>
                      </a:r>
                      <a:endParaRPr lang="en-US" sz="1100" smtClean="0"/>
                    </a:p>
                    <a:p>
                      <a:pPr algn="ctr"/>
                      <a:endParaRPr lang="en-US" sz="1100"/>
                    </a:p>
                  </a:txBody>
                  <a:tcPr marL="91351" marR="91351" marT="6818" marB="6818"/>
                </a:tc>
              </a:tr>
              <a:tr h="403830">
                <a:tc>
                  <a:txBody>
                    <a:bodyPr/>
                    <a:lstStyle/>
                    <a:p>
                      <a:pPr algn="ctr"/>
                      <a:r>
                        <a:rPr lang="de-DE" sz="1100" smtClean="0"/>
                        <a:t>-0,75</a:t>
                      </a:r>
                      <a:endParaRPr lang="en-US" sz="1100"/>
                    </a:p>
                  </a:txBody>
                  <a:tcPr marL="91351" marR="91351" marT="28862" marB="2886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smtClean="0"/>
                        <a:t>1.75</a:t>
                      </a:r>
                      <a:endParaRPr lang="en-US" sz="1100"/>
                    </a:p>
                  </a:txBody>
                  <a:tcPr marL="91351" marR="91351" marT="28862" marB="28862"/>
                </a:tc>
              </a:tr>
            </a:tbl>
          </a:graphicData>
        </a:graphic>
      </p:graphicFrame>
      <p:sp>
        <p:nvSpPr>
          <p:cNvPr id="103480" name="Textfeld 39"/>
          <p:cNvSpPr txBox="1">
            <a:spLocks noChangeArrowheads="1"/>
          </p:cNvSpPr>
          <p:nvPr/>
        </p:nvSpPr>
        <p:spPr bwMode="auto">
          <a:xfrm>
            <a:off x="3995738" y="3841750"/>
            <a:ext cx="4413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6000" i="0"/>
              <a:t>(</a:t>
            </a:r>
            <a:endParaRPr lang="en-US" sz="6000" i="0"/>
          </a:p>
        </p:txBody>
      </p:sp>
      <p:sp>
        <p:nvSpPr>
          <p:cNvPr id="103481" name="Textfeld 40"/>
          <p:cNvSpPr txBox="1">
            <a:spLocks noChangeArrowheads="1"/>
          </p:cNvSpPr>
          <p:nvPr/>
        </p:nvSpPr>
        <p:spPr bwMode="auto">
          <a:xfrm>
            <a:off x="5516563" y="3886200"/>
            <a:ext cx="44132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6000" i="0"/>
              <a:t>)</a:t>
            </a:r>
            <a:endParaRPr lang="en-US" sz="6000" i="0"/>
          </a:p>
        </p:txBody>
      </p:sp>
      <p:graphicFrame>
        <p:nvGraphicFramePr>
          <p:cNvPr id="43" name="Tabel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6131704"/>
              </p:ext>
            </p:extLst>
          </p:nvPr>
        </p:nvGraphicFramePr>
        <p:xfrm>
          <a:off x="471488" y="5142210"/>
          <a:ext cx="1987550" cy="7747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93775"/>
                <a:gridCol w="993775"/>
              </a:tblGrid>
              <a:tr h="491166">
                <a:tc>
                  <a:txBody>
                    <a:bodyPr/>
                    <a:lstStyle/>
                    <a:p>
                      <a:pPr algn="ctr"/>
                      <a:r>
                        <a:rPr lang="de-DE" sz="1400" smtClean="0"/>
                        <a:t>1,925</a:t>
                      </a:r>
                      <a:endParaRPr lang="en-US" sz="1400"/>
                    </a:p>
                  </a:txBody>
                  <a:tcPr marL="91424" marR="91424" marT="35049" marB="350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smtClean="0"/>
                        <a:t>-3.7125</a:t>
                      </a:r>
                      <a:endParaRPr lang="en-US" sz="1400"/>
                    </a:p>
                  </a:txBody>
                  <a:tcPr marL="91424" marR="91424" marT="35049" marB="35049"/>
                </a:tc>
              </a:tr>
              <a:tr h="283534">
                <a:tc>
                  <a:txBody>
                    <a:bodyPr/>
                    <a:lstStyle/>
                    <a:p>
                      <a:pPr algn="ctr"/>
                      <a:r>
                        <a:rPr lang="de-DE" sz="1400" smtClean="0"/>
                        <a:t>-0,825</a:t>
                      </a:r>
                      <a:endParaRPr lang="en-US" sz="1400"/>
                    </a:p>
                  </a:txBody>
                  <a:tcPr marL="91424" marR="91424" marT="35049" marB="350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smtClean="0"/>
                        <a:t>8.6625</a:t>
                      </a:r>
                      <a:endParaRPr lang="en-US" sz="1400"/>
                    </a:p>
                  </a:txBody>
                  <a:tcPr marL="91424" marR="91424" marT="35049" marB="35049"/>
                </a:tc>
              </a:tr>
            </a:tbl>
          </a:graphicData>
        </a:graphic>
      </p:graphicFrame>
      <p:sp>
        <p:nvSpPr>
          <p:cNvPr id="103487" name="Textfeld 43"/>
          <p:cNvSpPr txBox="1">
            <a:spLocks noChangeArrowheads="1"/>
          </p:cNvSpPr>
          <p:nvPr/>
        </p:nvSpPr>
        <p:spPr bwMode="auto">
          <a:xfrm>
            <a:off x="250825" y="4958060"/>
            <a:ext cx="4413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6000" i="0"/>
              <a:t>(</a:t>
            </a:r>
            <a:endParaRPr lang="en-US" sz="6000" i="0"/>
          </a:p>
        </p:txBody>
      </p:sp>
      <p:sp>
        <p:nvSpPr>
          <p:cNvPr id="103488" name="Textfeld 44"/>
          <p:cNvSpPr txBox="1">
            <a:spLocks noChangeArrowheads="1"/>
          </p:cNvSpPr>
          <p:nvPr/>
        </p:nvSpPr>
        <p:spPr bwMode="auto">
          <a:xfrm>
            <a:off x="2339975" y="4902498"/>
            <a:ext cx="44132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6000" i="0"/>
              <a:t>)</a:t>
            </a:r>
            <a:endParaRPr lang="en-US" sz="6000" i="0"/>
          </a:p>
        </p:txBody>
      </p:sp>
      <p:graphicFrame>
        <p:nvGraphicFramePr>
          <p:cNvPr id="46" name="Tabel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0666244"/>
              </p:ext>
            </p:extLst>
          </p:nvPr>
        </p:nvGraphicFramePr>
        <p:xfrm>
          <a:off x="2667000" y="5096173"/>
          <a:ext cx="914400" cy="7318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4400"/>
              </a:tblGrid>
              <a:tr h="365919">
                <a:tc>
                  <a:txBody>
                    <a:bodyPr/>
                    <a:lstStyle/>
                    <a:p>
                      <a:pPr algn="ctr"/>
                      <a:r>
                        <a:rPr lang="de-DE" sz="1800" smtClean="0"/>
                        <a:t>0.883</a:t>
                      </a:r>
                      <a:endParaRPr lang="en-US" sz="1800"/>
                    </a:p>
                  </a:txBody>
                  <a:tcPr marL="91454" marR="91454" marT="45740" marB="45740"/>
                </a:tc>
              </a:tr>
              <a:tr h="365919">
                <a:tc>
                  <a:txBody>
                    <a:bodyPr/>
                    <a:lstStyle/>
                    <a:p>
                      <a:pPr algn="ctr"/>
                      <a:r>
                        <a:rPr lang="de-DE" sz="1800" smtClean="0"/>
                        <a:t>0.117</a:t>
                      </a:r>
                      <a:endParaRPr lang="en-US" sz="1800"/>
                    </a:p>
                  </a:txBody>
                  <a:tcPr marL="91454" marR="91454" marT="45740" marB="45740"/>
                </a:tc>
              </a:tr>
            </a:tbl>
          </a:graphicData>
        </a:graphic>
      </p:graphicFrame>
      <p:sp>
        <p:nvSpPr>
          <p:cNvPr id="103492" name="Textfeld 46"/>
          <p:cNvSpPr txBox="1">
            <a:spLocks noChangeArrowheads="1"/>
          </p:cNvSpPr>
          <p:nvPr/>
        </p:nvSpPr>
        <p:spPr bwMode="auto">
          <a:xfrm>
            <a:off x="3279775" y="4869160"/>
            <a:ext cx="439738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6000" i="0"/>
              <a:t>)</a:t>
            </a:r>
            <a:endParaRPr lang="en-US" sz="6000" i="0"/>
          </a:p>
        </p:txBody>
      </p:sp>
      <p:sp>
        <p:nvSpPr>
          <p:cNvPr id="103493" name="Textfeld 47"/>
          <p:cNvSpPr txBox="1">
            <a:spLocks noChangeArrowheads="1"/>
          </p:cNvSpPr>
          <p:nvPr/>
        </p:nvSpPr>
        <p:spPr bwMode="auto">
          <a:xfrm>
            <a:off x="2560638" y="4873923"/>
            <a:ext cx="4413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6000" i="0"/>
              <a:t>(</a:t>
            </a:r>
            <a:endParaRPr lang="en-US" sz="6000" i="0"/>
          </a:p>
        </p:txBody>
      </p:sp>
      <p:graphicFrame>
        <p:nvGraphicFramePr>
          <p:cNvPr id="50" name="Tabelle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9255905"/>
              </p:ext>
            </p:extLst>
          </p:nvPr>
        </p:nvGraphicFramePr>
        <p:xfrm>
          <a:off x="4035425" y="5100935"/>
          <a:ext cx="914400" cy="7318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4400"/>
              </a:tblGrid>
              <a:tr h="365919">
                <a:tc>
                  <a:txBody>
                    <a:bodyPr/>
                    <a:lstStyle/>
                    <a:p>
                      <a:pPr algn="ctr"/>
                      <a:r>
                        <a:rPr lang="de-DE" sz="1800" smtClean="0"/>
                        <a:t>1.265</a:t>
                      </a:r>
                      <a:endParaRPr lang="en-US" sz="1800"/>
                    </a:p>
                  </a:txBody>
                  <a:tcPr marL="91454" marR="91454" marT="45740" marB="45740"/>
                </a:tc>
              </a:tr>
              <a:tr h="365919">
                <a:tc>
                  <a:txBody>
                    <a:bodyPr/>
                    <a:lstStyle/>
                    <a:p>
                      <a:pPr algn="ctr"/>
                      <a:r>
                        <a:rPr lang="de-DE" sz="1800" smtClean="0"/>
                        <a:t>0,285</a:t>
                      </a:r>
                      <a:endParaRPr lang="en-US" sz="1800"/>
                    </a:p>
                  </a:txBody>
                  <a:tcPr marL="91454" marR="91454" marT="45740" marB="45740"/>
                </a:tc>
              </a:tr>
            </a:tbl>
          </a:graphicData>
        </a:graphic>
      </p:graphicFrame>
      <p:sp>
        <p:nvSpPr>
          <p:cNvPr id="103497" name="Textfeld 50"/>
          <p:cNvSpPr txBox="1">
            <a:spLocks noChangeArrowheads="1"/>
          </p:cNvSpPr>
          <p:nvPr/>
        </p:nvSpPr>
        <p:spPr bwMode="auto">
          <a:xfrm>
            <a:off x="4646613" y="4873923"/>
            <a:ext cx="44132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6000" i="0"/>
              <a:t>)</a:t>
            </a:r>
            <a:endParaRPr lang="en-US" sz="6000" i="0"/>
          </a:p>
        </p:txBody>
      </p:sp>
      <p:sp>
        <p:nvSpPr>
          <p:cNvPr id="103498" name="Textfeld 51"/>
          <p:cNvSpPr txBox="1">
            <a:spLocks noChangeArrowheads="1"/>
          </p:cNvSpPr>
          <p:nvPr/>
        </p:nvSpPr>
        <p:spPr bwMode="auto">
          <a:xfrm>
            <a:off x="3929063" y="4875510"/>
            <a:ext cx="43973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6000" i="0"/>
              <a:t>(</a:t>
            </a:r>
            <a:endParaRPr lang="en-US" sz="6000" i="0"/>
          </a:p>
        </p:txBody>
      </p:sp>
      <p:graphicFrame>
        <p:nvGraphicFramePr>
          <p:cNvPr id="53" name="Tabelle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0462703"/>
              </p:ext>
            </p:extLst>
          </p:nvPr>
        </p:nvGraphicFramePr>
        <p:xfrm>
          <a:off x="7097713" y="5167610"/>
          <a:ext cx="914400" cy="7318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4400"/>
              </a:tblGrid>
              <a:tr h="365919">
                <a:tc>
                  <a:txBody>
                    <a:bodyPr/>
                    <a:lstStyle/>
                    <a:p>
                      <a:pPr algn="ctr"/>
                      <a:r>
                        <a:rPr lang="de-DE" sz="1800" smtClean="0"/>
                        <a:t>0.817</a:t>
                      </a:r>
                    </a:p>
                  </a:txBody>
                  <a:tcPr marL="91454" marR="91454" marT="45740" marB="45740"/>
                </a:tc>
              </a:tr>
              <a:tr h="365919">
                <a:tc>
                  <a:txBody>
                    <a:bodyPr/>
                    <a:lstStyle/>
                    <a:p>
                      <a:pPr algn="ctr"/>
                      <a:r>
                        <a:rPr lang="de-DE" sz="1800" smtClean="0"/>
                        <a:t>0,183</a:t>
                      </a:r>
                      <a:endParaRPr lang="en-US" sz="1800"/>
                    </a:p>
                  </a:txBody>
                  <a:tcPr marL="91454" marR="91454" marT="45740" marB="45740"/>
                </a:tc>
              </a:tr>
            </a:tbl>
          </a:graphicData>
        </a:graphic>
      </p:graphicFrame>
      <p:sp>
        <p:nvSpPr>
          <p:cNvPr id="103502" name="Textfeld 53"/>
          <p:cNvSpPr txBox="1">
            <a:spLocks noChangeArrowheads="1"/>
          </p:cNvSpPr>
          <p:nvPr/>
        </p:nvSpPr>
        <p:spPr bwMode="auto">
          <a:xfrm>
            <a:off x="7754938" y="4942185"/>
            <a:ext cx="53340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6000" i="0"/>
              <a:t>)</a:t>
            </a:r>
            <a:endParaRPr lang="en-US" sz="6000" i="0"/>
          </a:p>
        </p:txBody>
      </p:sp>
      <p:sp>
        <p:nvSpPr>
          <p:cNvPr id="103503" name="Textfeld 54"/>
          <p:cNvSpPr txBox="1">
            <a:spLocks noChangeArrowheads="1"/>
          </p:cNvSpPr>
          <p:nvPr/>
        </p:nvSpPr>
        <p:spPr bwMode="auto">
          <a:xfrm>
            <a:off x="7035800" y="4942185"/>
            <a:ext cx="533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6000" i="0"/>
              <a:t>(</a:t>
            </a:r>
            <a:endParaRPr lang="en-US" sz="6000" i="0"/>
          </a:p>
        </p:txBody>
      </p:sp>
      <p:sp>
        <p:nvSpPr>
          <p:cNvPr id="103504" name="Textfeld 55"/>
          <p:cNvSpPr txBox="1">
            <a:spLocks noChangeArrowheads="1"/>
          </p:cNvSpPr>
          <p:nvPr/>
        </p:nvSpPr>
        <p:spPr bwMode="auto">
          <a:xfrm>
            <a:off x="3694113" y="5300960"/>
            <a:ext cx="365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i="0"/>
              <a:t>=</a:t>
            </a:r>
            <a:endParaRPr lang="en-US" i="0"/>
          </a:p>
        </p:txBody>
      </p:sp>
      <p:sp>
        <p:nvSpPr>
          <p:cNvPr id="103505" name="Textfeld 78847"/>
          <p:cNvSpPr txBox="1">
            <a:spLocks noChangeArrowheads="1"/>
          </p:cNvSpPr>
          <p:nvPr/>
        </p:nvSpPr>
        <p:spPr bwMode="auto">
          <a:xfrm>
            <a:off x="5338763" y="5332710"/>
            <a:ext cx="13223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1800" i="0">
                <a:latin typeface="Symbol" charset="0"/>
              </a:rPr>
              <a:t>a = 0,64497</a:t>
            </a:r>
            <a:endParaRPr lang="en-US" sz="1800" i="0">
              <a:latin typeface="Symbol" charset="0"/>
            </a:endParaRPr>
          </a:p>
        </p:txBody>
      </p:sp>
      <p:sp>
        <p:nvSpPr>
          <p:cNvPr id="103506" name="Textfeld 78851"/>
          <p:cNvSpPr txBox="1">
            <a:spLocks noChangeArrowheads="1"/>
          </p:cNvSpPr>
          <p:nvPr/>
        </p:nvSpPr>
        <p:spPr bwMode="auto">
          <a:xfrm>
            <a:off x="6661150" y="5286673"/>
            <a:ext cx="492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→</a:t>
            </a:r>
          </a:p>
        </p:txBody>
      </p:sp>
      <p:sp>
        <p:nvSpPr>
          <p:cNvPr id="51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99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15320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0|1.4|1|0.8|0.7"/>
</p:tagLst>
</file>

<file path=ppt/theme/theme1.xml><?xml version="1.0" encoding="utf-8"?>
<a:theme xmlns:a="http://schemas.openxmlformats.org/drawingml/2006/main" name="7_Standarddesign">
  <a:themeElements>
    <a:clrScheme name="7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Standarddesign">
      <a:majorFont>
        <a:latin typeface="Myriad Pro"/>
        <a:ea typeface="ＭＳ Ｐゴシック"/>
        <a:cs typeface=""/>
      </a:majorFont>
      <a:minorFont>
        <a:latin typeface="Myriad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4912</Words>
  <Application>Microsoft Macintosh PowerPoint</Application>
  <PresentationFormat>Bildschirmpräsentation (4:3)</PresentationFormat>
  <Paragraphs>1051</Paragraphs>
  <Slides>130</Slides>
  <Notes>98</Notes>
  <HiddenSlides>1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3</vt:i4>
      </vt:variant>
      <vt:variant>
        <vt:lpstr>Folientitel</vt:lpstr>
      </vt:variant>
      <vt:variant>
        <vt:i4>130</vt:i4>
      </vt:variant>
    </vt:vector>
  </HeadingPairs>
  <TitlesOfParts>
    <vt:vector size="134" baseType="lpstr">
      <vt:lpstr>7_Standarddesign</vt:lpstr>
      <vt:lpstr>Equation</vt:lpstr>
      <vt:lpstr>Formel</vt:lpstr>
      <vt:lpstr>Ecuación</vt:lpstr>
      <vt:lpstr>Web-Mining Agents Probabilistic Reasoning over Time</vt:lpstr>
      <vt:lpstr>Literature</vt:lpstr>
      <vt:lpstr>Temporal Probabilistic Agent</vt:lpstr>
      <vt:lpstr>Probabilistic Temporal Models</vt:lpstr>
      <vt:lpstr>Time and Uncertainty</vt:lpstr>
      <vt:lpstr>States and Observations </vt:lpstr>
      <vt:lpstr>Dynamic Bayesian Networks</vt:lpstr>
      <vt:lpstr>DBN - Representation</vt:lpstr>
      <vt:lpstr>DBN - Representation</vt:lpstr>
      <vt:lpstr>Stationary Process/Markov Assumption</vt:lpstr>
      <vt:lpstr>Dynamic Bayesian Networks</vt:lpstr>
      <vt:lpstr>Dynamic Bayesian Network</vt:lpstr>
      <vt:lpstr>Complete Joint Distribution</vt:lpstr>
      <vt:lpstr>Example</vt:lpstr>
      <vt:lpstr>Inference Tasks</vt:lpstr>
      <vt:lpstr>DBN – Basic Inference </vt:lpstr>
      <vt:lpstr>DBN – Basic Inference </vt:lpstr>
      <vt:lpstr>DBN – Basic Inference </vt:lpstr>
      <vt:lpstr>Forward Messages</vt:lpstr>
      <vt:lpstr>Example</vt:lpstr>
      <vt:lpstr>DBN – Basic Inference </vt:lpstr>
      <vt:lpstr>Example cntd.</vt:lpstr>
      <vt:lpstr>DBN – Basic Inference </vt:lpstr>
      <vt:lpstr>DBN – Basic Inference </vt:lpstr>
      <vt:lpstr>Smoothing</vt:lpstr>
      <vt:lpstr>Example contd.</vt:lpstr>
      <vt:lpstr>DBN – Basic Inference </vt:lpstr>
      <vt:lpstr>Most-likely explanation</vt:lpstr>
      <vt:lpstr>Rain/Umbrella Example</vt:lpstr>
      <vt:lpstr>The occasionally dishonest casino</vt:lpstr>
      <vt:lpstr>Transition model for the casino</vt:lpstr>
      <vt:lpstr>The occasionally dishonest casino</vt:lpstr>
      <vt:lpstr>Making the inference</vt:lpstr>
      <vt:lpstr>Notation</vt:lpstr>
      <vt:lpstr>A “parse” of a sequence</vt:lpstr>
      <vt:lpstr>The occasionally dishonest casino</vt:lpstr>
      <vt:lpstr>The most probable path</vt:lpstr>
      <vt:lpstr>The Viterbi Algorithm</vt:lpstr>
      <vt:lpstr>Viterbi: Example</vt:lpstr>
      <vt:lpstr>Viterbi gets it right more often than not</vt:lpstr>
      <vt:lpstr>Dynamic Bayesian Networks</vt:lpstr>
      <vt:lpstr>Acknowledgements:  The following slides are taken from CS 388 Natural Language Processing: Part-Of-Speech Tagging, Sequence Labeling, and Hidden Markov Models (HMMs)</vt:lpstr>
      <vt:lpstr>Part Of Speech Tagging</vt:lpstr>
      <vt:lpstr>English Parts of Speech</vt:lpstr>
      <vt:lpstr>English Parts of Speech (cont.)</vt:lpstr>
      <vt:lpstr>Sequence Labeling Problem</vt:lpstr>
      <vt:lpstr>Information Extraction</vt:lpstr>
      <vt:lpstr>Semantic Role Labeling</vt:lpstr>
      <vt:lpstr>Bioinformatics</vt:lpstr>
      <vt:lpstr>Sequence Labeling as Classification</vt:lpstr>
      <vt:lpstr>Sequence Labeling as Classification</vt:lpstr>
      <vt:lpstr>Sequence Labeling as Classification</vt:lpstr>
      <vt:lpstr>Sequence Labeling as Classification</vt:lpstr>
      <vt:lpstr>Sequence Labeling as Classification</vt:lpstr>
      <vt:lpstr>Sequence Labeling as Classification</vt:lpstr>
      <vt:lpstr>Sequence Labeling as Classification</vt:lpstr>
      <vt:lpstr>Sequence Labeling as Classification</vt:lpstr>
      <vt:lpstr>Sequence Labeling as Classification</vt:lpstr>
      <vt:lpstr>Sequence Labeling as Classification</vt:lpstr>
      <vt:lpstr>Sequence Labeling as Classification</vt:lpstr>
      <vt:lpstr>Sequence Labeling as Classification</vt:lpstr>
      <vt:lpstr>Sequence Labeling as Classification</vt:lpstr>
      <vt:lpstr>Forward Classification</vt:lpstr>
      <vt:lpstr>Forward Classification</vt:lpstr>
      <vt:lpstr>Forward Classification</vt:lpstr>
      <vt:lpstr>Forward Classification</vt:lpstr>
      <vt:lpstr>Forward Classification</vt:lpstr>
      <vt:lpstr>Forward Classification</vt:lpstr>
      <vt:lpstr>Forward Classification</vt:lpstr>
      <vt:lpstr>Forward Classification</vt:lpstr>
      <vt:lpstr>Forward Classification</vt:lpstr>
      <vt:lpstr>Forward Classification</vt:lpstr>
      <vt:lpstr>Forward Classification</vt:lpstr>
      <vt:lpstr>Forward Classification</vt:lpstr>
      <vt:lpstr>Backward Classification</vt:lpstr>
      <vt:lpstr>Backward Classification</vt:lpstr>
      <vt:lpstr>Backward Classification</vt:lpstr>
      <vt:lpstr>Backward Classification</vt:lpstr>
      <vt:lpstr>Backward Classification</vt:lpstr>
      <vt:lpstr>Backward Classification</vt:lpstr>
      <vt:lpstr>Backward Classification</vt:lpstr>
      <vt:lpstr>Backward Classification</vt:lpstr>
      <vt:lpstr>Backward Classification</vt:lpstr>
      <vt:lpstr>Backward Classification</vt:lpstr>
      <vt:lpstr>Backward Classification</vt:lpstr>
      <vt:lpstr>Backward Classification</vt:lpstr>
      <vt:lpstr>Web-Mining Agents Probabilistic Reasoning over Time</vt:lpstr>
      <vt:lpstr>Dynamic Bayesian Networks</vt:lpstr>
      <vt:lpstr>Rain/Umbrella Example</vt:lpstr>
      <vt:lpstr>DBN – Special Cases</vt:lpstr>
      <vt:lpstr>DBN – Basic Inference </vt:lpstr>
      <vt:lpstr>Hidden Markov Models</vt:lpstr>
      <vt:lpstr>Country Dance Algorithm</vt:lpstr>
      <vt:lpstr>Country Dance Algorithm</vt:lpstr>
      <vt:lpstr>Country Dance Algorithm</vt:lpstr>
      <vt:lpstr>Country Dance Algorithm</vt:lpstr>
      <vt:lpstr>Country Dance Algorithm</vt:lpstr>
      <vt:lpstr>Country Dance Algorithm</vt:lpstr>
      <vt:lpstr>     Example</vt:lpstr>
      <vt:lpstr>PowerPoint-Präsentation</vt:lpstr>
      <vt:lpstr>State View: Hidden Markov models</vt:lpstr>
      <vt:lpstr>State View: Hidden Markov models</vt:lpstr>
      <vt:lpstr>Example of Hidden Markov Model</vt:lpstr>
      <vt:lpstr>State View: Learning problem (1)</vt:lpstr>
      <vt:lpstr>State View: Learning problem (2)</vt:lpstr>
      <vt:lpstr>Baum-Welch algorithm</vt:lpstr>
      <vt:lpstr>Baum-Welch algorithm: Expectation step(1)</vt:lpstr>
      <vt:lpstr>Baum-Welch algorithm: Expectation step(2)</vt:lpstr>
      <vt:lpstr>Baum-Welch algorithm: Expectation step(3)</vt:lpstr>
      <vt:lpstr>Baum-Welch algorithm: Maximization step</vt:lpstr>
      <vt:lpstr>DBN – Special Cases</vt:lpstr>
      <vt:lpstr>Kalman Filters</vt:lpstr>
      <vt:lpstr>Updating Gaussian Distributions</vt:lpstr>
      <vt:lpstr>Simple 1-D Example</vt:lpstr>
      <vt:lpstr>General Kalman Update</vt:lpstr>
      <vt:lpstr>2-D Tracking: Filtering</vt:lpstr>
      <vt:lpstr>2-D Tracking: Smoothing</vt:lpstr>
      <vt:lpstr>Where it breaks</vt:lpstr>
      <vt:lpstr>DBNs vs. HMMs</vt:lpstr>
      <vt:lpstr>Constructing Dynamic Bayesian Networks</vt:lpstr>
      <vt:lpstr>DBNs transient failure</vt:lpstr>
      <vt:lpstr>DBNs persistent failure</vt:lpstr>
      <vt:lpstr>Learning DBN pattern structures?</vt:lpstr>
      <vt:lpstr>Recap: Exact Inference in DBNs</vt:lpstr>
      <vt:lpstr>Approximate inference in DBNs</vt:lpstr>
      <vt:lpstr>Particle Filtering</vt:lpstr>
      <vt:lpstr>Example</vt:lpstr>
      <vt:lpstr>Particle Filtering</vt:lpstr>
      <vt:lpstr>Particle Filtering (cntd.)</vt:lpstr>
      <vt:lpstr>Summary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Uli</dc:creator>
  <cp:lastModifiedBy>Ralf Moeller</cp:lastModifiedBy>
  <cp:revision>608</cp:revision>
  <cp:lastPrinted>2014-10-18T14:57:02Z</cp:lastPrinted>
  <dcterms:created xsi:type="dcterms:W3CDTF">2010-04-27T12:26:40Z</dcterms:created>
  <dcterms:modified xsi:type="dcterms:W3CDTF">2015-12-02T15:02:24Z</dcterms:modified>
</cp:coreProperties>
</file>