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20"/>
  </p:notesMasterIdLst>
  <p:handoutMasterIdLst>
    <p:handoutMasterId r:id="rId21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96" r:id="rId17"/>
    <p:sldId id="297" r:id="rId18"/>
    <p:sldId id="292" r:id="rId1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D7CFF"/>
    <a:srgbClr val="807CFF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12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27.01.16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27.01.16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691402-725F-524E-A991-859CEAA2768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9855EC-1C1E-3A44-BE5F-AE6822EE27C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CBAE27-E8F1-0D4A-A00F-0F5C67041D0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4124F0-917F-664F-B901-5F4E83A7123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EA2139-CC43-294E-A482-7BDB00C7385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4960A-3D06-3C40-B32E-FA525EA660D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8C1072-9CB2-624B-B98B-880B50A9736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12B213-7C20-1B4A-8941-7A3355EC984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29057" indent="-280406" defTabSz="914437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1626" indent="-224325" defTabSz="914437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70276" indent="-224325" defTabSz="914437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18927" indent="-224325" defTabSz="914437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F486CB1-5282-0545-BAA0-160B2DADA4AE}" type="slidenum">
              <a:rPr lang="en-US" b="0">
                <a:latin typeface="Times New Roman" charset="0"/>
              </a:rPr>
              <a:pPr/>
              <a:t>16</a:t>
            </a:fld>
            <a:endParaRPr lang="en-US" b="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29057" indent="-280406" defTabSz="914437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1626" indent="-224325" defTabSz="914437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70276" indent="-224325" defTabSz="914437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18927" indent="-224325" defTabSz="914437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2F93342-CAAA-FD45-B264-3C47A5758362}" type="slidenum">
              <a:rPr lang="en-US" b="0">
                <a:latin typeface="Times New Roman" charset="0"/>
              </a:rPr>
              <a:pPr/>
              <a:t>17</a:t>
            </a:fld>
            <a:endParaRPr lang="en-US" b="0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9318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06547-8C3D-1E43-976C-E377E2EEFB0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0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6A947-B237-3F40-84E3-9C84F64422C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4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931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8A25B-751E-DD47-B52C-5426AAA3582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1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Excel_97_-_2004-Arbeitsblatt1.xls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224136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Web-Mining </a:t>
            </a:r>
            <a:r>
              <a:rPr lang="de-DE" sz="3600" b="1" dirty="0" err="1" smtClean="0">
                <a:cs typeface="+mj-cs"/>
              </a:rPr>
              <a:t>Agents</a:t>
            </a: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r>
              <a:rPr lang="de-DE" sz="2800" b="1" dirty="0" err="1" smtClean="0">
                <a:cs typeface="+mj-cs"/>
              </a:rPr>
              <a:t>Cooperating</a:t>
            </a:r>
            <a:r>
              <a:rPr lang="de-DE" sz="2800" b="1" dirty="0" smtClean="0">
                <a:cs typeface="+mj-cs"/>
              </a:rPr>
              <a:t> </a:t>
            </a:r>
            <a:r>
              <a:rPr lang="de-DE" sz="2800" b="1" dirty="0" err="1" smtClean="0">
                <a:cs typeface="+mj-cs"/>
              </a:rPr>
              <a:t>Agents</a:t>
            </a:r>
            <a:r>
              <a:rPr lang="de-DE" sz="2800" b="1" dirty="0" smtClean="0">
                <a:cs typeface="+mj-cs"/>
              </a:rPr>
              <a:t> </a:t>
            </a:r>
            <a:r>
              <a:rPr lang="de-DE" sz="2800" b="1" dirty="0" err="1" smtClean="0">
                <a:cs typeface="+mj-cs"/>
              </a:rPr>
              <a:t>for</a:t>
            </a:r>
            <a:r>
              <a:rPr lang="de-DE" sz="2800" b="1" dirty="0" smtClean="0">
                <a:cs typeface="+mj-cs"/>
              </a:rPr>
              <a:t> Information </a:t>
            </a:r>
            <a:r>
              <a:rPr lang="de-DE" sz="2800" b="1" dirty="0" err="1" smtClean="0">
                <a:cs typeface="+mj-cs"/>
              </a:rPr>
              <a:t>Retrieval</a:t>
            </a:r>
            <a:endParaRPr lang="de-DE" sz="36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Tanya Braun (Übungen)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Learning a Relational Macro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349375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We use </a:t>
            </a:r>
            <a:r>
              <a:rPr lang="en-US" dirty="0" smtClean="0">
                <a:solidFill>
                  <a:srgbClr val="008000"/>
                </a:solidFill>
                <a:cs typeface="+mn-cs"/>
              </a:rPr>
              <a:t>ILP </a:t>
            </a:r>
            <a:r>
              <a:rPr lang="en-US" dirty="0" smtClean="0">
                <a:cs typeface="+mn-cs"/>
              </a:rPr>
              <a:t>to learn </a:t>
            </a:r>
            <a:r>
              <a:rPr lang="en-US" dirty="0" smtClean="0">
                <a:cs typeface="+mn-cs"/>
              </a:rPr>
              <a:t>macros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We learn a macro in </a:t>
            </a:r>
            <a:r>
              <a:rPr lang="en-US" dirty="0" smtClean="0">
                <a:solidFill>
                  <a:srgbClr val="008000"/>
                </a:solidFill>
                <a:cs typeface="+mn-cs"/>
              </a:rPr>
              <a:t>two phases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action sequence (node structure)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rule sets for actions and transitions</a:t>
            </a:r>
          </a:p>
        </p:txBody>
      </p:sp>
    </p:spTree>
    <p:extLst>
      <p:ext uri="{BB962C8B-B14F-4D97-AF65-F5344CB8AC3E}">
        <p14:creationId xmlns:p14="http://schemas.microsoft.com/office/powerpoint/2010/main" val="70615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Learning Macro Structure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212850"/>
            <a:ext cx="8229600" cy="1047750"/>
          </a:xfrm>
          <a:ln>
            <a:solidFill>
              <a:srgbClr val="008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Objective: find an </a:t>
            </a:r>
            <a:r>
              <a:rPr lang="en-US" dirty="0" smtClean="0">
                <a:solidFill>
                  <a:srgbClr val="CCFF99"/>
                </a:solidFill>
                <a:cs typeface="+mn-cs"/>
              </a:rPr>
              <a:t>action pattern</a:t>
            </a:r>
            <a:r>
              <a:rPr lang="en-US" dirty="0" smtClean="0">
                <a:cs typeface="+mn-cs"/>
              </a:rPr>
              <a:t> that separates good and bad games</a:t>
            </a:r>
          </a:p>
        </p:txBody>
      </p:sp>
      <p:sp>
        <p:nvSpPr>
          <p:cNvPr id="323612" name="Rectangle 28"/>
          <p:cNvSpPr>
            <a:spLocks noChangeArrowheads="1"/>
          </p:cNvSpPr>
          <p:nvPr/>
        </p:nvSpPr>
        <p:spPr bwMode="auto">
          <a:xfrm>
            <a:off x="395288" y="2520950"/>
            <a:ext cx="82296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charset="0"/>
              <a:buNone/>
              <a:defRPr/>
            </a:pPr>
            <a:r>
              <a:rPr lang="en-US" sz="2400" b="0" dirty="0">
                <a:cs typeface="+mn-cs"/>
              </a:rPr>
              <a:t>	</a:t>
            </a:r>
            <a:r>
              <a:rPr lang="en-US" sz="2400" b="0" dirty="0" err="1">
                <a:cs typeface="+mn-cs"/>
              </a:rPr>
              <a:t>macroSequence</a:t>
            </a:r>
            <a:r>
              <a:rPr lang="en-US" sz="2400" b="0" dirty="0">
                <a:cs typeface="+mn-cs"/>
              </a:rPr>
              <a:t>(Game) </a:t>
            </a:r>
            <a:r>
              <a:rPr lang="en-US" sz="2400" dirty="0">
                <a:latin typeface="Arial" charset="0"/>
                <a:cs typeface="Arial" charset="0"/>
              </a:rPr>
              <a:t>←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charset="0"/>
              <a:buNone/>
              <a:defRPr/>
            </a:pPr>
            <a:r>
              <a:rPr lang="en-US" sz="2400" b="0" dirty="0">
                <a:cs typeface="+mn-cs"/>
              </a:rPr>
              <a:t>		</a:t>
            </a:r>
            <a:r>
              <a:rPr lang="en-US" sz="2400" b="0" dirty="0" smtClean="0">
                <a:cs typeface="+mn-cs"/>
              </a:rPr>
              <a:t>    </a:t>
            </a:r>
            <a:r>
              <a:rPr lang="en-US" sz="2400" b="0" dirty="0" err="1" smtClean="0">
                <a:cs typeface="+mn-cs"/>
              </a:rPr>
              <a:t>actionTaken</a:t>
            </a:r>
            <a:r>
              <a:rPr lang="en-US" sz="2400" b="0" dirty="0">
                <a:cs typeface="+mn-cs"/>
              </a:rPr>
              <a:t>(Game, </a:t>
            </a:r>
            <a:r>
              <a:rPr lang="en-US" sz="2400" b="0" dirty="0" err="1">
                <a:cs typeface="+mn-cs"/>
              </a:rPr>
              <a:t>StateA</a:t>
            </a:r>
            <a:r>
              <a:rPr lang="en-US" sz="2400" b="0" dirty="0">
                <a:cs typeface="+mn-cs"/>
              </a:rPr>
              <a:t>, move, ahead, </a:t>
            </a:r>
            <a:r>
              <a:rPr lang="en-US" sz="2400" b="0" dirty="0" err="1">
                <a:cs typeface="+mn-cs"/>
              </a:rPr>
              <a:t>StateB</a:t>
            </a:r>
            <a:r>
              <a:rPr lang="en-US" sz="2400" b="0" dirty="0">
                <a:cs typeface="+mn-cs"/>
              </a:rPr>
              <a:t>),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charset="0"/>
              <a:buNone/>
              <a:defRPr/>
            </a:pPr>
            <a:r>
              <a:rPr lang="en-US" sz="2400" b="0" dirty="0">
                <a:cs typeface="+mn-cs"/>
              </a:rPr>
              <a:t>		</a:t>
            </a:r>
            <a:r>
              <a:rPr lang="en-US" sz="2400" b="0" dirty="0" smtClean="0">
                <a:cs typeface="+mn-cs"/>
              </a:rPr>
              <a:t>    </a:t>
            </a:r>
            <a:r>
              <a:rPr lang="en-US" sz="2400" b="0" dirty="0" err="1" smtClean="0">
                <a:cs typeface="+mn-cs"/>
              </a:rPr>
              <a:t>actionTaken</a:t>
            </a:r>
            <a:r>
              <a:rPr lang="en-US" sz="2400" b="0" dirty="0">
                <a:cs typeface="+mn-cs"/>
              </a:rPr>
              <a:t>(Game, </a:t>
            </a:r>
            <a:r>
              <a:rPr lang="en-US" sz="2400" b="0" dirty="0" err="1">
                <a:cs typeface="+mn-cs"/>
              </a:rPr>
              <a:t>StateB</a:t>
            </a:r>
            <a:r>
              <a:rPr lang="en-US" sz="2400" b="0" dirty="0">
                <a:cs typeface="+mn-cs"/>
              </a:rPr>
              <a:t>, pass, _, </a:t>
            </a:r>
            <a:r>
              <a:rPr lang="en-US" sz="2400" b="0" dirty="0" err="1">
                <a:cs typeface="+mn-cs"/>
              </a:rPr>
              <a:t>StateC</a:t>
            </a:r>
            <a:r>
              <a:rPr lang="en-US" sz="2400" b="0" dirty="0">
                <a:cs typeface="+mn-cs"/>
              </a:rPr>
              <a:t>),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charset="0"/>
              <a:buNone/>
              <a:defRPr/>
            </a:pPr>
            <a:r>
              <a:rPr lang="en-US" sz="2400" b="0" dirty="0">
                <a:cs typeface="+mn-cs"/>
              </a:rPr>
              <a:t>		</a:t>
            </a:r>
            <a:r>
              <a:rPr lang="en-US" sz="2400" b="0" dirty="0" smtClean="0">
                <a:cs typeface="+mn-cs"/>
              </a:rPr>
              <a:t>    </a:t>
            </a:r>
            <a:r>
              <a:rPr lang="en-US" sz="2400" b="0" dirty="0" err="1" smtClean="0">
                <a:cs typeface="+mn-cs"/>
              </a:rPr>
              <a:t>actionTaken</a:t>
            </a:r>
            <a:r>
              <a:rPr lang="en-US" sz="2400" b="0" dirty="0">
                <a:cs typeface="+mn-cs"/>
              </a:rPr>
              <a:t>(Game, </a:t>
            </a:r>
            <a:r>
              <a:rPr lang="en-US" sz="2400" b="0" dirty="0" err="1">
                <a:cs typeface="+mn-cs"/>
              </a:rPr>
              <a:t>StateC</a:t>
            </a:r>
            <a:r>
              <a:rPr lang="en-US" sz="2400" b="0" dirty="0">
                <a:cs typeface="+mn-cs"/>
              </a:rPr>
              <a:t>, shoot, _, </a:t>
            </a:r>
            <a:r>
              <a:rPr lang="en-US" sz="2400" b="0" dirty="0" err="1">
                <a:cs typeface="+mn-cs"/>
              </a:rPr>
              <a:t>gameEnd</a:t>
            </a:r>
            <a:r>
              <a:rPr lang="en-US" sz="2400" b="0" dirty="0">
                <a:cs typeface="+mn-cs"/>
              </a:rPr>
              <a:t>).</a:t>
            </a:r>
          </a:p>
        </p:txBody>
      </p:sp>
      <p:grpSp>
        <p:nvGrpSpPr>
          <p:cNvPr id="323616" name="Group 32"/>
          <p:cNvGrpSpPr>
            <a:grpSpLocks/>
          </p:cNvGrpSpPr>
          <p:nvPr/>
        </p:nvGrpSpPr>
        <p:grpSpPr bwMode="auto">
          <a:xfrm>
            <a:off x="561975" y="4800600"/>
            <a:ext cx="7747000" cy="1319213"/>
            <a:chOff x="354" y="3024"/>
            <a:chExt cx="4880" cy="831"/>
          </a:xfrm>
        </p:grpSpPr>
        <p:grpSp>
          <p:nvGrpSpPr>
            <p:cNvPr id="21509" name="Group 27"/>
            <p:cNvGrpSpPr>
              <a:grpSpLocks/>
            </p:cNvGrpSpPr>
            <p:nvPr/>
          </p:nvGrpSpPr>
          <p:grpSpPr bwMode="auto">
            <a:xfrm>
              <a:off x="354" y="3024"/>
              <a:ext cx="4880" cy="599"/>
              <a:chOff x="507" y="3109"/>
              <a:chExt cx="4880" cy="599"/>
            </a:xfrm>
          </p:grpSpPr>
          <p:sp>
            <p:nvSpPr>
              <p:cNvPr id="323603" name="Oval 19"/>
              <p:cNvSpPr>
                <a:spLocks noChangeArrowheads="1"/>
              </p:cNvSpPr>
              <p:nvPr/>
            </p:nvSpPr>
            <p:spPr bwMode="auto">
              <a:xfrm>
                <a:off x="2251" y="3119"/>
                <a:ext cx="1411" cy="58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pass(Teammate)</a:t>
                </a:r>
                <a:endParaRPr lang="en-US" b="0">
                  <a:solidFill>
                    <a:srgbClr val="FF6699"/>
                  </a:solidFill>
                  <a:cs typeface="+mn-cs"/>
                </a:endParaRPr>
              </a:p>
            </p:txBody>
          </p:sp>
          <p:sp>
            <p:nvSpPr>
              <p:cNvPr id="323604" name="Oval 20"/>
              <p:cNvSpPr>
                <a:spLocks noChangeArrowheads="1"/>
              </p:cNvSpPr>
              <p:nvPr/>
            </p:nvSpPr>
            <p:spPr bwMode="auto">
              <a:xfrm>
                <a:off x="507" y="3109"/>
                <a:ext cx="1411" cy="58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move(ahead)</a:t>
                </a:r>
                <a:endParaRPr lang="en-US" b="0">
                  <a:solidFill>
                    <a:srgbClr val="FF6699"/>
                  </a:solidFill>
                  <a:cs typeface="+mn-cs"/>
                </a:endParaRPr>
              </a:p>
            </p:txBody>
          </p:sp>
          <p:sp>
            <p:nvSpPr>
              <p:cNvPr id="323606" name="Oval 22"/>
              <p:cNvSpPr>
                <a:spLocks noChangeArrowheads="1"/>
              </p:cNvSpPr>
              <p:nvPr/>
            </p:nvSpPr>
            <p:spPr bwMode="auto">
              <a:xfrm>
                <a:off x="3976" y="3122"/>
                <a:ext cx="1411" cy="58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shoot(GoalPart)</a:t>
                </a:r>
                <a:endParaRPr lang="en-US" b="0">
                  <a:solidFill>
                    <a:srgbClr val="FF6699"/>
                  </a:solidFill>
                  <a:cs typeface="+mn-cs"/>
                </a:endParaRPr>
              </a:p>
            </p:txBody>
          </p:sp>
          <p:sp>
            <p:nvSpPr>
              <p:cNvPr id="323608" name="Line 24"/>
              <p:cNvSpPr>
                <a:spLocks noChangeShapeType="1"/>
              </p:cNvSpPr>
              <p:nvPr/>
            </p:nvSpPr>
            <p:spPr bwMode="auto">
              <a:xfrm flipV="1">
                <a:off x="1960" y="3416"/>
                <a:ext cx="242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323610" name="Line 26"/>
              <p:cNvSpPr>
                <a:spLocks noChangeShapeType="1"/>
              </p:cNvSpPr>
              <p:nvPr/>
            </p:nvSpPr>
            <p:spPr bwMode="auto">
              <a:xfrm flipV="1">
                <a:off x="3699" y="3419"/>
                <a:ext cx="242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sp>
          <p:nvSpPr>
            <p:cNvPr id="323613" name="Freeform 29"/>
            <p:cNvSpPr>
              <a:spLocks/>
            </p:cNvSpPr>
            <p:nvPr/>
          </p:nvSpPr>
          <p:spPr bwMode="auto">
            <a:xfrm>
              <a:off x="890" y="3651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23614" name="Freeform 30"/>
            <p:cNvSpPr>
              <a:spLocks/>
            </p:cNvSpPr>
            <p:nvPr/>
          </p:nvSpPr>
          <p:spPr bwMode="auto">
            <a:xfrm>
              <a:off x="2651" y="3677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23615" name="Freeform 31"/>
            <p:cNvSpPr>
              <a:spLocks/>
            </p:cNvSpPr>
            <p:nvPr/>
          </p:nvSpPr>
          <p:spPr bwMode="auto">
            <a:xfrm>
              <a:off x="4430" y="3693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620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Learning Macro Conditions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309688"/>
            <a:ext cx="8229600" cy="10747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Objective: describe when </a:t>
            </a:r>
            <a:r>
              <a:rPr lang="en-US" dirty="0" smtClean="0">
                <a:solidFill>
                  <a:srgbClr val="008000"/>
                </a:solidFill>
                <a:cs typeface="+mn-cs"/>
              </a:rPr>
              <a:t>transitions </a:t>
            </a:r>
            <a:r>
              <a:rPr lang="en-US" dirty="0" smtClean="0">
                <a:cs typeface="+mn-cs"/>
              </a:rPr>
              <a:t>and </a:t>
            </a:r>
            <a:r>
              <a:rPr lang="en-US" dirty="0" smtClean="0">
                <a:solidFill>
                  <a:srgbClr val="008000"/>
                </a:solidFill>
                <a:cs typeface="+mn-cs"/>
              </a:rPr>
              <a:t>actions </a:t>
            </a:r>
            <a:r>
              <a:rPr lang="en-US" dirty="0" smtClean="0">
                <a:cs typeface="+mn-cs"/>
              </a:rPr>
              <a:t>should be taken</a:t>
            </a:r>
          </a:p>
        </p:txBody>
      </p:sp>
      <p:grpSp>
        <p:nvGrpSpPr>
          <p:cNvPr id="324637" name="Group 29"/>
          <p:cNvGrpSpPr>
            <a:grpSpLocks/>
          </p:cNvGrpSpPr>
          <p:nvPr/>
        </p:nvGrpSpPr>
        <p:grpSpPr bwMode="auto">
          <a:xfrm>
            <a:off x="593725" y="1958975"/>
            <a:ext cx="8372475" cy="1385888"/>
            <a:chOff x="358" y="1268"/>
            <a:chExt cx="5274" cy="873"/>
          </a:xfrm>
        </p:grpSpPr>
        <p:sp>
          <p:nvSpPr>
            <p:cNvPr id="324632" name="AutoShape 24"/>
            <p:cNvSpPr>
              <a:spLocks noChangeArrowheads="1"/>
            </p:cNvSpPr>
            <p:nvPr/>
          </p:nvSpPr>
          <p:spPr bwMode="auto">
            <a:xfrm flipH="1">
              <a:off x="3778" y="1268"/>
              <a:ext cx="1854" cy="553"/>
            </a:xfrm>
            <a:prstGeom prst="wedgeEllipseCallout">
              <a:avLst>
                <a:gd name="adj1" fmla="val 59060"/>
                <a:gd name="adj2" fmla="val 617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0">
                  <a:cs typeface="+mn-cs"/>
                </a:rPr>
                <a:t> For the transition from </a:t>
              </a:r>
              <a:r>
                <a:rPr lang="en-US" b="0" i="1">
                  <a:cs typeface="+mn-cs"/>
                </a:rPr>
                <a:t>move</a:t>
              </a:r>
              <a:r>
                <a:rPr lang="en-US" b="0">
                  <a:cs typeface="+mn-cs"/>
                </a:rPr>
                <a:t> to </a:t>
              </a:r>
              <a:r>
                <a:rPr lang="en-US" b="0" i="1">
                  <a:cs typeface="+mn-cs"/>
                </a:rPr>
                <a:t>pass</a:t>
              </a:r>
            </a:p>
          </p:txBody>
        </p:sp>
        <p:sp>
          <p:nvSpPr>
            <p:cNvPr id="324635" name="Rectangle 27"/>
            <p:cNvSpPr>
              <a:spLocks noChangeArrowheads="1"/>
            </p:cNvSpPr>
            <p:nvPr/>
          </p:nvSpPr>
          <p:spPr bwMode="auto">
            <a:xfrm>
              <a:off x="358" y="1692"/>
              <a:ext cx="5184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charset="0"/>
                <a:buNone/>
                <a:defRPr/>
              </a:pPr>
              <a:r>
                <a:rPr lang="en-US" sz="2000" b="0" dirty="0">
                  <a:cs typeface="+mn-cs"/>
                </a:rPr>
                <a:t>	transition(State) </a:t>
              </a:r>
              <a:r>
                <a:rPr lang="en-US" sz="2000" b="0" dirty="0">
                  <a:latin typeface="Arial" charset="0"/>
                  <a:cs typeface="Arial" charset="0"/>
                </a:rPr>
                <a:t>←</a:t>
              </a:r>
            </a:p>
            <a:p>
              <a:pPr marL="342900" indent="-34290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charset="0"/>
                <a:buNone/>
                <a:defRPr/>
              </a:pPr>
              <a:r>
                <a:rPr lang="en-US" sz="2000" b="0" dirty="0">
                  <a:latin typeface="Arial" charset="0"/>
                  <a:cs typeface="Arial" charset="0"/>
                </a:rPr>
                <a:t>		feature(State, distance(Teammate, goal)) &lt; 15.</a:t>
              </a:r>
            </a:p>
          </p:txBody>
        </p:sp>
      </p:grpSp>
      <p:grpSp>
        <p:nvGrpSpPr>
          <p:cNvPr id="324639" name="Group 31"/>
          <p:cNvGrpSpPr>
            <a:grpSpLocks/>
          </p:cNvGrpSpPr>
          <p:nvPr/>
        </p:nvGrpSpPr>
        <p:grpSpPr bwMode="auto">
          <a:xfrm>
            <a:off x="573088" y="3303588"/>
            <a:ext cx="8372475" cy="1582737"/>
            <a:chOff x="370" y="1984"/>
            <a:chExt cx="5274" cy="997"/>
          </a:xfrm>
        </p:grpSpPr>
        <p:sp>
          <p:nvSpPr>
            <p:cNvPr id="324633" name="AutoShape 25"/>
            <p:cNvSpPr>
              <a:spLocks noChangeArrowheads="1"/>
            </p:cNvSpPr>
            <p:nvPr/>
          </p:nvSpPr>
          <p:spPr bwMode="auto">
            <a:xfrm flipH="1">
              <a:off x="3790" y="1984"/>
              <a:ext cx="1854" cy="553"/>
            </a:xfrm>
            <a:prstGeom prst="wedgeEllipseCallout">
              <a:avLst>
                <a:gd name="adj1" fmla="val 56310"/>
                <a:gd name="adj2" fmla="val 6338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0">
                  <a:cs typeface="+mn-cs"/>
                </a:rPr>
                <a:t> For the policy in the </a:t>
              </a:r>
              <a:r>
                <a:rPr lang="en-US" b="0" i="1">
                  <a:cs typeface="+mn-cs"/>
                </a:rPr>
                <a:t>pass</a:t>
              </a:r>
              <a:r>
                <a:rPr lang="en-US" b="0">
                  <a:cs typeface="+mn-cs"/>
                </a:rPr>
                <a:t> node</a:t>
              </a:r>
              <a:endParaRPr lang="en-US" b="0" i="1">
                <a:cs typeface="+mn-cs"/>
              </a:endParaRPr>
            </a:p>
          </p:txBody>
        </p:sp>
        <p:sp>
          <p:nvSpPr>
            <p:cNvPr id="324636" name="Rectangle 28"/>
            <p:cNvSpPr>
              <a:spLocks noChangeArrowheads="1"/>
            </p:cNvSpPr>
            <p:nvPr/>
          </p:nvSpPr>
          <p:spPr bwMode="auto">
            <a:xfrm>
              <a:off x="370" y="2397"/>
              <a:ext cx="5184" cy="5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charset="0"/>
                <a:buNone/>
                <a:defRPr/>
              </a:pPr>
              <a:r>
                <a:rPr lang="en-US" sz="2000" b="0">
                  <a:cs typeface="+mn-cs"/>
                </a:rPr>
                <a:t>	action(State, pass(Teammate)) </a:t>
              </a:r>
              <a:r>
                <a:rPr lang="en-US" sz="2000" b="0">
                  <a:latin typeface="Arial" charset="0"/>
                  <a:cs typeface="Arial" charset="0"/>
                </a:rPr>
                <a:t>←</a:t>
              </a:r>
            </a:p>
            <a:p>
              <a:pPr marL="342900" indent="-34290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charset="0"/>
                <a:buNone/>
                <a:defRPr/>
              </a:pPr>
              <a:r>
                <a:rPr lang="en-US" sz="2000" b="0">
                  <a:latin typeface="Arial" charset="0"/>
                  <a:cs typeface="Arial" charset="0"/>
                </a:rPr>
                <a:t>		feature(State, angle(Teammate, me, Opponent)) &gt; 30.</a:t>
              </a:r>
              <a:r>
                <a:rPr lang="en-US" sz="2000" b="0">
                  <a:cs typeface="+mn-cs"/>
                </a:rPr>
                <a:t>	</a:t>
              </a:r>
            </a:p>
          </p:txBody>
        </p:sp>
      </p:grpSp>
      <p:grpSp>
        <p:nvGrpSpPr>
          <p:cNvPr id="22533" name="Group 35"/>
          <p:cNvGrpSpPr>
            <a:grpSpLocks/>
          </p:cNvGrpSpPr>
          <p:nvPr/>
        </p:nvGrpSpPr>
        <p:grpSpPr bwMode="auto">
          <a:xfrm>
            <a:off x="561975" y="4921250"/>
            <a:ext cx="7747000" cy="1306513"/>
            <a:chOff x="354" y="3100"/>
            <a:chExt cx="4880" cy="823"/>
          </a:xfrm>
        </p:grpSpPr>
        <p:grpSp>
          <p:nvGrpSpPr>
            <p:cNvPr id="22534" name="Group 18"/>
            <p:cNvGrpSpPr>
              <a:grpSpLocks/>
            </p:cNvGrpSpPr>
            <p:nvPr/>
          </p:nvGrpSpPr>
          <p:grpSpPr bwMode="auto">
            <a:xfrm>
              <a:off x="354" y="3100"/>
              <a:ext cx="4880" cy="599"/>
              <a:chOff x="507" y="3109"/>
              <a:chExt cx="4880" cy="599"/>
            </a:xfrm>
          </p:grpSpPr>
          <p:sp>
            <p:nvSpPr>
              <p:cNvPr id="324627" name="Oval 19"/>
              <p:cNvSpPr>
                <a:spLocks noChangeArrowheads="1"/>
              </p:cNvSpPr>
              <p:nvPr/>
            </p:nvSpPr>
            <p:spPr bwMode="auto">
              <a:xfrm>
                <a:off x="2251" y="3119"/>
                <a:ext cx="1411" cy="58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pass(Teammate)</a:t>
                </a:r>
                <a:endParaRPr lang="en-US" b="0">
                  <a:solidFill>
                    <a:srgbClr val="FF6699"/>
                  </a:solidFill>
                  <a:cs typeface="+mn-cs"/>
                </a:endParaRPr>
              </a:p>
            </p:txBody>
          </p:sp>
          <p:sp>
            <p:nvSpPr>
              <p:cNvPr id="324628" name="Oval 20"/>
              <p:cNvSpPr>
                <a:spLocks noChangeArrowheads="1"/>
              </p:cNvSpPr>
              <p:nvPr/>
            </p:nvSpPr>
            <p:spPr bwMode="auto">
              <a:xfrm>
                <a:off x="507" y="3109"/>
                <a:ext cx="1411" cy="58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move(ahead)</a:t>
                </a:r>
                <a:endParaRPr lang="en-US" b="0">
                  <a:solidFill>
                    <a:srgbClr val="FF6699"/>
                  </a:solidFill>
                  <a:cs typeface="+mn-cs"/>
                </a:endParaRPr>
              </a:p>
            </p:txBody>
          </p:sp>
          <p:sp>
            <p:nvSpPr>
              <p:cNvPr id="324629" name="Oval 21"/>
              <p:cNvSpPr>
                <a:spLocks noChangeArrowheads="1"/>
              </p:cNvSpPr>
              <p:nvPr/>
            </p:nvSpPr>
            <p:spPr bwMode="auto">
              <a:xfrm>
                <a:off x="3976" y="3122"/>
                <a:ext cx="1411" cy="58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shoot(GoalPart)</a:t>
                </a:r>
                <a:endParaRPr lang="en-US" b="0">
                  <a:solidFill>
                    <a:srgbClr val="FF6699"/>
                  </a:solidFill>
                  <a:cs typeface="+mn-cs"/>
                </a:endParaRPr>
              </a:p>
            </p:txBody>
          </p:sp>
          <p:sp>
            <p:nvSpPr>
              <p:cNvPr id="324630" name="Line 22"/>
              <p:cNvSpPr>
                <a:spLocks noChangeShapeType="1"/>
              </p:cNvSpPr>
              <p:nvPr/>
            </p:nvSpPr>
            <p:spPr bwMode="auto">
              <a:xfrm flipV="1">
                <a:off x="1960" y="3416"/>
                <a:ext cx="242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324631" name="Line 23"/>
              <p:cNvSpPr>
                <a:spLocks noChangeShapeType="1"/>
              </p:cNvSpPr>
              <p:nvPr/>
            </p:nvSpPr>
            <p:spPr bwMode="auto">
              <a:xfrm flipV="1">
                <a:off x="3699" y="3419"/>
                <a:ext cx="242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sp>
          <p:nvSpPr>
            <p:cNvPr id="324640" name="Freeform 32"/>
            <p:cNvSpPr>
              <a:spLocks/>
            </p:cNvSpPr>
            <p:nvPr/>
          </p:nvSpPr>
          <p:spPr bwMode="auto">
            <a:xfrm>
              <a:off x="906" y="3744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24641" name="Freeform 33"/>
            <p:cNvSpPr>
              <a:spLocks/>
            </p:cNvSpPr>
            <p:nvPr/>
          </p:nvSpPr>
          <p:spPr bwMode="auto">
            <a:xfrm>
              <a:off x="2635" y="3736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24642" name="Freeform 34"/>
            <p:cNvSpPr>
              <a:spLocks/>
            </p:cNvSpPr>
            <p:nvPr/>
          </p:nvSpPr>
          <p:spPr bwMode="auto">
            <a:xfrm>
              <a:off x="4371" y="3761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517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Examples for Actions</a:t>
            </a:r>
          </a:p>
        </p:txBody>
      </p:sp>
      <p:sp>
        <p:nvSpPr>
          <p:cNvPr id="337931" name="Text Box 11"/>
          <p:cNvSpPr txBox="1">
            <a:spLocks noChangeArrowheads="1"/>
          </p:cNvSpPr>
          <p:nvPr/>
        </p:nvSpPr>
        <p:spPr bwMode="auto">
          <a:xfrm>
            <a:off x="2089150" y="1828800"/>
            <a:ext cx="6481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cs typeface="+mn-cs"/>
              </a:rPr>
              <a:t>Game 1:	     move(ahead)      pass(a1)	shoot(goalRight)</a:t>
            </a:r>
          </a:p>
        </p:txBody>
      </p:sp>
      <p:sp>
        <p:nvSpPr>
          <p:cNvPr id="337932" name="Text Box 12"/>
          <p:cNvSpPr txBox="1">
            <a:spLocks noChangeArrowheads="1"/>
          </p:cNvSpPr>
          <p:nvPr/>
        </p:nvSpPr>
        <p:spPr bwMode="auto">
          <a:xfrm>
            <a:off x="2079625" y="2263775"/>
            <a:ext cx="6467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cs typeface="+mn-cs"/>
              </a:rPr>
              <a:t>Game 2:	     move(ahead)      pass(a2)	shoot(goalLeft)</a:t>
            </a:r>
          </a:p>
        </p:txBody>
      </p:sp>
      <p:sp>
        <p:nvSpPr>
          <p:cNvPr id="337933" name="Text Box 13"/>
          <p:cNvSpPr txBox="1">
            <a:spLocks noChangeArrowheads="1"/>
          </p:cNvSpPr>
          <p:nvPr/>
        </p:nvSpPr>
        <p:spPr bwMode="auto">
          <a:xfrm>
            <a:off x="2098675" y="3276600"/>
            <a:ext cx="648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cs typeface="+mn-cs"/>
              </a:rPr>
              <a:t>Game 3:      move(right)        pass(a1)	</a:t>
            </a:r>
          </a:p>
        </p:txBody>
      </p:sp>
      <p:sp>
        <p:nvSpPr>
          <p:cNvPr id="337934" name="Text Box 14"/>
          <p:cNvSpPr txBox="1">
            <a:spLocks noChangeArrowheads="1"/>
          </p:cNvSpPr>
          <p:nvPr/>
        </p:nvSpPr>
        <p:spPr bwMode="auto">
          <a:xfrm>
            <a:off x="2111375" y="3627438"/>
            <a:ext cx="667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cs typeface="+mn-cs"/>
              </a:rPr>
              <a:t>Game 4:	     move(ahead)      pass(a1)	shoot(goalRight)</a:t>
            </a:r>
          </a:p>
        </p:txBody>
      </p:sp>
      <p:sp>
        <p:nvSpPr>
          <p:cNvPr id="337935" name="AutoShape 15"/>
          <p:cNvSpPr>
            <a:spLocks/>
          </p:cNvSpPr>
          <p:nvPr/>
        </p:nvSpPr>
        <p:spPr bwMode="auto">
          <a:xfrm>
            <a:off x="1725613" y="1801813"/>
            <a:ext cx="471487" cy="914400"/>
          </a:xfrm>
          <a:prstGeom prst="leftBrace">
            <a:avLst>
              <a:gd name="adj1" fmla="val 161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7936" name="AutoShape 16"/>
          <p:cNvSpPr>
            <a:spLocks/>
          </p:cNvSpPr>
          <p:nvPr/>
        </p:nvSpPr>
        <p:spPr bwMode="auto">
          <a:xfrm>
            <a:off x="1690688" y="3219450"/>
            <a:ext cx="471487" cy="914400"/>
          </a:xfrm>
          <a:prstGeom prst="leftBrace">
            <a:avLst>
              <a:gd name="adj1" fmla="val 161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7937" name="Text Box 17"/>
          <p:cNvSpPr txBox="1">
            <a:spLocks noChangeArrowheads="1"/>
          </p:cNvSpPr>
          <p:nvPr/>
        </p:nvSpPr>
        <p:spPr bwMode="auto">
          <a:xfrm>
            <a:off x="765175" y="2047875"/>
            <a:ext cx="1090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cs typeface="+mn-cs"/>
              </a:rPr>
              <a:t>scoring</a:t>
            </a:r>
          </a:p>
        </p:txBody>
      </p:sp>
      <p:sp>
        <p:nvSpPr>
          <p:cNvPr id="337938" name="Text Box 18"/>
          <p:cNvSpPr txBox="1">
            <a:spLocks noChangeArrowheads="1"/>
          </p:cNvSpPr>
          <p:nvPr/>
        </p:nvSpPr>
        <p:spPr bwMode="auto">
          <a:xfrm>
            <a:off x="244475" y="3486150"/>
            <a:ext cx="1439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cs typeface="+mn-cs"/>
              </a:rPr>
              <a:t>non-scoring</a:t>
            </a:r>
          </a:p>
        </p:txBody>
      </p:sp>
      <p:grpSp>
        <p:nvGrpSpPr>
          <p:cNvPr id="337945" name="Group 25"/>
          <p:cNvGrpSpPr>
            <a:grpSpLocks/>
          </p:cNvGrpSpPr>
          <p:nvPr/>
        </p:nvGrpSpPr>
        <p:grpSpPr bwMode="auto">
          <a:xfrm>
            <a:off x="4638947" y="1182688"/>
            <a:ext cx="3087688" cy="1614487"/>
            <a:chOff x="3202" y="745"/>
            <a:chExt cx="1945" cy="1017"/>
          </a:xfrm>
        </p:grpSpPr>
        <p:sp>
          <p:nvSpPr>
            <p:cNvPr id="337939" name="Rectangle 19"/>
            <p:cNvSpPr>
              <a:spLocks noChangeArrowheads="1"/>
            </p:cNvSpPr>
            <p:nvPr/>
          </p:nvSpPr>
          <p:spPr bwMode="auto">
            <a:xfrm>
              <a:off x="3202" y="1067"/>
              <a:ext cx="746" cy="695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008000"/>
                </a:solidFill>
                <a:cs typeface="+mn-cs"/>
              </a:endParaRPr>
            </a:p>
          </p:txBody>
        </p:sp>
        <p:sp>
          <p:nvSpPr>
            <p:cNvPr id="337943" name="AutoShape 23"/>
            <p:cNvSpPr>
              <a:spLocks noChangeArrowheads="1"/>
            </p:cNvSpPr>
            <p:nvPr/>
          </p:nvSpPr>
          <p:spPr bwMode="auto">
            <a:xfrm flipH="1">
              <a:off x="4242" y="745"/>
              <a:ext cx="905" cy="340"/>
            </a:xfrm>
            <a:prstGeom prst="wedgeEllipseCallout">
              <a:avLst>
                <a:gd name="adj1" fmla="val 82375"/>
                <a:gd name="adj2" fmla="val 45880"/>
              </a:avLst>
            </a:prstGeom>
            <a:solidFill>
              <a:schemeClr val="bg1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0">
                  <a:solidFill>
                    <a:srgbClr val="008000"/>
                  </a:solidFill>
                  <a:cs typeface="+mn-cs"/>
                </a:rPr>
                <a:t> positive</a:t>
              </a:r>
            </a:p>
          </p:txBody>
        </p:sp>
      </p:grpSp>
      <p:grpSp>
        <p:nvGrpSpPr>
          <p:cNvPr id="337946" name="Group 26"/>
          <p:cNvGrpSpPr>
            <a:grpSpLocks/>
          </p:cNvGrpSpPr>
          <p:nvPr/>
        </p:nvGrpSpPr>
        <p:grpSpPr bwMode="auto">
          <a:xfrm>
            <a:off x="4643710" y="2895600"/>
            <a:ext cx="3168650" cy="779463"/>
            <a:chOff x="3205" y="1824"/>
            <a:chExt cx="1996" cy="491"/>
          </a:xfrm>
        </p:grpSpPr>
        <p:sp>
          <p:nvSpPr>
            <p:cNvPr id="337941" name="Rectangle 21"/>
            <p:cNvSpPr>
              <a:spLocks noChangeArrowheads="1"/>
            </p:cNvSpPr>
            <p:nvPr/>
          </p:nvSpPr>
          <p:spPr bwMode="auto">
            <a:xfrm>
              <a:off x="3205" y="2061"/>
              <a:ext cx="746" cy="254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008000"/>
                </a:solidFill>
                <a:cs typeface="+mn-cs"/>
              </a:endParaRPr>
            </a:p>
          </p:txBody>
        </p:sp>
        <p:sp>
          <p:nvSpPr>
            <p:cNvPr id="337944" name="AutoShape 24"/>
            <p:cNvSpPr>
              <a:spLocks noChangeArrowheads="1"/>
            </p:cNvSpPr>
            <p:nvPr/>
          </p:nvSpPr>
          <p:spPr bwMode="auto">
            <a:xfrm flipH="1">
              <a:off x="4296" y="1824"/>
              <a:ext cx="905" cy="340"/>
            </a:xfrm>
            <a:prstGeom prst="wedgeEllipseCallout">
              <a:avLst>
                <a:gd name="adj1" fmla="val 89778"/>
                <a:gd name="adj2" fmla="val 20292"/>
              </a:avLst>
            </a:prstGeom>
            <a:solidFill>
              <a:schemeClr val="bg1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0">
                  <a:solidFill>
                    <a:srgbClr val="008000"/>
                  </a:solidFill>
                  <a:cs typeface="+mn-cs"/>
                </a:rPr>
                <a:t>negative</a:t>
              </a:r>
            </a:p>
          </p:txBody>
        </p:sp>
      </p:grpSp>
      <p:grpSp>
        <p:nvGrpSpPr>
          <p:cNvPr id="23564" name="Group 30"/>
          <p:cNvGrpSpPr>
            <a:grpSpLocks/>
          </p:cNvGrpSpPr>
          <p:nvPr/>
        </p:nvGrpSpPr>
        <p:grpSpPr bwMode="auto">
          <a:xfrm>
            <a:off x="561975" y="4800600"/>
            <a:ext cx="7747000" cy="1306513"/>
            <a:chOff x="354" y="3024"/>
            <a:chExt cx="4880" cy="823"/>
          </a:xfrm>
        </p:grpSpPr>
        <p:grpSp>
          <p:nvGrpSpPr>
            <p:cNvPr id="23565" name="Group 5"/>
            <p:cNvGrpSpPr>
              <a:grpSpLocks/>
            </p:cNvGrpSpPr>
            <p:nvPr/>
          </p:nvGrpSpPr>
          <p:grpSpPr bwMode="auto">
            <a:xfrm>
              <a:off x="354" y="3024"/>
              <a:ext cx="4880" cy="599"/>
              <a:chOff x="507" y="3109"/>
              <a:chExt cx="4880" cy="599"/>
            </a:xfrm>
          </p:grpSpPr>
          <p:sp>
            <p:nvSpPr>
              <p:cNvPr id="337926" name="Oval 6"/>
              <p:cNvSpPr>
                <a:spLocks noChangeArrowheads="1"/>
              </p:cNvSpPr>
              <p:nvPr/>
            </p:nvSpPr>
            <p:spPr bwMode="auto">
              <a:xfrm>
                <a:off x="2251" y="3119"/>
                <a:ext cx="1411" cy="58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solidFill>
                      <a:srgbClr val="CCFF99"/>
                    </a:solidFill>
                    <a:cs typeface="+mn-cs"/>
                  </a:rPr>
                  <a:t>pass(Teammate)</a:t>
                </a:r>
              </a:p>
            </p:txBody>
          </p:sp>
          <p:sp>
            <p:nvSpPr>
              <p:cNvPr id="337927" name="Oval 7"/>
              <p:cNvSpPr>
                <a:spLocks noChangeArrowheads="1"/>
              </p:cNvSpPr>
              <p:nvPr/>
            </p:nvSpPr>
            <p:spPr bwMode="auto">
              <a:xfrm>
                <a:off x="507" y="3109"/>
                <a:ext cx="1411" cy="58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move(ahead)</a:t>
                </a:r>
                <a:endParaRPr lang="en-US" b="0">
                  <a:solidFill>
                    <a:srgbClr val="FF6699"/>
                  </a:solidFill>
                  <a:cs typeface="+mn-cs"/>
                </a:endParaRPr>
              </a:p>
            </p:txBody>
          </p:sp>
          <p:sp>
            <p:nvSpPr>
              <p:cNvPr id="337928" name="Oval 8"/>
              <p:cNvSpPr>
                <a:spLocks noChangeArrowheads="1"/>
              </p:cNvSpPr>
              <p:nvPr/>
            </p:nvSpPr>
            <p:spPr bwMode="auto">
              <a:xfrm>
                <a:off x="3976" y="3122"/>
                <a:ext cx="1411" cy="58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shoot(GoalPart)</a:t>
                </a:r>
                <a:endParaRPr lang="en-US" b="0">
                  <a:solidFill>
                    <a:srgbClr val="FF6699"/>
                  </a:solidFill>
                  <a:cs typeface="+mn-cs"/>
                </a:endParaRPr>
              </a:p>
            </p:txBody>
          </p:sp>
          <p:sp>
            <p:nvSpPr>
              <p:cNvPr id="337929" name="Line 9"/>
              <p:cNvSpPr>
                <a:spLocks noChangeShapeType="1"/>
              </p:cNvSpPr>
              <p:nvPr/>
            </p:nvSpPr>
            <p:spPr bwMode="auto">
              <a:xfrm flipV="1">
                <a:off x="1960" y="3416"/>
                <a:ext cx="242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337930" name="Line 10"/>
              <p:cNvSpPr>
                <a:spLocks noChangeShapeType="1"/>
              </p:cNvSpPr>
              <p:nvPr/>
            </p:nvSpPr>
            <p:spPr bwMode="auto">
              <a:xfrm flipV="1">
                <a:off x="3699" y="3419"/>
                <a:ext cx="242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sp>
          <p:nvSpPr>
            <p:cNvPr id="337947" name="Freeform 27"/>
            <p:cNvSpPr>
              <a:spLocks/>
            </p:cNvSpPr>
            <p:nvPr/>
          </p:nvSpPr>
          <p:spPr bwMode="auto">
            <a:xfrm>
              <a:off x="873" y="3643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37948" name="Freeform 28"/>
            <p:cNvSpPr>
              <a:spLocks/>
            </p:cNvSpPr>
            <p:nvPr/>
          </p:nvSpPr>
          <p:spPr bwMode="auto">
            <a:xfrm>
              <a:off x="2660" y="3685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37949" name="Freeform 29"/>
            <p:cNvSpPr>
              <a:spLocks/>
            </p:cNvSpPr>
            <p:nvPr/>
          </p:nvSpPr>
          <p:spPr bwMode="auto">
            <a:xfrm>
              <a:off x="4371" y="3676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8129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Examples for Transitions</a:t>
            </a:r>
          </a:p>
        </p:txBody>
      </p:sp>
      <p:sp>
        <p:nvSpPr>
          <p:cNvPr id="339977" name="Text Box 9"/>
          <p:cNvSpPr txBox="1">
            <a:spLocks noChangeArrowheads="1"/>
          </p:cNvSpPr>
          <p:nvPr/>
        </p:nvSpPr>
        <p:spPr bwMode="auto">
          <a:xfrm>
            <a:off x="2089150" y="1828800"/>
            <a:ext cx="6481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cs typeface="+mn-cs"/>
              </a:rPr>
              <a:t>Game 1:	     move(ahead)      pass(a1)	shoot(goalRight)</a:t>
            </a:r>
          </a:p>
        </p:txBody>
      </p:sp>
      <p:sp>
        <p:nvSpPr>
          <p:cNvPr id="339978" name="Text Box 10"/>
          <p:cNvSpPr txBox="1">
            <a:spLocks noChangeArrowheads="1"/>
          </p:cNvSpPr>
          <p:nvPr/>
        </p:nvSpPr>
        <p:spPr bwMode="auto">
          <a:xfrm>
            <a:off x="2079625" y="2263775"/>
            <a:ext cx="6467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cs typeface="+mn-cs"/>
              </a:rPr>
              <a:t>Game 2:	     move(ahead)      move(ahead)	shoot(goalLeft)</a:t>
            </a:r>
          </a:p>
        </p:txBody>
      </p:sp>
      <p:sp>
        <p:nvSpPr>
          <p:cNvPr id="339979" name="Text Box 11"/>
          <p:cNvSpPr txBox="1">
            <a:spLocks noChangeArrowheads="1"/>
          </p:cNvSpPr>
          <p:nvPr/>
        </p:nvSpPr>
        <p:spPr bwMode="auto">
          <a:xfrm>
            <a:off x="2098675" y="3494088"/>
            <a:ext cx="648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cs typeface="+mn-cs"/>
              </a:rPr>
              <a:t>Game 3:      move(ahead)        pass(a1)	shoot(goalRight)</a:t>
            </a:r>
          </a:p>
        </p:txBody>
      </p:sp>
      <p:sp>
        <p:nvSpPr>
          <p:cNvPr id="339981" name="AutoShape 13"/>
          <p:cNvSpPr>
            <a:spLocks/>
          </p:cNvSpPr>
          <p:nvPr/>
        </p:nvSpPr>
        <p:spPr bwMode="auto">
          <a:xfrm>
            <a:off x="1725613" y="1801813"/>
            <a:ext cx="471487" cy="914400"/>
          </a:xfrm>
          <a:prstGeom prst="leftBrace">
            <a:avLst>
              <a:gd name="adj1" fmla="val 161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982" name="AutoShape 14"/>
          <p:cNvSpPr>
            <a:spLocks/>
          </p:cNvSpPr>
          <p:nvPr/>
        </p:nvSpPr>
        <p:spPr bwMode="auto">
          <a:xfrm>
            <a:off x="1690688" y="3219450"/>
            <a:ext cx="471487" cy="914400"/>
          </a:xfrm>
          <a:prstGeom prst="leftBrace">
            <a:avLst>
              <a:gd name="adj1" fmla="val 161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983" name="Text Box 15"/>
          <p:cNvSpPr txBox="1">
            <a:spLocks noChangeArrowheads="1"/>
          </p:cNvSpPr>
          <p:nvPr/>
        </p:nvSpPr>
        <p:spPr bwMode="auto">
          <a:xfrm>
            <a:off x="765175" y="2047875"/>
            <a:ext cx="1090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cs typeface="+mn-cs"/>
              </a:rPr>
              <a:t>scoring</a:t>
            </a:r>
          </a:p>
        </p:txBody>
      </p:sp>
      <p:sp>
        <p:nvSpPr>
          <p:cNvPr id="339984" name="Text Box 16"/>
          <p:cNvSpPr txBox="1">
            <a:spLocks noChangeArrowheads="1"/>
          </p:cNvSpPr>
          <p:nvPr/>
        </p:nvSpPr>
        <p:spPr bwMode="auto">
          <a:xfrm>
            <a:off x="244475" y="3486150"/>
            <a:ext cx="1439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cs typeface="+mn-cs"/>
              </a:rPr>
              <a:t>non-scoring</a:t>
            </a:r>
          </a:p>
        </p:txBody>
      </p:sp>
      <p:grpSp>
        <p:nvGrpSpPr>
          <p:cNvPr id="339992" name="Group 24"/>
          <p:cNvGrpSpPr>
            <a:grpSpLocks/>
          </p:cNvGrpSpPr>
          <p:nvPr/>
        </p:nvGrpSpPr>
        <p:grpSpPr bwMode="auto">
          <a:xfrm>
            <a:off x="4667646" y="1182688"/>
            <a:ext cx="3087688" cy="1023937"/>
            <a:chOff x="3202" y="745"/>
            <a:chExt cx="1945" cy="645"/>
          </a:xfrm>
        </p:grpSpPr>
        <p:sp>
          <p:nvSpPr>
            <p:cNvPr id="339986" name="Rectangle 18"/>
            <p:cNvSpPr>
              <a:spLocks noChangeArrowheads="1"/>
            </p:cNvSpPr>
            <p:nvPr/>
          </p:nvSpPr>
          <p:spPr bwMode="auto">
            <a:xfrm>
              <a:off x="3202" y="1186"/>
              <a:ext cx="746" cy="204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008000"/>
                </a:solidFill>
                <a:cs typeface="+mn-cs"/>
              </a:endParaRPr>
            </a:p>
          </p:txBody>
        </p:sp>
        <p:sp>
          <p:nvSpPr>
            <p:cNvPr id="339987" name="AutoShape 19"/>
            <p:cNvSpPr>
              <a:spLocks noChangeArrowheads="1"/>
            </p:cNvSpPr>
            <p:nvPr/>
          </p:nvSpPr>
          <p:spPr bwMode="auto">
            <a:xfrm flipH="1">
              <a:off x="4242" y="745"/>
              <a:ext cx="905" cy="340"/>
            </a:xfrm>
            <a:prstGeom prst="wedgeEllipseCallout">
              <a:avLst>
                <a:gd name="adj1" fmla="val 81380"/>
                <a:gd name="adj2" fmla="val 80588"/>
              </a:avLst>
            </a:prstGeom>
            <a:solidFill>
              <a:schemeClr val="bg1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0">
                  <a:solidFill>
                    <a:srgbClr val="008000"/>
                  </a:solidFill>
                  <a:cs typeface="+mn-cs"/>
                </a:rPr>
                <a:t> positive</a:t>
              </a:r>
            </a:p>
          </p:txBody>
        </p:sp>
      </p:grpSp>
      <p:grpSp>
        <p:nvGrpSpPr>
          <p:cNvPr id="339994" name="Group 26"/>
          <p:cNvGrpSpPr>
            <a:grpSpLocks/>
          </p:cNvGrpSpPr>
          <p:nvPr/>
        </p:nvGrpSpPr>
        <p:grpSpPr bwMode="auto">
          <a:xfrm>
            <a:off x="4685109" y="2305050"/>
            <a:ext cx="3343275" cy="1090613"/>
            <a:chOff x="3213" y="1452"/>
            <a:chExt cx="2106" cy="687"/>
          </a:xfrm>
        </p:grpSpPr>
        <p:sp>
          <p:nvSpPr>
            <p:cNvPr id="339990" name="AutoShape 22"/>
            <p:cNvSpPr>
              <a:spLocks noChangeArrowheads="1"/>
            </p:cNvSpPr>
            <p:nvPr/>
          </p:nvSpPr>
          <p:spPr bwMode="auto">
            <a:xfrm flipH="1">
              <a:off x="4414" y="1799"/>
              <a:ext cx="905" cy="340"/>
            </a:xfrm>
            <a:prstGeom prst="wedgeEllipseCallout">
              <a:avLst>
                <a:gd name="adj1" fmla="val 77620"/>
                <a:gd name="adj2" fmla="val -96181"/>
              </a:avLst>
            </a:prstGeom>
            <a:solidFill>
              <a:schemeClr val="bg1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n-US" b="0">
                  <a:solidFill>
                    <a:srgbClr val="008000"/>
                  </a:solidFill>
                  <a:cs typeface="+mn-cs"/>
                </a:rPr>
                <a:t>negative</a:t>
              </a:r>
            </a:p>
          </p:txBody>
        </p:sp>
        <p:sp>
          <p:nvSpPr>
            <p:cNvPr id="339991" name="Rectangle 23"/>
            <p:cNvSpPr>
              <a:spLocks noChangeArrowheads="1"/>
            </p:cNvSpPr>
            <p:nvPr/>
          </p:nvSpPr>
          <p:spPr bwMode="auto">
            <a:xfrm>
              <a:off x="3213" y="1452"/>
              <a:ext cx="963" cy="187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008000"/>
                </a:solidFill>
                <a:cs typeface="+mn-cs"/>
              </a:endParaRPr>
            </a:p>
          </p:txBody>
        </p:sp>
      </p:grpSp>
      <p:grpSp>
        <p:nvGrpSpPr>
          <p:cNvPr id="24587" name="Group 30"/>
          <p:cNvGrpSpPr>
            <a:grpSpLocks/>
          </p:cNvGrpSpPr>
          <p:nvPr/>
        </p:nvGrpSpPr>
        <p:grpSpPr bwMode="auto">
          <a:xfrm>
            <a:off x="561975" y="4800600"/>
            <a:ext cx="7747000" cy="1319213"/>
            <a:chOff x="354" y="3024"/>
            <a:chExt cx="4880" cy="831"/>
          </a:xfrm>
        </p:grpSpPr>
        <p:grpSp>
          <p:nvGrpSpPr>
            <p:cNvPr id="24588" name="Group 3"/>
            <p:cNvGrpSpPr>
              <a:grpSpLocks/>
            </p:cNvGrpSpPr>
            <p:nvPr/>
          </p:nvGrpSpPr>
          <p:grpSpPr bwMode="auto">
            <a:xfrm>
              <a:off x="354" y="3024"/>
              <a:ext cx="4880" cy="599"/>
              <a:chOff x="507" y="3109"/>
              <a:chExt cx="4880" cy="599"/>
            </a:xfrm>
          </p:grpSpPr>
          <p:sp>
            <p:nvSpPr>
              <p:cNvPr id="339972" name="Oval 4"/>
              <p:cNvSpPr>
                <a:spLocks noChangeArrowheads="1"/>
              </p:cNvSpPr>
              <p:nvPr/>
            </p:nvSpPr>
            <p:spPr bwMode="auto">
              <a:xfrm>
                <a:off x="2251" y="3119"/>
                <a:ext cx="1411" cy="58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pass(Teammate)</a:t>
                </a:r>
                <a:endParaRPr lang="en-US" b="0">
                  <a:solidFill>
                    <a:srgbClr val="FF6699"/>
                  </a:solidFill>
                  <a:cs typeface="+mn-cs"/>
                </a:endParaRPr>
              </a:p>
            </p:txBody>
          </p:sp>
          <p:sp>
            <p:nvSpPr>
              <p:cNvPr id="339973" name="Oval 5"/>
              <p:cNvSpPr>
                <a:spLocks noChangeArrowheads="1"/>
              </p:cNvSpPr>
              <p:nvPr/>
            </p:nvSpPr>
            <p:spPr bwMode="auto">
              <a:xfrm>
                <a:off x="507" y="3109"/>
                <a:ext cx="1411" cy="58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move(ahead)</a:t>
                </a:r>
                <a:endParaRPr lang="en-US" b="0">
                  <a:solidFill>
                    <a:srgbClr val="FF6699"/>
                  </a:solidFill>
                  <a:cs typeface="+mn-cs"/>
                </a:endParaRPr>
              </a:p>
            </p:txBody>
          </p:sp>
          <p:sp>
            <p:nvSpPr>
              <p:cNvPr id="339974" name="Oval 6"/>
              <p:cNvSpPr>
                <a:spLocks noChangeArrowheads="1"/>
              </p:cNvSpPr>
              <p:nvPr/>
            </p:nvSpPr>
            <p:spPr bwMode="auto">
              <a:xfrm>
                <a:off x="3976" y="3122"/>
                <a:ext cx="1411" cy="58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shoot(GoalPart)</a:t>
                </a:r>
                <a:endParaRPr lang="en-US" b="0">
                  <a:solidFill>
                    <a:srgbClr val="FF6699"/>
                  </a:solidFill>
                  <a:cs typeface="+mn-cs"/>
                </a:endParaRPr>
              </a:p>
            </p:txBody>
          </p:sp>
          <p:sp>
            <p:nvSpPr>
              <p:cNvPr id="339975" name="Line 7"/>
              <p:cNvSpPr>
                <a:spLocks noChangeShapeType="1"/>
              </p:cNvSpPr>
              <p:nvPr/>
            </p:nvSpPr>
            <p:spPr bwMode="auto">
              <a:xfrm flipV="1">
                <a:off x="1960" y="3416"/>
                <a:ext cx="242" cy="1"/>
              </a:xfrm>
              <a:prstGeom prst="line">
                <a:avLst/>
              </a:prstGeom>
              <a:noFill/>
              <a:ln w="57150">
                <a:solidFill>
                  <a:srgbClr val="CCFF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339976" name="Line 8"/>
              <p:cNvSpPr>
                <a:spLocks noChangeShapeType="1"/>
              </p:cNvSpPr>
              <p:nvPr/>
            </p:nvSpPr>
            <p:spPr bwMode="auto">
              <a:xfrm flipV="1">
                <a:off x="3699" y="3419"/>
                <a:ext cx="242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sp>
          <p:nvSpPr>
            <p:cNvPr id="339995" name="Freeform 27"/>
            <p:cNvSpPr>
              <a:spLocks/>
            </p:cNvSpPr>
            <p:nvPr/>
          </p:nvSpPr>
          <p:spPr bwMode="auto">
            <a:xfrm>
              <a:off x="906" y="3660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39996" name="Freeform 28"/>
            <p:cNvSpPr>
              <a:spLocks/>
            </p:cNvSpPr>
            <p:nvPr/>
          </p:nvSpPr>
          <p:spPr bwMode="auto">
            <a:xfrm>
              <a:off x="2634" y="3693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39997" name="Freeform 29"/>
            <p:cNvSpPr>
              <a:spLocks/>
            </p:cNvSpPr>
            <p:nvPr/>
          </p:nvSpPr>
          <p:spPr bwMode="auto">
            <a:xfrm>
              <a:off x="4397" y="3668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112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Transferring a Macro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376363"/>
            <a:ext cx="8229600" cy="4491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Demonstration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Execute the macro strategy to get Q-value estimates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Infer low Q-values for actions not taken by macro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Compute an initial Q-function with these examples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Continue learning with standard RL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Advantage: potential for large immediate jump in performance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Disadvantage: risk that agent will blindly follow an inappropriate strategy</a:t>
            </a:r>
          </a:p>
        </p:txBody>
      </p:sp>
    </p:spTree>
    <p:extLst>
      <p:ext uri="{BB962C8B-B14F-4D97-AF65-F5344CB8AC3E}">
        <p14:creationId xmlns:p14="http://schemas.microsoft.com/office/powerpoint/2010/main" val="145528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Advice in RL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1430338"/>
            <a:ext cx="8729662" cy="4114800"/>
          </a:xfrm>
        </p:spPr>
        <p:txBody>
          <a:bodyPr/>
          <a:lstStyle/>
          <a:p>
            <a:pPr eaLnBrk="1" hangingPunct="1"/>
            <a:r>
              <a:rPr lang="en-US" b="1" dirty="0">
                <a:latin typeface="Tahoma" charset="0"/>
              </a:rPr>
              <a:t>Advice</a:t>
            </a:r>
            <a:r>
              <a:rPr lang="en-US" dirty="0">
                <a:latin typeface="Tahoma" charset="0"/>
              </a:rPr>
              <a:t> provides constraints on Q values under specified conditions</a:t>
            </a:r>
          </a:p>
          <a:p>
            <a:pPr lvl="4" eaLnBrk="1" hangingPunct="1">
              <a:lnSpc>
                <a:spcPct val="80000"/>
              </a:lnSpc>
            </a:pPr>
            <a:endParaRPr lang="en-US" dirty="0">
              <a:effectLst/>
              <a:latin typeface="Tahoma" charset="0"/>
            </a:endParaRPr>
          </a:p>
          <a:p>
            <a:pPr lvl="2" eaLnBrk="1" hangingPunct="1">
              <a:lnSpc>
                <a:spcPct val="80000"/>
              </a:lnSpc>
              <a:buFont typeface="Wingdings" charset="0"/>
              <a:buNone/>
            </a:pPr>
            <a:r>
              <a:rPr lang="en-US" dirty="0">
                <a:solidFill>
                  <a:srgbClr val="008000"/>
                </a:solidFill>
                <a:effectLst/>
                <a:latin typeface="Tahoma" charset="0"/>
              </a:rPr>
              <a:t>IF         an opponent is near me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None/>
            </a:pPr>
            <a:r>
              <a:rPr lang="en-US" dirty="0">
                <a:solidFill>
                  <a:srgbClr val="008000"/>
                </a:solidFill>
                <a:effectLst/>
                <a:latin typeface="Tahoma" charset="0"/>
              </a:rPr>
              <a:t>AND      a teammate is open</a:t>
            </a:r>
          </a:p>
          <a:p>
            <a:pPr lvl="2" eaLnBrk="1" hangingPunct="1">
              <a:buFont typeface="Wingdings" charset="0"/>
              <a:buNone/>
            </a:pPr>
            <a:r>
              <a:rPr lang="en-US" dirty="0">
                <a:solidFill>
                  <a:srgbClr val="008000"/>
                </a:solidFill>
                <a:effectLst/>
                <a:latin typeface="Tahoma" charset="0"/>
              </a:rPr>
              <a:t>THEN    </a:t>
            </a:r>
            <a:r>
              <a:rPr lang="en-US" i="1" dirty="0">
                <a:solidFill>
                  <a:srgbClr val="008000"/>
                </a:solidFill>
                <a:effectLst/>
                <a:latin typeface="Tahoma" charset="0"/>
              </a:rPr>
              <a:t>Q(pass(teammate)) &gt; Q(move(ahead))</a:t>
            </a:r>
            <a:endParaRPr lang="en-US" dirty="0">
              <a:solidFill>
                <a:srgbClr val="008000"/>
              </a:solidFill>
              <a:effectLst/>
              <a:latin typeface="Tahoma" charset="0"/>
            </a:endParaRPr>
          </a:p>
          <a:p>
            <a:pPr lvl="2" eaLnBrk="1" hangingPunct="1">
              <a:lnSpc>
                <a:spcPct val="80000"/>
              </a:lnSpc>
              <a:buFont typeface="Wingdings" charset="0"/>
              <a:buNone/>
            </a:pPr>
            <a:endParaRPr lang="en-US" dirty="0">
              <a:solidFill>
                <a:srgbClr val="CCFF99"/>
              </a:solidFill>
              <a:effectLst/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>
                <a:latin typeface="Tahoma" charset="0"/>
              </a:rPr>
              <a:t>Apply as </a:t>
            </a:r>
            <a:r>
              <a:rPr lang="en-US" i="1" dirty="0">
                <a:latin typeface="Tahoma" charset="0"/>
              </a:rPr>
              <a:t>soft</a:t>
            </a:r>
            <a:r>
              <a:rPr lang="en-US" dirty="0">
                <a:latin typeface="Tahoma" charset="0"/>
              </a:rPr>
              <a:t>  constraints in optimization</a:t>
            </a:r>
          </a:p>
          <a:p>
            <a:pPr lvl="4" eaLnBrk="1" hangingPunct="1">
              <a:lnSpc>
                <a:spcPct val="80000"/>
              </a:lnSpc>
            </a:pPr>
            <a:endParaRPr lang="en-US" dirty="0">
              <a:latin typeface="Tahoma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solidFill>
                  <a:srgbClr val="008000"/>
                </a:solidFill>
                <a:effectLst/>
                <a:latin typeface="Tahoma" charset="0"/>
              </a:rPr>
              <a:t>Model size   +   C × Data misfit</a:t>
            </a:r>
            <a:r>
              <a:rPr lang="en-US" sz="2400" b="1" dirty="0">
                <a:solidFill>
                  <a:srgbClr val="008000"/>
                </a:solidFill>
                <a:effectLst/>
                <a:latin typeface="Tahoma" charset="0"/>
              </a:rPr>
              <a:t>   +   </a:t>
            </a:r>
            <a:r>
              <a:rPr lang="el-GR" sz="2400" b="1" dirty="0">
                <a:solidFill>
                  <a:srgbClr val="008000"/>
                </a:solidFill>
                <a:effectLst/>
                <a:latin typeface="Tahoma" charset="0"/>
                <a:cs typeface="Tahoma" charset="0"/>
              </a:rPr>
              <a:t>μ</a:t>
            </a:r>
            <a:r>
              <a:rPr lang="en-US" sz="2400" b="1" dirty="0">
                <a:solidFill>
                  <a:srgbClr val="008000"/>
                </a:solidFill>
                <a:effectLst/>
                <a:latin typeface="Tahoma" charset="0"/>
                <a:cs typeface="Tahoma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effectLst/>
                <a:latin typeface="Tahoma" charset="0"/>
              </a:rPr>
              <a:t>× Advice misfit</a:t>
            </a:r>
            <a:endParaRPr lang="en-US" sz="2400" b="1" dirty="0">
              <a:solidFill>
                <a:srgbClr val="00800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79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861"/>
            <a:ext cx="8280400" cy="777875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Sample Advice-Taking Results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838325" y="1771650"/>
            <a:ext cx="5715000" cy="16430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if         </a:t>
            </a:r>
            <a:r>
              <a:rPr lang="en-US" sz="2400" b="0" i="1">
                <a:latin typeface="Arial" charset="0"/>
              </a:rPr>
              <a:t>distanceToGoal </a:t>
            </a:r>
            <a:r>
              <a:rPr lang="en-US" sz="2400" b="0" i="1">
                <a:latin typeface="Arial" charset="0"/>
                <a:sym typeface="Euclid Symbol" charset="0"/>
              </a:rPr>
              <a:t></a:t>
            </a:r>
            <a:r>
              <a:rPr lang="en-US" sz="2400" b="0" i="1">
                <a:latin typeface="Arial" charset="0"/>
              </a:rPr>
              <a:t> 10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and     </a:t>
            </a:r>
            <a:r>
              <a:rPr lang="en-US" sz="2400" b="0" i="1">
                <a:latin typeface="Arial" charset="0"/>
              </a:rPr>
              <a:t>shotAngle </a:t>
            </a:r>
            <a:r>
              <a:rPr lang="en-US" sz="2400" b="0" i="1">
                <a:latin typeface="Arial" charset="0"/>
                <a:sym typeface="Symbol" charset="0"/>
              </a:rPr>
              <a:t></a:t>
            </a:r>
            <a:r>
              <a:rPr lang="en-US" sz="2400" b="0" i="1">
                <a:latin typeface="Arial" charset="0"/>
              </a:rPr>
              <a:t> 30</a:t>
            </a:r>
            <a:endParaRPr lang="en-US" sz="2400" b="0" i="1" baseline="-2500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then    </a:t>
            </a:r>
            <a:r>
              <a:rPr lang="en-US" sz="2400" b="0">
                <a:solidFill>
                  <a:srgbClr val="FF0000"/>
                </a:solidFill>
                <a:latin typeface="Arial" charset="0"/>
              </a:rPr>
              <a:t>prefer </a:t>
            </a:r>
            <a:r>
              <a:rPr lang="en-US" sz="2400" b="0" i="1">
                <a:solidFill>
                  <a:srgbClr val="FF0000"/>
                </a:solidFill>
                <a:latin typeface="Arial" charset="0"/>
              </a:rPr>
              <a:t>shoot</a:t>
            </a:r>
            <a:r>
              <a:rPr lang="en-US" sz="2400" b="0">
                <a:latin typeface="Arial" charset="0"/>
              </a:rPr>
              <a:t> over all other actions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457200" y="1095375"/>
            <a:ext cx="71818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499717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201863" y="3476625"/>
          <a:ext cx="4868862" cy="315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Diagramm" r:id="rId4" imgW="8481060" imgH="5494020" progId="Excel.Chart.8">
                  <p:embed/>
                </p:oleObj>
              </mc:Choice>
              <mc:Fallback>
                <p:oleObj name="Diagramm" r:id="rId4" imgW="8481060" imgH="549402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3476625"/>
                        <a:ext cx="4868862" cy="315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18" name="Text Box 6"/>
          <p:cNvSpPr txBox="1">
            <a:spLocks noChangeArrowheads="1"/>
          </p:cNvSpPr>
          <p:nvPr/>
        </p:nvSpPr>
        <p:spPr bwMode="auto">
          <a:xfrm>
            <a:off x="3676650" y="3724275"/>
            <a:ext cx="933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charset="0"/>
              </a:rPr>
              <a:t>advice</a:t>
            </a:r>
          </a:p>
        </p:txBody>
      </p:sp>
      <p:sp>
        <p:nvSpPr>
          <p:cNvPr id="499719" name="Text Box 7"/>
          <p:cNvSpPr txBox="1">
            <a:spLocks noChangeArrowheads="1"/>
          </p:cNvSpPr>
          <p:nvPr/>
        </p:nvSpPr>
        <p:spPr bwMode="auto">
          <a:xfrm>
            <a:off x="4876800" y="4572000"/>
            <a:ext cx="1343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Times New Roman" charset="0"/>
              </a:rPr>
              <a:t>std RL</a:t>
            </a:r>
          </a:p>
        </p:txBody>
      </p:sp>
      <p:sp>
        <p:nvSpPr>
          <p:cNvPr id="499720" name="Text Box 8"/>
          <p:cNvSpPr txBox="1">
            <a:spLocks noChangeArrowheads="1"/>
          </p:cNvSpPr>
          <p:nvPr/>
        </p:nvSpPr>
        <p:spPr bwMode="auto">
          <a:xfrm>
            <a:off x="6815138" y="4222750"/>
            <a:ext cx="2152650" cy="7207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0">
                <a:solidFill>
                  <a:srgbClr val="008000"/>
                </a:solidFill>
                <a:latin typeface="Times New Roman" charset="0"/>
              </a:rPr>
              <a:t>2 vs 1 BreakAway, rewards +1, -1</a:t>
            </a:r>
          </a:p>
        </p:txBody>
      </p:sp>
      <p:sp>
        <p:nvSpPr>
          <p:cNvPr id="499721" name="AutoShape 9"/>
          <p:cNvSpPr>
            <a:spLocks noChangeArrowheads="1"/>
          </p:cNvSpPr>
          <p:nvPr/>
        </p:nvSpPr>
        <p:spPr bwMode="auto">
          <a:xfrm>
            <a:off x="233363" y="3657600"/>
            <a:ext cx="2738437" cy="838200"/>
          </a:xfrm>
          <a:prstGeom prst="wedgeRoundRectCallout">
            <a:avLst>
              <a:gd name="adj1" fmla="val 46347"/>
              <a:gd name="adj2" fmla="val -97727"/>
              <a:gd name="adj3" fmla="val 16667"/>
            </a:avLst>
          </a:prstGeom>
          <a:solidFill>
            <a:srgbClr val="FFFFFF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b="0">
                <a:solidFill>
                  <a:srgbClr val="008000"/>
                </a:solidFill>
                <a:latin typeface="Arial" charset="0"/>
              </a:rPr>
              <a:t>Q(shoot) &gt; Q(pass)</a:t>
            </a:r>
          </a:p>
          <a:p>
            <a:pPr algn="ctr" eaLnBrk="1" hangingPunct="1"/>
            <a:r>
              <a:rPr lang="en-US" sz="2000" b="0">
                <a:solidFill>
                  <a:srgbClr val="008000"/>
                </a:solidFill>
                <a:latin typeface="Arial" charset="0"/>
              </a:rPr>
              <a:t>Q(shoot) &gt; Q(move)</a:t>
            </a:r>
          </a:p>
        </p:txBody>
      </p:sp>
    </p:spTree>
    <p:extLst>
      <p:ext uri="{BB962C8B-B14F-4D97-AF65-F5344CB8AC3E}">
        <p14:creationId xmlns:p14="http://schemas.microsoft.com/office/powerpoint/2010/main" val="103594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99717" grpId="0"/>
      <p:bldP spid="499718" grpId="0"/>
      <p:bldP spid="499719" grpId="0"/>
      <p:bldP spid="499720" grpId="0" animBg="1"/>
      <p:bldP spid="499721" grpId="0" animBg="1"/>
      <p:bldP spid="49972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8728"/>
            <a:ext cx="863758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cs typeface="+mj-cs"/>
              </a:rPr>
              <a:t>Conclusions</a:t>
            </a:r>
            <a:endParaRPr lang="en-US" dirty="0" smtClean="0">
              <a:cs typeface="+mj-cs"/>
            </a:endParaRP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296863" y="1239838"/>
            <a:ext cx="8847137" cy="455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charset="0"/>
              <a:buChar char="n"/>
              <a:defRPr/>
            </a:pPr>
            <a:endParaRPr lang="de-DE" sz="3200" b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71488" y="1139825"/>
            <a:ext cx="8229600" cy="46656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This transfer method can significantly improve initial target-task performance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It can handle new elements being added to the target task, but not new objectives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It is an aggressive approach that is a good choice for tasks with similar </a:t>
            </a:r>
            <a:r>
              <a:rPr lang="en-US" dirty="0" smtClean="0">
                <a:cs typeface="+mn-cs"/>
              </a:rPr>
              <a:t>strategies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Advice taking as a specific kind of transfer learning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63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77863" y="1392238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/>
                <a:latin typeface="CMBX12" charset="0"/>
                <a:cs typeface="+mj-cs"/>
              </a:rPr>
              <a:t>Relational Macros for Transfer in Reinforcement Learning</a:t>
            </a:r>
          </a:p>
        </p:txBody>
      </p:sp>
      <p:sp>
        <p:nvSpPr>
          <p:cNvPr id="123912" name="Rectangle 8"/>
          <p:cNvSpPr>
            <a:spLocks noGrp="1" noChangeArrowheads="1"/>
          </p:cNvSpPr>
          <p:nvPr/>
        </p:nvSpPr>
        <p:spPr bwMode="auto">
          <a:xfrm>
            <a:off x="309563" y="3632200"/>
            <a:ext cx="8686800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2400" b="0">
                <a:latin typeface="Arial" charset="0"/>
                <a:cs typeface="+mn-cs"/>
              </a:rPr>
              <a:t>Lisa Torrey, Jude Shavlik, Trevor Walker</a:t>
            </a:r>
          </a:p>
          <a:p>
            <a:pPr algn="ctr">
              <a:defRPr/>
            </a:pPr>
            <a:r>
              <a:rPr lang="en-US" sz="2000" b="0">
                <a:latin typeface="Arial" charset="0"/>
                <a:cs typeface="+mn-cs"/>
              </a:rPr>
              <a:t>University of Wisconsin-Madison, USA</a:t>
            </a:r>
            <a:r>
              <a:rPr lang="en-US" sz="2400" b="0">
                <a:latin typeface="Arial" charset="0"/>
                <a:cs typeface="+mn-cs"/>
              </a:rPr>
              <a:t> </a:t>
            </a:r>
          </a:p>
          <a:p>
            <a:pPr algn="ctr">
              <a:defRPr/>
            </a:pPr>
            <a:endParaRPr lang="en-US" sz="2400" b="0"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en-US" sz="2400" b="0">
                <a:latin typeface="Arial" charset="0"/>
                <a:cs typeface="+mn-cs"/>
              </a:rPr>
              <a:t>Richard Maclin</a:t>
            </a:r>
          </a:p>
          <a:p>
            <a:pPr algn="ctr">
              <a:defRPr/>
            </a:pPr>
            <a:r>
              <a:rPr lang="en-US" sz="2000" b="0">
                <a:latin typeface="Arial" charset="0"/>
                <a:cs typeface="+mn-cs"/>
              </a:rPr>
              <a:t>University of Minnesota-Duluth, USA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11560" y="251936"/>
            <a:ext cx="75200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solidFill>
                  <a:schemeClr val="bg1">
                    <a:lumMod val="50000"/>
                  </a:schemeClr>
                </a:solidFill>
              </a:rPr>
              <a:t>Presentation</a:t>
            </a:r>
            <a:r>
              <a:rPr lang="de-DE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3200" dirty="0" err="1" smtClean="0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de-DE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3200" dirty="0" err="1" smtClean="0">
                <a:solidFill>
                  <a:schemeClr val="bg1">
                    <a:lumMod val="50000"/>
                  </a:schemeClr>
                </a:solidFill>
              </a:rPr>
              <a:t>based</a:t>
            </a:r>
            <a:r>
              <a:rPr lang="de-DE" sz="3200" dirty="0" smtClean="0">
                <a:solidFill>
                  <a:schemeClr val="bg1">
                    <a:lumMod val="50000"/>
                  </a:schemeClr>
                </a:solidFill>
              </a:rPr>
              <a:t> on </a:t>
            </a:r>
            <a:r>
              <a:rPr lang="de-DE" sz="3200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3200" dirty="0" err="1" smtClean="0">
                <a:solidFill>
                  <a:schemeClr val="bg1">
                    <a:lumMod val="50000"/>
                  </a:schemeClr>
                </a:solidFill>
              </a:rPr>
              <a:t>following</a:t>
            </a:r>
            <a:r>
              <a:rPr lang="de-DE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3200" dirty="0" err="1" smtClean="0">
                <a:solidFill>
                  <a:schemeClr val="bg1">
                    <a:lumMod val="50000"/>
                  </a:schemeClr>
                </a:solidFill>
              </a:rPr>
              <a:t>talk</a:t>
            </a:r>
            <a:r>
              <a:rPr lang="de-DE" sz="3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de-DE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4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18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Transfer Learning Scenario</a:t>
            </a:r>
          </a:p>
        </p:txBody>
      </p:sp>
      <p:sp>
        <p:nvSpPr>
          <p:cNvPr id="287763" name="Rectangle 19"/>
          <p:cNvSpPr>
            <a:spLocks noChangeArrowheads="1"/>
          </p:cNvSpPr>
          <p:nvPr/>
        </p:nvSpPr>
        <p:spPr bwMode="auto">
          <a:xfrm>
            <a:off x="3333750" y="1414463"/>
            <a:ext cx="2251075" cy="5810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cs typeface="+mn-cs"/>
              </a:rPr>
              <a:t>Agent learns Task A</a:t>
            </a:r>
          </a:p>
        </p:txBody>
      </p:sp>
      <p:grpSp>
        <p:nvGrpSpPr>
          <p:cNvPr id="287774" name="Group 30"/>
          <p:cNvGrpSpPr>
            <a:grpSpLocks/>
          </p:cNvGrpSpPr>
          <p:nvPr/>
        </p:nvGrpSpPr>
        <p:grpSpPr bwMode="auto">
          <a:xfrm>
            <a:off x="2728913" y="2119313"/>
            <a:ext cx="3463925" cy="1066800"/>
            <a:chOff x="1719" y="1335"/>
            <a:chExt cx="2182" cy="672"/>
          </a:xfrm>
        </p:grpSpPr>
        <p:sp>
          <p:nvSpPr>
            <p:cNvPr id="287764" name="Rectangle 20"/>
            <p:cNvSpPr>
              <a:spLocks noChangeArrowheads="1"/>
            </p:cNvSpPr>
            <p:nvPr/>
          </p:nvSpPr>
          <p:spPr bwMode="auto">
            <a:xfrm>
              <a:off x="1719" y="1641"/>
              <a:ext cx="2182" cy="36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b="0">
                  <a:cs typeface="+mn-cs"/>
                </a:rPr>
                <a:t>Agent encounters related Task B</a:t>
              </a:r>
            </a:p>
          </p:txBody>
        </p:sp>
        <p:sp>
          <p:nvSpPr>
            <p:cNvPr id="287767" name="Line 23"/>
            <p:cNvSpPr>
              <a:spLocks noChangeShapeType="1"/>
            </p:cNvSpPr>
            <p:nvPr/>
          </p:nvSpPr>
          <p:spPr bwMode="auto">
            <a:xfrm>
              <a:off x="2791" y="1335"/>
              <a:ext cx="0" cy="2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87777" name="Group 33"/>
          <p:cNvGrpSpPr>
            <a:grpSpLocks/>
          </p:cNvGrpSpPr>
          <p:nvPr/>
        </p:nvGrpSpPr>
        <p:grpSpPr bwMode="auto">
          <a:xfrm>
            <a:off x="2046288" y="3327400"/>
            <a:ext cx="5046662" cy="1087438"/>
            <a:chOff x="1289" y="2096"/>
            <a:chExt cx="3179" cy="685"/>
          </a:xfrm>
        </p:grpSpPr>
        <p:sp>
          <p:nvSpPr>
            <p:cNvPr id="287768" name="Line 24"/>
            <p:cNvSpPr>
              <a:spLocks noChangeShapeType="1"/>
            </p:cNvSpPr>
            <p:nvPr/>
          </p:nvSpPr>
          <p:spPr bwMode="auto">
            <a:xfrm>
              <a:off x="2765" y="2096"/>
              <a:ext cx="0" cy="2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765" name="Rectangle 21"/>
            <p:cNvSpPr>
              <a:spLocks noChangeArrowheads="1"/>
            </p:cNvSpPr>
            <p:nvPr/>
          </p:nvSpPr>
          <p:spPr bwMode="auto">
            <a:xfrm>
              <a:off x="1289" y="2413"/>
              <a:ext cx="3179" cy="36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b="0">
                  <a:cs typeface="+mn-cs"/>
                </a:rPr>
                <a:t>Agent recalls relevant knowledge from Task A </a:t>
              </a:r>
            </a:p>
          </p:txBody>
        </p:sp>
      </p:grpSp>
      <p:grpSp>
        <p:nvGrpSpPr>
          <p:cNvPr id="287778" name="Group 34"/>
          <p:cNvGrpSpPr>
            <a:grpSpLocks/>
          </p:cNvGrpSpPr>
          <p:nvPr/>
        </p:nvGrpSpPr>
        <p:grpSpPr bwMode="auto">
          <a:xfrm>
            <a:off x="1884363" y="4592638"/>
            <a:ext cx="5457825" cy="1076325"/>
            <a:chOff x="1187" y="2893"/>
            <a:chExt cx="3438" cy="678"/>
          </a:xfrm>
        </p:grpSpPr>
        <p:sp>
          <p:nvSpPr>
            <p:cNvPr id="287769" name="Line 25"/>
            <p:cNvSpPr>
              <a:spLocks noChangeShapeType="1"/>
            </p:cNvSpPr>
            <p:nvPr/>
          </p:nvSpPr>
          <p:spPr bwMode="auto">
            <a:xfrm>
              <a:off x="2760" y="2893"/>
              <a:ext cx="0" cy="2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7766" name="Rectangle 22"/>
            <p:cNvSpPr>
              <a:spLocks noChangeArrowheads="1"/>
            </p:cNvSpPr>
            <p:nvPr/>
          </p:nvSpPr>
          <p:spPr bwMode="auto">
            <a:xfrm>
              <a:off x="1187" y="3183"/>
              <a:ext cx="3438" cy="3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b="0">
                  <a:cs typeface="+mn-cs"/>
                </a:rPr>
                <a:t>Agent uses this knowledge to learn Task B quickly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62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18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Goals of Transfer Learning</a:t>
            </a:r>
          </a:p>
        </p:txBody>
      </p:sp>
      <p:sp>
        <p:nvSpPr>
          <p:cNvPr id="300035" name="Text Box 3"/>
          <p:cNvSpPr txBox="1">
            <a:spLocks noChangeArrowheads="1"/>
          </p:cNvSpPr>
          <p:nvPr/>
        </p:nvSpPr>
        <p:spPr bwMode="auto">
          <a:xfrm>
            <a:off x="1047750" y="1609725"/>
            <a:ext cx="482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>
                <a:cs typeface="+mn-cs"/>
              </a:rPr>
              <a:t>Learning curves in the target task:</a:t>
            </a:r>
          </a:p>
        </p:txBody>
      </p:sp>
      <p:sp>
        <p:nvSpPr>
          <p:cNvPr id="300051" name="Line 19"/>
          <p:cNvSpPr>
            <a:spLocks noChangeShapeType="1"/>
          </p:cNvSpPr>
          <p:nvPr/>
        </p:nvSpPr>
        <p:spPr bwMode="auto">
          <a:xfrm>
            <a:off x="2220913" y="2262188"/>
            <a:ext cx="0" cy="2725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0052" name="Line 20"/>
          <p:cNvSpPr>
            <a:spLocks noChangeShapeType="1"/>
          </p:cNvSpPr>
          <p:nvPr/>
        </p:nvSpPr>
        <p:spPr bwMode="auto">
          <a:xfrm flipH="1">
            <a:off x="2220913" y="4987925"/>
            <a:ext cx="32607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0053" name="Line 21"/>
          <p:cNvSpPr>
            <a:spLocks noChangeShapeType="1"/>
          </p:cNvSpPr>
          <p:nvPr/>
        </p:nvSpPr>
        <p:spPr bwMode="auto">
          <a:xfrm flipV="1">
            <a:off x="2238375" y="3368675"/>
            <a:ext cx="1963738" cy="16017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0054" name="Line 22"/>
          <p:cNvSpPr>
            <a:spLocks noChangeShapeType="1"/>
          </p:cNvSpPr>
          <p:nvPr/>
        </p:nvSpPr>
        <p:spPr bwMode="auto">
          <a:xfrm>
            <a:off x="4200525" y="3376613"/>
            <a:ext cx="1273175" cy="15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0055" name="Line 23"/>
          <p:cNvSpPr>
            <a:spLocks noChangeShapeType="1"/>
          </p:cNvSpPr>
          <p:nvPr/>
        </p:nvSpPr>
        <p:spPr bwMode="auto">
          <a:xfrm flipV="1">
            <a:off x="2222500" y="3094038"/>
            <a:ext cx="1209675" cy="146843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de-DE">
              <a:solidFill>
                <a:srgbClr val="008000"/>
              </a:solidFill>
              <a:cs typeface="+mn-cs"/>
            </a:endParaRPr>
          </a:p>
        </p:txBody>
      </p:sp>
      <p:sp>
        <p:nvSpPr>
          <p:cNvPr id="300056" name="Line 24"/>
          <p:cNvSpPr>
            <a:spLocks noChangeShapeType="1"/>
          </p:cNvSpPr>
          <p:nvPr/>
        </p:nvSpPr>
        <p:spPr bwMode="auto">
          <a:xfrm flipV="1">
            <a:off x="3425825" y="3106738"/>
            <a:ext cx="2044700" cy="31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de-DE">
              <a:solidFill>
                <a:srgbClr val="008000"/>
              </a:solidFill>
              <a:cs typeface="+mn-cs"/>
            </a:endParaRPr>
          </a:p>
        </p:txBody>
      </p:sp>
      <p:sp>
        <p:nvSpPr>
          <p:cNvPr id="300057" name="Text Box 25"/>
          <p:cNvSpPr txBox="1">
            <a:spLocks noChangeArrowheads="1"/>
          </p:cNvSpPr>
          <p:nvPr/>
        </p:nvSpPr>
        <p:spPr bwMode="auto">
          <a:xfrm rot="-5400000">
            <a:off x="918369" y="3644106"/>
            <a:ext cx="198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200" b="0">
                <a:latin typeface="Arial" charset="0"/>
                <a:cs typeface="+mn-cs"/>
              </a:rPr>
              <a:t>performance</a:t>
            </a:r>
          </a:p>
        </p:txBody>
      </p:sp>
      <p:sp>
        <p:nvSpPr>
          <p:cNvPr id="300058" name="Text Box 26"/>
          <p:cNvSpPr txBox="1">
            <a:spLocks noChangeArrowheads="1"/>
          </p:cNvSpPr>
          <p:nvPr/>
        </p:nvSpPr>
        <p:spPr bwMode="auto">
          <a:xfrm>
            <a:off x="3184525" y="4967288"/>
            <a:ext cx="122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0">
                <a:latin typeface="Arial" charset="0"/>
                <a:cs typeface="+mn-cs"/>
              </a:rPr>
              <a:t>training</a:t>
            </a:r>
          </a:p>
        </p:txBody>
      </p:sp>
      <p:sp>
        <p:nvSpPr>
          <p:cNvPr id="300060" name="Text Box 28"/>
          <p:cNvSpPr txBox="1">
            <a:spLocks noChangeArrowheads="1"/>
          </p:cNvSpPr>
          <p:nvPr/>
        </p:nvSpPr>
        <p:spPr bwMode="auto">
          <a:xfrm>
            <a:off x="6437313" y="3765550"/>
            <a:ext cx="1608137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0">
                <a:solidFill>
                  <a:srgbClr val="008000"/>
                </a:solidFill>
                <a:latin typeface="Arial" charset="0"/>
                <a:cs typeface="+mn-cs"/>
              </a:rPr>
              <a:t>with transfer</a:t>
            </a:r>
          </a:p>
        </p:txBody>
      </p:sp>
      <p:sp>
        <p:nvSpPr>
          <p:cNvPr id="300061" name="Text Box 29"/>
          <p:cNvSpPr txBox="1">
            <a:spLocks noChangeArrowheads="1"/>
          </p:cNvSpPr>
          <p:nvPr/>
        </p:nvSpPr>
        <p:spPr bwMode="auto">
          <a:xfrm>
            <a:off x="6418263" y="4044950"/>
            <a:ext cx="1927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0">
                <a:latin typeface="Arial" charset="0"/>
                <a:cs typeface="+mn-cs"/>
              </a:rPr>
              <a:t>without transfer</a:t>
            </a:r>
          </a:p>
        </p:txBody>
      </p:sp>
      <p:sp>
        <p:nvSpPr>
          <p:cNvPr id="300062" name="Line 30"/>
          <p:cNvSpPr>
            <a:spLocks noChangeShapeType="1"/>
          </p:cNvSpPr>
          <p:nvPr/>
        </p:nvSpPr>
        <p:spPr bwMode="auto">
          <a:xfrm>
            <a:off x="5921375" y="4013200"/>
            <a:ext cx="441325" cy="31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de-DE">
              <a:solidFill>
                <a:srgbClr val="008000"/>
              </a:solidFill>
              <a:cs typeface="+mn-cs"/>
            </a:endParaRPr>
          </a:p>
        </p:txBody>
      </p:sp>
      <p:sp>
        <p:nvSpPr>
          <p:cNvPr id="300063" name="Line 31"/>
          <p:cNvSpPr>
            <a:spLocks noChangeShapeType="1"/>
          </p:cNvSpPr>
          <p:nvPr/>
        </p:nvSpPr>
        <p:spPr bwMode="auto">
          <a:xfrm flipV="1">
            <a:off x="5926138" y="4295775"/>
            <a:ext cx="441325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0065" name="Oval 33"/>
          <p:cNvSpPr>
            <a:spLocks noChangeArrowheads="1"/>
          </p:cNvSpPr>
          <p:nvPr/>
        </p:nvSpPr>
        <p:spPr bwMode="auto">
          <a:xfrm>
            <a:off x="2097088" y="4322763"/>
            <a:ext cx="323850" cy="322262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8000"/>
              </a:solidFill>
              <a:cs typeface="+mn-cs"/>
            </a:endParaRPr>
          </a:p>
        </p:txBody>
      </p:sp>
      <p:sp>
        <p:nvSpPr>
          <p:cNvPr id="300066" name="Oval 34"/>
          <p:cNvSpPr>
            <a:spLocks noChangeArrowheads="1"/>
          </p:cNvSpPr>
          <p:nvPr/>
        </p:nvSpPr>
        <p:spPr bwMode="auto">
          <a:xfrm>
            <a:off x="2706688" y="3576638"/>
            <a:ext cx="323850" cy="322262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8000"/>
              </a:solidFill>
              <a:cs typeface="+mn-cs"/>
            </a:endParaRPr>
          </a:p>
        </p:txBody>
      </p:sp>
      <p:sp>
        <p:nvSpPr>
          <p:cNvPr id="300067" name="Oval 35"/>
          <p:cNvSpPr>
            <a:spLocks noChangeArrowheads="1"/>
          </p:cNvSpPr>
          <p:nvPr/>
        </p:nvSpPr>
        <p:spPr bwMode="auto">
          <a:xfrm>
            <a:off x="5316538" y="2955925"/>
            <a:ext cx="323850" cy="322263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8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75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65" grpId="0" animBg="1"/>
      <p:bldP spid="300066" grpId="0" animBg="1"/>
      <p:bldP spid="3000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18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Reinforcement Learning</a:t>
            </a:r>
          </a:p>
        </p:txBody>
      </p:sp>
      <p:sp>
        <p:nvSpPr>
          <p:cNvPr id="302096" name="Oval 16"/>
          <p:cNvSpPr>
            <a:spLocks noChangeArrowheads="1"/>
          </p:cNvSpPr>
          <p:nvPr/>
        </p:nvSpPr>
        <p:spPr bwMode="auto">
          <a:xfrm>
            <a:off x="5178425" y="2462213"/>
            <a:ext cx="1887538" cy="9302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cs typeface="+mn-cs"/>
              </a:rPr>
              <a:t>Take an </a:t>
            </a:r>
            <a:r>
              <a:rPr lang="en-US" b="0">
                <a:solidFill>
                  <a:srgbClr val="CCFF99"/>
                </a:solidFill>
                <a:cs typeface="+mn-cs"/>
              </a:rPr>
              <a:t>action</a:t>
            </a:r>
          </a:p>
        </p:txBody>
      </p:sp>
      <p:sp>
        <p:nvSpPr>
          <p:cNvPr id="302097" name="Oval 17"/>
          <p:cNvSpPr>
            <a:spLocks noChangeArrowheads="1"/>
          </p:cNvSpPr>
          <p:nvPr/>
        </p:nvSpPr>
        <p:spPr bwMode="auto">
          <a:xfrm>
            <a:off x="2078038" y="2454275"/>
            <a:ext cx="2239962" cy="9302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cs typeface="+mn-cs"/>
              </a:rPr>
              <a:t>Observe world </a:t>
            </a:r>
            <a:r>
              <a:rPr lang="en-US" b="0">
                <a:solidFill>
                  <a:srgbClr val="CCFF99"/>
                </a:solidFill>
                <a:cs typeface="+mn-cs"/>
              </a:rPr>
              <a:t>state</a:t>
            </a:r>
          </a:p>
        </p:txBody>
      </p:sp>
      <p:sp>
        <p:nvSpPr>
          <p:cNvPr id="302098" name="Oval 18"/>
          <p:cNvSpPr>
            <a:spLocks noChangeArrowheads="1"/>
          </p:cNvSpPr>
          <p:nvPr/>
        </p:nvSpPr>
        <p:spPr bwMode="auto">
          <a:xfrm>
            <a:off x="3741738" y="3768725"/>
            <a:ext cx="1887537" cy="9302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cs typeface="+mn-cs"/>
              </a:rPr>
              <a:t>Receive a </a:t>
            </a:r>
            <a:r>
              <a:rPr lang="en-US" b="0">
                <a:solidFill>
                  <a:srgbClr val="CCFF99"/>
                </a:solidFill>
                <a:cs typeface="+mn-cs"/>
              </a:rPr>
              <a:t>reward</a:t>
            </a:r>
          </a:p>
        </p:txBody>
      </p:sp>
      <p:sp>
        <p:nvSpPr>
          <p:cNvPr id="302099" name="Line 19"/>
          <p:cNvSpPr>
            <a:spLocks noChangeShapeType="1"/>
          </p:cNvSpPr>
          <p:nvPr/>
        </p:nvSpPr>
        <p:spPr bwMode="auto">
          <a:xfrm>
            <a:off x="4460875" y="2900363"/>
            <a:ext cx="571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2101" name="Line 21"/>
          <p:cNvSpPr>
            <a:spLocks noChangeShapeType="1"/>
          </p:cNvSpPr>
          <p:nvPr/>
        </p:nvSpPr>
        <p:spPr bwMode="auto">
          <a:xfrm flipH="1" flipV="1">
            <a:off x="3406775" y="3589338"/>
            <a:ext cx="344488" cy="350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2102" name="Line 22"/>
          <p:cNvSpPr>
            <a:spLocks noChangeShapeType="1"/>
          </p:cNvSpPr>
          <p:nvPr/>
        </p:nvSpPr>
        <p:spPr bwMode="auto">
          <a:xfrm flipH="1">
            <a:off x="5635625" y="3548063"/>
            <a:ext cx="344488" cy="350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2103" name="AutoShape 23"/>
          <p:cNvSpPr>
            <a:spLocks noChangeArrowheads="1"/>
          </p:cNvSpPr>
          <p:nvPr/>
        </p:nvSpPr>
        <p:spPr bwMode="auto">
          <a:xfrm>
            <a:off x="6834188" y="3648075"/>
            <a:ext cx="2028825" cy="1233488"/>
          </a:xfrm>
          <a:prstGeom prst="wedgeRectCallout">
            <a:avLst>
              <a:gd name="adj1" fmla="val -50394"/>
              <a:gd name="adj2" fmla="val -8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b="0" dirty="0">
                <a:solidFill>
                  <a:srgbClr val="008000"/>
                </a:solidFill>
                <a:cs typeface="+mn-cs"/>
              </a:rPr>
              <a:t>Policy</a:t>
            </a:r>
            <a:r>
              <a:rPr lang="en-US" b="0" dirty="0">
                <a:cs typeface="+mn-cs"/>
              </a:rPr>
              <a:t>: choose the action with the highest Q-value in the current state</a:t>
            </a:r>
          </a:p>
        </p:txBody>
      </p:sp>
      <p:sp>
        <p:nvSpPr>
          <p:cNvPr id="302104" name="AutoShape 24"/>
          <p:cNvSpPr>
            <a:spLocks noChangeArrowheads="1"/>
          </p:cNvSpPr>
          <p:nvPr/>
        </p:nvSpPr>
        <p:spPr bwMode="auto">
          <a:xfrm>
            <a:off x="954088" y="4178300"/>
            <a:ext cx="2028825" cy="1233488"/>
          </a:xfrm>
          <a:prstGeom prst="wedgeRectCallout">
            <a:avLst>
              <a:gd name="adj1" fmla="val 86620"/>
              <a:gd name="adj2" fmla="val -4691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b="0" dirty="0">
                <a:cs typeface="+mn-cs"/>
              </a:rPr>
              <a:t>Use the rewards to estimate the </a:t>
            </a:r>
            <a:r>
              <a:rPr lang="en-US" b="0" dirty="0">
                <a:solidFill>
                  <a:srgbClr val="008000"/>
                </a:solidFill>
                <a:cs typeface="+mn-cs"/>
              </a:rPr>
              <a:t>Q</a:t>
            </a:r>
            <a:r>
              <a:rPr lang="en-US" b="0" dirty="0">
                <a:solidFill>
                  <a:srgbClr val="CCFF99"/>
                </a:solidFill>
                <a:cs typeface="+mn-cs"/>
              </a:rPr>
              <a:t>-</a:t>
            </a:r>
            <a:r>
              <a:rPr lang="en-US" b="0" dirty="0">
                <a:solidFill>
                  <a:srgbClr val="008000"/>
                </a:solidFill>
                <a:cs typeface="+mn-cs"/>
              </a:rPr>
              <a:t>values </a:t>
            </a:r>
            <a:r>
              <a:rPr lang="en-US" b="0" dirty="0">
                <a:cs typeface="+mn-cs"/>
              </a:rPr>
              <a:t>of actions in states</a:t>
            </a:r>
          </a:p>
        </p:txBody>
      </p:sp>
      <p:sp>
        <p:nvSpPr>
          <p:cNvPr id="302105" name="AutoShape 25"/>
          <p:cNvSpPr>
            <a:spLocks noChangeArrowheads="1"/>
          </p:cNvSpPr>
          <p:nvPr/>
        </p:nvSpPr>
        <p:spPr bwMode="auto">
          <a:xfrm>
            <a:off x="368300" y="1692275"/>
            <a:ext cx="2028825" cy="696913"/>
          </a:xfrm>
          <a:prstGeom prst="wedgeRectCallout">
            <a:avLst>
              <a:gd name="adj1" fmla="val 40690"/>
              <a:gd name="adj2" fmla="val 903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b="0" dirty="0">
                <a:cs typeface="+mn-cs"/>
              </a:rPr>
              <a:t>Described by a set of </a:t>
            </a:r>
            <a:r>
              <a:rPr lang="en-US" b="0" dirty="0">
                <a:solidFill>
                  <a:srgbClr val="008000"/>
                </a:solidFill>
                <a:cs typeface="+mn-cs"/>
              </a:rPr>
              <a:t>features</a:t>
            </a:r>
          </a:p>
        </p:txBody>
      </p:sp>
    </p:spTree>
    <p:extLst>
      <p:ext uri="{BB962C8B-B14F-4D97-AF65-F5344CB8AC3E}">
        <p14:creationId xmlns:p14="http://schemas.microsoft.com/office/powerpoint/2010/main" val="349843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103" grpId="0" animBg="1" autoUpdateAnimBg="0"/>
      <p:bldP spid="302104" grpId="0" animBg="1" autoUpdateAnimBg="0"/>
      <p:bldP spid="30210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3758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RoboCup Domain</a:t>
            </a:r>
          </a:p>
        </p:txBody>
      </p:sp>
      <p:grpSp>
        <p:nvGrpSpPr>
          <p:cNvPr id="13314" name="Group 345"/>
          <p:cNvGrpSpPr>
            <a:grpSpLocks/>
          </p:cNvGrpSpPr>
          <p:nvPr/>
        </p:nvGrpSpPr>
        <p:grpSpPr bwMode="auto">
          <a:xfrm>
            <a:off x="463550" y="1924050"/>
            <a:ext cx="2424113" cy="2897188"/>
            <a:chOff x="292" y="1212"/>
            <a:chExt cx="1527" cy="1825"/>
          </a:xfrm>
        </p:grpSpPr>
        <p:sp>
          <p:nvSpPr>
            <p:cNvPr id="153875" name="Text Box 275"/>
            <p:cNvSpPr txBox="1">
              <a:spLocks noChangeArrowheads="1"/>
            </p:cNvSpPr>
            <p:nvPr/>
          </p:nvSpPr>
          <p:spPr bwMode="auto">
            <a:xfrm>
              <a:off x="292" y="1212"/>
              <a:ext cx="15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0">
                  <a:cs typeface="+mn-cs"/>
                </a:rPr>
                <a:t>2-on-1 BreakAway</a:t>
              </a:r>
            </a:p>
          </p:txBody>
        </p:sp>
        <p:grpSp>
          <p:nvGrpSpPr>
            <p:cNvPr id="13392" name="Group 344"/>
            <p:cNvGrpSpPr>
              <a:grpSpLocks/>
            </p:cNvGrpSpPr>
            <p:nvPr/>
          </p:nvGrpSpPr>
          <p:grpSpPr bwMode="auto">
            <a:xfrm>
              <a:off x="293" y="1479"/>
              <a:ext cx="1526" cy="1558"/>
              <a:chOff x="293" y="1479"/>
              <a:chExt cx="1526" cy="1558"/>
            </a:xfrm>
          </p:grpSpPr>
          <p:sp>
            <p:nvSpPr>
              <p:cNvPr id="13393" name="Rectangle 277"/>
              <p:cNvSpPr>
                <a:spLocks noChangeArrowheads="1"/>
              </p:cNvSpPr>
              <p:nvPr/>
            </p:nvSpPr>
            <p:spPr bwMode="auto">
              <a:xfrm>
                <a:off x="293" y="1479"/>
                <a:ext cx="1522" cy="155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grpSp>
            <p:nvGrpSpPr>
              <p:cNvPr id="13394" name="Group 281"/>
              <p:cNvGrpSpPr>
                <a:grpSpLocks/>
              </p:cNvGrpSpPr>
              <p:nvPr/>
            </p:nvGrpSpPr>
            <p:grpSpPr bwMode="auto">
              <a:xfrm rot="-5400000">
                <a:off x="1399" y="2169"/>
                <a:ext cx="125" cy="124"/>
                <a:chOff x="2862" y="2122"/>
                <a:chExt cx="268" cy="258"/>
              </a:xfrm>
            </p:grpSpPr>
            <p:sp>
              <p:nvSpPr>
                <p:cNvPr id="13416" name="Oval 282"/>
                <p:cNvSpPr>
                  <a:spLocks noChangeArrowheads="1"/>
                </p:cNvSpPr>
                <p:nvPr/>
              </p:nvSpPr>
              <p:spPr bwMode="auto">
                <a:xfrm rot="7142961">
                  <a:off x="2867" y="2117"/>
                  <a:ext cx="258" cy="268"/>
                </a:xfrm>
                <a:prstGeom prst="ellipse">
                  <a:avLst/>
                </a:prstGeom>
                <a:solidFill>
                  <a:srgbClr val="990033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417" name="Line 283"/>
                <p:cNvSpPr>
                  <a:spLocks noChangeShapeType="1"/>
                </p:cNvSpPr>
                <p:nvPr/>
              </p:nvSpPr>
              <p:spPr bwMode="auto">
                <a:xfrm rot="7142961" flipV="1">
                  <a:off x="2936" y="2152"/>
                  <a:ext cx="107" cy="6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53884" name="Rectangle 284"/>
              <p:cNvSpPr>
                <a:spLocks noChangeArrowheads="1"/>
              </p:cNvSpPr>
              <p:nvPr/>
            </p:nvSpPr>
            <p:spPr bwMode="auto">
              <a:xfrm>
                <a:off x="1704" y="1813"/>
                <a:ext cx="115" cy="867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13396" name="Rectangle 285"/>
              <p:cNvSpPr>
                <a:spLocks noChangeArrowheads="1"/>
              </p:cNvSpPr>
              <p:nvPr/>
            </p:nvSpPr>
            <p:spPr bwMode="auto">
              <a:xfrm>
                <a:off x="1312" y="1590"/>
                <a:ext cx="392" cy="1342"/>
              </a:xfrm>
              <a:prstGeom prst="rect">
                <a:avLst/>
              </a:prstGeom>
              <a:noFill/>
              <a:ln w="76200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3886" name="Line 286"/>
              <p:cNvSpPr>
                <a:spLocks noChangeShapeType="1"/>
              </p:cNvSpPr>
              <p:nvPr/>
            </p:nvSpPr>
            <p:spPr bwMode="auto">
              <a:xfrm>
                <a:off x="1704" y="1479"/>
                <a:ext cx="0" cy="155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grpSp>
            <p:nvGrpSpPr>
              <p:cNvPr id="13398" name="Group 287"/>
              <p:cNvGrpSpPr>
                <a:grpSpLocks/>
              </p:cNvGrpSpPr>
              <p:nvPr/>
            </p:nvGrpSpPr>
            <p:grpSpPr bwMode="auto">
              <a:xfrm rot="-3756130">
                <a:off x="927" y="2677"/>
                <a:ext cx="128" cy="122"/>
                <a:chOff x="4067" y="881"/>
                <a:chExt cx="199" cy="186"/>
              </a:xfrm>
            </p:grpSpPr>
            <p:sp>
              <p:nvSpPr>
                <p:cNvPr id="13414" name="Oval 288"/>
                <p:cNvSpPr>
                  <a:spLocks noChangeArrowheads="1"/>
                </p:cNvSpPr>
                <p:nvPr/>
              </p:nvSpPr>
              <p:spPr bwMode="auto">
                <a:xfrm rot="-8182725">
                  <a:off x="4067" y="881"/>
                  <a:ext cx="199" cy="186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415" name="Line 289"/>
                <p:cNvSpPr>
                  <a:spLocks noChangeShapeType="1"/>
                </p:cNvSpPr>
                <p:nvPr/>
              </p:nvSpPr>
              <p:spPr bwMode="auto">
                <a:xfrm rot="13417275" flipV="1">
                  <a:off x="4178" y="956"/>
                  <a:ext cx="82" cy="46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3399" name="Group 293"/>
              <p:cNvGrpSpPr>
                <a:grpSpLocks/>
              </p:cNvGrpSpPr>
              <p:nvPr/>
            </p:nvGrpSpPr>
            <p:grpSpPr bwMode="auto">
              <a:xfrm>
                <a:off x="380" y="1659"/>
                <a:ext cx="227" cy="166"/>
                <a:chOff x="952" y="1350"/>
                <a:chExt cx="287" cy="217"/>
              </a:xfrm>
            </p:grpSpPr>
            <p:sp>
              <p:nvSpPr>
                <p:cNvPr id="13400" name="Oval 294"/>
                <p:cNvSpPr>
                  <a:spLocks noChangeArrowheads="1"/>
                </p:cNvSpPr>
                <p:nvPr/>
              </p:nvSpPr>
              <p:spPr bwMode="auto">
                <a:xfrm>
                  <a:off x="1021" y="1350"/>
                  <a:ext cx="218" cy="21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3895" name="AutoShape 295"/>
                <p:cNvSpPr>
                  <a:spLocks noChangeArrowheads="1"/>
                </p:cNvSpPr>
                <p:nvPr/>
              </p:nvSpPr>
              <p:spPr bwMode="auto">
                <a:xfrm>
                  <a:off x="1108" y="1405"/>
                  <a:ext cx="59" cy="58"/>
                </a:xfrm>
                <a:prstGeom prst="pentagon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896" name="AutoShape 296"/>
                <p:cNvSpPr>
                  <a:spLocks noChangeArrowheads="1"/>
                </p:cNvSpPr>
                <p:nvPr/>
              </p:nvSpPr>
              <p:spPr bwMode="auto">
                <a:xfrm>
                  <a:off x="1095" y="1464"/>
                  <a:ext cx="82" cy="71"/>
                </a:xfrm>
                <a:prstGeom prst="hexagon">
                  <a:avLst>
                    <a:gd name="adj" fmla="val 29286"/>
                    <a:gd name="vf" fmla="val 115470"/>
                  </a:avLst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897" name="Freeform 297"/>
                <p:cNvSpPr>
                  <a:spLocks/>
                </p:cNvSpPr>
                <p:nvPr/>
              </p:nvSpPr>
              <p:spPr bwMode="auto">
                <a:xfrm>
                  <a:off x="1156" y="1421"/>
                  <a:ext cx="70" cy="81"/>
                </a:xfrm>
                <a:custGeom>
                  <a:avLst/>
                  <a:gdLst>
                    <a:gd name="T0" fmla="*/ 0 w 83"/>
                    <a:gd name="T1" fmla="*/ 51 h 95"/>
                    <a:gd name="T2" fmla="*/ 21 w 83"/>
                    <a:gd name="T3" fmla="*/ 2 h 95"/>
                    <a:gd name="T4" fmla="*/ 54 w 83"/>
                    <a:gd name="T5" fmla="*/ 0 h 95"/>
                    <a:gd name="T6" fmla="*/ 83 w 83"/>
                    <a:gd name="T7" fmla="*/ 41 h 95"/>
                    <a:gd name="T8" fmla="*/ 65 w 83"/>
                    <a:gd name="T9" fmla="*/ 90 h 95"/>
                    <a:gd name="T10" fmla="*/ 24 w 83"/>
                    <a:gd name="T11" fmla="*/ 95 h 95"/>
                    <a:gd name="T12" fmla="*/ 0 w 83"/>
                    <a:gd name="T13" fmla="*/ 5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3" h="95">
                      <a:moveTo>
                        <a:pt x="0" y="51"/>
                      </a:moveTo>
                      <a:lnTo>
                        <a:pt x="21" y="2"/>
                      </a:lnTo>
                      <a:lnTo>
                        <a:pt x="54" y="0"/>
                      </a:lnTo>
                      <a:lnTo>
                        <a:pt x="83" y="41"/>
                      </a:lnTo>
                      <a:lnTo>
                        <a:pt x="65" y="90"/>
                      </a:lnTo>
                      <a:lnTo>
                        <a:pt x="24" y="95"/>
                      </a:lnTo>
                      <a:lnTo>
                        <a:pt x="0" y="51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898" name="Freeform 298"/>
                <p:cNvSpPr>
                  <a:spLocks/>
                </p:cNvSpPr>
                <p:nvPr/>
              </p:nvSpPr>
              <p:spPr bwMode="auto">
                <a:xfrm>
                  <a:off x="1137" y="1364"/>
                  <a:ext cx="63" cy="64"/>
                </a:xfrm>
                <a:custGeom>
                  <a:avLst/>
                  <a:gdLst>
                    <a:gd name="T0" fmla="*/ 3 w 75"/>
                    <a:gd name="T1" fmla="*/ 47 h 77"/>
                    <a:gd name="T2" fmla="*/ 0 w 75"/>
                    <a:gd name="T3" fmla="*/ 0 h 77"/>
                    <a:gd name="T4" fmla="*/ 46 w 75"/>
                    <a:gd name="T5" fmla="*/ 3 h 77"/>
                    <a:gd name="T6" fmla="*/ 73 w 75"/>
                    <a:gd name="T7" fmla="*/ 21 h 77"/>
                    <a:gd name="T8" fmla="*/ 75 w 75"/>
                    <a:gd name="T9" fmla="*/ 68 h 77"/>
                    <a:gd name="T10" fmla="*/ 42 w 75"/>
                    <a:gd name="T11" fmla="*/ 77 h 77"/>
                    <a:gd name="T12" fmla="*/ 3 w 75"/>
                    <a:gd name="T13" fmla="*/ 4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5" h="77">
                      <a:moveTo>
                        <a:pt x="3" y="47"/>
                      </a:moveTo>
                      <a:lnTo>
                        <a:pt x="0" y="0"/>
                      </a:lnTo>
                      <a:lnTo>
                        <a:pt x="46" y="3"/>
                      </a:lnTo>
                      <a:lnTo>
                        <a:pt x="73" y="21"/>
                      </a:lnTo>
                      <a:lnTo>
                        <a:pt x="75" y="68"/>
                      </a:lnTo>
                      <a:lnTo>
                        <a:pt x="42" y="77"/>
                      </a:lnTo>
                      <a:lnTo>
                        <a:pt x="3" y="4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899" name="Freeform 299"/>
                <p:cNvSpPr>
                  <a:spLocks/>
                </p:cNvSpPr>
                <p:nvPr/>
              </p:nvSpPr>
              <p:spPr bwMode="auto">
                <a:xfrm>
                  <a:off x="1070" y="1355"/>
                  <a:ext cx="67" cy="68"/>
                </a:xfrm>
                <a:custGeom>
                  <a:avLst/>
                  <a:gdLst>
                    <a:gd name="T0" fmla="*/ 43 w 81"/>
                    <a:gd name="T1" fmla="*/ 81 h 81"/>
                    <a:gd name="T2" fmla="*/ 81 w 81"/>
                    <a:gd name="T3" fmla="*/ 54 h 81"/>
                    <a:gd name="T4" fmla="*/ 79 w 81"/>
                    <a:gd name="T5" fmla="*/ 10 h 81"/>
                    <a:gd name="T6" fmla="*/ 42 w 81"/>
                    <a:gd name="T7" fmla="*/ 0 h 81"/>
                    <a:gd name="T8" fmla="*/ 0 w 81"/>
                    <a:gd name="T9" fmla="*/ 15 h 81"/>
                    <a:gd name="T10" fmla="*/ 4 w 81"/>
                    <a:gd name="T11" fmla="*/ 67 h 81"/>
                    <a:gd name="T12" fmla="*/ 43 w 81"/>
                    <a:gd name="T13" fmla="*/ 8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1" h="81">
                      <a:moveTo>
                        <a:pt x="43" y="81"/>
                      </a:moveTo>
                      <a:lnTo>
                        <a:pt x="81" y="54"/>
                      </a:lnTo>
                      <a:lnTo>
                        <a:pt x="79" y="10"/>
                      </a:lnTo>
                      <a:lnTo>
                        <a:pt x="42" y="0"/>
                      </a:lnTo>
                      <a:lnTo>
                        <a:pt x="0" y="15"/>
                      </a:lnTo>
                      <a:lnTo>
                        <a:pt x="4" y="67"/>
                      </a:lnTo>
                      <a:lnTo>
                        <a:pt x="43" y="81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00" name="Freeform 300"/>
                <p:cNvSpPr>
                  <a:spLocks/>
                </p:cNvSpPr>
                <p:nvPr/>
              </p:nvSpPr>
              <p:spPr bwMode="auto">
                <a:xfrm>
                  <a:off x="1158" y="1496"/>
                  <a:ext cx="64" cy="60"/>
                </a:xfrm>
                <a:custGeom>
                  <a:avLst/>
                  <a:gdLst>
                    <a:gd name="T0" fmla="*/ 0 w 78"/>
                    <a:gd name="T1" fmla="*/ 48 h 72"/>
                    <a:gd name="T2" fmla="*/ 21 w 78"/>
                    <a:gd name="T3" fmla="*/ 6 h 72"/>
                    <a:gd name="T4" fmla="*/ 64 w 78"/>
                    <a:gd name="T5" fmla="*/ 0 h 72"/>
                    <a:gd name="T6" fmla="*/ 78 w 78"/>
                    <a:gd name="T7" fmla="*/ 27 h 72"/>
                    <a:gd name="T8" fmla="*/ 30 w 78"/>
                    <a:gd name="T9" fmla="*/ 72 h 72"/>
                    <a:gd name="T10" fmla="*/ 0 w 78"/>
                    <a:gd name="T11" fmla="*/ 4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8" h="72">
                      <a:moveTo>
                        <a:pt x="0" y="48"/>
                      </a:moveTo>
                      <a:lnTo>
                        <a:pt x="21" y="6"/>
                      </a:lnTo>
                      <a:lnTo>
                        <a:pt x="64" y="0"/>
                      </a:lnTo>
                      <a:lnTo>
                        <a:pt x="78" y="27"/>
                      </a:lnTo>
                      <a:lnTo>
                        <a:pt x="30" y="72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01" name="Freeform 301"/>
                <p:cNvSpPr>
                  <a:spLocks/>
                </p:cNvSpPr>
                <p:nvPr/>
              </p:nvSpPr>
              <p:spPr bwMode="auto">
                <a:xfrm>
                  <a:off x="1199" y="1381"/>
                  <a:ext cx="39" cy="75"/>
                </a:xfrm>
                <a:custGeom>
                  <a:avLst/>
                  <a:gdLst>
                    <a:gd name="T0" fmla="*/ 0 w 48"/>
                    <a:gd name="T1" fmla="*/ 0 h 89"/>
                    <a:gd name="T2" fmla="*/ 3 w 48"/>
                    <a:gd name="T3" fmla="*/ 50 h 89"/>
                    <a:gd name="T4" fmla="*/ 34 w 48"/>
                    <a:gd name="T5" fmla="*/ 89 h 89"/>
                    <a:gd name="T6" fmla="*/ 48 w 48"/>
                    <a:gd name="T7" fmla="*/ 87 h 89"/>
                    <a:gd name="T8" fmla="*/ 39 w 48"/>
                    <a:gd name="T9" fmla="*/ 48 h 89"/>
                    <a:gd name="T10" fmla="*/ 28 w 48"/>
                    <a:gd name="T11" fmla="*/ 27 h 89"/>
                    <a:gd name="T12" fmla="*/ 13 w 48"/>
                    <a:gd name="T13" fmla="*/ 9 h 89"/>
                    <a:gd name="T14" fmla="*/ 0 w 48"/>
                    <a:gd name="T15" fmla="*/ 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89">
                      <a:moveTo>
                        <a:pt x="0" y="0"/>
                      </a:moveTo>
                      <a:lnTo>
                        <a:pt x="3" y="50"/>
                      </a:lnTo>
                      <a:lnTo>
                        <a:pt x="34" y="89"/>
                      </a:lnTo>
                      <a:lnTo>
                        <a:pt x="48" y="87"/>
                      </a:lnTo>
                      <a:lnTo>
                        <a:pt x="39" y="48"/>
                      </a:lnTo>
                      <a:lnTo>
                        <a:pt x="28" y="27"/>
                      </a:lnTo>
                      <a:lnTo>
                        <a:pt x="13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02" name="Freeform 302"/>
                <p:cNvSpPr>
                  <a:spLocks/>
                </p:cNvSpPr>
                <p:nvPr/>
              </p:nvSpPr>
              <p:spPr bwMode="auto">
                <a:xfrm>
                  <a:off x="1108" y="1351"/>
                  <a:ext cx="66" cy="13"/>
                </a:xfrm>
                <a:custGeom>
                  <a:avLst/>
                  <a:gdLst>
                    <a:gd name="T0" fmla="*/ 0 w 79"/>
                    <a:gd name="T1" fmla="*/ 3 h 17"/>
                    <a:gd name="T2" fmla="*/ 36 w 79"/>
                    <a:gd name="T3" fmla="*/ 17 h 17"/>
                    <a:gd name="T4" fmla="*/ 79 w 79"/>
                    <a:gd name="T5" fmla="*/ 17 h 17"/>
                    <a:gd name="T6" fmla="*/ 52 w 79"/>
                    <a:gd name="T7" fmla="*/ 3 h 17"/>
                    <a:gd name="T8" fmla="*/ 31 w 79"/>
                    <a:gd name="T9" fmla="*/ 2 h 17"/>
                    <a:gd name="T10" fmla="*/ 12 w 79"/>
                    <a:gd name="T11" fmla="*/ 0 h 17"/>
                    <a:gd name="T12" fmla="*/ 0 w 79"/>
                    <a:gd name="T13" fmla="*/ 3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17">
                      <a:moveTo>
                        <a:pt x="0" y="3"/>
                      </a:moveTo>
                      <a:lnTo>
                        <a:pt x="36" y="17"/>
                      </a:lnTo>
                      <a:lnTo>
                        <a:pt x="79" y="17"/>
                      </a:lnTo>
                      <a:lnTo>
                        <a:pt x="52" y="3"/>
                      </a:lnTo>
                      <a:lnTo>
                        <a:pt x="31" y="2"/>
                      </a:lnTo>
                      <a:lnTo>
                        <a:pt x="12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03" name="Freeform 303"/>
                <p:cNvSpPr>
                  <a:spLocks/>
                </p:cNvSpPr>
                <p:nvPr/>
              </p:nvSpPr>
              <p:spPr bwMode="auto">
                <a:xfrm>
                  <a:off x="1091" y="1536"/>
                  <a:ext cx="29" cy="31"/>
                </a:xfrm>
                <a:custGeom>
                  <a:avLst/>
                  <a:gdLst>
                    <a:gd name="T0" fmla="*/ 24 w 35"/>
                    <a:gd name="T1" fmla="*/ 0 h 38"/>
                    <a:gd name="T2" fmla="*/ 35 w 35"/>
                    <a:gd name="T3" fmla="*/ 38 h 38"/>
                    <a:gd name="T4" fmla="*/ 15 w 35"/>
                    <a:gd name="T5" fmla="*/ 33 h 38"/>
                    <a:gd name="T6" fmla="*/ 0 w 35"/>
                    <a:gd name="T7" fmla="*/ 26 h 38"/>
                    <a:gd name="T8" fmla="*/ 24 w 35"/>
                    <a:gd name="T9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" h="38">
                      <a:moveTo>
                        <a:pt x="24" y="0"/>
                      </a:moveTo>
                      <a:lnTo>
                        <a:pt x="35" y="38"/>
                      </a:lnTo>
                      <a:lnTo>
                        <a:pt x="15" y="33"/>
                      </a:lnTo>
                      <a:lnTo>
                        <a:pt x="0" y="26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04" name="Freeform 304"/>
                <p:cNvSpPr>
                  <a:spLocks/>
                </p:cNvSpPr>
                <p:nvPr/>
              </p:nvSpPr>
              <p:spPr bwMode="auto">
                <a:xfrm>
                  <a:off x="1048" y="1368"/>
                  <a:ext cx="21" cy="22"/>
                </a:xfrm>
                <a:custGeom>
                  <a:avLst/>
                  <a:gdLst>
                    <a:gd name="T0" fmla="*/ 24 w 26"/>
                    <a:gd name="T1" fmla="*/ 0 h 27"/>
                    <a:gd name="T2" fmla="*/ 26 w 26"/>
                    <a:gd name="T3" fmla="*/ 27 h 27"/>
                    <a:gd name="T4" fmla="*/ 0 w 26"/>
                    <a:gd name="T5" fmla="*/ 22 h 27"/>
                    <a:gd name="T6" fmla="*/ 8 w 26"/>
                    <a:gd name="T7" fmla="*/ 9 h 27"/>
                    <a:gd name="T8" fmla="*/ 24 w 26"/>
                    <a:gd name="T9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7">
                      <a:moveTo>
                        <a:pt x="24" y="0"/>
                      </a:moveTo>
                      <a:lnTo>
                        <a:pt x="26" y="27"/>
                      </a:lnTo>
                      <a:lnTo>
                        <a:pt x="0" y="22"/>
                      </a:lnTo>
                      <a:lnTo>
                        <a:pt x="8" y="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grpSp>
              <p:nvGrpSpPr>
                <p:cNvPr id="13411" name="Group 305"/>
                <p:cNvGrpSpPr>
                  <a:grpSpLocks/>
                </p:cNvGrpSpPr>
                <p:nvPr/>
              </p:nvGrpSpPr>
              <p:grpSpPr bwMode="auto">
                <a:xfrm>
                  <a:off x="952" y="1400"/>
                  <a:ext cx="157" cy="167"/>
                  <a:chOff x="3829" y="1539"/>
                  <a:chExt cx="187" cy="199"/>
                </a:xfrm>
              </p:grpSpPr>
              <p:sp>
                <p:nvSpPr>
                  <p:cNvPr id="13412" name="Oval 306"/>
                  <p:cNvSpPr>
                    <a:spLocks noChangeArrowheads="1"/>
                  </p:cNvSpPr>
                  <p:nvPr/>
                </p:nvSpPr>
                <p:spPr bwMode="auto">
                  <a:xfrm rot="-7830212">
                    <a:off x="3823" y="1545"/>
                    <a:ext cx="199" cy="187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de-DE"/>
                  </a:p>
                </p:txBody>
              </p:sp>
              <p:sp>
                <p:nvSpPr>
                  <p:cNvPr id="13413" name="Line 307"/>
                  <p:cNvSpPr>
                    <a:spLocks noChangeShapeType="1"/>
                  </p:cNvSpPr>
                  <p:nvPr/>
                </p:nvSpPr>
                <p:spPr bwMode="auto">
                  <a:xfrm rot="13769788" flipV="1">
                    <a:off x="3926" y="1633"/>
                    <a:ext cx="83" cy="46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</p:grpSp>
      </p:grpSp>
      <p:grpSp>
        <p:nvGrpSpPr>
          <p:cNvPr id="153958" name="Group 358"/>
          <p:cNvGrpSpPr>
            <a:grpSpLocks/>
          </p:cNvGrpSpPr>
          <p:nvPr/>
        </p:nvGrpSpPr>
        <p:grpSpPr bwMode="auto">
          <a:xfrm>
            <a:off x="2981325" y="3201988"/>
            <a:ext cx="3051175" cy="2897187"/>
            <a:chOff x="1878" y="2017"/>
            <a:chExt cx="1922" cy="1825"/>
          </a:xfrm>
        </p:grpSpPr>
        <p:sp>
          <p:nvSpPr>
            <p:cNvPr id="153908" name="Text Box 308"/>
            <p:cNvSpPr txBox="1">
              <a:spLocks noChangeArrowheads="1"/>
            </p:cNvSpPr>
            <p:nvPr/>
          </p:nvSpPr>
          <p:spPr bwMode="auto">
            <a:xfrm>
              <a:off x="2273" y="2017"/>
              <a:ext cx="15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0">
                  <a:cs typeface="+mn-cs"/>
                </a:rPr>
                <a:t>3-on-2 BreakAway</a:t>
              </a:r>
            </a:p>
          </p:txBody>
        </p:sp>
        <p:grpSp>
          <p:nvGrpSpPr>
            <p:cNvPr id="13358" name="Group 309"/>
            <p:cNvGrpSpPr>
              <a:grpSpLocks/>
            </p:cNvGrpSpPr>
            <p:nvPr/>
          </p:nvGrpSpPr>
          <p:grpSpPr bwMode="auto">
            <a:xfrm>
              <a:off x="2274" y="2284"/>
              <a:ext cx="1526" cy="1558"/>
              <a:chOff x="3899" y="1173"/>
              <a:chExt cx="1526" cy="1558"/>
            </a:xfrm>
          </p:grpSpPr>
          <p:sp>
            <p:nvSpPr>
              <p:cNvPr id="13360" name="Rectangle 310"/>
              <p:cNvSpPr>
                <a:spLocks noChangeArrowheads="1"/>
              </p:cNvSpPr>
              <p:nvPr/>
            </p:nvSpPr>
            <p:spPr bwMode="auto">
              <a:xfrm>
                <a:off x="3899" y="1173"/>
                <a:ext cx="1522" cy="155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grpSp>
            <p:nvGrpSpPr>
              <p:cNvPr id="13361" name="Group 311"/>
              <p:cNvGrpSpPr>
                <a:grpSpLocks/>
              </p:cNvGrpSpPr>
              <p:nvPr/>
            </p:nvGrpSpPr>
            <p:grpSpPr bwMode="auto">
              <a:xfrm rot="3410716">
                <a:off x="4586" y="1420"/>
                <a:ext cx="127" cy="122"/>
                <a:chOff x="4067" y="881"/>
                <a:chExt cx="199" cy="186"/>
              </a:xfrm>
            </p:grpSpPr>
            <p:sp>
              <p:nvSpPr>
                <p:cNvPr id="13389" name="Oval 312"/>
                <p:cNvSpPr>
                  <a:spLocks noChangeArrowheads="1"/>
                </p:cNvSpPr>
                <p:nvPr/>
              </p:nvSpPr>
              <p:spPr bwMode="auto">
                <a:xfrm rot="-8182725">
                  <a:off x="4067" y="881"/>
                  <a:ext cx="199" cy="186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90" name="Line 313"/>
                <p:cNvSpPr>
                  <a:spLocks noChangeShapeType="1"/>
                </p:cNvSpPr>
                <p:nvPr/>
              </p:nvSpPr>
              <p:spPr bwMode="auto">
                <a:xfrm rot="13417275" flipV="1">
                  <a:off x="4178" y="956"/>
                  <a:ext cx="82" cy="46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3362" name="Group 314"/>
              <p:cNvGrpSpPr>
                <a:grpSpLocks/>
              </p:cNvGrpSpPr>
              <p:nvPr/>
            </p:nvGrpSpPr>
            <p:grpSpPr bwMode="auto">
              <a:xfrm rot="-5400000">
                <a:off x="5005" y="1863"/>
                <a:ext cx="125" cy="124"/>
                <a:chOff x="2862" y="2122"/>
                <a:chExt cx="268" cy="258"/>
              </a:xfrm>
            </p:grpSpPr>
            <p:sp>
              <p:nvSpPr>
                <p:cNvPr id="13387" name="Oval 315"/>
                <p:cNvSpPr>
                  <a:spLocks noChangeArrowheads="1"/>
                </p:cNvSpPr>
                <p:nvPr/>
              </p:nvSpPr>
              <p:spPr bwMode="auto">
                <a:xfrm rot="7142961">
                  <a:off x="2867" y="2117"/>
                  <a:ext cx="258" cy="268"/>
                </a:xfrm>
                <a:prstGeom prst="ellipse">
                  <a:avLst/>
                </a:prstGeom>
                <a:solidFill>
                  <a:srgbClr val="990033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88" name="Line 316"/>
                <p:cNvSpPr>
                  <a:spLocks noChangeShapeType="1"/>
                </p:cNvSpPr>
                <p:nvPr/>
              </p:nvSpPr>
              <p:spPr bwMode="auto">
                <a:xfrm rot="7142961" flipV="1">
                  <a:off x="2936" y="2152"/>
                  <a:ext cx="107" cy="6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53917" name="Rectangle 317"/>
              <p:cNvSpPr>
                <a:spLocks noChangeArrowheads="1"/>
              </p:cNvSpPr>
              <p:nvPr/>
            </p:nvSpPr>
            <p:spPr bwMode="auto">
              <a:xfrm>
                <a:off x="5310" y="1507"/>
                <a:ext cx="115" cy="867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13364" name="Rectangle 318"/>
              <p:cNvSpPr>
                <a:spLocks noChangeArrowheads="1"/>
              </p:cNvSpPr>
              <p:nvPr/>
            </p:nvSpPr>
            <p:spPr bwMode="auto">
              <a:xfrm>
                <a:off x="4918" y="1284"/>
                <a:ext cx="392" cy="1342"/>
              </a:xfrm>
              <a:prstGeom prst="rect">
                <a:avLst/>
              </a:prstGeom>
              <a:noFill/>
              <a:ln w="76200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3919" name="Line 319"/>
              <p:cNvSpPr>
                <a:spLocks noChangeShapeType="1"/>
              </p:cNvSpPr>
              <p:nvPr/>
            </p:nvSpPr>
            <p:spPr bwMode="auto">
              <a:xfrm>
                <a:off x="5310" y="1173"/>
                <a:ext cx="0" cy="155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grpSp>
            <p:nvGrpSpPr>
              <p:cNvPr id="13366" name="Group 320"/>
              <p:cNvGrpSpPr>
                <a:grpSpLocks/>
              </p:cNvGrpSpPr>
              <p:nvPr/>
            </p:nvGrpSpPr>
            <p:grpSpPr bwMode="auto">
              <a:xfrm rot="-3756130">
                <a:off x="4533" y="2371"/>
                <a:ext cx="128" cy="122"/>
                <a:chOff x="4067" y="881"/>
                <a:chExt cx="199" cy="186"/>
              </a:xfrm>
            </p:grpSpPr>
            <p:sp>
              <p:nvSpPr>
                <p:cNvPr id="13385" name="Oval 321"/>
                <p:cNvSpPr>
                  <a:spLocks noChangeArrowheads="1"/>
                </p:cNvSpPr>
                <p:nvPr/>
              </p:nvSpPr>
              <p:spPr bwMode="auto">
                <a:xfrm rot="-8182725">
                  <a:off x="4067" y="881"/>
                  <a:ext cx="199" cy="186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86" name="Line 322"/>
                <p:cNvSpPr>
                  <a:spLocks noChangeShapeType="1"/>
                </p:cNvSpPr>
                <p:nvPr/>
              </p:nvSpPr>
              <p:spPr bwMode="auto">
                <a:xfrm rot="13417275" flipV="1">
                  <a:off x="4178" y="956"/>
                  <a:ext cx="82" cy="46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3367" name="Group 323"/>
              <p:cNvGrpSpPr>
                <a:grpSpLocks/>
              </p:cNvGrpSpPr>
              <p:nvPr/>
            </p:nvGrpSpPr>
            <p:grpSpPr bwMode="auto">
              <a:xfrm rot="-5400000">
                <a:off x="4409" y="1733"/>
                <a:ext cx="124" cy="124"/>
                <a:chOff x="2862" y="2122"/>
                <a:chExt cx="268" cy="258"/>
              </a:xfrm>
            </p:grpSpPr>
            <p:sp>
              <p:nvSpPr>
                <p:cNvPr id="13383" name="Oval 324"/>
                <p:cNvSpPr>
                  <a:spLocks noChangeArrowheads="1"/>
                </p:cNvSpPr>
                <p:nvPr/>
              </p:nvSpPr>
              <p:spPr bwMode="auto">
                <a:xfrm rot="7142961">
                  <a:off x="2867" y="2117"/>
                  <a:ext cx="258" cy="268"/>
                </a:xfrm>
                <a:prstGeom prst="ellipse">
                  <a:avLst/>
                </a:prstGeom>
                <a:solidFill>
                  <a:schemeClr val="folHlink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84" name="Line 325"/>
                <p:cNvSpPr>
                  <a:spLocks noChangeShapeType="1"/>
                </p:cNvSpPr>
                <p:nvPr/>
              </p:nvSpPr>
              <p:spPr bwMode="auto">
                <a:xfrm rot="7142961" flipV="1">
                  <a:off x="2936" y="2152"/>
                  <a:ext cx="107" cy="6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3368" name="Group 326"/>
              <p:cNvGrpSpPr>
                <a:grpSpLocks/>
              </p:cNvGrpSpPr>
              <p:nvPr/>
            </p:nvGrpSpPr>
            <p:grpSpPr bwMode="auto">
              <a:xfrm>
                <a:off x="3986" y="1353"/>
                <a:ext cx="227" cy="166"/>
                <a:chOff x="952" y="1350"/>
                <a:chExt cx="287" cy="217"/>
              </a:xfrm>
            </p:grpSpPr>
            <p:sp>
              <p:nvSpPr>
                <p:cNvPr id="13369" name="Oval 327"/>
                <p:cNvSpPr>
                  <a:spLocks noChangeArrowheads="1"/>
                </p:cNvSpPr>
                <p:nvPr/>
              </p:nvSpPr>
              <p:spPr bwMode="auto">
                <a:xfrm>
                  <a:off x="1021" y="1350"/>
                  <a:ext cx="218" cy="21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3928" name="AutoShape 328"/>
                <p:cNvSpPr>
                  <a:spLocks noChangeArrowheads="1"/>
                </p:cNvSpPr>
                <p:nvPr/>
              </p:nvSpPr>
              <p:spPr bwMode="auto">
                <a:xfrm>
                  <a:off x="1108" y="1405"/>
                  <a:ext cx="59" cy="58"/>
                </a:xfrm>
                <a:prstGeom prst="pentagon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29" name="AutoShape 329"/>
                <p:cNvSpPr>
                  <a:spLocks noChangeArrowheads="1"/>
                </p:cNvSpPr>
                <p:nvPr/>
              </p:nvSpPr>
              <p:spPr bwMode="auto">
                <a:xfrm>
                  <a:off x="1095" y="1464"/>
                  <a:ext cx="82" cy="71"/>
                </a:xfrm>
                <a:prstGeom prst="hexagon">
                  <a:avLst>
                    <a:gd name="adj" fmla="val 29286"/>
                    <a:gd name="vf" fmla="val 115470"/>
                  </a:avLst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30" name="Freeform 330"/>
                <p:cNvSpPr>
                  <a:spLocks/>
                </p:cNvSpPr>
                <p:nvPr/>
              </p:nvSpPr>
              <p:spPr bwMode="auto">
                <a:xfrm>
                  <a:off x="1156" y="1421"/>
                  <a:ext cx="70" cy="81"/>
                </a:xfrm>
                <a:custGeom>
                  <a:avLst/>
                  <a:gdLst>
                    <a:gd name="T0" fmla="*/ 0 w 83"/>
                    <a:gd name="T1" fmla="*/ 51 h 95"/>
                    <a:gd name="T2" fmla="*/ 21 w 83"/>
                    <a:gd name="T3" fmla="*/ 2 h 95"/>
                    <a:gd name="T4" fmla="*/ 54 w 83"/>
                    <a:gd name="T5" fmla="*/ 0 h 95"/>
                    <a:gd name="T6" fmla="*/ 83 w 83"/>
                    <a:gd name="T7" fmla="*/ 41 h 95"/>
                    <a:gd name="T8" fmla="*/ 65 w 83"/>
                    <a:gd name="T9" fmla="*/ 90 h 95"/>
                    <a:gd name="T10" fmla="*/ 24 w 83"/>
                    <a:gd name="T11" fmla="*/ 95 h 95"/>
                    <a:gd name="T12" fmla="*/ 0 w 83"/>
                    <a:gd name="T13" fmla="*/ 5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3" h="95">
                      <a:moveTo>
                        <a:pt x="0" y="51"/>
                      </a:moveTo>
                      <a:lnTo>
                        <a:pt x="21" y="2"/>
                      </a:lnTo>
                      <a:lnTo>
                        <a:pt x="54" y="0"/>
                      </a:lnTo>
                      <a:lnTo>
                        <a:pt x="83" y="41"/>
                      </a:lnTo>
                      <a:lnTo>
                        <a:pt x="65" y="90"/>
                      </a:lnTo>
                      <a:lnTo>
                        <a:pt x="24" y="95"/>
                      </a:lnTo>
                      <a:lnTo>
                        <a:pt x="0" y="51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31" name="Freeform 331"/>
                <p:cNvSpPr>
                  <a:spLocks/>
                </p:cNvSpPr>
                <p:nvPr/>
              </p:nvSpPr>
              <p:spPr bwMode="auto">
                <a:xfrm>
                  <a:off x="1137" y="1364"/>
                  <a:ext cx="63" cy="64"/>
                </a:xfrm>
                <a:custGeom>
                  <a:avLst/>
                  <a:gdLst>
                    <a:gd name="T0" fmla="*/ 3 w 75"/>
                    <a:gd name="T1" fmla="*/ 47 h 77"/>
                    <a:gd name="T2" fmla="*/ 0 w 75"/>
                    <a:gd name="T3" fmla="*/ 0 h 77"/>
                    <a:gd name="T4" fmla="*/ 46 w 75"/>
                    <a:gd name="T5" fmla="*/ 3 h 77"/>
                    <a:gd name="T6" fmla="*/ 73 w 75"/>
                    <a:gd name="T7" fmla="*/ 21 h 77"/>
                    <a:gd name="T8" fmla="*/ 75 w 75"/>
                    <a:gd name="T9" fmla="*/ 68 h 77"/>
                    <a:gd name="T10" fmla="*/ 42 w 75"/>
                    <a:gd name="T11" fmla="*/ 77 h 77"/>
                    <a:gd name="T12" fmla="*/ 3 w 75"/>
                    <a:gd name="T13" fmla="*/ 4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5" h="77">
                      <a:moveTo>
                        <a:pt x="3" y="47"/>
                      </a:moveTo>
                      <a:lnTo>
                        <a:pt x="0" y="0"/>
                      </a:lnTo>
                      <a:lnTo>
                        <a:pt x="46" y="3"/>
                      </a:lnTo>
                      <a:lnTo>
                        <a:pt x="73" y="21"/>
                      </a:lnTo>
                      <a:lnTo>
                        <a:pt x="75" y="68"/>
                      </a:lnTo>
                      <a:lnTo>
                        <a:pt x="42" y="77"/>
                      </a:lnTo>
                      <a:lnTo>
                        <a:pt x="3" y="4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32" name="Freeform 332"/>
                <p:cNvSpPr>
                  <a:spLocks/>
                </p:cNvSpPr>
                <p:nvPr/>
              </p:nvSpPr>
              <p:spPr bwMode="auto">
                <a:xfrm>
                  <a:off x="1070" y="1355"/>
                  <a:ext cx="67" cy="68"/>
                </a:xfrm>
                <a:custGeom>
                  <a:avLst/>
                  <a:gdLst>
                    <a:gd name="T0" fmla="*/ 43 w 81"/>
                    <a:gd name="T1" fmla="*/ 81 h 81"/>
                    <a:gd name="T2" fmla="*/ 81 w 81"/>
                    <a:gd name="T3" fmla="*/ 54 h 81"/>
                    <a:gd name="T4" fmla="*/ 79 w 81"/>
                    <a:gd name="T5" fmla="*/ 10 h 81"/>
                    <a:gd name="T6" fmla="*/ 42 w 81"/>
                    <a:gd name="T7" fmla="*/ 0 h 81"/>
                    <a:gd name="T8" fmla="*/ 0 w 81"/>
                    <a:gd name="T9" fmla="*/ 15 h 81"/>
                    <a:gd name="T10" fmla="*/ 4 w 81"/>
                    <a:gd name="T11" fmla="*/ 67 h 81"/>
                    <a:gd name="T12" fmla="*/ 43 w 81"/>
                    <a:gd name="T13" fmla="*/ 8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1" h="81">
                      <a:moveTo>
                        <a:pt x="43" y="81"/>
                      </a:moveTo>
                      <a:lnTo>
                        <a:pt x="81" y="54"/>
                      </a:lnTo>
                      <a:lnTo>
                        <a:pt x="79" y="10"/>
                      </a:lnTo>
                      <a:lnTo>
                        <a:pt x="42" y="0"/>
                      </a:lnTo>
                      <a:lnTo>
                        <a:pt x="0" y="15"/>
                      </a:lnTo>
                      <a:lnTo>
                        <a:pt x="4" y="67"/>
                      </a:lnTo>
                      <a:lnTo>
                        <a:pt x="43" y="81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33" name="Freeform 333"/>
                <p:cNvSpPr>
                  <a:spLocks/>
                </p:cNvSpPr>
                <p:nvPr/>
              </p:nvSpPr>
              <p:spPr bwMode="auto">
                <a:xfrm>
                  <a:off x="1158" y="1496"/>
                  <a:ext cx="64" cy="60"/>
                </a:xfrm>
                <a:custGeom>
                  <a:avLst/>
                  <a:gdLst>
                    <a:gd name="T0" fmla="*/ 0 w 78"/>
                    <a:gd name="T1" fmla="*/ 48 h 72"/>
                    <a:gd name="T2" fmla="*/ 21 w 78"/>
                    <a:gd name="T3" fmla="*/ 6 h 72"/>
                    <a:gd name="T4" fmla="*/ 64 w 78"/>
                    <a:gd name="T5" fmla="*/ 0 h 72"/>
                    <a:gd name="T6" fmla="*/ 78 w 78"/>
                    <a:gd name="T7" fmla="*/ 27 h 72"/>
                    <a:gd name="T8" fmla="*/ 30 w 78"/>
                    <a:gd name="T9" fmla="*/ 72 h 72"/>
                    <a:gd name="T10" fmla="*/ 0 w 78"/>
                    <a:gd name="T11" fmla="*/ 4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8" h="72">
                      <a:moveTo>
                        <a:pt x="0" y="48"/>
                      </a:moveTo>
                      <a:lnTo>
                        <a:pt x="21" y="6"/>
                      </a:lnTo>
                      <a:lnTo>
                        <a:pt x="64" y="0"/>
                      </a:lnTo>
                      <a:lnTo>
                        <a:pt x="78" y="27"/>
                      </a:lnTo>
                      <a:lnTo>
                        <a:pt x="30" y="72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34" name="Freeform 334"/>
                <p:cNvSpPr>
                  <a:spLocks/>
                </p:cNvSpPr>
                <p:nvPr/>
              </p:nvSpPr>
              <p:spPr bwMode="auto">
                <a:xfrm>
                  <a:off x="1199" y="1381"/>
                  <a:ext cx="39" cy="75"/>
                </a:xfrm>
                <a:custGeom>
                  <a:avLst/>
                  <a:gdLst>
                    <a:gd name="T0" fmla="*/ 0 w 48"/>
                    <a:gd name="T1" fmla="*/ 0 h 89"/>
                    <a:gd name="T2" fmla="*/ 3 w 48"/>
                    <a:gd name="T3" fmla="*/ 50 h 89"/>
                    <a:gd name="T4" fmla="*/ 34 w 48"/>
                    <a:gd name="T5" fmla="*/ 89 h 89"/>
                    <a:gd name="T6" fmla="*/ 48 w 48"/>
                    <a:gd name="T7" fmla="*/ 87 h 89"/>
                    <a:gd name="T8" fmla="*/ 39 w 48"/>
                    <a:gd name="T9" fmla="*/ 48 h 89"/>
                    <a:gd name="T10" fmla="*/ 28 w 48"/>
                    <a:gd name="T11" fmla="*/ 27 h 89"/>
                    <a:gd name="T12" fmla="*/ 13 w 48"/>
                    <a:gd name="T13" fmla="*/ 9 h 89"/>
                    <a:gd name="T14" fmla="*/ 0 w 48"/>
                    <a:gd name="T15" fmla="*/ 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89">
                      <a:moveTo>
                        <a:pt x="0" y="0"/>
                      </a:moveTo>
                      <a:lnTo>
                        <a:pt x="3" y="50"/>
                      </a:lnTo>
                      <a:lnTo>
                        <a:pt x="34" y="89"/>
                      </a:lnTo>
                      <a:lnTo>
                        <a:pt x="48" y="87"/>
                      </a:lnTo>
                      <a:lnTo>
                        <a:pt x="39" y="48"/>
                      </a:lnTo>
                      <a:lnTo>
                        <a:pt x="28" y="27"/>
                      </a:lnTo>
                      <a:lnTo>
                        <a:pt x="13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35" name="Freeform 335"/>
                <p:cNvSpPr>
                  <a:spLocks/>
                </p:cNvSpPr>
                <p:nvPr/>
              </p:nvSpPr>
              <p:spPr bwMode="auto">
                <a:xfrm>
                  <a:off x="1108" y="1351"/>
                  <a:ext cx="66" cy="13"/>
                </a:xfrm>
                <a:custGeom>
                  <a:avLst/>
                  <a:gdLst>
                    <a:gd name="T0" fmla="*/ 0 w 79"/>
                    <a:gd name="T1" fmla="*/ 3 h 17"/>
                    <a:gd name="T2" fmla="*/ 36 w 79"/>
                    <a:gd name="T3" fmla="*/ 17 h 17"/>
                    <a:gd name="T4" fmla="*/ 79 w 79"/>
                    <a:gd name="T5" fmla="*/ 17 h 17"/>
                    <a:gd name="T6" fmla="*/ 52 w 79"/>
                    <a:gd name="T7" fmla="*/ 3 h 17"/>
                    <a:gd name="T8" fmla="*/ 31 w 79"/>
                    <a:gd name="T9" fmla="*/ 2 h 17"/>
                    <a:gd name="T10" fmla="*/ 12 w 79"/>
                    <a:gd name="T11" fmla="*/ 0 h 17"/>
                    <a:gd name="T12" fmla="*/ 0 w 79"/>
                    <a:gd name="T13" fmla="*/ 3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17">
                      <a:moveTo>
                        <a:pt x="0" y="3"/>
                      </a:moveTo>
                      <a:lnTo>
                        <a:pt x="36" y="17"/>
                      </a:lnTo>
                      <a:lnTo>
                        <a:pt x="79" y="17"/>
                      </a:lnTo>
                      <a:lnTo>
                        <a:pt x="52" y="3"/>
                      </a:lnTo>
                      <a:lnTo>
                        <a:pt x="31" y="2"/>
                      </a:lnTo>
                      <a:lnTo>
                        <a:pt x="12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36" name="Freeform 336"/>
                <p:cNvSpPr>
                  <a:spLocks/>
                </p:cNvSpPr>
                <p:nvPr/>
              </p:nvSpPr>
              <p:spPr bwMode="auto">
                <a:xfrm>
                  <a:off x="1091" y="1536"/>
                  <a:ext cx="29" cy="31"/>
                </a:xfrm>
                <a:custGeom>
                  <a:avLst/>
                  <a:gdLst>
                    <a:gd name="T0" fmla="*/ 24 w 35"/>
                    <a:gd name="T1" fmla="*/ 0 h 38"/>
                    <a:gd name="T2" fmla="*/ 35 w 35"/>
                    <a:gd name="T3" fmla="*/ 38 h 38"/>
                    <a:gd name="T4" fmla="*/ 15 w 35"/>
                    <a:gd name="T5" fmla="*/ 33 h 38"/>
                    <a:gd name="T6" fmla="*/ 0 w 35"/>
                    <a:gd name="T7" fmla="*/ 26 h 38"/>
                    <a:gd name="T8" fmla="*/ 24 w 35"/>
                    <a:gd name="T9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" h="38">
                      <a:moveTo>
                        <a:pt x="24" y="0"/>
                      </a:moveTo>
                      <a:lnTo>
                        <a:pt x="35" y="38"/>
                      </a:lnTo>
                      <a:lnTo>
                        <a:pt x="15" y="33"/>
                      </a:lnTo>
                      <a:lnTo>
                        <a:pt x="0" y="26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937" name="Freeform 337"/>
                <p:cNvSpPr>
                  <a:spLocks/>
                </p:cNvSpPr>
                <p:nvPr/>
              </p:nvSpPr>
              <p:spPr bwMode="auto">
                <a:xfrm>
                  <a:off x="1048" y="1368"/>
                  <a:ext cx="21" cy="22"/>
                </a:xfrm>
                <a:custGeom>
                  <a:avLst/>
                  <a:gdLst>
                    <a:gd name="T0" fmla="*/ 24 w 26"/>
                    <a:gd name="T1" fmla="*/ 0 h 27"/>
                    <a:gd name="T2" fmla="*/ 26 w 26"/>
                    <a:gd name="T3" fmla="*/ 27 h 27"/>
                    <a:gd name="T4" fmla="*/ 0 w 26"/>
                    <a:gd name="T5" fmla="*/ 22 h 27"/>
                    <a:gd name="T6" fmla="*/ 8 w 26"/>
                    <a:gd name="T7" fmla="*/ 9 h 27"/>
                    <a:gd name="T8" fmla="*/ 24 w 26"/>
                    <a:gd name="T9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7">
                      <a:moveTo>
                        <a:pt x="24" y="0"/>
                      </a:moveTo>
                      <a:lnTo>
                        <a:pt x="26" y="27"/>
                      </a:lnTo>
                      <a:lnTo>
                        <a:pt x="0" y="22"/>
                      </a:lnTo>
                      <a:lnTo>
                        <a:pt x="8" y="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grpSp>
              <p:nvGrpSpPr>
                <p:cNvPr id="13380" name="Group 338"/>
                <p:cNvGrpSpPr>
                  <a:grpSpLocks/>
                </p:cNvGrpSpPr>
                <p:nvPr/>
              </p:nvGrpSpPr>
              <p:grpSpPr bwMode="auto">
                <a:xfrm>
                  <a:off x="952" y="1400"/>
                  <a:ext cx="157" cy="167"/>
                  <a:chOff x="3829" y="1539"/>
                  <a:chExt cx="187" cy="199"/>
                </a:xfrm>
              </p:grpSpPr>
              <p:sp>
                <p:nvSpPr>
                  <p:cNvPr id="13381" name="Oval 339"/>
                  <p:cNvSpPr>
                    <a:spLocks noChangeArrowheads="1"/>
                  </p:cNvSpPr>
                  <p:nvPr/>
                </p:nvSpPr>
                <p:spPr bwMode="auto">
                  <a:xfrm rot="-7830212">
                    <a:off x="3823" y="1545"/>
                    <a:ext cx="199" cy="187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de-DE"/>
                  </a:p>
                </p:txBody>
              </p:sp>
              <p:sp>
                <p:nvSpPr>
                  <p:cNvPr id="13382" name="Line 340"/>
                  <p:cNvSpPr>
                    <a:spLocks noChangeShapeType="1"/>
                  </p:cNvSpPr>
                  <p:nvPr/>
                </p:nvSpPr>
                <p:spPr bwMode="auto">
                  <a:xfrm rot="13769788" flipV="1">
                    <a:off x="3926" y="1633"/>
                    <a:ext cx="83" cy="46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153957" name="Line 357"/>
            <p:cNvSpPr>
              <a:spLocks noChangeShapeType="1"/>
            </p:cNvSpPr>
            <p:nvPr/>
          </p:nvSpPr>
          <p:spPr bwMode="auto">
            <a:xfrm>
              <a:off x="1878" y="2674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53995" name="Group 395"/>
          <p:cNvGrpSpPr>
            <a:grpSpLocks/>
          </p:cNvGrpSpPr>
          <p:nvPr/>
        </p:nvGrpSpPr>
        <p:grpSpPr bwMode="auto">
          <a:xfrm>
            <a:off x="3008313" y="1047750"/>
            <a:ext cx="5710237" cy="2897188"/>
            <a:chOff x="1895" y="660"/>
            <a:chExt cx="3597" cy="1825"/>
          </a:xfrm>
        </p:grpSpPr>
        <p:sp>
          <p:nvSpPr>
            <p:cNvPr id="153664" name="Text Box 64"/>
            <p:cNvSpPr txBox="1">
              <a:spLocks noChangeArrowheads="1"/>
            </p:cNvSpPr>
            <p:nvPr/>
          </p:nvSpPr>
          <p:spPr bwMode="auto">
            <a:xfrm>
              <a:off x="3965" y="660"/>
              <a:ext cx="15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0">
                  <a:cs typeface="+mn-cs"/>
                </a:rPr>
                <a:t>4-on-3 BreakAway</a:t>
              </a:r>
            </a:p>
          </p:txBody>
        </p:sp>
        <p:grpSp>
          <p:nvGrpSpPr>
            <p:cNvPr id="13318" name="Group 355"/>
            <p:cNvGrpSpPr>
              <a:grpSpLocks/>
            </p:cNvGrpSpPr>
            <p:nvPr/>
          </p:nvGrpSpPr>
          <p:grpSpPr bwMode="auto">
            <a:xfrm>
              <a:off x="3966" y="927"/>
              <a:ext cx="1526" cy="1558"/>
              <a:chOff x="4076" y="935"/>
              <a:chExt cx="1526" cy="1558"/>
            </a:xfrm>
          </p:grpSpPr>
          <p:sp>
            <p:nvSpPr>
              <p:cNvPr id="13320" name="Rectangle 13"/>
              <p:cNvSpPr>
                <a:spLocks noChangeArrowheads="1"/>
              </p:cNvSpPr>
              <p:nvPr/>
            </p:nvSpPr>
            <p:spPr bwMode="auto">
              <a:xfrm>
                <a:off x="4076" y="935"/>
                <a:ext cx="1522" cy="1558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grpSp>
            <p:nvGrpSpPr>
              <p:cNvPr id="13321" name="Group 14"/>
              <p:cNvGrpSpPr>
                <a:grpSpLocks/>
              </p:cNvGrpSpPr>
              <p:nvPr/>
            </p:nvGrpSpPr>
            <p:grpSpPr bwMode="auto">
              <a:xfrm rot="3410716">
                <a:off x="4763" y="1182"/>
                <a:ext cx="127" cy="122"/>
                <a:chOff x="4067" y="881"/>
                <a:chExt cx="199" cy="186"/>
              </a:xfrm>
            </p:grpSpPr>
            <p:sp>
              <p:nvSpPr>
                <p:cNvPr id="13355" name="Oval 15"/>
                <p:cNvSpPr>
                  <a:spLocks noChangeArrowheads="1"/>
                </p:cNvSpPr>
                <p:nvPr/>
              </p:nvSpPr>
              <p:spPr bwMode="auto">
                <a:xfrm rot="-8182725">
                  <a:off x="4067" y="881"/>
                  <a:ext cx="199" cy="186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56" name="Line 16"/>
                <p:cNvSpPr>
                  <a:spLocks noChangeShapeType="1"/>
                </p:cNvSpPr>
                <p:nvPr/>
              </p:nvSpPr>
              <p:spPr bwMode="auto">
                <a:xfrm rot="13417275" flipV="1">
                  <a:off x="4178" y="956"/>
                  <a:ext cx="82" cy="46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3322" name="Group 17"/>
              <p:cNvGrpSpPr>
                <a:grpSpLocks/>
              </p:cNvGrpSpPr>
              <p:nvPr/>
            </p:nvGrpSpPr>
            <p:grpSpPr bwMode="auto">
              <a:xfrm rot="-5400000">
                <a:off x="5182" y="1625"/>
                <a:ext cx="125" cy="124"/>
                <a:chOff x="2862" y="2122"/>
                <a:chExt cx="268" cy="258"/>
              </a:xfrm>
            </p:grpSpPr>
            <p:sp>
              <p:nvSpPr>
                <p:cNvPr id="13353" name="Oval 18"/>
                <p:cNvSpPr>
                  <a:spLocks noChangeArrowheads="1"/>
                </p:cNvSpPr>
                <p:nvPr/>
              </p:nvSpPr>
              <p:spPr bwMode="auto">
                <a:xfrm rot="7142961">
                  <a:off x="2867" y="2117"/>
                  <a:ext cx="258" cy="268"/>
                </a:xfrm>
                <a:prstGeom prst="ellipse">
                  <a:avLst/>
                </a:prstGeom>
                <a:solidFill>
                  <a:srgbClr val="990033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54" name="Line 19"/>
                <p:cNvSpPr>
                  <a:spLocks noChangeShapeType="1"/>
                </p:cNvSpPr>
                <p:nvPr/>
              </p:nvSpPr>
              <p:spPr bwMode="auto">
                <a:xfrm rot="7142961" flipV="1">
                  <a:off x="2936" y="2152"/>
                  <a:ext cx="107" cy="6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53620" name="Rectangle 20"/>
              <p:cNvSpPr>
                <a:spLocks noChangeArrowheads="1"/>
              </p:cNvSpPr>
              <p:nvPr/>
            </p:nvSpPr>
            <p:spPr bwMode="auto">
              <a:xfrm>
                <a:off x="5487" y="1269"/>
                <a:ext cx="115" cy="867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13324" name="Rectangle 21"/>
              <p:cNvSpPr>
                <a:spLocks noChangeArrowheads="1"/>
              </p:cNvSpPr>
              <p:nvPr/>
            </p:nvSpPr>
            <p:spPr bwMode="auto">
              <a:xfrm>
                <a:off x="5095" y="1046"/>
                <a:ext cx="392" cy="1342"/>
              </a:xfrm>
              <a:prstGeom prst="rect">
                <a:avLst/>
              </a:prstGeom>
              <a:noFill/>
              <a:ln w="76200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3622" name="Line 22"/>
              <p:cNvSpPr>
                <a:spLocks noChangeShapeType="1"/>
              </p:cNvSpPr>
              <p:nvPr/>
            </p:nvSpPr>
            <p:spPr bwMode="auto">
              <a:xfrm>
                <a:off x="5487" y="935"/>
                <a:ext cx="0" cy="155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grpSp>
            <p:nvGrpSpPr>
              <p:cNvPr id="13326" name="Group 23"/>
              <p:cNvGrpSpPr>
                <a:grpSpLocks/>
              </p:cNvGrpSpPr>
              <p:nvPr/>
            </p:nvGrpSpPr>
            <p:grpSpPr bwMode="auto">
              <a:xfrm rot="-3756130">
                <a:off x="4710" y="2133"/>
                <a:ext cx="128" cy="122"/>
                <a:chOff x="4067" y="881"/>
                <a:chExt cx="199" cy="186"/>
              </a:xfrm>
            </p:grpSpPr>
            <p:sp>
              <p:nvSpPr>
                <p:cNvPr id="13351" name="Oval 24"/>
                <p:cNvSpPr>
                  <a:spLocks noChangeArrowheads="1"/>
                </p:cNvSpPr>
                <p:nvPr/>
              </p:nvSpPr>
              <p:spPr bwMode="auto">
                <a:xfrm rot="-8182725">
                  <a:off x="4067" y="881"/>
                  <a:ext cx="199" cy="186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52" name="Line 25"/>
                <p:cNvSpPr>
                  <a:spLocks noChangeShapeType="1"/>
                </p:cNvSpPr>
                <p:nvPr/>
              </p:nvSpPr>
              <p:spPr bwMode="auto">
                <a:xfrm rot="13417275" flipV="1">
                  <a:off x="4178" y="956"/>
                  <a:ext cx="82" cy="46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3327" name="Group 175"/>
              <p:cNvGrpSpPr>
                <a:grpSpLocks/>
              </p:cNvGrpSpPr>
              <p:nvPr/>
            </p:nvGrpSpPr>
            <p:grpSpPr bwMode="auto">
              <a:xfrm>
                <a:off x="4163" y="1115"/>
                <a:ext cx="227" cy="166"/>
                <a:chOff x="952" y="1350"/>
                <a:chExt cx="287" cy="217"/>
              </a:xfrm>
            </p:grpSpPr>
            <p:sp>
              <p:nvSpPr>
                <p:cNvPr id="13337" name="Oval 176"/>
                <p:cNvSpPr>
                  <a:spLocks noChangeArrowheads="1"/>
                </p:cNvSpPr>
                <p:nvPr/>
              </p:nvSpPr>
              <p:spPr bwMode="auto">
                <a:xfrm>
                  <a:off x="1021" y="1350"/>
                  <a:ext cx="218" cy="21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3777" name="AutoShape 177"/>
                <p:cNvSpPr>
                  <a:spLocks noChangeArrowheads="1"/>
                </p:cNvSpPr>
                <p:nvPr/>
              </p:nvSpPr>
              <p:spPr bwMode="auto">
                <a:xfrm>
                  <a:off x="1108" y="1405"/>
                  <a:ext cx="59" cy="58"/>
                </a:xfrm>
                <a:prstGeom prst="pentagon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778" name="AutoShape 178"/>
                <p:cNvSpPr>
                  <a:spLocks noChangeArrowheads="1"/>
                </p:cNvSpPr>
                <p:nvPr/>
              </p:nvSpPr>
              <p:spPr bwMode="auto">
                <a:xfrm>
                  <a:off x="1095" y="1464"/>
                  <a:ext cx="82" cy="71"/>
                </a:xfrm>
                <a:prstGeom prst="hexagon">
                  <a:avLst>
                    <a:gd name="adj" fmla="val 29286"/>
                    <a:gd name="vf" fmla="val 115470"/>
                  </a:avLst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779" name="Freeform 179"/>
                <p:cNvSpPr>
                  <a:spLocks/>
                </p:cNvSpPr>
                <p:nvPr/>
              </p:nvSpPr>
              <p:spPr bwMode="auto">
                <a:xfrm>
                  <a:off x="1156" y="1421"/>
                  <a:ext cx="70" cy="81"/>
                </a:xfrm>
                <a:custGeom>
                  <a:avLst/>
                  <a:gdLst>
                    <a:gd name="T0" fmla="*/ 0 w 83"/>
                    <a:gd name="T1" fmla="*/ 51 h 95"/>
                    <a:gd name="T2" fmla="*/ 21 w 83"/>
                    <a:gd name="T3" fmla="*/ 2 h 95"/>
                    <a:gd name="T4" fmla="*/ 54 w 83"/>
                    <a:gd name="T5" fmla="*/ 0 h 95"/>
                    <a:gd name="T6" fmla="*/ 83 w 83"/>
                    <a:gd name="T7" fmla="*/ 41 h 95"/>
                    <a:gd name="T8" fmla="*/ 65 w 83"/>
                    <a:gd name="T9" fmla="*/ 90 h 95"/>
                    <a:gd name="T10" fmla="*/ 24 w 83"/>
                    <a:gd name="T11" fmla="*/ 95 h 95"/>
                    <a:gd name="T12" fmla="*/ 0 w 83"/>
                    <a:gd name="T13" fmla="*/ 5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3" h="95">
                      <a:moveTo>
                        <a:pt x="0" y="51"/>
                      </a:moveTo>
                      <a:lnTo>
                        <a:pt x="21" y="2"/>
                      </a:lnTo>
                      <a:lnTo>
                        <a:pt x="54" y="0"/>
                      </a:lnTo>
                      <a:lnTo>
                        <a:pt x="83" y="41"/>
                      </a:lnTo>
                      <a:lnTo>
                        <a:pt x="65" y="90"/>
                      </a:lnTo>
                      <a:lnTo>
                        <a:pt x="24" y="95"/>
                      </a:lnTo>
                      <a:lnTo>
                        <a:pt x="0" y="51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780" name="Freeform 180"/>
                <p:cNvSpPr>
                  <a:spLocks/>
                </p:cNvSpPr>
                <p:nvPr/>
              </p:nvSpPr>
              <p:spPr bwMode="auto">
                <a:xfrm>
                  <a:off x="1137" y="1364"/>
                  <a:ext cx="63" cy="64"/>
                </a:xfrm>
                <a:custGeom>
                  <a:avLst/>
                  <a:gdLst>
                    <a:gd name="T0" fmla="*/ 3 w 75"/>
                    <a:gd name="T1" fmla="*/ 47 h 77"/>
                    <a:gd name="T2" fmla="*/ 0 w 75"/>
                    <a:gd name="T3" fmla="*/ 0 h 77"/>
                    <a:gd name="T4" fmla="*/ 46 w 75"/>
                    <a:gd name="T5" fmla="*/ 3 h 77"/>
                    <a:gd name="T6" fmla="*/ 73 w 75"/>
                    <a:gd name="T7" fmla="*/ 21 h 77"/>
                    <a:gd name="T8" fmla="*/ 75 w 75"/>
                    <a:gd name="T9" fmla="*/ 68 h 77"/>
                    <a:gd name="T10" fmla="*/ 42 w 75"/>
                    <a:gd name="T11" fmla="*/ 77 h 77"/>
                    <a:gd name="T12" fmla="*/ 3 w 75"/>
                    <a:gd name="T13" fmla="*/ 4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5" h="77">
                      <a:moveTo>
                        <a:pt x="3" y="47"/>
                      </a:moveTo>
                      <a:lnTo>
                        <a:pt x="0" y="0"/>
                      </a:lnTo>
                      <a:lnTo>
                        <a:pt x="46" y="3"/>
                      </a:lnTo>
                      <a:lnTo>
                        <a:pt x="73" y="21"/>
                      </a:lnTo>
                      <a:lnTo>
                        <a:pt x="75" y="68"/>
                      </a:lnTo>
                      <a:lnTo>
                        <a:pt x="42" y="77"/>
                      </a:lnTo>
                      <a:lnTo>
                        <a:pt x="3" y="4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781" name="Freeform 181"/>
                <p:cNvSpPr>
                  <a:spLocks/>
                </p:cNvSpPr>
                <p:nvPr/>
              </p:nvSpPr>
              <p:spPr bwMode="auto">
                <a:xfrm>
                  <a:off x="1070" y="1355"/>
                  <a:ext cx="67" cy="68"/>
                </a:xfrm>
                <a:custGeom>
                  <a:avLst/>
                  <a:gdLst>
                    <a:gd name="T0" fmla="*/ 43 w 81"/>
                    <a:gd name="T1" fmla="*/ 81 h 81"/>
                    <a:gd name="T2" fmla="*/ 81 w 81"/>
                    <a:gd name="T3" fmla="*/ 54 h 81"/>
                    <a:gd name="T4" fmla="*/ 79 w 81"/>
                    <a:gd name="T5" fmla="*/ 10 h 81"/>
                    <a:gd name="T6" fmla="*/ 42 w 81"/>
                    <a:gd name="T7" fmla="*/ 0 h 81"/>
                    <a:gd name="T8" fmla="*/ 0 w 81"/>
                    <a:gd name="T9" fmla="*/ 15 h 81"/>
                    <a:gd name="T10" fmla="*/ 4 w 81"/>
                    <a:gd name="T11" fmla="*/ 67 h 81"/>
                    <a:gd name="T12" fmla="*/ 43 w 81"/>
                    <a:gd name="T13" fmla="*/ 8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1" h="81">
                      <a:moveTo>
                        <a:pt x="43" y="81"/>
                      </a:moveTo>
                      <a:lnTo>
                        <a:pt x="81" y="54"/>
                      </a:lnTo>
                      <a:lnTo>
                        <a:pt x="79" y="10"/>
                      </a:lnTo>
                      <a:lnTo>
                        <a:pt x="42" y="0"/>
                      </a:lnTo>
                      <a:lnTo>
                        <a:pt x="0" y="15"/>
                      </a:lnTo>
                      <a:lnTo>
                        <a:pt x="4" y="67"/>
                      </a:lnTo>
                      <a:lnTo>
                        <a:pt x="43" y="81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782" name="Freeform 182"/>
                <p:cNvSpPr>
                  <a:spLocks/>
                </p:cNvSpPr>
                <p:nvPr/>
              </p:nvSpPr>
              <p:spPr bwMode="auto">
                <a:xfrm>
                  <a:off x="1158" y="1496"/>
                  <a:ext cx="64" cy="60"/>
                </a:xfrm>
                <a:custGeom>
                  <a:avLst/>
                  <a:gdLst>
                    <a:gd name="T0" fmla="*/ 0 w 78"/>
                    <a:gd name="T1" fmla="*/ 48 h 72"/>
                    <a:gd name="T2" fmla="*/ 21 w 78"/>
                    <a:gd name="T3" fmla="*/ 6 h 72"/>
                    <a:gd name="T4" fmla="*/ 64 w 78"/>
                    <a:gd name="T5" fmla="*/ 0 h 72"/>
                    <a:gd name="T6" fmla="*/ 78 w 78"/>
                    <a:gd name="T7" fmla="*/ 27 h 72"/>
                    <a:gd name="T8" fmla="*/ 30 w 78"/>
                    <a:gd name="T9" fmla="*/ 72 h 72"/>
                    <a:gd name="T10" fmla="*/ 0 w 78"/>
                    <a:gd name="T11" fmla="*/ 48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8" h="72">
                      <a:moveTo>
                        <a:pt x="0" y="48"/>
                      </a:moveTo>
                      <a:lnTo>
                        <a:pt x="21" y="6"/>
                      </a:lnTo>
                      <a:lnTo>
                        <a:pt x="64" y="0"/>
                      </a:lnTo>
                      <a:lnTo>
                        <a:pt x="78" y="27"/>
                      </a:lnTo>
                      <a:lnTo>
                        <a:pt x="30" y="72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783" name="Freeform 183"/>
                <p:cNvSpPr>
                  <a:spLocks/>
                </p:cNvSpPr>
                <p:nvPr/>
              </p:nvSpPr>
              <p:spPr bwMode="auto">
                <a:xfrm>
                  <a:off x="1199" y="1381"/>
                  <a:ext cx="39" cy="75"/>
                </a:xfrm>
                <a:custGeom>
                  <a:avLst/>
                  <a:gdLst>
                    <a:gd name="T0" fmla="*/ 0 w 48"/>
                    <a:gd name="T1" fmla="*/ 0 h 89"/>
                    <a:gd name="T2" fmla="*/ 3 w 48"/>
                    <a:gd name="T3" fmla="*/ 50 h 89"/>
                    <a:gd name="T4" fmla="*/ 34 w 48"/>
                    <a:gd name="T5" fmla="*/ 89 h 89"/>
                    <a:gd name="T6" fmla="*/ 48 w 48"/>
                    <a:gd name="T7" fmla="*/ 87 h 89"/>
                    <a:gd name="T8" fmla="*/ 39 w 48"/>
                    <a:gd name="T9" fmla="*/ 48 h 89"/>
                    <a:gd name="T10" fmla="*/ 28 w 48"/>
                    <a:gd name="T11" fmla="*/ 27 h 89"/>
                    <a:gd name="T12" fmla="*/ 13 w 48"/>
                    <a:gd name="T13" fmla="*/ 9 h 89"/>
                    <a:gd name="T14" fmla="*/ 0 w 48"/>
                    <a:gd name="T15" fmla="*/ 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89">
                      <a:moveTo>
                        <a:pt x="0" y="0"/>
                      </a:moveTo>
                      <a:lnTo>
                        <a:pt x="3" y="50"/>
                      </a:lnTo>
                      <a:lnTo>
                        <a:pt x="34" y="89"/>
                      </a:lnTo>
                      <a:lnTo>
                        <a:pt x="48" y="87"/>
                      </a:lnTo>
                      <a:lnTo>
                        <a:pt x="39" y="48"/>
                      </a:lnTo>
                      <a:lnTo>
                        <a:pt x="28" y="27"/>
                      </a:lnTo>
                      <a:lnTo>
                        <a:pt x="13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784" name="Freeform 184"/>
                <p:cNvSpPr>
                  <a:spLocks/>
                </p:cNvSpPr>
                <p:nvPr/>
              </p:nvSpPr>
              <p:spPr bwMode="auto">
                <a:xfrm>
                  <a:off x="1108" y="1351"/>
                  <a:ext cx="66" cy="13"/>
                </a:xfrm>
                <a:custGeom>
                  <a:avLst/>
                  <a:gdLst>
                    <a:gd name="T0" fmla="*/ 0 w 79"/>
                    <a:gd name="T1" fmla="*/ 3 h 17"/>
                    <a:gd name="T2" fmla="*/ 36 w 79"/>
                    <a:gd name="T3" fmla="*/ 17 h 17"/>
                    <a:gd name="T4" fmla="*/ 79 w 79"/>
                    <a:gd name="T5" fmla="*/ 17 h 17"/>
                    <a:gd name="T6" fmla="*/ 52 w 79"/>
                    <a:gd name="T7" fmla="*/ 3 h 17"/>
                    <a:gd name="T8" fmla="*/ 31 w 79"/>
                    <a:gd name="T9" fmla="*/ 2 h 17"/>
                    <a:gd name="T10" fmla="*/ 12 w 79"/>
                    <a:gd name="T11" fmla="*/ 0 h 17"/>
                    <a:gd name="T12" fmla="*/ 0 w 79"/>
                    <a:gd name="T13" fmla="*/ 3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17">
                      <a:moveTo>
                        <a:pt x="0" y="3"/>
                      </a:moveTo>
                      <a:lnTo>
                        <a:pt x="36" y="17"/>
                      </a:lnTo>
                      <a:lnTo>
                        <a:pt x="79" y="17"/>
                      </a:lnTo>
                      <a:lnTo>
                        <a:pt x="52" y="3"/>
                      </a:lnTo>
                      <a:lnTo>
                        <a:pt x="31" y="2"/>
                      </a:lnTo>
                      <a:lnTo>
                        <a:pt x="12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785" name="Freeform 185"/>
                <p:cNvSpPr>
                  <a:spLocks/>
                </p:cNvSpPr>
                <p:nvPr/>
              </p:nvSpPr>
              <p:spPr bwMode="auto">
                <a:xfrm>
                  <a:off x="1091" y="1536"/>
                  <a:ext cx="29" cy="31"/>
                </a:xfrm>
                <a:custGeom>
                  <a:avLst/>
                  <a:gdLst>
                    <a:gd name="T0" fmla="*/ 24 w 35"/>
                    <a:gd name="T1" fmla="*/ 0 h 38"/>
                    <a:gd name="T2" fmla="*/ 35 w 35"/>
                    <a:gd name="T3" fmla="*/ 38 h 38"/>
                    <a:gd name="T4" fmla="*/ 15 w 35"/>
                    <a:gd name="T5" fmla="*/ 33 h 38"/>
                    <a:gd name="T6" fmla="*/ 0 w 35"/>
                    <a:gd name="T7" fmla="*/ 26 h 38"/>
                    <a:gd name="T8" fmla="*/ 24 w 35"/>
                    <a:gd name="T9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" h="38">
                      <a:moveTo>
                        <a:pt x="24" y="0"/>
                      </a:moveTo>
                      <a:lnTo>
                        <a:pt x="35" y="38"/>
                      </a:lnTo>
                      <a:lnTo>
                        <a:pt x="15" y="33"/>
                      </a:lnTo>
                      <a:lnTo>
                        <a:pt x="0" y="26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sp>
              <p:nvSpPr>
                <p:cNvPr id="153786" name="Freeform 186"/>
                <p:cNvSpPr>
                  <a:spLocks/>
                </p:cNvSpPr>
                <p:nvPr/>
              </p:nvSpPr>
              <p:spPr bwMode="auto">
                <a:xfrm>
                  <a:off x="1048" y="1368"/>
                  <a:ext cx="21" cy="22"/>
                </a:xfrm>
                <a:custGeom>
                  <a:avLst/>
                  <a:gdLst>
                    <a:gd name="T0" fmla="*/ 24 w 26"/>
                    <a:gd name="T1" fmla="*/ 0 h 27"/>
                    <a:gd name="T2" fmla="*/ 26 w 26"/>
                    <a:gd name="T3" fmla="*/ 27 h 27"/>
                    <a:gd name="T4" fmla="*/ 0 w 26"/>
                    <a:gd name="T5" fmla="*/ 22 h 27"/>
                    <a:gd name="T6" fmla="*/ 8 w 26"/>
                    <a:gd name="T7" fmla="*/ 9 h 27"/>
                    <a:gd name="T8" fmla="*/ 24 w 26"/>
                    <a:gd name="T9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7">
                      <a:moveTo>
                        <a:pt x="24" y="0"/>
                      </a:moveTo>
                      <a:lnTo>
                        <a:pt x="26" y="27"/>
                      </a:lnTo>
                      <a:lnTo>
                        <a:pt x="0" y="22"/>
                      </a:lnTo>
                      <a:lnTo>
                        <a:pt x="8" y="9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de-DE">
                    <a:cs typeface="+mn-cs"/>
                  </a:endParaRPr>
                </a:p>
              </p:txBody>
            </p:sp>
            <p:grpSp>
              <p:nvGrpSpPr>
                <p:cNvPr id="13348" name="Group 187"/>
                <p:cNvGrpSpPr>
                  <a:grpSpLocks/>
                </p:cNvGrpSpPr>
                <p:nvPr/>
              </p:nvGrpSpPr>
              <p:grpSpPr bwMode="auto">
                <a:xfrm>
                  <a:off x="952" y="1400"/>
                  <a:ext cx="157" cy="167"/>
                  <a:chOff x="3829" y="1539"/>
                  <a:chExt cx="187" cy="199"/>
                </a:xfrm>
              </p:grpSpPr>
              <p:sp>
                <p:nvSpPr>
                  <p:cNvPr id="13349" name="Oval 188"/>
                  <p:cNvSpPr>
                    <a:spLocks noChangeArrowheads="1"/>
                  </p:cNvSpPr>
                  <p:nvPr/>
                </p:nvSpPr>
                <p:spPr bwMode="auto">
                  <a:xfrm rot="-7830212">
                    <a:off x="3823" y="1545"/>
                    <a:ext cx="199" cy="187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de-DE"/>
                  </a:p>
                </p:txBody>
              </p:sp>
              <p:sp>
                <p:nvSpPr>
                  <p:cNvPr id="13350" name="Line 189"/>
                  <p:cNvSpPr>
                    <a:spLocks noChangeShapeType="1"/>
                  </p:cNvSpPr>
                  <p:nvPr/>
                </p:nvSpPr>
                <p:spPr bwMode="auto">
                  <a:xfrm rot="13769788" flipV="1">
                    <a:off x="3926" y="1633"/>
                    <a:ext cx="83" cy="46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3328" name="Group 346"/>
              <p:cNvGrpSpPr>
                <a:grpSpLocks/>
              </p:cNvGrpSpPr>
              <p:nvPr/>
            </p:nvGrpSpPr>
            <p:grpSpPr bwMode="auto">
              <a:xfrm rot="-3756130">
                <a:off x="4298" y="1865"/>
                <a:ext cx="128" cy="122"/>
                <a:chOff x="4067" y="881"/>
                <a:chExt cx="199" cy="186"/>
              </a:xfrm>
            </p:grpSpPr>
            <p:sp>
              <p:nvSpPr>
                <p:cNvPr id="13335" name="Oval 347"/>
                <p:cNvSpPr>
                  <a:spLocks noChangeArrowheads="1"/>
                </p:cNvSpPr>
                <p:nvPr/>
              </p:nvSpPr>
              <p:spPr bwMode="auto">
                <a:xfrm rot="-8182725">
                  <a:off x="4067" y="881"/>
                  <a:ext cx="199" cy="186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36" name="Line 348"/>
                <p:cNvSpPr>
                  <a:spLocks noChangeShapeType="1"/>
                </p:cNvSpPr>
                <p:nvPr/>
              </p:nvSpPr>
              <p:spPr bwMode="auto">
                <a:xfrm rot="13417275" flipV="1">
                  <a:off x="4178" y="956"/>
                  <a:ext cx="82" cy="46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3329" name="Group 349"/>
              <p:cNvGrpSpPr>
                <a:grpSpLocks/>
              </p:cNvGrpSpPr>
              <p:nvPr/>
            </p:nvGrpSpPr>
            <p:grpSpPr bwMode="auto">
              <a:xfrm rot="-5400000">
                <a:off x="4586" y="1495"/>
                <a:ext cx="124" cy="124"/>
                <a:chOff x="2862" y="2122"/>
                <a:chExt cx="268" cy="258"/>
              </a:xfrm>
            </p:grpSpPr>
            <p:sp>
              <p:nvSpPr>
                <p:cNvPr id="13333" name="Oval 350"/>
                <p:cNvSpPr>
                  <a:spLocks noChangeArrowheads="1"/>
                </p:cNvSpPr>
                <p:nvPr/>
              </p:nvSpPr>
              <p:spPr bwMode="auto">
                <a:xfrm rot="7142961">
                  <a:off x="2867" y="2117"/>
                  <a:ext cx="258" cy="268"/>
                </a:xfrm>
                <a:prstGeom prst="ellipse">
                  <a:avLst/>
                </a:prstGeom>
                <a:solidFill>
                  <a:schemeClr val="folHlink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34" name="Line 351"/>
                <p:cNvSpPr>
                  <a:spLocks noChangeShapeType="1"/>
                </p:cNvSpPr>
                <p:nvPr/>
              </p:nvSpPr>
              <p:spPr bwMode="auto">
                <a:xfrm rot="7142961" flipV="1">
                  <a:off x="2936" y="2152"/>
                  <a:ext cx="107" cy="6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3330" name="Group 352"/>
              <p:cNvGrpSpPr>
                <a:grpSpLocks/>
              </p:cNvGrpSpPr>
              <p:nvPr/>
            </p:nvGrpSpPr>
            <p:grpSpPr bwMode="auto">
              <a:xfrm rot="-5400000">
                <a:off x="4911" y="1362"/>
                <a:ext cx="124" cy="124"/>
                <a:chOff x="2862" y="2122"/>
                <a:chExt cx="268" cy="258"/>
              </a:xfrm>
            </p:grpSpPr>
            <p:sp>
              <p:nvSpPr>
                <p:cNvPr id="13331" name="Oval 353"/>
                <p:cNvSpPr>
                  <a:spLocks noChangeArrowheads="1"/>
                </p:cNvSpPr>
                <p:nvPr/>
              </p:nvSpPr>
              <p:spPr bwMode="auto">
                <a:xfrm rot="7142961">
                  <a:off x="2867" y="2117"/>
                  <a:ext cx="258" cy="268"/>
                </a:xfrm>
                <a:prstGeom prst="ellipse">
                  <a:avLst/>
                </a:prstGeom>
                <a:solidFill>
                  <a:schemeClr val="folHlink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32" name="Line 354"/>
                <p:cNvSpPr>
                  <a:spLocks noChangeShapeType="1"/>
                </p:cNvSpPr>
                <p:nvPr/>
              </p:nvSpPr>
              <p:spPr bwMode="auto">
                <a:xfrm rot="7142961" flipV="1">
                  <a:off x="2936" y="2152"/>
                  <a:ext cx="107" cy="6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153994" name="Line 394"/>
            <p:cNvSpPr>
              <a:spLocks noChangeShapeType="1"/>
            </p:cNvSpPr>
            <p:nvPr/>
          </p:nvSpPr>
          <p:spPr bwMode="auto">
            <a:xfrm flipV="1">
              <a:off x="1895" y="1741"/>
              <a:ext cx="201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6353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10" name="Rectangle 3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18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Transfer in Reinforcement Learning</a:t>
            </a:r>
          </a:p>
        </p:txBody>
      </p:sp>
      <p:sp>
        <p:nvSpPr>
          <p:cNvPr id="255011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093788"/>
            <a:ext cx="8521700" cy="47704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n-cs"/>
              </a:rPr>
              <a:t>Related work</a:t>
            </a:r>
          </a:p>
          <a:p>
            <a:pPr lvl="1" eaLnBrk="1" hangingPunct="1">
              <a:defRPr/>
            </a:pPr>
            <a:r>
              <a:rPr lang="en-US" sz="2400" smtClean="0"/>
              <a:t>Model reuse (Taylor &amp; Stone 2005)</a:t>
            </a:r>
          </a:p>
          <a:p>
            <a:pPr lvl="1" eaLnBrk="1" hangingPunct="1">
              <a:defRPr/>
            </a:pPr>
            <a:r>
              <a:rPr lang="en-US" sz="2400" smtClean="0"/>
              <a:t>Policy reuse (Fernandez &amp; Veloso 2006)</a:t>
            </a:r>
          </a:p>
          <a:p>
            <a:pPr lvl="1" eaLnBrk="1" hangingPunct="1">
              <a:defRPr/>
            </a:pPr>
            <a:r>
              <a:rPr lang="en-US" sz="2400" smtClean="0"/>
              <a:t>Option transfer (Perkins &amp; Precup 1999)</a:t>
            </a:r>
          </a:p>
          <a:p>
            <a:pPr lvl="1" eaLnBrk="1" hangingPunct="1">
              <a:defRPr/>
            </a:pPr>
            <a:r>
              <a:rPr lang="en-US" sz="2400" smtClean="0"/>
              <a:t>Relational RL (Driessens et al. 2006)</a:t>
            </a:r>
          </a:p>
          <a:p>
            <a:pPr lvl="1"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Our previous work</a:t>
            </a:r>
          </a:p>
          <a:p>
            <a:pPr lvl="1" eaLnBrk="1" hangingPunct="1">
              <a:defRPr/>
            </a:pPr>
            <a:r>
              <a:rPr lang="en-US" sz="2400" smtClean="0"/>
              <a:t>Policy transfer (Torrey et al. 2005)</a:t>
            </a:r>
          </a:p>
          <a:p>
            <a:pPr lvl="1" eaLnBrk="1" hangingPunct="1">
              <a:defRPr/>
            </a:pPr>
            <a:r>
              <a:rPr lang="en-US" sz="2400" smtClean="0"/>
              <a:t>Skill transfer (Torrey et al. 2006)</a:t>
            </a:r>
          </a:p>
          <a:p>
            <a:pPr lvl="1" eaLnBrk="1" hangingPunct="1">
              <a:defRPr/>
            </a:pPr>
            <a:endParaRPr lang="en-US" sz="2400" smtClean="0">
              <a:solidFill>
                <a:srgbClr val="FF6699"/>
              </a:solidFill>
            </a:endParaRPr>
          </a:p>
        </p:txBody>
      </p:sp>
      <p:sp>
        <p:nvSpPr>
          <p:cNvPr id="255027" name="AutoShape 51"/>
          <p:cNvSpPr>
            <a:spLocks noChangeArrowheads="1"/>
          </p:cNvSpPr>
          <p:nvPr/>
        </p:nvSpPr>
        <p:spPr bwMode="auto">
          <a:xfrm flipH="1">
            <a:off x="5862638" y="5221288"/>
            <a:ext cx="2836862" cy="1293812"/>
          </a:xfrm>
          <a:prstGeom prst="wedgeEllipseCallout">
            <a:avLst>
              <a:gd name="adj1" fmla="val 58111"/>
              <a:gd name="adj2" fmla="val -6362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b="0" dirty="0">
                <a:cs typeface="+mn-cs"/>
              </a:rPr>
              <a:t> Now we learn a </a:t>
            </a:r>
            <a:r>
              <a:rPr lang="en-US" b="0" dirty="0">
                <a:solidFill>
                  <a:srgbClr val="008000"/>
                </a:solidFill>
                <a:cs typeface="+mn-cs"/>
              </a:rPr>
              <a:t>strategy </a:t>
            </a:r>
            <a:r>
              <a:rPr lang="en-US" b="0" dirty="0">
                <a:cs typeface="+mn-cs"/>
              </a:rPr>
              <a:t>instead of individual skills</a:t>
            </a:r>
          </a:p>
        </p:txBody>
      </p:sp>
      <p:sp>
        <p:nvSpPr>
          <p:cNvPr id="255028" name="AutoShape 52"/>
          <p:cNvSpPr>
            <a:spLocks noChangeArrowheads="1"/>
          </p:cNvSpPr>
          <p:nvPr/>
        </p:nvSpPr>
        <p:spPr bwMode="auto">
          <a:xfrm flipH="1">
            <a:off x="6307138" y="974725"/>
            <a:ext cx="2286000" cy="971550"/>
          </a:xfrm>
          <a:prstGeom prst="wedgeEllipseCallout">
            <a:avLst>
              <a:gd name="adj1" fmla="val 68472"/>
              <a:gd name="adj2" fmla="val 372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b="0">
                <a:cs typeface="+mn-cs"/>
              </a:rPr>
              <a:t>Copy the </a:t>
            </a:r>
          </a:p>
          <a:p>
            <a:pPr algn="ctr">
              <a:defRPr/>
            </a:pPr>
            <a:r>
              <a:rPr lang="en-US" b="0">
                <a:cs typeface="+mn-cs"/>
              </a:rPr>
              <a:t>Q-function</a:t>
            </a:r>
          </a:p>
        </p:txBody>
      </p:sp>
      <p:sp>
        <p:nvSpPr>
          <p:cNvPr id="255029" name="AutoShape 53"/>
          <p:cNvSpPr>
            <a:spLocks noChangeArrowheads="1"/>
          </p:cNvSpPr>
          <p:nvPr/>
        </p:nvSpPr>
        <p:spPr bwMode="auto">
          <a:xfrm flipH="1">
            <a:off x="5907088" y="3289300"/>
            <a:ext cx="2917825" cy="1495425"/>
          </a:xfrm>
          <a:prstGeom prst="wedgeEllipseCallout">
            <a:avLst>
              <a:gd name="adj1" fmla="val 59736"/>
              <a:gd name="adj2" fmla="val 614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b="0">
                <a:cs typeface="+mn-cs"/>
              </a:rPr>
              <a:t> Learn rules that describe when to take individual actions</a:t>
            </a:r>
          </a:p>
        </p:txBody>
      </p:sp>
    </p:spTree>
    <p:extLst>
      <p:ext uri="{BB962C8B-B14F-4D97-AF65-F5344CB8AC3E}">
        <p14:creationId xmlns:p14="http://schemas.microsoft.com/office/powerpoint/2010/main" val="2470885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27" grpId="0" animBg="1"/>
      <p:bldP spid="255028" grpId="0" animBg="1"/>
      <p:bldP spid="2550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1863"/>
          </a:xfrm>
        </p:spPr>
        <p:txBody>
          <a:bodyPr/>
          <a:lstStyle/>
          <a:p>
            <a:pPr eaLnBrk="1" hangingPunct="1">
              <a:defRPr/>
            </a:pPr>
            <a:r>
              <a:rPr lang="en-US" sz="4600" smtClean="0">
                <a:cs typeface="+mj-cs"/>
              </a:rPr>
              <a:t>Representing a Multi-step Strategy</a:t>
            </a:r>
          </a:p>
        </p:txBody>
      </p:sp>
      <p:sp>
        <p:nvSpPr>
          <p:cNvPr id="30414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98475" y="3698875"/>
            <a:ext cx="8229600" cy="28368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A </a:t>
            </a:r>
            <a:r>
              <a:rPr lang="en-US" dirty="0" smtClean="0">
                <a:solidFill>
                  <a:srgbClr val="008000"/>
                </a:solidFill>
                <a:cs typeface="+mn-cs"/>
              </a:rPr>
              <a:t>relational macro </a:t>
            </a:r>
            <a:r>
              <a:rPr lang="en-US" dirty="0" smtClean="0">
                <a:cs typeface="+mn-cs"/>
              </a:rPr>
              <a:t>is a finite-state machine</a:t>
            </a:r>
            <a:endParaRPr lang="en-US" dirty="0" smtClean="0">
              <a:solidFill>
                <a:srgbClr val="FF6699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8000"/>
                </a:solidFill>
                <a:cs typeface="+mn-cs"/>
              </a:rPr>
              <a:t>Nodes </a:t>
            </a:r>
            <a:r>
              <a:rPr lang="en-US" dirty="0" smtClean="0">
                <a:cs typeface="+mn-cs"/>
              </a:rPr>
              <a:t>represent internal states of agents in which limited independent policies apply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8000"/>
                </a:solidFill>
                <a:cs typeface="+mn-cs"/>
              </a:rPr>
              <a:t>Conditions </a:t>
            </a:r>
            <a:r>
              <a:rPr lang="en-US" dirty="0" smtClean="0">
                <a:cs typeface="+mn-cs"/>
              </a:rPr>
              <a:t>for transitions and actions are in first-order logic</a:t>
            </a:r>
          </a:p>
        </p:txBody>
      </p:sp>
      <p:sp>
        <p:nvSpPr>
          <p:cNvPr id="304156" name="AutoShape 28"/>
          <p:cNvSpPr>
            <a:spLocks noChangeArrowheads="1"/>
          </p:cNvSpPr>
          <p:nvPr/>
        </p:nvSpPr>
        <p:spPr bwMode="auto">
          <a:xfrm flipH="1">
            <a:off x="1866900" y="2460625"/>
            <a:ext cx="2836863" cy="1185863"/>
          </a:xfrm>
          <a:prstGeom prst="wedgeEllipseCallout">
            <a:avLst>
              <a:gd name="adj1" fmla="val -34167"/>
              <a:gd name="adj2" fmla="val -69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b="0">
                <a:cs typeface="+mn-cs"/>
              </a:rPr>
              <a:t> Really these are rule sets, not just single rules</a:t>
            </a:r>
          </a:p>
        </p:txBody>
      </p:sp>
      <p:grpSp>
        <p:nvGrpSpPr>
          <p:cNvPr id="17412" name="Group 33"/>
          <p:cNvGrpSpPr>
            <a:grpSpLocks/>
          </p:cNvGrpSpPr>
          <p:nvPr/>
        </p:nvGrpSpPr>
        <p:grpSpPr bwMode="auto">
          <a:xfrm>
            <a:off x="503238" y="1160463"/>
            <a:ext cx="7718425" cy="1549400"/>
            <a:chOff x="317" y="731"/>
            <a:chExt cx="4862" cy="976"/>
          </a:xfrm>
        </p:grpSpPr>
        <p:grpSp>
          <p:nvGrpSpPr>
            <p:cNvPr id="17414" name="Group 27"/>
            <p:cNvGrpSpPr>
              <a:grpSpLocks/>
            </p:cNvGrpSpPr>
            <p:nvPr/>
          </p:nvGrpSpPr>
          <p:grpSpPr bwMode="auto">
            <a:xfrm>
              <a:off x="317" y="731"/>
              <a:ext cx="4862" cy="772"/>
              <a:chOff x="399" y="888"/>
              <a:chExt cx="4862" cy="772"/>
            </a:xfrm>
          </p:grpSpPr>
          <p:sp>
            <p:nvSpPr>
              <p:cNvPr id="304140" name="Oval 12"/>
              <p:cNvSpPr>
                <a:spLocks noChangeArrowheads="1"/>
              </p:cNvSpPr>
              <p:nvPr/>
            </p:nvSpPr>
            <p:spPr bwMode="auto">
              <a:xfrm>
                <a:off x="399" y="894"/>
                <a:ext cx="1657" cy="71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hold </a:t>
                </a:r>
                <a:r>
                  <a:rPr lang="en-US" b="0">
                    <a:latin typeface="Arial" charset="0"/>
                    <a:cs typeface="Arial" charset="0"/>
                  </a:rPr>
                  <a:t>←</a:t>
                </a:r>
                <a:r>
                  <a:rPr lang="en-US" b="0">
                    <a:cs typeface="+mn-cs"/>
                  </a:rPr>
                  <a:t> true</a:t>
                </a:r>
                <a:endParaRPr lang="en-US" b="0">
                  <a:solidFill>
                    <a:srgbClr val="FF6699"/>
                  </a:solidFill>
                  <a:cs typeface="+mn-cs"/>
                </a:endParaRPr>
              </a:p>
            </p:txBody>
          </p:sp>
          <p:sp>
            <p:nvSpPr>
              <p:cNvPr id="304141" name="Line 13"/>
              <p:cNvSpPr>
                <a:spLocks noChangeShapeType="1"/>
              </p:cNvSpPr>
              <p:nvPr/>
            </p:nvSpPr>
            <p:spPr bwMode="auto">
              <a:xfrm>
                <a:off x="2129" y="1207"/>
                <a:ext cx="13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304142" name="Oval 14"/>
              <p:cNvSpPr>
                <a:spLocks noChangeArrowheads="1"/>
              </p:cNvSpPr>
              <p:nvPr/>
            </p:nvSpPr>
            <p:spPr bwMode="auto">
              <a:xfrm>
                <a:off x="3493" y="888"/>
                <a:ext cx="1768" cy="77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0">
                    <a:cs typeface="+mn-cs"/>
                  </a:rPr>
                  <a:t>pass(Teammate) ←</a:t>
                </a:r>
                <a:r>
                  <a:rPr lang="en-US">
                    <a:cs typeface="+mn-cs"/>
                  </a:rPr>
                  <a:t> </a:t>
                </a:r>
              </a:p>
              <a:p>
                <a:pPr algn="ctr">
                  <a:defRPr/>
                </a:pPr>
                <a:r>
                  <a:rPr lang="en-US">
                    <a:cs typeface="+mn-cs"/>
                  </a:rPr>
                  <a:t>     </a:t>
                </a:r>
                <a:r>
                  <a:rPr lang="en-US" b="0">
                    <a:cs typeface="+mn-cs"/>
                  </a:rPr>
                  <a:t>isOpen(Teammate) </a:t>
                </a:r>
              </a:p>
            </p:txBody>
          </p:sp>
          <p:sp>
            <p:nvSpPr>
              <p:cNvPr id="304152" name="Line 24"/>
              <p:cNvSpPr>
                <a:spLocks noChangeShapeType="1"/>
              </p:cNvSpPr>
              <p:nvPr/>
            </p:nvSpPr>
            <p:spPr bwMode="auto">
              <a:xfrm flipH="1">
                <a:off x="2124" y="1338"/>
                <a:ext cx="13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304153" name="Text Box 25"/>
              <p:cNvSpPr txBox="1">
                <a:spLocks noChangeArrowheads="1"/>
              </p:cNvSpPr>
              <p:nvPr/>
            </p:nvSpPr>
            <p:spPr bwMode="auto">
              <a:xfrm>
                <a:off x="2126" y="948"/>
                <a:ext cx="133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0">
                    <a:cs typeface="+mn-cs"/>
                  </a:rPr>
                  <a:t>isClose(Opponent)</a:t>
                </a:r>
              </a:p>
            </p:txBody>
          </p:sp>
          <p:sp>
            <p:nvSpPr>
              <p:cNvPr id="304154" name="Text Box 26"/>
              <p:cNvSpPr txBox="1">
                <a:spLocks noChangeArrowheads="1"/>
              </p:cNvSpPr>
              <p:nvPr/>
            </p:nvSpPr>
            <p:spPr bwMode="auto">
              <a:xfrm>
                <a:off x="2197" y="1341"/>
                <a:ext cx="117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0">
                    <a:cs typeface="+mn-cs"/>
                  </a:rPr>
                  <a:t>allOpponentsFar</a:t>
                </a:r>
              </a:p>
            </p:txBody>
          </p:sp>
        </p:grpSp>
        <p:sp>
          <p:nvSpPr>
            <p:cNvPr id="304157" name="Freeform 29"/>
            <p:cNvSpPr>
              <a:spLocks/>
            </p:cNvSpPr>
            <p:nvPr/>
          </p:nvSpPr>
          <p:spPr bwMode="auto">
            <a:xfrm>
              <a:off x="991" y="1508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04158" name="Freeform 30"/>
            <p:cNvSpPr>
              <a:spLocks/>
            </p:cNvSpPr>
            <p:nvPr/>
          </p:nvSpPr>
          <p:spPr bwMode="auto">
            <a:xfrm>
              <a:off x="4195" y="1545"/>
              <a:ext cx="331" cy="162"/>
            </a:xfrm>
            <a:custGeom>
              <a:avLst/>
              <a:gdLst>
                <a:gd name="T0" fmla="*/ 0 w 458"/>
                <a:gd name="T1" fmla="*/ 8 h 280"/>
                <a:gd name="T2" fmla="*/ 229 w 458"/>
                <a:gd name="T3" fmla="*/ 279 h 280"/>
                <a:gd name="T4" fmla="*/ 458 w 458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8" h="280">
                  <a:moveTo>
                    <a:pt x="0" y="8"/>
                  </a:moveTo>
                  <a:cubicBezTo>
                    <a:pt x="76" y="144"/>
                    <a:pt x="153" y="280"/>
                    <a:pt x="229" y="279"/>
                  </a:cubicBezTo>
                  <a:cubicBezTo>
                    <a:pt x="305" y="278"/>
                    <a:pt x="420" y="45"/>
                    <a:pt x="45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304160" name="AutoShape 32"/>
          <p:cNvSpPr>
            <a:spLocks noChangeArrowheads="1"/>
          </p:cNvSpPr>
          <p:nvPr/>
        </p:nvSpPr>
        <p:spPr bwMode="auto">
          <a:xfrm flipH="1">
            <a:off x="5003800" y="2843213"/>
            <a:ext cx="3765550" cy="849312"/>
          </a:xfrm>
          <a:prstGeom prst="wedgeEllipseCallout">
            <a:avLst>
              <a:gd name="adj1" fmla="val 21204"/>
              <a:gd name="adj2" fmla="val -1075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b="0">
                <a:cs typeface="+mn-cs"/>
              </a:rPr>
              <a:t>The learning agent jumps between players</a:t>
            </a:r>
          </a:p>
        </p:txBody>
      </p:sp>
    </p:spTree>
    <p:extLst>
      <p:ext uri="{BB962C8B-B14F-4D97-AF65-F5344CB8AC3E}">
        <p14:creationId xmlns:p14="http://schemas.microsoft.com/office/powerpoint/2010/main" val="49155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45" grpId="0" build="p"/>
      <p:bldP spid="304156" grpId="0" animBg="1"/>
      <p:bldP spid="3041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Our Proposed Method</a:t>
            </a:r>
          </a:p>
        </p:txBody>
      </p:sp>
      <p:sp>
        <p:nvSpPr>
          <p:cNvPr id="3184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98463" y="1414463"/>
            <a:ext cx="8229600" cy="44211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Learn a </a:t>
            </a:r>
            <a:r>
              <a:rPr lang="en-US" dirty="0" smtClean="0">
                <a:solidFill>
                  <a:srgbClr val="008000"/>
                </a:solidFill>
                <a:cs typeface="+mn-cs"/>
              </a:rPr>
              <a:t>relational macro </a:t>
            </a:r>
            <a:r>
              <a:rPr lang="en-US" dirty="0" smtClean="0">
                <a:cs typeface="+mn-cs"/>
              </a:rPr>
              <a:t>that describes a successful strategy in the source task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Execute the macro in the target task to </a:t>
            </a:r>
            <a:r>
              <a:rPr lang="en-US" dirty="0" smtClean="0">
                <a:solidFill>
                  <a:srgbClr val="008000"/>
                </a:solidFill>
                <a:cs typeface="+mn-cs"/>
              </a:rPr>
              <a:t>demonstrate </a:t>
            </a:r>
            <a:r>
              <a:rPr lang="en-US" dirty="0" smtClean="0">
                <a:cs typeface="+mn-cs"/>
              </a:rPr>
              <a:t>the successful strategy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Continue learning the target task with standard RL after the demonstration</a:t>
            </a:r>
          </a:p>
        </p:txBody>
      </p:sp>
    </p:spTree>
    <p:extLst>
      <p:ext uri="{BB962C8B-B14F-4D97-AF65-F5344CB8AC3E}">
        <p14:creationId xmlns:p14="http://schemas.microsoft.com/office/powerpoint/2010/main" val="369167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4" grpId="0" build="p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778</Words>
  <Application>Microsoft Macintosh PowerPoint</Application>
  <PresentationFormat>Bildschirmpräsentation (4:3)</PresentationFormat>
  <Paragraphs>160</Paragraphs>
  <Slides>18</Slides>
  <Notes>10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7_Standarddesign</vt:lpstr>
      <vt:lpstr>Diagramm</vt:lpstr>
      <vt:lpstr>Web-Mining Agents Cooperating Agents for Information Retrieval</vt:lpstr>
      <vt:lpstr>Relational Macros for Transfer in Reinforcement Learning</vt:lpstr>
      <vt:lpstr>Transfer Learning Scenario</vt:lpstr>
      <vt:lpstr>Goals of Transfer Learning</vt:lpstr>
      <vt:lpstr>Reinforcement Learning</vt:lpstr>
      <vt:lpstr>The RoboCup Domain</vt:lpstr>
      <vt:lpstr>Transfer in Reinforcement Learning</vt:lpstr>
      <vt:lpstr>Representing a Multi-step Strategy</vt:lpstr>
      <vt:lpstr>Our Proposed Method</vt:lpstr>
      <vt:lpstr>Learning a Relational Macro</vt:lpstr>
      <vt:lpstr>Learning Macro Structure</vt:lpstr>
      <vt:lpstr>Learning Macro Conditions</vt:lpstr>
      <vt:lpstr>Examples for Actions</vt:lpstr>
      <vt:lpstr>Examples for Transitions</vt:lpstr>
      <vt:lpstr>Transferring a Macro</vt:lpstr>
      <vt:lpstr>Advice in RL</vt:lpstr>
      <vt:lpstr>Sample Advice-Taking Results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381</cp:revision>
  <cp:lastPrinted>2014-10-18T14:57:02Z</cp:lastPrinted>
  <dcterms:created xsi:type="dcterms:W3CDTF">2010-04-27T12:26:40Z</dcterms:created>
  <dcterms:modified xsi:type="dcterms:W3CDTF">2016-01-27T20:06:04Z</dcterms:modified>
</cp:coreProperties>
</file>