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46"/>
  </p:notesMasterIdLst>
  <p:sldIdLst>
    <p:sldId id="393" r:id="rId2"/>
    <p:sldId id="391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92" r:id="rId22"/>
    <p:sldId id="366" r:id="rId23"/>
    <p:sldId id="367" r:id="rId24"/>
    <p:sldId id="368" r:id="rId25"/>
    <p:sldId id="369" r:id="rId26"/>
    <p:sldId id="370" r:id="rId27"/>
    <p:sldId id="372" r:id="rId28"/>
    <p:sldId id="371" r:id="rId29"/>
    <p:sldId id="373" r:id="rId30"/>
    <p:sldId id="374" r:id="rId31"/>
    <p:sldId id="376" r:id="rId32"/>
    <p:sldId id="377" r:id="rId33"/>
    <p:sldId id="379" r:id="rId34"/>
    <p:sldId id="380" r:id="rId35"/>
    <p:sldId id="381" r:id="rId36"/>
    <p:sldId id="382" r:id="rId37"/>
    <p:sldId id="383" r:id="rId38"/>
    <p:sldId id="384" r:id="rId39"/>
    <p:sldId id="385" r:id="rId40"/>
    <p:sldId id="386" r:id="rId41"/>
    <p:sldId id="387" r:id="rId42"/>
    <p:sldId id="388" r:id="rId43"/>
    <p:sldId id="389" r:id="rId44"/>
    <p:sldId id="390" r:id="rId45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DEE400-F32A-EE45-BF1A-5EB805C518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836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6604EF-7FB6-C94B-82E5-691878322861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044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2EF254-991E-1341-9E4E-3042DF8D70D4}" type="slidenum">
              <a:rPr lang="de-DE" sz="1200"/>
              <a:pPr/>
              <a:t>10</a:t>
            </a:fld>
            <a:endParaRPr lang="de-DE" sz="1200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C8E796-04F9-654A-9B6D-85EE535F0293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110A23-3A5F-484F-841F-44388B3F6B37}" type="slidenum">
              <a:rPr lang="de-DE" sz="1200"/>
              <a:pPr/>
              <a:t>12</a:t>
            </a:fld>
            <a:endParaRPr lang="de-DE" sz="1200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8E02D1-8B7D-EA4B-8F7A-26B1ABD2906F}" type="slidenum">
              <a:rPr lang="de-DE" sz="1200"/>
              <a:pPr/>
              <a:t>13</a:t>
            </a:fld>
            <a:endParaRPr lang="de-DE" sz="1200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C53252-AAAF-2342-B5AD-A6B5FE0BC2A2}" type="slidenum">
              <a:rPr lang="de-DE" sz="1200"/>
              <a:pPr/>
              <a:t>14</a:t>
            </a:fld>
            <a:endParaRPr lang="de-DE" sz="1200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F8593D-6791-5E48-91A0-B924CF3A8351}" type="slidenum">
              <a:rPr lang="de-DE" sz="1200"/>
              <a:pPr/>
              <a:t>15</a:t>
            </a:fld>
            <a:endParaRPr lang="de-DE" sz="1200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5B62D1-83F0-DB44-902C-1D3C9E768C99}" type="slidenum">
              <a:rPr lang="de-DE" sz="1200"/>
              <a:pPr/>
              <a:t>16</a:t>
            </a:fld>
            <a:endParaRPr lang="de-DE" sz="1200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653DE8-304A-EC46-B7B9-44F97D96C528}" type="slidenum">
              <a:rPr lang="de-DE" sz="1200"/>
              <a:pPr/>
              <a:t>17</a:t>
            </a:fld>
            <a:endParaRPr lang="de-DE" sz="1200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721A49-B578-C342-9097-E0A927321F42}" type="slidenum">
              <a:rPr lang="de-DE" sz="1200"/>
              <a:pPr/>
              <a:t>18</a:t>
            </a:fld>
            <a:endParaRPr lang="de-DE" sz="1200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AB1636-52D6-9346-BA56-0133AA0A20F9}" type="slidenum">
              <a:rPr lang="de-DE" sz="1200"/>
              <a:pPr/>
              <a:t>19</a:t>
            </a:fld>
            <a:endParaRPr lang="de-DE" sz="1200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A4C12A-0CC4-A341-A848-5D03B8DA3318}" type="slidenum">
              <a:rPr lang="de-DE" sz="1200"/>
              <a:pPr/>
              <a:t>2</a:t>
            </a:fld>
            <a:endParaRPr lang="de-DE" sz="1200"/>
          </a:p>
        </p:txBody>
      </p:sp>
      <p:sp>
        <p:nvSpPr>
          <p:cNvPr id="15362" name="Rectangle 1026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3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AD1880-40A2-B342-98F4-F953B1D0344E}" type="slidenum">
              <a:rPr lang="de-DE" sz="1200"/>
              <a:pPr/>
              <a:t>20</a:t>
            </a:fld>
            <a:endParaRPr lang="de-DE" sz="1200"/>
          </a:p>
        </p:txBody>
      </p:sp>
      <p:sp>
        <p:nvSpPr>
          <p:cNvPr id="5222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30A155-A122-6046-8C65-5B4C9026F466}" type="slidenum">
              <a:rPr lang="de-DE" sz="1200"/>
              <a:pPr/>
              <a:t>21</a:t>
            </a:fld>
            <a:endParaRPr lang="de-DE" sz="1200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59BB40-22FC-0B4D-8E00-020C036AC2A5}" type="slidenum">
              <a:rPr lang="de-DE" sz="1200"/>
              <a:pPr/>
              <a:t>22</a:t>
            </a:fld>
            <a:endParaRPr lang="de-DE" sz="1200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D6ADE4-3DD2-124A-A71C-41D3C8633D27}" type="slidenum">
              <a:rPr lang="de-DE" sz="1200"/>
              <a:pPr/>
              <a:t>23</a:t>
            </a:fld>
            <a:endParaRPr lang="de-DE" sz="1200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9F7BDE-90D0-774F-89B1-73F18440C4C5}" type="slidenum">
              <a:rPr lang="de-DE" sz="1200"/>
              <a:pPr/>
              <a:t>24</a:t>
            </a:fld>
            <a:endParaRPr lang="de-DE" sz="1200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AB11E3-71A7-0D4A-AECC-EE6B632A5975}" type="slidenum">
              <a:rPr lang="de-DE" sz="1200"/>
              <a:pPr/>
              <a:t>25</a:t>
            </a:fld>
            <a:endParaRPr lang="de-DE" sz="1200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8EEF98-40C6-A24A-99B8-939FB652E4DD}" type="slidenum">
              <a:rPr lang="de-DE" sz="1200"/>
              <a:pPr/>
              <a:t>26</a:t>
            </a:fld>
            <a:endParaRPr lang="de-DE" sz="1200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AC5BEF-BB6C-604C-8CB5-847482905B1C}" type="slidenum">
              <a:rPr lang="de-DE" sz="1200"/>
              <a:pPr/>
              <a:t>27</a:t>
            </a:fld>
            <a:endParaRPr lang="de-DE" sz="1200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66C484-8425-234C-9461-0529D234E11F}" type="slidenum">
              <a:rPr lang="de-DE" sz="1200"/>
              <a:pPr/>
              <a:t>28</a:t>
            </a:fld>
            <a:endParaRPr lang="de-DE" sz="1200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C4DCCF-0471-3B40-A1BF-51C8029AA6F9}" type="slidenum">
              <a:rPr lang="de-DE" sz="1200"/>
              <a:pPr/>
              <a:t>29</a:t>
            </a:fld>
            <a:endParaRPr lang="de-DE" sz="1200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ECCF30-E769-3443-A054-D9CC1E8292EC}" type="slidenum">
              <a:rPr lang="de-DE" sz="1200"/>
              <a:pPr/>
              <a:t>3</a:t>
            </a:fld>
            <a:endParaRPr lang="de-DE" sz="1200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525E57-73AE-7A4A-B548-BE6A2CE87E21}" type="slidenum">
              <a:rPr lang="de-DE" sz="1200"/>
              <a:pPr/>
              <a:t>30</a:t>
            </a:fld>
            <a:endParaRPr lang="de-DE" sz="1200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918417-3DC3-F449-B26F-479AB21A62FD}" type="slidenum">
              <a:rPr lang="de-DE" sz="1200"/>
              <a:pPr/>
              <a:t>31</a:t>
            </a:fld>
            <a:endParaRPr lang="de-DE" sz="1200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AE4FC5-4E32-CF4D-A29A-B8015FB289A3}" type="slidenum">
              <a:rPr lang="de-DE" sz="1200"/>
              <a:pPr/>
              <a:t>32</a:t>
            </a:fld>
            <a:endParaRPr lang="de-DE" sz="1200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65D362-3DBB-F049-8B14-0FB339606A99}" type="slidenum">
              <a:rPr lang="de-DE" sz="1200"/>
              <a:pPr/>
              <a:t>33</a:t>
            </a:fld>
            <a:endParaRPr lang="de-DE" sz="1200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91E920-288D-5C40-BA62-0BF5B1C6ECF9}" type="slidenum">
              <a:rPr lang="de-DE" sz="1200"/>
              <a:pPr/>
              <a:t>34</a:t>
            </a:fld>
            <a:endParaRPr lang="de-DE" sz="1200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C596D7-08B0-AB40-9D4F-65DFA13FA227}" type="slidenum">
              <a:rPr lang="de-DE" sz="1200"/>
              <a:pPr/>
              <a:t>35</a:t>
            </a:fld>
            <a:endParaRPr lang="de-DE" sz="1200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4B4F33-7C6B-6A4D-8395-84F98AFCDD11}" type="slidenum">
              <a:rPr lang="de-DE" sz="1200"/>
              <a:pPr/>
              <a:t>36</a:t>
            </a:fld>
            <a:endParaRPr lang="de-DE" sz="1200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6F0EEC-A403-9540-A86C-A3EB4CEABAFF}" type="slidenum">
              <a:rPr lang="de-DE" sz="1200"/>
              <a:pPr/>
              <a:t>37</a:t>
            </a:fld>
            <a:endParaRPr lang="de-DE" sz="1200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7224EC-B22E-ED47-9131-7403E5741273}" type="slidenum">
              <a:rPr lang="de-DE" sz="1200"/>
              <a:pPr/>
              <a:t>38</a:t>
            </a:fld>
            <a:endParaRPr lang="de-DE" sz="1200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E7B15-3CEC-9A41-9260-8AEB612AF47B}" type="slidenum">
              <a:rPr lang="de-DE" sz="1200"/>
              <a:pPr/>
              <a:t>39</a:t>
            </a:fld>
            <a:endParaRPr lang="de-DE" sz="1200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FAD18B-6AB4-9E4A-8E11-7E5178DF32D3}" type="slidenum">
              <a:rPr lang="de-DE" sz="1200"/>
              <a:pPr/>
              <a:t>4</a:t>
            </a:fld>
            <a:endParaRPr lang="de-DE" sz="1200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14F4A6-69A4-F14B-B39C-3B42D01B95FB}" type="slidenum">
              <a:rPr lang="de-DE" sz="1200"/>
              <a:pPr/>
              <a:t>40</a:t>
            </a:fld>
            <a:endParaRPr lang="de-DE" sz="1200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250094-9720-8741-B370-FA11B9536523}" type="slidenum">
              <a:rPr lang="de-DE" sz="1200"/>
              <a:pPr/>
              <a:t>41</a:t>
            </a:fld>
            <a:endParaRPr lang="de-DE" sz="1200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1CE249-E4E7-314B-9935-3AE7D139EE4F}" type="slidenum">
              <a:rPr lang="de-DE" sz="1200"/>
              <a:pPr/>
              <a:t>42</a:t>
            </a:fld>
            <a:endParaRPr lang="de-DE" sz="1200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AA2FC9-2A72-C344-BB28-6F6D27512346}" type="slidenum">
              <a:rPr lang="de-DE" sz="1200"/>
              <a:pPr/>
              <a:t>43</a:t>
            </a:fld>
            <a:endParaRPr lang="de-DE" sz="1200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2CC7-39DA-5449-9988-03D7CF941222}" type="slidenum">
              <a:rPr lang="de-DE" sz="1200"/>
              <a:pPr/>
              <a:t>44</a:t>
            </a:fld>
            <a:endParaRPr lang="de-DE" sz="1200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6AC5CA-78DE-2F41-A108-BC1949C3E43B}" type="slidenum">
              <a:rPr lang="de-DE" sz="1200"/>
              <a:pPr/>
              <a:t>5</a:t>
            </a:fld>
            <a:endParaRPr lang="de-DE" sz="1200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044B18-7516-3041-BC69-A8658805A1AF}" type="slidenum">
              <a:rPr lang="de-DE" sz="1200"/>
              <a:pPr/>
              <a:t>6</a:t>
            </a:fld>
            <a:endParaRPr lang="de-DE" sz="1200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50BA3B-3481-8648-97D8-C11430B9F43A}" type="slidenum">
              <a:rPr lang="de-DE" sz="1200"/>
              <a:pPr/>
              <a:t>7</a:t>
            </a:fld>
            <a:endParaRPr lang="de-DE" sz="1200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55E531-DE6D-C943-A8EE-BE3A0E3F6A73}" type="slidenum">
              <a:rPr lang="de-DE" sz="1200"/>
              <a:pPr/>
              <a:t>8</a:t>
            </a:fld>
            <a:endParaRPr lang="de-DE" sz="1200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22A622-98D5-1747-86DC-B50FE1847BD7}" type="slidenum">
              <a:rPr lang="de-DE" sz="1200"/>
              <a:pPr/>
              <a:t>9</a:t>
            </a:fld>
            <a:endParaRPr lang="de-DE" sz="1200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9144000" cy="4038600"/>
            <a:chOff x="0" y="0"/>
            <a:chExt cx="5760" cy="2544"/>
          </a:xfrm>
        </p:grpSpPr>
        <p:sp>
          <p:nvSpPr>
            <p:cNvPr id="5" name="Rectangle 6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220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0" y="2196"/>
              <a:ext cx="5756" cy="237"/>
              <a:chOff x="0" y="768"/>
              <a:chExt cx="5760" cy="197"/>
            </a:xfrm>
          </p:grpSpPr>
          <p:sp>
            <p:nvSpPr>
              <p:cNvPr id="8" name="Rectangle 8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en-US" i="0">
                  <a:latin typeface="Times" charset="0"/>
                </a:endParaRPr>
              </a:p>
            </p:txBody>
          </p:sp>
          <p:sp>
            <p:nvSpPr>
              <p:cNvPr id="12" name="Rectangle 12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2" y="244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3470275"/>
            <a:ext cx="9139238" cy="74613"/>
          </a:xfrm>
          <a:prstGeom prst="rect">
            <a:avLst/>
          </a:prstGeom>
          <a:solidFill>
            <a:srgbClr val="777777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Times" pitchFamily="-109" charset="0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820CC3-218D-C848-BEE2-BD4185A8AA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53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40F07-2840-6042-A814-7A2434F3AB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82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228850" cy="63246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534150" cy="63246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268E5-3FDB-D448-A280-6295D29DB5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49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DBEBC-980D-7C46-8252-6985617C3C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57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1B551-5C85-B545-A3E7-84F93443B8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86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748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D729-112C-DC4A-BBB1-90B733FD51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78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105AD-C593-A74C-8094-969DBC917E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48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4FA1E-592E-254F-83EB-A38F9115E2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302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067C6-48B3-024E-8927-493B874334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43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3DD65-4BE9-9A4E-A903-094EBF6901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3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44508-0F2B-CB47-B2C8-3C447DDFF5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04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905000"/>
            <a:ext cx="381000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i="0">
              <a:latin typeface="Times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flipH="1">
            <a:off x="8686800" y="1905000"/>
            <a:ext cx="454025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i="0">
              <a:latin typeface="Times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324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7D6702A-416B-D245-9F82-F7820528A4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1752600"/>
            <a:chOff x="0" y="0"/>
            <a:chExt cx="5760" cy="1104"/>
          </a:xfrm>
        </p:grpSpPr>
        <p:grpSp>
          <p:nvGrpSpPr>
            <p:cNvPr id="1034" name="Group 8"/>
            <p:cNvGrpSpPr>
              <a:grpSpLocks/>
            </p:cNvGrpSpPr>
            <p:nvPr userDrawn="1"/>
          </p:nvGrpSpPr>
          <p:grpSpPr bwMode="auto">
            <a:xfrm>
              <a:off x="4" y="768"/>
              <a:ext cx="5756" cy="240"/>
              <a:chOff x="0" y="768"/>
              <a:chExt cx="5760" cy="197"/>
            </a:xfrm>
          </p:grpSpPr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" name="Rectangle 10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" name="Rectangle 11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" name="Rectangle 12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endParaRPr lang="en-US" i="0">
                  <a:latin typeface="Times" charset="0"/>
                </a:endParaRPr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5" name="Rectangle 14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768"/>
            </a:xfrm>
            <a:prstGeom prst="rect">
              <a:avLst/>
            </a:prstGeom>
            <a:blipFill dpi="0" rotWithShape="1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>
              <a:off x="2" y="100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>
              <a:off x="3" y="746"/>
              <a:ext cx="5757" cy="47"/>
            </a:xfrm>
            <a:prstGeom prst="rect">
              <a:avLst/>
            </a:prstGeom>
            <a:solidFill>
              <a:srgbClr val="777777">
                <a:alpha val="3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91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33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748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09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Grande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9" charset="2"/>
        <a:buChar char="§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9" charset="2"/>
        <a:buChar char="§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9" charset="2"/>
        <a:buChar char="§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9" charset="2"/>
        <a:buChar char="§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1268413"/>
            <a:ext cx="89281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Web-Mining Agents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Multiple Agents and Rational Behavior:</a:t>
            </a:r>
            <a:b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Mechanism Design</a:t>
            </a:r>
            <a:endParaRPr lang="en-US" sz="40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495800"/>
            <a:ext cx="7467600" cy="1752600"/>
          </a:xfrm>
        </p:spPr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Ralf Möller</a:t>
            </a:r>
          </a:p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Institut für Informationssysteme</a:t>
            </a:r>
          </a:p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Universität zu Lübeck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Implementation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We did not specify the type of equilibrium in the definition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Nash</a:t>
            </a:r>
          </a:p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Bayes-Nash</a:t>
            </a:r>
          </a:p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Dominant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i="0">
                <a:latin typeface="Times New Roman" charset="0"/>
              </a:rPr>
              <a:t>u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(s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*(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),s*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),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</a:t>
            </a:r>
            <a:r>
              <a:rPr lang="en-US" b="1" i="0">
                <a:latin typeface="cmsy10" charset="0"/>
              </a:rPr>
              <a:t>¸</a:t>
            </a:r>
            <a:r>
              <a:rPr lang="en-US" b="1" i="0">
                <a:latin typeface="Times New Roman" charset="0"/>
              </a:rPr>
              <a:t> u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(s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’(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),s*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),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), </a:t>
            </a:r>
            <a:r>
              <a:rPr lang="en-US" b="1" i="0">
                <a:latin typeface="Symbol" charset="0"/>
                <a:cs typeface="Symbol" charset="0"/>
              </a:rPr>
              <a:t>∀</a:t>
            </a:r>
            <a:r>
              <a:rPr lang="en-US" b="1" i="0">
                <a:latin typeface="Times New Roman" charset="0"/>
              </a:rPr>
              <a:t> i, </a:t>
            </a:r>
            <a:r>
              <a:rPr lang="en-US" b="1" i="0">
                <a:latin typeface="Symbol" charset="0"/>
                <a:cs typeface="Symbol" charset="0"/>
              </a:rPr>
              <a:t>∀</a:t>
            </a:r>
            <a:r>
              <a:rPr lang="en-US" b="1" i="0">
                <a:latin typeface="Times New Roman" charset="0"/>
              </a:rPr>
              <a:t> 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>
                <a:latin typeface="Times New Roman" charset="0"/>
              </a:rPr>
              <a:t>, </a:t>
            </a:r>
            <a:r>
              <a:rPr lang="en-US" b="1" i="0">
                <a:latin typeface="Symbol" charset="0"/>
                <a:cs typeface="Symbol" charset="0"/>
              </a:rPr>
              <a:t>∀</a:t>
            </a:r>
            <a:r>
              <a:rPr lang="en-US" b="1" i="0">
                <a:latin typeface="Times New Roman" charset="0"/>
              </a:rPr>
              <a:t> 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’ </a:t>
            </a:r>
            <a:r>
              <a:rPr lang="en-US" b="1" i="0">
                <a:latin typeface="Symbol" charset="0"/>
              </a:rPr>
              <a:t>¹</a:t>
            </a:r>
            <a:r>
              <a:rPr lang="en-US" b="1" i="0">
                <a:latin typeface="Times New Roman" charset="0"/>
              </a:rPr>
              <a:t> 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*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609600" y="44958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i="0">
                <a:latin typeface="Times New Roman" charset="0"/>
              </a:rPr>
              <a:t>E[u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(s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*(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),s*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),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)]</a:t>
            </a:r>
            <a:r>
              <a:rPr lang="en-US" b="1" i="0">
                <a:latin typeface="cmsy10" charset="0"/>
              </a:rPr>
              <a:t>¸</a:t>
            </a:r>
            <a:r>
              <a:rPr lang="en-US" b="1" i="0">
                <a:latin typeface="Times New Roman" charset="0"/>
              </a:rPr>
              <a:t> E[u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(s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’(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),s*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),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)], </a:t>
            </a:r>
            <a:r>
              <a:rPr lang="en-US" b="1" i="0">
                <a:latin typeface="Symbol" charset="0"/>
                <a:cs typeface="Symbol" charset="0"/>
              </a:rPr>
              <a:t>∀</a:t>
            </a:r>
            <a:r>
              <a:rPr lang="en-US" b="1" i="0">
                <a:latin typeface="Times New Roman" charset="0"/>
              </a:rPr>
              <a:t> i, </a:t>
            </a:r>
            <a:r>
              <a:rPr lang="en-US" b="1" i="0">
                <a:latin typeface="Symbol" charset="0"/>
                <a:cs typeface="Symbol" charset="0"/>
              </a:rPr>
              <a:t>∀</a:t>
            </a:r>
            <a:r>
              <a:rPr lang="en-US" b="1" i="0">
                <a:latin typeface="Times New Roman" charset="0"/>
              </a:rPr>
              <a:t> 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>
                <a:latin typeface="Times New Roman" charset="0"/>
              </a:rPr>
              <a:t>, </a:t>
            </a:r>
            <a:r>
              <a:rPr lang="en-US" b="1" i="0">
                <a:latin typeface="Symbol" charset="0"/>
                <a:cs typeface="Symbol" charset="0"/>
              </a:rPr>
              <a:t>∀</a:t>
            </a:r>
            <a:r>
              <a:rPr lang="en-US" b="1" i="0">
                <a:latin typeface="Times New Roman" charset="0"/>
              </a:rPr>
              <a:t> 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’ </a:t>
            </a:r>
            <a:r>
              <a:rPr lang="en-US" b="1" i="0">
                <a:latin typeface="Symbol" charset="0"/>
              </a:rPr>
              <a:t>¹</a:t>
            </a:r>
            <a:r>
              <a:rPr lang="en-US" b="1" i="0">
                <a:latin typeface="Times New Roman" charset="0"/>
              </a:rPr>
              <a:t> 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*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762000" y="5867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0">
                <a:latin typeface="Times New Roman" charset="0"/>
              </a:rPr>
              <a:t>u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(s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*(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),s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),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</a:t>
            </a:r>
            <a:r>
              <a:rPr lang="en-US" b="1" i="0">
                <a:latin typeface="cmsy10" charset="0"/>
              </a:rPr>
              <a:t>¸</a:t>
            </a:r>
            <a:r>
              <a:rPr lang="en-US" b="1" i="0">
                <a:latin typeface="Times New Roman" charset="0"/>
              </a:rPr>
              <a:t> u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(s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’(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),s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(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-i</a:t>
            </a:r>
            <a:r>
              <a:rPr lang="en-US" b="1" i="0">
                <a:latin typeface="Times New Roman" charset="0"/>
              </a:rPr>
              <a:t>),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), </a:t>
            </a:r>
            <a:r>
              <a:rPr lang="en-US" b="1" i="0">
                <a:latin typeface="Symbol" charset="0"/>
                <a:cs typeface="Symbol" charset="0"/>
              </a:rPr>
              <a:t>∀</a:t>
            </a:r>
            <a:r>
              <a:rPr lang="en-US" b="1" i="0">
                <a:latin typeface="Times New Roman" charset="0"/>
              </a:rPr>
              <a:t> i, </a:t>
            </a:r>
            <a:r>
              <a:rPr lang="en-US" b="1" i="0">
                <a:latin typeface="Symbol" charset="0"/>
                <a:cs typeface="Symbol" charset="0"/>
              </a:rPr>
              <a:t>∀</a:t>
            </a:r>
            <a:r>
              <a:rPr lang="en-US" b="1" i="0">
                <a:latin typeface="Times New Roman" charset="0"/>
              </a:rPr>
              <a:t> </a:t>
            </a:r>
            <a:r>
              <a:rPr lang="en-US" b="1" i="0">
                <a:latin typeface="Symbol" charset="0"/>
              </a:rPr>
              <a:t>q</a:t>
            </a:r>
            <a:r>
              <a:rPr lang="en-US" b="1" i="0">
                <a:latin typeface="Times New Roman" charset="0"/>
              </a:rPr>
              <a:t>, </a:t>
            </a:r>
            <a:r>
              <a:rPr lang="en-US" b="1" i="0">
                <a:latin typeface="Symbol" charset="0"/>
                <a:cs typeface="Symbol" charset="0"/>
              </a:rPr>
              <a:t>∀</a:t>
            </a:r>
            <a:r>
              <a:rPr lang="en-US" b="1" i="0">
                <a:latin typeface="Times New Roman" charset="0"/>
              </a:rPr>
              <a:t> s</a:t>
            </a:r>
            <a:r>
              <a:rPr lang="en-US" b="1" i="0" baseline="-25000">
                <a:latin typeface="Times New Roman" charset="0"/>
              </a:rPr>
              <a:t>i</a:t>
            </a:r>
            <a:r>
              <a:rPr lang="en-US" b="1" i="0">
                <a:latin typeface="Times New Roman" charset="0"/>
              </a:rPr>
              <a:t>’</a:t>
            </a:r>
            <a:r>
              <a:rPr lang="en-US" altLang="ja-JP" b="1" i="0">
                <a:latin typeface="Symbol" charset="0"/>
              </a:rPr>
              <a:t>¹</a:t>
            </a:r>
            <a:r>
              <a:rPr lang="en-US" altLang="ja-JP" b="1" i="0">
                <a:latin typeface="Times New Roman" charset="0"/>
              </a:rPr>
              <a:t> s</a:t>
            </a:r>
            <a:r>
              <a:rPr lang="en-US" altLang="ja-JP" b="1" i="0" baseline="-25000">
                <a:latin typeface="Times New Roman" charset="0"/>
              </a:rPr>
              <a:t>i</a:t>
            </a:r>
            <a:r>
              <a:rPr lang="en-US" altLang="ja-JP" b="1" i="0">
                <a:latin typeface="Times New Roman" charset="0"/>
              </a:rPr>
              <a:t>*, </a:t>
            </a:r>
            <a:r>
              <a:rPr lang="en-US" altLang="ja-JP" b="1" i="0">
                <a:latin typeface="Symbol" charset="0"/>
                <a:cs typeface="Symbol" charset="0"/>
              </a:rPr>
              <a:t>∀</a:t>
            </a:r>
            <a:r>
              <a:rPr lang="en-US" altLang="ja-JP" b="1" i="0">
                <a:latin typeface="Times New Roman" charset="0"/>
              </a:rPr>
              <a:t> s</a:t>
            </a:r>
            <a:r>
              <a:rPr lang="en-US" altLang="ja-JP" b="1" i="0" baseline="-25000">
                <a:latin typeface="Times New Roman" charset="0"/>
              </a:rPr>
              <a:t>-i</a:t>
            </a:r>
            <a:endParaRPr lang="en-US" b="1" i="0" baseline="-25000">
              <a:latin typeface="Times New Roman" charset="0"/>
            </a:endParaRPr>
          </a:p>
        </p:txBody>
      </p:sp>
      <p:sp>
        <p:nvSpPr>
          <p:cNvPr id="30726" name="Line 7"/>
          <p:cNvSpPr>
            <a:spLocks noChangeShapeType="1"/>
          </p:cNvSpPr>
          <p:nvPr/>
        </p:nvSpPr>
        <p:spPr bwMode="auto">
          <a:xfrm>
            <a:off x="381000" y="2971800"/>
            <a:ext cx="0" cy="34290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Direct Mechanisms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Recall that a mechanism specifies the strategy sets of the agents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These sets can contain complex strategies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Direct mechanisms: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Mechanism in which S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=</a:t>
            </a:r>
            <a:r>
              <a:rPr lang="en-US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 for all i, and g(</a:t>
            </a:r>
            <a:r>
              <a:rPr lang="en-US" sz="2400"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)=f(</a:t>
            </a:r>
            <a:r>
              <a:rPr lang="en-US" sz="2400"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) for all </a:t>
            </a:r>
            <a:r>
              <a:rPr lang="en-US" sz="2400"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b="1"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sz="2400" b="1"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  <a:sym typeface="Symbol" charset="0"/>
              </a:rPr>
              <a:t>1</a:t>
            </a:r>
            <a:r>
              <a:rPr lang="en-US" sz="2400" b="1">
                <a:latin typeface="cmsy10" charset="0"/>
                <a:ea typeface="ＭＳ Ｐゴシック" charset="0"/>
                <a:sym typeface="Symbol" charset="0"/>
              </a:rPr>
              <a:t>x</a:t>
            </a:r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…</a:t>
            </a:r>
            <a:r>
              <a:rPr lang="en-US" sz="2400" b="1">
                <a:latin typeface="cmsy10" charset="0"/>
                <a:ea typeface="ＭＳ Ｐゴシック" charset="0"/>
                <a:sym typeface="Symbol" charset="0"/>
              </a:rPr>
              <a:t>x</a:t>
            </a:r>
            <a:r>
              <a:rPr lang="en-US" sz="2400" b="1">
                <a:latin typeface="Symbol" charset="0"/>
                <a:ea typeface="ＭＳ Ｐゴシック" charset="0"/>
                <a:sym typeface="Symbol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  <a:sym typeface="Symbol" charset="0"/>
              </a:rPr>
              <a:t>n</a:t>
            </a:r>
            <a:r>
              <a:rPr lang="en-US" sz="2400">
                <a:latin typeface="Lucida Grande" charset="0"/>
                <a:ea typeface="ＭＳ Ｐゴシック" charset="0"/>
                <a:sym typeface="Symbo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Incentive-compatible: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A direct mechanism is incentive-compatible if it has an equilibrium s</a:t>
            </a:r>
            <a:r>
              <a:rPr lang="en-US" sz="2400" baseline="30000">
                <a:latin typeface="Lucida Grande" charset="0"/>
                <a:ea typeface="ＭＳ Ｐゴシック" charset="0"/>
              </a:rPr>
              <a:t>* </a:t>
            </a:r>
            <a:r>
              <a:rPr lang="en-US" sz="2400">
                <a:latin typeface="Lucida Grande" charset="0"/>
                <a:ea typeface="ＭＳ Ｐゴシック" charset="0"/>
              </a:rPr>
              <a:t> where s</a:t>
            </a:r>
            <a:r>
              <a:rPr lang="en-US" sz="2400" baseline="30000">
                <a:latin typeface="Lucida Grande" charset="0"/>
                <a:ea typeface="ＭＳ Ｐゴシック" charset="0"/>
              </a:rPr>
              <a:t>*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(</a:t>
            </a:r>
            <a:r>
              <a:rPr lang="en-US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)=</a:t>
            </a:r>
            <a:r>
              <a:rPr lang="en-US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 for all </a:t>
            </a:r>
            <a:r>
              <a:rPr lang="en-US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 b="1"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sz="2400" b="1">
                <a:latin typeface="Symbol" charset="0"/>
                <a:ea typeface="ＭＳ Ｐゴシック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 and all 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(truth telling by all agents is an equilibrium)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  <a:latin typeface="Lucida Grande" charset="0"/>
                <a:ea typeface="ＭＳ Ｐゴシック" charset="0"/>
              </a:rPr>
              <a:t>Strategy-proof</a:t>
            </a:r>
            <a:r>
              <a:rPr lang="en-US" sz="2400">
                <a:latin typeface="Lucida Grande" charset="0"/>
                <a:ea typeface="ＭＳ Ｐゴシック" charset="0"/>
              </a:rPr>
              <a:t> if dominant-strategy equilibrium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Dominant Strategy Implementation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Is a certain social choice function implementable in dominant strategies?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In principle we would need to consider all possible mechanisms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Revelation Principle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 (for Dom Strategies)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Suppose there exists a mechanism M=(S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1</a:t>
            </a:r>
            <a:r>
              <a:rPr lang="en-US" sz="2400">
                <a:latin typeface="Lucida Grande" charset="0"/>
                <a:ea typeface="ＭＳ Ｐゴシック" charset="0"/>
              </a:rPr>
              <a:t>,…,S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n</a:t>
            </a:r>
            <a:r>
              <a:rPr lang="en-US" sz="2400">
                <a:latin typeface="Lucida Grande" charset="0"/>
                <a:ea typeface="ＭＳ Ｐゴシック" charset="0"/>
              </a:rPr>
              <a:t>,g(</a:t>
            </a:r>
            <a:r>
              <a:rPr lang="en-US" sz="2400" b="1">
                <a:latin typeface="cmsy10" charset="0"/>
                <a:ea typeface="ＭＳ Ｐゴシック" charset="0"/>
              </a:rPr>
              <a:t>.</a:t>
            </a:r>
            <a:r>
              <a:rPr lang="en-US" sz="2400">
                <a:latin typeface="Lucida Grande" charset="0"/>
                <a:ea typeface="ＭＳ Ｐゴシック" charset="0"/>
              </a:rPr>
              <a:t>)) that implements social choice function f() in dominant strategies. Then there is a direct strategy-proof mechanism, M’,  which also implements f().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Revelation Principle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“the computations that go on within the mind of any bidder in the nondirect mechanism are shifted to become part of the mechanism in the direct mechanism” [McAfee&amp;McMillian 87]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sz="28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Consider the incentive-compatible direct-revelation implementation of an English auction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Revelation Principle: Proof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4958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M=(S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,…,S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,g()) implements SCF f() in dom str. 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Construct direct mechanism M’=(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n</a:t>
            </a:r>
            <a:r>
              <a:rPr lang="en-US" sz="2000">
                <a:latin typeface="Lucida Grande" charset="0"/>
                <a:ea typeface="ＭＳ Ｐゴシック" charset="0"/>
              </a:rPr>
              <a:t>,f(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>
                <a:latin typeface="Lucida Grande" charset="0"/>
                <a:ea typeface="ＭＳ Ｐゴシック" charset="0"/>
              </a:rPr>
              <a:t>))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By contradiction, assume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>
                <a:latin typeface="Lucida Grande" charset="0"/>
                <a:ea typeface="ＭＳ Ｐゴシック" charset="0"/>
              </a:rPr>
              <a:t> </a:t>
            </a:r>
            <a:r>
              <a:rPr lang="en-US" sz="2000" b="1">
                <a:latin typeface="cmsy10" charset="0"/>
                <a:ea typeface="ＭＳ Ｐゴシック" charset="0"/>
              </a:rPr>
              <a:t>∃</a:t>
            </a:r>
            <a:r>
              <a:rPr lang="en-US" sz="2000">
                <a:latin typeface="Lucida Grande" charset="0"/>
                <a:ea typeface="ＭＳ Ｐゴシック" charset="0"/>
              </a:rPr>
              <a:t> 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Symbol" charset="0"/>
                <a:ea typeface="ＭＳ Ｐゴシック" charset="0"/>
              </a:rPr>
              <a:t>¹q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 s.t. u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(f(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)&gt;u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(f(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</a:rPr>
              <a:t>for some 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Symbol" charset="0"/>
                <a:ea typeface="ＭＳ Ｐゴシック" charset="0"/>
              </a:rPr>
              <a:t>¹q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, some 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.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But, because f(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>
                <a:latin typeface="Lucida Grande" charset="0"/>
                <a:ea typeface="ＭＳ Ｐゴシック" charset="0"/>
              </a:rPr>
              <a:t>)=g(s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sz="2000">
                <a:latin typeface="Lucida Grande" charset="0"/>
                <a:ea typeface="ＭＳ Ｐゴシック" charset="0"/>
              </a:rPr>
              <a:t>(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>
                <a:latin typeface="Lucida Grande" charset="0"/>
                <a:ea typeface="ＭＳ Ｐゴシック" charset="0"/>
              </a:rPr>
              <a:t>)), this implies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</a:rPr>
              <a:t>u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(g(s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sz="2000">
                <a:latin typeface="Lucida Grande" charset="0"/>
                <a:ea typeface="ＭＳ Ｐゴシック" charset="0"/>
              </a:rPr>
              <a:t>(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),s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altLang="ja-JP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)),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)&gt;u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(g(s</a:t>
            </a:r>
            <a:r>
              <a:rPr lang="en-US" altLang="ja-JP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),s</a:t>
            </a:r>
            <a:r>
              <a:rPr lang="en-US" altLang="ja-JP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)),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endParaRPr lang="en-US" sz="2000">
              <a:latin typeface="Lucida Grande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</a:rPr>
              <a:t>Which contradicts the strategy-proofness of s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sz="2000">
                <a:latin typeface="Lucida Grande" charset="0"/>
                <a:ea typeface="ＭＳ Ｐゴシック" charset="0"/>
              </a:rPr>
              <a:t> in 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Revelation Principle: Intuition</a:t>
            </a:r>
          </a:p>
        </p:txBody>
      </p:sp>
      <p:grpSp>
        <p:nvGrpSpPr>
          <p:cNvPr id="40962" name="Group 3"/>
          <p:cNvGrpSpPr>
            <a:grpSpLocks/>
          </p:cNvGrpSpPr>
          <p:nvPr/>
        </p:nvGrpSpPr>
        <p:grpSpPr bwMode="auto">
          <a:xfrm>
            <a:off x="609600" y="2189163"/>
            <a:ext cx="8331200" cy="3851275"/>
            <a:chOff x="368" y="2192"/>
            <a:chExt cx="5248" cy="1962"/>
          </a:xfrm>
        </p:grpSpPr>
        <p:sp>
          <p:nvSpPr>
            <p:cNvPr id="40963" name="Rectangle 4"/>
            <p:cNvSpPr>
              <a:spLocks noChangeArrowheads="1"/>
            </p:cNvSpPr>
            <p:nvPr/>
          </p:nvSpPr>
          <p:spPr bwMode="auto">
            <a:xfrm>
              <a:off x="1904" y="3546"/>
              <a:ext cx="873" cy="537"/>
            </a:xfrm>
            <a:prstGeom prst="rect">
              <a:avLst/>
            </a:prstGeom>
            <a:noFill/>
            <a:ln w="2381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Rectangle 5"/>
            <p:cNvSpPr>
              <a:spLocks noChangeArrowheads="1"/>
            </p:cNvSpPr>
            <p:nvPr/>
          </p:nvSpPr>
          <p:spPr bwMode="auto">
            <a:xfrm>
              <a:off x="1912" y="2616"/>
              <a:ext cx="873" cy="538"/>
            </a:xfrm>
            <a:prstGeom prst="rect">
              <a:avLst/>
            </a:prstGeom>
            <a:noFill/>
            <a:ln w="23813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Rectangle 6"/>
            <p:cNvSpPr>
              <a:spLocks noChangeArrowheads="1"/>
            </p:cNvSpPr>
            <p:nvPr/>
          </p:nvSpPr>
          <p:spPr bwMode="auto">
            <a:xfrm>
              <a:off x="3456" y="2616"/>
              <a:ext cx="1200" cy="1452"/>
            </a:xfrm>
            <a:prstGeom prst="rect">
              <a:avLst/>
            </a:prstGeom>
            <a:noFill/>
            <a:ln w="23813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Rectangle 7"/>
            <p:cNvSpPr>
              <a:spLocks noChangeArrowheads="1"/>
            </p:cNvSpPr>
            <p:nvPr/>
          </p:nvSpPr>
          <p:spPr bwMode="auto">
            <a:xfrm>
              <a:off x="457" y="2660"/>
              <a:ext cx="56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Agent 1’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67" name="Rectangle 8"/>
            <p:cNvSpPr>
              <a:spLocks noChangeArrowheads="1"/>
            </p:cNvSpPr>
            <p:nvPr/>
          </p:nvSpPr>
          <p:spPr bwMode="auto">
            <a:xfrm>
              <a:off x="1019" y="2660"/>
              <a:ext cx="8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68" name="Rectangle 9"/>
            <p:cNvSpPr>
              <a:spLocks noChangeArrowheads="1"/>
            </p:cNvSpPr>
            <p:nvPr/>
          </p:nvSpPr>
          <p:spPr bwMode="auto">
            <a:xfrm>
              <a:off x="1100" y="2660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69" name="Rectangle 10"/>
            <p:cNvSpPr>
              <a:spLocks noChangeArrowheads="1"/>
            </p:cNvSpPr>
            <p:nvPr/>
          </p:nvSpPr>
          <p:spPr bwMode="auto">
            <a:xfrm>
              <a:off x="457" y="2900"/>
              <a:ext cx="81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preferences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0" name="AutoShape 11"/>
            <p:cNvSpPr>
              <a:spLocks noChangeArrowheads="1"/>
            </p:cNvSpPr>
            <p:nvPr/>
          </p:nvSpPr>
          <p:spPr bwMode="auto">
            <a:xfrm>
              <a:off x="368" y="2624"/>
              <a:ext cx="961" cy="530"/>
            </a:xfrm>
            <a:prstGeom prst="roundRect">
              <a:avLst>
                <a:gd name="adj" fmla="val 25088"/>
              </a:avLst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AutoShape 12"/>
            <p:cNvSpPr>
              <a:spLocks noChangeArrowheads="1"/>
            </p:cNvSpPr>
            <p:nvPr/>
          </p:nvSpPr>
          <p:spPr bwMode="auto">
            <a:xfrm>
              <a:off x="368" y="3538"/>
              <a:ext cx="961" cy="530"/>
            </a:xfrm>
            <a:prstGeom prst="roundRect">
              <a:avLst>
                <a:gd name="adj" fmla="val 25088"/>
              </a:avLst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Rectangle 13"/>
            <p:cNvSpPr>
              <a:spLocks noChangeArrowheads="1"/>
            </p:cNvSpPr>
            <p:nvPr/>
          </p:nvSpPr>
          <p:spPr bwMode="auto">
            <a:xfrm>
              <a:off x="457" y="3580"/>
              <a:ext cx="67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Agent |A|’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3" name="Rectangle 14"/>
            <p:cNvSpPr>
              <a:spLocks noChangeArrowheads="1"/>
            </p:cNvSpPr>
            <p:nvPr/>
          </p:nvSpPr>
          <p:spPr bwMode="auto">
            <a:xfrm>
              <a:off x="1123" y="3580"/>
              <a:ext cx="8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4" name="Rectangle 15"/>
            <p:cNvSpPr>
              <a:spLocks noChangeArrowheads="1"/>
            </p:cNvSpPr>
            <p:nvPr/>
          </p:nvSpPr>
          <p:spPr bwMode="auto">
            <a:xfrm>
              <a:off x="1204" y="3580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5" name="Rectangle 16"/>
            <p:cNvSpPr>
              <a:spLocks noChangeArrowheads="1"/>
            </p:cNvSpPr>
            <p:nvPr/>
          </p:nvSpPr>
          <p:spPr bwMode="auto">
            <a:xfrm>
              <a:off x="457" y="3820"/>
              <a:ext cx="81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FF00"/>
                  </a:solidFill>
                  <a:latin typeface="Helvetica" charset="0"/>
                </a:rPr>
                <a:t>preferences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6" name="Rectangle 17"/>
            <p:cNvSpPr>
              <a:spLocks noChangeArrowheads="1"/>
            </p:cNvSpPr>
            <p:nvPr/>
          </p:nvSpPr>
          <p:spPr bwMode="auto">
            <a:xfrm>
              <a:off x="768" y="2991"/>
              <a:ext cx="8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600" b="1" i="0">
                  <a:solidFill>
                    <a:srgbClr val="00FF00"/>
                  </a:solidFill>
                  <a:latin typeface="Helvetica" charset="0"/>
                </a:rPr>
                <a:t>.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7" name="Rectangle 18"/>
            <p:cNvSpPr>
              <a:spLocks noChangeArrowheads="1"/>
            </p:cNvSpPr>
            <p:nvPr/>
          </p:nvSpPr>
          <p:spPr bwMode="auto">
            <a:xfrm>
              <a:off x="768" y="3103"/>
              <a:ext cx="80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600" b="1" i="0">
                  <a:solidFill>
                    <a:srgbClr val="00FF00"/>
                  </a:solidFill>
                  <a:latin typeface="Helvetica" charset="0"/>
                </a:rPr>
                <a:t>.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8" name="Rectangle 19"/>
            <p:cNvSpPr>
              <a:spLocks noChangeArrowheads="1"/>
            </p:cNvSpPr>
            <p:nvPr/>
          </p:nvSpPr>
          <p:spPr bwMode="auto">
            <a:xfrm>
              <a:off x="768" y="3224"/>
              <a:ext cx="8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600" b="1" i="0">
                  <a:solidFill>
                    <a:srgbClr val="00FF00"/>
                  </a:solidFill>
                  <a:latin typeface="Helvetica" charset="0"/>
                </a:rPr>
                <a:t>.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79" name="Line 20"/>
            <p:cNvSpPr>
              <a:spLocks noChangeShapeType="1"/>
            </p:cNvSpPr>
            <p:nvPr/>
          </p:nvSpPr>
          <p:spPr bwMode="auto">
            <a:xfrm>
              <a:off x="1329" y="3787"/>
              <a:ext cx="576" cy="1"/>
            </a:xfrm>
            <a:prstGeom prst="line">
              <a:avLst/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80" name="Freeform 21"/>
            <p:cNvSpPr>
              <a:spLocks/>
            </p:cNvSpPr>
            <p:nvPr/>
          </p:nvSpPr>
          <p:spPr bwMode="auto">
            <a:xfrm>
              <a:off x="1738" y="3729"/>
              <a:ext cx="167" cy="115"/>
            </a:xfrm>
            <a:custGeom>
              <a:avLst/>
              <a:gdLst>
                <a:gd name="T0" fmla="*/ 49 w 167"/>
                <a:gd name="T1" fmla="*/ 58 h 115"/>
                <a:gd name="T2" fmla="*/ 0 w 167"/>
                <a:gd name="T3" fmla="*/ 115 h 115"/>
                <a:gd name="T4" fmla="*/ 167 w 167"/>
                <a:gd name="T5" fmla="*/ 58 h 115"/>
                <a:gd name="T6" fmla="*/ 0 w 167"/>
                <a:gd name="T7" fmla="*/ 0 h 115"/>
                <a:gd name="T8" fmla="*/ 49 w 167"/>
                <a:gd name="T9" fmla="*/ 58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49" y="58"/>
                  </a:moveTo>
                  <a:lnTo>
                    <a:pt x="0" y="115"/>
                  </a:lnTo>
                  <a:lnTo>
                    <a:pt x="167" y="58"/>
                  </a:lnTo>
                  <a:lnTo>
                    <a:pt x="0" y="0"/>
                  </a:lnTo>
                  <a:lnTo>
                    <a:pt x="49" y="58"/>
                  </a:lnTo>
                  <a:close/>
                </a:path>
              </a:pathLst>
            </a:custGeom>
            <a:solidFill>
              <a:srgbClr val="00FF00"/>
            </a:solidFill>
            <a:ln w="23813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81" name="Line 22"/>
            <p:cNvSpPr>
              <a:spLocks noChangeShapeType="1"/>
            </p:cNvSpPr>
            <p:nvPr/>
          </p:nvSpPr>
          <p:spPr bwMode="auto">
            <a:xfrm>
              <a:off x="1329" y="2874"/>
              <a:ext cx="576" cy="1"/>
            </a:xfrm>
            <a:prstGeom prst="line">
              <a:avLst/>
            </a:prstGeom>
            <a:noFill/>
            <a:ln w="23813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82" name="Freeform 23"/>
            <p:cNvSpPr>
              <a:spLocks/>
            </p:cNvSpPr>
            <p:nvPr/>
          </p:nvSpPr>
          <p:spPr bwMode="auto">
            <a:xfrm>
              <a:off x="1738" y="2817"/>
              <a:ext cx="167" cy="115"/>
            </a:xfrm>
            <a:custGeom>
              <a:avLst/>
              <a:gdLst>
                <a:gd name="T0" fmla="*/ 49 w 167"/>
                <a:gd name="T1" fmla="*/ 57 h 115"/>
                <a:gd name="T2" fmla="*/ 0 w 167"/>
                <a:gd name="T3" fmla="*/ 115 h 115"/>
                <a:gd name="T4" fmla="*/ 167 w 167"/>
                <a:gd name="T5" fmla="*/ 57 h 115"/>
                <a:gd name="T6" fmla="*/ 0 w 167"/>
                <a:gd name="T7" fmla="*/ 0 h 115"/>
                <a:gd name="T8" fmla="*/ 49 w 167"/>
                <a:gd name="T9" fmla="*/ 57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49" y="57"/>
                  </a:moveTo>
                  <a:lnTo>
                    <a:pt x="0" y="115"/>
                  </a:lnTo>
                  <a:lnTo>
                    <a:pt x="167" y="57"/>
                  </a:lnTo>
                  <a:lnTo>
                    <a:pt x="0" y="0"/>
                  </a:lnTo>
                  <a:lnTo>
                    <a:pt x="49" y="57"/>
                  </a:lnTo>
                  <a:close/>
                </a:path>
              </a:pathLst>
            </a:custGeom>
            <a:solidFill>
              <a:srgbClr val="00FF00"/>
            </a:solidFill>
            <a:ln w="23813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83" name="Rectangle 24"/>
            <p:cNvSpPr>
              <a:spLocks noChangeArrowheads="1"/>
            </p:cNvSpPr>
            <p:nvPr/>
          </p:nvSpPr>
          <p:spPr bwMode="auto">
            <a:xfrm>
              <a:off x="1993" y="2675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4" name="Rectangle 25"/>
            <p:cNvSpPr>
              <a:spLocks noChangeArrowheads="1"/>
            </p:cNvSpPr>
            <p:nvPr/>
          </p:nvSpPr>
          <p:spPr bwMode="auto">
            <a:xfrm>
              <a:off x="2569" y="2675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5" name="Rectangle 26"/>
            <p:cNvSpPr>
              <a:spLocks noChangeArrowheads="1"/>
            </p:cNvSpPr>
            <p:nvPr/>
          </p:nvSpPr>
          <p:spPr bwMode="auto">
            <a:xfrm>
              <a:off x="1993" y="2915"/>
              <a:ext cx="72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formulator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6" name="Rectangle 27"/>
            <p:cNvSpPr>
              <a:spLocks noChangeArrowheads="1"/>
            </p:cNvSpPr>
            <p:nvPr/>
          </p:nvSpPr>
          <p:spPr bwMode="auto">
            <a:xfrm>
              <a:off x="1960" y="3605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7" name="Rectangle 28"/>
            <p:cNvSpPr>
              <a:spLocks noChangeArrowheads="1"/>
            </p:cNvSpPr>
            <p:nvPr/>
          </p:nvSpPr>
          <p:spPr bwMode="auto">
            <a:xfrm>
              <a:off x="2536" y="3605"/>
              <a:ext cx="4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 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8" name="Rectangle 29"/>
            <p:cNvSpPr>
              <a:spLocks noChangeArrowheads="1"/>
            </p:cNvSpPr>
            <p:nvPr/>
          </p:nvSpPr>
          <p:spPr bwMode="auto">
            <a:xfrm>
              <a:off x="1960" y="3845"/>
              <a:ext cx="720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formulator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89" name="Line 30"/>
            <p:cNvSpPr>
              <a:spLocks noChangeShapeType="1"/>
            </p:cNvSpPr>
            <p:nvPr/>
          </p:nvSpPr>
          <p:spPr bwMode="auto">
            <a:xfrm>
              <a:off x="2799" y="3787"/>
              <a:ext cx="634" cy="1"/>
            </a:xfrm>
            <a:prstGeom prst="line">
              <a:avLst/>
            </a:prstGeom>
            <a:noFill/>
            <a:ln w="238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90" name="Freeform 31"/>
            <p:cNvSpPr>
              <a:spLocks/>
            </p:cNvSpPr>
            <p:nvPr/>
          </p:nvSpPr>
          <p:spPr bwMode="auto">
            <a:xfrm>
              <a:off x="3266" y="3729"/>
              <a:ext cx="167" cy="115"/>
            </a:xfrm>
            <a:custGeom>
              <a:avLst/>
              <a:gdLst>
                <a:gd name="T0" fmla="*/ 50 w 167"/>
                <a:gd name="T1" fmla="*/ 58 h 115"/>
                <a:gd name="T2" fmla="*/ 0 w 167"/>
                <a:gd name="T3" fmla="*/ 115 h 115"/>
                <a:gd name="T4" fmla="*/ 167 w 167"/>
                <a:gd name="T5" fmla="*/ 58 h 115"/>
                <a:gd name="T6" fmla="*/ 0 w 167"/>
                <a:gd name="T7" fmla="*/ 0 h 115"/>
                <a:gd name="T8" fmla="*/ 50 w 167"/>
                <a:gd name="T9" fmla="*/ 58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50" y="58"/>
                  </a:moveTo>
                  <a:lnTo>
                    <a:pt x="0" y="115"/>
                  </a:lnTo>
                  <a:lnTo>
                    <a:pt x="167" y="58"/>
                  </a:lnTo>
                  <a:lnTo>
                    <a:pt x="0" y="0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FF0000"/>
            </a:solidFill>
            <a:ln w="2381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91" name="Rectangle 32"/>
            <p:cNvSpPr>
              <a:spLocks noChangeArrowheads="1"/>
            </p:cNvSpPr>
            <p:nvPr/>
          </p:nvSpPr>
          <p:spPr bwMode="auto">
            <a:xfrm>
              <a:off x="2840" y="3516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2" name="Rectangle 33"/>
            <p:cNvSpPr>
              <a:spLocks noChangeArrowheads="1"/>
            </p:cNvSpPr>
            <p:nvPr/>
          </p:nvSpPr>
          <p:spPr bwMode="auto">
            <a:xfrm>
              <a:off x="2824" y="2619"/>
              <a:ext cx="57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Helvetica" charset="0"/>
                </a:rPr>
                <a:t>Strategy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3" name="Line 34"/>
            <p:cNvSpPr>
              <a:spLocks noChangeShapeType="1"/>
            </p:cNvSpPr>
            <p:nvPr/>
          </p:nvSpPr>
          <p:spPr bwMode="auto">
            <a:xfrm>
              <a:off x="2799" y="2890"/>
              <a:ext cx="634" cy="1"/>
            </a:xfrm>
            <a:prstGeom prst="line">
              <a:avLst/>
            </a:prstGeom>
            <a:noFill/>
            <a:ln w="238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94" name="Freeform 35"/>
            <p:cNvSpPr>
              <a:spLocks/>
            </p:cNvSpPr>
            <p:nvPr/>
          </p:nvSpPr>
          <p:spPr bwMode="auto">
            <a:xfrm>
              <a:off x="3266" y="2832"/>
              <a:ext cx="167" cy="115"/>
            </a:xfrm>
            <a:custGeom>
              <a:avLst/>
              <a:gdLst>
                <a:gd name="T0" fmla="*/ 50 w 167"/>
                <a:gd name="T1" fmla="*/ 58 h 115"/>
                <a:gd name="T2" fmla="*/ 0 w 167"/>
                <a:gd name="T3" fmla="*/ 115 h 115"/>
                <a:gd name="T4" fmla="*/ 167 w 167"/>
                <a:gd name="T5" fmla="*/ 58 h 115"/>
                <a:gd name="T6" fmla="*/ 0 w 167"/>
                <a:gd name="T7" fmla="*/ 0 h 115"/>
                <a:gd name="T8" fmla="*/ 50 w 167"/>
                <a:gd name="T9" fmla="*/ 58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50" y="58"/>
                  </a:moveTo>
                  <a:lnTo>
                    <a:pt x="0" y="115"/>
                  </a:lnTo>
                  <a:lnTo>
                    <a:pt x="167" y="58"/>
                  </a:lnTo>
                  <a:lnTo>
                    <a:pt x="0" y="0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FF0000"/>
            </a:solidFill>
            <a:ln w="23813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95" name="Rectangle 36"/>
            <p:cNvSpPr>
              <a:spLocks noChangeArrowheads="1"/>
            </p:cNvSpPr>
            <p:nvPr/>
          </p:nvSpPr>
          <p:spPr bwMode="auto">
            <a:xfrm>
              <a:off x="3600" y="2688"/>
              <a:ext cx="792" cy="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Original</a:t>
              </a:r>
            </a:p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“complex”</a:t>
              </a:r>
            </a:p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“indirect”</a:t>
              </a:r>
            </a:p>
            <a:p>
              <a:r>
                <a:rPr lang="en-US" sz="1800" b="1" i="0">
                  <a:solidFill>
                    <a:srgbClr val="0000FF"/>
                  </a:solidFill>
                  <a:latin typeface="Helvetica" charset="0"/>
                </a:rPr>
                <a:t>mechanism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6" name="Line 37"/>
            <p:cNvSpPr>
              <a:spLocks noChangeShapeType="1"/>
            </p:cNvSpPr>
            <p:nvPr/>
          </p:nvSpPr>
          <p:spPr bwMode="auto">
            <a:xfrm flipV="1">
              <a:off x="4656" y="3312"/>
              <a:ext cx="144" cy="2"/>
            </a:xfrm>
            <a:prstGeom prst="line">
              <a:avLst/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997" name="Freeform 38"/>
            <p:cNvSpPr>
              <a:spLocks/>
            </p:cNvSpPr>
            <p:nvPr/>
          </p:nvSpPr>
          <p:spPr bwMode="auto">
            <a:xfrm>
              <a:off x="4752" y="3257"/>
              <a:ext cx="167" cy="115"/>
            </a:xfrm>
            <a:custGeom>
              <a:avLst/>
              <a:gdLst>
                <a:gd name="T0" fmla="*/ 50 w 167"/>
                <a:gd name="T1" fmla="*/ 57 h 115"/>
                <a:gd name="T2" fmla="*/ 0 w 167"/>
                <a:gd name="T3" fmla="*/ 115 h 115"/>
                <a:gd name="T4" fmla="*/ 167 w 167"/>
                <a:gd name="T5" fmla="*/ 57 h 115"/>
                <a:gd name="T6" fmla="*/ 0 w 167"/>
                <a:gd name="T7" fmla="*/ 0 h 115"/>
                <a:gd name="T8" fmla="*/ 50 w 167"/>
                <a:gd name="T9" fmla="*/ 57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115"/>
                <a:gd name="T17" fmla="*/ 167 w 167"/>
                <a:gd name="T18" fmla="*/ 115 h 1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115">
                  <a:moveTo>
                    <a:pt x="50" y="57"/>
                  </a:moveTo>
                  <a:lnTo>
                    <a:pt x="0" y="115"/>
                  </a:lnTo>
                  <a:lnTo>
                    <a:pt x="167" y="57"/>
                  </a:lnTo>
                  <a:lnTo>
                    <a:pt x="0" y="0"/>
                  </a:lnTo>
                  <a:lnTo>
                    <a:pt x="50" y="57"/>
                  </a:lnTo>
                  <a:close/>
                </a:path>
              </a:pathLst>
            </a:custGeom>
            <a:solidFill>
              <a:srgbClr val="0000FF"/>
            </a:solidFill>
            <a:ln w="238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98" name="Rectangle 39"/>
            <p:cNvSpPr>
              <a:spLocks noChangeArrowheads="1"/>
            </p:cNvSpPr>
            <p:nvPr/>
          </p:nvSpPr>
          <p:spPr bwMode="auto">
            <a:xfrm>
              <a:off x="4992" y="3235"/>
              <a:ext cx="624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Helvetica" charset="0"/>
                </a:rPr>
                <a:t>Outcome</a:t>
              </a:r>
              <a:endParaRPr lang="en-US" sz="3200" i="0">
                <a:latin typeface="Times" charset="0"/>
              </a:endParaRPr>
            </a:p>
          </p:txBody>
        </p:sp>
        <p:sp>
          <p:nvSpPr>
            <p:cNvPr id="40999" name="Rectangle 40"/>
            <p:cNvSpPr>
              <a:spLocks noChangeArrowheads="1"/>
            </p:cNvSpPr>
            <p:nvPr/>
          </p:nvSpPr>
          <p:spPr bwMode="auto">
            <a:xfrm>
              <a:off x="1583" y="2192"/>
              <a:ext cx="3121" cy="1962"/>
            </a:xfrm>
            <a:prstGeom prst="rect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Rectangle 41"/>
            <p:cNvSpPr>
              <a:spLocks noChangeArrowheads="1"/>
            </p:cNvSpPr>
            <p:nvPr/>
          </p:nvSpPr>
          <p:spPr bwMode="auto">
            <a:xfrm>
              <a:off x="1624" y="2235"/>
              <a:ext cx="2977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Helvetica" charset="0"/>
                </a:rPr>
                <a:t>Constructed “direct revelation” mechanism</a:t>
              </a:r>
              <a:endParaRPr lang="en-US" sz="3200" i="0">
                <a:latin typeface="Times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Theoretical Implications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905000"/>
            <a:ext cx="8305800" cy="40386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Literal interpretation: Need only study direct mechanisms</a:t>
            </a:r>
          </a:p>
          <a:p>
            <a:pPr marL="1143000" lvl="2" eaLnBrk="1" hangingPunct="1"/>
            <a:r>
              <a:rPr lang="en-US" sz="1800">
                <a:latin typeface="Lucida Grande" charset="0"/>
                <a:ea typeface="ＭＳ Ｐゴシック" charset="0"/>
              </a:rPr>
              <a:t>This is a smaller space of mechanisms 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Negative results: If no direct mechanism can implement SCF f() then no mechanism can do it</a:t>
            </a:r>
          </a:p>
          <a:p>
            <a:pPr lvl="1" eaLnBrk="1" hangingPunct="1"/>
            <a:endParaRPr lang="en-US" sz="2000">
              <a:latin typeface="Lucida Grande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Analysis tool:</a:t>
            </a:r>
          </a:p>
          <a:p>
            <a:pPr marL="1143000" lvl="2" eaLnBrk="1" hangingPunct="1"/>
            <a:r>
              <a:rPr lang="en-US" sz="1800">
                <a:latin typeface="Lucida Grande" charset="0"/>
                <a:ea typeface="ＭＳ Ｐゴシック" charset="0"/>
              </a:rPr>
              <a:t>Best direct mechanism gives us an upper bound on what we can achieve with an indirect mechanism</a:t>
            </a:r>
          </a:p>
          <a:p>
            <a:pPr marL="1143000" lvl="2" eaLnBrk="1" hangingPunct="1"/>
            <a:r>
              <a:rPr lang="en-US" sz="1800">
                <a:latin typeface="Lucida Grande" charset="0"/>
                <a:ea typeface="ＭＳ Ｐゴシック" charset="0"/>
              </a:rPr>
              <a:t>Analyze all direct mechanisms and  choose the best one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Practical Implications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Incentive-compatibility is “free” from an implementation perspective</a:t>
            </a:r>
          </a:p>
          <a:p>
            <a:pPr eaLnBrk="1" hangingPunct="1"/>
            <a:r>
              <a:rPr lang="en-US" b="1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BUT!!!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A lot of mechanisms used in practice are not direct and incentive-compatible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Maybe there are some issues that are being ignored 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Quick review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We now know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What a mechanism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What is means for a SCF to be dominant strategy implementable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If a SCF is implementable in dominant strategies then it can be implemented by a direct incentive-compatible mechanism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We do not know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What types of SCF are dominant strategy implementable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Gibbard-Satterthwaite Thm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Assume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 </a:t>
            </a:r>
            <a:r>
              <a:rPr lang="en-US">
                <a:latin typeface="cmsy10" charset="0"/>
                <a:ea typeface="ＭＳ Ｐゴシック" charset="0"/>
              </a:rPr>
              <a:t>O</a:t>
            </a:r>
            <a:r>
              <a:rPr lang="en-US">
                <a:latin typeface="Lucida Grande" charset="0"/>
                <a:ea typeface="ＭＳ Ｐゴシック" charset="0"/>
              </a:rPr>
              <a:t> is finite and |</a:t>
            </a:r>
            <a:r>
              <a:rPr lang="en-US">
                <a:latin typeface="cmsy10" charset="0"/>
                <a:ea typeface="ＭＳ Ｐゴシック" charset="0"/>
              </a:rPr>
              <a:t>O</a:t>
            </a:r>
            <a:r>
              <a:rPr lang="en-US">
                <a:latin typeface="Lucida Grande" charset="0"/>
                <a:ea typeface="ＭＳ Ｐゴシック" charset="0"/>
              </a:rPr>
              <a:t>|</a:t>
            </a:r>
            <a:r>
              <a:rPr lang="en-US" b="1">
                <a:latin typeface="cmsy10" charset="0"/>
                <a:ea typeface="ＭＳ Ｐゴシック" charset="0"/>
              </a:rPr>
              <a:t>≥</a:t>
            </a:r>
            <a:r>
              <a:rPr lang="en-US">
                <a:latin typeface="Lucida Grande" charset="0"/>
                <a:ea typeface="ＭＳ Ｐゴシック" charset="0"/>
              </a:rPr>
              <a:t> 3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Each o</a:t>
            </a:r>
            <a:r>
              <a:rPr lang="en-US" b="1"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b="1">
                <a:latin typeface="cmsy10" charset="0"/>
                <a:ea typeface="ＭＳ Ｐゴシック" charset="0"/>
              </a:rPr>
              <a:t>O</a:t>
            </a:r>
            <a:r>
              <a:rPr lang="en-US">
                <a:latin typeface="Lucida Grande" charset="0"/>
                <a:ea typeface="ＭＳ Ｐゴシック" charset="0"/>
              </a:rPr>
              <a:t> can be achieved by social choice function f() for some </a:t>
            </a:r>
            <a:r>
              <a:rPr lang="en-US">
                <a:latin typeface="Symbol" charset="0"/>
                <a:ea typeface="ＭＳ Ｐゴシック" charset="0"/>
              </a:rPr>
              <a:t>q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>
              <a:latin typeface="Symbol" charset="0"/>
              <a:ea typeface="ＭＳ Ｐゴシック" charset="0"/>
              <a:cs typeface="ＭＳ Ｐゴシック" charset="0"/>
            </a:endParaRPr>
          </a:p>
          <a:p>
            <a:pPr marL="990600" lvl="1" indent="-533400" eaLnBrk="1" hangingPunct="1">
              <a:lnSpc>
                <a:spcPct val="90000"/>
              </a:lnSpc>
            </a:pPr>
            <a:endParaRPr lang="en-US">
              <a:latin typeface="Symbol" charset="0"/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>
              <a:latin typeface="Symbol" charset="0"/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>
              <a:latin typeface="Symbo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1066800" y="3886200"/>
            <a:ext cx="73152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Comic Sans MS" charset="0"/>
              </a:rPr>
              <a:t>Then: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i="0">
                <a:latin typeface="Comic Sans MS" charset="0"/>
              </a:rPr>
              <a:t>f() is truthfully implementable in dominant strategies if and only if f() is dictatorial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Acknowledgement</a:t>
            </a:r>
          </a:p>
        </p:txBody>
      </p:sp>
      <p:sp>
        <p:nvSpPr>
          <p:cNvPr id="14338" name="Text Box 3"/>
          <p:cNvSpPr>
            <a:spLocks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  <a:noFill/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Lucida Grande" charset="0"/>
                <a:ea typeface="ＭＳ Ｐゴシック" charset="0"/>
                <a:cs typeface="ＭＳ Ｐゴシック" charset="0"/>
              </a:rPr>
              <a:t>Material from CS 886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sz="2400" b="1">
                <a:solidFill>
                  <a:srgbClr val="458006"/>
                </a:solidFill>
                <a:latin typeface="Arial" charset="0"/>
                <a:ea typeface="ＭＳ Ｐゴシック" charset="0"/>
                <a:cs typeface="ＭＳ Ｐゴシック" charset="0"/>
              </a:rPr>
              <a:t>Advanced Topics in AI Electronic Market Design</a:t>
            </a:r>
            <a:endParaRPr lang="en-US" altLang="zh-CN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Lucida Grande" charset="0"/>
                <a:ea typeface="ＭＳ Ｐゴシック" charset="0"/>
                <a:cs typeface="ＭＳ Ｐゴシック" charset="0"/>
              </a:rPr>
              <a:t>Kate Larson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2400">
                <a:latin typeface="Lucida Grande" charset="0"/>
                <a:ea typeface="ＭＳ Ｐゴシック" charset="0"/>
                <a:cs typeface="ＭＳ Ｐゴシック" charset="0"/>
              </a:rPr>
              <a:t>Waterloo Univ.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sz="14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Circumventing G-S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50292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Use a weaker equilibrium concept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Nash, Bayes-Nash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Design mechanisms where computing a beneficial manipulation is hard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Many voting mechanisms are NP-hard to manipulate (or can be made NP-hard with small “tweaks”) </a:t>
            </a:r>
            <a:r>
              <a:rPr lang="en-US" sz="1800">
                <a:latin typeface="Lucida Grande" charset="0"/>
                <a:ea typeface="ＭＳ Ｐゴシック" charset="0"/>
              </a:rPr>
              <a:t>[Bartholdi, Tovey, Trick 89] [Conitzer, Sandholm 03]</a:t>
            </a:r>
            <a:r>
              <a:rPr lang="en-US" sz="2000">
                <a:latin typeface="Lucida Grande" charset="0"/>
                <a:ea typeface="ＭＳ Ｐゴシック" charset="0"/>
              </a:rPr>
              <a:t> 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Randomization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Agents’ preferences have special structure</a:t>
            </a:r>
          </a:p>
        </p:txBody>
      </p:sp>
      <p:grpSp>
        <p:nvGrpSpPr>
          <p:cNvPr id="51203" name="Group 4"/>
          <p:cNvGrpSpPr>
            <a:grpSpLocks/>
          </p:cNvGrpSpPr>
          <p:nvPr/>
        </p:nvGrpSpPr>
        <p:grpSpPr bwMode="auto">
          <a:xfrm>
            <a:off x="3276600" y="5457825"/>
            <a:ext cx="4343400" cy="1247775"/>
            <a:chOff x="3600" y="3390"/>
            <a:chExt cx="1920" cy="786"/>
          </a:xfrm>
        </p:grpSpPr>
        <p:sp>
          <p:nvSpPr>
            <p:cNvPr id="51206" name="Rectangle 5"/>
            <p:cNvSpPr>
              <a:spLocks noChangeArrowheads="1"/>
            </p:cNvSpPr>
            <p:nvPr/>
          </p:nvSpPr>
          <p:spPr bwMode="auto">
            <a:xfrm>
              <a:off x="3600" y="3408"/>
              <a:ext cx="1920" cy="768"/>
            </a:xfrm>
            <a:prstGeom prst="rect">
              <a:avLst/>
            </a:prstGeom>
            <a:solidFill>
              <a:srgbClr val="D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7" name="Text Box 6"/>
            <p:cNvSpPr txBox="1">
              <a:spLocks noChangeArrowheads="1"/>
            </p:cNvSpPr>
            <p:nvPr/>
          </p:nvSpPr>
          <p:spPr bwMode="auto">
            <a:xfrm>
              <a:off x="3600" y="3390"/>
              <a:ext cx="8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1" i="0">
                  <a:latin typeface="Times" charset="0"/>
                </a:rPr>
                <a:t>General preferences</a:t>
              </a:r>
            </a:p>
          </p:txBody>
        </p:sp>
        <p:sp>
          <p:nvSpPr>
            <p:cNvPr id="51208" name="Oval 7"/>
            <p:cNvSpPr>
              <a:spLocks noChangeArrowheads="1"/>
            </p:cNvSpPr>
            <p:nvPr/>
          </p:nvSpPr>
          <p:spPr bwMode="auto">
            <a:xfrm>
              <a:off x="3840" y="3792"/>
              <a:ext cx="1056" cy="336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3868" y="3826"/>
              <a:ext cx="9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b="1" i="0">
                  <a:latin typeface="Times" charset="0"/>
                </a:rPr>
                <a:t>Quasilinear preferences</a:t>
              </a:r>
            </a:p>
          </p:txBody>
        </p:sp>
        <p:sp>
          <p:nvSpPr>
            <p:cNvPr id="51210" name="Oval 9"/>
            <p:cNvSpPr>
              <a:spLocks noChangeArrowheads="1"/>
            </p:cNvSpPr>
            <p:nvPr/>
          </p:nvSpPr>
          <p:spPr bwMode="auto">
            <a:xfrm>
              <a:off x="4848" y="3504"/>
              <a:ext cx="384" cy="336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" name="Oval 10"/>
            <p:cNvSpPr>
              <a:spLocks noChangeArrowheads="1"/>
            </p:cNvSpPr>
            <p:nvPr/>
          </p:nvSpPr>
          <p:spPr bwMode="auto">
            <a:xfrm>
              <a:off x="5184" y="3984"/>
              <a:ext cx="240" cy="144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120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0668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Text Box 12"/>
          <p:cNvSpPr txBox="1">
            <a:spLocks noChangeArrowheads="1"/>
          </p:cNvSpPr>
          <p:nvPr/>
        </p:nvSpPr>
        <p:spPr bwMode="auto">
          <a:xfrm>
            <a:off x="5257800" y="50292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Almost need this much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>
                <a:latin typeface="Lucida Grande" charset="0"/>
                <a:ea typeface="ＭＳ Ｐゴシック" charset="0"/>
                <a:cs typeface="ＭＳ Ｐゴシック" charset="0"/>
              </a:rPr>
              <a:t>Quasi-Linear Preferences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>
                <a:latin typeface="Lucida Grande" charset="0"/>
                <a:ea typeface="ＭＳ Ｐゴシック" charset="0"/>
                <a:cs typeface="ＭＳ Ｐゴシック" charset="0"/>
              </a:rPr>
              <a:t>Example:  x=”joint pool built” or “not”,  m</a:t>
            </a:r>
            <a:r>
              <a:rPr lang="en-US" sz="2400" b="1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b="1">
                <a:latin typeface="Lucida Grande" charset="0"/>
                <a:ea typeface="ＭＳ Ｐゴシック" charset="0"/>
                <a:cs typeface="ＭＳ Ｐゴシック" charset="0"/>
              </a:rPr>
              <a:t> = $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latin typeface="Lucida Grande" charset="0"/>
                <a:ea typeface="ＭＳ Ｐゴシック" charset="0"/>
              </a:rPr>
              <a:t>E.g. equal sharing of construction cost:  -c / |A|,  so v</a:t>
            </a:r>
            <a:r>
              <a:rPr lang="en-US" sz="2000" b="1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="1">
                <a:latin typeface="Lucida Grande" charset="0"/>
                <a:ea typeface="ＭＳ Ｐゴシック" charset="0"/>
              </a:rPr>
              <a:t>(x) = w</a:t>
            </a:r>
            <a:r>
              <a:rPr lang="en-US" sz="2000" b="1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="1">
                <a:latin typeface="Lucida Grande" charset="0"/>
                <a:ea typeface="ＭＳ Ｐゴシック" charset="0"/>
              </a:rPr>
              <a:t>(x) - c / |A|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latin typeface="Lucida Grande" charset="0"/>
                <a:ea typeface="ＭＳ Ｐゴシック" charset="0"/>
              </a:rPr>
              <a:t>So, u</a:t>
            </a:r>
            <a:r>
              <a:rPr lang="en-US" sz="2000" b="1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="1">
                <a:latin typeface="Lucida Grande" charset="0"/>
                <a:ea typeface="ＭＳ Ｐゴシック" charset="0"/>
              </a:rPr>
              <a:t> = v</a:t>
            </a:r>
            <a:r>
              <a:rPr lang="en-US" sz="2000" b="1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="1">
                <a:latin typeface="Lucida Grande" charset="0"/>
                <a:ea typeface="ＭＳ Ｐゴシック" charset="0"/>
              </a:rPr>
              <a:t> (x) + m</a:t>
            </a:r>
            <a:r>
              <a:rPr lang="en-US" sz="2000" b="1" baseline="-25000">
                <a:latin typeface="Lucida Grande" charset="0"/>
                <a:ea typeface="ＭＳ Ｐゴシック" charset="0"/>
              </a:rPr>
              <a:t>i</a:t>
            </a:r>
          </a:p>
          <a:p>
            <a:pPr eaLnBrk="1" hangingPunct="1">
              <a:buFont typeface="Times" charset="0"/>
              <a:buNone/>
            </a:pPr>
            <a:endParaRPr lang="de-DE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53251" name="Group 6"/>
          <p:cNvGrpSpPr>
            <a:grpSpLocks/>
          </p:cNvGrpSpPr>
          <p:nvPr/>
        </p:nvGrpSpPr>
        <p:grpSpPr bwMode="auto">
          <a:xfrm>
            <a:off x="1371600" y="3805238"/>
            <a:ext cx="6937375" cy="2671762"/>
            <a:chOff x="557" y="2342"/>
            <a:chExt cx="4370" cy="1683"/>
          </a:xfrm>
        </p:grpSpPr>
        <p:sp>
          <p:nvSpPr>
            <p:cNvPr id="53252" name="Line 7"/>
            <p:cNvSpPr>
              <a:spLocks noChangeShapeType="1"/>
            </p:cNvSpPr>
            <p:nvPr/>
          </p:nvSpPr>
          <p:spPr bwMode="auto">
            <a:xfrm>
              <a:off x="1261" y="2805"/>
              <a:ext cx="1" cy="10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53" name="Line 8"/>
            <p:cNvSpPr>
              <a:spLocks noChangeShapeType="1"/>
            </p:cNvSpPr>
            <p:nvPr/>
          </p:nvSpPr>
          <p:spPr bwMode="auto">
            <a:xfrm>
              <a:off x="557" y="3805"/>
              <a:ext cx="181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54" name="Freeform 9"/>
            <p:cNvSpPr>
              <a:spLocks/>
            </p:cNvSpPr>
            <p:nvPr/>
          </p:nvSpPr>
          <p:spPr bwMode="auto">
            <a:xfrm>
              <a:off x="2371" y="3761"/>
              <a:ext cx="98" cy="89"/>
            </a:xfrm>
            <a:custGeom>
              <a:avLst/>
              <a:gdLst>
                <a:gd name="T0" fmla="*/ 0 w 98"/>
                <a:gd name="T1" fmla="*/ 44 h 89"/>
                <a:gd name="T2" fmla="*/ 0 w 98"/>
                <a:gd name="T3" fmla="*/ 89 h 89"/>
                <a:gd name="T4" fmla="*/ 98 w 98"/>
                <a:gd name="T5" fmla="*/ 44 h 89"/>
                <a:gd name="T6" fmla="*/ 0 w 98"/>
                <a:gd name="T7" fmla="*/ 0 h 89"/>
                <a:gd name="T8" fmla="*/ 0 w 98"/>
                <a:gd name="T9" fmla="*/ 44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89"/>
                <a:gd name="T17" fmla="*/ 98 w 98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89">
                  <a:moveTo>
                    <a:pt x="0" y="44"/>
                  </a:moveTo>
                  <a:lnTo>
                    <a:pt x="0" y="89"/>
                  </a:lnTo>
                  <a:lnTo>
                    <a:pt x="98" y="44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55" name="Rectangle 10"/>
            <p:cNvSpPr>
              <a:spLocks noChangeArrowheads="1"/>
            </p:cNvSpPr>
            <p:nvPr/>
          </p:nvSpPr>
          <p:spPr bwMode="auto">
            <a:xfrm>
              <a:off x="674" y="3627"/>
              <a:ext cx="4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Times" charset="0"/>
                </a:rPr>
                <a:t>No pool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56" name="Rectangle 11"/>
            <p:cNvSpPr>
              <a:spLocks noChangeArrowheads="1"/>
            </p:cNvSpPr>
            <p:nvPr/>
          </p:nvSpPr>
          <p:spPr bwMode="auto">
            <a:xfrm>
              <a:off x="841" y="2731"/>
              <a:ext cx="2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Times" charset="0"/>
                </a:rPr>
                <a:t>Pool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57" name="Line 12"/>
            <p:cNvSpPr>
              <a:spLocks noChangeShapeType="1"/>
            </p:cNvSpPr>
            <p:nvPr/>
          </p:nvSpPr>
          <p:spPr bwMode="auto">
            <a:xfrm>
              <a:off x="1213" y="2805"/>
              <a:ext cx="10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58" name="Rectangle 13"/>
            <p:cNvSpPr>
              <a:spLocks noChangeArrowheads="1"/>
            </p:cNvSpPr>
            <p:nvPr/>
          </p:nvSpPr>
          <p:spPr bwMode="auto">
            <a:xfrm>
              <a:off x="1129" y="3835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Times" charset="0"/>
                </a:rPr>
                <a:t>$0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59" name="Oval 14"/>
            <p:cNvSpPr>
              <a:spLocks noChangeArrowheads="1"/>
            </p:cNvSpPr>
            <p:nvPr/>
          </p:nvSpPr>
          <p:spPr bwMode="auto">
            <a:xfrm>
              <a:off x="1398" y="2773"/>
              <a:ext cx="71" cy="7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0" name="Oval 15"/>
            <p:cNvSpPr>
              <a:spLocks noChangeArrowheads="1"/>
            </p:cNvSpPr>
            <p:nvPr/>
          </p:nvSpPr>
          <p:spPr bwMode="auto">
            <a:xfrm>
              <a:off x="1494" y="3773"/>
              <a:ext cx="71" cy="7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1" name="Oval 16"/>
            <p:cNvSpPr>
              <a:spLocks noChangeArrowheads="1"/>
            </p:cNvSpPr>
            <p:nvPr/>
          </p:nvSpPr>
          <p:spPr bwMode="auto">
            <a:xfrm>
              <a:off x="1822" y="2773"/>
              <a:ext cx="71" cy="7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2" name="Oval 17"/>
            <p:cNvSpPr>
              <a:spLocks noChangeArrowheads="1"/>
            </p:cNvSpPr>
            <p:nvPr/>
          </p:nvSpPr>
          <p:spPr bwMode="auto">
            <a:xfrm>
              <a:off x="2270" y="3765"/>
              <a:ext cx="72" cy="7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63" name="Line 18"/>
            <p:cNvSpPr>
              <a:spLocks noChangeShapeType="1"/>
            </p:cNvSpPr>
            <p:nvPr/>
          </p:nvSpPr>
          <p:spPr bwMode="auto">
            <a:xfrm flipH="1" flipV="1">
              <a:off x="1438" y="2813"/>
              <a:ext cx="88" cy="9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64" name="Line 19"/>
            <p:cNvSpPr>
              <a:spLocks noChangeShapeType="1"/>
            </p:cNvSpPr>
            <p:nvPr/>
          </p:nvSpPr>
          <p:spPr bwMode="auto">
            <a:xfrm flipH="1" flipV="1">
              <a:off x="1862" y="2820"/>
              <a:ext cx="440" cy="993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65" name="Rectangle 20"/>
            <p:cNvSpPr>
              <a:spLocks noChangeArrowheads="1"/>
            </p:cNvSpPr>
            <p:nvPr/>
          </p:nvSpPr>
          <p:spPr bwMode="auto">
            <a:xfrm>
              <a:off x="1553" y="3491"/>
              <a:ext cx="1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Times" charset="0"/>
                </a:rPr>
                <a:t>u</a:t>
              </a:r>
              <a:r>
                <a:rPr lang="en-US" sz="1800" b="1" i="0" baseline="-25000">
                  <a:solidFill>
                    <a:srgbClr val="FF0000"/>
                  </a:solidFill>
                  <a:latin typeface="Times" charset="0"/>
                </a:rPr>
                <a:t>i</a:t>
              </a:r>
            </a:p>
          </p:txBody>
        </p:sp>
        <p:sp>
          <p:nvSpPr>
            <p:cNvPr id="53266" name="Rectangle 21"/>
            <p:cNvSpPr>
              <a:spLocks noChangeArrowheads="1"/>
            </p:cNvSpPr>
            <p:nvPr/>
          </p:nvSpPr>
          <p:spPr bwMode="auto">
            <a:xfrm>
              <a:off x="1642" y="3491"/>
              <a:ext cx="1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Times" charset="0"/>
                </a:rPr>
                <a:t> =5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67" name="Rectangle 22"/>
            <p:cNvSpPr>
              <a:spLocks noChangeArrowheads="1"/>
            </p:cNvSpPr>
            <p:nvPr/>
          </p:nvSpPr>
          <p:spPr bwMode="auto">
            <a:xfrm>
              <a:off x="2147" y="3211"/>
              <a:ext cx="1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Times" charset="0"/>
                </a:rPr>
                <a:t>u</a:t>
              </a:r>
              <a:r>
                <a:rPr lang="en-US" sz="1800" b="1" i="0" baseline="-25000">
                  <a:solidFill>
                    <a:srgbClr val="FF0000"/>
                  </a:solidFill>
                  <a:latin typeface="Times" charset="0"/>
                </a:rPr>
                <a:t>i</a:t>
              </a:r>
            </a:p>
          </p:txBody>
        </p:sp>
        <p:sp>
          <p:nvSpPr>
            <p:cNvPr id="53268" name="Rectangle 23"/>
            <p:cNvSpPr>
              <a:spLocks noChangeArrowheads="1"/>
            </p:cNvSpPr>
            <p:nvPr/>
          </p:nvSpPr>
          <p:spPr bwMode="auto">
            <a:xfrm>
              <a:off x="2235" y="3211"/>
              <a:ext cx="2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Times" charset="0"/>
                </a:rPr>
                <a:t> =10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69" name="Line 24"/>
            <p:cNvSpPr>
              <a:spLocks noChangeShapeType="1"/>
            </p:cNvSpPr>
            <p:nvPr/>
          </p:nvSpPr>
          <p:spPr bwMode="auto">
            <a:xfrm>
              <a:off x="3638" y="2813"/>
              <a:ext cx="1" cy="10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70" name="Line 25"/>
            <p:cNvSpPr>
              <a:spLocks noChangeShapeType="1"/>
            </p:cNvSpPr>
            <p:nvPr/>
          </p:nvSpPr>
          <p:spPr bwMode="auto">
            <a:xfrm>
              <a:off x="2934" y="3813"/>
              <a:ext cx="181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71" name="Freeform 26"/>
            <p:cNvSpPr>
              <a:spLocks/>
            </p:cNvSpPr>
            <p:nvPr/>
          </p:nvSpPr>
          <p:spPr bwMode="auto">
            <a:xfrm>
              <a:off x="4748" y="3769"/>
              <a:ext cx="98" cy="88"/>
            </a:xfrm>
            <a:custGeom>
              <a:avLst/>
              <a:gdLst>
                <a:gd name="T0" fmla="*/ 0 w 98"/>
                <a:gd name="T1" fmla="*/ 44 h 88"/>
                <a:gd name="T2" fmla="*/ 0 w 98"/>
                <a:gd name="T3" fmla="*/ 88 h 88"/>
                <a:gd name="T4" fmla="*/ 98 w 98"/>
                <a:gd name="T5" fmla="*/ 44 h 88"/>
                <a:gd name="T6" fmla="*/ 0 w 98"/>
                <a:gd name="T7" fmla="*/ 0 h 88"/>
                <a:gd name="T8" fmla="*/ 0 w 98"/>
                <a:gd name="T9" fmla="*/ 44 h 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"/>
                <a:gd name="T16" fmla="*/ 0 h 88"/>
                <a:gd name="T17" fmla="*/ 98 w 98"/>
                <a:gd name="T18" fmla="*/ 88 h 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" h="88">
                  <a:moveTo>
                    <a:pt x="0" y="44"/>
                  </a:moveTo>
                  <a:lnTo>
                    <a:pt x="0" y="88"/>
                  </a:lnTo>
                  <a:lnTo>
                    <a:pt x="98" y="44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72" name="Rectangle 27"/>
            <p:cNvSpPr>
              <a:spLocks noChangeArrowheads="1"/>
            </p:cNvSpPr>
            <p:nvPr/>
          </p:nvSpPr>
          <p:spPr bwMode="auto">
            <a:xfrm>
              <a:off x="3051" y="3620"/>
              <a:ext cx="4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Times" charset="0"/>
                </a:rPr>
                <a:t>No pool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73" name="Rectangle 28"/>
            <p:cNvSpPr>
              <a:spLocks noChangeArrowheads="1"/>
            </p:cNvSpPr>
            <p:nvPr/>
          </p:nvSpPr>
          <p:spPr bwMode="auto">
            <a:xfrm>
              <a:off x="3218" y="2738"/>
              <a:ext cx="2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Times" charset="0"/>
                </a:rPr>
                <a:t>Pool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74" name="Line 29"/>
            <p:cNvSpPr>
              <a:spLocks noChangeShapeType="1"/>
            </p:cNvSpPr>
            <p:nvPr/>
          </p:nvSpPr>
          <p:spPr bwMode="auto">
            <a:xfrm>
              <a:off x="3590" y="2813"/>
              <a:ext cx="10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75" name="Oval 30"/>
            <p:cNvSpPr>
              <a:spLocks noChangeArrowheads="1"/>
            </p:cNvSpPr>
            <p:nvPr/>
          </p:nvSpPr>
          <p:spPr bwMode="auto">
            <a:xfrm>
              <a:off x="3775" y="2780"/>
              <a:ext cx="71" cy="7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6" name="Oval 31"/>
            <p:cNvSpPr>
              <a:spLocks noChangeArrowheads="1"/>
            </p:cNvSpPr>
            <p:nvPr/>
          </p:nvSpPr>
          <p:spPr bwMode="auto">
            <a:xfrm>
              <a:off x="3871" y="3781"/>
              <a:ext cx="71" cy="7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77" name="Line 32"/>
            <p:cNvSpPr>
              <a:spLocks noChangeShapeType="1"/>
            </p:cNvSpPr>
            <p:nvPr/>
          </p:nvSpPr>
          <p:spPr bwMode="auto">
            <a:xfrm flipH="1" flipV="1">
              <a:off x="3813" y="2820"/>
              <a:ext cx="89" cy="99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78" name="Rectangle 33"/>
            <p:cNvSpPr>
              <a:spLocks noChangeArrowheads="1"/>
            </p:cNvSpPr>
            <p:nvPr/>
          </p:nvSpPr>
          <p:spPr bwMode="auto">
            <a:xfrm>
              <a:off x="3938" y="3499"/>
              <a:ext cx="1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Times" charset="0"/>
                </a:rPr>
                <a:t>u</a:t>
              </a:r>
              <a:r>
                <a:rPr lang="en-US" sz="1800" b="1" i="0" baseline="-25000">
                  <a:solidFill>
                    <a:srgbClr val="FF0000"/>
                  </a:solidFill>
                  <a:latin typeface="Times" charset="0"/>
                </a:rPr>
                <a:t>i</a:t>
              </a:r>
            </a:p>
          </p:txBody>
        </p:sp>
        <p:sp>
          <p:nvSpPr>
            <p:cNvPr id="53279" name="Rectangle 34"/>
            <p:cNvSpPr>
              <a:spLocks noChangeArrowheads="1"/>
            </p:cNvSpPr>
            <p:nvPr/>
          </p:nvSpPr>
          <p:spPr bwMode="auto">
            <a:xfrm>
              <a:off x="4026" y="3499"/>
              <a:ext cx="1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Times" charset="0"/>
                </a:rPr>
                <a:t> =5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80" name="Rectangle 35"/>
            <p:cNvSpPr>
              <a:spLocks noChangeArrowheads="1"/>
            </p:cNvSpPr>
            <p:nvPr/>
          </p:nvSpPr>
          <p:spPr bwMode="auto">
            <a:xfrm>
              <a:off x="4481" y="3259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FF0000"/>
                  </a:solidFill>
                  <a:latin typeface="Times" charset="0"/>
                </a:rPr>
                <a:t>u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81" name="Rectangle 36"/>
            <p:cNvSpPr>
              <a:spLocks noChangeArrowheads="1"/>
            </p:cNvSpPr>
            <p:nvPr/>
          </p:nvSpPr>
          <p:spPr bwMode="auto">
            <a:xfrm>
              <a:off x="4570" y="3259"/>
              <a:ext cx="27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 baseline="-25000">
                  <a:solidFill>
                    <a:srgbClr val="FF0000"/>
                  </a:solidFill>
                  <a:latin typeface="Times" charset="0"/>
                </a:rPr>
                <a:t>i </a:t>
              </a:r>
              <a:r>
                <a:rPr lang="en-US" sz="1800" b="1" i="0">
                  <a:solidFill>
                    <a:srgbClr val="FF0000"/>
                  </a:solidFill>
                  <a:latin typeface="Times" charset="0"/>
                </a:rPr>
                <a:t>=10</a:t>
              </a:r>
            </a:p>
          </p:txBody>
        </p:sp>
        <p:sp>
          <p:nvSpPr>
            <p:cNvPr id="53282" name="Oval 37"/>
            <p:cNvSpPr>
              <a:spLocks noChangeArrowheads="1"/>
            </p:cNvSpPr>
            <p:nvPr/>
          </p:nvSpPr>
          <p:spPr bwMode="auto">
            <a:xfrm>
              <a:off x="4334" y="2773"/>
              <a:ext cx="72" cy="72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3" name="Oval 38"/>
            <p:cNvSpPr>
              <a:spLocks noChangeArrowheads="1"/>
            </p:cNvSpPr>
            <p:nvPr/>
          </p:nvSpPr>
          <p:spPr bwMode="auto">
            <a:xfrm>
              <a:off x="4430" y="3773"/>
              <a:ext cx="72" cy="7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Line 39"/>
            <p:cNvSpPr>
              <a:spLocks noChangeShapeType="1"/>
            </p:cNvSpPr>
            <p:nvPr/>
          </p:nvSpPr>
          <p:spPr bwMode="auto">
            <a:xfrm flipH="1" flipV="1">
              <a:off x="4374" y="2813"/>
              <a:ext cx="88" cy="9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85" name="Rectangle 40"/>
            <p:cNvSpPr>
              <a:spLocks noChangeArrowheads="1"/>
            </p:cNvSpPr>
            <p:nvPr/>
          </p:nvSpPr>
          <p:spPr bwMode="auto">
            <a:xfrm>
              <a:off x="3514" y="3852"/>
              <a:ext cx="1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i="0">
                  <a:solidFill>
                    <a:srgbClr val="000000"/>
                  </a:solidFill>
                  <a:latin typeface="Times" charset="0"/>
                </a:rPr>
                <a:t>$0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86" name="Rectangle 41"/>
            <p:cNvSpPr>
              <a:spLocks noChangeArrowheads="1"/>
            </p:cNvSpPr>
            <p:nvPr/>
          </p:nvSpPr>
          <p:spPr bwMode="auto">
            <a:xfrm>
              <a:off x="563" y="2342"/>
              <a:ext cx="165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 i="0">
                  <a:solidFill>
                    <a:srgbClr val="0000FF"/>
                  </a:solidFill>
                  <a:latin typeface="Times" charset="0"/>
                </a:rPr>
                <a:t>General preferences</a:t>
              </a:r>
              <a:endParaRPr lang="en-US" i="0">
                <a:latin typeface="Times" charset="0"/>
              </a:endParaRPr>
            </a:p>
          </p:txBody>
        </p:sp>
        <p:sp>
          <p:nvSpPr>
            <p:cNvPr id="53287" name="Rectangle 42"/>
            <p:cNvSpPr>
              <a:spLocks noChangeArrowheads="1"/>
            </p:cNvSpPr>
            <p:nvPr/>
          </p:nvSpPr>
          <p:spPr bwMode="auto">
            <a:xfrm>
              <a:off x="2970" y="2342"/>
              <a:ext cx="195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 i="0">
                  <a:solidFill>
                    <a:srgbClr val="0000FF"/>
                  </a:solidFill>
                  <a:latin typeface="Times" charset="0"/>
                </a:rPr>
                <a:t>Quasilinear preferences</a:t>
              </a:r>
              <a:endParaRPr lang="en-US" i="0">
                <a:latin typeface="Times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Quasi-Linear Preferences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Outcome o=(x,t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,…,t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x is a “project choice” and t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 b="1">
                <a:latin typeface="Symbol" charset="0"/>
                <a:ea typeface="ＭＳ Ｐゴシック" charset="0"/>
                <a:cs typeface="Symbol" charset="0"/>
              </a:rPr>
              <a:t>∈</a:t>
            </a:r>
            <a:r>
              <a:rPr lang="en-US" sz="2400" b="1">
                <a:latin typeface="msbm10" charset="0"/>
                <a:ea typeface="ＭＳ Ｐゴシック" charset="0"/>
              </a:rPr>
              <a:t>R</a:t>
            </a:r>
            <a:r>
              <a:rPr lang="en-US" sz="2400">
                <a:latin typeface="Lucida Grande" charset="0"/>
                <a:ea typeface="ＭＳ Ｐゴシック" charset="0"/>
              </a:rPr>
              <a:t> are transfers (money)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Utility function of agent 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</a:rPr>
              <a:t>u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(o,</a:t>
            </a:r>
            <a:r>
              <a:rPr lang="en-US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)=u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((x,t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1</a:t>
            </a:r>
            <a:r>
              <a:rPr lang="en-US" sz="2400">
                <a:latin typeface="Lucida Grande" charset="0"/>
                <a:ea typeface="ＭＳ Ｐゴシック" charset="0"/>
              </a:rPr>
              <a:t>,…,t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n</a:t>
            </a:r>
            <a:r>
              <a:rPr lang="en-US" sz="2400">
                <a:latin typeface="Lucida Grande" charset="0"/>
                <a:ea typeface="ＭＳ Ｐゴシック" charset="0"/>
              </a:rPr>
              <a:t>),</a:t>
            </a:r>
            <a:r>
              <a:rPr lang="en-US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)=v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(x,</a:t>
            </a:r>
            <a:r>
              <a:rPr lang="en-US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)-t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</a:p>
          <a:p>
            <a:pPr lvl="1" eaLnBrk="1" hangingPunct="1">
              <a:lnSpc>
                <a:spcPct val="90000"/>
              </a:lnSpc>
            </a:pPr>
            <a:endParaRPr lang="en-US" sz="2400" baseline="-2500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Quasi-linear mechanism: M=(S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,…,S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,g(</a:t>
            </a:r>
            <a:r>
              <a:rPr lang="en-US" sz="2800" b="1">
                <a:latin typeface="cmsy10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)) where g(</a:t>
            </a:r>
            <a:r>
              <a:rPr lang="en-US" sz="2800" b="1">
                <a:latin typeface="cmsy10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)=(x(</a:t>
            </a:r>
            <a:r>
              <a:rPr lang="en-US" sz="2800" b="1">
                <a:latin typeface="cmsy10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),t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b="1">
                <a:latin typeface="cmsy10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),…,t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b="1">
                <a:latin typeface="cmsy10" charset="0"/>
                <a:ea typeface="ＭＳ Ｐゴシック" charset="0"/>
                <a:cs typeface="ＭＳ Ｐゴシック" charset="0"/>
              </a:rPr>
              <a:t>.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)) 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Social choice functions and quasi-linear settings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SCF is </a:t>
            </a:r>
            <a:r>
              <a:rPr lang="en-US" sz="2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efficient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 if for all types </a:t>
            </a:r>
            <a:r>
              <a:rPr lang="en-US" sz="280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=(</a:t>
            </a:r>
            <a:r>
              <a:rPr lang="en-US" sz="280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280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800" b="1" baseline="-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 </a:t>
            </a:r>
            <a:r>
              <a:rPr lang="en-US" sz="2800">
                <a:latin typeface="Symbol" charset="0"/>
                <a:ea typeface="ＭＳ Ｐゴシック" charset="0"/>
              </a:rPr>
              <a:t>å</a:t>
            </a:r>
            <a:r>
              <a:rPr lang="en-US" sz="2800" baseline="30000">
                <a:latin typeface="Lucida Grande" charset="0"/>
                <a:ea typeface="ＭＳ Ｐゴシック" charset="0"/>
              </a:rPr>
              <a:t>n</a:t>
            </a:r>
            <a:r>
              <a:rPr lang="en-US" sz="2800" baseline="-25000">
                <a:latin typeface="Lucida Grande" charset="0"/>
                <a:ea typeface="ＭＳ Ｐゴシック" charset="0"/>
              </a:rPr>
              <a:t>i=1</a:t>
            </a:r>
            <a:r>
              <a:rPr lang="en-US" sz="2800">
                <a:latin typeface="Lucida Grande" charset="0"/>
                <a:ea typeface="ＭＳ Ｐゴシック" charset="0"/>
              </a:rPr>
              <a:t>v</a:t>
            </a:r>
            <a:r>
              <a:rPr lang="en-US" sz="28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</a:rPr>
              <a:t>(x(</a:t>
            </a:r>
            <a:r>
              <a:rPr lang="en-US" sz="2800">
                <a:latin typeface="Symbol" charset="0"/>
                <a:ea typeface="ＭＳ Ｐゴシック" charset="0"/>
              </a:rPr>
              <a:t>q</a:t>
            </a:r>
            <a:r>
              <a:rPr lang="en-US" sz="2800">
                <a:latin typeface="Lucida Grande" charset="0"/>
                <a:ea typeface="ＭＳ Ｐゴシック" charset="0"/>
              </a:rPr>
              <a:t>),</a:t>
            </a:r>
            <a:r>
              <a:rPr lang="en-US" sz="2800">
                <a:latin typeface="Symbol" charset="0"/>
                <a:ea typeface="ＭＳ Ｐゴシック" charset="0"/>
              </a:rPr>
              <a:t>q</a:t>
            </a:r>
            <a:r>
              <a:rPr lang="en-US" sz="28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</a:rPr>
              <a:t>)</a:t>
            </a:r>
            <a:r>
              <a:rPr lang="en-US" sz="2800" b="1">
                <a:latin typeface="cmsy10" charset="0"/>
                <a:ea typeface="ＭＳ Ｐゴシック" charset="0"/>
              </a:rPr>
              <a:t> ≥ </a:t>
            </a:r>
            <a:r>
              <a:rPr lang="en-US" sz="2800">
                <a:latin typeface="Symbol" charset="0"/>
                <a:ea typeface="ＭＳ Ｐゴシック" charset="0"/>
              </a:rPr>
              <a:t>å</a:t>
            </a:r>
            <a:r>
              <a:rPr lang="en-US" sz="2800" baseline="30000">
                <a:latin typeface="Lucida Grande" charset="0"/>
                <a:ea typeface="ＭＳ Ｐゴシック" charset="0"/>
              </a:rPr>
              <a:t>n</a:t>
            </a:r>
            <a:r>
              <a:rPr lang="en-US" sz="2800" baseline="-25000">
                <a:latin typeface="Lucida Grande" charset="0"/>
                <a:ea typeface="ＭＳ Ｐゴシック" charset="0"/>
              </a:rPr>
              <a:t>i=1</a:t>
            </a:r>
            <a:r>
              <a:rPr lang="en-US" sz="2800">
                <a:latin typeface="Lucida Grande" charset="0"/>
                <a:ea typeface="ＭＳ Ｐゴシック" charset="0"/>
              </a:rPr>
              <a:t>v</a:t>
            </a:r>
            <a:r>
              <a:rPr lang="en-US" sz="28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</a:rPr>
              <a:t>(x’(</a:t>
            </a:r>
            <a:r>
              <a:rPr lang="en-US" sz="2800">
                <a:latin typeface="Symbol" charset="0"/>
                <a:ea typeface="ＭＳ Ｐゴシック" charset="0"/>
              </a:rPr>
              <a:t>q</a:t>
            </a:r>
            <a:r>
              <a:rPr lang="en-US" sz="2800">
                <a:latin typeface="Lucida Grande" charset="0"/>
                <a:ea typeface="ＭＳ Ｐゴシック" charset="0"/>
              </a:rPr>
              <a:t>),</a:t>
            </a:r>
            <a:r>
              <a:rPr lang="en-US" sz="2800">
                <a:latin typeface="Symbol" charset="0"/>
                <a:ea typeface="ＭＳ Ｐゴシック" charset="0"/>
              </a:rPr>
              <a:t>q</a:t>
            </a:r>
            <a:r>
              <a:rPr lang="en-US" sz="28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</a:rPr>
              <a:t>)  </a:t>
            </a:r>
            <a:r>
              <a:rPr lang="en-US" sz="2800">
                <a:latin typeface="cmsy10" charset="0"/>
                <a:ea typeface="ＭＳ Ｐゴシック" charset="0"/>
              </a:rPr>
              <a:t>∀</a:t>
            </a:r>
            <a:r>
              <a:rPr lang="en-US" sz="2800">
                <a:latin typeface="Lucida Grande" charset="0"/>
                <a:ea typeface="ＭＳ Ｐゴシック" charset="0"/>
              </a:rPr>
              <a:t> x’(</a:t>
            </a:r>
            <a:r>
              <a:rPr lang="en-US" sz="2800">
                <a:latin typeface="Symbol" charset="0"/>
                <a:ea typeface="ＭＳ Ｐゴシック" charset="0"/>
              </a:rPr>
              <a:t>q</a:t>
            </a:r>
            <a:r>
              <a:rPr lang="en-US" sz="2800">
                <a:latin typeface="Lucida Grande" charset="0"/>
                <a:ea typeface="ＭＳ Ｐゴシック" charset="0"/>
              </a:rPr>
              <a:t>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Aka social welfare maximizing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SCF is </a:t>
            </a:r>
            <a:r>
              <a:rPr lang="en-US" sz="2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budget-balanced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 (BB) if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>
                <a:latin typeface="Lucida Grande" charset="0"/>
                <a:ea typeface="ＭＳ Ｐゴシック" charset="0"/>
              </a:rPr>
              <a:t> </a:t>
            </a:r>
            <a:r>
              <a:rPr lang="en-US">
                <a:latin typeface="Symbol" charset="0"/>
                <a:ea typeface="ＭＳ Ｐゴシック" charset="0"/>
              </a:rPr>
              <a:t>å</a:t>
            </a:r>
            <a:r>
              <a:rPr lang="en-US" baseline="30000">
                <a:latin typeface="Lucida Grande" charset="0"/>
                <a:ea typeface="ＭＳ Ｐゴシック" charset="0"/>
              </a:rPr>
              <a:t>n</a:t>
            </a:r>
            <a:r>
              <a:rPr lang="en-US" baseline="-25000">
                <a:latin typeface="Lucida Grande" charset="0"/>
                <a:ea typeface="ＭＳ Ｐゴシック" charset="0"/>
              </a:rPr>
              <a:t>i=1</a:t>
            </a:r>
            <a:r>
              <a:rPr lang="en-US">
                <a:latin typeface="Lucida Grande" charset="0"/>
                <a:ea typeface="ＭＳ Ｐゴシック" charset="0"/>
              </a:rPr>
              <a:t>t</a:t>
            </a:r>
            <a:r>
              <a:rPr lang="en-US" baseline="-25000">
                <a:latin typeface="Lucida Grande" charset="0"/>
                <a:ea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</a:rPr>
              <a:t>(</a:t>
            </a:r>
            <a:r>
              <a:rPr lang="en-US">
                <a:latin typeface="Symbol" charset="0"/>
                <a:ea typeface="ＭＳ Ｐゴシック" charset="0"/>
              </a:rPr>
              <a:t>q</a:t>
            </a:r>
            <a:r>
              <a:rPr lang="en-US">
                <a:latin typeface="Lucida Grande" charset="0"/>
                <a:ea typeface="ＭＳ Ｐゴシック" charset="0"/>
              </a:rPr>
              <a:t>)=0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Weakly budget-balanced</a:t>
            </a:r>
            <a:r>
              <a:rPr lang="en-US" sz="2400">
                <a:latin typeface="Lucida Grande" charset="0"/>
                <a:ea typeface="ＭＳ Ｐゴシック" charset="0"/>
              </a:rPr>
              <a:t> if</a:t>
            </a:r>
          </a:p>
          <a:p>
            <a:pPr marL="1143000" lvl="2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Symbol" charset="0"/>
                <a:ea typeface="ＭＳ Ｐゴシック" charset="0"/>
              </a:rPr>
              <a:t>    </a:t>
            </a:r>
            <a:r>
              <a:rPr lang="en-US">
                <a:latin typeface="Symbol" charset="0"/>
                <a:ea typeface="ＭＳ Ｐゴシック" charset="0"/>
              </a:rPr>
              <a:t>å</a:t>
            </a:r>
            <a:r>
              <a:rPr lang="en-US" baseline="30000">
                <a:latin typeface="Lucida Grande" charset="0"/>
                <a:ea typeface="ＭＳ Ｐゴシック" charset="0"/>
              </a:rPr>
              <a:t>n</a:t>
            </a:r>
            <a:r>
              <a:rPr lang="en-US" baseline="-25000">
                <a:latin typeface="Lucida Grande" charset="0"/>
                <a:ea typeface="ＭＳ Ｐゴシック" charset="0"/>
              </a:rPr>
              <a:t>i=1</a:t>
            </a:r>
            <a:r>
              <a:rPr lang="en-US">
                <a:latin typeface="Lucida Grande" charset="0"/>
                <a:ea typeface="ＭＳ Ｐゴシック" charset="0"/>
              </a:rPr>
              <a:t>t</a:t>
            </a:r>
            <a:r>
              <a:rPr lang="en-US" baseline="-25000">
                <a:latin typeface="Lucida Grande" charset="0"/>
                <a:ea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</a:rPr>
              <a:t>(</a:t>
            </a:r>
            <a:r>
              <a:rPr lang="en-US">
                <a:latin typeface="Symbol" charset="0"/>
                <a:ea typeface="ＭＳ Ｐゴシック" charset="0"/>
              </a:rPr>
              <a:t>q</a:t>
            </a:r>
            <a:r>
              <a:rPr lang="en-US">
                <a:latin typeface="Lucida Grande" charset="0"/>
                <a:ea typeface="ＭＳ Ｐゴシック" charset="0"/>
              </a:rPr>
              <a:t>)</a:t>
            </a:r>
            <a:r>
              <a:rPr lang="en-US" b="1">
                <a:latin typeface="cmsy10" charset="0"/>
                <a:ea typeface="ＭＳ Ｐゴシック" charset="0"/>
              </a:rPr>
              <a:t>≥</a:t>
            </a:r>
            <a:r>
              <a:rPr lang="en-US">
                <a:latin typeface="Lucida Grande" charset="0"/>
                <a:ea typeface="ＭＳ Ｐゴシック" charset="0"/>
              </a:rPr>
              <a:t>0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Groves Mechanisms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[Groves 1973]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800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Groves mechanism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   M=(S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,…,S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, (x,t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,…,t</a:t>
            </a:r>
            <a:r>
              <a:rPr lang="en-US" sz="2800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)) is defined by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sz="28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>
                <a:latin typeface="Lucida Grande" charset="0"/>
                <a:ea typeface="ＭＳ Ｐゴシック" charset="0"/>
              </a:rPr>
              <a:t>Choice rule</a:t>
            </a:r>
            <a:r>
              <a:rPr lang="en-US">
                <a:latin typeface="Lucida Grande" charset="0"/>
                <a:ea typeface="ＭＳ Ｐゴシック" charset="0"/>
              </a:rPr>
              <a:t> x</a:t>
            </a:r>
            <a:r>
              <a:rPr lang="en-US" baseline="30000">
                <a:latin typeface="Lucida Grande" charset="0"/>
                <a:ea typeface="ＭＳ Ｐゴシック" charset="0"/>
              </a:rPr>
              <a:t>*</a:t>
            </a:r>
            <a:r>
              <a:rPr lang="en-US">
                <a:latin typeface="Lucida Grande" charset="0"/>
                <a:ea typeface="ＭＳ Ｐゴシック" charset="0"/>
              </a:rPr>
              <a:t>(</a:t>
            </a:r>
            <a:r>
              <a:rPr lang="en-US">
                <a:latin typeface="Symbol" charset="0"/>
                <a:ea typeface="ＭＳ Ｐゴシック" charset="0"/>
              </a:rPr>
              <a:t>q</a:t>
            </a:r>
            <a:r>
              <a:rPr lang="en-US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>
                <a:latin typeface="Lucida Grande" charset="0"/>
                <a:ea typeface="ＭＳ Ｐゴシック" charset="0"/>
              </a:rPr>
              <a:t>)=argmax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x</a:t>
            </a:r>
            <a:r>
              <a:rPr lang="en-US" altLang="ja-JP">
                <a:latin typeface="Lucida Grande" charset="0"/>
                <a:ea typeface="ＭＳ Ｐゴシック" charset="0"/>
              </a:rPr>
              <a:t> </a:t>
            </a:r>
            <a:r>
              <a:rPr lang="en-US" altLang="ja-JP">
                <a:latin typeface="Symbol" charset="0"/>
                <a:ea typeface="ＭＳ Ｐゴシック" charset="0"/>
              </a:rPr>
              <a:t>å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>
                <a:latin typeface="Lucida Grande" charset="0"/>
                <a:ea typeface="ＭＳ Ｐゴシック" charset="0"/>
              </a:rPr>
              <a:t> v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>
                <a:latin typeface="Lucida Grande" charset="0"/>
                <a:ea typeface="ＭＳ Ｐゴシック" charset="0"/>
              </a:rPr>
              <a:t>(x,</a:t>
            </a:r>
            <a:r>
              <a:rPr lang="en-US" altLang="ja-JP">
                <a:latin typeface="Symbol" charset="0"/>
                <a:ea typeface="ＭＳ Ｐゴシック" charset="0"/>
              </a:rPr>
              <a:t>q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i</a:t>
            </a:r>
            <a:r>
              <a:rPr lang="en-US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>
                <a:latin typeface="Lucida Grande" charset="0"/>
                <a:ea typeface="ＭＳ Ｐゴシック" charset="0"/>
              </a:rPr>
              <a:t>Transfer rules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>
                <a:latin typeface="Lucida Grande" charset="0"/>
                <a:ea typeface="ＭＳ Ｐゴシック" charset="0"/>
              </a:rPr>
              <a:t>t</a:t>
            </a:r>
            <a:r>
              <a:rPr lang="en-US" sz="28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800">
                <a:latin typeface="Lucida Grande" charset="0"/>
                <a:ea typeface="ＭＳ Ｐゴシック" charset="0"/>
              </a:rPr>
              <a:t>(</a:t>
            </a:r>
            <a:r>
              <a:rPr lang="en-US" sz="2800">
                <a:latin typeface="Symbol" charset="0"/>
                <a:ea typeface="ＭＳ Ｐゴシック" charset="0"/>
              </a:rPr>
              <a:t>q</a:t>
            </a:r>
            <a:r>
              <a:rPr lang="en-US" sz="28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800">
                <a:latin typeface="Lucida Grande" charset="0"/>
                <a:ea typeface="ＭＳ Ｐゴシック" charset="0"/>
              </a:rPr>
              <a:t>)=h</a:t>
            </a:r>
            <a:r>
              <a:rPr lang="en-US" altLang="ja-JP" sz="28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800">
                <a:latin typeface="Lucida Grande" charset="0"/>
                <a:ea typeface="ＭＳ Ｐゴシック" charset="0"/>
              </a:rPr>
              <a:t>(</a:t>
            </a:r>
            <a:r>
              <a:rPr lang="en-US" altLang="ja-JP" sz="2800">
                <a:latin typeface="Symbol" charset="0"/>
                <a:ea typeface="ＭＳ Ｐゴシック" charset="0"/>
              </a:rPr>
              <a:t>q</a:t>
            </a:r>
            <a:r>
              <a:rPr lang="en-US" altLang="ja-JP" sz="2800" baseline="-25000">
                <a:latin typeface="Lucida Grande" charset="0"/>
                <a:ea typeface="ＭＳ Ｐゴシック" charset="0"/>
              </a:rPr>
              <a:t>-i</a:t>
            </a:r>
            <a:r>
              <a:rPr lang="en-US" sz="28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800">
                <a:latin typeface="Lucida Grande" charset="0"/>
                <a:ea typeface="ＭＳ Ｐゴシック" charset="0"/>
              </a:rPr>
              <a:t>)-</a:t>
            </a:r>
            <a:r>
              <a:rPr lang="en-US" altLang="ja-JP" sz="2800">
                <a:latin typeface="Symbol" charset="0"/>
                <a:ea typeface="ＭＳ Ｐゴシック" charset="0"/>
              </a:rPr>
              <a:t>å</a:t>
            </a:r>
            <a:r>
              <a:rPr lang="en-US" altLang="ja-JP" sz="28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800" baseline="-25000">
                <a:latin typeface="Symbol" charset="0"/>
                <a:ea typeface="ＭＳ Ｐゴシック" charset="0"/>
              </a:rPr>
              <a:t>¹</a:t>
            </a:r>
            <a:r>
              <a:rPr lang="en-US" altLang="ja-JP" sz="2800" baseline="-25000">
                <a:latin typeface="Lucida Grande" charset="0"/>
                <a:ea typeface="ＭＳ Ｐゴシック" charset="0"/>
              </a:rPr>
              <a:t> i</a:t>
            </a:r>
            <a:r>
              <a:rPr lang="en-US" altLang="ja-JP" sz="2800">
                <a:latin typeface="Lucida Grande" charset="0"/>
                <a:ea typeface="ＭＳ Ｐゴシック" charset="0"/>
              </a:rPr>
              <a:t> v</a:t>
            </a:r>
            <a:r>
              <a:rPr lang="en-US" altLang="ja-JP" sz="28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80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800" baseline="3000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800">
                <a:latin typeface="Lucida Grande" charset="0"/>
                <a:ea typeface="ＭＳ Ｐゴシック" charset="0"/>
              </a:rPr>
              <a:t>(</a:t>
            </a:r>
            <a:r>
              <a:rPr lang="en-US" altLang="ja-JP" sz="2800">
                <a:latin typeface="Symbol" charset="0"/>
                <a:ea typeface="ＭＳ Ｐゴシック" charset="0"/>
              </a:rPr>
              <a:t>q</a:t>
            </a:r>
            <a:r>
              <a:rPr lang="en-US" sz="28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800">
                <a:latin typeface="Lucida Grande" charset="0"/>
                <a:ea typeface="ＭＳ Ｐゴシック" charset="0"/>
              </a:rPr>
              <a:t>),</a:t>
            </a:r>
            <a:r>
              <a:rPr lang="en-US" altLang="ja-JP" sz="2800">
                <a:latin typeface="Symbol" charset="0"/>
                <a:ea typeface="ＭＳ Ｐゴシック" charset="0"/>
              </a:rPr>
              <a:t>q</a:t>
            </a:r>
            <a:r>
              <a:rPr lang="en-US" sz="28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8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80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320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Lucida Grande" charset="0"/>
                <a:ea typeface="ＭＳ Ｐゴシック" charset="0"/>
              </a:rPr>
              <a:t>where h</a:t>
            </a:r>
            <a:r>
              <a:rPr lang="en-US" baseline="-25000">
                <a:latin typeface="Lucida Grande" charset="0"/>
                <a:ea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</a:rPr>
              <a:t>(</a:t>
            </a:r>
            <a:r>
              <a:rPr lang="en-US" b="1">
                <a:latin typeface="cmsy10" charset="0"/>
                <a:ea typeface="ＭＳ Ｐゴシック" charset="0"/>
              </a:rPr>
              <a:t>.</a:t>
            </a:r>
            <a:r>
              <a:rPr lang="en-US">
                <a:latin typeface="Lucida Grande" charset="0"/>
                <a:ea typeface="ＭＳ Ｐゴシック" charset="0"/>
              </a:rPr>
              <a:t>) is an (arbitrary) function that </a:t>
            </a:r>
            <a:r>
              <a:rPr lang="en-US">
                <a:solidFill>
                  <a:srgbClr val="CC0000"/>
                </a:solidFill>
                <a:latin typeface="Lucida Grande" charset="0"/>
                <a:ea typeface="ＭＳ Ｐゴシック" charset="0"/>
              </a:rPr>
              <a:t>does not</a:t>
            </a:r>
            <a:r>
              <a:rPr lang="en-US">
                <a:latin typeface="Lucida Grande" charset="0"/>
                <a:ea typeface="ＭＳ Ｐゴシック" charset="0"/>
              </a:rPr>
              <a:t> </a:t>
            </a:r>
            <a:r>
              <a:rPr lang="en-US">
                <a:solidFill>
                  <a:srgbClr val="CC0000"/>
                </a:solidFill>
                <a:latin typeface="Lucida Grande" charset="0"/>
                <a:ea typeface="ＭＳ Ｐゴシック" charset="0"/>
              </a:rPr>
              <a:t>depend </a:t>
            </a:r>
            <a:r>
              <a:rPr lang="en-US">
                <a:latin typeface="Lucida Grande" charset="0"/>
                <a:ea typeface="ＭＳ Ｐゴシック" charset="0"/>
              </a:rPr>
              <a:t>on the reported type </a:t>
            </a:r>
            <a:r>
              <a:rPr lang="en-US">
                <a:latin typeface="Symbol" charset="0"/>
                <a:ea typeface="ＭＳ Ｐゴシック" charset="0"/>
              </a:rPr>
              <a:t>q</a:t>
            </a:r>
            <a:r>
              <a:rPr lang="en-US" baseline="-25000">
                <a:latin typeface="Lucida Grande" charset="0"/>
                <a:ea typeface="ＭＳ Ｐゴシック" charset="0"/>
              </a:rPr>
              <a:t>i</a:t>
            </a:r>
            <a:r>
              <a:rPr lang="en-US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>
                <a:latin typeface="Lucida Grande" charset="0"/>
                <a:ea typeface="ＭＳ Ｐゴシック" charset="0"/>
              </a:rPr>
              <a:t> of </a:t>
            </a:r>
            <a:br>
              <a:rPr lang="en-US" altLang="ja-JP">
                <a:latin typeface="Lucida Grande" charset="0"/>
                <a:ea typeface="ＭＳ Ｐゴシック" charset="0"/>
              </a:rPr>
            </a:br>
            <a:r>
              <a:rPr lang="en-US" altLang="ja-JP">
                <a:latin typeface="Lucida Grande" charset="0"/>
                <a:ea typeface="ＭＳ Ｐゴシック" charset="0"/>
              </a:rPr>
              <a:t>agent i</a:t>
            </a:r>
            <a:endParaRPr lang="en-US">
              <a:latin typeface="Lucida Grande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Groves Mechanisms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58200" cy="4572000"/>
          </a:xfrm>
        </p:spPr>
        <p:txBody>
          <a:bodyPr/>
          <a:lstStyle/>
          <a:p>
            <a:pPr eaLnBrk="1" hangingPunct="1"/>
            <a:r>
              <a:rPr lang="en-US" sz="2400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Thm: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 Groves mechanisms are strategy-proof and efficient </a:t>
            </a:r>
            <a:r>
              <a:rPr lang="en-US" sz="1600">
                <a:latin typeface="Lucida Grande" charset="0"/>
                <a:ea typeface="ＭＳ Ｐゴシック" charset="0"/>
                <a:cs typeface="ＭＳ Ｐゴシック" charset="0"/>
              </a:rPr>
              <a:t>(We have gotten around Gibbard-Satterthwaite!)</a:t>
            </a:r>
            <a:br>
              <a:rPr lang="en-US" sz="16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Proof:  </a:t>
            </a:r>
            <a:b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Agent i’s utility for strategy </a:t>
            </a:r>
            <a:r>
              <a:rPr lang="en-US" sz="200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baseline="30000">
                <a:latin typeface="Lucida Grande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  <a:cs typeface="ＭＳ Ｐゴシック" charset="0"/>
              </a:rPr>
              <a:t>, given </a:t>
            </a:r>
            <a:r>
              <a:rPr lang="en-US" altLang="ja-JP" sz="200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  <a:cs typeface="ＭＳ Ｐゴシック" charset="0"/>
              </a:rPr>
              <a:t>-i</a:t>
            </a:r>
            <a:r>
              <a:rPr lang="en-US" sz="2000" baseline="30000">
                <a:latin typeface="Lucida Grande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  <a:cs typeface="ＭＳ Ｐゴシック" charset="0"/>
              </a:rPr>
              <a:t> from agents j</a:t>
            </a:r>
            <a:r>
              <a:rPr lang="en-US" altLang="ja-JP" sz="2000">
                <a:latin typeface="Symbol" charset="0"/>
                <a:ea typeface="ＭＳ Ｐゴシック" charset="0"/>
                <a:cs typeface="ＭＳ Ｐゴシック" charset="0"/>
              </a:rPr>
              <a:t>¹</a:t>
            </a:r>
            <a:r>
              <a:rPr lang="en-US" altLang="ja-JP" sz="2000">
                <a:latin typeface="Lucida Grande" charset="0"/>
                <a:ea typeface="ＭＳ Ｐゴシック" charset="0"/>
                <a:cs typeface="ＭＳ Ｐゴシック" charset="0"/>
              </a:rPr>
              <a:t>i is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</a:rPr>
              <a:t>U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)=v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)-t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</a:rPr>
              <a:t>        =v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(x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sz="2000">
                <a:latin typeface="Lucida Grande" charset="0"/>
                <a:ea typeface="ＭＳ Ｐゴシック" charset="0"/>
              </a:rPr>
              <a:t>(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)+</a:t>
            </a:r>
            <a:r>
              <a:rPr lang="en-US" altLang="ja-JP" sz="2000">
                <a:latin typeface="Symbol" charset="0"/>
                <a:ea typeface="ＭＳ Ｐゴシック" charset="0"/>
              </a:rPr>
              <a:t>å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 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baseline="-25000">
                <a:latin typeface="Symbol" charset="0"/>
                <a:ea typeface="ＭＳ Ｐゴシック" charset="0"/>
              </a:rPr>
              <a:t>¹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 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v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)-h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</a:rPr>
              <a:t>Ignore h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-i</a:t>
            </a:r>
            <a:r>
              <a:rPr lang="en-US" sz="2000">
                <a:latin typeface="Lucida Grande" charset="0"/>
                <a:ea typeface="ＭＳ Ｐゴシック" charset="0"/>
              </a:rPr>
              <a:t>).  Notice that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</a:rPr>
              <a:t>x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sz="2000">
                <a:latin typeface="Lucida Grande" charset="0"/>
                <a:ea typeface="ＭＳ Ｐゴシック" charset="0"/>
              </a:rPr>
              <a:t>(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)=argmax </a:t>
            </a:r>
            <a:r>
              <a:rPr lang="en-US" altLang="ja-JP" sz="2000">
                <a:latin typeface="Symbol" charset="0"/>
                <a:ea typeface="ＭＳ Ｐゴシック" charset="0"/>
              </a:rPr>
              <a:t>å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 v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(x,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</a:rPr>
              <a:t>i.e. it maximizes the sum of reported values.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Lucida Grande" charset="0"/>
                <a:ea typeface="ＭＳ Ｐゴシック" charset="0"/>
              </a:rPr>
              <a:t>Therefore, agent i should announce 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=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 to maximize its own payoff</a:t>
            </a:r>
          </a:p>
          <a:p>
            <a:pPr eaLnBrk="1" hangingPunct="1"/>
            <a:r>
              <a:rPr lang="en-US" sz="2400" b="1">
                <a:solidFill>
                  <a:srgbClr val="008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Thm</a:t>
            </a:r>
            <a:r>
              <a:rPr lang="en-US" sz="2400">
                <a:latin typeface="Comic Sans MS" charset="0"/>
                <a:ea typeface="ＭＳ Ｐゴシック" charset="0"/>
                <a:cs typeface="ＭＳ Ｐゴシック" charset="0"/>
              </a:rPr>
              <a:t>: Groves mechanisms are unique (up to h</a:t>
            </a:r>
            <a:r>
              <a:rPr lang="en-US" sz="2400" baseline="-25000">
                <a:latin typeface="Comic Sans MS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>
                <a:latin typeface="Comic Sans MS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2400" baseline="-25000">
                <a:latin typeface="Comic Sans MS" charset="0"/>
                <a:ea typeface="ＭＳ Ｐゴシック" charset="0"/>
                <a:cs typeface="ＭＳ Ｐゴシック" charset="0"/>
              </a:rPr>
              <a:t>-i</a:t>
            </a:r>
            <a:r>
              <a:rPr lang="en-US" sz="2400">
                <a:latin typeface="Comic Sans MS" charset="0"/>
                <a:ea typeface="ＭＳ Ｐゴシック" charset="0"/>
                <a:cs typeface="ＭＳ Ｐゴシック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VCG Mechanism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(aka Clarke tax mechanism  aka Pivotal mechanism)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3124200"/>
          </a:xfrm>
        </p:spPr>
        <p:txBody>
          <a:bodyPr/>
          <a:lstStyle/>
          <a:p>
            <a:pPr eaLnBrk="1" hangingPunct="1"/>
            <a:r>
              <a:rPr lang="en-US" sz="2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Def: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 Implement efficient outcome,</a:t>
            </a:r>
          </a:p>
          <a:p>
            <a:pPr lvl="1" algn="ctr" eaLnBrk="1" hangingPunct="1">
              <a:buFont typeface="Wingdings" charset="0"/>
              <a:buNone/>
            </a:pPr>
            <a:r>
              <a:rPr lang="en-US" sz="2400">
                <a:latin typeface="Lucida Grande" charset="0"/>
                <a:ea typeface="ＭＳ Ｐゴシック" charset="0"/>
              </a:rPr>
              <a:t>x</a:t>
            </a:r>
            <a:r>
              <a:rPr lang="en-US" sz="2400" baseline="30000">
                <a:latin typeface="Lucida Grande" charset="0"/>
                <a:ea typeface="ＭＳ Ｐゴシック" charset="0"/>
              </a:rPr>
              <a:t>*</a:t>
            </a:r>
            <a:r>
              <a:rPr lang="en-US" sz="2400">
                <a:latin typeface="Lucida Grande" charset="0"/>
                <a:ea typeface="ＭＳ Ｐゴシック" charset="0"/>
              </a:rPr>
              <a:t>=argmax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x</a:t>
            </a:r>
            <a:r>
              <a:rPr lang="en-US" sz="2400">
                <a:latin typeface="Symbol" charset="0"/>
                <a:ea typeface="ＭＳ Ｐゴシック" charset="0"/>
              </a:rPr>
              <a:t>å</a:t>
            </a:r>
            <a:r>
              <a:rPr lang="en-US" sz="2400">
                <a:latin typeface="Lucida Grande" charset="0"/>
                <a:ea typeface="ＭＳ Ｐゴシック" charset="0"/>
              </a:rPr>
              <a:t> 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 v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(x,</a:t>
            </a:r>
            <a:r>
              <a:rPr lang="en-US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>
                <a:latin typeface="Lucida Grande" charset="0"/>
                <a:ea typeface="ＭＳ Ｐゴシック" charset="0"/>
              </a:rPr>
              <a:t>Compute transfers</a:t>
            </a:r>
          </a:p>
          <a:p>
            <a:pPr lvl="1" algn="ctr" eaLnBrk="1" hangingPunct="1">
              <a:buFont typeface="Wingdings" charset="0"/>
              <a:buNone/>
            </a:pPr>
            <a:r>
              <a:rPr lang="en-US" sz="2400">
                <a:latin typeface="Lucida Grande" charset="0"/>
                <a:ea typeface="ＭＳ Ｐゴシック" charset="0"/>
              </a:rPr>
              <a:t>t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(</a:t>
            </a:r>
            <a:r>
              <a:rPr lang="en-US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)=</a:t>
            </a:r>
            <a:r>
              <a:rPr lang="en-US" altLang="ja-JP" sz="2400">
                <a:latin typeface="Symbol" charset="0"/>
                <a:ea typeface="ＭＳ Ｐゴシック" charset="0"/>
              </a:rPr>
              <a:t>å</a:t>
            </a:r>
            <a:r>
              <a:rPr lang="en-US" altLang="ja-JP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baseline="-25000">
                <a:latin typeface="Symbol" charset="0"/>
                <a:ea typeface="ＭＳ Ｐゴシック" charset="0"/>
              </a:rPr>
              <a:t>¹</a:t>
            </a:r>
            <a:r>
              <a:rPr lang="en-US" altLang="ja-JP" sz="2400" baseline="-25000">
                <a:latin typeface="Lucida Grande" charset="0"/>
                <a:ea typeface="ＭＳ Ｐゴシック" charset="0"/>
              </a:rPr>
              <a:t> i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 v</a:t>
            </a:r>
            <a:r>
              <a:rPr lang="en-US" altLang="ja-JP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400" baseline="30000">
                <a:latin typeface="Lucida Grande" charset="0"/>
                <a:ea typeface="ＭＳ Ｐゴシック" charset="0"/>
              </a:rPr>
              <a:t>-i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,</a:t>
            </a:r>
            <a:r>
              <a:rPr lang="en-US" altLang="ja-JP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) -</a:t>
            </a:r>
            <a:r>
              <a:rPr lang="en-US" altLang="ja-JP" sz="2400">
                <a:latin typeface="Symbol" charset="0"/>
                <a:ea typeface="ＭＳ Ｐゴシック" charset="0"/>
              </a:rPr>
              <a:t>å</a:t>
            </a:r>
            <a:r>
              <a:rPr lang="en-US" altLang="ja-JP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 baseline="-25000">
                <a:latin typeface="Symbol" charset="0"/>
                <a:ea typeface="ＭＳ Ｐゴシック" charset="0"/>
              </a:rPr>
              <a:t>¹</a:t>
            </a:r>
            <a:r>
              <a:rPr lang="en-US" altLang="ja-JP" sz="2400" baseline="-25000">
                <a:latin typeface="Lucida Grande" charset="0"/>
                <a:ea typeface="ＭＳ Ｐゴシック" charset="0"/>
              </a:rPr>
              <a:t> i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v</a:t>
            </a:r>
            <a:r>
              <a:rPr lang="en-US" altLang="ja-JP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400" baseline="3000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, </a:t>
            </a:r>
            <a:r>
              <a:rPr lang="en-US" altLang="ja-JP" sz="2400">
                <a:latin typeface="Symbol" charset="0"/>
                <a:ea typeface="ＭＳ Ｐゴシック" charset="0"/>
              </a:rPr>
              <a:t>q</a:t>
            </a:r>
            <a:r>
              <a:rPr lang="en-US" altLang="ja-JP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None/>
            </a:pPr>
            <a:r>
              <a:rPr lang="en-US" sz="2400">
                <a:latin typeface="Lucida Grande" charset="0"/>
                <a:ea typeface="ＭＳ Ｐゴシック" charset="0"/>
              </a:rPr>
              <a:t>Where x</a:t>
            </a:r>
            <a:r>
              <a:rPr lang="en-US" sz="2400" baseline="30000">
                <a:latin typeface="Lucida Grande" charset="0"/>
                <a:ea typeface="ＭＳ Ｐゴシック" charset="0"/>
              </a:rPr>
              <a:t>-i</a:t>
            </a:r>
            <a:r>
              <a:rPr lang="en-US" sz="2400">
                <a:latin typeface="Lucida Grande" charset="0"/>
                <a:ea typeface="ＭＳ Ｐゴシック" charset="0"/>
              </a:rPr>
              <a:t>=argmax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x</a:t>
            </a:r>
            <a:r>
              <a:rPr lang="en-US" sz="2400">
                <a:latin typeface="Lucida Grande" charset="0"/>
                <a:ea typeface="ＭＳ Ｐゴシック" charset="0"/>
              </a:rPr>
              <a:t> </a:t>
            </a:r>
            <a:r>
              <a:rPr lang="en-US" sz="2400">
                <a:latin typeface="Symbol" charset="0"/>
                <a:ea typeface="ＭＳ Ｐゴシック" charset="0"/>
              </a:rPr>
              <a:t>å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sz="2400" baseline="-25000">
                <a:latin typeface="Symbol" charset="0"/>
                <a:ea typeface="ＭＳ Ｐゴシック" charset="0"/>
              </a:rPr>
              <a:t>¹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 i</a:t>
            </a:r>
            <a:r>
              <a:rPr lang="en-US" sz="2400">
                <a:latin typeface="Lucida Grande" charset="0"/>
                <a:ea typeface="ＭＳ Ｐゴシック" charset="0"/>
              </a:rPr>
              <a:t>v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sz="2400">
                <a:latin typeface="Lucida Grande" charset="0"/>
                <a:ea typeface="ＭＳ Ｐゴシック" charset="0"/>
              </a:rPr>
              <a:t>(x,</a:t>
            </a:r>
            <a:r>
              <a:rPr lang="en-US" sz="2400">
                <a:latin typeface="Symbol" charset="0"/>
                <a:ea typeface="ＭＳ Ｐゴシック" charset="0"/>
              </a:rPr>
              <a:t>q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sz="24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400">
                <a:latin typeface="Lucida Grande" charset="0"/>
                <a:ea typeface="ＭＳ Ｐゴシック" charset="0"/>
              </a:rPr>
              <a:t>)</a:t>
            </a:r>
            <a:endParaRPr lang="en-US" sz="2400">
              <a:latin typeface="Lucida Grande" charset="0"/>
              <a:ea typeface="ＭＳ Ｐゴシック" charset="0"/>
            </a:endParaRP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304800" y="4038600"/>
            <a:ext cx="6781800" cy="4857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VCGs are efficient and strategy-proof </a:t>
            </a:r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152400" y="4591050"/>
            <a:ext cx="89916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Agent’s equilibrium utility is: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u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(x</a:t>
            </a:r>
            <a:r>
              <a:rPr lang="en-US" i="0" baseline="30000">
                <a:latin typeface="Comic Sans MS" charset="0"/>
              </a:rPr>
              <a:t>*</a:t>
            </a:r>
            <a:r>
              <a:rPr lang="en-US" i="0">
                <a:latin typeface="Comic Sans MS" charset="0"/>
              </a:rPr>
              <a:t>,t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,</a:t>
            </a:r>
            <a:r>
              <a:rPr lang="en-US" i="0">
                <a:latin typeface="Symbol" charset="0"/>
              </a:rPr>
              <a:t>q</a:t>
            </a:r>
            <a:r>
              <a:rPr lang="en-US" i="0" baseline="-50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)=v</a:t>
            </a:r>
            <a:r>
              <a:rPr lang="en-US" i="0" baseline="-2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(x</a:t>
            </a:r>
            <a:r>
              <a:rPr lang="en-US" i="0" baseline="30000">
                <a:latin typeface="Comic Sans MS" charset="0"/>
              </a:rPr>
              <a:t>*</a:t>
            </a:r>
            <a:r>
              <a:rPr lang="en-US" i="0">
                <a:latin typeface="Comic Sans MS" charset="0"/>
              </a:rPr>
              <a:t>,</a:t>
            </a:r>
            <a:r>
              <a:rPr lang="en-US" i="0">
                <a:latin typeface="Symbol" charset="0"/>
              </a:rPr>
              <a:t>q</a:t>
            </a:r>
            <a:r>
              <a:rPr lang="en-US" i="0" baseline="-5000">
                <a:latin typeface="Comic Sans MS" charset="0"/>
              </a:rPr>
              <a:t>i</a:t>
            </a:r>
            <a:r>
              <a:rPr lang="en-US" i="0">
                <a:latin typeface="Comic Sans MS" charset="0"/>
              </a:rPr>
              <a:t>)-[</a:t>
            </a:r>
            <a:r>
              <a:rPr lang="en-US" i="0">
                <a:latin typeface="Symbol" charset="0"/>
              </a:rPr>
              <a:t>å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 baseline="-25000">
                <a:latin typeface="Symbol" charset="0"/>
              </a:rPr>
              <a:t>¹</a:t>
            </a:r>
            <a:r>
              <a:rPr lang="en-US" i="0" baseline="-25000">
                <a:latin typeface="Comic Sans MS" charset="0"/>
              </a:rPr>
              <a:t> i</a:t>
            </a:r>
            <a:r>
              <a:rPr lang="en-US" i="0">
                <a:latin typeface="Comic Sans MS" charset="0"/>
              </a:rPr>
              <a:t> v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(x</a:t>
            </a:r>
            <a:r>
              <a:rPr lang="en-US" i="0" baseline="30000">
                <a:latin typeface="Comic Sans MS" charset="0"/>
              </a:rPr>
              <a:t>-i</a:t>
            </a:r>
            <a:r>
              <a:rPr lang="en-US" i="0">
                <a:latin typeface="Comic Sans MS" charset="0"/>
              </a:rPr>
              <a:t>,</a:t>
            </a:r>
            <a:r>
              <a:rPr lang="en-US" i="0">
                <a:latin typeface="Symbol" charset="0"/>
              </a:rPr>
              <a:t>q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) -</a:t>
            </a:r>
            <a:r>
              <a:rPr lang="en-US" i="0">
                <a:latin typeface="Symbol" charset="0"/>
              </a:rPr>
              <a:t>å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 baseline="-25000">
                <a:latin typeface="Symbol" charset="0"/>
              </a:rPr>
              <a:t>¹</a:t>
            </a:r>
            <a:r>
              <a:rPr lang="en-US" i="0" baseline="-25000">
                <a:latin typeface="Comic Sans MS" charset="0"/>
              </a:rPr>
              <a:t> i</a:t>
            </a:r>
            <a:r>
              <a:rPr lang="en-US" i="0">
                <a:latin typeface="Comic Sans MS" charset="0"/>
              </a:rPr>
              <a:t>v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(x</a:t>
            </a:r>
            <a:r>
              <a:rPr lang="en-US" i="0" baseline="30000">
                <a:latin typeface="Comic Sans MS" charset="0"/>
              </a:rPr>
              <a:t>*</a:t>
            </a:r>
            <a:r>
              <a:rPr lang="en-US" i="0">
                <a:latin typeface="Comic Sans MS" charset="0"/>
              </a:rPr>
              <a:t>,</a:t>
            </a:r>
            <a:r>
              <a:rPr lang="en-US" i="0">
                <a:latin typeface="Symbol" charset="0"/>
              </a:rPr>
              <a:t>q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)] 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              = </a:t>
            </a:r>
            <a:r>
              <a:rPr lang="en-US" i="0">
                <a:latin typeface="Symbol" charset="0"/>
              </a:rPr>
              <a:t>å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 v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(x</a:t>
            </a:r>
            <a:r>
              <a:rPr lang="en-US" i="0" baseline="30000">
                <a:latin typeface="Comic Sans MS" charset="0"/>
              </a:rPr>
              <a:t>*</a:t>
            </a:r>
            <a:r>
              <a:rPr lang="en-US" i="0">
                <a:latin typeface="Comic Sans MS" charset="0"/>
              </a:rPr>
              <a:t>,</a:t>
            </a:r>
            <a:r>
              <a:rPr lang="en-US" i="0">
                <a:latin typeface="Symbol" charset="0"/>
              </a:rPr>
              <a:t>q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) - </a:t>
            </a:r>
            <a:r>
              <a:rPr lang="en-US" i="0">
                <a:latin typeface="Symbol" charset="0"/>
              </a:rPr>
              <a:t>å</a:t>
            </a:r>
            <a:r>
              <a:rPr lang="en-US" i="0" baseline="-25000">
                <a:latin typeface="Comic Sans MS" charset="0"/>
              </a:rPr>
              <a:t>j </a:t>
            </a:r>
            <a:r>
              <a:rPr lang="en-US" i="0" baseline="-25000">
                <a:latin typeface="Symbol" charset="0"/>
              </a:rPr>
              <a:t>¹</a:t>
            </a:r>
            <a:r>
              <a:rPr lang="en-US" i="0" baseline="-25000">
                <a:latin typeface="Comic Sans MS" charset="0"/>
              </a:rPr>
              <a:t> i</a:t>
            </a:r>
            <a:r>
              <a:rPr lang="en-US" i="0">
                <a:latin typeface="Comic Sans MS" charset="0"/>
              </a:rPr>
              <a:t> v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(x</a:t>
            </a:r>
            <a:r>
              <a:rPr lang="en-US" i="0" baseline="30000">
                <a:latin typeface="Comic Sans MS" charset="0"/>
              </a:rPr>
              <a:t>-i</a:t>
            </a:r>
            <a:r>
              <a:rPr lang="en-US" i="0">
                <a:latin typeface="Comic Sans MS" charset="0"/>
              </a:rPr>
              <a:t>,</a:t>
            </a:r>
            <a:r>
              <a:rPr lang="en-US" i="0">
                <a:latin typeface="Symbol" charset="0"/>
              </a:rPr>
              <a:t>q</a:t>
            </a:r>
            <a:r>
              <a:rPr lang="en-US" i="0" baseline="-25000">
                <a:latin typeface="Comic Sans MS" charset="0"/>
              </a:rPr>
              <a:t>j</a:t>
            </a:r>
            <a:r>
              <a:rPr lang="en-US" i="0">
                <a:latin typeface="Comic Sans MS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              = marginal contribution to the welfare of the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Vickrey Auction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4114800"/>
          </a:xfrm>
        </p:spPr>
        <p:txBody>
          <a:bodyPr/>
          <a:lstStyle/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Highest bidder gets item, and pays second highest amount</a:t>
            </a:r>
          </a:p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Also a VCG mechanism</a:t>
            </a:r>
          </a:p>
          <a:p>
            <a:pPr lvl="1" eaLnBrk="1" hangingPunct="1"/>
            <a:r>
              <a:rPr lang="en-US" sz="2400">
                <a:latin typeface="Lucida Grande" charset="0"/>
                <a:ea typeface="ＭＳ Ｐゴシック" charset="0"/>
              </a:rPr>
              <a:t>Allocation rule: Get item if b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=max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</a:rPr>
              <a:t>[b</a:t>
            </a:r>
            <a:r>
              <a:rPr lang="en-US" sz="2400" baseline="-25000">
                <a:latin typeface="Lucida Grande" charset="0"/>
                <a:ea typeface="ＭＳ Ｐゴシック" charset="0"/>
              </a:rPr>
              <a:t>j</a:t>
            </a:r>
            <a:r>
              <a:rPr lang="en-US" sz="2400">
                <a:latin typeface="Lucida Grande" charset="0"/>
                <a:ea typeface="ＭＳ Ｐゴシック" charset="0"/>
              </a:rPr>
              <a:t>]</a:t>
            </a:r>
          </a:p>
          <a:p>
            <a:pPr lvl="1" eaLnBrk="1" hangingPunct="1"/>
            <a:r>
              <a:rPr lang="en-US" sz="2400">
                <a:latin typeface="Lucida Grande" charset="0"/>
                <a:ea typeface="ＭＳ Ｐゴシック" charset="0"/>
              </a:rPr>
              <a:t>Payment rule: Every agent pays </a:t>
            </a:r>
          </a:p>
          <a:p>
            <a:pPr lvl="1" algn="ctr" eaLnBrk="1" hangingPunct="1">
              <a:buFont typeface="Wingdings" charset="0"/>
              <a:buNone/>
            </a:pPr>
            <a:r>
              <a:rPr lang="en-US">
                <a:latin typeface="Lucida Grande" charset="0"/>
                <a:ea typeface="ＭＳ Ｐゴシック" charset="0"/>
              </a:rPr>
              <a:t>t</a:t>
            </a:r>
            <a:r>
              <a:rPr lang="en-US" baseline="-25000">
                <a:latin typeface="Lucida Grande" charset="0"/>
                <a:ea typeface="ＭＳ Ｐゴシック" charset="0"/>
              </a:rPr>
              <a:t>i</a:t>
            </a:r>
            <a:r>
              <a:rPr lang="en-US">
                <a:latin typeface="Lucida Grande" charset="0"/>
                <a:ea typeface="ＭＳ Ｐゴシック" charset="0"/>
              </a:rPr>
              <a:t>(</a:t>
            </a:r>
            <a:r>
              <a:rPr lang="en-US">
                <a:latin typeface="Symbol" charset="0"/>
                <a:ea typeface="ＭＳ Ｐゴシック" charset="0"/>
              </a:rPr>
              <a:t>q</a:t>
            </a:r>
            <a:r>
              <a:rPr lang="en-US" baseline="-25000">
                <a:latin typeface="Lucida Grande" charset="0"/>
                <a:ea typeface="ＭＳ Ｐゴシック" charset="0"/>
              </a:rPr>
              <a:t>i</a:t>
            </a:r>
            <a:r>
              <a:rPr lang="en-US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>
                <a:latin typeface="Lucida Grande" charset="0"/>
                <a:ea typeface="ＭＳ Ｐゴシック" charset="0"/>
              </a:rPr>
              <a:t>)=</a:t>
            </a:r>
            <a:r>
              <a:rPr lang="en-US" altLang="ja-JP">
                <a:latin typeface="Symbol" charset="0"/>
                <a:ea typeface="ＭＳ Ｐゴシック" charset="0"/>
              </a:rPr>
              <a:t>å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baseline="-25000">
                <a:latin typeface="Symbol" charset="0"/>
                <a:ea typeface="ＭＳ Ｐゴシック" charset="0"/>
              </a:rPr>
              <a:t>¹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 i</a:t>
            </a:r>
            <a:r>
              <a:rPr lang="en-US" altLang="ja-JP">
                <a:latin typeface="Lucida Grande" charset="0"/>
                <a:ea typeface="ＭＳ Ｐゴシック" charset="0"/>
              </a:rPr>
              <a:t> v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>
                <a:latin typeface="Lucida Grande" charset="0"/>
                <a:ea typeface="ＭＳ Ｐゴシック" charset="0"/>
              </a:rPr>
              <a:t>(x</a:t>
            </a:r>
            <a:r>
              <a:rPr lang="en-US" altLang="ja-JP" baseline="30000">
                <a:latin typeface="Lucida Grande" charset="0"/>
                <a:ea typeface="ＭＳ Ｐゴシック" charset="0"/>
              </a:rPr>
              <a:t>-i</a:t>
            </a:r>
            <a:r>
              <a:rPr lang="en-US" altLang="ja-JP">
                <a:latin typeface="Lucida Grande" charset="0"/>
                <a:ea typeface="ＭＳ Ｐゴシック" charset="0"/>
              </a:rPr>
              <a:t>,</a:t>
            </a:r>
            <a:r>
              <a:rPr lang="en-US" altLang="ja-JP">
                <a:latin typeface="Symbol" charset="0"/>
                <a:ea typeface="ＭＳ Ｐゴシック" charset="0"/>
              </a:rPr>
              <a:t>q</a:t>
            </a:r>
            <a:r>
              <a:rPr lang="en-US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>
                <a:latin typeface="Lucida Grande" charset="0"/>
                <a:ea typeface="ＭＳ Ｐゴシック" charset="0"/>
              </a:rPr>
              <a:t>) -</a:t>
            </a:r>
            <a:r>
              <a:rPr lang="en-US" altLang="ja-JP">
                <a:latin typeface="Symbol" charset="0"/>
                <a:ea typeface="ＭＳ Ｐゴシック" charset="0"/>
              </a:rPr>
              <a:t>å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baseline="-25000">
                <a:latin typeface="Symbol" charset="0"/>
                <a:ea typeface="ＭＳ Ｐゴシック" charset="0"/>
              </a:rPr>
              <a:t>¹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 i</a:t>
            </a:r>
            <a:r>
              <a:rPr lang="en-US" altLang="ja-JP">
                <a:latin typeface="Lucida Grande" charset="0"/>
                <a:ea typeface="ＭＳ Ｐゴシック" charset="0"/>
              </a:rPr>
              <a:t>v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>
                <a:latin typeface="Lucida Grande" charset="0"/>
                <a:ea typeface="ＭＳ Ｐゴシック" charset="0"/>
              </a:rPr>
              <a:t>(x</a:t>
            </a:r>
            <a:r>
              <a:rPr lang="en-US" altLang="ja-JP" baseline="30000">
                <a:latin typeface="Lucida Grande" charset="0"/>
                <a:ea typeface="ＭＳ Ｐゴシック" charset="0"/>
              </a:rPr>
              <a:t>*</a:t>
            </a:r>
            <a:r>
              <a:rPr lang="en-US" altLang="ja-JP">
                <a:latin typeface="Lucida Grande" charset="0"/>
                <a:ea typeface="ＭＳ Ｐゴシック" charset="0"/>
              </a:rPr>
              <a:t>, </a:t>
            </a:r>
            <a:r>
              <a:rPr lang="en-US" altLang="ja-JP">
                <a:latin typeface="Symbol" charset="0"/>
                <a:ea typeface="ＭＳ Ｐゴシック" charset="0"/>
              </a:rPr>
              <a:t>q</a:t>
            </a:r>
            <a:r>
              <a:rPr lang="en-US" altLang="ja-JP" baseline="-25000">
                <a:latin typeface="Lucida Grande" charset="0"/>
                <a:ea typeface="ＭＳ Ｐゴシック" charset="0"/>
              </a:rPr>
              <a:t>i</a:t>
            </a:r>
            <a:r>
              <a:rPr lang="en-US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>
                <a:latin typeface="Lucida Grande" charset="0"/>
                <a:ea typeface="ＭＳ Ｐゴシック" charset="0"/>
              </a:rPr>
              <a:t>) 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Lucida Grande" charset="0"/>
              <a:ea typeface="ＭＳ Ｐゴシック" charset="0"/>
            </a:endParaRPr>
          </a:p>
        </p:txBody>
      </p:sp>
      <p:sp>
        <p:nvSpPr>
          <p:cNvPr id="65539" name="Text Box 4"/>
          <p:cNvSpPr txBox="1">
            <a:spLocks noChangeArrowheads="1"/>
          </p:cNvSpPr>
          <p:nvPr/>
        </p:nvSpPr>
        <p:spPr bwMode="auto">
          <a:xfrm>
            <a:off x="2362200" y="559435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Times New Roman" charset="0"/>
              </a:rPr>
              <a:t>max</a:t>
            </a:r>
            <a:r>
              <a:rPr lang="en-US" sz="3200" i="0" baseline="-25000">
                <a:latin typeface="Times New Roman" charset="0"/>
              </a:rPr>
              <a:t>j</a:t>
            </a:r>
            <a:r>
              <a:rPr lang="en-US" sz="3200" i="0" baseline="-25000">
                <a:latin typeface="Symbol" charset="0"/>
              </a:rPr>
              <a:t>¹</a:t>
            </a:r>
            <a:r>
              <a:rPr lang="en-US" sz="3200" i="0" baseline="-25000">
                <a:latin typeface="Times New Roman" charset="0"/>
              </a:rPr>
              <a:t> i</a:t>
            </a:r>
            <a:r>
              <a:rPr lang="en-US" sz="3200" i="0">
                <a:latin typeface="Times New Roman" charset="0"/>
              </a:rPr>
              <a:t>[b</a:t>
            </a:r>
            <a:r>
              <a:rPr lang="en-US" sz="3200" i="0" baseline="-25000">
                <a:latin typeface="Times New Roman" charset="0"/>
              </a:rPr>
              <a:t>j</a:t>
            </a:r>
            <a:r>
              <a:rPr lang="en-US" sz="3200" i="0">
                <a:latin typeface="Times New Roman" charset="0"/>
              </a:rPr>
              <a:t>]</a:t>
            </a:r>
          </a:p>
        </p:txBody>
      </p:sp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5181600" y="5289550"/>
            <a:ext cx="36576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i="0">
                <a:latin typeface="Times New Roman" charset="0"/>
              </a:rPr>
              <a:t>max</a:t>
            </a:r>
            <a:r>
              <a:rPr lang="en-US" sz="3200" i="0" baseline="-25000">
                <a:latin typeface="Times New Roman" charset="0"/>
              </a:rPr>
              <a:t>j</a:t>
            </a:r>
            <a:r>
              <a:rPr lang="en-US" sz="3200" i="0" baseline="-25000">
                <a:latin typeface="Symbol" charset="0"/>
              </a:rPr>
              <a:t>¹</a:t>
            </a:r>
            <a:r>
              <a:rPr lang="en-US" sz="3200" i="0" baseline="-25000">
                <a:latin typeface="Times New Roman" charset="0"/>
              </a:rPr>
              <a:t> i</a:t>
            </a:r>
            <a:r>
              <a:rPr lang="en-US" sz="3200" i="0">
                <a:latin typeface="Times New Roman" charset="0"/>
              </a:rPr>
              <a:t>[b</a:t>
            </a:r>
            <a:r>
              <a:rPr lang="en-US" sz="3200" i="0" baseline="-25000">
                <a:latin typeface="Times New Roman" charset="0"/>
              </a:rPr>
              <a:t>j</a:t>
            </a:r>
            <a:r>
              <a:rPr lang="en-US" sz="3200" i="0">
                <a:latin typeface="Times New Roman" charset="0"/>
              </a:rPr>
              <a:t>] </a:t>
            </a:r>
            <a:r>
              <a:rPr lang="en-US" i="0">
                <a:latin typeface="Comic Sans MS" charset="0"/>
              </a:rPr>
              <a:t>if i is not the highest bidder, </a:t>
            </a:r>
          </a:p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0 if it is</a:t>
            </a:r>
          </a:p>
        </p:txBody>
      </p:sp>
      <p:sp>
        <p:nvSpPr>
          <p:cNvPr id="65541" name="Line 6"/>
          <p:cNvSpPr>
            <a:spLocks noChangeShapeType="1"/>
          </p:cNvSpPr>
          <p:nvPr/>
        </p:nvSpPr>
        <p:spPr bwMode="auto">
          <a:xfrm flipV="1">
            <a:off x="3733800" y="4756150"/>
            <a:ext cx="152400" cy="685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542" name="Line 7"/>
          <p:cNvSpPr>
            <a:spLocks noChangeShapeType="1"/>
          </p:cNvSpPr>
          <p:nvPr/>
        </p:nvSpPr>
        <p:spPr bwMode="auto">
          <a:xfrm flipV="1">
            <a:off x="7086600" y="4527550"/>
            <a:ext cx="0" cy="838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Example: Building a pool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The cost of building the pool is $300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If together all agents value the pool more than $300 then it will be built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Clarke Mechanism: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Each agent announces their value, v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endParaRPr lang="en-US" sz="2000">
              <a:latin typeface="Lucida Grande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If </a:t>
            </a:r>
            <a:r>
              <a:rPr lang="en-US" sz="2000">
                <a:latin typeface="Symbol" charset="0"/>
                <a:ea typeface="ＭＳ Ｐゴシック" charset="0"/>
              </a:rPr>
              <a:t>å</a:t>
            </a:r>
            <a:r>
              <a:rPr lang="en-US" sz="2000">
                <a:latin typeface="Lucida Grande" charset="0"/>
                <a:ea typeface="ＭＳ Ｐゴシック" charset="0"/>
              </a:rPr>
              <a:t> v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="1">
                <a:latin typeface="cmsy10" charset="0"/>
                <a:ea typeface="ＭＳ Ｐゴシック" charset="0"/>
              </a:rPr>
              <a:t>≥</a:t>
            </a:r>
            <a:r>
              <a:rPr lang="en-US" sz="2000">
                <a:latin typeface="Lucida Grande" charset="0"/>
                <a:ea typeface="ＭＳ Ｐゴシック" charset="0"/>
              </a:rPr>
              <a:t> 300 then it is built</a:t>
            </a:r>
          </a:p>
          <a:p>
            <a:pPr lvl="1" eaLnBrk="1" hangingPunct="1"/>
            <a:r>
              <a:rPr lang="en-US" sz="2000">
                <a:latin typeface="Lucida Grande" charset="0"/>
                <a:ea typeface="ＭＳ Ｐゴシック" charset="0"/>
              </a:rPr>
              <a:t>Payments t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</a:t>
            </a:r>
            <a:r>
              <a:rPr lang="en-US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)=</a:t>
            </a:r>
            <a:r>
              <a:rPr lang="en-US" altLang="ja-JP" sz="2000">
                <a:latin typeface="Symbol" charset="0"/>
                <a:ea typeface="ＭＳ Ｐゴシック" charset="0"/>
              </a:rPr>
              <a:t>å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baseline="-25000">
                <a:latin typeface="Symbol" charset="0"/>
                <a:ea typeface="ＭＳ Ｐゴシック" charset="0"/>
              </a:rPr>
              <a:t>¹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 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 v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000" baseline="30000">
                <a:latin typeface="Lucida Grande" charset="0"/>
                <a:ea typeface="ＭＳ Ｐゴシック" charset="0"/>
              </a:rPr>
              <a:t>-i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,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 -</a:t>
            </a:r>
            <a:r>
              <a:rPr lang="en-US" altLang="ja-JP" sz="2000">
                <a:latin typeface="Symbol" charset="0"/>
                <a:ea typeface="ＭＳ Ｐゴシック" charset="0"/>
              </a:rPr>
              <a:t>å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 baseline="-25000">
                <a:latin typeface="Symbol" charset="0"/>
                <a:ea typeface="ＭＳ Ｐゴシック" charset="0"/>
              </a:rPr>
              <a:t>¹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 i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v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j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(x</a:t>
            </a:r>
            <a:r>
              <a:rPr lang="en-US" altLang="ja-JP" sz="2000" baseline="30000">
                <a:latin typeface="Lucida Grande" charset="0"/>
                <a:ea typeface="ＭＳ Ｐゴシック" charset="0"/>
              </a:rPr>
              <a:t>*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, </a:t>
            </a:r>
            <a:r>
              <a:rPr lang="en-US" altLang="ja-JP" sz="2000">
                <a:latin typeface="Symbol" charset="0"/>
                <a:ea typeface="ＭＳ Ｐゴシック" charset="0"/>
              </a:rPr>
              <a:t>q</a:t>
            </a:r>
            <a:r>
              <a:rPr lang="en-US" altLang="ja-JP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 baseline="30000">
                <a:latin typeface="Lucida Grande" charset="0"/>
                <a:ea typeface="ＭＳ Ｐゴシック" charset="0"/>
              </a:rPr>
              <a:t>’</a:t>
            </a:r>
            <a:r>
              <a:rPr lang="en-US" altLang="ja-JP" sz="2000">
                <a:latin typeface="Lucida Grande" charset="0"/>
                <a:ea typeface="ＭＳ Ｐゴシック" charset="0"/>
              </a:rPr>
              <a:t>) if built, 0 otherwise</a:t>
            </a:r>
          </a:p>
          <a:p>
            <a:pPr lvl="1" eaLnBrk="1" hangingPunct="1"/>
            <a:endParaRPr lang="en-US" sz="2000">
              <a:latin typeface="Lucida Grande" charset="0"/>
              <a:ea typeface="ＭＳ Ｐゴシック" charset="0"/>
            </a:endParaRPr>
          </a:p>
          <a:p>
            <a:pPr eaLnBrk="1" hangingPunct="1"/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v1=50, v2=50, v3=250</a:t>
            </a: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762000" y="5410200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Pool should be built</a:t>
            </a:r>
          </a:p>
        </p:txBody>
      </p:sp>
      <p:sp>
        <p:nvSpPr>
          <p:cNvPr id="67589" name="Text Box 6"/>
          <p:cNvSpPr txBox="1">
            <a:spLocks noChangeArrowheads="1"/>
          </p:cNvSpPr>
          <p:nvPr/>
        </p:nvSpPr>
        <p:spPr bwMode="auto">
          <a:xfrm>
            <a:off x="5105400" y="4652963"/>
            <a:ext cx="36750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0">
                <a:latin typeface="Comic Sans MS" charset="0"/>
              </a:rPr>
              <a:t>t</a:t>
            </a:r>
            <a:r>
              <a:rPr lang="en-US" i="0" baseline="-25000">
                <a:latin typeface="Comic Sans MS" charset="0"/>
              </a:rPr>
              <a:t>1</a:t>
            </a:r>
            <a:r>
              <a:rPr lang="en-US" i="0">
                <a:latin typeface="Comic Sans MS" charset="0"/>
              </a:rPr>
              <a:t>=(250+50)-(250+50)=0</a:t>
            </a:r>
          </a:p>
          <a:p>
            <a:pPr eaLnBrk="1" hangingPunct="1"/>
            <a:r>
              <a:rPr lang="en-US" i="0">
                <a:latin typeface="Comic Sans MS" charset="0"/>
              </a:rPr>
              <a:t>t</a:t>
            </a:r>
            <a:r>
              <a:rPr lang="en-US" i="0" baseline="-25000">
                <a:latin typeface="Comic Sans MS" charset="0"/>
              </a:rPr>
              <a:t>2</a:t>
            </a:r>
            <a:r>
              <a:rPr lang="en-US" i="0">
                <a:latin typeface="Comic Sans MS" charset="0"/>
              </a:rPr>
              <a:t>=(250+50)-(250+50)=0</a:t>
            </a:r>
          </a:p>
          <a:p>
            <a:pPr eaLnBrk="1" hangingPunct="1"/>
            <a:r>
              <a:rPr lang="en-US" i="0">
                <a:latin typeface="Comic Sans MS" charset="0"/>
              </a:rPr>
              <a:t>t</a:t>
            </a:r>
            <a:r>
              <a:rPr lang="en-US" i="0" baseline="-25000">
                <a:latin typeface="Comic Sans MS" charset="0"/>
              </a:rPr>
              <a:t>3</a:t>
            </a:r>
            <a:r>
              <a:rPr lang="en-US" i="0">
                <a:latin typeface="Comic Sans MS" charset="0"/>
              </a:rPr>
              <a:t>=(0)-(100)=-100</a:t>
            </a:r>
          </a:p>
        </p:txBody>
      </p:sp>
      <p:sp>
        <p:nvSpPr>
          <p:cNvPr id="67590" name="Text Box 7"/>
          <p:cNvSpPr txBox="1">
            <a:spLocks noChangeArrowheads="1"/>
          </p:cNvSpPr>
          <p:nvPr/>
        </p:nvSpPr>
        <p:spPr bwMode="auto">
          <a:xfrm>
            <a:off x="4343400" y="6035675"/>
            <a:ext cx="4343400" cy="48577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Not budget balanced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London Bus System </a:t>
            </a:r>
            <a:br>
              <a:rPr lang="en-US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(as of April 2004)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5 million passengers each day</a:t>
            </a:r>
          </a:p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7500 buses</a:t>
            </a:r>
          </a:p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700 routes</a:t>
            </a:r>
          </a:p>
          <a:p>
            <a:pPr eaLnBrk="1" hangingPunct="1"/>
            <a:endParaRPr lang="en-US" sz="28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The system has been privatized since 1997 by using competitive tendering</a:t>
            </a:r>
          </a:p>
          <a:p>
            <a:pPr eaLnBrk="1" hangingPunct="1"/>
            <a:r>
              <a:rPr lang="en-US" sz="2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Idea:</a:t>
            </a:r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 Run an auction to allocate routes to companies</a:t>
            </a:r>
          </a:p>
        </p:txBody>
      </p:sp>
      <p:pic>
        <p:nvPicPr>
          <p:cNvPr id="69635" name="Picture 4" descr="j03209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81288"/>
            <a:ext cx="1822450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Introduction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30438"/>
            <a:ext cx="4033838" cy="4525962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Game Theory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Given a game we are able to analyze the strategies agents will follow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2230438"/>
            <a:ext cx="4033837" cy="4525962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Social Choice Theory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Given a set of agents’ preferences we can choose some outcome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790700" y="1676400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i="0">
                <a:latin typeface="Comic Sans MS" charset="0"/>
              </a:rPr>
              <a:t>So far we have looked at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6858000" y="4648200"/>
            <a:ext cx="1058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latin typeface="Comic Sans MS" charset="0"/>
              </a:rPr>
              <a:t>Ballot</a:t>
            </a:r>
          </a:p>
        </p:txBody>
      </p:sp>
      <p:pic>
        <p:nvPicPr>
          <p:cNvPr id="16390" name="Picture 7" descr="top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80025"/>
            <a:ext cx="2354263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6796088" y="5192713"/>
            <a:ext cx="1058862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X&gt;Y&gt;Z</a:t>
            </a:r>
          </a:p>
        </p:txBody>
      </p:sp>
      <p:grpSp>
        <p:nvGrpSpPr>
          <p:cNvPr id="16392" name="Group 9"/>
          <p:cNvGrpSpPr>
            <a:grpSpLocks/>
          </p:cNvGrpSpPr>
          <p:nvPr/>
        </p:nvGrpSpPr>
        <p:grpSpPr bwMode="auto">
          <a:xfrm>
            <a:off x="914400" y="4699000"/>
            <a:ext cx="3557588" cy="1919288"/>
            <a:chOff x="1440" y="1440"/>
            <a:chExt cx="2983" cy="2524"/>
          </a:xfrm>
        </p:grpSpPr>
        <p:sp>
          <p:nvSpPr>
            <p:cNvPr id="16393" name="Oval 10"/>
            <p:cNvSpPr>
              <a:spLocks noChangeArrowheads="1"/>
            </p:cNvSpPr>
            <p:nvPr/>
          </p:nvSpPr>
          <p:spPr bwMode="auto">
            <a:xfrm>
              <a:off x="2304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Oval 11"/>
            <p:cNvSpPr>
              <a:spLocks noChangeArrowheads="1"/>
            </p:cNvSpPr>
            <p:nvPr/>
          </p:nvSpPr>
          <p:spPr bwMode="auto">
            <a:xfrm>
              <a:off x="2736" y="1440"/>
              <a:ext cx="144" cy="240"/>
            </a:xfrm>
            <a:prstGeom prst="ellipse">
              <a:avLst/>
            </a:prstGeom>
            <a:solidFill>
              <a:srgbClr val="CC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Oval 12"/>
            <p:cNvSpPr>
              <a:spLocks noChangeArrowheads="1"/>
            </p:cNvSpPr>
            <p:nvPr/>
          </p:nvSpPr>
          <p:spPr bwMode="auto">
            <a:xfrm>
              <a:off x="3120" y="2160"/>
              <a:ext cx="144" cy="240"/>
            </a:xfrm>
            <a:prstGeom prst="ellipse">
              <a:avLst/>
            </a:prstGeom>
            <a:solidFill>
              <a:srgbClr val="008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Oval 13"/>
            <p:cNvSpPr>
              <a:spLocks noChangeArrowheads="1"/>
            </p:cNvSpPr>
            <p:nvPr/>
          </p:nvSpPr>
          <p:spPr bwMode="auto">
            <a:xfrm>
              <a:off x="18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Oval 14"/>
            <p:cNvSpPr>
              <a:spLocks noChangeArrowheads="1"/>
            </p:cNvSpPr>
            <p:nvPr/>
          </p:nvSpPr>
          <p:spPr bwMode="auto">
            <a:xfrm>
              <a:off x="2448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Oval 15"/>
            <p:cNvSpPr>
              <a:spLocks noChangeArrowheads="1"/>
            </p:cNvSpPr>
            <p:nvPr/>
          </p:nvSpPr>
          <p:spPr bwMode="auto">
            <a:xfrm>
              <a:off x="3072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Oval 16"/>
            <p:cNvSpPr>
              <a:spLocks noChangeArrowheads="1"/>
            </p:cNvSpPr>
            <p:nvPr/>
          </p:nvSpPr>
          <p:spPr bwMode="auto">
            <a:xfrm>
              <a:off x="3600" y="3024"/>
              <a:ext cx="96" cy="144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400" name="AutoShape 17"/>
            <p:cNvCxnSpPr>
              <a:cxnSpLocks noChangeShapeType="1"/>
              <a:stCxn id="16394" idx="4"/>
              <a:endCxn id="16393" idx="0"/>
            </p:cNvCxnSpPr>
            <p:nvPr/>
          </p:nvCxnSpPr>
          <p:spPr bwMode="auto">
            <a:xfrm flipH="1">
              <a:off x="2376" y="1689"/>
              <a:ext cx="432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1" name="AutoShape 18"/>
            <p:cNvCxnSpPr>
              <a:cxnSpLocks noChangeShapeType="1"/>
              <a:stCxn id="16394" idx="4"/>
              <a:endCxn id="16395" idx="0"/>
            </p:cNvCxnSpPr>
            <p:nvPr/>
          </p:nvCxnSpPr>
          <p:spPr bwMode="auto">
            <a:xfrm>
              <a:off x="2808" y="1689"/>
              <a:ext cx="384" cy="462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2" name="AutoShape 19"/>
            <p:cNvCxnSpPr>
              <a:cxnSpLocks noChangeShapeType="1"/>
              <a:stCxn id="16393" idx="4"/>
              <a:endCxn id="16396" idx="0"/>
            </p:cNvCxnSpPr>
            <p:nvPr/>
          </p:nvCxnSpPr>
          <p:spPr bwMode="auto">
            <a:xfrm flipH="1">
              <a:off x="1920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3" name="AutoShape 20"/>
            <p:cNvCxnSpPr>
              <a:cxnSpLocks noChangeShapeType="1"/>
              <a:stCxn id="16393" idx="4"/>
              <a:endCxn id="16397" idx="0"/>
            </p:cNvCxnSpPr>
            <p:nvPr/>
          </p:nvCxnSpPr>
          <p:spPr bwMode="auto">
            <a:xfrm>
              <a:off x="2376" y="2409"/>
              <a:ext cx="120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4" name="AutoShape 21"/>
            <p:cNvCxnSpPr>
              <a:cxnSpLocks noChangeShapeType="1"/>
              <a:stCxn id="16395" idx="4"/>
              <a:endCxn id="16398" idx="0"/>
            </p:cNvCxnSpPr>
            <p:nvPr/>
          </p:nvCxnSpPr>
          <p:spPr bwMode="auto">
            <a:xfrm flipH="1">
              <a:off x="3120" y="2409"/>
              <a:ext cx="72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5" name="AutoShape 22"/>
            <p:cNvCxnSpPr>
              <a:cxnSpLocks noChangeShapeType="1"/>
              <a:stCxn id="16395" idx="4"/>
              <a:endCxn id="16399" idx="0"/>
            </p:cNvCxnSpPr>
            <p:nvPr/>
          </p:nvCxnSpPr>
          <p:spPr bwMode="auto">
            <a:xfrm>
              <a:off x="3192" y="2409"/>
              <a:ext cx="456" cy="60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6" name="Text Box 23"/>
            <p:cNvSpPr txBox="1">
              <a:spLocks noChangeArrowheads="1"/>
            </p:cNvSpPr>
            <p:nvPr/>
          </p:nvSpPr>
          <p:spPr bwMode="auto">
            <a:xfrm>
              <a:off x="2064" y="1772"/>
              <a:ext cx="240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16407" name="Text Box 24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16408" name="Text Box 25"/>
            <p:cNvSpPr txBox="1">
              <a:spLocks noChangeArrowheads="1"/>
            </p:cNvSpPr>
            <p:nvPr/>
          </p:nvSpPr>
          <p:spPr bwMode="auto">
            <a:xfrm>
              <a:off x="2832" y="2544"/>
              <a:ext cx="240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H</a:t>
              </a:r>
            </a:p>
          </p:txBody>
        </p:sp>
        <p:sp>
          <p:nvSpPr>
            <p:cNvPr id="16409" name="Text Box 26"/>
            <p:cNvSpPr txBox="1">
              <a:spLocks noChangeArrowheads="1"/>
            </p:cNvSpPr>
            <p:nvPr/>
          </p:nvSpPr>
          <p:spPr bwMode="auto">
            <a:xfrm>
              <a:off x="3168" y="1680"/>
              <a:ext cx="240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16410" name="Text Box 27"/>
            <p:cNvSpPr txBox="1">
              <a:spLocks noChangeArrowheads="1"/>
            </p:cNvSpPr>
            <p:nvPr/>
          </p:nvSpPr>
          <p:spPr bwMode="auto">
            <a:xfrm>
              <a:off x="3600" y="2496"/>
              <a:ext cx="240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16411" name="Text Box 28"/>
            <p:cNvSpPr txBox="1">
              <a:spLocks noChangeArrowheads="1"/>
            </p:cNvSpPr>
            <p:nvPr/>
          </p:nvSpPr>
          <p:spPr bwMode="auto">
            <a:xfrm>
              <a:off x="2496" y="2544"/>
              <a:ext cx="240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i="0">
                  <a:latin typeface="Comic Sans MS" charset="0"/>
                </a:rPr>
                <a:t>T</a:t>
              </a:r>
            </a:p>
          </p:txBody>
        </p:sp>
        <p:sp>
          <p:nvSpPr>
            <p:cNvPr id="16412" name="Text Box 29"/>
            <p:cNvSpPr txBox="1">
              <a:spLocks noChangeArrowheads="1"/>
            </p:cNvSpPr>
            <p:nvPr/>
          </p:nvSpPr>
          <p:spPr bwMode="auto">
            <a:xfrm>
              <a:off x="1440" y="3361"/>
              <a:ext cx="683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(1,2)</a:t>
              </a:r>
            </a:p>
          </p:txBody>
        </p:sp>
        <p:sp>
          <p:nvSpPr>
            <p:cNvPr id="16413" name="Text Box 30"/>
            <p:cNvSpPr txBox="1">
              <a:spLocks noChangeArrowheads="1"/>
            </p:cNvSpPr>
            <p:nvPr/>
          </p:nvSpPr>
          <p:spPr bwMode="auto">
            <a:xfrm>
              <a:off x="3699" y="3313"/>
              <a:ext cx="724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(4,0)</a:t>
              </a:r>
            </a:p>
          </p:txBody>
        </p:sp>
        <p:sp>
          <p:nvSpPr>
            <p:cNvPr id="16414" name="Text Box 31"/>
            <p:cNvSpPr txBox="1">
              <a:spLocks noChangeArrowheads="1"/>
            </p:cNvSpPr>
            <p:nvPr/>
          </p:nvSpPr>
          <p:spPr bwMode="auto">
            <a:xfrm>
              <a:off x="2303" y="3363"/>
              <a:ext cx="682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(2,1)</a:t>
              </a:r>
            </a:p>
          </p:txBody>
        </p:sp>
        <p:sp>
          <p:nvSpPr>
            <p:cNvPr id="16415" name="Text Box 32"/>
            <p:cNvSpPr txBox="1">
              <a:spLocks noChangeArrowheads="1"/>
            </p:cNvSpPr>
            <p:nvPr/>
          </p:nvSpPr>
          <p:spPr bwMode="auto">
            <a:xfrm>
              <a:off x="2977" y="3361"/>
              <a:ext cx="683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0">
                  <a:latin typeface="Comic Sans MS" charset="0"/>
                </a:rPr>
                <a:t>(2,1)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The Generalized Vickrey Auction 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(VCG mechanism)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876800"/>
          </a:xfrm>
        </p:spPr>
        <p:txBody>
          <a:bodyPr/>
          <a:lstStyle/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Let </a:t>
            </a:r>
            <a:r>
              <a:rPr lang="en-US" sz="2400" i="1">
                <a:latin typeface="Lucida Grande" charset="0"/>
                <a:ea typeface="ＭＳ Ｐゴシック" charset="0"/>
                <a:cs typeface="ＭＳ Ｐゴシック" charset="0"/>
              </a:rPr>
              <a:t>G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 be set of all routes, </a:t>
            </a:r>
            <a:r>
              <a:rPr lang="en-US" sz="2400" i="1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 be set of bidders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Agent </a:t>
            </a:r>
            <a:r>
              <a:rPr lang="en-US" sz="2400" i="1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 submits bids </a:t>
            </a:r>
            <a:r>
              <a:rPr lang="en-US" sz="2400" i="1"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400" i="1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i="1" baseline="30000">
                <a:latin typeface="Lucida Grande" charset="0"/>
                <a:ea typeface="ＭＳ Ｐゴシック" charset="0"/>
                <a:cs typeface="ＭＳ Ｐゴシック" charset="0"/>
              </a:rPr>
              <a:t>*</a:t>
            </a:r>
            <a:r>
              <a:rPr lang="en-US" sz="2400" i="1">
                <a:latin typeface="Lucida Grande" charset="0"/>
                <a:ea typeface="ＭＳ Ｐゴシック" charset="0"/>
                <a:cs typeface="ＭＳ Ｐゴシック" charset="0"/>
              </a:rPr>
              <a:t>(S)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 for all bundles </a:t>
            </a:r>
            <a:r>
              <a:rPr lang="en-US" sz="2400" i="1">
                <a:latin typeface="Lucida Grande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b="1" i="1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</a:t>
            </a:r>
            <a:r>
              <a:rPr lang="en-US" sz="2400" i="1">
                <a:latin typeface="Lucida Grande" charset="0"/>
                <a:ea typeface="ＭＳ Ｐゴシック" charset="0"/>
                <a:cs typeface="ＭＳ Ｐゴシック" charset="0"/>
              </a:rPr>
              <a:t>G</a:t>
            </a: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Compute allocation S* to maximize sum of reported bids</a:t>
            </a:r>
          </a:p>
          <a:p>
            <a:pPr eaLnBrk="1" hangingPunct="1"/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Compute best allocation without each agent </a:t>
            </a:r>
            <a:r>
              <a:rPr lang="en-US" sz="2400" i="1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:</a:t>
            </a:r>
          </a:p>
          <a:p>
            <a:pPr eaLnBrk="1" hangingPunct="1"/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Allocate Si* for each agent, each agent pays</a:t>
            </a:r>
          </a:p>
        </p:txBody>
      </p:sp>
      <p:sp>
        <p:nvSpPr>
          <p:cNvPr id="71683" name="Text Box 4"/>
          <p:cNvSpPr txBox="1">
            <a:spLocks noChangeArrowheads="1"/>
          </p:cNvSpPr>
          <p:nvPr/>
        </p:nvSpPr>
        <p:spPr bwMode="auto">
          <a:xfrm>
            <a:off x="1485900" y="3168650"/>
            <a:ext cx="617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333399"/>
                </a:solidFill>
                <a:latin typeface="Comic Sans MS" charset="0"/>
              </a:rPr>
              <a:t>V*(I)=max</a:t>
            </a:r>
            <a:r>
              <a:rPr lang="en-US" sz="2800" b="1" baseline="-25000">
                <a:solidFill>
                  <a:srgbClr val="333399"/>
                </a:solidFill>
                <a:latin typeface="Comic Sans MS" charset="0"/>
              </a:rPr>
              <a:t>(S1,…,SI)</a:t>
            </a:r>
            <a:r>
              <a:rPr lang="en-US" sz="2800" b="1">
                <a:solidFill>
                  <a:srgbClr val="333399"/>
                </a:solidFill>
                <a:latin typeface="Comic Sans MS" charset="0"/>
                <a:sym typeface="Symbol" charset="0"/>
              </a:rPr>
              <a:t></a:t>
            </a:r>
            <a:r>
              <a:rPr lang="en-US" sz="2800" b="1" baseline="-25000">
                <a:solidFill>
                  <a:srgbClr val="333399"/>
                </a:solidFill>
                <a:latin typeface="Comic Sans MS" charset="0"/>
                <a:sym typeface="Symbol" charset="0"/>
              </a:rPr>
              <a:t>i</a:t>
            </a:r>
            <a:r>
              <a:rPr lang="en-US" sz="2800" b="1">
                <a:solidFill>
                  <a:srgbClr val="333399"/>
                </a:solidFill>
                <a:latin typeface="Comic Sans MS" charset="0"/>
                <a:sym typeface="Symbol" charset="0"/>
              </a:rPr>
              <a:t>v</a:t>
            </a:r>
            <a:r>
              <a:rPr lang="en-US" sz="2800" b="1" baseline="-25000">
                <a:solidFill>
                  <a:srgbClr val="333399"/>
                </a:solidFill>
                <a:latin typeface="Comic Sans MS" charset="0"/>
                <a:sym typeface="Symbol" charset="0"/>
              </a:rPr>
              <a:t>i</a:t>
            </a:r>
            <a:r>
              <a:rPr lang="en-US" sz="2800" b="1">
                <a:solidFill>
                  <a:srgbClr val="333399"/>
                </a:solidFill>
                <a:latin typeface="Comic Sans MS" charset="0"/>
                <a:sym typeface="Symbol" charset="0"/>
              </a:rPr>
              <a:t>*(S</a:t>
            </a:r>
            <a:r>
              <a:rPr lang="en-US" sz="2800" b="1" baseline="-25000">
                <a:solidFill>
                  <a:srgbClr val="333399"/>
                </a:solidFill>
                <a:latin typeface="Comic Sans MS" charset="0"/>
                <a:sym typeface="Symbol" charset="0"/>
              </a:rPr>
              <a:t>i</a:t>
            </a:r>
            <a:r>
              <a:rPr lang="en-US" sz="2800" b="1">
                <a:solidFill>
                  <a:srgbClr val="333399"/>
                </a:solidFill>
                <a:latin typeface="Comic Sans MS" charset="0"/>
                <a:sym typeface="Symbol" charset="0"/>
              </a:rPr>
              <a:t>)</a:t>
            </a:r>
            <a:endParaRPr lang="en-US" sz="2800" b="1">
              <a:solidFill>
                <a:srgbClr val="333399"/>
              </a:solidFill>
              <a:latin typeface="Comic Sans MS" charset="0"/>
            </a:endParaRPr>
          </a:p>
        </p:txBody>
      </p:sp>
      <p:sp>
        <p:nvSpPr>
          <p:cNvPr id="71684" name="Text Box 5"/>
          <p:cNvSpPr txBox="1">
            <a:spLocks noChangeArrowheads="1"/>
          </p:cNvSpPr>
          <p:nvPr/>
        </p:nvSpPr>
        <p:spPr bwMode="auto">
          <a:xfrm>
            <a:off x="1485900" y="4267200"/>
            <a:ext cx="617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333399"/>
                </a:solidFill>
                <a:latin typeface="Comic Sans MS" charset="0"/>
              </a:rPr>
              <a:t>V*(I\i)=max</a:t>
            </a:r>
            <a:r>
              <a:rPr lang="en-US" sz="2800" b="1" baseline="-25000">
                <a:solidFill>
                  <a:srgbClr val="333399"/>
                </a:solidFill>
                <a:latin typeface="Comic Sans MS" charset="0"/>
              </a:rPr>
              <a:t>(S1,…,SI)</a:t>
            </a:r>
            <a:r>
              <a:rPr lang="en-US" sz="2800" b="1">
                <a:solidFill>
                  <a:srgbClr val="333399"/>
                </a:solidFill>
                <a:latin typeface="Comic Sans MS" charset="0"/>
                <a:sym typeface="Symbol" charset="0"/>
              </a:rPr>
              <a:t></a:t>
            </a:r>
            <a:r>
              <a:rPr lang="en-US" sz="2800" b="1" baseline="-25000">
                <a:solidFill>
                  <a:srgbClr val="333399"/>
                </a:solidFill>
                <a:latin typeface="Comic Sans MS" charset="0"/>
                <a:sym typeface="Symbol" charset="0"/>
              </a:rPr>
              <a:t>ji</a:t>
            </a:r>
            <a:r>
              <a:rPr lang="en-US" sz="2800" b="1">
                <a:solidFill>
                  <a:srgbClr val="333399"/>
                </a:solidFill>
                <a:latin typeface="Comic Sans MS" charset="0"/>
                <a:sym typeface="Symbol" charset="0"/>
              </a:rPr>
              <a:t>v</a:t>
            </a:r>
            <a:r>
              <a:rPr lang="en-US" sz="2800" b="1" baseline="-25000">
                <a:solidFill>
                  <a:srgbClr val="333399"/>
                </a:solidFill>
                <a:latin typeface="Comic Sans MS" charset="0"/>
                <a:sym typeface="Symbol" charset="0"/>
              </a:rPr>
              <a:t>i</a:t>
            </a:r>
            <a:r>
              <a:rPr lang="en-US" sz="2800" b="1">
                <a:solidFill>
                  <a:srgbClr val="333399"/>
                </a:solidFill>
                <a:latin typeface="Comic Sans MS" charset="0"/>
                <a:sym typeface="Symbol" charset="0"/>
              </a:rPr>
              <a:t>*(S</a:t>
            </a:r>
            <a:r>
              <a:rPr lang="en-US" sz="2800" b="1" baseline="-25000">
                <a:solidFill>
                  <a:srgbClr val="333399"/>
                </a:solidFill>
                <a:latin typeface="Comic Sans MS" charset="0"/>
                <a:sym typeface="Symbol" charset="0"/>
              </a:rPr>
              <a:t>i</a:t>
            </a:r>
            <a:r>
              <a:rPr lang="en-US" sz="2800" b="1">
                <a:solidFill>
                  <a:srgbClr val="333399"/>
                </a:solidFill>
                <a:latin typeface="Comic Sans MS" charset="0"/>
                <a:sym typeface="Symbol" charset="0"/>
              </a:rPr>
              <a:t>)</a:t>
            </a:r>
            <a:endParaRPr lang="en-US" sz="2800" b="1">
              <a:solidFill>
                <a:srgbClr val="333399"/>
              </a:solidFill>
              <a:latin typeface="Comic Sans MS" charset="0"/>
            </a:endParaRPr>
          </a:p>
        </p:txBody>
      </p:sp>
      <p:sp>
        <p:nvSpPr>
          <p:cNvPr id="71685" name="Text Box 6"/>
          <p:cNvSpPr txBox="1">
            <a:spLocks noChangeArrowheads="1"/>
          </p:cNvSpPr>
          <p:nvPr/>
        </p:nvSpPr>
        <p:spPr bwMode="auto">
          <a:xfrm>
            <a:off x="1676400" y="58674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333399"/>
                </a:solidFill>
                <a:latin typeface="Comic Sans MS" charset="0"/>
              </a:rPr>
              <a:t>P(i)=v</a:t>
            </a:r>
            <a:r>
              <a:rPr lang="en-US" sz="2800" b="1" baseline="-25000">
                <a:solidFill>
                  <a:srgbClr val="333399"/>
                </a:solidFill>
                <a:latin typeface="Comic Sans MS" charset="0"/>
              </a:rPr>
              <a:t>i</a:t>
            </a:r>
            <a:r>
              <a:rPr lang="en-US" sz="2800" b="1">
                <a:solidFill>
                  <a:srgbClr val="333399"/>
                </a:solidFill>
                <a:latin typeface="Comic Sans MS" charset="0"/>
              </a:rPr>
              <a:t>*(S</a:t>
            </a:r>
            <a:r>
              <a:rPr lang="en-US" sz="2800" b="1" baseline="-25000">
                <a:solidFill>
                  <a:srgbClr val="333399"/>
                </a:solidFill>
                <a:latin typeface="Comic Sans MS" charset="0"/>
              </a:rPr>
              <a:t>i</a:t>
            </a:r>
            <a:r>
              <a:rPr lang="en-US" sz="2800" b="1">
                <a:solidFill>
                  <a:srgbClr val="333399"/>
                </a:solidFill>
                <a:latin typeface="Comic Sans MS" charset="0"/>
              </a:rPr>
              <a:t>*)-[V*(I)-V*(I\i)]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Clarke tax mechanism…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pPr eaLnBrk="1" hangingPunct="1"/>
            <a:r>
              <a:rPr lang="en-US" sz="3400">
                <a:solidFill>
                  <a:schemeClr val="accent2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Pros</a:t>
            </a:r>
          </a:p>
          <a:p>
            <a:pPr lvl="1" eaLnBrk="1" hangingPunct="1"/>
            <a:r>
              <a:rPr lang="en-US" sz="3200">
                <a:latin typeface="Lucida Grande" charset="0"/>
                <a:ea typeface="ＭＳ Ｐゴシック" charset="0"/>
              </a:rPr>
              <a:t>Social welfare maximizing outcome</a:t>
            </a:r>
          </a:p>
          <a:p>
            <a:pPr lvl="1" eaLnBrk="1" hangingPunct="1"/>
            <a:endParaRPr lang="en-US" sz="3200">
              <a:latin typeface="Lucida Grande" charset="0"/>
              <a:ea typeface="ＭＳ Ｐゴシック" charset="0"/>
            </a:endParaRPr>
          </a:p>
          <a:p>
            <a:pPr lvl="1" eaLnBrk="1" hangingPunct="1"/>
            <a:r>
              <a:rPr lang="en-US" sz="3200">
                <a:latin typeface="Lucida Grande" charset="0"/>
                <a:ea typeface="ＭＳ Ｐゴシック" charset="0"/>
              </a:rPr>
              <a:t>Truth-telling is a dominant strategy</a:t>
            </a:r>
          </a:p>
          <a:p>
            <a:pPr lvl="1" eaLnBrk="1" hangingPunct="1"/>
            <a:endParaRPr lang="en-US" sz="3200">
              <a:latin typeface="Lucida Grande" charset="0"/>
              <a:ea typeface="ＭＳ Ｐゴシック" charset="0"/>
            </a:endParaRPr>
          </a:p>
          <a:p>
            <a:pPr lvl="1" eaLnBrk="1" hangingPunct="1"/>
            <a:r>
              <a:rPr lang="en-US" sz="3200">
                <a:latin typeface="Lucida Grande" charset="0"/>
                <a:ea typeface="ＭＳ Ｐゴシック" charset="0"/>
              </a:rPr>
              <a:t>Feasible in that it does not need a benefactor (then </a:t>
            </a:r>
            <a:r>
              <a:rPr lang="en-US" sz="3200">
                <a:latin typeface="Lucida Grande" charset="0"/>
                <a:ea typeface="ＭＳ Ｐゴシック" charset="0"/>
                <a:sym typeface="Symbol" charset="0"/>
              </a:rPr>
              <a:t></a:t>
            </a:r>
            <a:r>
              <a:rPr lang="en-US" sz="32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3200">
                <a:latin typeface="Lucida Grande" charset="0"/>
                <a:ea typeface="ＭＳ Ｐゴシック" charset="0"/>
              </a:rPr>
              <a:t>  t</a:t>
            </a:r>
            <a:r>
              <a:rPr lang="en-US" sz="32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3200">
                <a:latin typeface="Lucida Grande" charset="0"/>
                <a:ea typeface="ＭＳ Ｐゴシック" charset="0"/>
              </a:rPr>
              <a:t> </a:t>
            </a:r>
            <a:r>
              <a:rPr lang="en-US" sz="3200">
                <a:latin typeface="Lucida Grande" charset="0"/>
                <a:ea typeface="ＭＳ Ｐゴシック" charset="0"/>
                <a:sym typeface="Symbol" charset="0"/>
              </a:rPr>
              <a:t></a:t>
            </a:r>
            <a:r>
              <a:rPr lang="en-US" sz="3200">
                <a:latin typeface="Lucida Grande" charset="0"/>
                <a:ea typeface="ＭＳ Ｐゴシック" charset="0"/>
              </a:rPr>
              <a:t> 0)</a:t>
            </a:r>
          </a:p>
          <a:p>
            <a:pPr eaLnBrk="1" hangingPunct="1"/>
            <a:endParaRPr lang="en-US" sz="36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>
                <a:latin typeface="Lucida Grande" charset="0"/>
                <a:ea typeface="ＭＳ Ｐゴシック" charset="0"/>
                <a:cs typeface="ＭＳ Ｐゴシック" charset="0"/>
              </a:rPr>
              <a:t>Clarke tax mechanism…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Cons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Budget balance not maintained  (in pool example, generally 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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  t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 &lt; 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Have to burn the excess money that is collected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Thrm. [Green &amp; Laffont 1979].  Let the agents have quasilinear preferences u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(x, t) = -t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 + v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(x) where v</a:t>
            </a:r>
            <a:r>
              <a:rPr lang="en-US" sz="20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</a:rPr>
              <a:t>(x) are arbitrary functions.  No social choice function that is (ex post) welfare maximizing (taking into account money burning as a loss) is implementable in dominant strategies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Vulnerable to collusion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Even by coalitions of just 2 agents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8763000" cy="1143000"/>
          </a:xfrm>
        </p:spPr>
        <p:txBody>
          <a:bodyPr/>
          <a:lstStyle/>
          <a:p>
            <a:pPr eaLnBrk="1" hangingPunct="1"/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Implementation in Bayes-Nash equilibrium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Goal is to design the rules of the game (aka mechanism) so that in </a:t>
            </a:r>
            <a:r>
              <a:rPr lang="en-US" sz="1800" b="1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Bayes-Nash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equilibrium (s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 …, 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), the outcome of the game is f(</a:t>
            </a:r>
            <a:r>
              <a:rPr lang="en-US" sz="180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,…,</a:t>
            </a:r>
            <a:r>
              <a:rPr lang="en-US" sz="180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18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Weaker requirement than dominant strategy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An agent’s best response strategy may depend on others’ strategies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400">
                <a:latin typeface="Lucida Grande" charset="0"/>
                <a:ea typeface="ＭＳ Ｐゴシック" charset="0"/>
              </a:rPr>
              <a:t>Agents may benefit from counterspeculating each others’</a:t>
            </a:r>
          </a:p>
          <a:p>
            <a:pPr marL="1600200" lvl="3" eaLnBrk="1" hangingPunct="1">
              <a:lnSpc>
                <a:spcPct val="90000"/>
              </a:lnSpc>
            </a:pPr>
            <a:r>
              <a:rPr lang="en-US" sz="1200">
                <a:latin typeface="Lucida Grande" charset="0"/>
                <a:ea typeface="ＭＳ Ｐゴシック" charset="0"/>
              </a:rPr>
              <a:t>Preferences, rationality, endowments, capabilities…</a:t>
            </a:r>
          </a:p>
          <a:p>
            <a:pPr marL="1600200" lvl="3" eaLnBrk="1" hangingPunct="1">
              <a:lnSpc>
                <a:spcPct val="90000"/>
              </a:lnSpc>
              <a:buFont typeface="Times" charset="0"/>
              <a:buNone/>
            </a:pPr>
            <a:endParaRPr lang="en-US" sz="120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Can accomplish more than under dominant strategy implementation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400">
                <a:latin typeface="Lucida Grande" charset="0"/>
                <a:ea typeface="ＭＳ Ｐゴシック" charset="0"/>
              </a:rPr>
              <a:t>E.g., budget balance &amp; Pareto efficiency (social welfare maximization) under quasilinear preferences</a:t>
            </a:r>
            <a:r>
              <a:rPr lang="en-US" sz="1200">
                <a:latin typeface="Lucida Grande" charset="0"/>
                <a:ea typeface="ＭＳ Ｐゴシック" charset="0"/>
              </a:rPr>
              <a:t> …</a:t>
            </a:r>
          </a:p>
          <a:p>
            <a:pPr eaLnBrk="1" hangingPunct="1">
              <a:lnSpc>
                <a:spcPct val="90000"/>
              </a:lnSpc>
              <a:buFont typeface="Times" charset="0"/>
              <a:buNone/>
            </a:pPr>
            <a:endParaRPr lang="en-US" sz="20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05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05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5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5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096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Expected externality mechanism </a:t>
            </a:r>
            <a:b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[d’Aspremont &amp; Gerard-Varet 79; Arrow 79]</a:t>
            </a:r>
            <a:endParaRPr lang="en-US" sz="2000" i="1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4343400"/>
          </a:xfrm>
        </p:spPr>
        <p:txBody>
          <a:bodyPr/>
          <a:lstStyle/>
          <a:p>
            <a:pPr eaLnBrk="1" hangingPunct="1"/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Like Groves mechanism, but sidepayment is computed based on agent’s </a:t>
            </a:r>
            <a:r>
              <a:rPr lang="en-US" sz="2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revelation v</a:t>
            </a:r>
            <a:r>
              <a:rPr lang="en-US" sz="2000" baseline="-25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 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averaging over possible true types of the others v</a:t>
            </a:r>
            <a:r>
              <a:rPr lang="en-US" sz="2000" baseline="-25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-i</a:t>
            </a:r>
            <a:r>
              <a:rPr lang="en-US" sz="2000" baseline="300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 *</a:t>
            </a:r>
          </a:p>
          <a:p>
            <a:pPr eaLnBrk="1" hangingPunct="1"/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Outcome (x, t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,t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,…,t</a:t>
            </a:r>
            <a:r>
              <a:rPr lang="en-US" sz="2000" i="1" baseline="-25000">
                <a:latin typeface="Lucida Grande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r>
              <a:rPr lang="en-US" sz="2000" i="1">
                <a:latin typeface="Lucida Grande" charset="0"/>
                <a:ea typeface="ＭＳ Ｐゴシック" charset="0"/>
                <a:cs typeface="ＭＳ Ｐゴシック" charset="0"/>
              </a:rPr>
              <a:t>Quasilinear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 preferences:  u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(x, t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) = v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(x)-t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endParaRPr lang="en-US" sz="20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 i="1">
                <a:latin typeface="Lucida Grande" charset="0"/>
                <a:ea typeface="ＭＳ Ｐゴシック" charset="0"/>
                <a:cs typeface="ＭＳ Ｐゴシック" charset="0"/>
              </a:rPr>
              <a:t>Utilitarian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 setting:  Social welfare maximizing choice</a:t>
            </a:r>
          </a:p>
          <a:p>
            <a:pPr lvl="1" eaLnBrk="1" hangingPunct="1"/>
            <a:r>
              <a:rPr lang="en-US" sz="1800">
                <a:latin typeface="Lucida Grande" charset="0"/>
                <a:ea typeface="ＭＳ Ｐゴシック" charset="0"/>
              </a:rPr>
              <a:t>Outcome x(</a:t>
            </a:r>
            <a:r>
              <a:rPr lang="en-US" sz="18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v</a:t>
            </a:r>
            <a:r>
              <a:rPr lang="en-US" sz="18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1</a:t>
            </a:r>
            <a:r>
              <a:rPr lang="en-US" sz="18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 v</a:t>
            </a:r>
            <a:r>
              <a:rPr lang="en-US" sz="18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2</a:t>
            </a:r>
            <a:r>
              <a:rPr lang="en-US" sz="18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 ..., v</a:t>
            </a:r>
            <a:r>
              <a:rPr lang="en-US" sz="18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n</a:t>
            </a:r>
            <a:r>
              <a:rPr lang="en-US" sz="1800">
                <a:latin typeface="Lucida Grande" charset="0"/>
                <a:ea typeface="ＭＳ Ｐゴシック" charset="0"/>
              </a:rPr>
              <a:t>) = arg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max</a:t>
            </a:r>
            <a:r>
              <a:rPr lang="en-US" sz="1800" baseline="-250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x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 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  <a:sym typeface="Symbol" charset="0"/>
              </a:rPr>
              <a:t></a:t>
            </a:r>
            <a:r>
              <a:rPr lang="en-US" sz="1800" baseline="-250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i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 </a:t>
            </a:r>
            <a:r>
              <a:rPr lang="en-US" sz="18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v</a:t>
            </a:r>
            <a:r>
              <a:rPr lang="en-US" sz="18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i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(x)</a:t>
            </a:r>
            <a:r>
              <a:rPr lang="en-US" sz="1800">
                <a:latin typeface="Lucida Grande" charset="0"/>
                <a:ea typeface="ＭＳ Ｐゴシック" charset="0"/>
              </a:rPr>
              <a:t> </a:t>
            </a:r>
          </a:p>
          <a:p>
            <a:pPr algn="ctr" eaLnBrk="1" hangingPunct="1"/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Others’ expected welfare when agent i announces </a:t>
            </a:r>
            <a:r>
              <a:rPr lang="en-US" sz="2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000" baseline="-25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 is </a:t>
            </a:r>
            <a:b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</a:t>
            </a: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400" baseline="-25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 = </a:t>
            </a:r>
            <a:r>
              <a:rPr lang="en-US" sz="4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</a:t>
            </a:r>
            <a:r>
              <a:rPr lang="en-US" sz="140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1400" baseline="-2500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-i</a:t>
            </a:r>
            <a:r>
              <a:rPr lang="en-US" sz="2400" baseline="-25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 p(</a:t>
            </a:r>
            <a:r>
              <a:rPr lang="en-US" sz="240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400" baseline="-2500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-i</a:t>
            </a: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</a:t>
            </a:r>
            <a:r>
              <a:rPr lang="en-US" sz="2400" baseline="-25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400" baseline="-25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</a:t>
            </a:r>
            <a:r>
              <a:rPr lang="en-US" sz="2400" baseline="-25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400" baseline="-2500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j</a:t>
            </a: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(x(</a:t>
            </a:r>
            <a:r>
              <a:rPr lang="en-US" sz="24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400" baseline="-25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 , </a:t>
            </a:r>
            <a:r>
              <a:rPr lang="en-US" sz="240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400" baseline="-25000">
                <a:solidFill>
                  <a:srgbClr val="66FF33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-i</a:t>
            </a: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))</a:t>
            </a:r>
          </a:p>
          <a:p>
            <a:pPr lvl="1" eaLnBrk="1" hangingPunct="1"/>
            <a:r>
              <a:rPr lang="en-US" sz="1800">
                <a:latin typeface="Lucida Grande" charset="0"/>
                <a:ea typeface="ＭＳ Ｐゴシック" charset="0"/>
              </a:rPr>
              <a:t>Measures change in expected externality as agent i changes her revelation</a:t>
            </a:r>
            <a:endParaRPr lang="en-US" sz="2000">
              <a:latin typeface="Lucida Grande" charset="0"/>
              <a:ea typeface="ＭＳ Ｐゴシック" charset="0"/>
            </a:endParaRPr>
          </a:p>
        </p:txBody>
      </p:sp>
      <p:sp>
        <p:nvSpPr>
          <p:cNvPr id="79875" name="Text Box 4"/>
          <p:cNvSpPr txBox="1">
            <a:spLocks noChangeArrowheads="1"/>
          </p:cNvSpPr>
          <p:nvPr/>
        </p:nvSpPr>
        <p:spPr bwMode="auto">
          <a:xfrm>
            <a:off x="457200" y="6324600"/>
            <a:ext cx="5527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>
                <a:latin typeface="Comic Sans MS" charset="0"/>
              </a:rPr>
              <a:t>* Assume that an agent’s type is its value function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6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6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6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6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6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0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06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09600"/>
          </a:xfrm>
        </p:spPr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Expected externality mechanism </a:t>
            </a:r>
            <a:b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[d’Aspremont &amp; Gerard-Varet 79; Arrow 79]</a:t>
            </a:r>
            <a:endParaRPr lang="en-US" sz="2000" i="1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Thrm.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 Assume quasilinear preferences and statistically independent valuation functions v</a:t>
            </a:r>
            <a:r>
              <a:rPr lang="en-US" sz="20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.  A utilitarian social choice function f: v -&gt; (x(v), t(v)) can be implemented in Bayes-Nash equilibrium if </a:t>
            </a:r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 baseline="-25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000" baseline="-25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)= </a:t>
            </a:r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</a:t>
            </a:r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000" baseline="-25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 + h</a:t>
            </a:r>
            <a:r>
              <a:rPr lang="en-US" sz="2000" baseline="-25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000" baseline="-25000">
                <a:solidFill>
                  <a:srgbClr val="D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-i</a:t>
            </a:r>
            <a:r>
              <a:rPr lang="en-US" sz="2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for arbitrary function 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Unlike in dominant strategy implementation, budget balance  is achievable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Intuitively, have each agent contribute an equal share of others’ payments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Formally, set  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800" baseline="-250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i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(</a:t>
            </a:r>
            <a:r>
              <a:rPr lang="en-US" sz="18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v</a:t>
            </a:r>
            <a:r>
              <a:rPr lang="en-US" sz="18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-i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) = - [1 / (n-1)]  </a:t>
            </a:r>
            <a:r>
              <a:rPr lang="en-US" sz="2400">
                <a:solidFill>
                  <a:srgbClr val="0000FC"/>
                </a:solidFill>
                <a:latin typeface="Lucida Grande" charset="0"/>
                <a:ea typeface="ＭＳ Ｐゴシック" charset="0"/>
                <a:sym typeface="Symbol" charset="0"/>
              </a:rPr>
              <a:t></a:t>
            </a:r>
            <a:r>
              <a:rPr lang="en-US" sz="1800" baseline="-250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j</a:t>
            </a:r>
            <a:r>
              <a:rPr lang="en-US" sz="1800" baseline="-25000">
                <a:solidFill>
                  <a:srgbClr val="0000FC"/>
                </a:solidFill>
                <a:latin typeface="Lucida Grande" charset="0"/>
                <a:ea typeface="ＭＳ Ｐゴシック" charset="0"/>
                <a:sym typeface="Symbol" charset="0"/>
              </a:rPr>
              <a:t></a:t>
            </a:r>
            <a:r>
              <a:rPr lang="en-US" sz="1800" baseline="-250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i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 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  <a:sym typeface="Symbol" charset="0"/>
              </a:rPr>
              <a:t>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(</a:t>
            </a:r>
            <a:r>
              <a:rPr lang="en-US" sz="18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v</a:t>
            </a:r>
            <a:r>
              <a:rPr lang="en-US" sz="18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j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</a:rPr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Does not satisfy participation constraints (aka individual rationality constraints) in general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Agent might get higher expected utility by not participating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07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Participation Constraints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47244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Agents cannot be forced to participate in a mechanism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It must be in their own best interest</a:t>
            </a: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 mechanism is </a:t>
            </a:r>
            <a:r>
              <a:rPr lang="en-US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individually rational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(IR) if an agent’s (expected) utility from participating is (weakly) better than what it could get by not participating</a:t>
            </a:r>
          </a:p>
          <a:p>
            <a:pPr eaLnBrk="1" hangingPunct="1"/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Participation Constraints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Let u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800" baseline="30000">
                <a:latin typeface="Lucida Grande" charset="0"/>
                <a:ea typeface="ＭＳ Ｐゴシック" charset="0"/>
                <a:cs typeface="ＭＳ Ｐゴシック" charset="0"/>
              </a:rPr>
              <a:t>*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80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 be an agent’s utility if it does not participate and has type </a:t>
            </a:r>
            <a:r>
              <a:rPr lang="en-US" sz="1800">
                <a:latin typeface="Symbol" charset="0"/>
                <a:ea typeface="ＭＳ Ｐゴシック" charset="0"/>
                <a:cs typeface="ＭＳ Ｐゴシック" charset="0"/>
              </a:rPr>
              <a:t>q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i</a:t>
            </a:r>
            <a:endParaRPr lang="en-US" sz="18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Ex ante IR: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An agent must decide to participate before it knows its own type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400">
                <a:latin typeface="Lucida Grande" charset="0"/>
                <a:ea typeface="ＭＳ Ｐゴシック" charset="0"/>
              </a:rPr>
              <a:t>E</a:t>
            </a:r>
            <a:r>
              <a:rPr lang="en-US" sz="1400" baseline="-25000">
                <a:latin typeface="Symbol" charset="0"/>
                <a:ea typeface="ＭＳ Ｐゴシック" charset="0"/>
              </a:rPr>
              <a:t>q</a:t>
            </a:r>
            <a:r>
              <a:rPr lang="en-US" sz="1400" baseline="-50000">
                <a:latin typeface="cmsy10" charset="0"/>
                <a:ea typeface="ＭＳ Ｐゴシック" charset="0"/>
              </a:rPr>
              <a:t>2</a:t>
            </a:r>
            <a:r>
              <a:rPr lang="en-US" sz="1400" baseline="-25000">
                <a:latin typeface="Symbol" charset="0"/>
                <a:ea typeface="ＭＳ Ｐゴシック" charset="0"/>
              </a:rPr>
              <a:t>Q</a:t>
            </a:r>
            <a:r>
              <a:rPr lang="en-US" sz="1400">
                <a:latin typeface="Lucida Grande" charset="0"/>
                <a:ea typeface="ＭＳ Ｐゴシック" charset="0"/>
              </a:rPr>
              <a:t>[u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(f(</a:t>
            </a:r>
            <a:r>
              <a:rPr lang="en-US" sz="1400">
                <a:latin typeface="Symbol" charset="0"/>
                <a:ea typeface="ＭＳ Ｐゴシック" charset="0"/>
              </a:rPr>
              <a:t>q</a:t>
            </a:r>
            <a:r>
              <a:rPr lang="en-US" sz="1400">
                <a:latin typeface="Lucida Grande" charset="0"/>
                <a:ea typeface="ＭＳ Ｐゴシック" charset="0"/>
              </a:rPr>
              <a:t>),</a:t>
            </a:r>
            <a:r>
              <a:rPr lang="en-US" sz="1400">
                <a:latin typeface="Symbol" charset="0"/>
                <a:ea typeface="ＭＳ Ｐゴシック" charset="0"/>
              </a:rPr>
              <a:t>q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)]</a:t>
            </a:r>
            <a:r>
              <a:rPr lang="en-US" sz="1400">
                <a:latin typeface="cmsy10" charset="0"/>
                <a:ea typeface="ＭＳ Ｐゴシック" charset="0"/>
              </a:rPr>
              <a:t>¸</a:t>
            </a:r>
            <a:r>
              <a:rPr lang="en-US" sz="1400">
                <a:latin typeface="Lucida Grande" charset="0"/>
                <a:ea typeface="ＭＳ Ｐゴシック" charset="0"/>
              </a:rPr>
              <a:t> E</a:t>
            </a:r>
            <a:r>
              <a:rPr lang="en-US" sz="1400" baseline="-25000">
                <a:latin typeface="Symbol" charset="0"/>
                <a:ea typeface="ＭＳ Ｐゴシック" charset="0"/>
              </a:rPr>
              <a:t>q</a:t>
            </a:r>
            <a:r>
              <a:rPr lang="en-US" sz="1400" baseline="-50000">
                <a:latin typeface="Lucida Grande" charset="0"/>
                <a:ea typeface="ＭＳ Ｐゴシック" charset="0"/>
              </a:rPr>
              <a:t>i</a:t>
            </a:r>
            <a:r>
              <a:rPr lang="en-US" sz="1400" baseline="-25000">
                <a:latin typeface="cmsy10" charset="0"/>
                <a:ea typeface="ＭＳ Ｐゴシック" charset="0"/>
              </a:rPr>
              <a:t>2</a:t>
            </a:r>
            <a:r>
              <a:rPr lang="en-US" sz="1400" baseline="-25000">
                <a:latin typeface="Symbol" charset="0"/>
                <a:ea typeface="ＭＳ Ｐゴシック" charset="0"/>
              </a:rPr>
              <a:t>Q</a:t>
            </a:r>
            <a:r>
              <a:rPr lang="en-US" sz="1400" baseline="-50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[u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 baseline="30000">
                <a:latin typeface="Lucida Grande" charset="0"/>
                <a:ea typeface="ＭＳ Ｐゴシック" charset="0"/>
              </a:rPr>
              <a:t>*</a:t>
            </a:r>
            <a:r>
              <a:rPr lang="en-US" sz="1400">
                <a:latin typeface="Lucida Grande" charset="0"/>
                <a:ea typeface="ＭＳ Ｐゴシック" charset="0"/>
              </a:rPr>
              <a:t>(</a:t>
            </a:r>
            <a:r>
              <a:rPr lang="en-US" sz="1400">
                <a:latin typeface="Symbol" charset="0"/>
                <a:ea typeface="ＭＳ Ｐゴシック" charset="0"/>
              </a:rPr>
              <a:t>q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)]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Interim IR: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An agent decides whether to participate once it knows its own type, but no other agent’s type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400">
                <a:latin typeface="Lucida Grande" charset="0"/>
                <a:ea typeface="ＭＳ Ｐゴシック" charset="0"/>
              </a:rPr>
              <a:t>E</a:t>
            </a:r>
            <a:r>
              <a:rPr lang="en-US" sz="1400" baseline="-25000">
                <a:latin typeface="Symbol" charset="0"/>
                <a:ea typeface="ＭＳ Ｐゴシック" charset="0"/>
              </a:rPr>
              <a:t>q</a:t>
            </a:r>
            <a:r>
              <a:rPr lang="en-US" sz="1400" baseline="-50000">
                <a:latin typeface="Lucida Grande" charset="0"/>
                <a:ea typeface="ＭＳ Ｐゴシック" charset="0"/>
              </a:rPr>
              <a:t>-i</a:t>
            </a:r>
            <a:r>
              <a:rPr lang="en-US" sz="1400" baseline="-25000">
                <a:latin typeface="cmsy10" charset="0"/>
                <a:ea typeface="ＭＳ Ｐゴシック" charset="0"/>
              </a:rPr>
              <a:t>2</a:t>
            </a:r>
            <a:r>
              <a:rPr lang="en-US" sz="1400" baseline="-25000">
                <a:latin typeface="Symbol" charset="0"/>
                <a:ea typeface="ＭＳ Ｐゴシック" charset="0"/>
              </a:rPr>
              <a:t>Q</a:t>
            </a:r>
            <a:r>
              <a:rPr lang="en-US" sz="1400" baseline="-50000">
                <a:latin typeface="Lucida Grande" charset="0"/>
                <a:ea typeface="ＭＳ Ｐゴシック" charset="0"/>
              </a:rPr>
              <a:t>-i</a:t>
            </a:r>
            <a:r>
              <a:rPr lang="en-US" sz="1400">
                <a:latin typeface="Lucida Grande" charset="0"/>
                <a:ea typeface="ＭＳ Ｐゴシック" charset="0"/>
              </a:rPr>
              <a:t>[u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(f(</a:t>
            </a:r>
            <a:r>
              <a:rPr lang="en-US" sz="1400">
                <a:latin typeface="Symbol" charset="0"/>
                <a:ea typeface="ＭＳ Ｐゴシック" charset="0"/>
              </a:rPr>
              <a:t>q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,</a:t>
            </a:r>
            <a:r>
              <a:rPr lang="en-US" sz="1400">
                <a:latin typeface="Symbol" charset="0"/>
                <a:ea typeface="ＭＳ Ｐゴシック" charset="0"/>
              </a:rPr>
              <a:t>q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-i</a:t>
            </a:r>
            <a:r>
              <a:rPr lang="en-US" sz="1400">
                <a:latin typeface="Lucida Grande" charset="0"/>
                <a:ea typeface="ＭＳ Ｐゴシック" charset="0"/>
              </a:rPr>
              <a:t>),</a:t>
            </a:r>
            <a:r>
              <a:rPr lang="en-US" sz="1400">
                <a:latin typeface="Symbol" charset="0"/>
                <a:ea typeface="ＭＳ Ｐゴシック" charset="0"/>
              </a:rPr>
              <a:t>q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)]</a:t>
            </a:r>
            <a:r>
              <a:rPr lang="en-US" sz="1400">
                <a:latin typeface="cmsy10" charset="0"/>
                <a:ea typeface="ＭＳ Ｐゴシック" charset="0"/>
              </a:rPr>
              <a:t>¸</a:t>
            </a:r>
            <a:r>
              <a:rPr lang="en-US" sz="1400">
                <a:latin typeface="Lucida Grande" charset="0"/>
                <a:ea typeface="ＭＳ Ｐゴシック" charset="0"/>
              </a:rPr>
              <a:t> u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 baseline="30000">
                <a:latin typeface="Lucida Grande" charset="0"/>
                <a:ea typeface="ＭＳ Ｐゴシック" charset="0"/>
              </a:rPr>
              <a:t>*</a:t>
            </a:r>
            <a:r>
              <a:rPr lang="en-US" sz="1400">
                <a:latin typeface="Lucida Grande" charset="0"/>
                <a:ea typeface="ＭＳ Ｐゴシック" charset="0"/>
              </a:rPr>
              <a:t>(</a:t>
            </a:r>
            <a:r>
              <a:rPr lang="en-US" sz="1400">
                <a:latin typeface="Symbol" charset="0"/>
                <a:ea typeface="ＭＳ Ｐゴシック" charset="0"/>
              </a:rPr>
              <a:t>q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Ex post IR: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An agent decides whether to participate after it knows everyone’s types (after the mechanism has completed)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400">
                <a:latin typeface="Lucida Grande" charset="0"/>
                <a:ea typeface="ＭＳ Ｐゴシック" charset="0"/>
              </a:rPr>
              <a:t>u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(f(</a:t>
            </a:r>
            <a:r>
              <a:rPr lang="en-US" sz="1400">
                <a:latin typeface="Symbol" charset="0"/>
                <a:ea typeface="ＭＳ Ｐゴシック" charset="0"/>
              </a:rPr>
              <a:t>q</a:t>
            </a:r>
            <a:r>
              <a:rPr lang="en-US" sz="1400">
                <a:latin typeface="Lucida Grande" charset="0"/>
                <a:ea typeface="ＭＳ Ｐゴシック" charset="0"/>
              </a:rPr>
              <a:t>),</a:t>
            </a:r>
            <a:r>
              <a:rPr lang="en-US" sz="1400">
                <a:latin typeface="Symbol" charset="0"/>
                <a:ea typeface="ＭＳ Ｐゴシック" charset="0"/>
              </a:rPr>
              <a:t>q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)</a:t>
            </a:r>
            <a:r>
              <a:rPr lang="en-US" sz="1400">
                <a:latin typeface="cmsy10" charset="0"/>
                <a:ea typeface="ＭＳ Ｐゴシック" charset="0"/>
              </a:rPr>
              <a:t>¸</a:t>
            </a:r>
            <a:r>
              <a:rPr lang="en-US" sz="1400">
                <a:latin typeface="Lucida Grande" charset="0"/>
                <a:ea typeface="ＭＳ Ｐゴシック" charset="0"/>
              </a:rPr>
              <a:t> u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 baseline="30000">
                <a:latin typeface="Lucida Grande" charset="0"/>
                <a:ea typeface="ＭＳ Ｐゴシック" charset="0"/>
              </a:rPr>
              <a:t>*</a:t>
            </a:r>
            <a:r>
              <a:rPr lang="en-US" sz="1400">
                <a:latin typeface="Lucida Grande" charset="0"/>
                <a:ea typeface="ＭＳ Ｐゴシック" charset="0"/>
              </a:rPr>
              <a:t>(</a:t>
            </a:r>
            <a:r>
              <a:rPr lang="en-US" sz="1400">
                <a:latin typeface="Symbol" charset="0"/>
                <a:ea typeface="ＭＳ Ｐゴシック" charset="0"/>
              </a:rPr>
              <a:t>q</a:t>
            </a:r>
            <a:r>
              <a:rPr lang="en-US" sz="1400" baseline="-25000">
                <a:latin typeface="Lucida Grande" charset="0"/>
                <a:ea typeface="ＭＳ Ｐゴシック" charset="0"/>
              </a:rPr>
              <a:t>i</a:t>
            </a:r>
            <a:r>
              <a:rPr lang="en-US" sz="1400">
                <a:latin typeface="Lucida Grande" charset="0"/>
                <a:ea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Quick Review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Gibbard-Satterthwaite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Impossible to get non-dictatorial mechanisms if using </a:t>
            </a: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dominant strategy implementation</a:t>
            </a:r>
            <a:r>
              <a:rPr lang="en-US" sz="2000">
                <a:latin typeface="Lucida Grande" charset="0"/>
                <a:ea typeface="ＭＳ Ｐゴシック" charset="0"/>
              </a:rPr>
              <a:t> and </a:t>
            </a:r>
            <a:r>
              <a:rPr lang="en-US" sz="2000">
                <a:solidFill>
                  <a:srgbClr val="008000"/>
                </a:solidFill>
                <a:latin typeface="Lucida Grande" charset="0"/>
                <a:ea typeface="ＭＳ Ｐゴシック" charset="0"/>
              </a:rPr>
              <a:t>general preferences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Groves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Possible to get dominant strategy implementation with quasi-linear utilities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Efficient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Clarke (or VCG)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Possible to get dominant strat implementation with quasi-linear utilities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Efficient, interim IR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D’AGVA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Possible to get Bayesian-Nash implementation with quasi-linear utilities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</a:rPr>
              <a:t>Efficient, budget balanced, ex ante IR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Other mechanisms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We know what to do with 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Voting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Auctions</a:t>
            </a:r>
          </a:p>
          <a:p>
            <a:pPr lvl="1" eaLnBrk="1" hangingPunct="1"/>
            <a:r>
              <a:rPr lang="en-US">
                <a:latin typeface="Lucida Grande" charset="0"/>
                <a:ea typeface="ＭＳ Ｐゴシック" charset="0"/>
              </a:rPr>
              <a:t>Public projects</a:t>
            </a:r>
          </a:p>
          <a:p>
            <a:pPr lvl="1" eaLnBrk="1" hangingPunct="1"/>
            <a:endParaRPr lang="en-US">
              <a:latin typeface="Lucida Grande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Are there any other “markets” that are interesting?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Introduction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752600"/>
            <a:ext cx="8305800" cy="4267200"/>
          </a:xfrm>
        </p:spPr>
        <p:txBody>
          <a:bodyPr/>
          <a:lstStyle/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Now: </a:t>
            </a:r>
            <a:r>
              <a:rPr lang="en-US" sz="2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Mechanism Design</a:t>
            </a:r>
          </a:p>
          <a:p>
            <a:pPr lvl="1" eaLnBrk="1" hangingPunct="1"/>
            <a:r>
              <a:rPr lang="en-US" sz="2400">
                <a:latin typeface="Lucida Grande" charset="0"/>
                <a:ea typeface="ＭＳ Ｐゴシック" charset="0"/>
              </a:rPr>
              <a:t>Game Theory + Social Choice</a:t>
            </a:r>
          </a:p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Goal of Mechanism Design is to </a:t>
            </a:r>
          </a:p>
          <a:p>
            <a:pPr lvl="1" eaLnBrk="1" hangingPunct="1"/>
            <a:r>
              <a:rPr lang="en-US" sz="2400">
                <a:latin typeface="Lucida Grande" charset="0"/>
                <a:ea typeface="ＭＳ Ｐゴシック" charset="0"/>
              </a:rPr>
              <a:t>Obtain some outcome (function of agents’ preferences)</a:t>
            </a:r>
          </a:p>
          <a:p>
            <a:pPr lvl="1" eaLnBrk="1" hangingPunct="1"/>
            <a:r>
              <a:rPr lang="en-US" sz="2400">
                <a:latin typeface="Lucida Grande" charset="0"/>
                <a:ea typeface="ＭＳ Ｐゴシック" charset="0"/>
              </a:rPr>
              <a:t>But agents are rational</a:t>
            </a:r>
          </a:p>
          <a:p>
            <a:pPr marL="1143000" lvl="2" eaLnBrk="1" hangingPunct="1"/>
            <a:r>
              <a:rPr lang="en-US" sz="2000">
                <a:latin typeface="Lucida Grande" charset="0"/>
                <a:ea typeface="ＭＳ Ｐゴシック" charset="0"/>
              </a:rPr>
              <a:t>They may lie about their preferences</a:t>
            </a:r>
          </a:p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Goal: Define the rules of a game so that in equilibrium the agents do what we want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Bilateral Trade (e.g., B2B)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981200"/>
            <a:ext cx="8763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Heart of any exchange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2 agents (one buyer, one seller), quasi-linear utilities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Each agent knows its own value, but not the other’s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Probability distributions are common knowledge</a:t>
            </a:r>
          </a:p>
          <a:p>
            <a:pPr eaLnBrk="1" hangingPunct="1">
              <a:lnSpc>
                <a:spcPct val="90000"/>
              </a:lnSpc>
            </a:pPr>
            <a:endParaRPr lang="en-US" sz="18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Want a mechanism that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Ex post budget balanced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Ex post Pareto efficient: exchange to occur if v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b</a:t>
            </a:r>
            <a:r>
              <a:rPr lang="en-US" sz="1600">
                <a:latin typeface="cmsy10" charset="0"/>
                <a:ea typeface="ＭＳ Ｐゴシック" charset="0"/>
              </a:rPr>
              <a:t>¸</a:t>
            </a:r>
            <a:r>
              <a:rPr lang="en-US" sz="1600">
                <a:latin typeface="Lucida Grande" charset="0"/>
                <a:ea typeface="ＭＳ Ｐゴシック" charset="0"/>
              </a:rPr>
              <a:t> v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(Interim) IR: Higher expected utility from participating than by not participating</a:t>
            </a:r>
          </a:p>
          <a:p>
            <a:pPr eaLnBrk="1" hangingPunct="1">
              <a:lnSpc>
                <a:spcPct val="90000"/>
              </a:lnSpc>
            </a:pPr>
            <a:endParaRPr lang="en-US" sz="18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Myerson-Satterthwaite Thm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05800" cy="41148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Thm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: In the bilateral trading problem, no mechanism can implement an ex-post BB, ex post efficient, and interim IR social choice function (even in Bayes-Nash equilibrium).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1752600" cy="381000"/>
          </a:xfrm>
        </p:spPr>
        <p:txBody>
          <a:bodyPr/>
          <a:lstStyle/>
          <a:p>
            <a:pPr eaLnBrk="1" hangingPunct="1"/>
            <a:r>
              <a:rPr lang="en-US" sz="3200">
                <a:latin typeface="Lucida Grande" charset="0"/>
                <a:ea typeface="ＭＳ Ｐゴシック" charset="0"/>
                <a:cs typeface="ＭＳ Ｐゴシック" charset="0"/>
              </a:rPr>
              <a:t>Proof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Seller’s valuation is 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w.p. </a:t>
            </a:r>
            <a:r>
              <a:rPr lang="en-US" sz="1800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and 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w.p. (1-</a:t>
            </a:r>
            <a:r>
              <a:rPr lang="en-US" sz="1800">
                <a:latin typeface="Symbo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Buyer’s valuation is 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w.p. </a:t>
            </a:r>
            <a:r>
              <a:rPr lang="en-US" sz="1800"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and 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w.p. (1-</a:t>
            </a:r>
            <a:r>
              <a:rPr lang="en-US" sz="1800">
                <a:latin typeface="Symbo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).  Say 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&gt; 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&gt; 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 &gt; 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endParaRPr lang="en-US" sz="18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By </a:t>
            </a:r>
            <a:r>
              <a:rPr lang="en-US" sz="18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revelation principle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 can focus on truthful direct revelation mechanisms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p(b,s) = probability that car changes hands given revelations b and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Ex post efficiency requires:  p(b,s) = 0 if (b = 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</a:rPr>
              <a:t> and s = 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</a:rPr>
              <a:t>), otherwise p(b,s) =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Thus, E[p|b=b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</a:rPr>
              <a:t>] = 1 and E[p|b = 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</a:rPr>
              <a:t>] = </a:t>
            </a:r>
            <a:r>
              <a:rPr lang="en-US" sz="1600">
                <a:latin typeface="Symbol" charset="0"/>
                <a:ea typeface="ＭＳ Ｐゴシック" charset="0"/>
              </a:rPr>
              <a:t>a</a:t>
            </a:r>
            <a:endParaRPr lang="en-US" sz="160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E[p|s = 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</a:rPr>
              <a:t>] = 1-</a:t>
            </a:r>
            <a:r>
              <a:rPr lang="en-US" sz="1600">
                <a:latin typeface="Symbol" charset="0"/>
                <a:ea typeface="ＭＳ Ｐゴシック" charset="0"/>
              </a:rPr>
              <a:t>b</a:t>
            </a:r>
            <a:r>
              <a:rPr lang="en-US" sz="1600">
                <a:latin typeface="Lucida Grande" charset="0"/>
                <a:ea typeface="ＭＳ Ｐゴシック" charset="0"/>
              </a:rPr>
              <a:t> and E[p|s = 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</a:rPr>
              <a:t>] = </a:t>
            </a:r>
            <a:r>
              <a:rPr lang="en-US" sz="1600">
                <a:latin typeface="Symbol" charset="0"/>
                <a:ea typeface="ＭＳ Ｐゴシック" charset="0"/>
              </a:rPr>
              <a:t>1</a:t>
            </a:r>
            <a:r>
              <a:rPr lang="en-US" sz="1600">
                <a:latin typeface="Lucida Grande" charset="0"/>
                <a:ea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m(b,s) = expected price buyer pays to seller given revelations b and 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Since parties are risk neutral, equivalently m(b,s) = actual price buyer pays to seller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Since buyer pays what seller gets paid, this maintains budget balance ex post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E[m|b] = (1-</a:t>
            </a:r>
            <a:r>
              <a:rPr lang="en-US" sz="1600">
                <a:latin typeface="Symbol" charset="0"/>
                <a:ea typeface="ＭＳ Ｐゴシック" charset="0"/>
              </a:rPr>
              <a:t>a</a:t>
            </a:r>
            <a:r>
              <a:rPr lang="en-US" sz="1600">
                <a:latin typeface="Lucida Grande" charset="0"/>
                <a:ea typeface="ＭＳ Ｐゴシック" charset="0"/>
              </a:rPr>
              <a:t>) m(b, 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</a:rPr>
              <a:t>) + </a:t>
            </a:r>
            <a:r>
              <a:rPr lang="en-US" sz="1600">
                <a:latin typeface="Symbol" charset="0"/>
                <a:ea typeface="ＭＳ Ｐゴシック" charset="0"/>
              </a:rPr>
              <a:t>a </a:t>
            </a:r>
            <a:r>
              <a:rPr lang="en-US" sz="1600">
                <a:latin typeface="Lucida Grande" charset="0"/>
                <a:ea typeface="ＭＳ Ｐゴシック" charset="0"/>
              </a:rPr>
              <a:t>m(b, 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</a:rPr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E[m|s] = (1-</a:t>
            </a:r>
            <a:r>
              <a:rPr lang="en-US" sz="1600">
                <a:latin typeface="Symbol" charset="0"/>
                <a:ea typeface="ＭＳ Ｐゴシック" charset="0"/>
              </a:rPr>
              <a:t>b</a:t>
            </a:r>
            <a:r>
              <a:rPr lang="en-US" sz="1600">
                <a:latin typeface="Lucida Grande" charset="0"/>
                <a:ea typeface="ＭＳ Ｐゴシック" charset="0"/>
              </a:rPr>
              <a:t>) m(b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</a:rPr>
              <a:t>, s) + </a:t>
            </a:r>
            <a:r>
              <a:rPr lang="en-US" sz="1600">
                <a:latin typeface="Symbol" charset="0"/>
                <a:ea typeface="ＭＳ Ｐゴシック" charset="0"/>
              </a:rPr>
              <a:t>b </a:t>
            </a:r>
            <a:r>
              <a:rPr lang="en-US" sz="1600">
                <a:latin typeface="Lucida Grande" charset="0"/>
                <a:ea typeface="ＭＳ Ｐゴシック" charset="0"/>
              </a:rPr>
              <a:t>m(b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</a:rPr>
              <a:t>, s) </a:t>
            </a:r>
          </a:p>
          <a:p>
            <a:pPr eaLnBrk="1" hangingPunct="1">
              <a:lnSpc>
                <a:spcPct val="90000"/>
              </a:lnSpc>
            </a:pPr>
            <a:endParaRPr lang="en-US" sz="18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676400" cy="381000"/>
          </a:xfrm>
        </p:spPr>
        <p:txBody>
          <a:bodyPr/>
          <a:lstStyle/>
          <a:p>
            <a:pPr eaLnBrk="1" hangingPunct="1"/>
            <a:r>
              <a:rPr lang="en-US" sz="2800">
                <a:latin typeface="Lucida Grande" charset="0"/>
                <a:ea typeface="ＭＳ Ｐゴシック" charset="0"/>
                <a:cs typeface="ＭＳ Ｐゴシック" charset="0"/>
              </a:rPr>
              <a:t>Proof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75260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Individual rationality (IR) requires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b E[p|b] – E[m|b] </a:t>
            </a: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 0 for b = 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, 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E[m|s] – s E[p|s]  0 for s = 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, 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Bayes-Nash incentive compatibility (IC) requires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b E[p|b] – E[m|b] </a:t>
            </a: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>
                <a:latin typeface="Lucida Grande" charset="0"/>
                <a:ea typeface="ＭＳ Ｐゴシック" charset="0"/>
              </a:rPr>
              <a:t>b E[p|b’] – E[m|b’] for all b, b’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E[m|s] – s E[m|s]  E[m|s’] – s E[m|s’] for all s, s’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Suppose </a:t>
            </a:r>
            <a:r>
              <a:rPr lang="en-US" sz="1800">
                <a:latin typeface="Symbol" charset="0"/>
                <a:ea typeface="ＭＳ Ｐゴシック" charset="0"/>
                <a:cs typeface="ＭＳ Ｐゴシック" charset="0"/>
              </a:rPr>
              <a:t>a=b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= ½, 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=0, 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=y, 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=x, 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=x+y, where 0 &lt; 3x &lt; y.  Now,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IR(b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):  ½ x – [ ½ 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 + 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0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IR(s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):  [½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 + 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)] - ½ y 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0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Summing gives 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m(b</a:t>
            </a:r>
            <a:r>
              <a:rPr lang="en-US" sz="1800" baseline="-25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 - m(b</a:t>
            </a:r>
            <a:r>
              <a:rPr lang="en-US" sz="1800" baseline="-25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1800">
                <a:solidFill>
                  <a:srgbClr val="0000FC"/>
                </a:solidFill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y-x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Also, IC(s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):  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[½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 + 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[½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 + 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I.e., m(b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</a:rPr>
              <a:t>) - m(b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</a:rPr>
              <a:t>) </a:t>
            </a: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>
                <a:latin typeface="Lucida Grande" charset="0"/>
                <a:ea typeface="ＭＳ Ｐゴシック" charset="0"/>
              </a:rPr>
              <a:t>m(b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latin typeface="Lucida Grande" charset="0"/>
                <a:ea typeface="ＭＳ Ｐゴシック" charset="0"/>
              </a:rPr>
              <a:t>) - m(b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latin typeface="Lucida Grande" charset="0"/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IC(b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):  (x+y) - 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[½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 + 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)] 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 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½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 (x+y) - 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[½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 + ½ m(b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,s</a:t>
            </a:r>
            <a:r>
              <a:rPr lang="en-US" sz="1800" baseline="-25000">
                <a:latin typeface="Lucida Grande" charset="0"/>
                <a:ea typeface="ＭＳ Ｐゴシック" charset="0"/>
                <a:cs typeface="ＭＳ Ｐゴシック" charset="0"/>
              </a:rPr>
              <a:t>L</a:t>
            </a:r>
            <a:r>
              <a:rPr lang="en-US" sz="1800">
                <a:latin typeface="Lucida Grande" charset="0"/>
                <a:ea typeface="ＭＳ Ｐゴシック" charset="0"/>
                <a:cs typeface="ＭＳ Ｐゴシック" charset="0"/>
              </a:rPr>
              <a:t>)]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I.e., x+y </a:t>
            </a: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m(b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- m(b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+ m(b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- m(b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Lucida Grande" charset="0"/>
                <a:ea typeface="ＭＳ Ｐゴシック" charset="0"/>
              </a:rPr>
              <a:t>So, x+y </a:t>
            </a: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 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  <a:sym typeface="Symbol" charset="0"/>
              </a:rPr>
              <a:t>2 [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m(b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H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 - m(b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,s</a:t>
            </a:r>
            <a:r>
              <a:rPr lang="en-US" sz="1600" baseline="-250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L</a:t>
            </a:r>
            <a:r>
              <a:rPr lang="en-US" sz="1600">
                <a:solidFill>
                  <a:srgbClr val="DC0000"/>
                </a:solidFill>
                <a:latin typeface="Lucida Grande" charset="0"/>
                <a:ea typeface="ＭＳ Ｐゴシック" charset="0"/>
              </a:rPr>
              <a:t>)]</a:t>
            </a:r>
            <a:r>
              <a:rPr lang="en-US" sz="1600">
                <a:latin typeface="Lucida Grande" charset="0"/>
                <a:ea typeface="ＭＳ Ｐゴシック" charset="0"/>
              </a:rPr>
              <a:t> </a:t>
            </a:r>
            <a:r>
              <a:rPr lang="en-US" sz="1600">
                <a:solidFill>
                  <a:srgbClr val="0000FC"/>
                </a:solidFill>
                <a:latin typeface="Lucida Grande" charset="0"/>
                <a:ea typeface="ＭＳ Ｐゴシック" charset="0"/>
                <a:sym typeface="Symbol" charset="0"/>
              </a:rPr>
              <a:t> 2(y-x)</a:t>
            </a:r>
            <a:r>
              <a:rPr lang="en-US" sz="1600">
                <a:latin typeface="Lucida Grande" charset="0"/>
                <a:ea typeface="ＭＳ Ｐゴシック" charset="0"/>
                <a:sym typeface="Symbol" charset="0"/>
              </a:rPr>
              <a:t>.  So, 3x  y, contradiction.  QED</a:t>
            </a:r>
            <a:endParaRPr lang="en-US" sz="1600">
              <a:latin typeface="Lucida Grande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600">
              <a:latin typeface="Lucida Grande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8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Does market design matter?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You often here “The market will take care of “it”, if allowed to.”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Myerson-Satterthwaite shows that under reasonable assumptions, the market will </a:t>
            </a:r>
            <a:r>
              <a:rPr lang="en-US" sz="2000" b="1">
                <a:solidFill>
                  <a:srgbClr val="CC0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NOT 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take care of efficient allocation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For example, if we introduced a disinterested 3</a:t>
            </a:r>
            <a:r>
              <a:rPr lang="en-US" sz="2000" baseline="30000">
                <a:latin typeface="Lucida Grande" charset="0"/>
                <a:ea typeface="ＭＳ Ｐゴシック" charset="0"/>
                <a:cs typeface="ＭＳ Ｐゴシック" charset="0"/>
              </a:rPr>
              <a:t>rd</a:t>
            </a:r>
            <a:r>
              <a:rPr lang="en-US" sz="2000">
                <a:latin typeface="Lucida Grande" charset="0"/>
                <a:ea typeface="ＭＳ Ｐゴシック" charset="0"/>
                <a:cs typeface="ＭＳ Ｐゴシック" charset="0"/>
              </a:rPr>
              <a:t> party (auctioneer), we could get an efficient allocation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Fundamentals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790700"/>
            <a:ext cx="8610600" cy="3619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Set of possible outcomes, 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Agents 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I, |I|=n, each agent i has type 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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Type captures all private information that is relevant to agent’s decision making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Utility u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(o, </a:t>
            </a:r>
            <a:r>
              <a:rPr lang="en-US" sz="2400" baseline="-250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), over outcome oO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  <a:sym typeface="Symbol" charset="0"/>
              </a:rPr>
              <a:t>Recall: goal is to implement some system-wide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  <a:sym typeface="Symbol" charset="0"/>
              </a:rPr>
              <a:t>Captured by a social choice function (SCF)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Lucida Grande" charset="0"/>
              <a:ea typeface="ＭＳ Ｐゴシック" charset="0"/>
              <a:sym typeface="Symbol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00100" y="4876800"/>
            <a:ext cx="7543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i="0">
                <a:latin typeface="Times New Roman" charset="0"/>
              </a:rPr>
              <a:t>f:</a:t>
            </a:r>
            <a:r>
              <a:rPr lang="en-US" sz="3600" b="1" i="0">
                <a:latin typeface="Symbol" charset="0"/>
              </a:rPr>
              <a:t>Q</a:t>
            </a:r>
            <a:r>
              <a:rPr lang="en-US" sz="3600" b="1" i="0" baseline="-25000">
                <a:latin typeface="Times New Roman" charset="0"/>
              </a:rPr>
              <a:t>1</a:t>
            </a:r>
            <a:r>
              <a:rPr lang="en-US" sz="3600" b="1" i="0">
                <a:latin typeface="Times New Roman" charset="0"/>
              </a:rPr>
              <a:t> </a:t>
            </a:r>
            <a:r>
              <a:rPr lang="en-US" sz="3600" b="1" i="0">
                <a:latin typeface="cmsy10" charset="0"/>
              </a:rPr>
              <a:t>x</a:t>
            </a:r>
            <a:r>
              <a:rPr lang="en-US" sz="3600" b="1" i="0">
                <a:latin typeface="Times New Roman" charset="0"/>
              </a:rPr>
              <a:t> … </a:t>
            </a:r>
            <a:r>
              <a:rPr lang="en-US" sz="3600" b="1" i="0">
                <a:latin typeface="cmsy10" charset="0"/>
              </a:rPr>
              <a:t>x</a:t>
            </a:r>
            <a:r>
              <a:rPr lang="en-US" sz="3600" b="1" i="0">
                <a:latin typeface="Times New Roman" charset="0"/>
              </a:rPr>
              <a:t> </a:t>
            </a:r>
            <a:r>
              <a:rPr lang="en-US" sz="3600" b="1" i="0">
                <a:latin typeface="Symbol" charset="0"/>
              </a:rPr>
              <a:t>Q</a:t>
            </a:r>
            <a:r>
              <a:rPr lang="en-US" sz="3600" b="1" i="0" baseline="-25000">
                <a:latin typeface="Times New Roman" charset="0"/>
              </a:rPr>
              <a:t>n</a:t>
            </a:r>
            <a:r>
              <a:rPr lang="en-US" sz="3600" b="1" i="0">
                <a:latin typeface="Times New Roman" charset="0"/>
              </a:rPr>
              <a:t> </a:t>
            </a:r>
            <a:r>
              <a:rPr lang="en-US" sz="3600" b="1" i="0">
                <a:latin typeface="cmsy10" charset="0"/>
                <a:sym typeface="Wingdings" charset="0"/>
              </a:rPr>
              <a:t></a:t>
            </a:r>
            <a:r>
              <a:rPr lang="en-US" sz="3600" b="1" i="0">
                <a:latin typeface="Times New Roman" charset="0"/>
              </a:rPr>
              <a:t> </a:t>
            </a:r>
            <a:r>
              <a:rPr lang="en-US" sz="3600" b="1" i="0">
                <a:latin typeface="cmsy10" charset="0"/>
              </a:rPr>
              <a:t>O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81000" y="5715000"/>
            <a:ext cx="746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0">
                <a:latin typeface="Times New Roman" charset="0"/>
              </a:rPr>
              <a:t>f(</a:t>
            </a:r>
            <a:r>
              <a:rPr lang="en-US" sz="2800" b="1" i="0">
                <a:latin typeface="Symbol" charset="0"/>
              </a:rPr>
              <a:t>q</a:t>
            </a:r>
            <a:r>
              <a:rPr lang="en-US" sz="2800" b="1" i="0" baseline="-25000">
                <a:latin typeface="Times New Roman" charset="0"/>
              </a:rPr>
              <a:t>1</a:t>
            </a:r>
            <a:r>
              <a:rPr lang="en-US" sz="2800" b="1" i="0">
                <a:latin typeface="Times New Roman" charset="0"/>
              </a:rPr>
              <a:t>,…</a:t>
            </a:r>
            <a:r>
              <a:rPr lang="en-US" sz="2800" b="1" i="0">
                <a:latin typeface="Symbol" charset="0"/>
              </a:rPr>
              <a:t>q</a:t>
            </a:r>
            <a:r>
              <a:rPr lang="en-US" sz="2800" b="1" i="0" baseline="-25000">
                <a:latin typeface="Times New Roman" charset="0"/>
              </a:rPr>
              <a:t>n</a:t>
            </a:r>
            <a:r>
              <a:rPr lang="en-US" sz="2800" b="1" i="0">
                <a:latin typeface="Times New Roman" charset="0"/>
              </a:rPr>
              <a:t>)=o </a:t>
            </a:r>
            <a:r>
              <a:rPr lang="en-US" sz="2800" i="0">
                <a:latin typeface="Comic Sans MS" charset="0"/>
              </a:rPr>
              <a:t>is a collective choice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Lucida Grande" charset="0"/>
                <a:ea typeface="ＭＳ Ｐゴシック" charset="0"/>
                <a:cs typeface="ＭＳ Ｐゴシック" charset="0"/>
              </a:rPr>
              <a:t>Examples of social choice functions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Voting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: choose a candidate among a group</a:t>
            </a:r>
          </a:p>
          <a:p>
            <a:pPr eaLnBrk="1" hangingPunct="1"/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Public project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: decide whether to build a swimming pool whose cost must be funded by the agents themselves</a:t>
            </a:r>
          </a:p>
          <a:p>
            <a:pPr eaLnBrk="1" hangingPunct="1"/>
            <a:endParaRPr lang="en-US" sz="2400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Allocation</a:t>
            </a: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: allocate a single, indivisible item to one agent in a group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Mechanisms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Recall: We want to implement a social choice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Need to know agents’ preferences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They may not reveal them to us truthfully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Lucida Grande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1 item to allocate, and want to give it to the agent who values it the most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Lucida Grande" charset="0"/>
                <a:ea typeface="ＭＳ Ｐゴシック" charset="0"/>
              </a:rPr>
              <a:t>If we just ask agents to tell us their preferences, they may lie</a:t>
            </a:r>
          </a:p>
        </p:txBody>
      </p:sp>
      <p:pic>
        <p:nvPicPr>
          <p:cNvPr id="24579" name="Picture 4" descr="j00787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181600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5" descr="j00787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257800"/>
            <a:ext cx="106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990600" y="5562600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I like the bear the most!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7391400" y="56388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0">
                <a:latin typeface="Comic Sans MS" charset="0"/>
              </a:rPr>
              <a:t>No, I do!</a:t>
            </a:r>
          </a:p>
        </p:txBody>
      </p:sp>
      <p:pic>
        <p:nvPicPr>
          <p:cNvPr id="24583" name="Picture 8" descr="j013837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953000"/>
            <a:ext cx="10668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Mechanism Design Problem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By having agents interact through an institution we might be able to solve the problem</a:t>
            </a:r>
          </a:p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Mechanism: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447800" y="4191000"/>
            <a:ext cx="624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0">
                <a:latin typeface="Times New Roman" charset="0"/>
              </a:rPr>
              <a:t>M=(S</a:t>
            </a:r>
            <a:r>
              <a:rPr lang="en-US" sz="3200" b="1" i="0" baseline="-25000">
                <a:latin typeface="Times New Roman" charset="0"/>
              </a:rPr>
              <a:t>1</a:t>
            </a:r>
            <a:r>
              <a:rPr lang="en-US" sz="3200" b="1" i="0">
                <a:latin typeface="Times New Roman" charset="0"/>
              </a:rPr>
              <a:t>,…,S</a:t>
            </a:r>
            <a:r>
              <a:rPr lang="en-US" sz="3200" b="1" i="0" baseline="-25000">
                <a:latin typeface="Times New Roman" charset="0"/>
              </a:rPr>
              <a:t>n</a:t>
            </a:r>
            <a:r>
              <a:rPr lang="en-US" sz="3200" b="1" i="0">
                <a:latin typeface="Times New Roman" charset="0"/>
              </a:rPr>
              <a:t>, g(</a:t>
            </a:r>
            <a:r>
              <a:rPr lang="en-US" sz="3200" b="1" i="0">
                <a:latin typeface="cmsy10" charset="0"/>
              </a:rPr>
              <a:t>.</a:t>
            </a:r>
            <a:r>
              <a:rPr lang="en-US" sz="3200" b="1" i="0">
                <a:latin typeface="Times New Roman" charset="0"/>
              </a:rPr>
              <a:t>))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85800" y="54102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0">
                <a:solidFill>
                  <a:schemeClr val="accent2"/>
                </a:solidFill>
                <a:latin typeface="Comic Sans MS" charset="0"/>
              </a:rPr>
              <a:t>Strategy spaces of agents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4572000" y="5181600"/>
            <a:ext cx="43434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i="0">
                <a:solidFill>
                  <a:schemeClr val="accent2"/>
                </a:solidFill>
                <a:latin typeface="Comic Sans MS" charset="0"/>
              </a:rPr>
              <a:t>Outcome function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i="0">
                <a:latin typeface="Times New Roman" charset="0"/>
              </a:rPr>
              <a:t>g:S</a:t>
            </a:r>
            <a:r>
              <a:rPr lang="en-US" sz="3200" b="1" i="0" baseline="-25000">
                <a:latin typeface="Times New Roman" charset="0"/>
              </a:rPr>
              <a:t>1</a:t>
            </a:r>
            <a:r>
              <a:rPr lang="en-US" sz="3200" b="1" i="0">
                <a:latin typeface="cmsy10" charset="0"/>
              </a:rPr>
              <a:t>x</a:t>
            </a:r>
            <a:r>
              <a:rPr lang="en-US" sz="3200" b="1" i="0">
                <a:latin typeface="Times New Roman" charset="0"/>
              </a:rPr>
              <a:t>…</a:t>
            </a:r>
            <a:r>
              <a:rPr lang="en-US" sz="3200" b="1" i="0">
                <a:latin typeface="cmsy10" charset="0"/>
              </a:rPr>
              <a:t>x</a:t>
            </a:r>
            <a:r>
              <a:rPr lang="en-US" sz="3200" b="1" i="0">
                <a:latin typeface="Times New Roman" charset="0"/>
              </a:rPr>
              <a:t> S</a:t>
            </a:r>
            <a:r>
              <a:rPr lang="en-US" sz="3200" b="1" i="0" baseline="-25000">
                <a:latin typeface="Times New Roman" charset="0"/>
              </a:rPr>
              <a:t>n</a:t>
            </a:r>
            <a:r>
              <a:rPr lang="en-US" sz="3200" b="1" i="0">
                <a:latin typeface="cmsy10" charset="0"/>
                <a:sym typeface="Wingdings" charset="0"/>
              </a:rPr>
              <a:t></a:t>
            </a:r>
            <a:r>
              <a:rPr lang="en-US" sz="3200" b="1" i="0">
                <a:latin typeface="Times New Roman" charset="0"/>
              </a:rPr>
              <a:t> O</a:t>
            </a:r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V="1">
            <a:off x="3429000" y="48006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V="1">
            <a:off x="56388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Implementation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A mechanism </a:t>
            </a:r>
          </a:p>
          <a:p>
            <a:pPr eaLnBrk="1" hangingPunct="1">
              <a:buFont typeface="Times" charset="0"/>
              <a:buNone/>
            </a:pPr>
            <a:r>
              <a:rPr lang="en-US">
                <a:solidFill>
                  <a:srgbClr val="008000"/>
                </a:solidFill>
                <a:latin typeface="Lucida Grande" charset="0"/>
                <a:ea typeface="ＭＳ Ｐゴシック" charset="0"/>
                <a:cs typeface="ＭＳ Ｐゴシック" charset="0"/>
              </a:rPr>
              <a:t>implements</a:t>
            </a: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 social choice function </a:t>
            </a:r>
          </a:p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if there is an equilibrium strategy profile </a:t>
            </a:r>
          </a:p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of the game induced by M such that</a:t>
            </a:r>
          </a:p>
          <a:p>
            <a:pPr eaLnBrk="1" hangingPunct="1">
              <a:buFont typeface="Times" charset="0"/>
              <a:buNone/>
            </a:pPr>
            <a:endParaRPr lang="en-US">
              <a:latin typeface="Lucida Grande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Times" charset="0"/>
              <a:buNone/>
            </a:pPr>
            <a:r>
              <a:rPr lang="en-US">
                <a:latin typeface="Lucida Grande" charset="0"/>
                <a:ea typeface="ＭＳ Ｐゴシック" charset="0"/>
                <a:cs typeface="ＭＳ Ｐゴシック" charset="0"/>
              </a:rPr>
              <a:t>for all 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276600" y="17526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0">
                <a:latin typeface="Times New Roman" charset="0"/>
              </a:rPr>
              <a:t>M=(S</a:t>
            </a:r>
            <a:r>
              <a:rPr lang="en-US" sz="3200" b="1" i="0" baseline="-25000">
                <a:latin typeface="Times New Roman" charset="0"/>
              </a:rPr>
              <a:t>1</a:t>
            </a:r>
            <a:r>
              <a:rPr lang="en-US" sz="3200" b="1" i="0">
                <a:latin typeface="Times New Roman" charset="0"/>
              </a:rPr>
              <a:t>,…,S</a:t>
            </a:r>
            <a:r>
              <a:rPr lang="en-US" sz="3200" b="1" i="0" baseline="-25000">
                <a:latin typeface="Times New Roman" charset="0"/>
              </a:rPr>
              <a:t>n</a:t>
            </a:r>
            <a:r>
              <a:rPr lang="en-US" sz="3200" b="1" i="0">
                <a:latin typeface="Times New Roman" charset="0"/>
              </a:rPr>
              <a:t>,g(</a:t>
            </a:r>
            <a:r>
              <a:rPr lang="en-US" sz="3200" b="1" i="0">
                <a:latin typeface="cmsy10" charset="0"/>
              </a:rPr>
              <a:t>.</a:t>
            </a:r>
            <a:r>
              <a:rPr lang="en-US" sz="3200" b="1" i="0">
                <a:latin typeface="Times New Roman" charset="0"/>
              </a:rPr>
              <a:t>))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7391400" y="2819400"/>
            <a:ext cx="123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i="0">
              <a:latin typeface="Times New Roman" charset="0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7543800" y="2362200"/>
            <a:ext cx="801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i="0">
                <a:latin typeface="Times New Roman" charset="0"/>
              </a:rPr>
              <a:t>f(</a:t>
            </a:r>
            <a:r>
              <a:rPr lang="en-US" sz="3200" b="1" i="0">
                <a:latin typeface="Symbol" charset="0"/>
              </a:rPr>
              <a:t>q</a:t>
            </a:r>
            <a:r>
              <a:rPr lang="en-US" sz="3200" b="1" i="0">
                <a:latin typeface="Times New Roman" charset="0"/>
              </a:rPr>
              <a:t>)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2667000" y="3382963"/>
            <a:ext cx="5410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0">
                <a:latin typeface="Times New Roman" charset="0"/>
              </a:rPr>
              <a:t>s*(</a:t>
            </a:r>
            <a:r>
              <a:rPr lang="en-US" sz="3200" b="1" i="0">
                <a:latin typeface="cmsy10" charset="0"/>
              </a:rPr>
              <a:t>.</a:t>
            </a:r>
            <a:r>
              <a:rPr lang="en-US" sz="3200" b="1" i="0">
                <a:latin typeface="Times New Roman" charset="0"/>
              </a:rPr>
              <a:t>)=(s*</a:t>
            </a:r>
            <a:r>
              <a:rPr lang="en-US" sz="3200" b="1" i="0" baseline="-25000">
                <a:latin typeface="Times New Roman" charset="0"/>
              </a:rPr>
              <a:t>1</a:t>
            </a:r>
            <a:r>
              <a:rPr lang="en-US" sz="3200" b="1" i="0">
                <a:latin typeface="Times New Roman" charset="0"/>
              </a:rPr>
              <a:t>(</a:t>
            </a:r>
            <a:r>
              <a:rPr lang="en-US" sz="3200" b="1" i="0">
                <a:latin typeface="cmsy10" charset="0"/>
              </a:rPr>
              <a:t>.</a:t>
            </a:r>
            <a:r>
              <a:rPr lang="en-US" sz="3200" b="1" i="0">
                <a:latin typeface="Times New Roman" charset="0"/>
              </a:rPr>
              <a:t>),…,s*</a:t>
            </a:r>
            <a:r>
              <a:rPr lang="en-US" sz="3200" b="1" i="0" baseline="-25000">
                <a:latin typeface="Times New Roman" charset="0"/>
              </a:rPr>
              <a:t>n</a:t>
            </a:r>
            <a:r>
              <a:rPr lang="en-US" sz="3200" b="1" i="0">
                <a:latin typeface="Times New Roman" charset="0"/>
              </a:rPr>
              <a:t>(</a:t>
            </a:r>
            <a:r>
              <a:rPr lang="en-US" sz="3200" b="1" i="0">
                <a:latin typeface="cmsy10" charset="0"/>
              </a:rPr>
              <a:t>.</a:t>
            </a:r>
            <a:r>
              <a:rPr lang="en-US" sz="3200" b="1" i="0">
                <a:latin typeface="Times New Roman" charset="0"/>
              </a:rPr>
              <a:t>))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485900" y="5715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i="0">
              <a:latin typeface="Times New Roman" charset="0"/>
            </a:endParaRP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0">
                <a:latin typeface="Times New Roman" charset="0"/>
              </a:rPr>
              <a:t>g(s</a:t>
            </a:r>
            <a:r>
              <a:rPr lang="en-US" sz="3200" b="1" i="0" baseline="-25000">
                <a:latin typeface="Times New Roman" charset="0"/>
              </a:rPr>
              <a:t>1</a:t>
            </a:r>
            <a:r>
              <a:rPr lang="en-US" sz="3200" b="1" i="0">
                <a:latin typeface="Times New Roman" charset="0"/>
              </a:rPr>
              <a:t>*(</a:t>
            </a:r>
            <a:r>
              <a:rPr lang="en-US" sz="3200" b="1" i="0">
                <a:latin typeface="Symbol" charset="0"/>
              </a:rPr>
              <a:t>q</a:t>
            </a:r>
            <a:r>
              <a:rPr lang="en-US" sz="3200" b="1" i="0" baseline="-25000">
                <a:latin typeface="Times New Roman" charset="0"/>
              </a:rPr>
              <a:t>1</a:t>
            </a:r>
            <a:r>
              <a:rPr lang="en-US" sz="3200" b="1" i="0">
                <a:latin typeface="Times New Roman" charset="0"/>
              </a:rPr>
              <a:t>),…,s</a:t>
            </a:r>
            <a:r>
              <a:rPr lang="en-US" sz="3200" b="1" i="0" baseline="-25000">
                <a:latin typeface="Times New Roman" charset="0"/>
              </a:rPr>
              <a:t>n</a:t>
            </a:r>
            <a:r>
              <a:rPr lang="en-US" sz="3200" b="1" i="0">
                <a:latin typeface="Times New Roman" charset="0"/>
              </a:rPr>
              <a:t>*(</a:t>
            </a:r>
            <a:r>
              <a:rPr lang="en-US" sz="3200" b="1" i="0">
                <a:latin typeface="Symbol" charset="0"/>
              </a:rPr>
              <a:t>q</a:t>
            </a:r>
            <a:r>
              <a:rPr lang="en-US" sz="3200" b="1" i="0" baseline="-25000">
                <a:latin typeface="Times New Roman" charset="0"/>
              </a:rPr>
              <a:t>n</a:t>
            </a:r>
            <a:r>
              <a:rPr lang="en-US" sz="3200" b="1" i="0">
                <a:latin typeface="Times New Roman" charset="0"/>
              </a:rPr>
              <a:t>))=f(</a:t>
            </a:r>
            <a:r>
              <a:rPr lang="en-US" sz="3200" b="1" i="0">
                <a:latin typeface="Symbol" charset="0"/>
              </a:rPr>
              <a:t>q</a:t>
            </a:r>
            <a:r>
              <a:rPr lang="en-US" sz="3200" b="1" i="0" baseline="-25000">
                <a:latin typeface="Times New Roman" charset="0"/>
              </a:rPr>
              <a:t>1</a:t>
            </a:r>
            <a:r>
              <a:rPr lang="en-US" sz="3200" b="1" i="0">
                <a:latin typeface="Times New Roman" charset="0"/>
              </a:rPr>
              <a:t>,…,</a:t>
            </a:r>
            <a:r>
              <a:rPr lang="en-US" sz="3200" b="1" i="0">
                <a:latin typeface="Symbol" charset="0"/>
              </a:rPr>
              <a:t>q</a:t>
            </a:r>
            <a:r>
              <a:rPr lang="en-US" sz="3200" b="1" i="0" baseline="-25000">
                <a:latin typeface="Times New Roman" charset="0"/>
              </a:rPr>
              <a:t>n</a:t>
            </a:r>
            <a:r>
              <a:rPr lang="en-US" sz="3200" b="1" i="0">
                <a:latin typeface="Times New Roman" charset="0"/>
              </a:rPr>
              <a:t>)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1981200" y="5791200"/>
            <a:ext cx="441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0">
                <a:latin typeface="Times New Roman" charset="0"/>
              </a:rPr>
              <a:t>(</a:t>
            </a:r>
            <a:r>
              <a:rPr lang="en-US" sz="3200" b="1" i="0">
                <a:latin typeface="Symbol" charset="0"/>
              </a:rPr>
              <a:t>q</a:t>
            </a:r>
            <a:r>
              <a:rPr lang="en-US" sz="3200" b="1" i="0" baseline="-25000">
                <a:latin typeface="Times New Roman" charset="0"/>
              </a:rPr>
              <a:t>1</a:t>
            </a:r>
            <a:r>
              <a:rPr lang="en-US" sz="3200" b="1" i="0">
                <a:latin typeface="Times New Roman" charset="0"/>
              </a:rPr>
              <a:t>,…,</a:t>
            </a:r>
            <a:r>
              <a:rPr lang="en-US" sz="3200" b="1" i="0">
                <a:latin typeface="Symbol" charset="0"/>
              </a:rPr>
              <a:t>q</a:t>
            </a:r>
            <a:r>
              <a:rPr lang="en-US" sz="3200" b="1" i="0" baseline="-25000">
                <a:latin typeface="Times New Roman" charset="0"/>
              </a:rPr>
              <a:t>n</a:t>
            </a:r>
            <a:r>
              <a:rPr lang="en-US" sz="3200" b="1" i="0">
                <a:latin typeface="Times New Roman" charset="0"/>
              </a:rPr>
              <a:t>) </a:t>
            </a:r>
            <a:r>
              <a:rPr lang="en-US" sz="3200" b="1" i="0">
                <a:latin typeface="Symbol" charset="0"/>
                <a:cs typeface="Symbol" charset="0"/>
              </a:rPr>
              <a:t>∈</a:t>
            </a:r>
            <a:r>
              <a:rPr lang="en-US" sz="3200" b="1" i="0">
                <a:latin typeface="Times New Roman" charset="0"/>
              </a:rPr>
              <a:t> </a:t>
            </a:r>
            <a:r>
              <a:rPr lang="en-US" sz="3200" b="1" i="0">
                <a:latin typeface="Symbol" charset="0"/>
              </a:rPr>
              <a:t>Q</a:t>
            </a:r>
            <a:r>
              <a:rPr lang="en-US" sz="3200" b="1" i="0" baseline="-25000">
                <a:latin typeface="Times New Roman" charset="0"/>
              </a:rPr>
              <a:t>1</a:t>
            </a:r>
            <a:r>
              <a:rPr lang="en-US" sz="3200" b="1" i="0">
                <a:latin typeface="cmsy10" charset="0"/>
              </a:rPr>
              <a:t>x</a:t>
            </a:r>
            <a:r>
              <a:rPr lang="en-US" sz="3200" b="1" i="0">
                <a:latin typeface="Times New Roman" charset="0"/>
              </a:rPr>
              <a:t> … </a:t>
            </a:r>
            <a:r>
              <a:rPr lang="en-US" sz="3200" b="1" i="0">
                <a:latin typeface="cmsy10" charset="0"/>
              </a:rPr>
              <a:t>x</a:t>
            </a:r>
            <a:r>
              <a:rPr lang="en-US" sz="3200" b="1" i="0">
                <a:latin typeface="Times New Roman" charset="0"/>
              </a:rPr>
              <a:t> </a:t>
            </a:r>
            <a:r>
              <a:rPr lang="en-US" sz="3200" b="1" i="0">
                <a:latin typeface="Symbol" charset="0"/>
              </a:rPr>
              <a:t>Q</a:t>
            </a:r>
            <a:r>
              <a:rPr lang="en-US" sz="3200" b="1" i="0" baseline="-25000">
                <a:latin typeface="Times New Roman" charset="0"/>
              </a:rPr>
              <a:t>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ichtstreifen">
  <a:themeElements>
    <a:clrScheme name="Lichtstreifen 1">
      <a:dk1>
        <a:srgbClr val="000000"/>
      </a:dk1>
      <a:lt1>
        <a:srgbClr val="B3D1F0"/>
      </a:lt1>
      <a:dk2>
        <a:srgbClr val="1822CD"/>
      </a:dk2>
      <a:lt2>
        <a:srgbClr val="000000"/>
      </a:lt2>
      <a:accent1>
        <a:srgbClr val="3568C7"/>
      </a:accent1>
      <a:accent2>
        <a:srgbClr val="F06157"/>
      </a:accent2>
      <a:accent3>
        <a:srgbClr val="D6E5F6"/>
      </a:accent3>
      <a:accent4>
        <a:srgbClr val="000000"/>
      </a:accent4>
      <a:accent5>
        <a:srgbClr val="AEB9E0"/>
      </a:accent5>
      <a:accent6>
        <a:srgbClr val="D9574E"/>
      </a:accent6>
      <a:hlink>
        <a:srgbClr val="FF9218"/>
      </a:hlink>
      <a:folHlink>
        <a:srgbClr val="CCCCCC"/>
      </a:folHlink>
    </a:clrScheme>
    <a:fontScheme name="Lichtstreifen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Lichtstreifen 1">
        <a:dk1>
          <a:srgbClr val="000000"/>
        </a:dk1>
        <a:lt1>
          <a:srgbClr val="B3D1F0"/>
        </a:lt1>
        <a:dk2>
          <a:srgbClr val="1822CD"/>
        </a:dk2>
        <a:lt2>
          <a:srgbClr val="000000"/>
        </a:lt2>
        <a:accent1>
          <a:srgbClr val="3568C7"/>
        </a:accent1>
        <a:accent2>
          <a:srgbClr val="F06157"/>
        </a:accent2>
        <a:accent3>
          <a:srgbClr val="D6E5F6"/>
        </a:accent3>
        <a:accent4>
          <a:srgbClr val="000000"/>
        </a:accent4>
        <a:accent5>
          <a:srgbClr val="AEB9E0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2">
        <a:dk1>
          <a:srgbClr val="000000"/>
        </a:dk1>
        <a:lt1>
          <a:srgbClr val="DCD1EB"/>
        </a:lt1>
        <a:dk2>
          <a:srgbClr val="6C18B0"/>
        </a:dk2>
        <a:lt2>
          <a:srgbClr val="000000"/>
        </a:lt2>
        <a:accent1>
          <a:srgbClr val="9968CC"/>
        </a:accent1>
        <a:accent2>
          <a:srgbClr val="FFAF18"/>
        </a:accent2>
        <a:accent3>
          <a:srgbClr val="EBE5F3"/>
        </a:accent3>
        <a:accent4>
          <a:srgbClr val="000000"/>
        </a:accent4>
        <a:accent5>
          <a:srgbClr val="CAB9E2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3">
        <a:dk1>
          <a:srgbClr val="000000"/>
        </a:dk1>
        <a:lt1>
          <a:srgbClr val="EECAE1"/>
        </a:lt1>
        <a:dk2>
          <a:srgbClr val="DC54AD"/>
        </a:dk2>
        <a:lt2>
          <a:srgbClr val="000000"/>
        </a:lt2>
        <a:accent1>
          <a:srgbClr val="DC359C"/>
        </a:accent1>
        <a:accent2>
          <a:srgbClr val="FFAF18"/>
        </a:accent2>
        <a:accent3>
          <a:srgbClr val="F5E1EE"/>
        </a:accent3>
        <a:accent4>
          <a:srgbClr val="000000"/>
        </a:accent4>
        <a:accent5>
          <a:srgbClr val="EBAECB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4">
        <a:dk1>
          <a:srgbClr val="000000"/>
        </a:dk1>
        <a:lt1>
          <a:srgbClr val="D7E6C5"/>
        </a:lt1>
        <a:dk2>
          <a:srgbClr val="2F8B20"/>
        </a:dk2>
        <a:lt2>
          <a:srgbClr val="000000"/>
        </a:lt2>
        <a:accent1>
          <a:srgbClr val="7ABA05"/>
        </a:accent1>
        <a:accent2>
          <a:srgbClr val="FFAF18"/>
        </a:accent2>
        <a:accent3>
          <a:srgbClr val="E8F0DF"/>
        </a:accent3>
        <a:accent4>
          <a:srgbClr val="000000"/>
        </a:accent4>
        <a:accent5>
          <a:srgbClr val="BED9AA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5">
        <a:dk1>
          <a:srgbClr val="000000"/>
        </a:dk1>
        <a:lt1>
          <a:srgbClr val="F8D1A8"/>
        </a:lt1>
        <a:dk2>
          <a:srgbClr val="FF9218"/>
        </a:dk2>
        <a:lt2>
          <a:srgbClr val="000000"/>
        </a:lt2>
        <a:accent1>
          <a:srgbClr val="FFAF18"/>
        </a:accent1>
        <a:accent2>
          <a:srgbClr val="F06157"/>
        </a:accent2>
        <a:accent3>
          <a:srgbClr val="FBE5D1"/>
        </a:accent3>
        <a:accent4>
          <a:srgbClr val="000000"/>
        </a:accent4>
        <a:accent5>
          <a:srgbClr val="FFD4AB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chtstreifen 6">
        <a:dk1>
          <a:srgbClr val="000000"/>
        </a:dk1>
        <a:lt1>
          <a:srgbClr val="CCCCCC"/>
        </a:lt1>
        <a:dk2>
          <a:srgbClr val="555555"/>
        </a:dk2>
        <a:lt2>
          <a:srgbClr val="000000"/>
        </a:lt2>
        <a:accent1>
          <a:srgbClr val="AAAAAA"/>
        </a:accent1>
        <a:accent2>
          <a:srgbClr val="888888"/>
        </a:accent2>
        <a:accent3>
          <a:srgbClr val="E2E2E2"/>
        </a:accent3>
        <a:accent4>
          <a:srgbClr val="000000"/>
        </a:accent4>
        <a:accent5>
          <a:srgbClr val="D2D2D2"/>
        </a:accent5>
        <a:accent6>
          <a:srgbClr val="7B7B7B"/>
        </a:accent6>
        <a:hlink>
          <a:srgbClr val="333333"/>
        </a:hlink>
        <a:folHlink>
          <a:srgbClr val="8888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4074</Words>
  <Application>Microsoft Macintosh PowerPoint</Application>
  <PresentationFormat>Bildschirmpräsentation (4:3)</PresentationFormat>
  <Paragraphs>452</Paragraphs>
  <Slides>44</Slides>
  <Notes>44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56" baseType="lpstr">
      <vt:lpstr>Arial</vt:lpstr>
      <vt:lpstr>ＭＳ Ｐゴシック</vt:lpstr>
      <vt:lpstr>Lucida Grande</vt:lpstr>
      <vt:lpstr>Times</vt:lpstr>
      <vt:lpstr>Wingdings</vt:lpstr>
      <vt:lpstr>Comic Sans MS</vt:lpstr>
      <vt:lpstr>Symbol</vt:lpstr>
      <vt:lpstr>Times New Roman</vt:lpstr>
      <vt:lpstr>cmsy10</vt:lpstr>
      <vt:lpstr>Helvetica</vt:lpstr>
      <vt:lpstr>msbm10</vt:lpstr>
      <vt:lpstr>Lichtstreifen</vt:lpstr>
      <vt:lpstr>Web-Mining Agents  Multiple Agents and Rational Behavior: Mechanism Design</vt:lpstr>
      <vt:lpstr>Acknowledgement</vt:lpstr>
      <vt:lpstr>Introduction</vt:lpstr>
      <vt:lpstr>Introduction</vt:lpstr>
      <vt:lpstr>Fundamentals</vt:lpstr>
      <vt:lpstr>Examples of social choice functions</vt:lpstr>
      <vt:lpstr>Mechanisms</vt:lpstr>
      <vt:lpstr>Mechanism Design Problem</vt:lpstr>
      <vt:lpstr>Implementation</vt:lpstr>
      <vt:lpstr>Implementation</vt:lpstr>
      <vt:lpstr>Direct Mechanisms</vt:lpstr>
      <vt:lpstr>Dominant Strategy Implementation</vt:lpstr>
      <vt:lpstr>Revelation Principle</vt:lpstr>
      <vt:lpstr>Revelation Principle: Proof</vt:lpstr>
      <vt:lpstr>Revelation Principle: Intuition</vt:lpstr>
      <vt:lpstr>Theoretical Implications</vt:lpstr>
      <vt:lpstr>Practical Implications</vt:lpstr>
      <vt:lpstr>Quick review</vt:lpstr>
      <vt:lpstr>Gibbard-Satterthwaite Thm</vt:lpstr>
      <vt:lpstr>Circumventing G-S</vt:lpstr>
      <vt:lpstr>Quasi-Linear Preferences</vt:lpstr>
      <vt:lpstr>Quasi-Linear Preferences</vt:lpstr>
      <vt:lpstr>Social choice functions and quasi-linear settings</vt:lpstr>
      <vt:lpstr>Groves Mechanisms [Groves 1973]</vt:lpstr>
      <vt:lpstr>Groves Mechanisms</vt:lpstr>
      <vt:lpstr>VCG Mechanism (aka Clarke tax mechanism  aka Pivotal mechanism)</vt:lpstr>
      <vt:lpstr>Vickrey Auction</vt:lpstr>
      <vt:lpstr>Example: Building a pool</vt:lpstr>
      <vt:lpstr>London Bus System  (as of April 2004)</vt:lpstr>
      <vt:lpstr>The Generalized Vickrey Auction (VCG mechanism)</vt:lpstr>
      <vt:lpstr>Clarke tax mechanism… </vt:lpstr>
      <vt:lpstr>Clarke tax mechanism… </vt:lpstr>
      <vt:lpstr>Implementation in Bayes-Nash equilibrium</vt:lpstr>
      <vt:lpstr>Expected externality mechanism  [d’Aspremont &amp; Gerard-Varet 79; Arrow 79]</vt:lpstr>
      <vt:lpstr>Expected externality mechanism  [d’Aspremont &amp; Gerard-Varet 79; Arrow 79]</vt:lpstr>
      <vt:lpstr>Participation Constraints</vt:lpstr>
      <vt:lpstr>Participation Constraints</vt:lpstr>
      <vt:lpstr>Quick Review</vt:lpstr>
      <vt:lpstr>Other mechanisms</vt:lpstr>
      <vt:lpstr>Bilateral Trade (e.g., B2B)</vt:lpstr>
      <vt:lpstr>Myerson-Satterthwaite Thm</vt:lpstr>
      <vt:lpstr>Proof</vt:lpstr>
      <vt:lpstr>Proof</vt:lpstr>
      <vt:lpstr>Does market design matter?</vt:lpstr>
    </vt:vector>
  </TitlesOfParts>
  <Company>Hamburg University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ECommerce</dc:title>
  <cp:lastModifiedBy>Ralf Moeller</cp:lastModifiedBy>
  <cp:revision>226</cp:revision>
  <dcterms:created xsi:type="dcterms:W3CDTF">2013-01-29T08:45:25Z</dcterms:created>
  <dcterms:modified xsi:type="dcterms:W3CDTF">2016-01-27T20:23:05Z</dcterms:modified>
</cp:coreProperties>
</file>