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40"/>
  </p:notesMasterIdLst>
  <p:handoutMasterIdLst>
    <p:handoutMasterId r:id="rId41"/>
  </p:handoutMasterIdLst>
  <p:sldIdLst>
    <p:sldId id="273" r:id="rId2"/>
    <p:sldId id="400" r:id="rId3"/>
    <p:sldId id="362" r:id="rId4"/>
    <p:sldId id="363" r:id="rId5"/>
    <p:sldId id="364" r:id="rId6"/>
    <p:sldId id="366"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0" r:id="rId21"/>
    <p:sldId id="381" r:id="rId22"/>
    <p:sldId id="382" r:id="rId23"/>
    <p:sldId id="383" r:id="rId24"/>
    <p:sldId id="384"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399" r:id="rId39"/>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544FF"/>
    <a:srgbClr val="6D7CFF"/>
    <a:srgbClr val="807CFF"/>
    <a:srgbClr val="00394A"/>
    <a:srgbClr val="003241"/>
    <a:srgbClr val="DAD9D3"/>
    <a:srgbClr val="B2B1A9"/>
    <a:srgbClr val="004B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15"/>
    <p:restoredTop sz="94670"/>
  </p:normalViewPr>
  <p:slideViewPr>
    <p:cSldViewPr>
      <p:cViewPr>
        <p:scale>
          <a:sx n="100" d="100"/>
          <a:sy n="100" d="100"/>
        </p:scale>
        <p:origin x="928" y="7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A6ECAE5-6A67-9648-BFD4-50D589EC5C71}" type="datetimeFigureOut">
              <a:rPr lang="de-DE"/>
              <a:pPr>
                <a:defRPr/>
              </a:pPr>
              <a:t>20.10.16</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298B09E7-CB36-8743-B365-30F25214A412}" type="slidenum">
              <a:rPr lang="en-US"/>
              <a:pPr>
                <a:defRPr/>
              </a:pPr>
              <a:t>‹#›</a:t>
            </a:fld>
            <a:endParaRPr lang="en-US"/>
          </a:p>
        </p:txBody>
      </p:sp>
    </p:spTree>
    <p:extLst>
      <p:ext uri="{BB962C8B-B14F-4D97-AF65-F5344CB8AC3E}">
        <p14:creationId xmlns:p14="http://schemas.microsoft.com/office/powerpoint/2010/main" val="4292433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67AB418-317D-AC4E-A41A-2B33F9292AC9}" type="datetimeFigureOut">
              <a:rPr lang="de-DE"/>
              <a:pPr>
                <a:defRPr/>
              </a:pPr>
              <a:t>20.10.16</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smtClean="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09C88DA-55BC-924E-8761-82F5902E2CE5}" type="slidenum">
              <a:rPr lang="en-US"/>
              <a:pPr>
                <a:defRPr/>
              </a:pPr>
              <a:t>‹#›</a:t>
            </a:fld>
            <a:endParaRPr lang="en-US"/>
          </a:p>
        </p:txBody>
      </p:sp>
    </p:spTree>
    <p:extLst>
      <p:ext uri="{BB962C8B-B14F-4D97-AF65-F5344CB8AC3E}">
        <p14:creationId xmlns:p14="http://schemas.microsoft.com/office/powerpoint/2010/main" val="25341393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D0875565-BCB0-1F48-A292-FFAE35CBF7C4}" type="slidenum">
              <a:rPr lang="de-DE" sz="1200"/>
              <a:pPr/>
              <a:t>3</a:t>
            </a:fld>
            <a:endParaRPr lang="de-DE" sz="1200"/>
          </a:p>
        </p:txBody>
      </p:sp>
      <p:sp>
        <p:nvSpPr>
          <p:cNvPr id="18434" name="Rectangle 1026"/>
          <p:cNvSpPr>
            <a:spLocks noGrp="1" noRot="1" noChangeAspect="1" noChangeArrowheads="1" noTextEdit="1"/>
          </p:cNvSpPr>
          <p:nvPr>
            <p:ph type="sldImg"/>
          </p:nvPr>
        </p:nvSpPr>
        <p:spPr>
          <a:ln/>
        </p:spPr>
      </p:sp>
      <p:sp>
        <p:nvSpPr>
          <p:cNvPr id="18435"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B86A6C2-99FB-344F-8845-1E26DEFED0B4}" type="slidenum">
              <a:rPr lang="de-DE" sz="1200"/>
              <a:pPr/>
              <a:t>21</a:t>
            </a:fld>
            <a:endParaRPr lang="de-DE" sz="1200"/>
          </a:p>
        </p:txBody>
      </p:sp>
      <p:sp>
        <p:nvSpPr>
          <p:cNvPr id="47106" name="Rectangle 1026"/>
          <p:cNvSpPr>
            <a:spLocks noGrp="1" noRot="1" noChangeAspect="1" noChangeArrowheads="1" noTextEdit="1"/>
          </p:cNvSpPr>
          <p:nvPr>
            <p:ph type="sldImg"/>
          </p:nvPr>
        </p:nvSpPr>
        <p:spPr>
          <a:ln/>
        </p:spPr>
      </p:sp>
      <p:sp>
        <p:nvSpPr>
          <p:cNvPr id="47107"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3346351C-B3AA-DF48-88FE-87BD25A42BF3}" type="slidenum">
              <a:rPr lang="de-DE" sz="1200"/>
              <a:pPr/>
              <a:t>22</a:t>
            </a:fld>
            <a:endParaRPr lang="de-DE" sz="1200"/>
          </a:p>
        </p:txBody>
      </p:sp>
      <p:sp>
        <p:nvSpPr>
          <p:cNvPr id="49154" name="Rectangle 1026"/>
          <p:cNvSpPr>
            <a:spLocks noGrp="1" noRot="1" noChangeAspect="1" noChangeArrowheads="1" noTextEdit="1"/>
          </p:cNvSpPr>
          <p:nvPr>
            <p:ph type="sldImg"/>
          </p:nvPr>
        </p:nvSpPr>
        <p:spPr>
          <a:ln/>
        </p:spPr>
      </p:sp>
      <p:sp>
        <p:nvSpPr>
          <p:cNvPr id="49155"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2FC02D8-7DF6-474F-927D-4D2EB5492998}" type="slidenum">
              <a:rPr lang="de-DE" sz="1200"/>
              <a:pPr/>
              <a:t>23</a:t>
            </a:fld>
            <a:endParaRPr lang="de-DE" sz="1200"/>
          </a:p>
        </p:txBody>
      </p:sp>
      <p:sp>
        <p:nvSpPr>
          <p:cNvPr id="51202" name="Rectangle 1026"/>
          <p:cNvSpPr>
            <a:spLocks noGrp="1" noRot="1" noChangeAspect="1" noChangeArrowheads="1" noTextEdit="1"/>
          </p:cNvSpPr>
          <p:nvPr>
            <p:ph type="sldImg"/>
          </p:nvPr>
        </p:nvSpPr>
        <p:spPr>
          <a:ln/>
        </p:spPr>
      </p:sp>
      <p:sp>
        <p:nvSpPr>
          <p:cNvPr id="51203"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A07EC4A3-AD7C-024B-A146-AF28BB0C8308}" type="slidenum">
              <a:rPr lang="de-DE" sz="1200"/>
              <a:pPr/>
              <a:t>24</a:t>
            </a:fld>
            <a:endParaRPr lang="de-DE"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F00AE245-5B05-3944-9811-5EA95C1185A9}" type="slidenum">
              <a:rPr lang="de-DE" sz="1200"/>
              <a:pPr/>
              <a:t>25</a:t>
            </a:fld>
            <a:endParaRPr lang="de-DE"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BA7107BA-AF6A-FC4D-A32E-9C659AD1DF73}" type="slidenum">
              <a:rPr lang="de-DE" sz="1200"/>
              <a:pPr/>
              <a:t>26</a:t>
            </a:fld>
            <a:endParaRPr lang="de-DE" sz="12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041AFBAE-802E-EB46-8AC6-84F63028F9B9}" type="slidenum">
              <a:rPr lang="de-DE" sz="1200"/>
              <a:pPr/>
              <a:t>27</a:t>
            </a:fld>
            <a:endParaRPr lang="de-DE" sz="12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5FACC534-1410-1241-8AE7-0C0A10D936E4}" type="slidenum">
              <a:rPr lang="de-DE" sz="1200"/>
              <a:pPr/>
              <a:t>28</a:t>
            </a:fld>
            <a:endParaRPr lang="de-DE"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0DDB0B64-379B-7E48-BD38-24BC2D23A61B}" type="slidenum">
              <a:rPr lang="de-DE" sz="1200"/>
              <a:pPr/>
              <a:t>29</a:t>
            </a:fld>
            <a:endParaRPr lang="de-DE"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DFCC9AAE-4772-B44F-8FFE-E6E67BC12C3A}" type="slidenum">
              <a:rPr lang="de-DE" sz="1200"/>
              <a:pPr/>
              <a:t>30</a:t>
            </a:fld>
            <a:endParaRPr lang="de-DE" sz="12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6A476452-C4C6-0E44-BECB-A1ADDD8FF5B0}" type="slidenum">
              <a:rPr lang="de-DE" sz="1200"/>
              <a:pPr/>
              <a:t>6</a:t>
            </a:fld>
            <a:endParaRPr lang="de-DE" sz="1200"/>
          </a:p>
        </p:txBody>
      </p:sp>
      <p:sp>
        <p:nvSpPr>
          <p:cNvPr id="23554" name="Rectangle 1026"/>
          <p:cNvSpPr>
            <a:spLocks noGrp="1" noRot="1" noChangeAspect="1" noChangeArrowheads="1" noTextEdit="1"/>
          </p:cNvSpPr>
          <p:nvPr>
            <p:ph type="sldImg"/>
          </p:nvPr>
        </p:nvSpPr>
        <p:spPr>
          <a:ln/>
        </p:spPr>
      </p:sp>
      <p:sp>
        <p:nvSpPr>
          <p:cNvPr id="23555"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FF0D8AA5-A257-2745-B559-D2121B0B73CC}" type="slidenum">
              <a:rPr lang="de-DE" sz="1200"/>
              <a:pPr/>
              <a:t>31</a:t>
            </a:fld>
            <a:endParaRPr lang="de-DE"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306BED4D-528A-334A-AB3F-A6933D538867}" type="slidenum">
              <a:rPr lang="de-DE" sz="1200"/>
              <a:pPr/>
              <a:t>32</a:t>
            </a:fld>
            <a:endParaRPr lang="de-DE" sz="120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D05A1D53-A144-7C45-97A6-EE6377A9AF6E}" type="slidenum">
              <a:rPr lang="de-DE" sz="1200"/>
              <a:pPr/>
              <a:t>33</a:t>
            </a:fld>
            <a:endParaRPr lang="de-DE" sz="120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F1D56954-4773-8241-AFBD-174B4EB25EF1}" type="slidenum">
              <a:rPr lang="de-DE" sz="1200"/>
              <a:pPr/>
              <a:t>34</a:t>
            </a:fld>
            <a:endParaRPr lang="de-DE" sz="120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F58C7F21-B297-C34B-BEA3-DBC26C712648}" type="slidenum">
              <a:rPr lang="de-DE" sz="1200"/>
              <a:pPr/>
              <a:t>35</a:t>
            </a:fld>
            <a:endParaRPr lang="de-DE" sz="120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004E0C9-B50F-0F4B-9770-5AFA86ED829F}" type="slidenum">
              <a:rPr lang="de-DE" sz="1200"/>
              <a:pPr/>
              <a:t>36</a:t>
            </a:fld>
            <a:endParaRPr lang="de-DE" sz="120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A3C15937-BA1C-0546-9BBA-694DB515E1C7}" type="slidenum">
              <a:rPr lang="de-DE" sz="1200"/>
              <a:pPr/>
              <a:t>37</a:t>
            </a:fld>
            <a:endParaRPr lang="de-DE"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F15E6D0C-2E43-2C41-93D6-073157BB6E64}" type="slidenum">
              <a:rPr lang="de-DE" sz="1200"/>
              <a:pPr/>
              <a:t>38</a:t>
            </a:fld>
            <a:endParaRPr lang="de-DE" sz="12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7C17AA7-7F70-B24D-B6E8-51062D668F4D}" type="slidenum">
              <a:rPr lang="de-DE" sz="1200"/>
              <a:pPr/>
              <a:t>7</a:t>
            </a:fld>
            <a:endParaRPr lang="de-DE"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E2CA44FC-46EA-FC49-B414-5C9A69601D4D}" type="slidenum">
              <a:rPr lang="de-DE" sz="1200"/>
              <a:pPr/>
              <a:t>8</a:t>
            </a:fld>
            <a:endParaRPr lang="de-DE" sz="1200"/>
          </a:p>
        </p:txBody>
      </p:sp>
      <p:sp>
        <p:nvSpPr>
          <p:cNvPr id="27650" name="Rectangle 1026"/>
          <p:cNvSpPr>
            <a:spLocks noGrp="1" noRot="1" noChangeAspect="1" noChangeArrowheads="1" noTextEdit="1"/>
          </p:cNvSpPr>
          <p:nvPr>
            <p:ph type="sldImg"/>
          </p:nvPr>
        </p:nvSpPr>
        <p:spPr>
          <a:ln/>
        </p:spPr>
      </p:sp>
      <p:sp>
        <p:nvSpPr>
          <p:cNvPr id="27651"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67971D91-DD76-D144-B026-E4AF6A331CAD}" type="slidenum">
              <a:rPr lang="de-DE" sz="1200"/>
              <a:pPr/>
              <a:t>9</a:t>
            </a:fld>
            <a:endParaRPr lang="de-DE"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lienbildplatzhalter 1"/>
          <p:cNvSpPr>
            <a:spLocks noGrp="1" noRot="1" noChangeAspect="1" noTextEdit="1"/>
          </p:cNvSpPr>
          <p:nvPr>
            <p:ph type="sldImg"/>
          </p:nvPr>
        </p:nvSpPr>
        <p:spPr>
          <a:ln/>
        </p:spPr>
      </p:sp>
      <p:sp>
        <p:nvSpPr>
          <p:cNvPr id="31746"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e-DE">
                <a:ea typeface="ＭＳ Ｐゴシック" charset="0"/>
                <a:cs typeface="ＭＳ Ｐゴシック" charset="0"/>
              </a:rPr>
              <a:t>Xbiff? </a:t>
            </a:r>
          </a:p>
        </p:txBody>
      </p:sp>
      <p:sp>
        <p:nvSpPr>
          <p:cNvPr id="31747" name="Foliennummernplatzhalt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2D812435-53EE-574B-A62E-71F19477FC5D}" type="slidenum">
              <a:rPr lang="de-DE" sz="1200"/>
              <a:pPr/>
              <a:t>10</a:t>
            </a:fld>
            <a:endParaRPr lang="de-DE"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0A130E7-AB57-B342-8ED4-008205A5DEBE}" type="slidenum">
              <a:rPr lang="de-DE" sz="1200"/>
              <a:pPr/>
              <a:t>15</a:t>
            </a:fld>
            <a:endParaRPr lang="de-DE" sz="1200"/>
          </a:p>
        </p:txBody>
      </p:sp>
      <p:sp>
        <p:nvSpPr>
          <p:cNvPr id="37890" name="Rectangle 1026"/>
          <p:cNvSpPr>
            <a:spLocks noGrp="1" noRot="1" noChangeAspect="1" noChangeArrowheads="1" noTextEdit="1"/>
          </p:cNvSpPr>
          <p:nvPr>
            <p:ph type="sldImg"/>
          </p:nvPr>
        </p:nvSpPr>
        <p:spPr>
          <a:ln/>
        </p:spPr>
      </p:sp>
      <p:sp>
        <p:nvSpPr>
          <p:cNvPr id="37891"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026A89FB-DF77-7348-8BB4-A1B6D0DAB950}" type="slidenum">
              <a:rPr lang="de-DE" sz="1200"/>
              <a:pPr/>
              <a:t>16</a:t>
            </a:fld>
            <a:endParaRPr lang="de-DE" sz="1200"/>
          </a:p>
        </p:txBody>
      </p:sp>
      <p:sp>
        <p:nvSpPr>
          <p:cNvPr id="39938" name="Rectangle 1026"/>
          <p:cNvSpPr>
            <a:spLocks noGrp="1" noRot="1" noChangeAspect="1" noChangeArrowheads="1" noTextEdit="1"/>
          </p:cNvSpPr>
          <p:nvPr>
            <p:ph type="sldImg"/>
          </p:nvPr>
        </p:nvSpPr>
        <p:spPr>
          <a:ln/>
        </p:spPr>
      </p:sp>
      <p:sp>
        <p:nvSpPr>
          <p:cNvPr id="39939"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B925E0B4-E63D-234B-9993-4845A924AC94}" type="slidenum">
              <a:rPr lang="de-DE" sz="1200"/>
              <a:pPr/>
              <a:t>17</a:t>
            </a:fld>
            <a:endParaRPr lang="de-DE" sz="1200"/>
          </a:p>
        </p:txBody>
      </p:sp>
      <p:sp>
        <p:nvSpPr>
          <p:cNvPr id="41986" name="Rectangle 1026"/>
          <p:cNvSpPr>
            <a:spLocks noGrp="1" noRot="1" noChangeAspect="1" noChangeArrowheads="1" noTextEdit="1"/>
          </p:cNvSpPr>
          <p:nvPr>
            <p:ph type="sldImg"/>
          </p:nvPr>
        </p:nvSpPr>
        <p:spPr>
          <a:ln/>
        </p:spPr>
      </p:sp>
      <p:sp>
        <p:nvSpPr>
          <p:cNvPr id="41987"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Omnisience= allwissend; crossing a street because of an interesting shop (no traffic) meanwhile an small stone (Gewicht) comes down from an balloon (see what the name is) and flattens me. Was it not rational to cross the street?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smtClean="0"/>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CB34403-92B1-A544-A7FD-95466AC3179C}" type="slidenum">
              <a:rPr lang="de-DE"/>
              <a:pPr>
                <a:defRPr/>
              </a:pPr>
              <a:t>‹#›</a:t>
            </a:fld>
            <a:endParaRPr lang="de-DE"/>
          </a:p>
        </p:txBody>
      </p:sp>
    </p:spTree>
    <p:extLst>
      <p:ext uri="{BB962C8B-B14F-4D97-AF65-F5344CB8AC3E}">
        <p14:creationId xmlns:p14="http://schemas.microsoft.com/office/powerpoint/2010/main" val="323113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Inhaltsplatzhalter 2"/>
          <p:cNvSpPr>
            <a:spLocks noGrp="1"/>
          </p:cNvSpPr>
          <p:nvPr>
            <p:ph idx="1"/>
          </p:nvPr>
        </p:nvSpPr>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4C577E2-95DD-1F4B-A688-E8FB02007787}" type="slidenum">
              <a:rPr lang="de-DE"/>
              <a:pPr>
                <a:defRPr/>
              </a:pPr>
              <a:t>‹#›</a:t>
            </a:fld>
            <a:endParaRPr lang="de-DE"/>
          </a:p>
        </p:txBody>
      </p:sp>
    </p:spTree>
    <p:extLst>
      <p:ext uri="{BB962C8B-B14F-4D97-AF65-F5344CB8AC3E}">
        <p14:creationId xmlns:p14="http://schemas.microsoft.com/office/powerpoint/2010/main" val="390878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7B1C38A0-67D8-0242-BF64-2E51696E2079}" type="slidenum">
              <a:rPr lang="de-DE"/>
              <a:pPr>
                <a:defRPr/>
              </a:pPr>
              <a:t>‹#›</a:t>
            </a:fld>
            <a:endParaRPr lang="de-DE" dirty="0"/>
          </a:p>
        </p:txBody>
      </p:sp>
      <p:pic>
        <p:nvPicPr>
          <p:cNvPr id="1027" name="Picture 45" descr="Logo_ImFocu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58" name="Rectangle 46"/>
          <p:cNvSpPr>
            <a:spLocks noChangeArrowheads="1"/>
          </p:cNvSpPr>
          <p:nvPr userDrawn="1"/>
        </p:nvSpPr>
        <p:spPr bwMode="auto">
          <a:xfrm>
            <a:off x="179388" y="981075"/>
            <a:ext cx="8785225" cy="73025"/>
          </a:xfrm>
          <a:prstGeom prst="rect">
            <a:avLst/>
          </a:prstGeom>
          <a:solidFill>
            <a:schemeClr val="bg1">
              <a:lumMod val="65000"/>
            </a:schemeClr>
          </a:solidFill>
          <a:ln>
            <a:noFill/>
          </a:ln>
          <a:effectLst/>
          <a:ex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88" y="6669088"/>
            <a:ext cx="8785225" cy="188912"/>
          </a:xfrm>
          <a:prstGeom prst="rect">
            <a:avLst/>
          </a:prstGeom>
          <a:solidFill>
            <a:schemeClr val="bg1">
              <a:lumMod val="65000"/>
            </a:schemeClr>
          </a:solidFill>
          <a:ln>
            <a:noFill/>
          </a:ln>
          <a:effectLst/>
          <a:ex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Titelmasterformat durch Klicken bearbeiten</a:t>
            </a:r>
            <a:endParaRPr lang="en-US" noProof="0"/>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pic>
        <p:nvPicPr>
          <p:cNvPr id="1032" name="Bild 48" descr="Logo_Inst_InfSys_P309.pd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3" r:id="rId1"/>
    <p:sldLayoutId id="2147483874" r:id="rId2"/>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628800"/>
            <a:ext cx="7772400" cy="1224136"/>
          </a:xfrm>
        </p:spPr>
        <p:txBody>
          <a:bodyPr/>
          <a:lstStyle/>
          <a:p>
            <a:pPr eaLnBrk="1" hangingPunct="1">
              <a:defRPr/>
            </a:pPr>
            <a:r>
              <a:rPr lang="de-DE" sz="3600" b="1" dirty="0" smtClean="0">
                <a:cs typeface="+mj-cs"/>
              </a:rPr>
              <a:t>Web-Mining </a:t>
            </a:r>
            <a:r>
              <a:rPr lang="de-DE" sz="3600" b="1" dirty="0" err="1" smtClean="0">
                <a:cs typeface="+mj-cs"/>
              </a:rPr>
              <a:t>Agents</a:t>
            </a:r>
            <a:r>
              <a:rPr lang="de-DE" sz="3600" b="1" dirty="0" smtClean="0">
                <a:cs typeface="+mj-cs"/>
              </a:rPr>
              <a:t/>
            </a:r>
            <a:br>
              <a:rPr lang="de-DE" sz="3600" b="1" dirty="0" smtClean="0">
                <a:cs typeface="+mj-cs"/>
              </a:rPr>
            </a:br>
            <a:r>
              <a:rPr lang="de-DE" sz="2800" b="1" dirty="0" err="1" smtClean="0">
                <a:cs typeface="+mj-cs"/>
              </a:rPr>
              <a:t>Cooperating</a:t>
            </a:r>
            <a:r>
              <a:rPr lang="de-DE" sz="2800" b="1" dirty="0" smtClean="0">
                <a:cs typeface="+mj-cs"/>
              </a:rPr>
              <a:t> </a:t>
            </a:r>
            <a:r>
              <a:rPr lang="de-DE" sz="2800" b="1" dirty="0" err="1" smtClean="0">
                <a:cs typeface="+mj-cs"/>
              </a:rPr>
              <a:t>Agents</a:t>
            </a:r>
            <a:r>
              <a:rPr lang="de-DE" sz="2800" b="1" dirty="0" smtClean="0">
                <a:cs typeface="+mj-cs"/>
              </a:rPr>
              <a:t> </a:t>
            </a:r>
            <a:r>
              <a:rPr lang="de-DE" sz="2800" b="1" dirty="0" err="1" smtClean="0">
                <a:cs typeface="+mj-cs"/>
              </a:rPr>
              <a:t>for</a:t>
            </a:r>
            <a:r>
              <a:rPr lang="de-DE" sz="2800" b="1" dirty="0" smtClean="0">
                <a:cs typeface="+mj-cs"/>
              </a:rPr>
              <a:t> Information </a:t>
            </a:r>
            <a:r>
              <a:rPr lang="de-DE" sz="2800" b="1" dirty="0" err="1" smtClean="0">
                <a:cs typeface="+mj-cs"/>
              </a:rPr>
              <a:t>Retrieval</a:t>
            </a:r>
            <a:endParaRPr lang="de-DE" sz="3600" b="1" dirty="0" smtClean="0">
              <a:cs typeface="+mj-cs"/>
            </a:endParaRPr>
          </a:p>
        </p:txBody>
      </p:sp>
      <p:sp>
        <p:nvSpPr>
          <p:cNvPr id="3" name="Untertitel 2"/>
          <p:cNvSpPr>
            <a:spLocks noGrp="1"/>
          </p:cNvSpPr>
          <p:nvPr>
            <p:ph type="subTitle" idx="1"/>
          </p:nvPr>
        </p:nvSpPr>
        <p:spPr>
          <a:xfrm>
            <a:off x="1371600" y="2997200"/>
            <a:ext cx="6400800" cy="3024188"/>
          </a:xfrm>
        </p:spPr>
        <p:txBody>
          <a:bodyPr/>
          <a:lstStyle/>
          <a:p>
            <a:pPr eaLnBrk="1" hangingPunct="1">
              <a:defRPr/>
            </a:pPr>
            <a:r>
              <a:rPr lang="de-DE" dirty="0" smtClean="0">
                <a:cs typeface="+mn-cs"/>
              </a:rPr>
              <a:t>Prof. Dr. Ralf Möller</a:t>
            </a:r>
          </a:p>
          <a:p>
            <a:pPr eaLnBrk="1" hangingPunct="1">
              <a:defRPr/>
            </a:pPr>
            <a:r>
              <a:rPr lang="de-DE" dirty="0" smtClean="0">
                <a:cs typeface="+mn-cs"/>
              </a:rPr>
              <a:t>Universität zu Lübeck</a:t>
            </a:r>
          </a:p>
          <a:p>
            <a:pPr eaLnBrk="1" hangingPunct="1">
              <a:defRPr/>
            </a:pPr>
            <a:r>
              <a:rPr lang="de-DE" dirty="0" smtClean="0">
                <a:cs typeface="+mn-cs"/>
              </a:rPr>
              <a:t>Institut für Informationssysteme</a:t>
            </a:r>
          </a:p>
          <a:p>
            <a:pPr eaLnBrk="1" hangingPunct="1">
              <a:defRPr/>
            </a:pPr>
            <a:endParaRPr lang="de-DE" dirty="0" smtClean="0">
              <a:cs typeface="+mn-cs"/>
            </a:endParaRPr>
          </a:p>
          <a:p>
            <a:pPr eaLnBrk="1" hangingPunct="1">
              <a:defRPr/>
            </a:pPr>
            <a:r>
              <a:rPr lang="de-DE" smtClean="0">
                <a:cs typeface="+mn-cs"/>
              </a:rPr>
              <a:t>Tanya Braun (Übungen</a:t>
            </a:r>
            <a:r>
              <a:rPr lang="de-DE" dirty="0" smtClean="0">
                <a:cs typeface="+mn-cs"/>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liennummernplatzhalter 5"/>
          <p:cNvSpPr>
            <a:spLocks noGrp="1"/>
          </p:cNvSpPr>
          <p:nvPr>
            <p:ph type="sldNum" sz="quarter" idx="12"/>
          </p:nvPr>
        </p:nvSpPr>
        <p:spPr>
          <a:xfrm>
            <a:off x="1371600" y="6553200"/>
            <a:ext cx="7162800" cy="30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a:fld id="{C255EBC6-07B8-654C-BDCB-EA2F485AAB7D}" type="slidenum">
              <a:rPr lang="en-US" sz="1400" i="0"/>
              <a:pPr algn="ctr"/>
              <a:t>10</a:t>
            </a:fld>
            <a:endParaRPr lang="en-US" sz="1400" i="0"/>
          </a:p>
        </p:txBody>
      </p:sp>
      <p:sp>
        <p:nvSpPr>
          <p:cNvPr id="30722" name="Rectangle 2"/>
          <p:cNvSpPr>
            <a:spLocks noGrp="1" noChangeArrowheads="1"/>
          </p:cNvSpPr>
          <p:nvPr>
            <p:ph type="title"/>
          </p:nvPr>
        </p:nvSpPr>
        <p:spPr/>
        <p:txBody>
          <a:bodyPr/>
          <a:lstStyle/>
          <a:p>
            <a:r>
              <a:rPr lang="en-US">
                <a:latin typeface="+mn-lt"/>
                <a:ea typeface="ＭＳ Ｐゴシック" charset="0"/>
                <a:cs typeface="ＭＳ Ｐゴシック" charset="0"/>
              </a:rPr>
              <a:t>Capabilities</a:t>
            </a:r>
          </a:p>
        </p:txBody>
      </p:sp>
      <p:sp>
        <p:nvSpPr>
          <p:cNvPr id="30723" name="Rectangle 3"/>
          <p:cNvSpPr>
            <a:spLocks noGrp="1" noChangeArrowheads="1"/>
          </p:cNvSpPr>
          <p:nvPr>
            <p:ph type="body" idx="1"/>
          </p:nvPr>
        </p:nvSpPr>
        <p:spPr>
          <a:xfrm>
            <a:off x="577552" y="1261963"/>
            <a:ext cx="7162800" cy="4759325"/>
          </a:xfrm>
        </p:spPr>
        <p:txBody>
          <a:bodyPr/>
          <a:lstStyle/>
          <a:p>
            <a:r>
              <a:rPr lang="en-US" sz="2800" dirty="0">
                <a:ea typeface="ＭＳ Ｐゴシック" charset="0"/>
              </a:rPr>
              <a:t>An agent is capable of </a:t>
            </a:r>
            <a:r>
              <a:rPr lang="en-US" sz="2800" b="1" dirty="0">
                <a:ea typeface="ＭＳ Ｐゴシック" charset="0"/>
              </a:rPr>
              <a:t>flexible </a:t>
            </a:r>
            <a:r>
              <a:rPr lang="en-US" sz="2800" dirty="0">
                <a:ea typeface="ＭＳ Ｐゴシック" charset="0"/>
              </a:rPr>
              <a:t>action in some environment</a:t>
            </a:r>
          </a:p>
          <a:p>
            <a:endParaRPr lang="en-US" sz="2800" dirty="0">
              <a:ea typeface="ＭＳ Ｐゴシック" charset="0"/>
            </a:endParaRPr>
          </a:p>
          <a:p>
            <a:r>
              <a:rPr lang="en-US" sz="2800" dirty="0">
                <a:ea typeface="ＭＳ Ｐゴシック" charset="0"/>
              </a:rPr>
              <a:t>By flexible, we mean:</a:t>
            </a:r>
          </a:p>
          <a:p>
            <a:pPr lvl="1"/>
            <a:r>
              <a:rPr lang="en-US" sz="2800" dirty="0">
                <a:solidFill>
                  <a:srgbClr val="003399"/>
                </a:solidFill>
                <a:ea typeface="ＭＳ Ｐゴシック" charset="0"/>
              </a:rPr>
              <a:t>reactive</a:t>
            </a:r>
            <a:endParaRPr lang="en-US" sz="2800" dirty="0">
              <a:ea typeface="ＭＳ Ｐゴシック" charset="0"/>
            </a:endParaRPr>
          </a:p>
          <a:p>
            <a:pPr lvl="1"/>
            <a:r>
              <a:rPr lang="en-US" sz="2800" dirty="0">
                <a:solidFill>
                  <a:srgbClr val="003399"/>
                </a:solidFill>
                <a:ea typeface="ＭＳ Ｐゴシック" charset="0"/>
              </a:rPr>
              <a:t>pro-active</a:t>
            </a:r>
            <a:endParaRPr lang="en-US" sz="2800" dirty="0">
              <a:ea typeface="ＭＳ Ｐゴシック" charset="0"/>
            </a:endParaRPr>
          </a:p>
          <a:p>
            <a:pPr lvl="1"/>
            <a:r>
              <a:rPr lang="en-US" sz="2800" dirty="0">
                <a:solidFill>
                  <a:srgbClr val="003399"/>
                </a:solidFill>
                <a:ea typeface="ＭＳ Ｐゴシック" charset="0"/>
              </a:rPr>
              <a:t>social</a:t>
            </a:r>
            <a:endParaRPr lang="en-US" sz="2800" dirty="0">
              <a:ea typeface="ＭＳ Ｐゴシック" charset="0"/>
            </a:endParaRPr>
          </a:p>
        </p:txBody>
      </p:sp>
      <p:sp>
        <p:nvSpPr>
          <p:cNvPr id="5" name="Foliennummernplatzhalter 1"/>
          <p:cNvSpPr txBox="1">
            <a:spLocks/>
          </p:cNvSpPr>
          <p:nvPr/>
        </p:nvSpPr>
        <p:spPr bwMode="auto">
          <a:xfrm>
            <a:off x="7956550" y="6400800"/>
            <a:ext cx="1008063" cy="1968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defPPr>
              <a:defRPr lang="de-DE"/>
            </a:defPPr>
            <a:lvl1pPr algn="r" rtl="0" fontAlgn="base">
              <a:spcBef>
                <a:spcPct val="0"/>
              </a:spcBef>
              <a:spcAft>
                <a:spcPct val="0"/>
              </a:spcAft>
              <a:defRPr sz="1100"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fld id="{3459873F-0287-9A4B-A260-FE52D1F3913B}" type="slidenum">
              <a:rPr lang="de-DE" smtClean="0"/>
              <a:pPr>
                <a:defRPr/>
              </a:pPr>
              <a:t>10</a:t>
            </a:fld>
            <a:endParaRPr lang="de-DE" dirty="0"/>
          </a:p>
        </p:txBody>
      </p:sp>
    </p:spTree>
    <p:extLst>
      <p:ext uri="{BB962C8B-B14F-4D97-AF65-F5344CB8AC3E}">
        <p14:creationId xmlns:p14="http://schemas.microsoft.com/office/powerpoint/2010/main" val="978760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atin typeface="+mn-lt"/>
                <a:ea typeface="ＭＳ Ｐゴシック" charset="0"/>
                <a:cs typeface="ＭＳ Ｐゴシック" charset="0"/>
              </a:rPr>
              <a:t>Reactivity</a:t>
            </a:r>
          </a:p>
        </p:txBody>
      </p:sp>
      <p:sp>
        <p:nvSpPr>
          <p:cNvPr id="32771" name="Rectangle 3"/>
          <p:cNvSpPr>
            <a:spLocks noGrp="1" noChangeArrowheads="1"/>
          </p:cNvSpPr>
          <p:nvPr>
            <p:ph type="body" idx="1"/>
          </p:nvPr>
        </p:nvSpPr>
        <p:spPr>
          <a:xfrm>
            <a:off x="323528" y="1196752"/>
            <a:ext cx="8382000" cy="4760913"/>
          </a:xfrm>
        </p:spPr>
        <p:txBody>
          <a:bodyPr/>
          <a:lstStyle/>
          <a:p>
            <a:r>
              <a:rPr lang="en-US" sz="2400" dirty="0">
                <a:ea typeface="ＭＳ Ｐゴシック" charset="0"/>
              </a:rPr>
              <a:t>If a program’s environment is guaranteed to be fixed, the program need never worry about its own success or failure – program just executes blindly</a:t>
            </a:r>
          </a:p>
          <a:p>
            <a:pPr lvl="1"/>
            <a:r>
              <a:rPr lang="en-US" sz="2000" dirty="0">
                <a:ea typeface="ＭＳ Ｐゴシック" charset="0"/>
              </a:rPr>
              <a:t>Example of fixed environment: compiler</a:t>
            </a:r>
          </a:p>
          <a:p>
            <a:pPr lvl="1"/>
            <a:endParaRPr lang="en-US" sz="2000" dirty="0">
              <a:ea typeface="ＭＳ Ｐゴシック" charset="0"/>
            </a:endParaRPr>
          </a:p>
          <a:p>
            <a:r>
              <a:rPr lang="en-US" sz="2400" dirty="0">
                <a:ea typeface="ＭＳ Ｐゴシック" charset="0"/>
              </a:rPr>
              <a:t>The real world is not like that: things change, information is incomplete. Many (most?) interesting environments are </a:t>
            </a:r>
            <a:r>
              <a:rPr lang="en-US" sz="2400" i="1" dirty="0">
                <a:solidFill>
                  <a:srgbClr val="003399"/>
                </a:solidFill>
                <a:ea typeface="ＭＳ Ｐゴシック" charset="0"/>
              </a:rPr>
              <a:t>dynamic</a:t>
            </a:r>
          </a:p>
          <a:p>
            <a:endParaRPr lang="en-US" sz="2400" dirty="0">
              <a:ea typeface="ＭＳ Ｐゴシック" charset="0"/>
            </a:endParaRPr>
          </a:p>
          <a:p>
            <a:r>
              <a:rPr lang="en-US" sz="2400" dirty="0">
                <a:ea typeface="ＭＳ Ｐゴシック" charset="0"/>
              </a:rPr>
              <a:t>A </a:t>
            </a:r>
            <a:r>
              <a:rPr lang="en-US" sz="2400" i="1" dirty="0">
                <a:solidFill>
                  <a:srgbClr val="003399"/>
                </a:solidFill>
                <a:ea typeface="ＭＳ Ｐゴシック" charset="0"/>
              </a:rPr>
              <a:t>reactive</a:t>
            </a:r>
            <a:r>
              <a:rPr lang="en-US" sz="2400" i="1" dirty="0">
                <a:ea typeface="ＭＳ Ｐゴシック" charset="0"/>
              </a:rPr>
              <a:t> </a:t>
            </a:r>
            <a:r>
              <a:rPr lang="en-US" sz="2400" dirty="0">
                <a:ea typeface="ＭＳ Ｐゴシック" charset="0"/>
              </a:rPr>
              <a:t>system is one that maintains an ongoing interaction with its environment, and responds to changes that occur in it (in time for the response to be useful)</a:t>
            </a:r>
          </a:p>
        </p:txBody>
      </p:sp>
      <p:sp>
        <p:nvSpPr>
          <p:cNvPr id="5" name="Foliennummernplatzhalter 1"/>
          <p:cNvSpPr txBox="1">
            <a:spLocks/>
          </p:cNvSpPr>
          <p:nvPr/>
        </p:nvSpPr>
        <p:spPr bwMode="auto">
          <a:xfrm>
            <a:off x="7956550" y="6400800"/>
            <a:ext cx="1008063" cy="1968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defPPr>
              <a:defRPr lang="de-DE"/>
            </a:defPPr>
            <a:lvl1pPr algn="r" rtl="0" fontAlgn="base">
              <a:spcBef>
                <a:spcPct val="0"/>
              </a:spcBef>
              <a:spcAft>
                <a:spcPct val="0"/>
              </a:spcAft>
              <a:defRPr sz="1100"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fld id="{3459873F-0287-9A4B-A260-FE52D1F3913B}" type="slidenum">
              <a:rPr lang="de-DE" smtClean="0"/>
              <a:pPr>
                <a:defRPr/>
              </a:pPr>
              <a:t>11</a:t>
            </a:fld>
            <a:endParaRPr lang="de-DE" dirty="0"/>
          </a:p>
        </p:txBody>
      </p:sp>
    </p:spTree>
    <p:extLst>
      <p:ext uri="{BB962C8B-B14F-4D97-AF65-F5344CB8AC3E}">
        <p14:creationId xmlns:p14="http://schemas.microsoft.com/office/powerpoint/2010/main" val="1017353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atin typeface="+mn-lt"/>
                <a:ea typeface="ＭＳ Ｐゴシック" charset="0"/>
                <a:cs typeface="ＭＳ Ｐゴシック" charset="0"/>
              </a:rPr>
              <a:t>Proactiveness</a:t>
            </a:r>
          </a:p>
        </p:txBody>
      </p:sp>
      <p:sp>
        <p:nvSpPr>
          <p:cNvPr id="33795" name="Rectangle 3"/>
          <p:cNvSpPr>
            <a:spLocks noGrp="1" noChangeArrowheads="1"/>
          </p:cNvSpPr>
          <p:nvPr>
            <p:ph type="body" idx="1"/>
          </p:nvPr>
        </p:nvSpPr>
        <p:spPr>
          <a:xfrm>
            <a:off x="395536" y="1340768"/>
            <a:ext cx="8353425" cy="5029200"/>
          </a:xfrm>
        </p:spPr>
        <p:txBody>
          <a:bodyPr/>
          <a:lstStyle/>
          <a:p>
            <a:r>
              <a:rPr lang="en-US" sz="2800" dirty="0">
                <a:ea typeface="ＭＳ Ｐゴシック" charset="0"/>
                <a:cs typeface="ＭＳ Ｐゴシック" charset="0"/>
              </a:rPr>
              <a:t>Reacting to an environment is easy </a:t>
            </a:r>
            <a:r>
              <a:rPr lang="en-US" sz="2800" dirty="0" smtClean="0">
                <a:ea typeface="ＭＳ Ｐゴシック" charset="0"/>
                <a:cs typeface="ＭＳ Ｐゴシック" charset="0"/>
              </a:rPr>
              <a:t/>
            </a:r>
            <a:br>
              <a:rPr lang="en-US" sz="2800" dirty="0" smtClean="0">
                <a:ea typeface="ＭＳ Ｐゴシック" charset="0"/>
                <a:cs typeface="ＭＳ Ｐゴシック" charset="0"/>
              </a:rPr>
            </a:br>
            <a:r>
              <a:rPr lang="en-US" sz="2800" dirty="0" smtClean="0">
                <a:ea typeface="ＭＳ Ｐゴシック" charset="0"/>
                <a:cs typeface="ＭＳ Ｐゴシック" charset="0"/>
              </a:rPr>
              <a:t>(</a:t>
            </a:r>
            <a:r>
              <a:rPr lang="en-US" sz="2800" dirty="0">
                <a:ea typeface="ＭＳ Ｐゴシック" charset="0"/>
                <a:cs typeface="ＭＳ Ｐゴシック" charset="0"/>
              </a:rPr>
              <a:t>e.g., stimulus </a:t>
            </a:r>
            <a:r>
              <a:rPr lang="en-US" sz="2800" dirty="0">
                <a:ea typeface="ＭＳ Ｐゴシック" charset="0"/>
                <a:cs typeface="ＭＳ Ｐゴシック" charset="0"/>
                <a:sym typeface="Symbol" charset="0"/>
              </a:rPr>
              <a:t> </a:t>
            </a:r>
            <a:r>
              <a:rPr lang="en-US" sz="2800" dirty="0">
                <a:ea typeface="ＭＳ Ｐゴシック" charset="0"/>
                <a:cs typeface="ＭＳ Ｐゴシック" charset="0"/>
              </a:rPr>
              <a:t>response rules)</a:t>
            </a:r>
          </a:p>
          <a:p>
            <a:r>
              <a:rPr lang="en-US" sz="2800" dirty="0">
                <a:ea typeface="ＭＳ Ｐゴシック" charset="0"/>
                <a:cs typeface="ＭＳ Ｐゴシック" charset="0"/>
              </a:rPr>
              <a:t>But we generally want agents to </a:t>
            </a:r>
            <a:r>
              <a:rPr lang="en-US" sz="2800" i="1" dirty="0">
                <a:solidFill>
                  <a:srgbClr val="003399"/>
                </a:solidFill>
                <a:ea typeface="ＭＳ Ｐゴシック" charset="0"/>
                <a:cs typeface="ＭＳ Ｐゴシック" charset="0"/>
              </a:rPr>
              <a:t>do things for us</a:t>
            </a:r>
            <a:endParaRPr lang="en-US" sz="2800" dirty="0">
              <a:ea typeface="ＭＳ Ｐゴシック" charset="0"/>
              <a:cs typeface="ＭＳ Ｐゴシック" charset="0"/>
            </a:endParaRPr>
          </a:p>
          <a:p>
            <a:r>
              <a:rPr lang="en-US" sz="2800" dirty="0">
                <a:ea typeface="ＭＳ Ｐゴシック" charset="0"/>
                <a:cs typeface="ＭＳ Ｐゴシック" charset="0"/>
              </a:rPr>
              <a:t>Hence </a:t>
            </a:r>
            <a:r>
              <a:rPr lang="en-US" sz="2800" i="1" dirty="0">
                <a:solidFill>
                  <a:srgbClr val="003399"/>
                </a:solidFill>
                <a:ea typeface="ＭＳ Ｐゴシック" charset="0"/>
                <a:cs typeface="ＭＳ Ｐゴシック" charset="0"/>
              </a:rPr>
              <a:t>goal directed behavior</a:t>
            </a:r>
            <a:endParaRPr lang="en-US" sz="2800" dirty="0">
              <a:ea typeface="ＭＳ Ｐゴシック" charset="0"/>
              <a:cs typeface="ＭＳ Ｐゴシック" charset="0"/>
            </a:endParaRPr>
          </a:p>
          <a:p>
            <a:r>
              <a:rPr lang="en-US" sz="2800" dirty="0">
                <a:ea typeface="ＭＳ Ｐゴシック" charset="0"/>
                <a:cs typeface="ＭＳ Ｐゴシック" charset="0"/>
              </a:rPr>
              <a:t>Pro-activeness = generating and attempting to achieve goals</a:t>
            </a:r>
          </a:p>
          <a:p>
            <a:pPr lvl="1"/>
            <a:r>
              <a:rPr lang="en-US" sz="2400" dirty="0">
                <a:ea typeface="ＭＳ Ｐゴシック" charset="0"/>
                <a:cs typeface="ＭＳ Ｐゴシック" charset="0"/>
              </a:rPr>
              <a:t>Not driven solely by events</a:t>
            </a:r>
          </a:p>
          <a:p>
            <a:pPr lvl="1"/>
            <a:r>
              <a:rPr lang="en-US" sz="2400" dirty="0">
                <a:ea typeface="ＭＳ Ｐゴシック" charset="0"/>
                <a:cs typeface="ＭＳ Ｐゴシック" charset="0"/>
              </a:rPr>
              <a:t>Taking the initiative</a:t>
            </a:r>
          </a:p>
          <a:p>
            <a:pPr lvl="1"/>
            <a:r>
              <a:rPr lang="en-US" sz="2400" dirty="0">
                <a:ea typeface="ＭＳ Ｐゴシック" charset="0"/>
                <a:cs typeface="ＭＳ Ｐゴシック" charset="0"/>
              </a:rPr>
              <a:t>Recognizing opportunities</a:t>
            </a: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12</a:t>
            </a:fld>
            <a:endParaRPr lang="de-DE" dirty="0"/>
          </a:p>
        </p:txBody>
      </p:sp>
    </p:spTree>
    <p:extLst>
      <p:ext uri="{BB962C8B-B14F-4D97-AF65-F5344CB8AC3E}">
        <p14:creationId xmlns:p14="http://schemas.microsoft.com/office/powerpoint/2010/main" val="3720268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23528" y="260350"/>
            <a:ext cx="8568183" cy="503238"/>
          </a:xfrm>
        </p:spPr>
        <p:txBody>
          <a:bodyPr/>
          <a:lstStyle/>
          <a:p>
            <a:r>
              <a:rPr lang="en-US" dirty="0">
                <a:latin typeface="+mn-lt"/>
                <a:ea typeface="ＭＳ Ｐゴシック" charset="0"/>
                <a:cs typeface="ＭＳ Ｐゴシック" charset="0"/>
              </a:rPr>
              <a:t>Balancing Reactive and Goal-Oriented Behavior</a:t>
            </a:r>
          </a:p>
        </p:txBody>
      </p:sp>
      <p:sp>
        <p:nvSpPr>
          <p:cNvPr id="34819" name="Rectangle 3"/>
          <p:cNvSpPr>
            <a:spLocks noGrp="1" noChangeArrowheads="1"/>
          </p:cNvSpPr>
          <p:nvPr>
            <p:ph type="body" idx="1"/>
          </p:nvPr>
        </p:nvSpPr>
        <p:spPr/>
        <p:txBody>
          <a:bodyPr/>
          <a:lstStyle/>
          <a:p>
            <a:r>
              <a:rPr lang="en-US" sz="2800">
                <a:ea typeface="ＭＳ Ｐゴシック" charset="0"/>
                <a:cs typeface="ＭＳ Ｐゴシック" charset="0"/>
              </a:rPr>
              <a:t>We want our agents to be reactive, responding to changing conditions in an appropriate (timely) fashion</a:t>
            </a:r>
          </a:p>
          <a:p>
            <a:r>
              <a:rPr lang="en-US" sz="2800">
                <a:ea typeface="ＭＳ Ｐゴシック" charset="0"/>
                <a:cs typeface="ＭＳ Ｐゴシック" charset="0"/>
              </a:rPr>
              <a:t>We want our agents to systematically work towards long-term goals</a:t>
            </a:r>
          </a:p>
          <a:p>
            <a:r>
              <a:rPr lang="en-US" sz="2800">
                <a:ea typeface="ＭＳ Ｐゴシック" charset="0"/>
                <a:cs typeface="ＭＳ Ｐゴシック" charset="0"/>
              </a:rPr>
              <a:t>These two considerations can be at odds with one another</a:t>
            </a:r>
          </a:p>
          <a:p>
            <a:r>
              <a:rPr lang="en-US" sz="2800">
                <a:ea typeface="ＭＳ Ｐゴシック" charset="0"/>
                <a:cs typeface="ＭＳ Ｐゴシック" charset="0"/>
              </a:rPr>
              <a:t>Designing an agent that can balance the two remains an open research problem</a:t>
            </a: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13</a:t>
            </a:fld>
            <a:endParaRPr lang="de-DE" dirty="0"/>
          </a:p>
        </p:txBody>
      </p:sp>
    </p:spTree>
    <p:extLst>
      <p:ext uri="{BB962C8B-B14F-4D97-AF65-F5344CB8AC3E}">
        <p14:creationId xmlns:p14="http://schemas.microsoft.com/office/powerpoint/2010/main" val="2703812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atin typeface="+mn-lt"/>
                <a:ea typeface="ＭＳ Ｐゴシック" charset="0"/>
                <a:cs typeface="ＭＳ Ｐゴシック" charset="0"/>
              </a:rPr>
              <a:t>Social Ability</a:t>
            </a:r>
          </a:p>
        </p:txBody>
      </p:sp>
      <p:sp>
        <p:nvSpPr>
          <p:cNvPr id="35843" name="Rectangle 3"/>
          <p:cNvSpPr>
            <a:spLocks noGrp="1" noChangeArrowheads="1"/>
          </p:cNvSpPr>
          <p:nvPr>
            <p:ph type="body" idx="1"/>
          </p:nvPr>
        </p:nvSpPr>
        <p:spPr>
          <a:xfrm>
            <a:off x="611188" y="1268760"/>
            <a:ext cx="8001000" cy="4837113"/>
          </a:xfrm>
        </p:spPr>
        <p:txBody>
          <a:bodyPr/>
          <a:lstStyle/>
          <a:p>
            <a:r>
              <a:rPr lang="en-US" sz="2800" dirty="0">
                <a:ea typeface="ＭＳ Ｐゴシック" charset="0"/>
                <a:cs typeface="ＭＳ Ｐゴシック" charset="0"/>
              </a:rPr>
              <a:t>The real world is a </a:t>
            </a:r>
            <a:r>
              <a:rPr lang="en-US" sz="2800" i="1" dirty="0">
                <a:solidFill>
                  <a:srgbClr val="003399"/>
                </a:solidFill>
                <a:ea typeface="ＭＳ Ｐゴシック" charset="0"/>
                <a:cs typeface="ＭＳ Ｐゴシック" charset="0"/>
              </a:rPr>
              <a:t>multi</a:t>
            </a:r>
            <a:r>
              <a:rPr lang="en-US" sz="2800" dirty="0">
                <a:ea typeface="ＭＳ Ｐゴシック" charset="0"/>
                <a:cs typeface="ＭＳ Ｐゴシック" charset="0"/>
              </a:rPr>
              <a:t>-agent environment: we cannot go around attempting to achieve goals without taking others into account</a:t>
            </a:r>
          </a:p>
          <a:p>
            <a:r>
              <a:rPr lang="en-US" sz="2800" dirty="0">
                <a:ea typeface="ＭＳ Ｐゴシック" charset="0"/>
                <a:cs typeface="ＭＳ Ｐゴシック" charset="0"/>
              </a:rPr>
              <a:t>Some goals can only be achieved with the cooperation of others</a:t>
            </a:r>
          </a:p>
          <a:p>
            <a:r>
              <a:rPr lang="en-US" sz="2800" i="1" dirty="0">
                <a:solidFill>
                  <a:srgbClr val="003399"/>
                </a:solidFill>
                <a:ea typeface="ＭＳ Ｐゴシック" charset="0"/>
                <a:cs typeface="ＭＳ Ｐゴシック" charset="0"/>
              </a:rPr>
              <a:t>Social ability</a:t>
            </a:r>
            <a:r>
              <a:rPr lang="en-US" sz="2800" dirty="0">
                <a:ea typeface="ＭＳ Ｐゴシック" charset="0"/>
                <a:cs typeface="ＭＳ Ｐゴシック" charset="0"/>
              </a:rPr>
              <a:t> in agents is the ability to interact with other agents (and possibly humans) via some kind of </a:t>
            </a:r>
            <a:r>
              <a:rPr lang="en-US" sz="2800" i="1" dirty="0">
                <a:solidFill>
                  <a:srgbClr val="003399"/>
                </a:solidFill>
                <a:ea typeface="ＭＳ Ｐゴシック" charset="0"/>
                <a:cs typeface="ＭＳ Ｐゴシック" charset="0"/>
              </a:rPr>
              <a:t>agent-communication language</a:t>
            </a:r>
            <a:r>
              <a:rPr lang="en-US" sz="2800" dirty="0">
                <a:ea typeface="ＭＳ Ｐゴシック" charset="0"/>
                <a:cs typeface="ＭＳ Ｐゴシック" charset="0"/>
              </a:rPr>
              <a:t> with the goal to let other agents to make </a:t>
            </a:r>
            <a:r>
              <a:rPr lang="en-US" sz="2800" i="1" dirty="0">
                <a:solidFill>
                  <a:srgbClr val="000090"/>
                </a:solidFill>
                <a:ea typeface="ＭＳ Ｐゴシック" charset="0"/>
                <a:cs typeface="ＭＳ Ｐゴシック" charset="0"/>
              </a:rPr>
              <a:t>commitments</a:t>
            </a: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14</a:t>
            </a:fld>
            <a:endParaRPr lang="de-DE" dirty="0"/>
          </a:p>
        </p:txBody>
      </p:sp>
    </p:spTree>
    <p:extLst>
      <p:ext uri="{BB962C8B-B14F-4D97-AF65-F5344CB8AC3E}">
        <p14:creationId xmlns:p14="http://schemas.microsoft.com/office/powerpoint/2010/main" val="2806140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Rational Agents</a:t>
            </a:r>
          </a:p>
        </p:txBody>
      </p:sp>
      <p:sp>
        <p:nvSpPr>
          <p:cNvPr id="36866" name="Rectangle 3"/>
          <p:cNvSpPr>
            <a:spLocks noGrp="1" noChangeArrowheads="1"/>
          </p:cNvSpPr>
          <p:nvPr>
            <p:ph type="body" idx="1"/>
          </p:nvPr>
        </p:nvSpPr>
        <p:spPr/>
        <p:txBody>
          <a:bodyPr/>
          <a:lstStyle/>
          <a:p>
            <a:pPr eaLnBrk="1" hangingPunct="1">
              <a:lnSpc>
                <a:spcPct val="90000"/>
              </a:lnSpc>
            </a:pPr>
            <a:r>
              <a:rPr lang="en-US" sz="2400">
                <a:ea typeface="ＭＳ Ｐゴシック" charset="0"/>
                <a:cs typeface="ＭＳ Ｐゴシック" charset="0"/>
              </a:rPr>
              <a:t>An agent should strive to "do the right thing", based on what it can perceive and the actions it can perform. The right action is the one that will cause the agent to be most successful</a:t>
            </a:r>
          </a:p>
          <a:p>
            <a:pPr eaLnBrk="1" hangingPunct="1">
              <a:lnSpc>
                <a:spcPct val="90000"/>
              </a:lnSpc>
            </a:pPr>
            <a:r>
              <a:rPr lang="en-US" sz="2400">
                <a:ea typeface="ＭＳ Ｐゴシック" charset="0"/>
                <a:cs typeface="ＭＳ Ｐゴシック" charset="0"/>
              </a:rPr>
              <a:t>Success to be measured w.r.t. an agent-local perspective</a:t>
            </a:r>
          </a:p>
          <a:p>
            <a:pPr eaLnBrk="1" hangingPunct="1">
              <a:lnSpc>
                <a:spcPct val="90000"/>
              </a:lnSpc>
            </a:pPr>
            <a:r>
              <a:rPr lang="en-US" sz="2400">
                <a:ea typeface="ＭＳ Ｐゴシック" charset="0"/>
                <a:cs typeface="ＭＳ Ｐゴシック" charset="0"/>
              </a:rPr>
              <a:t>Performance measure: An objective criterion for success of an agent's behavior</a:t>
            </a:r>
          </a:p>
          <a:p>
            <a:pPr eaLnBrk="1" hangingPunct="1">
              <a:lnSpc>
                <a:spcPct val="90000"/>
              </a:lnSpc>
            </a:pPr>
            <a:r>
              <a:rPr lang="en-US" sz="2400">
                <a:ea typeface="ＭＳ Ｐゴシック" charset="0"/>
                <a:cs typeface="ＭＳ Ｐゴシック" charset="0"/>
              </a:rPr>
              <a:t>E.g., performance measure of a vacuum-cleaner agent could be amount of dirt cleaned up, amount of time taken, amount of electricity consumed, amount of noise generated, etc.</a:t>
            </a: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15</a:t>
            </a:fld>
            <a:endParaRPr lang="de-DE" dirty="0"/>
          </a:p>
        </p:txBody>
      </p:sp>
    </p:spTree>
    <p:extLst>
      <p:ext uri="{BB962C8B-B14F-4D97-AF65-F5344CB8AC3E}">
        <p14:creationId xmlns:p14="http://schemas.microsoft.com/office/powerpoint/2010/main" val="1784256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Rational Agents</a:t>
            </a:r>
          </a:p>
        </p:txBody>
      </p:sp>
      <p:sp>
        <p:nvSpPr>
          <p:cNvPr id="38914" name="Rectangle 3"/>
          <p:cNvSpPr>
            <a:spLocks noGrp="1" noChangeArrowheads="1"/>
          </p:cNvSpPr>
          <p:nvPr>
            <p:ph type="body" idx="1"/>
          </p:nvPr>
        </p:nvSpPr>
        <p:spPr>
          <a:xfrm>
            <a:off x="467544" y="1268760"/>
            <a:ext cx="8229600" cy="4525962"/>
          </a:xfrm>
        </p:spPr>
        <p:txBody>
          <a:bodyPr/>
          <a:lstStyle/>
          <a:p>
            <a:pPr eaLnBrk="1" hangingPunct="1"/>
            <a:r>
              <a:rPr lang="en-US" dirty="0">
                <a:solidFill>
                  <a:srgbClr val="FF0000"/>
                </a:solidFill>
                <a:ea typeface="ＭＳ Ｐゴシック" charset="0"/>
                <a:cs typeface="ＭＳ Ｐゴシック" charset="0"/>
              </a:rPr>
              <a:t>Rational</a:t>
            </a:r>
            <a:r>
              <a:rPr lang="en-US" dirty="0">
                <a:ea typeface="ＭＳ Ｐゴシック" charset="0"/>
                <a:cs typeface="ＭＳ Ｐゴシック" charset="0"/>
              </a:rPr>
              <a:t> </a:t>
            </a:r>
            <a:r>
              <a:rPr lang="en-US" dirty="0">
                <a:solidFill>
                  <a:srgbClr val="FF0000"/>
                </a:solidFill>
                <a:ea typeface="ＭＳ Ｐゴシック" charset="0"/>
                <a:cs typeface="ＭＳ Ｐゴシック" charset="0"/>
              </a:rPr>
              <a:t>Agent</a:t>
            </a:r>
            <a:r>
              <a:rPr lang="en-US" dirty="0">
                <a:ea typeface="ＭＳ Ｐゴシック" charset="0"/>
                <a:cs typeface="ＭＳ Ｐゴシック" charset="0"/>
              </a:rPr>
              <a:t>: For each possible percept sequence, a rational agent</a:t>
            </a:r>
          </a:p>
          <a:p>
            <a:pPr lvl="1" eaLnBrk="1" hangingPunct="1"/>
            <a:r>
              <a:rPr lang="en-US" dirty="0">
                <a:ea typeface="ＭＳ Ｐゴシック" charset="0"/>
                <a:cs typeface="ＭＳ Ｐゴシック" charset="0"/>
              </a:rPr>
              <a:t>should select an action </a:t>
            </a:r>
          </a:p>
          <a:p>
            <a:pPr lvl="1" eaLnBrk="1" hangingPunct="1"/>
            <a:r>
              <a:rPr lang="en-US" dirty="0">
                <a:ea typeface="ＭＳ Ｐゴシック" charset="0"/>
                <a:cs typeface="ＭＳ Ｐゴシック" charset="0"/>
              </a:rPr>
              <a:t>that is expected to maximize its local performance measure, </a:t>
            </a:r>
          </a:p>
          <a:p>
            <a:pPr lvl="1" eaLnBrk="1" hangingPunct="1"/>
            <a:r>
              <a:rPr lang="en-US" dirty="0">
                <a:ea typeface="ＭＳ Ｐゴシック" charset="0"/>
                <a:cs typeface="ＭＳ Ｐゴシック" charset="0"/>
              </a:rPr>
              <a:t>given the evidence provided by the percept sequence and </a:t>
            </a:r>
          </a:p>
          <a:p>
            <a:pPr lvl="1" eaLnBrk="1" hangingPunct="1"/>
            <a:r>
              <a:rPr lang="en-US" dirty="0">
                <a:ea typeface="ＭＳ Ｐゴシック" charset="0"/>
                <a:cs typeface="ＭＳ Ｐゴシック" charset="0"/>
              </a:rPr>
              <a:t>whatever built-in knowledge the agent has.</a:t>
            </a:r>
          </a:p>
          <a:p>
            <a:pPr eaLnBrk="1" hangingPunct="1"/>
            <a:r>
              <a:rPr lang="en-US" dirty="0">
                <a:solidFill>
                  <a:srgbClr val="FF0000"/>
                </a:solidFill>
                <a:ea typeface="ＭＳ Ｐゴシック" charset="0"/>
                <a:cs typeface="ＭＳ Ｐゴシック" charset="0"/>
              </a:rPr>
              <a:t>Rational = Intelligent</a:t>
            </a: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16</a:t>
            </a:fld>
            <a:endParaRPr lang="de-DE" dirty="0"/>
          </a:p>
        </p:txBody>
      </p:sp>
    </p:spTree>
    <p:extLst>
      <p:ext uri="{BB962C8B-B14F-4D97-AF65-F5344CB8AC3E}">
        <p14:creationId xmlns:p14="http://schemas.microsoft.com/office/powerpoint/2010/main" val="2113827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Autonomous Agents</a:t>
            </a:r>
          </a:p>
        </p:txBody>
      </p:sp>
      <p:sp>
        <p:nvSpPr>
          <p:cNvPr id="40962" name="Rectangle 3"/>
          <p:cNvSpPr>
            <a:spLocks noGrp="1" noChangeArrowheads="1"/>
          </p:cNvSpPr>
          <p:nvPr>
            <p:ph type="body" idx="1"/>
          </p:nvPr>
        </p:nvSpPr>
        <p:spPr/>
        <p:txBody>
          <a:bodyPr/>
          <a:lstStyle/>
          <a:p>
            <a:pPr eaLnBrk="1" hangingPunct="1">
              <a:lnSpc>
                <a:spcPct val="90000"/>
              </a:lnSpc>
            </a:pPr>
            <a:r>
              <a:rPr lang="en-US" sz="2800">
                <a:ea typeface="ＭＳ Ｐゴシック" charset="0"/>
                <a:cs typeface="ＭＳ Ｐゴシック" charset="0"/>
              </a:rPr>
              <a:t>Rationality is distinct from omniscience (all-knowing with infinite knowledge)</a:t>
            </a:r>
            <a:br>
              <a:rPr lang="en-US" sz="2800">
                <a:ea typeface="ＭＳ Ｐゴシック" charset="0"/>
                <a:cs typeface="ＭＳ Ｐゴシック" charset="0"/>
              </a:rPr>
            </a:br>
            <a:endParaRPr lang="en-US" sz="2800">
              <a:ea typeface="ＭＳ Ｐゴシック" charset="0"/>
              <a:cs typeface="ＭＳ Ｐゴシック" charset="0"/>
            </a:endParaRPr>
          </a:p>
          <a:p>
            <a:pPr eaLnBrk="1" hangingPunct="1">
              <a:lnSpc>
                <a:spcPct val="90000"/>
              </a:lnSpc>
            </a:pPr>
            <a:r>
              <a:rPr lang="en-US" sz="2800">
                <a:ea typeface="ＭＳ Ｐゴシック" charset="0"/>
                <a:cs typeface="ＭＳ Ｐゴシック" charset="0"/>
              </a:rPr>
              <a:t>Agents can perform actions in order to modify future percepts so as to obtain useful information (information gathering, exploration)</a:t>
            </a:r>
            <a:br>
              <a:rPr lang="en-US" sz="2800">
                <a:ea typeface="ＭＳ Ｐゴシック" charset="0"/>
                <a:cs typeface="ＭＳ Ｐゴシック" charset="0"/>
              </a:rPr>
            </a:br>
            <a:endParaRPr lang="en-US" sz="2800">
              <a:ea typeface="ＭＳ Ｐゴシック" charset="0"/>
              <a:cs typeface="ＭＳ Ｐゴシック" charset="0"/>
            </a:endParaRPr>
          </a:p>
          <a:p>
            <a:pPr eaLnBrk="1" hangingPunct="1">
              <a:lnSpc>
                <a:spcPct val="90000"/>
              </a:lnSpc>
            </a:pPr>
            <a:r>
              <a:rPr lang="en-US" sz="2800">
                <a:ea typeface="ＭＳ Ｐゴシック" charset="0"/>
                <a:cs typeface="ＭＳ Ｐゴシック" charset="0"/>
              </a:rPr>
              <a:t>An agent is </a:t>
            </a:r>
            <a:r>
              <a:rPr lang="en-US" sz="2800">
                <a:solidFill>
                  <a:srgbClr val="FF0000"/>
                </a:solidFill>
                <a:ea typeface="ＭＳ Ｐゴシック" charset="0"/>
                <a:cs typeface="ＭＳ Ｐゴシック" charset="0"/>
              </a:rPr>
              <a:t>autonomous</a:t>
            </a:r>
            <a:r>
              <a:rPr lang="en-US" sz="2800">
                <a:ea typeface="ＭＳ Ｐゴシック" charset="0"/>
                <a:cs typeface="ＭＳ Ｐゴシック" charset="0"/>
              </a:rPr>
              <a:t> if its behavior is determined by its own experience (with ability to learn and adapt)</a:t>
            </a: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17</a:t>
            </a:fld>
            <a:endParaRPr lang="de-DE" dirty="0"/>
          </a:p>
        </p:txBody>
      </p:sp>
    </p:spTree>
    <p:extLst>
      <p:ext uri="{BB962C8B-B14F-4D97-AF65-F5344CB8AC3E}">
        <p14:creationId xmlns:p14="http://schemas.microsoft.com/office/powerpoint/2010/main" val="4257115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atin typeface="+mn-lt"/>
                <a:ea typeface="ＭＳ Ｐゴシック" charset="0"/>
                <a:cs typeface="ＭＳ Ｐゴシック" charset="0"/>
              </a:rPr>
              <a:t>Other Properties</a:t>
            </a:r>
          </a:p>
        </p:txBody>
      </p:sp>
      <p:sp>
        <p:nvSpPr>
          <p:cNvPr id="43011" name="Rectangle 3"/>
          <p:cNvSpPr>
            <a:spLocks noGrp="1" noChangeArrowheads="1"/>
          </p:cNvSpPr>
          <p:nvPr>
            <p:ph type="body" idx="1"/>
          </p:nvPr>
        </p:nvSpPr>
        <p:spPr>
          <a:xfrm>
            <a:off x="323528" y="1340768"/>
            <a:ext cx="8458200" cy="4592638"/>
          </a:xfrm>
        </p:spPr>
        <p:txBody>
          <a:bodyPr/>
          <a:lstStyle/>
          <a:p>
            <a:r>
              <a:rPr lang="en-US" sz="2400" i="1" dirty="0">
                <a:solidFill>
                  <a:srgbClr val="003399"/>
                </a:solidFill>
                <a:ea typeface="ＭＳ Ｐゴシック" charset="0"/>
                <a:cs typeface="ＭＳ Ｐゴシック" charset="0"/>
              </a:rPr>
              <a:t>Mobility</a:t>
            </a:r>
            <a:r>
              <a:rPr lang="en-US" sz="2400" dirty="0">
                <a:ea typeface="ＭＳ Ｐゴシック" charset="0"/>
                <a:cs typeface="ＭＳ Ｐゴシック" charset="0"/>
              </a:rPr>
              <a:t>: the ability of an agent to move around an electronic network, real environment</a:t>
            </a:r>
          </a:p>
          <a:p>
            <a:r>
              <a:rPr lang="en-US" sz="2400" i="1" dirty="0">
                <a:solidFill>
                  <a:srgbClr val="003399"/>
                </a:solidFill>
                <a:ea typeface="ＭＳ Ｐゴシック" charset="0"/>
                <a:cs typeface="ＭＳ Ｐゴシック" charset="0"/>
              </a:rPr>
              <a:t>(Veracity</a:t>
            </a:r>
            <a:r>
              <a:rPr lang="en-US" sz="2400" dirty="0">
                <a:ea typeface="ＭＳ Ｐゴシック" charset="0"/>
                <a:cs typeface="ＭＳ Ｐゴシック" charset="0"/>
              </a:rPr>
              <a:t>: an agent will not knowingly communicate false information)</a:t>
            </a:r>
          </a:p>
          <a:p>
            <a:r>
              <a:rPr lang="en-US" sz="2400" i="1" dirty="0">
                <a:solidFill>
                  <a:srgbClr val="003399"/>
                </a:solidFill>
                <a:ea typeface="ＭＳ Ｐゴシック" charset="0"/>
                <a:cs typeface="ＭＳ Ｐゴシック" charset="0"/>
              </a:rPr>
              <a:t>Benevolence</a:t>
            </a:r>
            <a:r>
              <a:rPr lang="en-US" sz="2400" dirty="0">
                <a:ea typeface="ＭＳ Ｐゴシック" charset="0"/>
                <a:cs typeface="ＭＳ Ｐゴシック" charset="0"/>
              </a:rPr>
              <a:t>: agents do not have conflicting goals, and every agent will therefore always try to do what is asked </a:t>
            </a:r>
          </a:p>
          <a:p>
            <a:r>
              <a:rPr lang="en-US" sz="2400" i="1" dirty="0">
                <a:solidFill>
                  <a:srgbClr val="003399"/>
                </a:solidFill>
                <a:ea typeface="ＭＳ Ｐゴシック" charset="0"/>
                <a:cs typeface="ＭＳ Ｐゴシック" charset="0"/>
              </a:rPr>
              <a:t>Learning/adaption</a:t>
            </a:r>
            <a:r>
              <a:rPr lang="en-US" sz="2400" dirty="0">
                <a:ea typeface="ＭＳ Ｐゴシック" charset="0"/>
                <a:cs typeface="ＭＳ Ｐゴシック" charset="0"/>
              </a:rPr>
              <a:t>: agents improve performance over time</a:t>
            </a: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18</a:t>
            </a:fld>
            <a:endParaRPr lang="de-DE" dirty="0"/>
          </a:p>
        </p:txBody>
      </p:sp>
    </p:spTree>
    <p:extLst>
      <p:ext uri="{BB962C8B-B14F-4D97-AF65-F5344CB8AC3E}">
        <p14:creationId xmlns:p14="http://schemas.microsoft.com/office/powerpoint/2010/main" val="2436145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atin typeface="+mn-lt"/>
                <a:ea typeface="ＭＳ Ｐゴシック" charset="0"/>
                <a:cs typeface="ＭＳ Ｐゴシック" charset="0"/>
              </a:rPr>
              <a:t>Agents and Objects</a:t>
            </a:r>
          </a:p>
        </p:txBody>
      </p:sp>
      <p:sp>
        <p:nvSpPr>
          <p:cNvPr id="44035" name="Rectangle 3"/>
          <p:cNvSpPr>
            <a:spLocks noGrp="1" noChangeArrowheads="1"/>
          </p:cNvSpPr>
          <p:nvPr>
            <p:ph type="body" idx="1"/>
          </p:nvPr>
        </p:nvSpPr>
        <p:spPr>
          <a:xfrm>
            <a:off x="467544" y="1340768"/>
            <a:ext cx="7620000" cy="4530725"/>
          </a:xfrm>
        </p:spPr>
        <p:txBody>
          <a:bodyPr/>
          <a:lstStyle/>
          <a:p>
            <a:r>
              <a:rPr lang="en-US" sz="2800" dirty="0">
                <a:ea typeface="ＭＳ Ｐゴシック" charset="0"/>
              </a:rPr>
              <a:t>Are agents just objects by another name?</a:t>
            </a:r>
          </a:p>
          <a:p>
            <a:r>
              <a:rPr lang="en-US" sz="2800" dirty="0">
                <a:ea typeface="ＭＳ Ｐゴシック" charset="0"/>
              </a:rPr>
              <a:t>Object:</a:t>
            </a:r>
          </a:p>
          <a:p>
            <a:pPr lvl="1"/>
            <a:r>
              <a:rPr lang="en-US" sz="2400" dirty="0">
                <a:ea typeface="ＭＳ Ｐゴシック" charset="0"/>
              </a:rPr>
              <a:t>Encapsulates some state</a:t>
            </a:r>
          </a:p>
          <a:p>
            <a:pPr lvl="1"/>
            <a:r>
              <a:rPr lang="en-US" sz="2400" dirty="0">
                <a:ea typeface="ＭＳ Ｐゴシック" charset="0"/>
              </a:rPr>
              <a:t>Interacts synchronously with other objects</a:t>
            </a:r>
          </a:p>
          <a:p>
            <a:pPr lvl="2"/>
            <a:r>
              <a:rPr lang="en-US" sz="2000" dirty="0">
                <a:ea typeface="ＭＳ Ｐゴシック" charset="0"/>
              </a:rPr>
              <a:t>communicates via message passing</a:t>
            </a:r>
          </a:p>
          <a:p>
            <a:pPr lvl="2"/>
            <a:r>
              <a:rPr lang="en-US" sz="2000" dirty="0">
                <a:ea typeface="ＭＳ Ｐゴシック" charset="0"/>
              </a:rPr>
              <a:t>call methods / generic functions</a:t>
            </a:r>
          </a:p>
          <a:p>
            <a:pPr lvl="1"/>
            <a:r>
              <a:rPr lang="en-US" sz="2400" dirty="0">
                <a:ea typeface="ＭＳ Ｐゴシック" charset="0"/>
              </a:rPr>
              <a:t>Has methods, corresponding to operations that may be performed on this state</a:t>
            </a:r>
          </a:p>
          <a:p>
            <a:endParaRPr lang="en-US" sz="2800" dirty="0">
              <a:ea typeface="ＭＳ Ｐゴシック" charset="0"/>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19</a:t>
            </a:fld>
            <a:endParaRPr lang="de-DE" dirty="0"/>
          </a:p>
        </p:txBody>
      </p:sp>
    </p:spTree>
    <p:extLst>
      <p:ext uri="{BB962C8B-B14F-4D97-AF65-F5344CB8AC3E}">
        <p14:creationId xmlns:p14="http://schemas.microsoft.com/office/powerpoint/2010/main" val="1307422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r>
              <a:rPr lang="en-US" dirty="0" smtClean="0">
                <a:cs typeface="+mj-cs"/>
              </a:rPr>
              <a:t>Organizational Issues: Assignments</a:t>
            </a:r>
          </a:p>
        </p:txBody>
      </p:sp>
      <p:sp>
        <p:nvSpPr>
          <p:cNvPr id="176131" name="Rectangle 3"/>
          <p:cNvSpPr>
            <a:spLocks noGrp="1" noChangeArrowheads="1"/>
          </p:cNvSpPr>
          <p:nvPr>
            <p:ph type="body" idx="1"/>
          </p:nvPr>
        </p:nvSpPr>
        <p:spPr>
          <a:xfrm>
            <a:off x="457200" y="1196975"/>
            <a:ext cx="8435975" cy="5256213"/>
          </a:xfrm>
        </p:spPr>
        <p:txBody>
          <a:bodyPr/>
          <a:lstStyle/>
          <a:p>
            <a:pPr>
              <a:defRPr/>
            </a:pPr>
            <a:r>
              <a:rPr lang="en-US" sz="2400" b="1" dirty="0" smtClean="0"/>
              <a:t>Start</a:t>
            </a:r>
            <a:r>
              <a:rPr lang="en-US" sz="2400" dirty="0" smtClean="0"/>
              <a:t>: </a:t>
            </a:r>
            <a:r>
              <a:rPr lang="en-US" sz="2400" dirty="0" smtClean="0">
                <a:solidFill>
                  <a:srgbClr val="FF0000"/>
                </a:solidFill>
              </a:rPr>
              <a:t>Wed</a:t>
            </a:r>
            <a:r>
              <a:rPr lang="en-US" sz="2400" dirty="0" smtClean="0"/>
              <a:t>, 19.10., </a:t>
            </a:r>
            <a:r>
              <a:rPr lang="en-US" sz="2400" dirty="0" smtClean="0">
                <a:solidFill>
                  <a:srgbClr val="FF0000"/>
                </a:solidFill>
              </a:rPr>
              <a:t>2-4pm</a:t>
            </a:r>
            <a:r>
              <a:rPr lang="en-US" sz="2400" dirty="0" smtClean="0"/>
              <a:t>, </a:t>
            </a:r>
            <a:r>
              <a:rPr lang="en-US" sz="2400" dirty="0"/>
              <a:t>AM S </a:t>
            </a:r>
            <a:r>
              <a:rPr lang="en-US" sz="2400" dirty="0" smtClean="0"/>
              <a:t>1 (thereafter IFIS 2032), Class also </a:t>
            </a:r>
            <a:r>
              <a:rPr lang="en-US" sz="2400" dirty="0" smtClean="0">
                <a:solidFill>
                  <a:srgbClr val="FF0000"/>
                </a:solidFill>
              </a:rPr>
              <a:t>Thu 2-4pm</a:t>
            </a:r>
            <a:r>
              <a:rPr lang="en-US" sz="2400" dirty="0"/>
              <a:t>, </a:t>
            </a:r>
            <a:r>
              <a:rPr lang="en-US" sz="2400" dirty="0" smtClean="0"/>
              <a:t>Seminar room 2</a:t>
            </a:r>
            <a:r>
              <a:rPr lang="en-US" sz="2400" dirty="0"/>
              <a:t>/3 (Cook/Karp</a:t>
            </a:r>
            <a:r>
              <a:rPr lang="en-US" sz="2400" dirty="0" smtClean="0"/>
              <a:t>)</a:t>
            </a:r>
            <a:r>
              <a:rPr lang="en-US" sz="2400" dirty="0"/>
              <a:t> </a:t>
            </a:r>
            <a:r>
              <a:rPr lang="en-US" sz="2400" dirty="0" smtClean="0"/>
              <a:t>or IFIS 2032</a:t>
            </a:r>
          </a:p>
          <a:p>
            <a:pPr>
              <a:defRPr/>
            </a:pPr>
            <a:r>
              <a:rPr lang="en-US" sz="2400" b="1" dirty="0" smtClean="0"/>
              <a:t>Lab</a:t>
            </a:r>
            <a:r>
              <a:rPr lang="en-US" sz="2400" dirty="0" smtClean="0"/>
              <a:t>: Fr. 2-4pm, Building 64, </a:t>
            </a:r>
            <a:r>
              <a:rPr lang="en-US" sz="2400" dirty="0"/>
              <a:t>IFIS </a:t>
            </a:r>
            <a:r>
              <a:rPr lang="en-US" sz="2400" dirty="0" smtClean="0"/>
              <a:t>2035 (3rd floor) (registration via Moodle right after this class)</a:t>
            </a:r>
          </a:p>
          <a:p>
            <a:pPr>
              <a:defRPr/>
            </a:pPr>
            <a:r>
              <a:rPr lang="en-US" sz="2400" b="1" dirty="0" smtClean="0"/>
              <a:t>Assignments</a:t>
            </a:r>
            <a:r>
              <a:rPr lang="en-US" sz="2400" dirty="0" smtClean="0"/>
              <a:t> provided via Moodle after class on Thu.</a:t>
            </a:r>
            <a:endParaRPr lang="en-US" sz="2400" b="1" dirty="0" smtClean="0"/>
          </a:p>
          <a:p>
            <a:pPr>
              <a:defRPr/>
            </a:pPr>
            <a:r>
              <a:rPr lang="en-US" sz="2400" b="1" dirty="0" smtClean="0"/>
              <a:t>Submission of solutions</a:t>
            </a:r>
            <a:r>
              <a:rPr lang="en-US" sz="2400" dirty="0" smtClean="0"/>
              <a:t> by </a:t>
            </a:r>
            <a:r>
              <a:rPr lang="en-US" sz="2400" dirty="0" smtClean="0">
                <a:solidFill>
                  <a:srgbClr val="FF0000"/>
                </a:solidFill>
              </a:rPr>
              <a:t>Wed 2pm</a:t>
            </a:r>
            <a:r>
              <a:rPr lang="en-US" sz="2400" dirty="0" smtClean="0"/>
              <a:t>, small kitchen IFIS </a:t>
            </a:r>
            <a:r>
              <a:rPr lang="en-US" sz="2400" dirty="0" smtClean="0"/>
              <a:t/>
            </a:r>
            <a:br>
              <a:rPr lang="en-US" sz="2400" dirty="0" smtClean="0"/>
            </a:br>
            <a:r>
              <a:rPr lang="en-US" sz="2400" dirty="0" smtClean="0"/>
              <a:t>(</a:t>
            </a:r>
            <a:r>
              <a:rPr lang="en-US" sz="2400" dirty="0" smtClean="0"/>
              <a:t>one week after provision of assignments)</a:t>
            </a:r>
            <a:endParaRPr lang="en-US" sz="2400" b="1" dirty="0" smtClean="0"/>
          </a:p>
          <a:p>
            <a:pPr>
              <a:defRPr/>
            </a:pPr>
            <a:r>
              <a:rPr lang="en-US" sz="2400" b="1" dirty="0" smtClean="0"/>
              <a:t>Work on assignments </a:t>
            </a:r>
            <a:r>
              <a:rPr lang="en-US" sz="2400" dirty="0" smtClean="0"/>
              <a:t>can/should be done in </a:t>
            </a:r>
            <a:r>
              <a:rPr lang="en-US" sz="2400" dirty="0" smtClean="0">
                <a:solidFill>
                  <a:srgbClr val="FF0000"/>
                </a:solidFill>
              </a:rPr>
              <a:t>groups of 2 </a:t>
            </a:r>
            <a:br>
              <a:rPr lang="en-US" sz="2400" dirty="0" smtClean="0">
                <a:solidFill>
                  <a:srgbClr val="FF0000"/>
                </a:solidFill>
              </a:rPr>
            </a:br>
            <a:r>
              <a:rPr lang="en-US" sz="2400" dirty="0" smtClean="0"/>
              <a:t>(pls. indicate </a:t>
            </a:r>
            <a:r>
              <a:rPr lang="en-US" sz="2400" dirty="0" err="1" smtClean="0"/>
              <a:t>name&amp;group</a:t>
            </a:r>
            <a:r>
              <a:rPr lang="en-US" sz="2400" dirty="0" smtClean="0"/>
              <a:t> on submitted solution sheets)</a:t>
            </a:r>
          </a:p>
          <a:p>
            <a:pPr>
              <a:defRPr/>
            </a:pPr>
            <a:r>
              <a:rPr lang="en-US" sz="2400" dirty="0" smtClean="0"/>
              <a:t>In </a:t>
            </a:r>
            <a:r>
              <a:rPr lang="en-US" sz="2400" b="1" dirty="0" smtClean="0"/>
              <a:t>lab classes on Friday</a:t>
            </a:r>
            <a:r>
              <a:rPr lang="en-US" sz="2400" dirty="0" smtClean="0"/>
              <a:t>, we discuss assignments from current week and understand solutions for assignments from previous week(s)</a:t>
            </a:r>
          </a:p>
        </p:txBody>
      </p:sp>
      <p:sp>
        <p:nvSpPr>
          <p:cNvPr id="2" name="Foliennummernplatzhalter 1"/>
          <p:cNvSpPr>
            <a:spLocks noGrp="1"/>
          </p:cNvSpPr>
          <p:nvPr>
            <p:ph type="sldNum" sz="quarter" idx="12"/>
          </p:nvPr>
        </p:nvSpPr>
        <p:spPr/>
        <p:txBody>
          <a:bodyPr/>
          <a:lstStyle/>
          <a:p>
            <a:pPr>
              <a:defRPr/>
            </a:pPr>
            <a:fld id="{3459873F-0287-9A4B-A260-FE52D1F3913B}" type="slidenum">
              <a:rPr lang="de-DE"/>
              <a:pPr>
                <a:defRPr/>
              </a:pPr>
              <a:t>2</a:t>
            </a:fld>
            <a:endParaRPr lang="de-DE" dirty="0"/>
          </a:p>
        </p:txBody>
      </p:sp>
      <p:cxnSp>
        <p:nvCxnSpPr>
          <p:cNvPr id="10" name="Straight Connector 9"/>
          <p:cNvCxnSpPr/>
          <p:nvPr/>
        </p:nvCxnSpPr>
        <p:spPr>
          <a:xfrm>
            <a:off x="5220072" y="1196975"/>
            <a:ext cx="2592288" cy="359817"/>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5220072" y="1196975"/>
            <a:ext cx="2520280" cy="359817"/>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804248" y="1628800"/>
            <a:ext cx="1584176" cy="36004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6804248" y="1700808"/>
            <a:ext cx="1584176" cy="28781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13573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atin typeface="+mn-lt"/>
                <a:ea typeface="ＭＳ Ｐゴシック" charset="0"/>
                <a:cs typeface="ＭＳ Ｐゴシック" charset="0"/>
              </a:rPr>
              <a:t>Agents and Objects</a:t>
            </a:r>
          </a:p>
        </p:txBody>
      </p:sp>
      <p:sp>
        <p:nvSpPr>
          <p:cNvPr id="45059" name="Rectangle 3"/>
          <p:cNvSpPr>
            <a:spLocks noGrp="1" noChangeArrowheads="1"/>
          </p:cNvSpPr>
          <p:nvPr>
            <p:ph type="body" idx="1"/>
          </p:nvPr>
        </p:nvSpPr>
        <p:spPr>
          <a:xfrm>
            <a:off x="250825" y="1268760"/>
            <a:ext cx="8534400" cy="5029200"/>
          </a:xfrm>
        </p:spPr>
        <p:txBody>
          <a:bodyPr/>
          <a:lstStyle/>
          <a:p>
            <a:pPr>
              <a:lnSpc>
                <a:spcPct val="95000"/>
              </a:lnSpc>
            </a:pPr>
            <a:r>
              <a:rPr lang="en-US" sz="2800" dirty="0">
                <a:ea typeface="ＭＳ Ｐゴシック" charset="0"/>
              </a:rPr>
              <a:t>Main differences:</a:t>
            </a:r>
          </a:p>
          <a:p>
            <a:pPr lvl="1">
              <a:lnSpc>
                <a:spcPct val="95000"/>
              </a:lnSpc>
            </a:pPr>
            <a:r>
              <a:rPr lang="en-US" sz="2400" i="1" dirty="0">
                <a:solidFill>
                  <a:srgbClr val="003399"/>
                </a:solidFill>
                <a:ea typeface="ＭＳ Ｐゴシック" charset="0"/>
              </a:rPr>
              <a:t>Agents are autonomous</a:t>
            </a:r>
            <a:r>
              <a:rPr lang="en-US" sz="2400" i="1" dirty="0">
                <a:ea typeface="ＭＳ Ｐゴシック" charset="0"/>
              </a:rPr>
              <a:t>:</a:t>
            </a:r>
            <a:r>
              <a:rPr lang="en-US" sz="2400" dirty="0">
                <a:ea typeface="ＭＳ Ｐゴシック" charset="0"/>
              </a:rPr>
              <a:t/>
            </a:r>
            <a:br>
              <a:rPr lang="en-US" sz="2400" dirty="0">
                <a:ea typeface="ＭＳ Ｐゴシック" charset="0"/>
              </a:rPr>
            </a:br>
            <a:r>
              <a:rPr lang="en-US" sz="2400" dirty="0">
                <a:ea typeface="ＭＳ Ｐゴシック" charset="0"/>
              </a:rPr>
              <a:t>agents embody stronger notion of autonomy than objects, and in particular, they decide for themselves whether or not to perform an action on request from another agent</a:t>
            </a:r>
          </a:p>
          <a:p>
            <a:pPr lvl="1">
              <a:lnSpc>
                <a:spcPct val="95000"/>
              </a:lnSpc>
            </a:pPr>
            <a:r>
              <a:rPr lang="en-US" sz="2400" i="1" dirty="0">
                <a:solidFill>
                  <a:srgbClr val="003399"/>
                </a:solidFill>
                <a:ea typeface="ＭＳ Ｐゴシック" charset="0"/>
              </a:rPr>
              <a:t>Agents are </a:t>
            </a:r>
            <a:r>
              <a:rPr lang="en-US" sz="2400" dirty="0">
                <a:ea typeface="ＭＳ Ｐゴシック" charset="0"/>
              </a:rPr>
              <a:t>capable of </a:t>
            </a:r>
            <a:r>
              <a:rPr lang="en-US" sz="2400" i="1" dirty="0">
                <a:solidFill>
                  <a:srgbClr val="003399"/>
                </a:solidFill>
                <a:ea typeface="ＭＳ Ｐゴシック" charset="0"/>
              </a:rPr>
              <a:t>flexible </a:t>
            </a:r>
            <a:r>
              <a:rPr lang="en-US" sz="2400" dirty="0">
                <a:ea typeface="ＭＳ Ｐゴシック" charset="0"/>
              </a:rPr>
              <a:t>(reactive, pro-active, social) behavior, and the standard object model has nothing to say about such types of behavior</a:t>
            </a:r>
          </a:p>
          <a:p>
            <a:pPr lvl="1">
              <a:lnSpc>
                <a:spcPct val="95000"/>
              </a:lnSpc>
            </a:pPr>
            <a:r>
              <a:rPr lang="en-US" sz="2400" i="1" dirty="0">
                <a:solidFill>
                  <a:srgbClr val="003399"/>
                </a:solidFill>
                <a:ea typeface="ＭＳ Ｐゴシック" charset="0"/>
              </a:rPr>
              <a:t>Agents are </a:t>
            </a:r>
            <a:r>
              <a:rPr lang="en-US" sz="2400" dirty="0">
                <a:ea typeface="ＭＳ Ｐゴシック" charset="0"/>
              </a:rPr>
              <a:t>inherently </a:t>
            </a:r>
            <a:r>
              <a:rPr lang="en-US" sz="2400" i="1" dirty="0">
                <a:solidFill>
                  <a:srgbClr val="003399"/>
                </a:solidFill>
                <a:ea typeface="ＭＳ Ｐゴシック" charset="0"/>
              </a:rPr>
              <a:t>multi-threaded</a:t>
            </a:r>
            <a:r>
              <a:rPr lang="en-US" sz="2400" dirty="0">
                <a:ea typeface="ＭＳ Ｐゴシック" charset="0"/>
              </a:rPr>
              <a:t>, in that each agent is assumed to have at least one thread of active control</a:t>
            </a: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20</a:t>
            </a:fld>
            <a:endParaRPr lang="de-DE" dirty="0"/>
          </a:p>
        </p:txBody>
      </p:sp>
    </p:spTree>
    <p:extLst>
      <p:ext uri="{BB962C8B-B14F-4D97-AF65-F5344CB8AC3E}">
        <p14:creationId xmlns:p14="http://schemas.microsoft.com/office/powerpoint/2010/main" val="236708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Main Features</a:t>
            </a:r>
          </a:p>
        </p:txBody>
      </p:sp>
      <p:sp>
        <p:nvSpPr>
          <p:cNvPr id="46082" name="Rectangle 3"/>
          <p:cNvSpPr>
            <a:spLocks noGrp="1" noChangeArrowheads="1"/>
          </p:cNvSpPr>
          <p:nvPr>
            <p:ph type="body" idx="1"/>
          </p:nvPr>
        </p:nvSpPr>
        <p:spPr/>
        <p:txBody>
          <a:bodyPr/>
          <a:lstStyle/>
          <a:p>
            <a:pPr eaLnBrk="1" hangingPunct="1">
              <a:lnSpc>
                <a:spcPct val="90000"/>
              </a:lnSpc>
            </a:pPr>
            <a:r>
              <a:rPr lang="en-US" sz="2400" b="1" dirty="0">
                <a:ea typeface="ＭＳ Ｐゴシック" charset="0"/>
                <a:cs typeface="ＭＳ Ｐゴシック" charset="0"/>
              </a:rPr>
              <a:t>P</a:t>
            </a:r>
            <a:r>
              <a:rPr lang="en-US" sz="2400" dirty="0">
                <a:ea typeface="ＭＳ Ｐゴシック" charset="0"/>
                <a:cs typeface="ＭＳ Ｐゴシック" charset="0"/>
              </a:rPr>
              <a:t>erformance measure </a:t>
            </a:r>
          </a:p>
          <a:p>
            <a:pPr eaLnBrk="1" hangingPunct="1">
              <a:lnSpc>
                <a:spcPct val="90000"/>
              </a:lnSpc>
            </a:pPr>
            <a:r>
              <a:rPr lang="en-US" sz="2400" b="1" dirty="0">
                <a:ea typeface="ＭＳ Ｐゴシック" charset="0"/>
                <a:cs typeface="ＭＳ Ｐゴシック" charset="0"/>
              </a:rPr>
              <a:t>E</a:t>
            </a:r>
            <a:r>
              <a:rPr lang="en-US" sz="2400" dirty="0">
                <a:ea typeface="ＭＳ Ｐゴシック" charset="0"/>
                <a:cs typeface="ＭＳ Ｐゴシック" charset="0"/>
              </a:rPr>
              <a:t>nvironment </a:t>
            </a:r>
          </a:p>
          <a:p>
            <a:pPr eaLnBrk="1" hangingPunct="1">
              <a:lnSpc>
                <a:spcPct val="90000"/>
              </a:lnSpc>
            </a:pPr>
            <a:r>
              <a:rPr lang="en-US" sz="2400" b="1" dirty="0">
                <a:ea typeface="ＭＳ Ｐゴシック" charset="0"/>
                <a:cs typeface="ＭＳ Ｐゴシック" charset="0"/>
              </a:rPr>
              <a:t>A</a:t>
            </a:r>
            <a:r>
              <a:rPr lang="en-US" sz="2400" dirty="0">
                <a:ea typeface="ＭＳ Ｐゴシック" charset="0"/>
                <a:cs typeface="ＭＳ Ｐゴシック" charset="0"/>
              </a:rPr>
              <a:t>ctuators </a:t>
            </a:r>
          </a:p>
          <a:p>
            <a:pPr eaLnBrk="1" hangingPunct="1">
              <a:lnSpc>
                <a:spcPct val="90000"/>
              </a:lnSpc>
            </a:pPr>
            <a:r>
              <a:rPr lang="en-US" sz="2400" b="1" dirty="0">
                <a:ea typeface="ＭＳ Ｐゴシック" charset="0"/>
                <a:cs typeface="ＭＳ Ｐゴシック" charset="0"/>
              </a:rPr>
              <a:t>S</a:t>
            </a:r>
            <a:r>
              <a:rPr lang="en-US" sz="2400" dirty="0">
                <a:ea typeface="ＭＳ Ｐゴシック" charset="0"/>
                <a:cs typeface="ＭＳ Ｐゴシック" charset="0"/>
              </a:rPr>
              <a:t>ensors</a:t>
            </a:r>
          </a:p>
          <a:p>
            <a:pPr eaLnBrk="1" hangingPunct="1">
              <a:lnSpc>
                <a:spcPct val="90000"/>
              </a:lnSpc>
            </a:pPr>
            <a:endParaRPr lang="en-US" sz="2400" dirty="0">
              <a:ea typeface="ＭＳ Ｐゴシック" charset="0"/>
              <a:cs typeface="ＭＳ Ｐゴシック" charset="0"/>
            </a:endParaRPr>
          </a:p>
          <a:p>
            <a:pPr eaLnBrk="1" hangingPunct="1">
              <a:lnSpc>
                <a:spcPct val="90000"/>
              </a:lnSpc>
            </a:pPr>
            <a:endParaRPr lang="en-US" sz="2400" dirty="0">
              <a:ea typeface="ＭＳ Ｐゴシック" charset="0"/>
              <a:cs typeface="ＭＳ Ｐゴシック" charset="0"/>
            </a:endParaRPr>
          </a:p>
          <a:p>
            <a:pPr eaLnBrk="1" hangingPunct="1">
              <a:lnSpc>
                <a:spcPct val="90000"/>
              </a:lnSpc>
            </a:pPr>
            <a:endParaRPr lang="en-US" sz="2400" dirty="0">
              <a:ea typeface="ＭＳ Ｐゴシック" charset="0"/>
              <a:cs typeface="ＭＳ Ｐゴシック" charset="0"/>
            </a:endParaRPr>
          </a:p>
          <a:p>
            <a:pPr eaLnBrk="1" hangingPunct="1">
              <a:lnSpc>
                <a:spcPct val="90000"/>
              </a:lnSpc>
              <a:buFont typeface="Times" charset="0"/>
              <a:buNone/>
            </a:pPr>
            <a:r>
              <a:rPr lang="en-US" sz="2400" dirty="0">
                <a:ea typeface="ＭＳ Ｐゴシック" charset="0"/>
                <a:cs typeface="ＭＳ Ｐゴシック" charset="0"/>
              </a:rPr>
              <a:t>Must first specify the setting for </a:t>
            </a:r>
          </a:p>
          <a:p>
            <a:pPr eaLnBrk="1" hangingPunct="1">
              <a:lnSpc>
                <a:spcPct val="90000"/>
              </a:lnSpc>
              <a:buFont typeface="Times" charset="0"/>
              <a:buNone/>
            </a:pPr>
            <a:r>
              <a:rPr lang="en-US" sz="2400" dirty="0">
                <a:ea typeface="ＭＳ Ｐゴシック" charset="0"/>
                <a:cs typeface="ＭＳ Ｐゴシック" charset="0"/>
              </a:rPr>
              <a:t>intelligent agent design
</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21</a:t>
            </a:fld>
            <a:endParaRPr lang="de-DE" dirty="0"/>
          </a:p>
        </p:txBody>
      </p:sp>
    </p:spTree>
    <p:extLst>
      <p:ext uri="{BB962C8B-B14F-4D97-AF65-F5344CB8AC3E}">
        <p14:creationId xmlns:p14="http://schemas.microsoft.com/office/powerpoint/2010/main" val="1642584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PEAS</a:t>
            </a:r>
          </a:p>
        </p:txBody>
      </p:sp>
      <p:sp>
        <p:nvSpPr>
          <p:cNvPr id="48130" name="Rectangle 3"/>
          <p:cNvSpPr>
            <a:spLocks noGrp="1" noChangeArrowheads="1"/>
          </p:cNvSpPr>
          <p:nvPr>
            <p:ph type="body" idx="1"/>
          </p:nvPr>
        </p:nvSpPr>
        <p:spPr>
          <a:xfrm>
            <a:off x="457200" y="1196752"/>
            <a:ext cx="8229600" cy="4525963"/>
          </a:xfrm>
        </p:spPr>
        <p:txBody>
          <a:bodyPr/>
          <a:lstStyle/>
          <a:p>
            <a:pPr eaLnBrk="1" hangingPunct="1">
              <a:lnSpc>
                <a:spcPct val="80000"/>
              </a:lnSpc>
            </a:pPr>
            <a:r>
              <a:rPr lang="en-US" sz="2800" dirty="0">
                <a:ea typeface="ＭＳ Ｐゴシック" charset="0"/>
              </a:rPr>
              <a:t>Consider, e.g., the task of designing an automated taxi driver</a:t>
            </a:r>
            <a:r>
              <a:rPr lang="en-US" sz="2800" dirty="0" smtClean="0">
                <a:ea typeface="ＭＳ Ｐゴシック" charset="0"/>
              </a:rPr>
              <a:t>:</a:t>
            </a:r>
          </a:p>
          <a:p>
            <a:pPr eaLnBrk="1" hangingPunct="1">
              <a:lnSpc>
                <a:spcPct val="80000"/>
              </a:lnSpc>
            </a:pPr>
            <a:endParaRPr lang="en-US" sz="2800" dirty="0">
              <a:ea typeface="ＭＳ Ｐゴシック" charset="0"/>
            </a:endParaRPr>
          </a:p>
          <a:p>
            <a:pPr lvl="1" eaLnBrk="1" hangingPunct="1">
              <a:lnSpc>
                <a:spcPct val="80000"/>
              </a:lnSpc>
            </a:pPr>
            <a:r>
              <a:rPr lang="en-US" sz="2400" dirty="0">
                <a:ea typeface="ＭＳ Ｐゴシック" charset="0"/>
              </a:rPr>
              <a:t>Performance measure: Safe, fast, legal, comfortable trip, maximize </a:t>
            </a:r>
            <a:r>
              <a:rPr lang="en-US" sz="2400" dirty="0" smtClean="0">
                <a:ea typeface="ＭＳ Ｐゴシック" charset="0"/>
              </a:rPr>
              <a:t>profits</a:t>
            </a:r>
          </a:p>
          <a:p>
            <a:pPr lvl="1" eaLnBrk="1" hangingPunct="1">
              <a:lnSpc>
                <a:spcPct val="80000"/>
              </a:lnSpc>
            </a:pPr>
            <a:endParaRPr lang="en-US" sz="2400" dirty="0">
              <a:ea typeface="ＭＳ Ｐゴシック" charset="0"/>
            </a:endParaRPr>
          </a:p>
          <a:p>
            <a:pPr lvl="1" eaLnBrk="1" hangingPunct="1">
              <a:lnSpc>
                <a:spcPct val="80000"/>
              </a:lnSpc>
            </a:pPr>
            <a:r>
              <a:rPr lang="en-US" sz="2400" dirty="0">
                <a:ea typeface="ＭＳ Ｐゴシック" charset="0"/>
              </a:rPr>
              <a:t>Environment: Roads, other traffic, pedestrians, </a:t>
            </a:r>
            <a:r>
              <a:rPr lang="en-US" sz="2400" dirty="0" smtClean="0">
                <a:ea typeface="ＭＳ Ｐゴシック" charset="0"/>
              </a:rPr>
              <a:t>customers</a:t>
            </a:r>
          </a:p>
          <a:p>
            <a:pPr lvl="1" eaLnBrk="1" hangingPunct="1">
              <a:lnSpc>
                <a:spcPct val="80000"/>
              </a:lnSpc>
            </a:pPr>
            <a:endParaRPr lang="en-US" sz="2400" dirty="0">
              <a:ea typeface="ＭＳ Ｐゴシック" charset="0"/>
            </a:endParaRPr>
          </a:p>
          <a:p>
            <a:pPr lvl="1" eaLnBrk="1" hangingPunct="1">
              <a:lnSpc>
                <a:spcPct val="80000"/>
              </a:lnSpc>
            </a:pPr>
            <a:r>
              <a:rPr lang="en-US" sz="2400" dirty="0">
                <a:ea typeface="ＭＳ Ｐゴシック" charset="0"/>
              </a:rPr>
              <a:t>Actuators: Steering wheel, accelerator, brake, signal, </a:t>
            </a:r>
            <a:r>
              <a:rPr lang="en-US" sz="2400" dirty="0" smtClean="0">
                <a:ea typeface="ＭＳ Ｐゴシック" charset="0"/>
              </a:rPr>
              <a:t>horn</a:t>
            </a:r>
          </a:p>
          <a:p>
            <a:pPr lvl="1" eaLnBrk="1" hangingPunct="1">
              <a:lnSpc>
                <a:spcPct val="80000"/>
              </a:lnSpc>
            </a:pPr>
            <a:endParaRPr lang="en-US" sz="2400" dirty="0">
              <a:ea typeface="ＭＳ Ｐゴシック" charset="0"/>
            </a:endParaRPr>
          </a:p>
          <a:p>
            <a:pPr lvl="1" eaLnBrk="1" hangingPunct="1">
              <a:lnSpc>
                <a:spcPct val="80000"/>
              </a:lnSpc>
            </a:pPr>
            <a:r>
              <a:rPr lang="en-US" sz="2400" dirty="0">
                <a:ea typeface="ＭＳ Ｐゴシック" charset="0"/>
              </a:rPr>
              <a:t>Sensors: Cameras, sonar, speedometer, GPS, odometer, engine </a:t>
            </a:r>
            <a:r>
              <a:rPr lang="en-US" sz="2400" dirty="0" smtClean="0">
                <a:ea typeface="ＭＳ Ｐゴシック" charset="0"/>
              </a:rPr>
              <a:t>sensors</a:t>
            </a:r>
            <a:endParaRPr lang="en-US" sz="2400" dirty="0">
              <a:ea typeface="ＭＳ Ｐゴシック" charset="0"/>
            </a:endParaRP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22</a:t>
            </a:fld>
            <a:endParaRPr lang="de-DE" dirty="0"/>
          </a:p>
        </p:txBody>
      </p:sp>
    </p:spTree>
    <p:extLst>
      <p:ext uri="{BB962C8B-B14F-4D97-AF65-F5344CB8AC3E}">
        <p14:creationId xmlns:p14="http://schemas.microsoft.com/office/powerpoint/2010/main" val="3827667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PEAS</a:t>
            </a:r>
          </a:p>
        </p:txBody>
      </p:sp>
      <p:sp>
        <p:nvSpPr>
          <p:cNvPr id="50178" name="Rectangle 3"/>
          <p:cNvSpPr>
            <a:spLocks noGrp="1" noChangeArrowheads="1"/>
          </p:cNvSpPr>
          <p:nvPr>
            <p:ph type="body" idx="1"/>
          </p:nvPr>
        </p:nvSpPr>
        <p:spPr/>
        <p:txBody>
          <a:bodyPr/>
          <a:lstStyle/>
          <a:p>
            <a:pPr eaLnBrk="1" hangingPunct="1"/>
            <a:r>
              <a:rPr lang="en-US" dirty="0">
                <a:ea typeface="ＭＳ Ｐゴシック" charset="0"/>
              </a:rPr>
              <a:t>Agent: Medical diagnosis system</a:t>
            </a:r>
          </a:p>
          <a:p>
            <a:pPr lvl="1" eaLnBrk="1" hangingPunct="1"/>
            <a:r>
              <a:rPr lang="en-US" dirty="0">
                <a:ea typeface="ＭＳ Ｐゴシック" charset="0"/>
              </a:rPr>
              <a:t>Performance measure: Healthy patient, minimize costs, </a:t>
            </a:r>
            <a:r>
              <a:rPr lang="en-US" dirty="0" smtClean="0">
                <a:ea typeface="ＭＳ Ｐゴシック" charset="0"/>
              </a:rPr>
              <a:t>avoid lawsuits</a:t>
            </a:r>
            <a:endParaRPr lang="en-US" dirty="0">
              <a:ea typeface="ＭＳ Ｐゴシック" charset="0"/>
            </a:endParaRPr>
          </a:p>
          <a:p>
            <a:pPr lvl="1" eaLnBrk="1" hangingPunct="1"/>
            <a:r>
              <a:rPr lang="en-US" dirty="0">
                <a:ea typeface="ＭＳ Ｐゴシック" charset="0"/>
              </a:rPr>
              <a:t>Environment: Patient, hospital, staff</a:t>
            </a:r>
          </a:p>
          <a:p>
            <a:pPr lvl="1" eaLnBrk="1" hangingPunct="1"/>
            <a:r>
              <a:rPr lang="en-US" dirty="0">
                <a:ea typeface="ＭＳ Ｐゴシック" charset="0"/>
              </a:rPr>
              <a:t>Actuators: Screen display (questions, tests, diagnoses, treatments, referrals)</a:t>
            </a:r>
          </a:p>
          <a:p>
            <a:pPr lvl="1" eaLnBrk="1" hangingPunct="1"/>
            <a:r>
              <a:rPr lang="en-US" dirty="0">
                <a:ea typeface="ＭＳ Ｐゴシック" charset="0"/>
              </a:rPr>
              <a:t>Sensors: Keyboard (entry of symptoms, findings, patient's answers)</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23</a:t>
            </a:fld>
            <a:endParaRPr lang="de-DE" dirty="0"/>
          </a:p>
        </p:txBody>
      </p:sp>
    </p:spTree>
    <p:extLst>
      <p:ext uri="{BB962C8B-B14F-4D97-AF65-F5344CB8AC3E}">
        <p14:creationId xmlns:p14="http://schemas.microsoft.com/office/powerpoint/2010/main" val="3262628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PEAS</a:t>
            </a:r>
          </a:p>
        </p:txBody>
      </p:sp>
      <p:sp>
        <p:nvSpPr>
          <p:cNvPr id="52226" name="Rectangle 3"/>
          <p:cNvSpPr>
            <a:spLocks noGrp="1" noChangeArrowheads="1"/>
          </p:cNvSpPr>
          <p:nvPr>
            <p:ph type="body" idx="1"/>
          </p:nvPr>
        </p:nvSpPr>
        <p:spPr/>
        <p:txBody>
          <a:bodyPr/>
          <a:lstStyle/>
          <a:p>
            <a:pPr eaLnBrk="1" hangingPunct="1"/>
            <a:r>
              <a:rPr lang="en-US">
                <a:ea typeface="ＭＳ Ｐゴシック" charset="0"/>
              </a:rPr>
              <a:t>Agent: Part-picking robot</a:t>
            </a:r>
          </a:p>
          <a:p>
            <a:pPr lvl="1" eaLnBrk="1" hangingPunct="1"/>
            <a:r>
              <a:rPr lang="en-US">
                <a:ea typeface="ＭＳ Ｐゴシック" charset="0"/>
              </a:rPr>
              <a:t>Performance measure: Percentage of parts in correct bins relative to number of parts on the ground</a:t>
            </a:r>
          </a:p>
          <a:p>
            <a:pPr lvl="1" eaLnBrk="1" hangingPunct="1"/>
            <a:r>
              <a:rPr lang="en-US">
                <a:ea typeface="ＭＳ Ｐゴシック" charset="0"/>
              </a:rPr>
              <a:t>Environment: Area with parts, bins</a:t>
            </a:r>
          </a:p>
          <a:p>
            <a:pPr lvl="1" eaLnBrk="1" hangingPunct="1"/>
            <a:r>
              <a:rPr lang="en-US">
                <a:ea typeface="ＭＳ Ｐゴシック" charset="0"/>
              </a:rPr>
              <a:t>Actuators: Jointed arm and hand</a:t>
            </a:r>
          </a:p>
          <a:p>
            <a:pPr lvl="1" eaLnBrk="1" hangingPunct="1"/>
            <a:r>
              <a:rPr lang="en-US">
                <a:ea typeface="ＭＳ Ｐゴシック" charset="0"/>
              </a:rPr>
              <a:t>Sensors: Camera, joint angle sensors</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24</a:t>
            </a:fld>
            <a:endParaRPr lang="de-DE" dirty="0"/>
          </a:p>
        </p:txBody>
      </p:sp>
    </p:spTree>
    <p:extLst>
      <p:ext uri="{BB962C8B-B14F-4D97-AF65-F5344CB8AC3E}">
        <p14:creationId xmlns:p14="http://schemas.microsoft.com/office/powerpoint/2010/main" val="19667250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Environment Types</a:t>
            </a:r>
          </a:p>
        </p:txBody>
      </p:sp>
      <p:sp>
        <p:nvSpPr>
          <p:cNvPr id="56322" name="Rectangle 3"/>
          <p:cNvSpPr>
            <a:spLocks noGrp="1" noChangeArrowheads="1"/>
          </p:cNvSpPr>
          <p:nvPr>
            <p:ph type="body" idx="1"/>
          </p:nvPr>
        </p:nvSpPr>
        <p:spPr>
          <a:xfrm>
            <a:off x="457200" y="1340768"/>
            <a:ext cx="8229600" cy="4830762"/>
          </a:xfrm>
        </p:spPr>
        <p:txBody>
          <a:bodyPr/>
          <a:lstStyle/>
          <a:p>
            <a:pPr eaLnBrk="1" hangingPunct="1">
              <a:lnSpc>
                <a:spcPct val="90000"/>
              </a:lnSpc>
            </a:pPr>
            <a:r>
              <a:rPr lang="en-US" sz="2000" dirty="0">
                <a:solidFill>
                  <a:srgbClr val="0544FF"/>
                </a:solidFill>
                <a:ea typeface="ＭＳ Ｐゴシック" charset="0"/>
                <a:cs typeface="ＭＳ Ｐゴシック" charset="0"/>
              </a:rPr>
              <a:t>Fully observable </a:t>
            </a:r>
            <a:r>
              <a:rPr lang="en-US" sz="2000" dirty="0">
                <a:ea typeface="ＭＳ Ｐゴシック" charset="0"/>
                <a:cs typeface="ＭＳ Ｐゴシック" charset="0"/>
              </a:rPr>
              <a:t>(vs. partially observable</a:t>
            </a:r>
            <a:r>
              <a:rPr lang="en-US" sz="2000" dirty="0" smtClean="0">
                <a:ea typeface="ＭＳ Ｐゴシック" charset="0"/>
                <a:cs typeface="ＭＳ Ｐゴシック" charset="0"/>
              </a:rPr>
              <a:t>)</a:t>
            </a:r>
          </a:p>
          <a:p>
            <a:pPr lvl="1" eaLnBrk="1" hangingPunct="1">
              <a:lnSpc>
                <a:spcPct val="90000"/>
              </a:lnSpc>
            </a:pPr>
            <a:r>
              <a:rPr lang="en-US" sz="1800" dirty="0" smtClean="0">
                <a:ea typeface="ＭＳ Ｐゴシック" charset="0"/>
                <a:cs typeface="ＭＳ Ｐゴシック" charset="0"/>
              </a:rPr>
              <a:t>Agent's </a:t>
            </a:r>
            <a:r>
              <a:rPr lang="en-US" sz="1800" dirty="0">
                <a:ea typeface="ＭＳ Ｐゴシック" charset="0"/>
                <a:cs typeface="ＭＳ Ｐゴシック" charset="0"/>
              </a:rPr>
              <a:t>sensors give it access to </a:t>
            </a:r>
            <a:r>
              <a:rPr lang="en-US" sz="1800" dirty="0">
                <a:ea typeface="ＭＳ Ｐゴシック" charset="0"/>
                <a:cs typeface="ＭＳ Ｐゴシック" charset="0"/>
              </a:rPr>
              <a:t/>
            </a:r>
            <a:br>
              <a:rPr lang="en-US" sz="1800" dirty="0">
                <a:ea typeface="ＭＳ Ｐゴシック" charset="0"/>
                <a:cs typeface="ＭＳ Ｐゴシック" charset="0"/>
              </a:rPr>
            </a:br>
            <a:r>
              <a:rPr lang="en-US" sz="1800" dirty="0" smtClean="0">
                <a:ea typeface="ＭＳ Ｐゴシック" charset="0"/>
                <a:cs typeface="ＭＳ Ｐゴシック" charset="0"/>
              </a:rPr>
              <a:t>complete </a:t>
            </a:r>
            <a:r>
              <a:rPr lang="en-US" sz="1800" dirty="0">
                <a:ea typeface="ＭＳ Ｐゴシック" charset="0"/>
                <a:cs typeface="ＭＳ Ｐゴシック" charset="0"/>
              </a:rPr>
              <a:t>state of the environment </a:t>
            </a:r>
            <a:r>
              <a:rPr lang="en-US" sz="1800" dirty="0" smtClean="0">
                <a:ea typeface="ＭＳ Ｐゴシック" charset="0"/>
                <a:cs typeface="ＭＳ Ｐゴシック" charset="0"/>
              </a:rPr>
              <a:t/>
            </a:r>
            <a:br>
              <a:rPr lang="en-US" sz="1800" dirty="0" smtClean="0">
                <a:ea typeface="ＭＳ Ｐゴシック" charset="0"/>
                <a:cs typeface="ＭＳ Ｐゴシック" charset="0"/>
              </a:rPr>
            </a:br>
            <a:r>
              <a:rPr lang="en-US" sz="1800" dirty="0" smtClean="0">
                <a:ea typeface="ＭＳ Ｐゴシック" charset="0"/>
                <a:cs typeface="ＭＳ Ｐゴシック" charset="0"/>
              </a:rPr>
              <a:t>at </a:t>
            </a:r>
            <a:r>
              <a:rPr lang="en-US" sz="1800" dirty="0">
                <a:ea typeface="ＭＳ Ｐゴシック" charset="0"/>
                <a:cs typeface="ＭＳ Ｐゴシック" charset="0"/>
              </a:rPr>
              <a:t>each point in time</a:t>
            </a:r>
            <a:r>
              <a:rPr lang="en-US" sz="1800" dirty="0" smtClean="0">
                <a:ea typeface="ＭＳ Ｐゴシック" charset="0"/>
                <a:cs typeface="ＭＳ Ｐゴシック" charset="0"/>
              </a:rPr>
              <a:t>.</a:t>
            </a:r>
          </a:p>
          <a:p>
            <a:pPr eaLnBrk="1" hangingPunct="1">
              <a:lnSpc>
                <a:spcPct val="90000"/>
              </a:lnSpc>
            </a:pPr>
            <a:endParaRPr lang="en-US" sz="2000" dirty="0">
              <a:ea typeface="ＭＳ Ｐゴシック" charset="0"/>
              <a:cs typeface="ＭＳ Ｐゴシック" charset="0"/>
            </a:endParaRPr>
          </a:p>
          <a:p>
            <a:pPr eaLnBrk="1" hangingPunct="1">
              <a:lnSpc>
                <a:spcPct val="90000"/>
              </a:lnSpc>
            </a:pPr>
            <a:r>
              <a:rPr lang="en-US" sz="2000" dirty="0">
                <a:solidFill>
                  <a:srgbClr val="0544FF"/>
                </a:solidFill>
                <a:ea typeface="ＭＳ Ｐゴシック" charset="0"/>
                <a:cs typeface="ＭＳ Ｐゴシック" charset="0"/>
              </a:rPr>
              <a:t>Deterministic </a:t>
            </a:r>
            <a:r>
              <a:rPr lang="en-US" sz="2000" dirty="0">
                <a:ea typeface="ＭＳ Ｐゴシック" charset="0"/>
                <a:cs typeface="ＭＳ Ｐゴシック" charset="0"/>
              </a:rPr>
              <a:t>(vs. stochastic): </a:t>
            </a:r>
            <a:endParaRPr lang="en-US" sz="2000" dirty="0" smtClean="0">
              <a:ea typeface="ＭＳ Ｐゴシック" charset="0"/>
              <a:cs typeface="ＭＳ Ｐゴシック" charset="0"/>
            </a:endParaRPr>
          </a:p>
          <a:p>
            <a:pPr lvl="1" eaLnBrk="1" hangingPunct="1">
              <a:lnSpc>
                <a:spcPct val="90000"/>
              </a:lnSpc>
            </a:pPr>
            <a:r>
              <a:rPr lang="en-US" sz="1800" dirty="0" smtClean="0">
                <a:ea typeface="ＭＳ Ｐゴシック" charset="0"/>
                <a:cs typeface="ＭＳ Ｐゴシック" charset="0"/>
              </a:rPr>
              <a:t>Next </a:t>
            </a:r>
            <a:r>
              <a:rPr lang="en-US" sz="1800" dirty="0">
                <a:ea typeface="ＭＳ Ｐゴシック" charset="0"/>
                <a:cs typeface="ＭＳ Ｐゴシック" charset="0"/>
              </a:rPr>
              <a:t>state of the environment </a:t>
            </a:r>
            <a:r>
              <a:rPr lang="en-US" sz="1800" dirty="0">
                <a:ea typeface="ＭＳ Ｐゴシック" charset="0"/>
                <a:cs typeface="ＭＳ Ｐゴシック" charset="0"/>
              </a:rPr>
              <a:t/>
            </a:r>
            <a:br>
              <a:rPr lang="en-US" sz="1800" dirty="0">
                <a:ea typeface="ＭＳ Ｐゴシック" charset="0"/>
                <a:cs typeface="ＭＳ Ｐゴシック" charset="0"/>
              </a:rPr>
            </a:br>
            <a:r>
              <a:rPr lang="en-US" sz="1800" dirty="0" smtClean="0">
                <a:ea typeface="ＭＳ Ｐゴシック" charset="0"/>
                <a:cs typeface="ＭＳ Ｐゴシック" charset="0"/>
              </a:rPr>
              <a:t>completely </a:t>
            </a:r>
            <a:r>
              <a:rPr lang="en-US" sz="1800" dirty="0">
                <a:ea typeface="ＭＳ Ｐゴシック" charset="0"/>
                <a:cs typeface="ＭＳ Ｐゴシック" charset="0"/>
              </a:rPr>
              <a:t>determined by the current state and </a:t>
            </a:r>
            <a:r>
              <a:rPr lang="en-US" sz="1800" dirty="0" smtClean="0">
                <a:ea typeface="ＭＳ Ｐゴシック" charset="0"/>
                <a:cs typeface="ＭＳ Ｐゴシック" charset="0"/>
              </a:rPr>
              <a:t>executed action</a:t>
            </a:r>
          </a:p>
          <a:p>
            <a:pPr lvl="1" eaLnBrk="1" hangingPunct="1">
              <a:lnSpc>
                <a:spcPct val="90000"/>
              </a:lnSpc>
            </a:pPr>
            <a:r>
              <a:rPr lang="en-US" sz="1800" dirty="0" smtClean="0">
                <a:ea typeface="ＭＳ Ｐゴシック" charset="0"/>
                <a:cs typeface="ＭＳ Ｐゴシック" charset="0"/>
              </a:rPr>
              <a:t>If </a:t>
            </a:r>
            <a:r>
              <a:rPr lang="en-US" sz="1800" dirty="0">
                <a:ea typeface="ＭＳ Ｐゴシック" charset="0"/>
                <a:cs typeface="ＭＳ Ｐゴシック" charset="0"/>
              </a:rPr>
              <a:t>the environment is deterministic except for the actions of other agents, then the environment is </a:t>
            </a:r>
            <a:r>
              <a:rPr lang="en-US" sz="1800" dirty="0" smtClean="0">
                <a:solidFill>
                  <a:srgbClr val="0544FF"/>
                </a:solidFill>
                <a:ea typeface="ＭＳ Ｐゴシック" charset="0"/>
                <a:cs typeface="ＭＳ Ｐゴシック" charset="0"/>
              </a:rPr>
              <a:t>strategic</a:t>
            </a:r>
          </a:p>
          <a:p>
            <a:pPr eaLnBrk="1" hangingPunct="1">
              <a:lnSpc>
                <a:spcPct val="90000"/>
              </a:lnSpc>
            </a:pPr>
            <a:endParaRPr lang="en-US" sz="2000" dirty="0">
              <a:ea typeface="ＭＳ Ｐゴシック" charset="0"/>
              <a:cs typeface="ＭＳ Ｐゴシック" charset="0"/>
            </a:endParaRPr>
          </a:p>
          <a:p>
            <a:pPr eaLnBrk="1" hangingPunct="1">
              <a:lnSpc>
                <a:spcPct val="90000"/>
              </a:lnSpc>
            </a:pPr>
            <a:r>
              <a:rPr lang="en-US" sz="2000" dirty="0">
                <a:solidFill>
                  <a:srgbClr val="0544FF"/>
                </a:solidFill>
                <a:ea typeface="ＭＳ Ｐゴシック" charset="0"/>
                <a:cs typeface="ＭＳ Ｐゴシック" charset="0"/>
              </a:rPr>
              <a:t>Episodic</a:t>
            </a:r>
            <a:r>
              <a:rPr lang="en-US" sz="2000" dirty="0">
                <a:solidFill>
                  <a:srgbClr val="FF0000"/>
                </a:solidFill>
                <a:ea typeface="ＭＳ Ｐゴシック" charset="0"/>
                <a:cs typeface="ＭＳ Ｐゴシック" charset="0"/>
              </a:rPr>
              <a:t> </a:t>
            </a:r>
            <a:r>
              <a:rPr lang="en-US" sz="2000" dirty="0">
                <a:ea typeface="ＭＳ Ｐゴシック" charset="0"/>
                <a:cs typeface="ＭＳ Ｐゴシック" charset="0"/>
              </a:rPr>
              <a:t>(vs. sequential): </a:t>
            </a:r>
            <a:endParaRPr lang="en-US" sz="2000" dirty="0" smtClean="0">
              <a:ea typeface="ＭＳ Ｐゴシック" charset="0"/>
              <a:cs typeface="ＭＳ Ｐゴシック" charset="0"/>
            </a:endParaRPr>
          </a:p>
          <a:p>
            <a:pPr lvl="1" eaLnBrk="1" hangingPunct="1">
              <a:lnSpc>
                <a:spcPct val="90000"/>
              </a:lnSpc>
            </a:pPr>
            <a:r>
              <a:rPr lang="en-US" sz="1800" dirty="0" smtClean="0">
                <a:ea typeface="ＭＳ Ｐゴシック" charset="0"/>
                <a:cs typeface="ＭＳ Ｐゴシック" charset="0"/>
              </a:rPr>
              <a:t>Agent's </a:t>
            </a:r>
            <a:r>
              <a:rPr lang="en-US" sz="1800" dirty="0">
                <a:ea typeface="ＭＳ Ｐゴシック" charset="0"/>
                <a:cs typeface="ＭＳ Ｐゴシック" charset="0"/>
              </a:rPr>
              <a:t>experience </a:t>
            </a:r>
            <a:r>
              <a:rPr lang="en-US" sz="1800" dirty="0" smtClean="0">
                <a:ea typeface="ＭＳ Ｐゴシック" charset="0"/>
                <a:cs typeface="ＭＳ Ｐゴシック" charset="0"/>
              </a:rPr>
              <a:t>divided </a:t>
            </a:r>
            <a:r>
              <a:rPr lang="en-US" sz="1800" dirty="0">
                <a:ea typeface="ＭＳ Ｐゴシック" charset="0"/>
                <a:cs typeface="ＭＳ Ｐゴシック" charset="0"/>
              </a:rPr>
              <a:t>into atomic "episodes" </a:t>
            </a:r>
            <a:endParaRPr lang="en-US" sz="1800" dirty="0" smtClean="0">
              <a:ea typeface="ＭＳ Ｐゴシック" charset="0"/>
              <a:cs typeface="ＭＳ Ｐゴシック" charset="0"/>
            </a:endParaRPr>
          </a:p>
          <a:p>
            <a:pPr lvl="2" eaLnBrk="1" hangingPunct="1">
              <a:lnSpc>
                <a:spcPct val="90000"/>
              </a:lnSpc>
            </a:pPr>
            <a:r>
              <a:rPr lang="en-US" sz="1600" dirty="0">
                <a:ea typeface="ＭＳ Ｐゴシック" charset="0"/>
                <a:cs typeface="ＭＳ Ｐゴシック" charset="0"/>
              </a:rPr>
              <a:t>E</a:t>
            </a:r>
            <a:r>
              <a:rPr lang="en-US" sz="1600" dirty="0" smtClean="0">
                <a:ea typeface="ＭＳ Ｐゴシック" charset="0"/>
                <a:cs typeface="ＭＳ Ｐゴシック" charset="0"/>
              </a:rPr>
              <a:t>pisode </a:t>
            </a:r>
            <a:r>
              <a:rPr lang="en-US" sz="1600" dirty="0">
                <a:ea typeface="ＭＳ Ｐゴシック" charset="0"/>
                <a:cs typeface="ＭＳ Ｐゴシック" charset="0"/>
              </a:rPr>
              <a:t>consists of the agent perceiving and then performing a single </a:t>
            </a:r>
            <a:r>
              <a:rPr lang="en-US" sz="1600" dirty="0" smtClean="0">
                <a:ea typeface="ＭＳ Ｐゴシック" charset="0"/>
                <a:cs typeface="ＭＳ Ｐゴシック" charset="0"/>
              </a:rPr>
              <a:t>action</a:t>
            </a:r>
          </a:p>
          <a:p>
            <a:pPr lvl="1" eaLnBrk="1" hangingPunct="1">
              <a:lnSpc>
                <a:spcPct val="90000"/>
              </a:lnSpc>
            </a:pPr>
            <a:r>
              <a:rPr lang="en-US" sz="1800" dirty="0" smtClean="0">
                <a:ea typeface="ＭＳ Ｐゴシック" charset="0"/>
                <a:cs typeface="ＭＳ Ｐゴシック" charset="0"/>
              </a:rPr>
              <a:t>Choice </a:t>
            </a:r>
            <a:r>
              <a:rPr lang="en-US" sz="1800" dirty="0">
                <a:ea typeface="ＭＳ Ｐゴシック" charset="0"/>
                <a:cs typeface="ＭＳ Ｐゴシック" charset="0"/>
              </a:rPr>
              <a:t>of action in each episode depends only on the episode itself</a:t>
            </a:r>
            <a:r>
              <a:rPr lang="en-US" sz="1800" dirty="0" smtClean="0">
                <a:ea typeface="ＭＳ Ｐゴシック" charset="0"/>
                <a:cs typeface="ＭＳ Ｐゴシック" charset="0"/>
              </a:rPr>
              <a:t>.</a:t>
            </a:r>
            <a:endParaRPr lang="en-US" sz="1800" dirty="0">
              <a:ea typeface="ＭＳ Ｐゴシック" charset="0"/>
              <a:cs typeface="ＭＳ Ｐゴシック" charset="0"/>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25</a:t>
            </a:fld>
            <a:endParaRPr lang="de-DE" dirty="0"/>
          </a:p>
        </p:txBody>
      </p:sp>
    </p:spTree>
    <p:extLst>
      <p:ext uri="{BB962C8B-B14F-4D97-AF65-F5344CB8AC3E}">
        <p14:creationId xmlns:p14="http://schemas.microsoft.com/office/powerpoint/2010/main" val="2164909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Environment Types</a:t>
            </a:r>
          </a:p>
        </p:txBody>
      </p:sp>
      <p:sp>
        <p:nvSpPr>
          <p:cNvPr id="58370" name="Rectangle 3"/>
          <p:cNvSpPr>
            <a:spLocks noGrp="1" noChangeArrowheads="1"/>
          </p:cNvSpPr>
          <p:nvPr>
            <p:ph type="body" idx="1"/>
          </p:nvPr>
        </p:nvSpPr>
        <p:spPr/>
        <p:txBody>
          <a:bodyPr/>
          <a:lstStyle/>
          <a:p>
            <a:pPr eaLnBrk="1" hangingPunct="1"/>
            <a:r>
              <a:rPr lang="en-US" sz="2400" dirty="0">
                <a:solidFill>
                  <a:srgbClr val="0544FF"/>
                </a:solidFill>
                <a:ea typeface="ＭＳ Ｐゴシック" charset="0"/>
                <a:cs typeface="ＭＳ Ｐゴシック" charset="0"/>
              </a:rPr>
              <a:t>Static</a:t>
            </a:r>
            <a:r>
              <a:rPr lang="en-US" sz="2400" dirty="0">
                <a:solidFill>
                  <a:srgbClr val="FF0000"/>
                </a:solidFill>
                <a:ea typeface="ＭＳ Ｐゴシック" charset="0"/>
                <a:cs typeface="ＭＳ Ｐゴシック" charset="0"/>
              </a:rPr>
              <a:t> </a:t>
            </a:r>
            <a:r>
              <a:rPr lang="en-US" sz="2400" dirty="0">
                <a:ea typeface="ＭＳ Ｐゴシック" charset="0"/>
                <a:cs typeface="ＭＳ Ｐゴシック" charset="0"/>
              </a:rPr>
              <a:t>(vs. dynamic): </a:t>
            </a:r>
            <a:endParaRPr lang="en-US" sz="2400" dirty="0" smtClean="0">
              <a:ea typeface="ＭＳ Ｐゴシック" charset="0"/>
              <a:cs typeface="ＭＳ Ｐゴシック" charset="0"/>
            </a:endParaRPr>
          </a:p>
          <a:p>
            <a:pPr lvl="1" eaLnBrk="1" hangingPunct="1"/>
            <a:r>
              <a:rPr lang="en-US" sz="2200" dirty="0" smtClean="0">
                <a:ea typeface="ＭＳ Ｐゴシック" charset="0"/>
                <a:cs typeface="ＭＳ Ｐゴシック" charset="0"/>
              </a:rPr>
              <a:t>Environment unchanged </a:t>
            </a:r>
            <a:r>
              <a:rPr lang="en-US" sz="2200" dirty="0">
                <a:ea typeface="ＭＳ Ｐゴシック" charset="0"/>
                <a:cs typeface="ＭＳ Ｐゴシック" charset="0"/>
              </a:rPr>
              <a:t>while </a:t>
            </a:r>
            <a:r>
              <a:rPr lang="en-US" sz="2200" dirty="0" smtClean="0">
                <a:ea typeface="ＭＳ Ｐゴシック" charset="0"/>
                <a:cs typeface="ＭＳ Ｐゴシック" charset="0"/>
              </a:rPr>
              <a:t>agent </a:t>
            </a:r>
            <a:r>
              <a:rPr lang="en-US" sz="2200" dirty="0">
                <a:ea typeface="ＭＳ Ｐゴシック" charset="0"/>
                <a:cs typeface="ＭＳ Ｐゴシック" charset="0"/>
              </a:rPr>
              <a:t>is </a:t>
            </a:r>
            <a:r>
              <a:rPr lang="en-US" sz="2200" dirty="0" smtClean="0">
                <a:ea typeface="ＭＳ Ｐゴシック" charset="0"/>
                <a:cs typeface="ＭＳ Ｐゴシック" charset="0"/>
              </a:rPr>
              <a:t>deliberating</a:t>
            </a:r>
          </a:p>
          <a:p>
            <a:pPr lvl="1" eaLnBrk="1" hangingPunct="1"/>
            <a:r>
              <a:rPr lang="en-US" sz="2200" dirty="0" smtClean="0">
                <a:ea typeface="ＭＳ Ｐゴシック" charset="0"/>
                <a:cs typeface="ＭＳ Ｐゴシック" charset="0"/>
              </a:rPr>
              <a:t>Environment </a:t>
            </a:r>
            <a:r>
              <a:rPr lang="en-US" sz="2200" dirty="0">
                <a:ea typeface="ＭＳ Ｐゴシック" charset="0"/>
                <a:cs typeface="ＭＳ Ｐゴシック" charset="0"/>
              </a:rPr>
              <a:t>is </a:t>
            </a:r>
            <a:r>
              <a:rPr lang="en-US" sz="2200" dirty="0" err="1">
                <a:solidFill>
                  <a:srgbClr val="0544FF"/>
                </a:solidFill>
                <a:ea typeface="ＭＳ Ｐゴシック" charset="0"/>
                <a:cs typeface="ＭＳ Ｐゴシック" charset="0"/>
              </a:rPr>
              <a:t>semidynamic</a:t>
            </a:r>
            <a:r>
              <a:rPr lang="en-US" sz="2200" dirty="0">
                <a:solidFill>
                  <a:srgbClr val="0544FF"/>
                </a:solidFill>
                <a:ea typeface="ＭＳ Ｐゴシック" charset="0"/>
                <a:cs typeface="ＭＳ Ｐゴシック" charset="0"/>
              </a:rPr>
              <a:t> </a:t>
            </a:r>
            <a:r>
              <a:rPr lang="en-US" sz="2200" dirty="0">
                <a:ea typeface="ＭＳ Ｐゴシック" charset="0"/>
                <a:cs typeface="ＭＳ Ｐゴシック" charset="0"/>
              </a:rPr>
              <a:t>if the environment itself </a:t>
            </a:r>
            <a:r>
              <a:rPr lang="en-US" sz="2200" dirty="0" smtClean="0">
                <a:ea typeface="ＭＳ Ｐゴシック" charset="0"/>
                <a:cs typeface="ＭＳ Ｐゴシック" charset="0"/>
              </a:rPr>
              <a:t/>
            </a:r>
            <a:br>
              <a:rPr lang="en-US" sz="2200" dirty="0" smtClean="0">
                <a:ea typeface="ＭＳ Ｐゴシック" charset="0"/>
                <a:cs typeface="ＭＳ Ｐゴシック" charset="0"/>
              </a:rPr>
            </a:br>
            <a:r>
              <a:rPr lang="en-US" sz="2200" dirty="0" smtClean="0">
                <a:ea typeface="ＭＳ Ｐゴシック" charset="0"/>
                <a:cs typeface="ＭＳ Ｐゴシック" charset="0"/>
              </a:rPr>
              <a:t>does </a:t>
            </a:r>
            <a:r>
              <a:rPr lang="en-US" sz="2200" dirty="0">
                <a:ea typeface="ＭＳ Ｐゴシック" charset="0"/>
                <a:cs typeface="ＭＳ Ｐゴシック" charset="0"/>
              </a:rPr>
              <a:t>not change with the passage of time but the agent's performance score </a:t>
            </a:r>
            <a:r>
              <a:rPr lang="en-US" sz="2200" dirty="0" smtClean="0">
                <a:ea typeface="ＭＳ Ｐゴシック" charset="0"/>
                <a:cs typeface="ＭＳ Ｐゴシック" charset="0"/>
              </a:rPr>
              <a:t>does</a:t>
            </a:r>
          </a:p>
          <a:p>
            <a:pPr eaLnBrk="1" hangingPunct="1"/>
            <a:endParaRPr lang="en-US" sz="2400" dirty="0">
              <a:ea typeface="ＭＳ Ｐゴシック" charset="0"/>
              <a:cs typeface="ＭＳ Ｐゴシック" charset="0"/>
            </a:endParaRPr>
          </a:p>
          <a:p>
            <a:pPr eaLnBrk="1" hangingPunct="1"/>
            <a:r>
              <a:rPr lang="en-US" sz="2400" dirty="0">
                <a:solidFill>
                  <a:srgbClr val="0544FF"/>
                </a:solidFill>
                <a:ea typeface="ＭＳ Ｐゴシック" charset="0"/>
                <a:cs typeface="ＭＳ Ｐゴシック" charset="0"/>
              </a:rPr>
              <a:t>Discrete </a:t>
            </a:r>
            <a:r>
              <a:rPr lang="en-US" sz="2400" dirty="0">
                <a:ea typeface="ＭＳ Ｐゴシック" charset="0"/>
                <a:cs typeface="ＭＳ Ｐゴシック" charset="0"/>
              </a:rPr>
              <a:t>(vs. continuous): </a:t>
            </a:r>
            <a:endParaRPr lang="en-US" sz="2400" dirty="0" smtClean="0">
              <a:ea typeface="ＭＳ Ｐゴシック" charset="0"/>
              <a:cs typeface="ＭＳ Ｐゴシック" charset="0"/>
            </a:endParaRPr>
          </a:p>
          <a:p>
            <a:pPr lvl="1" eaLnBrk="1" hangingPunct="1"/>
            <a:r>
              <a:rPr lang="en-US" sz="2200" dirty="0" smtClean="0">
                <a:ea typeface="ＭＳ Ｐゴシック" charset="0"/>
                <a:cs typeface="ＭＳ Ｐゴシック" charset="0"/>
              </a:rPr>
              <a:t>There is a limited </a:t>
            </a:r>
            <a:r>
              <a:rPr lang="en-US" sz="2200" dirty="0">
                <a:ea typeface="ＭＳ Ｐゴシック" charset="0"/>
                <a:cs typeface="ＭＳ Ｐゴシック" charset="0"/>
              </a:rPr>
              <a:t>number of distinct, </a:t>
            </a:r>
            <a:r>
              <a:rPr lang="en-US" sz="2200" dirty="0" smtClean="0">
                <a:ea typeface="ＭＳ Ｐゴシック" charset="0"/>
                <a:cs typeface="ＭＳ Ｐゴシック" charset="0"/>
              </a:rPr>
              <a:t/>
            </a:r>
            <a:br>
              <a:rPr lang="en-US" sz="2200" dirty="0" smtClean="0">
                <a:ea typeface="ＭＳ Ｐゴシック" charset="0"/>
                <a:cs typeface="ＭＳ Ｐゴシック" charset="0"/>
              </a:rPr>
            </a:br>
            <a:r>
              <a:rPr lang="en-US" sz="2200" dirty="0" smtClean="0">
                <a:ea typeface="ＭＳ Ｐゴシック" charset="0"/>
                <a:cs typeface="ＭＳ Ｐゴシック" charset="0"/>
              </a:rPr>
              <a:t>clearly </a:t>
            </a:r>
            <a:r>
              <a:rPr lang="en-US" sz="2200" dirty="0">
                <a:ea typeface="ＭＳ Ｐゴシック" charset="0"/>
                <a:cs typeface="ＭＳ Ｐゴシック" charset="0"/>
              </a:rPr>
              <a:t>defined percepts and </a:t>
            </a:r>
            <a:r>
              <a:rPr lang="en-US" sz="2200" dirty="0" smtClean="0">
                <a:ea typeface="ＭＳ Ｐゴシック" charset="0"/>
                <a:cs typeface="ＭＳ Ｐゴシック" charset="0"/>
              </a:rPr>
              <a:t>actions</a:t>
            </a:r>
          </a:p>
          <a:p>
            <a:pPr eaLnBrk="1" hangingPunct="1"/>
            <a:endParaRPr lang="en-US" sz="2400" dirty="0">
              <a:ea typeface="ＭＳ Ｐゴシック" charset="0"/>
              <a:cs typeface="ＭＳ Ｐゴシック" charset="0"/>
            </a:endParaRPr>
          </a:p>
          <a:p>
            <a:pPr eaLnBrk="1" hangingPunct="1"/>
            <a:r>
              <a:rPr lang="en-US" sz="2400" dirty="0">
                <a:solidFill>
                  <a:srgbClr val="0544FF"/>
                </a:solidFill>
                <a:ea typeface="ＭＳ Ｐゴシック" charset="0"/>
                <a:cs typeface="ＭＳ Ｐゴシック" charset="0"/>
              </a:rPr>
              <a:t>Single agent </a:t>
            </a:r>
            <a:r>
              <a:rPr lang="en-US" sz="2400" dirty="0">
                <a:ea typeface="ＭＳ Ｐゴシック" charset="0"/>
                <a:cs typeface="ＭＳ Ｐゴシック" charset="0"/>
              </a:rPr>
              <a:t>(vs. </a:t>
            </a:r>
            <a:r>
              <a:rPr lang="en-US" sz="2400" dirty="0" err="1">
                <a:ea typeface="ＭＳ Ｐゴシック" charset="0"/>
                <a:cs typeface="ＭＳ Ｐゴシック" charset="0"/>
              </a:rPr>
              <a:t>multiagent</a:t>
            </a:r>
            <a:r>
              <a:rPr lang="en-US" sz="2400" dirty="0">
                <a:ea typeface="ＭＳ Ｐゴシック" charset="0"/>
                <a:cs typeface="ＭＳ Ｐゴシック" charset="0"/>
              </a:rPr>
              <a:t>): </a:t>
            </a:r>
            <a:endParaRPr lang="en-US" sz="2400" dirty="0">
              <a:ea typeface="ＭＳ Ｐゴシック" charset="0"/>
            </a:endParaRPr>
          </a:p>
          <a:p>
            <a:pPr lvl="1" eaLnBrk="1" hangingPunct="1"/>
            <a:r>
              <a:rPr lang="en-US" sz="2200" dirty="0" smtClean="0">
                <a:ea typeface="ＭＳ Ｐゴシック" charset="0"/>
                <a:cs typeface="ＭＳ Ｐゴシック" charset="0"/>
              </a:rPr>
              <a:t>An </a:t>
            </a:r>
            <a:r>
              <a:rPr lang="en-US" sz="2200" dirty="0">
                <a:ea typeface="ＭＳ Ｐゴシック" charset="0"/>
                <a:cs typeface="ＭＳ Ｐゴシック" charset="0"/>
              </a:rPr>
              <a:t>agent operating by itself in an </a:t>
            </a:r>
            <a:r>
              <a:rPr lang="en-US" sz="2200" dirty="0" smtClean="0">
                <a:ea typeface="ＭＳ Ｐゴシック" charset="0"/>
                <a:cs typeface="ＭＳ Ｐゴシック" charset="0"/>
              </a:rPr>
              <a:t>environment</a:t>
            </a:r>
          </a:p>
          <a:p>
            <a:pPr eaLnBrk="1" hangingPunct="1"/>
            <a:endParaRPr lang="en-US" sz="2400" dirty="0">
              <a:ea typeface="ＭＳ Ｐゴシック" charset="0"/>
              <a:cs typeface="ＭＳ Ｐゴシック" charset="0"/>
            </a:endParaRP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26</a:t>
            </a:fld>
            <a:endParaRPr lang="de-DE" dirty="0"/>
          </a:p>
        </p:txBody>
      </p:sp>
    </p:spTree>
    <p:extLst>
      <p:ext uri="{BB962C8B-B14F-4D97-AF65-F5344CB8AC3E}">
        <p14:creationId xmlns:p14="http://schemas.microsoft.com/office/powerpoint/2010/main" val="9421523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Environment Types</a:t>
            </a:r>
          </a:p>
        </p:txBody>
      </p:sp>
      <p:sp>
        <p:nvSpPr>
          <p:cNvPr id="60418" name="Rectangle 3"/>
          <p:cNvSpPr>
            <a:spLocks noGrp="1" noChangeArrowheads="1"/>
          </p:cNvSpPr>
          <p:nvPr>
            <p:ph type="body" idx="1"/>
          </p:nvPr>
        </p:nvSpPr>
        <p:spPr/>
        <p:txBody>
          <a:bodyPr/>
          <a:lstStyle/>
          <a:p>
            <a:pPr eaLnBrk="1" hangingPunct="1">
              <a:lnSpc>
                <a:spcPct val="80000"/>
              </a:lnSpc>
              <a:buFont typeface="Times" charset="0"/>
              <a:buNone/>
            </a:pPr>
            <a:r>
              <a:rPr lang="en-US" sz="2000" dirty="0">
                <a:latin typeface="Lucida Grande" charset="0"/>
                <a:ea typeface="ＭＳ Ｐゴシック" charset="0"/>
                <a:cs typeface="ＭＳ Ｐゴシック" charset="0"/>
              </a:rPr>
              <a:t>				Chess with 	Chess without 	Taxi driving </a:t>
            </a:r>
          </a:p>
          <a:p>
            <a:pPr eaLnBrk="1" hangingPunct="1">
              <a:lnSpc>
                <a:spcPct val="80000"/>
              </a:lnSpc>
              <a:buFont typeface="Times" charset="0"/>
              <a:buNone/>
            </a:pPr>
            <a:r>
              <a:rPr lang="en-US" sz="2000" dirty="0">
                <a:latin typeface="Lucida Grande" charset="0"/>
                <a:ea typeface="ＭＳ Ｐゴシック" charset="0"/>
                <a:cs typeface="ＭＳ Ｐゴシック" charset="0"/>
              </a:rPr>
              <a:t>				a clock		a clock</a:t>
            </a:r>
          </a:p>
          <a:p>
            <a:pPr eaLnBrk="1" hangingPunct="1">
              <a:lnSpc>
                <a:spcPct val="80000"/>
              </a:lnSpc>
              <a:buFont typeface="Times" charset="0"/>
              <a:buNone/>
            </a:pPr>
            <a:r>
              <a:rPr lang="en-US" sz="2000" dirty="0">
                <a:latin typeface="Lucida Grande" charset="0"/>
                <a:ea typeface="ＭＳ Ｐゴシック" charset="0"/>
                <a:cs typeface="ＭＳ Ｐゴシック" charset="0"/>
              </a:rPr>
              <a:t>Fully observable	Yes		Yes		No </a:t>
            </a:r>
          </a:p>
          <a:p>
            <a:pPr eaLnBrk="1" hangingPunct="1">
              <a:lnSpc>
                <a:spcPct val="80000"/>
              </a:lnSpc>
              <a:buFont typeface="Times" charset="0"/>
              <a:buNone/>
            </a:pPr>
            <a:r>
              <a:rPr lang="en-US" sz="2000" dirty="0">
                <a:latin typeface="Lucida Grande" charset="0"/>
                <a:ea typeface="ＭＳ Ｐゴシック" charset="0"/>
                <a:cs typeface="ＭＳ Ｐゴシック" charset="0"/>
              </a:rPr>
              <a:t>Deterministic		Strategic	Strategic	No </a:t>
            </a:r>
          </a:p>
          <a:p>
            <a:pPr eaLnBrk="1" hangingPunct="1">
              <a:lnSpc>
                <a:spcPct val="80000"/>
              </a:lnSpc>
              <a:buFont typeface="Times" charset="0"/>
              <a:buNone/>
            </a:pPr>
            <a:r>
              <a:rPr lang="en-US" sz="2000" dirty="0">
                <a:latin typeface="Lucida Grande" charset="0"/>
                <a:ea typeface="ＭＳ Ｐゴシック" charset="0"/>
                <a:cs typeface="ＭＳ Ｐゴシック" charset="0"/>
              </a:rPr>
              <a:t>Episodic          		No		No		No </a:t>
            </a:r>
          </a:p>
          <a:p>
            <a:pPr eaLnBrk="1" hangingPunct="1">
              <a:lnSpc>
                <a:spcPct val="80000"/>
              </a:lnSpc>
              <a:buFont typeface="Times" charset="0"/>
              <a:buNone/>
            </a:pPr>
            <a:r>
              <a:rPr lang="en-US" sz="2000" dirty="0">
                <a:latin typeface="Lucida Grande" charset="0"/>
                <a:ea typeface="ＭＳ Ｐゴシック" charset="0"/>
                <a:cs typeface="ＭＳ Ｐゴシック" charset="0"/>
              </a:rPr>
              <a:t>Static 			Semi		Yes 		No </a:t>
            </a:r>
          </a:p>
          <a:p>
            <a:pPr eaLnBrk="1" hangingPunct="1">
              <a:lnSpc>
                <a:spcPct val="80000"/>
              </a:lnSpc>
              <a:buFont typeface="Times" charset="0"/>
              <a:buNone/>
            </a:pPr>
            <a:r>
              <a:rPr lang="en-US" sz="2000" dirty="0">
                <a:latin typeface="Lucida Grande" charset="0"/>
                <a:ea typeface="ＭＳ Ｐゴシック" charset="0"/>
                <a:cs typeface="ＭＳ Ｐゴシック" charset="0"/>
              </a:rPr>
              <a:t>Discrete		Yes 		Yes		No</a:t>
            </a:r>
          </a:p>
          <a:p>
            <a:pPr eaLnBrk="1" hangingPunct="1">
              <a:lnSpc>
                <a:spcPct val="80000"/>
              </a:lnSpc>
              <a:buFont typeface="Times" charset="0"/>
              <a:buNone/>
            </a:pPr>
            <a:r>
              <a:rPr lang="en-US" sz="2000" dirty="0">
                <a:latin typeface="Lucida Grande" charset="0"/>
                <a:ea typeface="ＭＳ Ｐゴシック" charset="0"/>
                <a:cs typeface="ＭＳ Ｐゴシック" charset="0"/>
              </a:rPr>
              <a:t>Single agent		No		No		No </a:t>
            </a:r>
          </a:p>
          <a:p>
            <a:pPr eaLnBrk="1" hangingPunct="1">
              <a:lnSpc>
                <a:spcPct val="80000"/>
              </a:lnSpc>
            </a:pPr>
            <a:endParaRPr lang="en-US" sz="2000" dirty="0">
              <a:latin typeface="Lucida Grande" charset="0"/>
              <a:ea typeface="ＭＳ Ｐゴシック" charset="0"/>
              <a:cs typeface="ＭＳ Ｐゴシック" charset="0"/>
            </a:endParaRPr>
          </a:p>
        </p:txBody>
      </p:sp>
      <p:graphicFrame>
        <p:nvGraphicFramePr>
          <p:cNvPr id="300036" name="Group 4"/>
          <p:cNvGraphicFramePr>
            <a:graphicFrameLocks noGrp="1"/>
          </p:cNvGraphicFramePr>
          <p:nvPr>
            <p:extLst>
              <p:ext uri="{D42A27DB-BD31-4B8C-83A1-F6EECF244321}">
                <p14:modId xmlns:p14="http://schemas.microsoft.com/office/powerpoint/2010/main" val="1484509937"/>
              </p:ext>
            </p:extLst>
          </p:nvPr>
        </p:nvGraphicFramePr>
        <p:xfrm>
          <a:off x="3124200" y="1812032"/>
          <a:ext cx="5410200" cy="1905000"/>
        </p:xfrm>
        <a:graphic>
          <a:graphicData uri="http://schemas.openxmlformats.org/drawingml/2006/table">
            <a:tbl>
              <a:tblPr/>
              <a:tblGrid>
                <a:gridCol w="5410200"/>
              </a:tblGrid>
              <a:tr h="1905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sz="2800" b="0" i="0" u="none" strike="noStrike" cap="none" normalizeH="0" baseline="0" dirty="0">
                        <a:ln>
                          <a:noFill/>
                        </a:ln>
                        <a:solidFill>
                          <a:schemeClr val="tx1"/>
                        </a:solidFill>
                        <a:effectLst/>
                        <a:latin typeface="Lucida Grande"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25" name="Rechteck 4"/>
          <p:cNvSpPr>
            <a:spLocks noChangeArrowheads="1"/>
          </p:cNvSpPr>
          <p:nvPr/>
        </p:nvSpPr>
        <p:spPr bwMode="auto">
          <a:xfrm>
            <a:off x="3200400" y="2420888"/>
            <a:ext cx="5257800" cy="1224136"/>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27</a:t>
            </a:fld>
            <a:endParaRPr lang="de-DE" dirty="0"/>
          </a:p>
        </p:txBody>
      </p:sp>
    </p:spTree>
    <p:extLst>
      <p:ext uri="{BB962C8B-B14F-4D97-AF65-F5344CB8AC3E}">
        <p14:creationId xmlns:p14="http://schemas.microsoft.com/office/powerpoint/2010/main" val="2569344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Environment Types</a:t>
            </a:r>
          </a:p>
        </p:txBody>
      </p:sp>
      <p:sp>
        <p:nvSpPr>
          <p:cNvPr id="62466" name="Rectangle 3"/>
          <p:cNvSpPr>
            <a:spLocks noGrp="1" noChangeArrowheads="1"/>
          </p:cNvSpPr>
          <p:nvPr>
            <p:ph type="body" idx="1"/>
          </p:nvPr>
        </p:nvSpPr>
        <p:spPr/>
        <p:txBody>
          <a:bodyPr/>
          <a:lstStyle/>
          <a:p>
            <a:pPr eaLnBrk="1" hangingPunct="1">
              <a:lnSpc>
                <a:spcPct val="80000"/>
              </a:lnSpc>
              <a:buFont typeface="Times" charset="0"/>
              <a:buNone/>
            </a:pPr>
            <a:r>
              <a:rPr lang="en-US" sz="2000" dirty="0">
                <a:latin typeface="Lucida Grande" charset="0"/>
                <a:ea typeface="ＭＳ Ｐゴシック" charset="0"/>
                <a:cs typeface="ＭＳ Ｐゴシック" charset="0"/>
              </a:rPr>
              <a:t>				Chess with 	Chess without 	Taxi driving </a:t>
            </a:r>
          </a:p>
          <a:p>
            <a:pPr eaLnBrk="1" hangingPunct="1">
              <a:lnSpc>
                <a:spcPct val="80000"/>
              </a:lnSpc>
              <a:buFont typeface="Times" charset="0"/>
              <a:buNone/>
            </a:pPr>
            <a:r>
              <a:rPr lang="en-US" sz="2000" dirty="0">
                <a:latin typeface="Lucida Grande" charset="0"/>
                <a:ea typeface="ＭＳ Ｐゴシック" charset="0"/>
                <a:cs typeface="ＭＳ Ｐゴシック" charset="0"/>
              </a:rPr>
              <a:t>				a clock		a clock</a:t>
            </a:r>
          </a:p>
          <a:p>
            <a:pPr eaLnBrk="1" hangingPunct="1">
              <a:lnSpc>
                <a:spcPct val="80000"/>
              </a:lnSpc>
              <a:buFont typeface="Times" charset="0"/>
              <a:buNone/>
            </a:pPr>
            <a:r>
              <a:rPr lang="en-US" sz="2000" dirty="0">
                <a:latin typeface="Lucida Grande" charset="0"/>
                <a:ea typeface="ＭＳ Ｐゴシック" charset="0"/>
                <a:cs typeface="ＭＳ Ｐゴシック" charset="0"/>
              </a:rPr>
              <a:t>Fully observable	Yes		Yes		No </a:t>
            </a:r>
          </a:p>
          <a:p>
            <a:pPr eaLnBrk="1" hangingPunct="1">
              <a:lnSpc>
                <a:spcPct val="80000"/>
              </a:lnSpc>
              <a:buFont typeface="Times" charset="0"/>
              <a:buNone/>
            </a:pPr>
            <a:r>
              <a:rPr lang="en-US" sz="2000" dirty="0">
                <a:latin typeface="Lucida Grande" charset="0"/>
                <a:ea typeface="ＭＳ Ｐゴシック" charset="0"/>
                <a:cs typeface="ＭＳ Ｐゴシック" charset="0"/>
              </a:rPr>
              <a:t>Deterministic		Strategic	Strategic	No </a:t>
            </a:r>
          </a:p>
          <a:p>
            <a:pPr eaLnBrk="1" hangingPunct="1">
              <a:lnSpc>
                <a:spcPct val="80000"/>
              </a:lnSpc>
              <a:buFont typeface="Times" charset="0"/>
              <a:buNone/>
            </a:pPr>
            <a:r>
              <a:rPr lang="en-US" sz="2000" dirty="0">
                <a:latin typeface="Lucida Grande" charset="0"/>
                <a:ea typeface="ＭＳ Ｐゴシック" charset="0"/>
                <a:cs typeface="ＭＳ Ｐゴシック" charset="0"/>
              </a:rPr>
              <a:t>Episodic          	</a:t>
            </a:r>
            <a:r>
              <a:rPr lang="en-US" sz="2000" dirty="0" smtClean="0">
                <a:latin typeface="Lucida Grande" charset="0"/>
                <a:ea typeface="ＭＳ Ｐゴシック" charset="0"/>
                <a:cs typeface="ＭＳ Ｐゴシック" charset="0"/>
              </a:rPr>
              <a:t>No</a:t>
            </a:r>
            <a:r>
              <a:rPr lang="en-US" sz="2000" dirty="0">
                <a:latin typeface="Lucida Grande" charset="0"/>
                <a:ea typeface="ＭＳ Ｐゴシック" charset="0"/>
                <a:cs typeface="ＭＳ Ｐゴシック" charset="0"/>
              </a:rPr>
              <a:t>		No		No </a:t>
            </a:r>
          </a:p>
          <a:p>
            <a:pPr eaLnBrk="1" hangingPunct="1">
              <a:lnSpc>
                <a:spcPct val="80000"/>
              </a:lnSpc>
              <a:buFont typeface="Times" charset="0"/>
              <a:buNone/>
            </a:pPr>
            <a:r>
              <a:rPr lang="en-US" sz="2000" dirty="0">
                <a:latin typeface="Lucida Grande" charset="0"/>
                <a:ea typeface="ＭＳ Ｐゴシック" charset="0"/>
                <a:cs typeface="ＭＳ Ｐゴシック" charset="0"/>
              </a:rPr>
              <a:t>Static 			Semi		Yes 		No </a:t>
            </a:r>
          </a:p>
          <a:p>
            <a:pPr eaLnBrk="1" hangingPunct="1">
              <a:lnSpc>
                <a:spcPct val="80000"/>
              </a:lnSpc>
              <a:buFont typeface="Times" charset="0"/>
              <a:buNone/>
            </a:pPr>
            <a:r>
              <a:rPr lang="en-US" sz="2000" dirty="0">
                <a:latin typeface="Lucida Grande" charset="0"/>
                <a:ea typeface="ＭＳ Ｐゴシック" charset="0"/>
                <a:cs typeface="ＭＳ Ｐゴシック" charset="0"/>
              </a:rPr>
              <a:t>Discrete		Yes 		Yes		No</a:t>
            </a:r>
          </a:p>
          <a:p>
            <a:pPr eaLnBrk="1" hangingPunct="1">
              <a:lnSpc>
                <a:spcPct val="80000"/>
              </a:lnSpc>
              <a:buFont typeface="Times" charset="0"/>
              <a:buNone/>
            </a:pPr>
            <a:r>
              <a:rPr lang="en-US" sz="2000" dirty="0">
                <a:latin typeface="Lucida Grande" charset="0"/>
                <a:ea typeface="ＭＳ Ｐゴシック" charset="0"/>
                <a:cs typeface="ＭＳ Ｐゴシック" charset="0"/>
              </a:rPr>
              <a:t>Single agent		No		No		No </a:t>
            </a:r>
          </a:p>
          <a:p>
            <a:pPr eaLnBrk="1" hangingPunct="1">
              <a:lnSpc>
                <a:spcPct val="80000"/>
              </a:lnSpc>
            </a:pPr>
            <a:endParaRPr lang="en-US" sz="2000" dirty="0">
              <a:latin typeface="Lucida Grande" charset="0"/>
              <a:ea typeface="ＭＳ Ｐゴシック" charset="0"/>
              <a:cs typeface="ＭＳ Ｐゴシック" charset="0"/>
            </a:endParaRPr>
          </a:p>
        </p:txBody>
      </p:sp>
      <p:sp>
        <p:nvSpPr>
          <p:cNvPr id="62473" name="Rechteck 4"/>
          <p:cNvSpPr>
            <a:spLocks noChangeArrowheads="1"/>
          </p:cNvSpPr>
          <p:nvPr/>
        </p:nvSpPr>
        <p:spPr bwMode="auto">
          <a:xfrm>
            <a:off x="3203848" y="2708920"/>
            <a:ext cx="5257800" cy="936104"/>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28</a:t>
            </a:fld>
            <a:endParaRPr lang="de-DE" dirty="0"/>
          </a:p>
        </p:txBody>
      </p:sp>
      <p:graphicFrame>
        <p:nvGraphicFramePr>
          <p:cNvPr id="9" name="Group 4"/>
          <p:cNvGraphicFramePr>
            <a:graphicFrameLocks noGrp="1"/>
          </p:cNvGraphicFramePr>
          <p:nvPr>
            <p:extLst>
              <p:ext uri="{D42A27DB-BD31-4B8C-83A1-F6EECF244321}">
                <p14:modId xmlns:p14="http://schemas.microsoft.com/office/powerpoint/2010/main" val="314911216"/>
              </p:ext>
            </p:extLst>
          </p:nvPr>
        </p:nvGraphicFramePr>
        <p:xfrm>
          <a:off x="3124200" y="1812032"/>
          <a:ext cx="5410200" cy="1905000"/>
        </p:xfrm>
        <a:graphic>
          <a:graphicData uri="http://schemas.openxmlformats.org/drawingml/2006/table">
            <a:tbl>
              <a:tblPr/>
              <a:tblGrid>
                <a:gridCol w="5410200"/>
              </a:tblGrid>
              <a:tr h="1905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sz="2800" b="0" i="0" u="none" strike="noStrike" cap="none" normalizeH="0" baseline="0" dirty="0">
                        <a:ln>
                          <a:noFill/>
                        </a:ln>
                        <a:solidFill>
                          <a:schemeClr val="tx1"/>
                        </a:solidFill>
                        <a:effectLst/>
                        <a:latin typeface="Lucida Grande"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962830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Environment Types</a:t>
            </a:r>
          </a:p>
        </p:txBody>
      </p:sp>
      <p:sp>
        <p:nvSpPr>
          <p:cNvPr id="64514" name="Rectangle 3"/>
          <p:cNvSpPr>
            <a:spLocks noGrp="1" noChangeArrowheads="1"/>
          </p:cNvSpPr>
          <p:nvPr>
            <p:ph type="body" idx="1"/>
          </p:nvPr>
        </p:nvSpPr>
        <p:spPr/>
        <p:txBody>
          <a:bodyPr/>
          <a:lstStyle/>
          <a:p>
            <a:pPr eaLnBrk="1" hangingPunct="1">
              <a:lnSpc>
                <a:spcPct val="80000"/>
              </a:lnSpc>
              <a:buFont typeface="Times" charset="0"/>
              <a:buNone/>
            </a:pPr>
            <a:r>
              <a:rPr lang="en-US" sz="2000" dirty="0">
                <a:latin typeface="Lucida Grande" charset="0"/>
                <a:ea typeface="ＭＳ Ｐゴシック" charset="0"/>
                <a:cs typeface="ＭＳ Ｐゴシック" charset="0"/>
              </a:rPr>
              <a:t>				Chess with 	Chess without 	Taxi driving </a:t>
            </a:r>
          </a:p>
          <a:p>
            <a:pPr eaLnBrk="1" hangingPunct="1">
              <a:lnSpc>
                <a:spcPct val="80000"/>
              </a:lnSpc>
              <a:buFont typeface="Times" charset="0"/>
              <a:buNone/>
            </a:pPr>
            <a:r>
              <a:rPr lang="en-US" sz="2000" dirty="0">
                <a:latin typeface="Lucida Grande" charset="0"/>
                <a:ea typeface="ＭＳ Ｐゴシック" charset="0"/>
                <a:cs typeface="ＭＳ Ｐゴシック" charset="0"/>
              </a:rPr>
              <a:t>				a clock		a clock</a:t>
            </a:r>
          </a:p>
          <a:p>
            <a:pPr eaLnBrk="1" hangingPunct="1">
              <a:lnSpc>
                <a:spcPct val="80000"/>
              </a:lnSpc>
              <a:buFont typeface="Times" charset="0"/>
              <a:buNone/>
            </a:pPr>
            <a:r>
              <a:rPr lang="en-US" sz="2000" dirty="0">
                <a:latin typeface="Lucida Grande" charset="0"/>
                <a:ea typeface="ＭＳ Ｐゴシック" charset="0"/>
                <a:cs typeface="ＭＳ Ｐゴシック" charset="0"/>
              </a:rPr>
              <a:t>Fully observable	Yes		Yes		No </a:t>
            </a:r>
          </a:p>
          <a:p>
            <a:pPr eaLnBrk="1" hangingPunct="1">
              <a:lnSpc>
                <a:spcPct val="80000"/>
              </a:lnSpc>
              <a:buFont typeface="Times" charset="0"/>
              <a:buNone/>
            </a:pPr>
            <a:r>
              <a:rPr lang="en-US" sz="2000" dirty="0">
                <a:latin typeface="Lucida Grande" charset="0"/>
                <a:ea typeface="ＭＳ Ｐゴシック" charset="0"/>
                <a:cs typeface="ＭＳ Ｐゴシック" charset="0"/>
              </a:rPr>
              <a:t>Deterministic		Strategic	Strategic	No </a:t>
            </a:r>
          </a:p>
          <a:p>
            <a:pPr eaLnBrk="1" hangingPunct="1">
              <a:lnSpc>
                <a:spcPct val="80000"/>
              </a:lnSpc>
              <a:buFont typeface="Times" charset="0"/>
              <a:buNone/>
            </a:pPr>
            <a:r>
              <a:rPr lang="en-US" sz="2000" dirty="0">
                <a:latin typeface="Lucida Grande" charset="0"/>
                <a:ea typeface="ＭＳ Ｐゴシック" charset="0"/>
                <a:cs typeface="ＭＳ Ｐゴシック" charset="0"/>
              </a:rPr>
              <a:t>Episodic          	</a:t>
            </a:r>
            <a:r>
              <a:rPr lang="en-US" sz="2000" dirty="0" smtClean="0">
                <a:latin typeface="Lucida Grande" charset="0"/>
                <a:ea typeface="ＭＳ Ｐゴシック" charset="0"/>
                <a:cs typeface="ＭＳ Ｐゴシック" charset="0"/>
              </a:rPr>
              <a:t>No</a:t>
            </a:r>
            <a:r>
              <a:rPr lang="en-US" sz="2000" dirty="0">
                <a:latin typeface="Lucida Grande" charset="0"/>
                <a:ea typeface="ＭＳ Ｐゴシック" charset="0"/>
                <a:cs typeface="ＭＳ Ｐゴシック" charset="0"/>
              </a:rPr>
              <a:t>		No		No </a:t>
            </a:r>
          </a:p>
          <a:p>
            <a:pPr eaLnBrk="1" hangingPunct="1">
              <a:lnSpc>
                <a:spcPct val="80000"/>
              </a:lnSpc>
              <a:buFont typeface="Times" charset="0"/>
              <a:buNone/>
            </a:pPr>
            <a:r>
              <a:rPr lang="en-US" sz="2000" dirty="0">
                <a:latin typeface="Lucida Grande" charset="0"/>
                <a:ea typeface="ＭＳ Ｐゴシック" charset="0"/>
                <a:cs typeface="ＭＳ Ｐゴシック" charset="0"/>
              </a:rPr>
              <a:t>Static 			Semi		Yes 		No </a:t>
            </a:r>
          </a:p>
          <a:p>
            <a:pPr eaLnBrk="1" hangingPunct="1">
              <a:lnSpc>
                <a:spcPct val="80000"/>
              </a:lnSpc>
              <a:buFont typeface="Times" charset="0"/>
              <a:buNone/>
            </a:pPr>
            <a:r>
              <a:rPr lang="en-US" sz="2000" dirty="0">
                <a:latin typeface="Lucida Grande" charset="0"/>
                <a:ea typeface="ＭＳ Ｐゴシック" charset="0"/>
                <a:cs typeface="ＭＳ Ｐゴシック" charset="0"/>
              </a:rPr>
              <a:t>Discrete		Yes 		Yes		No</a:t>
            </a:r>
          </a:p>
          <a:p>
            <a:pPr eaLnBrk="1" hangingPunct="1">
              <a:lnSpc>
                <a:spcPct val="80000"/>
              </a:lnSpc>
              <a:buFont typeface="Times" charset="0"/>
              <a:buNone/>
            </a:pPr>
            <a:r>
              <a:rPr lang="en-US" sz="2000" dirty="0">
                <a:latin typeface="Lucida Grande" charset="0"/>
                <a:ea typeface="ＭＳ Ｐゴシック" charset="0"/>
                <a:cs typeface="ＭＳ Ｐゴシック" charset="0"/>
              </a:rPr>
              <a:t>Single agent		No		No		No </a:t>
            </a:r>
            <a:endParaRPr lang="en-US" sz="2000" dirty="0" smtClean="0">
              <a:latin typeface="Lucida Grande" charset="0"/>
              <a:ea typeface="ＭＳ Ｐゴシック" charset="0"/>
              <a:cs typeface="ＭＳ Ｐゴシック" charset="0"/>
            </a:endParaRPr>
          </a:p>
          <a:p>
            <a:pPr eaLnBrk="1" hangingPunct="1">
              <a:lnSpc>
                <a:spcPct val="80000"/>
              </a:lnSpc>
              <a:buFont typeface="Times" charset="0"/>
              <a:buNone/>
            </a:pPr>
            <a:endParaRPr lang="en-US" sz="2000" dirty="0">
              <a:latin typeface="Lucida Grande" charset="0"/>
              <a:ea typeface="ＭＳ Ｐゴシック" charset="0"/>
              <a:cs typeface="ＭＳ Ｐゴシック" charset="0"/>
            </a:endParaRPr>
          </a:p>
        </p:txBody>
      </p:sp>
      <p:sp>
        <p:nvSpPr>
          <p:cNvPr id="64521" name="Rechteck 4"/>
          <p:cNvSpPr>
            <a:spLocks noChangeArrowheads="1"/>
          </p:cNvSpPr>
          <p:nvPr/>
        </p:nvSpPr>
        <p:spPr bwMode="auto">
          <a:xfrm>
            <a:off x="3200400" y="3043560"/>
            <a:ext cx="5257800" cy="592137"/>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29</a:t>
            </a:fld>
            <a:endParaRPr lang="de-DE" dirty="0"/>
          </a:p>
        </p:txBody>
      </p:sp>
      <p:graphicFrame>
        <p:nvGraphicFramePr>
          <p:cNvPr id="7" name="Group 4"/>
          <p:cNvGraphicFramePr>
            <a:graphicFrameLocks noGrp="1"/>
          </p:cNvGraphicFramePr>
          <p:nvPr>
            <p:extLst>
              <p:ext uri="{D42A27DB-BD31-4B8C-83A1-F6EECF244321}">
                <p14:modId xmlns:p14="http://schemas.microsoft.com/office/powerpoint/2010/main" val="314911216"/>
              </p:ext>
            </p:extLst>
          </p:nvPr>
        </p:nvGraphicFramePr>
        <p:xfrm>
          <a:off x="3124200" y="1812032"/>
          <a:ext cx="5410200" cy="1905000"/>
        </p:xfrm>
        <a:graphic>
          <a:graphicData uri="http://schemas.openxmlformats.org/drawingml/2006/table">
            <a:tbl>
              <a:tblPr/>
              <a:tblGrid>
                <a:gridCol w="5410200"/>
              </a:tblGrid>
              <a:tr h="1905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sz="2800" b="0" i="0" u="none" strike="noStrike" cap="none" normalizeH="0" baseline="0" dirty="0">
                        <a:ln>
                          <a:noFill/>
                        </a:ln>
                        <a:solidFill>
                          <a:schemeClr val="tx1"/>
                        </a:solidFill>
                        <a:effectLst/>
                        <a:latin typeface="Lucida Grande"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88660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85800" y="282352"/>
            <a:ext cx="7793038" cy="914400"/>
          </a:xfrm>
        </p:spPr>
        <p:txBody>
          <a:bodyPr/>
          <a:lstStyle/>
          <a:p>
            <a:pPr eaLnBrk="1" hangingPunct="1"/>
            <a:r>
              <a:rPr lang="de-DE" dirty="0" err="1">
                <a:latin typeface="+mn-lt"/>
                <a:ea typeface="ＭＳ Ｐゴシック" charset="0"/>
                <a:cs typeface="ＭＳ Ｐゴシック" charset="0"/>
              </a:rPr>
              <a:t>Literature</a:t>
            </a:r>
            <a:endParaRPr lang="de-DE" dirty="0">
              <a:latin typeface="+mn-lt"/>
              <a:ea typeface="ＭＳ Ｐゴシック" charset="0"/>
              <a:cs typeface="ＭＳ Ｐゴシック" charset="0"/>
            </a:endParaRPr>
          </a:p>
        </p:txBody>
      </p:sp>
      <p:pic>
        <p:nvPicPr>
          <p:cNvPr id="17410" name="Picture 3" descr="2e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12776"/>
            <a:ext cx="3336925" cy="410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1" name="Rectangle 4"/>
          <p:cNvSpPr>
            <a:spLocks noChangeArrowheads="1"/>
          </p:cNvSpPr>
          <p:nvPr/>
        </p:nvSpPr>
        <p:spPr bwMode="auto">
          <a:xfrm>
            <a:off x="4777408" y="2555776"/>
            <a:ext cx="245451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1" hangingPunct="1"/>
            <a:r>
              <a:rPr lang="de-DE" i="0">
                <a:latin typeface="+mn-lt"/>
              </a:rPr>
              <a:t>Chapters 2, 6, 13, 15- 17</a:t>
            </a:r>
          </a:p>
        </p:txBody>
      </p:sp>
      <p:sp>
        <p:nvSpPr>
          <p:cNvPr id="17412" name="Rectangle 5"/>
          <p:cNvSpPr>
            <a:spLocks noChangeArrowheads="1"/>
          </p:cNvSpPr>
          <p:nvPr/>
        </p:nvSpPr>
        <p:spPr bwMode="auto">
          <a:xfrm>
            <a:off x="997571" y="5603776"/>
            <a:ext cx="280076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1" hangingPunct="1"/>
            <a:r>
              <a:rPr lang="de-DE" i="0" dirty="0">
                <a:latin typeface="+mn-lt"/>
              </a:rPr>
              <a:t>http://</a:t>
            </a:r>
            <a:r>
              <a:rPr lang="de-DE" i="0" dirty="0" err="1">
                <a:latin typeface="+mn-lt"/>
              </a:rPr>
              <a:t>aima.cs.berkeley.edu</a:t>
            </a:r>
            <a:endParaRPr lang="de-DE" i="0" dirty="0">
              <a:latin typeface="+mn-lt"/>
            </a:endParaRPr>
          </a:p>
        </p:txBody>
      </p:sp>
      <p:sp>
        <p:nvSpPr>
          <p:cNvPr id="6"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a:t>
            </a:fld>
            <a:endParaRPr lang="de-DE" dirty="0"/>
          </a:p>
        </p:txBody>
      </p:sp>
      <p:pic>
        <p:nvPicPr>
          <p:cNvPr id="7" name="Bild 3" descr="ShowCover.asp.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1175443"/>
            <a:ext cx="3405708" cy="4413797"/>
          </a:xfrm>
          <a:prstGeom prst="rect">
            <a:avLst/>
          </a:prstGeom>
        </p:spPr>
      </p:pic>
    </p:spTree>
    <p:extLst>
      <p:ext uri="{BB962C8B-B14F-4D97-AF65-F5344CB8AC3E}">
        <p14:creationId xmlns:p14="http://schemas.microsoft.com/office/powerpoint/2010/main" val="395273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Environment Types</a:t>
            </a:r>
          </a:p>
        </p:txBody>
      </p:sp>
      <p:sp>
        <p:nvSpPr>
          <p:cNvPr id="66562" name="Rectangle 3"/>
          <p:cNvSpPr>
            <a:spLocks noGrp="1" noChangeArrowheads="1"/>
          </p:cNvSpPr>
          <p:nvPr>
            <p:ph type="body" idx="1"/>
          </p:nvPr>
        </p:nvSpPr>
        <p:spPr/>
        <p:txBody>
          <a:bodyPr/>
          <a:lstStyle/>
          <a:p>
            <a:pPr eaLnBrk="1" hangingPunct="1">
              <a:lnSpc>
                <a:spcPct val="80000"/>
              </a:lnSpc>
              <a:buFont typeface="Times" charset="0"/>
              <a:buNone/>
            </a:pPr>
            <a:r>
              <a:rPr lang="en-US" sz="2000" dirty="0">
                <a:latin typeface="Lucida Grande" charset="0"/>
                <a:ea typeface="ＭＳ Ｐゴシック" charset="0"/>
                <a:cs typeface="ＭＳ Ｐゴシック" charset="0"/>
              </a:rPr>
              <a:t>				</a:t>
            </a:r>
            <a:r>
              <a:rPr lang="en-US" sz="2000" dirty="0">
                <a:solidFill>
                  <a:srgbClr val="0544FF"/>
                </a:solidFill>
                <a:latin typeface="Lucida Grande" charset="0"/>
                <a:ea typeface="ＭＳ Ｐゴシック" charset="0"/>
                <a:cs typeface="ＭＳ Ｐゴシック" charset="0"/>
              </a:rPr>
              <a:t>Chess with 	Chess without 	Taxi driving </a:t>
            </a:r>
          </a:p>
          <a:p>
            <a:pPr eaLnBrk="1" hangingPunct="1">
              <a:lnSpc>
                <a:spcPct val="80000"/>
              </a:lnSpc>
              <a:buFont typeface="Times" charset="0"/>
              <a:buNone/>
            </a:pPr>
            <a:r>
              <a:rPr lang="en-US" sz="2000" dirty="0">
                <a:solidFill>
                  <a:srgbClr val="0544FF"/>
                </a:solidFill>
                <a:latin typeface="Lucida Grande" charset="0"/>
                <a:ea typeface="ＭＳ Ｐゴシック" charset="0"/>
                <a:cs typeface="ＭＳ Ｐゴシック" charset="0"/>
              </a:rPr>
              <a:t>				a clock</a:t>
            </a:r>
            <a:r>
              <a:rPr lang="en-US" sz="2000" dirty="0">
                <a:latin typeface="Lucida Grande" charset="0"/>
                <a:ea typeface="ＭＳ Ｐゴシック" charset="0"/>
                <a:cs typeface="ＭＳ Ｐゴシック" charset="0"/>
              </a:rPr>
              <a:t>		a clock</a:t>
            </a:r>
          </a:p>
          <a:p>
            <a:pPr eaLnBrk="1" hangingPunct="1">
              <a:lnSpc>
                <a:spcPct val="80000"/>
              </a:lnSpc>
              <a:buFont typeface="Times" charset="0"/>
              <a:buNone/>
            </a:pPr>
            <a:r>
              <a:rPr lang="en-US" sz="2000" dirty="0">
                <a:solidFill>
                  <a:srgbClr val="0544FF"/>
                </a:solidFill>
                <a:latin typeface="Lucida Grande" charset="0"/>
                <a:ea typeface="ＭＳ Ｐゴシック" charset="0"/>
                <a:cs typeface="ＭＳ Ｐゴシック" charset="0"/>
              </a:rPr>
              <a:t>Fully observable</a:t>
            </a:r>
            <a:r>
              <a:rPr lang="en-US" sz="2000" dirty="0">
                <a:latin typeface="Lucida Grande" charset="0"/>
                <a:ea typeface="ＭＳ Ｐゴシック" charset="0"/>
                <a:cs typeface="ＭＳ Ｐゴシック" charset="0"/>
              </a:rPr>
              <a:t>	Yes		Yes		No </a:t>
            </a:r>
          </a:p>
          <a:p>
            <a:pPr eaLnBrk="1" hangingPunct="1">
              <a:lnSpc>
                <a:spcPct val="80000"/>
              </a:lnSpc>
              <a:buFont typeface="Times" charset="0"/>
              <a:buNone/>
            </a:pPr>
            <a:r>
              <a:rPr lang="en-US" sz="2000" dirty="0">
                <a:solidFill>
                  <a:srgbClr val="0544FF"/>
                </a:solidFill>
                <a:latin typeface="Lucida Grande" charset="0"/>
                <a:ea typeface="ＭＳ Ｐゴシック" charset="0"/>
                <a:cs typeface="ＭＳ Ｐゴシック" charset="0"/>
              </a:rPr>
              <a:t>Deterministic</a:t>
            </a:r>
            <a:r>
              <a:rPr lang="en-US" sz="2000" dirty="0">
                <a:latin typeface="Lucida Grande" charset="0"/>
                <a:ea typeface="ＭＳ Ｐゴシック" charset="0"/>
                <a:cs typeface="ＭＳ Ｐゴシック" charset="0"/>
              </a:rPr>
              <a:t>		Strategic	Strategic	No </a:t>
            </a:r>
          </a:p>
          <a:p>
            <a:pPr eaLnBrk="1" hangingPunct="1">
              <a:lnSpc>
                <a:spcPct val="80000"/>
              </a:lnSpc>
              <a:buFont typeface="Times" charset="0"/>
              <a:buNone/>
            </a:pPr>
            <a:r>
              <a:rPr lang="en-US" sz="2000" dirty="0">
                <a:solidFill>
                  <a:srgbClr val="0544FF"/>
                </a:solidFill>
                <a:latin typeface="Lucida Grande" charset="0"/>
                <a:ea typeface="ＭＳ Ｐゴシック" charset="0"/>
                <a:cs typeface="ＭＳ Ｐゴシック" charset="0"/>
              </a:rPr>
              <a:t>Episodic</a:t>
            </a:r>
            <a:r>
              <a:rPr lang="en-US" sz="2000" dirty="0">
                <a:latin typeface="Lucida Grande" charset="0"/>
                <a:ea typeface="ＭＳ Ｐゴシック" charset="0"/>
                <a:cs typeface="ＭＳ Ｐゴシック" charset="0"/>
              </a:rPr>
              <a:t>          	</a:t>
            </a:r>
            <a:r>
              <a:rPr lang="en-US" sz="2000" dirty="0" smtClean="0">
                <a:latin typeface="Lucida Grande" charset="0"/>
                <a:ea typeface="ＭＳ Ｐゴシック" charset="0"/>
                <a:cs typeface="ＭＳ Ｐゴシック" charset="0"/>
              </a:rPr>
              <a:t>No</a:t>
            </a:r>
            <a:r>
              <a:rPr lang="en-US" sz="2000" dirty="0">
                <a:latin typeface="Lucida Grande" charset="0"/>
                <a:ea typeface="ＭＳ Ｐゴシック" charset="0"/>
                <a:cs typeface="ＭＳ Ｐゴシック" charset="0"/>
              </a:rPr>
              <a:t>		No		No </a:t>
            </a:r>
          </a:p>
          <a:p>
            <a:pPr eaLnBrk="1" hangingPunct="1">
              <a:lnSpc>
                <a:spcPct val="80000"/>
              </a:lnSpc>
              <a:buFont typeface="Times" charset="0"/>
              <a:buNone/>
            </a:pPr>
            <a:r>
              <a:rPr lang="en-US" sz="2000" dirty="0">
                <a:solidFill>
                  <a:srgbClr val="0544FF"/>
                </a:solidFill>
                <a:latin typeface="Lucida Grande" charset="0"/>
                <a:ea typeface="ＭＳ Ｐゴシック" charset="0"/>
                <a:cs typeface="ＭＳ Ｐゴシック" charset="0"/>
              </a:rPr>
              <a:t>Static</a:t>
            </a:r>
            <a:r>
              <a:rPr lang="en-US" sz="2000" dirty="0">
                <a:latin typeface="Lucida Grande" charset="0"/>
                <a:ea typeface="ＭＳ Ｐゴシック" charset="0"/>
                <a:cs typeface="ＭＳ Ｐゴシック" charset="0"/>
              </a:rPr>
              <a:t> 			Semi		Yes 		No </a:t>
            </a:r>
          </a:p>
          <a:p>
            <a:pPr eaLnBrk="1" hangingPunct="1">
              <a:lnSpc>
                <a:spcPct val="80000"/>
              </a:lnSpc>
              <a:buFont typeface="Times" charset="0"/>
              <a:buNone/>
            </a:pPr>
            <a:r>
              <a:rPr lang="en-US" sz="2000" dirty="0">
                <a:solidFill>
                  <a:srgbClr val="0544FF"/>
                </a:solidFill>
                <a:latin typeface="Lucida Grande" charset="0"/>
                <a:ea typeface="ＭＳ Ｐゴシック" charset="0"/>
                <a:cs typeface="ＭＳ Ｐゴシック" charset="0"/>
              </a:rPr>
              <a:t>Discrete</a:t>
            </a:r>
            <a:r>
              <a:rPr lang="en-US" sz="2000" dirty="0">
                <a:latin typeface="Lucida Grande" charset="0"/>
                <a:ea typeface="ＭＳ Ｐゴシック" charset="0"/>
                <a:cs typeface="ＭＳ Ｐゴシック" charset="0"/>
              </a:rPr>
              <a:t>		Yes 		Yes		No</a:t>
            </a:r>
          </a:p>
          <a:p>
            <a:pPr eaLnBrk="1" hangingPunct="1">
              <a:lnSpc>
                <a:spcPct val="80000"/>
              </a:lnSpc>
              <a:buFont typeface="Times" charset="0"/>
              <a:buNone/>
            </a:pPr>
            <a:r>
              <a:rPr lang="en-US" sz="2000" dirty="0">
                <a:solidFill>
                  <a:srgbClr val="0544FF"/>
                </a:solidFill>
                <a:latin typeface="Lucida Grande" charset="0"/>
                <a:ea typeface="ＭＳ Ｐゴシック" charset="0"/>
                <a:cs typeface="ＭＳ Ｐゴシック" charset="0"/>
              </a:rPr>
              <a:t>Single agent</a:t>
            </a:r>
            <a:r>
              <a:rPr lang="en-US" sz="2000" dirty="0">
                <a:latin typeface="Lucida Grande" charset="0"/>
                <a:ea typeface="ＭＳ Ｐゴシック" charset="0"/>
                <a:cs typeface="ＭＳ Ｐゴシック" charset="0"/>
              </a:rPr>
              <a:t>		No		No		No </a:t>
            </a:r>
          </a:p>
          <a:p>
            <a:pPr eaLnBrk="1" hangingPunct="1">
              <a:lnSpc>
                <a:spcPct val="80000"/>
              </a:lnSpc>
            </a:pPr>
            <a:endParaRPr lang="en-US" sz="2000" dirty="0">
              <a:latin typeface="Lucida Grande" charset="0"/>
              <a:ea typeface="ＭＳ Ｐゴシック" charset="0"/>
              <a:cs typeface="ＭＳ Ｐゴシック" charset="0"/>
            </a:endParaRPr>
          </a:p>
          <a:p>
            <a:pPr eaLnBrk="1" hangingPunct="1">
              <a:lnSpc>
                <a:spcPct val="80000"/>
              </a:lnSpc>
            </a:pPr>
            <a:r>
              <a:rPr lang="en-US" sz="2000" dirty="0" smtClean="0">
                <a:ea typeface="ＭＳ Ｐゴシック" charset="0"/>
                <a:cs typeface="ＭＳ Ｐゴシック" charset="0"/>
              </a:rPr>
              <a:t>Environment </a:t>
            </a:r>
            <a:r>
              <a:rPr lang="en-US" sz="2000" dirty="0">
                <a:ea typeface="ＭＳ Ｐゴシック" charset="0"/>
                <a:cs typeface="ＭＳ Ｐゴシック" charset="0"/>
              </a:rPr>
              <a:t>type largely determines the agent </a:t>
            </a:r>
            <a:r>
              <a:rPr lang="en-US" sz="2000" dirty="0" smtClean="0">
                <a:ea typeface="ＭＳ Ｐゴシック" charset="0"/>
                <a:cs typeface="ＭＳ Ｐゴシック" charset="0"/>
              </a:rPr>
              <a:t>design</a:t>
            </a:r>
          </a:p>
          <a:p>
            <a:pPr eaLnBrk="1" hangingPunct="1">
              <a:lnSpc>
                <a:spcPct val="80000"/>
              </a:lnSpc>
            </a:pPr>
            <a:endParaRPr lang="en-US" sz="2000" dirty="0">
              <a:ea typeface="ＭＳ Ｐゴシック" charset="0"/>
              <a:cs typeface="ＭＳ Ｐゴシック" charset="0"/>
            </a:endParaRPr>
          </a:p>
          <a:p>
            <a:pPr eaLnBrk="1" hangingPunct="1">
              <a:lnSpc>
                <a:spcPct val="80000"/>
              </a:lnSpc>
            </a:pPr>
            <a:r>
              <a:rPr lang="en-US" sz="2000" dirty="0" smtClean="0">
                <a:ea typeface="ＭＳ Ｐゴシック" charset="0"/>
                <a:cs typeface="ＭＳ Ｐゴシック" charset="0"/>
              </a:rPr>
              <a:t>Real </a:t>
            </a:r>
            <a:r>
              <a:rPr lang="en-US" sz="2000" dirty="0">
                <a:ea typeface="ＭＳ Ｐゴシック" charset="0"/>
                <a:cs typeface="ＭＳ Ｐゴシック" charset="0"/>
              </a:rPr>
              <a:t>world is (of course) partially observable, stochastic, sequential, dynamic, continuous, </a:t>
            </a:r>
            <a:r>
              <a:rPr lang="en-US" sz="2000" dirty="0" smtClean="0">
                <a:ea typeface="ＭＳ Ｐゴシック" charset="0"/>
                <a:cs typeface="ＭＳ Ｐゴシック" charset="0"/>
              </a:rPr>
              <a:t>multi-agent</a:t>
            </a:r>
            <a:endParaRPr lang="en-US" sz="2000" dirty="0">
              <a:ea typeface="ＭＳ Ｐゴシック" charset="0"/>
              <a:cs typeface="ＭＳ Ｐゴシック" charset="0"/>
            </a:endParaRP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30</a:t>
            </a:fld>
            <a:endParaRPr lang="de-DE" dirty="0"/>
          </a:p>
        </p:txBody>
      </p:sp>
      <p:graphicFrame>
        <p:nvGraphicFramePr>
          <p:cNvPr id="6" name="Group 4"/>
          <p:cNvGraphicFramePr>
            <a:graphicFrameLocks noGrp="1"/>
          </p:cNvGraphicFramePr>
          <p:nvPr>
            <p:extLst>
              <p:ext uri="{D42A27DB-BD31-4B8C-83A1-F6EECF244321}">
                <p14:modId xmlns:p14="http://schemas.microsoft.com/office/powerpoint/2010/main" val="314911216"/>
              </p:ext>
            </p:extLst>
          </p:nvPr>
        </p:nvGraphicFramePr>
        <p:xfrm>
          <a:off x="3124200" y="1812032"/>
          <a:ext cx="5410200" cy="1905000"/>
        </p:xfrm>
        <a:graphic>
          <a:graphicData uri="http://schemas.openxmlformats.org/drawingml/2006/table">
            <a:tbl>
              <a:tblPr/>
              <a:tblGrid>
                <a:gridCol w="5410200"/>
              </a:tblGrid>
              <a:tr h="1905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sz="2800" b="0" i="0" u="none" strike="noStrike" cap="none" normalizeH="0" baseline="0" dirty="0">
                        <a:ln>
                          <a:noFill/>
                        </a:ln>
                        <a:solidFill>
                          <a:schemeClr val="tx1"/>
                        </a:solidFill>
                        <a:effectLst/>
                        <a:latin typeface="Lucida Grande"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54359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Agent Functions and Programs</a:t>
            </a:r>
          </a:p>
        </p:txBody>
      </p:sp>
      <p:sp>
        <p:nvSpPr>
          <p:cNvPr id="68610" name="Rectangle 3"/>
          <p:cNvSpPr>
            <a:spLocks noGrp="1" noChangeArrowheads="1"/>
          </p:cNvSpPr>
          <p:nvPr>
            <p:ph type="body" idx="1"/>
          </p:nvPr>
        </p:nvSpPr>
        <p:spPr/>
        <p:txBody>
          <a:bodyPr/>
          <a:lstStyle/>
          <a:p>
            <a:pPr eaLnBrk="1" hangingPunct="1"/>
            <a:r>
              <a:rPr lang="en-US" dirty="0">
                <a:ea typeface="ＭＳ Ｐゴシック" charset="0"/>
                <a:cs typeface="ＭＳ Ｐゴシック" charset="0"/>
              </a:rPr>
              <a:t>An agent is completely specified by the </a:t>
            </a:r>
            <a:r>
              <a:rPr lang="en-US" u="sng" dirty="0">
                <a:ea typeface="ＭＳ Ｐゴシック" charset="0"/>
                <a:cs typeface="ＭＳ Ｐゴシック" charset="0"/>
              </a:rPr>
              <a:t>agent function</a:t>
            </a:r>
            <a:r>
              <a:rPr lang="en-US" dirty="0">
                <a:ea typeface="ＭＳ Ｐゴシック" charset="0"/>
                <a:cs typeface="ＭＳ Ｐゴシック" charset="0"/>
              </a:rPr>
              <a:t> mapping percept sequences to actions</a:t>
            </a:r>
          </a:p>
          <a:p>
            <a:pPr eaLnBrk="1" hangingPunct="1"/>
            <a:r>
              <a:rPr lang="en-US" dirty="0">
                <a:ea typeface="ＭＳ Ｐゴシック" charset="0"/>
                <a:cs typeface="ＭＳ Ｐゴシック" charset="0"/>
              </a:rPr>
              <a:t>One agent function (or a small equivalence class) is </a:t>
            </a:r>
            <a:r>
              <a:rPr lang="en-US" u="sng" dirty="0">
                <a:ea typeface="ＭＳ Ｐゴシック" charset="0"/>
                <a:cs typeface="ＭＳ Ｐゴシック" charset="0"/>
              </a:rPr>
              <a:t>rational</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Aim: find a way to implement the rational agent function </a:t>
            </a:r>
            <a:r>
              <a:rPr lang="en-US" dirty="0" smtClean="0">
                <a:ea typeface="ＭＳ Ｐゴシック" charset="0"/>
                <a:cs typeface="ＭＳ Ｐゴシック" charset="0"/>
              </a:rPr>
              <a:t>concisely</a:t>
            </a:r>
            <a:endParaRPr lang="en-US" dirty="0">
              <a:ea typeface="ＭＳ Ｐゴシック" charset="0"/>
              <a:cs typeface="ＭＳ Ｐゴシック" charset="0"/>
            </a:endParaRP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31</a:t>
            </a:fld>
            <a:endParaRPr lang="de-DE" dirty="0"/>
          </a:p>
        </p:txBody>
      </p:sp>
    </p:spTree>
    <p:extLst>
      <p:ext uri="{BB962C8B-B14F-4D97-AF65-F5344CB8AC3E}">
        <p14:creationId xmlns:p14="http://schemas.microsoft.com/office/powerpoint/2010/main" val="1111421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Table-Lookup Agent</a:t>
            </a:r>
          </a:p>
        </p:txBody>
      </p:sp>
      <p:sp>
        <p:nvSpPr>
          <p:cNvPr id="70658" name="Rectangle 3"/>
          <p:cNvSpPr>
            <a:spLocks noGrp="1" noChangeArrowheads="1"/>
          </p:cNvSpPr>
          <p:nvPr>
            <p:ph type="body" idx="1"/>
          </p:nvPr>
        </p:nvSpPr>
        <p:spPr/>
        <p:txBody>
          <a:bodyPr/>
          <a:lstStyle/>
          <a:p>
            <a:pPr eaLnBrk="1" hangingPunct="1"/>
            <a:r>
              <a:rPr lang="en-US">
                <a:ea typeface="ＭＳ Ｐゴシック" charset="0"/>
              </a:rPr>
              <a:t>Drawbacks:</a:t>
            </a:r>
          </a:p>
          <a:p>
            <a:pPr lvl="1" eaLnBrk="1" hangingPunct="1"/>
            <a:r>
              <a:rPr lang="en-US">
                <a:ea typeface="ＭＳ Ｐゴシック" charset="0"/>
              </a:rPr>
              <a:t>Huge table</a:t>
            </a:r>
          </a:p>
          <a:p>
            <a:pPr lvl="1" eaLnBrk="1" hangingPunct="1"/>
            <a:r>
              <a:rPr lang="en-US">
                <a:ea typeface="ＭＳ Ｐゴシック" charset="0"/>
              </a:rPr>
              <a:t>Take a long time to build the table</a:t>
            </a:r>
          </a:p>
          <a:p>
            <a:pPr lvl="1" eaLnBrk="1" hangingPunct="1"/>
            <a:r>
              <a:rPr lang="en-US">
                <a:ea typeface="ＭＳ Ｐゴシック" charset="0"/>
              </a:rPr>
              <a:t>No autonomy</a:t>
            </a:r>
          </a:p>
          <a:p>
            <a:pPr lvl="1" eaLnBrk="1" hangingPunct="1"/>
            <a:r>
              <a:rPr lang="en-US">
                <a:ea typeface="ＭＳ Ｐゴシック" charset="0"/>
              </a:rPr>
              <a:t>Even with learning, need a long time to learn the table entries</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32</a:t>
            </a:fld>
            <a:endParaRPr lang="de-DE" dirty="0"/>
          </a:p>
        </p:txBody>
      </p:sp>
    </p:spTree>
    <p:extLst>
      <p:ext uri="{BB962C8B-B14F-4D97-AF65-F5344CB8AC3E}">
        <p14:creationId xmlns:p14="http://schemas.microsoft.com/office/powerpoint/2010/main" val="3464554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Agent Types</a:t>
            </a:r>
          </a:p>
        </p:txBody>
      </p:sp>
      <p:sp>
        <p:nvSpPr>
          <p:cNvPr id="72706" name="Rectangle 3"/>
          <p:cNvSpPr>
            <a:spLocks noGrp="1" noChangeArrowheads="1"/>
          </p:cNvSpPr>
          <p:nvPr>
            <p:ph type="body" idx="1"/>
          </p:nvPr>
        </p:nvSpPr>
        <p:spPr/>
        <p:txBody>
          <a:bodyPr/>
          <a:lstStyle/>
          <a:p>
            <a:pPr eaLnBrk="1" hangingPunct="1"/>
            <a:r>
              <a:rPr lang="en-US" dirty="0">
                <a:ea typeface="ＭＳ Ｐゴシック" charset="0"/>
              </a:rPr>
              <a:t>Four basic types in order of increasing generality</a:t>
            </a:r>
            <a:r>
              <a:rPr lang="en-US" dirty="0" smtClean="0">
                <a:ea typeface="ＭＳ Ｐゴシック" charset="0"/>
              </a:rPr>
              <a:t>:</a:t>
            </a:r>
            <a:endParaRPr lang="en-US" dirty="0">
              <a:ea typeface="ＭＳ Ｐゴシック" charset="0"/>
            </a:endParaRPr>
          </a:p>
          <a:p>
            <a:pPr lvl="1" eaLnBrk="1" hangingPunct="1"/>
            <a:r>
              <a:rPr lang="en-US" dirty="0">
                <a:ea typeface="ＭＳ Ｐゴシック" charset="0"/>
              </a:rPr>
              <a:t>Simple reflex agents</a:t>
            </a:r>
          </a:p>
          <a:p>
            <a:pPr lvl="1" eaLnBrk="1" hangingPunct="1"/>
            <a:r>
              <a:rPr lang="en-US" dirty="0">
                <a:ea typeface="ＭＳ Ｐゴシック" charset="0"/>
              </a:rPr>
              <a:t>Model-based reflex agents</a:t>
            </a:r>
          </a:p>
          <a:p>
            <a:pPr lvl="1" eaLnBrk="1" hangingPunct="1"/>
            <a:r>
              <a:rPr lang="en-US" dirty="0">
                <a:ea typeface="ＭＳ Ｐゴシック" charset="0"/>
              </a:rPr>
              <a:t>Goal-based agents</a:t>
            </a:r>
          </a:p>
          <a:p>
            <a:pPr lvl="1" eaLnBrk="1" hangingPunct="1"/>
            <a:r>
              <a:rPr lang="en-US" dirty="0">
                <a:ea typeface="ＭＳ Ｐゴシック" charset="0"/>
              </a:rPr>
              <a:t>Utility-based agents</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33</a:t>
            </a:fld>
            <a:endParaRPr lang="de-DE" dirty="0"/>
          </a:p>
        </p:txBody>
      </p:sp>
    </p:spTree>
    <p:extLst>
      <p:ext uri="{BB962C8B-B14F-4D97-AF65-F5344CB8AC3E}">
        <p14:creationId xmlns:p14="http://schemas.microsoft.com/office/powerpoint/2010/main" val="38418955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Simple Reflex Agents</a:t>
            </a:r>
          </a:p>
        </p:txBody>
      </p:sp>
      <p:pic>
        <p:nvPicPr>
          <p:cNvPr id="74754" name="Picture 3" descr="simple-reflex-age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5576" y="1604417"/>
            <a:ext cx="7162800" cy="4560887"/>
          </a:xfrm>
        </p:spPr>
      </p:pic>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34</a:t>
            </a:fld>
            <a:endParaRPr lang="de-DE" dirty="0"/>
          </a:p>
        </p:txBody>
      </p:sp>
    </p:spTree>
    <p:extLst>
      <p:ext uri="{BB962C8B-B14F-4D97-AF65-F5344CB8AC3E}">
        <p14:creationId xmlns:p14="http://schemas.microsoft.com/office/powerpoint/2010/main" val="21064330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Model-Based Reflex Agents</a:t>
            </a:r>
          </a:p>
        </p:txBody>
      </p:sp>
      <p:pic>
        <p:nvPicPr>
          <p:cNvPr id="76802" name="Picture 3" descr="reflex+state-age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5575" y="1608038"/>
            <a:ext cx="7160482" cy="4557266"/>
          </a:xfrm>
        </p:spPr>
      </p:pic>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35</a:t>
            </a:fld>
            <a:endParaRPr lang="de-DE" dirty="0"/>
          </a:p>
        </p:txBody>
      </p:sp>
    </p:spTree>
    <p:extLst>
      <p:ext uri="{BB962C8B-B14F-4D97-AF65-F5344CB8AC3E}">
        <p14:creationId xmlns:p14="http://schemas.microsoft.com/office/powerpoint/2010/main" val="3453724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Goal-Based Agents
</a:t>
            </a:r>
          </a:p>
        </p:txBody>
      </p:sp>
      <p:pic>
        <p:nvPicPr>
          <p:cNvPr id="78851" name="Picture 4" descr="goal-based-age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5576" y="1616100"/>
            <a:ext cx="7169224" cy="4563913"/>
          </a:xfrm>
        </p:spPr>
      </p:pic>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36</a:t>
            </a:fld>
            <a:endParaRPr lang="de-DE" dirty="0"/>
          </a:p>
        </p:txBody>
      </p:sp>
    </p:spTree>
    <p:extLst>
      <p:ext uri="{BB962C8B-B14F-4D97-AF65-F5344CB8AC3E}">
        <p14:creationId xmlns:p14="http://schemas.microsoft.com/office/powerpoint/2010/main" val="13947844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Utility-Based Agents</a:t>
            </a:r>
          </a:p>
        </p:txBody>
      </p:sp>
      <p:pic>
        <p:nvPicPr>
          <p:cNvPr id="80898" name="Picture 3" descr="utility-based-age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6876" y="1628800"/>
            <a:ext cx="7158474" cy="4556223"/>
          </a:xfrm>
        </p:spPr>
      </p:pic>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37</a:t>
            </a:fld>
            <a:endParaRPr lang="de-DE" dirty="0"/>
          </a:p>
        </p:txBody>
      </p:sp>
    </p:spTree>
    <p:extLst>
      <p:ext uri="{BB962C8B-B14F-4D97-AF65-F5344CB8AC3E}">
        <p14:creationId xmlns:p14="http://schemas.microsoft.com/office/powerpoint/2010/main" val="11364619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Learning Agents</a:t>
            </a:r>
            <a:endParaRPr lang="de-DE">
              <a:latin typeface="+mn-lt"/>
              <a:ea typeface="ＭＳ Ｐゴシック" charset="0"/>
              <a:cs typeface="ＭＳ Ｐゴシック" charset="0"/>
            </a:endParaRPr>
          </a:p>
        </p:txBody>
      </p:sp>
      <p:pic>
        <p:nvPicPr>
          <p:cNvPr id="82946" name="Picture 3" descr="learning-age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5575" y="1184052"/>
            <a:ext cx="7136914" cy="5013548"/>
          </a:xfrm>
        </p:spPr>
      </p:pic>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38</a:t>
            </a:fld>
            <a:endParaRPr lang="de-DE" dirty="0"/>
          </a:p>
        </p:txBody>
      </p:sp>
    </p:spTree>
    <p:extLst>
      <p:ext uri="{BB962C8B-B14F-4D97-AF65-F5344CB8AC3E}">
        <p14:creationId xmlns:p14="http://schemas.microsoft.com/office/powerpoint/2010/main" val="3387763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p:txBody>
          <a:bodyPr/>
          <a:lstStyle/>
          <a:p>
            <a:r>
              <a:rPr lang="de-DE">
                <a:latin typeface="+mn-lt"/>
                <a:ea typeface="ＭＳ Ｐゴシック" charset="0"/>
                <a:cs typeface="ＭＳ Ｐゴシック" charset="0"/>
              </a:rPr>
              <a:t>Literature</a:t>
            </a:r>
          </a:p>
        </p:txBody>
      </p:sp>
      <p:pic>
        <p:nvPicPr>
          <p:cNvPr id="19458" name="Inhaltsplatzhalter 3" descr="9780521899437i.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29816" y="1340768"/>
            <a:ext cx="3200400" cy="4702175"/>
          </a:xfrm>
        </p:spPr>
      </p:pic>
      <p:pic>
        <p:nvPicPr>
          <p:cNvPr id="19459" name="Bild 4" descr="Screen Shot 2012-10-16 at 8.30.39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340768"/>
            <a:ext cx="3540125"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4</a:t>
            </a:fld>
            <a:endParaRPr lang="de-DE" dirty="0"/>
          </a:p>
        </p:txBody>
      </p:sp>
    </p:spTree>
    <p:extLst>
      <p:ext uri="{BB962C8B-B14F-4D97-AF65-F5344CB8AC3E}">
        <p14:creationId xmlns:p14="http://schemas.microsoft.com/office/powerpoint/2010/main" val="2488732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p:txBody>
          <a:bodyPr/>
          <a:lstStyle/>
          <a:p>
            <a:r>
              <a:rPr lang="de-DE">
                <a:latin typeface="+mn-lt"/>
                <a:ea typeface="ＭＳ Ｐゴシック" charset="0"/>
                <a:cs typeface="ＭＳ Ｐゴシック" charset="0"/>
              </a:rPr>
              <a:t>Literature</a:t>
            </a:r>
          </a:p>
        </p:txBody>
      </p:sp>
      <p:pic>
        <p:nvPicPr>
          <p:cNvPr id="20482" name="Inhaltsplatzhalter 3" descr="Screen Shot 2012-10-16 at 8.29.09 AM.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28950" y="1340768"/>
            <a:ext cx="3086100" cy="4525962"/>
          </a:xfrm>
        </p:spPr>
      </p:pic>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5</a:t>
            </a:fld>
            <a:endParaRPr lang="de-DE" dirty="0"/>
          </a:p>
        </p:txBody>
      </p:sp>
    </p:spTree>
    <p:extLst>
      <p:ext uri="{BB962C8B-B14F-4D97-AF65-F5344CB8AC3E}">
        <p14:creationId xmlns:p14="http://schemas.microsoft.com/office/powerpoint/2010/main" val="1209989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What is an Agent?</a:t>
            </a:r>
          </a:p>
        </p:txBody>
      </p:sp>
      <p:sp>
        <p:nvSpPr>
          <p:cNvPr id="22530" name="Rectangle 3"/>
          <p:cNvSpPr>
            <a:spLocks noGrp="1" noChangeArrowheads="1"/>
          </p:cNvSpPr>
          <p:nvPr>
            <p:ph type="body" idx="1"/>
          </p:nvPr>
        </p:nvSpPr>
        <p:spPr/>
        <p:txBody>
          <a:bodyPr/>
          <a:lstStyle/>
          <a:p>
            <a:pPr eaLnBrk="1" hangingPunct="1">
              <a:lnSpc>
                <a:spcPct val="90000"/>
              </a:lnSpc>
            </a:pPr>
            <a:r>
              <a:rPr lang="en-US" sz="2800" dirty="0">
                <a:ea typeface="ＭＳ Ｐゴシック" charset="0"/>
                <a:cs typeface="ＭＳ Ｐゴシック" charset="0"/>
              </a:rPr>
              <a:t>An </a:t>
            </a:r>
            <a:r>
              <a:rPr lang="en-US" sz="2800" dirty="0">
                <a:solidFill>
                  <a:srgbClr val="FF0000"/>
                </a:solidFill>
                <a:ea typeface="ＭＳ Ｐゴシック" charset="0"/>
                <a:cs typeface="ＭＳ Ｐゴシック" charset="0"/>
              </a:rPr>
              <a:t>agent</a:t>
            </a:r>
            <a:r>
              <a:rPr lang="en-US" sz="2800" dirty="0">
                <a:ea typeface="ＭＳ Ｐゴシック" charset="0"/>
                <a:cs typeface="ＭＳ Ｐゴシック" charset="0"/>
              </a:rPr>
              <a:t> is anything that can be viewed as </a:t>
            </a:r>
            <a:r>
              <a:rPr lang="en-US" sz="2800" dirty="0">
                <a:solidFill>
                  <a:srgbClr val="FF0000"/>
                </a:solidFill>
                <a:ea typeface="ＭＳ Ｐゴシック" charset="0"/>
                <a:cs typeface="ＭＳ Ｐゴシック" charset="0"/>
              </a:rPr>
              <a:t>perceiving</a:t>
            </a:r>
            <a:r>
              <a:rPr lang="en-US" sz="2800" dirty="0">
                <a:ea typeface="ＭＳ Ｐゴシック" charset="0"/>
                <a:cs typeface="ＭＳ Ｐゴシック" charset="0"/>
              </a:rPr>
              <a:t> its </a:t>
            </a:r>
            <a:r>
              <a:rPr lang="en-US" sz="2800" dirty="0">
                <a:solidFill>
                  <a:srgbClr val="FF0000"/>
                </a:solidFill>
                <a:ea typeface="ＭＳ Ｐゴシック" charset="0"/>
                <a:cs typeface="ＭＳ Ｐゴシック" charset="0"/>
              </a:rPr>
              <a:t>environment</a:t>
            </a:r>
            <a:r>
              <a:rPr lang="en-US" sz="2800" dirty="0">
                <a:ea typeface="ＭＳ Ｐゴシック" charset="0"/>
                <a:cs typeface="ＭＳ Ｐゴシック" charset="0"/>
              </a:rPr>
              <a:t> through </a:t>
            </a:r>
            <a:r>
              <a:rPr lang="en-US" sz="2800" dirty="0">
                <a:solidFill>
                  <a:srgbClr val="FF0000"/>
                </a:solidFill>
                <a:ea typeface="ＭＳ Ｐゴシック" charset="0"/>
                <a:cs typeface="ＭＳ Ｐゴシック" charset="0"/>
              </a:rPr>
              <a:t>sensors</a:t>
            </a:r>
            <a:r>
              <a:rPr lang="en-US" sz="2800" dirty="0">
                <a:ea typeface="ＭＳ Ｐゴシック" charset="0"/>
                <a:cs typeface="ＭＳ Ｐゴシック" charset="0"/>
              </a:rPr>
              <a:t> and </a:t>
            </a:r>
            <a:r>
              <a:rPr lang="en-US" sz="2800" dirty="0">
                <a:solidFill>
                  <a:srgbClr val="FF0000"/>
                </a:solidFill>
                <a:ea typeface="ＭＳ Ｐゴシック" charset="0"/>
                <a:cs typeface="ＭＳ Ｐゴシック" charset="0"/>
              </a:rPr>
              <a:t>acting</a:t>
            </a:r>
            <a:r>
              <a:rPr lang="en-US" sz="2800" dirty="0">
                <a:ea typeface="ＭＳ Ｐゴシック" charset="0"/>
                <a:cs typeface="ＭＳ Ｐゴシック" charset="0"/>
              </a:rPr>
              <a:t> upon that environment through </a:t>
            </a:r>
            <a:r>
              <a:rPr lang="en-US" sz="2800" dirty="0" smtClean="0">
                <a:solidFill>
                  <a:srgbClr val="FF0000"/>
                </a:solidFill>
                <a:ea typeface="ＭＳ Ｐゴシック" charset="0"/>
                <a:cs typeface="ＭＳ Ｐゴシック" charset="0"/>
              </a:rPr>
              <a:t>actuators</a:t>
            </a:r>
            <a:endParaRPr lang="en-US" sz="2800" dirty="0">
              <a:ea typeface="ＭＳ Ｐゴシック" charset="0"/>
            </a:endParaRPr>
          </a:p>
          <a:p>
            <a:pPr eaLnBrk="1" hangingPunct="1">
              <a:lnSpc>
                <a:spcPct val="90000"/>
              </a:lnSpc>
            </a:pPr>
            <a:endParaRPr lang="en-US" sz="2800" dirty="0">
              <a:ea typeface="ＭＳ Ｐゴシック" charset="0"/>
              <a:cs typeface="ＭＳ Ｐゴシック" charset="0"/>
            </a:endParaRPr>
          </a:p>
          <a:p>
            <a:pPr eaLnBrk="1" hangingPunct="1">
              <a:lnSpc>
                <a:spcPct val="90000"/>
              </a:lnSpc>
            </a:pPr>
            <a:r>
              <a:rPr lang="en-US" sz="2800" dirty="0">
                <a:solidFill>
                  <a:srgbClr val="0000FF"/>
                </a:solidFill>
                <a:ea typeface="ＭＳ Ｐゴシック" charset="0"/>
                <a:cs typeface="ＭＳ Ｐゴシック" charset="0"/>
              </a:rPr>
              <a:t>Human agent: </a:t>
            </a:r>
            <a:r>
              <a:rPr lang="en-US" sz="2800" dirty="0" smtClean="0">
                <a:ea typeface="ＭＳ Ｐゴシック" charset="0"/>
                <a:cs typeface="ＭＳ Ｐゴシック" charset="0"/>
              </a:rPr>
              <a:t/>
            </a:r>
            <a:br>
              <a:rPr lang="en-US" sz="2800" dirty="0" smtClean="0">
                <a:ea typeface="ＭＳ Ｐゴシック" charset="0"/>
                <a:cs typeface="ＭＳ Ｐゴシック" charset="0"/>
              </a:rPr>
            </a:br>
            <a:r>
              <a:rPr lang="en-US" sz="2800" dirty="0" smtClean="0">
                <a:ea typeface="ＭＳ Ｐゴシック" charset="0"/>
                <a:cs typeface="ＭＳ Ｐゴシック" charset="0"/>
              </a:rPr>
              <a:t>eyes</a:t>
            </a:r>
            <a:r>
              <a:rPr lang="en-US" sz="2800" dirty="0">
                <a:ea typeface="ＭＳ Ｐゴシック" charset="0"/>
                <a:cs typeface="ＭＳ Ｐゴシック" charset="0"/>
              </a:rPr>
              <a:t>, ears, and other organs for sensors; hands, legs, mouth, and other body parts for </a:t>
            </a:r>
            <a:r>
              <a:rPr lang="en-US" sz="2800" dirty="0" smtClean="0">
                <a:ea typeface="ＭＳ Ｐゴシック" charset="0"/>
                <a:cs typeface="ＭＳ Ｐゴシック" charset="0"/>
              </a:rPr>
              <a:t>actuators</a:t>
            </a:r>
          </a:p>
          <a:p>
            <a:pPr eaLnBrk="1" hangingPunct="1">
              <a:lnSpc>
                <a:spcPct val="90000"/>
              </a:lnSpc>
            </a:pPr>
            <a:endParaRPr lang="en-US" sz="2800" dirty="0">
              <a:ea typeface="ＭＳ Ｐゴシック" charset="0"/>
              <a:cs typeface="ＭＳ Ｐゴシック" charset="0"/>
            </a:endParaRPr>
          </a:p>
          <a:p>
            <a:pPr eaLnBrk="1" hangingPunct="1">
              <a:lnSpc>
                <a:spcPct val="90000"/>
              </a:lnSpc>
            </a:pPr>
            <a:r>
              <a:rPr lang="en-US" sz="2800" dirty="0">
                <a:solidFill>
                  <a:srgbClr val="0000FF"/>
                </a:solidFill>
                <a:ea typeface="ＭＳ Ｐゴシック" charset="0"/>
                <a:cs typeface="ＭＳ Ｐゴシック" charset="0"/>
              </a:rPr>
              <a:t>Robotic agent: </a:t>
            </a:r>
            <a:r>
              <a:rPr lang="en-US" sz="2800" dirty="0" smtClean="0">
                <a:ea typeface="ＭＳ Ｐゴシック" charset="0"/>
                <a:cs typeface="ＭＳ Ｐゴシック" charset="0"/>
              </a:rPr>
              <a:t/>
            </a:r>
            <a:br>
              <a:rPr lang="en-US" sz="2800" dirty="0" smtClean="0">
                <a:ea typeface="ＭＳ Ｐゴシック" charset="0"/>
                <a:cs typeface="ＭＳ Ｐゴシック" charset="0"/>
              </a:rPr>
            </a:br>
            <a:r>
              <a:rPr lang="en-US" sz="2800" dirty="0" smtClean="0">
                <a:ea typeface="ＭＳ Ｐゴシック" charset="0"/>
                <a:cs typeface="ＭＳ Ｐゴシック" charset="0"/>
              </a:rPr>
              <a:t>cameras </a:t>
            </a:r>
            <a:r>
              <a:rPr lang="en-US" sz="2800" dirty="0">
                <a:ea typeface="ＭＳ Ｐゴシック" charset="0"/>
                <a:cs typeface="ＭＳ Ｐゴシック" charset="0"/>
              </a:rPr>
              <a:t>and infrared range finders for sensors; various motors for </a:t>
            </a:r>
            <a:r>
              <a:rPr lang="en-US" sz="2800" dirty="0" smtClean="0">
                <a:ea typeface="ＭＳ Ｐゴシック" charset="0"/>
                <a:cs typeface="ＭＳ Ｐゴシック" charset="0"/>
              </a:rPr>
              <a:t>actuators</a:t>
            </a:r>
            <a:endParaRPr lang="en-US" sz="2800" dirty="0">
              <a:ea typeface="ＭＳ Ｐゴシック" charset="0"/>
              <a:cs typeface="ＭＳ Ｐゴシック" charset="0"/>
            </a:endParaRP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6</a:t>
            </a:fld>
            <a:endParaRPr lang="de-DE" dirty="0"/>
          </a:p>
        </p:txBody>
      </p:sp>
    </p:spTree>
    <p:extLst>
      <p:ext uri="{BB962C8B-B14F-4D97-AF65-F5344CB8AC3E}">
        <p14:creationId xmlns:p14="http://schemas.microsoft.com/office/powerpoint/2010/main" val="2644352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Agents and environments</a:t>
            </a:r>
          </a:p>
        </p:txBody>
      </p:sp>
      <p:sp>
        <p:nvSpPr>
          <p:cNvPr id="24578" name="Rectangle 3"/>
          <p:cNvSpPr>
            <a:spLocks noGrp="1" noChangeArrowheads="1"/>
          </p:cNvSpPr>
          <p:nvPr>
            <p:ph type="body" idx="1"/>
          </p:nvPr>
        </p:nvSpPr>
        <p:spPr/>
        <p:txBody>
          <a:bodyPr/>
          <a:lstStyle/>
          <a:p>
            <a:pPr eaLnBrk="1" hangingPunct="1">
              <a:buFont typeface="Times" charset="0"/>
              <a:buNone/>
            </a:pPr>
            <a:endParaRPr lang="en-US" sz="2400" dirty="0">
              <a:ea typeface="ＭＳ Ｐゴシック" charset="0"/>
              <a:cs typeface="ＭＳ Ｐゴシック" charset="0"/>
            </a:endParaRPr>
          </a:p>
          <a:p>
            <a:pPr eaLnBrk="1" hangingPunct="1">
              <a:buFont typeface="Times" charset="0"/>
              <a:buNone/>
            </a:pPr>
            <a:endParaRPr lang="en-US" sz="2400" dirty="0">
              <a:ea typeface="ＭＳ Ｐゴシック" charset="0"/>
              <a:cs typeface="ＭＳ Ｐゴシック" charset="0"/>
            </a:endParaRPr>
          </a:p>
          <a:p>
            <a:pPr eaLnBrk="1" hangingPunct="1">
              <a:buFont typeface="Times" charset="0"/>
              <a:buNone/>
            </a:pPr>
            <a:endParaRPr lang="en-US" sz="2400" dirty="0">
              <a:ea typeface="ＭＳ Ｐゴシック" charset="0"/>
              <a:cs typeface="ＭＳ Ｐゴシック" charset="0"/>
            </a:endParaRPr>
          </a:p>
          <a:p>
            <a:pPr eaLnBrk="1" hangingPunct="1">
              <a:buFont typeface="Times" charset="0"/>
              <a:buNone/>
            </a:pPr>
            <a:endParaRPr lang="en-US" sz="2400" dirty="0">
              <a:ea typeface="ＭＳ Ｐゴシック" charset="0"/>
              <a:cs typeface="ＭＳ Ｐゴシック" charset="0"/>
            </a:endParaRPr>
          </a:p>
          <a:p>
            <a:pPr eaLnBrk="1" hangingPunct="1">
              <a:buFont typeface="Times" charset="0"/>
              <a:buNone/>
            </a:pPr>
            <a:endParaRPr lang="en-US" sz="2400" dirty="0">
              <a:ea typeface="ＭＳ Ｐゴシック" charset="0"/>
              <a:cs typeface="ＭＳ Ｐゴシック" charset="0"/>
            </a:endParaRPr>
          </a:p>
          <a:p>
            <a:pPr eaLnBrk="1" hangingPunct="1">
              <a:buFont typeface="Times" charset="0"/>
              <a:buNone/>
            </a:pPr>
            <a:endParaRPr lang="en-US" sz="2400" dirty="0">
              <a:ea typeface="ＭＳ Ｐゴシック" charset="0"/>
              <a:cs typeface="ＭＳ Ｐゴシック" charset="0"/>
            </a:endParaRPr>
          </a:p>
          <a:p>
            <a:pPr eaLnBrk="1" hangingPunct="1"/>
            <a:r>
              <a:rPr lang="en-US" sz="2400" dirty="0">
                <a:ea typeface="ＭＳ Ｐゴシック" charset="0"/>
                <a:cs typeface="ＭＳ Ｐゴシック" charset="0"/>
              </a:rPr>
              <a:t>The </a:t>
            </a:r>
            <a:r>
              <a:rPr lang="en-US" sz="2400" dirty="0">
                <a:solidFill>
                  <a:srgbClr val="FF0000"/>
                </a:solidFill>
                <a:ea typeface="ＭＳ Ｐゴシック" charset="0"/>
                <a:cs typeface="ＭＳ Ｐゴシック" charset="0"/>
              </a:rPr>
              <a:t>agent</a:t>
            </a:r>
            <a:r>
              <a:rPr lang="en-US" sz="2400" dirty="0">
                <a:ea typeface="ＭＳ Ｐゴシック" charset="0"/>
                <a:cs typeface="ＭＳ Ｐゴシック" charset="0"/>
              </a:rPr>
              <a:t> </a:t>
            </a:r>
            <a:r>
              <a:rPr lang="en-US" sz="2400" dirty="0">
                <a:solidFill>
                  <a:srgbClr val="FF0000"/>
                </a:solidFill>
                <a:ea typeface="ＭＳ Ｐゴシック" charset="0"/>
                <a:cs typeface="ＭＳ Ｐゴシック" charset="0"/>
              </a:rPr>
              <a:t>function</a:t>
            </a:r>
            <a:r>
              <a:rPr lang="en-US" sz="2400" dirty="0">
                <a:ea typeface="ＭＳ Ｐゴシック" charset="0"/>
                <a:cs typeface="ＭＳ Ｐゴシック" charset="0"/>
              </a:rPr>
              <a:t> maps from percept histories to actions:</a:t>
            </a:r>
          </a:p>
          <a:p>
            <a:pPr algn="ctr" eaLnBrk="1" hangingPunct="1">
              <a:buFont typeface="Times" charset="0"/>
              <a:buNone/>
            </a:pPr>
            <a:r>
              <a:rPr lang="en-US" sz="2400" dirty="0">
                <a:ea typeface="ＭＳ Ｐゴシック" charset="0"/>
                <a:cs typeface="ＭＳ Ｐゴシック" charset="0"/>
              </a:rPr>
              <a:t>[</a:t>
            </a:r>
            <a:r>
              <a:rPr lang="en-US" sz="2400" i="1" dirty="0">
                <a:ea typeface="ＭＳ Ｐゴシック" charset="0"/>
                <a:cs typeface="ＭＳ Ｐゴシック" charset="0"/>
              </a:rPr>
              <a:t>f</a:t>
            </a:r>
            <a:r>
              <a:rPr lang="en-US" sz="2400" dirty="0">
                <a:ea typeface="ＭＳ Ｐゴシック" charset="0"/>
                <a:cs typeface="ＭＳ Ｐゴシック" charset="0"/>
              </a:rPr>
              <a:t>: P* </a:t>
            </a:r>
            <a:r>
              <a:rPr lang="en-US" sz="2400" dirty="0">
                <a:ea typeface="ＭＳ Ｐゴシック" charset="0"/>
                <a:cs typeface="ＭＳ Ｐゴシック" charset="0"/>
                <a:sym typeface="Wingdings" charset="0"/>
              </a:rPr>
              <a:t> </a:t>
            </a:r>
            <a:r>
              <a:rPr lang="en-US" sz="2400" dirty="0">
                <a:ea typeface="ＭＳ Ｐゴシック" charset="0"/>
                <a:cs typeface="ＭＳ Ｐゴシック" charset="0"/>
              </a:rPr>
              <a:t>A]</a:t>
            </a:r>
          </a:p>
          <a:p>
            <a:pPr eaLnBrk="1" hangingPunct="1"/>
            <a:r>
              <a:rPr lang="en-US" sz="2400" dirty="0">
                <a:ea typeface="ＭＳ Ｐゴシック" charset="0"/>
                <a:cs typeface="ＭＳ Ｐゴシック" charset="0"/>
              </a:rPr>
              <a:t>The </a:t>
            </a:r>
            <a:r>
              <a:rPr lang="en-US" sz="2400" dirty="0">
                <a:solidFill>
                  <a:srgbClr val="FF0000"/>
                </a:solidFill>
                <a:ea typeface="ＭＳ Ｐゴシック" charset="0"/>
                <a:cs typeface="ＭＳ Ｐゴシック" charset="0"/>
              </a:rPr>
              <a:t>agent</a:t>
            </a:r>
            <a:r>
              <a:rPr lang="en-US" sz="2400" dirty="0">
                <a:ea typeface="ＭＳ Ｐゴシック" charset="0"/>
                <a:cs typeface="ＭＳ Ｐゴシック" charset="0"/>
              </a:rPr>
              <a:t> </a:t>
            </a:r>
            <a:r>
              <a:rPr lang="en-US" sz="2400" dirty="0">
                <a:solidFill>
                  <a:srgbClr val="FF0000"/>
                </a:solidFill>
                <a:ea typeface="ＭＳ Ｐゴシック" charset="0"/>
                <a:cs typeface="ＭＳ Ｐゴシック" charset="0"/>
              </a:rPr>
              <a:t>program</a:t>
            </a:r>
            <a:r>
              <a:rPr lang="en-US" sz="2400" dirty="0">
                <a:ea typeface="ＭＳ Ｐゴシック" charset="0"/>
                <a:cs typeface="ＭＳ Ｐゴシック" charset="0"/>
              </a:rPr>
              <a:t> runs on the </a:t>
            </a:r>
            <a:r>
              <a:rPr lang="en-US" sz="2400" dirty="0" smtClean="0">
                <a:ea typeface="ＭＳ Ｐゴシック" charset="0"/>
                <a:cs typeface="ＭＳ Ｐゴシック" charset="0"/>
              </a:rPr>
              <a:t/>
            </a:r>
            <a:br>
              <a:rPr lang="en-US" sz="2400" dirty="0" smtClean="0">
                <a:ea typeface="ＭＳ Ｐゴシック" charset="0"/>
                <a:cs typeface="ＭＳ Ｐゴシック" charset="0"/>
              </a:rPr>
            </a:br>
            <a:r>
              <a:rPr lang="en-US" sz="2400" dirty="0" smtClean="0">
                <a:ea typeface="ＭＳ Ｐゴシック" charset="0"/>
                <a:cs typeface="ＭＳ Ｐゴシック" charset="0"/>
              </a:rPr>
              <a:t>physical </a:t>
            </a:r>
            <a:r>
              <a:rPr lang="en-US" sz="2400" dirty="0">
                <a:solidFill>
                  <a:srgbClr val="FF0000"/>
                </a:solidFill>
                <a:ea typeface="ＭＳ Ｐゴシック" charset="0"/>
                <a:cs typeface="ＭＳ Ｐゴシック" charset="0"/>
              </a:rPr>
              <a:t>architecture</a:t>
            </a:r>
            <a:r>
              <a:rPr lang="en-US" sz="2400" dirty="0">
                <a:ea typeface="ＭＳ Ｐゴシック" charset="0"/>
                <a:cs typeface="ＭＳ Ｐゴシック" charset="0"/>
              </a:rPr>
              <a:t> to produce </a:t>
            </a:r>
            <a:r>
              <a:rPr lang="en-US" sz="2400" i="1" dirty="0">
                <a:ea typeface="ＭＳ Ｐゴシック" charset="0"/>
                <a:cs typeface="ＭＳ Ｐゴシック" charset="0"/>
              </a:rPr>
              <a:t>f</a:t>
            </a:r>
            <a:endParaRPr lang="en-US" sz="2400" dirty="0">
              <a:ea typeface="ＭＳ Ｐゴシック" charset="0"/>
              <a:cs typeface="ＭＳ Ｐゴシック" charset="0"/>
            </a:endParaRPr>
          </a:p>
          <a:p>
            <a:pPr eaLnBrk="1" hangingPunct="1"/>
            <a:r>
              <a:rPr lang="en-US" sz="2400" dirty="0">
                <a:ea typeface="ＭＳ Ｐゴシック" charset="0"/>
                <a:cs typeface="ＭＳ Ｐゴシック" charset="0"/>
              </a:rPr>
              <a:t>Agent = architecture + </a:t>
            </a:r>
            <a:r>
              <a:rPr lang="en-US" sz="2400" dirty="0" smtClean="0">
                <a:ea typeface="ＭＳ Ｐゴシック" charset="0"/>
                <a:cs typeface="ＭＳ Ｐゴシック" charset="0"/>
              </a:rPr>
              <a:t>program</a:t>
            </a:r>
            <a:endParaRPr lang="en-US" sz="2400" dirty="0">
              <a:ea typeface="ＭＳ Ｐゴシック" charset="0"/>
              <a:cs typeface="ＭＳ Ｐゴシック" charset="0"/>
            </a:endParaRPr>
          </a:p>
        </p:txBody>
      </p:sp>
      <p:pic>
        <p:nvPicPr>
          <p:cNvPr id="24579" name="Picture 4" descr="agent-enviro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412776"/>
            <a:ext cx="4419600" cy="1995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7</a:t>
            </a:fld>
            <a:endParaRPr lang="de-DE" dirty="0"/>
          </a:p>
        </p:txBody>
      </p:sp>
    </p:spTree>
    <p:extLst>
      <p:ext uri="{BB962C8B-B14F-4D97-AF65-F5344CB8AC3E}">
        <p14:creationId xmlns:p14="http://schemas.microsoft.com/office/powerpoint/2010/main" val="2609599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Vacuum-Cleaner World</a:t>
            </a:r>
          </a:p>
        </p:txBody>
      </p:sp>
      <p:sp>
        <p:nvSpPr>
          <p:cNvPr id="26626" name="Rectangle 3"/>
          <p:cNvSpPr>
            <a:spLocks noGrp="1" noChangeArrowheads="1"/>
          </p:cNvSpPr>
          <p:nvPr>
            <p:ph type="body" idx="1"/>
          </p:nvPr>
        </p:nvSpPr>
        <p:spPr/>
        <p:txBody>
          <a:bodyPr/>
          <a:lstStyle/>
          <a:p>
            <a:pPr eaLnBrk="1" hangingPunct="1"/>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Percepts: location and contents, e.g., [</a:t>
            </a:r>
            <a:r>
              <a:rPr lang="en-US" dirty="0" err="1">
                <a:ea typeface="ＭＳ Ｐゴシック" charset="0"/>
                <a:cs typeface="ＭＳ Ｐゴシック" charset="0"/>
              </a:rPr>
              <a:t>A,Dirty</a:t>
            </a:r>
            <a:r>
              <a:rPr lang="en-US" dirty="0" smtClean="0">
                <a:ea typeface="ＭＳ Ｐゴシック" charset="0"/>
                <a:cs typeface="ＭＳ Ｐゴシック" charset="0"/>
              </a:rPr>
              <a:t>]</a:t>
            </a:r>
          </a:p>
          <a:p>
            <a:pPr eaLnBrk="1" hangingPunct="1"/>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Actions: </a:t>
            </a:r>
            <a:r>
              <a:rPr lang="en-US" i="1" dirty="0">
                <a:ea typeface="ＭＳ Ｐゴシック" charset="0"/>
                <a:cs typeface="ＭＳ Ｐゴシック" charset="0"/>
              </a:rPr>
              <a:t>Left</a:t>
            </a:r>
            <a:r>
              <a:rPr lang="en-US" dirty="0">
                <a:ea typeface="ＭＳ Ｐゴシック" charset="0"/>
                <a:cs typeface="ＭＳ Ｐゴシック" charset="0"/>
              </a:rPr>
              <a:t>, </a:t>
            </a:r>
            <a:r>
              <a:rPr lang="en-US" i="1" dirty="0">
                <a:ea typeface="ＭＳ Ｐゴシック" charset="0"/>
                <a:cs typeface="ＭＳ Ｐゴシック" charset="0"/>
              </a:rPr>
              <a:t>Right</a:t>
            </a:r>
            <a:r>
              <a:rPr lang="en-US" dirty="0">
                <a:ea typeface="ＭＳ Ｐゴシック" charset="0"/>
                <a:cs typeface="ＭＳ Ｐゴシック" charset="0"/>
              </a:rPr>
              <a:t>, </a:t>
            </a:r>
            <a:r>
              <a:rPr lang="en-US" i="1" dirty="0">
                <a:ea typeface="ＭＳ Ｐゴシック" charset="0"/>
                <a:cs typeface="ＭＳ Ｐゴシック" charset="0"/>
              </a:rPr>
              <a:t>Suck</a:t>
            </a:r>
            <a:r>
              <a:rPr lang="en-US" dirty="0">
                <a:ea typeface="ＭＳ Ｐゴシック" charset="0"/>
                <a:cs typeface="ＭＳ Ｐゴシック" charset="0"/>
              </a:rPr>
              <a:t>, </a:t>
            </a:r>
            <a:r>
              <a:rPr lang="en-US" i="1" dirty="0" err="1" smtClean="0">
                <a:ea typeface="ＭＳ Ｐゴシック" charset="0"/>
                <a:cs typeface="ＭＳ Ｐゴシック" charset="0"/>
              </a:rPr>
              <a:t>NoOp</a:t>
            </a:r>
            <a:endParaRPr lang="en-US" dirty="0">
              <a:ea typeface="ＭＳ Ｐゴシック" charset="0"/>
              <a:cs typeface="ＭＳ Ｐゴシック" charset="0"/>
            </a:endParaRPr>
          </a:p>
        </p:txBody>
      </p:sp>
      <p:pic>
        <p:nvPicPr>
          <p:cNvPr id="26627" name="Picture 4" descr="vacuum2-enviro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595636"/>
            <a:ext cx="2457450" cy="1257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8</a:t>
            </a:fld>
            <a:endParaRPr lang="de-DE" dirty="0"/>
          </a:p>
        </p:txBody>
      </p:sp>
    </p:spTree>
    <p:extLst>
      <p:ext uri="{BB962C8B-B14F-4D97-AF65-F5344CB8AC3E}">
        <p14:creationId xmlns:p14="http://schemas.microsoft.com/office/powerpoint/2010/main" val="1576775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A Vacuum-Cleaner Agent</a:t>
            </a:r>
          </a:p>
        </p:txBody>
      </p:sp>
      <p:pic>
        <p:nvPicPr>
          <p:cNvPr id="28674" name="Picture 5"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163" y="2290763"/>
            <a:ext cx="6796087" cy="227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9</a:t>
            </a:fld>
            <a:endParaRPr lang="de-DE" dirty="0"/>
          </a:p>
        </p:txBody>
      </p:sp>
    </p:spTree>
    <p:extLst>
      <p:ext uri="{BB962C8B-B14F-4D97-AF65-F5344CB8AC3E}">
        <p14:creationId xmlns:p14="http://schemas.microsoft.com/office/powerpoint/2010/main" val="1735123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TotalTime>
  <Words>1135</Words>
  <Application>Microsoft Macintosh PowerPoint</Application>
  <PresentationFormat>On-screen Show (4:3)</PresentationFormat>
  <Paragraphs>291</Paragraphs>
  <Slides>38</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Calibri</vt:lpstr>
      <vt:lpstr>Lucida Grande</vt:lpstr>
      <vt:lpstr>ＭＳ Ｐゴシック</vt:lpstr>
      <vt:lpstr>Myriad Pro</vt:lpstr>
      <vt:lpstr>Symbol</vt:lpstr>
      <vt:lpstr>Times</vt:lpstr>
      <vt:lpstr>Wingdings</vt:lpstr>
      <vt:lpstr>Arial</vt:lpstr>
      <vt:lpstr>7_Standarddesign</vt:lpstr>
      <vt:lpstr>Web-Mining Agents Cooperating Agents for Information Retrieval</vt:lpstr>
      <vt:lpstr>Organizational Issues: Assignments</vt:lpstr>
      <vt:lpstr>Literature</vt:lpstr>
      <vt:lpstr>Literature</vt:lpstr>
      <vt:lpstr>Literature</vt:lpstr>
      <vt:lpstr>What is an Agent?</vt:lpstr>
      <vt:lpstr>Agents and environments</vt:lpstr>
      <vt:lpstr>Vacuum-Cleaner World</vt:lpstr>
      <vt:lpstr>A Vacuum-Cleaner Agent</vt:lpstr>
      <vt:lpstr>Capabilities</vt:lpstr>
      <vt:lpstr>Reactivity</vt:lpstr>
      <vt:lpstr>Proactiveness</vt:lpstr>
      <vt:lpstr>Balancing Reactive and Goal-Oriented Behavior</vt:lpstr>
      <vt:lpstr>Social Ability</vt:lpstr>
      <vt:lpstr>Rational Agents</vt:lpstr>
      <vt:lpstr>Rational Agents</vt:lpstr>
      <vt:lpstr>Autonomous Agents</vt:lpstr>
      <vt:lpstr>Other Properties</vt:lpstr>
      <vt:lpstr>Agents and Objects</vt:lpstr>
      <vt:lpstr>Agents and Objects</vt:lpstr>
      <vt:lpstr>Main Features</vt:lpstr>
      <vt:lpstr>PEAS</vt:lpstr>
      <vt:lpstr>PEAS</vt:lpstr>
      <vt:lpstr>PEAS</vt:lpstr>
      <vt:lpstr>Environment Types</vt:lpstr>
      <vt:lpstr>Environment Types</vt:lpstr>
      <vt:lpstr>Environment Types</vt:lpstr>
      <vt:lpstr>Environment Types</vt:lpstr>
      <vt:lpstr>Environment Types</vt:lpstr>
      <vt:lpstr>Environment Types</vt:lpstr>
      <vt:lpstr>Agent Functions and Programs</vt:lpstr>
      <vt:lpstr>Table-Lookup Agent</vt:lpstr>
      <vt:lpstr>Agent Types</vt:lpstr>
      <vt:lpstr>Simple Reflex Agents</vt:lpstr>
      <vt:lpstr>Model-Based Reflex Agents</vt:lpstr>
      <vt:lpstr>Goal-Based Agents
</vt:lpstr>
      <vt:lpstr>Utility-Based Agents</vt:lpstr>
      <vt:lpstr>Learning Agents</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Ralf Möller</cp:lastModifiedBy>
  <cp:revision>400</cp:revision>
  <cp:lastPrinted>2014-10-18T14:57:02Z</cp:lastPrinted>
  <dcterms:created xsi:type="dcterms:W3CDTF">2010-04-27T12:26:40Z</dcterms:created>
  <dcterms:modified xsi:type="dcterms:W3CDTF">2016-10-20T08:43:20Z</dcterms:modified>
</cp:coreProperties>
</file>