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xls" ContentType="application/vnd.ms-excel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123"/>
  </p:notesMasterIdLst>
  <p:handoutMasterIdLst>
    <p:handoutMasterId r:id="rId124"/>
  </p:handoutMasterIdLst>
  <p:sldIdLst>
    <p:sldId id="273" r:id="rId2"/>
    <p:sldId id="526" r:id="rId3"/>
    <p:sldId id="274" r:id="rId4"/>
    <p:sldId id="275" r:id="rId5"/>
    <p:sldId id="276" r:id="rId6"/>
    <p:sldId id="279" r:id="rId7"/>
    <p:sldId id="280" r:id="rId8"/>
    <p:sldId id="281" r:id="rId9"/>
    <p:sldId id="282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532" r:id="rId43"/>
    <p:sldId id="318" r:id="rId44"/>
    <p:sldId id="320" r:id="rId45"/>
    <p:sldId id="322" r:id="rId46"/>
    <p:sldId id="323" r:id="rId47"/>
    <p:sldId id="324" r:id="rId48"/>
    <p:sldId id="325" r:id="rId49"/>
    <p:sldId id="326" r:id="rId50"/>
    <p:sldId id="327" r:id="rId51"/>
    <p:sldId id="332" r:id="rId52"/>
    <p:sldId id="333" r:id="rId53"/>
    <p:sldId id="340" r:id="rId54"/>
    <p:sldId id="344" r:id="rId55"/>
    <p:sldId id="345" r:id="rId56"/>
    <p:sldId id="346" r:id="rId57"/>
    <p:sldId id="347" r:id="rId58"/>
    <p:sldId id="348" r:id="rId59"/>
    <p:sldId id="349" r:id="rId60"/>
    <p:sldId id="350" r:id="rId61"/>
    <p:sldId id="351" r:id="rId62"/>
    <p:sldId id="352" r:id="rId63"/>
    <p:sldId id="353" r:id="rId64"/>
    <p:sldId id="354" r:id="rId65"/>
    <p:sldId id="355" r:id="rId66"/>
    <p:sldId id="356" r:id="rId67"/>
    <p:sldId id="357" r:id="rId68"/>
    <p:sldId id="358" r:id="rId69"/>
    <p:sldId id="359" r:id="rId70"/>
    <p:sldId id="360" r:id="rId71"/>
    <p:sldId id="361" r:id="rId72"/>
    <p:sldId id="363" r:id="rId73"/>
    <p:sldId id="435" r:id="rId74"/>
    <p:sldId id="436" r:id="rId75"/>
    <p:sldId id="438" r:id="rId76"/>
    <p:sldId id="437" r:id="rId77"/>
    <p:sldId id="439" r:id="rId78"/>
    <p:sldId id="440" r:id="rId79"/>
    <p:sldId id="441" r:id="rId80"/>
    <p:sldId id="442" r:id="rId81"/>
    <p:sldId id="443" r:id="rId82"/>
    <p:sldId id="444" r:id="rId83"/>
    <p:sldId id="445" r:id="rId84"/>
    <p:sldId id="446" r:id="rId85"/>
    <p:sldId id="447" r:id="rId86"/>
    <p:sldId id="553" r:id="rId87"/>
    <p:sldId id="528" r:id="rId88"/>
    <p:sldId id="546" r:id="rId89"/>
    <p:sldId id="531" r:id="rId90"/>
    <p:sldId id="566" r:id="rId91"/>
    <p:sldId id="567" r:id="rId92"/>
    <p:sldId id="555" r:id="rId93"/>
    <p:sldId id="549" r:id="rId94"/>
    <p:sldId id="550" r:id="rId95"/>
    <p:sldId id="551" r:id="rId96"/>
    <p:sldId id="530" r:id="rId97"/>
    <p:sldId id="533" r:id="rId98"/>
    <p:sldId id="534" r:id="rId99"/>
    <p:sldId id="535" r:id="rId100"/>
    <p:sldId id="536" r:id="rId101"/>
    <p:sldId id="537" r:id="rId102"/>
    <p:sldId id="538" r:id="rId103"/>
    <p:sldId id="539" r:id="rId104"/>
    <p:sldId id="540" r:id="rId105"/>
    <p:sldId id="541" r:id="rId106"/>
    <p:sldId id="542" r:id="rId107"/>
    <p:sldId id="544" r:id="rId108"/>
    <p:sldId id="556" r:id="rId109"/>
    <p:sldId id="558" r:id="rId110"/>
    <p:sldId id="559" r:id="rId111"/>
    <p:sldId id="560" r:id="rId112"/>
    <p:sldId id="561" r:id="rId113"/>
    <p:sldId id="562" r:id="rId114"/>
    <p:sldId id="563" r:id="rId115"/>
    <p:sldId id="564" r:id="rId116"/>
    <p:sldId id="568" r:id="rId117"/>
    <p:sldId id="569" r:id="rId118"/>
    <p:sldId id="570" r:id="rId119"/>
    <p:sldId id="571" r:id="rId120"/>
    <p:sldId id="572" r:id="rId121"/>
    <p:sldId id="565" r:id="rId122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305FF"/>
    <a:srgbClr val="6D7CFF"/>
    <a:srgbClr val="807CFF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699"/>
    <p:restoredTop sz="94670"/>
  </p:normalViewPr>
  <p:slideViewPr>
    <p:cSldViewPr>
      <p:cViewPr varScale="1">
        <p:scale>
          <a:sx n="93" d="100"/>
          <a:sy n="93" d="100"/>
        </p:scale>
        <p:origin x="208" y="9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notesMaster" Target="notesMasters/notesMaster1.xml"/><Relationship Id="rId124" Type="http://schemas.openxmlformats.org/officeDocument/2006/relationships/handoutMaster" Target="handoutMasters/handoutMaster1.xml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Relationship Id="rId2" Type="http://schemas.openxmlformats.org/officeDocument/2006/relationships/image" Target="../media/image2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Relationship Id="rId2" Type="http://schemas.openxmlformats.org/officeDocument/2006/relationships/image" Target="../media/image32.wmf"/><Relationship Id="rId3" Type="http://schemas.openxmlformats.org/officeDocument/2006/relationships/image" Target="../media/image3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Relationship Id="rId2" Type="http://schemas.openxmlformats.org/officeDocument/2006/relationships/image" Target="../media/image3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wmf"/><Relationship Id="rId3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09.11.16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09.11.16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A7D8A27-64C5-8244-95F1-4E641683B932}" type="slidenum">
              <a:rPr lang="en-US" sz="1200">
                <a:latin typeface="Lucida Sans" charset="0"/>
              </a:rPr>
              <a:pPr/>
              <a:t>34</a:t>
            </a:fld>
            <a:endParaRPr lang="en-US" sz="1200">
              <a:latin typeface="Lucida Sans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(The Kandy-Kolored Tangerine-Flake Streamline Baby)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You’d have to let me know!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894846C3-6420-A147-BB14-4044E5AA6BAE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97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209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56218883-4348-9C4D-97E4-F85F49CF2E72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97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2100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3210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Q = query, Cr = relevant documents Cnr = not relevant documents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1240685-645C-4743-A9F1-94116F8EE188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98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414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727ABEFC-F3D8-1F4F-AE30-DA550692F994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99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619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F6AABA25-1E46-A24E-A989-0C014EA2F42F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99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6196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3619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SMART: Cornell (Salton) IR system of 1970s to 1990s.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87825DE7-961C-1F40-9747-C3B137FDCBEA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100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3824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1D4A601C-80C3-2645-9420-FEB81C768B10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101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029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C40EB955-AB73-2E40-A9BD-52FD261E0F9B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101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0292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029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Just as we modified the query in the vector space model, we can also modify it here. I’m not aware of work that uses language model based Ir this way.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24E897B0-9710-7A4C-BC67-6CA0B19F2009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102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2339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31DBEA23-DE49-A349-ACBB-820F1C7BEACD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102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2340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2341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It’s harder for user to give negative feedback (absence of evidence is not evidence of absence). It’s also harder to use since relevant documents can often  form tight cluster, but non-relevant documents rarely do.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2FA12CA1-2147-444D-8DF5-178DB5510C2F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103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438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1DD1D7AD-381A-8F40-91B1-65F5DE2D692B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103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4388" name="Text Box 2"/>
          <p:cNvSpPr txBox="1">
            <a:spLocks noChangeArrowheads="1"/>
          </p:cNvSpPr>
          <p:nvPr/>
        </p:nvSpPr>
        <p:spPr bwMode="auto">
          <a:xfrm>
            <a:off x="1090613" y="682625"/>
            <a:ext cx="4681537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438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7613" cy="2794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GB">
                <a:cs typeface="MS Gothic" charset="0"/>
              </a:rPr>
              <a:t>Q = query, Cr = relevant documents Cnr = not relevant documents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41D2AE54-239F-BF47-8CF9-6E569CBCF2B9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104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643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BC9805E6-10EF-0648-8F05-530698D8F7E9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104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6436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643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C2217C6D-630A-2E47-876F-78B70FA579E4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105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848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4E153415-C19E-5940-B061-BBE57996942E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105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48484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4848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514B1334-600A-F345-BB3F-1CE06CBE5CE5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106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053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6638E8D4-FF0F-BF4B-A57E-9BE5A0271C6D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106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0532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5053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AF0AEC2-1573-454B-B2E0-7CAECA25A1CD}" type="slidenum">
              <a:rPr lang="en-US" sz="1200">
                <a:latin typeface="Lucida Sans" charset="0"/>
              </a:rPr>
              <a:pPr/>
              <a:t>38</a:t>
            </a:fld>
            <a:endParaRPr lang="en-US" sz="1200">
              <a:latin typeface="Lucida San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Papineni shows the above usually used scaled IDF is optimal for document self retrieval.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DBE07813-54EC-4C46-8462-7070B4686543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107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4627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CBB812C-B510-FA45-95A7-3146EEF4E0AC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107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54628" name="Text Box 2"/>
          <p:cNvSpPr txBox="1">
            <a:spLocks noChangeArrowheads="1"/>
          </p:cNvSpPr>
          <p:nvPr/>
        </p:nvSpPr>
        <p:spPr bwMode="auto">
          <a:xfrm>
            <a:off x="1157288" y="682625"/>
            <a:ext cx="4549775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54629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21175"/>
            <a:ext cx="5029200" cy="41703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>
                <a:ea typeface="宋体" charset="0"/>
                <a:cs typeface="宋体" charset="0"/>
              </a:rPr>
              <a:t>A long vector space query is like a disjunction: you have to consider documents with any of the words, and sum partial cosine similarities over the various terms.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5F42AC-C496-7A46-B4D6-E732E941F221}" type="slidenum">
              <a:rPr lang="zh-CN" altLang="en-US" sz="1200"/>
              <a:pPr/>
              <a:t>50</a:t>
            </a:fld>
            <a:endParaRPr lang="en-US" altLang="zh-CN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22" tIns="44961" rIns="89922" bIns="44961"/>
          <a:lstStyle/>
          <a:p>
            <a:pPr eaLnBrk="1" hangingPunct="1"/>
            <a:endParaRPr lang="zh-CN" altLang="en-US">
              <a:latin typeface="Arial" charset="0"/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B8F3E8B-BB4A-734A-82E4-84A343FE0D3F}" type="slidenum">
              <a:rPr lang="de-DE" sz="1200"/>
              <a:pPr/>
              <a:t>87</a:t>
            </a:fld>
            <a:endParaRPr lang="de-DE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E6B424A1-1E06-EF43-84D4-2DDB101A79F7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88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7885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777A5D53-AD7A-6F4D-B64F-7826FE06519C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93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5475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AC9B414B-3533-8945-9030-59FC0BA99069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93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5476" name="Text Box 2"/>
          <p:cNvSpPr txBox="1">
            <a:spLocks noChangeArrowheads="1"/>
          </p:cNvSpPr>
          <p:nvPr/>
        </p:nvSpPr>
        <p:spPr bwMode="auto">
          <a:xfrm>
            <a:off x="1155700" y="682625"/>
            <a:ext cx="4548188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0547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68BD6688-F2E5-EA41-A489-A761B716D9D1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94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752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2F8D9AD6-BB95-064F-8D5A-68C5DD79C37A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94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7524" name="Text Box 2"/>
          <p:cNvSpPr txBox="1">
            <a:spLocks noChangeArrowheads="1"/>
          </p:cNvSpPr>
          <p:nvPr/>
        </p:nvSpPr>
        <p:spPr bwMode="auto">
          <a:xfrm>
            <a:off x="1155700" y="682625"/>
            <a:ext cx="4548188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0752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fld id="{DF69F61F-0958-3D48-B4B2-03459F19BB3B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/>
              <a:t>95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9571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384" rIns="90000" bIns="4680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>
              <a:lnSpc>
                <a:spcPct val="93000"/>
              </a:lnSpc>
              <a:buClrTx/>
              <a:buFontTx/>
              <a:buNone/>
            </a:pPr>
            <a:fld id="{EBDB6E71-E70D-234E-8CE2-3331CE5ECA54}" type="slidenum">
              <a:rPr lang="en-US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algn="r" eaLnBrk="1">
                <a:lnSpc>
                  <a:spcPct val="93000"/>
                </a:lnSpc>
                <a:buClrTx/>
                <a:buFontTx/>
                <a:buNone/>
              </a:pPr>
              <a:t>95</a:t>
            </a:fld>
            <a:endParaRPr lang="en-US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109572" name="Text Box 2"/>
          <p:cNvSpPr txBox="1">
            <a:spLocks noChangeArrowheads="1"/>
          </p:cNvSpPr>
          <p:nvPr/>
        </p:nvSpPr>
        <p:spPr bwMode="auto">
          <a:xfrm>
            <a:off x="1155700" y="682625"/>
            <a:ext cx="4548188" cy="3411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de-DE"/>
          </a:p>
        </p:txBody>
      </p:sp>
      <p:sp>
        <p:nvSpPr>
          <p:cNvPr id="10957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34FCE3F-4769-B649-A556-D7AB6D9197AB}" type="slidenum">
              <a:rPr lang="de-DE" sz="1200"/>
              <a:pPr/>
              <a:t>96</a:t>
            </a:fld>
            <a:endParaRPr lang="de-DE" sz="120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452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74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74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553200"/>
            <a:ext cx="12192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371600" y="6553200"/>
            <a:ext cx="7162800" cy="304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568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0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Titelmasterformat durch Klicken bearbeiten</a:t>
            </a:r>
            <a:endParaRPr lang="en-US" noProof="0"/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Textmasterformate durch Klicken bearbeiten</a:t>
            </a:r>
          </a:p>
          <a:p>
            <a:pPr lvl="1"/>
            <a:r>
              <a:rPr lang="en-US" noProof="0" smtClean="0"/>
              <a:t>Zweite Ebene</a:t>
            </a:r>
          </a:p>
          <a:p>
            <a:pPr lvl="2"/>
            <a:r>
              <a:rPr lang="en-US" noProof="0" smtClean="0"/>
              <a:t>Dritte Ebene</a:t>
            </a:r>
          </a:p>
          <a:p>
            <a:pPr lvl="3"/>
            <a:r>
              <a:rPr lang="en-US" noProof="0" smtClean="0"/>
              <a:t>Vierte Ebene</a:t>
            </a:r>
          </a:p>
          <a:p>
            <a:pPr lvl="4"/>
            <a:r>
              <a:rPr lang="en-US" noProof="0" smtClean="0"/>
              <a:t>Fünfte Ebene</a:t>
            </a:r>
            <a:endParaRPr lang="en-US" noProof="0"/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6" r:id="rId3"/>
    <p:sldLayoutId id="2147483877" r:id="rId4"/>
    <p:sldLayoutId id="2147483878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6.w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7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1.xls"/><Relationship Id="rId4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5.bin"/><Relationship Id="rId5" Type="http://schemas.openxmlformats.org/officeDocument/2006/relationships/image" Target="../media/image9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10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1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12.emf"/><Relationship Id="rId5" Type="http://schemas.openxmlformats.org/officeDocument/2006/relationships/oleObject" Target="../embeddings/oleObject9.bin"/><Relationship Id="rId6" Type="http://schemas.openxmlformats.org/officeDocument/2006/relationships/image" Target="../media/image1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_-_2004_Worksheet2.xls"/><Relationship Id="rId4" Type="http://schemas.openxmlformats.org/officeDocument/2006/relationships/image" Target="../media/image1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16.emf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7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9.w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18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19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6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17.bin"/><Relationship Id="rId7" Type="http://schemas.openxmlformats.org/officeDocument/2006/relationships/image" Target="../media/image22.w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image" Target="../media/image23.w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" Type="http://schemas.openxmlformats.org/officeDocument/2006/relationships/tags" Target="../tags/tag2.xml"/><Relationship Id="rId2" Type="http://schemas.openxmlformats.org/officeDocument/2006/relationships/tags" Target="../tags/tag3.xml"/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6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4" Type="http://schemas.openxmlformats.org/officeDocument/2006/relationships/image" Target="../media/image31.wmf"/><Relationship Id="rId5" Type="http://schemas.openxmlformats.org/officeDocument/2006/relationships/oleObject" Target="../embeddings/oleObject20.bin"/><Relationship Id="rId6" Type="http://schemas.openxmlformats.org/officeDocument/2006/relationships/image" Target="../media/image32.w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33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4" Type="http://schemas.openxmlformats.org/officeDocument/2006/relationships/image" Target="../media/image34.w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35.wmf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24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4" Type="http://schemas.openxmlformats.org/officeDocument/2006/relationships/image" Target="../media/image38.wmf"/><Relationship Id="rId5" Type="http://schemas.openxmlformats.org/officeDocument/2006/relationships/image" Target="../media/image39.png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6.bin"/><Relationship Id="rId5" Type="http://schemas.openxmlformats.org/officeDocument/2006/relationships/image" Target="../media/image65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27.bin"/><Relationship Id="rId5" Type="http://schemas.openxmlformats.org/officeDocument/2006/relationships/image" Target="../media/image66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224136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b="1" dirty="0" smtClean="0">
                <a:cs typeface="+mj-cs"/>
              </a:rPr>
              <a:t>Web-Mining </a:t>
            </a:r>
            <a:r>
              <a:rPr lang="de-DE" sz="3600" b="1" dirty="0" err="1" smtClean="0">
                <a:cs typeface="+mj-cs"/>
              </a:rPr>
              <a:t>Agents</a:t>
            </a:r>
            <a:r>
              <a:rPr lang="de-DE" sz="3600" b="1" dirty="0" smtClean="0">
                <a:cs typeface="+mj-cs"/>
              </a:rPr>
              <a:t/>
            </a:r>
            <a:br>
              <a:rPr lang="de-DE" sz="3600" b="1" dirty="0" smtClean="0">
                <a:cs typeface="+mj-cs"/>
              </a:rPr>
            </a:br>
            <a:r>
              <a:rPr lang="de-DE" sz="2800" b="1" dirty="0" err="1" smtClean="0">
                <a:cs typeface="+mj-cs"/>
              </a:rPr>
              <a:t>Cooperating</a:t>
            </a:r>
            <a:r>
              <a:rPr lang="de-DE" sz="2800" b="1" dirty="0" smtClean="0">
                <a:cs typeface="+mj-cs"/>
              </a:rPr>
              <a:t> </a:t>
            </a:r>
            <a:r>
              <a:rPr lang="de-DE" sz="2800" b="1" dirty="0" err="1" smtClean="0">
                <a:cs typeface="+mj-cs"/>
              </a:rPr>
              <a:t>Agents</a:t>
            </a:r>
            <a:r>
              <a:rPr lang="de-DE" sz="2800" b="1" dirty="0" smtClean="0">
                <a:cs typeface="+mj-cs"/>
              </a:rPr>
              <a:t> </a:t>
            </a:r>
            <a:r>
              <a:rPr lang="de-DE" sz="2800" b="1" dirty="0" err="1" smtClean="0">
                <a:cs typeface="+mj-cs"/>
              </a:rPr>
              <a:t>for</a:t>
            </a:r>
            <a:r>
              <a:rPr lang="de-DE" sz="2800" b="1" dirty="0" smtClean="0">
                <a:cs typeface="+mj-cs"/>
              </a:rPr>
              <a:t> Information </a:t>
            </a:r>
            <a:r>
              <a:rPr lang="de-DE" sz="2800" b="1" dirty="0" err="1" smtClean="0">
                <a:cs typeface="+mj-cs"/>
              </a:rPr>
              <a:t>Retrieval</a:t>
            </a:r>
            <a:endParaRPr lang="de-DE" sz="3600" b="1" dirty="0" smtClean="0">
              <a:cs typeface="+mj-cs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97200"/>
            <a:ext cx="6400800" cy="3024188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>
                <a:cs typeface="+mn-cs"/>
              </a:rPr>
              <a:t>Prof. Dr. Ralf Möller</a:t>
            </a:r>
          </a:p>
          <a:p>
            <a:pPr eaLnBrk="1" hangingPunct="1">
              <a:defRPr/>
            </a:pPr>
            <a:r>
              <a:rPr lang="de-DE" dirty="0" smtClean="0">
                <a:cs typeface="+mn-cs"/>
              </a:rPr>
              <a:t>Universität zu Lübeck</a:t>
            </a:r>
          </a:p>
          <a:p>
            <a:pPr eaLnBrk="1" hangingPunct="1">
              <a:defRPr/>
            </a:pPr>
            <a:r>
              <a:rPr lang="de-DE" dirty="0" smtClean="0">
                <a:cs typeface="+mn-cs"/>
              </a:rPr>
              <a:t>Institut für Informationssysteme</a:t>
            </a:r>
          </a:p>
          <a:p>
            <a:pPr eaLnBrk="1" hangingPunct="1">
              <a:defRPr/>
            </a:pPr>
            <a:endParaRPr lang="de-DE" dirty="0" smtClean="0">
              <a:cs typeface="+mn-cs"/>
            </a:endParaRPr>
          </a:p>
          <a:p>
            <a:pPr eaLnBrk="1" hangingPunct="1">
              <a:defRPr/>
            </a:pPr>
            <a:r>
              <a:rPr lang="de-DE" smtClean="0">
                <a:cs typeface="+mn-cs"/>
              </a:rPr>
              <a:t>Tanya Braun (Übungen</a:t>
            </a:r>
            <a:r>
              <a:rPr lang="de-DE" dirty="0" smtClean="0"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Zones</a:t>
            </a:r>
          </a:p>
        </p:txBody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A zone is an identified region within a doc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E.g., </a:t>
            </a:r>
            <a:r>
              <a:rPr lang="en-US" sz="2000" u="sng">
                <a:ea typeface="ＭＳ Ｐゴシック" charset="0"/>
              </a:rPr>
              <a:t>Title</a:t>
            </a:r>
            <a:r>
              <a:rPr lang="en-US" sz="2000">
                <a:ea typeface="ＭＳ Ｐゴシック" charset="0"/>
              </a:rPr>
              <a:t>, </a:t>
            </a:r>
            <a:r>
              <a:rPr lang="en-US" sz="2000" u="sng">
                <a:ea typeface="ＭＳ Ｐゴシック" charset="0"/>
              </a:rPr>
              <a:t>Abstract</a:t>
            </a:r>
            <a:r>
              <a:rPr lang="en-US" sz="2000">
                <a:ea typeface="ＭＳ Ｐゴシック" charset="0"/>
              </a:rPr>
              <a:t>, </a:t>
            </a:r>
            <a:r>
              <a:rPr lang="en-US" sz="2000" u="sng">
                <a:ea typeface="ＭＳ Ｐゴシック" charset="0"/>
              </a:rPr>
              <a:t>Bibliography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Generally culled from marked-up input or document metadata (e.g., powerpoint)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Contents of a zone are free text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Not a “finite” vocabulary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Indexes for each zone - allow queries like</a:t>
            </a:r>
          </a:p>
          <a:p>
            <a:pPr lvl="1" eaLnBrk="1" hangingPunct="1"/>
            <a:r>
              <a:rPr lang="en-US" sz="2000" b="1" i="1">
                <a:ea typeface="ＭＳ Ｐゴシック" charset="0"/>
              </a:rPr>
              <a:t>“sorting”</a:t>
            </a:r>
            <a:r>
              <a:rPr lang="en-US" sz="2000">
                <a:ea typeface="ＭＳ Ｐゴシック" charset="0"/>
              </a:rPr>
              <a:t> in </a:t>
            </a:r>
            <a:r>
              <a:rPr lang="en-US" sz="2000" u="sng">
                <a:ea typeface="ＭＳ Ｐゴシック" charset="0"/>
              </a:rPr>
              <a:t>Title</a:t>
            </a:r>
            <a:r>
              <a:rPr lang="en-US" sz="2000">
                <a:ea typeface="ＭＳ Ｐゴシック" charset="0"/>
              </a:rPr>
              <a:t> AND </a:t>
            </a:r>
            <a:r>
              <a:rPr lang="en-US" sz="2000" b="1">
                <a:ea typeface="ＭＳ Ｐゴシック" charset="0"/>
              </a:rPr>
              <a:t>“</a:t>
            </a:r>
            <a:r>
              <a:rPr lang="en-US" sz="2000" b="1" i="1">
                <a:ea typeface="ＭＳ Ｐゴシック" charset="0"/>
              </a:rPr>
              <a:t>smith”</a:t>
            </a:r>
            <a:r>
              <a:rPr lang="en-US" sz="2000">
                <a:ea typeface="ＭＳ Ｐゴシック" charset="0"/>
              </a:rPr>
              <a:t> in </a:t>
            </a:r>
            <a:r>
              <a:rPr lang="en-US" sz="2000" u="sng">
                <a:ea typeface="ＭＳ Ｐゴシック" charset="0"/>
              </a:rPr>
              <a:t>Bibliography</a:t>
            </a:r>
            <a:r>
              <a:rPr lang="en-US" sz="2000">
                <a:ea typeface="ＭＳ Ｐゴシック" charset="0"/>
              </a:rPr>
              <a:t> AND </a:t>
            </a:r>
            <a:r>
              <a:rPr lang="en-US" sz="2000" b="1">
                <a:ea typeface="ＭＳ Ｐゴシック" charset="0"/>
              </a:rPr>
              <a:t>“</a:t>
            </a:r>
            <a:r>
              <a:rPr lang="en-US" sz="2000" b="1" i="1">
                <a:ea typeface="ＭＳ Ｐゴシック" charset="0"/>
              </a:rPr>
              <a:t>recur*”</a:t>
            </a:r>
            <a:r>
              <a:rPr lang="en-US" sz="2000">
                <a:ea typeface="ＭＳ Ｐゴシック" charset="0"/>
              </a:rPr>
              <a:t> in </a:t>
            </a:r>
            <a:r>
              <a:rPr lang="en-US" sz="2000" u="sng">
                <a:ea typeface="ＭＳ Ｐゴシック" charset="0"/>
              </a:rPr>
              <a:t>Body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Not queries like “all papers whose authors cite themselves”</a:t>
            </a:r>
          </a:p>
        </p:txBody>
      </p:sp>
      <p:sp>
        <p:nvSpPr>
          <p:cNvPr id="25604" name="AutoShape 1028"/>
          <p:cNvSpPr>
            <a:spLocks noChangeArrowheads="1"/>
          </p:cNvSpPr>
          <p:nvPr/>
        </p:nvSpPr>
        <p:spPr bwMode="auto">
          <a:xfrm>
            <a:off x="7786936" y="4799930"/>
            <a:ext cx="1298575" cy="466725"/>
          </a:xfrm>
          <a:prstGeom prst="leftArrowCallout">
            <a:avLst>
              <a:gd name="adj1" fmla="val 25000"/>
              <a:gd name="adj2" fmla="val 25000"/>
              <a:gd name="adj3" fmla="val 46372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/>
              <a:t>Why?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62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reeform 1"/>
          <p:cNvSpPr>
            <a:spLocks noChangeArrowheads="1"/>
          </p:cNvSpPr>
          <p:nvPr/>
        </p:nvSpPr>
        <p:spPr bwMode="auto">
          <a:xfrm>
            <a:off x="928688" y="1124744"/>
            <a:ext cx="6234112" cy="4430713"/>
          </a:xfrm>
          <a:custGeom>
            <a:avLst/>
            <a:gdLst>
              <a:gd name="T0" fmla="*/ 329 w 3927"/>
              <a:gd name="T1" fmla="*/ 2491 h 2791"/>
              <a:gd name="T2" fmla="*/ 221 w 3927"/>
              <a:gd name="T3" fmla="*/ 2190 h 2791"/>
              <a:gd name="T4" fmla="*/ 154 w 3927"/>
              <a:gd name="T5" fmla="*/ 1956 h 2791"/>
              <a:gd name="T6" fmla="*/ 137 w 3927"/>
              <a:gd name="T7" fmla="*/ 1673 h 2791"/>
              <a:gd name="T8" fmla="*/ 96 w 3927"/>
              <a:gd name="T9" fmla="*/ 1430 h 2791"/>
              <a:gd name="T10" fmla="*/ 112 w 3927"/>
              <a:gd name="T11" fmla="*/ 1205 h 2791"/>
              <a:gd name="T12" fmla="*/ 62 w 3927"/>
              <a:gd name="T13" fmla="*/ 1080 h 2791"/>
              <a:gd name="T14" fmla="*/ 29 w 3927"/>
              <a:gd name="T15" fmla="*/ 938 h 2791"/>
              <a:gd name="T16" fmla="*/ 71 w 3927"/>
              <a:gd name="T17" fmla="*/ 546 h 2791"/>
              <a:gd name="T18" fmla="*/ 129 w 3927"/>
              <a:gd name="T19" fmla="*/ 479 h 2791"/>
              <a:gd name="T20" fmla="*/ 137 w 3927"/>
              <a:gd name="T21" fmla="*/ 437 h 2791"/>
              <a:gd name="T22" fmla="*/ 229 w 3927"/>
              <a:gd name="T23" fmla="*/ 320 h 2791"/>
              <a:gd name="T24" fmla="*/ 405 w 3927"/>
              <a:gd name="T25" fmla="*/ 220 h 2791"/>
              <a:gd name="T26" fmla="*/ 588 w 3927"/>
              <a:gd name="T27" fmla="*/ 112 h 2791"/>
              <a:gd name="T28" fmla="*/ 1097 w 3927"/>
              <a:gd name="T29" fmla="*/ 20 h 2791"/>
              <a:gd name="T30" fmla="*/ 1715 w 3927"/>
              <a:gd name="T31" fmla="*/ 36 h 2791"/>
              <a:gd name="T32" fmla="*/ 2158 w 3927"/>
              <a:gd name="T33" fmla="*/ 20 h 2791"/>
              <a:gd name="T34" fmla="*/ 2742 w 3927"/>
              <a:gd name="T35" fmla="*/ 61 h 2791"/>
              <a:gd name="T36" fmla="*/ 3059 w 3927"/>
              <a:gd name="T37" fmla="*/ 78 h 2791"/>
              <a:gd name="T38" fmla="*/ 3435 w 3927"/>
              <a:gd name="T39" fmla="*/ 128 h 2791"/>
              <a:gd name="T40" fmla="*/ 3644 w 3927"/>
              <a:gd name="T41" fmla="*/ 178 h 2791"/>
              <a:gd name="T42" fmla="*/ 3735 w 3927"/>
              <a:gd name="T43" fmla="*/ 262 h 2791"/>
              <a:gd name="T44" fmla="*/ 3769 w 3927"/>
              <a:gd name="T45" fmla="*/ 329 h 2791"/>
              <a:gd name="T46" fmla="*/ 3827 w 3927"/>
              <a:gd name="T47" fmla="*/ 454 h 2791"/>
              <a:gd name="T48" fmla="*/ 3927 w 3927"/>
              <a:gd name="T49" fmla="*/ 771 h 2791"/>
              <a:gd name="T50" fmla="*/ 3919 w 3927"/>
              <a:gd name="T51" fmla="*/ 1013 h 2791"/>
              <a:gd name="T52" fmla="*/ 3894 w 3927"/>
              <a:gd name="T53" fmla="*/ 1122 h 2791"/>
              <a:gd name="T54" fmla="*/ 3819 w 3927"/>
              <a:gd name="T55" fmla="*/ 1481 h 2791"/>
              <a:gd name="T56" fmla="*/ 3802 w 3927"/>
              <a:gd name="T57" fmla="*/ 1597 h 2791"/>
              <a:gd name="T58" fmla="*/ 3777 w 3927"/>
              <a:gd name="T59" fmla="*/ 1748 h 2791"/>
              <a:gd name="T60" fmla="*/ 3585 w 3927"/>
              <a:gd name="T61" fmla="*/ 2040 h 2791"/>
              <a:gd name="T62" fmla="*/ 3468 w 3927"/>
              <a:gd name="T63" fmla="*/ 2107 h 2791"/>
              <a:gd name="T64" fmla="*/ 3401 w 3927"/>
              <a:gd name="T65" fmla="*/ 2123 h 2791"/>
              <a:gd name="T66" fmla="*/ 3260 w 3927"/>
              <a:gd name="T67" fmla="*/ 2157 h 2791"/>
              <a:gd name="T68" fmla="*/ 2934 w 3927"/>
              <a:gd name="T69" fmla="*/ 2198 h 2791"/>
              <a:gd name="T70" fmla="*/ 2759 w 3927"/>
              <a:gd name="T71" fmla="*/ 2165 h 2791"/>
              <a:gd name="T72" fmla="*/ 2617 w 3927"/>
              <a:gd name="T73" fmla="*/ 2173 h 2791"/>
              <a:gd name="T74" fmla="*/ 2550 w 3927"/>
              <a:gd name="T75" fmla="*/ 2207 h 2791"/>
              <a:gd name="T76" fmla="*/ 2408 w 3927"/>
              <a:gd name="T77" fmla="*/ 2249 h 2791"/>
              <a:gd name="T78" fmla="*/ 2183 w 3927"/>
              <a:gd name="T79" fmla="*/ 2324 h 2791"/>
              <a:gd name="T80" fmla="*/ 2016 w 3927"/>
              <a:gd name="T81" fmla="*/ 2399 h 2791"/>
              <a:gd name="T82" fmla="*/ 1974 w 3927"/>
              <a:gd name="T83" fmla="*/ 2424 h 2791"/>
              <a:gd name="T84" fmla="*/ 1473 w 3927"/>
              <a:gd name="T85" fmla="*/ 2516 h 2791"/>
              <a:gd name="T86" fmla="*/ 1248 w 3927"/>
              <a:gd name="T87" fmla="*/ 2608 h 2791"/>
              <a:gd name="T88" fmla="*/ 956 w 3927"/>
              <a:gd name="T89" fmla="*/ 2716 h 2791"/>
              <a:gd name="T90" fmla="*/ 872 w 3927"/>
              <a:gd name="T91" fmla="*/ 2749 h 2791"/>
              <a:gd name="T92" fmla="*/ 655 w 3927"/>
              <a:gd name="T93" fmla="*/ 2791 h 2791"/>
              <a:gd name="T94" fmla="*/ 597 w 3927"/>
              <a:gd name="T95" fmla="*/ 2774 h 2791"/>
              <a:gd name="T96" fmla="*/ 563 w 3927"/>
              <a:gd name="T97" fmla="*/ 2749 h 2791"/>
              <a:gd name="T98" fmla="*/ 538 w 3927"/>
              <a:gd name="T99" fmla="*/ 2741 h 2791"/>
              <a:gd name="T100" fmla="*/ 488 w 3927"/>
              <a:gd name="T101" fmla="*/ 2691 h 2791"/>
              <a:gd name="T102" fmla="*/ 471 w 3927"/>
              <a:gd name="T103" fmla="*/ 2666 h 2791"/>
              <a:gd name="T104" fmla="*/ 421 w 3927"/>
              <a:gd name="T105" fmla="*/ 2616 h 2791"/>
              <a:gd name="T106" fmla="*/ 413 w 3927"/>
              <a:gd name="T107" fmla="*/ 2591 h 2791"/>
              <a:gd name="T108" fmla="*/ 388 w 3927"/>
              <a:gd name="T109" fmla="*/ 2574 h 2791"/>
              <a:gd name="T110" fmla="*/ 329 w 3927"/>
              <a:gd name="T111" fmla="*/ 2491 h 279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927"/>
              <a:gd name="T169" fmla="*/ 0 h 2791"/>
              <a:gd name="T170" fmla="*/ 3927 w 3927"/>
              <a:gd name="T171" fmla="*/ 2791 h 279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927" h="2791">
                <a:moveTo>
                  <a:pt x="329" y="2491"/>
                </a:moveTo>
                <a:cubicBezTo>
                  <a:pt x="284" y="2395"/>
                  <a:pt x="261" y="2289"/>
                  <a:pt x="221" y="2190"/>
                </a:cubicBezTo>
                <a:cubicBezTo>
                  <a:pt x="206" y="2113"/>
                  <a:pt x="189" y="2026"/>
                  <a:pt x="154" y="1956"/>
                </a:cubicBezTo>
                <a:cubicBezTo>
                  <a:pt x="135" y="1782"/>
                  <a:pt x="156" y="1989"/>
                  <a:pt x="137" y="1673"/>
                </a:cubicBezTo>
                <a:cubicBezTo>
                  <a:pt x="132" y="1591"/>
                  <a:pt x="111" y="1510"/>
                  <a:pt x="96" y="1430"/>
                </a:cubicBezTo>
                <a:cubicBezTo>
                  <a:pt x="101" y="1355"/>
                  <a:pt x="112" y="1280"/>
                  <a:pt x="112" y="1205"/>
                </a:cubicBezTo>
                <a:cubicBezTo>
                  <a:pt x="112" y="1191"/>
                  <a:pt x="68" y="1097"/>
                  <a:pt x="62" y="1080"/>
                </a:cubicBezTo>
                <a:cubicBezTo>
                  <a:pt x="54" y="1031"/>
                  <a:pt x="38" y="987"/>
                  <a:pt x="29" y="938"/>
                </a:cubicBezTo>
                <a:cubicBezTo>
                  <a:pt x="19" y="822"/>
                  <a:pt x="0" y="650"/>
                  <a:pt x="71" y="546"/>
                </a:cubicBezTo>
                <a:cubicBezTo>
                  <a:pt x="94" y="474"/>
                  <a:pt x="52" y="591"/>
                  <a:pt x="129" y="479"/>
                </a:cubicBezTo>
                <a:cubicBezTo>
                  <a:pt x="137" y="467"/>
                  <a:pt x="132" y="450"/>
                  <a:pt x="137" y="437"/>
                </a:cubicBezTo>
                <a:cubicBezTo>
                  <a:pt x="154" y="396"/>
                  <a:pt x="195" y="348"/>
                  <a:pt x="229" y="320"/>
                </a:cubicBezTo>
                <a:cubicBezTo>
                  <a:pt x="282" y="277"/>
                  <a:pt x="347" y="254"/>
                  <a:pt x="405" y="220"/>
                </a:cubicBezTo>
                <a:cubicBezTo>
                  <a:pt x="466" y="185"/>
                  <a:pt x="524" y="143"/>
                  <a:pt x="588" y="112"/>
                </a:cubicBezTo>
                <a:cubicBezTo>
                  <a:pt x="739" y="38"/>
                  <a:pt x="934" y="27"/>
                  <a:pt x="1097" y="20"/>
                </a:cubicBezTo>
                <a:cubicBezTo>
                  <a:pt x="1304" y="0"/>
                  <a:pt x="1509" y="22"/>
                  <a:pt x="1715" y="36"/>
                </a:cubicBezTo>
                <a:cubicBezTo>
                  <a:pt x="1863" y="63"/>
                  <a:pt x="2009" y="30"/>
                  <a:pt x="2158" y="20"/>
                </a:cubicBezTo>
                <a:cubicBezTo>
                  <a:pt x="2355" y="27"/>
                  <a:pt x="2546" y="49"/>
                  <a:pt x="2742" y="61"/>
                </a:cubicBezTo>
                <a:cubicBezTo>
                  <a:pt x="2883" y="91"/>
                  <a:pt x="2709" y="57"/>
                  <a:pt x="3059" y="78"/>
                </a:cubicBezTo>
                <a:cubicBezTo>
                  <a:pt x="3186" y="86"/>
                  <a:pt x="3308" y="119"/>
                  <a:pt x="3435" y="128"/>
                </a:cubicBezTo>
                <a:cubicBezTo>
                  <a:pt x="3504" y="147"/>
                  <a:pt x="3574" y="165"/>
                  <a:pt x="3644" y="178"/>
                </a:cubicBezTo>
                <a:cubicBezTo>
                  <a:pt x="3679" y="202"/>
                  <a:pt x="3713" y="224"/>
                  <a:pt x="3735" y="262"/>
                </a:cubicBezTo>
                <a:cubicBezTo>
                  <a:pt x="3748" y="284"/>
                  <a:pt x="3769" y="329"/>
                  <a:pt x="3769" y="329"/>
                </a:cubicBezTo>
                <a:cubicBezTo>
                  <a:pt x="3781" y="379"/>
                  <a:pt x="3799" y="411"/>
                  <a:pt x="3827" y="454"/>
                </a:cubicBezTo>
                <a:cubicBezTo>
                  <a:pt x="3855" y="564"/>
                  <a:pt x="3893" y="664"/>
                  <a:pt x="3927" y="771"/>
                </a:cubicBezTo>
                <a:cubicBezTo>
                  <a:pt x="3924" y="852"/>
                  <a:pt x="3924" y="932"/>
                  <a:pt x="3919" y="1013"/>
                </a:cubicBezTo>
                <a:cubicBezTo>
                  <a:pt x="3917" y="1050"/>
                  <a:pt x="3900" y="1085"/>
                  <a:pt x="3894" y="1122"/>
                </a:cubicBezTo>
                <a:cubicBezTo>
                  <a:pt x="3875" y="1240"/>
                  <a:pt x="3857" y="1367"/>
                  <a:pt x="3819" y="1481"/>
                </a:cubicBezTo>
                <a:cubicBezTo>
                  <a:pt x="3813" y="1520"/>
                  <a:pt x="3808" y="1558"/>
                  <a:pt x="3802" y="1597"/>
                </a:cubicBezTo>
                <a:cubicBezTo>
                  <a:pt x="3794" y="1647"/>
                  <a:pt x="3784" y="1698"/>
                  <a:pt x="3777" y="1748"/>
                </a:cubicBezTo>
                <a:cubicBezTo>
                  <a:pt x="3753" y="1909"/>
                  <a:pt x="3768" y="2005"/>
                  <a:pt x="3585" y="2040"/>
                </a:cubicBezTo>
                <a:cubicBezTo>
                  <a:pt x="3546" y="2066"/>
                  <a:pt x="3513" y="2093"/>
                  <a:pt x="3468" y="2107"/>
                </a:cubicBezTo>
                <a:cubicBezTo>
                  <a:pt x="3446" y="2114"/>
                  <a:pt x="3401" y="2123"/>
                  <a:pt x="3401" y="2123"/>
                </a:cubicBezTo>
                <a:cubicBezTo>
                  <a:pt x="3355" y="2154"/>
                  <a:pt x="3317" y="2150"/>
                  <a:pt x="3260" y="2157"/>
                </a:cubicBezTo>
                <a:cubicBezTo>
                  <a:pt x="3151" y="2170"/>
                  <a:pt x="3043" y="2186"/>
                  <a:pt x="2934" y="2198"/>
                </a:cubicBezTo>
                <a:cubicBezTo>
                  <a:pt x="2874" y="2184"/>
                  <a:pt x="2820" y="2172"/>
                  <a:pt x="2759" y="2165"/>
                </a:cubicBezTo>
                <a:cubicBezTo>
                  <a:pt x="2712" y="2168"/>
                  <a:pt x="2664" y="2168"/>
                  <a:pt x="2617" y="2173"/>
                </a:cubicBezTo>
                <a:cubicBezTo>
                  <a:pt x="2596" y="2175"/>
                  <a:pt x="2563" y="2200"/>
                  <a:pt x="2550" y="2207"/>
                </a:cubicBezTo>
                <a:cubicBezTo>
                  <a:pt x="2506" y="2229"/>
                  <a:pt x="2455" y="2236"/>
                  <a:pt x="2408" y="2249"/>
                </a:cubicBezTo>
                <a:cubicBezTo>
                  <a:pt x="2339" y="2293"/>
                  <a:pt x="2253" y="2286"/>
                  <a:pt x="2183" y="2324"/>
                </a:cubicBezTo>
                <a:cubicBezTo>
                  <a:pt x="2053" y="2394"/>
                  <a:pt x="2185" y="2342"/>
                  <a:pt x="2016" y="2399"/>
                </a:cubicBezTo>
                <a:cubicBezTo>
                  <a:pt x="2001" y="2404"/>
                  <a:pt x="1990" y="2420"/>
                  <a:pt x="1974" y="2424"/>
                </a:cubicBezTo>
                <a:cubicBezTo>
                  <a:pt x="1809" y="2464"/>
                  <a:pt x="1637" y="2472"/>
                  <a:pt x="1473" y="2516"/>
                </a:cubicBezTo>
                <a:cubicBezTo>
                  <a:pt x="1390" y="2538"/>
                  <a:pt x="1327" y="2582"/>
                  <a:pt x="1248" y="2608"/>
                </a:cubicBezTo>
                <a:cubicBezTo>
                  <a:pt x="1149" y="2641"/>
                  <a:pt x="1053" y="2676"/>
                  <a:pt x="956" y="2716"/>
                </a:cubicBezTo>
                <a:cubicBezTo>
                  <a:pt x="912" y="2760"/>
                  <a:pt x="951" y="2731"/>
                  <a:pt x="872" y="2749"/>
                </a:cubicBezTo>
                <a:cubicBezTo>
                  <a:pt x="797" y="2766"/>
                  <a:pt x="734" y="2783"/>
                  <a:pt x="655" y="2791"/>
                </a:cubicBezTo>
                <a:cubicBezTo>
                  <a:pt x="636" y="2785"/>
                  <a:pt x="615" y="2782"/>
                  <a:pt x="597" y="2774"/>
                </a:cubicBezTo>
                <a:cubicBezTo>
                  <a:pt x="584" y="2768"/>
                  <a:pt x="575" y="2756"/>
                  <a:pt x="563" y="2749"/>
                </a:cubicBezTo>
                <a:cubicBezTo>
                  <a:pt x="555" y="2745"/>
                  <a:pt x="546" y="2744"/>
                  <a:pt x="538" y="2741"/>
                </a:cubicBezTo>
                <a:cubicBezTo>
                  <a:pt x="521" y="2724"/>
                  <a:pt x="501" y="2710"/>
                  <a:pt x="488" y="2691"/>
                </a:cubicBezTo>
                <a:cubicBezTo>
                  <a:pt x="482" y="2683"/>
                  <a:pt x="478" y="2674"/>
                  <a:pt x="471" y="2666"/>
                </a:cubicBezTo>
                <a:cubicBezTo>
                  <a:pt x="455" y="2648"/>
                  <a:pt x="421" y="2616"/>
                  <a:pt x="421" y="2616"/>
                </a:cubicBezTo>
                <a:cubicBezTo>
                  <a:pt x="418" y="2608"/>
                  <a:pt x="418" y="2598"/>
                  <a:pt x="413" y="2591"/>
                </a:cubicBezTo>
                <a:cubicBezTo>
                  <a:pt x="407" y="2583"/>
                  <a:pt x="392" y="2583"/>
                  <a:pt x="388" y="2574"/>
                </a:cubicBezTo>
                <a:cubicBezTo>
                  <a:pt x="375" y="2548"/>
                  <a:pt x="389" y="2459"/>
                  <a:pt x="329" y="2491"/>
                </a:cubicBez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7219" name="Text Box 2"/>
          <p:cNvSpPr txBox="1">
            <a:spLocks noChangeArrowheads="1"/>
          </p:cNvSpPr>
          <p:nvPr/>
        </p:nvSpPr>
        <p:spPr bwMode="auto">
          <a:xfrm>
            <a:off x="251520" y="-171400"/>
            <a:ext cx="831063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72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 on initial query </a:t>
            </a:r>
          </a:p>
        </p:txBody>
      </p:sp>
      <p:sp>
        <p:nvSpPr>
          <p:cNvPr id="137220" name="Text Box 3"/>
          <p:cNvSpPr txBox="1">
            <a:spLocks noChangeArrowheads="1"/>
          </p:cNvSpPr>
          <p:nvPr/>
        </p:nvSpPr>
        <p:spPr bwMode="auto">
          <a:xfrm>
            <a:off x="3748088" y="28011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21" name="Text Box 4"/>
          <p:cNvSpPr txBox="1">
            <a:spLocks noChangeArrowheads="1"/>
          </p:cNvSpPr>
          <p:nvPr/>
        </p:nvSpPr>
        <p:spPr bwMode="auto">
          <a:xfrm>
            <a:off x="4205288" y="2343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22" name="Text Box 5"/>
          <p:cNvSpPr txBox="1">
            <a:spLocks noChangeArrowheads="1"/>
          </p:cNvSpPr>
          <p:nvPr/>
        </p:nvSpPr>
        <p:spPr bwMode="auto">
          <a:xfrm>
            <a:off x="4510088" y="3105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23" name="Text Box 6"/>
          <p:cNvSpPr txBox="1">
            <a:spLocks noChangeArrowheads="1"/>
          </p:cNvSpPr>
          <p:nvPr/>
        </p:nvSpPr>
        <p:spPr bwMode="auto">
          <a:xfrm>
            <a:off x="1843088" y="33345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24" name="Text Box 7"/>
          <p:cNvSpPr txBox="1">
            <a:spLocks noChangeArrowheads="1"/>
          </p:cNvSpPr>
          <p:nvPr/>
        </p:nvSpPr>
        <p:spPr bwMode="auto">
          <a:xfrm>
            <a:off x="2376488" y="37155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25" name="Text Box 8"/>
          <p:cNvSpPr txBox="1">
            <a:spLocks noChangeArrowheads="1"/>
          </p:cNvSpPr>
          <p:nvPr/>
        </p:nvSpPr>
        <p:spPr bwMode="auto">
          <a:xfrm>
            <a:off x="3367088" y="34869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26" name="Text Box 9"/>
          <p:cNvSpPr txBox="1">
            <a:spLocks noChangeArrowheads="1"/>
          </p:cNvSpPr>
          <p:nvPr/>
        </p:nvSpPr>
        <p:spPr bwMode="auto">
          <a:xfrm>
            <a:off x="2833688" y="37155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27" name="Text Box 10"/>
          <p:cNvSpPr txBox="1">
            <a:spLocks noChangeArrowheads="1"/>
          </p:cNvSpPr>
          <p:nvPr/>
        </p:nvSpPr>
        <p:spPr bwMode="auto">
          <a:xfrm>
            <a:off x="395288" y="5315744"/>
            <a:ext cx="1752600" cy="8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>
                <a:solidFill>
                  <a:srgbClr val="00A000"/>
                </a:solidFill>
                <a:latin typeface="+mn-lt"/>
                <a:ea typeface="宋体" charset="0"/>
                <a:cs typeface="宋体" charset="0"/>
              </a:rPr>
              <a:t>Revised query</a:t>
            </a:r>
          </a:p>
        </p:txBody>
      </p:sp>
      <p:sp>
        <p:nvSpPr>
          <p:cNvPr id="137228" name="Line 11"/>
          <p:cNvSpPr>
            <a:spLocks noChangeShapeType="1"/>
          </p:cNvSpPr>
          <p:nvPr/>
        </p:nvSpPr>
        <p:spPr bwMode="auto">
          <a:xfrm flipV="1">
            <a:off x="1371600" y="3696494"/>
            <a:ext cx="1447800" cy="1682750"/>
          </a:xfrm>
          <a:prstGeom prst="line">
            <a:avLst/>
          </a:prstGeom>
          <a:noFill/>
          <a:ln w="9360">
            <a:solidFill>
              <a:srgbClr val="00A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7229" name="Text Box 12"/>
          <p:cNvSpPr txBox="1">
            <a:spLocks noChangeArrowheads="1"/>
          </p:cNvSpPr>
          <p:nvPr/>
        </p:nvSpPr>
        <p:spPr bwMode="auto">
          <a:xfrm>
            <a:off x="3923928" y="5319677"/>
            <a:ext cx="4849688" cy="84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x  known non-relevant documents</a:t>
            </a:r>
          </a:p>
          <a:p>
            <a:pPr eaLnBrk="1">
              <a:lnSpc>
                <a:spcPct val="93000"/>
              </a:lnSpc>
              <a:spcBef>
                <a:spcPts val="300"/>
              </a:spcBef>
              <a:buClrTx/>
              <a:buFontTx/>
              <a:buNone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o  known relevant documents</a:t>
            </a:r>
          </a:p>
        </p:txBody>
      </p:sp>
      <p:sp>
        <p:nvSpPr>
          <p:cNvPr id="137230" name="Text Box 13"/>
          <p:cNvSpPr txBox="1">
            <a:spLocks noChangeArrowheads="1"/>
          </p:cNvSpPr>
          <p:nvPr/>
        </p:nvSpPr>
        <p:spPr bwMode="auto">
          <a:xfrm>
            <a:off x="2605088" y="32583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31" name="Text Box 14"/>
          <p:cNvSpPr txBox="1">
            <a:spLocks noChangeArrowheads="1"/>
          </p:cNvSpPr>
          <p:nvPr/>
        </p:nvSpPr>
        <p:spPr bwMode="auto">
          <a:xfrm>
            <a:off x="3138488" y="20391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32" name="Text Box 15"/>
          <p:cNvSpPr txBox="1">
            <a:spLocks noChangeArrowheads="1"/>
          </p:cNvSpPr>
          <p:nvPr/>
        </p:nvSpPr>
        <p:spPr bwMode="auto">
          <a:xfrm>
            <a:off x="2833688" y="2953544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7233" name="Text Box 16"/>
          <p:cNvSpPr txBox="1">
            <a:spLocks noChangeArrowheads="1"/>
          </p:cNvSpPr>
          <p:nvPr/>
        </p:nvSpPr>
        <p:spPr bwMode="auto">
          <a:xfrm>
            <a:off x="3352800" y="2632869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4" name="Text Box 17"/>
          <p:cNvSpPr txBox="1">
            <a:spLocks noChangeArrowheads="1"/>
          </p:cNvSpPr>
          <p:nvPr/>
        </p:nvSpPr>
        <p:spPr bwMode="auto">
          <a:xfrm>
            <a:off x="4281488" y="15057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5" name="Text Box 18"/>
          <p:cNvSpPr txBox="1">
            <a:spLocks noChangeArrowheads="1"/>
          </p:cNvSpPr>
          <p:nvPr/>
        </p:nvSpPr>
        <p:spPr bwMode="auto">
          <a:xfrm>
            <a:off x="1919288" y="25725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6" name="Text Box 19"/>
          <p:cNvSpPr txBox="1">
            <a:spLocks noChangeArrowheads="1"/>
          </p:cNvSpPr>
          <p:nvPr/>
        </p:nvSpPr>
        <p:spPr bwMode="auto">
          <a:xfrm>
            <a:off x="5272088" y="24201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7" name="Text Box 20"/>
          <p:cNvSpPr txBox="1">
            <a:spLocks noChangeArrowheads="1"/>
          </p:cNvSpPr>
          <p:nvPr/>
        </p:nvSpPr>
        <p:spPr bwMode="auto">
          <a:xfrm>
            <a:off x="1462088" y="17343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8" name="Text Box 21"/>
          <p:cNvSpPr txBox="1">
            <a:spLocks noChangeArrowheads="1"/>
          </p:cNvSpPr>
          <p:nvPr/>
        </p:nvSpPr>
        <p:spPr bwMode="auto">
          <a:xfrm>
            <a:off x="5576888" y="14295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39" name="Text Box 22"/>
          <p:cNvSpPr txBox="1">
            <a:spLocks noChangeArrowheads="1"/>
          </p:cNvSpPr>
          <p:nvPr/>
        </p:nvSpPr>
        <p:spPr bwMode="auto">
          <a:xfrm>
            <a:off x="1462088" y="45537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0" name="Text Box 23"/>
          <p:cNvSpPr txBox="1">
            <a:spLocks noChangeArrowheads="1"/>
          </p:cNvSpPr>
          <p:nvPr/>
        </p:nvSpPr>
        <p:spPr bwMode="auto">
          <a:xfrm>
            <a:off x="1157288" y="3486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1" name="Text Box 24"/>
          <p:cNvSpPr txBox="1">
            <a:spLocks noChangeArrowheads="1"/>
          </p:cNvSpPr>
          <p:nvPr/>
        </p:nvSpPr>
        <p:spPr bwMode="auto">
          <a:xfrm>
            <a:off x="3748088" y="41727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2" name="Text Box 25"/>
          <p:cNvSpPr txBox="1">
            <a:spLocks noChangeArrowheads="1"/>
          </p:cNvSpPr>
          <p:nvPr/>
        </p:nvSpPr>
        <p:spPr bwMode="auto">
          <a:xfrm>
            <a:off x="2757488" y="4248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3" name="Text Box 26"/>
          <p:cNvSpPr txBox="1">
            <a:spLocks noChangeArrowheads="1"/>
          </p:cNvSpPr>
          <p:nvPr/>
        </p:nvSpPr>
        <p:spPr bwMode="auto">
          <a:xfrm>
            <a:off x="6186488" y="28011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4" name="Text Box 27"/>
          <p:cNvSpPr txBox="1">
            <a:spLocks noChangeArrowheads="1"/>
          </p:cNvSpPr>
          <p:nvPr/>
        </p:nvSpPr>
        <p:spPr bwMode="auto">
          <a:xfrm>
            <a:off x="5043488" y="3867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grpSp>
        <p:nvGrpSpPr>
          <p:cNvPr id="137245" name="Group 28"/>
          <p:cNvGrpSpPr>
            <a:grpSpLocks/>
          </p:cNvGrpSpPr>
          <p:nvPr/>
        </p:nvGrpSpPr>
        <p:grpSpPr bwMode="auto">
          <a:xfrm>
            <a:off x="2819400" y="3318669"/>
            <a:ext cx="455613" cy="347663"/>
            <a:chOff x="1776" y="2400"/>
            <a:chExt cx="287" cy="219"/>
          </a:xfrm>
        </p:grpSpPr>
        <p:sp>
          <p:nvSpPr>
            <p:cNvPr id="137253" name="Text Box 29"/>
            <p:cNvSpPr txBox="1">
              <a:spLocks noChangeArrowheads="1"/>
            </p:cNvSpPr>
            <p:nvPr/>
          </p:nvSpPr>
          <p:spPr bwMode="auto">
            <a:xfrm>
              <a:off x="1776" y="2400"/>
              <a:ext cx="288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89640" rIns="90000" bIns="46800"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83000"/>
                </a:lnSpc>
                <a:spcBef>
                  <a:spcPts val="1250"/>
                </a:spcBef>
                <a:buClrTx/>
                <a:buFontTx/>
                <a:buNone/>
              </a:pPr>
              <a:r>
                <a:rPr lang="en-US" sz="2000">
                  <a:solidFill>
                    <a:srgbClr val="FF0000"/>
                  </a:solidFill>
                  <a:latin typeface="Symbol" charset="0"/>
                  <a:ea typeface="宋体" charset="0"/>
                  <a:cs typeface="宋体" charset="0"/>
                </a:rPr>
                <a:t></a:t>
              </a:r>
            </a:p>
          </p:txBody>
        </p:sp>
        <p:sp>
          <p:nvSpPr>
            <p:cNvPr id="137254" name="Freeform 30"/>
            <p:cNvSpPr>
              <a:spLocks noChangeArrowheads="1"/>
            </p:cNvSpPr>
            <p:nvPr/>
          </p:nvSpPr>
          <p:spPr bwMode="auto">
            <a:xfrm>
              <a:off x="1847" y="2493"/>
              <a:ext cx="72" cy="87"/>
            </a:xfrm>
            <a:custGeom>
              <a:avLst/>
              <a:gdLst>
                <a:gd name="T0" fmla="*/ 0 w 72"/>
                <a:gd name="T1" fmla="*/ 87 h 87"/>
                <a:gd name="T2" fmla="*/ 37 w 72"/>
                <a:gd name="T3" fmla="*/ 0 h 87"/>
                <a:gd name="T4" fmla="*/ 72 w 72"/>
                <a:gd name="T5" fmla="*/ 87 h 87"/>
                <a:gd name="T6" fmla="*/ 0 w 72"/>
                <a:gd name="T7" fmla="*/ 8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87"/>
                <a:gd name="T14" fmla="*/ 72 w 72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87">
                  <a:moveTo>
                    <a:pt x="0" y="87"/>
                  </a:moveTo>
                  <a:lnTo>
                    <a:pt x="37" y="0"/>
                  </a:lnTo>
                  <a:lnTo>
                    <a:pt x="72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A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7246" name="Text Box 31"/>
          <p:cNvSpPr txBox="1">
            <a:spLocks noChangeArrowheads="1"/>
          </p:cNvSpPr>
          <p:nvPr/>
        </p:nvSpPr>
        <p:spPr bwMode="auto">
          <a:xfrm>
            <a:off x="6034088" y="34869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7" name="Text Box 32"/>
          <p:cNvSpPr txBox="1">
            <a:spLocks noChangeArrowheads="1"/>
          </p:cNvSpPr>
          <p:nvPr/>
        </p:nvSpPr>
        <p:spPr bwMode="auto">
          <a:xfrm>
            <a:off x="6491288" y="2039144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7248" name="Text Box 33"/>
          <p:cNvSpPr txBox="1">
            <a:spLocks noChangeArrowheads="1"/>
          </p:cNvSpPr>
          <p:nvPr/>
        </p:nvSpPr>
        <p:spPr bwMode="auto">
          <a:xfrm>
            <a:off x="166688" y="1277144"/>
            <a:ext cx="1143000" cy="8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>
                <a:solidFill>
                  <a:srgbClr val="A40508"/>
                </a:solidFill>
                <a:latin typeface="+mn-lt"/>
                <a:ea typeface="宋体" charset="0"/>
                <a:cs typeface="宋体" charset="0"/>
              </a:rPr>
              <a:t>Initial query</a:t>
            </a:r>
          </a:p>
        </p:txBody>
      </p:sp>
      <p:sp>
        <p:nvSpPr>
          <p:cNvPr id="137249" name="Line 34"/>
          <p:cNvSpPr>
            <a:spLocks noChangeShapeType="1"/>
          </p:cNvSpPr>
          <p:nvPr/>
        </p:nvSpPr>
        <p:spPr bwMode="auto">
          <a:xfrm>
            <a:off x="1004888" y="1734344"/>
            <a:ext cx="1981200" cy="914400"/>
          </a:xfrm>
          <a:prstGeom prst="line">
            <a:avLst/>
          </a:prstGeom>
          <a:noFill/>
          <a:ln w="9360">
            <a:solidFill>
              <a:srgbClr val="A5002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137250" name="Group 35"/>
          <p:cNvGrpSpPr>
            <a:grpSpLocks/>
          </p:cNvGrpSpPr>
          <p:nvPr/>
        </p:nvGrpSpPr>
        <p:grpSpPr bwMode="auto">
          <a:xfrm>
            <a:off x="2909888" y="2496344"/>
            <a:ext cx="455612" cy="347663"/>
            <a:chOff x="1833" y="1882"/>
            <a:chExt cx="287" cy="219"/>
          </a:xfrm>
        </p:grpSpPr>
        <p:sp>
          <p:nvSpPr>
            <p:cNvPr id="137251" name="Text Box 36"/>
            <p:cNvSpPr txBox="1">
              <a:spLocks noChangeArrowheads="1"/>
            </p:cNvSpPr>
            <p:nvPr/>
          </p:nvSpPr>
          <p:spPr bwMode="auto">
            <a:xfrm>
              <a:off x="1833" y="1882"/>
              <a:ext cx="288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89640" rIns="90000" bIns="46800"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83000"/>
                </a:lnSpc>
                <a:spcBef>
                  <a:spcPts val="1250"/>
                </a:spcBef>
                <a:buClrTx/>
                <a:buFontTx/>
                <a:buNone/>
              </a:pPr>
              <a:r>
                <a:rPr lang="en-US" sz="2000">
                  <a:solidFill>
                    <a:srgbClr val="FF0000"/>
                  </a:solidFill>
                  <a:latin typeface="Symbol" charset="0"/>
                  <a:ea typeface="宋体" charset="0"/>
                  <a:cs typeface="宋体" charset="0"/>
                </a:rPr>
                <a:t></a:t>
              </a:r>
            </a:p>
          </p:txBody>
        </p:sp>
        <p:sp>
          <p:nvSpPr>
            <p:cNvPr id="137252" name="Freeform 37"/>
            <p:cNvSpPr>
              <a:spLocks noChangeArrowheads="1"/>
            </p:cNvSpPr>
            <p:nvPr/>
          </p:nvSpPr>
          <p:spPr bwMode="auto">
            <a:xfrm>
              <a:off x="1904" y="1975"/>
              <a:ext cx="72" cy="87"/>
            </a:xfrm>
            <a:custGeom>
              <a:avLst/>
              <a:gdLst>
                <a:gd name="T0" fmla="*/ 0 w 72"/>
                <a:gd name="T1" fmla="*/ 87 h 87"/>
                <a:gd name="T2" fmla="*/ 37 w 72"/>
                <a:gd name="T3" fmla="*/ 0 h 87"/>
                <a:gd name="T4" fmla="*/ 72 w 72"/>
                <a:gd name="T5" fmla="*/ 87 h 87"/>
                <a:gd name="T6" fmla="*/ 0 w 72"/>
                <a:gd name="T7" fmla="*/ 8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87"/>
                <a:gd name="T14" fmla="*/ 72 w 72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87">
                  <a:moveTo>
                    <a:pt x="0" y="87"/>
                  </a:moveTo>
                  <a:lnTo>
                    <a:pt x="37" y="0"/>
                  </a:lnTo>
                  <a:lnTo>
                    <a:pt x="72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0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9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100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535452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1"/>
          <p:cNvSpPr txBox="1">
            <a:spLocks noChangeArrowheads="1"/>
          </p:cNvSpPr>
          <p:nvPr/>
        </p:nvSpPr>
        <p:spPr bwMode="auto">
          <a:xfrm>
            <a:off x="395536" y="-164753"/>
            <a:ext cx="867067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72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 in vector spaces</a:t>
            </a:r>
          </a:p>
        </p:txBody>
      </p:sp>
      <p:sp>
        <p:nvSpPr>
          <p:cNvPr id="139267" name="Text Box 2"/>
          <p:cNvSpPr txBox="1">
            <a:spLocks noChangeArrowheads="1"/>
          </p:cNvSpPr>
          <p:nvPr/>
        </p:nvSpPr>
        <p:spPr bwMode="auto">
          <a:xfrm>
            <a:off x="611560" y="1268760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6180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We can modify the query based on relevance feedback and apply standard vector space model.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 only the docs that were marked.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 can improve recall and precision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 is most useful for increasing recall in situations where recall is important</a:t>
            </a:r>
          </a:p>
          <a:p>
            <a:pPr lvl="1">
              <a:lnSpc>
                <a:spcPct val="7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Users can be expected to review results and to take time to iterate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101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5085531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1"/>
          <p:cNvSpPr txBox="1">
            <a:spLocks noChangeArrowheads="1"/>
          </p:cNvSpPr>
          <p:nvPr/>
        </p:nvSpPr>
        <p:spPr bwMode="auto">
          <a:xfrm>
            <a:off x="395536" y="36066"/>
            <a:ext cx="8670677" cy="10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Positive </a:t>
            </a:r>
            <a:r>
              <a:rPr lang="en-US" sz="36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vs</a:t>
            </a: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Negative Feedback</a:t>
            </a:r>
          </a:p>
        </p:txBody>
      </p:sp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611560" y="1412776"/>
            <a:ext cx="8077200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863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</a:pP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Positive feedback is more valuable than negative feedback (so, set  </a:t>
            </a:r>
            <a:r>
              <a:rPr lang="en-GB" sz="32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𝛾 </a:t>
            </a:r>
            <a: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&lt; </a:t>
            </a:r>
            <a:r>
              <a:rPr lang="en-GB" sz="32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𝛽; </a:t>
            </a:r>
            <a: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/>
            </a:r>
            <a:b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</a:br>
            <a:r>
              <a:rPr lang="en-GB" sz="32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e.g</a:t>
            </a:r>
            <a: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. </a:t>
            </a:r>
            <a:r>
              <a:rPr lang="en-GB" sz="32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𝛾 </a:t>
            </a:r>
            <a: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= 0.25, </a:t>
            </a:r>
            <a:r>
              <a:rPr lang="en-GB" sz="32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𝛽 </a:t>
            </a:r>
            <a:r>
              <a:rPr lang="en-GB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= 0.75)</a:t>
            </a: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.</a:t>
            </a:r>
          </a:p>
          <a:p>
            <a:pPr marL="0" indent="0" eaLnBrk="1">
              <a:lnSpc>
                <a:spcPct val="98000"/>
              </a:lnSpc>
              <a:spcBef>
                <a:spcPts val="800"/>
              </a:spcBef>
              <a:buClrTx/>
            </a:pPr>
            <a:endParaRPr lang="en-US" sz="3200" i="0" dirty="0" smtClean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marL="0" indent="0" eaLnBrk="1">
              <a:lnSpc>
                <a:spcPct val="98000"/>
              </a:lnSpc>
              <a:spcBef>
                <a:spcPts val="800"/>
              </a:spcBef>
              <a:buClrTx/>
            </a:pPr>
            <a:endParaRPr lang="en-US" sz="32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141316" name="AutoShape 3"/>
          <p:cNvSpPr>
            <a:spLocks noChangeArrowheads="1"/>
          </p:cNvSpPr>
          <p:nvPr/>
        </p:nvSpPr>
        <p:spPr bwMode="auto">
          <a:xfrm rot="3360000">
            <a:off x="6273329" y="2444660"/>
            <a:ext cx="1371600" cy="838200"/>
          </a:xfrm>
          <a:prstGeom prst="leftArrowCallout">
            <a:avLst>
              <a:gd name="adj1" fmla="val 25000"/>
              <a:gd name="adj2" fmla="val 39019"/>
              <a:gd name="adj3" fmla="val 27273"/>
              <a:gd name="adj4" fmla="val 64819"/>
            </a:avLst>
          </a:prstGeom>
          <a:solidFill>
            <a:srgbClr val="00CC99">
              <a:alpha val="50195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lIns="90000" tIns="67968" rIns="90000" bIns="46800" anchor="ctr"/>
          <a:lstStyle/>
          <a:p>
            <a:pPr algn="ctr" rtl="1" eaLnBrk="1">
              <a:lnSpc>
                <a:spcPct val="93000"/>
              </a:lnSpc>
              <a:buClrTx/>
              <a:buFontTx/>
              <a:buNone/>
              <a:tabLst>
                <a:tab pos="72390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Why?</a:t>
            </a:r>
          </a:p>
        </p:txBody>
      </p:sp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102</a:t>
            </a:fld>
            <a:endParaRPr lang="de-DE" sz="1100"/>
          </a:p>
        </p:txBody>
      </p:sp>
      <p:sp>
        <p:nvSpPr>
          <p:cNvPr id="2" name="Rechteck 1"/>
          <p:cNvSpPr/>
          <p:nvPr/>
        </p:nvSpPr>
        <p:spPr>
          <a:xfrm>
            <a:off x="107504" y="3861048"/>
            <a:ext cx="7344816" cy="164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</a:pPr>
            <a:r>
              <a:rPr lang="en-US" sz="3200" dirty="0" smtClean="0">
                <a:ea typeface="宋体" charset="0"/>
                <a:cs typeface="宋体" charset="0"/>
              </a:rPr>
              <a:t>Many </a:t>
            </a:r>
            <a:r>
              <a:rPr lang="en-US" sz="3200" dirty="0">
                <a:ea typeface="宋体" charset="0"/>
                <a:cs typeface="宋体" charset="0"/>
              </a:rPr>
              <a:t>systems only allow positive feedback </a:t>
            </a:r>
            <a:r>
              <a:rPr lang="en-GB" sz="3200" dirty="0" smtClean="0">
                <a:cs typeface="Arial Unicode MS" charset="0"/>
              </a:rPr>
              <a:t>(𝛾=</a:t>
            </a:r>
            <a:r>
              <a:rPr lang="en-GB" sz="3200" dirty="0">
                <a:cs typeface="Arial Unicode MS" charset="0"/>
              </a:rPr>
              <a:t>0)</a:t>
            </a:r>
            <a:r>
              <a:rPr lang="en-US" sz="3200" dirty="0">
                <a:ea typeface="宋体" charset="0"/>
                <a:cs typeface="宋体" charset="0"/>
              </a:rPr>
              <a:t>.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Tx/>
              <a:buFontTx/>
              <a:buNone/>
            </a:pPr>
            <a:endParaRPr lang="en-US" sz="3200" dirty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424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1"/>
          <p:cNvSpPr txBox="1">
            <a:spLocks noChangeArrowheads="1"/>
          </p:cNvSpPr>
          <p:nvPr/>
        </p:nvSpPr>
        <p:spPr bwMode="auto">
          <a:xfrm>
            <a:off x="571500" y="-152400"/>
            <a:ext cx="8077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GB" sz="3600" i="0">
                <a:solidFill>
                  <a:srgbClr val="000000"/>
                </a:solidFill>
                <a:latin typeface="+mn-lt"/>
                <a:cs typeface="Arial Unicode MS" charset="0"/>
              </a:rPr>
              <a:t>High-dimensional Vector Spaces</a:t>
            </a:r>
          </a:p>
        </p:txBody>
      </p:sp>
      <p:sp>
        <p:nvSpPr>
          <p:cNvPr id="143363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077200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6180" rIns="90000" bIns="46800"/>
          <a:lstStyle>
            <a:lvl1pPr marL="330200" indent="-330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The queries 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“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cholera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”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 and 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“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john snow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”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 are far from each other in vector space.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How can the document 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“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John Snow and Cholera</a:t>
            </a:r>
            <a:r>
              <a:rPr lang="ja-JP" alt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”</a:t>
            </a: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 be close to both of them?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Our intuitions for 2- and 3-dimensional space don't work in &gt;10,000 dimensions.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3 dimensions: If a document is close to many queries, then some of these queries must be close to each other.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GB" sz="2800" i="0" dirty="0">
                <a:solidFill>
                  <a:srgbClr val="000000"/>
                </a:solidFill>
                <a:latin typeface="+mn-lt"/>
                <a:cs typeface="Arial Unicode MS" charset="0"/>
              </a:rPr>
              <a:t>Doesn't hold for a high-dimensional space.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103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748647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1"/>
          <p:cNvSpPr txBox="1">
            <a:spLocks noChangeArrowheads="1"/>
          </p:cNvSpPr>
          <p:nvPr/>
        </p:nvSpPr>
        <p:spPr bwMode="auto">
          <a:xfrm>
            <a:off x="611560" y="-171400"/>
            <a:ext cx="8166621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72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Feedback: Assumptions</a:t>
            </a:r>
          </a:p>
        </p:txBody>
      </p:sp>
      <p:sp>
        <p:nvSpPr>
          <p:cNvPr id="145411" name="Text Box 2"/>
          <p:cNvSpPr txBox="1">
            <a:spLocks noChangeArrowheads="1"/>
          </p:cNvSpPr>
          <p:nvPr/>
        </p:nvSpPr>
        <p:spPr bwMode="auto">
          <a:xfrm>
            <a:off x="611560" y="1268760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4222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7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A1: User has sufficient knowledge for initial query.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7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A2: Relevance prototypes are “well-behaved”.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Term distribution in relevant documents will be similar 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Term distribution in non-relevant documents will be different from those in relevant documents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Tx/>
              <a:buFontTx/>
              <a:buNone/>
            </a:pPr>
            <a:endParaRPr lang="en-US" sz="20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Possible violations?</a:t>
            </a: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104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7689024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Box 1"/>
          <p:cNvSpPr txBox="1">
            <a:spLocks noChangeArrowheads="1"/>
          </p:cNvSpPr>
          <p:nvPr/>
        </p:nvSpPr>
        <p:spPr bwMode="auto">
          <a:xfrm>
            <a:off x="323528" y="-171400"/>
            <a:ext cx="8742685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Violation of A1</a:t>
            </a:r>
          </a:p>
        </p:txBody>
      </p:sp>
      <p:sp>
        <p:nvSpPr>
          <p:cNvPr id="147459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077200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4863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User does not have sufficient initial knowledge.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Examples: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Misspellings (Brittany </a:t>
            </a:r>
            <a:r>
              <a:rPr lang="en-US" sz="2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Speers</a:t>
            </a: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).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Cross-language information retrieval (</a:t>
            </a:r>
            <a:r>
              <a:rPr lang="en-US" sz="2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hígado</a:t>
            </a: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).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Mismatch of searcher’s vocabulary vs. collection vocabulary</a:t>
            </a:r>
          </a:p>
          <a:p>
            <a:pPr lvl="2">
              <a:lnSpc>
                <a:spcPct val="98000"/>
              </a:lnSpc>
              <a:spcBef>
                <a:spcPts val="6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Cosmonaut/astronaut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105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686729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1"/>
          <p:cNvSpPr txBox="1">
            <a:spLocks noChangeArrowheads="1"/>
          </p:cNvSpPr>
          <p:nvPr/>
        </p:nvSpPr>
        <p:spPr bwMode="auto">
          <a:xfrm>
            <a:off x="395536" y="-164753"/>
            <a:ext cx="8670677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Violation of A2</a:t>
            </a:r>
          </a:p>
        </p:txBody>
      </p:sp>
      <p:sp>
        <p:nvSpPr>
          <p:cNvPr id="149507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077200" cy="503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91152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There are several relevance prototypes.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Examples: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Burma/Myanmar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Contradictory government policies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Pop stars that worked at Burger King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Often: instances of a general concept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Good editorial content can address problem</a:t>
            </a:r>
          </a:p>
          <a:p>
            <a:pPr lvl="1">
              <a:lnSpc>
                <a:spcPct val="8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Report on contradictory government policies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106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292415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1"/>
          <p:cNvSpPr txBox="1">
            <a:spLocks noChangeArrowheads="1"/>
          </p:cNvSpPr>
          <p:nvPr/>
        </p:nvSpPr>
        <p:spPr bwMode="auto">
          <a:xfrm>
            <a:off x="467544" y="-171400"/>
            <a:ext cx="8598669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Relevance Feedback: Problems</a:t>
            </a:r>
          </a:p>
        </p:txBody>
      </p:sp>
      <p:sp>
        <p:nvSpPr>
          <p:cNvPr id="153603" name="Text Box 2"/>
          <p:cNvSpPr txBox="1">
            <a:spLocks noChangeArrowheads="1"/>
          </p:cNvSpPr>
          <p:nvPr/>
        </p:nvSpPr>
        <p:spPr bwMode="auto">
          <a:xfrm>
            <a:off x="611560" y="1412776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6180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 smtClean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Users </a:t>
            </a: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are often reluctant to provide explicit feedback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It’s often harder to understand why a particular document was retrieved after apply relevance feedback</a:t>
            </a:r>
          </a:p>
        </p:txBody>
      </p:sp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107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466551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Multimodal information retrieval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about images, videos, audio data?</a:t>
            </a:r>
          </a:p>
          <a:p>
            <a:r>
              <a:rPr lang="en-US" dirty="0" smtClean="0"/>
              <a:t>Compute feature vectors from data representations in a data-driven fashion</a:t>
            </a:r>
          </a:p>
          <a:p>
            <a:r>
              <a:rPr lang="en-US" dirty="0" smtClean="0"/>
              <a:t>Which features? </a:t>
            </a:r>
          </a:p>
          <a:p>
            <a:pPr lvl="1"/>
            <a:r>
              <a:rPr lang="en-US" dirty="0" smtClean="0"/>
              <a:t>Example: MPEG-7 General information descriptors</a:t>
            </a:r>
          </a:p>
          <a:p>
            <a:r>
              <a:rPr lang="en-US" dirty="0" smtClean="0"/>
              <a:t>Define respective vector spaces</a:t>
            </a:r>
          </a:p>
          <a:p>
            <a:r>
              <a:rPr lang="en-US" dirty="0" smtClean="0"/>
              <a:t>Use vector space retrieval model with cosine similarity</a:t>
            </a:r>
          </a:p>
          <a:p>
            <a:endParaRPr lang="en-US" dirty="0" smtClean="0"/>
          </a:p>
          <a:p>
            <a:r>
              <a:rPr lang="en-US" dirty="0" smtClean="0"/>
              <a:t>Texts, images, videos, audio data are called </a:t>
            </a:r>
            <a:r>
              <a:rPr lang="en-US" dirty="0" smtClean="0">
                <a:solidFill>
                  <a:srgbClr val="0000FF"/>
                </a:solidFill>
              </a:rPr>
              <a:t>documents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27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MPEG-7 Standardized information descriptors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96975"/>
            <a:ext cx="3970784" cy="4968875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/>
              <a:t>COLOR</a:t>
            </a:r>
          </a:p>
          <a:p>
            <a:r>
              <a:rPr lang="en-US" sz="1600" dirty="0" smtClean="0"/>
              <a:t>Dominant Color Descriptor (DCD)</a:t>
            </a:r>
          </a:p>
          <a:p>
            <a:r>
              <a:rPr lang="en-US" sz="1600" dirty="0" smtClean="0"/>
              <a:t>Scalable Color Descriptor (SCD)</a:t>
            </a:r>
          </a:p>
          <a:p>
            <a:r>
              <a:rPr lang="en-US" sz="1600" dirty="0" smtClean="0"/>
              <a:t>Color Structure Descriptor (CSD)</a:t>
            </a:r>
          </a:p>
          <a:p>
            <a:r>
              <a:rPr lang="en-US" sz="1600" dirty="0" smtClean="0"/>
              <a:t>Color Layout Descriptor (CLD)</a:t>
            </a:r>
          </a:p>
          <a:p>
            <a:r>
              <a:rPr lang="en-US" sz="1600" dirty="0" smtClean="0"/>
              <a:t>Group of frame (</a:t>
            </a:r>
            <a:r>
              <a:rPr lang="en-US" sz="1600" dirty="0" err="1" smtClean="0"/>
              <a:t>GoF</a:t>
            </a:r>
            <a:r>
              <a:rPr lang="en-US" sz="1600" dirty="0" smtClean="0"/>
              <a:t>) or Group-of-pictures (</a:t>
            </a:r>
            <a:r>
              <a:rPr lang="en-US" sz="1600" dirty="0" err="1" smtClean="0"/>
              <a:t>GoP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TEXTURE</a:t>
            </a:r>
          </a:p>
          <a:p>
            <a:r>
              <a:rPr lang="en-US" sz="1600" dirty="0" smtClean="0"/>
              <a:t>Homogeneous Texture Descriptor (HTD)</a:t>
            </a:r>
          </a:p>
          <a:p>
            <a:r>
              <a:rPr lang="en-US" sz="1600" dirty="0" smtClean="0"/>
              <a:t>Texture Browsing Descriptor (TBD)</a:t>
            </a:r>
          </a:p>
          <a:p>
            <a:r>
              <a:rPr lang="en-US" sz="1600" dirty="0" smtClean="0"/>
              <a:t>Edge Histogram Descriptor (EHD)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/>
              <a:t>SHAPE</a:t>
            </a:r>
          </a:p>
          <a:p>
            <a:r>
              <a:rPr lang="en-US" sz="1600" dirty="0"/>
              <a:t>Region-based Shape Descriptor (RSD)</a:t>
            </a:r>
          </a:p>
          <a:p>
            <a:r>
              <a:rPr lang="en-US" sz="1600" dirty="0"/>
              <a:t>Contour-based Shape Descriptor (CSD)</a:t>
            </a:r>
          </a:p>
          <a:p>
            <a:r>
              <a:rPr lang="en-US" sz="1600" dirty="0"/>
              <a:t>3-D Shape Descriptor (3-D SD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109</a:t>
            </a:fld>
            <a:endParaRPr lang="de-DE"/>
          </a:p>
        </p:txBody>
      </p:sp>
      <p:sp>
        <p:nvSpPr>
          <p:cNvPr id="5" name="Inhaltsplatzhalter 2"/>
          <p:cNvSpPr txBox="1">
            <a:spLocks/>
          </p:cNvSpPr>
          <p:nvPr/>
        </p:nvSpPr>
        <p:spPr bwMode="auto">
          <a:xfrm>
            <a:off x="4644008" y="1196752"/>
            <a:ext cx="3970784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1600" dirty="0"/>
              <a:t>MOTION</a:t>
            </a:r>
          </a:p>
          <a:p>
            <a:r>
              <a:rPr lang="en-US" sz="1600" dirty="0"/>
              <a:t>Motion Activity Descriptor (MAD)</a:t>
            </a:r>
          </a:p>
          <a:p>
            <a:r>
              <a:rPr lang="en-US" sz="1600" dirty="0"/>
              <a:t>Camera Motion Descriptor (CMD)</a:t>
            </a:r>
          </a:p>
          <a:p>
            <a:r>
              <a:rPr lang="en-US" sz="1600" dirty="0"/>
              <a:t>Motion Trajectory Descriptor (MTD)</a:t>
            </a:r>
          </a:p>
          <a:p>
            <a:r>
              <a:rPr lang="en-US" sz="1600" dirty="0"/>
              <a:t>Warping and Parametric Motion Descriptor (WMD and PMD)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LOCATION</a:t>
            </a:r>
          </a:p>
          <a:p>
            <a:r>
              <a:rPr lang="en-US" sz="1600" dirty="0"/>
              <a:t>Region Locator Descriptor (RLD)</a:t>
            </a:r>
          </a:p>
          <a:p>
            <a:r>
              <a:rPr lang="en-US" sz="1600" dirty="0" err="1"/>
              <a:t>Spatio</a:t>
            </a:r>
            <a:r>
              <a:rPr lang="en-US" sz="1600" dirty="0"/>
              <a:t> Temporal Locator Descriptor (STLD)</a:t>
            </a:r>
          </a:p>
          <a:p>
            <a:endParaRPr lang="en-US" sz="1600" dirty="0"/>
          </a:p>
        </p:txBody>
      </p:sp>
      <p:sp>
        <p:nvSpPr>
          <p:cNvPr id="6" name="Textfeld 5"/>
          <p:cNvSpPr txBox="1"/>
          <p:nvPr/>
        </p:nvSpPr>
        <p:spPr>
          <a:xfrm>
            <a:off x="3275856" y="6392361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>
                <a:solidFill>
                  <a:srgbClr val="0000FF"/>
                </a:solidFill>
              </a:rPr>
              <a:t>[Wikipedia: MPEG-7 Visual </a:t>
            </a:r>
            <a:r>
              <a:rPr lang="de-DE" sz="1200" dirty="0" err="1" smtClean="0">
                <a:solidFill>
                  <a:srgbClr val="0000FF"/>
                </a:solidFill>
              </a:rPr>
              <a:t>descriptors</a:t>
            </a:r>
            <a:r>
              <a:rPr lang="de-DE" sz="1200" dirty="0" smtClean="0">
                <a:solidFill>
                  <a:srgbClr val="0000FF"/>
                </a:solidFill>
              </a:rPr>
              <a:t>]</a:t>
            </a:r>
            <a:endParaRPr lang="de-DE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02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So we have a database now?</a:t>
            </a:r>
          </a:p>
        </p:txBody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Not really.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Databases do lots of things we don’t need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Transactions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Recovery (our index is not the system of record; if it breaks, simply reconstruct from the original source)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Indeed, we never have to store text in a </a:t>
            </a:r>
            <a:r>
              <a:rPr lang="en-US" sz="2400" dirty="0" smtClean="0">
                <a:ea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</a:rPr>
            </a:br>
            <a:r>
              <a:rPr lang="en-US" sz="2400" dirty="0" smtClean="0">
                <a:ea typeface="ＭＳ Ｐゴシック" charset="0"/>
              </a:rPr>
              <a:t>search </a:t>
            </a:r>
            <a:r>
              <a:rPr lang="en-US" sz="2400" dirty="0">
                <a:ea typeface="ＭＳ Ｐゴシック" charset="0"/>
              </a:rPr>
              <a:t>engine – only indexes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We’re focusing on optimized indexes for text-oriented queries, not an SQL engine.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579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Learning on Multi-Relational Data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6491064" cy="452751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39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8229600" cy="35363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111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2448272" y="6021288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srgbClr val="0305FF"/>
                </a:solidFill>
              </a:rPr>
              <a:t>Maximilian Nickel, Volker </a:t>
            </a:r>
            <a:r>
              <a:rPr lang="en-US" sz="1100" dirty="0" err="1">
                <a:solidFill>
                  <a:srgbClr val="0305FF"/>
                </a:solidFill>
              </a:rPr>
              <a:t>Tresp</a:t>
            </a:r>
            <a:r>
              <a:rPr lang="en-US" sz="1100" dirty="0">
                <a:solidFill>
                  <a:srgbClr val="0305FF"/>
                </a:solidFill>
              </a:rPr>
              <a:t>, Hans-Peter </a:t>
            </a:r>
            <a:r>
              <a:rPr lang="en-US" sz="1100" dirty="0" err="1" smtClean="0">
                <a:solidFill>
                  <a:srgbClr val="0305FF"/>
                </a:solidFill>
              </a:rPr>
              <a:t>Kriegel</a:t>
            </a:r>
            <a:r>
              <a:rPr lang="en-US" sz="1100" dirty="0" smtClean="0">
                <a:solidFill>
                  <a:srgbClr val="0305FF"/>
                </a:solidFill>
              </a:rPr>
              <a:t/>
            </a:r>
            <a:br>
              <a:rPr lang="en-US" sz="1100" dirty="0" smtClean="0">
                <a:solidFill>
                  <a:srgbClr val="0305FF"/>
                </a:solidFill>
              </a:rPr>
            </a:br>
            <a:r>
              <a:rPr lang="en-US" sz="1100" dirty="0" smtClean="0">
                <a:solidFill>
                  <a:srgbClr val="0305FF"/>
                </a:solidFill>
              </a:rPr>
              <a:t>A </a:t>
            </a:r>
            <a:r>
              <a:rPr lang="en-US" sz="1100" dirty="0">
                <a:solidFill>
                  <a:srgbClr val="0305FF"/>
                </a:solidFill>
              </a:rPr>
              <a:t>Three-Way Model for Collective Learning on Multi-Relational Data</a:t>
            </a:r>
          </a:p>
          <a:p>
            <a:r>
              <a:rPr lang="en-US" sz="1100" dirty="0">
                <a:solidFill>
                  <a:srgbClr val="0305FF"/>
                </a:solidFill>
              </a:rPr>
              <a:t>In Proc. 28th International Conference on Machine Learning, </a:t>
            </a:r>
            <a:r>
              <a:rPr lang="en-US" sz="1100" b="1" dirty="0">
                <a:solidFill>
                  <a:srgbClr val="FF0000"/>
                </a:solidFill>
              </a:rPr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28401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97970"/>
            <a:ext cx="8229600" cy="29951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112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4139952" y="6345336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305FF"/>
                </a:solidFill>
              </a:rPr>
              <a:t>© M. </a:t>
            </a:r>
            <a:r>
              <a:rPr lang="en-US" sz="1400" dirty="0">
                <a:solidFill>
                  <a:srgbClr val="0305FF"/>
                </a:solidFill>
              </a:rPr>
              <a:t>Nickel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608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Tensor Factorization with </a:t>
            </a:r>
            <a:r>
              <a:rPr lang="en-US" dirty="0" err="1" smtClean="0"/>
              <a:t>Rescal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34" y="1196975"/>
            <a:ext cx="7918932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3735328" y="4293096"/>
            <a:ext cx="518160" cy="1640344"/>
          </a:xfrm>
          <a:prstGeom prst="rect">
            <a:avLst/>
          </a:prstGeom>
          <a:solidFill>
            <a:srgbClr val="FFC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6528954" y="3732004"/>
            <a:ext cx="518160" cy="1640344"/>
          </a:xfrm>
          <a:prstGeom prst="rect">
            <a:avLst/>
          </a:prstGeom>
          <a:solidFill>
            <a:srgbClr val="FFC000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39952" y="6345336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305FF"/>
                </a:solidFill>
              </a:rPr>
              <a:t>© M. </a:t>
            </a:r>
            <a:r>
              <a:rPr lang="en-US" sz="1400" dirty="0">
                <a:solidFill>
                  <a:srgbClr val="0305FF"/>
                </a:solidFill>
              </a:rPr>
              <a:t>Nickel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2348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Relational Learning Tasks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8760"/>
            <a:ext cx="8229600" cy="408933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114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4139952" y="6345336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305FF"/>
                </a:solidFill>
              </a:rPr>
              <a:t>© M. </a:t>
            </a:r>
            <a:r>
              <a:rPr lang="en-US" sz="1400" dirty="0">
                <a:solidFill>
                  <a:srgbClr val="0305FF"/>
                </a:solidFill>
              </a:rPr>
              <a:t>Nickel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56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 the Factorization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32189"/>
            <a:ext cx="8229600" cy="449844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115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2710645" y="6345336"/>
            <a:ext cx="37449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305FF"/>
                </a:solidFill>
              </a:rPr>
              <a:t>© M</a:t>
            </a:r>
            <a:r>
              <a:rPr lang="en-US" sz="1400" dirty="0">
                <a:solidFill>
                  <a:srgbClr val="0305FF"/>
                </a:solidFill>
              </a:rPr>
              <a:t>. </a:t>
            </a:r>
            <a:r>
              <a:rPr lang="en-US" sz="1400" dirty="0" smtClean="0">
                <a:solidFill>
                  <a:srgbClr val="0305FF"/>
                </a:solidFill>
              </a:rPr>
              <a:t>Nickel  https</a:t>
            </a:r>
            <a:r>
              <a:rPr lang="en-US" sz="1400" dirty="0">
                <a:solidFill>
                  <a:srgbClr val="0305FF"/>
                </a:solidFill>
              </a:rPr>
              <a:t>://</a:t>
            </a:r>
            <a:r>
              <a:rPr lang="en-US" sz="1400" dirty="0" err="1" smtClean="0">
                <a:solidFill>
                  <a:srgbClr val="0305FF"/>
                </a:solidFill>
              </a:rPr>
              <a:t>github.com</a:t>
            </a:r>
            <a:r>
              <a:rPr lang="en-US" sz="1400" dirty="0" smtClean="0">
                <a:solidFill>
                  <a:srgbClr val="0305FF"/>
                </a:solidFill>
              </a:rPr>
              <a:t>/</a:t>
            </a:r>
            <a:r>
              <a:rPr lang="en-US" sz="1400" dirty="0" err="1" smtClean="0">
                <a:solidFill>
                  <a:srgbClr val="0305FF"/>
                </a:solidFill>
              </a:rPr>
              <a:t>mnick</a:t>
            </a:r>
            <a:r>
              <a:rPr lang="en-US" sz="1400" dirty="0" smtClean="0">
                <a:solidFill>
                  <a:srgbClr val="0305FF"/>
                </a:solidFill>
              </a:rPr>
              <a:t>/</a:t>
            </a:r>
            <a:r>
              <a:rPr lang="en-US" sz="1400" dirty="0" err="1" smtClean="0">
                <a:solidFill>
                  <a:srgbClr val="0305FF"/>
                </a:solidFill>
              </a:rPr>
              <a:t>rescal.py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592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Learning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84" y="1196975"/>
            <a:ext cx="7167432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7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Learning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4" y="1196975"/>
            <a:ext cx="7106171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448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Learning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1" y="1196975"/>
            <a:ext cx="7138097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45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Learning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91" y="1196975"/>
            <a:ext cx="7073418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50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Scoring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Thus far, our queries have all been Boolean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Docs either match or not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Good for expert users with precise understanding of their needs and the corpus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Applications can consume 1000’s of results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Not good for (the majority of) users with poor Boolean formulation of their needs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Most users don’t want to wade through 1000’s of </a:t>
            </a:r>
            <a:r>
              <a:rPr lang="en-US" sz="2400" dirty="0" smtClean="0">
                <a:ea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</a:rPr>
            </a:br>
            <a:r>
              <a:rPr lang="en-US" sz="2400" dirty="0" smtClean="0">
                <a:ea typeface="ＭＳ Ｐゴシック" charset="0"/>
              </a:rPr>
              <a:t>results </a:t>
            </a:r>
            <a:r>
              <a:rPr lang="en-US" sz="2400" dirty="0">
                <a:ea typeface="ＭＳ Ｐゴシック" charset="0"/>
              </a:rPr>
              <a:t>– cf. use of web search engines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30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Collective Learning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09" y="1196975"/>
            <a:ext cx="7819981" cy="49688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68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Collective Learning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8" y="1268760"/>
            <a:ext cx="8229600" cy="20428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121</a:t>
            </a:fld>
            <a:endParaRPr lang="de-DE"/>
          </a:p>
        </p:txBody>
      </p:sp>
      <p:sp>
        <p:nvSpPr>
          <p:cNvPr id="6" name="Rectangle 5"/>
          <p:cNvSpPr/>
          <p:nvPr/>
        </p:nvSpPr>
        <p:spPr>
          <a:xfrm>
            <a:off x="4139952" y="6345336"/>
            <a:ext cx="10214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>
                <a:solidFill>
                  <a:srgbClr val="0305FF"/>
                </a:solidFill>
              </a:rPr>
              <a:t>© M. </a:t>
            </a:r>
            <a:r>
              <a:rPr lang="en-US" sz="1400" dirty="0">
                <a:solidFill>
                  <a:srgbClr val="0305FF"/>
                </a:solidFill>
              </a:rPr>
              <a:t>Nickel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76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Scoring</a:t>
            </a:r>
          </a:p>
        </p:txBody>
      </p:sp>
      <p:sp>
        <p:nvSpPr>
          <p:cNvPr id="2969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We wish to return in order the documents most likely to be useful to the searcher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How can we rank order the docs in the corpus with respect to a query?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Assign a score – say in [0,1]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for each doc on each </a:t>
            </a:r>
            <a:r>
              <a:rPr lang="en-US" sz="2400" dirty="0" smtClean="0">
                <a:ea typeface="ＭＳ Ｐゴシック" charset="0"/>
              </a:rPr>
              <a:t>query</a:t>
            </a:r>
            <a:endParaRPr lang="en-US" sz="2400" dirty="0">
              <a:ea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87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Linear zone combinations</a:t>
            </a:r>
          </a:p>
        </p:txBody>
      </p:sp>
      <p:sp>
        <p:nvSpPr>
          <p:cNvPr id="30724" name="Rectangle 1028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507288" cy="4525962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First generation of scoring methods: use a linear combination of Booleans: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E.g., </a:t>
            </a:r>
            <a:r>
              <a:rPr lang="en-US" sz="2400" dirty="0" smtClean="0">
                <a:ea typeface="ＭＳ Ｐゴシック" charset="0"/>
              </a:rPr>
              <a:t>Score </a:t>
            </a:r>
            <a:r>
              <a:rPr lang="en-US" sz="2400" dirty="0">
                <a:ea typeface="ＭＳ Ｐゴシック" charset="0"/>
              </a:rPr>
              <a:t>= </a:t>
            </a:r>
            <a:r>
              <a:rPr lang="en-US" sz="2400" dirty="0" smtClean="0">
                <a:ea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</a:rPr>
            </a:b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0.6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*&lt;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“sorting “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in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Title&gt;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+ 0.3*&lt;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“sorting”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in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Abstract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&gt; + 0.05*&lt;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“sorting”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in </a:t>
            </a:r>
            <a:r>
              <a:rPr lang="en-US" sz="2400" u="sng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Body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&gt; + 0.05*&lt;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“sorting”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 in Boldface&gt;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Each expression such as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&lt;</a:t>
            </a:r>
            <a:r>
              <a:rPr lang="en-US" sz="2400" b="1" dirty="0">
                <a:solidFill>
                  <a:srgbClr val="3C8C93"/>
                </a:solidFill>
                <a:ea typeface="ＭＳ Ｐゴシック" charset="0"/>
              </a:rPr>
              <a:t>sorting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 in </a:t>
            </a:r>
            <a:r>
              <a:rPr lang="en-US" sz="2400" u="sng" dirty="0">
                <a:solidFill>
                  <a:srgbClr val="3C8C93"/>
                </a:solidFill>
                <a:ea typeface="ＭＳ Ｐゴシック" charset="0"/>
              </a:rPr>
              <a:t>Title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&gt;</a:t>
            </a:r>
            <a:r>
              <a:rPr lang="en-US" sz="2400" dirty="0">
                <a:ea typeface="ＭＳ Ｐゴシック" charset="0"/>
              </a:rPr>
              <a:t> takes on a value in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{0,1}</a:t>
            </a:r>
            <a:r>
              <a:rPr lang="en-US" sz="2400" dirty="0">
                <a:ea typeface="ＭＳ Ｐゴシック" charset="0"/>
              </a:rPr>
              <a:t>.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Then the overall score is in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[0,1]</a:t>
            </a:r>
            <a:r>
              <a:rPr lang="en-US" sz="2400" dirty="0">
                <a:ea typeface="ＭＳ Ｐゴシック" charset="0"/>
              </a:rPr>
              <a:t>.</a:t>
            </a:r>
          </a:p>
        </p:txBody>
      </p:sp>
      <p:sp>
        <p:nvSpPr>
          <p:cNvPr id="30725" name="AutoShape 1029"/>
          <p:cNvSpPr>
            <a:spLocks noChangeArrowheads="1"/>
          </p:cNvSpPr>
          <p:nvPr/>
        </p:nvSpPr>
        <p:spPr bwMode="auto">
          <a:xfrm>
            <a:off x="2559598" y="5013176"/>
            <a:ext cx="4121641" cy="965121"/>
          </a:xfrm>
          <a:prstGeom prst="upArrowCallout">
            <a:avLst>
              <a:gd name="adj1" fmla="val 132527"/>
              <a:gd name="adj2" fmla="val 132527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dirty="0">
                <a:latin typeface="+mn-lt"/>
              </a:rPr>
              <a:t>For this example the scores can only take</a:t>
            </a:r>
          </a:p>
          <a:p>
            <a:pPr algn="ctr"/>
            <a:r>
              <a:rPr lang="en-US" dirty="0">
                <a:latin typeface="+mn-lt"/>
              </a:rPr>
              <a:t>on a finite set of values – what are they?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Linear zone combinations</a:t>
            </a:r>
          </a:p>
        </p:txBody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>
                <a:ea typeface="ＭＳ Ｐゴシック" charset="0"/>
              </a:rPr>
              <a:t>In fact, the expressions between &lt;&gt; on the last slide could be </a:t>
            </a:r>
            <a:r>
              <a:rPr lang="en-US" sz="3000" i="1">
                <a:ea typeface="ＭＳ Ｐゴシック" charset="0"/>
              </a:rPr>
              <a:t>any</a:t>
            </a:r>
            <a:r>
              <a:rPr lang="en-US" sz="3000">
                <a:ea typeface="ＭＳ Ｐゴシック" charset="0"/>
              </a:rPr>
              <a:t> Boolean query</a:t>
            </a:r>
          </a:p>
          <a:p>
            <a:pPr eaLnBrk="1" hangingPunct="1"/>
            <a:r>
              <a:rPr lang="en-US" sz="3000">
                <a:ea typeface="ＭＳ Ｐゴシック" charset="0"/>
              </a:rPr>
              <a:t>Who generates the Score expression (with weights such as 0.6 etc.)?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In uncommon cases – the user, in the UI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Most commonly, a </a:t>
            </a:r>
            <a:r>
              <a:rPr lang="en-US" u="sng">
                <a:ea typeface="ＭＳ Ｐゴシック" charset="0"/>
              </a:rPr>
              <a:t>query parser</a:t>
            </a:r>
            <a:r>
              <a:rPr lang="en-US">
                <a:ea typeface="ＭＳ Ｐゴシック" charset="0"/>
              </a:rPr>
              <a:t> that takes the user’s Boolean query and runs it on the indexes for each zone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21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Exercise</a:t>
            </a:r>
          </a:p>
        </p:txBody>
      </p:sp>
      <p:sp>
        <p:nvSpPr>
          <p:cNvPr id="3277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On the query </a:t>
            </a:r>
            <a:r>
              <a:rPr lang="en-US" sz="2400" b="1" i="1">
                <a:ea typeface="ＭＳ Ｐゴシック" charset="0"/>
                <a:cs typeface="ＭＳ Ｐゴシック" charset="0"/>
              </a:rPr>
              <a:t>bill</a:t>
            </a:r>
            <a:r>
              <a:rPr lang="en-US" sz="2400" i="1">
                <a:ea typeface="ＭＳ Ｐゴシック" charset="0"/>
                <a:cs typeface="ＭＳ Ｐゴシック" charset="0"/>
              </a:rPr>
              <a:t> OR </a:t>
            </a:r>
            <a:r>
              <a:rPr lang="en-US" sz="2400" b="1" i="1">
                <a:ea typeface="ＭＳ Ｐゴシック" charset="0"/>
                <a:cs typeface="ＭＳ Ｐゴシック" charset="0"/>
              </a:rPr>
              <a:t>rights </a:t>
            </a:r>
            <a:r>
              <a:rPr lang="en-US" sz="2400">
                <a:ea typeface="ＭＳ Ｐゴシック" charset="0"/>
                <a:cs typeface="ＭＳ Ｐゴシック" charset="0"/>
              </a:rPr>
              <a:t>suppose that we retrieve the following docs from the various zone indexes:</a:t>
            </a:r>
            <a:endParaRPr lang="en-US" sz="2400" b="1" i="1"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Text Box 1028"/>
          <p:cNvSpPr txBox="1">
            <a:spLocks noChangeArrowheads="1"/>
          </p:cNvSpPr>
          <p:nvPr/>
        </p:nvSpPr>
        <p:spPr bwMode="auto">
          <a:xfrm>
            <a:off x="2667000" y="2752799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2773" name="Text Box 1029"/>
          <p:cNvSpPr txBox="1">
            <a:spLocks noChangeArrowheads="1"/>
          </p:cNvSpPr>
          <p:nvPr/>
        </p:nvSpPr>
        <p:spPr bwMode="auto">
          <a:xfrm>
            <a:off x="2667000" y="3173487"/>
            <a:ext cx="64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rights</a:t>
            </a:r>
          </a:p>
        </p:txBody>
      </p:sp>
      <p:sp>
        <p:nvSpPr>
          <p:cNvPr id="32774" name="Text Box 1030"/>
          <p:cNvSpPr txBox="1">
            <a:spLocks noChangeArrowheads="1"/>
          </p:cNvSpPr>
          <p:nvPr/>
        </p:nvSpPr>
        <p:spPr bwMode="auto">
          <a:xfrm>
            <a:off x="2682875" y="3856112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2775" name="Text Box 1031"/>
          <p:cNvSpPr txBox="1">
            <a:spLocks noChangeArrowheads="1"/>
          </p:cNvSpPr>
          <p:nvPr/>
        </p:nvSpPr>
        <p:spPr bwMode="auto">
          <a:xfrm>
            <a:off x="2682875" y="4276799"/>
            <a:ext cx="64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rights</a:t>
            </a:r>
          </a:p>
        </p:txBody>
      </p:sp>
      <p:sp>
        <p:nvSpPr>
          <p:cNvPr id="32776" name="Text Box 1032"/>
          <p:cNvSpPr txBox="1">
            <a:spLocks noChangeArrowheads="1"/>
          </p:cNvSpPr>
          <p:nvPr/>
        </p:nvSpPr>
        <p:spPr bwMode="auto">
          <a:xfrm>
            <a:off x="2682875" y="5075312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2777" name="Text Box 1033"/>
          <p:cNvSpPr txBox="1">
            <a:spLocks noChangeArrowheads="1"/>
          </p:cNvSpPr>
          <p:nvPr/>
        </p:nvSpPr>
        <p:spPr bwMode="auto">
          <a:xfrm>
            <a:off x="2682875" y="5495999"/>
            <a:ext cx="64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rights</a:t>
            </a:r>
          </a:p>
        </p:txBody>
      </p:sp>
      <p:sp>
        <p:nvSpPr>
          <p:cNvPr id="32778" name="Text Box 1034"/>
          <p:cNvSpPr txBox="1">
            <a:spLocks noChangeArrowheads="1"/>
          </p:cNvSpPr>
          <p:nvPr/>
        </p:nvSpPr>
        <p:spPr bwMode="auto">
          <a:xfrm>
            <a:off x="898525" y="2636912"/>
            <a:ext cx="65258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sng">
                <a:latin typeface="+mn-lt"/>
              </a:rPr>
              <a:t>Author</a:t>
            </a:r>
          </a:p>
        </p:txBody>
      </p:sp>
      <p:sp>
        <p:nvSpPr>
          <p:cNvPr id="32779" name="Text Box 1035"/>
          <p:cNvSpPr txBox="1">
            <a:spLocks noChangeArrowheads="1"/>
          </p:cNvSpPr>
          <p:nvPr/>
        </p:nvSpPr>
        <p:spPr bwMode="auto">
          <a:xfrm>
            <a:off x="914400" y="3743399"/>
            <a:ext cx="6192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sng">
                <a:latin typeface="+mn-lt"/>
              </a:rPr>
              <a:t>Title</a:t>
            </a:r>
          </a:p>
        </p:txBody>
      </p:sp>
      <p:sp>
        <p:nvSpPr>
          <p:cNvPr id="32780" name="Text Box 1036"/>
          <p:cNvSpPr txBox="1">
            <a:spLocks noChangeArrowheads="1"/>
          </p:cNvSpPr>
          <p:nvPr/>
        </p:nvSpPr>
        <p:spPr bwMode="auto">
          <a:xfrm>
            <a:off x="914400" y="4962599"/>
            <a:ext cx="62876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sng">
                <a:latin typeface="+mn-lt"/>
              </a:rPr>
              <a:t>Body</a:t>
            </a:r>
          </a:p>
        </p:txBody>
      </p:sp>
      <p:sp>
        <p:nvSpPr>
          <p:cNvPr id="32781" name="Rectangle 1037"/>
          <p:cNvSpPr>
            <a:spLocks noChangeArrowheads="1"/>
          </p:cNvSpPr>
          <p:nvPr/>
        </p:nvSpPr>
        <p:spPr bwMode="auto">
          <a:xfrm>
            <a:off x="4192652" y="27205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</a:t>
            </a:r>
          </a:p>
        </p:txBody>
      </p:sp>
      <p:cxnSp>
        <p:nvCxnSpPr>
          <p:cNvPr id="32782" name="AutoShape 1038"/>
          <p:cNvCxnSpPr>
            <a:cxnSpLocks noChangeShapeType="1"/>
            <a:stCxn id="32781" idx="3"/>
            <a:endCxn id="32785" idx="1"/>
          </p:cNvCxnSpPr>
          <p:nvPr/>
        </p:nvCxnSpPr>
        <p:spPr bwMode="auto">
          <a:xfrm>
            <a:off x="4495735" y="29051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783" name="Rectangle 1039"/>
          <p:cNvSpPr>
            <a:spLocks noChangeArrowheads="1"/>
          </p:cNvSpPr>
          <p:nvPr/>
        </p:nvSpPr>
        <p:spPr bwMode="auto">
          <a:xfrm>
            <a:off x="4878452" y="37920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cxnSp>
        <p:nvCxnSpPr>
          <p:cNvPr id="32784" name="AutoShape 1040"/>
          <p:cNvCxnSpPr>
            <a:cxnSpLocks noChangeShapeType="1"/>
            <a:stCxn id="32783" idx="3"/>
            <a:endCxn id="32786" idx="1"/>
          </p:cNvCxnSpPr>
          <p:nvPr/>
        </p:nvCxnSpPr>
        <p:spPr bwMode="auto">
          <a:xfrm>
            <a:off x="5181535" y="3976761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785" name="Rectangle 1041"/>
          <p:cNvSpPr>
            <a:spLocks noChangeArrowheads="1"/>
          </p:cNvSpPr>
          <p:nvPr/>
        </p:nvSpPr>
        <p:spPr bwMode="auto">
          <a:xfrm>
            <a:off x="4878452" y="27205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</a:t>
            </a:r>
          </a:p>
        </p:txBody>
      </p:sp>
      <p:sp>
        <p:nvSpPr>
          <p:cNvPr id="32786" name="Rectangle 1042"/>
          <p:cNvSpPr>
            <a:spLocks noChangeArrowheads="1"/>
          </p:cNvSpPr>
          <p:nvPr/>
        </p:nvSpPr>
        <p:spPr bwMode="auto">
          <a:xfrm>
            <a:off x="5564252" y="37920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8</a:t>
            </a:r>
          </a:p>
        </p:txBody>
      </p:sp>
      <p:sp>
        <p:nvSpPr>
          <p:cNvPr id="32787" name="Rectangle 1043"/>
          <p:cNvSpPr>
            <a:spLocks noChangeArrowheads="1"/>
          </p:cNvSpPr>
          <p:nvPr/>
        </p:nvSpPr>
        <p:spPr bwMode="auto">
          <a:xfrm>
            <a:off x="4191065" y="37920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</a:t>
            </a:r>
          </a:p>
        </p:txBody>
      </p:sp>
      <p:cxnSp>
        <p:nvCxnSpPr>
          <p:cNvPr id="32788" name="AutoShape 1044"/>
          <p:cNvCxnSpPr>
            <a:cxnSpLocks noChangeShapeType="1"/>
            <a:stCxn id="32787" idx="3"/>
            <a:endCxn id="32783" idx="1"/>
          </p:cNvCxnSpPr>
          <p:nvPr/>
        </p:nvCxnSpPr>
        <p:spPr bwMode="auto">
          <a:xfrm>
            <a:off x="4494148" y="3976761"/>
            <a:ext cx="38430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789" name="Rectangle 1045"/>
          <p:cNvSpPr>
            <a:spLocks noChangeArrowheads="1"/>
          </p:cNvSpPr>
          <p:nvPr/>
        </p:nvSpPr>
        <p:spPr bwMode="auto">
          <a:xfrm>
            <a:off x="4192652" y="43207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</a:t>
            </a:r>
          </a:p>
        </p:txBody>
      </p:sp>
      <p:cxnSp>
        <p:nvCxnSpPr>
          <p:cNvPr id="32790" name="AutoShape 1046"/>
          <p:cNvCxnSpPr>
            <a:cxnSpLocks noChangeShapeType="1"/>
            <a:stCxn id="32789" idx="3"/>
            <a:endCxn id="32791" idx="1"/>
          </p:cNvCxnSpPr>
          <p:nvPr/>
        </p:nvCxnSpPr>
        <p:spPr bwMode="auto">
          <a:xfrm>
            <a:off x="4495735" y="45053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791" name="Rectangle 1047"/>
          <p:cNvSpPr>
            <a:spLocks noChangeArrowheads="1"/>
          </p:cNvSpPr>
          <p:nvPr/>
        </p:nvSpPr>
        <p:spPr bwMode="auto">
          <a:xfrm>
            <a:off x="4878452" y="43207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cxnSp>
        <p:nvCxnSpPr>
          <p:cNvPr id="32792" name="AutoShape 1048"/>
          <p:cNvCxnSpPr>
            <a:cxnSpLocks noChangeShapeType="1"/>
            <a:stCxn id="32791" idx="3"/>
            <a:endCxn id="32793" idx="1"/>
          </p:cNvCxnSpPr>
          <p:nvPr/>
        </p:nvCxnSpPr>
        <p:spPr bwMode="auto">
          <a:xfrm>
            <a:off x="5181535" y="45053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793" name="Rectangle 1049"/>
          <p:cNvSpPr>
            <a:spLocks noChangeArrowheads="1"/>
          </p:cNvSpPr>
          <p:nvPr/>
        </p:nvSpPr>
        <p:spPr bwMode="auto">
          <a:xfrm>
            <a:off x="5564252" y="43207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9</a:t>
            </a:r>
          </a:p>
        </p:txBody>
      </p:sp>
      <p:sp>
        <p:nvSpPr>
          <p:cNvPr id="32794" name="Rectangle 1050"/>
          <p:cNvSpPr>
            <a:spLocks noChangeArrowheads="1"/>
          </p:cNvSpPr>
          <p:nvPr/>
        </p:nvSpPr>
        <p:spPr bwMode="auto">
          <a:xfrm>
            <a:off x="4878452" y="50112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</a:t>
            </a:r>
          </a:p>
        </p:txBody>
      </p:sp>
      <p:sp>
        <p:nvSpPr>
          <p:cNvPr id="32795" name="Rectangle 1051"/>
          <p:cNvSpPr>
            <a:spLocks noChangeArrowheads="1"/>
          </p:cNvSpPr>
          <p:nvPr/>
        </p:nvSpPr>
        <p:spPr bwMode="auto">
          <a:xfrm>
            <a:off x="5564252" y="50112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sp>
        <p:nvSpPr>
          <p:cNvPr id="32796" name="Rectangle 1052"/>
          <p:cNvSpPr>
            <a:spLocks noChangeArrowheads="1"/>
          </p:cNvSpPr>
          <p:nvPr/>
        </p:nvSpPr>
        <p:spPr bwMode="auto">
          <a:xfrm>
            <a:off x="4192652" y="50112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</a:t>
            </a:r>
          </a:p>
        </p:txBody>
      </p:sp>
      <p:cxnSp>
        <p:nvCxnSpPr>
          <p:cNvPr id="32797" name="AutoShape 1053"/>
          <p:cNvCxnSpPr>
            <a:cxnSpLocks noChangeShapeType="1"/>
            <a:stCxn id="32796" idx="3"/>
            <a:endCxn id="32794" idx="1"/>
          </p:cNvCxnSpPr>
          <p:nvPr/>
        </p:nvCxnSpPr>
        <p:spPr bwMode="auto">
          <a:xfrm>
            <a:off x="4495735" y="5195961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798" name="AutoShape 1054"/>
          <p:cNvCxnSpPr>
            <a:cxnSpLocks noChangeShapeType="1"/>
            <a:stCxn id="32794" idx="3"/>
            <a:endCxn id="32795" idx="1"/>
          </p:cNvCxnSpPr>
          <p:nvPr/>
        </p:nvCxnSpPr>
        <p:spPr bwMode="auto">
          <a:xfrm>
            <a:off x="5181535" y="5195961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799" name="Rectangle 1055"/>
          <p:cNvSpPr>
            <a:spLocks noChangeArrowheads="1"/>
          </p:cNvSpPr>
          <p:nvPr/>
        </p:nvSpPr>
        <p:spPr bwMode="auto">
          <a:xfrm>
            <a:off x="4878452" y="55399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sp>
        <p:nvSpPr>
          <p:cNvPr id="32800" name="Rectangle 1056"/>
          <p:cNvSpPr>
            <a:spLocks noChangeArrowheads="1"/>
          </p:cNvSpPr>
          <p:nvPr/>
        </p:nvSpPr>
        <p:spPr bwMode="auto">
          <a:xfrm>
            <a:off x="5564252" y="55399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8</a:t>
            </a:r>
          </a:p>
        </p:txBody>
      </p:sp>
      <p:sp>
        <p:nvSpPr>
          <p:cNvPr id="32801" name="Rectangle 1057"/>
          <p:cNvSpPr>
            <a:spLocks noChangeArrowheads="1"/>
          </p:cNvSpPr>
          <p:nvPr/>
        </p:nvSpPr>
        <p:spPr bwMode="auto">
          <a:xfrm>
            <a:off x="4192652" y="5539933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</a:t>
            </a:r>
          </a:p>
        </p:txBody>
      </p:sp>
      <p:cxnSp>
        <p:nvCxnSpPr>
          <p:cNvPr id="32802" name="AutoShape 1058"/>
          <p:cNvCxnSpPr>
            <a:cxnSpLocks noChangeShapeType="1"/>
            <a:stCxn id="32801" idx="3"/>
            <a:endCxn id="32799" idx="1"/>
          </p:cNvCxnSpPr>
          <p:nvPr/>
        </p:nvCxnSpPr>
        <p:spPr bwMode="auto">
          <a:xfrm>
            <a:off x="4495735" y="57245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2803" name="AutoShape 1059"/>
          <p:cNvCxnSpPr>
            <a:cxnSpLocks noChangeShapeType="1"/>
            <a:stCxn id="32799" idx="3"/>
            <a:endCxn id="32800" idx="1"/>
          </p:cNvCxnSpPr>
          <p:nvPr/>
        </p:nvCxnSpPr>
        <p:spPr bwMode="auto">
          <a:xfrm>
            <a:off x="5181535" y="5724599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804" name="Rectangle 1060"/>
          <p:cNvSpPr>
            <a:spLocks noChangeArrowheads="1"/>
          </p:cNvSpPr>
          <p:nvPr/>
        </p:nvSpPr>
        <p:spPr bwMode="auto">
          <a:xfrm>
            <a:off x="6213540" y="5011295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9</a:t>
            </a:r>
          </a:p>
        </p:txBody>
      </p:sp>
      <p:cxnSp>
        <p:nvCxnSpPr>
          <p:cNvPr id="32805" name="AutoShape 1061"/>
          <p:cNvCxnSpPr>
            <a:cxnSpLocks noChangeShapeType="1"/>
            <a:stCxn id="32795" idx="3"/>
            <a:endCxn id="32804" idx="1"/>
          </p:cNvCxnSpPr>
          <p:nvPr/>
        </p:nvCxnSpPr>
        <p:spPr bwMode="auto">
          <a:xfrm>
            <a:off x="5867335" y="5195961"/>
            <a:ext cx="34620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806" name="Rectangle 1062"/>
          <p:cNvSpPr>
            <a:spLocks noChangeArrowheads="1"/>
          </p:cNvSpPr>
          <p:nvPr/>
        </p:nvSpPr>
        <p:spPr bwMode="auto">
          <a:xfrm>
            <a:off x="6213540" y="5535170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9</a:t>
            </a:r>
          </a:p>
        </p:txBody>
      </p:sp>
      <p:cxnSp>
        <p:nvCxnSpPr>
          <p:cNvPr id="32807" name="AutoShape 1063"/>
          <p:cNvCxnSpPr>
            <a:cxnSpLocks noChangeShapeType="1"/>
            <a:stCxn id="32800" idx="3"/>
            <a:endCxn id="32806" idx="1"/>
          </p:cNvCxnSpPr>
          <p:nvPr/>
        </p:nvCxnSpPr>
        <p:spPr bwMode="auto">
          <a:xfrm flipV="1">
            <a:off x="5867335" y="5719836"/>
            <a:ext cx="346205" cy="4763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2808" name="AutoShape 1064"/>
          <p:cNvSpPr>
            <a:spLocks noChangeArrowheads="1"/>
          </p:cNvSpPr>
          <p:nvPr/>
        </p:nvSpPr>
        <p:spPr bwMode="auto">
          <a:xfrm>
            <a:off x="6249988" y="2795662"/>
            <a:ext cx="2741612" cy="2657475"/>
          </a:xfrm>
          <a:prstGeom prst="leftArrowCallout">
            <a:avLst>
              <a:gd name="adj1" fmla="val 25000"/>
              <a:gd name="adj2" fmla="val 25000"/>
              <a:gd name="adj3" fmla="val 17194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latin typeface="+mn-lt"/>
              </a:rPr>
              <a:t>Compute the score</a:t>
            </a:r>
          </a:p>
          <a:p>
            <a:r>
              <a:rPr lang="en-US">
                <a:latin typeface="+mn-lt"/>
              </a:rPr>
              <a:t>for each doc based on the weightings 0.6,0.3,0.1</a:t>
            </a:r>
          </a:p>
        </p:txBody>
      </p:sp>
      <p:sp>
        <p:nvSpPr>
          <p:cNvPr id="4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20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General idea</a:t>
            </a:r>
          </a:p>
        </p:txBody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We are given a </a:t>
            </a:r>
            <a:r>
              <a:rPr lang="en-US" u="sng" dirty="0">
                <a:ea typeface="ＭＳ Ｐゴシック" charset="0"/>
              </a:rPr>
              <a:t>weight vector</a:t>
            </a:r>
            <a:r>
              <a:rPr lang="en-US" dirty="0">
                <a:ea typeface="ＭＳ Ｐゴシック" charset="0"/>
              </a:rPr>
              <a:t> whose components </a:t>
            </a:r>
            <a:r>
              <a:rPr lang="en-US" dirty="0" smtClean="0">
                <a:ea typeface="ＭＳ Ｐゴシック" charset="0"/>
              </a:rPr>
              <a:t/>
            </a:r>
            <a:br>
              <a:rPr lang="en-US" dirty="0" smtClean="0">
                <a:ea typeface="ＭＳ Ｐゴシック" charset="0"/>
              </a:rPr>
            </a:br>
            <a:r>
              <a:rPr lang="en-US" dirty="0" smtClean="0">
                <a:ea typeface="ＭＳ Ｐゴシック" charset="0"/>
              </a:rPr>
              <a:t>sum </a:t>
            </a:r>
            <a:r>
              <a:rPr lang="en-US" dirty="0">
                <a:ea typeface="ＭＳ Ｐゴシック" charset="0"/>
              </a:rPr>
              <a:t>up to 1.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There is a weight for each zone/field.</a:t>
            </a:r>
          </a:p>
          <a:p>
            <a:pPr eaLnBrk="1" hangingPunct="1"/>
            <a:r>
              <a:rPr lang="en-US" dirty="0">
                <a:ea typeface="ＭＳ Ｐゴシック" charset="0"/>
              </a:rPr>
              <a:t>Given a Boolean query, we assign a score to each doc by adding up the weighted contributions of the zones/</a:t>
            </a:r>
            <a:r>
              <a:rPr lang="en-US" dirty="0" smtClean="0">
                <a:ea typeface="ＭＳ Ｐゴシック" charset="0"/>
              </a:rPr>
              <a:t>fields</a:t>
            </a:r>
            <a:endParaRPr lang="en-US" dirty="0">
              <a:ea typeface="ＭＳ Ｐゴシック" charset="0"/>
            </a:endParaRPr>
          </a:p>
          <a:p>
            <a:pPr eaLnBrk="1" hangingPunct="1"/>
            <a:r>
              <a:rPr lang="en-US" dirty="0">
                <a:ea typeface="ＭＳ Ｐゴシック" charset="0"/>
              </a:rPr>
              <a:t>Typically – users want to see the </a:t>
            </a:r>
            <a:r>
              <a:rPr lang="en-US" i="1" dirty="0">
                <a:ea typeface="ＭＳ Ｐゴシック" charset="0"/>
              </a:rPr>
              <a:t>K</a:t>
            </a:r>
            <a:r>
              <a:rPr lang="en-US" dirty="0">
                <a:ea typeface="ＭＳ Ｐゴシック" charset="0"/>
              </a:rPr>
              <a:t> highest-scoring docs.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628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Index support for zone combinations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In the simplest version we have a separate inverted index for each zone</a:t>
            </a:r>
          </a:p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Variant: have a single index with a separate dictionary entry for each term and zone</a:t>
            </a:r>
          </a:p>
          <a:p>
            <a:pPr eaLnBrk="1" hangingPunct="1"/>
            <a:r>
              <a:rPr lang="en-US" sz="2400">
                <a:ea typeface="ＭＳ Ｐゴシック" charset="0"/>
                <a:cs typeface="ＭＳ Ｐゴシック" charset="0"/>
              </a:rPr>
              <a:t>E.g.,</a:t>
            </a:r>
          </a:p>
        </p:txBody>
      </p:sp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1981200" y="3068960"/>
            <a:ext cx="70761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bill.author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981200" y="3602360"/>
            <a:ext cx="66985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bill.title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981200" y="4135760"/>
            <a:ext cx="6836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bill.body</a:t>
            </a:r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4003740" y="31176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</a:t>
            </a:r>
          </a:p>
        </p:txBody>
      </p:sp>
      <p:cxnSp>
        <p:nvCxnSpPr>
          <p:cNvPr id="34824" name="AutoShape 8"/>
          <p:cNvCxnSpPr>
            <a:cxnSpLocks noChangeShapeType="1"/>
            <a:stCxn id="34823" idx="3"/>
            <a:endCxn id="34825" idx="1"/>
          </p:cNvCxnSpPr>
          <p:nvPr/>
        </p:nvCxnSpPr>
        <p:spPr bwMode="auto">
          <a:xfrm>
            <a:off x="4306823" y="3302322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4689540" y="31176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</a:t>
            </a:r>
          </a:p>
        </p:txBody>
      </p:sp>
      <p:sp>
        <p:nvSpPr>
          <p:cNvPr id="34826" name="Rectangle 10"/>
          <p:cNvSpPr>
            <a:spLocks noChangeArrowheads="1"/>
          </p:cNvSpPr>
          <p:nvPr/>
        </p:nvSpPr>
        <p:spPr bwMode="auto">
          <a:xfrm>
            <a:off x="4691127" y="36510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cxnSp>
        <p:nvCxnSpPr>
          <p:cNvPr id="34827" name="AutoShape 11"/>
          <p:cNvCxnSpPr>
            <a:cxnSpLocks noChangeShapeType="1"/>
            <a:stCxn id="34826" idx="3"/>
            <a:endCxn id="34828" idx="1"/>
          </p:cNvCxnSpPr>
          <p:nvPr/>
        </p:nvCxnSpPr>
        <p:spPr bwMode="auto">
          <a:xfrm>
            <a:off x="4994210" y="3835722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28" name="Rectangle 12"/>
          <p:cNvSpPr>
            <a:spLocks noChangeArrowheads="1"/>
          </p:cNvSpPr>
          <p:nvPr/>
        </p:nvSpPr>
        <p:spPr bwMode="auto">
          <a:xfrm>
            <a:off x="5376927" y="36510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8</a:t>
            </a:r>
          </a:p>
        </p:txBody>
      </p:sp>
      <p:sp>
        <p:nvSpPr>
          <p:cNvPr id="34829" name="Rectangle 13"/>
          <p:cNvSpPr>
            <a:spLocks noChangeArrowheads="1"/>
          </p:cNvSpPr>
          <p:nvPr/>
        </p:nvSpPr>
        <p:spPr bwMode="auto">
          <a:xfrm>
            <a:off x="4003740" y="36510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</a:t>
            </a:r>
          </a:p>
        </p:txBody>
      </p:sp>
      <p:cxnSp>
        <p:nvCxnSpPr>
          <p:cNvPr id="34830" name="AutoShape 14"/>
          <p:cNvCxnSpPr>
            <a:cxnSpLocks noChangeShapeType="1"/>
            <a:stCxn id="34829" idx="3"/>
            <a:endCxn id="34826" idx="1"/>
          </p:cNvCxnSpPr>
          <p:nvPr/>
        </p:nvCxnSpPr>
        <p:spPr bwMode="auto">
          <a:xfrm>
            <a:off x="4306823" y="3835722"/>
            <a:ext cx="38430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4689540" y="41844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</a:t>
            </a:r>
          </a:p>
        </p:txBody>
      </p:sp>
      <p:sp>
        <p:nvSpPr>
          <p:cNvPr id="34832" name="Rectangle 16"/>
          <p:cNvSpPr>
            <a:spLocks noChangeArrowheads="1"/>
          </p:cNvSpPr>
          <p:nvPr/>
        </p:nvSpPr>
        <p:spPr bwMode="auto">
          <a:xfrm>
            <a:off x="5375340" y="41844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</a:t>
            </a: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4003740" y="41844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</a:t>
            </a:r>
          </a:p>
        </p:txBody>
      </p:sp>
      <p:cxnSp>
        <p:nvCxnSpPr>
          <p:cNvPr id="34834" name="AutoShape 18"/>
          <p:cNvCxnSpPr>
            <a:cxnSpLocks noChangeShapeType="1"/>
            <a:stCxn id="34833" idx="3"/>
            <a:endCxn id="34831" idx="1"/>
          </p:cNvCxnSpPr>
          <p:nvPr/>
        </p:nvCxnSpPr>
        <p:spPr bwMode="auto">
          <a:xfrm>
            <a:off x="4306823" y="4369122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4835" name="AutoShape 19"/>
          <p:cNvCxnSpPr>
            <a:cxnSpLocks noChangeShapeType="1"/>
            <a:stCxn id="34831" idx="3"/>
            <a:endCxn id="34832" idx="1"/>
          </p:cNvCxnSpPr>
          <p:nvPr/>
        </p:nvCxnSpPr>
        <p:spPr bwMode="auto">
          <a:xfrm>
            <a:off x="4992623" y="4369122"/>
            <a:ext cx="38271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36" name="Rectangle 20"/>
          <p:cNvSpPr>
            <a:spLocks noChangeArrowheads="1"/>
          </p:cNvSpPr>
          <p:nvPr/>
        </p:nvSpPr>
        <p:spPr bwMode="auto">
          <a:xfrm>
            <a:off x="6024627" y="4184456"/>
            <a:ext cx="303083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9</a:t>
            </a:r>
          </a:p>
        </p:txBody>
      </p:sp>
      <p:cxnSp>
        <p:nvCxnSpPr>
          <p:cNvPr id="34837" name="AutoShape 21"/>
          <p:cNvCxnSpPr>
            <a:cxnSpLocks noChangeShapeType="1"/>
            <a:stCxn id="34832" idx="3"/>
            <a:endCxn id="34836" idx="1"/>
          </p:cNvCxnSpPr>
          <p:nvPr/>
        </p:nvCxnSpPr>
        <p:spPr bwMode="auto">
          <a:xfrm>
            <a:off x="5678423" y="4369122"/>
            <a:ext cx="346204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4838" name="AutoShape 22"/>
          <p:cNvSpPr>
            <a:spLocks noChangeArrowheads="1"/>
          </p:cNvSpPr>
          <p:nvPr/>
        </p:nvSpPr>
        <p:spPr bwMode="auto">
          <a:xfrm>
            <a:off x="533400" y="4708887"/>
            <a:ext cx="3330678" cy="965121"/>
          </a:xfrm>
          <a:prstGeom prst="upArrowCallout">
            <a:avLst>
              <a:gd name="adj1" fmla="val 106996"/>
              <a:gd name="adj2" fmla="val 106996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+mn-lt"/>
              </a:rPr>
              <a:t>Of course, compress zone names</a:t>
            </a:r>
          </a:p>
          <a:p>
            <a:r>
              <a:rPr lang="en-US">
                <a:latin typeface="+mn-lt"/>
              </a:rPr>
              <a:t>like author/title/body.</a:t>
            </a:r>
          </a:p>
        </p:txBody>
      </p:sp>
      <p:sp>
        <p:nvSpPr>
          <p:cNvPr id="23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7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Zone combinations index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The above scheme is still wasteful: each term is potentially replicated for each zone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ea typeface="ＭＳ Ｐゴシック" charset="0"/>
              </a:rPr>
              <a:t>In a slightly better scheme, we encode the zone in the postings: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ea typeface="ＭＳ Ｐゴシック" charset="0"/>
              </a:rPr>
              <a:t>At </a:t>
            </a:r>
            <a:r>
              <a:rPr lang="en-US" sz="2400" dirty="0">
                <a:ea typeface="ＭＳ Ｐゴシック" charset="0"/>
              </a:rPr>
              <a:t>query time, accumulate contributions to the total score of a document from the various postings, e.g.,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09600" y="3222501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1901083" y="3261672"/>
            <a:ext cx="176202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1.author, 1.body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872883" y="3261672"/>
            <a:ext cx="176202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2.author, 2.body</a:t>
            </a:r>
          </a:p>
        </p:txBody>
      </p:sp>
      <p:cxnSp>
        <p:nvCxnSpPr>
          <p:cNvPr id="35847" name="AutoShape 7"/>
          <p:cNvCxnSpPr>
            <a:cxnSpLocks noChangeShapeType="1"/>
            <a:stCxn id="35845" idx="3"/>
            <a:endCxn id="35846" idx="1"/>
          </p:cNvCxnSpPr>
          <p:nvPr/>
        </p:nvCxnSpPr>
        <p:spPr bwMode="auto">
          <a:xfrm>
            <a:off x="3663104" y="3446338"/>
            <a:ext cx="120977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7556924" y="3261672"/>
            <a:ext cx="72781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3.title</a:t>
            </a:r>
          </a:p>
        </p:txBody>
      </p:sp>
      <p:cxnSp>
        <p:nvCxnSpPr>
          <p:cNvPr id="35849" name="AutoShape 9"/>
          <p:cNvCxnSpPr>
            <a:cxnSpLocks noChangeShapeType="1"/>
            <a:stCxn id="35846" idx="3"/>
            <a:endCxn id="35848" idx="1"/>
          </p:cNvCxnSpPr>
          <p:nvPr/>
        </p:nvCxnSpPr>
        <p:spPr bwMode="auto">
          <a:xfrm>
            <a:off x="6634904" y="3446338"/>
            <a:ext cx="92202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5850" name="AutoShape 10"/>
          <p:cNvSpPr>
            <a:spLocks noChangeArrowheads="1"/>
          </p:cNvSpPr>
          <p:nvPr/>
        </p:nvSpPr>
        <p:spPr bwMode="auto">
          <a:xfrm>
            <a:off x="2844213" y="3957196"/>
            <a:ext cx="4362036" cy="551498"/>
          </a:xfrm>
          <a:prstGeom prst="upArrowCallout">
            <a:avLst>
              <a:gd name="adj1" fmla="val 258496"/>
              <a:gd name="adj2" fmla="val 258496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As before, the zone names get compressed.</a:t>
            </a:r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541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Recap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Agents</a:t>
            </a:r>
          </a:p>
          <a:p>
            <a:pPr lvl="1"/>
            <a:r>
              <a:rPr lang="en-US" dirty="0" smtClean="0"/>
              <a:t>Rationality (satisfy goals, maximize utility value)</a:t>
            </a:r>
          </a:p>
          <a:p>
            <a:pPr lvl="1"/>
            <a:r>
              <a:rPr lang="en-US" dirty="0" smtClean="0"/>
              <a:t>Autonomy</a:t>
            </a:r>
          </a:p>
          <a:p>
            <a:r>
              <a:rPr lang="en-US" dirty="0" smtClean="0"/>
              <a:t>Agent design</a:t>
            </a:r>
          </a:p>
          <a:p>
            <a:pPr lvl="1"/>
            <a:r>
              <a:rPr lang="en-US" dirty="0" smtClean="0"/>
              <a:t>Let the goal/max utility be defined</a:t>
            </a:r>
            <a:br>
              <a:rPr lang="en-US" dirty="0" smtClean="0"/>
            </a:br>
            <a:r>
              <a:rPr lang="en-US" dirty="0" smtClean="0"/>
              <a:t>such that an agent carries out a task </a:t>
            </a:r>
            <a:r>
              <a:rPr lang="en-US" smtClean="0"/>
              <a:t>for its “creator”</a:t>
            </a:r>
            <a:endParaRPr lang="en-US" dirty="0" smtClean="0"/>
          </a:p>
          <a:p>
            <a:pPr lvl="1"/>
            <a:r>
              <a:rPr lang="en-US" dirty="0" smtClean="0"/>
              <a:t>Example task: Information retrieval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170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500063" y="2143125"/>
            <a:ext cx="60870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bill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2129683" y="2182296"/>
            <a:ext cx="176202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1.author, 1.body</a:t>
            </a: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5101483" y="2182296"/>
            <a:ext cx="1762021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2.author, 2.body</a:t>
            </a:r>
          </a:p>
        </p:txBody>
      </p:sp>
      <p:cxnSp>
        <p:nvCxnSpPr>
          <p:cNvPr id="36869" name="AutoShape 8"/>
          <p:cNvCxnSpPr>
            <a:cxnSpLocks noChangeShapeType="1"/>
            <a:stCxn id="36867" idx="3"/>
            <a:endCxn id="36868" idx="1"/>
          </p:cNvCxnSpPr>
          <p:nvPr/>
        </p:nvCxnSpPr>
        <p:spPr bwMode="auto">
          <a:xfrm>
            <a:off x="3891704" y="2366962"/>
            <a:ext cx="120977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0" name="Rectangle 9"/>
          <p:cNvSpPr>
            <a:spLocks noChangeArrowheads="1"/>
          </p:cNvSpPr>
          <p:nvPr/>
        </p:nvSpPr>
        <p:spPr bwMode="auto">
          <a:xfrm>
            <a:off x="7785524" y="2182296"/>
            <a:ext cx="727814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3.title</a:t>
            </a:r>
          </a:p>
        </p:txBody>
      </p:sp>
      <p:cxnSp>
        <p:nvCxnSpPr>
          <p:cNvPr id="36871" name="AutoShape 10"/>
          <p:cNvCxnSpPr>
            <a:cxnSpLocks noChangeShapeType="1"/>
            <a:stCxn id="36868" idx="3"/>
            <a:endCxn id="36870" idx="1"/>
          </p:cNvCxnSpPr>
          <p:nvPr/>
        </p:nvCxnSpPr>
        <p:spPr bwMode="auto">
          <a:xfrm>
            <a:off x="6863504" y="2366962"/>
            <a:ext cx="92202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2" name="Text Box 11"/>
          <p:cNvSpPr txBox="1">
            <a:spLocks noChangeArrowheads="1"/>
          </p:cNvSpPr>
          <p:nvPr/>
        </p:nvSpPr>
        <p:spPr bwMode="auto">
          <a:xfrm>
            <a:off x="457200" y="2743200"/>
            <a:ext cx="6445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latin typeface="+mn-lt"/>
              </a:rPr>
              <a:t>rights</a:t>
            </a:r>
          </a:p>
        </p:txBody>
      </p:sp>
      <p:sp>
        <p:nvSpPr>
          <p:cNvPr id="36873" name="Rectangle 12"/>
          <p:cNvSpPr>
            <a:spLocks noChangeArrowheads="1"/>
          </p:cNvSpPr>
          <p:nvPr/>
        </p:nvSpPr>
        <p:spPr bwMode="auto">
          <a:xfrm>
            <a:off x="2069073" y="2782371"/>
            <a:ext cx="149271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3.title, 3.body</a:t>
            </a:r>
          </a:p>
        </p:txBody>
      </p:sp>
      <p:sp>
        <p:nvSpPr>
          <p:cNvPr id="36874" name="Rectangle 13"/>
          <p:cNvSpPr>
            <a:spLocks noChangeArrowheads="1"/>
          </p:cNvSpPr>
          <p:nvPr/>
        </p:nvSpPr>
        <p:spPr bwMode="auto">
          <a:xfrm>
            <a:off x="5037698" y="2782371"/>
            <a:ext cx="1492716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>
                <a:latin typeface="+mn-lt"/>
              </a:rPr>
              <a:t>5.title, 5.body</a:t>
            </a:r>
          </a:p>
        </p:txBody>
      </p:sp>
      <p:cxnSp>
        <p:nvCxnSpPr>
          <p:cNvPr id="36875" name="AutoShape 15"/>
          <p:cNvCxnSpPr>
            <a:cxnSpLocks noChangeShapeType="1"/>
            <a:stCxn id="36874" idx="3"/>
          </p:cNvCxnSpPr>
          <p:nvPr/>
        </p:nvCxnSpPr>
        <p:spPr bwMode="auto">
          <a:xfrm>
            <a:off x="6530414" y="2967037"/>
            <a:ext cx="891149" cy="1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00" y="292224"/>
            <a:ext cx="6172200" cy="688504"/>
          </a:xfrm>
        </p:spPr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Score accumulation</a:t>
            </a:r>
          </a:p>
        </p:txBody>
      </p:sp>
      <p:sp>
        <p:nvSpPr>
          <p:cNvPr id="368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 smtClean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ea typeface="ＭＳ Ｐゴシック" charset="0"/>
              </a:rPr>
              <a:t>As </a:t>
            </a:r>
            <a:r>
              <a:rPr lang="en-US" sz="2400" dirty="0">
                <a:ea typeface="ＭＳ Ｐゴシック" charset="0"/>
              </a:rPr>
              <a:t>we walk the postings for the query </a:t>
            </a:r>
            <a:r>
              <a:rPr lang="en-US" sz="2400" b="1" i="1" dirty="0">
                <a:ea typeface="ＭＳ Ｐゴシック" charset="0"/>
              </a:rPr>
              <a:t>bill</a:t>
            </a:r>
            <a:r>
              <a:rPr lang="en-US" sz="2400" i="1" dirty="0">
                <a:ea typeface="ＭＳ Ｐゴシック" charset="0"/>
              </a:rPr>
              <a:t> OR </a:t>
            </a:r>
            <a:r>
              <a:rPr lang="en-US" sz="2400" b="1" i="1" dirty="0">
                <a:ea typeface="ＭＳ Ｐゴシック" charset="0"/>
              </a:rPr>
              <a:t>rights</a:t>
            </a:r>
            <a:r>
              <a:rPr lang="en-US" sz="2400" dirty="0">
                <a:ea typeface="ＭＳ Ｐゴシック" charset="0"/>
              </a:rPr>
              <a:t>, we accumulate scores for each doc in a linear merge as before.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Note: we get </a:t>
            </a:r>
            <a:r>
              <a:rPr lang="en-US" sz="2400" u="sng" dirty="0">
                <a:ea typeface="ＭＳ Ｐゴシック" charset="0"/>
              </a:rPr>
              <a:t>both</a:t>
            </a:r>
            <a:r>
              <a:rPr lang="en-US" sz="2400" dirty="0">
                <a:ea typeface="ＭＳ Ｐゴシック" charset="0"/>
              </a:rPr>
              <a:t> </a:t>
            </a:r>
            <a:r>
              <a:rPr lang="en-US" sz="2400" b="1" i="1" dirty="0">
                <a:ea typeface="ＭＳ Ｐゴシック" charset="0"/>
              </a:rPr>
              <a:t>bill</a:t>
            </a:r>
            <a:r>
              <a:rPr lang="en-US" sz="2400" dirty="0">
                <a:ea typeface="ＭＳ Ｐゴシック" charset="0"/>
              </a:rPr>
              <a:t> and </a:t>
            </a:r>
            <a:r>
              <a:rPr lang="en-US" sz="2400" b="1" i="1" dirty="0">
                <a:ea typeface="ＭＳ Ｐゴシック" charset="0"/>
              </a:rPr>
              <a:t>rights</a:t>
            </a:r>
            <a:r>
              <a:rPr lang="en-US" sz="2400" dirty="0">
                <a:ea typeface="ＭＳ Ｐゴシック" charset="0"/>
              </a:rPr>
              <a:t> in the </a:t>
            </a:r>
            <a:r>
              <a:rPr lang="en-US" sz="2400" u="sng" dirty="0">
                <a:ea typeface="ＭＳ Ｐゴシック" charset="0"/>
              </a:rPr>
              <a:t>Title</a:t>
            </a:r>
            <a:r>
              <a:rPr lang="en-US" sz="2400" dirty="0">
                <a:ea typeface="ＭＳ Ｐゴシック" charset="0"/>
              </a:rPr>
              <a:t> field of doc 3, but score it no higher.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Should we give more weight to more hits?</a:t>
            </a:r>
          </a:p>
        </p:txBody>
      </p:sp>
      <p:sp>
        <p:nvSpPr>
          <p:cNvPr id="36878" name="Text Box 22"/>
          <p:cNvSpPr txBox="1">
            <a:spLocks noChangeArrowheads="1"/>
          </p:cNvSpPr>
          <p:nvPr/>
        </p:nvSpPr>
        <p:spPr bwMode="auto">
          <a:xfrm>
            <a:off x="6461125" y="9525"/>
            <a:ext cx="488251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latin typeface="+mn-lt"/>
              </a:rPr>
              <a:t>1</a:t>
            </a:r>
          </a:p>
          <a:p>
            <a:r>
              <a:rPr lang="en-US" sz="2000">
                <a:latin typeface="+mn-lt"/>
              </a:rPr>
              <a:t>2</a:t>
            </a:r>
          </a:p>
          <a:p>
            <a:r>
              <a:rPr lang="en-US" sz="2000">
                <a:latin typeface="+mn-lt"/>
              </a:rPr>
              <a:t>3</a:t>
            </a:r>
          </a:p>
          <a:p>
            <a:r>
              <a:rPr lang="en-US" sz="2000">
                <a:latin typeface="+mn-lt"/>
              </a:rPr>
              <a:t>5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600200" y="-26988"/>
            <a:ext cx="10380663" cy="2613025"/>
            <a:chOff x="1008" y="-17"/>
            <a:chExt cx="6539" cy="1646"/>
          </a:xfrm>
        </p:grpSpPr>
        <p:sp>
          <p:nvSpPr>
            <p:cNvPr id="36892" name="Rectangle 16"/>
            <p:cNvSpPr>
              <a:spLocks noChangeArrowheads="1"/>
            </p:cNvSpPr>
            <p:nvPr/>
          </p:nvSpPr>
          <p:spPr bwMode="auto">
            <a:xfrm>
              <a:off x="1008" y="1396"/>
              <a:ext cx="1776" cy="233"/>
            </a:xfrm>
            <a:prstGeom prst="rect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3" name="Text Box 24"/>
            <p:cNvSpPr txBox="1">
              <a:spLocks noChangeArrowheads="1"/>
            </p:cNvSpPr>
            <p:nvPr/>
          </p:nvSpPr>
          <p:spPr bwMode="auto">
            <a:xfrm>
              <a:off x="4358" y="-17"/>
              <a:ext cx="31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  <a:latin typeface="+mn-lt"/>
                </a:rPr>
                <a:t>0.7</a:t>
              </a:r>
            </a:p>
          </p:txBody>
        </p:sp>
      </p:grp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4572000" y="288925"/>
            <a:ext cx="7424739" cy="2297113"/>
            <a:chOff x="2880" y="182"/>
            <a:chExt cx="4677" cy="1447"/>
          </a:xfrm>
        </p:grpSpPr>
        <p:sp>
          <p:nvSpPr>
            <p:cNvPr id="36890" name="Rectangle 17"/>
            <p:cNvSpPr>
              <a:spLocks noChangeArrowheads="1"/>
            </p:cNvSpPr>
            <p:nvPr/>
          </p:nvSpPr>
          <p:spPr bwMode="auto">
            <a:xfrm>
              <a:off x="2880" y="1396"/>
              <a:ext cx="1776" cy="233"/>
            </a:xfrm>
            <a:prstGeom prst="rect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91" name="Text Box 25"/>
            <p:cNvSpPr txBox="1">
              <a:spLocks noChangeArrowheads="1"/>
            </p:cNvSpPr>
            <p:nvPr/>
          </p:nvSpPr>
          <p:spPr bwMode="auto">
            <a:xfrm>
              <a:off x="4368" y="182"/>
              <a:ext cx="31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  <a:latin typeface="+mn-lt"/>
                </a:rPr>
                <a:t>0.7</a:t>
              </a: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600200" y="609600"/>
            <a:ext cx="10396538" cy="2586038"/>
            <a:chOff x="1008" y="384"/>
            <a:chExt cx="6549" cy="1629"/>
          </a:xfrm>
        </p:grpSpPr>
        <p:grpSp>
          <p:nvGrpSpPr>
            <p:cNvPr id="36886" name="Group 18"/>
            <p:cNvGrpSpPr>
              <a:grpSpLocks/>
            </p:cNvGrpSpPr>
            <p:nvPr/>
          </p:nvGrpSpPr>
          <p:grpSpPr bwMode="auto">
            <a:xfrm>
              <a:off x="1008" y="1396"/>
              <a:ext cx="4512" cy="617"/>
              <a:chOff x="1008" y="1396"/>
              <a:chExt cx="4512" cy="617"/>
            </a:xfrm>
          </p:grpSpPr>
          <p:sp>
            <p:nvSpPr>
              <p:cNvPr id="36888" name="Rectangle 19"/>
              <p:cNvSpPr>
                <a:spLocks noChangeArrowheads="1"/>
              </p:cNvSpPr>
              <p:nvPr/>
            </p:nvSpPr>
            <p:spPr bwMode="auto">
              <a:xfrm>
                <a:off x="1008" y="1780"/>
                <a:ext cx="1536" cy="233"/>
              </a:xfrm>
              <a:prstGeom prst="rect">
                <a:avLst/>
              </a:prstGeom>
              <a:noFill/>
              <a:ln w="254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6889" name="Rectangle 20"/>
              <p:cNvSpPr>
                <a:spLocks noChangeArrowheads="1"/>
              </p:cNvSpPr>
              <p:nvPr/>
            </p:nvSpPr>
            <p:spPr bwMode="auto">
              <a:xfrm>
                <a:off x="4752" y="1396"/>
                <a:ext cx="768" cy="233"/>
              </a:xfrm>
              <a:prstGeom prst="rect">
                <a:avLst/>
              </a:prstGeom>
              <a:noFill/>
              <a:ln w="25400">
                <a:solidFill>
                  <a:schemeClr val="hlink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>
                  <a:latin typeface="+mn-lt"/>
                </a:endParaRPr>
              </a:p>
            </p:txBody>
          </p:sp>
        </p:grpSp>
        <p:sp>
          <p:nvSpPr>
            <p:cNvPr id="36887" name="Text Box 26"/>
            <p:cNvSpPr txBox="1">
              <a:spLocks noChangeArrowheads="1"/>
            </p:cNvSpPr>
            <p:nvPr/>
          </p:nvSpPr>
          <p:spPr bwMode="auto">
            <a:xfrm>
              <a:off x="4368" y="384"/>
              <a:ext cx="31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  <a:latin typeface="+mn-lt"/>
                </a:rPr>
                <a:t>0.4</a:t>
              </a:r>
            </a:p>
          </p:txBody>
        </p:sp>
      </p:grpSp>
      <p:grpSp>
        <p:nvGrpSpPr>
          <p:cNvPr id="6" name="Group 31"/>
          <p:cNvGrpSpPr>
            <a:grpSpLocks/>
          </p:cNvGrpSpPr>
          <p:nvPr/>
        </p:nvGrpSpPr>
        <p:grpSpPr bwMode="auto">
          <a:xfrm>
            <a:off x="4572000" y="898525"/>
            <a:ext cx="7424739" cy="2297113"/>
            <a:chOff x="2880" y="566"/>
            <a:chExt cx="4677" cy="1447"/>
          </a:xfrm>
        </p:grpSpPr>
        <p:sp>
          <p:nvSpPr>
            <p:cNvPr id="36884" name="Rectangle 21"/>
            <p:cNvSpPr>
              <a:spLocks noChangeArrowheads="1"/>
            </p:cNvSpPr>
            <p:nvPr/>
          </p:nvSpPr>
          <p:spPr bwMode="auto">
            <a:xfrm>
              <a:off x="2880" y="1780"/>
              <a:ext cx="1536" cy="233"/>
            </a:xfrm>
            <a:prstGeom prst="rect">
              <a:avLst/>
            </a:prstGeom>
            <a:noFill/>
            <a:ln w="2540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885" name="Text Box 27"/>
            <p:cNvSpPr txBox="1">
              <a:spLocks noChangeArrowheads="1"/>
            </p:cNvSpPr>
            <p:nvPr/>
          </p:nvSpPr>
          <p:spPr bwMode="auto">
            <a:xfrm>
              <a:off x="4368" y="566"/>
              <a:ext cx="31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schemeClr val="hlink"/>
                  </a:solidFill>
                  <a:latin typeface="+mn-lt"/>
                </a:rPr>
                <a:t>0.4</a:t>
              </a:r>
            </a:p>
          </p:txBody>
        </p:sp>
      </p:grpSp>
      <p:sp>
        <p:nvSpPr>
          <p:cNvPr id="36883" name="Line 32"/>
          <p:cNvSpPr>
            <a:spLocks noChangeShapeType="1"/>
          </p:cNvSpPr>
          <p:nvPr/>
        </p:nvSpPr>
        <p:spPr bwMode="auto">
          <a:xfrm>
            <a:off x="3962400" y="29718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de-DE">
              <a:latin typeface="+mn-lt"/>
            </a:endParaRPr>
          </a:p>
        </p:txBody>
      </p:sp>
      <p:sp>
        <p:nvSpPr>
          <p:cNvPr id="3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368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+mn-lt"/>
                <a:ea typeface="ＭＳ Ｐゴシック" charset="0"/>
                <a:cs typeface="ＭＳ Ｐゴシック" charset="0"/>
              </a:rPr>
              <a:t>Where do these weights come from?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u="sng" dirty="0">
                <a:ea typeface="ＭＳ Ｐゴシック" charset="0"/>
              </a:rPr>
              <a:t>Machine learned relevance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Given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A </a:t>
            </a:r>
            <a:r>
              <a:rPr lang="en-US" sz="2400" i="1" dirty="0">
                <a:ea typeface="ＭＳ Ｐゴシック" charset="0"/>
              </a:rPr>
              <a:t>test corpus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A suite of </a:t>
            </a:r>
            <a:r>
              <a:rPr lang="en-US" sz="2400" i="1" dirty="0">
                <a:ea typeface="ＭＳ Ｐゴシック" charset="0"/>
              </a:rPr>
              <a:t>test queries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A set of </a:t>
            </a:r>
            <a:r>
              <a:rPr lang="en-US" sz="2400" i="1" dirty="0">
                <a:ea typeface="ＭＳ Ｐゴシック" charset="0"/>
              </a:rPr>
              <a:t>relevance judgments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Learn a set of weights such that relevance judgments matched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Can be formulated as </a:t>
            </a:r>
            <a:r>
              <a:rPr lang="en-US" sz="2800" dirty="0">
                <a:solidFill>
                  <a:srgbClr val="0000FF"/>
                </a:solidFill>
                <a:ea typeface="ＭＳ Ｐゴシック" charset="0"/>
              </a:rPr>
              <a:t>ordinal regression</a:t>
            </a:r>
            <a:r>
              <a:rPr lang="en-US" sz="2800" dirty="0">
                <a:ea typeface="ＭＳ Ｐゴシック" charset="0"/>
              </a:rPr>
              <a:t/>
            </a:r>
            <a:br>
              <a:rPr lang="en-US" sz="2800" dirty="0">
                <a:ea typeface="ＭＳ Ｐゴシック" charset="0"/>
              </a:rPr>
            </a:br>
            <a:r>
              <a:rPr lang="en-US" sz="2800" dirty="0">
                <a:ea typeface="ＭＳ Ｐゴシック" charset="0"/>
              </a:rPr>
              <a:t>(see lecture </a:t>
            </a:r>
            <a:r>
              <a:rPr lang="en-US" sz="2800" dirty="0" smtClean="0">
                <a:ea typeface="ＭＳ Ｐゴシック" charset="0"/>
              </a:rPr>
              <a:t>part on </a:t>
            </a:r>
            <a:r>
              <a:rPr lang="en-US" sz="2800" smtClean="0">
                <a:ea typeface="ＭＳ Ｐゴシック" charset="0"/>
              </a:rPr>
              <a:t>data mining/machine </a:t>
            </a:r>
            <a:r>
              <a:rPr lang="en-US" sz="2800" dirty="0">
                <a:ea typeface="ＭＳ Ｐゴシック" charset="0"/>
              </a:rPr>
              <a:t>learning)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90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Full text queries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We just scored the Boolean query </a:t>
            </a:r>
            <a:r>
              <a:rPr lang="en-US" sz="2800" b="1" i="1" dirty="0">
                <a:ea typeface="ＭＳ Ｐゴシック" charset="0"/>
              </a:rPr>
              <a:t>bill</a:t>
            </a:r>
            <a:r>
              <a:rPr lang="en-US" sz="2800" i="1" dirty="0">
                <a:ea typeface="ＭＳ Ｐゴシック" charset="0"/>
              </a:rPr>
              <a:t> OR </a:t>
            </a:r>
            <a:r>
              <a:rPr lang="en-US" sz="2800" b="1" i="1" dirty="0">
                <a:ea typeface="ＭＳ Ｐゴシック" charset="0"/>
              </a:rPr>
              <a:t>rights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Most users more likely to type </a:t>
            </a:r>
            <a:r>
              <a:rPr lang="en-US" sz="2800" b="1" i="1" dirty="0">
                <a:ea typeface="ＭＳ Ｐゴシック" charset="0"/>
              </a:rPr>
              <a:t>bill</a:t>
            </a:r>
            <a:r>
              <a:rPr lang="en-US" sz="2800" i="1" dirty="0">
                <a:ea typeface="ＭＳ Ｐゴシック" charset="0"/>
              </a:rPr>
              <a:t> </a:t>
            </a:r>
            <a:r>
              <a:rPr lang="en-US" sz="2800" b="1" i="1" dirty="0">
                <a:ea typeface="ＭＳ Ｐゴシック" charset="0"/>
              </a:rPr>
              <a:t>rights</a:t>
            </a:r>
            <a:r>
              <a:rPr lang="en-US" sz="2800" dirty="0">
                <a:ea typeface="ＭＳ Ｐゴシック" charset="0"/>
              </a:rPr>
              <a:t> or </a:t>
            </a:r>
            <a:r>
              <a:rPr lang="en-US" sz="2800" b="1" i="1" dirty="0">
                <a:ea typeface="ＭＳ Ｐゴシック" charset="0"/>
              </a:rPr>
              <a:t>bill of rights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How do we interpret these </a:t>
            </a:r>
            <a:r>
              <a:rPr lang="en-US" sz="2400" i="1" dirty="0">
                <a:ea typeface="ＭＳ Ｐゴシック" charset="0"/>
              </a:rPr>
              <a:t>full text</a:t>
            </a:r>
            <a:r>
              <a:rPr lang="en-US" sz="2400" dirty="0">
                <a:ea typeface="ＭＳ Ｐゴシック" charset="0"/>
              </a:rPr>
              <a:t> queries?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No Boolean connectives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Of several query terms some may be missing in a doc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Only some query terms may occur in the title, etc.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550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Full text queries</a:t>
            </a:r>
          </a:p>
        </p:txBody>
      </p:sp>
      <p:sp>
        <p:nvSpPr>
          <p:cNvPr id="399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To use zone combinations for free text queries, we need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A way of assigning a score to a pair &lt;free text query, zone&gt;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Zero query terms in the zone should mean a zero score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More query terms in the zone should mean a higher score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Scores don’t have to be Boolean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Will look at some alternatives now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00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Incidence matrices</a:t>
            </a:r>
          </a:p>
        </p:txBody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2276"/>
            <a:ext cx="8458200" cy="4525962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Bag-of-words model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Document (or a zone in it) is binary vector X in </a:t>
            </a:r>
            <a:r>
              <a:rPr lang="en-US" sz="2400">
                <a:ea typeface="ＭＳ Ｐゴシック" charset="0"/>
                <a:cs typeface="Lucida Sans Unicode" charset="0"/>
              </a:rPr>
              <a:t>{0,1}</a:t>
            </a:r>
            <a:r>
              <a:rPr lang="en-US" sz="2400" baseline="30000">
                <a:ea typeface="ＭＳ Ｐゴシック" charset="0"/>
              </a:rPr>
              <a:t>v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Query is a vector Y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Score: Overlap measure:</a:t>
            </a:r>
          </a:p>
        </p:txBody>
      </p:sp>
      <p:graphicFrame>
        <p:nvGraphicFramePr>
          <p:cNvPr id="4096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1576231"/>
              </p:ext>
            </p:extLst>
          </p:nvPr>
        </p:nvGraphicFramePr>
        <p:xfrm>
          <a:off x="682625" y="3690838"/>
          <a:ext cx="7677150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37" name="Worksheet" r:id="rId3" imgW="9525305" imgH="2895905" progId="Excel.Sheet.8">
                  <p:embed/>
                </p:oleObj>
              </mc:Choice>
              <mc:Fallback>
                <p:oleObj name="Worksheet" r:id="rId3" imgW="9525305" imgH="289590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690838"/>
                        <a:ext cx="7677150" cy="233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1381140"/>
              </p:ext>
            </p:extLst>
          </p:nvPr>
        </p:nvGraphicFramePr>
        <p:xfrm>
          <a:off x="3733800" y="3005038"/>
          <a:ext cx="14478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38" name="Formel" r:id="rId5" imgW="482400" imgH="253800" progId="Equation.3">
                  <p:embed/>
                </p:oleObj>
              </mc:Choice>
              <mc:Fallback>
                <p:oleObj name="Formel" r:id="rId5" imgW="4824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005038"/>
                        <a:ext cx="14478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2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Example</a:t>
            </a:r>
          </a:p>
        </p:txBody>
      </p:sp>
      <p:sp>
        <p:nvSpPr>
          <p:cNvPr id="41987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On the query </a:t>
            </a:r>
            <a:r>
              <a:rPr lang="en-US" b="1" i="1">
                <a:ea typeface="ＭＳ Ｐゴシック" charset="0"/>
                <a:cs typeface="ＭＳ Ｐゴシック" charset="0"/>
              </a:rPr>
              <a:t>ides of march</a:t>
            </a:r>
            <a:r>
              <a:rPr lang="en-US">
                <a:ea typeface="ＭＳ Ｐゴシック" charset="0"/>
                <a:cs typeface="ＭＳ Ｐゴシック" charset="0"/>
              </a:rPr>
              <a:t>, Shakespeare’s </a:t>
            </a:r>
            <a:r>
              <a:rPr lang="en-US" i="1">
                <a:ea typeface="ＭＳ Ｐゴシック" charset="0"/>
                <a:cs typeface="ＭＳ Ｐゴシック" charset="0"/>
              </a:rPr>
              <a:t>Julius Caesar</a:t>
            </a:r>
            <a:r>
              <a:rPr lang="en-US">
                <a:ea typeface="ＭＳ Ｐゴシック" charset="0"/>
                <a:cs typeface="ＭＳ Ｐゴシック" charset="0"/>
              </a:rPr>
              <a:t> has a score of 3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All other Shakespeare plays have a score of 2 (because they contain </a:t>
            </a:r>
            <a:r>
              <a:rPr lang="en-US" b="1" i="1">
                <a:ea typeface="ＭＳ Ｐゴシック" charset="0"/>
                <a:cs typeface="ＭＳ Ｐゴシック" charset="0"/>
              </a:rPr>
              <a:t>march</a:t>
            </a:r>
            <a:r>
              <a:rPr lang="en-US">
                <a:ea typeface="ＭＳ Ｐゴシック" charset="0"/>
                <a:cs typeface="ＭＳ Ｐゴシック" charset="0"/>
              </a:rPr>
              <a:t>) or 1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Thus in a rank order, </a:t>
            </a:r>
            <a:r>
              <a:rPr lang="en-US" i="1">
                <a:ea typeface="ＭＳ Ｐゴシック" charset="0"/>
                <a:cs typeface="ＭＳ Ｐゴシック" charset="0"/>
              </a:rPr>
              <a:t>Julius Caesar</a:t>
            </a:r>
            <a:r>
              <a:rPr lang="en-US">
                <a:ea typeface="ＭＳ Ｐゴシック" charset="0"/>
                <a:cs typeface="ＭＳ Ｐゴシック" charset="0"/>
              </a:rPr>
              <a:t> would come out tops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967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Overlap matching</a:t>
            </a:r>
          </a:p>
        </p:txBody>
      </p:sp>
      <p:sp>
        <p:nvSpPr>
          <p:cNvPr id="14284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 dirty="0">
                <a:ea typeface="ＭＳ Ｐゴシック" charset="0"/>
              </a:rPr>
              <a:t>What’s wrong with the overlap measure?</a:t>
            </a:r>
          </a:p>
          <a:p>
            <a:pPr eaLnBrk="1" hangingPunct="1"/>
            <a:r>
              <a:rPr lang="en-US" sz="3000" dirty="0">
                <a:ea typeface="ＭＳ Ｐゴシック" charset="0"/>
              </a:rPr>
              <a:t>It doesn’t consider: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Term frequency in document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Term scarcity in collection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(document mention frequency)</a:t>
            </a:r>
          </a:p>
          <a:p>
            <a:pPr lvl="2" eaLnBrk="1" hangingPunct="1"/>
            <a:r>
              <a:rPr lang="en-US" b="1" i="1" dirty="0">
                <a:ea typeface="ＭＳ Ｐゴシック" charset="0"/>
              </a:rPr>
              <a:t>of</a:t>
            </a:r>
            <a:r>
              <a:rPr lang="en-US" dirty="0">
                <a:ea typeface="ＭＳ Ｐゴシック" charset="0"/>
              </a:rPr>
              <a:t>  is more common than </a:t>
            </a:r>
            <a:r>
              <a:rPr lang="en-US" b="1" i="1" dirty="0">
                <a:ea typeface="ＭＳ Ｐゴシック" charset="0"/>
              </a:rPr>
              <a:t>ides</a:t>
            </a:r>
            <a:r>
              <a:rPr lang="en-US" dirty="0">
                <a:ea typeface="ＭＳ Ｐゴシック" charset="0"/>
              </a:rPr>
              <a:t> or </a:t>
            </a:r>
            <a:r>
              <a:rPr lang="en-US" b="1" i="1" dirty="0">
                <a:ea typeface="ＭＳ Ｐゴシック" charset="0"/>
              </a:rPr>
              <a:t>march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Length of documents</a:t>
            </a:r>
          </a:p>
          <a:p>
            <a:pPr lvl="2" eaLnBrk="1" hangingPunct="1"/>
            <a:r>
              <a:rPr lang="en-US" dirty="0">
                <a:ea typeface="ＭＳ Ｐゴシック" charset="0"/>
              </a:rPr>
              <a:t>(and queries: score not normalized)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8427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8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848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0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Overlap matching</a:t>
            </a:r>
          </a:p>
        </p:txBody>
      </p:sp>
      <p:sp>
        <p:nvSpPr>
          <p:cNvPr id="44037" name="Rectangle 307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One can normalize in various ways:</a:t>
            </a:r>
          </a:p>
          <a:p>
            <a:pPr lvl="1" eaLnBrk="1" hangingPunct="1"/>
            <a:r>
              <a:rPr lang="en-US" sz="2000" dirty="0" err="1">
                <a:ea typeface="ＭＳ Ｐゴシック" charset="0"/>
              </a:rPr>
              <a:t>Jaccard</a:t>
            </a:r>
            <a:r>
              <a:rPr lang="en-US" sz="2000" dirty="0">
                <a:ea typeface="ＭＳ Ｐゴシック" charset="0"/>
              </a:rPr>
              <a:t> coefficient:</a:t>
            </a:r>
          </a:p>
          <a:p>
            <a:pPr lvl="1" eaLnBrk="1" hangingPunct="1"/>
            <a:endParaRPr lang="en-US" sz="2000" dirty="0">
              <a:ea typeface="ＭＳ Ｐゴシック" charset="0"/>
            </a:endParaRPr>
          </a:p>
          <a:p>
            <a:pPr lvl="1" eaLnBrk="1" hangingPunct="1"/>
            <a:endParaRPr lang="en-US" sz="2000" dirty="0"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ea typeface="ＭＳ Ｐゴシック" charset="0"/>
              </a:rPr>
              <a:t>Cosine measure:</a:t>
            </a:r>
          </a:p>
          <a:p>
            <a:pPr lvl="1" eaLnBrk="1" hangingPunct="1"/>
            <a:endParaRPr lang="en-US" sz="2000" dirty="0">
              <a:ea typeface="ＭＳ Ｐゴシック" charset="0"/>
            </a:endParaRPr>
          </a:p>
          <a:p>
            <a:pPr lvl="1" eaLnBrk="1" hangingPunct="1"/>
            <a:endParaRPr lang="en-US" sz="2000" dirty="0">
              <a:ea typeface="ＭＳ Ｐゴシック" charset="0"/>
            </a:endParaRPr>
          </a:p>
          <a:p>
            <a:pPr eaLnBrk="1" hangingPunct="1"/>
            <a:endParaRPr lang="en-US" sz="2400" dirty="0" smtClean="0">
              <a:ea typeface="ＭＳ Ｐゴシック" charset="0"/>
            </a:endParaRPr>
          </a:p>
          <a:p>
            <a:pPr eaLnBrk="1" hangingPunct="1"/>
            <a:r>
              <a:rPr lang="en-US" sz="2400" dirty="0" smtClean="0">
                <a:ea typeface="ＭＳ Ｐゴシック" charset="0"/>
              </a:rPr>
              <a:t>What </a:t>
            </a:r>
            <a:r>
              <a:rPr lang="en-US" sz="2400" dirty="0">
                <a:ea typeface="ＭＳ Ｐゴシック" charset="0"/>
              </a:rPr>
              <a:t>documents would score best using </a:t>
            </a:r>
            <a:r>
              <a:rPr lang="en-US" sz="2400" dirty="0" err="1">
                <a:ea typeface="ＭＳ Ｐゴシック" charset="0"/>
              </a:rPr>
              <a:t>Jaccard</a:t>
            </a:r>
            <a:r>
              <a:rPr lang="en-US" sz="2400" dirty="0">
                <a:ea typeface="ＭＳ Ｐゴシック" charset="0"/>
              </a:rPr>
              <a:t> against a typical query?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Does the cosine measure fix this problem?</a:t>
            </a:r>
          </a:p>
          <a:p>
            <a:pPr lvl="1" eaLnBrk="1" hangingPunct="1"/>
            <a:endParaRPr lang="en-US" sz="2000" dirty="0">
              <a:ea typeface="ＭＳ Ｐゴシック" charset="0"/>
            </a:endParaRP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6826226"/>
              </p:ext>
            </p:extLst>
          </p:nvPr>
        </p:nvGraphicFramePr>
        <p:xfrm>
          <a:off x="2438400" y="2060848"/>
          <a:ext cx="2735263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09" name="Equation" r:id="rId3" imgW="977760" imgH="253800" progId="Equation.3">
                  <p:embed/>
                </p:oleObj>
              </mc:Choice>
              <mc:Fallback>
                <p:oleObj name="Equation" r:id="rId3" imgW="9777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060848"/>
                        <a:ext cx="2735263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470926"/>
              </p:ext>
            </p:extLst>
          </p:nvPr>
        </p:nvGraphicFramePr>
        <p:xfrm>
          <a:off x="2438400" y="3151460"/>
          <a:ext cx="312420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10" name="Formel" r:id="rId5" imgW="1117440" imgH="291960" progId="Equation.3">
                  <p:embed/>
                </p:oleObj>
              </mc:Choice>
              <mc:Fallback>
                <p:oleObj name="Formel" r:id="rId5" imgW="111744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151460"/>
                        <a:ext cx="312420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3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Scoring: density-based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Thus far: </a:t>
            </a:r>
            <a:r>
              <a:rPr lang="en-US" sz="2800" u="sng">
                <a:ea typeface="ＭＳ Ｐゴシック" charset="0"/>
                <a:cs typeface="ＭＳ Ｐゴシック" charset="0"/>
              </a:rPr>
              <a:t>position</a:t>
            </a:r>
            <a:r>
              <a:rPr lang="en-US" sz="2800">
                <a:ea typeface="ＭＳ Ｐゴシック" charset="0"/>
                <a:cs typeface="ＭＳ Ｐゴシック" charset="0"/>
              </a:rPr>
              <a:t> and </a:t>
            </a:r>
            <a:r>
              <a:rPr lang="en-US" sz="2800" u="sng">
                <a:ea typeface="ＭＳ Ｐゴシック" charset="0"/>
                <a:cs typeface="ＭＳ Ｐゴシック" charset="0"/>
              </a:rPr>
              <a:t>overlap</a:t>
            </a:r>
            <a:r>
              <a:rPr lang="en-US" sz="2800">
                <a:ea typeface="ＭＳ Ｐゴシック" charset="0"/>
                <a:cs typeface="ＭＳ Ｐゴシック" charset="0"/>
              </a:rPr>
              <a:t> of terms in a doc – title, author etc.</a:t>
            </a:r>
          </a:p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Obvious next idea: If a document talks </a:t>
            </a:r>
            <a:r>
              <a:rPr lang="en-US" sz="2800" i="1">
                <a:ea typeface="ＭＳ Ｐゴシック" charset="0"/>
                <a:cs typeface="ＭＳ Ｐゴシック" charset="0"/>
              </a:rPr>
              <a:t>more </a:t>
            </a:r>
            <a:r>
              <a:rPr lang="en-US" sz="2800">
                <a:ea typeface="ＭＳ Ｐゴシック" charset="0"/>
                <a:cs typeface="ＭＳ Ｐゴシック" charset="0"/>
              </a:rPr>
              <a:t>about a topic</a:t>
            </a:r>
            <a:r>
              <a:rPr lang="en-US" sz="2800" i="1">
                <a:ea typeface="ＭＳ Ｐゴシック" charset="0"/>
                <a:cs typeface="ＭＳ Ｐゴシック" charset="0"/>
              </a:rPr>
              <a:t>,</a:t>
            </a:r>
            <a:r>
              <a:rPr lang="en-US" sz="2800">
                <a:ea typeface="ＭＳ Ｐゴシック" charset="0"/>
                <a:cs typeface="ＭＳ Ｐゴシック" charset="0"/>
              </a:rPr>
              <a:t> then it is a better match</a:t>
            </a:r>
          </a:p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This applies even when we only have a single query term.</a:t>
            </a:r>
          </a:p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Document is relevant if it has a lot of the terms</a:t>
            </a:r>
          </a:p>
          <a:p>
            <a:pPr eaLnBrk="1" hangingPunct="1"/>
            <a:r>
              <a:rPr lang="en-US" sz="2800">
                <a:ea typeface="ＭＳ Ｐゴシック" charset="0"/>
                <a:cs typeface="ＭＳ Ｐゴシック" charset="0"/>
              </a:rPr>
              <a:t>This leads to the idea of </a:t>
            </a:r>
            <a:r>
              <a:rPr lang="en-US" sz="2800" u="sng">
                <a:ea typeface="ＭＳ Ｐゴシック" charset="0"/>
                <a:cs typeface="ＭＳ Ｐゴシック" charset="0"/>
              </a:rPr>
              <a:t>term weighting</a:t>
            </a:r>
            <a:r>
              <a:rPr lang="en-US" sz="2800">
                <a:ea typeface="ＭＳ Ｐゴシック" charset="0"/>
                <a:cs typeface="ＭＳ Ｐゴシック" charset="0"/>
              </a:rPr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10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+mn-lt"/>
                <a:ea typeface="ＭＳ Ｐゴシック" charset="0"/>
                <a:cs typeface="ＭＳ Ｐゴシック" charset="0"/>
              </a:rPr>
              <a:t>Term-document count matrices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Consider the number of occurrences of a term in a document: </a:t>
            </a:r>
          </a:p>
          <a:p>
            <a:pPr lvl="1" eaLnBrk="1" hangingPunct="1"/>
            <a:r>
              <a:rPr lang="en-US" sz="2400" u="sng" dirty="0">
                <a:ea typeface="ＭＳ Ｐゴシック" charset="0"/>
              </a:rPr>
              <a:t>Bag of words</a:t>
            </a:r>
            <a:r>
              <a:rPr lang="en-US" sz="2400" dirty="0">
                <a:ea typeface="ＭＳ Ｐゴシック" charset="0"/>
              </a:rPr>
              <a:t> model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Document is a vector in </a:t>
            </a:r>
            <a:r>
              <a:rPr lang="en-US" sz="2400" dirty="0" err="1">
                <a:latin typeface="Lucida Sans Unicode" charset="0"/>
                <a:ea typeface="ＭＳ Ｐゴシック" charset="0"/>
                <a:cs typeface="Lucida Sans Unicode" charset="0"/>
              </a:rPr>
              <a:t>ℕ</a:t>
            </a:r>
            <a:r>
              <a:rPr lang="en-US" sz="2400" baseline="30000" dirty="0" err="1">
                <a:latin typeface="Lucida Grande" charset="0"/>
                <a:ea typeface="ＭＳ Ｐゴシック" charset="0"/>
              </a:rPr>
              <a:t>v</a:t>
            </a:r>
            <a:r>
              <a:rPr lang="en-US" sz="2400" dirty="0">
                <a:ea typeface="ＭＳ Ｐゴシック" charset="0"/>
              </a:rPr>
              <a:t>: a column below 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600463"/>
              </p:ext>
            </p:extLst>
          </p:nvPr>
        </p:nvGraphicFramePr>
        <p:xfrm>
          <a:off x="682625" y="3501008"/>
          <a:ext cx="7677150" cy="233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184" name="Arbeitsblatt" r:id="rId3" imgW="9525305" imgH="2895905" progId="Excel.Sheet.8">
                  <p:embed/>
                </p:oleObj>
              </mc:Choice>
              <mc:Fallback>
                <p:oleObj name="Arbeitsblatt" r:id="rId3" imgW="9525305" imgH="289590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" y="3501008"/>
                        <a:ext cx="7677150" cy="233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21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  <a:ea typeface="ＭＳ Ｐゴシック" charset="0"/>
                <a:cs typeface="ＭＳ Ｐゴシック" charset="0"/>
              </a:rPr>
              <a:t>Information Retrieval</a:t>
            </a:r>
            <a:endParaRPr lang="en-US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7" name="Inhaltsplatzhalter 3" descr="Picture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1340768"/>
            <a:ext cx="1978025" cy="4525963"/>
          </a:xfrm>
        </p:spPr>
      </p:pic>
      <p:sp>
        <p:nvSpPr>
          <p:cNvPr id="16388" name="Textplatzhalter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Slides taken </a:t>
            </a:r>
            <a:br>
              <a:rPr lang="en-US">
                <a:ea typeface="ＭＳ Ｐゴシック" charset="0"/>
                <a:cs typeface="ＭＳ Ｐゴシック" charset="0"/>
              </a:rPr>
            </a:br>
            <a:r>
              <a:rPr lang="en-US">
                <a:ea typeface="ＭＳ Ｐゴシック" charset="0"/>
                <a:cs typeface="ＭＳ Ｐゴシック" charset="0"/>
              </a:rPr>
              <a:t>from presentation</a:t>
            </a:r>
            <a:br>
              <a:rPr lang="en-US">
                <a:ea typeface="ＭＳ Ｐゴシック" charset="0"/>
                <a:cs typeface="ＭＳ Ｐゴシック" charset="0"/>
              </a:rPr>
            </a:br>
            <a:r>
              <a:rPr lang="en-US">
                <a:ea typeface="ＭＳ Ｐゴシック" charset="0"/>
                <a:cs typeface="ＭＳ Ｐゴシック" charset="0"/>
              </a:rPr>
              <a:t>material for</a:t>
            </a:r>
            <a:br>
              <a:rPr lang="en-US">
                <a:ea typeface="ＭＳ Ｐゴシック" charset="0"/>
                <a:cs typeface="ＭＳ Ｐゴシック" charset="0"/>
              </a:rPr>
            </a:br>
            <a:r>
              <a:rPr lang="en-US">
                <a:ea typeface="ＭＳ Ｐゴシック" charset="0"/>
                <a:cs typeface="ＭＳ Ｐゴシック" charset="0"/>
              </a:rPr>
              <a:t>the following book: 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226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Bag of words view of a doc</a:t>
            </a:r>
          </a:p>
        </p:txBody>
      </p:sp>
      <p:sp>
        <p:nvSpPr>
          <p:cNvPr id="471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Thus the doc</a:t>
            </a:r>
          </a:p>
          <a:p>
            <a:pPr lvl="1" eaLnBrk="1" hangingPunct="1"/>
            <a:r>
              <a:rPr lang="en-US" sz="2000" b="1">
                <a:ea typeface="ＭＳ Ｐゴシック" charset="0"/>
              </a:rPr>
              <a:t>John is quicker than Mary</a:t>
            </a:r>
            <a:r>
              <a:rPr lang="en-US" sz="2000">
                <a:ea typeface="ＭＳ Ｐゴシック" charset="0"/>
              </a:rPr>
              <a:t>.</a:t>
            </a:r>
          </a:p>
          <a:p>
            <a:pPr eaLnBrk="1" hangingPunct="1">
              <a:buFont typeface="Wingdings" charset="0"/>
              <a:buNone/>
            </a:pPr>
            <a:r>
              <a:rPr lang="en-US" sz="2400">
                <a:ea typeface="ＭＳ Ｐゴシック" charset="0"/>
              </a:rPr>
              <a:t>is indistinguishable from the doc</a:t>
            </a:r>
          </a:p>
          <a:p>
            <a:pPr lvl="1" eaLnBrk="1" hangingPunct="1"/>
            <a:r>
              <a:rPr lang="en-US" sz="2000" b="1">
                <a:ea typeface="ＭＳ Ｐゴシック" charset="0"/>
              </a:rPr>
              <a:t>Mary is quicker than John</a:t>
            </a:r>
            <a:r>
              <a:rPr lang="en-US" sz="2000">
                <a:ea typeface="ＭＳ Ｐゴシック" charset="0"/>
              </a:rPr>
              <a:t>.</a:t>
            </a:r>
          </a:p>
        </p:txBody>
      </p:sp>
      <p:sp>
        <p:nvSpPr>
          <p:cNvPr id="47108" name="AutoShape 1028"/>
          <p:cNvSpPr>
            <a:spLocks noChangeArrowheads="1"/>
          </p:cNvSpPr>
          <p:nvPr/>
        </p:nvSpPr>
        <p:spPr bwMode="auto">
          <a:xfrm>
            <a:off x="1295400" y="3773527"/>
            <a:ext cx="3411238" cy="965121"/>
          </a:xfrm>
          <a:prstGeom prst="upArrowCallout">
            <a:avLst>
              <a:gd name="adj1" fmla="val 109085"/>
              <a:gd name="adj2" fmla="val 109085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+mn-lt"/>
              </a:rPr>
              <a:t>Which of the indexes discussed</a:t>
            </a:r>
          </a:p>
          <a:p>
            <a:r>
              <a:rPr lang="en-US">
                <a:latin typeface="+mn-lt"/>
              </a:rPr>
              <a:t>so far distinguish these two docs?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27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Counts vs. frequencies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Consider again the </a:t>
            </a:r>
            <a:r>
              <a:rPr lang="en-US" b="1">
                <a:ea typeface="ＭＳ Ｐゴシック" charset="0"/>
              </a:rPr>
              <a:t>ides of march</a:t>
            </a:r>
            <a:r>
              <a:rPr lang="en-US">
                <a:ea typeface="ＭＳ Ｐゴシック" charset="0"/>
              </a:rPr>
              <a:t> query.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Julius Caesar has 5 occurrences of </a:t>
            </a:r>
            <a:r>
              <a:rPr lang="en-US" b="1">
                <a:ea typeface="ＭＳ Ｐゴシック" charset="0"/>
              </a:rPr>
              <a:t>ides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No other play has </a:t>
            </a:r>
            <a:r>
              <a:rPr lang="en-US" b="1">
                <a:ea typeface="ＭＳ Ｐゴシック" charset="0"/>
              </a:rPr>
              <a:t>ides</a:t>
            </a:r>
          </a:p>
          <a:p>
            <a:pPr lvl="1" eaLnBrk="1" hangingPunct="1"/>
            <a:r>
              <a:rPr lang="en-US" b="1">
                <a:ea typeface="ＭＳ Ｐゴシック" charset="0"/>
              </a:rPr>
              <a:t>march </a:t>
            </a:r>
            <a:r>
              <a:rPr lang="en-US">
                <a:ea typeface="ＭＳ Ｐゴシック" charset="0"/>
              </a:rPr>
              <a:t>occurs in over a dozen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All the plays contain </a:t>
            </a:r>
            <a:r>
              <a:rPr lang="en-US" b="1">
                <a:ea typeface="ＭＳ Ｐゴシック" charset="0"/>
              </a:rPr>
              <a:t>of</a:t>
            </a:r>
          </a:p>
          <a:p>
            <a:pPr eaLnBrk="1" hangingPunct="1"/>
            <a:r>
              <a:rPr lang="en-US">
                <a:ea typeface="ＭＳ Ｐゴシック" charset="0"/>
              </a:rPr>
              <a:t>By this scoring measure, the top-scoring play is likely to be the one with the most </a:t>
            </a:r>
            <a:r>
              <a:rPr lang="en-US" b="1">
                <a:ea typeface="ＭＳ Ｐゴシック" charset="0"/>
              </a:rPr>
              <a:t>of</a:t>
            </a:r>
            <a:r>
              <a:rPr lang="en-US">
                <a:ea typeface="ＭＳ Ｐゴシック" charset="0"/>
              </a:rPr>
              <a:t>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19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Digression: terminology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u="sng" dirty="0">
                <a:ea typeface="ＭＳ Ｐゴシック" charset="0"/>
              </a:rPr>
              <a:t>WARNING</a:t>
            </a:r>
            <a:r>
              <a:rPr lang="en-US" sz="2800" dirty="0">
                <a:ea typeface="ＭＳ Ｐゴシック" charset="0"/>
              </a:rPr>
              <a:t>: In a lot of IR literature, “frequency” is used to mean “count”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Thus term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</a:rPr>
              <a:t>frequency</a:t>
            </a:r>
            <a:r>
              <a:rPr lang="en-US" sz="2400" dirty="0">
                <a:ea typeface="ＭＳ Ｐゴシック" charset="0"/>
              </a:rPr>
              <a:t> in IR literature is used to mean </a:t>
            </a:r>
            <a:r>
              <a:rPr lang="en-US" sz="2400" dirty="0">
                <a:solidFill>
                  <a:srgbClr val="0000FF"/>
                </a:solidFill>
                <a:ea typeface="ＭＳ Ｐゴシック" charset="0"/>
              </a:rPr>
              <a:t>number of occurrences </a:t>
            </a:r>
            <a:r>
              <a:rPr lang="en-US" sz="2400" dirty="0">
                <a:ea typeface="ＭＳ Ｐゴシック" charset="0"/>
              </a:rPr>
              <a:t>in a doc</a:t>
            </a:r>
          </a:p>
          <a:p>
            <a:pPr lvl="1" eaLnBrk="1" hangingPunct="1"/>
            <a:r>
              <a:rPr lang="en-US" sz="2400" u="sng" dirty="0">
                <a:ea typeface="ＭＳ Ｐゴシック" charset="0"/>
              </a:rPr>
              <a:t>Not</a:t>
            </a:r>
            <a:r>
              <a:rPr lang="en-US" sz="2400" dirty="0">
                <a:ea typeface="ＭＳ Ｐゴシック" charset="0"/>
              </a:rPr>
              <a:t> divided by document length (which would actually make it a frequency)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We will conform to this </a:t>
            </a:r>
            <a:r>
              <a:rPr lang="en-US" sz="2800" dirty="0" smtClean="0">
                <a:ea typeface="ＭＳ Ｐゴシック" charset="0"/>
              </a:rPr>
              <a:t>misnomer</a:t>
            </a:r>
            <a:endParaRPr lang="en-US" sz="2800" dirty="0">
              <a:ea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02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Term frequency </a:t>
            </a:r>
            <a:r>
              <a:rPr lang="en-US" dirty="0" err="1">
                <a:solidFill>
                  <a:srgbClr val="0000FF"/>
                </a:solidFill>
                <a:latin typeface="+mn-lt"/>
                <a:ea typeface="ＭＳ Ｐゴシック" charset="0"/>
                <a:cs typeface="ＭＳ Ｐゴシック" charset="0"/>
              </a:rPr>
              <a:t>tf</a:t>
            </a:r>
            <a:endParaRPr lang="en-US" dirty="0">
              <a:solidFill>
                <a:srgbClr val="0000FF"/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000" dirty="0">
                <a:ea typeface="ＭＳ Ｐゴシック" charset="0"/>
                <a:cs typeface="ＭＳ Ｐゴシック" charset="0"/>
              </a:rPr>
              <a:t>Long docs are favored because they’re more likely to contain query terms</a:t>
            </a:r>
          </a:p>
          <a:p>
            <a:pPr eaLnBrk="1" hangingPunct="1"/>
            <a:r>
              <a:rPr lang="en-US" sz="3000" dirty="0">
                <a:ea typeface="ＭＳ Ｐゴシック" charset="0"/>
                <a:cs typeface="ＭＳ Ｐゴシック" charset="0"/>
              </a:rPr>
              <a:t>Can fix this to some extent by normalizing for document length</a:t>
            </a:r>
          </a:p>
          <a:p>
            <a:pPr eaLnBrk="1" hangingPunct="1"/>
            <a:r>
              <a:rPr lang="en-US" sz="3000" dirty="0">
                <a:ea typeface="ＭＳ Ｐゴシック" charset="0"/>
                <a:cs typeface="ＭＳ Ｐゴシック" charset="0"/>
              </a:rPr>
              <a:t>But is raw </a:t>
            </a:r>
            <a:r>
              <a:rPr lang="en-US" sz="3000" dirty="0" err="1">
                <a:solidFill>
                  <a:srgbClr val="0000FF"/>
                </a:solidFill>
                <a:ea typeface="ＭＳ Ｐゴシック" charset="0"/>
                <a:cs typeface="ＭＳ Ｐゴシック" charset="0"/>
              </a:rPr>
              <a:t>tf</a:t>
            </a:r>
            <a:r>
              <a:rPr lang="en-US" sz="3000" dirty="0">
                <a:ea typeface="ＭＳ Ｐゴシック" charset="0"/>
                <a:cs typeface="ＭＳ Ｐゴシック" charset="0"/>
              </a:rPr>
              <a:t>  the right measure?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03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Weighting term frequency: </a:t>
            </a:r>
            <a:r>
              <a:rPr lang="en-US" i="1">
                <a:latin typeface="+mn-lt"/>
                <a:ea typeface="ＭＳ Ｐゴシック" charset="0"/>
                <a:cs typeface="ＭＳ Ｐゴシック" charset="0"/>
              </a:rPr>
              <a:t>tf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What is the relative importance of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0 vs. 1 occurrence of a term in a doc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1 vs. 2 occurrences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2 vs. 3 occurrences …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Unclear: While it seems that more is better, </a:t>
            </a:r>
            <a:br>
              <a:rPr lang="en-US" sz="2400" dirty="0">
                <a:ea typeface="ＭＳ Ｐゴシック" charset="0"/>
              </a:rPr>
            </a:br>
            <a:r>
              <a:rPr lang="en-US" sz="2400" dirty="0">
                <a:ea typeface="ＭＳ Ｐゴシック" charset="0"/>
              </a:rPr>
              <a:t>a lot isn’t proportionally better than a few</a:t>
            </a:r>
          </a:p>
          <a:p>
            <a:pPr lvl="1" eaLnBrk="1" hangingPunct="1"/>
            <a:r>
              <a:rPr lang="en-US" sz="2000" dirty="0">
                <a:ea typeface="ＭＳ Ｐゴシック" charset="0"/>
              </a:rPr>
              <a:t>Can just use raw </a:t>
            </a:r>
            <a:r>
              <a:rPr lang="en-US" sz="2000" i="1" dirty="0" err="1">
                <a:ea typeface="ＭＳ Ｐゴシック" charset="0"/>
              </a:rPr>
              <a:t>tf</a:t>
            </a:r>
            <a:endParaRPr lang="en-US" sz="2000" i="1" dirty="0"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ea typeface="ＭＳ Ｐゴシック" charset="0"/>
              </a:rPr>
              <a:t>Another option commonly used in practice:</a:t>
            </a:r>
          </a:p>
          <a:p>
            <a:pPr eaLnBrk="1" hangingPunct="1"/>
            <a:endParaRPr lang="en-US" sz="2400" dirty="0">
              <a:ea typeface="ＭＳ Ｐゴシック" charset="0"/>
            </a:endParaRPr>
          </a:p>
        </p:txBody>
      </p:sp>
      <p:graphicFrame>
        <p:nvGraphicFramePr>
          <p:cNvPr id="512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392156"/>
              </p:ext>
            </p:extLst>
          </p:nvPr>
        </p:nvGraphicFramePr>
        <p:xfrm>
          <a:off x="899592" y="4509120"/>
          <a:ext cx="7265987" cy="696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304" name="Formel" r:id="rId4" imgW="2514600" imgH="241200" progId="Equation.3">
                  <p:embed/>
                </p:oleObj>
              </mc:Choice>
              <mc:Fallback>
                <p:oleObj name="Formel" r:id="rId4" imgW="2514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4509120"/>
                        <a:ext cx="7265987" cy="696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48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Score computation</a:t>
            </a:r>
          </a:p>
        </p:txBody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79248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Score for a query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= sum over terms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t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 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q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:</a:t>
            </a: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[Note: 0 if no query terms in document]</a:t>
            </a: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This score can be zone-combined</a:t>
            </a:r>
          </a:p>
          <a:p>
            <a:pPr eaLnBrk="1" hangingPunct="1"/>
            <a:r>
              <a:rPr lang="en-US" sz="2400" dirty="0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Can use </a:t>
            </a:r>
            <a:r>
              <a:rPr lang="en-US" sz="2400" i="1" dirty="0" err="1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wf</a:t>
            </a:r>
            <a:r>
              <a:rPr lang="en-US" sz="2400" dirty="0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  instead of </a:t>
            </a:r>
            <a:r>
              <a:rPr lang="en-US" sz="2400" i="1" dirty="0" err="1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tf</a:t>
            </a:r>
            <a:r>
              <a:rPr lang="en-US" sz="2400" dirty="0">
                <a:solidFill>
                  <a:srgbClr val="00A000"/>
                </a:solidFill>
                <a:ea typeface="ＭＳ Ｐゴシック" charset="0"/>
                <a:cs typeface="ＭＳ Ｐゴシック" charset="0"/>
              </a:rPr>
              <a:t>  in the above</a:t>
            </a: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Still doesn’t consider term scarcity in collection </a:t>
            </a:r>
            <a:r>
              <a:rPr lang="en-US" sz="2400" dirty="0" smtClean="0">
                <a:ea typeface="ＭＳ Ｐゴシック" charset="0"/>
                <a:cs typeface="ＭＳ Ｐゴシック" charset="0"/>
              </a:rPr>
              <a:t/>
            </a:r>
            <a:br>
              <a:rPr lang="en-US" sz="2400" dirty="0" smtClean="0">
                <a:ea typeface="ＭＳ Ｐゴシック" charset="0"/>
                <a:cs typeface="ＭＳ Ｐゴシック" charset="0"/>
              </a:rPr>
            </a:br>
            <a:r>
              <a:rPr lang="en-US" sz="2400" dirty="0" smtClean="0">
                <a:ea typeface="ＭＳ Ｐゴシック" charset="0"/>
                <a:cs typeface="ＭＳ Ｐゴシック" charset="0"/>
              </a:rPr>
              <a:t>(</a:t>
            </a:r>
            <a:r>
              <a:rPr lang="en-US" sz="2400" b="1" i="1" dirty="0">
                <a:ea typeface="ＭＳ Ｐゴシック" charset="0"/>
                <a:cs typeface="ＭＳ Ｐゴシック" charset="0"/>
              </a:rPr>
              <a:t>ides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rarer than </a:t>
            </a:r>
            <a:r>
              <a:rPr lang="en-US" sz="2400" b="1" i="1" dirty="0">
                <a:ea typeface="ＭＳ Ｐゴシック" charset="0"/>
                <a:cs typeface="ＭＳ Ｐゴシック" charset="0"/>
              </a:rPr>
              <a:t>of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)</a:t>
            </a:r>
          </a:p>
        </p:txBody>
      </p:sp>
      <p:graphicFrame>
        <p:nvGraphicFramePr>
          <p:cNvPr id="532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63152"/>
              </p:ext>
            </p:extLst>
          </p:nvPr>
        </p:nvGraphicFramePr>
        <p:xfrm>
          <a:off x="3324225" y="2271713"/>
          <a:ext cx="1795463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52" name="Formel" r:id="rId3" imgW="749160" imgH="279360" progId="Equation.3">
                  <p:embed/>
                </p:oleObj>
              </mc:Choice>
              <mc:Fallback>
                <p:oleObj name="Formel" r:id="rId3" imgW="7491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4225" y="2271713"/>
                        <a:ext cx="1795463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162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+mn-lt"/>
                <a:ea typeface="ＭＳ Ｐゴシック" charset="0"/>
                <a:cs typeface="ＭＳ Ｐゴシック" charset="0"/>
              </a:rPr>
              <a:t>Weighting should depend on the term overall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Which of these tells you more about a doc?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10 occurrences of </a:t>
            </a:r>
            <a:r>
              <a:rPr lang="en-US" sz="2400" i="1">
                <a:ea typeface="ＭＳ Ｐゴシック" charset="0"/>
              </a:rPr>
              <a:t>hernia</a:t>
            </a:r>
            <a:r>
              <a:rPr lang="en-US" sz="2400">
                <a:ea typeface="ＭＳ Ｐゴシック" charset="0"/>
              </a:rPr>
              <a:t>?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10 occurrences of </a:t>
            </a:r>
            <a:r>
              <a:rPr lang="en-US" sz="2400" i="1">
                <a:ea typeface="ＭＳ Ｐゴシック" charset="0"/>
              </a:rPr>
              <a:t>the</a:t>
            </a:r>
            <a:r>
              <a:rPr lang="en-US" sz="2400">
                <a:ea typeface="ＭＳ Ｐゴシック" charset="0"/>
              </a:rPr>
              <a:t>?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Would like to attenuate the weight of a common term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But what is “common”?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Suggest looking at collection frequency (</a:t>
            </a:r>
            <a:r>
              <a:rPr lang="en-US" sz="2800" i="1">
                <a:ea typeface="ＭＳ Ｐゴシック" charset="0"/>
              </a:rPr>
              <a:t>cf </a:t>
            </a:r>
            <a:r>
              <a:rPr lang="en-US" sz="2800">
                <a:ea typeface="ＭＳ Ｐゴシック" charset="0"/>
              </a:rPr>
              <a:t>)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The total number of occurrences of the term in the entire collection of documents</a:t>
            </a:r>
          </a:p>
          <a:p>
            <a:pPr eaLnBrk="1" hangingPunct="1"/>
            <a:endParaRPr lang="en-US" sz="2800">
              <a:ea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070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Document frequency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But document frequency (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df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 may be better:</a:t>
            </a:r>
          </a:p>
          <a:p>
            <a:pPr eaLnBrk="1" hangingPunct="1"/>
            <a:r>
              <a:rPr lang="en-US" sz="2400" i="1" dirty="0" err="1">
                <a:ea typeface="ＭＳ Ｐゴシック" charset="0"/>
                <a:cs typeface="ＭＳ Ｐゴシック" charset="0"/>
              </a:rPr>
              <a:t>df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= number of docs in the corpus containing the term</a:t>
            </a:r>
          </a:p>
          <a:p>
            <a:pPr eaLnBrk="1" hangingPunct="1"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	Word		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cf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		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df</a:t>
            </a:r>
            <a:endParaRPr lang="en-US" sz="2400" i="1" dirty="0">
              <a:ea typeface="ＭＳ Ｐゴシック" charset="0"/>
              <a:cs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	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ferrari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		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10422	17</a:t>
            </a:r>
          </a:p>
          <a:p>
            <a:pPr eaLnBrk="1" hangingPunct="1">
              <a:buFont typeface="Wingdings" charset="0"/>
              <a:buNone/>
            </a:pPr>
            <a:r>
              <a:rPr lang="en-US" sz="2400" dirty="0">
                <a:ea typeface="ＭＳ Ｐゴシック" charset="0"/>
                <a:cs typeface="ＭＳ Ｐゴシック" charset="0"/>
              </a:rPr>
              <a:t>			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insurance	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10440	3997</a:t>
            </a: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Document/collection frequency weighting is only possible in known (static) collection.</a:t>
            </a: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So how do we make use of </a:t>
            </a:r>
            <a:r>
              <a:rPr lang="en-US" sz="2400" i="1" dirty="0" err="1">
                <a:ea typeface="ＭＳ Ｐゴシック" charset="0"/>
                <a:cs typeface="ＭＳ Ｐゴシック" charset="0"/>
              </a:rPr>
              <a:t>df</a:t>
            </a:r>
            <a:r>
              <a:rPr lang="en-US" sz="2400" i="1" dirty="0"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50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tf x idf term weights</a:t>
            </a: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>
                <a:ea typeface="ＭＳ Ｐゴシック" charset="0"/>
              </a:rPr>
              <a:t>tf</a:t>
            </a:r>
            <a:r>
              <a:rPr lang="en-US" sz="2400" dirty="0">
                <a:ea typeface="ＭＳ Ｐゴシック" charset="0"/>
              </a:rPr>
              <a:t> x </a:t>
            </a:r>
            <a:r>
              <a:rPr lang="en-US" sz="2400" dirty="0" err="1">
                <a:ea typeface="ＭＳ Ｐゴシック" charset="0"/>
              </a:rPr>
              <a:t>idf</a:t>
            </a:r>
            <a:r>
              <a:rPr lang="en-US" sz="2400" dirty="0">
                <a:ea typeface="ＭＳ Ｐゴシック" charset="0"/>
              </a:rPr>
              <a:t> measure combines: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term frequency (</a:t>
            </a:r>
            <a:r>
              <a:rPr lang="en-US" sz="2000" i="1" dirty="0" err="1">
                <a:ea typeface="ＭＳ Ｐゴシック" charset="0"/>
              </a:rPr>
              <a:t>tf</a:t>
            </a:r>
            <a:r>
              <a:rPr lang="en-US" sz="2000" i="1" dirty="0">
                <a:ea typeface="ＭＳ Ｐゴシック" charset="0"/>
              </a:rPr>
              <a:t> </a:t>
            </a:r>
            <a:r>
              <a:rPr lang="en-US" sz="2000" dirty="0">
                <a:ea typeface="ＭＳ Ｐゴシック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or </a:t>
            </a:r>
            <a:r>
              <a:rPr lang="en-US" sz="1800" i="1" dirty="0" err="1">
                <a:ea typeface="ＭＳ Ｐゴシック" charset="0"/>
              </a:rPr>
              <a:t>wf</a:t>
            </a:r>
            <a:r>
              <a:rPr lang="en-US" sz="1800" dirty="0">
                <a:ea typeface="ＭＳ Ｐゴシック" charset="0"/>
              </a:rPr>
              <a:t>, some measure of term density in a doc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ea typeface="ＭＳ Ｐゴシック" charset="0"/>
              </a:rPr>
              <a:t>inverse document frequency (</a:t>
            </a:r>
            <a:r>
              <a:rPr lang="en-US" sz="2000" i="1" dirty="0" err="1">
                <a:ea typeface="ＭＳ Ｐゴシック" charset="0"/>
              </a:rPr>
              <a:t>idf</a:t>
            </a:r>
            <a:r>
              <a:rPr lang="en-US" sz="2000" i="1" dirty="0">
                <a:ea typeface="ＭＳ Ｐゴシック" charset="0"/>
              </a:rPr>
              <a:t> </a:t>
            </a:r>
            <a:r>
              <a:rPr lang="en-US" sz="2000" dirty="0">
                <a:ea typeface="ＭＳ Ｐゴシック" charset="0"/>
              </a:rPr>
              <a:t>)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measure of </a:t>
            </a:r>
            <a:r>
              <a:rPr lang="en-US" sz="1800" dirty="0" err="1">
                <a:ea typeface="ＭＳ Ｐゴシック" charset="0"/>
              </a:rPr>
              <a:t>informativeness</a:t>
            </a:r>
            <a:r>
              <a:rPr lang="en-US" sz="1800" dirty="0">
                <a:ea typeface="ＭＳ Ｐゴシック" charset="0"/>
              </a:rPr>
              <a:t> of a term: its rarity across the whole corpus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could just be raw count of number of documents the term occurs in (</a:t>
            </a:r>
            <a:r>
              <a:rPr lang="en-US" sz="1800" i="1" dirty="0" err="1">
                <a:ea typeface="ＭＳ Ｐゴシック" charset="0"/>
              </a:rPr>
              <a:t>idf</a:t>
            </a:r>
            <a:r>
              <a:rPr lang="en-US" sz="1800" i="1" baseline="-25000" dirty="0" err="1">
                <a:ea typeface="ＭＳ Ｐゴシック" charset="0"/>
              </a:rPr>
              <a:t>i</a:t>
            </a:r>
            <a:r>
              <a:rPr lang="en-US" sz="1800" i="1" dirty="0">
                <a:ea typeface="ＭＳ Ｐゴシック" charset="0"/>
              </a:rPr>
              <a:t> = </a:t>
            </a:r>
            <a:r>
              <a:rPr lang="en-US" sz="1800" dirty="0">
                <a:ea typeface="ＭＳ Ｐゴシック" charset="0"/>
              </a:rPr>
              <a:t>n/</a:t>
            </a:r>
            <a:r>
              <a:rPr lang="en-US" sz="1800" i="1" dirty="0" err="1">
                <a:ea typeface="ＭＳ Ｐゴシック" charset="0"/>
              </a:rPr>
              <a:t>df</a:t>
            </a:r>
            <a:r>
              <a:rPr lang="en-US" sz="1800" i="1" baseline="-25000" dirty="0" err="1">
                <a:ea typeface="ＭＳ Ｐゴシック" charset="0"/>
              </a:rPr>
              <a:t>i</a:t>
            </a:r>
            <a:r>
              <a:rPr lang="en-US" sz="1800" dirty="0">
                <a:ea typeface="ＭＳ Ｐゴシック" charset="0"/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>
                <a:ea typeface="ＭＳ Ｐゴシック" charset="0"/>
              </a:rPr>
              <a:t>but by far the most commonly used version is:</a:t>
            </a:r>
          </a:p>
          <a:p>
            <a:pPr lvl="2" eaLnBrk="1" hangingPunct="1">
              <a:lnSpc>
                <a:spcPct val="90000"/>
              </a:lnSpc>
              <a:buFont typeface="Wingdings" charset="0"/>
              <a:buNone/>
            </a:pPr>
            <a:endParaRPr lang="en-US" sz="18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400" dirty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1400" dirty="0" smtClean="0"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1400" dirty="0" smtClean="0">
                <a:ea typeface="ＭＳ Ｐゴシック" charset="0"/>
              </a:rPr>
              <a:t>See </a:t>
            </a:r>
            <a:r>
              <a:rPr lang="en-US" sz="1400" dirty="0">
                <a:ea typeface="ＭＳ Ｐゴシック" charset="0"/>
              </a:rPr>
              <a:t>Kishore </a:t>
            </a:r>
            <a:r>
              <a:rPr lang="en-US" sz="1400" dirty="0" err="1">
                <a:ea typeface="ＭＳ Ｐゴシック" charset="0"/>
              </a:rPr>
              <a:t>Papineni</a:t>
            </a:r>
            <a:r>
              <a:rPr lang="en-US" sz="1400" dirty="0">
                <a:ea typeface="ＭＳ Ｐゴシック" charset="0"/>
              </a:rPr>
              <a:t>, NAACL 2, 2002 for theoretical justification</a:t>
            </a:r>
          </a:p>
        </p:txBody>
      </p:sp>
      <p:graphicFrame>
        <p:nvGraphicFramePr>
          <p:cNvPr id="563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783737"/>
              </p:ext>
            </p:extLst>
          </p:nvPr>
        </p:nvGraphicFramePr>
        <p:xfrm>
          <a:off x="3073400" y="4089400"/>
          <a:ext cx="2136775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24" name="Formel" r:id="rId4" imgW="965200" imgH="419100" progId="Equation.3">
                  <p:embed/>
                </p:oleObj>
              </mc:Choice>
              <mc:Fallback>
                <p:oleObj name="Formel" r:id="rId4" imgW="965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400" y="4089400"/>
                        <a:ext cx="2136775" cy="930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gradFill rotWithShape="0">
                              <a:gsLst>
                                <a:gs pos="0">
                                  <a:srgbClr val="A50021"/>
                                </a:gs>
                                <a:gs pos="100000">
                                  <a:schemeClr val="tx1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2267744" y="594928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</a:rPr>
              <a:t>K. </a:t>
            </a:r>
            <a:r>
              <a:rPr lang="de-DE" sz="1400" dirty="0" err="1" smtClean="0">
                <a:solidFill>
                  <a:srgbClr val="0000FF"/>
                </a:solidFill>
              </a:rPr>
              <a:t>Spärck</a:t>
            </a:r>
            <a:r>
              <a:rPr lang="de-DE" sz="1400" dirty="0" smtClean="0">
                <a:solidFill>
                  <a:srgbClr val="0000FF"/>
                </a:solidFill>
              </a:rPr>
              <a:t> Jones. A </a:t>
            </a:r>
            <a:r>
              <a:rPr lang="de-DE" sz="1400" dirty="0">
                <a:solidFill>
                  <a:srgbClr val="0000FF"/>
                </a:solidFill>
              </a:rPr>
              <a:t>Statistical Interpretation of Term </a:t>
            </a:r>
            <a:r>
              <a:rPr lang="de-DE" sz="1400" dirty="0" err="1">
                <a:solidFill>
                  <a:srgbClr val="0000FF"/>
                </a:solidFill>
              </a:rPr>
              <a:t>Specificity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and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Its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Application</a:t>
            </a:r>
            <a:r>
              <a:rPr lang="de-DE" sz="1400" dirty="0">
                <a:solidFill>
                  <a:srgbClr val="0000FF"/>
                </a:solidFill>
              </a:rPr>
              <a:t> in </a:t>
            </a:r>
            <a:r>
              <a:rPr lang="de-DE" sz="1400" dirty="0" err="1" smtClean="0">
                <a:solidFill>
                  <a:srgbClr val="0000FF"/>
                </a:solidFill>
              </a:rPr>
              <a:t>Retrieval</a:t>
            </a:r>
            <a:r>
              <a:rPr lang="de-DE" sz="1400" dirty="0" smtClean="0">
                <a:solidFill>
                  <a:srgbClr val="0000FF"/>
                </a:solidFill>
              </a:rPr>
              <a:t>. </a:t>
            </a:r>
            <a:r>
              <a:rPr lang="de-DE" sz="1400" dirty="0">
                <a:solidFill>
                  <a:srgbClr val="0000FF"/>
                </a:solidFill>
              </a:rPr>
              <a:t>Journal of </a:t>
            </a:r>
            <a:r>
              <a:rPr lang="de-DE" sz="1400" dirty="0" err="1">
                <a:solidFill>
                  <a:srgbClr val="0000FF"/>
                </a:solidFill>
              </a:rPr>
              <a:t>Documentation</a:t>
            </a:r>
            <a:r>
              <a:rPr lang="de-DE" sz="1400" dirty="0">
                <a:solidFill>
                  <a:srgbClr val="0000FF"/>
                </a:solidFill>
              </a:rPr>
              <a:t> 28: 11–</a:t>
            </a:r>
            <a:r>
              <a:rPr lang="de-DE" sz="1400" dirty="0" smtClean="0">
                <a:solidFill>
                  <a:srgbClr val="0000FF"/>
                </a:solidFill>
              </a:rPr>
              <a:t>21</a:t>
            </a:r>
            <a:r>
              <a:rPr lang="de-DE" sz="1400" dirty="0">
                <a:solidFill>
                  <a:srgbClr val="0000FF"/>
                </a:solidFill>
              </a:rPr>
              <a:t>,</a:t>
            </a:r>
            <a:r>
              <a:rPr lang="de-DE" sz="1400" dirty="0" smtClean="0">
                <a:solidFill>
                  <a:srgbClr val="0000FF"/>
                </a:solidFill>
              </a:rPr>
              <a:t> </a:t>
            </a:r>
            <a:r>
              <a:rPr lang="de-DE" sz="1400" b="1" dirty="0">
                <a:solidFill>
                  <a:srgbClr val="FF0000"/>
                </a:solidFill>
              </a:rPr>
              <a:t>1972</a:t>
            </a:r>
          </a:p>
        </p:txBody>
      </p:sp>
    </p:spTree>
    <p:extLst>
      <p:ext uri="{BB962C8B-B14F-4D97-AF65-F5344CB8AC3E}">
        <p14:creationId xmlns:p14="http://schemas.microsoft.com/office/powerpoint/2010/main" val="25913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Summary: tf x idf (or tf.idf)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0768"/>
            <a:ext cx="8229600" cy="4876800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  <a:cs typeface="ＭＳ Ｐゴシック" charset="0"/>
              </a:rPr>
              <a:t>Assign a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tf.idf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weight to each term </a:t>
            </a:r>
            <a:r>
              <a:rPr lang="en-US" sz="2800" i="1" dirty="0" err="1">
                <a:ea typeface="ＭＳ Ｐゴシック" charset="0"/>
                <a:cs typeface="ＭＳ Ｐゴシック" charset="0"/>
              </a:rPr>
              <a:t>i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in each document </a:t>
            </a:r>
            <a:r>
              <a:rPr lang="en-US" sz="2800" i="1" dirty="0">
                <a:ea typeface="ＭＳ Ｐゴシック" charset="0"/>
                <a:cs typeface="ＭＳ Ｐゴシック" charset="0"/>
              </a:rPr>
              <a:t>d</a:t>
            </a: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1600" i="1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1800" dirty="0">
                <a:ea typeface="ＭＳ Ｐゴシック" charset="0"/>
                <a:cs typeface="ＭＳ Ｐゴシック" charset="0"/>
              </a:rPr>
              <a:t>Increases with the number of occurrences </a:t>
            </a:r>
            <a:r>
              <a:rPr lang="en-US" sz="1800" i="1" dirty="0">
                <a:ea typeface="ＭＳ Ｐゴシック" charset="0"/>
                <a:cs typeface="ＭＳ Ｐゴシック" charset="0"/>
              </a:rPr>
              <a:t>within</a:t>
            </a:r>
            <a:r>
              <a:rPr lang="en-US" sz="1800" dirty="0">
                <a:ea typeface="ＭＳ Ｐゴシック" charset="0"/>
                <a:cs typeface="ＭＳ Ｐゴシック" charset="0"/>
              </a:rPr>
              <a:t> a doc</a:t>
            </a:r>
          </a:p>
          <a:p>
            <a:pPr eaLnBrk="1" hangingPunct="1"/>
            <a:r>
              <a:rPr lang="en-US" sz="1800" dirty="0">
                <a:ea typeface="ＭＳ Ｐゴシック" charset="0"/>
                <a:cs typeface="ＭＳ Ｐゴシック" charset="0"/>
              </a:rPr>
              <a:t>Increases with the rarity of the term </a:t>
            </a:r>
            <a:r>
              <a:rPr lang="en-US" sz="1800" i="1" dirty="0">
                <a:ea typeface="ＭＳ Ｐゴシック" charset="0"/>
                <a:cs typeface="ＭＳ Ｐゴシック" charset="0"/>
              </a:rPr>
              <a:t>across</a:t>
            </a:r>
            <a:r>
              <a:rPr lang="en-US" sz="1800" dirty="0">
                <a:ea typeface="ＭＳ Ｐゴシック" charset="0"/>
                <a:cs typeface="ＭＳ Ｐゴシック" charset="0"/>
              </a:rPr>
              <a:t> the whole corpus</a:t>
            </a:r>
            <a:endParaRPr lang="en-US" sz="28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583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9277436"/>
              </p:ext>
            </p:extLst>
          </p:nvPr>
        </p:nvGraphicFramePr>
        <p:xfrm>
          <a:off x="1808163" y="2293938"/>
          <a:ext cx="4232275" cy="668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45" name="Formel" r:id="rId3" imgW="1358900" imgH="215900" progId="Equation.3">
                  <p:embed/>
                </p:oleObj>
              </mc:Choice>
              <mc:Fallback>
                <p:oleObj name="Formel" r:id="rId3" imgW="13589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8163" y="2293938"/>
                        <a:ext cx="4232275" cy="668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044848"/>
              </p:ext>
            </p:extLst>
          </p:nvPr>
        </p:nvGraphicFramePr>
        <p:xfrm>
          <a:off x="1531938" y="3521993"/>
          <a:ext cx="7096125" cy="146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846" name="Formel" r:id="rId5" imgW="3136900" imgH="647700" progId="Equation.3">
                  <p:embed/>
                </p:oleObj>
              </mc:Choice>
              <mc:Fallback>
                <p:oleObj name="Formel" r:id="rId5" imgW="3136900" imgH="647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1938" y="3521993"/>
                        <a:ext cx="7096125" cy="146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4" name="AutoShape 6"/>
          <p:cNvSpPr>
            <a:spLocks noChangeArrowheads="1"/>
          </p:cNvSpPr>
          <p:nvPr/>
        </p:nvSpPr>
        <p:spPr bwMode="auto">
          <a:xfrm>
            <a:off x="6172200" y="1797968"/>
            <a:ext cx="2741613" cy="1600200"/>
          </a:xfrm>
          <a:prstGeom prst="leftArrowCallout">
            <a:avLst>
              <a:gd name="adj1" fmla="val 25000"/>
              <a:gd name="adj2" fmla="val 25000"/>
              <a:gd name="adj3" fmla="val 28555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lang="en-US">
                <a:latin typeface="+mn-lt"/>
              </a:rPr>
              <a:t>What is the wt</a:t>
            </a:r>
          </a:p>
          <a:p>
            <a:pPr algn="ctr"/>
            <a:r>
              <a:rPr lang="en-US">
                <a:latin typeface="+mn-lt"/>
              </a:rPr>
              <a:t>of a term that</a:t>
            </a:r>
          </a:p>
          <a:p>
            <a:pPr algn="ctr"/>
            <a:r>
              <a:rPr lang="en-US">
                <a:latin typeface="+mn-lt"/>
              </a:rPr>
              <a:t>occurs in all</a:t>
            </a:r>
          </a:p>
          <a:p>
            <a:pPr algn="ctr"/>
            <a:r>
              <a:rPr lang="en-US">
                <a:latin typeface="+mn-lt"/>
              </a:rPr>
              <a:t>of the docs?</a:t>
            </a: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359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119"/>
            <a:ext cx="8229600" cy="503238"/>
          </a:xfrm>
        </p:spPr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This lecture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Parametric and field searches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Zones in documents</a:t>
            </a:r>
          </a:p>
          <a:p>
            <a:pPr eaLnBrk="1" hangingPunct="1"/>
            <a:r>
              <a:rPr lang="en-US" u="sng">
                <a:ea typeface="ＭＳ Ｐゴシック" charset="0"/>
              </a:rPr>
              <a:t>Scoring</a:t>
            </a:r>
            <a:r>
              <a:rPr lang="en-US">
                <a:ea typeface="ＭＳ Ｐゴシック" charset="0"/>
              </a:rPr>
              <a:t> documents: zone weighting</a:t>
            </a:r>
          </a:p>
          <a:p>
            <a:pPr lvl="1" eaLnBrk="1" hangingPunct="1"/>
            <a:r>
              <a:rPr lang="en-US">
                <a:ea typeface="ＭＳ Ｐゴシック" charset="0"/>
              </a:rPr>
              <a:t>Index support for scoring</a:t>
            </a:r>
          </a:p>
          <a:p>
            <a:pPr eaLnBrk="1" hangingPunct="1"/>
            <a:r>
              <a:rPr lang="en-US">
                <a:ea typeface="ＭＳ Ｐゴシック" charset="0"/>
              </a:rPr>
              <a:t>Term weighting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841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Real-valued term-document matrices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Function (scaling) of count of a word in a document: </a:t>
            </a:r>
          </a:p>
          <a:p>
            <a:pPr lvl="1" eaLnBrk="1" hangingPunct="1"/>
            <a:r>
              <a:rPr lang="en-US" sz="2000" u="sng">
                <a:ea typeface="ＭＳ Ｐゴシック" charset="0"/>
              </a:rPr>
              <a:t>Bag of words</a:t>
            </a:r>
            <a:r>
              <a:rPr lang="en-US" sz="2000">
                <a:ea typeface="ＭＳ Ｐゴシック" charset="0"/>
              </a:rPr>
              <a:t> model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Each is a vector in </a:t>
            </a:r>
            <a:r>
              <a:rPr lang="en-US" sz="2000">
                <a:ea typeface="ＭＳ Ｐゴシック" charset="0"/>
                <a:cs typeface="Lucida Sans Unicode" charset="0"/>
              </a:rPr>
              <a:t>ℝ</a:t>
            </a:r>
            <a:r>
              <a:rPr lang="en-US" sz="2000" baseline="30000">
                <a:ea typeface="ＭＳ Ｐゴシック" charset="0"/>
              </a:rPr>
              <a:t>v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Here log-scaled </a:t>
            </a:r>
            <a:r>
              <a:rPr lang="en-US" sz="2000" i="1">
                <a:ea typeface="ＭＳ Ｐゴシック" charset="0"/>
              </a:rPr>
              <a:t>tf.idf</a:t>
            </a:r>
          </a:p>
        </p:txBody>
      </p:sp>
      <p:graphicFrame>
        <p:nvGraphicFramePr>
          <p:cNvPr id="593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862633"/>
              </p:ext>
            </p:extLst>
          </p:nvPr>
        </p:nvGraphicFramePr>
        <p:xfrm>
          <a:off x="781050" y="3429000"/>
          <a:ext cx="7677150" cy="245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496" name="Arbeitsblatt" r:id="rId3" imgW="9525305" imgH="3057754" progId="Excel.Sheet.8">
                  <p:embed/>
                </p:oleObj>
              </mc:Choice>
              <mc:Fallback>
                <p:oleObj name="Arbeitsblatt" r:id="rId3" imgW="9525305" imgH="305775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3429000"/>
                        <a:ext cx="7677150" cy="245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2438400" y="3722171"/>
            <a:ext cx="457200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5927725" y="2724150"/>
            <a:ext cx="2206449" cy="461665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</a:rPr>
              <a:t>Note can be &gt;1!</a:t>
            </a:r>
          </a:p>
        </p:txBody>
      </p:sp>
      <p:cxnSp>
        <p:nvCxnSpPr>
          <p:cNvPr id="59399" name="AutoShape 7"/>
          <p:cNvCxnSpPr>
            <a:cxnSpLocks noChangeShapeType="1"/>
            <a:stCxn id="59398" idx="1"/>
            <a:endCxn id="59397" idx="3"/>
          </p:cNvCxnSpPr>
          <p:nvPr/>
        </p:nvCxnSpPr>
        <p:spPr bwMode="auto">
          <a:xfrm flipH="1">
            <a:off x="2895600" y="2954983"/>
            <a:ext cx="3032125" cy="951854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8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4743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Documents as vectors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Each doc </a:t>
            </a:r>
            <a:r>
              <a:rPr lang="en-US" sz="2800" i="1">
                <a:ea typeface="ＭＳ Ｐゴシック" charset="0"/>
              </a:rPr>
              <a:t>d</a:t>
            </a:r>
            <a:r>
              <a:rPr lang="en-US" sz="2800">
                <a:ea typeface="ＭＳ Ｐゴシック" charset="0"/>
              </a:rPr>
              <a:t> can now be viewed as a vector of </a:t>
            </a:r>
            <a:r>
              <a:rPr lang="en-US" sz="2800" i="1">
                <a:ea typeface="ＭＳ Ｐゴシック" charset="0"/>
              </a:rPr>
              <a:t>wf</a:t>
            </a:r>
            <a:r>
              <a:rPr lang="en-US" sz="2800">
                <a:ea typeface="ＭＳ Ｐゴシック" charset="0"/>
                <a:sym typeface="Symbol" charset="0"/>
              </a:rPr>
              <a:t></a:t>
            </a:r>
            <a:r>
              <a:rPr lang="en-US" sz="2800" i="1">
                <a:ea typeface="ＭＳ Ｐゴシック" charset="0"/>
              </a:rPr>
              <a:t>idf</a:t>
            </a:r>
            <a:r>
              <a:rPr lang="en-US" sz="2800">
                <a:ea typeface="ＭＳ Ｐゴシック" charset="0"/>
              </a:rPr>
              <a:t> values, one component for each term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So we have a vector space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terms are axes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docs live in this space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even with stemming, may have 20,000+ dimensions</a:t>
            </a:r>
          </a:p>
          <a:p>
            <a:pPr eaLnBrk="1" hangingPunct="1"/>
            <a:r>
              <a:rPr lang="en-US" sz="2800">
                <a:solidFill>
                  <a:srgbClr val="00A000"/>
                </a:solidFill>
                <a:ea typeface="ＭＳ Ｐゴシック" charset="0"/>
              </a:rPr>
              <a:t>(The corpus of documents gives us a matrix, which we could also view as a vector space in which words live – transposable data)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75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Web-Mining </a:t>
            </a:r>
            <a:r>
              <a:rPr lang="de-DE" dirty="0" err="1" smtClean="0"/>
              <a:t>Agents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  <p:pic>
        <p:nvPicPr>
          <p:cNvPr id="6" name="Bild 5" descr="treclogo-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24744"/>
            <a:ext cx="9259226" cy="5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9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Recap: tf x idf (or tf.idf)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340768"/>
            <a:ext cx="8229600" cy="48768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Assign a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tf.idf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weight to each term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in each document d</a:t>
            </a: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ea typeface="ＭＳ Ｐゴシック" charset="0"/>
                <a:cs typeface="ＭＳ Ｐゴシック" charset="0"/>
              </a:rPr>
              <a:t>Instead of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tf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, sometimes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wf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is used:</a:t>
            </a:r>
          </a:p>
          <a:p>
            <a:pPr eaLnBrk="1" hangingPunct="1">
              <a:buFont typeface="Times" charset="0"/>
              <a:buNone/>
            </a:pPr>
            <a:endParaRPr lang="en-US" sz="1400" dirty="0"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1081644"/>
              </p:ext>
            </p:extLst>
          </p:nvPr>
        </p:nvGraphicFramePr>
        <p:xfrm>
          <a:off x="1460500" y="1955800"/>
          <a:ext cx="4192588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3" name="Formel" r:id="rId3" imgW="1346200" imgH="215900" progId="Equation.3">
                  <p:embed/>
                </p:oleObj>
              </mc:Choice>
              <mc:Fallback>
                <p:oleObj name="Formel" r:id="rId3" imgW="1346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0500" y="1955800"/>
                        <a:ext cx="4192588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68026"/>
              </p:ext>
            </p:extLst>
          </p:nvPr>
        </p:nvGraphicFramePr>
        <p:xfrm>
          <a:off x="1477194" y="2831232"/>
          <a:ext cx="7067550" cy="1408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4" name="Formel" r:id="rId5" imgW="3124080" imgH="622080" progId="Equation.3">
                  <p:embed/>
                </p:oleObj>
              </mc:Choice>
              <mc:Fallback>
                <p:oleObj name="Formel" r:id="rId5" imgW="3124080" imgH="622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7194" y="2831232"/>
                        <a:ext cx="7067550" cy="1408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789008"/>
              </p:ext>
            </p:extLst>
          </p:nvPr>
        </p:nvGraphicFramePr>
        <p:xfrm>
          <a:off x="906412" y="5085184"/>
          <a:ext cx="7265988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65" name="Formel" r:id="rId7" imgW="2514600" imgH="241200" progId="Equation.3">
                  <p:embed/>
                </p:oleObj>
              </mc:Choice>
              <mc:Fallback>
                <p:oleObj name="Formel" r:id="rId7" imgW="25146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412" y="5085184"/>
                        <a:ext cx="7265988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36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Documents as vectors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At the end of the last lecture we said: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Each doc d can now be viewed as a vector of </a:t>
            </a:r>
            <a:r>
              <a:rPr lang="en-US" altLang="zh-CN" dirty="0" err="1" smtClean="0">
                <a:ea typeface="宋体" charset="0"/>
                <a:cs typeface="宋体" charset="0"/>
              </a:rPr>
              <a:t>tf</a:t>
            </a:r>
            <a:r>
              <a:rPr lang="en-US" altLang="zh-CN" dirty="0" smtClean="0">
                <a:ea typeface="宋体" charset="0"/>
                <a:cs typeface="宋体" charset="0"/>
                <a:sym typeface="Symbol" charset="0"/>
              </a:rPr>
              <a:t>*</a:t>
            </a:r>
            <a:r>
              <a:rPr lang="en-US" altLang="zh-CN" dirty="0" err="1" smtClean="0">
                <a:ea typeface="宋体" charset="0"/>
                <a:cs typeface="宋体" charset="0"/>
              </a:rPr>
              <a:t>idf</a:t>
            </a:r>
            <a:r>
              <a:rPr lang="en-US" altLang="zh-CN" dirty="0" smtClean="0">
                <a:ea typeface="宋体" charset="0"/>
                <a:cs typeface="宋体" charset="0"/>
              </a:rPr>
              <a:t> </a:t>
            </a:r>
            <a:r>
              <a:rPr lang="en-US" altLang="zh-CN" dirty="0">
                <a:ea typeface="宋体" charset="0"/>
                <a:cs typeface="宋体" charset="0"/>
              </a:rPr>
              <a:t>values, one component for each term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So we have a vector space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terms are axes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docs live in this space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even with stemming, may have 50,000+ </a:t>
            </a:r>
            <a:r>
              <a:rPr lang="en-US" altLang="zh-CN" dirty="0" smtClean="0">
                <a:ea typeface="宋体" charset="0"/>
                <a:cs typeface="宋体" charset="0"/>
              </a:rPr>
              <a:t>dimensions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First application: Query-by-example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Given a doc </a:t>
            </a:r>
            <a:r>
              <a:rPr lang="en-US" altLang="zh-CN" i="1" dirty="0">
                <a:ea typeface="宋体" charset="0"/>
                <a:cs typeface="宋体" charset="0"/>
              </a:rPr>
              <a:t>d</a:t>
            </a:r>
            <a:r>
              <a:rPr lang="en-US" altLang="zh-CN" dirty="0">
                <a:ea typeface="宋体" charset="0"/>
                <a:cs typeface="宋体" charset="0"/>
              </a:rPr>
              <a:t>, find others “like” it.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Now that </a:t>
            </a:r>
            <a:r>
              <a:rPr lang="en-US" altLang="zh-CN" i="1" dirty="0">
                <a:ea typeface="宋体" charset="0"/>
                <a:cs typeface="宋体" charset="0"/>
              </a:rPr>
              <a:t>d</a:t>
            </a:r>
            <a:r>
              <a:rPr lang="en-US" altLang="zh-CN" dirty="0">
                <a:ea typeface="宋体" charset="0"/>
                <a:cs typeface="宋体" charset="0"/>
              </a:rPr>
              <a:t> is a vector, find vectors (docs) “near” it.</a:t>
            </a:r>
          </a:p>
          <a:p>
            <a:pPr eaLnBrk="1" hangingPunct="1"/>
            <a:endParaRPr lang="en-US" altLang="zh-CN" dirty="0">
              <a:solidFill>
                <a:srgbClr val="00A000"/>
              </a:solidFill>
              <a:ea typeface="宋体" charset="0"/>
              <a:cs typeface="宋体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41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Intuition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1205483" y="5112222"/>
            <a:ext cx="61887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i="0">
                <a:latin typeface="+mn-lt"/>
                <a:ea typeface="宋体" charset="0"/>
                <a:cs typeface="宋体" charset="0"/>
              </a:rPr>
              <a:t>Postulate: Documents that are “close together” </a:t>
            </a:r>
          </a:p>
          <a:p>
            <a:r>
              <a:rPr lang="en-US" altLang="zh-CN" i="0">
                <a:latin typeface="+mn-lt"/>
                <a:ea typeface="宋体" charset="0"/>
                <a:cs typeface="宋体" charset="0"/>
              </a:rPr>
              <a:t>in the vector space talk about the same things.</a:t>
            </a:r>
          </a:p>
        </p:txBody>
      </p:sp>
      <p:cxnSp>
        <p:nvCxnSpPr>
          <p:cNvPr id="23556" name="AutoShape 4"/>
          <p:cNvCxnSpPr>
            <a:cxnSpLocks noChangeShapeType="1"/>
          </p:cNvCxnSpPr>
          <p:nvPr/>
        </p:nvCxnSpPr>
        <p:spPr bwMode="auto">
          <a:xfrm>
            <a:off x="3729608" y="3313584"/>
            <a:ext cx="2667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557" name="AutoShape 5"/>
          <p:cNvCxnSpPr>
            <a:cxnSpLocks noChangeShapeType="1"/>
          </p:cNvCxnSpPr>
          <p:nvPr/>
        </p:nvCxnSpPr>
        <p:spPr bwMode="auto">
          <a:xfrm flipV="1">
            <a:off x="3729608" y="1408584"/>
            <a:ext cx="0" cy="1905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558" name="AutoShape 6"/>
          <p:cNvCxnSpPr>
            <a:cxnSpLocks noChangeShapeType="1"/>
          </p:cNvCxnSpPr>
          <p:nvPr/>
        </p:nvCxnSpPr>
        <p:spPr bwMode="auto">
          <a:xfrm flipH="1">
            <a:off x="1977008" y="3313584"/>
            <a:ext cx="17526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AutoShape 7"/>
          <p:cNvCxnSpPr>
            <a:cxnSpLocks noChangeShapeType="1"/>
          </p:cNvCxnSpPr>
          <p:nvPr/>
        </p:nvCxnSpPr>
        <p:spPr bwMode="auto">
          <a:xfrm flipV="1">
            <a:off x="3729608" y="2627784"/>
            <a:ext cx="1905000" cy="685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560" name="AutoShape 8"/>
          <p:cNvCxnSpPr>
            <a:cxnSpLocks noChangeShapeType="1"/>
          </p:cNvCxnSpPr>
          <p:nvPr/>
        </p:nvCxnSpPr>
        <p:spPr bwMode="auto">
          <a:xfrm>
            <a:off x="3729608" y="3313584"/>
            <a:ext cx="1600200" cy="685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561" name="AutoShape 9"/>
          <p:cNvCxnSpPr>
            <a:cxnSpLocks noChangeShapeType="1"/>
          </p:cNvCxnSpPr>
          <p:nvPr/>
        </p:nvCxnSpPr>
        <p:spPr bwMode="auto">
          <a:xfrm flipV="1">
            <a:off x="3729608" y="1789584"/>
            <a:ext cx="914400" cy="15240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562" name="AutoShape 10"/>
          <p:cNvCxnSpPr>
            <a:cxnSpLocks noChangeShapeType="1"/>
          </p:cNvCxnSpPr>
          <p:nvPr/>
        </p:nvCxnSpPr>
        <p:spPr bwMode="auto">
          <a:xfrm flipH="1">
            <a:off x="3196208" y="3313584"/>
            <a:ext cx="533400" cy="1066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3563" name="AutoShape 11"/>
          <p:cNvCxnSpPr>
            <a:cxnSpLocks noChangeShapeType="1"/>
          </p:cNvCxnSpPr>
          <p:nvPr/>
        </p:nvCxnSpPr>
        <p:spPr bwMode="auto">
          <a:xfrm flipH="1" flipV="1">
            <a:off x="2053208" y="2170584"/>
            <a:ext cx="1676400" cy="11430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847333" y="3275484"/>
            <a:ext cx="34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t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644008" y="1484784"/>
            <a:ext cx="469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5558408" y="2399184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1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1596008" y="2018184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3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3120008" y="4380384"/>
            <a:ext cx="4026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4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5177408" y="3923184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5</a:t>
            </a: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3272408" y="1332384"/>
            <a:ext cx="34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t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3</a:t>
            </a: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1596008" y="4075584"/>
            <a:ext cx="34001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t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23572" name="Freeform 20"/>
          <p:cNvSpPr>
            <a:spLocks/>
          </p:cNvSpPr>
          <p:nvPr/>
        </p:nvSpPr>
        <p:spPr bwMode="auto">
          <a:xfrm>
            <a:off x="3958208" y="2983384"/>
            <a:ext cx="228600" cy="177800"/>
          </a:xfrm>
          <a:custGeom>
            <a:avLst/>
            <a:gdLst>
              <a:gd name="T0" fmla="*/ 0 w 144"/>
              <a:gd name="T1" fmla="*/ 2147483647 h 112"/>
              <a:gd name="T2" fmla="*/ 2147483647 w 144"/>
              <a:gd name="T3" fmla="*/ 2147483647 h 112"/>
              <a:gd name="T4" fmla="*/ 2147483647 w 144"/>
              <a:gd name="T5" fmla="*/ 2147483647 h 112"/>
              <a:gd name="T6" fmla="*/ 0 60000 65536"/>
              <a:gd name="T7" fmla="*/ 0 60000 65536"/>
              <a:gd name="T8" fmla="*/ 0 60000 65536"/>
              <a:gd name="T9" fmla="*/ 0 w 144"/>
              <a:gd name="T10" fmla="*/ 0 h 112"/>
              <a:gd name="T11" fmla="*/ 144 w 144"/>
              <a:gd name="T12" fmla="*/ 112 h 11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112">
                <a:moveTo>
                  <a:pt x="0" y="16"/>
                </a:moveTo>
                <a:cubicBezTo>
                  <a:pt x="36" y="8"/>
                  <a:pt x="72" y="0"/>
                  <a:pt x="96" y="16"/>
                </a:cubicBezTo>
                <a:cubicBezTo>
                  <a:pt x="120" y="32"/>
                  <a:pt x="136" y="96"/>
                  <a:pt x="144" y="112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3573" name="Freeform 21"/>
          <p:cNvSpPr>
            <a:spLocks/>
          </p:cNvSpPr>
          <p:nvPr/>
        </p:nvSpPr>
        <p:spPr bwMode="auto">
          <a:xfrm>
            <a:off x="3272408" y="3161184"/>
            <a:ext cx="304800" cy="546100"/>
          </a:xfrm>
          <a:custGeom>
            <a:avLst/>
            <a:gdLst>
              <a:gd name="T0" fmla="*/ 2147483647 w 192"/>
              <a:gd name="T1" fmla="*/ 0 h 344"/>
              <a:gd name="T2" fmla="*/ 2147483647 w 192"/>
              <a:gd name="T3" fmla="*/ 2147483647 h 344"/>
              <a:gd name="T4" fmla="*/ 0 w 192"/>
              <a:gd name="T5" fmla="*/ 2147483647 h 344"/>
              <a:gd name="T6" fmla="*/ 2147483647 w 192"/>
              <a:gd name="T7" fmla="*/ 2147483647 h 344"/>
              <a:gd name="T8" fmla="*/ 2147483647 w 192"/>
              <a:gd name="T9" fmla="*/ 2147483647 h 3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2"/>
              <a:gd name="T16" fmla="*/ 0 h 344"/>
              <a:gd name="T17" fmla="*/ 192 w 192"/>
              <a:gd name="T18" fmla="*/ 344 h 3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2" h="344">
                <a:moveTo>
                  <a:pt x="144" y="0"/>
                </a:moveTo>
                <a:cubicBezTo>
                  <a:pt x="108" y="12"/>
                  <a:pt x="72" y="24"/>
                  <a:pt x="48" y="48"/>
                </a:cubicBezTo>
                <a:cubicBezTo>
                  <a:pt x="24" y="72"/>
                  <a:pt x="0" y="104"/>
                  <a:pt x="0" y="144"/>
                </a:cubicBezTo>
                <a:cubicBezTo>
                  <a:pt x="0" y="184"/>
                  <a:pt x="16" y="256"/>
                  <a:pt x="48" y="288"/>
                </a:cubicBezTo>
                <a:cubicBezTo>
                  <a:pt x="80" y="320"/>
                  <a:pt x="176" y="344"/>
                  <a:pt x="192" y="336"/>
                </a:cubicBezTo>
              </a:path>
            </a:pathLst>
          </a:custGeom>
          <a:noFill/>
          <a:ln w="952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3574" name="Text Box 22"/>
          <p:cNvSpPr txBox="1">
            <a:spLocks noChangeArrowheads="1"/>
          </p:cNvSpPr>
          <p:nvPr/>
        </p:nvSpPr>
        <p:spPr bwMode="auto">
          <a:xfrm>
            <a:off x="4110608" y="2780184"/>
            <a:ext cx="274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600" i="0">
                <a:latin typeface="+mn-lt"/>
                <a:cs typeface="Lucida Sans Unicode" charset="0"/>
              </a:rPr>
              <a:t>θ</a:t>
            </a:r>
          </a:p>
        </p:txBody>
      </p:sp>
      <p:sp>
        <p:nvSpPr>
          <p:cNvPr id="23575" name="Text Box 23"/>
          <p:cNvSpPr txBox="1">
            <a:spLocks noChangeArrowheads="1"/>
          </p:cNvSpPr>
          <p:nvPr/>
        </p:nvSpPr>
        <p:spPr bwMode="auto">
          <a:xfrm>
            <a:off x="2891408" y="3161184"/>
            <a:ext cx="274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600" i="0">
                <a:latin typeface="+mn-lt"/>
                <a:cs typeface="Lucida Sans Unicode" charset="0"/>
              </a:rPr>
              <a:t>φ</a:t>
            </a:r>
          </a:p>
        </p:txBody>
      </p:sp>
      <p:sp>
        <p:nvSpPr>
          <p:cNvPr id="2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45</a:t>
            </a:fld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366774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+mn-lt"/>
                <a:ea typeface="宋体" charset="0"/>
                <a:cs typeface="宋体" charset="0"/>
              </a:rPr>
              <a:t>Desiderata for </a:t>
            </a:r>
            <a:r>
              <a:rPr lang="en-US" altLang="zh-CN" dirty="0" smtClean="0">
                <a:latin typeface="+mn-lt"/>
                <a:ea typeface="宋体" charset="0"/>
                <a:cs typeface="宋体" charset="0"/>
              </a:rPr>
              <a:t>proximity/distance</a:t>
            </a:r>
            <a:endParaRPr lang="en-US" altLang="zh-CN" dirty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If d</a:t>
            </a:r>
            <a:r>
              <a:rPr lang="en-US" altLang="zh-CN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 is near d</a:t>
            </a:r>
            <a:r>
              <a:rPr lang="en-US" altLang="zh-CN" baseline="-25000" dirty="0">
                <a:ea typeface="宋体" charset="0"/>
                <a:cs typeface="宋体" charset="0"/>
              </a:rPr>
              <a:t>2</a:t>
            </a:r>
            <a:r>
              <a:rPr lang="en-US" altLang="zh-CN" dirty="0">
                <a:ea typeface="宋体" charset="0"/>
                <a:cs typeface="宋体" charset="0"/>
              </a:rPr>
              <a:t>, then d</a:t>
            </a:r>
            <a:r>
              <a:rPr lang="en-US" altLang="zh-CN" baseline="-25000" dirty="0">
                <a:ea typeface="宋体" charset="0"/>
                <a:cs typeface="宋体" charset="0"/>
              </a:rPr>
              <a:t>2</a:t>
            </a:r>
            <a:r>
              <a:rPr lang="en-US" altLang="zh-CN" dirty="0">
                <a:ea typeface="宋体" charset="0"/>
                <a:cs typeface="宋体" charset="0"/>
              </a:rPr>
              <a:t> is near d</a:t>
            </a:r>
            <a:r>
              <a:rPr lang="en-US" altLang="zh-CN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If d</a:t>
            </a:r>
            <a:r>
              <a:rPr lang="en-US" altLang="zh-CN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 near d</a:t>
            </a:r>
            <a:r>
              <a:rPr lang="en-US" altLang="zh-CN" baseline="-25000" dirty="0">
                <a:ea typeface="宋体" charset="0"/>
                <a:cs typeface="宋体" charset="0"/>
              </a:rPr>
              <a:t>2</a:t>
            </a:r>
            <a:r>
              <a:rPr lang="en-US" altLang="zh-CN" dirty="0">
                <a:ea typeface="宋体" charset="0"/>
                <a:cs typeface="宋体" charset="0"/>
              </a:rPr>
              <a:t>, and d</a:t>
            </a:r>
            <a:r>
              <a:rPr lang="en-US" altLang="zh-CN" baseline="-25000" dirty="0">
                <a:ea typeface="宋体" charset="0"/>
                <a:cs typeface="宋体" charset="0"/>
              </a:rPr>
              <a:t>2</a:t>
            </a:r>
            <a:r>
              <a:rPr lang="en-US" altLang="zh-CN" dirty="0">
                <a:ea typeface="宋体" charset="0"/>
                <a:cs typeface="宋体" charset="0"/>
              </a:rPr>
              <a:t> near d</a:t>
            </a:r>
            <a:r>
              <a:rPr lang="en-US" altLang="zh-CN" baseline="-25000" dirty="0">
                <a:ea typeface="宋体" charset="0"/>
                <a:cs typeface="宋体" charset="0"/>
              </a:rPr>
              <a:t>3</a:t>
            </a:r>
            <a:r>
              <a:rPr lang="en-US" altLang="zh-CN" dirty="0">
                <a:ea typeface="宋体" charset="0"/>
                <a:cs typeface="宋体" charset="0"/>
              </a:rPr>
              <a:t>, then d</a:t>
            </a:r>
            <a:r>
              <a:rPr lang="en-US" altLang="zh-CN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 is not far from d</a:t>
            </a:r>
            <a:r>
              <a:rPr lang="en-US" altLang="zh-CN" baseline="-25000" dirty="0">
                <a:ea typeface="宋体" charset="0"/>
                <a:cs typeface="宋体" charset="0"/>
              </a:rPr>
              <a:t>3</a:t>
            </a:r>
            <a:r>
              <a:rPr lang="en-US" altLang="zh-CN" dirty="0">
                <a:ea typeface="宋体" charset="0"/>
                <a:cs typeface="宋体" charset="0"/>
              </a:rPr>
              <a:t>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No doc is closer to d than d itself.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Triangle inequality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30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First cut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Idea: Distance between 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1</a:t>
            </a:r>
            <a:r>
              <a:rPr lang="en-US" altLang="zh-CN" sz="2400" dirty="0">
                <a:ea typeface="宋体" charset="0"/>
                <a:cs typeface="宋体" charset="0"/>
              </a:rPr>
              <a:t> and 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2</a:t>
            </a:r>
            <a:r>
              <a:rPr lang="en-US" altLang="zh-CN" sz="2400" dirty="0">
                <a:ea typeface="宋体" charset="0"/>
                <a:cs typeface="宋体" charset="0"/>
              </a:rPr>
              <a:t> is the length of the vector 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1</a:t>
            </a:r>
            <a:r>
              <a:rPr lang="en-US" altLang="zh-CN" sz="2400" dirty="0">
                <a:ea typeface="宋体" charset="0"/>
                <a:cs typeface="宋体" charset="0"/>
              </a:rPr>
              <a:t> – 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2</a:t>
            </a:r>
            <a:r>
              <a:rPr lang="en-US" altLang="zh-CN" sz="2400" dirty="0">
                <a:ea typeface="宋体" charset="0"/>
                <a:cs typeface="宋体" charset="0"/>
              </a:rPr>
              <a:t>.</a:t>
            </a:r>
          </a:p>
          <a:p>
            <a:pPr lvl="1" eaLnBrk="1" hangingPunct="1"/>
            <a:r>
              <a:rPr lang="en-US" altLang="zh-CN" sz="2000" dirty="0">
                <a:ea typeface="宋体" charset="0"/>
                <a:cs typeface="宋体" charset="0"/>
              </a:rPr>
              <a:t>Euclidean distance:</a:t>
            </a:r>
          </a:p>
          <a:p>
            <a:pPr lvl="1" eaLnBrk="1" hangingPunct="1"/>
            <a:endParaRPr lang="en-US" altLang="zh-CN" sz="2000" dirty="0">
              <a:ea typeface="宋体" charset="0"/>
              <a:cs typeface="宋体" charset="0"/>
            </a:endParaRPr>
          </a:p>
          <a:p>
            <a:pPr lvl="1" eaLnBrk="1" hangingPunct="1"/>
            <a:endParaRPr lang="en-US" altLang="zh-CN" sz="200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Why is this not a great idea?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We still haven’t dealt with the issue of length normalization</a:t>
            </a:r>
          </a:p>
          <a:p>
            <a:pPr lvl="1" eaLnBrk="1" hangingPunct="1"/>
            <a:r>
              <a:rPr lang="en-US" altLang="zh-CN" sz="2000" dirty="0">
                <a:ea typeface="宋体" charset="0"/>
                <a:cs typeface="宋体" charset="0"/>
              </a:rPr>
              <a:t>Short documents would be more similar to each other by virtue of length, not topic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However, we can implicitly normalize by looking at angles instead</a:t>
            </a:r>
          </a:p>
        </p:txBody>
      </p:sp>
      <p:graphicFrame>
        <p:nvGraphicFramePr>
          <p:cNvPr id="2560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408452"/>
              </p:ext>
            </p:extLst>
          </p:nvPr>
        </p:nvGraphicFramePr>
        <p:xfrm>
          <a:off x="1905248" y="2492896"/>
          <a:ext cx="30988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59" name="Formel" r:id="rId3" imgW="1777680" imgH="342720" progId="Equation.3">
                  <p:embed/>
                </p:oleObj>
              </mc:Choice>
              <mc:Fallback>
                <p:oleObj name="Formel" r:id="rId3" imgW="177768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248" y="2492896"/>
                        <a:ext cx="30988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092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Cosine similarity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Distance between vectors </a:t>
            </a:r>
            <a:r>
              <a:rPr lang="en-US" altLang="zh-CN" sz="2400" i="1" dirty="0">
                <a:ea typeface="宋体" charset="0"/>
                <a:cs typeface="宋体" charset="0"/>
              </a:rPr>
              <a:t>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1</a:t>
            </a:r>
            <a:r>
              <a:rPr lang="en-US" altLang="zh-CN" sz="2400" dirty="0">
                <a:ea typeface="宋体" charset="0"/>
                <a:cs typeface="宋体" charset="0"/>
              </a:rPr>
              <a:t> and </a:t>
            </a:r>
            <a:r>
              <a:rPr lang="en-US" altLang="zh-CN" sz="2400" i="1" dirty="0">
                <a:ea typeface="宋体" charset="0"/>
                <a:cs typeface="宋体" charset="0"/>
              </a:rPr>
              <a:t>d</a:t>
            </a:r>
            <a:r>
              <a:rPr lang="en-US" altLang="zh-CN" sz="2400" baseline="-25000" dirty="0">
                <a:ea typeface="宋体" charset="0"/>
                <a:cs typeface="宋体" charset="0"/>
              </a:rPr>
              <a:t>2</a:t>
            </a:r>
            <a:r>
              <a:rPr lang="en-US" altLang="zh-CN" sz="2400" dirty="0">
                <a:ea typeface="宋体" charset="0"/>
                <a:cs typeface="宋体" charset="0"/>
              </a:rPr>
              <a:t> </a:t>
            </a:r>
            <a:r>
              <a:rPr lang="en-US" altLang="zh-CN" sz="2400" i="1" dirty="0">
                <a:ea typeface="宋体" charset="0"/>
                <a:cs typeface="宋体" charset="0"/>
              </a:rPr>
              <a:t>captured</a:t>
            </a:r>
            <a:r>
              <a:rPr lang="en-US" altLang="zh-CN" sz="2400" dirty="0">
                <a:ea typeface="宋体" charset="0"/>
                <a:cs typeface="宋体" charset="0"/>
              </a:rPr>
              <a:t> by the cosine of the angle </a:t>
            </a:r>
            <a:r>
              <a:rPr lang="en-US" altLang="zh-CN" sz="2400" i="1" dirty="0">
                <a:ea typeface="宋体" charset="0"/>
                <a:cs typeface="宋体" charset="0"/>
              </a:rPr>
              <a:t>x</a:t>
            </a:r>
            <a:r>
              <a:rPr lang="en-US" altLang="zh-CN" sz="2400" dirty="0">
                <a:ea typeface="宋体" charset="0"/>
                <a:cs typeface="宋体" charset="0"/>
              </a:rPr>
              <a:t> between them.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Note – this is </a:t>
            </a:r>
            <a:r>
              <a:rPr lang="en-US" altLang="zh-CN" sz="2400" i="1" dirty="0">
                <a:ea typeface="宋体" charset="0"/>
                <a:cs typeface="宋体" charset="0"/>
              </a:rPr>
              <a:t>similarity</a:t>
            </a:r>
            <a:r>
              <a:rPr lang="en-US" altLang="zh-CN" sz="2400" dirty="0">
                <a:ea typeface="宋体" charset="0"/>
                <a:cs typeface="宋体" charset="0"/>
              </a:rPr>
              <a:t>, not distance</a:t>
            </a:r>
          </a:p>
          <a:p>
            <a:pPr lvl="1" eaLnBrk="1" hangingPunct="1"/>
            <a:r>
              <a:rPr lang="en-US" altLang="zh-CN" sz="2000" dirty="0">
                <a:ea typeface="宋体" charset="0"/>
                <a:cs typeface="宋体" charset="0"/>
              </a:rPr>
              <a:t>No triangle inequality for similarity.</a:t>
            </a:r>
          </a:p>
        </p:txBody>
      </p: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1835696" y="3068960"/>
            <a:ext cx="4800600" cy="3109912"/>
            <a:chOff x="1104" y="2313"/>
            <a:chExt cx="3024" cy="1959"/>
          </a:xfrm>
        </p:grpSpPr>
        <p:cxnSp>
          <p:nvCxnSpPr>
            <p:cNvPr id="26629" name="AutoShape 5"/>
            <p:cNvCxnSpPr>
              <a:cxnSpLocks noChangeShapeType="1"/>
            </p:cNvCxnSpPr>
            <p:nvPr/>
          </p:nvCxnSpPr>
          <p:spPr bwMode="auto">
            <a:xfrm>
              <a:off x="2448" y="3561"/>
              <a:ext cx="168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0" name="AutoShape 6"/>
            <p:cNvCxnSpPr>
              <a:cxnSpLocks noChangeShapeType="1"/>
            </p:cNvCxnSpPr>
            <p:nvPr/>
          </p:nvCxnSpPr>
          <p:spPr bwMode="auto">
            <a:xfrm flipV="1">
              <a:off x="2448" y="2361"/>
              <a:ext cx="0" cy="12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1" name="AutoShape 7"/>
            <p:cNvCxnSpPr>
              <a:cxnSpLocks noChangeShapeType="1"/>
            </p:cNvCxnSpPr>
            <p:nvPr/>
          </p:nvCxnSpPr>
          <p:spPr bwMode="auto">
            <a:xfrm flipH="1">
              <a:off x="1344" y="3561"/>
              <a:ext cx="1104" cy="67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2" name="AutoShape 8"/>
            <p:cNvCxnSpPr>
              <a:cxnSpLocks noChangeShapeType="1"/>
            </p:cNvCxnSpPr>
            <p:nvPr/>
          </p:nvCxnSpPr>
          <p:spPr bwMode="auto">
            <a:xfrm flipV="1">
              <a:off x="2448" y="3129"/>
              <a:ext cx="1200" cy="432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6633" name="AutoShape 9"/>
            <p:cNvCxnSpPr>
              <a:cxnSpLocks noChangeShapeType="1"/>
            </p:cNvCxnSpPr>
            <p:nvPr/>
          </p:nvCxnSpPr>
          <p:spPr bwMode="auto">
            <a:xfrm flipV="1">
              <a:off x="2448" y="2601"/>
              <a:ext cx="576" cy="960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3782" y="3537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t 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1</a:t>
              </a:r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3024" y="2409"/>
              <a:ext cx="2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d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 2</a:t>
              </a:r>
            </a:p>
          </p:txBody>
        </p:sp>
        <p:sp>
          <p:nvSpPr>
            <p:cNvPr id="26636" name="Text Box 12"/>
            <p:cNvSpPr txBox="1">
              <a:spLocks noChangeArrowheads="1"/>
            </p:cNvSpPr>
            <p:nvPr/>
          </p:nvSpPr>
          <p:spPr bwMode="auto">
            <a:xfrm>
              <a:off x="3600" y="2985"/>
              <a:ext cx="2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d 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1</a:t>
              </a:r>
            </a:p>
          </p:txBody>
        </p:sp>
        <p:sp>
          <p:nvSpPr>
            <p:cNvPr id="26637" name="Text Box 13"/>
            <p:cNvSpPr txBox="1">
              <a:spLocks noChangeArrowheads="1"/>
            </p:cNvSpPr>
            <p:nvPr/>
          </p:nvSpPr>
          <p:spPr bwMode="auto">
            <a:xfrm>
              <a:off x="2160" y="2313"/>
              <a:ext cx="2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t 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3</a:t>
              </a:r>
            </a:p>
          </p:txBody>
        </p:sp>
        <p:sp>
          <p:nvSpPr>
            <p:cNvPr id="26638" name="Text Box 14"/>
            <p:cNvSpPr txBox="1">
              <a:spLocks noChangeArrowheads="1"/>
            </p:cNvSpPr>
            <p:nvPr/>
          </p:nvSpPr>
          <p:spPr bwMode="auto">
            <a:xfrm>
              <a:off x="1104" y="4041"/>
              <a:ext cx="2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800">
                  <a:latin typeface="Times New Roman" charset="0"/>
                  <a:ea typeface="宋体" charset="0"/>
                  <a:cs typeface="宋体" charset="0"/>
                </a:rPr>
                <a:t>t</a:t>
              </a:r>
              <a:r>
                <a:rPr lang="en-US" altLang="zh-CN" sz="1800" baseline="-25000">
                  <a:latin typeface="Times New Roman" charset="0"/>
                  <a:ea typeface="宋体" charset="0"/>
                  <a:cs typeface="宋体" charset="0"/>
                </a:rPr>
                <a:t> 2</a:t>
              </a:r>
            </a:p>
          </p:txBody>
        </p:sp>
        <p:sp>
          <p:nvSpPr>
            <p:cNvPr id="26639" name="Freeform 15"/>
            <p:cNvSpPr>
              <a:spLocks/>
            </p:cNvSpPr>
            <p:nvPr/>
          </p:nvSpPr>
          <p:spPr bwMode="auto">
            <a:xfrm>
              <a:off x="2592" y="3312"/>
              <a:ext cx="144" cy="153"/>
            </a:xfrm>
            <a:custGeom>
              <a:avLst/>
              <a:gdLst>
                <a:gd name="T0" fmla="*/ 0 w 144"/>
                <a:gd name="T1" fmla="*/ 926 h 112"/>
                <a:gd name="T2" fmla="*/ 96 w 144"/>
                <a:gd name="T3" fmla="*/ 926 h 112"/>
                <a:gd name="T4" fmla="*/ 144 w 144"/>
                <a:gd name="T5" fmla="*/ 6475 h 112"/>
                <a:gd name="T6" fmla="*/ 0 60000 65536"/>
                <a:gd name="T7" fmla="*/ 0 60000 65536"/>
                <a:gd name="T8" fmla="*/ 0 60000 65536"/>
                <a:gd name="T9" fmla="*/ 0 w 144"/>
                <a:gd name="T10" fmla="*/ 0 h 112"/>
                <a:gd name="T11" fmla="*/ 144 w 144"/>
                <a:gd name="T12" fmla="*/ 112 h 1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12">
                  <a:moveTo>
                    <a:pt x="0" y="16"/>
                  </a:moveTo>
                  <a:cubicBezTo>
                    <a:pt x="36" y="8"/>
                    <a:pt x="72" y="0"/>
                    <a:pt x="96" y="16"/>
                  </a:cubicBezTo>
                  <a:cubicBezTo>
                    <a:pt x="120" y="32"/>
                    <a:pt x="136" y="96"/>
                    <a:pt x="144" y="112"/>
                  </a:cubicBezTo>
                </a:path>
              </a:pathLst>
            </a:custGeom>
            <a:noFill/>
            <a:ln w="9525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Text Box 16"/>
            <p:cNvSpPr txBox="1">
              <a:spLocks noChangeArrowheads="1"/>
            </p:cNvSpPr>
            <p:nvPr/>
          </p:nvSpPr>
          <p:spPr bwMode="auto">
            <a:xfrm>
              <a:off x="2688" y="3225"/>
              <a:ext cx="17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zh-CN" sz="1600">
                  <a:latin typeface="Lucida Sans Unicode" charset="0"/>
                  <a:cs typeface="Lucida Sans Unicode" charset="0"/>
                </a:rPr>
                <a:t>θ</a:t>
              </a:r>
            </a:p>
          </p:txBody>
        </p:sp>
      </p:grpSp>
      <p:sp>
        <p:nvSpPr>
          <p:cNvPr id="1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56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Cosine similarity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A vector can be </a:t>
            </a:r>
            <a:r>
              <a:rPr lang="en-US" altLang="zh-CN" sz="2400" i="1" dirty="0">
                <a:ea typeface="宋体" charset="0"/>
                <a:cs typeface="宋体" charset="0"/>
              </a:rPr>
              <a:t>normalized</a:t>
            </a:r>
            <a:r>
              <a:rPr lang="en-US" altLang="zh-CN" sz="2400" dirty="0">
                <a:ea typeface="宋体" charset="0"/>
                <a:cs typeface="宋体" charset="0"/>
              </a:rPr>
              <a:t> (given a length of 1) by dividing each of its components by its length – here we use </a:t>
            </a:r>
            <a:r>
              <a:rPr lang="en-US" altLang="zh-CN" sz="2400" dirty="0" smtClean="0">
                <a:ea typeface="宋体" charset="0"/>
                <a:cs typeface="宋体" charset="0"/>
              </a:rPr>
              <a:t/>
            </a:r>
            <a:br>
              <a:rPr lang="en-US" altLang="zh-CN" sz="2400" dirty="0" smtClean="0">
                <a:ea typeface="宋体" charset="0"/>
                <a:cs typeface="宋体" charset="0"/>
              </a:rPr>
            </a:br>
            <a:r>
              <a:rPr lang="en-US" altLang="zh-CN" sz="2400" dirty="0" smtClean="0">
                <a:ea typeface="宋体" charset="0"/>
                <a:cs typeface="宋体" charset="0"/>
              </a:rPr>
              <a:t>the </a:t>
            </a:r>
            <a:r>
              <a:rPr lang="en-US" altLang="zh-CN" sz="2400" i="1" dirty="0">
                <a:ea typeface="宋体" charset="0"/>
                <a:cs typeface="宋体" charset="0"/>
              </a:rPr>
              <a:t>L</a:t>
            </a:r>
            <a:r>
              <a:rPr lang="en-US" altLang="zh-CN" sz="2400" i="1" baseline="-25000" dirty="0">
                <a:ea typeface="宋体" charset="0"/>
                <a:cs typeface="宋体" charset="0"/>
              </a:rPr>
              <a:t>2</a:t>
            </a:r>
            <a:r>
              <a:rPr lang="en-US" altLang="zh-CN" sz="2400" dirty="0">
                <a:ea typeface="宋体" charset="0"/>
                <a:cs typeface="宋体" charset="0"/>
              </a:rPr>
              <a:t> norm</a:t>
            </a:r>
          </a:p>
          <a:p>
            <a:pPr eaLnBrk="1" hangingPunct="1"/>
            <a:endParaRPr lang="en-US" altLang="zh-CN" sz="2400" dirty="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 dirty="0" smtClean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 dirty="0" smtClean="0">
                <a:ea typeface="宋体" charset="0"/>
                <a:cs typeface="宋体" charset="0"/>
              </a:rPr>
              <a:t>This </a:t>
            </a:r>
            <a:r>
              <a:rPr lang="en-US" altLang="zh-CN" sz="2400" dirty="0">
                <a:ea typeface="宋体" charset="0"/>
                <a:cs typeface="宋体" charset="0"/>
              </a:rPr>
              <a:t>maps vectors onto the unit sphere: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 sz="2400" dirty="0">
                <a:ea typeface="宋体" charset="0"/>
                <a:cs typeface="宋体" charset="0"/>
              </a:rPr>
              <a:t>Then, </a:t>
            </a:r>
          </a:p>
          <a:p>
            <a:pPr eaLnBrk="1" hangingPunct="1">
              <a:spcBef>
                <a:spcPct val="40000"/>
              </a:spcBef>
            </a:pPr>
            <a:endParaRPr lang="en-US" altLang="zh-CN" sz="2400" dirty="0" smtClean="0">
              <a:ea typeface="宋体" charset="0"/>
              <a:cs typeface="宋体" charset="0"/>
            </a:endParaRPr>
          </a:p>
          <a:p>
            <a:pPr eaLnBrk="1" hangingPunct="1">
              <a:spcBef>
                <a:spcPct val="40000"/>
              </a:spcBef>
            </a:pPr>
            <a:r>
              <a:rPr lang="en-US" altLang="zh-CN" sz="2400" dirty="0" smtClean="0">
                <a:ea typeface="宋体" charset="0"/>
                <a:cs typeface="宋体" charset="0"/>
              </a:rPr>
              <a:t>Longer </a:t>
            </a:r>
            <a:r>
              <a:rPr lang="en-US" altLang="zh-CN" sz="2400" dirty="0">
                <a:ea typeface="宋体" charset="0"/>
                <a:cs typeface="宋体" charset="0"/>
              </a:rPr>
              <a:t>documents don’t get more weight</a:t>
            </a:r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7509378"/>
              </p:ext>
            </p:extLst>
          </p:nvPr>
        </p:nvGraphicFramePr>
        <p:xfrm>
          <a:off x="2627784" y="3789040"/>
          <a:ext cx="3059113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88" name="Formel" r:id="rId3" imgW="1193800" imgH="342900" progId="Equation.3">
                  <p:embed/>
                </p:oleObj>
              </mc:Choice>
              <mc:Fallback>
                <p:oleObj name="Formel" r:id="rId3" imgW="1193800" imgH="342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3789040"/>
                        <a:ext cx="3059113" cy="87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6262920"/>
              </p:ext>
            </p:extLst>
          </p:nvPr>
        </p:nvGraphicFramePr>
        <p:xfrm>
          <a:off x="4067944" y="2132856"/>
          <a:ext cx="2217738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089" name="Formel" r:id="rId5" imgW="889000" imgH="317500" progId="Equation.3">
                  <p:embed/>
                </p:oleObj>
              </mc:Choice>
              <mc:Fallback>
                <p:oleObj name="Formel" r:id="rId5" imgW="889000" imgH="317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944" y="2132856"/>
                        <a:ext cx="2217738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34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93" y="260350"/>
            <a:ext cx="8095920" cy="503238"/>
          </a:xfrm>
        </p:spPr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Parametric search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5616" y="1279302"/>
            <a:ext cx="7571184" cy="4525962"/>
          </a:xfrm>
        </p:spPr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Most documents have, in addition to text, some “meta-data” in </a:t>
            </a:r>
            <a:r>
              <a:rPr lang="en-US" sz="2400" u="sng">
                <a:ea typeface="ＭＳ Ｐゴシック" charset="0"/>
              </a:rPr>
              <a:t>fields</a:t>
            </a:r>
            <a:r>
              <a:rPr lang="en-US" sz="2400">
                <a:ea typeface="ＭＳ Ｐゴシック" charset="0"/>
              </a:rPr>
              <a:t> e.g.,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Language = French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Format = pdf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Subject = Physics etc.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Date = Feb 2000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A parametric search interface allows the user to combine a full-text query with selections on these field values e.g.,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language, date range, etc.</a:t>
            </a: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117475" y="2452464"/>
            <a:ext cx="1482725" cy="466725"/>
          </a:xfrm>
          <a:prstGeom prst="rightArrowCallout">
            <a:avLst>
              <a:gd name="adj1" fmla="val 25000"/>
              <a:gd name="adj2" fmla="val 25000"/>
              <a:gd name="adj3" fmla="val 52948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dirty="0"/>
              <a:t>Fields</a:t>
            </a: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3582988" y="2452464"/>
            <a:ext cx="1901825" cy="457200"/>
          </a:xfrm>
          <a:prstGeom prst="leftArrowCallout">
            <a:avLst>
              <a:gd name="adj1" fmla="val 25000"/>
              <a:gd name="adj2" fmla="val 25000"/>
              <a:gd name="adj3" fmla="val 69329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Values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59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Cosine similarity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145185"/>
            <a:ext cx="7772400" cy="2971800"/>
          </a:xfrm>
        </p:spPr>
        <p:txBody>
          <a:bodyPr/>
          <a:lstStyle/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Cosine of angle between two vectors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The denominator involves the lengths of the vectors</a:t>
            </a:r>
            <a:r>
              <a:rPr lang="en-US" altLang="zh-CN" sz="2400" dirty="0" smtClean="0">
                <a:ea typeface="宋体" charset="0"/>
                <a:cs typeface="宋体" charset="0"/>
              </a:rPr>
              <a:t>.</a:t>
            </a:r>
          </a:p>
          <a:p>
            <a:pPr eaLnBrk="1" hangingPunct="1"/>
            <a:endParaRPr lang="en-US" altLang="zh-CN" sz="2400" dirty="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 dirty="0" smtClean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For normalized vectors, the cosine is simply the dot product</a:t>
            </a:r>
            <a:r>
              <a:rPr lang="en-US" altLang="zh-CN" sz="2400" dirty="0" smtClean="0">
                <a:ea typeface="宋体" charset="0"/>
                <a:cs typeface="宋体" charset="0"/>
              </a:rPr>
              <a:t>:</a:t>
            </a:r>
            <a:endParaRPr lang="en-US" altLang="zh-CN" sz="2400" dirty="0">
              <a:ea typeface="宋体" charset="0"/>
              <a:cs typeface="宋体" charset="0"/>
            </a:endParaRPr>
          </a:p>
          <a:p>
            <a:pPr eaLnBrk="1" hangingPunct="1"/>
            <a:endParaRPr lang="zh-CN" altLang="en-US" sz="2400" dirty="0">
              <a:ea typeface="宋体" charset="0"/>
              <a:cs typeface="宋体" charset="0"/>
            </a:endParaRPr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465759"/>
              </p:ext>
            </p:extLst>
          </p:nvPr>
        </p:nvGraphicFramePr>
        <p:xfrm>
          <a:off x="1114425" y="1268760"/>
          <a:ext cx="6686550" cy="159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25" name="Formel" r:id="rId4" imgW="2667000" imgH="635000" progId="Equation.3">
                  <p:embed/>
                </p:oleObj>
              </mc:Choice>
              <mc:Fallback>
                <p:oleObj name="Formel" r:id="rId4" imgW="2667000" imgH="63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1268760"/>
                        <a:ext cx="6686550" cy="1592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9318" name="AutoShape 6"/>
          <p:cNvSpPr>
            <a:spLocks noChangeArrowheads="1"/>
          </p:cNvSpPr>
          <p:nvPr/>
        </p:nvSpPr>
        <p:spPr bwMode="auto">
          <a:xfrm>
            <a:off x="5857021" y="4077072"/>
            <a:ext cx="1546345" cy="551498"/>
          </a:xfrm>
          <a:prstGeom prst="upArrowCallout">
            <a:avLst>
              <a:gd name="adj1" fmla="val 87958"/>
              <a:gd name="adj2" fmla="val 87958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zh-CN">
                <a:latin typeface="+mn-lt"/>
                <a:ea typeface="宋体" charset="0"/>
                <a:cs typeface="宋体" charset="0"/>
              </a:rPr>
              <a:t>Normalization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143040"/>
              </p:ext>
            </p:extLst>
          </p:nvPr>
        </p:nvGraphicFramePr>
        <p:xfrm>
          <a:off x="2555776" y="5434556"/>
          <a:ext cx="3006080" cy="658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26" name="Formel" r:id="rId6" imgW="1218960" imgH="266400" progId="Equation.3">
                  <p:embed/>
                </p:oleObj>
              </mc:Choice>
              <mc:Fallback>
                <p:oleObj name="Formel" r:id="rId6" imgW="121896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5434556"/>
                        <a:ext cx="3006080" cy="6587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13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8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600">
                <a:latin typeface="+mn-lt"/>
                <a:ea typeface="宋体" charset="0"/>
                <a:cs typeface="宋体" charset="0"/>
              </a:rPr>
              <a:t>Queries in the vector space model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en-US" altLang="zh-CN" sz="2400" b="1">
                <a:ea typeface="宋体" charset="0"/>
                <a:cs typeface="宋体" charset="0"/>
              </a:rPr>
              <a:t>Central idea: the query as a vector:</a:t>
            </a:r>
          </a:p>
          <a:p>
            <a:pPr eaLnBrk="1" hangingPunct="1"/>
            <a:r>
              <a:rPr lang="en-US" altLang="zh-CN" sz="2400">
                <a:ea typeface="宋体" charset="0"/>
                <a:cs typeface="宋体" charset="0"/>
              </a:rPr>
              <a:t>We regard the query as short document</a:t>
            </a:r>
          </a:p>
          <a:p>
            <a:pPr eaLnBrk="1" hangingPunct="1"/>
            <a:r>
              <a:rPr lang="en-US" altLang="zh-CN" sz="2400">
                <a:ea typeface="宋体" charset="0"/>
                <a:cs typeface="宋体" charset="0"/>
              </a:rPr>
              <a:t>We return the documents ranked by the closeness of their vectors to the query, also represented as a vector.</a:t>
            </a:r>
          </a:p>
          <a:p>
            <a:pPr eaLnBrk="1" hangingPunct="1"/>
            <a:endParaRPr lang="en-US" altLang="zh-CN" sz="240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>
              <a:ea typeface="宋体" charset="0"/>
              <a:cs typeface="宋体" charset="0"/>
            </a:endParaRPr>
          </a:p>
          <a:p>
            <a:pPr eaLnBrk="1" hangingPunct="1"/>
            <a:endParaRPr lang="en-US" altLang="zh-CN" sz="240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400">
                <a:ea typeface="宋体" charset="0"/>
                <a:cs typeface="宋体" charset="0"/>
              </a:rPr>
              <a:t>Note that </a:t>
            </a:r>
            <a:r>
              <a:rPr lang="en-US" altLang="zh-CN" sz="2400" i="1">
                <a:ea typeface="宋体" charset="0"/>
                <a:cs typeface="宋体" charset="0"/>
              </a:rPr>
              <a:t>d</a:t>
            </a:r>
            <a:r>
              <a:rPr lang="en-US" altLang="zh-CN" sz="2400" i="1" baseline="-25000">
                <a:ea typeface="宋体" charset="0"/>
                <a:cs typeface="宋体" charset="0"/>
              </a:rPr>
              <a:t>q</a:t>
            </a:r>
            <a:r>
              <a:rPr lang="en-US" altLang="zh-CN" sz="2400">
                <a:ea typeface="宋体" charset="0"/>
                <a:cs typeface="宋体" charset="0"/>
              </a:rPr>
              <a:t> is very sparse!</a:t>
            </a:r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224"/>
              </p:ext>
            </p:extLst>
          </p:nvPr>
        </p:nvGraphicFramePr>
        <p:xfrm>
          <a:off x="971600" y="2996952"/>
          <a:ext cx="6845300" cy="1497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899" name="Formel" r:id="rId3" imgW="2730240" imgH="596880" progId="Equation.3">
                  <p:embed/>
                </p:oleObj>
              </mc:Choice>
              <mc:Fallback>
                <p:oleObj name="Formel" r:id="rId3" imgW="273024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2996952"/>
                        <a:ext cx="6845300" cy="1497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91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 smtClean="0">
                <a:latin typeface="+mn-lt"/>
                <a:ea typeface="宋体" charset="0"/>
                <a:cs typeface="宋体" charset="0"/>
              </a:rPr>
              <a:t>What’s </a:t>
            </a:r>
            <a:r>
              <a:rPr lang="en-US" altLang="zh-CN" dirty="0">
                <a:latin typeface="+mn-lt"/>
                <a:ea typeface="宋体" charset="0"/>
                <a:cs typeface="宋体" charset="0"/>
              </a:rPr>
              <a:t>the point of using vector spaces?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A well-formed algebraic space for retrieval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Key: A user’s query can be viewed as a (very) short document.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Query becomes a vector in the same space as the docs.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Can measure each doc’s proximity to it.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CN" sz="2400" dirty="0">
                <a:ea typeface="宋体" charset="0"/>
                <a:cs typeface="宋体" charset="0"/>
              </a:rPr>
              <a:t>Natural measure of scores/ranking – no longer Boolean.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CN" sz="2000" dirty="0">
                <a:ea typeface="宋体" charset="0"/>
                <a:cs typeface="宋体" charset="0"/>
              </a:rPr>
              <a:t>Queries are expressed as bags of </a:t>
            </a:r>
            <a:r>
              <a:rPr lang="en-US" altLang="zh-CN" sz="2000" dirty="0" smtClean="0">
                <a:ea typeface="宋体" charset="0"/>
                <a:cs typeface="宋体" charset="0"/>
              </a:rPr>
              <a:t>words</a:t>
            </a:r>
          </a:p>
          <a:p>
            <a:pPr lvl="1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Clean </a:t>
            </a:r>
            <a:r>
              <a:rPr lang="en-US" altLang="zh-CN" sz="2000" dirty="0">
                <a:ea typeface="宋体" charset="0"/>
                <a:cs typeface="宋体" charset="0"/>
              </a:rPr>
              <a:t>metaphor for similar-document queries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Not a good combination with Boolean, wild-card, positional query operators</a:t>
            </a:r>
          </a:p>
          <a:p>
            <a:pPr eaLnBrk="1" hangingPunct="1"/>
            <a:r>
              <a:rPr lang="en-US" altLang="zh-CN" sz="2400" dirty="0">
                <a:ea typeface="宋体" charset="0"/>
                <a:cs typeface="宋体" charset="0"/>
              </a:rPr>
              <a:t>But …</a:t>
            </a:r>
          </a:p>
          <a:p>
            <a:pPr eaLnBrk="1" hangingPunct="1">
              <a:lnSpc>
                <a:spcPct val="90000"/>
              </a:lnSpc>
            </a:pPr>
            <a:endParaRPr lang="en-US" altLang="zh-CN" sz="2200" dirty="0">
              <a:ea typeface="宋体" charset="0"/>
              <a:cs typeface="宋体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49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Efficient cosine ranking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229600" cy="4968875"/>
          </a:xfrm>
        </p:spPr>
        <p:txBody>
          <a:bodyPr/>
          <a:lstStyle/>
          <a:p>
            <a:pPr eaLnBrk="1" hangingPunct="1"/>
            <a:r>
              <a:rPr lang="en-US" altLang="zh-CN" sz="2800" dirty="0">
                <a:ea typeface="宋体" charset="0"/>
                <a:cs typeface="宋体" charset="0"/>
              </a:rPr>
              <a:t>Find the k docs in the corpus “nearest” to the query </a:t>
            </a:r>
            <a:r>
              <a:rPr lang="en-US" altLang="zh-CN" sz="2800" dirty="0">
                <a:ea typeface="宋体" charset="0"/>
                <a:cs typeface="宋体" charset="0"/>
                <a:sym typeface="Symbol" charset="0"/>
              </a:rPr>
              <a:t> </a:t>
            </a:r>
            <a:r>
              <a:rPr lang="en-US" altLang="zh-CN" sz="2800" dirty="0" smtClean="0">
                <a:ea typeface="宋体" charset="0"/>
                <a:cs typeface="宋体" charset="0"/>
                <a:sym typeface="Symbol" charset="0"/>
              </a:rPr>
              <a:t>Compute k best </a:t>
            </a:r>
            <a:r>
              <a:rPr lang="en-US" altLang="zh-CN" sz="2800" dirty="0">
                <a:ea typeface="宋体" charset="0"/>
                <a:cs typeface="宋体" charset="0"/>
                <a:sym typeface="Symbol" charset="0"/>
              </a:rPr>
              <a:t>query-doc </a:t>
            </a:r>
            <a:r>
              <a:rPr lang="en-US" altLang="zh-CN" sz="2800" dirty="0" smtClean="0">
                <a:ea typeface="宋体" charset="0"/>
                <a:cs typeface="宋体" charset="0"/>
                <a:sym typeface="Symbol" charset="0"/>
              </a:rPr>
              <a:t>cosines</a:t>
            </a:r>
          </a:p>
          <a:p>
            <a:pPr lvl="1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Nearest </a:t>
            </a:r>
            <a:r>
              <a:rPr lang="en-US" altLang="zh-CN" sz="2000" dirty="0">
                <a:ea typeface="宋体" charset="0"/>
                <a:cs typeface="宋体" charset="0"/>
              </a:rPr>
              <a:t>neighbor problem for a query vector</a:t>
            </a:r>
          </a:p>
          <a:p>
            <a:pPr lvl="1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Multidimensional Index</a:t>
            </a:r>
            <a:r>
              <a:rPr lang="en-US" altLang="zh-CN" sz="2000" dirty="0">
                <a:ea typeface="宋体" charset="0"/>
                <a:cs typeface="宋体" charset="0"/>
              </a:rPr>
              <a:t>-Structures (see Non-Standard </a:t>
            </a:r>
            <a:r>
              <a:rPr lang="en-US" altLang="zh-CN" sz="2000" dirty="0" smtClean="0">
                <a:ea typeface="宋体" charset="0"/>
                <a:cs typeface="宋体" charset="0"/>
              </a:rPr>
              <a:t>DBs lecture</a:t>
            </a:r>
            <a:r>
              <a:rPr lang="en-US" altLang="zh-CN" sz="2000" dirty="0">
                <a:ea typeface="宋体" charset="0"/>
                <a:cs typeface="宋体" charset="0"/>
              </a:rPr>
              <a:t>)</a:t>
            </a:r>
            <a:endParaRPr lang="en-US" altLang="zh-CN" sz="2000" dirty="0" smtClean="0">
              <a:ea typeface="宋体" charset="0"/>
              <a:cs typeface="宋体" charset="0"/>
            </a:endParaRPr>
          </a:p>
          <a:p>
            <a:pPr lvl="2" eaLnBrk="1" hangingPunct="1"/>
            <a:r>
              <a:rPr lang="en-US" altLang="zh-CN" sz="1800" dirty="0" smtClean="0">
                <a:ea typeface="宋体" charset="0"/>
                <a:cs typeface="宋体" charset="0"/>
              </a:rPr>
              <a:t>For a “reasonable” number of dimensions (say 10-100)</a:t>
            </a:r>
          </a:p>
          <a:p>
            <a:pPr lvl="2" eaLnBrk="1" hangingPunct="1"/>
            <a:r>
              <a:rPr lang="en-US" altLang="zh-CN" sz="1800" dirty="0" smtClean="0">
                <a:ea typeface="宋体" charset="0"/>
                <a:cs typeface="宋体" charset="0"/>
              </a:rPr>
              <a:t>Otherwise space almost empty (curse of dimensionality)</a:t>
            </a:r>
            <a:endParaRPr lang="en-US" altLang="zh-CN" sz="1800" dirty="0">
              <a:ea typeface="宋体" charset="0"/>
              <a:cs typeface="宋体" charset="0"/>
            </a:endParaRPr>
          </a:p>
          <a:p>
            <a:pPr lvl="1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What about zoning?</a:t>
            </a:r>
            <a:endParaRPr lang="en-US" altLang="zh-CN" sz="2000" dirty="0">
              <a:ea typeface="宋体" charset="0"/>
              <a:cs typeface="宋体" charset="0"/>
            </a:endParaRPr>
          </a:p>
          <a:p>
            <a:pPr lvl="2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Compute k best solutions </a:t>
            </a:r>
            <a:br>
              <a:rPr lang="en-US" altLang="zh-CN" sz="2000" dirty="0" smtClean="0">
                <a:ea typeface="宋体" charset="0"/>
                <a:cs typeface="宋体" charset="0"/>
              </a:rPr>
            </a:br>
            <a:r>
              <a:rPr lang="en-US" altLang="zh-CN" sz="2000" dirty="0" smtClean="0">
                <a:ea typeface="宋体" charset="0"/>
                <a:cs typeface="宋体" charset="0"/>
              </a:rPr>
              <a:t>with different zone-specific vectors for each doc</a:t>
            </a:r>
          </a:p>
          <a:p>
            <a:pPr lvl="2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Can </a:t>
            </a:r>
            <a:r>
              <a:rPr lang="en-US" altLang="zh-CN" sz="2000" dirty="0">
                <a:ea typeface="宋体" charset="0"/>
                <a:cs typeface="宋体" charset="0"/>
              </a:rPr>
              <a:t>we do this </a:t>
            </a:r>
            <a:r>
              <a:rPr lang="en-US" altLang="zh-CN" sz="2000" dirty="0" smtClean="0">
                <a:ea typeface="宋体" charset="0"/>
                <a:cs typeface="宋体" charset="0"/>
              </a:rPr>
              <a:t>without testing all combinations </a:t>
            </a:r>
            <a:r>
              <a:rPr lang="en-US" altLang="zh-CN" sz="2000" dirty="0" err="1" smtClean="0">
                <a:ea typeface="宋体" charset="0"/>
                <a:cs typeface="宋体" charset="0"/>
              </a:rPr>
              <a:t>w.r.t</a:t>
            </a:r>
            <a:r>
              <a:rPr lang="en-US" altLang="zh-CN" sz="2000" dirty="0" smtClean="0">
                <a:ea typeface="宋体" charset="0"/>
                <a:cs typeface="宋体" charset="0"/>
              </a:rPr>
              <a:t>. all zones?</a:t>
            </a:r>
            <a:endParaRPr lang="en-US" altLang="zh-CN" sz="2000" dirty="0">
              <a:ea typeface="宋体" charset="0"/>
              <a:cs typeface="宋体" charset="0"/>
            </a:endParaRPr>
          </a:p>
          <a:p>
            <a:pPr lvl="2" eaLnBrk="1" hangingPunct="1"/>
            <a:r>
              <a:rPr lang="en-US" altLang="zh-CN" sz="2000" dirty="0" smtClean="0">
                <a:ea typeface="宋体" charset="0"/>
                <a:cs typeface="宋体" charset="0"/>
              </a:rPr>
              <a:t>Fagin’s algorithm (see Non-Standard Databases lecture)</a:t>
            </a:r>
            <a:endParaRPr lang="en-US" altLang="zh-CN" sz="2000" dirty="0">
              <a:ea typeface="宋体" charset="0"/>
              <a:cs typeface="宋体" charset="0"/>
            </a:endParaRPr>
          </a:p>
        </p:txBody>
      </p:sp>
      <p:sp>
        <p:nvSpPr>
          <p:cNvPr id="4" name="Rechteck 4"/>
          <p:cNvSpPr>
            <a:spLocks noChangeArrowheads="1"/>
          </p:cNvSpPr>
          <p:nvPr/>
        </p:nvSpPr>
        <p:spPr bwMode="auto">
          <a:xfrm>
            <a:off x="2303463" y="6146800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400">
                <a:solidFill>
                  <a:srgbClr val="0000FF"/>
                </a:solidFill>
              </a:rPr>
              <a:t>Ronald Fagin: Fuzzy Queries in Multimedia Database Systems. Proc. PODS-98, 1-10, </a:t>
            </a:r>
            <a:r>
              <a:rPr lang="de-DE" sz="1400" b="1">
                <a:solidFill>
                  <a:srgbClr val="FF0000"/>
                </a:solidFill>
              </a:rPr>
              <a:t>1998 </a:t>
            </a:r>
          </a:p>
        </p:txBody>
      </p:sp>
      <p:sp>
        <p:nvSpPr>
          <p:cNvPr id="5" name="Rechteck 5"/>
          <p:cNvSpPr>
            <a:spLocks noChangeArrowheads="1"/>
          </p:cNvSpPr>
          <p:nvPr/>
        </p:nvSpPr>
        <p:spPr bwMode="auto">
          <a:xfrm>
            <a:off x="2303463" y="5661025"/>
            <a:ext cx="414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DE" sz="1400">
                <a:solidFill>
                  <a:srgbClr val="0000FF"/>
                </a:solidFill>
              </a:rPr>
              <a:t>Ronald Fagin. Combining Fuzzy Information from Multiple Systems. PODS-96, 216-226., </a:t>
            </a:r>
            <a:r>
              <a:rPr lang="de-DE" sz="1400" b="1">
                <a:solidFill>
                  <a:srgbClr val="FF0000"/>
                </a:solidFill>
              </a:rPr>
              <a:t>1996 </a:t>
            </a:r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82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latin typeface="+mn-lt"/>
                <a:ea typeface="宋体" charset="0"/>
                <a:cs typeface="宋体" charset="0"/>
              </a:rPr>
              <a:t>Dimensionality reduction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 dirty="0">
                <a:ea typeface="宋体" charset="0"/>
                <a:cs typeface="宋体" charset="0"/>
              </a:rPr>
              <a:t>What if we could take our vectors and “pack” them into fewer dimensions (say 50,000</a:t>
            </a:r>
            <a:r>
              <a:rPr lang="en-US" altLang="zh-CN" sz="2800" dirty="0">
                <a:ea typeface="宋体" charset="0"/>
                <a:cs typeface="宋体" charset="0"/>
                <a:sym typeface="Symbol" charset="0"/>
              </a:rPr>
              <a:t>100) while preserving distances?</a:t>
            </a:r>
            <a:endParaRPr lang="en-US" altLang="zh-CN" sz="2800" dirty="0">
              <a:ea typeface="宋体" charset="0"/>
              <a:cs typeface="宋体" charset="0"/>
            </a:endParaRPr>
          </a:p>
          <a:p>
            <a:pPr eaLnBrk="1" hangingPunct="1"/>
            <a:r>
              <a:rPr lang="en-US" altLang="zh-CN" sz="2800" dirty="0" smtClean="0">
                <a:ea typeface="宋体" charset="0"/>
                <a:cs typeface="宋体" charset="0"/>
              </a:rPr>
              <a:t>Two </a:t>
            </a:r>
            <a:r>
              <a:rPr lang="en-US" altLang="zh-CN" sz="2800" dirty="0">
                <a:ea typeface="宋体" charset="0"/>
                <a:cs typeface="宋体" charset="0"/>
              </a:rPr>
              <a:t>methods:</a:t>
            </a:r>
          </a:p>
          <a:p>
            <a:pPr lvl="1" eaLnBrk="1" hangingPunct="1"/>
            <a:r>
              <a:rPr lang="en-US" altLang="zh-CN" sz="2400" dirty="0">
                <a:ea typeface="宋体" charset="0"/>
                <a:cs typeface="宋体" charset="0"/>
              </a:rPr>
              <a:t>Random projection.</a:t>
            </a:r>
          </a:p>
          <a:p>
            <a:pPr lvl="1" eaLnBrk="1" hangingPunct="1"/>
            <a:r>
              <a:rPr lang="en-US" altLang="zh-CN" sz="2400" dirty="0">
                <a:ea typeface="宋体" charset="0"/>
                <a:cs typeface="宋体" charset="0"/>
              </a:rPr>
              <a:t>“Latent semantic indexing”.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9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69776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3200" dirty="0">
                <a:latin typeface="+mn-lt"/>
                <a:ea typeface="宋体" charset="0"/>
                <a:cs typeface="宋体" charset="0"/>
              </a:rPr>
              <a:t>Random projection onto </a:t>
            </a:r>
            <a:r>
              <a:rPr lang="en-US" altLang="zh-CN" sz="3200" i="1" dirty="0">
                <a:latin typeface="+mn-lt"/>
                <a:ea typeface="宋体" charset="0"/>
                <a:cs typeface="宋体" charset="0"/>
              </a:rPr>
              <a:t>k&lt;&lt;m</a:t>
            </a:r>
            <a:r>
              <a:rPr lang="en-US" altLang="zh-CN" sz="3200" dirty="0">
                <a:latin typeface="+mn-lt"/>
                <a:ea typeface="宋体" charset="0"/>
                <a:cs typeface="宋体" charset="0"/>
              </a:rPr>
              <a:t> axes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84784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Choose a random direction 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 in the vector space.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For </a:t>
            </a:r>
            <a:r>
              <a:rPr lang="en-US" altLang="zh-CN" i="1" dirty="0" err="1">
                <a:ea typeface="宋体" charset="0"/>
                <a:cs typeface="宋体" charset="0"/>
              </a:rPr>
              <a:t>i</a:t>
            </a:r>
            <a:r>
              <a:rPr lang="en-US" altLang="zh-CN" i="1" dirty="0">
                <a:ea typeface="宋体" charset="0"/>
                <a:cs typeface="宋体" charset="0"/>
              </a:rPr>
              <a:t> </a:t>
            </a:r>
            <a:r>
              <a:rPr lang="en-US" altLang="zh-CN" dirty="0">
                <a:ea typeface="宋体" charset="0"/>
                <a:cs typeface="宋体" charset="0"/>
              </a:rPr>
              <a:t>= 2 to </a:t>
            </a:r>
            <a:r>
              <a:rPr lang="en-US" altLang="zh-CN" i="1" dirty="0">
                <a:ea typeface="宋体" charset="0"/>
                <a:cs typeface="宋体" charset="0"/>
              </a:rPr>
              <a:t>k</a:t>
            </a:r>
            <a:r>
              <a:rPr lang="en-US" altLang="zh-CN" dirty="0">
                <a:ea typeface="宋体" charset="0"/>
                <a:cs typeface="宋体" charset="0"/>
              </a:rPr>
              <a:t>, </a:t>
            </a:r>
          </a:p>
          <a:p>
            <a:pPr lvl="1" eaLnBrk="1" hangingPunct="1"/>
            <a:r>
              <a:rPr lang="en-US" altLang="zh-CN" dirty="0">
                <a:ea typeface="宋体" charset="0"/>
                <a:cs typeface="宋体" charset="0"/>
              </a:rPr>
              <a:t>Choose a random direction 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i</a:t>
            </a:r>
            <a:r>
              <a:rPr lang="en-US" altLang="zh-CN" dirty="0">
                <a:ea typeface="宋体" charset="0"/>
                <a:cs typeface="宋体" charset="0"/>
              </a:rPr>
              <a:t> that is orthogonal to x</a:t>
            </a:r>
            <a:r>
              <a:rPr lang="en-US" altLang="zh-CN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, x</a:t>
            </a:r>
            <a:r>
              <a:rPr lang="en-US" altLang="zh-CN" baseline="-25000" dirty="0">
                <a:ea typeface="宋体" charset="0"/>
                <a:cs typeface="宋体" charset="0"/>
              </a:rPr>
              <a:t>2</a:t>
            </a:r>
            <a:r>
              <a:rPr lang="en-US" altLang="zh-CN" dirty="0">
                <a:ea typeface="宋体" charset="0"/>
                <a:cs typeface="宋体" charset="0"/>
              </a:rPr>
              <a:t>, … 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i</a:t>
            </a:r>
            <a:r>
              <a:rPr lang="en-US" altLang="zh-CN" baseline="-25000" dirty="0">
                <a:ea typeface="宋体" charset="0"/>
                <a:cs typeface="宋体" charset="0"/>
              </a:rPr>
              <a:t>–</a:t>
            </a:r>
            <a:r>
              <a:rPr lang="en-US" altLang="zh-CN" baseline="-3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.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Project each document vector into the subspace spanned by {x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1</a:t>
            </a:r>
            <a:r>
              <a:rPr lang="en-US" altLang="zh-CN" dirty="0">
                <a:ea typeface="宋体" charset="0"/>
                <a:cs typeface="宋体" charset="0"/>
              </a:rPr>
              <a:t>, x</a:t>
            </a:r>
            <a:r>
              <a:rPr lang="en-US" altLang="zh-CN" i="1" baseline="-25000" dirty="0">
                <a:ea typeface="宋体" charset="0"/>
                <a:cs typeface="宋体" charset="0"/>
              </a:rPr>
              <a:t>2</a:t>
            </a:r>
            <a:r>
              <a:rPr lang="en-US" altLang="zh-CN" dirty="0">
                <a:ea typeface="宋体" charset="0"/>
                <a:cs typeface="宋体" charset="0"/>
              </a:rPr>
              <a:t>, …, </a:t>
            </a:r>
            <a:r>
              <a:rPr lang="en-US" altLang="zh-CN" dirty="0" err="1">
                <a:ea typeface="宋体" charset="0"/>
                <a:cs typeface="宋体" charset="0"/>
              </a:rPr>
              <a:t>x</a:t>
            </a:r>
            <a:r>
              <a:rPr lang="en-US" altLang="zh-CN" i="1" baseline="-25000" dirty="0" err="1">
                <a:ea typeface="宋体" charset="0"/>
                <a:cs typeface="宋体" charset="0"/>
              </a:rPr>
              <a:t>k</a:t>
            </a:r>
            <a:r>
              <a:rPr lang="en-US" altLang="zh-CN" dirty="0">
                <a:ea typeface="宋体" charset="0"/>
                <a:cs typeface="宋体" charset="0"/>
              </a:rPr>
              <a:t>}.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51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19776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3600" dirty="0">
                <a:latin typeface="+mn-lt"/>
                <a:ea typeface="宋体" charset="0"/>
                <a:cs typeface="宋体" charset="0"/>
              </a:rPr>
              <a:t>E.g., from 3 to 2 dimensions</a:t>
            </a:r>
          </a:p>
        </p:txBody>
      </p:sp>
      <p:cxnSp>
        <p:nvCxnSpPr>
          <p:cNvPr id="50179" name="AutoShape 3"/>
          <p:cNvCxnSpPr>
            <a:cxnSpLocks noChangeShapeType="1"/>
          </p:cNvCxnSpPr>
          <p:nvPr/>
        </p:nvCxnSpPr>
        <p:spPr bwMode="auto">
          <a:xfrm>
            <a:off x="2209800" y="3625032"/>
            <a:ext cx="26670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180" name="AutoShape 4"/>
          <p:cNvCxnSpPr>
            <a:cxnSpLocks noChangeShapeType="1"/>
          </p:cNvCxnSpPr>
          <p:nvPr/>
        </p:nvCxnSpPr>
        <p:spPr bwMode="auto">
          <a:xfrm flipV="1">
            <a:off x="2209800" y="1720032"/>
            <a:ext cx="0" cy="1905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181" name="AutoShape 5"/>
          <p:cNvCxnSpPr>
            <a:cxnSpLocks noChangeShapeType="1"/>
          </p:cNvCxnSpPr>
          <p:nvPr/>
        </p:nvCxnSpPr>
        <p:spPr bwMode="auto">
          <a:xfrm flipH="1">
            <a:off x="457200" y="3625032"/>
            <a:ext cx="1752600" cy="1066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182" name="AutoShape 6"/>
          <p:cNvCxnSpPr>
            <a:cxnSpLocks noChangeShapeType="1"/>
          </p:cNvCxnSpPr>
          <p:nvPr/>
        </p:nvCxnSpPr>
        <p:spPr bwMode="auto">
          <a:xfrm flipV="1">
            <a:off x="2209800" y="2939232"/>
            <a:ext cx="1905000" cy="685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183" name="AutoShape 7"/>
          <p:cNvCxnSpPr>
            <a:cxnSpLocks noChangeShapeType="1"/>
          </p:cNvCxnSpPr>
          <p:nvPr/>
        </p:nvCxnSpPr>
        <p:spPr bwMode="auto">
          <a:xfrm>
            <a:off x="2209800" y="3625032"/>
            <a:ext cx="1600200" cy="685800"/>
          </a:xfrm>
          <a:prstGeom prst="straightConnector1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184" name="AutoShape 8"/>
          <p:cNvCxnSpPr>
            <a:cxnSpLocks noChangeShapeType="1"/>
          </p:cNvCxnSpPr>
          <p:nvPr/>
        </p:nvCxnSpPr>
        <p:spPr bwMode="auto">
          <a:xfrm flipV="1">
            <a:off x="2209800" y="2101032"/>
            <a:ext cx="914400" cy="15240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185" name="AutoShape 9"/>
          <p:cNvCxnSpPr>
            <a:cxnSpLocks noChangeShapeType="1"/>
          </p:cNvCxnSpPr>
          <p:nvPr/>
        </p:nvCxnSpPr>
        <p:spPr bwMode="auto">
          <a:xfrm flipH="1" flipV="1">
            <a:off x="533400" y="2482032"/>
            <a:ext cx="1676400" cy="1143000"/>
          </a:xfrm>
          <a:prstGeom prst="straightConnector1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3124200" y="1796232"/>
            <a:ext cx="46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2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4038600" y="2710632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0188" name="Text Box 12"/>
          <p:cNvSpPr txBox="1">
            <a:spLocks noChangeArrowheads="1"/>
          </p:cNvSpPr>
          <p:nvPr/>
        </p:nvSpPr>
        <p:spPr bwMode="auto">
          <a:xfrm>
            <a:off x="76200" y="2329632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zh-CN" altLang="en-US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3657600" y="4210819"/>
            <a:ext cx="391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1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90" name="Text Box 14"/>
          <p:cNvSpPr txBox="1">
            <a:spLocks noChangeArrowheads="1"/>
          </p:cNvSpPr>
          <p:nvPr/>
        </p:nvSpPr>
        <p:spPr bwMode="auto">
          <a:xfrm>
            <a:off x="1809750" y="1477144"/>
            <a:ext cx="415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t 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3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215900" y="2223269"/>
            <a:ext cx="402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sz="200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baseline="-2500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92" name="Text Box 16"/>
          <p:cNvSpPr txBox="1">
            <a:spLocks noChangeArrowheads="1"/>
          </p:cNvSpPr>
          <p:nvPr/>
        </p:nvSpPr>
        <p:spPr bwMode="auto">
          <a:xfrm>
            <a:off x="209550" y="4509269"/>
            <a:ext cx="428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t 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193" name="Text Box 17"/>
          <p:cNvSpPr txBox="1">
            <a:spLocks noChangeArrowheads="1"/>
          </p:cNvSpPr>
          <p:nvPr/>
        </p:nvSpPr>
        <p:spPr bwMode="auto">
          <a:xfrm>
            <a:off x="4705350" y="3610744"/>
            <a:ext cx="4116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t 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1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cxnSp>
        <p:nvCxnSpPr>
          <p:cNvPr id="50194" name="AutoShape 18"/>
          <p:cNvCxnSpPr>
            <a:cxnSpLocks noChangeShapeType="1"/>
          </p:cNvCxnSpPr>
          <p:nvPr/>
        </p:nvCxnSpPr>
        <p:spPr bwMode="auto">
          <a:xfrm>
            <a:off x="6248400" y="4067944"/>
            <a:ext cx="2667000" cy="1588"/>
          </a:xfrm>
          <a:prstGeom prst="straightConnector1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8597900" y="4067944"/>
            <a:ext cx="3911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000" i="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sz="2000" i="0" baseline="-25000">
                <a:latin typeface="+mn-lt"/>
                <a:ea typeface="宋体" charset="0"/>
                <a:cs typeface="宋体" charset="0"/>
              </a:rPr>
              <a:t>1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cxnSp>
        <p:nvCxnSpPr>
          <p:cNvPr id="50196" name="AutoShape 20"/>
          <p:cNvCxnSpPr>
            <a:cxnSpLocks noChangeShapeType="1"/>
          </p:cNvCxnSpPr>
          <p:nvPr/>
        </p:nvCxnSpPr>
        <p:spPr bwMode="auto">
          <a:xfrm flipV="1">
            <a:off x="6248400" y="2162944"/>
            <a:ext cx="0" cy="1905000"/>
          </a:xfrm>
          <a:prstGeom prst="straightConnector1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0197" name="Rectangle 21"/>
          <p:cNvSpPr>
            <a:spLocks noChangeArrowheads="1"/>
          </p:cNvSpPr>
          <p:nvPr/>
        </p:nvSpPr>
        <p:spPr bwMode="auto">
          <a:xfrm>
            <a:off x="5867400" y="2010544"/>
            <a:ext cx="4026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00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sz="200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baseline="-25000">
              <a:latin typeface="+mn-lt"/>
              <a:ea typeface="宋体" charset="0"/>
              <a:cs typeface="宋体" charset="0"/>
            </a:endParaRPr>
          </a:p>
        </p:txBody>
      </p:sp>
      <p:cxnSp>
        <p:nvCxnSpPr>
          <p:cNvPr id="50198" name="AutoShape 22"/>
          <p:cNvCxnSpPr>
            <a:cxnSpLocks noChangeShapeType="1"/>
          </p:cNvCxnSpPr>
          <p:nvPr/>
        </p:nvCxnSpPr>
        <p:spPr bwMode="auto">
          <a:xfrm flipV="1">
            <a:off x="6248400" y="3382144"/>
            <a:ext cx="1905000" cy="6858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0199" name="AutoShape 23"/>
          <p:cNvCxnSpPr>
            <a:cxnSpLocks noChangeShapeType="1"/>
          </p:cNvCxnSpPr>
          <p:nvPr/>
        </p:nvCxnSpPr>
        <p:spPr bwMode="auto">
          <a:xfrm flipV="1">
            <a:off x="6248400" y="2543944"/>
            <a:ext cx="914400" cy="152400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0200" name="Text Box 24"/>
          <p:cNvSpPr txBox="1">
            <a:spLocks noChangeArrowheads="1"/>
          </p:cNvSpPr>
          <p:nvPr/>
        </p:nvSpPr>
        <p:spPr bwMode="auto">
          <a:xfrm>
            <a:off x="6921500" y="2253432"/>
            <a:ext cx="46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2</a:t>
            </a:r>
            <a:endParaRPr lang="en-US" altLang="zh-CN" sz="1800" i="0">
              <a:latin typeface="+mn-lt"/>
              <a:ea typeface="宋体" charset="0"/>
              <a:cs typeface="宋体" charset="0"/>
            </a:endParaRPr>
          </a:p>
        </p:txBody>
      </p:sp>
      <p:sp>
        <p:nvSpPr>
          <p:cNvPr id="50201" name="Text Box 25"/>
          <p:cNvSpPr txBox="1">
            <a:spLocks noChangeArrowheads="1"/>
          </p:cNvSpPr>
          <p:nvPr/>
        </p:nvSpPr>
        <p:spPr bwMode="auto">
          <a:xfrm>
            <a:off x="7988300" y="3091632"/>
            <a:ext cx="393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1800" i="0">
                <a:latin typeface="+mn-lt"/>
                <a:ea typeface="宋体" charset="0"/>
                <a:cs typeface="宋体" charset="0"/>
              </a:rPr>
              <a:t>d</a:t>
            </a:r>
            <a:r>
              <a:rPr lang="en-US" altLang="zh-CN" sz="1800" i="0" baseline="-25000">
                <a:latin typeface="+mn-lt"/>
                <a:ea typeface="宋体" charset="0"/>
                <a:cs typeface="宋体" charset="0"/>
              </a:rPr>
              <a:t>1</a:t>
            </a:r>
          </a:p>
        </p:txBody>
      </p:sp>
      <p:sp>
        <p:nvSpPr>
          <p:cNvPr id="50202" name="AutoShape 26"/>
          <p:cNvSpPr>
            <a:spLocks noChangeArrowheads="1"/>
          </p:cNvSpPr>
          <p:nvPr/>
        </p:nvSpPr>
        <p:spPr bwMode="auto">
          <a:xfrm>
            <a:off x="4953000" y="2924944"/>
            <a:ext cx="976313" cy="485775"/>
          </a:xfrm>
          <a:prstGeom prst="rightArrow">
            <a:avLst>
              <a:gd name="adj1" fmla="val 50000"/>
              <a:gd name="adj2" fmla="val 502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0203" name="Text Box 27"/>
          <p:cNvSpPr txBox="1">
            <a:spLocks noChangeArrowheads="1"/>
          </p:cNvSpPr>
          <p:nvPr/>
        </p:nvSpPr>
        <p:spPr bwMode="auto">
          <a:xfrm>
            <a:off x="1836738" y="4601344"/>
            <a:ext cx="56955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i="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1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 is a random direction in (t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1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,t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2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,t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3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) space.</a:t>
            </a:r>
          </a:p>
          <a:p>
            <a:r>
              <a:rPr lang="en-US" altLang="zh-CN" i="0">
                <a:latin typeface="+mn-lt"/>
                <a:ea typeface="宋体" charset="0"/>
                <a:cs typeface="宋体" charset="0"/>
              </a:rPr>
              <a:t>x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2 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is chosen randomly but orthogonal to x</a:t>
            </a:r>
            <a:r>
              <a:rPr lang="en-US" altLang="zh-CN" i="0" baseline="-25000">
                <a:latin typeface="+mn-lt"/>
                <a:ea typeface="宋体" charset="0"/>
                <a:cs typeface="宋体" charset="0"/>
              </a:rPr>
              <a:t>1</a:t>
            </a:r>
            <a:r>
              <a:rPr lang="en-US" altLang="zh-CN" i="0">
                <a:latin typeface="+mn-lt"/>
                <a:ea typeface="宋体" charset="0"/>
                <a:cs typeface="宋体" charset="0"/>
              </a:rPr>
              <a:t>.</a:t>
            </a:r>
          </a:p>
        </p:txBody>
      </p:sp>
      <p:sp>
        <p:nvSpPr>
          <p:cNvPr id="50204" name="AutoShape 28"/>
          <p:cNvSpPr>
            <a:spLocks noChangeArrowheads="1"/>
          </p:cNvSpPr>
          <p:nvPr/>
        </p:nvSpPr>
        <p:spPr bwMode="auto">
          <a:xfrm>
            <a:off x="4153697" y="5566127"/>
            <a:ext cx="3167403" cy="551498"/>
          </a:xfrm>
          <a:prstGeom prst="upArrowCallout">
            <a:avLst>
              <a:gd name="adj1" fmla="val 172922"/>
              <a:gd name="adj2" fmla="val 172922"/>
              <a:gd name="adj3" fmla="val 16667"/>
              <a:gd name="adj4" fmla="val 66667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altLang="zh-CN">
                <a:latin typeface="+mn-lt"/>
                <a:ea typeface="宋体" charset="0"/>
                <a:cs typeface="宋体" charset="0"/>
              </a:rPr>
              <a:t>Dot product of x</a:t>
            </a:r>
            <a:r>
              <a:rPr lang="en-US" altLang="zh-CN" baseline="-25000">
                <a:latin typeface="+mn-lt"/>
                <a:ea typeface="宋体" charset="0"/>
                <a:cs typeface="宋体" charset="0"/>
              </a:rPr>
              <a:t>1 </a:t>
            </a:r>
            <a:r>
              <a:rPr lang="en-US" altLang="zh-CN">
                <a:latin typeface="+mn-lt"/>
                <a:ea typeface="宋体" charset="0"/>
                <a:cs typeface="宋体" charset="0"/>
              </a:rPr>
              <a:t>and x</a:t>
            </a:r>
            <a:r>
              <a:rPr lang="en-US" altLang="zh-CN" baseline="-25000">
                <a:latin typeface="+mn-lt"/>
                <a:ea typeface="宋体" charset="0"/>
                <a:cs typeface="宋体" charset="0"/>
              </a:rPr>
              <a:t>2 </a:t>
            </a:r>
            <a:r>
              <a:rPr lang="en-US" altLang="zh-CN">
                <a:latin typeface="+mn-lt"/>
                <a:ea typeface="宋体" charset="0"/>
                <a:cs typeface="宋体" charset="0"/>
              </a:rPr>
              <a:t>is zero.</a:t>
            </a:r>
            <a:r>
              <a:rPr lang="en-US" altLang="zh-CN" baseline="-25000">
                <a:latin typeface="+mn-lt"/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29" name="Foliennummernplatzhalter 3"/>
          <p:cNvSpPr txBox="1">
            <a:spLocks/>
          </p:cNvSpPr>
          <p:nvPr/>
        </p:nvSpPr>
        <p:spPr>
          <a:xfrm>
            <a:off x="7956550" y="6369783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050" smtClean="0"/>
              <a:pPr algn="r">
                <a:defRPr/>
              </a:pPr>
              <a:t>56</a:t>
            </a:fld>
            <a:endParaRPr lang="de-DE" sz="1050"/>
          </a:p>
        </p:txBody>
      </p:sp>
    </p:spTree>
    <p:extLst>
      <p:ext uri="{BB962C8B-B14F-4D97-AF65-F5344CB8AC3E}">
        <p14:creationId xmlns:p14="http://schemas.microsoft.com/office/powerpoint/2010/main" val="253648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latin typeface="+mn-lt"/>
                <a:ea typeface="宋体" charset="0"/>
                <a:cs typeface="宋体" charset="0"/>
              </a:rPr>
              <a:t>Guarantee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With high probability, relative distances are (approximately) preserved by projection</a:t>
            </a:r>
          </a:p>
          <a:p>
            <a:pPr eaLnBrk="1" hangingPunct="1"/>
            <a:r>
              <a:rPr lang="en-US" altLang="zh-CN" dirty="0">
                <a:ea typeface="宋体" charset="0"/>
                <a:cs typeface="宋体" charset="0"/>
              </a:rPr>
              <a:t>But: expensive computations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61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+mn-lt"/>
                <a:ea typeface="ＭＳ Ｐゴシック" charset="0"/>
                <a:cs typeface="ＭＳ Ｐゴシック" charset="0"/>
              </a:rPr>
              <a:t>Mapping Data</a:t>
            </a:r>
          </a:p>
        </p:txBody>
      </p:sp>
      <p:sp>
        <p:nvSpPr>
          <p:cNvPr id="17414" name="Rechteck 5"/>
          <p:cNvSpPr>
            <a:spLocks noChangeArrowheads="1"/>
          </p:cNvSpPr>
          <p:nvPr/>
        </p:nvSpPr>
        <p:spPr bwMode="auto">
          <a:xfrm>
            <a:off x="2917304" y="6300028"/>
            <a:ext cx="46790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rgbClr val="0000FF"/>
                </a:solidFill>
                <a:latin typeface="+mn-lt"/>
              </a:rPr>
              <a:t>[Wikipedia]</a:t>
            </a:r>
            <a:endParaRPr lang="de-DE" sz="1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7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pic>
        <p:nvPicPr>
          <p:cNvPr id="2" name="Bild 1" descr="Mona_Lisa_with_eigenvect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96752"/>
            <a:ext cx="5342993" cy="4536504"/>
          </a:xfrm>
          <a:prstGeom prst="rect">
            <a:avLst/>
          </a:prstGeom>
        </p:spPr>
      </p:pic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660232" y="3284984"/>
            <a:ext cx="1752600" cy="644525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pic>
        <p:nvPicPr>
          <p:cNvPr id="1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207" y="3445321"/>
            <a:ext cx="12144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012160" y="1196975"/>
            <a:ext cx="2674640" cy="237604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altLang="zh-CN" dirty="0" smtClean="0">
                <a:ea typeface="宋体" charset="0"/>
                <a:cs typeface="宋体" charset="0"/>
              </a:rPr>
              <a:t>Red arrow </a:t>
            </a:r>
            <a:br>
              <a:rPr lang="en-US" altLang="zh-CN" dirty="0" smtClean="0">
                <a:ea typeface="宋体" charset="0"/>
                <a:cs typeface="宋体" charset="0"/>
              </a:rPr>
            </a:br>
            <a:r>
              <a:rPr lang="en-US" altLang="zh-CN" dirty="0" smtClean="0">
                <a:ea typeface="宋体" charset="0"/>
                <a:cs typeface="宋体" charset="0"/>
              </a:rPr>
              <a:t>not changed in sheer mapping</a:t>
            </a:r>
          </a:p>
          <a:p>
            <a:pPr eaLnBrk="1" hangingPunct="1"/>
            <a:r>
              <a:rPr lang="en-US" altLang="zh-CN" dirty="0" smtClean="0">
                <a:ea typeface="宋体" charset="0"/>
                <a:cs typeface="宋体" charset="0"/>
              </a:rPr>
              <a:t>Eigenvector</a:t>
            </a:r>
            <a:endParaRPr lang="en-US" altLang="zh-CN" dirty="0"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20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Eigenvalues &amp; Eigenvectors</a:t>
            </a:r>
          </a:p>
        </p:txBody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Eigenvectors</a:t>
            </a:r>
            <a:r>
              <a:rPr lang="en-US" sz="2400" b="1" dirty="0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(for a square 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 err="1">
                <a:ea typeface="ＭＳ Ｐゴシック" charset="0"/>
                <a:cs typeface="ＭＳ Ｐゴシック" charset="0"/>
                <a:sym typeface="Symbol" charset="0"/>
              </a:rPr>
              <a:t></a:t>
            </a:r>
            <a:r>
              <a:rPr lang="en-US" sz="2400" dirty="0" err="1">
                <a:ea typeface="ＭＳ Ｐゴシック" charset="0"/>
                <a:cs typeface="ＭＳ Ｐゴシック" charset="0"/>
              </a:rPr>
              <a:t>m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matrix </a:t>
            </a:r>
            <a:r>
              <a:rPr lang="en-US" sz="2400" b="1" dirty="0">
                <a:ea typeface="ＭＳ Ｐゴシック" charset="0"/>
                <a:cs typeface="ＭＳ Ｐゴシック" charset="0"/>
              </a:rPr>
              <a:t>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)</a:t>
            </a: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solidFill>
                <a:srgbClr val="0033CC"/>
              </a:solidFill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400" dirty="0">
                <a:solidFill>
                  <a:srgbClr val="0033CC"/>
                </a:solidFill>
                <a:ea typeface="ＭＳ Ｐゴシック" charset="0"/>
                <a:cs typeface="ＭＳ Ｐゴシック" charset="0"/>
              </a:rPr>
              <a:t>How many eigenvalues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are there at most?</a:t>
            </a:r>
            <a:endParaRPr lang="en-US" sz="2400" b="1" dirty="0">
              <a:solidFill>
                <a:srgbClr val="FF3300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4077072"/>
            <a:ext cx="7239000" cy="2128837"/>
            <a:chOff x="768" y="2775"/>
            <a:chExt cx="4560" cy="1341"/>
          </a:xfrm>
        </p:grpSpPr>
        <p:pic>
          <p:nvPicPr>
            <p:cNvPr id="18449" name="Picture 5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4" y="2775"/>
              <a:ext cx="263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0" name="Text Box 6"/>
            <p:cNvSpPr txBox="1">
              <a:spLocks noChangeArrowheads="1"/>
            </p:cNvSpPr>
            <p:nvPr/>
          </p:nvSpPr>
          <p:spPr bwMode="auto">
            <a:xfrm>
              <a:off x="873" y="3109"/>
              <a:ext cx="255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kumimoji="1" lang="en-US" i="0">
                  <a:latin typeface="+mn-lt"/>
                </a:rPr>
                <a:t>only has a non-zero solution if</a:t>
              </a:r>
              <a:r>
                <a:rPr kumimoji="1" lang="en-US" sz="2000" i="0">
                  <a:latin typeface="+mn-lt"/>
                </a:rPr>
                <a:t> </a:t>
              </a:r>
            </a:p>
          </p:txBody>
        </p:sp>
        <p:pic>
          <p:nvPicPr>
            <p:cNvPr id="18451" name="Picture 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3" y="3171"/>
              <a:ext cx="104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2" name="Text Box 8"/>
            <p:cNvSpPr txBox="1">
              <a:spLocks noChangeArrowheads="1"/>
            </p:cNvSpPr>
            <p:nvPr/>
          </p:nvSpPr>
          <p:spPr bwMode="auto">
            <a:xfrm>
              <a:off x="768" y="3476"/>
              <a:ext cx="456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kumimoji="1" lang="en-US" sz="2000" i="0" dirty="0" smtClean="0">
                  <a:latin typeface="+mn-lt"/>
                </a:rPr>
                <a:t>This </a:t>
              </a:r>
              <a:r>
                <a:rPr kumimoji="1" lang="en-US" sz="2000" i="0" dirty="0">
                  <a:latin typeface="+mn-lt"/>
                </a:rPr>
                <a:t>is a m-</a:t>
              </a:r>
              <a:r>
                <a:rPr kumimoji="1" lang="en-US" sz="2000" i="0" dirty="0" err="1">
                  <a:latin typeface="+mn-lt"/>
                </a:rPr>
                <a:t>th</a:t>
              </a:r>
              <a:r>
                <a:rPr kumimoji="1" lang="en-US" sz="2000" i="0" dirty="0">
                  <a:latin typeface="+mn-lt"/>
                </a:rPr>
                <a:t> order equation in </a:t>
              </a:r>
              <a:r>
                <a:rPr kumimoji="1" lang="el-GR" sz="2000" i="0" dirty="0">
                  <a:latin typeface="+mn-lt"/>
                </a:rPr>
                <a:t>λ</a:t>
              </a:r>
              <a:r>
                <a:rPr kumimoji="1" lang="en-US" sz="2000" i="0" dirty="0">
                  <a:latin typeface="+mn-lt"/>
                </a:rPr>
                <a:t> which can have </a:t>
              </a:r>
              <a:r>
                <a:rPr kumimoji="1" lang="en-US" sz="2000" i="0" dirty="0">
                  <a:solidFill>
                    <a:srgbClr val="FF3300"/>
                  </a:solidFill>
                  <a:latin typeface="+mn-lt"/>
                </a:rPr>
                <a:t>at most m distinct solutions</a:t>
              </a:r>
              <a:r>
                <a:rPr kumimoji="1" lang="en-US" sz="2000" i="0" dirty="0">
                  <a:latin typeface="+mn-lt"/>
                </a:rPr>
                <a:t> </a:t>
              </a:r>
              <a:r>
                <a:rPr kumimoji="1" lang="en-US" sz="1800" i="0" dirty="0">
                  <a:latin typeface="+mn-lt"/>
                </a:rPr>
                <a:t>(roots of the characteristic polynomial) – </a:t>
              </a:r>
              <a:r>
                <a:rPr kumimoji="1" lang="en-US" sz="1800" i="0" u="sng" dirty="0">
                  <a:latin typeface="+mn-lt"/>
                </a:rPr>
                <a:t>can be complex even though </a:t>
              </a:r>
              <a:r>
                <a:rPr kumimoji="1" lang="en-US" sz="1800" b="1" i="0" u="sng" dirty="0">
                  <a:latin typeface="+mn-lt"/>
                </a:rPr>
                <a:t>S</a:t>
              </a:r>
              <a:r>
                <a:rPr kumimoji="1" lang="en-US" sz="1800" i="0" u="sng" dirty="0">
                  <a:latin typeface="+mn-lt"/>
                </a:rPr>
                <a:t> is real.</a:t>
              </a:r>
              <a:endParaRPr kumimoji="1" lang="el-GR" sz="1800" i="0" u="sng" dirty="0">
                <a:latin typeface="+mn-lt"/>
              </a:endParaRPr>
            </a:p>
          </p:txBody>
        </p:sp>
      </p:grpSp>
      <p:sp>
        <p:nvSpPr>
          <p:cNvPr id="18437" name="Rectangle 9"/>
          <p:cNvSpPr>
            <a:spLocks noChangeArrowheads="1"/>
          </p:cNvSpPr>
          <p:nvPr/>
        </p:nvSpPr>
        <p:spPr bwMode="auto">
          <a:xfrm>
            <a:off x="3505200" y="1772816"/>
            <a:ext cx="1752600" cy="644525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EAEAEA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pic>
        <p:nvPicPr>
          <p:cNvPr id="18438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1933153"/>
            <a:ext cx="121443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439" name="AutoShape 11"/>
          <p:cNvCxnSpPr>
            <a:cxnSpLocks noChangeShapeType="1"/>
          </p:cNvCxnSpPr>
          <p:nvPr/>
        </p:nvCxnSpPr>
        <p:spPr bwMode="auto">
          <a:xfrm flipV="1">
            <a:off x="3367088" y="2136353"/>
            <a:ext cx="747712" cy="549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8440" name="AutoShape 12"/>
          <p:cNvCxnSpPr>
            <a:cxnSpLocks noChangeShapeType="1"/>
            <a:stCxn id="18441" idx="0"/>
          </p:cNvCxnSpPr>
          <p:nvPr/>
        </p:nvCxnSpPr>
        <p:spPr bwMode="auto">
          <a:xfrm flipH="1" flipV="1">
            <a:off x="4759326" y="2231604"/>
            <a:ext cx="349250" cy="3794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4426210" y="2611016"/>
            <a:ext cx="13647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sz="2000" i="0">
                <a:latin typeface="+mn-lt"/>
              </a:rPr>
              <a:t>eigenvalue</a:t>
            </a:r>
          </a:p>
        </p:txBody>
      </p:sp>
      <p:pic>
        <p:nvPicPr>
          <p:cNvPr id="18442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68216"/>
            <a:ext cx="830263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15"/>
          <p:cNvSpPr txBox="1">
            <a:spLocks noChangeArrowheads="1"/>
          </p:cNvSpPr>
          <p:nvPr/>
        </p:nvSpPr>
        <p:spPr bwMode="auto">
          <a:xfrm>
            <a:off x="1972855" y="2611016"/>
            <a:ext cx="21852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kumimoji="1" lang="en-US" sz="2000" i="0">
                <a:latin typeface="+mn-lt"/>
              </a:rPr>
              <a:t>(right) eigenvector</a:t>
            </a:r>
          </a:p>
        </p:txBody>
      </p:sp>
      <p:pic>
        <p:nvPicPr>
          <p:cNvPr id="1844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52341"/>
            <a:ext cx="1692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172200" y="2004591"/>
            <a:ext cx="2589213" cy="985837"/>
            <a:chOff x="4080" y="1296"/>
            <a:chExt cx="1631" cy="621"/>
          </a:xfrm>
        </p:grpSpPr>
        <p:pic>
          <p:nvPicPr>
            <p:cNvPr id="18446" name="Picture 18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584"/>
              <a:ext cx="15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7" name="Rectangle 19"/>
            <p:cNvSpPr>
              <a:spLocks noChangeArrowheads="1"/>
            </p:cNvSpPr>
            <p:nvPr/>
          </p:nvSpPr>
          <p:spPr bwMode="auto">
            <a:xfrm>
              <a:off x="4142" y="1296"/>
              <a:ext cx="636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+mn-lt"/>
                </a:rPr>
                <a:t>Example</a:t>
              </a:r>
            </a:p>
          </p:txBody>
        </p:sp>
        <p:sp>
          <p:nvSpPr>
            <p:cNvPr id="18448" name="Rectangle 20"/>
            <p:cNvSpPr>
              <a:spLocks noChangeArrowheads="1"/>
            </p:cNvSpPr>
            <p:nvPr/>
          </p:nvSpPr>
          <p:spPr bwMode="auto">
            <a:xfrm>
              <a:off x="4080" y="1296"/>
              <a:ext cx="1631" cy="62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21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12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Parametric/field search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In these examples, we select field values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Values can be hierarchical, e.g.,</a:t>
            </a:r>
          </a:p>
          <a:p>
            <a:pPr lvl="1" eaLnBrk="1" hangingPunct="1"/>
            <a:r>
              <a:rPr lang="en-US" sz="2400" u="sng" dirty="0">
                <a:ea typeface="ＭＳ Ｐゴシック" charset="0"/>
              </a:rPr>
              <a:t>Geography</a:t>
            </a:r>
            <a:r>
              <a:rPr lang="en-US" sz="2400" dirty="0">
                <a:ea typeface="ＭＳ Ｐゴシック" charset="0"/>
              </a:rPr>
              <a:t>: Continent </a:t>
            </a:r>
            <a:r>
              <a:rPr lang="en-US" sz="2400" dirty="0">
                <a:ea typeface="ＭＳ Ｐゴシック" charset="0"/>
                <a:sym typeface="Symbol" charset="0"/>
              </a:rPr>
              <a:t></a:t>
            </a:r>
            <a:r>
              <a:rPr lang="en-US" sz="2400" dirty="0">
                <a:ea typeface="ＭＳ Ｐゴシック" charset="0"/>
              </a:rPr>
              <a:t> Country </a:t>
            </a:r>
            <a:r>
              <a:rPr lang="en-US" sz="2400" dirty="0">
                <a:ea typeface="ＭＳ Ｐゴシック" charset="0"/>
                <a:sym typeface="Symbol" charset="0"/>
              </a:rPr>
              <a:t></a:t>
            </a:r>
            <a:r>
              <a:rPr lang="en-US" sz="2400" dirty="0">
                <a:ea typeface="ＭＳ Ｐゴシック" charset="0"/>
              </a:rPr>
              <a:t> State </a:t>
            </a:r>
            <a:r>
              <a:rPr lang="en-US" sz="2400" dirty="0">
                <a:ea typeface="ＭＳ Ｐゴシック" charset="0"/>
                <a:sym typeface="Symbol" charset="0"/>
              </a:rPr>
              <a:t></a:t>
            </a:r>
            <a:r>
              <a:rPr lang="en-US" sz="2400" dirty="0">
                <a:ea typeface="ＭＳ Ｐゴシック" charset="0"/>
              </a:rPr>
              <a:t> City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A paradigm for navigating through the document collection, e.g.,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“Aerospace companies in Brazil” can be arrived at first by selecting </a:t>
            </a:r>
            <a:r>
              <a:rPr lang="en-US" sz="2400" u="sng" dirty="0">
                <a:ea typeface="ＭＳ Ｐゴシック" charset="0"/>
              </a:rPr>
              <a:t>Geography</a:t>
            </a:r>
            <a:r>
              <a:rPr lang="en-US" sz="2400" dirty="0">
                <a:ea typeface="ＭＳ Ｐゴシック" charset="0"/>
              </a:rPr>
              <a:t> then </a:t>
            </a:r>
            <a:r>
              <a:rPr lang="en-US" sz="2400" u="sng" dirty="0">
                <a:ea typeface="ＭＳ Ｐゴシック" charset="0"/>
              </a:rPr>
              <a:t>Line of Business</a:t>
            </a:r>
            <a:r>
              <a:rPr lang="en-US" sz="2400" dirty="0">
                <a:ea typeface="ＭＳ Ｐゴシック" charset="0"/>
              </a:rPr>
              <a:t>, or vice versa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Filter </a:t>
            </a:r>
            <a:r>
              <a:rPr lang="en-US" sz="2400" dirty="0" smtClean="0">
                <a:ea typeface="ＭＳ Ｐゴシック" charset="0"/>
              </a:rPr>
              <a:t>docs and </a:t>
            </a:r>
            <a:r>
              <a:rPr lang="en-US" sz="2400" dirty="0">
                <a:ea typeface="ＭＳ Ｐゴシック" charset="0"/>
              </a:rPr>
              <a:t>run text searches scoped to subset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5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Singular Value Decomposition</a:t>
            </a:r>
          </a:p>
        </p:txBody>
      </p:sp>
      <p:grpSp>
        <p:nvGrpSpPr>
          <p:cNvPr id="19462" name="Group 3"/>
          <p:cNvGrpSpPr>
            <a:grpSpLocks/>
          </p:cNvGrpSpPr>
          <p:nvPr/>
        </p:nvGrpSpPr>
        <p:grpSpPr bwMode="auto">
          <a:xfrm>
            <a:off x="3742954" y="2213595"/>
            <a:ext cx="3195638" cy="1171575"/>
            <a:chOff x="2248" y="1632"/>
            <a:chExt cx="2013" cy="738"/>
          </a:xfrm>
        </p:grpSpPr>
        <p:graphicFrame>
          <p:nvGraphicFramePr>
            <p:cNvPr id="19460" name="Object 4"/>
            <p:cNvGraphicFramePr>
              <a:graphicFrameLocks noChangeAspect="1"/>
            </p:cNvGraphicFramePr>
            <p:nvPr/>
          </p:nvGraphicFramePr>
          <p:xfrm>
            <a:off x="2352" y="1632"/>
            <a:ext cx="1065" cy="3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26" name="Formel" r:id="rId3" imgW="672840" imgH="203040" progId="Equation.3">
                    <p:embed/>
                  </p:oleObj>
                </mc:Choice>
                <mc:Fallback>
                  <p:oleObj name="Formel" r:id="rId3" imgW="67284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2" y="1632"/>
                          <a:ext cx="1065" cy="32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9" name="Rectangle 5"/>
            <p:cNvSpPr>
              <a:spLocks noChangeArrowheads="1"/>
            </p:cNvSpPr>
            <p:nvPr/>
          </p:nvSpPr>
          <p:spPr bwMode="auto">
            <a:xfrm>
              <a:off x="2248" y="2137"/>
              <a:ext cx="439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latin typeface="+mn-lt"/>
                  <a:cs typeface="Arial" charset="0"/>
                </a:rPr>
                <a:t>m</a:t>
              </a:r>
              <a:r>
                <a:rPr lang="en-US">
                  <a:latin typeface="+mn-lt"/>
                  <a:cs typeface="Arial" charset="0"/>
                  <a:sym typeface="Symbol" charset="0"/>
                </a:rPr>
                <a:t>m</a:t>
              </a: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19470" name="Rectangle 6"/>
            <p:cNvSpPr>
              <a:spLocks noChangeArrowheads="1"/>
            </p:cNvSpPr>
            <p:nvPr/>
          </p:nvSpPr>
          <p:spPr bwMode="auto">
            <a:xfrm>
              <a:off x="2892" y="2137"/>
              <a:ext cx="398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latin typeface="+mn-lt"/>
                  <a:cs typeface="Arial" charset="0"/>
                </a:rPr>
                <a:t>m</a:t>
              </a:r>
              <a:r>
                <a:rPr lang="en-US">
                  <a:latin typeface="+mn-lt"/>
                  <a:cs typeface="Arial" charset="0"/>
                  <a:sym typeface="Symbol" charset="0"/>
                </a:rPr>
                <a:t>n</a:t>
              </a: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19471" name="Rectangle 7"/>
            <p:cNvSpPr>
              <a:spLocks noChangeArrowheads="1"/>
            </p:cNvSpPr>
            <p:nvPr/>
          </p:nvSpPr>
          <p:spPr bwMode="auto">
            <a:xfrm>
              <a:off x="3669" y="2137"/>
              <a:ext cx="592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latin typeface="+mn-lt"/>
                  <a:cs typeface="Arial" charset="0"/>
                </a:rPr>
                <a:t>V is n</a:t>
              </a:r>
              <a:r>
                <a:rPr lang="en-US">
                  <a:latin typeface="+mn-lt"/>
                  <a:cs typeface="Arial" charset="0"/>
                  <a:sym typeface="Symbol" charset="0"/>
                </a:rPr>
                <a:t>n</a:t>
              </a:r>
              <a:endParaRPr lang="en-US">
                <a:latin typeface="+mn-lt"/>
                <a:cs typeface="Arial" charset="0"/>
              </a:endParaRPr>
            </a:p>
          </p:txBody>
        </p:sp>
        <p:sp>
          <p:nvSpPr>
            <p:cNvPr id="19472" name="Line 8"/>
            <p:cNvSpPr>
              <a:spLocks noChangeShapeType="1"/>
            </p:cNvSpPr>
            <p:nvPr/>
          </p:nvSpPr>
          <p:spPr bwMode="auto">
            <a:xfrm flipV="1">
              <a:off x="2544" y="1920"/>
              <a:ext cx="24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9473" name="Line 9"/>
            <p:cNvSpPr>
              <a:spLocks noChangeShapeType="1"/>
            </p:cNvSpPr>
            <p:nvPr/>
          </p:nvSpPr>
          <p:spPr bwMode="auto">
            <a:xfrm flipV="1">
              <a:off x="3024" y="1920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  <p:sp>
          <p:nvSpPr>
            <p:cNvPr id="19474" name="Line 10"/>
            <p:cNvSpPr>
              <a:spLocks noChangeShapeType="1"/>
            </p:cNvSpPr>
            <p:nvPr/>
          </p:nvSpPr>
          <p:spPr bwMode="auto">
            <a:xfrm flipH="1" flipV="1">
              <a:off x="3216" y="1920"/>
              <a:ext cx="28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de-DE">
                <a:latin typeface="+mn-lt"/>
              </a:endParaRPr>
            </a:p>
          </p:txBody>
        </p:sp>
      </p:grpSp>
      <p:sp>
        <p:nvSpPr>
          <p:cNvPr id="19463" name="Text Box 11"/>
          <p:cNvSpPr txBox="1">
            <a:spLocks noChangeArrowheads="1"/>
          </p:cNvSpPr>
          <p:nvPr/>
        </p:nvSpPr>
        <p:spPr bwMode="auto">
          <a:xfrm>
            <a:off x="386977" y="1196752"/>
            <a:ext cx="804039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600" i="0" dirty="0">
                <a:latin typeface="+mn-lt"/>
                <a:cs typeface="Arial" charset="0"/>
              </a:rPr>
              <a:t>For an </a:t>
            </a:r>
            <a:r>
              <a:rPr lang="en-US" sz="2600" i="0" dirty="0" err="1">
                <a:latin typeface="+mn-lt"/>
                <a:cs typeface="Arial" charset="0"/>
              </a:rPr>
              <a:t>m</a:t>
            </a:r>
            <a:r>
              <a:rPr lang="en-US" sz="2600" i="0" dirty="0" err="1" smtClean="0">
                <a:latin typeface="+mn-lt"/>
                <a:cs typeface="Arial" charset="0"/>
                <a:sym typeface="Symbol" charset="0"/>
              </a:rPr>
              <a:t></a:t>
            </a:r>
            <a:r>
              <a:rPr lang="en-US" sz="2600" i="0" dirty="0" err="1" smtClean="0">
                <a:latin typeface="+mn-lt"/>
                <a:cs typeface="Arial" charset="0"/>
              </a:rPr>
              <a:t>n</a:t>
            </a:r>
            <a:r>
              <a:rPr lang="en-US" sz="2600" i="0" dirty="0" smtClean="0">
                <a:latin typeface="+mn-lt"/>
                <a:cs typeface="Arial" charset="0"/>
              </a:rPr>
              <a:t> </a:t>
            </a:r>
            <a:r>
              <a:rPr lang="en-US" sz="2600" i="0" dirty="0">
                <a:latin typeface="+mn-lt"/>
                <a:cs typeface="Arial" charset="0"/>
              </a:rPr>
              <a:t>matrix </a:t>
            </a:r>
            <a:r>
              <a:rPr lang="en-US" sz="3000" b="1" i="0" dirty="0">
                <a:latin typeface="+mn-lt"/>
                <a:cs typeface="Arial" charset="0"/>
              </a:rPr>
              <a:t>A</a:t>
            </a:r>
            <a:r>
              <a:rPr lang="en-US" sz="2600" b="1" i="0" dirty="0">
                <a:latin typeface="+mn-lt"/>
                <a:cs typeface="Arial" charset="0"/>
              </a:rPr>
              <a:t> </a:t>
            </a:r>
            <a:r>
              <a:rPr lang="en-US" sz="2600" i="0" dirty="0">
                <a:latin typeface="+mn-lt"/>
                <a:cs typeface="Arial" charset="0"/>
              </a:rPr>
              <a:t>of rank r there exists a factorization</a:t>
            </a:r>
          </a:p>
          <a:p>
            <a:r>
              <a:rPr lang="en-US" sz="2600" i="0" dirty="0">
                <a:latin typeface="+mn-lt"/>
                <a:cs typeface="Arial" charset="0"/>
              </a:rPr>
              <a:t>(Singular Value Decomposition = </a:t>
            </a:r>
            <a:r>
              <a:rPr lang="en-US" sz="2600" b="1" i="0" dirty="0">
                <a:solidFill>
                  <a:srgbClr val="FF3300"/>
                </a:solidFill>
                <a:latin typeface="+mn-lt"/>
                <a:cs typeface="Arial" charset="0"/>
              </a:rPr>
              <a:t>SVD</a:t>
            </a:r>
            <a:r>
              <a:rPr lang="en-US" sz="2600" i="0" dirty="0">
                <a:latin typeface="+mn-lt"/>
                <a:cs typeface="Arial" charset="0"/>
              </a:rPr>
              <a:t>) as follows:</a:t>
            </a:r>
          </a:p>
        </p:txBody>
      </p:sp>
      <p:sp>
        <p:nvSpPr>
          <p:cNvPr id="798732" name="Text Box 12"/>
          <p:cNvSpPr txBox="1">
            <a:spLocks noChangeArrowheads="1"/>
          </p:cNvSpPr>
          <p:nvPr/>
        </p:nvSpPr>
        <p:spPr bwMode="auto">
          <a:xfrm>
            <a:off x="463177" y="3629645"/>
            <a:ext cx="76704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A50021"/>
              </a:buClr>
              <a:buSzPct val="60000"/>
              <a:buFont typeface="Wingdings" charset="0"/>
              <a:buNone/>
            </a:pPr>
            <a:r>
              <a:rPr lang="en-US" sz="2600" i="0">
                <a:latin typeface="+mn-lt"/>
                <a:cs typeface="Arial" charset="0"/>
              </a:rPr>
              <a:t>The columns of </a:t>
            </a:r>
            <a:r>
              <a:rPr lang="en-US" sz="2600" b="1" i="0">
                <a:latin typeface="+mn-lt"/>
                <a:cs typeface="Arial" charset="0"/>
              </a:rPr>
              <a:t>U</a:t>
            </a:r>
            <a:r>
              <a:rPr lang="en-US" sz="2600" i="0">
                <a:latin typeface="+mn-lt"/>
                <a:cs typeface="Arial" charset="0"/>
              </a:rPr>
              <a:t> are orthogonal eigenvectors of </a:t>
            </a:r>
            <a:r>
              <a:rPr lang="en-US" sz="2600" b="1" i="0">
                <a:latin typeface="+mn-lt"/>
                <a:cs typeface="Arial" charset="0"/>
              </a:rPr>
              <a:t>AA</a:t>
            </a:r>
            <a:r>
              <a:rPr lang="en-US" sz="2600" b="1" i="0" baseline="30000">
                <a:latin typeface="+mn-lt"/>
                <a:cs typeface="Arial" charset="0"/>
              </a:rPr>
              <a:t>T</a:t>
            </a:r>
            <a:r>
              <a:rPr lang="en-US" sz="2600" i="0">
                <a:latin typeface="+mn-lt"/>
                <a:cs typeface="Arial" charset="0"/>
              </a:rPr>
              <a:t>.</a:t>
            </a:r>
            <a:endParaRPr lang="en-US" i="0">
              <a:latin typeface="+mn-lt"/>
              <a:cs typeface="Arial" charset="0"/>
            </a:endParaRPr>
          </a:p>
        </p:txBody>
      </p:sp>
      <p:sp>
        <p:nvSpPr>
          <p:cNvPr id="798733" name="Text Box 13"/>
          <p:cNvSpPr txBox="1">
            <a:spLocks noChangeArrowheads="1"/>
          </p:cNvSpPr>
          <p:nvPr/>
        </p:nvSpPr>
        <p:spPr bwMode="auto">
          <a:xfrm>
            <a:off x="445715" y="4194795"/>
            <a:ext cx="765515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A50021"/>
              </a:buClr>
              <a:buSzPct val="60000"/>
              <a:buFont typeface="Wingdings" charset="0"/>
              <a:buNone/>
            </a:pPr>
            <a:r>
              <a:rPr lang="en-US" sz="2600" i="0">
                <a:latin typeface="+mn-lt"/>
                <a:cs typeface="Arial" charset="0"/>
              </a:rPr>
              <a:t>The columns of </a:t>
            </a:r>
            <a:r>
              <a:rPr lang="en-US" sz="2600" b="1" i="0">
                <a:latin typeface="+mn-lt"/>
                <a:cs typeface="Arial" charset="0"/>
              </a:rPr>
              <a:t>V</a:t>
            </a:r>
            <a:r>
              <a:rPr lang="en-US" sz="2600" i="0">
                <a:latin typeface="+mn-lt"/>
                <a:cs typeface="Arial" charset="0"/>
              </a:rPr>
              <a:t> are orthogonal eigenvectors of </a:t>
            </a:r>
            <a:r>
              <a:rPr lang="en-US" sz="2600" b="1" i="0">
                <a:latin typeface="+mn-lt"/>
                <a:cs typeface="Arial" charset="0"/>
              </a:rPr>
              <a:t>A</a:t>
            </a:r>
            <a:r>
              <a:rPr lang="en-US" sz="2600" b="1" i="0" baseline="30000">
                <a:latin typeface="+mn-lt"/>
                <a:cs typeface="Arial" charset="0"/>
              </a:rPr>
              <a:t>T</a:t>
            </a:r>
            <a:r>
              <a:rPr lang="en-US" sz="2600" b="1" i="0">
                <a:latin typeface="+mn-lt"/>
                <a:cs typeface="Arial" charset="0"/>
              </a:rPr>
              <a:t>A</a:t>
            </a:r>
            <a:r>
              <a:rPr lang="en-US" sz="2600" i="0">
                <a:latin typeface="+mn-lt"/>
                <a:cs typeface="Arial" charset="0"/>
              </a:rPr>
              <a:t>.</a:t>
            </a:r>
            <a:endParaRPr lang="en-US" i="0">
              <a:latin typeface="+mn-lt"/>
              <a:cs typeface="Arial" charset="0"/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79052" y="4728195"/>
            <a:ext cx="8053388" cy="1609725"/>
            <a:chOff x="192" y="3216"/>
            <a:chExt cx="5073" cy="1014"/>
          </a:xfrm>
        </p:grpSpPr>
        <p:graphicFrame>
          <p:nvGraphicFramePr>
            <p:cNvPr id="19458" name="Object 2"/>
            <p:cNvGraphicFramePr>
              <a:graphicFrameLocks noChangeAspect="1"/>
            </p:cNvGraphicFramePr>
            <p:nvPr/>
          </p:nvGraphicFramePr>
          <p:xfrm>
            <a:off x="2143" y="3552"/>
            <a:ext cx="73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27" name="Equation" r:id="rId5" imgW="583920" imgH="266400" progId="Equation.3">
                    <p:embed/>
                  </p:oleObj>
                </mc:Choice>
                <mc:Fallback>
                  <p:oleObj name="Equation" r:id="rId5" imgW="583920" imgH="266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3" y="3552"/>
                          <a:ext cx="73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459" name="Object 3"/>
            <p:cNvGraphicFramePr>
              <a:graphicFrameLocks noChangeAspect="1"/>
            </p:cNvGraphicFramePr>
            <p:nvPr/>
          </p:nvGraphicFramePr>
          <p:xfrm>
            <a:off x="1584" y="3888"/>
            <a:ext cx="1710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28" name="Formel" r:id="rId7" imgW="1079280" imgH="215640" progId="Equation.3">
                    <p:embed/>
                  </p:oleObj>
                </mc:Choice>
                <mc:Fallback>
                  <p:oleObj name="Formel" r:id="rId7" imgW="10792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84" y="3888"/>
                          <a:ext cx="1710" cy="3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67" name="AutoShape 17"/>
            <p:cNvSpPr>
              <a:spLocks noChangeArrowheads="1"/>
            </p:cNvSpPr>
            <p:nvPr/>
          </p:nvSpPr>
          <p:spPr bwMode="auto">
            <a:xfrm>
              <a:off x="3679" y="3919"/>
              <a:ext cx="1586" cy="233"/>
            </a:xfrm>
            <a:prstGeom prst="leftArrowCallout">
              <a:avLst>
                <a:gd name="adj1" fmla="val 25000"/>
                <a:gd name="adj2" fmla="val 25000"/>
                <a:gd name="adj3" fmla="val 131519"/>
                <a:gd name="adj4" fmla="val 66667"/>
              </a:avLst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>
                  <a:latin typeface="+mn-lt"/>
                  <a:cs typeface="Arial" charset="0"/>
                </a:rPr>
                <a:t>Singular values.</a:t>
              </a:r>
            </a:p>
          </p:txBody>
        </p:sp>
        <p:sp>
          <p:nvSpPr>
            <p:cNvPr id="19468" name="Text Box 18"/>
            <p:cNvSpPr txBox="1">
              <a:spLocks noChangeArrowheads="1"/>
            </p:cNvSpPr>
            <p:nvPr/>
          </p:nvSpPr>
          <p:spPr bwMode="auto">
            <a:xfrm>
              <a:off x="192" y="3216"/>
              <a:ext cx="4854" cy="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600" i="0">
                  <a:latin typeface="+mn-lt"/>
                  <a:cs typeface="Arial" charset="0"/>
                </a:rPr>
                <a:t>Eigenvalues </a:t>
              </a:r>
              <a:r>
                <a:rPr lang="en-US" sz="2600" i="0">
                  <a:latin typeface="+mn-lt"/>
                  <a:cs typeface="Arial" charset="0"/>
                  <a:sym typeface="Symbol" charset="0"/>
                </a:rPr>
                <a:t></a:t>
              </a:r>
              <a:r>
                <a:rPr lang="en-US" sz="2600" i="0" baseline="-25000">
                  <a:latin typeface="+mn-lt"/>
                  <a:cs typeface="Arial" charset="0"/>
                  <a:sym typeface="Symbol" charset="0"/>
                </a:rPr>
                <a:t>1 </a:t>
              </a:r>
              <a:r>
                <a:rPr lang="en-US" sz="2600" i="0">
                  <a:latin typeface="+mn-lt"/>
                  <a:cs typeface="Arial" charset="0"/>
                  <a:sym typeface="Symbol" charset="0"/>
                </a:rPr>
                <a:t>… </a:t>
              </a:r>
              <a:r>
                <a:rPr lang="en-US" sz="2600" i="0" baseline="-25000">
                  <a:latin typeface="+mn-lt"/>
                  <a:cs typeface="Arial" charset="0"/>
                  <a:sym typeface="Symbol" charset="0"/>
                </a:rPr>
                <a:t>r</a:t>
              </a:r>
              <a:r>
                <a:rPr lang="en-US" sz="2600" i="0">
                  <a:latin typeface="+mn-lt"/>
                  <a:cs typeface="Arial" charset="0"/>
                </a:rPr>
                <a:t> of </a:t>
              </a:r>
              <a:r>
                <a:rPr lang="en-US" sz="2600" b="1" i="0">
                  <a:latin typeface="+mn-lt"/>
                  <a:cs typeface="Arial" charset="0"/>
                </a:rPr>
                <a:t>AA</a:t>
              </a:r>
              <a:r>
                <a:rPr lang="en-US" sz="2600" b="1" i="0" baseline="30000">
                  <a:latin typeface="+mn-lt"/>
                  <a:cs typeface="Arial" charset="0"/>
                </a:rPr>
                <a:t>T </a:t>
              </a:r>
              <a:r>
                <a:rPr lang="en-US" sz="2600" i="0">
                  <a:latin typeface="+mn-lt"/>
                  <a:cs typeface="Arial" charset="0"/>
                </a:rPr>
                <a:t>are the eigenvalues of </a:t>
              </a:r>
              <a:r>
                <a:rPr lang="en-US" sz="2600" b="1" i="0">
                  <a:latin typeface="+mn-lt"/>
                  <a:cs typeface="Arial" charset="0"/>
                </a:rPr>
                <a:t>A</a:t>
              </a:r>
              <a:r>
                <a:rPr lang="en-US" sz="2600" b="1" i="0" baseline="30000">
                  <a:latin typeface="+mn-lt"/>
                  <a:cs typeface="Arial" charset="0"/>
                </a:rPr>
                <a:t>T</a:t>
              </a:r>
              <a:r>
                <a:rPr lang="en-US" sz="2600" b="1" i="0">
                  <a:latin typeface="+mn-lt"/>
                  <a:cs typeface="Arial" charset="0"/>
                </a:rPr>
                <a:t>A</a:t>
              </a:r>
              <a:r>
                <a:rPr lang="en-US" sz="2600" i="0">
                  <a:latin typeface="+mn-lt"/>
                  <a:cs typeface="Arial" charset="0"/>
                </a:rPr>
                <a:t>.</a:t>
              </a:r>
            </a:p>
          </p:txBody>
        </p:sp>
      </p:grpSp>
      <p:sp>
        <p:nvSpPr>
          <p:cNvPr id="1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544518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414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32" grpId="0" autoUpdateAnimBg="0"/>
      <p:bldP spid="798733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SVD example</a:t>
            </a:r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909613" y="1711524"/>
            <a:ext cx="5860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>
                <a:latin typeface="+mn-lt"/>
                <a:cs typeface="Arial" charset="0"/>
              </a:rPr>
              <a:t>Let</a:t>
            </a: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623152"/>
              </p:ext>
            </p:extLst>
          </p:nvPr>
        </p:nvGraphicFramePr>
        <p:xfrm>
          <a:off x="1763688" y="1065411"/>
          <a:ext cx="1946275" cy="178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522" name="Equation" r:id="rId3" imgW="774360" imgH="711000" progId="Equation.3">
                  <p:embed/>
                </p:oleObj>
              </mc:Choice>
              <mc:Fallback>
                <p:oleObj name="Equation" r:id="rId3" imgW="774360" imgH="71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065411"/>
                        <a:ext cx="1946275" cy="178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8288" y="2949352"/>
            <a:ext cx="8108950" cy="2593975"/>
            <a:chOff x="432" y="2496"/>
            <a:chExt cx="5108" cy="1634"/>
          </a:xfrm>
        </p:grpSpPr>
        <p:sp>
          <p:nvSpPr>
            <p:cNvPr id="20488" name="Text Box 6"/>
            <p:cNvSpPr txBox="1">
              <a:spLocks noChangeArrowheads="1"/>
            </p:cNvSpPr>
            <p:nvPr/>
          </p:nvSpPr>
          <p:spPr bwMode="auto">
            <a:xfrm>
              <a:off x="758" y="2496"/>
              <a:ext cx="213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0">
                  <a:latin typeface="+mn-lt"/>
                  <a:cs typeface="Arial" charset="0"/>
                </a:rPr>
                <a:t>Thus m=3, n=2. Its SVD is</a:t>
              </a:r>
            </a:p>
          </p:txBody>
        </p:sp>
        <p:graphicFrame>
          <p:nvGraphicFramePr>
            <p:cNvPr id="20483" name="Object 3"/>
            <p:cNvGraphicFramePr>
              <a:graphicFrameLocks noChangeAspect="1"/>
            </p:cNvGraphicFramePr>
            <p:nvPr/>
          </p:nvGraphicFramePr>
          <p:xfrm>
            <a:off x="432" y="2928"/>
            <a:ext cx="5108" cy="1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523" name="Formel" r:id="rId5" imgW="3238200" imgH="761760" progId="Equation.3">
                    <p:embed/>
                  </p:oleObj>
                </mc:Choice>
                <mc:Fallback>
                  <p:oleObj name="Formel" r:id="rId5" imgW="3238200" imgH="7617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2" y="2928"/>
                          <a:ext cx="5108" cy="120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800776" name="Text Box 8"/>
          <p:cNvSpPr txBox="1">
            <a:spLocks noChangeArrowheads="1"/>
          </p:cNvSpPr>
          <p:nvPr/>
        </p:nvSpPr>
        <p:spPr bwMode="auto">
          <a:xfrm>
            <a:off x="1025501" y="5692552"/>
            <a:ext cx="57641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0">
                <a:latin typeface="+mn-lt"/>
                <a:cs typeface="Arial" charset="0"/>
              </a:rPr>
              <a:t>As opposed to the presentation in the example,</a:t>
            </a:r>
          </a:p>
          <a:p>
            <a:r>
              <a:rPr lang="en-US" sz="1800" i="0">
                <a:latin typeface="+mn-lt"/>
                <a:cs typeface="Arial" charset="0"/>
              </a:rPr>
              <a:t>typically, the singular values arranged in decreasing order.</a:t>
            </a:r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4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0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0776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7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412776"/>
            <a:ext cx="8075240" cy="4340696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SVD can be used to compute optimal </a:t>
            </a:r>
            <a:r>
              <a:rPr lang="en-US" sz="2400" dirty="0">
                <a:solidFill>
                  <a:srgbClr val="0033CC"/>
                </a:solidFill>
                <a:ea typeface="ＭＳ Ｐゴシック" charset="0"/>
              </a:rPr>
              <a:t>low-rank </a:t>
            </a:r>
            <a:r>
              <a:rPr lang="en-US" sz="2400" dirty="0" smtClean="0">
                <a:solidFill>
                  <a:srgbClr val="0033CC"/>
                </a:solidFill>
                <a:ea typeface="ＭＳ Ｐゴシック" charset="0"/>
              </a:rPr>
              <a:t>approximations</a:t>
            </a:r>
            <a:r>
              <a:rPr lang="en-US" sz="2400" dirty="0">
                <a:ea typeface="ＭＳ Ｐゴシック" charset="0"/>
              </a:rPr>
              <a:t> </a:t>
            </a:r>
            <a:r>
              <a:rPr lang="en-US" sz="2400" dirty="0" smtClean="0">
                <a:ea typeface="ＭＳ Ｐゴシック" charset="0"/>
              </a:rPr>
              <a:t>for a Matrix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ea typeface="ＭＳ Ｐゴシック" charset="0"/>
              </a:rPr>
              <a:t>A</a:t>
            </a:r>
            <a:r>
              <a:rPr lang="en-US" sz="2400" dirty="0" smtClean="0">
                <a:ea typeface="ＭＳ Ｐゴシック" charset="0"/>
              </a:rPr>
              <a:t> of rank </a:t>
            </a:r>
            <a:r>
              <a:rPr lang="en-US" sz="2400" dirty="0" smtClean="0">
                <a:solidFill>
                  <a:srgbClr val="3C8C93"/>
                </a:solidFill>
                <a:ea typeface="ＭＳ Ｐゴシック" charset="0"/>
              </a:rPr>
              <a:t>r</a:t>
            </a:r>
            <a:endParaRPr lang="en-US" sz="2400" dirty="0">
              <a:solidFill>
                <a:srgbClr val="3C8C93"/>
              </a:solidFill>
              <a:ea typeface="ＭＳ Ｐゴシック" charset="0"/>
            </a:endParaRPr>
          </a:p>
          <a:p>
            <a:pPr eaLnBrk="1" hangingPunct="1"/>
            <a:r>
              <a:rPr lang="en-US" sz="2400" dirty="0">
                <a:ea typeface="ＭＳ Ｐゴシック" charset="0"/>
              </a:rPr>
              <a:t>Approximation problem: Find </a:t>
            </a:r>
            <a:r>
              <a:rPr lang="en-US" sz="2400" dirty="0" err="1">
                <a:solidFill>
                  <a:srgbClr val="3C8C93"/>
                </a:solidFill>
                <a:ea typeface="ＭＳ Ｐゴシック" charset="0"/>
              </a:rPr>
              <a:t>A</a:t>
            </a:r>
            <a:r>
              <a:rPr lang="en-US" sz="2400" baseline="-25000" dirty="0" err="1">
                <a:solidFill>
                  <a:srgbClr val="3C8C93"/>
                </a:solidFill>
                <a:ea typeface="ＭＳ Ｐゴシック" charset="0"/>
              </a:rPr>
              <a:t>k</a:t>
            </a:r>
            <a:r>
              <a:rPr lang="en-US" sz="2400" b="1" dirty="0">
                <a:ea typeface="ＭＳ Ｐゴシック" charset="0"/>
              </a:rPr>
              <a:t> </a:t>
            </a:r>
            <a:r>
              <a:rPr lang="en-US" sz="2400" dirty="0">
                <a:ea typeface="ＭＳ Ｐゴシック" charset="0"/>
              </a:rPr>
              <a:t>of rank </a:t>
            </a:r>
            <a:r>
              <a:rPr lang="en-US" sz="2400" b="1" dirty="0">
                <a:solidFill>
                  <a:srgbClr val="3C8C93"/>
                </a:solidFill>
                <a:ea typeface="ＭＳ Ｐゴシック" charset="0"/>
              </a:rPr>
              <a:t>k</a:t>
            </a:r>
            <a:r>
              <a:rPr lang="en-US" sz="2400" dirty="0">
                <a:ea typeface="ＭＳ Ｐゴシック" charset="0"/>
              </a:rPr>
              <a:t> such that</a:t>
            </a: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400" dirty="0" err="1">
                <a:solidFill>
                  <a:srgbClr val="3C8C93"/>
                </a:solidFill>
                <a:ea typeface="ＭＳ Ｐゴシック" charset="0"/>
              </a:rPr>
              <a:t>A</a:t>
            </a:r>
            <a:r>
              <a:rPr lang="en-US" sz="2400" baseline="-25000" dirty="0" err="1">
                <a:solidFill>
                  <a:srgbClr val="3C8C93"/>
                </a:solidFill>
                <a:ea typeface="ＭＳ Ｐゴシック" charset="0"/>
              </a:rPr>
              <a:t>k</a:t>
            </a:r>
            <a:r>
              <a:rPr lang="en-US" sz="2400" dirty="0">
                <a:ea typeface="ＭＳ Ｐゴシック" charset="0"/>
              </a:rPr>
              <a:t> and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</a:rPr>
              <a:t>X</a:t>
            </a:r>
            <a:r>
              <a:rPr lang="en-US" sz="2400" dirty="0">
                <a:ea typeface="ＭＳ Ｐゴシック" charset="0"/>
              </a:rPr>
              <a:t> are both </a:t>
            </a:r>
            <a:r>
              <a:rPr lang="en-US" sz="2400" dirty="0" err="1">
                <a:solidFill>
                  <a:srgbClr val="3C8C93"/>
                </a:solidFill>
                <a:ea typeface="ＭＳ Ｐゴシック" charset="0"/>
              </a:rPr>
              <a:t>m</a:t>
            </a:r>
            <a:r>
              <a:rPr lang="en-US" sz="2400" dirty="0" err="1">
                <a:solidFill>
                  <a:srgbClr val="3C8C93"/>
                </a:solidFill>
                <a:ea typeface="ＭＳ Ｐゴシック" charset="0"/>
                <a:sym typeface="Symbol" charset="0"/>
              </a:rPr>
              <a:t>n</a:t>
            </a:r>
            <a:r>
              <a:rPr lang="en-US" sz="2400" dirty="0">
                <a:ea typeface="ＭＳ Ｐゴシック" charset="0"/>
                <a:sym typeface="Symbol" charset="0"/>
              </a:rPr>
              <a:t> </a:t>
            </a:r>
            <a:r>
              <a:rPr lang="en-US" sz="2400" dirty="0" smtClean="0">
                <a:ea typeface="ＭＳ Ｐゴシック" charset="0"/>
                <a:sym typeface="Symbol" charset="0"/>
              </a:rPr>
              <a:t>matrices</a:t>
            </a:r>
            <a:endParaRPr lang="en-US" sz="1800" dirty="0">
              <a:ea typeface="ＭＳ Ｐゴシック" charset="0"/>
              <a:sym typeface="Symbo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sz="2400" dirty="0">
                <a:ea typeface="ＭＳ Ｐゴシック" charset="0"/>
                <a:sym typeface="Symbol" charset="0"/>
              </a:rPr>
              <a:t>Typically, want </a:t>
            </a:r>
            <a:r>
              <a:rPr lang="en-US" sz="2400" dirty="0">
                <a:solidFill>
                  <a:srgbClr val="3C8C93"/>
                </a:solidFill>
                <a:ea typeface="ＭＳ Ｐゴシック" charset="0"/>
                <a:sym typeface="Symbol" charset="0"/>
              </a:rPr>
              <a:t>k &lt;&lt; </a:t>
            </a:r>
            <a:r>
              <a:rPr lang="en-US" sz="2400" dirty="0" smtClean="0">
                <a:solidFill>
                  <a:srgbClr val="3C8C93"/>
                </a:solidFill>
                <a:ea typeface="ＭＳ Ｐゴシック" charset="0"/>
                <a:sym typeface="Symbol" charset="0"/>
              </a:rPr>
              <a:t>r</a:t>
            </a:r>
            <a:endParaRPr lang="en-US" sz="32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>
              <a:lnSpc>
                <a:spcPct val="10000"/>
              </a:lnSpc>
            </a:pPr>
            <a:endParaRPr lang="en-US" sz="2400" dirty="0">
              <a:ea typeface="ＭＳ Ｐゴシック" charset="0"/>
            </a:endParaRPr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Low-rank Approximation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619672" y="2852936"/>
            <a:ext cx="6229350" cy="1438276"/>
            <a:chOff x="1308" y="2070"/>
            <a:chExt cx="3924" cy="906"/>
          </a:xfrm>
        </p:grpSpPr>
        <p:grpSp>
          <p:nvGrpSpPr>
            <p:cNvPr id="21510" name="Group 5"/>
            <p:cNvGrpSpPr>
              <a:grpSpLocks/>
            </p:cNvGrpSpPr>
            <p:nvPr/>
          </p:nvGrpSpPr>
          <p:grpSpPr bwMode="auto">
            <a:xfrm>
              <a:off x="3349" y="2256"/>
              <a:ext cx="1883" cy="720"/>
              <a:chOff x="3599" y="1824"/>
              <a:chExt cx="1883" cy="720"/>
            </a:xfrm>
          </p:grpSpPr>
          <p:sp>
            <p:nvSpPr>
              <p:cNvPr id="21511" name="Rectangle 6"/>
              <p:cNvSpPr>
                <a:spLocks noChangeArrowheads="1"/>
              </p:cNvSpPr>
              <p:nvPr/>
            </p:nvSpPr>
            <p:spPr bwMode="auto">
              <a:xfrm>
                <a:off x="4020" y="1824"/>
                <a:ext cx="108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kumimoji="1" lang="en-US" sz="1800">
                    <a:latin typeface="+mn-lt"/>
                  </a:rPr>
                  <a:t>Frobenius norm</a:t>
                </a:r>
              </a:p>
            </p:txBody>
          </p:sp>
          <p:cxnSp>
            <p:nvCxnSpPr>
              <p:cNvPr id="21512" name="AutoShape 7"/>
              <p:cNvCxnSpPr>
                <a:cxnSpLocks noChangeShapeType="1"/>
              </p:cNvCxnSpPr>
              <p:nvPr/>
            </p:nvCxnSpPr>
            <p:spPr bwMode="auto">
              <a:xfrm flipH="1">
                <a:off x="3599" y="1940"/>
                <a:ext cx="443" cy="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21513" name="Picture 8" descr="fimg338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2" y="2083"/>
                <a:ext cx="1210" cy="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1506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4495267"/>
                </p:ext>
              </p:extLst>
            </p:nvPr>
          </p:nvGraphicFramePr>
          <p:xfrm>
            <a:off x="1308" y="2070"/>
            <a:ext cx="2071" cy="5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202" name="Formel" r:id="rId4" imgW="1536700" imgH="393700" progId="Equation.3">
                    <p:embed/>
                  </p:oleObj>
                </mc:Choice>
                <mc:Fallback>
                  <p:oleObj name="Formel" r:id="rId4" imgW="1536700" imgH="3937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08" y="2070"/>
                          <a:ext cx="2071" cy="5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431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7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738313"/>
            <a:ext cx="8229600" cy="5576887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Solution via SVD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Low-rank Approximation</a:t>
            </a:r>
          </a:p>
        </p:txBody>
      </p:sp>
      <p:sp>
        <p:nvSpPr>
          <p:cNvPr id="22533" name="AutoShape 4"/>
          <p:cNvSpPr>
            <a:spLocks/>
          </p:cNvSpPr>
          <p:nvPr/>
        </p:nvSpPr>
        <p:spPr bwMode="auto">
          <a:xfrm rot="5400000">
            <a:off x="5745956" y="2483644"/>
            <a:ext cx="90488" cy="914400"/>
          </a:xfrm>
          <a:prstGeom prst="rightBrace">
            <a:avLst>
              <a:gd name="adj1" fmla="val 8421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4567238" y="2971800"/>
            <a:ext cx="233325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kumimoji="1" lang="en-US" sz="1800">
                <a:latin typeface="+mn-lt"/>
              </a:rPr>
              <a:t>set smallest r-k</a:t>
            </a:r>
          </a:p>
          <a:p>
            <a:r>
              <a:rPr kumimoji="1" lang="en-US" sz="1800">
                <a:latin typeface="+mn-lt"/>
              </a:rPr>
              <a:t>singular values to zero</a:t>
            </a: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717811"/>
              </p:ext>
            </p:extLst>
          </p:nvPr>
        </p:nvGraphicFramePr>
        <p:xfrm>
          <a:off x="1905000" y="2362200"/>
          <a:ext cx="487203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26" name="Formel" r:id="rId3" imgW="1942920" imgH="241200" progId="Equation.3">
                  <p:embed/>
                </p:oleObj>
              </mc:Choice>
              <mc:Fallback>
                <p:oleObj name="Formel" r:id="rId3" imgW="19429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2362200"/>
                        <a:ext cx="4872038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143000" y="3886200"/>
            <a:ext cx="7086600" cy="1765300"/>
            <a:chOff x="720" y="2826"/>
            <a:chExt cx="4464" cy="1112"/>
          </a:xfrm>
        </p:grpSpPr>
        <p:pic>
          <p:nvPicPr>
            <p:cNvPr id="22541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826"/>
              <a:ext cx="4464" cy="1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2" name="Rectangle 9"/>
            <p:cNvSpPr>
              <a:spLocks noChangeArrowheads="1"/>
            </p:cNvSpPr>
            <p:nvPr/>
          </p:nvSpPr>
          <p:spPr bwMode="auto">
            <a:xfrm>
              <a:off x="3583" y="3028"/>
              <a:ext cx="316" cy="488"/>
            </a:xfrm>
            <a:prstGeom prst="rect">
              <a:avLst/>
            </a:prstGeom>
            <a:solidFill>
              <a:srgbClr val="CC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543" name="Rectangle 10"/>
            <p:cNvSpPr>
              <a:spLocks noChangeArrowheads="1"/>
            </p:cNvSpPr>
            <p:nvPr/>
          </p:nvSpPr>
          <p:spPr bwMode="auto">
            <a:xfrm>
              <a:off x="4039" y="3386"/>
              <a:ext cx="1031" cy="262"/>
            </a:xfrm>
            <a:prstGeom prst="rect">
              <a:avLst/>
            </a:prstGeom>
            <a:solidFill>
              <a:srgbClr val="CC99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287588" y="4191002"/>
            <a:ext cx="5713412" cy="1296988"/>
            <a:chOff x="1441" y="2640"/>
            <a:chExt cx="3599" cy="817"/>
          </a:xfrm>
        </p:grpSpPr>
        <p:sp>
          <p:nvSpPr>
            <p:cNvPr id="22537" name="Text Box 16"/>
            <p:cNvSpPr txBox="1">
              <a:spLocks noChangeArrowheads="1"/>
            </p:cNvSpPr>
            <p:nvPr/>
          </p:nvSpPr>
          <p:spPr bwMode="auto">
            <a:xfrm>
              <a:off x="1441" y="3244"/>
              <a:ext cx="248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600">
                  <a:solidFill>
                    <a:schemeClr val="hlink"/>
                  </a:solidFill>
                  <a:latin typeface="+mn-lt"/>
                  <a:cs typeface="Arial" charset="0"/>
                </a:rPr>
                <a:t>k</a:t>
              </a:r>
            </a:p>
          </p:txBody>
        </p:sp>
        <p:sp>
          <p:nvSpPr>
            <p:cNvPr id="22538" name="Rectangle 17"/>
            <p:cNvSpPr>
              <a:spLocks noChangeArrowheads="1"/>
            </p:cNvSpPr>
            <p:nvPr/>
          </p:nvSpPr>
          <p:spPr bwMode="auto">
            <a:xfrm>
              <a:off x="3456" y="2640"/>
              <a:ext cx="96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539" name="Rectangle 18"/>
            <p:cNvSpPr>
              <a:spLocks noChangeArrowheads="1"/>
            </p:cNvSpPr>
            <p:nvPr/>
          </p:nvSpPr>
          <p:spPr bwMode="auto">
            <a:xfrm>
              <a:off x="4032" y="2832"/>
              <a:ext cx="1008" cy="96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540" name="Rectangle 19"/>
            <p:cNvSpPr>
              <a:spLocks noChangeArrowheads="1"/>
            </p:cNvSpPr>
            <p:nvPr/>
          </p:nvSpPr>
          <p:spPr bwMode="auto">
            <a:xfrm>
              <a:off x="2736" y="2640"/>
              <a:ext cx="96" cy="480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6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43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SVD Low-rank approximation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7620000" cy="4525962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0"/>
              </a:rPr>
              <a:t>A term</a:t>
            </a:r>
            <a:r>
              <a:rPr lang="en-US" sz="2400" dirty="0">
                <a:ea typeface="ＭＳ Ｐゴシック" charset="0"/>
              </a:rPr>
              <a:t>-doc matrix </a:t>
            </a:r>
            <a:r>
              <a:rPr lang="en-US" sz="2400" i="1" dirty="0">
                <a:ea typeface="ＭＳ Ｐゴシック" charset="0"/>
              </a:rPr>
              <a:t>A</a:t>
            </a:r>
            <a:r>
              <a:rPr lang="en-US" sz="2400" dirty="0">
                <a:ea typeface="ＭＳ Ｐゴシック" charset="0"/>
              </a:rPr>
              <a:t> may have </a:t>
            </a:r>
            <a:r>
              <a:rPr lang="en-US" sz="2400" i="1" dirty="0">
                <a:ea typeface="ＭＳ Ｐゴシック" charset="0"/>
              </a:rPr>
              <a:t>m=</a:t>
            </a:r>
            <a:r>
              <a:rPr lang="en-US" sz="2400" dirty="0">
                <a:ea typeface="ＭＳ Ｐゴシック" charset="0"/>
              </a:rPr>
              <a:t>50000, </a:t>
            </a:r>
            <a:r>
              <a:rPr lang="en-US" sz="2400" i="1" dirty="0">
                <a:ea typeface="ＭＳ Ｐゴシック" charset="0"/>
              </a:rPr>
              <a:t>n=</a:t>
            </a:r>
            <a:r>
              <a:rPr lang="en-US" sz="2400" dirty="0">
                <a:ea typeface="ＭＳ Ｐゴシック" charset="0"/>
              </a:rPr>
              <a:t>10 million (and rank close to 50000)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We can construct an approximation </a:t>
            </a:r>
            <a:r>
              <a:rPr lang="en-US" sz="2400" i="1" dirty="0">
                <a:ea typeface="ＭＳ Ｐゴシック" charset="0"/>
              </a:rPr>
              <a:t>A</a:t>
            </a:r>
            <a:r>
              <a:rPr lang="en-US" sz="2400" i="1" baseline="-25000" dirty="0">
                <a:ea typeface="ＭＳ Ｐゴシック" charset="0"/>
              </a:rPr>
              <a:t>100 </a:t>
            </a:r>
            <a:r>
              <a:rPr lang="en-US" sz="2400" dirty="0">
                <a:ea typeface="ＭＳ Ｐゴシック" charset="0"/>
              </a:rPr>
              <a:t>with rank 100.</a:t>
            </a:r>
          </a:p>
          <a:p>
            <a:pPr lvl="1" eaLnBrk="1" hangingPunct="1"/>
            <a:r>
              <a:rPr lang="en-US" sz="2000" u="sng" dirty="0">
                <a:ea typeface="ＭＳ Ｐゴシック" charset="0"/>
              </a:rPr>
              <a:t>Of all rank 100 matrices, it would have the lowest </a:t>
            </a:r>
            <a:r>
              <a:rPr lang="en-US" sz="2000" u="sng" dirty="0" err="1">
                <a:ea typeface="ＭＳ Ｐゴシック" charset="0"/>
              </a:rPr>
              <a:t>Frobenius</a:t>
            </a:r>
            <a:r>
              <a:rPr lang="en-US" sz="2000" u="sng" dirty="0">
                <a:ea typeface="ＭＳ Ｐゴシック" charset="0"/>
              </a:rPr>
              <a:t> error.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Great … but why would we??</a:t>
            </a:r>
          </a:p>
          <a:p>
            <a:pPr eaLnBrk="1" hangingPunct="1"/>
            <a:r>
              <a:rPr lang="en-US" sz="2400" dirty="0">
                <a:ea typeface="ＭＳ Ｐゴシック" charset="0"/>
              </a:rPr>
              <a:t>Answer: </a:t>
            </a:r>
            <a:r>
              <a:rPr lang="en-US" sz="2400" i="1" dirty="0">
                <a:ea typeface="ＭＳ Ｐゴシック" charset="0"/>
              </a:rPr>
              <a:t>Latent Semantic Indexing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555776" y="6165304"/>
            <a:ext cx="4563616" cy="461665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kumimoji="1" lang="en-US" sz="1200" dirty="0">
                <a:solidFill>
                  <a:srgbClr val="0000FF"/>
                </a:solidFill>
                <a:latin typeface="+mn-lt"/>
              </a:rPr>
              <a:t>C. </a:t>
            </a:r>
            <a:r>
              <a:rPr kumimoji="1" lang="en-US" sz="1200" dirty="0" err="1">
                <a:solidFill>
                  <a:srgbClr val="0000FF"/>
                </a:solidFill>
                <a:latin typeface="+mn-lt"/>
              </a:rPr>
              <a:t>Eckart</a:t>
            </a:r>
            <a:r>
              <a:rPr kumimoji="1" lang="en-US" sz="1200" dirty="0">
                <a:solidFill>
                  <a:srgbClr val="0000FF"/>
                </a:solidFill>
                <a:latin typeface="+mn-lt"/>
              </a:rPr>
              <a:t>, G. Young, The approximation of a matrix by another of lower rank. </a:t>
            </a:r>
            <a:r>
              <a:rPr kumimoji="1" lang="en-US" sz="1200" dirty="0" err="1">
                <a:solidFill>
                  <a:srgbClr val="0000FF"/>
                </a:solidFill>
                <a:latin typeface="+mn-lt"/>
              </a:rPr>
              <a:t>Psychometrika</a:t>
            </a:r>
            <a:r>
              <a:rPr kumimoji="1" lang="en-US" sz="1200" dirty="0">
                <a:solidFill>
                  <a:srgbClr val="0000FF"/>
                </a:solidFill>
                <a:latin typeface="+mn-lt"/>
              </a:rPr>
              <a:t>, 1, 211-218, </a:t>
            </a:r>
            <a:r>
              <a:rPr kumimoji="1" lang="en-US" sz="1200" b="1" dirty="0" smtClean="0">
                <a:solidFill>
                  <a:srgbClr val="FF0000"/>
                </a:solidFill>
                <a:latin typeface="+mn-lt"/>
              </a:rPr>
              <a:t>1936</a:t>
            </a:r>
            <a:endParaRPr kumimoji="1" lang="en-US" sz="12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55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What it is</a:t>
            </a:r>
          </a:p>
        </p:txBody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From term-doc matrix A, we compute the approximation </a:t>
            </a:r>
            <a:r>
              <a:rPr lang="en-US" sz="2800" i="1">
                <a:ea typeface="ＭＳ Ｐゴシック" charset="0"/>
              </a:rPr>
              <a:t>A</a:t>
            </a:r>
            <a:r>
              <a:rPr lang="en-US" sz="2800" i="1" baseline="-25000">
                <a:ea typeface="ＭＳ Ｐゴシック" charset="0"/>
              </a:rPr>
              <a:t>k.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There is a row for each term and a column for each doc in </a:t>
            </a:r>
            <a:r>
              <a:rPr lang="en-US" sz="2800" i="1">
                <a:ea typeface="ＭＳ Ｐゴシック" charset="0"/>
              </a:rPr>
              <a:t>A</a:t>
            </a:r>
            <a:r>
              <a:rPr lang="en-US" sz="2800" i="1" baseline="-25000">
                <a:ea typeface="ＭＳ Ｐゴシック" charset="0"/>
              </a:rPr>
              <a:t>k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Thus docs live in a space of </a:t>
            </a:r>
            <a:r>
              <a:rPr lang="en-US" sz="2800" i="1">
                <a:ea typeface="ＭＳ Ｐゴシック" charset="0"/>
              </a:rPr>
              <a:t>k&lt;&lt;r</a:t>
            </a:r>
            <a:r>
              <a:rPr lang="en-US" sz="2800">
                <a:ea typeface="ＭＳ Ｐゴシック" charset="0"/>
              </a:rPr>
              <a:t> dimensions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These dimensions are not the original axes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But why?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58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7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7939" grpId="0" build="p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Vector Space Model: Pros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Automatic</a:t>
            </a:r>
            <a:r>
              <a:rPr lang="en-US" sz="2400">
                <a:ea typeface="ＭＳ Ｐゴシック" charset="0"/>
                <a:cs typeface="ＭＳ Ｐゴシック" charset="0"/>
              </a:rPr>
              <a:t> selection of index terms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Partial matching</a:t>
            </a:r>
            <a:r>
              <a:rPr lang="en-US" sz="2400">
                <a:ea typeface="ＭＳ Ｐゴシック" charset="0"/>
                <a:cs typeface="ＭＳ Ｐゴシック" charset="0"/>
              </a:rPr>
              <a:t> of queries and documents </a:t>
            </a:r>
            <a:r>
              <a:rPr lang="en-US" sz="1800" i="1">
                <a:ea typeface="ＭＳ Ｐゴシック" charset="0"/>
                <a:cs typeface="ＭＳ Ｐゴシック" charset="0"/>
              </a:rPr>
              <a:t>(dealing with the case where no document contains all search terms)</a:t>
            </a:r>
            <a:endParaRPr lang="en-US" sz="240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Ranking</a:t>
            </a:r>
            <a:r>
              <a:rPr lang="en-US" sz="2400">
                <a:ea typeface="ＭＳ Ｐゴシック" charset="0"/>
                <a:cs typeface="ＭＳ Ｐゴシック" charset="0"/>
              </a:rPr>
              <a:t> according to </a:t>
            </a: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similarity score</a:t>
            </a:r>
            <a:r>
              <a:rPr lang="en-US" sz="2400">
                <a:ea typeface="ＭＳ Ｐゴシック" charset="0"/>
                <a:cs typeface="ＭＳ Ｐゴシック" charset="0"/>
              </a:rPr>
              <a:t> </a:t>
            </a:r>
            <a:r>
              <a:rPr lang="en-US" sz="1800" i="1">
                <a:ea typeface="ＭＳ Ｐゴシック" charset="0"/>
                <a:cs typeface="ＭＳ Ｐゴシック" charset="0"/>
              </a:rPr>
              <a:t>(dealing with large result sets)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b="1">
                <a:solidFill>
                  <a:srgbClr val="FF3300"/>
                </a:solidFill>
                <a:ea typeface="ＭＳ Ｐゴシック" charset="0"/>
                <a:cs typeface="ＭＳ Ｐゴシック" charset="0"/>
              </a:rPr>
              <a:t>Term weighting</a:t>
            </a:r>
            <a:r>
              <a:rPr lang="en-US" sz="2400">
                <a:ea typeface="ＭＳ Ｐゴシック" charset="0"/>
                <a:cs typeface="ＭＳ Ｐゴシック" charset="0"/>
              </a:rPr>
              <a:t> schemes </a:t>
            </a:r>
            <a:r>
              <a:rPr lang="en-US" sz="1800" i="1">
                <a:ea typeface="ＭＳ Ｐゴシック" charset="0"/>
                <a:cs typeface="ＭＳ Ｐゴシック" charset="0"/>
              </a:rPr>
              <a:t>(improves retrieval performance)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>
                <a:ea typeface="ＭＳ Ｐゴシック" charset="0"/>
                <a:cs typeface="ＭＳ Ｐゴシック" charset="0"/>
              </a:rPr>
              <a:t>Geometric foundation</a:t>
            </a:r>
          </a:p>
          <a:p>
            <a:pPr eaLnBrk="1" hangingPunct="1">
              <a:lnSpc>
                <a:spcPct val="90000"/>
              </a:lnSpc>
            </a:pPr>
            <a:endParaRPr lang="en-US" sz="240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188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Problems with Lexical Semantics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Ambiguity and association in natural language</a:t>
            </a:r>
          </a:p>
          <a:p>
            <a:pPr lvl="1" eaLnBrk="1" hangingPunct="1"/>
            <a:r>
              <a:rPr lang="en-US" sz="2400" b="1" dirty="0">
                <a:solidFill>
                  <a:srgbClr val="FF3300"/>
                </a:solidFill>
                <a:ea typeface="ＭＳ Ｐゴシック" charset="0"/>
              </a:rPr>
              <a:t>Polysemy</a:t>
            </a:r>
            <a:r>
              <a:rPr lang="en-US" sz="2400" dirty="0">
                <a:ea typeface="ＭＳ Ｐゴシック" charset="0"/>
              </a:rPr>
              <a:t>: Words often have a </a:t>
            </a:r>
            <a:r>
              <a:rPr lang="en-US" sz="2400" b="1" dirty="0">
                <a:solidFill>
                  <a:srgbClr val="0033CC"/>
                </a:solidFill>
                <a:ea typeface="ＭＳ Ｐゴシック" charset="0"/>
              </a:rPr>
              <a:t>multitude of meanings</a:t>
            </a:r>
            <a:r>
              <a:rPr lang="en-US" sz="2400" dirty="0">
                <a:ea typeface="ＭＳ Ｐゴシック" charset="0"/>
              </a:rPr>
              <a:t> and different types of usage (more severe in very heterogeneous collections).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The vector space model is unable to discriminate between different meanings of the same word.</a:t>
            </a:r>
          </a:p>
          <a:p>
            <a:pPr eaLnBrk="1" hangingPunct="1"/>
            <a:endParaRPr lang="en-US" sz="2800" dirty="0">
              <a:ea typeface="ＭＳ Ｐゴシック" charset="0"/>
            </a:endParaRPr>
          </a:p>
        </p:txBody>
      </p:sp>
      <p:pic>
        <p:nvPicPr>
          <p:cNvPr id="26628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49080"/>
            <a:ext cx="48355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9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Problems with Lexical Semantics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40768"/>
            <a:ext cx="7772400" cy="4876800"/>
          </a:xfrm>
        </p:spPr>
        <p:txBody>
          <a:bodyPr/>
          <a:lstStyle/>
          <a:p>
            <a:pPr lvl="1" eaLnBrk="1" hangingPunct="1"/>
            <a:r>
              <a:rPr lang="en-US" b="1" dirty="0">
                <a:solidFill>
                  <a:srgbClr val="FF3300"/>
                </a:solidFill>
                <a:ea typeface="ＭＳ Ｐゴシック" charset="0"/>
              </a:rPr>
              <a:t>Synonymy</a:t>
            </a:r>
            <a:r>
              <a:rPr lang="en-US" dirty="0">
                <a:ea typeface="ＭＳ Ｐゴシック" charset="0"/>
              </a:rPr>
              <a:t>: Different terms may have an </a:t>
            </a:r>
            <a:r>
              <a:rPr lang="en-US" b="1" dirty="0" smtClean="0">
                <a:solidFill>
                  <a:srgbClr val="0033CC"/>
                </a:solidFill>
                <a:ea typeface="ＭＳ Ｐゴシック" charset="0"/>
              </a:rPr>
              <a:t>identical </a:t>
            </a:r>
            <a:r>
              <a:rPr lang="en-US" b="1" dirty="0">
                <a:solidFill>
                  <a:srgbClr val="0033CC"/>
                </a:solidFill>
                <a:ea typeface="ＭＳ Ｐゴシック" charset="0"/>
              </a:rPr>
              <a:t>or a similar meaning</a:t>
            </a:r>
            <a:r>
              <a:rPr lang="en-US" dirty="0">
                <a:ea typeface="ＭＳ Ｐゴシック" charset="0"/>
              </a:rPr>
              <a:t> (weaker: words indicating the same topic).</a:t>
            </a:r>
          </a:p>
          <a:p>
            <a:pPr lvl="1" eaLnBrk="1" hangingPunct="1"/>
            <a:r>
              <a:rPr lang="en-US" dirty="0">
                <a:ea typeface="ＭＳ Ｐゴシック" charset="0"/>
              </a:rPr>
              <a:t>No associations between words are made in the vector space representation.</a:t>
            </a:r>
          </a:p>
        </p:txBody>
      </p:sp>
      <p:pic>
        <p:nvPicPr>
          <p:cNvPr id="2765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44391"/>
            <a:ext cx="48355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Polysemy and Context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>
              <a:spcBef>
                <a:spcPct val="0"/>
              </a:spcBef>
              <a:buClrTx/>
            </a:pPr>
            <a:r>
              <a:rPr lang="en-US" sz="2400" dirty="0">
                <a:ea typeface="ＭＳ Ｐゴシック" charset="0"/>
                <a:cs typeface="ＭＳ Ｐゴシック" charset="0"/>
              </a:rPr>
              <a:t>Document similarity on single word level: polysemy and context</a:t>
            </a:r>
          </a:p>
          <a:p>
            <a:pPr eaLnBrk="1" hangingPunct="1">
              <a:buFontTx/>
              <a:buChar char="•"/>
            </a:pPr>
            <a:endParaRPr lang="en-US" sz="2400" dirty="0"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681537" y="2209800"/>
            <a:ext cx="4386263" cy="4017963"/>
            <a:chOff x="2949" y="1392"/>
            <a:chExt cx="2763" cy="2531"/>
          </a:xfrm>
        </p:grpSpPr>
        <p:grpSp>
          <p:nvGrpSpPr>
            <p:cNvPr id="28687" name="Group 5"/>
            <p:cNvGrpSpPr>
              <a:grpSpLocks/>
            </p:cNvGrpSpPr>
            <p:nvPr/>
          </p:nvGrpSpPr>
          <p:grpSpPr bwMode="auto">
            <a:xfrm>
              <a:off x="4585" y="2796"/>
              <a:ext cx="1127" cy="1127"/>
              <a:chOff x="3408" y="2688"/>
              <a:chExt cx="1392" cy="1344"/>
            </a:xfrm>
          </p:grpSpPr>
          <p:sp>
            <p:nvSpPr>
              <p:cNvPr id="28694" name="AutoShape 6"/>
              <p:cNvSpPr>
                <a:spLocks noChangeArrowheads="1"/>
              </p:cNvSpPr>
              <p:nvPr/>
            </p:nvSpPr>
            <p:spPr bwMode="auto">
              <a:xfrm rot="5400000" flipH="1" flipV="1">
                <a:off x="3432" y="2664"/>
                <a:ext cx="1344" cy="1392"/>
              </a:xfrm>
              <a:prstGeom prst="horizontalScroll">
                <a:avLst>
                  <a:gd name="adj" fmla="val 12500"/>
                </a:avLst>
              </a:prstGeom>
              <a:solidFill>
                <a:srgbClr val="FF99FF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8695" name="Text Box 7"/>
              <p:cNvSpPr txBox="1">
                <a:spLocks noChangeArrowheads="1"/>
              </p:cNvSpPr>
              <p:nvPr/>
            </p:nvSpPr>
            <p:spPr bwMode="auto">
              <a:xfrm>
                <a:off x="3645" y="2831"/>
                <a:ext cx="932" cy="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80000"/>
                  </a:lnSpc>
                </a:pPr>
                <a:r>
                  <a:rPr lang="en-US" sz="2000" i="0">
                    <a:latin typeface="+mn-lt"/>
                  </a:rPr>
                  <a:t>car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000" i="0">
                    <a:latin typeface="+mn-lt"/>
                  </a:rPr>
                  <a:t>company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1600" i="0">
                    <a:latin typeface="+mn-lt"/>
                  </a:rPr>
                  <a:t>•••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000" i="0">
                    <a:latin typeface="+mn-lt"/>
                  </a:rPr>
                  <a:t>dodge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000" i="0">
                    <a:latin typeface="+mn-lt"/>
                  </a:rPr>
                  <a:t>ford</a:t>
                </a:r>
              </a:p>
            </p:txBody>
          </p:sp>
        </p:grpSp>
        <p:cxnSp>
          <p:nvCxnSpPr>
            <p:cNvPr id="28688" name="AutoShape 8"/>
            <p:cNvCxnSpPr>
              <a:cxnSpLocks noChangeShapeType="1"/>
              <a:stCxn id="28686" idx="3"/>
              <a:endCxn id="28694" idx="0"/>
            </p:cNvCxnSpPr>
            <p:nvPr/>
          </p:nvCxnSpPr>
          <p:spPr bwMode="auto">
            <a:xfrm>
              <a:off x="2949" y="2639"/>
              <a:ext cx="1777" cy="72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89" name="Text Box 9"/>
            <p:cNvSpPr txBox="1">
              <a:spLocks noChangeArrowheads="1"/>
            </p:cNvSpPr>
            <p:nvPr/>
          </p:nvSpPr>
          <p:spPr bwMode="auto">
            <a:xfrm>
              <a:off x="3648" y="2934"/>
              <a:ext cx="803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i="0">
                  <a:latin typeface="+mn-lt"/>
                </a:rPr>
                <a:t>meaning 2</a:t>
              </a:r>
            </a:p>
          </p:txBody>
        </p:sp>
        <p:sp>
          <p:nvSpPr>
            <p:cNvPr id="28690" name="AutoShape 10"/>
            <p:cNvSpPr>
              <a:spLocks noChangeArrowheads="1"/>
            </p:cNvSpPr>
            <p:nvPr/>
          </p:nvSpPr>
          <p:spPr bwMode="auto">
            <a:xfrm rot="5400000" flipH="1" flipV="1">
              <a:off x="4587" y="1423"/>
              <a:ext cx="1107" cy="1046"/>
            </a:xfrm>
            <a:prstGeom prst="horizontalScroll">
              <a:avLst>
                <a:gd name="adj" fmla="val 12500"/>
              </a:avLst>
            </a:prstGeom>
            <a:solidFill>
              <a:srgbClr val="CCFFCC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691" name="Text Box 11"/>
            <p:cNvSpPr txBox="1">
              <a:spLocks noChangeArrowheads="1"/>
            </p:cNvSpPr>
            <p:nvPr/>
          </p:nvSpPr>
          <p:spPr bwMode="auto">
            <a:xfrm>
              <a:off x="4789" y="1465"/>
              <a:ext cx="666" cy="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2000" i="0">
                  <a:latin typeface="+mn-lt"/>
                </a:rPr>
                <a:t>ring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i="0">
                  <a:latin typeface="+mn-lt"/>
                </a:rPr>
                <a:t>jupiter</a:t>
              </a:r>
            </a:p>
            <a:p>
              <a:pPr algn="ctr">
                <a:lnSpc>
                  <a:spcPct val="80000"/>
                </a:lnSpc>
              </a:pPr>
              <a:r>
                <a:rPr lang="en-US" sz="1600" i="0">
                  <a:latin typeface="+mn-lt"/>
                </a:rPr>
                <a:t>•••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i="0">
                  <a:latin typeface="+mn-lt"/>
                </a:rPr>
                <a:t>space</a:t>
              </a:r>
            </a:p>
            <a:p>
              <a:pPr algn="ctr">
                <a:lnSpc>
                  <a:spcPct val="80000"/>
                </a:lnSpc>
              </a:pPr>
              <a:r>
                <a:rPr lang="en-US" sz="2000" i="0">
                  <a:latin typeface="+mn-lt"/>
                </a:rPr>
                <a:t>voyager</a:t>
              </a:r>
            </a:p>
          </p:txBody>
        </p:sp>
        <p:cxnSp>
          <p:nvCxnSpPr>
            <p:cNvPr id="28692" name="AutoShape 12"/>
            <p:cNvCxnSpPr>
              <a:cxnSpLocks noChangeShapeType="1"/>
              <a:stCxn id="28686" idx="3"/>
              <a:endCxn id="28691" idx="1"/>
            </p:cNvCxnSpPr>
            <p:nvPr/>
          </p:nvCxnSpPr>
          <p:spPr bwMode="auto">
            <a:xfrm flipV="1">
              <a:off x="2949" y="1870"/>
              <a:ext cx="1840" cy="77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diamond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693" name="Text Box 13"/>
            <p:cNvSpPr txBox="1">
              <a:spLocks noChangeArrowheads="1"/>
            </p:cNvSpPr>
            <p:nvPr/>
          </p:nvSpPr>
          <p:spPr bwMode="auto">
            <a:xfrm>
              <a:off x="3696" y="2080"/>
              <a:ext cx="800" cy="2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b="1" i="0">
                  <a:latin typeface="+mn-lt"/>
                </a:rPr>
                <a:t>meaning 1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833438" y="3429000"/>
            <a:ext cx="4116387" cy="1541463"/>
            <a:chOff x="525" y="2154"/>
            <a:chExt cx="2593" cy="971"/>
          </a:xfrm>
        </p:grpSpPr>
        <p:grpSp>
          <p:nvGrpSpPr>
            <p:cNvPr id="28681" name="Group 15"/>
            <p:cNvGrpSpPr>
              <a:grpSpLocks/>
            </p:cNvGrpSpPr>
            <p:nvPr/>
          </p:nvGrpSpPr>
          <p:grpSpPr bwMode="auto">
            <a:xfrm>
              <a:off x="2112" y="2154"/>
              <a:ext cx="1006" cy="966"/>
              <a:chOff x="1728" y="1968"/>
              <a:chExt cx="1200" cy="1152"/>
            </a:xfrm>
          </p:grpSpPr>
          <p:sp>
            <p:nvSpPr>
              <p:cNvPr id="28685" name="AutoShape 16"/>
              <p:cNvSpPr>
                <a:spLocks noChangeArrowheads="1"/>
              </p:cNvSpPr>
              <p:nvPr/>
            </p:nvSpPr>
            <p:spPr bwMode="auto">
              <a:xfrm rot="5400000" flipH="1" flipV="1">
                <a:off x="1752" y="1944"/>
                <a:ext cx="1152" cy="1200"/>
              </a:xfrm>
              <a:prstGeom prst="horizontalScroll">
                <a:avLst>
                  <a:gd name="adj" fmla="val 12500"/>
                </a:avLst>
              </a:prstGeom>
              <a:solidFill>
                <a:srgbClr val="CCECFF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8686" name="Text Box 17"/>
              <p:cNvSpPr txBox="1">
                <a:spLocks noChangeArrowheads="1"/>
              </p:cNvSpPr>
              <p:nvPr/>
            </p:nvSpPr>
            <p:spPr bwMode="auto">
              <a:xfrm>
                <a:off x="1976" y="2068"/>
                <a:ext cx="750" cy="943"/>
              </a:xfrm>
              <a:prstGeom prst="rect">
                <a:avLst/>
              </a:prstGeom>
              <a:solidFill>
                <a:srgbClr val="CCEC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lnSpc>
                    <a:spcPct val="70000"/>
                  </a:lnSpc>
                </a:pPr>
                <a:r>
                  <a:rPr lang="en-US" sz="2800" i="0">
                    <a:latin typeface="+mn-lt"/>
                  </a:rPr>
                  <a:t>…</a:t>
                </a:r>
              </a:p>
              <a:p>
                <a:pPr algn="ctr"/>
                <a:r>
                  <a:rPr lang="en-US" i="0">
                    <a:latin typeface="+mn-lt"/>
                  </a:rPr>
                  <a:t>saturn</a:t>
                </a:r>
                <a:endParaRPr lang="en-US" sz="2800" i="0">
                  <a:latin typeface="+mn-lt"/>
                </a:endParaRPr>
              </a:p>
              <a:p>
                <a:pPr algn="ctr"/>
                <a:r>
                  <a:rPr lang="en-US" sz="2800" i="0">
                    <a:latin typeface="+mn-lt"/>
                  </a:rPr>
                  <a:t>...</a:t>
                </a:r>
              </a:p>
            </p:txBody>
          </p:sp>
        </p:grpSp>
        <p:sp>
          <p:nvSpPr>
            <p:cNvPr id="28682" name="AutoShape 18"/>
            <p:cNvSpPr>
              <a:spLocks noChangeArrowheads="1"/>
            </p:cNvSpPr>
            <p:nvPr/>
          </p:nvSpPr>
          <p:spPr bwMode="auto">
            <a:xfrm rot="5400000" flipH="1" flipV="1">
              <a:off x="565" y="2120"/>
              <a:ext cx="965" cy="1046"/>
            </a:xfrm>
            <a:prstGeom prst="horizontalScroll">
              <a:avLst>
                <a:gd name="adj" fmla="val 12500"/>
              </a:avLst>
            </a:prstGeom>
            <a:solidFill>
              <a:srgbClr val="FFFFCC"/>
            </a:solidFill>
            <a:ln w="571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683" name="Text Box 19"/>
            <p:cNvSpPr txBox="1">
              <a:spLocks noChangeArrowheads="1"/>
            </p:cNvSpPr>
            <p:nvPr/>
          </p:nvSpPr>
          <p:spPr bwMode="auto">
            <a:xfrm>
              <a:off x="756" y="2263"/>
              <a:ext cx="635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r>
                <a:rPr lang="en-US" i="0">
                  <a:latin typeface="+mn-lt"/>
                </a:rPr>
                <a:t>…</a:t>
              </a:r>
            </a:p>
            <a:p>
              <a:pPr algn="ctr"/>
              <a:r>
                <a:rPr lang="en-US" i="0">
                  <a:latin typeface="+mn-lt"/>
                </a:rPr>
                <a:t>planet</a:t>
              </a:r>
            </a:p>
            <a:p>
              <a:pPr algn="ctr"/>
              <a:r>
                <a:rPr lang="en-US" i="0">
                  <a:latin typeface="+mn-lt"/>
                </a:rPr>
                <a:t>...</a:t>
              </a:r>
            </a:p>
          </p:txBody>
        </p:sp>
        <p:cxnSp>
          <p:nvCxnSpPr>
            <p:cNvPr id="28684" name="AutoShape 20"/>
            <p:cNvCxnSpPr>
              <a:cxnSpLocks noChangeShapeType="1"/>
              <a:stCxn id="28683" idx="3"/>
              <a:endCxn id="28686" idx="1"/>
            </p:cNvCxnSpPr>
            <p:nvPr/>
          </p:nvCxnSpPr>
          <p:spPr bwMode="auto">
            <a:xfrm>
              <a:off x="1391" y="2606"/>
              <a:ext cx="929" cy="27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1619250" y="4114801"/>
            <a:ext cx="3257550" cy="2135491"/>
            <a:chOff x="672" y="2442"/>
            <a:chExt cx="2842" cy="1605"/>
          </a:xfrm>
        </p:grpSpPr>
        <p:sp>
          <p:nvSpPr>
            <p:cNvPr id="28679" name="Text Box 22"/>
            <p:cNvSpPr txBox="1">
              <a:spLocks noChangeArrowheads="1"/>
            </p:cNvSpPr>
            <p:nvPr/>
          </p:nvSpPr>
          <p:spPr bwMode="auto">
            <a:xfrm>
              <a:off x="672" y="3353"/>
              <a:ext cx="2842" cy="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i="0">
                  <a:latin typeface="+mn-lt"/>
                </a:rPr>
                <a:t>contribution to similarity, if used in 1</a:t>
              </a:r>
              <a:r>
                <a:rPr lang="en-US" sz="1800" i="0" baseline="30000">
                  <a:latin typeface="+mn-lt"/>
                </a:rPr>
                <a:t>st</a:t>
              </a:r>
              <a:r>
                <a:rPr lang="en-US" sz="1800" i="0">
                  <a:latin typeface="+mn-lt"/>
                </a:rPr>
                <a:t> meaning, but not if in 2</a:t>
              </a:r>
              <a:r>
                <a:rPr lang="en-US" sz="1800" i="0" baseline="30000">
                  <a:latin typeface="+mn-lt"/>
                </a:rPr>
                <a:t>nd</a:t>
              </a:r>
              <a:r>
                <a:rPr lang="en-US" sz="1800" i="0">
                  <a:latin typeface="+mn-lt"/>
                </a:rPr>
                <a:t> </a:t>
              </a:r>
            </a:p>
          </p:txBody>
        </p:sp>
        <p:cxnSp>
          <p:nvCxnSpPr>
            <p:cNvPr id="28680" name="AutoShape 23"/>
            <p:cNvCxnSpPr>
              <a:cxnSpLocks noChangeShapeType="1"/>
              <a:stCxn id="28679" idx="0"/>
            </p:cNvCxnSpPr>
            <p:nvPr/>
          </p:nvCxnSpPr>
          <p:spPr bwMode="auto">
            <a:xfrm flipH="1" flipV="1">
              <a:off x="1800" y="2442"/>
              <a:ext cx="293" cy="91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oval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21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latin typeface="+mn-lt"/>
                <a:ea typeface="ＭＳ Ｐゴシック" charset="0"/>
                <a:cs typeface="ＭＳ Ｐゴシック" charset="0"/>
              </a:rPr>
              <a:t>Index support for parametric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Must be able to support queries of the form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Find </a:t>
            </a:r>
            <a:r>
              <a:rPr lang="en-US" sz="2400" dirty="0" err="1">
                <a:ea typeface="ＭＳ Ｐゴシック" charset="0"/>
              </a:rPr>
              <a:t>pdf</a:t>
            </a:r>
            <a:r>
              <a:rPr lang="en-US" sz="2400" dirty="0">
                <a:ea typeface="ＭＳ Ｐゴシック" charset="0"/>
              </a:rPr>
              <a:t> documents that contain “</a:t>
            </a:r>
            <a:r>
              <a:rPr lang="en-US" sz="2400" dirty="0" err="1">
                <a:ea typeface="ＭＳ Ｐゴシック" charset="0"/>
              </a:rPr>
              <a:t>stanford</a:t>
            </a:r>
            <a:r>
              <a:rPr lang="en-US" sz="2400" dirty="0">
                <a:ea typeface="ＭＳ Ｐゴシック" charset="0"/>
              </a:rPr>
              <a:t> university”</a:t>
            </a:r>
          </a:p>
          <a:p>
            <a:pPr lvl="1" eaLnBrk="1" hangingPunct="1"/>
            <a:r>
              <a:rPr lang="en-US" sz="2400" dirty="0">
                <a:ea typeface="ＭＳ Ｐゴシック" charset="0"/>
              </a:rPr>
              <a:t>A field selection (on doc format) and a phrase query</a:t>
            </a:r>
          </a:p>
          <a:p>
            <a:pPr eaLnBrk="1" hangingPunct="1"/>
            <a:r>
              <a:rPr lang="en-US" sz="2800" dirty="0">
                <a:ea typeface="ＭＳ Ｐゴシック" charset="0"/>
              </a:rPr>
              <a:t>Field selection – use inverted index of </a:t>
            </a:r>
            <a:r>
              <a:rPr lang="en-US" sz="2800" dirty="0" smtClean="0">
                <a:ea typeface="ＭＳ Ｐゴシック" charset="0"/>
              </a:rPr>
              <a:t/>
            </a:r>
            <a:br>
              <a:rPr lang="en-US" sz="2800" dirty="0" smtClean="0">
                <a:ea typeface="ＭＳ Ｐゴシック" charset="0"/>
              </a:rPr>
            </a:br>
            <a:r>
              <a:rPr lang="en-US" sz="2800" dirty="0" smtClean="0">
                <a:ea typeface="ＭＳ Ｐゴシック" charset="0"/>
              </a:rPr>
              <a:t>field </a:t>
            </a:r>
            <a:r>
              <a:rPr lang="en-US" sz="2800" dirty="0">
                <a:ea typeface="ＭＳ Ｐゴシック" charset="0"/>
              </a:rPr>
              <a:t>values </a:t>
            </a:r>
            <a:r>
              <a:rPr lang="en-US" sz="2800" dirty="0">
                <a:ea typeface="ＭＳ Ｐゴシック" charset="0"/>
                <a:sym typeface="Symbol" charset="0"/>
              </a:rPr>
              <a:t></a:t>
            </a:r>
            <a:r>
              <a:rPr lang="en-US" sz="2800" dirty="0">
                <a:ea typeface="ＭＳ Ｐゴシック" charset="0"/>
              </a:rPr>
              <a:t> </a:t>
            </a:r>
            <a:r>
              <a:rPr lang="en-US" sz="2800" dirty="0" err="1">
                <a:ea typeface="ＭＳ Ｐゴシック" charset="0"/>
              </a:rPr>
              <a:t>docids</a:t>
            </a:r>
            <a:endParaRPr lang="en-US" sz="2800" dirty="0">
              <a:ea typeface="ＭＳ Ｐゴシック" charset="0"/>
            </a:endParaRPr>
          </a:p>
          <a:p>
            <a:pPr lvl="1" eaLnBrk="1" hangingPunct="1"/>
            <a:r>
              <a:rPr lang="en-US" sz="2400" dirty="0">
                <a:ea typeface="ＭＳ Ｐゴシック" charset="0"/>
              </a:rPr>
              <a:t>Organized by field name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970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Latent Semantic Indexing (LSI)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>
                <a:ea typeface="ＭＳ Ｐゴシック" charset="0"/>
              </a:rPr>
              <a:t>Perform a </a:t>
            </a:r>
            <a:r>
              <a:rPr lang="en-US" sz="2400" b="1">
                <a:solidFill>
                  <a:srgbClr val="FF3300"/>
                </a:solidFill>
                <a:ea typeface="ＭＳ Ｐゴシック" charset="0"/>
              </a:rPr>
              <a:t>low-rank approximation</a:t>
            </a:r>
            <a:r>
              <a:rPr lang="en-US" sz="2400">
                <a:ea typeface="ＭＳ Ｐゴシック" charset="0"/>
              </a:rPr>
              <a:t> of </a:t>
            </a:r>
            <a:r>
              <a:rPr lang="en-US" sz="2400" b="1">
                <a:solidFill>
                  <a:srgbClr val="FF3300"/>
                </a:solidFill>
                <a:ea typeface="ＭＳ Ｐゴシック" charset="0"/>
              </a:rPr>
              <a:t>document-term matrix </a:t>
            </a:r>
            <a:r>
              <a:rPr lang="en-US" sz="2400">
                <a:ea typeface="ＭＳ Ｐゴシック" charset="0"/>
              </a:rPr>
              <a:t>(typical rank </a:t>
            </a:r>
            <a:r>
              <a:rPr lang="en-US" sz="2400" b="1">
                <a:solidFill>
                  <a:srgbClr val="0033CC"/>
                </a:solidFill>
                <a:ea typeface="ＭＳ Ｐゴシック" charset="0"/>
              </a:rPr>
              <a:t>100-300</a:t>
            </a:r>
            <a:r>
              <a:rPr lang="en-US" sz="2400">
                <a:ea typeface="ＭＳ Ｐゴシック" charset="0"/>
              </a:rPr>
              <a:t>)</a:t>
            </a:r>
          </a:p>
          <a:p>
            <a:pPr eaLnBrk="1" hangingPunct="1"/>
            <a:r>
              <a:rPr lang="en-US" sz="2400">
                <a:ea typeface="ＭＳ Ｐゴシック" charset="0"/>
              </a:rPr>
              <a:t>General idea</a:t>
            </a:r>
          </a:p>
          <a:p>
            <a:pPr lvl="1" eaLnBrk="1" hangingPunct="1"/>
            <a:r>
              <a:rPr lang="en-US" sz="2000" u="sng">
                <a:ea typeface="ＭＳ Ｐゴシック" charset="0"/>
              </a:rPr>
              <a:t>Map documents (</a:t>
            </a:r>
            <a:r>
              <a:rPr lang="en-US" sz="2000" i="1" u="sng">
                <a:ea typeface="ＭＳ Ｐゴシック" charset="0"/>
              </a:rPr>
              <a:t>and</a:t>
            </a:r>
            <a:r>
              <a:rPr lang="en-US" sz="2000" u="sng">
                <a:ea typeface="ＭＳ Ｐゴシック" charset="0"/>
              </a:rPr>
              <a:t> terms) to a </a:t>
            </a:r>
            <a:r>
              <a:rPr lang="en-US" sz="2000" b="1" u="sng">
                <a:solidFill>
                  <a:srgbClr val="FF3300"/>
                </a:solidFill>
                <a:ea typeface="ＭＳ Ｐゴシック" charset="0"/>
              </a:rPr>
              <a:t>low-dimensional</a:t>
            </a:r>
            <a:r>
              <a:rPr lang="en-US" sz="2000" u="sng">
                <a:ea typeface="ＭＳ Ｐゴシック" charset="0"/>
              </a:rPr>
              <a:t> representation.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Design a mapping such that the low-dimensional space reflects </a:t>
            </a:r>
            <a:r>
              <a:rPr lang="en-US" sz="2000" b="1">
                <a:solidFill>
                  <a:srgbClr val="FF3300"/>
                </a:solidFill>
                <a:ea typeface="ＭＳ Ｐゴシック" charset="0"/>
              </a:rPr>
              <a:t>semantic associations</a:t>
            </a:r>
            <a:r>
              <a:rPr lang="en-US" sz="2000">
                <a:ea typeface="ＭＳ Ｐゴシック" charset="0"/>
              </a:rPr>
              <a:t> (latent semantic space).</a:t>
            </a:r>
          </a:p>
          <a:p>
            <a:pPr lvl="1" eaLnBrk="1" hangingPunct="1"/>
            <a:r>
              <a:rPr lang="en-US" sz="2000">
                <a:ea typeface="ＭＳ Ｐゴシック" charset="0"/>
              </a:rPr>
              <a:t>Compute document similarity based on the </a:t>
            </a:r>
            <a:r>
              <a:rPr lang="en-US" sz="2000" b="1">
                <a:solidFill>
                  <a:srgbClr val="FF3300"/>
                </a:solidFill>
                <a:ea typeface="ＭＳ Ｐゴシック" charset="0"/>
              </a:rPr>
              <a:t>inner product</a:t>
            </a:r>
            <a:r>
              <a:rPr lang="en-US" sz="2000">
                <a:ea typeface="ＭＳ Ｐゴシック" charset="0"/>
              </a:rPr>
              <a:t> in this </a:t>
            </a:r>
            <a:r>
              <a:rPr lang="en-US" sz="2000" b="1">
                <a:solidFill>
                  <a:srgbClr val="0033CC"/>
                </a:solidFill>
                <a:ea typeface="ＭＳ Ｐゴシック" charset="0"/>
              </a:rPr>
              <a:t>latent semantic space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Goals of LSI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>
                <a:ea typeface="ＭＳ Ｐゴシック" charset="0"/>
                <a:cs typeface="ＭＳ Ｐゴシック" charset="0"/>
              </a:rPr>
              <a:t>Similar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terms map to similar 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locations 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in low dimensional </a:t>
            </a:r>
            <a:r>
              <a:rPr lang="en-US" sz="2800" dirty="0" smtClean="0">
                <a:ea typeface="ＭＳ Ｐゴシック" charset="0"/>
                <a:cs typeface="ＭＳ Ｐゴシック" charset="0"/>
              </a:rPr>
              <a:t>space</a:t>
            </a:r>
            <a:endParaRPr lang="en-US" sz="2800" dirty="0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ea typeface="ＭＳ Ｐゴシック" charset="0"/>
                <a:cs typeface="ＭＳ Ｐゴシック" charset="0"/>
              </a:rPr>
              <a:t>Noise reduction by dimension reduction</a:t>
            </a:r>
            <a:endParaRPr lang="en-US" sz="34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pic>
        <p:nvPicPr>
          <p:cNvPr id="5" name="Bild 4" descr="bd7574db37d4bf6f425376958114c8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0969"/>
            <a:ext cx="8820472" cy="219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Performing the maps</a:t>
            </a:r>
          </a:p>
        </p:txBody>
      </p:sp>
      <p:sp>
        <p:nvSpPr>
          <p:cNvPr id="814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525962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0"/>
              </a:rPr>
              <a:t>Each row and column of </a:t>
            </a:r>
            <a:r>
              <a:rPr lang="en-US" sz="2400" i="1" dirty="0">
                <a:ea typeface="ＭＳ Ｐゴシック" charset="0"/>
              </a:rPr>
              <a:t>A</a:t>
            </a:r>
            <a:r>
              <a:rPr lang="en-US" sz="2400" dirty="0">
                <a:ea typeface="ＭＳ Ｐゴシック" charset="0"/>
              </a:rPr>
              <a:t> gets mapped into the </a:t>
            </a:r>
            <a:r>
              <a:rPr lang="en-US" sz="2400" i="1" dirty="0">
                <a:ea typeface="ＭＳ Ｐゴシック" charset="0"/>
              </a:rPr>
              <a:t>k</a:t>
            </a:r>
            <a:r>
              <a:rPr lang="en-US" sz="2400" dirty="0">
                <a:ea typeface="ＭＳ Ｐゴシック" charset="0"/>
              </a:rPr>
              <a:t>-dimensional LSI space, by the </a:t>
            </a:r>
            <a:r>
              <a:rPr lang="en-US" sz="2400" dirty="0" smtClean="0">
                <a:ea typeface="ＭＳ Ｐゴシック" charset="0"/>
              </a:rPr>
              <a:t>SVD</a:t>
            </a:r>
            <a:endParaRPr lang="en-US" sz="2400" dirty="0">
              <a:ea typeface="ＭＳ Ｐゴシック" charset="0"/>
            </a:endParaRPr>
          </a:p>
          <a:p>
            <a:pPr eaLnBrk="1" hangingPunct="1"/>
            <a:r>
              <a:rPr lang="en-US" sz="2400" dirty="0">
                <a:ea typeface="ＭＳ Ｐゴシック" charset="0"/>
              </a:rPr>
              <a:t>Claim – this is not only the mapping with the best (</a:t>
            </a:r>
            <a:r>
              <a:rPr lang="en-US" sz="2400" dirty="0" err="1">
                <a:ea typeface="ＭＳ Ｐゴシック" charset="0"/>
              </a:rPr>
              <a:t>Frobenius</a:t>
            </a:r>
            <a:r>
              <a:rPr lang="en-US" sz="2400" dirty="0">
                <a:ea typeface="ＭＳ Ｐゴシック" charset="0"/>
              </a:rPr>
              <a:t> error) approximation to </a:t>
            </a:r>
            <a:r>
              <a:rPr lang="en-US" sz="2400" i="1" dirty="0">
                <a:ea typeface="ＭＳ Ｐゴシック" charset="0"/>
              </a:rPr>
              <a:t>A</a:t>
            </a:r>
            <a:r>
              <a:rPr lang="en-US" sz="2400" dirty="0">
                <a:ea typeface="ＭＳ Ｐゴシック" charset="0"/>
              </a:rPr>
              <a:t>, but in fact </a:t>
            </a:r>
            <a:r>
              <a:rPr lang="en-US" sz="2400" i="1" dirty="0">
                <a:ea typeface="ＭＳ Ｐゴシック" charset="0"/>
              </a:rPr>
              <a:t>improves</a:t>
            </a:r>
            <a:r>
              <a:rPr lang="en-US" sz="2400" dirty="0">
                <a:ea typeface="ＭＳ Ｐゴシック" charset="0"/>
              </a:rPr>
              <a:t> </a:t>
            </a:r>
            <a:r>
              <a:rPr lang="en-US" sz="2400" dirty="0" smtClean="0">
                <a:ea typeface="ＭＳ Ｐゴシック" charset="0"/>
              </a:rPr>
              <a:t>retrieval</a:t>
            </a:r>
          </a:p>
          <a:p>
            <a:pPr eaLnBrk="1" hangingPunct="1"/>
            <a:r>
              <a:rPr lang="en-US" sz="2400" dirty="0" smtClean="0">
                <a:ea typeface="ＭＳ Ｐゴシック" charset="0"/>
              </a:rPr>
              <a:t>Terms in the approximation do not have to be related to comprehensible concepts</a:t>
            </a:r>
            <a:endParaRPr lang="en-US" sz="2400" dirty="0">
              <a:ea typeface="ＭＳ Ｐゴシック" charset="0"/>
            </a:endParaRPr>
          </a:p>
          <a:p>
            <a:pPr eaLnBrk="1" hangingPunct="1"/>
            <a:r>
              <a:rPr lang="en-US" sz="2400" dirty="0">
                <a:ea typeface="ＭＳ Ｐゴシック" charset="0"/>
              </a:rPr>
              <a:t>A query q </a:t>
            </a:r>
            <a:r>
              <a:rPr lang="en-US" sz="2400" dirty="0" smtClean="0">
                <a:ea typeface="ＭＳ Ｐゴシック" charset="0"/>
              </a:rPr>
              <a:t>need to be mapped </a:t>
            </a:r>
            <a:r>
              <a:rPr lang="en-US" sz="2400" dirty="0">
                <a:ea typeface="ＭＳ Ｐゴシック" charset="0"/>
              </a:rPr>
              <a:t>into this space, by</a:t>
            </a: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eaLnBrk="1" hangingPunct="1"/>
            <a:endParaRPr lang="en-US" sz="2400" dirty="0"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ea typeface="ＭＳ Ｐゴシック" charset="0"/>
              </a:rPr>
              <a:t>Query NOT a sparse vector</a:t>
            </a:r>
            <a:r>
              <a:rPr lang="en-US" sz="2000" dirty="0" smtClean="0">
                <a:ea typeface="ＭＳ Ｐゴシック" charset="0"/>
              </a:rPr>
              <a:t>.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z="1050" smtClean="0"/>
              <a:pPr>
                <a:defRPr/>
              </a:pPr>
              <a:t>72</a:t>
            </a:fld>
            <a:endParaRPr lang="de-DE" sz="105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509120"/>
            <a:ext cx="3708400" cy="73660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4497766"/>
            <a:ext cx="255488" cy="3193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51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40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083" grpId="0" uiExpand="1" build="p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LSI: An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pic>
        <p:nvPicPr>
          <p:cNvPr id="5" name="Bild 4" descr="Screen Shot 2015-10-27 at 10.13.4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42766"/>
            <a:ext cx="7848872" cy="492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4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LSI: Goal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74</a:t>
            </a:fld>
            <a:endParaRPr lang="de-DE"/>
          </a:p>
        </p:txBody>
      </p:sp>
      <p:pic>
        <p:nvPicPr>
          <p:cNvPr id="5" name="Bild 4" descr="Screen Shot 2015-10-27 at 10.13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8460432" cy="336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4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pic>
        <p:nvPicPr>
          <p:cNvPr id="5" name="Bild 4" descr="Screen Shot 2015-10-27 at 10.13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30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76</a:t>
            </a:fld>
            <a:endParaRPr lang="de-DE"/>
          </a:p>
        </p:txBody>
      </p:sp>
      <p:pic>
        <p:nvPicPr>
          <p:cNvPr id="5" name="Bild 4" descr="Screen Shot 2015-10-27 at 10.14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24"/>
            <a:ext cx="8496944" cy="619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9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pic>
        <p:nvPicPr>
          <p:cNvPr id="5" name="Bild 4" descr="Screen Shot 2015-10-27 at 10.14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2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pic>
        <p:nvPicPr>
          <p:cNvPr id="5" name="Bild 4" descr="Screen Shot 2015-10-27 at 10.14.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63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1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pic>
        <p:nvPicPr>
          <p:cNvPr id="8" name="Bild 7" descr="Screen Shot 2015-10-27 at 10.14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3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+mn-lt"/>
                <a:ea typeface="ＭＳ Ｐゴシック" charset="0"/>
                <a:cs typeface="ＭＳ Ｐゴシック" charset="0"/>
              </a:rPr>
              <a:t>Parametric index support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Optional – provide richer search on field values – e.g., wildcards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Find books whose Author field contains </a:t>
            </a:r>
            <a:r>
              <a:rPr lang="en-US" sz="2400" b="1" i="1">
                <a:ea typeface="ＭＳ Ｐゴシック" charset="0"/>
              </a:rPr>
              <a:t>s*trup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Range search – find docs authored between September and December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Inverted index doesn’t work (as well)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Use techniques from database range search</a:t>
            </a:r>
            <a:br>
              <a:rPr lang="en-US" sz="2400">
                <a:ea typeface="ＭＳ Ｐゴシック" charset="0"/>
              </a:rPr>
            </a:br>
            <a:r>
              <a:rPr lang="en-US" sz="2400">
                <a:ea typeface="ＭＳ Ｐゴシック" charset="0"/>
              </a:rPr>
              <a:t>(e.g., B-trees as explained before)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Use query optimization heuristics as usual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4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  <p:pic>
        <p:nvPicPr>
          <p:cNvPr id="5" name="Bild 4" descr="Screen Shot 2015-10-27 at 10.14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pic>
        <p:nvPicPr>
          <p:cNvPr id="5" name="Bild 4" descr="Screen Shot 2015-10-27 at 10.14.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82</a:t>
            </a:fld>
            <a:endParaRPr lang="de-DE"/>
          </a:p>
        </p:txBody>
      </p:sp>
      <p:pic>
        <p:nvPicPr>
          <p:cNvPr id="5" name="Bild 4" descr="Screen Shot 2015-10-27 at 10.1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0292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496" y="1772816"/>
            <a:ext cx="131192" cy="163990"/>
          </a:xfrm>
        </p:spPr>
      </p:pic>
    </p:spTree>
    <p:extLst>
      <p:ext uri="{BB962C8B-B14F-4D97-AF65-F5344CB8AC3E}">
        <p14:creationId xmlns:p14="http://schemas.microsoft.com/office/powerpoint/2010/main" val="229508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7380312" y="0"/>
            <a:ext cx="176368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pic>
        <p:nvPicPr>
          <p:cNvPr id="5" name="Bild 4" descr="Screen Shot 2015-10-27 at 10.14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8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pic>
        <p:nvPicPr>
          <p:cNvPr id="5" name="Bild 4" descr="Screen Shot 2015-10-27 at 10.14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pic>
        <p:nvPicPr>
          <p:cNvPr id="5" name="Bild 4" descr="Screen Shot 2015-10-27 at 10.15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2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8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 to IR agents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Agents make decisions about which documents to select and report to the agents‘ creators</a:t>
            </a:r>
          </a:p>
          <a:p>
            <a:pPr lvl="1"/>
            <a:r>
              <a:rPr lang="en-US" smtClean="0"/>
              <a:t>Recommend the k top-ranked documents</a:t>
            </a:r>
          </a:p>
          <a:p>
            <a:r>
              <a:rPr lang="en-US" smtClean="0"/>
              <a:t>How to evaluate an agent‘s performance</a:t>
            </a:r>
          </a:p>
          <a:p>
            <a:pPr lvl="1"/>
            <a:r>
              <a:rPr lang="en-US" smtClean="0"/>
              <a:t>Externally (creator satisfaction)</a:t>
            </a:r>
          </a:p>
          <a:p>
            <a:pPr lvl="1"/>
            <a:r>
              <a:rPr lang="en-US" smtClean="0"/>
              <a:t>Internally (relevance feedback, reinforcement)</a:t>
            </a:r>
          </a:p>
          <a:p>
            <a:pPr lvl="2"/>
            <a:endParaRPr lang="en-US" smtClean="0"/>
          </a:p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67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648"/>
            <a:ext cx="8229600" cy="503238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Lucida Grande" charset="0"/>
                <a:ea typeface="ＭＳ Ｐゴシック" charset="0"/>
                <a:cs typeface="ＭＳ Ｐゴシック" charset="0"/>
              </a:rPr>
              <a:t>External evaluation of query results</a:t>
            </a:r>
            <a:endParaRPr lang="bg-BG" sz="2800" dirty="0"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8" name="Picture 15" descr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733" y="1722512"/>
            <a:ext cx="6926619" cy="770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6" descr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21" y="2730556"/>
            <a:ext cx="6587018" cy="77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54" y="4221088"/>
            <a:ext cx="835733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34038" y="1334110"/>
            <a:ext cx="1996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Precision/Recall</a:t>
            </a:r>
            <a:endParaRPr lang="de-DE" sz="2000" b="1" dirty="0"/>
          </a:p>
        </p:txBody>
      </p:sp>
      <p:sp>
        <p:nvSpPr>
          <p:cNvPr id="7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87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4165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395536" y="-107949"/>
            <a:ext cx="8670677" cy="123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5872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 dirty="0">
                <a:solidFill>
                  <a:schemeClr val="tx1"/>
                </a:solidFill>
                <a:latin typeface="+mn-lt"/>
                <a:cs typeface="Arial Unicode MS" charset="0"/>
              </a:rPr>
              <a:t>Unranked retrieval </a:t>
            </a:r>
            <a:r>
              <a:rPr lang="en-US" sz="36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evaluation</a:t>
            </a:r>
            <a:endParaRPr lang="en-US" sz="3600" i="0" dirty="0">
              <a:solidFill>
                <a:schemeClr val="tx1"/>
              </a:solidFill>
              <a:latin typeface="+mn-lt"/>
              <a:cs typeface="Arial Unicode MS" charset="0"/>
            </a:endParaRPr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457200" y="1196752"/>
            <a:ext cx="8228013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26180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Precision: fraction of retrieved docs that are relevant = P(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retr&amp;rel|retrieved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)</a:t>
            </a:r>
          </a:p>
          <a:p>
            <a:pPr eaLnBrk="1">
              <a:lnSpc>
                <a:spcPct val="9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Recall: fraction of relevant docs that are retrieved = P(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retr&amp;rel|relevant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 in repos)</a:t>
            </a:r>
          </a:p>
          <a:p>
            <a:pPr eaLnBrk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endParaRPr lang="en-US" sz="3000" i="0" dirty="0">
              <a:solidFill>
                <a:schemeClr val="tx1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endParaRPr lang="en-US" sz="3000" i="0" dirty="0">
              <a:solidFill>
                <a:schemeClr val="tx1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endParaRPr lang="en-US" sz="3000" i="0" dirty="0">
              <a:solidFill>
                <a:schemeClr val="tx1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0000"/>
              </a:lnSpc>
              <a:spcBef>
                <a:spcPts val="800"/>
              </a:spcBef>
              <a:buClrTx/>
              <a:buFontTx/>
              <a:buNone/>
            </a:pPr>
            <a:endParaRPr lang="en-US" sz="3000" i="0" dirty="0">
              <a:solidFill>
                <a:schemeClr val="tx1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Precision: 	P 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= 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tp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/(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tp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 + 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fp</a:t>
            </a:r>
            <a:r>
              <a:rPr lang="en-US" sz="30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)</a:t>
            </a:r>
          </a:p>
          <a:p>
            <a:pPr eaLnBrk="1">
              <a:lnSpc>
                <a:spcPct val="9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30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Recall:  </a:t>
            </a:r>
            <a:r>
              <a:rPr lang="en-US" sz="19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 </a:t>
            </a:r>
            <a:r>
              <a:rPr lang="en-US" sz="3000" i="0" dirty="0" smtClean="0">
                <a:solidFill>
                  <a:schemeClr val="tx1"/>
                </a:solidFill>
                <a:latin typeface="+mn-lt"/>
                <a:cs typeface="Arial Unicode MS" charset="0"/>
              </a:rPr>
              <a:t>     	R 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= 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tp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/(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tp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 + </a:t>
            </a:r>
            <a:r>
              <a:rPr lang="en-US" sz="3000" i="0" dirty="0" err="1">
                <a:solidFill>
                  <a:schemeClr val="tx1"/>
                </a:solidFill>
                <a:latin typeface="+mn-lt"/>
                <a:cs typeface="Arial Unicode MS" charset="0"/>
              </a:rPr>
              <a:t>fn</a:t>
            </a:r>
            <a:r>
              <a:rPr lang="en-US" sz="3000" i="0" dirty="0">
                <a:solidFill>
                  <a:schemeClr val="tx1"/>
                </a:solidFill>
                <a:latin typeface="+mn-lt"/>
                <a:cs typeface="Arial Unicode MS" charset="0"/>
              </a:rPr>
              <a:t>)</a:t>
            </a:r>
          </a:p>
        </p:txBody>
      </p:sp>
      <p:graphicFrame>
        <p:nvGraphicFramePr>
          <p:cNvPr id="2253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25044"/>
              </p:ext>
            </p:extLst>
          </p:nvPr>
        </p:nvGraphicFramePr>
        <p:xfrm>
          <a:off x="1403648" y="3429000"/>
          <a:ext cx="6648399" cy="1447800"/>
        </p:xfrm>
        <a:graphic>
          <a:graphicData uri="http://schemas.openxmlformats.org/drawingml/2006/table">
            <a:tbl>
              <a:tblPr/>
              <a:tblGrid>
                <a:gridCol w="2215563"/>
                <a:gridCol w="2217273"/>
                <a:gridCol w="2215563"/>
              </a:tblGrid>
              <a:tr h="4826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Not 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Retrieved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true positives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tp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false positives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fp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26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Not Retrieved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false negatives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fn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</a:tabLst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true negatives (</a:t>
                      </a:r>
                      <a:r>
                        <a:rPr kumimoji="0" lang="en-US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tn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88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3203866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Overview</a:t>
            </a:r>
            <a:r>
              <a:rPr lang="de-DE" dirty="0" smtClean="0"/>
              <a:t> on </a:t>
            </a:r>
            <a:r>
              <a:rPr lang="de-DE" dirty="0" err="1" smtClean="0"/>
              <a:t>evaluation</a:t>
            </a:r>
            <a:r>
              <a:rPr lang="de-DE" dirty="0" smtClean="0"/>
              <a:t> </a:t>
            </a:r>
            <a:r>
              <a:rPr lang="de-DE" dirty="0" err="1" smtClean="0"/>
              <a:t>measures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p:pic>
        <p:nvPicPr>
          <p:cNvPr id="5" name="Bild 4" descr="Screen Shot 2015-11-04 at 13.12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505"/>
            <a:ext cx="9144000" cy="346567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089380" y="6309320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0000FF"/>
                </a:solidFill>
              </a:rPr>
              <a:t>[</a:t>
            </a:r>
            <a:r>
              <a:rPr lang="de-DE" sz="1400" dirty="0" smtClean="0">
                <a:solidFill>
                  <a:srgbClr val="0000FF"/>
                </a:solidFill>
              </a:rPr>
              <a:t>Wikipedia]</a:t>
            </a:r>
            <a:endParaRPr lang="de-DE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22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+mn-lt"/>
                <a:ea typeface="ＭＳ Ｐゴシック" charset="0"/>
                <a:cs typeface="ＭＳ Ｐゴシック" charset="0"/>
              </a:rPr>
              <a:t>Field retrieval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>
                <a:ea typeface="ＭＳ Ｐゴシック" charset="0"/>
              </a:rPr>
              <a:t>In some cases, must retrieve field values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E.g., </a:t>
            </a:r>
            <a:r>
              <a:rPr lang="en-US" sz="2400" u="sng">
                <a:ea typeface="ＭＳ Ｐゴシック" charset="0"/>
              </a:rPr>
              <a:t>ISBN numbers</a:t>
            </a:r>
            <a:r>
              <a:rPr lang="en-US" sz="2400">
                <a:ea typeface="ＭＳ Ｐゴシック" charset="0"/>
              </a:rPr>
              <a:t> of books by </a:t>
            </a:r>
            <a:r>
              <a:rPr lang="en-US" sz="2400" b="1" i="1">
                <a:ea typeface="ＭＳ Ｐゴシック" charset="0"/>
              </a:rPr>
              <a:t>s*trup</a:t>
            </a:r>
            <a:r>
              <a:rPr lang="en-US" sz="2400">
                <a:ea typeface="ＭＳ Ｐゴシック" charset="0"/>
              </a:rPr>
              <a:t> </a:t>
            </a:r>
          </a:p>
          <a:p>
            <a:pPr eaLnBrk="1" hangingPunct="1"/>
            <a:r>
              <a:rPr lang="en-US" sz="2800">
                <a:ea typeface="ＭＳ Ｐゴシック" charset="0"/>
              </a:rPr>
              <a:t>Maintain “forward” index – for each doc, those field values that are “retrievable”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Indexing control file specifies which fields are retrievable (and can be updated)</a:t>
            </a:r>
          </a:p>
          <a:p>
            <a:pPr lvl="1" eaLnBrk="1" hangingPunct="1"/>
            <a:r>
              <a:rPr lang="en-US" sz="2400">
                <a:ea typeface="ＭＳ Ｐゴシック" charset="0"/>
              </a:rPr>
              <a:t>Storing primary data here, not just an index</a:t>
            </a:r>
          </a:p>
        </p:txBody>
      </p:sp>
      <p:sp>
        <p:nvSpPr>
          <p:cNvPr id="24580" name="AutoShape 4"/>
          <p:cNvSpPr>
            <a:spLocks/>
          </p:cNvSpPr>
          <p:nvPr/>
        </p:nvSpPr>
        <p:spPr bwMode="auto">
          <a:xfrm>
            <a:off x="4389438" y="5410200"/>
            <a:ext cx="2239962" cy="765175"/>
          </a:xfrm>
          <a:prstGeom prst="borderCallout2">
            <a:avLst>
              <a:gd name="adj1" fmla="val 14940"/>
              <a:gd name="adj2" fmla="val -3403"/>
              <a:gd name="adj3" fmla="val 14940"/>
              <a:gd name="adj4" fmla="val -29977"/>
              <a:gd name="adj5" fmla="val -306019"/>
              <a:gd name="adj6" fmla="val -57620"/>
            </a:avLst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>
                <a:latin typeface="+mn-lt"/>
              </a:rPr>
              <a:t>(as opposed to “inverted”)</a:t>
            </a:r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956550" y="6400800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33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operating </a:t>
            </a:r>
            <a:r>
              <a:rPr lang="en-US" dirty="0" smtClean="0"/>
              <a:t>characteristic (ROC)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Compare TP rate and FP rate</a:t>
            </a:r>
          </a:p>
          <a:p>
            <a:r>
              <a:rPr lang="en-US" dirty="0" smtClean="0"/>
              <a:t>Example w three </a:t>
            </a:r>
            <a:br>
              <a:rPr lang="en-US" dirty="0" smtClean="0"/>
            </a:br>
            <a:r>
              <a:rPr lang="en-US" dirty="0" smtClean="0"/>
              <a:t>classifiers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199" y="1844824"/>
            <a:ext cx="4108400" cy="3987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9199" y="6361583"/>
            <a:ext cx="926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0305FF"/>
                </a:solidFill>
              </a:rPr>
              <a:t>Wikipedia</a:t>
            </a:r>
            <a:endParaRPr lang="en-US" sz="1400">
              <a:solidFill>
                <a:srgbClr val="030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Area under </a:t>
            </a:r>
            <a:r>
              <a:rPr lang="en-US" dirty="0" smtClean="0"/>
              <a:t>curve </a:t>
            </a:r>
            <a:br>
              <a:rPr lang="en-US" dirty="0" smtClean="0"/>
            </a:br>
            <a:r>
              <a:rPr lang="en-US" dirty="0" smtClean="0"/>
              <a:t>(AUC) as a </a:t>
            </a:r>
            <a:br>
              <a:rPr lang="en-US" dirty="0" smtClean="0"/>
            </a:br>
            <a:r>
              <a:rPr lang="en-US" dirty="0" smtClean="0"/>
              <a:t>performance</a:t>
            </a:r>
            <a:br>
              <a:rPr lang="en-US" dirty="0" smtClean="0"/>
            </a:br>
            <a:r>
              <a:rPr lang="en-US" dirty="0" smtClean="0"/>
              <a:t>measure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91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107384"/>
            <a:ext cx="5256709" cy="526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8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Back </a:t>
            </a:r>
            <a:r>
              <a:rPr lang="de-DE" dirty="0" err="1" smtClean="0"/>
              <a:t>to</a:t>
            </a:r>
            <a:r>
              <a:rPr lang="de-DE" dirty="0" smtClean="0"/>
              <a:t> IR </a:t>
            </a:r>
            <a:r>
              <a:rPr lang="de-DE" dirty="0" err="1" smtClean="0"/>
              <a:t>agents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Still </a:t>
            </a:r>
            <a:r>
              <a:rPr lang="de-DE" dirty="0" err="1"/>
              <a:t>need</a:t>
            </a:r>
            <a:endParaRPr lang="de-DE" dirty="0"/>
          </a:p>
          <a:p>
            <a:pPr lvl="1"/>
            <a:r>
              <a:rPr lang="de-DE" dirty="0"/>
              <a:t>Test </a:t>
            </a:r>
            <a:r>
              <a:rPr lang="de-DE" dirty="0" err="1"/>
              <a:t>queries</a:t>
            </a:r>
            <a:endParaRPr lang="de-DE" dirty="0"/>
          </a:p>
          <a:p>
            <a:pPr lvl="1"/>
            <a:r>
              <a:rPr lang="de-DE" dirty="0" err="1"/>
              <a:t>Relevance</a:t>
            </a:r>
            <a:r>
              <a:rPr lang="de-DE" dirty="0"/>
              <a:t> </a:t>
            </a:r>
            <a:r>
              <a:rPr lang="de-DE" dirty="0" err="1"/>
              <a:t>assessments</a:t>
            </a:r>
            <a:endParaRPr lang="de-DE" dirty="0"/>
          </a:p>
          <a:p>
            <a:r>
              <a:rPr lang="de-DE" dirty="0"/>
              <a:t>Test </a:t>
            </a:r>
            <a:r>
              <a:rPr lang="de-DE" dirty="0" err="1"/>
              <a:t>queries</a:t>
            </a:r>
            <a:endParaRPr lang="de-DE" dirty="0"/>
          </a:p>
          <a:p>
            <a:pPr lvl="1"/>
            <a:r>
              <a:rPr lang="de-DE" dirty="0"/>
              <a:t>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adequate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docs</a:t>
            </a:r>
            <a:r>
              <a:rPr lang="de-DE" dirty="0"/>
              <a:t> </a:t>
            </a:r>
            <a:r>
              <a:rPr lang="de-DE" dirty="0" err="1"/>
              <a:t>available</a:t>
            </a:r>
            <a:endParaRPr lang="de-DE" dirty="0"/>
          </a:p>
          <a:p>
            <a:pPr lvl="1"/>
            <a:r>
              <a:rPr lang="de-DE" dirty="0"/>
              <a:t>Best </a:t>
            </a:r>
            <a:r>
              <a:rPr lang="de-DE" dirty="0" err="1"/>
              <a:t>designed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 </a:t>
            </a:r>
            <a:r>
              <a:rPr lang="de-DE" dirty="0" err="1"/>
              <a:t>experts</a:t>
            </a:r>
            <a:endParaRPr lang="de-DE" dirty="0"/>
          </a:p>
          <a:p>
            <a:pPr lvl="1"/>
            <a:r>
              <a:rPr lang="de-DE" dirty="0"/>
              <a:t>Random </a:t>
            </a:r>
            <a:r>
              <a:rPr lang="de-DE" dirty="0" err="1"/>
              <a:t>query</a:t>
            </a:r>
            <a:r>
              <a:rPr lang="de-DE" dirty="0"/>
              <a:t>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generally</a:t>
            </a:r>
            <a:r>
              <a:rPr lang="de-DE" dirty="0"/>
              <a:t> not a </a:t>
            </a:r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idea</a:t>
            </a:r>
            <a:endParaRPr lang="de-DE" dirty="0"/>
          </a:p>
          <a:p>
            <a:r>
              <a:rPr lang="de-DE" dirty="0" err="1"/>
              <a:t>Relevance</a:t>
            </a:r>
            <a:r>
              <a:rPr lang="de-DE" dirty="0"/>
              <a:t> </a:t>
            </a:r>
            <a:r>
              <a:rPr lang="de-DE" dirty="0" err="1" smtClean="0"/>
              <a:t>assessments</a:t>
            </a:r>
            <a:r>
              <a:rPr lang="de-DE" dirty="0" smtClean="0"/>
              <a:t>?</a:t>
            </a:r>
            <a:endParaRPr lang="de-DE" dirty="0"/>
          </a:p>
          <a:p>
            <a:pPr lvl="1"/>
            <a:r>
              <a:rPr lang="de-DE" dirty="0" err="1" smtClean="0"/>
              <a:t>Consider</a:t>
            </a:r>
            <a:r>
              <a:rPr lang="de-DE" dirty="0" smtClean="0"/>
              <a:t> </a:t>
            </a:r>
            <a:r>
              <a:rPr lang="de-DE" dirty="0" err="1" smtClean="0"/>
              <a:t>classification</a:t>
            </a:r>
            <a:r>
              <a:rPr lang="de-DE" dirty="0" smtClean="0"/>
              <a:t> </a:t>
            </a:r>
            <a:r>
              <a:rPr lang="de-DE" dirty="0" err="1" smtClean="0"/>
              <a:t>results</a:t>
            </a:r>
            <a:r>
              <a:rPr lang="de-DE" dirty="0" smtClean="0"/>
              <a:t> of 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agents</a:t>
            </a:r>
            <a:endParaRPr lang="de-DE" dirty="0" smtClean="0"/>
          </a:p>
          <a:p>
            <a:pPr lvl="1"/>
            <a:r>
              <a:rPr lang="de-DE" dirty="0" smtClean="0"/>
              <a:t>Need a </a:t>
            </a:r>
            <a:r>
              <a:rPr lang="de-DE" dirty="0" err="1" smtClean="0"/>
              <a:t>measure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compare</a:t>
            </a:r>
            <a:r>
              <a:rPr lang="de-DE" dirty="0" smtClean="0"/>
              <a:t> different „</a:t>
            </a:r>
            <a:r>
              <a:rPr lang="de-DE" dirty="0" err="1" smtClean="0"/>
              <a:t>judges</a:t>
            </a:r>
            <a:r>
              <a:rPr lang="de-DE" dirty="0" smtClean="0"/>
              <a:t>“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786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/>
          <p:cNvSpPr txBox="1">
            <a:spLocks noChangeArrowheads="1"/>
          </p:cNvSpPr>
          <p:nvPr/>
        </p:nvSpPr>
        <p:spPr bwMode="auto">
          <a:xfrm>
            <a:off x="395536" y="180082"/>
            <a:ext cx="8481765" cy="7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Measure </a:t>
            </a:r>
            <a:r>
              <a:rPr lang="en-US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for inter-judge (dis)agreement</a:t>
            </a:r>
          </a:p>
        </p:txBody>
      </p:sp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467544" y="1340768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2848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Kappa measure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200" i="0" dirty="0">
                <a:solidFill>
                  <a:srgbClr val="000000"/>
                </a:solidFill>
                <a:latin typeface="+mn-lt"/>
              </a:rPr>
              <a:t>Agreement measure among judges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200" i="0" dirty="0">
                <a:solidFill>
                  <a:srgbClr val="000000"/>
                </a:solidFill>
                <a:latin typeface="+mn-lt"/>
              </a:rPr>
              <a:t>Designed for categorical judgments</a:t>
            </a:r>
          </a:p>
          <a:p>
            <a:pPr lvl="1">
              <a:lnSpc>
                <a:spcPct val="98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200" i="0" dirty="0">
                <a:solidFill>
                  <a:srgbClr val="000000"/>
                </a:solidFill>
                <a:latin typeface="+mn-lt"/>
              </a:rPr>
              <a:t>Corrects for chance agreement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𝜅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=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[ P(A) – P(E) ] / [ 1 – P(E) ]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P(A) – proportion of time judges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agree (observed)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P(E) – what agreement would be by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chance (hypothetical)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800" i="0" dirty="0">
                <a:solidFill>
                  <a:srgbClr val="000000"/>
                </a:solidFill>
                <a:cs typeface="Arial Unicode MS" charset="0"/>
              </a:rPr>
              <a:t>𝜅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= 0 for chance agreement, 1 for total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agreement</a:t>
            </a: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In statistics many other measures are defined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98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93</a:t>
            </a:fld>
            <a:endParaRPr lang="de-DE" sz="1100"/>
          </a:p>
        </p:txBody>
      </p:sp>
      <p:sp>
        <p:nvSpPr>
          <p:cNvPr id="2" name="Rechteck 1"/>
          <p:cNvSpPr/>
          <p:nvPr/>
        </p:nvSpPr>
        <p:spPr>
          <a:xfrm>
            <a:off x="2267744" y="613568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rgbClr val="0000FF"/>
                </a:solidFill>
              </a:rPr>
              <a:t>Cohen, </a:t>
            </a:r>
            <a:r>
              <a:rPr lang="de-DE" sz="1200" dirty="0" smtClean="0">
                <a:solidFill>
                  <a:srgbClr val="0000FF"/>
                </a:solidFill>
              </a:rPr>
              <a:t>Jacob, </a:t>
            </a:r>
            <a:r>
              <a:rPr lang="de-DE" sz="1200" dirty="0">
                <a:solidFill>
                  <a:srgbClr val="0000FF"/>
                </a:solidFill>
              </a:rPr>
              <a:t>"A </a:t>
            </a:r>
            <a:r>
              <a:rPr lang="de-DE" sz="1200" dirty="0" err="1">
                <a:solidFill>
                  <a:srgbClr val="0000FF"/>
                </a:solidFill>
              </a:rPr>
              <a:t>coefficient</a:t>
            </a:r>
            <a:r>
              <a:rPr lang="de-DE" sz="1200" dirty="0">
                <a:solidFill>
                  <a:srgbClr val="0000FF"/>
                </a:solidFill>
              </a:rPr>
              <a:t> of </a:t>
            </a:r>
            <a:r>
              <a:rPr lang="de-DE" sz="1200" dirty="0" err="1">
                <a:solidFill>
                  <a:srgbClr val="0000FF"/>
                </a:solidFill>
              </a:rPr>
              <a:t>agreement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for</a:t>
            </a:r>
            <a:r>
              <a:rPr lang="de-DE" sz="1200" dirty="0">
                <a:solidFill>
                  <a:srgbClr val="0000FF"/>
                </a:solidFill>
              </a:rPr>
              <a:t> nominal </a:t>
            </a:r>
            <a:r>
              <a:rPr lang="de-DE" sz="1200" dirty="0" err="1">
                <a:solidFill>
                  <a:srgbClr val="0000FF"/>
                </a:solidFill>
              </a:rPr>
              <a:t>scales</a:t>
            </a:r>
            <a:r>
              <a:rPr lang="de-DE" sz="1200" dirty="0">
                <a:solidFill>
                  <a:srgbClr val="0000FF"/>
                </a:solidFill>
              </a:rPr>
              <a:t>". </a:t>
            </a:r>
            <a:r>
              <a:rPr lang="de-DE" sz="1200" i="1" dirty="0">
                <a:solidFill>
                  <a:srgbClr val="0000FF"/>
                </a:solidFill>
              </a:rPr>
              <a:t>Educational </a:t>
            </a:r>
            <a:r>
              <a:rPr lang="de-DE" sz="1200" i="1" dirty="0" err="1">
                <a:solidFill>
                  <a:srgbClr val="0000FF"/>
                </a:solidFill>
              </a:rPr>
              <a:t>and</a:t>
            </a:r>
            <a:r>
              <a:rPr lang="de-DE" sz="1200" i="1" dirty="0">
                <a:solidFill>
                  <a:srgbClr val="0000FF"/>
                </a:solidFill>
              </a:rPr>
              <a:t> Psychological Measurement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b="1" dirty="0">
                <a:solidFill>
                  <a:srgbClr val="0000FF"/>
                </a:solidFill>
              </a:rPr>
              <a:t>20</a:t>
            </a:r>
            <a:r>
              <a:rPr lang="de-DE" sz="1200" dirty="0">
                <a:solidFill>
                  <a:srgbClr val="0000FF"/>
                </a:solidFill>
              </a:rPr>
              <a:t> (1): 37–</a:t>
            </a:r>
            <a:r>
              <a:rPr lang="de-DE" sz="1200" dirty="0" smtClean="0">
                <a:solidFill>
                  <a:srgbClr val="0000FF"/>
                </a:solidFill>
              </a:rPr>
              <a:t>46, </a:t>
            </a:r>
            <a:r>
              <a:rPr lang="de-DE" sz="1200" b="1" dirty="0" smtClean="0">
                <a:solidFill>
                  <a:srgbClr val="FF0000"/>
                </a:solidFill>
              </a:rPr>
              <a:t>1960</a:t>
            </a:r>
            <a:endParaRPr lang="de-DE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78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1"/>
          <p:cNvSpPr txBox="1">
            <a:spLocks noChangeArrowheads="1"/>
          </p:cNvSpPr>
          <p:nvPr/>
        </p:nvSpPr>
        <p:spPr bwMode="auto">
          <a:xfrm>
            <a:off x="266699" y="180082"/>
            <a:ext cx="8913813" cy="7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>
                <a:solidFill>
                  <a:srgbClr val="000000"/>
                </a:solidFill>
                <a:latin typeface="+mn-lt"/>
                <a:cs typeface="Arial Unicode MS" charset="0"/>
              </a:rPr>
              <a:t>Kappa Measure: Example</a:t>
            </a:r>
          </a:p>
        </p:txBody>
      </p:sp>
      <p:graphicFrame>
        <p:nvGraphicFramePr>
          <p:cNvPr id="3891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620049"/>
              </p:ext>
            </p:extLst>
          </p:nvPr>
        </p:nvGraphicFramePr>
        <p:xfrm>
          <a:off x="685800" y="1268760"/>
          <a:ext cx="7773988" cy="4876801"/>
        </p:xfrm>
        <a:graphic>
          <a:graphicData uri="http://schemas.openxmlformats.org/drawingml/2006/table">
            <a:tbl>
              <a:tblPr/>
              <a:tblGrid>
                <a:gridCol w="2590800"/>
                <a:gridCol w="2592388"/>
                <a:gridCol w="2590800"/>
              </a:tblGrid>
              <a:tr h="9747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Number of docs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Judge 1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Judge 2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63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300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70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Nonrelevant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Nonrelevant</a:t>
                      </a: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endParaRPr kumimoji="0" lang="en-US" sz="2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ＭＳ Ｐゴシック" charset="0"/>
                        <a:cs typeface="Arial Unicode MS" charset="0"/>
                      </a:endParaRP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631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20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Nonrelevant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10</a:t>
                      </a:r>
                    </a:p>
                  </a:txBody>
                  <a:tcPr marT="38808" anchor="ctr" horzOverflow="overflow">
                    <a:lnL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Nonrelevant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86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sz="2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ＭＳ Ｐゴシック" charset="0"/>
                          <a:cs typeface="Arial Unicode MS" charset="0"/>
                        </a:rPr>
                        <a:t>relevant</a:t>
                      </a:r>
                    </a:p>
                  </a:txBody>
                  <a:tcPr marT="38808" anchor="ctr" horzOverflow="overflow">
                    <a:lnL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6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6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6525" name="Text Box 56"/>
          <p:cNvSpPr txBox="1">
            <a:spLocks noChangeArrowheads="1"/>
          </p:cNvSpPr>
          <p:nvPr/>
        </p:nvSpPr>
        <p:spPr bwMode="auto">
          <a:xfrm>
            <a:off x="6840538" y="268288"/>
            <a:ext cx="16779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P(A)? P(E)?</a:t>
            </a:r>
          </a:p>
        </p:txBody>
      </p:sp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94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2338298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/>
          <p:cNvSpPr txBox="1">
            <a:spLocks noChangeArrowheads="1"/>
          </p:cNvSpPr>
          <p:nvPr/>
        </p:nvSpPr>
        <p:spPr bwMode="auto">
          <a:xfrm>
            <a:off x="395536" y="180082"/>
            <a:ext cx="8670677" cy="656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 dirty="0">
                <a:solidFill>
                  <a:srgbClr val="000000"/>
                </a:solidFill>
                <a:latin typeface="+mn-lt"/>
                <a:cs typeface="Arial Unicode MS" charset="0"/>
              </a:rPr>
              <a:t>Kappa Example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0772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80064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P(A) = 370/400 = 0.925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</a:t>
            </a:r>
            <a:r>
              <a:rPr lang="en-US" i="0" dirty="0" err="1">
                <a:solidFill>
                  <a:srgbClr val="000000"/>
                </a:solidFill>
                <a:latin typeface="+mn-lt"/>
                <a:cs typeface="Arial Unicode MS" charset="0"/>
              </a:rPr>
              <a:t>nonrelevant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) = (10+20+70+70)/800 = 0.2125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P(relevant) = (10+20+300+300)/800 = 0.7878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P(E) =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0.2125</a:t>
            </a:r>
            <a:r>
              <a:rPr lang="en-US" i="0" baseline="3000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2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+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0.7878</a:t>
            </a:r>
            <a:r>
              <a:rPr lang="en-US" i="0" baseline="3000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2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= 0.665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 smtClean="0">
                <a:solidFill>
                  <a:srgbClr val="000000"/>
                </a:solidFill>
                <a:cs typeface="Arial Unicode MS" charset="0"/>
              </a:rPr>
              <a:t>𝜅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=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(0.925 – 0.665)/(1-0.665) = 0.776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Tx/>
              <a:buFontTx/>
              <a:buNone/>
            </a:pPr>
            <a:endParaRPr lang="en-US" sz="2000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 smtClean="0">
                <a:solidFill>
                  <a:srgbClr val="000000"/>
                </a:solidFill>
                <a:cs typeface="Arial Unicode MS" charset="0"/>
              </a:rPr>
              <a:t>𝜅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&gt;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0.8 = good agreement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0.67 &lt; </a:t>
            </a:r>
            <a:r>
              <a:rPr lang="en-US" i="0" dirty="0" smtClean="0">
                <a:solidFill>
                  <a:srgbClr val="000000"/>
                </a:solidFill>
                <a:cs typeface="Arial Unicode MS" charset="0"/>
              </a:rPr>
              <a:t>𝜅 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&lt; </a:t>
            </a: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0.8 -&gt; “tentative conclusions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”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Depends on purpose of study </a:t>
            </a:r>
          </a:p>
          <a:p>
            <a:pPr eaLnBrk="1">
              <a:lnSpc>
                <a:spcPct val="8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rgbClr val="000000"/>
                </a:solidFill>
                <a:latin typeface="+mn-lt"/>
                <a:cs typeface="Arial Unicode MS" charset="0"/>
              </a:rPr>
              <a:t>For &gt;2 judges: average pairwise </a:t>
            </a:r>
            <a:r>
              <a:rPr lang="en-US" sz="2800" i="0" dirty="0">
                <a:solidFill>
                  <a:srgbClr val="000000"/>
                </a:solidFill>
                <a:cs typeface="Arial Unicode MS" charset="0"/>
              </a:rPr>
              <a:t>𝜅</a:t>
            </a:r>
            <a:r>
              <a:rPr lang="en-US" i="0" dirty="0" smtClean="0">
                <a:solidFill>
                  <a:srgbClr val="000000"/>
                </a:solidFill>
                <a:latin typeface="+mn-lt"/>
                <a:cs typeface="Arial Unicode MS" charset="0"/>
              </a:rPr>
              <a:t>s </a:t>
            </a:r>
            <a:endParaRPr lang="en-US" i="0" dirty="0">
              <a:solidFill>
                <a:srgbClr val="000000"/>
              </a:solidFill>
              <a:latin typeface="+mn-lt"/>
              <a:cs typeface="Arial Unicode MS" charset="0"/>
            </a:endParaRPr>
          </a:p>
        </p:txBody>
      </p:sp>
      <p:sp>
        <p:nvSpPr>
          <p:cNvPr id="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95</a:t>
            </a:fld>
            <a:endParaRPr lang="de-DE" sz="1100"/>
          </a:p>
        </p:txBody>
      </p:sp>
      <p:sp>
        <p:nvSpPr>
          <p:cNvPr id="3" name="Textfeld 2"/>
          <p:cNvSpPr txBox="1"/>
          <p:nvPr/>
        </p:nvSpPr>
        <p:spPr>
          <a:xfrm>
            <a:off x="2339752" y="6165304"/>
            <a:ext cx="4455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FF"/>
                </a:solidFill>
              </a:rPr>
              <a:t>Carletta</a:t>
            </a:r>
            <a:r>
              <a:rPr lang="de-DE" sz="1200" dirty="0">
                <a:solidFill>
                  <a:srgbClr val="0000FF"/>
                </a:solidFill>
              </a:rPr>
              <a:t>, J. </a:t>
            </a:r>
            <a:r>
              <a:rPr lang="de-DE" sz="1200" dirty="0" smtClean="0">
                <a:solidFill>
                  <a:srgbClr val="0000FF"/>
                </a:solidFill>
              </a:rPr>
              <a:t>C., </a:t>
            </a:r>
            <a:r>
              <a:rPr lang="de-DE" sz="1200" dirty="0" err="1" smtClean="0">
                <a:solidFill>
                  <a:srgbClr val="0000FF"/>
                </a:solidFill>
              </a:rPr>
              <a:t>Assessing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agreement</a:t>
            </a:r>
            <a:r>
              <a:rPr lang="de-DE" sz="1200" dirty="0">
                <a:solidFill>
                  <a:srgbClr val="0000FF"/>
                </a:solidFill>
              </a:rPr>
              <a:t> on </a:t>
            </a:r>
            <a:r>
              <a:rPr lang="de-DE" sz="1200" dirty="0" err="1">
                <a:solidFill>
                  <a:srgbClr val="0000FF"/>
                </a:solidFill>
              </a:rPr>
              <a:t>classification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tasks</a:t>
            </a:r>
            <a:r>
              <a:rPr lang="de-DE" sz="1200" dirty="0">
                <a:solidFill>
                  <a:srgbClr val="0000FF"/>
                </a:solidFill>
              </a:rPr>
              <a:t>: </a:t>
            </a:r>
            <a:r>
              <a:rPr lang="de-DE" sz="1200" dirty="0" smtClean="0">
                <a:solidFill>
                  <a:srgbClr val="0000FF"/>
                </a:solidFill>
              </a:rPr>
              <a:t/>
            </a:r>
            <a:br>
              <a:rPr lang="de-DE" sz="1200" dirty="0" smtClean="0">
                <a:solidFill>
                  <a:srgbClr val="0000FF"/>
                </a:solidFill>
              </a:rPr>
            </a:br>
            <a:r>
              <a:rPr lang="de-DE" sz="1200" dirty="0" smtClean="0">
                <a:solidFill>
                  <a:srgbClr val="0000FF"/>
                </a:solidFill>
              </a:rPr>
              <a:t>The </a:t>
            </a:r>
            <a:r>
              <a:rPr lang="de-DE" sz="1200" dirty="0" err="1">
                <a:solidFill>
                  <a:srgbClr val="0000FF"/>
                </a:solidFill>
              </a:rPr>
              <a:t>kappa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statistic</a:t>
            </a:r>
            <a:r>
              <a:rPr lang="de-DE" sz="1200" dirty="0">
                <a:solidFill>
                  <a:srgbClr val="0000FF"/>
                </a:solidFill>
              </a:rPr>
              <a:t>. </a:t>
            </a:r>
            <a:r>
              <a:rPr lang="de-DE" sz="1200" dirty="0" err="1">
                <a:solidFill>
                  <a:srgbClr val="0000FF"/>
                </a:solidFill>
              </a:rPr>
              <a:t>Computational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Linguistics</a:t>
            </a:r>
            <a:r>
              <a:rPr lang="de-DE" sz="1200" dirty="0">
                <a:solidFill>
                  <a:srgbClr val="0000FF"/>
                </a:solidFill>
              </a:rPr>
              <a:t>, 22(2), 249-</a:t>
            </a:r>
            <a:r>
              <a:rPr lang="de-DE" sz="1200" dirty="0" smtClean="0">
                <a:solidFill>
                  <a:srgbClr val="0000FF"/>
                </a:solidFill>
              </a:rPr>
              <a:t>254, </a:t>
            </a:r>
            <a:r>
              <a:rPr lang="de-DE" sz="1200" b="1" dirty="0">
                <a:solidFill>
                  <a:srgbClr val="FF0000"/>
                </a:solidFill>
              </a:rPr>
              <a:t>1996</a:t>
            </a:r>
          </a:p>
        </p:txBody>
      </p:sp>
    </p:spTree>
    <p:extLst>
      <p:ext uri="{BB962C8B-B14F-4D97-AF65-F5344CB8AC3E}">
        <p14:creationId xmlns:p14="http://schemas.microsoft.com/office/powerpoint/2010/main" val="3074097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94048"/>
            <a:ext cx="477043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>
                <a:latin typeface="Lucida Grande" charset="0"/>
                <a:ea typeface="ＭＳ Ｐゴシック" charset="0"/>
                <a:cs typeface="ＭＳ Ｐゴシック" charset="0"/>
              </a:rPr>
              <a:t>Confusion Matrix</a:t>
            </a:r>
          </a:p>
        </p:txBody>
      </p:sp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96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2500280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Text Box 1"/>
          <p:cNvSpPr txBox="1">
            <a:spLocks noChangeArrowheads="1"/>
          </p:cNvSpPr>
          <p:nvPr/>
        </p:nvSpPr>
        <p:spPr bwMode="auto">
          <a:xfrm>
            <a:off x="539552" y="116632"/>
            <a:ext cx="852666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Relevance Feedback: </a:t>
            </a:r>
            <a:r>
              <a:rPr lang="en-US" sz="3200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Rocchio</a:t>
            </a:r>
            <a:r>
              <a:rPr lang="en-US" sz="32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</a:t>
            </a:r>
            <a:r>
              <a:rPr lang="en-US" sz="3200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Algorithm</a:t>
            </a:r>
          </a:p>
        </p:txBody>
      </p:sp>
      <p:sp>
        <p:nvSpPr>
          <p:cNvPr id="131076" name="Text Box 2"/>
          <p:cNvSpPr txBox="1">
            <a:spLocks noChangeArrowheads="1"/>
          </p:cNvSpPr>
          <p:nvPr/>
        </p:nvSpPr>
        <p:spPr bwMode="auto">
          <a:xfrm>
            <a:off x="539552" y="1052736"/>
            <a:ext cx="8077200" cy="473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8242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The </a:t>
            </a:r>
            <a:r>
              <a:rPr lang="en-US" i="0" dirty="0" err="1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Rocchio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algorithm incorporates relevance feedback information into the vector space model.</a:t>
            </a:r>
          </a:p>
          <a:p>
            <a:pPr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Want to maximize </a:t>
            </a:r>
            <a:r>
              <a:rPr lang="en-US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sim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(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Q, C</a:t>
            </a:r>
            <a:r>
              <a:rPr lang="en-US" i="0" baseline="-2500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)  -  </a:t>
            </a:r>
            <a:r>
              <a:rPr lang="en-US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sim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(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Q, </a:t>
            </a:r>
            <a:r>
              <a:rPr lang="en-US" i="0" dirty="0" err="1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C</a:t>
            </a:r>
            <a:r>
              <a:rPr lang="en-US" i="0" baseline="-25000" dirty="0" err="1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nr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) where C</a:t>
            </a:r>
            <a:r>
              <a:rPr lang="en-US" i="0" baseline="-2500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and </a:t>
            </a:r>
            <a:r>
              <a:rPr lang="en-US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C</a:t>
            </a:r>
            <a:r>
              <a:rPr lang="en-US" i="0" baseline="-2500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nr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denote relevant and non-relevant doc vectors, respectively</a:t>
            </a:r>
            <a:endParaRPr lang="en-US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The optimal query vector for separating relevant and non-relevant documents (with cosine </a:t>
            </a:r>
            <a:r>
              <a:rPr lang="en-US" i="0" dirty="0" err="1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sim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.):</a:t>
            </a:r>
          </a:p>
          <a:p>
            <a:pPr eaLnBrk="1">
              <a:lnSpc>
                <a:spcPct val="110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110000"/>
              </a:lnSpc>
              <a:spcBef>
                <a:spcPts val="800"/>
              </a:spcBef>
              <a:buClrTx/>
              <a:buFontTx/>
              <a:buNone/>
            </a:pPr>
            <a:endParaRPr lang="en-US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  <a:p>
            <a:pPr marL="0" indent="0"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</a:pPr>
            <a:r>
              <a:rPr lang="en-US" sz="16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	</a:t>
            </a:r>
            <a:r>
              <a:rPr lang="en-US" sz="1600" i="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Q</a:t>
            </a:r>
            <a:r>
              <a:rPr lang="en-US" sz="1600" i="0" baseline="-25000" dirty="0" err="1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opt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</a:t>
            </a:r>
            <a:r>
              <a:rPr lang="en-US" sz="1600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= optimal query; C</a:t>
            </a:r>
            <a:r>
              <a:rPr lang="en-US" sz="1600" i="0" baseline="-2500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r</a:t>
            </a:r>
            <a:r>
              <a:rPr lang="en-US" sz="1600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 = set of rel. doc </a:t>
            </a:r>
            <a:r>
              <a:rPr lang="en-US" sz="1600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vectors in corpus; </a:t>
            </a:r>
            <a:r>
              <a:rPr lang="en-US" sz="1600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N = collection size</a:t>
            </a:r>
          </a:p>
          <a:p>
            <a:pPr eaLnBrk="1">
              <a:lnSpc>
                <a:spcPct val="110000"/>
              </a:lnSpc>
              <a:spcBef>
                <a:spcPts val="800"/>
              </a:spcBef>
              <a:buClrTx/>
              <a:buFontTx/>
              <a:buNone/>
            </a:pPr>
            <a:endParaRPr lang="en-US" sz="600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110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Unrealistic definition: </a:t>
            </a:r>
            <a:b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</a:b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We </a:t>
            </a:r>
            <a:r>
              <a:rPr lang="en-US" i="0" dirty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don’t know relevant </a:t>
            </a:r>
            <a:r>
              <a:rPr lang="en-US" i="0" dirty="0" smtClean="0">
                <a:solidFill>
                  <a:schemeClr val="tx1"/>
                </a:solidFill>
                <a:latin typeface="+mn-lt"/>
                <a:ea typeface="宋体" charset="0"/>
                <a:cs typeface="宋体" charset="0"/>
              </a:rPr>
              <a:t>documents in corpus</a:t>
            </a:r>
            <a:endParaRPr lang="en-US" i="0" dirty="0">
              <a:solidFill>
                <a:schemeClr val="tx1"/>
              </a:solidFill>
              <a:latin typeface="+mn-lt"/>
              <a:ea typeface="宋体" charset="0"/>
              <a:cs typeface="宋体" charset="0"/>
            </a:endParaRPr>
          </a:p>
        </p:txBody>
      </p:sp>
      <p:graphicFrame>
        <p:nvGraphicFramePr>
          <p:cNvPr id="131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9044231"/>
              </p:ext>
            </p:extLst>
          </p:nvPr>
        </p:nvGraphicFramePr>
        <p:xfrm>
          <a:off x="1259632" y="4073178"/>
          <a:ext cx="3880792" cy="867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Formel" r:id="rId4" imgW="2044700" imgH="457200" progId="Equation.3">
                  <p:embed/>
                </p:oleObj>
              </mc:Choice>
              <mc:Fallback>
                <p:oleObj name="Formel" r:id="rId4" imgW="20447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4073178"/>
                        <a:ext cx="3880792" cy="867990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97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11519282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reeform 1"/>
          <p:cNvSpPr>
            <a:spLocks noChangeArrowheads="1"/>
          </p:cNvSpPr>
          <p:nvPr/>
        </p:nvSpPr>
        <p:spPr bwMode="auto">
          <a:xfrm>
            <a:off x="928688" y="1169497"/>
            <a:ext cx="6234112" cy="4430713"/>
          </a:xfrm>
          <a:custGeom>
            <a:avLst/>
            <a:gdLst>
              <a:gd name="T0" fmla="*/ 329 w 3927"/>
              <a:gd name="T1" fmla="*/ 2491 h 2791"/>
              <a:gd name="T2" fmla="*/ 221 w 3927"/>
              <a:gd name="T3" fmla="*/ 2190 h 2791"/>
              <a:gd name="T4" fmla="*/ 154 w 3927"/>
              <a:gd name="T5" fmla="*/ 1956 h 2791"/>
              <a:gd name="T6" fmla="*/ 137 w 3927"/>
              <a:gd name="T7" fmla="*/ 1673 h 2791"/>
              <a:gd name="T8" fmla="*/ 96 w 3927"/>
              <a:gd name="T9" fmla="*/ 1430 h 2791"/>
              <a:gd name="T10" fmla="*/ 112 w 3927"/>
              <a:gd name="T11" fmla="*/ 1205 h 2791"/>
              <a:gd name="T12" fmla="*/ 62 w 3927"/>
              <a:gd name="T13" fmla="*/ 1080 h 2791"/>
              <a:gd name="T14" fmla="*/ 29 w 3927"/>
              <a:gd name="T15" fmla="*/ 938 h 2791"/>
              <a:gd name="T16" fmla="*/ 71 w 3927"/>
              <a:gd name="T17" fmla="*/ 546 h 2791"/>
              <a:gd name="T18" fmla="*/ 129 w 3927"/>
              <a:gd name="T19" fmla="*/ 479 h 2791"/>
              <a:gd name="T20" fmla="*/ 137 w 3927"/>
              <a:gd name="T21" fmla="*/ 437 h 2791"/>
              <a:gd name="T22" fmla="*/ 229 w 3927"/>
              <a:gd name="T23" fmla="*/ 320 h 2791"/>
              <a:gd name="T24" fmla="*/ 405 w 3927"/>
              <a:gd name="T25" fmla="*/ 220 h 2791"/>
              <a:gd name="T26" fmla="*/ 588 w 3927"/>
              <a:gd name="T27" fmla="*/ 112 h 2791"/>
              <a:gd name="T28" fmla="*/ 1097 w 3927"/>
              <a:gd name="T29" fmla="*/ 20 h 2791"/>
              <a:gd name="T30" fmla="*/ 1715 w 3927"/>
              <a:gd name="T31" fmla="*/ 36 h 2791"/>
              <a:gd name="T32" fmla="*/ 2158 w 3927"/>
              <a:gd name="T33" fmla="*/ 20 h 2791"/>
              <a:gd name="T34" fmla="*/ 2742 w 3927"/>
              <a:gd name="T35" fmla="*/ 61 h 2791"/>
              <a:gd name="T36" fmla="*/ 3059 w 3927"/>
              <a:gd name="T37" fmla="*/ 78 h 2791"/>
              <a:gd name="T38" fmla="*/ 3435 w 3927"/>
              <a:gd name="T39" fmla="*/ 128 h 2791"/>
              <a:gd name="T40" fmla="*/ 3644 w 3927"/>
              <a:gd name="T41" fmla="*/ 178 h 2791"/>
              <a:gd name="T42" fmla="*/ 3735 w 3927"/>
              <a:gd name="T43" fmla="*/ 262 h 2791"/>
              <a:gd name="T44" fmla="*/ 3769 w 3927"/>
              <a:gd name="T45" fmla="*/ 329 h 2791"/>
              <a:gd name="T46" fmla="*/ 3827 w 3927"/>
              <a:gd name="T47" fmla="*/ 454 h 2791"/>
              <a:gd name="T48" fmla="*/ 3927 w 3927"/>
              <a:gd name="T49" fmla="*/ 771 h 2791"/>
              <a:gd name="T50" fmla="*/ 3919 w 3927"/>
              <a:gd name="T51" fmla="*/ 1013 h 2791"/>
              <a:gd name="T52" fmla="*/ 3894 w 3927"/>
              <a:gd name="T53" fmla="*/ 1122 h 2791"/>
              <a:gd name="T54" fmla="*/ 3819 w 3927"/>
              <a:gd name="T55" fmla="*/ 1481 h 2791"/>
              <a:gd name="T56" fmla="*/ 3802 w 3927"/>
              <a:gd name="T57" fmla="*/ 1597 h 2791"/>
              <a:gd name="T58" fmla="*/ 3777 w 3927"/>
              <a:gd name="T59" fmla="*/ 1748 h 2791"/>
              <a:gd name="T60" fmla="*/ 3585 w 3927"/>
              <a:gd name="T61" fmla="*/ 2040 h 2791"/>
              <a:gd name="T62" fmla="*/ 3468 w 3927"/>
              <a:gd name="T63" fmla="*/ 2107 h 2791"/>
              <a:gd name="T64" fmla="*/ 3401 w 3927"/>
              <a:gd name="T65" fmla="*/ 2123 h 2791"/>
              <a:gd name="T66" fmla="*/ 3260 w 3927"/>
              <a:gd name="T67" fmla="*/ 2157 h 2791"/>
              <a:gd name="T68" fmla="*/ 2934 w 3927"/>
              <a:gd name="T69" fmla="*/ 2198 h 2791"/>
              <a:gd name="T70" fmla="*/ 2759 w 3927"/>
              <a:gd name="T71" fmla="*/ 2165 h 2791"/>
              <a:gd name="T72" fmla="*/ 2617 w 3927"/>
              <a:gd name="T73" fmla="*/ 2173 h 2791"/>
              <a:gd name="T74" fmla="*/ 2550 w 3927"/>
              <a:gd name="T75" fmla="*/ 2207 h 2791"/>
              <a:gd name="T76" fmla="*/ 2408 w 3927"/>
              <a:gd name="T77" fmla="*/ 2249 h 2791"/>
              <a:gd name="T78" fmla="*/ 2183 w 3927"/>
              <a:gd name="T79" fmla="*/ 2324 h 2791"/>
              <a:gd name="T80" fmla="*/ 2016 w 3927"/>
              <a:gd name="T81" fmla="*/ 2399 h 2791"/>
              <a:gd name="T82" fmla="*/ 1974 w 3927"/>
              <a:gd name="T83" fmla="*/ 2424 h 2791"/>
              <a:gd name="T84" fmla="*/ 1473 w 3927"/>
              <a:gd name="T85" fmla="*/ 2516 h 2791"/>
              <a:gd name="T86" fmla="*/ 1248 w 3927"/>
              <a:gd name="T87" fmla="*/ 2608 h 2791"/>
              <a:gd name="T88" fmla="*/ 956 w 3927"/>
              <a:gd name="T89" fmla="*/ 2716 h 2791"/>
              <a:gd name="T90" fmla="*/ 872 w 3927"/>
              <a:gd name="T91" fmla="*/ 2749 h 2791"/>
              <a:gd name="T92" fmla="*/ 655 w 3927"/>
              <a:gd name="T93" fmla="*/ 2791 h 2791"/>
              <a:gd name="T94" fmla="*/ 597 w 3927"/>
              <a:gd name="T95" fmla="*/ 2774 h 2791"/>
              <a:gd name="T96" fmla="*/ 563 w 3927"/>
              <a:gd name="T97" fmla="*/ 2749 h 2791"/>
              <a:gd name="T98" fmla="*/ 538 w 3927"/>
              <a:gd name="T99" fmla="*/ 2741 h 2791"/>
              <a:gd name="T100" fmla="*/ 488 w 3927"/>
              <a:gd name="T101" fmla="*/ 2691 h 2791"/>
              <a:gd name="T102" fmla="*/ 471 w 3927"/>
              <a:gd name="T103" fmla="*/ 2666 h 2791"/>
              <a:gd name="T104" fmla="*/ 421 w 3927"/>
              <a:gd name="T105" fmla="*/ 2616 h 2791"/>
              <a:gd name="T106" fmla="*/ 413 w 3927"/>
              <a:gd name="T107" fmla="*/ 2591 h 2791"/>
              <a:gd name="T108" fmla="*/ 388 w 3927"/>
              <a:gd name="T109" fmla="*/ 2574 h 2791"/>
              <a:gd name="T110" fmla="*/ 329 w 3927"/>
              <a:gd name="T111" fmla="*/ 2491 h 279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927"/>
              <a:gd name="T169" fmla="*/ 0 h 2791"/>
              <a:gd name="T170" fmla="*/ 3927 w 3927"/>
              <a:gd name="T171" fmla="*/ 2791 h 279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927" h="2791">
                <a:moveTo>
                  <a:pt x="329" y="2491"/>
                </a:moveTo>
                <a:cubicBezTo>
                  <a:pt x="284" y="2395"/>
                  <a:pt x="261" y="2289"/>
                  <a:pt x="221" y="2190"/>
                </a:cubicBezTo>
                <a:cubicBezTo>
                  <a:pt x="206" y="2113"/>
                  <a:pt x="189" y="2026"/>
                  <a:pt x="154" y="1956"/>
                </a:cubicBezTo>
                <a:cubicBezTo>
                  <a:pt x="135" y="1782"/>
                  <a:pt x="156" y="1989"/>
                  <a:pt x="137" y="1673"/>
                </a:cubicBezTo>
                <a:cubicBezTo>
                  <a:pt x="132" y="1591"/>
                  <a:pt x="111" y="1510"/>
                  <a:pt x="96" y="1430"/>
                </a:cubicBezTo>
                <a:cubicBezTo>
                  <a:pt x="101" y="1355"/>
                  <a:pt x="112" y="1280"/>
                  <a:pt x="112" y="1205"/>
                </a:cubicBezTo>
                <a:cubicBezTo>
                  <a:pt x="112" y="1191"/>
                  <a:pt x="68" y="1097"/>
                  <a:pt x="62" y="1080"/>
                </a:cubicBezTo>
                <a:cubicBezTo>
                  <a:pt x="54" y="1031"/>
                  <a:pt x="38" y="987"/>
                  <a:pt x="29" y="938"/>
                </a:cubicBezTo>
                <a:cubicBezTo>
                  <a:pt x="19" y="822"/>
                  <a:pt x="0" y="650"/>
                  <a:pt x="71" y="546"/>
                </a:cubicBezTo>
                <a:cubicBezTo>
                  <a:pt x="94" y="474"/>
                  <a:pt x="52" y="591"/>
                  <a:pt x="129" y="479"/>
                </a:cubicBezTo>
                <a:cubicBezTo>
                  <a:pt x="137" y="467"/>
                  <a:pt x="132" y="450"/>
                  <a:pt x="137" y="437"/>
                </a:cubicBezTo>
                <a:cubicBezTo>
                  <a:pt x="154" y="396"/>
                  <a:pt x="195" y="348"/>
                  <a:pt x="229" y="320"/>
                </a:cubicBezTo>
                <a:cubicBezTo>
                  <a:pt x="282" y="277"/>
                  <a:pt x="347" y="254"/>
                  <a:pt x="405" y="220"/>
                </a:cubicBezTo>
                <a:cubicBezTo>
                  <a:pt x="466" y="185"/>
                  <a:pt x="524" y="143"/>
                  <a:pt x="588" y="112"/>
                </a:cubicBezTo>
                <a:cubicBezTo>
                  <a:pt x="739" y="38"/>
                  <a:pt x="934" y="27"/>
                  <a:pt x="1097" y="20"/>
                </a:cubicBezTo>
                <a:cubicBezTo>
                  <a:pt x="1304" y="0"/>
                  <a:pt x="1509" y="22"/>
                  <a:pt x="1715" y="36"/>
                </a:cubicBezTo>
                <a:cubicBezTo>
                  <a:pt x="1863" y="63"/>
                  <a:pt x="2009" y="30"/>
                  <a:pt x="2158" y="20"/>
                </a:cubicBezTo>
                <a:cubicBezTo>
                  <a:pt x="2355" y="27"/>
                  <a:pt x="2546" y="49"/>
                  <a:pt x="2742" y="61"/>
                </a:cubicBezTo>
                <a:cubicBezTo>
                  <a:pt x="2883" y="91"/>
                  <a:pt x="2709" y="57"/>
                  <a:pt x="3059" y="78"/>
                </a:cubicBezTo>
                <a:cubicBezTo>
                  <a:pt x="3186" y="86"/>
                  <a:pt x="3308" y="119"/>
                  <a:pt x="3435" y="128"/>
                </a:cubicBezTo>
                <a:cubicBezTo>
                  <a:pt x="3504" y="147"/>
                  <a:pt x="3574" y="165"/>
                  <a:pt x="3644" y="178"/>
                </a:cubicBezTo>
                <a:cubicBezTo>
                  <a:pt x="3679" y="202"/>
                  <a:pt x="3713" y="224"/>
                  <a:pt x="3735" y="262"/>
                </a:cubicBezTo>
                <a:cubicBezTo>
                  <a:pt x="3748" y="284"/>
                  <a:pt x="3769" y="329"/>
                  <a:pt x="3769" y="329"/>
                </a:cubicBezTo>
                <a:cubicBezTo>
                  <a:pt x="3781" y="379"/>
                  <a:pt x="3799" y="411"/>
                  <a:pt x="3827" y="454"/>
                </a:cubicBezTo>
                <a:cubicBezTo>
                  <a:pt x="3855" y="564"/>
                  <a:pt x="3893" y="664"/>
                  <a:pt x="3927" y="771"/>
                </a:cubicBezTo>
                <a:cubicBezTo>
                  <a:pt x="3924" y="852"/>
                  <a:pt x="3924" y="932"/>
                  <a:pt x="3919" y="1013"/>
                </a:cubicBezTo>
                <a:cubicBezTo>
                  <a:pt x="3917" y="1050"/>
                  <a:pt x="3900" y="1085"/>
                  <a:pt x="3894" y="1122"/>
                </a:cubicBezTo>
                <a:cubicBezTo>
                  <a:pt x="3875" y="1240"/>
                  <a:pt x="3857" y="1367"/>
                  <a:pt x="3819" y="1481"/>
                </a:cubicBezTo>
                <a:cubicBezTo>
                  <a:pt x="3813" y="1520"/>
                  <a:pt x="3808" y="1558"/>
                  <a:pt x="3802" y="1597"/>
                </a:cubicBezTo>
                <a:cubicBezTo>
                  <a:pt x="3794" y="1647"/>
                  <a:pt x="3784" y="1698"/>
                  <a:pt x="3777" y="1748"/>
                </a:cubicBezTo>
                <a:cubicBezTo>
                  <a:pt x="3753" y="1909"/>
                  <a:pt x="3768" y="2005"/>
                  <a:pt x="3585" y="2040"/>
                </a:cubicBezTo>
                <a:cubicBezTo>
                  <a:pt x="3546" y="2066"/>
                  <a:pt x="3513" y="2093"/>
                  <a:pt x="3468" y="2107"/>
                </a:cubicBezTo>
                <a:cubicBezTo>
                  <a:pt x="3446" y="2114"/>
                  <a:pt x="3401" y="2123"/>
                  <a:pt x="3401" y="2123"/>
                </a:cubicBezTo>
                <a:cubicBezTo>
                  <a:pt x="3355" y="2154"/>
                  <a:pt x="3317" y="2150"/>
                  <a:pt x="3260" y="2157"/>
                </a:cubicBezTo>
                <a:cubicBezTo>
                  <a:pt x="3151" y="2170"/>
                  <a:pt x="3043" y="2186"/>
                  <a:pt x="2934" y="2198"/>
                </a:cubicBezTo>
                <a:cubicBezTo>
                  <a:pt x="2874" y="2184"/>
                  <a:pt x="2820" y="2172"/>
                  <a:pt x="2759" y="2165"/>
                </a:cubicBezTo>
                <a:cubicBezTo>
                  <a:pt x="2712" y="2168"/>
                  <a:pt x="2664" y="2168"/>
                  <a:pt x="2617" y="2173"/>
                </a:cubicBezTo>
                <a:cubicBezTo>
                  <a:pt x="2596" y="2175"/>
                  <a:pt x="2563" y="2200"/>
                  <a:pt x="2550" y="2207"/>
                </a:cubicBezTo>
                <a:cubicBezTo>
                  <a:pt x="2506" y="2229"/>
                  <a:pt x="2455" y="2236"/>
                  <a:pt x="2408" y="2249"/>
                </a:cubicBezTo>
                <a:cubicBezTo>
                  <a:pt x="2339" y="2293"/>
                  <a:pt x="2253" y="2286"/>
                  <a:pt x="2183" y="2324"/>
                </a:cubicBezTo>
                <a:cubicBezTo>
                  <a:pt x="2053" y="2394"/>
                  <a:pt x="2185" y="2342"/>
                  <a:pt x="2016" y="2399"/>
                </a:cubicBezTo>
                <a:cubicBezTo>
                  <a:pt x="2001" y="2404"/>
                  <a:pt x="1990" y="2420"/>
                  <a:pt x="1974" y="2424"/>
                </a:cubicBezTo>
                <a:cubicBezTo>
                  <a:pt x="1809" y="2464"/>
                  <a:pt x="1637" y="2472"/>
                  <a:pt x="1473" y="2516"/>
                </a:cubicBezTo>
                <a:cubicBezTo>
                  <a:pt x="1390" y="2538"/>
                  <a:pt x="1327" y="2582"/>
                  <a:pt x="1248" y="2608"/>
                </a:cubicBezTo>
                <a:cubicBezTo>
                  <a:pt x="1149" y="2641"/>
                  <a:pt x="1053" y="2676"/>
                  <a:pt x="956" y="2716"/>
                </a:cubicBezTo>
                <a:cubicBezTo>
                  <a:pt x="912" y="2760"/>
                  <a:pt x="951" y="2731"/>
                  <a:pt x="872" y="2749"/>
                </a:cubicBezTo>
                <a:cubicBezTo>
                  <a:pt x="797" y="2766"/>
                  <a:pt x="734" y="2783"/>
                  <a:pt x="655" y="2791"/>
                </a:cubicBezTo>
                <a:cubicBezTo>
                  <a:pt x="636" y="2785"/>
                  <a:pt x="615" y="2782"/>
                  <a:pt x="597" y="2774"/>
                </a:cubicBezTo>
                <a:cubicBezTo>
                  <a:pt x="584" y="2768"/>
                  <a:pt x="575" y="2756"/>
                  <a:pt x="563" y="2749"/>
                </a:cubicBezTo>
                <a:cubicBezTo>
                  <a:pt x="555" y="2745"/>
                  <a:pt x="546" y="2744"/>
                  <a:pt x="538" y="2741"/>
                </a:cubicBezTo>
                <a:cubicBezTo>
                  <a:pt x="521" y="2724"/>
                  <a:pt x="501" y="2710"/>
                  <a:pt x="488" y="2691"/>
                </a:cubicBezTo>
                <a:cubicBezTo>
                  <a:pt x="482" y="2683"/>
                  <a:pt x="478" y="2674"/>
                  <a:pt x="471" y="2666"/>
                </a:cubicBezTo>
                <a:cubicBezTo>
                  <a:pt x="455" y="2648"/>
                  <a:pt x="421" y="2616"/>
                  <a:pt x="421" y="2616"/>
                </a:cubicBezTo>
                <a:cubicBezTo>
                  <a:pt x="418" y="2608"/>
                  <a:pt x="418" y="2598"/>
                  <a:pt x="413" y="2591"/>
                </a:cubicBezTo>
                <a:cubicBezTo>
                  <a:pt x="407" y="2583"/>
                  <a:pt x="392" y="2583"/>
                  <a:pt x="388" y="2574"/>
                </a:cubicBezTo>
                <a:cubicBezTo>
                  <a:pt x="375" y="2548"/>
                  <a:pt x="389" y="2459"/>
                  <a:pt x="329" y="2491"/>
                </a:cubicBez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133123" name="Text Box 2"/>
          <p:cNvSpPr txBox="1">
            <a:spLocks noChangeArrowheads="1"/>
          </p:cNvSpPr>
          <p:nvPr/>
        </p:nvSpPr>
        <p:spPr bwMode="auto">
          <a:xfrm>
            <a:off x="467544" y="-243408"/>
            <a:ext cx="8598669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600" i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The Theoretically Best Query </a:t>
            </a:r>
          </a:p>
        </p:txBody>
      </p:sp>
      <p:sp>
        <p:nvSpPr>
          <p:cNvPr id="133124" name="Text Box 3"/>
          <p:cNvSpPr txBox="1">
            <a:spLocks noChangeArrowheads="1"/>
          </p:cNvSpPr>
          <p:nvPr/>
        </p:nvSpPr>
        <p:spPr bwMode="auto">
          <a:xfrm>
            <a:off x="3748088" y="28458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25" name="Text Box 4"/>
          <p:cNvSpPr txBox="1">
            <a:spLocks noChangeArrowheads="1"/>
          </p:cNvSpPr>
          <p:nvPr/>
        </p:nvSpPr>
        <p:spPr bwMode="auto">
          <a:xfrm>
            <a:off x="4205288" y="23886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26" name="Text Box 5"/>
          <p:cNvSpPr txBox="1">
            <a:spLocks noChangeArrowheads="1"/>
          </p:cNvSpPr>
          <p:nvPr/>
        </p:nvSpPr>
        <p:spPr bwMode="auto">
          <a:xfrm>
            <a:off x="4510088" y="31506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27" name="Text Box 6"/>
          <p:cNvSpPr txBox="1">
            <a:spLocks noChangeArrowheads="1"/>
          </p:cNvSpPr>
          <p:nvPr/>
        </p:nvSpPr>
        <p:spPr bwMode="auto">
          <a:xfrm>
            <a:off x="5486400" y="33634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28" name="Text Box 7"/>
          <p:cNvSpPr txBox="1">
            <a:spLocks noChangeArrowheads="1"/>
          </p:cNvSpPr>
          <p:nvPr/>
        </p:nvSpPr>
        <p:spPr bwMode="auto">
          <a:xfrm>
            <a:off x="2376488" y="37602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29" name="Text Box 8"/>
          <p:cNvSpPr txBox="1">
            <a:spLocks noChangeArrowheads="1"/>
          </p:cNvSpPr>
          <p:nvPr/>
        </p:nvSpPr>
        <p:spPr bwMode="auto">
          <a:xfrm>
            <a:off x="3367088" y="35316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0" name="Text Box 9"/>
          <p:cNvSpPr txBox="1">
            <a:spLocks noChangeArrowheads="1"/>
          </p:cNvSpPr>
          <p:nvPr/>
        </p:nvSpPr>
        <p:spPr bwMode="auto">
          <a:xfrm>
            <a:off x="2833688" y="37602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1" name="Text Box 10"/>
          <p:cNvSpPr txBox="1">
            <a:spLocks noChangeArrowheads="1"/>
          </p:cNvSpPr>
          <p:nvPr/>
        </p:nvSpPr>
        <p:spPr bwMode="auto">
          <a:xfrm>
            <a:off x="395288" y="5360497"/>
            <a:ext cx="1752600" cy="80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>
                <a:solidFill>
                  <a:srgbClr val="00A000"/>
                </a:solidFill>
                <a:latin typeface="+mn-lt"/>
                <a:ea typeface="宋体" charset="0"/>
                <a:cs typeface="宋体" charset="0"/>
              </a:rPr>
              <a:t>Optimal query</a:t>
            </a:r>
          </a:p>
        </p:txBody>
      </p:sp>
      <p:sp>
        <p:nvSpPr>
          <p:cNvPr id="133132" name="Line 11"/>
          <p:cNvSpPr>
            <a:spLocks noChangeShapeType="1"/>
          </p:cNvSpPr>
          <p:nvPr/>
        </p:nvSpPr>
        <p:spPr bwMode="auto">
          <a:xfrm flipV="1">
            <a:off x="1371600" y="4046047"/>
            <a:ext cx="152400" cy="1393825"/>
          </a:xfrm>
          <a:prstGeom prst="line">
            <a:avLst/>
          </a:prstGeom>
          <a:noFill/>
          <a:ln w="9360">
            <a:solidFill>
              <a:srgbClr val="00A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33133" name="Text Box 12"/>
          <p:cNvSpPr txBox="1">
            <a:spLocks noChangeArrowheads="1"/>
          </p:cNvSpPr>
          <p:nvPr/>
        </p:nvSpPr>
        <p:spPr bwMode="auto">
          <a:xfrm>
            <a:off x="4427984" y="5192222"/>
            <a:ext cx="4182616" cy="84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7968" rIns="90000" bIns="468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x  non-relevant documents</a:t>
            </a:r>
          </a:p>
          <a:p>
            <a:pPr eaLnBrk="1">
              <a:lnSpc>
                <a:spcPct val="93000"/>
              </a:lnSpc>
              <a:spcBef>
                <a:spcPts val="300"/>
              </a:spcBef>
              <a:buClrTx/>
              <a:buFontTx/>
              <a:buNone/>
            </a:pPr>
            <a:r>
              <a:rPr lang="en-US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o  relevant documents</a:t>
            </a:r>
          </a:p>
        </p:txBody>
      </p:sp>
      <p:sp>
        <p:nvSpPr>
          <p:cNvPr id="133134" name="Text Box 13"/>
          <p:cNvSpPr txBox="1">
            <a:spLocks noChangeArrowheads="1"/>
          </p:cNvSpPr>
          <p:nvPr/>
        </p:nvSpPr>
        <p:spPr bwMode="auto">
          <a:xfrm>
            <a:off x="2590800" y="3363422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5" name="Text Box 14"/>
          <p:cNvSpPr txBox="1">
            <a:spLocks noChangeArrowheads="1"/>
          </p:cNvSpPr>
          <p:nvPr/>
        </p:nvSpPr>
        <p:spPr bwMode="auto">
          <a:xfrm>
            <a:off x="3138488" y="20838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6" name="Text Box 15"/>
          <p:cNvSpPr txBox="1">
            <a:spLocks noChangeArrowheads="1"/>
          </p:cNvSpPr>
          <p:nvPr/>
        </p:nvSpPr>
        <p:spPr bwMode="auto">
          <a:xfrm>
            <a:off x="2833688" y="2998297"/>
            <a:ext cx="609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o</a:t>
            </a:r>
          </a:p>
        </p:txBody>
      </p:sp>
      <p:sp>
        <p:nvSpPr>
          <p:cNvPr id="133137" name="Text Box 16"/>
          <p:cNvSpPr txBox="1">
            <a:spLocks noChangeArrowheads="1"/>
          </p:cNvSpPr>
          <p:nvPr/>
        </p:nvSpPr>
        <p:spPr bwMode="auto">
          <a:xfrm>
            <a:off x="3124200" y="16870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38" name="Text Box 17"/>
          <p:cNvSpPr txBox="1">
            <a:spLocks noChangeArrowheads="1"/>
          </p:cNvSpPr>
          <p:nvPr/>
        </p:nvSpPr>
        <p:spPr bwMode="auto">
          <a:xfrm>
            <a:off x="4281488" y="15504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39" name="Text Box 18"/>
          <p:cNvSpPr txBox="1">
            <a:spLocks noChangeArrowheads="1"/>
          </p:cNvSpPr>
          <p:nvPr/>
        </p:nvSpPr>
        <p:spPr bwMode="auto">
          <a:xfrm>
            <a:off x="5715000" y="24490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0" name="Text Box 19"/>
          <p:cNvSpPr txBox="1">
            <a:spLocks noChangeArrowheads="1"/>
          </p:cNvSpPr>
          <p:nvPr/>
        </p:nvSpPr>
        <p:spPr bwMode="auto">
          <a:xfrm>
            <a:off x="5272088" y="24648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1" name="Text Box 20"/>
          <p:cNvSpPr txBox="1">
            <a:spLocks noChangeArrowheads="1"/>
          </p:cNvSpPr>
          <p:nvPr/>
        </p:nvSpPr>
        <p:spPr bwMode="auto">
          <a:xfrm>
            <a:off x="4572000" y="21442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2" name="Text Box 21"/>
          <p:cNvSpPr txBox="1">
            <a:spLocks noChangeArrowheads="1"/>
          </p:cNvSpPr>
          <p:nvPr/>
        </p:nvSpPr>
        <p:spPr bwMode="auto">
          <a:xfrm>
            <a:off x="5576888" y="14742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3" name="Text Box 22"/>
          <p:cNvSpPr txBox="1">
            <a:spLocks noChangeArrowheads="1"/>
          </p:cNvSpPr>
          <p:nvPr/>
        </p:nvSpPr>
        <p:spPr bwMode="auto">
          <a:xfrm>
            <a:off x="4876800" y="25252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4" name="Text Box 23"/>
          <p:cNvSpPr txBox="1">
            <a:spLocks noChangeArrowheads="1"/>
          </p:cNvSpPr>
          <p:nvPr/>
        </p:nvSpPr>
        <p:spPr bwMode="auto">
          <a:xfrm>
            <a:off x="5105400" y="16870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5" name="Text Box 24"/>
          <p:cNvSpPr txBox="1">
            <a:spLocks noChangeArrowheads="1"/>
          </p:cNvSpPr>
          <p:nvPr/>
        </p:nvSpPr>
        <p:spPr bwMode="auto">
          <a:xfrm>
            <a:off x="3748088" y="42174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6" name="Text Box 25"/>
          <p:cNvSpPr txBox="1">
            <a:spLocks noChangeArrowheads="1"/>
          </p:cNvSpPr>
          <p:nvPr/>
        </p:nvSpPr>
        <p:spPr bwMode="auto">
          <a:xfrm>
            <a:off x="4953000" y="3515822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7" name="Text Box 26"/>
          <p:cNvSpPr txBox="1">
            <a:spLocks noChangeArrowheads="1"/>
          </p:cNvSpPr>
          <p:nvPr/>
        </p:nvSpPr>
        <p:spPr bwMode="auto">
          <a:xfrm>
            <a:off x="6186488" y="28458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48" name="Text Box 27"/>
          <p:cNvSpPr txBox="1">
            <a:spLocks noChangeArrowheads="1"/>
          </p:cNvSpPr>
          <p:nvPr/>
        </p:nvSpPr>
        <p:spPr bwMode="auto">
          <a:xfrm>
            <a:off x="5043488" y="39126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grpSp>
        <p:nvGrpSpPr>
          <p:cNvPr id="133149" name="Group 28"/>
          <p:cNvGrpSpPr>
            <a:grpSpLocks/>
          </p:cNvGrpSpPr>
          <p:nvPr/>
        </p:nvGrpSpPr>
        <p:grpSpPr bwMode="auto">
          <a:xfrm>
            <a:off x="1371600" y="3744422"/>
            <a:ext cx="455613" cy="347663"/>
            <a:chOff x="864" y="2640"/>
            <a:chExt cx="287" cy="219"/>
          </a:xfrm>
        </p:grpSpPr>
        <p:sp>
          <p:nvSpPr>
            <p:cNvPr id="133152" name="Text Box 29"/>
            <p:cNvSpPr txBox="1">
              <a:spLocks noChangeArrowheads="1"/>
            </p:cNvSpPr>
            <p:nvPr/>
          </p:nvSpPr>
          <p:spPr bwMode="auto">
            <a:xfrm>
              <a:off x="864" y="2640"/>
              <a:ext cx="288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89640" rIns="90000" bIns="46800">
              <a:spAutoFit/>
            </a:bodyPr>
            <a:lstStyle>
              <a:lvl1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bg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>
                <a:lnSpc>
                  <a:spcPct val="83000"/>
                </a:lnSpc>
                <a:spcBef>
                  <a:spcPts val="1250"/>
                </a:spcBef>
                <a:buClrTx/>
                <a:buFontTx/>
                <a:buNone/>
              </a:pPr>
              <a:r>
                <a:rPr lang="en-US" sz="2000">
                  <a:solidFill>
                    <a:srgbClr val="FF0000"/>
                  </a:solidFill>
                  <a:latin typeface="Symbol" charset="0"/>
                  <a:ea typeface="宋体" charset="0"/>
                  <a:cs typeface="宋体" charset="0"/>
                </a:rPr>
                <a:t></a:t>
              </a:r>
            </a:p>
          </p:txBody>
        </p:sp>
        <p:sp>
          <p:nvSpPr>
            <p:cNvPr id="133153" name="Freeform 30"/>
            <p:cNvSpPr>
              <a:spLocks noChangeArrowheads="1"/>
            </p:cNvSpPr>
            <p:nvPr/>
          </p:nvSpPr>
          <p:spPr bwMode="auto">
            <a:xfrm>
              <a:off x="935" y="2733"/>
              <a:ext cx="72" cy="87"/>
            </a:xfrm>
            <a:custGeom>
              <a:avLst/>
              <a:gdLst>
                <a:gd name="T0" fmla="*/ 0 w 72"/>
                <a:gd name="T1" fmla="*/ 87 h 87"/>
                <a:gd name="T2" fmla="*/ 37 w 72"/>
                <a:gd name="T3" fmla="*/ 0 h 87"/>
                <a:gd name="T4" fmla="*/ 72 w 72"/>
                <a:gd name="T5" fmla="*/ 87 h 87"/>
                <a:gd name="T6" fmla="*/ 0 w 72"/>
                <a:gd name="T7" fmla="*/ 87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2"/>
                <a:gd name="T13" fmla="*/ 0 h 87"/>
                <a:gd name="T14" fmla="*/ 72 w 72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2" h="87">
                  <a:moveTo>
                    <a:pt x="0" y="87"/>
                  </a:moveTo>
                  <a:lnTo>
                    <a:pt x="37" y="0"/>
                  </a:lnTo>
                  <a:lnTo>
                    <a:pt x="72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00A000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133150" name="Text Box 31"/>
          <p:cNvSpPr txBox="1">
            <a:spLocks noChangeArrowheads="1"/>
          </p:cNvSpPr>
          <p:nvPr/>
        </p:nvSpPr>
        <p:spPr bwMode="auto">
          <a:xfrm>
            <a:off x="6034088" y="35316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133151" name="Text Box 32"/>
          <p:cNvSpPr txBox="1">
            <a:spLocks noChangeArrowheads="1"/>
          </p:cNvSpPr>
          <p:nvPr/>
        </p:nvSpPr>
        <p:spPr bwMode="auto">
          <a:xfrm>
            <a:off x="6491288" y="2083897"/>
            <a:ext cx="304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ts val="1500"/>
              </a:spcBef>
              <a:buClrTx/>
              <a:buFontTx/>
              <a:buNone/>
            </a:pPr>
            <a:r>
              <a:rPr lang="en-US">
                <a:solidFill>
                  <a:srgbClr val="000000"/>
                </a:solidFill>
                <a:latin typeface="Times New Roman" charset="0"/>
                <a:ea typeface="宋体" charset="0"/>
                <a:cs typeface="宋体" charset="0"/>
              </a:rPr>
              <a:t>x</a:t>
            </a:r>
          </a:p>
        </p:txBody>
      </p:sp>
      <p:sp>
        <p:nvSpPr>
          <p:cNvPr id="34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98</a:t>
            </a:fld>
            <a:endParaRPr lang="de-DE" sz="1100"/>
          </a:p>
        </p:txBody>
      </p:sp>
    </p:spTree>
    <p:extLst>
      <p:ext uri="{BB962C8B-B14F-4D97-AF65-F5344CB8AC3E}">
        <p14:creationId xmlns:p14="http://schemas.microsoft.com/office/powerpoint/2010/main" val="42142077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1" name="Text Box 1"/>
          <p:cNvSpPr txBox="1">
            <a:spLocks noChangeArrowheads="1"/>
          </p:cNvSpPr>
          <p:nvPr/>
        </p:nvSpPr>
        <p:spPr bwMode="auto">
          <a:xfrm>
            <a:off x="533400" y="158750"/>
            <a:ext cx="8077200" cy="82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7888" rIns="90000" bIns="4680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98000"/>
              </a:lnSpc>
              <a:buClrTx/>
              <a:buFontTx/>
              <a:buNone/>
            </a:pPr>
            <a:r>
              <a:rPr lang="en-US" sz="32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Rocchio</a:t>
            </a:r>
            <a:r>
              <a:rPr lang="en-US" sz="32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1971 Algorithm (SMART)</a:t>
            </a:r>
          </a:p>
        </p:txBody>
      </p:sp>
      <p:sp>
        <p:nvSpPr>
          <p:cNvPr id="135172" name="Text Box 2"/>
          <p:cNvSpPr txBox="1">
            <a:spLocks noChangeArrowheads="1"/>
          </p:cNvSpPr>
          <p:nvPr/>
        </p:nvSpPr>
        <p:spPr bwMode="auto">
          <a:xfrm>
            <a:off x="611560" y="1101303"/>
            <a:ext cx="8001000" cy="528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31472" rIns="90000" bIns="46800"/>
          <a:lstStyle>
            <a:lvl1pPr marL="339725" indent="-339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9775" indent="-2825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Used in practice:</a:t>
            </a:r>
            <a:endParaRPr lang="en-US" sz="28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79000"/>
              </a:lnSpc>
              <a:spcBef>
                <a:spcPts val="800"/>
              </a:spcBef>
              <a:buClrTx/>
              <a:buFontTx/>
              <a:buNone/>
            </a:pPr>
            <a:endParaRPr lang="en-US" sz="28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79000"/>
              </a:lnSpc>
              <a:spcBef>
                <a:spcPts val="800"/>
              </a:spcBef>
              <a:buClrTx/>
              <a:buFontTx/>
              <a:buNone/>
            </a:pPr>
            <a:endParaRPr lang="en-US" sz="20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79000"/>
              </a:lnSpc>
              <a:spcBef>
                <a:spcPts val="800"/>
              </a:spcBef>
              <a:buClrTx/>
              <a:buFontTx/>
              <a:buNone/>
            </a:pPr>
            <a:endParaRPr lang="en-US" sz="1600" i="0" dirty="0">
              <a:solidFill>
                <a:srgbClr val="000000"/>
              </a:solidFill>
              <a:latin typeface="+mn-lt"/>
              <a:ea typeface="宋体" charset="0"/>
              <a:cs typeface="宋体" charset="0"/>
            </a:endParaRP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1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q</a:t>
            </a:r>
            <a:r>
              <a:rPr lang="en-US" sz="1800" i="0" baseline="-2500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m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= modified query vector; q</a:t>
            </a:r>
            <a:r>
              <a:rPr lang="en-US" sz="1800" i="0" baseline="-2500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0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= original query vector; </a:t>
            </a:r>
            <a:r>
              <a:rPr lang="el-GR" sz="1800" i="0" dirty="0">
                <a:solidFill>
                  <a:srgbClr val="000000"/>
                </a:solidFill>
                <a:latin typeface="+mn-lt"/>
                <a:cs typeface="Arial" charset="0"/>
              </a:rPr>
              <a:t>α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,</a:t>
            </a:r>
            <a:r>
              <a:rPr lang="el-GR" sz="1800" i="0" dirty="0">
                <a:solidFill>
                  <a:srgbClr val="000000"/>
                </a:solidFill>
                <a:latin typeface="+mn-lt"/>
                <a:cs typeface="Arial" charset="0"/>
              </a:rPr>
              <a:t>β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,</a:t>
            </a:r>
            <a:r>
              <a:rPr lang="el-GR" sz="1800" i="0" dirty="0">
                <a:solidFill>
                  <a:srgbClr val="000000"/>
                </a:solidFill>
                <a:latin typeface="+mn-lt"/>
                <a:cs typeface="Arial" charset="0"/>
              </a:rPr>
              <a:t>γ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: weights (hand-chosen or set empirically); </a:t>
            </a:r>
            <a:r>
              <a:rPr lang="en-US" sz="1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D</a:t>
            </a:r>
            <a:r>
              <a:rPr lang="en-US" sz="1800" i="0" baseline="-2500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r</a:t>
            </a:r>
            <a:r>
              <a:rPr lang="en-US" sz="1800" i="0" baseline="-2500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 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= set of known relevant doc vectors; </a:t>
            </a:r>
            <a:r>
              <a:rPr lang="en-US" sz="1800" i="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D</a:t>
            </a:r>
            <a:r>
              <a:rPr lang="en-US" sz="1800" i="0" baseline="-25000" dirty="0" err="1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nr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= set of known irrelevant doc vectors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New query moves toward relevant documents and away from irrelevant documents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Tradeoff 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α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vs. 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β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/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γ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 : If we have a lot of judged documents, we want a higher 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β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/</a:t>
            </a:r>
            <a:r>
              <a:rPr lang="el-GR" sz="2000" i="0" dirty="0">
                <a:solidFill>
                  <a:srgbClr val="000000"/>
                </a:solidFill>
                <a:latin typeface="+mn-lt"/>
                <a:cs typeface="Arial" charset="0"/>
              </a:rPr>
              <a:t>γ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.</a:t>
            </a:r>
          </a:p>
          <a:p>
            <a:pPr eaLnBrk="1">
              <a:lnSpc>
                <a:spcPct val="79000"/>
              </a:lnSpc>
              <a:spcBef>
                <a:spcPts val="8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Term weight can go negative</a:t>
            </a:r>
          </a:p>
          <a:p>
            <a:pPr lvl="1">
              <a:lnSpc>
                <a:spcPct val="79000"/>
              </a:lnSpc>
              <a:spcBef>
                <a:spcPts val="700"/>
              </a:spcBef>
              <a:buClr>
                <a:srgbClr val="7878DE"/>
              </a:buClr>
              <a:buFont typeface="Arial" charset="0"/>
              <a:buChar char="•"/>
            </a:pPr>
            <a:r>
              <a:rPr lang="en-US" sz="2000" i="0" dirty="0">
                <a:solidFill>
                  <a:srgbClr val="000000"/>
                </a:solidFill>
                <a:latin typeface="+mn-lt"/>
                <a:ea typeface="宋体" charset="0"/>
                <a:cs typeface="宋体" charset="0"/>
              </a:rPr>
              <a:t>Negative term weights are ignored (set to 0)</a:t>
            </a:r>
          </a:p>
        </p:txBody>
      </p:sp>
      <p:graphicFrame>
        <p:nvGraphicFramePr>
          <p:cNvPr id="135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5873015"/>
              </p:ext>
            </p:extLst>
          </p:nvPr>
        </p:nvGraphicFramePr>
        <p:xfrm>
          <a:off x="1108449" y="1628800"/>
          <a:ext cx="5119735" cy="10017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343" name="Formel" r:id="rId4" imgW="2336800" imgH="457200" progId="Equation.3">
                  <p:embed/>
                </p:oleObj>
              </mc:Choice>
              <mc:Fallback>
                <p:oleObj name="Formel" r:id="rId4" imgW="2336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8449" y="1628800"/>
                        <a:ext cx="5119735" cy="1001739"/>
                      </a:xfrm>
                      <a:prstGeom prst="rect">
                        <a:avLst/>
                      </a:prstGeom>
                      <a:noFill/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liennummernplatzhalter 3"/>
          <p:cNvSpPr txBox="1">
            <a:spLocks/>
          </p:cNvSpPr>
          <p:nvPr/>
        </p:nvSpPr>
        <p:spPr>
          <a:xfrm>
            <a:off x="7956550" y="6366165"/>
            <a:ext cx="1008063" cy="19685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Myriad Pro" charset="0"/>
                <a:ea typeface="ＭＳ Ｐゴシック" charset="0"/>
                <a:cs typeface="ＭＳ Ｐゴシック" charset="0"/>
              </a:defRPr>
            </a:lvl9pPr>
          </a:lstStyle>
          <a:p>
            <a:pPr algn="r">
              <a:defRPr/>
            </a:pPr>
            <a:fld id="{A4C577E2-95DD-1F4B-A688-E8FB02007787}" type="slidenum">
              <a:rPr lang="de-DE" sz="1100" smtClean="0"/>
              <a:pPr algn="r">
                <a:defRPr/>
              </a:pPr>
              <a:t>99</a:t>
            </a:fld>
            <a:endParaRPr lang="de-DE" sz="1100"/>
          </a:p>
        </p:txBody>
      </p:sp>
      <p:sp>
        <p:nvSpPr>
          <p:cNvPr id="3" name="Textfeld 2"/>
          <p:cNvSpPr txBox="1"/>
          <p:nvPr/>
        </p:nvSpPr>
        <p:spPr>
          <a:xfrm>
            <a:off x="395536" y="5517232"/>
            <a:ext cx="852845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FF"/>
                </a:solidFill>
              </a:rPr>
              <a:t>Wikipedia: The SMART (System for the Mechanical Analysis and Retrieval of Text) Information Retrieval System is an information retrieval system </a:t>
            </a:r>
            <a:br>
              <a:rPr lang="en-US" sz="1100" dirty="0" smtClean="0">
                <a:solidFill>
                  <a:srgbClr val="0000FF"/>
                </a:solidFill>
              </a:rPr>
            </a:br>
            <a:r>
              <a:rPr lang="en-US" sz="1100" dirty="0" smtClean="0">
                <a:solidFill>
                  <a:srgbClr val="0000FF"/>
                </a:solidFill>
              </a:rPr>
              <a:t>developed at Cornell University in the </a:t>
            </a:r>
            <a:r>
              <a:rPr lang="en-US" sz="1100" b="1" dirty="0" smtClean="0">
                <a:solidFill>
                  <a:srgbClr val="FF0000"/>
                </a:solidFill>
              </a:rPr>
              <a:t>1960s</a:t>
            </a:r>
            <a:r>
              <a:rPr lang="en-US" sz="1100" dirty="0" smtClean="0">
                <a:solidFill>
                  <a:srgbClr val="0000FF"/>
                </a:solidFill>
              </a:rPr>
              <a:t>. Many important concepts in information retrieval were developed as part of research </a:t>
            </a:r>
            <a:br>
              <a:rPr lang="en-US" sz="1100" dirty="0" smtClean="0">
                <a:solidFill>
                  <a:srgbClr val="0000FF"/>
                </a:solidFill>
              </a:rPr>
            </a:br>
            <a:r>
              <a:rPr lang="en-US" sz="1100" dirty="0" smtClean="0">
                <a:solidFill>
                  <a:srgbClr val="0000FF"/>
                </a:solidFill>
              </a:rPr>
              <a:t>on the SMART system, including the vector space model, relevance feedback, and </a:t>
            </a:r>
            <a:r>
              <a:rPr lang="en-US" sz="1100" dirty="0" err="1" smtClean="0">
                <a:solidFill>
                  <a:srgbClr val="0000FF"/>
                </a:solidFill>
              </a:rPr>
              <a:t>Rocchio</a:t>
            </a:r>
            <a:r>
              <a:rPr lang="en-US" sz="1100" dirty="0" smtClean="0">
                <a:solidFill>
                  <a:srgbClr val="0000FF"/>
                </a:solidFill>
              </a:rPr>
              <a:t> classification.</a:t>
            </a:r>
            <a:endParaRPr lang="en-US" sz="1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9084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{\bf S}{\bf v} = \lambda {\bf v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38"/>
  <p:tag name="PICTUREFILESIZE" val="27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{\bf S}{\bf v} = \lambda {\bf v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38"/>
  <p:tag name="PICTUREFILESIZE" val="27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\lambda \in  \RR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26"/>
  <p:tag name="PICTUREFILESIZE" val="238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{\bf v} \in  \RR^m \neq {\bf 0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53"/>
  <p:tag name="PICTUREFILESIZE" val="393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\begin{pmatrix}&#10;6 &amp; -2\\&#10;4 &amp; 0  &#10;\end{pmatrix}&#10;\begin{pmatrix} 1 \\ 2 \end{pmatrix}&#10;=&#10;\begin{pmatrix} 2 \\ 4 \end{pmatrix}&#10;=&#10;2 \begin{pmatrix} 1 \\ 2 \end{pmatrix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133"/>
  <p:tag name="PICTUREFILESIZE" val="139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{\bf S}{\bf v} = \lambda {\bf v} \iff &#10;\left( {\bf S} - \lambda {\bf I}\right) {\bf v} = {\bf 0}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131"/>
  <p:tag name="PICTUREFILESIZE" val="695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|{\bf S} - \lambda {\bf I}|= 0&#10;\end{align*}&#10;\end{document}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52"/>
  <p:tag name="PICTUREFILESIZE" val="331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\text{sim}_{\text{\tiny true}}(d,q)  {\color{red}&lt;} \cos(\angle(\vec d, \vec q))&#10;\end{align*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109"/>
  <p:tag name="PICTUREFILESIZE" val="82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&#10;\usepackage{color}&#10;\usepackage{amsmath}&#10;\usepackage{amsfonts}&#10;\newcommand{\RR}{\mathbb R}&#10;\pagestyle{empty}&#10;\begin{document}&#10;\begin{align*}&#10;\text{sim}_{\text{\tiny true}}(d,q)  {\color{red}&gt;} \cos(\angle(\vec d, \vec q))&#10;\end{align*}&#10;\end{document}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54"/>
  <p:tag name="BOXHEIGHT" val="421"/>
  <p:tag name="BOXFONT" val="10"/>
  <p:tag name="BOXWRAP" val="True"/>
  <p:tag name="WORKAROUNDTRANSPARENCYBUG" val="False"/>
  <p:tag name="ALLOWFONTSUBSTITUTION" val="False"/>
  <p:tag name="BITMAPFORMAT" val="png256"/>
  <p:tag name="ORIGWIDTH" val="109"/>
  <p:tag name="PICTUREFILESIZE" val="8273"/>
</p:tagLst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417</TotalTime>
  <Words>5018</Words>
  <Application>Microsoft Macintosh PowerPoint</Application>
  <PresentationFormat>On-screen Show (4:3)</PresentationFormat>
  <Paragraphs>1015</Paragraphs>
  <Slides>121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121</vt:i4>
      </vt:variant>
    </vt:vector>
  </HeadingPairs>
  <TitlesOfParts>
    <vt:vector size="140" baseType="lpstr">
      <vt:lpstr>Arial Unicode MS</vt:lpstr>
      <vt:lpstr>Calibri</vt:lpstr>
      <vt:lpstr>Lucida Grande</vt:lpstr>
      <vt:lpstr>Lucida Sans</vt:lpstr>
      <vt:lpstr>Lucida Sans Unicode</vt:lpstr>
      <vt:lpstr>MS Gothic</vt:lpstr>
      <vt:lpstr>ＭＳ Ｐゴシック</vt:lpstr>
      <vt:lpstr>Myriad Pro</vt:lpstr>
      <vt:lpstr>Symbol</vt:lpstr>
      <vt:lpstr>Times</vt:lpstr>
      <vt:lpstr>Times New Roman</vt:lpstr>
      <vt:lpstr>Wingdings</vt:lpstr>
      <vt:lpstr>宋体</vt:lpstr>
      <vt:lpstr>Arial</vt:lpstr>
      <vt:lpstr>7_Standarddesign</vt:lpstr>
      <vt:lpstr>Worksheet</vt:lpstr>
      <vt:lpstr>Formel</vt:lpstr>
      <vt:lpstr>Equation</vt:lpstr>
      <vt:lpstr>Arbeitsblatt</vt:lpstr>
      <vt:lpstr>Web-Mining Agents Cooperating Agents for Information Retrieval</vt:lpstr>
      <vt:lpstr>Recap</vt:lpstr>
      <vt:lpstr>Information Retrieval</vt:lpstr>
      <vt:lpstr>This lecture</vt:lpstr>
      <vt:lpstr>Parametric search</vt:lpstr>
      <vt:lpstr>Parametric/field search</vt:lpstr>
      <vt:lpstr>Index support for parametric search</vt:lpstr>
      <vt:lpstr>Parametric index support</vt:lpstr>
      <vt:lpstr>Field retrieval</vt:lpstr>
      <vt:lpstr>Zones</vt:lpstr>
      <vt:lpstr>So we have a database now?</vt:lpstr>
      <vt:lpstr>Scoring</vt:lpstr>
      <vt:lpstr>Scoring</vt:lpstr>
      <vt:lpstr>Linear zone combinations</vt:lpstr>
      <vt:lpstr>Linear zone combinations</vt:lpstr>
      <vt:lpstr>Exercise</vt:lpstr>
      <vt:lpstr>General idea</vt:lpstr>
      <vt:lpstr>Index support for zone combinations</vt:lpstr>
      <vt:lpstr>Zone combinations index</vt:lpstr>
      <vt:lpstr>Score accumulation</vt:lpstr>
      <vt:lpstr>Where do these weights come from?</vt:lpstr>
      <vt:lpstr>Full text queries</vt:lpstr>
      <vt:lpstr>Full text queries</vt:lpstr>
      <vt:lpstr>Incidence matrices</vt:lpstr>
      <vt:lpstr>Example</vt:lpstr>
      <vt:lpstr>Overlap matching</vt:lpstr>
      <vt:lpstr>Overlap matching</vt:lpstr>
      <vt:lpstr>Scoring: density-based</vt:lpstr>
      <vt:lpstr>Term-document count matrices</vt:lpstr>
      <vt:lpstr>Bag of words view of a doc</vt:lpstr>
      <vt:lpstr>Counts vs. frequencies</vt:lpstr>
      <vt:lpstr>Digression: terminology</vt:lpstr>
      <vt:lpstr>Term frequency tf</vt:lpstr>
      <vt:lpstr>Weighting term frequency: tf</vt:lpstr>
      <vt:lpstr>Score computation</vt:lpstr>
      <vt:lpstr>Weighting should depend on the term overall</vt:lpstr>
      <vt:lpstr>Document frequency</vt:lpstr>
      <vt:lpstr>tf x idf term weights</vt:lpstr>
      <vt:lpstr>Summary: tf x idf (or tf.idf)</vt:lpstr>
      <vt:lpstr>Real-valued term-document matrices</vt:lpstr>
      <vt:lpstr>Documents as vectors</vt:lpstr>
      <vt:lpstr>Web-Mining Agents</vt:lpstr>
      <vt:lpstr>Recap: tf x idf (or tf.idf)</vt:lpstr>
      <vt:lpstr>Documents as vectors</vt:lpstr>
      <vt:lpstr>Intuition</vt:lpstr>
      <vt:lpstr>Desiderata for proximity/distance</vt:lpstr>
      <vt:lpstr>First cut</vt:lpstr>
      <vt:lpstr>Cosine similarity</vt:lpstr>
      <vt:lpstr>Cosine similarity</vt:lpstr>
      <vt:lpstr>Cosine similarity</vt:lpstr>
      <vt:lpstr>Queries in the vector space model</vt:lpstr>
      <vt:lpstr>What’s the point of using vector spaces?</vt:lpstr>
      <vt:lpstr>Efficient cosine ranking</vt:lpstr>
      <vt:lpstr>Dimensionality reduction</vt:lpstr>
      <vt:lpstr>Random projection onto k&lt;&lt;m axes</vt:lpstr>
      <vt:lpstr>E.g., from 3 to 2 dimensions</vt:lpstr>
      <vt:lpstr>Guarantee</vt:lpstr>
      <vt:lpstr>Mapping Data</vt:lpstr>
      <vt:lpstr>Eigenvalues &amp; Eigenvectors</vt:lpstr>
      <vt:lpstr>Singular Value Decomposition</vt:lpstr>
      <vt:lpstr>SVD example</vt:lpstr>
      <vt:lpstr>Low-rank Approximation</vt:lpstr>
      <vt:lpstr>Low-rank Approximation</vt:lpstr>
      <vt:lpstr>SVD Low-rank approximation</vt:lpstr>
      <vt:lpstr>What it is</vt:lpstr>
      <vt:lpstr>Vector Space Model: Pros</vt:lpstr>
      <vt:lpstr>Problems with Lexical Semantics</vt:lpstr>
      <vt:lpstr>Problems with Lexical Semantics</vt:lpstr>
      <vt:lpstr>Polysemy and Context</vt:lpstr>
      <vt:lpstr>Latent Semantic Indexing (LSI)</vt:lpstr>
      <vt:lpstr>Goals of LSI</vt:lpstr>
      <vt:lpstr>Performing the maps</vt:lpstr>
      <vt:lpstr>LSI: An example</vt:lpstr>
      <vt:lpstr>LSI: Goal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 to IR agents</vt:lpstr>
      <vt:lpstr>External evaluation of query results</vt:lpstr>
      <vt:lpstr>PowerPoint Presentation</vt:lpstr>
      <vt:lpstr>Overview on evaluation measures</vt:lpstr>
      <vt:lpstr>Relative operating characteristic (ROC)</vt:lpstr>
      <vt:lpstr>ROC Space</vt:lpstr>
      <vt:lpstr>Back to IR agents</vt:lpstr>
      <vt:lpstr>PowerPoint Presentation</vt:lpstr>
      <vt:lpstr>PowerPoint Presentation</vt:lpstr>
      <vt:lpstr>PowerPoint Presentation</vt:lpstr>
      <vt:lpstr>Confusion Matrix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Multimodal information retrieval</vt:lpstr>
      <vt:lpstr>MPEG-7 Standardized information descriptors</vt:lpstr>
      <vt:lpstr>Collective Learning on Multi-Relational Data</vt:lpstr>
      <vt:lpstr>Idea</vt:lpstr>
      <vt:lpstr>Motivation</vt:lpstr>
      <vt:lpstr>Tensor Factorization with Rescal</vt:lpstr>
      <vt:lpstr>Solving Relational Learning Tasks</vt:lpstr>
      <vt:lpstr>Compute the Factorization</vt:lpstr>
      <vt:lpstr>Collective Learning</vt:lpstr>
      <vt:lpstr>Collective Learning</vt:lpstr>
      <vt:lpstr>Collective Learning</vt:lpstr>
      <vt:lpstr>Collective Learning</vt:lpstr>
      <vt:lpstr>Collective Learning</vt:lpstr>
      <vt:lpstr>Collective Learning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Möller</cp:lastModifiedBy>
  <cp:revision>667</cp:revision>
  <cp:lastPrinted>2014-10-18T14:57:02Z</cp:lastPrinted>
  <dcterms:created xsi:type="dcterms:W3CDTF">2010-04-27T12:26:40Z</dcterms:created>
  <dcterms:modified xsi:type="dcterms:W3CDTF">2016-11-09T14:24:16Z</dcterms:modified>
</cp:coreProperties>
</file>