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93"/>
  </p:notesMasterIdLst>
  <p:handoutMasterIdLst>
    <p:handoutMasterId r:id="rId94"/>
  </p:handoutMasterIdLst>
  <p:sldIdLst>
    <p:sldId id="273" r:id="rId2"/>
    <p:sldId id="275" r:id="rId3"/>
    <p:sldId id="355" r:id="rId4"/>
    <p:sldId id="276" r:id="rId5"/>
    <p:sldId id="277" r:id="rId6"/>
    <p:sldId id="279" r:id="rId7"/>
    <p:sldId id="354" r:id="rId8"/>
    <p:sldId id="278" r:id="rId9"/>
    <p:sldId id="356" r:id="rId10"/>
    <p:sldId id="283" r:id="rId11"/>
    <p:sldId id="284" r:id="rId12"/>
    <p:sldId id="285" r:id="rId13"/>
    <p:sldId id="286" r:id="rId14"/>
    <p:sldId id="287" r:id="rId15"/>
    <p:sldId id="288" r:id="rId16"/>
    <p:sldId id="290" r:id="rId17"/>
    <p:sldId id="291" r:id="rId18"/>
    <p:sldId id="292" r:id="rId19"/>
    <p:sldId id="293" r:id="rId20"/>
    <p:sldId id="294" r:id="rId21"/>
    <p:sldId id="295" r:id="rId22"/>
    <p:sldId id="299" r:id="rId23"/>
    <p:sldId id="297" r:id="rId24"/>
    <p:sldId id="296" r:id="rId25"/>
    <p:sldId id="300" r:id="rId26"/>
    <p:sldId id="302" r:id="rId27"/>
    <p:sldId id="357" r:id="rId28"/>
    <p:sldId id="359" r:id="rId29"/>
    <p:sldId id="306" r:id="rId30"/>
    <p:sldId id="360" r:id="rId31"/>
    <p:sldId id="358" r:id="rId32"/>
    <p:sldId id="305" r:id="rId33"/>
    <p:sldId id="308" r:id="rId34"/>
    <p:sldId id="309" r:id="rId35"/>
    <p:sldId id="310" r:id="rId36"/>
    <p:sldId id="307" r:id="rId37"/>
    <p:sldId id="361" r:id="rId38"/>
    <p:sldId id="363" r:id="rId39"/>
    <p:sldId id="364" r:id="rId40"/>
    <p:sldId id="365" r:id="rId41"/>
    <p:sldId id="311" r:id="rId42"/>
    <p:sldId id="312" r:id="rId43"/>
    <p:sldId id="313" r:id="rId44"/>
    <p:sldId id="314" r:id="rId45"/>
    <p:sldId id="315" r:id="rId46"/>
    <p:sldId id="316" r:id="rId47"/>
    <p:sldId id="317" r:id="rId48"/>
    <p:sldId id="318" r:id="rId49"/>
    <p:sldId id="319" r:id="rId50"/>
    <p:sldId id="320" r:id="rId51"/>
    <p:sldId id="321" r:id="rId52"/>
    <p:sldId id="323" r:id="rId53"/>
    <p:sldId id="327" r:id="rId54"/>
    <p:sldId id="353" r:id="rId55"/>
    <p:sldId id="367" r:id="rId56"/>
    <p:sldId id="282" r:id="rId57"/>
    <p:sldId id="329" r:id="rId58"/>
    <p:sldId id="331" r:id="rId59"/>
    <p:sldId id="332" r:id="rId60"/>
    <p:sldId id="333" r:id="rId61"/>
    <p:sldId id="334" r:id="rId62"/>
    <p:sldId id="336" r:id="rId63"/>
    <p:sldId id="351" r:id="rId64"/>
    <p:sldId id="352" r:id="rId65"/>
    <p:sldId id="348" r:id="rId66"/>
    <p:sldId id="391" r:id="rId67"/>
    <p:sldId id="349" r:id="rId68"/>
    <p:sldId id="366" r:id="rId69"/>
    <p:sldId id="392" r:id="rId70"/>
    <p:sldId id="388" r:id="rId71"/>
    <p:sldId id="393" r:id="rId72"/>
    <p:sldId id="369" r:id="rId73"/>
    <p:sldId id="370" r:id="rId74"/>
    <p:sldId id="371" r:id="rId75"/>
    <p:sldId id="372" r:id="rId76"/>
    <p:sldId id="373" r:id="rId77"/>
    <p:sldId id="374" r:id="rId78"/>
    <p:sldId id="375" r:id="rId79"/>
    <p:sldId id="376" r:id="rId80"/>
    <p:sldId id="389" r:id="rId81"/>
    <p:sldId id="390" r:id="rId82"/>
    <p:sldId id="378" r:id="rId83"/>
    <p:sldId id="379" r:id="rId84"/>
    <p:sldId id="380" r:id="rId85"/>
    <p:sldId id="381" r:id="rId86"/>
    <p:sldId id="382" r:id="rId87"/>
    <p:sldId id="383" r:id="rId88"/>
    <p:sldId id="384" r:id="rId89"/>
    <p:sldId id="385" r:id="rId90"/>
    <p:sldId id="386" r:id="rId91"/>
    <p:sldId id="387" r:id="rId9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97"/>
    <p:restoredTop sz="84270"/>
  </p:normalViewPr>
  <p:slideViewPr>
    <p:cSldViewPr>
      <p:cViewPr varScale="1">
        <p:scale>
          <a:sx n="90" d="100"/>
          <a:sy n="90" d="100"/>
        </p:scale>
        <p:origin x="192" y="3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4" Type="http://schemas.openxmlformats.org/officeDocument/2006/relationships/slide" Target="slides/slide56.xml"/><Relationship Id="rId1" Type="http://schemas.openxmlformats.org/officeDocument/2006/relationships/slide" Target="slides/slide8.xml"/><Relationship Id="rId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21.12.16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21.12.16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source of information: links/hyperlinks</a:t>
            </a:r>
          </a:p>
          <a:p>
            <a:r>
              <a:rPr lang="en-US" dirty="0" smtClean="0"/>
              <a:t>With</a:t>
            </a:r>
            <a:r>
              <a:rPr lang="en-US" baseline="0" dirty="0" smtClean="0"/>
              <a:t> </a:t>
            </a:r>
            <a:r>
              <a:rPr lang="en-US" baseline="0" dirty="0" err="1" smtClean="0"/>
              <a:t>anchortext</a:t>
            </a:r>
            <a:r>
              <a:rPr lang="en-US" baseline="0" dirty="0" smtClean="0"/>
              <a:t> to scour for information</a:t>
            </a:r>
          </a:p>
          <a:p>
            <a:r>
              <a:rPr lang="en-US" baseline="0" dirty="0" smtClean="0"/>
              <a:t>With perceived meaning behind existence of links</a:t>
            </a:r>
          </a:p>
          <a:p>
            <a:endParaRPr lang="en-US" baseline="0" dirty="0" smtClean="0"/>
          </a:p>
          <a:p>
            <a:r>
              <a:rPr lang="en-US" baseline="0" dirty="0" smtClean="0"/>
              <a:t>First: WEB, later other networks</a:t>
            </a:r>
            <a:endParaRPr lang="en-US" dirty="0" smtClean="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3</a:t>
            </a:fld>
            <a:endParaRPr lang="en-US"/>
          </a:p>
        </p:txBody>
      </p:sp>
    </p:spTree>
    <p:extLst>
      <p:ext uri="{BB962C8B-B14F-4D97-AF65-F5344CB8AC3E}">
        <p14:creationId xmlns:p14="http://schemas.microsoft.com/office/powerpoint/2010/main" val="167350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1/n,</a:t>
            </a:r>
            <a:r>
              <a:rPr lang="en-US" baseline="0" dirty="0" smtClean="0"/>
              <a:t> n=#nodes in graph (web)</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15</a:t>
            </a:fld>
            <a:endParaRPr lang="en-US"/>
          </a:p>
        </p:txBody>
      </p:sp>
    </p:spTree>
    <p:extLst>
      <p:ext uri="{BB962C8B-B14F-4D97-AF65-F5344CB8AC3E}">
        <p14:creationId xmlns:p14="http://schemas.microsoft.com/office/powerpoint/2010/main" val="44763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view</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16</a:t>
            </a:fld>
            <a:endParaRPr lang="en-US"/>
          </a:p>
        </p:txBody>
      </p:sp>
    </p:spTree>
    <p:extLst>
      <p:ext uri="{BB962C8B-B14F-4D97-AF65-F5344CB8AC3E}">
        <p14:creationId xmlns:p14="http://schemas.microsoft.com/office/powerpoint/2010/main" val="64222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17</a:t>
            </a:fld>
            <a:endParaRPr lang="en-US"/>
          </a:p>
        </p:txBody>
      </p:sp>
    </p:spTree>
    <p:extLst>
      <p:ext uri="{BB962C8B-B14F-4D97-AF65-F5344CB8AC3E}">
        <p14:creationId xmlns:p14="http://schemas.microsoft.com/office/powerpoint/2010/main" val="1288919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board for next three slides</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20</a:t>
            </a:fld>
            <a:endParaRPr lang="en-US"/>
          </a:p>
        </p:txBody>
      </p:sp>
    </p:spTree>
    <p:extLst>
      <p:ext uri="{BB962C8B-B14F-4D97-AF65-F5344CB8AC3E}">
        <p14:creationId xmlns:p14="http://schemas.microsoft.com/office/powerpoint/2010/main" val="155785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21</a:t>
            </a:fld>
            <a:endParaRPr lang="en-US"/>
          </a:p>
        </p:txBody>
      </p:sp>
    </p:spTree>
    <p:extLst>
      <p:ext uri="{BB962C8B-B14F-4D97-AF65-F5344CB8AC3E}">
        <p14:creationId xmlns:p14="http://schemas.microsoft.com/office/powerpoint/2010/main" val="59322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announced PageRank</a:t>
            </a:r>
            <a:r>
              <a:rPr lang="en-US" baseline="0" dirty="0" smtClean="0"/>
              <a:t> toolbar no longer updated; real scores not available to public; now, even the ”unreal” scores hidden</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25</a:t>
            </a:fld>
            <a:endParaRPr lang="en-US"/>
          </a:p>
        </p:txBody>
      </p:sp>
    </p:spTree>
    <p:extLst>
      <p:ext uri="{BB962C8B-B14F-4D97-AF65-F5344CB8AC3E}">
        <p14:creationId xmlns:p14="http://schemas.microsoft.com/office/powerpoint/2010/main" val="106409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ＭＳ Ｐゴシック" charset="0"/>
                <a:cs typeface="ＭＳ Ｐゴシック" charset="0"/>
              </a:rPr>
              <a:t>“Page is important if many important pages point to it, and btw, the following are by definition important pages.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27</a:t>
            </a:fld>
            <a:endParaRPr lang="en-US"/>
          </a:p>
        </p:txBody>
      </p:sp>
    </p:spTree>
    <p:extLst>
      <p:ext uri="{BB962C8B-B14F-4D97-AF65-F5344CB8AC3E}">
        <p14:creationId xmlns:p14="http://schemas.microsoft.com/office/powerpoint/2010/main" val="57720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do both parts</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31</a:t>
            </a:fld>
            <a:endParaRPr lang="en-US"/>
          </a:p>
        </p:txBody>
      </p:sp>
    </p:spTree>
    <p:extLst>
      <p:ext uri="{BB962C8B-B14F-4D97-AF65-F5344CB8AC3E}">
        <p14:creationId xmlns:p14="http://schemas.microsoft.com/office/powerpoint/2010/main" val="164732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B16109A-EFBC-7949-AFD3-95E45C076246}" type="slidenum">
              <a:rPr lang="en-US" sz="1200"/>
              <a:pPr/>
              <a:t>32</a:t>
            </a:fld>
            <a:endParaRPr lang="en-US" sz="1200"/>
          </a:p>
        </p:txBody>
      </p:sp>
      <p:sp>
        <p:nvSpPr>
          <p:cNvPr id="48131" name="Rectangle 2"/>
          <p:cNvSpPr>
            <a:spLocks noGrp="1" noRot="1" noChangeAspect="1" noChangeArrowheads="1" noTextEdit="1"/>
          </p:cNvSpPr>
          <p:nvPr>
            <p:ph type="sldImg"/>
          </p:nvPr>
        </p:nvSpPr>
        <p:spPr>
          <a:xfrm>
            <a:off x="1127125" y="674688"/>
            <a:ext cx="4605338" cy="3454400"/>
          </a:xfrm>
          <a:ln/>
        </p:spPr>
      </p:sp>
      <p:sp>
        <p:nvSpPr>
          <p:cNvPr id="48132" name="Rectangle 3"/>
          <p:cNvSpPr>
            <a:spLocks noGrp="1" noChangeArrowheads="1"/>
          </p:cNvSpPr>
          <p:nvPr>
            <p:ph type="body" idx="1"/>
          </p:nvPr>
        </p:nvSpPr>
        <p:spPr>
          <a:xfrm>
            <a:off x="903288" y="4354513"/>
            <a:ext cx="5051425" cy="4130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basis</a:t>
            </a:r>
          </a:p>
          <a:p>
            <a:r>
              <a:rPr lang="en-US" dirty="0">
                <a:latin typeface="Arial" charset="0"/>
                <a:ea typeface="ＭＳ Ｐゴシック" charset="0"/>
                <a:cs typeface="ＭＳ Ｐゴシック" charset="0"/>
              </a:rPr>
              <a:t>web graph</a:t>
            </a:r>
            <a:r>
              <a:rPr lang="en-US" dirty="0" smtClean="0">
                <a:latin typeface="Arial" charset="0"/>
                <a:ea typeface="ＭＳ Ｐゴシック" charset="0"/>
                <a:cs typeface="ＭＳ Ｐゴシック" charset="0"/>
              </a:rPr>
              <a:t>!!</a:t>
            </a:r>
          </a:p>
          <a:p>
            <a:r>
              <a:rPr lang="en-US" dirty="0" smtClean="0">
                <a:latin typeface="Arial" charset="0"/>
                <a:ea typeface="ＭＳ Ｐゴシック" charset="0"/>
                <a:cs typeface="ＭＳ Ｐゴシック" charset="0"/>
              </a:rPr>
              <a:t>Change</a:t>
            </a:r>
            <a:r>
              <a:rPr lang="en-US" baseline="0" dirty="0" smtClean="0">
                <a:latin typeface="Arial" charset="0"/>
                <a:ea typeface="ＭＳ Ｐゴシック" charset="0"/>
                <a:cs typeface="ＭＳ Ｐゴシック" charset="0"/>
              </a:rPr>
              <a:t> in teleporting part: </a:t>
            </a:r>
            <a:r>
              <a:rPr lang="en-US" dirty="0" smtClean="0">
                <a:latin typeface="Arial" charset="0"/>
                <a:ea typeface="ＭＳ Ｐゴシック" charset="0"/>
                <a:cs typeface="ＭＳ Ｐゴシック" charset="0"/>
              </a:rPr>
              <a:t>1/n if no topic involved</a:t>
            </a:r>
            <a:r>
              <a:rPr lang="en-US" baseline="0" dirty="0" smtClean="0">
                <a:latin typeface="Arial" charset="0"/>
                <a:ea typeface="ＭＳ Ｐゴシック" charset="0"/>
                <a:cs typeface="ＭＳ Ｐゴシック" charset="0"/>
              </a:rPr>
              <a:t> for all pages; 1/#</a:t>
            </a:r>
            <a:r>
              <a:rPr lang="en-US" baseline="0" dirty="0" err="1" smtClean="0">
                <a:latin typeface="Arial" charset="0"/>
                <a:ea typeface="ＭＳ Ｐゴシック" charset="0"/>
                <a:cs typeface="ＭＳ Ｐゴシック" charset="0"/>
              </a:rPr>
              <a:t>pages_in_topic</a:t>
            </a:r>
            <a:r>
              <a:rPr lang="en-US" baseline="0" dirty="0" smtClean="0">
                <a:latin typeface="Arial" charset="0"/>
                <a:ea typeface="ＭＳ Ｐゴシック" charset="0"/>
                <a:cs typeface="ＭＳ Ｐゴシック" charset="0"/>
              </a:rPr>
              <a:t> if page belongs to topic, 0 otherwise</a:t>
            </a:r>
          </a:p>
          <a:p>
            <a:r>
              <a:rPr lang="en-US" baseline="0" dirty="0" smtClean="0">
                <a:latin typeface="Arial" charset="0"/>
                <a:ea typeface="ＭＳ Ｐゴシック" charset="0"/>
                <a:cs typeface="ＭＳ Ｐゴシック" charset="0"/>
              </a:rPr>
              <a:t>Compute steady state for that state transition distribution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from query</a:t>
            </a:r>
            <a:r>
              <a:rPr lang="en-US" baseline="0" dirty="0" smtClean="0"/>
              <a:t> alone, words surrounding query words in text</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37</a:t>
            </a:fld>
            <a:endParaRPr lang="en-US"/>
          </a:p>
        </p:txBody>
      </p:sp>
    </p:spTree>
    <p:extLst>
      <p:ext uri="{BB962C8B-B14F-4D97-AF65-F5344CB8AC3E}">
        <p14:creationId xmlns:p14="http://schemas.microsoft.com/office/powerpoint/2010/main" val="6165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main premise: </a:t>
            </a:r>
            <a:r>
              <a:rPr lang="en-US" sz="1200" kern="1200" dirty="0" smtClean="0">
                <a:solidFill>
                  <a:schemeClr val="tx1"/>
                </a:solidFill>
                <a:effectLst/>
                <a:latin typeface="+mn-lt"/>
                <a:ea typeface="ＭＳ Ｐゴシック" charset="0"/>
                <a:cs typeface="ＭＳ Ｐゴシック" charset="0"/>
              </a:rPr>
              <a:t>anchor text behaves very much like real user </a:t>
            </a:r>
            <a:r>
              <a:rPr lang="en-US" sz="1200" kern="1200" dirty="0" smtClean="0">
                <a:solidFill>
                  <a:schemeClr val="tx1"/>
                </a:solidFill>
                <a:effectLst/>
                <a:latin typeface="+mn-lt"/>
                <a:ea typeface="ＭＳ Ｐゴシック" charset="0"/>
                <a:cs typeface="ＭＳ Ｐゴシック" charset="0"/>
              </a:rPr>
              <a:t>queries/titles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anchor </a:t>
            </a:r>
            <a:r>
              <a:rPr lang="en-US" sz="1200" kern="1200" dirty="0" smtClean="0">
                <a:solidFill>
                  <a:schemeClr val="tx1"/>
                </a:solidFill>
                <a:effectLst/>
                <a:latin typeface="+mn-lt"/>
                <a:ea typeface="ＭＳ Ｐゴシック" charset="0"/>
                <a:cs typeface="ＭＳ Ｐゴシック" charset="0"/>
              </a:rPr>
              <a:t>text provides </a:t>
            </a:r>
            <a:r>
              <a:rPr lang="en-US" sz="1200" kern="1200" dirty="0" smtClean="0">
                <a:solidFill>
                  <a:schemeClr val="tx1"/>
                </a:solidFill>
                <a:effectLst/>
                <a:latin typeface="+mn-lt"/>
                <a:ea typeface="ＭＳ Ｐゴシック" charset="0"/>
                <a:cs typeface="ＭＳ Ｐゴシック" charset="0"/>
              </a:rPr>
              <a:t>boost </a:t>
            </a:r>
            <a:r>
              <a:rPr lang="en-US" sz="1200" kern="1200" dirty="0" smtClean="0">
                <a:solidFill>
                  <a:schemeClr val="tx1"/>
                </a:solidFill>
                <a:effectLst/>
                <a:latin typeface="+mn-lt"/>
                <a:ea typeface="ＭＳ Ｐゴシック" charset="0"/>
                <a:cs typeface="ＭＳ Ｐゴシック" charset="0"/>
              </a:rPr>
              <a:t>to </a:t>
            </a:r>
            <a:r>
              <a:rPr lang="en-US" sz="1200" kern="1200" dirty="0" smtClean="0">
                <a:solidFill>
                  <a:schemeClr val="tx1"/>
                </a:solidFill>
                <a:effectLst/>
                <a:latin typeface="+mn-lt"/>
                <a:ea typeface="ＭＳ Ｐゴシック" charset="0"/>
                <a:cs typeface="ＭＳ Ｐゴシック" charset="0"/>
              </a:rPr>
              <a:t>quality </a:t>
            </a:r>
            <a:r>
              <a:rPr lang="en-US" sz="1200" kern="1200" dirty="0" smtClean="0">
                <a:solidFill>
                  <a:schemeClr val="tx1"/>
                </a:solidFill>
                <a:effectLst/>
                <a:latin typeface="+mn-lt"/>
                <a:ea typeface="ＭＳ Ｐゴシック" charset="0"/>
                <a:cs typeface="ＭＳ Ｐゴシック" charset="0"/>
              </a:rPr>
              <a:t>of results for site </a:t>
            </a:r>
            <a:r>
              <a:rPr lang="en-US" sz="1200" kern="1200" dirty="0" smtClean="0">
                <a:solidFill>
                  <a:schemeClr val="tx1"/>
                </a:solidFill>
                <a:effectLst/>
                <a:latin typeface="+mn-lt"/>
                <a:ea typeface="ＭＳ Ｐゴシック" charset="0"/>
                <a:cs typeface="ＭＳ Ｐゴシック" charset="0"/>
              </a:rPr>
              <a:t>finding (previous research: little </a:t>
            </a:r>
            <a:r>
              <a:rPr lang="en-US" sz="1200" kern="1200" dirty="0" smtClean="0">
                <a:solidFill>
                  <a:schemeClr val="tx1"/>
                </a:solidFill>
                <a:effectLst/>
                <a:latin typeface="+mn-lt"/>
                <a:ea typeface="ＭＳ Ｐゴシック" charset="0"/>
                <a:cs typeface="ＭＳ Ｐゴシック" charset="0"/>
              </a:rPr>
              <a:t>impact for the TREC subject finding (or ad hoc query) </a:t>
            </a:r>
            <a:r>
              <a:rPr lang="en-US" sz="1200" kern="1200" dirty="0" smtClean="0">
                <a:solidFill>
                  <a:schemeClr val="tx1"/>
                </a:solidFill>
                <a:effectLst/>
                <a:latin typeface="+mn-lt"/>
                <a:ea typeface="ＭＳ Ｐゴシック" charset="0"/>
                <a:cs typeface="ＭＳ Ｐゴシック" charset="0"/>
              </a:rPr>
              <a:t>tasks)</a:t>
            </a:r>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5</a:t>
            </a:fld>
            <a:endParaRPr lang="en-US"/>
          </a:p>
        </p:txBody>
      </p:sp>
    </p:spTree>
    <p:extLst>
      <p:ext uri="{BB962C8B-B14F-4D97-AF65-F5344CB8AC3E}">
        <p14:creationId xmlns:p14="http://schemas.microsoft.com/office/powerpoint/2010/main" val="165647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Hubs: Lists of links</a:t>
            </a:r>
          </a:p>
          <a:p>
            <a:r>
              <a:rPr lang="en-US" dirty="0" smtClean="0"/>
              <a:t>Authorities: Pool of good information</a:t>
            </a:r>
            <a:endParaRPr lang="en-US" dirty="0" smtClean="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40</a:t>
            </a:fld>
            <a:endParaRPr lang="en-US"/>
          </a:p>
        </p:txBody>
      </p:sp>
    </p:spTree>
    <p:extLst>
      <p:ext uri="{BB962C8B-B14F-4D97-AF65-F5344CB8AC3E}">
        <p14:creationId xmlns:p14="http://schemas.microsoft.com/office/powerpoint/2010/main" val="129339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52</a:t>
            </a:fld>
            <a:endParaRPr lang="en-US"/>
          </a:p>
        </p:txBody>
      </p:sp>
    </p:spTree>
    <p:extLst>
      <p:ext uri="{BB962C8B-B14F-4D97-AF65-F5344CB8AC3E}">
        <p14:creationId xmlns:p14="http://schemas.microsoft.com/office/powerpoint/2010/main" val="51832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EEBD1-EA02-134E-9BFA-464C026C2F32}" type="slidenum">
              <a:rPr lang="en-US"/>
              <a:pPr/>
              <a:t>54</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8F6FF-3910-E54A-85B0-CD031001F93E}" type="slidenum">
              <a:rPr lang="en-US" altLang="x-none"/>
              <a:pPr/>
              <a:t>55</a:t>
            </a:fld>
            <a:endParaRPr lang="en-US" altLang="x-none"/>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Example data appropriate for the relational topic model. Each document is represented as a bag of words and linked to other documents via citation. The RTM defines a joint distribution over the words in each document and the citation links between them. </a:t>
            </a:r>
            <a:endParaRPr lang="en-US" dirty="0" smtClean="0"/>
          </a:p>
          <a:p>
            <a:endParaRPr lang="x-none" altLang="x-none" dirty="0"/>
          </a:p>
        </p:txBody>
      </p:sp>
    </p:spTree>
    <p:extLst>
      <p:ext uri="{BB962C8B-B14F-4D97-AF65-F5344CB8AC3E}">
        <p14:creationId xmlns:p14="http://schemas.microsoft.com/office/powerpoint/2010/main" val="162402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AFFB9-ECC7-984B-B04F-944A926D4152}" type="slidenum">
              <a:rPr lang="en-US"/>
              <a:pPr/>
              <a:t>57</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FF80E-BF96-5D49-8971-54FDD94F684F}" type="slidenum">
              <a:rPr lang="en-US"/>
              <a:pPr/>
              <a:t>58</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A3E5E-94ED-3441-B303-35F54B382D14}" type="slidenum">
              <a:rPr lang="en-US"/>
              <a:pPr/>
              <a:t>59</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AE1BA-5EB6-8B4D-AF87-89E251C338F4}" type="slidenum">
              <a:rPr lang="en-US"/>
              <a:pPr/>
              <a:t>60</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263A7-A04B-8547-A285-CCE897C935B4}" type="slidenum">
              <a:rPr lang="en-US"/>
              <a:pPr/>
              <a:t>61</a:t>
            </a:fld>
            <a:endParaRPr lang="en-US"/>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D3736-74A2-D84A-AA62-7690E30184C7}" type="slidenum">
              <a:rPr lang="en-US"/>
              <a:pPr/>
              <a:t>62</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r>
              <a:rPr lang="de-DE" dirty="0" smtClean="0"/>
              <a:t>So </a:t>
            </a:r>
            <a:r>
              <a:rPr lang="de-DE" dirty="0" err="1" smtClean="0"/>
              <a:t>far</a:t>
            </a:r>
            <a:r>
              <a:rPr lang="de-DE" dirty="0" smtClean="0"/>
              <a:t>, </a:t>
            </a:r>
            <a:r>
              <a:rPr lang="de-DE" dirty="0" err="1" smtClean="0"/>
              <a:t>little</a:t>
            </a:r>
            <a:r>
              <a:rPr lang="de-DE" baseline="0" dirty="0" smtClean="0"/>
              <a:t> </a:t>
            </a:r>
            <a:r>
              <a:rPr lang="de-DE" baseline="0" dirty="0" err="1" smtClean="0"/>
              <a:t>dependency</a:t>
            </a:r>
            <a:r>
              <a:rPr lang="de-DE" baseline="0" dirty="0" smtClean="0"/>
              <a:t> </a:t>
            </a:r>
            <a:r>
              <a:rPr lang="de-DE" baseline="0" dirty="0" err="1" smtClean="0"/>
              <a:t>between</a:t>
            </a:r>
            <a:r>
              <a:rPr lang="de-DE" baseline="0" dirty="0" smtClean="0"/>
              <a:t> </a:t>
            </a:r>
            <a:r>
              <a:rPr lang="de-DE" baseline="0" dirty="0" err="1" smtClean="0"/>
              <a:t>topic</a:t>
            </a:r>
            <a:r>
              <a:rPr lang="de-DE" baseline="0" dirty="0" smtClean="0"/>
              <a:t> </a:t>
            </a:r>
            <a:r>
              <a:rPr lang="de-DE" baseline="0" dirty="0" err="1" smtClean="0"/>
              <a:t>for</a:t>
            </a:r>
            <a:r>
              <a:rPr lang="de-DE" baseline="0" dirty="0" smtClean="0"/>
              <a:t> </a:t>
            </a:r>
            <a:r>
              <a:rPr lang="de-DE" baseline="0" dirty="0" err="1" smtClean="0"/>
              <a:t>words</a:t>
            </a:r>
            <a:r>
              <a:rPr lang="de-DE" baseline="0" dirty="0" smtClean="0"/>
              <a:t> </a:t>
            </a:r>
            <a:r>
              <a:rPr lang="de-DE" baseline="0" dirty="0" err="1" smtClean="0"/>
              <a:t>and</a:t>
            </a:r>
            <a:r>
              <a:rPr lang="de-DE" baseline="0" dirty="0" smtClean="0"/>
              <a:t> </a:t>
            </a:r>
            <a:r>
              <a:rPr lang="de-DE" baseline="0" dirty="0" err="1" smtClean="0"/>
              <a:t>for</a:t>
            </a:r>
            <a:r>
              <a:rPr lang="de-DE" baseline="0" dirty="0" smtClean="0"/>
              <a:t> </a:t>
            </a:r>
            <a:r>
              <a:rPr lang="de-DE" baseline="0" dirty="0" err="1" smtClean="0"/>
              <a:t>citations</a:t>
            </a: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6</a:t>
            </a:fld>
            <a:endParaRPr lang="en-US"/>
          </a:p>
        </p:txBody>
      </p:sp>
    </p:spTree>
    <p:extLst>
      <p:ext uri="{BB962C8B-B14F-4D97-AF65-F5344CB8AC3E}">
        <p14:creationId xmlns:p14="http://schemas.microsoft.com/office/powerpoint/2010/main" val="1165010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86204-6ACE-A442-96FB-A9BEA7D73316}" type="slidenum">
              <a:rPr lang="en-US"/>
              <a:pPr/>
              <a:t>63</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2 sets of documents (blogs</a:t>
            </a:r>
            <a:r>
              <a:rPr lang="en-US" sz="1200" kern="1200" baseline="0" dirty="0" smtClean="0">
                <a:solidFill>
                  <a:schemeClr val="tx1"/>
                </a:solidFill>
                <a:effectLst/>
                <a:latin typeface="+mn-lt"/>
                <a:ea typeface="ＭＳ Ｐゴシック" charset="0"/>
                <a:cs typeface="ＭＳ Ｐゴシック" charset="0"/>
              </a:rPr>
              <a:t> + links to other sites)</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bipartite </a:t>
            </a:r>
            <a:r>
              <a:rPr lang="en-US" sz="1200" kern="1200" dirty="0" smtClean="0">
                <a:solidFill>
                  <a:schemeClr val="tx1"/>
                </a:solidFill>
                <a:effectLst/>
                <a:latin typeface="+mn-lt"/>
                <a:ea typeface="ＭＳ Ｐゴシック" charset="0"/>
                <a:cs typeface="ＭＳ Ｐゴシック" charset="0"/>
              </a:rPr>
              <a:t>graph with all links emerging from the set of citing documents and pointing to the set of cited </a:t>
            </a:r>
            <a:r>
              <a:rPr lang="en-US" sz="1200" kern="1200" dirty="0" smtClean="0">
                <a:solidFill>
                  <a:schemeClr val="tx1"/>
                </a:solidFill>
                <a:effectLst/>
                <a:latin typeface="+mn-lt"/>
                <a:ea typeface="ＭＳ Ｐゴシック" charset="0"/>
                <a:cs typeface="ＭＳ Ｐゴシック" charset="0"/>
              </a:rPr>
              <a:t>documents</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i.e., assume </a:t>
            </a:r>
            <a:r>
              <a:rPr lang="en-US" sz="1200" kern="1200" dirty="0" smtClean="0">
                <a:solidFill>
                  <a:schemeClr val="tx1"/>
                </a:solidFill>
                <a:effectLst/>
                <a:latin typeface="+mn-lt"/>
                <a:ea typeface="ＭＳ Ｐゴシック" charset="0"/>
                <a:cs typeface="ＭＳ Ｐゴシック" charset="0"/>
              </a:rPr>
              <a:t>each document can either be cited or be a citing document, but not both. </a:t>
            </a:r>
            <a:endParaRPr lang="en-US" sz="1200" kern="1200" dirty="0" smtClean="0">
              <a:solidFill>
                <a:schemeClr val="tx1"/>
              </a:solidFill>
              <a:effectLst/>
              <a:latin typeface="+mn-lt"/>
              <a:ea typeface="ＭＳ Ｐゴシック" charset="0"/>
              <a:cs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Citing documents</a:t>
            </a:r>
            <a:r>
              <a:rPr lang="en-US" sz="1200" kern="1200" baseline="0" dirty="0" smtClean="0">
                <a:solidFill>
                  <a:schemeClr val="tx1"/>
                </a:solidFill>
                <a:effectLst/>
                <a:latin typeface="+mn-lt"/>
                <a:ea typeface="ＭＳ Ｐゴシック" charset="0"/>
                <a:cs typeface="ＭＳ Ｐゴシック" charset="0"/>
              </a:rPr>
              <a:t> -&gt; LDA + citation modeling</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ＭＳ Ｐゴシック" charset="0"/>
                <a:cs typeface="ＭＳ Ｐゴシック" charset="0"/>
              </a:rPr>
              <a:t>Cited documents -&gt; </a:t>
            </a:r>
            <a:r>
              <a:rPr lang="en-US" sz="1200" kern="1200" baseline="0" dirty="0" err="1" smtClean="0">
                <a:solidFill>
                  <a:schemeClr val="tx1"/>
                </a:solidFill>
                <a:effectLst/>
                <a:latin typeface="+mn-lt"/>
                <a:ea typeface="ＭＳ Ｐゴシック" charset="0"/>
                <a:cs typeface="ＭＳ Ｐゴシック" charset="0"/>
              </a:rPr>
              <a:t>pLSA</a:t>
            </a:r>
            <a:r>
              <a:rPr lang="en-US" sz="1200" kern="1200" baseline="0" dirty="0" smtClean="0">
                <a:solidFill>
                  <a:schemeClr val="tx1"/>
                </a:solidFill>
                <a:effectLst/>
                <a:latin typeface="+mn-lt"/>
                <a:ea typeface="ＭＳ Ｐゴシック" charset="0"/>
                <a:cs typeface="ＭＳ Ｐゴシック" charset="0"/>
              </a:rPr>
              <a:t> (variant after Bayes Rule transformation depicted)</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set </a:t>
            </a:r>
            <a:r>
              <a:rPr lang="en-US" sz="1200" kern="1200" dirty="0" smtClean="0">
                <a:solidFill>
                  <a:schemeClr val="tx1"/>
                </a:solidFill>
                <a:effectLst/>
                <a:latin typeface="+mn-lt"/>
                <a:ea typeface="ＭＳ Ｐゴシック" charset="0"/>
                <a:cs typeface="ＭＳ Ｐゴシック" charset="0"/>
              </a:rPr>
              <a:t>of cited </a:t>
            </a:r>
            <a:r>
              <a:rPr lang="en-US" sz="1200" kern="1200" dirty="0" smtClean="0">
                <a:solidFill>
                  <a:schemeClr val="tx1"/>
                </a:solidFill>
                <a:effectLst/>
                <a:latin typeface="+mn-lt"/>
                <a:ea typeface="ＭＳ Ｐゴシック" charset="0"/>
                <a:cs typeface="ＭＳ Ｐゴシック" charset="0"/>
              </a:rPr>
              <a:t>documents </a:t>
            </a:r>
            <a:r>
              <a:rPr lang="en-US" sz="1200" kern="1200" dirty="0" smtClean="0">
                <a:solidFill>
                  <a:schemeClr val="tx1"/>
                </a:solidFill>
                <a:effectLst/>
                <a:latin typeface="+mn-lt"/>
                <a:ea typeface="ＭＳ Ｐゴシック" charset="0"/>
                <a:cs typeface="ＭＳ Ｐゴシック" charset="0"/>
              </a:rPr>
              <a:t>as bins that are to be filled with words. </a:t>
            </a:r>
            <a:endParaRPr lang="en-US" sz="1200" kern="1200" dirty="0" smtClean="0">
              <a:solidFill>
                <a:schemeClr val="tx1"/>
              </a:solidFill>
              <a:effectLst/>
              <a:latin typeface="+mn-lt"/>
              <a:ea typeface="ＭＳ Ｐゴシック" charset="0"/>
              <a:cs typeface="ＭＳ Ｐゴシック" charset="0"/>
            </a:endParaRP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topic </a:t>
            </a:r>
            <a:r>
              <a:rPr lang="en-US" sz="1200" kern="1200" dirty="0" smtClean="0">
                <a:solidFill>
                  <a:schemeClr val="tx1"/>
                </a:solidFill>
                <a:effectLst/>
                <a:latin typeface="+mn-lt"/>
                <a:ea typeface="ＭＳ Ｐゴシック" charset="0"/>
                <a:cs typeface="ＭＳ Ｐゴシック" charset="0"/>
              </a:rPr>
              <a:t>mixing proportions π for the entire set of cited </a:t>
            </a:r>
            <a:r>
              <a:rPr lang="en-US" sz="1200" kern="1200" dirty="0" smtClean="0">
                <a:solidFill>
                  <a:schemeClr val="tx1"/>
                </a:solidFill>
                <a:effectLst/>
                <a:latin typeface="+mn-lt"/>
                <a:ea typeface="ＭＳ Ｐゴシック" charset="0"/>
                <a:cs typeface="ＭＳ Ｐゴシック" charset="0"/>
              </a:rPr>
              <a:t>documents.</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words </a:t>
            </a:r>
            <a:r>
              <a:rPr lang="en-US" sz="1200" kern="1200" dirty="0" smtClean="0">
                <a:solidFill>
                  <a:schemeClr val="tx1"/>
                </a:solidFill>
                <a:effectLst/>
                <a:latin typeface="+mn-lt"/>
                <a:ea typeface="ＭＳ Ｐゴシック" charset="0"/>
                <a:cs typeface="ＭＳ Ｐゴシック" charset="0"/>
              </a:rPr>
              <a:t>are filled into the bins N← times, where N← is the sum total of the document lengths of the set of cited documents, as follows: each time, we first sample a topic k from the mixing proportions π, then pick a bin d′ from </a:t>
            </a:r>
            <a:r>
              <a:rPr lang="en-US" sz="1200" kern="1200" dirty="0" err="1" smtClean="0">
                <a:solidFill>
                  <a:schemeClr val="tx1"/>
                </a:solidFill>
                <a:effectLst/>
                <a:latin typeface="+mn-lt"/>
                <a:ea typeface="ＭＳ Ｐゴシック" charset="0"/>
                <a:cs typeface="ＭＳ Ｐゴシック" charset="0"/>
              </a:rPr>
              <a:t>Ωk</a:t>
            </a:r>
            <a:r>
              <a:rPr lang="en-US" sz="1200" kern="1200" dirty="0" smtClean="0">
                <a:solidFill>
                  <a:schemeClr val="tx1"/>
                </a:solidFill>
                <a:effectLst/>
                <a:latin typeface="+mn-lt"/>
                <a:ea typeface="ＭＳ Ｐゴシック" charset="0"/>
                <a:cs typeface="ＭＳ Ｐゴシック" charset="0"/>
              </a:rPr>
              <a:t> and fill a word occurrence from β into the bin. </a:t>
            </a:r>
            <a:endParaRPr lang="de-DE"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57C84-CFFD-2C42-9942-6A7E866E24B2}" type="slidenum">
              <a:rPr lang="en-US"/>
              <a:pPr/>
              <a:t>64</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2DDF1-49CC-BB41-8904-0B11165B0002}" type="slidenum">
              <a:rPr lang="en-US"/>
              <a:pPr/>
              <a:t>65</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r>
              <a:rPr lang="en-US" noProof="0" dirty="0" smtClean="0"/>
              <a:t>Assumption:</a:t>
            </a:r>
            <a:r>
              <a:rPr lang="en-US" baseline="0" noProof="0" dirty="0" smtClean="0"/>
              <a:t> topics of a document are a mixture of the topics of its citations</a:t>
            </a:r>
            <a:endParaRPr lang="en-US" noProof="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2DDF1-49CC-BB41-8904-0B11165B0002}" type="slidenum">
              <a:rPr lang="en-US"/>
              <a:pPr/>
              <a:t>66</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pPr marL="171450" indent="-171450">
              <a:buFontTx/>
              <a:buChar char="-"/>
            </a:pPr>
            <a:r>
              <a:rPr lang="de-DE" dirty="0" smtClean="0"/>
              <a:t>S: Innovation (1) </a:t>
            </a:r>
            <a:r>
              <a:rPr lang="de-DE" dirty="0" err="1" smtClean="0"/>
              <a:t>or</a:t>
            </a:r>
            <a:r>
              <a:rPr lang="de-DE" dirty="0" smtClean="0"/>
              <a:t> </a:t>
            </a:r>
            <a:r>
              <a:rPr lang="de-DE" dirty="0" err="1" smtClean="0"/>
              <a:t>inheritance</a:t>
            </a:r>
            <a:r>
              <a:rPr lang="de-DE" dirty="0" smtClean="0"/>
              <a:t> (0)</a:t>
            </a:r>
          </a:p>
          <a:p>
            <a:pPr marL="171450" indent="-171450">
              <a:buFontTx/>
              <a:buChar char="-"/>
            </a:pPr>
            <a:r>
              <a:rPr lang="de-DE" dirty="0" err="1" smtClean="0"/>
              <a:t>Documents</a:t>
            </a:r>
            <a:r>
              <a:rPr lang="de-DE" dirty="0" smtClean="0"/>
              <a:t> </a:t>
            </a:r>
            <a:r>
              <a:rPr lang="de-DE" dirty="0" err="1" smtClean="0"/>
              <a:t>can</a:t>
            </a:r>
            <a:r>
              <a:rPr lang="de-DE" dirty="0" smtClean="0"/>
              <a:t> </a:t>
            </a:r>
            <a:r>
              <a:rPr lang="de-DE" dirty="0" err="1" smtClean="0"/>
              <a:t>be</a:t>
            </a:r>
            <a:r>
              <a:rPr lang="de-DE" dirty="0" smtClean="0"/>
              <a:t> a </a:t>
            </a:r>
            <a:r>
              <a:rPr lang="de-DE" dirty="0" err="1" smtClean="0"/>
              <a:t>mixture</a:t>
            </a:r>
            <a:r>
              <a:rPr lang="de-DE" dirty="0" smtClean="0"/>
              <a:t> </a:t>
            </a:r>
            <a:r>
              <a:rPr lang="de-DE" dirty="0" err="1" smtClean="0"/>
              <a:t>of</a:t>
            </a:r>
            <a:r>
              <a:rPr lang="de-DE" dirty="0" smtClean="0"/>
              <a:t> </a:t>
            </a:r>
            <a:r>
              <a:rPr lang="de-DE" dirty="0" err="1" smtClean="0"/>
              <a:t>the</a:t>
            </a:r>
            <a:r>
              <a:rPr lang="de-DE" dirty="0" smtClean="0"/>
              <a:t> </a:t>
            </a:r>
            <a:r>
              <a:rPr lang="de-DE" dirty="0" err="1" smtClean="0"/>
              <a:t>topics</a:t>
            </a:r>
            <a:r>
              <a:rPr lang="de-DE" dirty="0" smtClean="0"/>
              <a:t> </a:t>
            </a:r>
            <a:r>
              <a:rPr lang="de-DE" dirty="0" err="1" smtClean="0"/>
              <a:t>of</a:t>
            </a:r>
            <a:r>
              <a:rPr lang="de-DE" dirty="0" smtClean="0"/>
              <a:t> </a:t>
            </a:r>
            <a:r>
              <a:rPr lang="de-DE" dirty="0" err="1" smtClean="0"/>
              <a:t>the</a:t>
            </a:r>
            <a:r>
              <a:rPr lang="de-DE" dirty="0" smtClean="0"/>
              <a:t> </a:t>
            </a:r>
            <a:r>
              <a:rPr lang="de-DE" dirty="0" err="1" smtClean="0"/>
              <a:t>citations</a:t>
            </a:r>
            <a:r>
              <a:rPr lang="de-DE" dirty="0" smtClean="0"/>
              <a:t> (</a:t>
            </a:r>
            <a:r>
              <a:rPr lang="de-DE" dirty="0" err="1" smtClean="0"/>
              <a:t>inheritance</a:t>
            </a:r>
            <a:r>
              <a:rPr lang="de-DE" dirty="0" smtClean="0"/>
              <a:t>)</a:t>
            </a:r>
          </a:p>
          <a:p>
            <a:pPr marL="171450" indent="-171450">
              <a:buFontTx/>
              <a:buChar char="-"/>
            </a:pPr>
            <a:r>
              <a:rPr lang="de-DE" dirty="0" err="1" smtClean="0"/>
              <a:t>Documents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 </a:t>
            </a:r>
            <a:r>
              <a:rPr lang="de-DE" baseline="0" dirty="0" err="1" smtClean="0"/>
              <a:t>new</a:t>
            </a:r>
            <a:r>
              <a:rPr lang="de-DE" baseline="0" dirty="0" smtClean="0"/>
              <a:t> </a:t>
            </a:r>
            <a:r>
              <a:rPr lang="de-DE" baseline="0" dirty="0" err="1" smtClean="0"/>
              <a:t>mixture</a:t>
            </a:r>
            <a:r>
              <a:rPr lang="de-DE" baseline="0" dirty="0" smtClean="0"/>
              <a:t> </a:t>
            </a:r>
            <a:r>
              <a:rPr lang="de-DE" baseline="0" dirty="0" err="1" smtClean="0"/>
              <a:t>of</a:t>
            </a:r>
            <a:r>
              <a:rPr lang="de-DE" baseline="0" dirty="0" smtClean="0"/>
              <a:t> </a:t>
            </a:r>
            <a:r>
              <a:rPr lang="de-DE" baseline="0" dirty="0" err="1" smtClean="0"/>
              <a:t>topics</a:t>
            </a:r>
            <a:r>
              <a:rPr lang="de-DE" baseline="0" dirty="0" smtClean="0"/>
              <a:t> (</a:t>
            </a:r>
            <a:r>
              <a:rPr lang="de-DE" baseline="0" dirty="0" err="1" smtClean="0"/>
              <a:t>innovation</a:t>
            </a:r>
            <a:r>
              <a:rPr lang="de-DE" baseline="0" dirty="0" smtClean="0"/>
              <a:t>)</a:t>
            </a:r>
            <a:endParaRPr lang="de-DE" dirty="0" smtClean="0"/>
          </a:p>
        </p:txBody>
      </p:sp>
    </p:spTree>
    <p:extLst>
      <p:ext uri="{BB962C8B-B14F-4D97-AF65-F5344CB8AC3E}">
        <p14:creationId xmlns:p14="http://schemas.microsoft.com/office/powerpoint/2010/main" val="1672196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3035B-E9F6-D042-BDA1-039EABA6BCC7}" type="slidenum">
              <a:rPr lang="en-US"/>
              <a:pPr/>
              <a:t>67</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Subset of </a:t>
            </a:r>
            <a:r>
              <a:rPr lang="en-US" sz="1200" kern="1200" dirty="0" err="1" smtClean="0">
                <a:solidFill>
                  <a:schemeClr val="tx1"/>
                </a:solidFill>
                <a:effectLst/>
                <a:latin typeface="+mn-lt"/>
                <a:ea typeface="ＭＳ Ｐゴシック" charset="0"/>
                <a:cs typeface="ＭＳ Ｐゴシック" charset="0"/>
              </a:rPr>
              <a:t>CiteSeer</a:t>
            </a:r>
            <a:r>
              <a:rPr lang="en-US" sz="1200" kern="1200" dirty="0" smtClean="0">
                <a:solidFill>
                  <a:schemeClr val="tx1"/>
                </a:solidFill>
                <a:effectLst/>
                <a:latin typeface="+mn-lt"/>
                <a:ea typeface="ＭＳ Ｐゴシック" charset="0"/>
                <a:cs typeface="ＭＳ Ｐゴシック" charset="0"/>
              </a:rPr>
              <a:t> data set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err="1" smtClean="0">
                <a:solidFill>
                  <a:schemeClr val="tx1"/>
                </a:solidFill>
                <a:effectLst/>
                <a:latin typeface="+mn-lt"/>
                <a:ea typeface="ＭＳ Ｐゴシック" charset="0"/>
                <a:cs typeface="ＭＳ Ｐゴシック" charset="0"/>
              </a:rPr>
              <a:t>Citational</a:t>
            </a:r>
            <a:r>
              <a:rPr lang="en-US" sz="1200" kern="1200" dirty="0" smtClean="0">
                <a:solidFill>
                  <a:schemeClr val="tx1"/>
                </a:solidFill>
                <a:effectLst/>
                <a:latin typeface="+mn-lt"/>
                <a:ea typeface="ＭＳ Ｐゴシック" charset="0"/>
                <a:cs typeface="ＭＳ Ｐゴシック" charset="0"/>
              </a:rPr>
              <a:t> vicinity of the LDA paper (</a:t>
            </a:r>
            <a:r>
              <a:rPr lang="en-US" sz="1200" kern="1200" dirty="0" err="1" smtClean="0">
                <a:solidFill>
                  <a:schemeClr val="tx1"/>
                </a:solidFill>
                <a:effectLst/>
                <a:latin typeface="+mn-lt"/>
                <a:ea typeface="ＭＳ Ｐゴシック" charset="0"/>
                <a:cs typeface="ＭＳ Ｐゴシック" charset="0"/>
              </a:rPr>
              <a:t>Blei</a:t>
            </a:r>
            <a:r>
              <a:rPr lang="en-US" sz="1200" kern="1200" dirty="0" smtClean="0">
                <a:solidFill>
                  <a:schemeClr val="tx1"/>
                </a:solidFill>
                <a:effectLst/>
                <a:latin typeface="+mn-lt"/>
                <a:ea typeface="ＭＳ Ｐゴシック" charset="0"/>
                <a:cs typeface="ＭＳ Ｐゴシック" charset="0"/>
              </a:rPr>
              <a:t> et al., 2003) with the citation influence model. </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input document collection consists of the paper along with two levels of citations in each direction.</a:t>
            </a:r>
          </a:p>
          <a:p>
            <a:pPr marL="628650" marR="0" lvl="1"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trained with hyper parameters α</a:t>
            </a:r>
            <a:r>
              <a:rPr lang="en-US" sz="1200" kern="1200" dirty="0" err="1" smtClean="0">
                <a:solidFill>
                  <a:schemeClr val="tx1"/>
                </a:solidFill>
                <a:effectLst/>
                <a:latin typeface="+mn-lt"/>
                <a:ea typeface="ＭＳ Ｐゴシック" charset="0"/>
                <a:cs typeface="ＭＳ Ｐゴシック" charset="0"/>
              </a:rPr>
              <a:t>φ</a:t>
            </a:r>
            <a:r>
              <a:rPr lang="en-US" sz="1200" kern="1200" dirty="0" smtClean="0">
                <a:solidFill>
                  <a:schemeClr val="tx1"/>
                </a:solidFill>
                <a:effectLst/>
                <a:latin typeface="+mn-lt"/>
                <a:ea typeface="ＭＳ Ｐゴシック" charset="0"/>
                <a:cs typeface="ＭＳ Ｐゴシック" charset="0"/>
              </a:rPr>
              <a:t> =0.01,α</a:t>
            </a:r>
            <a:r>
              <a:rPr lang="en-US" sz="1200" kern="1200" dirty="0" err="1" smtClean="0">
                <a:solidFill>
                  <a:schemeClr val="tx1"/>
                </a:solidFill>
                <a:effectLst/>
                <a:latin typeface="+mn-lt"/>
                <a:ea typeface="ＭＳ Ｐゴシック" charset="0"/>
                <a:cs typeface="ＭＳ Ｐゴシック" charset="0"/>
              </a:rPr>
              <a:t>θ</a:t>
            </a:r>
            <a:r>
              <a:rPr lang="en-US" sz="1200" kern="1200" dirty="0" smtClean="0">
                <a:solidFill>
                  <a:schemeClr val="tx1"/>
                </a:solidFill>
                <a:effectLst/>
                <a:latin typeface="+mn-lt"/>
                <a:ea typeface="ＭＳ Ｐゴシック" charset="0"/>
                <a:cs typeface="ＭＳ Ｐゴシック" charset="0"/>
              </a:rPr>
              <a:t> =α</a:t>
            </a:r>
            <a:r>
              <a:rPr lang="en-US" sz="1200" kern="1200" dirty="0" err="1" smtClean="0">
                <a:solidFill>
                  <a:schemeClr val="tx1"/>
                </a:solidFill>
                <a:effectLst/>
                <a:latin typeface="+mn-lt"/>
                <a:ea typeface="ＭＳ Ｐゴシック" charset="0"/>
                <a:cs typeface="ＭＳ Ｐゴシック" charset="0"/>
              </a:rPr>
              <a:t>ψ</a:t>
            </a:r>
            <a:r>
              <a:rPr lang="en-US" sz="1200" kern="1200" dirty="0" smtClean="0">
                <a:solidFill>
                  <a:schemeClr val="tx1"/>
                </a:solidFill>
                <a:effectLst/>
                <a:latin typeface="+mn-lt"/>
                <a:ea typeface="ＭＳ Ｐゴシック" charset="0"/>
                <a:cs typeface="ＭＳ Ｐゴシック" charset="0"/>
              </a:rPr>
              <a:t> =0.1,α</a:t>
            </a:r>
            <a:r>
              <a:rPr lang="en-US" sz="1200" kern="1200" dirty="0" err="1" smtClean="0">
                <a:solidFill>
                  <a:schemeClr val="tx1"/>
                </a:solidFill>
                <a:effectLst/>
                <a:latin typeface="+mn-lt"/>
                <a:ea typeface="ＭＳ Ｐゴシック" charset="0"/>
                <a:cs typeface="ＭＳ Ｐゴシック" charset="0"/>
              </a:rPr>
              <a:t>λθ</a:t>
            </a:r>
            <a:r>
              <a:rPr lang="en-US" sz="1200" kern="1200" dirty="0" smtClean="0">
                <a:solidFill>
                  <a:schemeClr val="tx1"/>
                </a:solidFill>
                <a:effectLst/>
                <a:latin typeface="+mn-lt"/>
                <a:ea typeface="ＭＳ Ｐゴシック" charset="0"/>
                <a:cs typeface="ＭＳ Ｐゴシック" charset="0"/>
              </a:rPr>
              <a:t> =3.0,α</a:t>
            </a:r>
            <a:r>
              <a:rPr lang="en-US" sz="1200" kern="1200" dirty="0" err="1" smtClean="0">
                <a:solidFill>
                  <a:schemeClr val="tx1"/>
                </a:solidFill>
                <a:effectLst/>
                <a:latin typeface="+mn-lt"/>
                <a:ea typeface="ＭＳ Ｐゴシック" charset="0"/>
                <a:cs typeface="ＭＳ Ｐゴシック" charset="0"/>
              </a:rPr>
              <a:t>λψ</a:t>
            </a:r>
            <a:r>
              <a:rPr lang="en-US" sz="1200" kern="1200" dirty="0" smtClean="0">
                <a:solidFill>
                  <a:schemeClr val="tx1"/>
                </a:solidFill>
                <a:effectLst/>
                <a:latin typeface="+mn-lt"/>
                <a:ea typeface="ＭＳ Ｐゴシック" charset="0"/>
                <a:cs typeface="ＭＳ Ｐゴシック" charset="0"/>
              </a:rPr>
              <a:t> =0.1, α</a:t>
            </a:r>
            <a:r>
              <a:rPr lang="en-US" sz="1200" kern="1200" dirty="0" err="1" smtClean="0">
                <a:solidFill>
                  <a:schemeClr val="tx1"/>
                </a:solidFill>
                <a:effectLst/>
                <a:latin typeface="+mn-lt"/>
                <a:ea typeface="ＭＳ Ｐゴシック" charset="0"/>
                <a:cs typeface="ＭＳ Ｐゴシック" charset="0"/>
              </a:rPr>
              <a:t>γ</a:t>
            </a:r>
            <a:r>
              <a:rPr lang="en-US" sz="1200" kern="1200" dirty="0" smtClean="0">
                <a:solidFill>
                  <a:schemeClr val="tx1"/>
                </a:solidFill>
                <a:effectLst/>
                <a:latin typeface="+mn-lt"/>
                <a:ea typeface="ＭＳ Ｐゴシック" charset="0"/>
                <a:cs typeface="ＭＳ Ｐゴシック" charset="0"/>
              </a:rPr>
              <a:t> = 1.0 and 30 topics.</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Citation graph is filtered to only contain edges with an influence value </a:t>
            </a:r>
            <a:r>
              <a:rPr lang="en-US" sz="1200" kern="1200" dirty="0" err="1" smtClean="0">
                <a:solidFill>
                  <a:schemeClr val="tx1"/>
                </a:solidFill>
                <a:effectLst/>
                <a:latin typeface="+mn-lt"/>
                <a:ea typeface="ＭＳ Ｐゴシック" charset="0"/>
                <a:cs typeface="ＭＳ Ｐゴシック" charset="0"/>
              </a:rPr>
              <a:t>γd</a:t>
            </a:r>
            <a:r>
              <a:rPr lang="en-US" sz="1200" kern="1200" dirty="0" smtClean="0">
                <a:solidFill>
                  <a:schemeClr val="tx1"/>
                </a:solidFill>
                <a:effectLst/>
                <a:latin typeface="+mn-lt"/>
                <a:ea typeface="ＭＳ Ｐゴシック" charset="0"/>
                <a:cs typeface="ＭＳ Ｐゴシック" charset="0"/>
              </a:rPr>
              <a:t>(c) &gt; 0.05.</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Topic proportions are included in the visualization via a topic spectrum bar. Each of the 30 topics is represented by a unique color. </a:t>
            </a:r>
            <a:endParaRPr lang="en-US" dirty="0" smtClean="0"/>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Model correctly identifies the influencing work on </a:t>
            </a:r>
            <a:r>
              <a:rPr lang="en-US" sz="1200" kern="1200" dirty="0" err="1" smtClean="0">
                <a:solidFill>
                  <a:schemeClr val="tx1"/>
                </a:solidFill>
                <a:effectLst/>
                <a:latin typeface="+mn-lt"/>
                <a:ea typeface="ＭＳ Ｐゴシック" charset="0"/>
                <a:cs typeface="ＭＳ Ｐゴシック" charset="0"/>
              </a:rPr>
              <a:t>Dirichlet</a:t>
            </a:r>
            <a:r>
              <a:rPr lang="en-US" sz="1200" kern="1200" dirty="0" smtClean="0">
                <a:solidFill>
                  <a:schemeClr val="tx1"/>
                </a:solidFill>
                <a:effectLst/>
                <a:latin typeface="+mn-lt"/>
                <a:ea typeface="ＭＳ Ｐゴシック" charset="0"/>
                <a:cs typeface="ＭＳ Ｐゴシック" charset="0"/>
              </a:rPr>
              <a:t> processes and </a:t>
            </a:r>
            <a:r>
              <a:rPr lang="en-US" sz="1200" kern="1200" dirty="0" err="1" smtClean="0">
                <a:solidFill>
                  <a:schemeClr val="tx1"/>
                </a:solidFill>
                <a:effectLst/>
                <a:latin typeface="+mn-lt"/>
                <a:ea typeface="ＭＳ Ｐゴシック" charset="0"/>
                <a:cs typeface="ＭＳ Ｐゴシック" charset="0"/>
              </a:rPr>
              <a:t>variational</a:t>
            </a:r>
            <a:r>
              <a:rPr lang="en-US" sz="1200" kern="1200" dirty="0" smtClean="0">
                <a:solidFill>
                  <a:schemeClr val="tx1"/>
                </a:solidFill>
                <a:effectLst/>
                <a:latin typeface="+mn-lt"/>
                <a:ea typeface="ＭＳ Ｐゴシック" charset="0"/>
                <a:cs typeface="ＭＳ Ｐゴシック" charset="0"/>
              </a:rPr>
              <a:t> inference as well as the relatedness to </a:t>
            </a:r>
            <a:r>
              <a:rPr lang="en-US" sz="1200" kern="1200" dirty="0" err="1" smtClean="0">
                <a:solidFill>
                  <a:schemeClr val="tx1"/>
                </a:solidFill>
                <a:effectLst/>
                <a:latin typeface="+mn-lt"/>
                <a:ea typeface="ＭＳ Ｐゴシック" charset="0"/>
                <a:cs typeface="ＭＳ Ｐゴシック" charset="0"/>
              </a:rPr>
              <a:t>pLSA</a:t>
            </a:r>
            <a:r>
              <a:rPr lang="en-US" sz="1200" kern="1200" dirty="0" smtClean="0">
                <a:solidFill>
                  <a:schemeClr val="tx1"/>
                </a:solidFill>
                <a:effectLst/>
                <a:latin typeface="+mn-lt"/>
                <a:ea typeface="ＭＳ Ｐゴシック" charset="0"/>
                <a:cs typeface="ＭＳ Ｐゴシック" charset="0"/>
              </a:rPr>
              <a:t>, PCA, and </a:t>
            </a:r>
            <a:r>
              <a:rPr lang="en-US" sz="1200" kern="1200" dirty="0" err="1" smtClean="0">
                <a:solidFill>
                  <a:schemeClr val="tx1"/>
                </a:solidFill>
                <a:effectLst/>
                <a:latin typeface="+mn-lt"/>
                <a:ea typeface="ＭＳ Ｐゴシック" charset="0"/>
                <a:cs typeface="ＭＳ Ｐゴシック" charset="0"/>
              </a:rPr>
              <a:t>variational</a:t>
            </a:r>
            <a:r>
              <a:rPr lang="en-US" sz="1200" kern="1200" dirty="0" smtClean="0">
                <a:solidFill>
                  <a:schemeClr val="tx1"/>
                </a:solidFill>
                <a:effectLst/>
                <a:latin typeface="+mn-lt"/>
                <a:ea typeface="ＭＳ Ｐゴシック" charset="0"/>
                <a:cs typeface="ＭＳ Ｐゴシック" charset="0"/>
              </a:rPr>
              <a:t> methods. It also yields possible application areas such as querying music and taxonomy learning.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lists the three most influential cites and the words assigned to them </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68</a:t>
            </a:fld>
            <a:endParaRPr lang="en-US"/>
          </a:p>
        </p:txBody>
      </p:sp>
    </p:spTree>
    <p:extLst>
      <p:ext uri="{BB962C8B-B14F-4D97-AF65-F5344CB8AC3E}">
        <p14:creationId xmlns:p14="http://schemas.microsoft.com/office/powerpoint/2010/main" val="230416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Predictive performance of the models. The error bars indicate the standard error of the AUC values averaged over the citing publications. </a:t>
            </a:r>
            <a:endParaRPr lang="en-US" dirty="0" smtClean="0"/>
          </a:p>
          <a:p>
            <a:r>
              <a:rPr lang="en-US" sz="1200" kern="1200" dirty="0" smtClean="0">
                <a:solidFill>
                  <a:schemeClr val="tx1"/>
                </a:solidFill>
                <a:effectLst/>
                <a:latin typeface="+mn-lt"/>
                <a:ea typeface="ＭＳ Ｐゴシック" charset="0"/>
                <a:cs typeface="ＭＳ Ｐゴシック" charset="0"/>
              </a:rPr>
              <a:t>Experiments are conducted for 10, 15, 30, and 50 topics with the following hyper parameters tuned on a hold-out set. </a:t>
            </a:r>
            <a:endParaRPr lang="en-US" dirty="0" smtClean="0"/>
          </a:p>
          <a:p>
            <a:r>
              <a:rPr lang="en-US" sz="1200" kern="1200" dirty="0" smtClean="0">
                <a:solidFill>
                  <a:schemeClr val="tx1"/>
                </a:solidFill>
                <a:effectLst/>
                <a:latin typeface="+mn-lt"/>
                <a:ea typeface="ＭＳ Ｐゴシック" charset="0"/>
                <a:cs typeface="ＭＳ Ｐゴシック" charset="0"/>
              </a:rPr>
              <a:t>Citation influence model: α</a:t>
            </a:r>
            <a:r>
              <a:rPr lang="en-US" sz="1200" kern="1200" dirty="0" err="1" smtClean="0">
                <a:solidFill>
                  <a:schemeClr val="tx1"/>
                </a:solidFill>
                <a:effectLst/>
                <a:latin typeface="+mn-lt"/>
                <a:ea typeface="ＭＳ Ｐゴシック" charset="0"/>
                <a:cs typeface="ＭＳ Ｐゴシック" charset="0"/>
              </a:rPr>
              <a:t>φ</a:t>
            </a:r>
            <a:r>
              <a:rPr lang="en-US" sz="1200" kern="1200" dirty="0" smtClean="0">
                <a:solidFill>
                  <a:schemeClr val="tx1"/>
                </a:solidFill>
                <a:effectLst/>
                <a:latin typeface="+mn-lt"/>
                <a:ea typeface="ＭＳ Ｐゴシック" charset="0"/>
                <a:cs typeface="ＭＳ Ｐゴシック" charset="0"/>
              </a:rPr>
              <a:t> = 0.01, α</a:t>
            </a:r>
            <a:r>
              <a:rPr lang="en-US" sz="1200" kern="1200" dirty="0" err="1" smtClean="0">
                <a:solidFill>
                  <a:schemeClr val="tx1"/>
                </a:solidFill>
                <a:effectLst/>
                <a:latin typeface="+mn-lt"/>
                <a:ea typeface="ＭＳ Ｐゴシック" charset="0"/>
                <a:cs typeface="ＭＳ Ｐゴシック" charset="0"/>
              </a:rPr>
              <a:t>θ</a:t>
            </a:r>
            <a:r>
              <a:rPr lang="en-US" sz="1200" kern="1200" dirty="0" smtClean="0">
                <a:solidFill>
                  <a:schemeClr val="tx1"/>
                </a:solidFill>
                <a:effectLst/>
                <a:latin typeface="+mn-lt"/>
                <a:ea typeface="ＭＳ Ｐゴシック" charset="0"/>
                <a:cs typeface="ＭＳ Ｐゴシック" charset="0"/>
              </a:rPr>
              <a:t> = α</a:t>
            </a:r>
            <a:r>
              <a:rPr lang="en-US" sz="1200" kern="1200" dirty="0" err="1" smtClean="0">
                <a:solidFill>
                  <a:schemeClr val="tx1"/>
                </a:solidFill>
                <a:effectLst/>
                <a:latin typeface="+mn-lt"/>
                <a:ea typeface="ＭＳ Ｐゴシック" charset="0"/>
                <a:cs typeface="ＭＳ Ｐゴシック" charset="0"/>
              </a:rPr>
              <a:t>ψ</a:t>
            </a:r>
            <a:r>
              <a:rPr lang="en-US" sz="1200" kern="1200" dirty="0" smtClean="0">
                <a:solidFill>
                  <a:schemeClr val="tx1"/>
                </a:solidFill>
                <a:effectLst/>
                <a:latin typeface="+mn-lt"/>
                <a:ea typeface="ＭＳ Ｐゴシック" charset="0"/>
                <a:cs typeface="ＭＳ Ｐゴシック" charset="0"/>
              </a:rPr>
              <a:t> = 0.1,α</a:t>
            </a:r>
            <a:r>
              <a:rPr lang="en-US" sz="1200" kern="1200" dirty="0" err="1" smtClean="0">
                <a:solidFill>
                  <a:schemeClr val="tx1"/>
                </a:solidFill>
                <a:effectLst/>
                <a:latin typeface="+mn-lt"/>
                <a:ea typeface="ＭＳ Ｐゴシック" charset="0"/>
                <a:cs typeface="ＭＳ Ｐゴシック" charset="0"/>
              </a:rPr>
              <a:t>λθ</a:t>
            </a:r>
            <a:r>
              <a:rPr lang="en-US" sz="1200" kern="1200" dirty="0" smtClean="0">
                <a:solidFill>
                  <a:schemeClr val="tx1"/>
                </a:solidFill>
                <a:effectLst/>
                <a:latin typeface="+mn-lt"/>
                <a:ea typeface="ＭＳ Ｐゴシック" charset="0"/>
                <a:cs typeface="ＭＳ Ｐゴシック" charset="0"/>
              </a:rPr>
              <a:t> =3.0,α</a:t>
            </a:r>
            <a:r>
              <a:rPr lang="en-US" sz="1200" kern="1200" dirty="0" err="1" smtClean="0">
                <a:solidFill>
                  <a:schemeClr val="tx1"/>
                </a:solidFill>
                <a:effectLst/>
                <a:latin typeface="+mn-lt"/>
                <a:ea typeface="ＭＳ Ｐゴシック" charset="0"/>
                <a:cs typeface="ＭＳ Ｐゴシック" charset="0"/>
              </a:rPr>
              <a:t>λψ</a:t>
            </a:r>
            <a:r>
              <a:rPr lang="en-US" sz="1200" kern="1200" dirty="0" smtClean="0">
                <a:solidFill>
                  <a:schemeClr val="tx1"/>
                </a:solidFill>
                <a:effectLst/>
                <a:latin typeface="+mn-lt"/>
                <a:ea typeface="ＭＳ Ｐゴシック" charset="0"/>
                <a:cs typeface="ＭＳ Ｐゴシック" charset="0"/>
              </a:rPr>
              <a:t> =0.1,α</a:t>
            </a:r>
            <a:r>
              <a:rPr lang="en-US" sz="1200" kern="1200" dirty="0" err="1" smtClean="0">
                <a:solidFill>
                  <a:schemeClr val="tx1"/>
                </a:solidFill>
                <a:effectLst/>
                <a:latin typeface="+mn-lt"/>
                <a:ea typeface="ＭＳ Ｐゴシック" charset="0"/>
                <a:cs typeface="ＭＳ Ｐゴシック" charset="0"/>
              </a:rPr>
              <a:t>γ</a:t>
            </a:r>
            <a:r>
              <a:rPr lang="en-US" sz="1200" kern="1200" dirty="0" smtClean="0">
                <a:solidFill>
                  <a:schemeClr val="tx1"/>
                </a:solidFill>
                <a:effectLst/>
                <a:latin typeface="+mn-lt"/>
                <a:ea typeface="ＭＳ Ｐゴシック" charset="0"/>
                <a:cs typeface="ＭＳ Ｐゴシック" charset="0"/>
              </a:rPr>
              <a:t> =1.0 </a:t>
            </a:r>
          </a:p>
          <a:p>
            <a:r>
              <a:rPr lang="en-US" sz="1200" kern="1200" dirty="0" smtClean="0">
                <a:solidFill>
                  <a:schemeClr val="tx1"/>
                </a:solidFill>
                <a:effectLst/>
                <a:latin typeface="+mn-lt"/>
                <a:ea typeface="ＭＳ Ｐゴシック" charset="0"/>
                <a:cs typeface="ＭＳ Ｐゴシック" charset="0"/>
              </a:rPr>
              <a:t>Copycat model: α</a:t>
            </a:r>
            <a:r>
              <a:rPr lang="en-US" sz="1200" kern="1200" dirty="0" err="1" smtClean="0">
                <a:solidFill>
                  <a:schemeClr val="tx1"/>
                </a:solidFill>
                <a:effectLst/>
                <a:latin typeface="+mn-lt"/>
                <a:ea typeface="ＭＳ Ｐゴシック" charset="0"/>
                <a:cs typeface="ＭＳ Ｐゴシック" charset="0"/>
              </a:rPr>
              <a:t>φ</a:t>
            </a:r>
            <a:r>
              <a:rPr lang="en-US" sz="1200" kern="1200" dirty="0" smtClean="0">
                <a:solidFill>
                  <a:schemeClr val="tx1"/>
                </a:solidFill>
                <a:effectLst/>
                <a:latin typeface="+mn-lt"/>
                <a:ea typeface="ＭＳ Ｐゴシック" charset="0"/>
                <a:cs typeface="ＭＳ Ｐゴシック" charset="0"/>
              </a:rPr>
              <a:t> = 0.01, α</a:t>
            </a:r>
            <a:r>
              <a:rPr lang="en-US" sz="1200" kern="1200" dirty="0" err="1" smtClean="0">
                <a:solidFill>
                  <a:schemeClr val="tx1"/>
                </a:solidFill>
                <a:effectLst/>
                <a:latin typeface="+mn-lt"/>
                <a:ea typeface="ＭＳ Ｐゴシック" charset="0"/>
                <a:cs typeface="ＭＳ Ｐゴシック" charset="0"/>
              </a:rPr>
              <a:t>θ</a:t>
            </a:r>
            <a:r>
              <a:rPr lang="en-US" sz="1200" kern="1200" dirty="0" smtClean="0">
                <a:solidFill>
                  <a:schemeClr val="tx1"/>
                </a:solidFill>
                <a:effectLst/>
                <a:latin typeface="+mn-lt"/>
                <a:ea typeface="ＭＳ Ｐゴシック" charset="0"/>
                <a:cs typeface="ＭＳ Ｐゴシック" charset="0"/>
              </a:rPr>
              <a:t> = 0.1, α</a:t>
            </a:r>
            <a:r>
              <a:rPr lang="en-US" sz="1200" kern="1200" dirty="0" err="1" smtClean="0">
                <a:solidFill>
                  <a:schemeClr val="tx1"/>
                </a:solidFill>
                <a:effectLst/>
                <a:latin typeface="+mn-lt"/>
                <a:ea typeface="ＭＳ Ｐゴシック" charset="0"/>
                <a:cs typeface="ＭＳ Ｐゴシック" charset="0"/>
              </a:rPr>
              <a:t>γ</a:t>
            </a:r>
            <a:r>
              <a:rPr lang="en-US" sz="1200" kern="1200" dirty="0" smtClean="0">
                <a:solidFill>
                  <a:schemeClr val="tx1"/>
                </a:solidFill>
                <a:effectLst/>
                <a:latin typeface="+mn-lt"/>
                <a:ea typeface="ＭＳ Ｐゴシック" charset="0"/>
                <a:cs typeface="ＭＳ Ｐゴシック" charset="0"/>
              </a:rPr>
              <a:t> = 1.0 </a:t>
            </a:r>
          </a:p>
          <a:p>
            <a:r>
              <a:rPr lang="en-US" sz="1200" kern="1200" dirty="0" smtClean="0">
                <a:solidFill>
                  <a:schemeClr val="tx1"/>
                </a:solidFill>
                <a:effectLst/>
                <a:latin typeface="+mn-lt"/>
                <a:ea typeface="ＭＳ Ｐゴシック" charset="0"/>
                <a:cs typeface="ＭＳ Ｐゴシック" charset="0"/>
              </a:rPr>
              <a:t>LDA-JS: α</a:t>
            </a:r>
            <a:r>
              <a:rPr lang="en-US" sz="1200" kern="1200" dirty="0" err="1" smtClean="0">
                <a:solidFill>
                  <a:schemeClr val="tx1"/>
                </a:solidFill>
                <a:effectLst/>
                <a:latin typeface="+mn-lt"/>
                <a:ea typeface="ＭＳ Ｐゴシック" charset="0"/>
                <a:cs typeface="ＭＳ Ｐゴシック" charset="0"/>
              </a:rPr>
              <a:t>φ</a:t>
            </a:r>
            <a:r>
              <a:rPr lang="en-US" sz="1200" kern="1200" dirty="0" smtClean="0">
                <a:solidFill>
                  <a:schemeClr val="tx1"/>
                </a:solidFill>
                <a:effectLst/>
                <a:latin typeface="+mn-lt"/>
                <a:ea typeface="ＭＳ Ｐゴシック" charset="0"/>
                <a:cs typeface="ＭＳ Ｐゴシック" charset="0"/>
              </a:rPr>
              <a:t> = 0.01, α</a:t>
            </a:r>
            <a:r>
              <a:rPr lang="en-US" sz="1200" kern="1200" dirty="0" err="1" smtClean="0">
                <a:solidFill>
                  <a:schemeClr val="tx1"/>
                </a:solidFill>
                <a:effectLst/>
                <a:latin typeface="+mn-lt"/>
                <a:ea typeface="ＭＳ Ｐゴシック" charset="0"/>
                <a:cs typeface="ＭＳ Ｐゴシック" charset="0"/>
              </a:rPr>
              <a:t>θ</a:t>
            </a:r>
            <a:r>
              <a:rPr lang="en-US" sz="1200" kern="1200" dirty="0" smtClean="0">
                <a:solidFill>
                  <a:schemeClr val="tx1"/>
                </a:solidFill>
                <a:effectLst/>
                <a:latin typeface="+mn-lt"/>
                <a:ea typeface="ＭＳ Ｐゴシック" charset="0"/>
                <a:cs typeface="ＭＳ Ｐゴシック" charset="0"/>
              </a:rPr>
              <a:t> = 0.1 </a:t>
            </a:r>
          </a:p>
          <a:p>
            <a:r>
              <a:rPr lang="en-US" sz="1200" kern="1200" dirty="0" smtClean="0">
                <a:solidFill>
                  <a:schemeClr val="tx1"/>
                </a:solidFill>
                <a:effectLst/>
                <a:latin typeface="+mn-lt"/>
                <a:ea typeface="ＭＳ Ｐゴシック" charset="0"/>
                <a:cs typeface="ＭＳ Ｐゴシック" charset="0"/>
              </a:rPr>
              <a:t>LDA-post: α</a:t>
            </a:r>
            <a:r>
              <a:rPr lang="en-US" sz="1200" kern="1200" dirty="0" err="1" smtClean="0">
                <a:solidFill>
                  <a:schemeClr val="tx1"/>
                </a:solidFill>
                <a:effectLst/>
                <a:latin typeface="+mn-lt"/>
                <a:ea typeface="ＭＳ Ｐゴシック" charset="0"/>
                <a:cs typeface="ＭＳ Ｐゴシック" charset="0"/>
              </a:rPr>
              <a:t>φ</a:t>
            </a:r>
            <a:r>
              <a:rPr lang="en-US" sz="1200" kern="1200" dirty="0" smtClean="0">
                <a:solidFill>
                  <a:schemeClr val="tx1"/>
                </a:solidFill>
                <a:effectLst/>
                <a:latin typeface="+mn-lt"/>
                <a:ea typeface="ＭＳ Ｐゴシック" charset="0"/>
                <a:cs typeface="ＭＳ Ｐゴシック" charset="0"/>
              </a:rPr>
              <a:t> = 0.01, α</a:t>
            </a:r>
            <a:r>
              <a:rPr lang="en-US" sz="1200" kern="1200" dirty="0" err="1" smtClean="0">
                <a:solidFill>
                  <a:schemeClr val="tx1"/>
                </a:solidFill>
                <a:effectLst/>
                <a:latin typeface="+mn-lt"/>
                <a:ea typeface="ＭＳ Ｐゴシック" charset="0"/>
                <a:cs typeface="ＭＳ Ｐゴシック" charset="0"/>
              </a:rPr>
              <a:t>θ</a:t>
            </a:r>
            <a:r>
              <a:rPr lang="en-US" sz="1200" kern="1200" dirty="0" smtClean="0">
                <a:solidFill>
                  <a:schemeClr val="tx1"/>
                </a:solidFill>
                <a:effectLst/>
                <a:latin typeface="+mn-lt"/>
                <a:ea typeface="ＭＳ Ｐゴシック" charset="0"/>
                <a:cs typeface="ＭＳ Ｐゴシック" charset="0"/>
              </a:rPr>
              <a:t> = 0.1 </a:t>
            </a:r>
          </a:p>
          <a:p>
            <a:r>
              <a:rPr lang="en-US" sz="1200" kern="1200" dirty="0" smtClean="0">
                <a:solidFill>
                  <a:schemeClr val="tx1"/>
                </a:solidFill>
                <a:effectLst/>
                <a:latin typeface="+mn-lt"/>
                <a:ea typeface="ＭＳ Ｐゴシック" charset="0"/>
                <a:cs typeface="ＭＳ Ｐゴシック" charset="0"/>
              </a:rPr>
              <a:t>We also evaluated an approach based on the PageRank of cited nodes (with </a:t>
            </a:r>
            <a:r>
              <a:rPr lang="en-US" sz="1200" kern="1200" dirty="0" err="1" smtClean="0">
                <a:solidFill>
                  <a:schemeClr val="tx1"/>
                </a:solidFill>
                <a:effectLst/>
                <a:latin typeface="+mn-lt"/>
                <a:ea typeface="ＭＳ Ｐゴシック" charset="0"/>
                <a:cs typeface="ＭＳ Ｐゴシック" charset="0"/>
              </a:rPr>
              <a:t>γd</a:t>
            </a:r>
            <a:r>
              <a:rPr lang="en-US" sz="1200" kern="1200" dirty="0" smtClean="0">
                <a:solidFill>
                  <a:schemeClr val="tx1"/>
                </a:solidFill>
                <a:effectLst/>
                <a:latin typeface="+mn-lt"/>
                <a:ea typeface="ＭＳ Ｐゴシック" charset="0"/>
                <a:cs typeface="ＭＳ Ｐゴシック" charset="0"/>
              </a:rPr>
              <a:t>(c) ∝ PageRank(c)) and an approach based on the cosine similarity of TF- IDF vectors of citing and cited publications (</a:t>
            </a:r>
            <a:r>
              <a:rPr lang="en-US" sz="1200" kern="1200" dirty="0" err="1" smtClean="0">
                <a:solidFill>
                  <a:schemeClr val="tx1"/>
                </a:solidFill>
                <a:effectLst/>
                <a:latin typeface="+mn-lt"/>
                <a:ea typeface="ＭＳ Ｐゴシック" charset="0"/>
                <a:cs typeface="ＭＳ Ｐゴシック" charset="0"/>
              </a:rPr>
              <a:t>γd</a:t>
            </a:r>
            <a:r>
              <a:rPr lang="en-US" sz="1200" kern="1200" dirty="0" smtClean="0">
                <a:solidFill>
                  <a:schemeClr val="tx1"/>
                </a:solidFill>
                <a:effectLst/>
                <a:latin typeface="+mn-lt"/>
                <a:ea typeface="ＭＳ Ｐゴシック" charset="0"/>
                <a:cs typeface="ＭＳ Ｐゴシック" charset="0"/>
              </a:rPr>
              <a:t>(c) ∝ cos(TF IDF(d), TF IDF(c))). </a:t>
            </a:r>
          </a:p>
          <a:p>
            <a:endParaRPr lang="en-US" dirty="0" smtClean="0"/>
          </a:p>
          <a:p>
            <a:r>
              <a:rPr lang="en-US" dirty="0" smtClean="0"/>
              <a:t>AUC</a:t>
            </a:r>
            <a:r>
              <a:rPr lang="en-US" baseline="0" dirty="0" smtClean="0"/>
              <a:t> = Area under the ROC curve</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Error bars indicate the standard error. We perform paired-t-tests for models with 15 topics with a significance level α = 5%. This reveals that the </a:t>
            </a:r>
            <a:r>
              <a:rPr lang="en-US" sz="1200" kern="1200" dirty="0" err="1" smtClean="0">
                <a:solidFill>
                  <a:schemeClr val="tx1"/>
                </a:solidFill>
                <a:effectLst/>
                <a:latin typeface="+mn-lt"/>
                <a:ea typeface="ＭＳ Ｐゴシック" charset="0"/>
                <a:cs typeface="ＭＳ Ｐゴシック" charset="0"/>
              </a:rPr>
              <a:t>cita</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tion</a:t>
            </a:r>
            <a:r>
              <a:rPr lang="en-US" sz="1200" kern="1200" dirty="0" smtClean="0">
                <a:solidFill>
                  <a:schemeClr val="tx1"/>
                </a:solidFill>
                <a:effectLst/>
                <a:latin typeface="+mn-lt"/>
                <a:ea typeface="ＭＳ Ｐゴシック" charset="0"/>
                <a:cs typeface="ＭＳ Ｐゴシック" charset="0"/>
              </a:rPr>
              <a:t> influence model is always significantly better than the LDA-post heuristic (even for 15 topics). In con- </a:t>
            </a:r>
            <a:r>
              <a:rPr lang="en-US" sz="1200" kern="1200" dirty="0" err="1" smtClean="0">
                <a:solidFill>
                  <a:schemeClr val="tx1"/>
                </a:solidFill>
                <a:effectLst/>
                <a:latin typeface="+mn-lt"/>
                <a:ea typeface="ＭＳ Ｐゴシック" charset="0"/>
                <a:cs typeface="ＭＳ Ｐゴシック" charset="0"/>
              </a:rPr>
              <a:t>trast</a:t>
            </a:r>
            <a:r>
              <a:rPr lang="en-US" sz="1200" kern="1200" dirty="0" smtClean="0">
                <a:solidFill>
                  <a:schemeClr val="tx1"/>
                </a:solidFill>
                <a:effectLst/>
                <a:latin typeface="+mn-lt"/>
                <a:ea typeface="ＭＳ Ｐゴシック" charset="0"/>
                <a:cs typeface="ＭＳ Ｐゴシック" charset="0"/>
              </a:rPr>
              <a:t> to this, the citation influence model is not </a:t>
            </a:r>
            <a:r>
              <a:rPr lang="en-US" sz="1200" kern="1200" dirty="0" err="1" smtClean="0">
                <a:solidFill>
                  <a:schemeClr val="tx1"/>
                </a:solidFill>
                <a:effectLst/>
                <a:latin typeface="+mn-lt"/>
                <a:ea typeface="ＭＳ Ｐゴシック" charset="0"/>
                <a:cs typeface="ＭＳ Ｐゴシック" charset="0"/>
              </a:rPr>
              <a:t>signifi</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cantly</a:t>
            </a:r>
            <a:r>
              <a:rPr lang="en-US" sz="1200" kern="1200" dirty="0" smtClean="0">
                <a:solidFill>
                  <a:schemeClr val="tx1"/>
                </a:solidFill>
                <a:effectLst/>
                <a:latin typeface="+mn-lt"/>
                <a:ea typeface="ＭＳ Ｐゴシック" charset="0"/>
                <a:cs typeface="ＭＳ Ｐゴシック" charset="0"/>
              </a:rPr>
              <a:t> better than the copycat model, and the copycat model is not significantly better than the LDA-post heuristic. For 30 and 50 topics, where LDA starts to degenerate, the copycat model shows a significant improvement compared to the LDA-post heuristic. Furthermore, the LDA-JS heuristic is always slightly below the LDA-post heuristic in predicting citation influences.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approaches based on TF-IDF (AUC 0.45) and on PageRank (AUC 0.55) are not able to predict the strength of influence.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69</a:t>
            </a:fld>
            <a:endParaRPr lang="en-US"/>
          </a:p>
        </p:txBody>
      </p:sp>
    </p:spTree>
    <p:extLst>
      <p:ext uri="{BB962C8B-B14F-4D97-AF65-F5344CB8AC3E}">
        <p14:creationId xmlns:p14="http://schemas.microsoft.com/office/powerpoint/2010/main" val="1222714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A two-document segment of the RTM.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The variable y indicates whether the two documents are linked.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The complete model contains this variable for each pair of documents </a:t>
            </a:r>
          </a:p>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70</a:t>
            </a:fld>
            <a:endParaRPr lang="en-US"/>
          </a:p>
        </p:txBody>
      </p:sp>
    </p:spTree>
    <p:extLst>
      <p:ext uri="{BB962C8B-B14F-4D97-AF65-F5344CB8AC3E}">
        <p14:creationId xmlns:p14="http://schemas.microsoft.com/office/powerpoint/2010/main" val="76700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true generative model for text and citations;</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capable of modeling arbitrary link structure</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requires explicit modeling of the presence or absence of links between each pair of documents, becomes prohibitively expensive to model large scale document collections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dirty="0" smtClean="0"/>
              <a:t>LDA model from before more scalable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71</a:t>
            </a:fld>
            <a:endParaRPr lang="en-US"/>
          </a:p>
        </p:txBody>
      </p:sp>
    </p:spTree>
    <p:extLst>
      <p:ext uri="{BB962C8B-B14F-4D97-AF65-F5344CB8AC3E}">
        <p14:creationId xmlns:p14="http://schemas.microsoft.com/office/powerpoint/2010/main" val="1528522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DDDFD-AC88-664D-B240-C1FB85F05783}" type="slidenum">
              <a:rPr lang="en-US" altLang="x-none"/>
              <a:pPr/>
              <a:t>72</a:t>
            </a:fld>
            <a:endParaRPr lang="en-US" altLang="x-non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x-none"/>
              <a:t>\psi(y_{d,d'} = 1) = \exp(-\eta^T  ({\bf \bar z}_d - {\bf \bar z}_{d'}) \circ ({\bf \bar z}_d - {\bf \bar z}_{d'}) - \nu) \quad.</a:t>
            </a:r>
          </a:p>
          <a:p>
            <a:endParaRPr lang="en-US" altLang="x-none"/>
          </a:p>
          <a:p>
            <a:r>
              <a:rPr lang="en-US" altLang="x-none"/>
              <a:t>8% of the time, a document is closer to another document than itself.</a:t>
            </a:r>
          </a:p>
        </p:txBody>
      </p:sp>
    </p:spTree>
    <p:extLst>
      <p:ext uri="{BB962C8B-B14F-4D97-AF65-F5344CB8AC3E}">
        <p14:creationId xmlns:p14="http://schemas.microsoft.com/office/powerpoint/2010/main" val="137695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WWWW: one of first web search engines,</a:t>
            </a:r>
            <a:r>
              <a:rPr lang="en-US" sz="1200" kern="1200" baseline="0" dirty="0" smtClean="0">
                <a:solidFill>
                  <a:schemeClr val="tx1"/>
                </a:solidFill>
                <a:effectLst/>
                <a:latin typeface="+mn-lt"/>
                <a:ea typeface="ＭＳ Ｐゴシック" charset="0"/>
                <a:cs typeface="ＭＳ Ｐゴシック" charset="0"/>
              </a:rPr>
              <a:t> resource location tool, uses anchor text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Search in zones</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7</a:t>
            </a:fld>
            <a:endParaRPr lang="en-US"/>
          </a:p>
        </p:txBody>
      </p:sp>
    </p:spTree>
    <p:extLst>
      <p:ext uri="{BB962C8B-B14F-4D97-AF65-F5344CB8AC3E}">
        <p14:creationId xmlns:p14="http://schemas.microsoft.com/office/powerpoint/2010/main" val="1978229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591C1-18E0-F149-98C9-D3F4FDAF2AE8}" type="slidenum">
              <a:rPr lang="en-US" altLang="x-none"/>
              <a:pPr/>
              <a:t>73</a:t>
            </a:fld>
            <a:endParaRPr lang="en-US" altLang="x-none"/>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797176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AC288-7D96-2B4F-B717-8BDCB302035E}" type="slidenum">
              <a:rPr lang="en-US" altLang="x-none"/>
              <a:pPr/>
              <a:t>74</a:t>
            </a:fld>
            <a:endParaRPr lang="en-US" altLang="x-none"/>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x-none" dirty="0" smtClean="0"/>
              <a:t>p(z</a:t>
            </a:r>
            <a:r>
              <a:rPr lang="en-US" altLang="x-none" dirty="0"/>
              <a:t>_{id} = k | {\bf z}^{\</a:t>
            </a:r>
            <a:r>
              <a:rPr lang="en-US" altLang="x-none" dirty="0" err="1"/>
              <a:t>neg</a:t>
            </a:r>
            <a:r>
              <a:rPr lang="en-US" altLang="x-none" dirty="0"/>
              <a:t> id},-) </a:t>
            </a:r>
          </a:p>
          <a:p>
            <a:r>
              <a:rPr lang="en-US" altLang="x-none" dirty="0"/>
              <a:t>\</a:t>
            </a:r>
            <a:r>
              <a:rPr lang="en-US" altLang="x-none" dirty="0" err="1"/>
              <a:t>propto</a:t>
            </a:r>
            <a:r>
              <a:rPr lang="en-US" altLang="x-none" dirty="0"/>
              <a:t> &amp; (N^{\</a:t>
            </a:r>
            <a:r>
              <a:rPr lang="en-US" altLang="x-none" dirty="0" err="1"/>
              <a:t>neg</a:t>
            </a:r>
            <a:r>
              <a:rPr lang="en-US" altLang="x-none" dirty="0"/>
              <a:t> id}_{</a:t>
            </a:r>
            <a:r>
              <a:rPr lang="en-US" altLang="x-none" dirty="0" err="1"/>
              <a:t>dk</a:t>
            </a:r>
            <a:r>
              <a:rPr lang="en-US" altLang="x-none" dirty="0"/>
              <a:t>} + \alpha) \</a:t>
            </a:r>
            <a:r>
              <a:rPr lang="en-US" altLang="x-none" dirty="0" err="1"/>
              <a:t>frac</a:t>
            </a:r>
            <a:r>
              <a:rPr lang="en-US" altLang="x-none" dirty="0"/>
              <a:t>{ (N^{\</a:t>
            </a:r>
            <a:r>
              <a:rPr lang="en-US" altLang="x-none" dirty="0" err="1"/>
              <a:t>neg</a:t>
            </a:r>
            <a:r>
              <a:rPr lang="en-US" altLang="x-none" dirty="0"/>
              <a:t> id}_{kw} + \beta) } {(N^{\</a:t>
            </a:r>
            <a:r>
              <a:rPr lang="en-US" altLang="x-none" dirty="0" err="1"/>
              <a:t>neg</a:t>
            </a:r>
            <a:r>
              <a:rPr lang="en-US" altLang="x-none" dirty="0"/>
              <a:t> id}_{k} + W\beta) } \\</a:t>
            </a:r>
          </a:p>
          <a:p>
            <a:r>
              <a:rPr lang="en-US" altLang="x-none" dirty="0"/>
              <a:t>	&amp; \prod_{d' \</a:t>
            </a:r>
            <a:r>
              <a:rPr lang="en-US" altLang="x-none" dirty="0" err="1"/>
              <a:t>neq</a:t>
            </a:r>
            <a:r>
              <a:rPr lang="en-US" altLang="x-none" dirty="0"/>
              <a:t> d: y_{</a:t>
            </a:r>
            <a:r>
              <a:rPr lang="en-US" altLang="x-none" dirty="0" err="1"/>
              <a:t>d,d</a:t>
            </a:r>
            <a:r>
              <a:rPr lang="en-US" altLang="x-none" dirty="0"/>
              <a:t>'} = 1}{\</a:t>
            </a:r>
            <a:r>
              <a:rPr lang="en-US" altLang="x-none" dirty="0" err="1"/>
              <a:t>psi_e</a:t>
            </a:r>
            <a:r>
              <a:rPr lang="en-US" altLang="x-none" dirty="0"/>
              <a:t>(y_{</a:t>
            </a:r>
            <a:r>
              <a:rPr lang="en-US" altLang="x-none" dirty="0" err="1"/>
              <a:t>d,d</a:t>
            </a:r>
            <a:r>
              <a:rPr lang="en-US" altLang="x-none" dirty="0"/>
              <a:t>'} = 1 | {\bf z}_d, {\bf z}_{d'}, \eta, \nu)}  \\</a:t>
            </a:r>
          </a:p>
          <a:p>
            <a:r>
              <a:rPr lang="en-US" altLang="x-none" dirty="0"/>
              <a:t>	&amp; \prod_{d' \</a:t>
            </a:r>
            <a:r>
              <a:rPr lang="en-US" altLang="x-none" dirty="0" err="1"/>
              <a:t>neq</a:t>
            </a:r>
            <a:r>
              <a:rPr lang="en-US" altLang="x-none" dirty="0"/>
              <a:t> d: y_{</a:t>
            </a:r>
            <a:r>
              <a:rPr lang="en-US" altLang="x-none" dirty="0" err="1"/>
              <a:t>d,d</a:t>
            </a:r>
            <a:r>
              <a:rPr lang="en-US" altLang="x-none" dirty="0"/>
              <a:t>'} = 0}{\</a:t>
            </a:r>
            <a:r>
              <a:rPr lang="en-US" altLang="x-none" dirty="0" err="1"/>
              <a:t>psi_e</a:t>
            </a:r>
            <a:r>
              <a:rPr lang="en-US" altLang="x-none" dirty="0"/>
              <a:t>(y_{</a:t>
            </a:r>
            <a:r>
              <a:rPr lang="en-US" altLang="x-none" dirty="0" err="1"/>
              <a:t>d,d</a:t>
            </a:r>
            <a:r>
              <a:rPr lang="en-US" altLang="x-none" dirty="0"/>
              <a:t>'} = 0 | {\bf z}_d, {\bf z}_{d'}, \eta, \nu)}</a:t>
            </a:r>
          </a:p>
        </p:txBody>
      </p:sp>
    </p:spTree>
    <p:extLst>
      <p:ext uri="{BB962C8B-B14F-4D97-AF65-F5344CB8AC3E}">
        <p14:creationId xmlns:p14="http://schemas.microsoft.com/office/powerpoint/2010/main" val="29708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D441B-7FC0-6242-82DD-1321A3A9F771}" type="slidenum">
              <a:rPr lang="en-US" altLang="x-none"/>
              <a:pPr/>
              <a:t>75</a:t>
            </a:fld>
            <a:endParaRPr lang="en-US" altLang="x-none"/>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828230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998E0-E1C8-2349-9EE6-649A4E8BA90A}" type="slidenum">
              <a:rPr lang="en-US" altLang="x-none"/>
              <a:pPr/>
              <a:t>76</a:t>
            </a:fld>
            <a:endParaRPr lang="en-US" altLang="x-none"/>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82360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89781-AB94-1640-A438-CA712F6F481E}" type="slidenum">
              <a:rPr lang="en-US" altLang="x-none"/>
              <a:pPr/>
              <a:t>77</a:t>
            </a:fld>
            <a:endParaRPr lang="en-US" altLang="x-none"/>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926940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E9D654D-8FB1-7847-87F4-3E72E8FCCC08}" type="slidenum">
              <a:rPr lang="en-US" altLang="x-none"/>
              <a:pPr/>
              <a:t>78</a:t>
            </a:fld>
            <a:endParaRPr lang="en-US" altLang="x-none"/>
          </a:p>
        </p:txBody>
      </p:sp>
      <p:sp>
        <p:nvSpPr>
          <p:cNvPr id="94210" name="Rectangle 7"/>
          <p:cNvSpPr txBox="1">
            <a:spLocks noGrp="1" noChangeArrowheads="1"/>
          </p:cNvSpPr>
          <p:nvPr/>
        </p:nvSpPr>
        <p:spPr bwMode="auto">
          <a:xfrm>
            <a:off x="4008438" y="8597900"/>
            <a:ext cx="30670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17EE0673-ED73-1F4E-AEED-A53CBFB9291F}" type="slidenum">
              <a:rPr lang="en-US" altLang="x-none" sz="1200" b="0">
                <a:ea typeface="ＭＳ Ｐゴシック" charset="-128"/>
              </a:rPr>
              <a:pPr algn="r" eaLnBrk="1" hangingPunct="1"/>
              <a:t>78</a:t>
            </a:fld>
            <a:endParaRPr lang="en-US" altLang="x-none" sz="1200" b="0">
              <a:ea typeface="ＭＳ Ｐゴシック"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12202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A3041-C5E4-0D4F-83E3-68F2B556C684}" type="slidenum">
              <a:rPr lang="en-US" altLang="x-none"/>
              <a:pPr/>
              <a:t>79</a:t>
            </a:fld>
            <a:endParaRPr lang="en-US" altLang="x-none"/>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457317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260B9-95C6-E843-8C4A-7AED5F0ABC38}" type="slidenum">
              <a:rPr lang="en-US" altLang="x-none"/>
              <a:pPr/>
              <a:t>82</a:t>
            </a:fld>
            <a:endParaRPr lang="en-US" altLang="x-none"/>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54845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28F1F-0B0B-AE4B-B273-0B6B539D0AE2}" type="slidenum">
              <a:rPr lang="en-US" altLang="x-none"/>
              <a:pPr/>
              <a:t>83</a:t>
            </a:fld>
            <a:endParaRPr lang="en-US" altLang="x-none"/>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635521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B3969-1072-D34C-963D-CD3626ACA292}" type="slidenum">
              <a:rPr lang="en-US" altLang="x-none"/>
              <a:pPr/>
              <a:t>84</a:t>
            </a:fld>
            <a:endParaRPr lang="en-US" altLang="x-none"/>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92539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baseline="0" dirty="0" smtClean="0">
                <a:solidFill>
                  <a:schemeClr val="tx1"/>
                </a:solidFill>
                <a:effectLst/>
                <a:latin typeface="+mn-lt"/>
                <a:ea typeface="ＭＳ Ｐゴシック" charset="0"/>
                <a:cs typeface="ＭＳ Ｐゴシック" charset="0"/>
              </a:rPr>
              <a:t>Graphical elements in site, few words, but anchor texts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traditional text search engines have found titles to be a very useful feature of a document, we have found titles to be far less useful than anchor text</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titles </a:t>
            </a:r>
            <a:r>
              <a:rPr lang="en-US" sz="1200" kern="1200" dirty="0" smtClean="0">
                <a:solidFill>
                  <a:schemeClr val="tx1"/>
                </a:solidFill>
                <a:effectLst/>
                <a:latin typeface="+mn-lt"/>
                <a:ea typeface="ＭＳ Ｐゴシック" charset="0"/>
                <a:cs typeface="ＭＳ Ｐゴシック" charset="0"/>
              </a:rPr>
              <a:t>are typically longer than individual anchor text, many pages (especially highly relevant pages) have many individual anchor texts pointing to </a:t>
            </a:r>
            <a:r>
              <a:rPr lang="en-US" sz="1200" kern="1200" dirty="0" smtClean="0">
                <a:solidFill>
                  <a:schemeClr val="tx1"/>
                </a:solidFill>
                <a:effectLst/>
                <a:latin typeface="+mn-lt"/>
                <a:ea typeface="ＭＳ Ｐゴシック" charset="0"/>
                <a:cs typeface="ＭＳ Ｐゴシック" charset="0"/>
              </a:rPr>
              <a:t>them</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This </a:t>
            </a:r>
            <a:r>
              <a:rPr lang="en-US" sz="1200" kern="1200" dirty="0" smtClean="0">
                <a:solidFill>
                  <a:schemeClr val="tx1"/>
                </a:solidFill>
                <a:effectLst/>
                <a:latin typeface="+mn-lt"/>
                <a:ea typeface="ＭＳ Ｐゴシック" charset="0"/>
                <a:cs typeface="ＭＳ Ｐゴシック" charset="0"/>
              </a:rPr>
              <a:t>provides for a much better indication of the summarization of the page in different contexts, by different people, than that afforded by a single title which is authored by one author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8</a:t>
            </a:fld>
            <a:endParaRPr lang="en-US"/>
          </a:p>
        </p:txBody>
      </p:sp>
    </p:spTree>
    <p:extLst>
      <p:ext uri="{BB962C8B-B14F-4D97-AF65-F5344CB8AC3E}">
        <p14:creationId xmlns:p14="http://schemas.microsoft.com/office/powerpoint/2010/main" val="21286425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E42C9-0693-7441-A7EC-83ECE8F8B0D1}" type="slidenum">
              <a:rPr lang="en-US" altLang="x-none"/>
              <a:pPr/>
              <a:t>85</a:t>
            </a:fld>
            <a:endParaRPr lang="en-US" altLang="x-none"/>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572740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6C604-2ABF-584B-A80A-F17FD7BF813C}" type="slidenum">
              <a:rPr lang="en-US" altLang="x-none"/>
              <a:pPr/>
              <a:t>86</a:t>
            </a:fld>
            <a:endParaRPr lang="en-US" altLang="x-none"/>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330404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E6D9-4753-2745-8260-140C5C5A3F24}" type="slidenum">
              <a:rPr lang="en-US" altLang="x-none"/>
              <a:pPr/>
              <a:t>87</a:t>
            </a:fld>
            <a:endParaRPr lang="en-US" altLang="x-none"/>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796044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4DE1A-EEBE-CD4F-8303-B725C5871B9D}" type="slidenum">
              <a:rPr lang="en-US" altLang="x-none"/>
              <a:pPr/>
              <a:t>88</a:t>
            </a:fld>
            <a:endParaRPr lang="en-US" altLang="x-none"/>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801249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5C9B0-8177-1249-8D38-DF1D7928267D}" type="slidenum">
              <a:rPr lang="en-US" altLang="x-none"/>
              <a:pPr/>
              <a:t>89</a:t>
            </a:fld>
            <a:endParaRPr lang="en-US" altLang="x-none"/>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x-none"/>
              <a:t>.\quad \psi(y_{d\rightarrow d'} = 1) = \exp(\eta^T  ({\bf \bar z}_{d_{\text{sender}}} \circ {\bf \bar z}_{d'_{\text{receiver}}}) + \nu) \quad.</a:t>
            </a:r>
          </a:p>
        </p:txBody>
      </p:sp>
    </p:spTree>
    <p:extLst>
      <p:ext uri="{BB962C8B-B14F-4D97-AF65-F5344CB8AC3E}">
        <p14:creationId xmlns:p14="http://schemas.microsoft.com/office/powerpoint/2010/main" val="79425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649FC-EE5E-6D4B-9365-A3EBF205A0AE}" type="slidenum">
              <a:rPr lang="en-US" altLang="x-none"/>
              <a:pPr/>
              <a:t>90</a:t>
            </a:fld>
            <a:endParaRPr lang="en-US" altLang="x-none"/>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737682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6D6A2-4098-0747-8262-7B7E554698DF}" type="slidenum">
              <a:rPr lang="en-US" altLang="x-none"/>
              <a:pPr/>
              <a:t>91</a:t>
            </a:fld>
            <a:endParaRPr lang="en-US" altLang="x-none"/>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4724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When </a:t>
            </a:r>
            <a:r>
              <a:rPr lang="en-US" sz="1200" kern="1200" dirty="0" smtClean="0">
                <a:solidFill>
                  <a:schemeClr val="tx1"/>
                </a:solidFill>
                <a:effectLst/>
                <a:latin typeface="+mn-lt"/>
                <a:ea typeface="ＭＳ Ｐゴシック" charset="0"/>
                <a:cs typeface="ＭＳ Ｐゴシック" charset="0"/>
              </a:rPr>
              <a:t>matching a multi-word query against a long document, the various words of the query may match in different parts of the document. These parts may talk of only distantly related subjects, and therefore, while each one of the words queries on indeed appears, they never appear within the same context. Hence, the document is not a good match for the concept represented by the query. Anchor text, on the other hand, is short enough that if multiple words from the query appear in it, they always appear in great proximity, and will therefore tend to have the same meaning as they have in the query itself. One might expect the same to be true of titles, </a:t>
            </a:r>
            <a:r>
              <a:rPr lang="en-US" sz="1200" kern="1200" dirty="0" smtClean="0">
                <a:solidFill>
                  <a:schemeClr val="tx1"/>
                </a:solidFill>
                <a:effectLst/>
                <a:latin typeface="+mn-lt"/>
                <a:ea typeface="ＭＳ Ｐゴシック" charset="0"/>
                <a:cs typeface="ＭＳ Ｐゴシック" charset="0"/>
              </a:rPr>
              <a:t>however, </a:t>
            </a:r>
            <a:r>
              <a:rPr lang="en-US" sz="1200" kern="1200" dirty="0" smtClean="0">
                <a:solidFill>
                  <a:schemeClr val="tx1"/>
                </a:solidFill>
                <a:effectLst/>
                <a:latin typeface="+mn-lt"/>
                <a:ea typeface="ＭＳ Ｐゴシック" charset="0"/>
                <a:cs typeface="ＭＳ Ｐゴシック" charset="0"/>
              </a:rPr>
              <a:t>titles are not rich enough to be useful for multi-word queries. </a:t>
            </a:r>
            <a:endParaRPr lang="en-US" dirty="0" smtClean="0"/>
          </a:p>
          <a:p>
            <a:endParaRPr lang="en-US" dirty="0" smtClean="0"/>
          </a:p>
          <a:p>
            <a:r>
              <a:rPr lang="en-US" dirty="0" smtClean="0"/>
              <a:t>Own</a:t>
            </a:r>
            <a:r>
              <a:rPr lang="en-US" baseline="0" dirty="0" smtClean="0"/>
              <a:t> set of stop words: next, home, click </a:t>
            </a:r>
            <a:r>
              <a:rPr lang="en-US" baseline="0" dirty="0" smtClean="0"/>
              <a:t>here</a:t>
            </a:r>
            <a:endParaRPr lang="en-US" baseline="0" dirty="0" smtClean="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9</a:t>
            </a:fld>
            <a:endParaRPr lang="en-US"/>
          </a:p>
        </p:txBody>
      </p:sp>
    </p:spTree>
    <p:extLst>
      <p:ext uri="{BB962C8B-B14F-4D97-AF65-F5344CB8AC3E}">
        <p14:creationId xmlns:p14="http://schemas.microsoft.com/office/powerpoint/2010/main" val="54067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links only (no anchor text)</a:t>
            </a:r>
          </a:p>
          <a:p>
            <a:r>
              <a:rPr lang="en-US" dirty="0" smtClean="0"/>
              <a:t>Page</a:t>
            </a:r>
            <a:r>
              <a:rPr lang="en-US" baseline="0" dirty="0" smtClean="0"/>
              <a:t> is important if many pages link to it</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10</a:t>
            </a:fld>
            <a:endParaRPr lang="en-US"/>
          </a:p>
        </p:txBody>
      </p:sp>
    </p:spTree>
    <p:extLst>
      <p:ext uri="{BB962C8B-B14F-4D97-AF65-F5344CB8AC3E}">
        <p14:creationId xmlns:p14="http://schemas.microsoft.com/office/powerpoint/2010/main" val="128635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Undirected: link</a:t>
            </a:r>
            <a:r>
              <a:rPr lang="en-US" baseline="0" dirty="0" smtClean="0"/>
              <a:t> to many pages, set helper pages up to link to page</a:t>
            </a:r>
          </a:p>
          <a:p>
            <a:r>
              <a:rPr lang="en-US" baseline="0" dirty="0" smtClean="0"/>
              <a:t>Directed: set helper pages up for in-links</a:t>
            </a:r>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12</a:t>
            </a:fld>
            <a:endParaRPr lang="en-US"/>
          </a:p>
        </p:txBody>
      </p:sp>
    </p:spTree>
    <p:extLst>
      <p:ext uri="{BB962C8B-B14F-4D97-AF65-F5344CB8AC3E}">
        <p14:creationId xmlns:p14="http://schemas.microsoft.com/office/powerpoint/2010/main" val="155041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Idea</a:t>
            </a:r>
            <a:r>
              <a:rPr lang="en-US" baseline="0" dirty="0" smtClean="0"/>
              <a:t> of scoring</a:t>
            </a:r>
            <a:r>
              <a:rPr lang="en-US" dirty="0" smtClean="0"/>
              <a:t>:</a:t>
            </a:r>
            <a:r>
              <a:rPr lang="en-US" baseline="0" dirty="0" smtClean="0"/>
              <a:t> </a:t>
            </a:r>
            <a:r>
              <a:rPr lang="en-US" sz="1200" i="1" kern="1200" dirty="0" smtClean="0">
                <a:solidFill>
                  <a:schemeClr val="tx1"/>
                </a:solidFill>
                <a:effectLst/>
                <a:latin typeface="+mn-lt"/>
                <a:ea typeface="ＭＳ Ｐゴシック" charset="0"/>
                <a:cs typeface="ＭＳ Ｐゴシック" charset="0"/>
              </a:rPr>
              <a:t>Page is important if many important pages point to it </a:t>
            </a:r>
            <a:endParaRPr lang="en-US" sz="1200" i="1"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ＭＳ Ｐゴシック" charset="0"/>
                <a:cs typeface="ＭＳ Ｐゴシック" charset="0"/>
              </a:rPr>
              <a:t>If many links going to a page, page visited</a:t>
            </a:r>
            <a:r>
              <a:rPr lang="en-US" sz="1200" i="0" kern="1200" baseline="0" dirty="0" smtClean="0">
                <a:solidFill>
                  <a:schemeClr val="tx1"/>
                </a:solidFill>
                <a:effectLst/>
                <a:latin typeface="+mn-lt"/>
                <a:ea typeface="ＭＳ Ｐゴシック" charset="0"/>
                <a:cs typeface="ＭＳ Ｐゴシック" charset="0"/>
              </a:rPr>
              <a:t> often</a:t>
            </a:r>
            <a:endParaRPr lang="en-US" i="0" dirty="0" smtClean="0">
              <a:effectLst/>
            </a:endParaRPr>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13</a:t>
            </a:fld>
            <a:endParaRPr lang="en-US"/>
          </a:p>
        </p:txBody>
      </p:sp>
    </p:spTree>
    <p:extLst>
      <p:ext uri="{BB962C8B-B14F-4D97-AF65-F5344CB8AC3E}">
        <p14:creationId xmlns:p14="http://schemas.microsoft.com/office/powerpoint/2010/main" val="11610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Tree>
    <p:extLst>
      <p:ext uri="{BB962C8B-B14F-4D97-AF65-F5344CB8AC3E}">
        <p14:creationId xmlns:p14="http://schemas.microsoft.com/office/powerpoint/2010/main" val="70863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3"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Tree>
    <p:extLst>
      <p:ext uri="{BB962C8B-B14F-4D97-AF65-F5344CB8AC3E}">
        <p14:creationId xmlns:p14="http://schemas.microsoft.com/office/powerpoint/2010/main" val="3742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937069-2083-2146-961D-4FB0D4A1E370}" type="slidenum">
              <a:rPr lang="en-US" altLang="x-none"/>
              <a:pPr/>
              <a:t>‹#›</a:t>
            </a:fld>
            <a:endParaRPr lang="en-US" altLang="x-none"/>
          </a:p>
        </p:txBody>
      </p:sp>
    </p:spTree>
    <p:extLst>
      <p:ext uri="{BB962C8B-B14F-4D97-AF65-F5344CB8AC3E}">
        <p14:creationId xmlns:p14="http://schemas.microsoft.com/office/powerpoint/2010/main" val="46994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x-none"/>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x-none"/>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10EF93F-F067-CB42-B0E5-454998D56A9E}" type="slidenum">
              <a:rPr lang="en-US" altLang="x-none"/>
              <a:pPr/>
              <a:t>‹#›</a:t>
            </a:fld>
            <a:endParaRPr lang="en-US" altLang="x-none"/>
          </a:p>
        </p:txBody>
      </p:sp>
    </p:spTree>
    <p:extLst>
      <p:ext uri="{BB962C8B-B14F-4D97-AF65-F5344CB8AC3E}">
        <p14:creationId xmlns:p14="http://schemas.microsoft.com/office/powerpoint/2010/main" val="1723174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7" r:id="rId4"/>
    <p:sldLayoutId id="2147483878" r:id="rId5"/>
    <p:sldLayoutId id="2147483879" r:id="rId6"/>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cs.cmu.edu/~wcohen/10-802/lda-sep-18.pp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0.png"/></Relationships>
</file>

<file path=ppt/slides/_rels/slide59.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image" Target="../media/image16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10.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3.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70.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s>
</file>

<file path=ppt/slides/_rels/slide71.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9.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65.png"/></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bin"/><Relationship Id="rId5" Type="http://schemas.openxmlformats.org/officeDocument/2006/relationships/image" Target="../media/image7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2.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3.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8.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9.x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72400" cy="1224136"/>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800" b="1" dirty="0" smtClean="0">
                <a:cs typeface="+mj-cs"/>
              </a:rPr>
              <a:t>Community Analysis</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Tanya Braun</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Line 8"/>
          <p:cNvSpPr>
            <a:spLocks noChangeShapeType="1"/>
          </p:cNvSpPr>
          <p:nvPr/>
        </p:nvSpPr>
        <p:spPr bwMode="auto">
          <a:xfrm flipV="1">
            <a:off x="4724400" y="4958680"/>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5" name="Line 9"/>
          <p:cNvSpPr>
            <a:spLocks noChangeShapeType="1"/>
          </p:cNvSpPr>
          <p:nvPr/>
        </p:nvSpPr>
        <p:spPr bwMode="auto">
          <a:xfrm>
            <a:off x="4716016" y="5644480"/>
            <a:ext cx="1371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78"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Links for Query-independent Ordering</a:t>
            </a:r>
            <a:endParaRPr lang="en-US" dirty="0">
              <a:latin typeface="+mn-lt"/>
              <a:ea typeface="ＭＳ Ｐゴシック" charset="0"/>
              <a:cs typeface="ＭＳ Ｐゴシック" charset="0"/>
            </a:endParaRPr>
          </a:p>
        </p:txBody>
      </p:sp>
      <p:sp>
        <p:nvSpPr>
          <p:cNvPr id="24579" name="Rectangle 3"/>
          <p:cNvSpPr>
            <a:spLocks noGrp="1" noChangeArrowheads="1"/>
          </p:cNvSpPr>
          <p:nvPr>
            <p:ph idx="1"/>
          </p:nvPr>
        </p:nvSpPr>
        <p:spPr/>
        <p:txBody>
          <a:bodyPr/>
          <a:lstStyle/>
          <a:p>
            <a:r>
              <a:rPr lang="en-US" dirty="0">
                <a:ea typeface="ＭＳ Ｐゴシック" charset="0"/>
              </a:rPr>
              <a:t>First generation: using link counts as simple measures of </a:t>
            </a:r>
            <a:r>
              <a:rPr lang="en-US" dirty="0" smtClean="0">
                <a:ea typeface="ＭＳ Ｐゴシック" charset="0"/>
              </a:rPr>
              <a:t>popularity</a:t>
            </a:r>
            <a:endParaRPr lang="en-US" dirty="0">
              <a:ea typeface="ＭＳ Ｐゴシック" charset="0"/>
            </a:endParaRPr>
          </a:p>
          <a:p>
            <a:r>
              <a:rPr lang="en-US" dirty="0">
                <a:ea typeface="ＭＳ Ｐゴシック" charset="0"/>
              </a:rPr>
              <a:t>Two basic suggestions </a:t>
            </a:r>
            <a:r>
              <a:rPr lang="en-US" dirty="0" smtClean="0">
                <a:ea typeface="ＭＳ Ｐゴシック" charset="0"/>
              </a:rPr>
              <a:t>(each </a:t>
            </a:r>
            <a:r>
              <a:rPr lang="en-US" dirty="0">
                <a:ea typeface="ＭＳ Ｐゴシック" charset="0"/>
              </a:rPr>
              <a:t>page gets a </a:t>
            </a:r>
            <a:r>
              <a:rPr lang="en-US" dirty="0" smtClean="0">
                <a:ea typeface="ＭＳ Ｐゴシック" charset="0"/>
              </a:rPr>
              <a:t>score):</a:t>
            </a:r>
            <a:endParaRPr lang="en-US" dirty="0">
              <a:ea typeface="ＭＳ Ｐゴシック" charset="0"/>
            </a:endParaRPr>
          </a:p>
          <a:p>
            <a:pPr lvl="1"/>
            <a:r>
              <a:rPr lang="en-US" sz="2400" u="sng" dirty="0">
                <a:ea typeface="ＭＳ Ｐゴシック" charset="0"/>
              </a:rPr>
              <a:t>Undirected </a:t>
            </a:r>
            <a:r>
              <a:rPr lang="en-US" sz="2400" u="sng" dirty="0" smtClean="0">
                <a:ea typeface="ＭＳ Ｐゴシック" charset="0"/>
              </a:rPr>
              <a:t>popularity</a:t>
            </a:r>
            <a:r>
              <a:rPr lang="en-US" sz="2400" u="sng" dirty="0">
                <a:ea typeface="ＭＳ Ｐゴシック" charset="0"/>
              </a:rPr>
              <a:t>:</a:t>
            </a:r>
            <a:endParaRPr lang="en-US" sz="2400" dirty="0">
              <a:ea typeface="ＭＳ Ｐゴシック" charset="0"/>
            </a:endParaRPr>
          </a:p>
          <a:p>
            <a:pPr lvl="2"/>
            <a:r>
              <a:rPr lang="en-US" dirty="0" smtClean="0">
                <a:ea typeface="ＭＳ Ｐゴシック" charset="0"/>
              </a:rPr>
              <a:t>Score of a page = the number of in-links plus the number of out-links (3+2=5)</a:t>
            </a:r>
            <a:endParaRPr lang="en-US" dirty="0">
              <a:ea typeface="ＭＳ Ｐゴシック" charset="0"/>
            </a:endParaRPr>
          </a:p>
          <a:p>
            <a:pPr lvl="1"/>
            <a:r>
              <a:rPr lang="en-US" sz="2400" u="sng" dirty="0">
                <a:ea typeface="ＭＳ Ｐゴシック" charset="0"/>
              </a:rPr>
              <a:t>Directed popularity:</a:t>
            </a:r>
            <a:endParaRPr lang="en-US" sz="2400" dirty="0">
              <a:ea typeface="ＭＳ Ｐゴシック" charset="0"/>
            </a:endParaRPr>
          </a:p>
          <a:p>
            <a:pPr lvl="2"/>
            <a:r>
              <a:rPr lang="en-US" dirty="0">
                <a:ea typeface="ＭＳ Ｐゴシック" charset="0"/>
              </a:rPr>
              <a:t>Score of a page = number of its in-links (3</a:t>
            </a:r>
            <a:r>
              <a:rPr lang="en-US" dirty="0" smtClean="0">
                <a:ea typeface="ＭＳ Ｐゴシック" charset="0"/>
              </a:rPr>
              <a:t>)</a:t>
            </a:r>
            <a:endParaRPr lang="en-US" dirty="0">
              <a:ea typeface="ＭＳ Ｐゴシック" charset="0"/>
            </a:endParaRPr>
          </a:p>
        </p:txBody>
      </p:sp>
      <p:sp>
        <p:nvSpPr>
          <p:cNvPr id="10" name="Foliennummernplatzhalter 1"/>
          <p:cNvSpPr>
            <a:spLocks noGrp="1"/>
          </p:cNvSpPr>
          <p:nvPr>
            <p:ph type="sldNum" sz="quarter" idx="12"/>
          </p:nvPr>
        </p:nvSpPr>
        <p:spPr/>
        <p:txBody>
          <a:bodyPr/>
          <a:lstStyle/>
          <a:p>
            <a:pPr>
              <a:defRPr/>
            </a:pPr>
            <a:fld id="{3459873F-0287-9A4B-A260-FE52D1F3913B}" type="slidenum">
              <a:rPr lang="de-DE"/>
              <a:pPr>
                <a:defRPr/>
              </a:pPr>
              <a:t>10</a:t>
            </a:fld>
            <a:endParaRPr lang="de-DE" dirty="0"/>
          </a:p>
        </p:txBody>
      </p:sp>
      <p:sp>
        <p:nvSpPr>
          <p:cNvPr id="24580" name="Oval 4"/>
          <p:cNvSpPr>
            <a:spLocks noChangeArrowheads="1"/>
          </p:cNvSpPr>
          <p:nvPr/>
        </p:nvSpPr>
        <p:spPr bwMode="auto">
          <a:xfrm>
            <a:off x="3873624" y="50131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2829744" y="4854352"/>
            <a:ext cx="10668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2" name="Line 6"/>
          <p:cNvSpPr>
            <a:spLocks noChangeShapeType="1"/>
          </p:cNvSpPr>
          <p:nvPr/>
        </p:nvSpPr>
        <p:spPr bwMode="auto">
          <a:xfrm>
            <a:off x="2601144" y="5463952"/>
            <a:ext cx="1219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3" name="Line 7"/>
          <p:cNvSpPr>
            <a:spLocks noChangeShapeType="1"/>
          </p:cNvSpPr>
          <p:nvPr/>
        </p:nvSpPr>
        <p:spPr bwMode="auto">
          <a:xfrm flipV="1">
            <a:off x="2905944" y="5692552"/>
            <a:ext cx="990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Tree>
    <p:extLst>
      <p:ext uri="{BB962C8B-B14F-4D97-AF65-F5344CB8AC3E}">
        <p14:creationId xmlns:p14="http://schemas.microsoft.com/office/powerpoint/2010/main" val="1896049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latin typeface="+mn-lt"/>
                <a:ea typeface="ＭＳ Ｐゴシック" charset="0"/>
                <a:cs typeface="ＭＳ Ｐゴシック" charset="0"/>
              </a:rPr>
              <a:t>Query </a:t>
            </a:r>
            <a:r>
              <a:rPr lang="en-US" dirty="0" smtClean="0">
                <a:latin typeface="+mn-lt"/>
                <a:ea typeface="ＭＳ Ｐゴシック" charset="0"/>
                <a:cs typeface="ＭＳ Ｐゴシック" charset="0"/>
              </a:rPr>
              <a:t>Processing</a:t>
            </a:r>
            <a:endParaRPr lang="en-US" dirty="0">
              <a:latin typeface="+mn-lt"/>
              <a:ea typeface="ＭＳ Ｐゴシック" charset="0"/>
              <a:cs typeface="ＭＳ Ｐゴシック" charset="0"/>
            </a:endParaRPr>
          </a:p>
        </p:txBody>
      </p:sp>
      <p:sp>
        <p:nvSpPr>
          <p:cNvPr id="25603" name="Rectangle 3"/>
          <p:cNvSpPr>
            <a:spLocks noGrp="1" noChangeArrowheads="1"/>
          </p:cNvSpPr>
          <p:nvPr>
            <p:ph idx="1"/>
          </p:nvPr>
        </p:nvSpPr>
        <p:spPr/>
        <p:txBody>
          <a:bodyPr/>
          <a:lstStyle/>
          <a:p>
            <a:r>
              <a:rPr lang="en-US" dirty="0">
                <a:ea typeface="ＭＳ Ｐゴシック" charset="0"/>
                <a:cs typeface="ＭＳ Ｐゴシック" charset="0"/>
              </a:rPr>
              <a:t>First retrieve all pages meeting the text query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a:t>
            </a:r>
            <a:r>
              <a:rPr lang="en-US" dirty="0">
                <a:ea typeface="ＭＳ Ｐゴシック" charset="0"/>
                <a:cs typeface="ＭＳ Ｐゴシック" charset="0"/>
              </a:rPr>
              <a:t>say </a:t>
            </a:r>
            <a:r>
              <a:rPr lang="en-US" b="1" i="1" dirty="0">
                <a:ea typeface="ＭＳ Ｐゴシック" charset="0"/>
                <a:cs typeface="ＭＳ Ｐゴシック" charset="0"/>
              </a:rPr>
              <a:t>venture capital</a:t>
            </a:r>
            <a:r>
              <a:rPr lang="en-US" dirty="0">
                <a:ea typeface="ＭＳ Ｐゴシック" charset="0"/>
                <a:cs typeface="ＭＳ Ｐゴシック" charset="0"/>
              </a:rPr>
              <a:t>).</a:t>
            </a:r>
          </a:p>
          <a:p>
            <a:r>
              <a:rPr lang="en-US" dirty="0">
                <a:ea typeface="ＭＳ Ｐゴシック" charset="0"/>
                <a:cs typeface="ＭＳ Ｐゴシック" charset="0"/>
              </a:rPr>
              <a:t>Order these by their link popularity (either variant on the previous page).</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11</a:t>
            </a:fld>
            <a:endParaRPr lang="de-DE" dirty="0"/>
          </a:p>
        </p:txBody>
      </p:sp>
    </p:spTree>
    <p:extLst>
      <p:ext uri="{BB962C8B-B14F-4D97-AF65-F5344CB8AC3E}">
        <p14:creationId xmlns:p14="http://schemas.microsoft.com/office/powerpoint/2010/main" val="12089248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Spamming </a:t>
            </a:r>
            <a:r>
              <a:rPr lang="en-US" dirty="0" smtClean="0">
                <a:latin typeface="+mn-lt"/>
                <a:ea typeface="ＭＳ Ｐゴシック" charset="0"/>
                <a:cs typeface="ＭＳ Ｐゴシック" charset="0"/>
              </a:rPr>
              <a:t>Simple Popularity</a:t>
            </a:r>
            <a:endParaRPr lang="en-US" dirty="0">
              <a:latin typeface="+mn-lt"/>
              <a:ea typeface="ＭＳ Ｐゴシック" charset="0"/>
              <a:cs typeface="ＭＳ Ｐゴシック" charset="0"/>
            </a:endParaRPr>
          </a:p>
        </p:txBody>
      </p:sp>
      <p:sp>
        <p:nvSpPr>
          <p:cNvPr id="26627" name="Rectangle 3"/>
          <p:cNvSpPr>
            <a:spLocks noGrp="1" noChangeArrowheads="1"/>
          </p:cNvSpPr>
          <p:nvPr>
            <p:ph idx="1"/>
          </p:nvPr>
        </p:nvSpPr>
        <p:spPr/>
        <p:txBody>
          <a:bodyPr/>
          <a:lstStyle/>
          <a:p>
            <a:r>
              <a:rPr lang="en-US" i="1" dirty="0">
                <a:ea typeface="ＭＳ Ｐゴシック" charset="0"/>
                <a:cs typeface="ＭＳ Ｐゴシック" charset="0"/>
              </a:rPr>
              <a:t>Exercise</a:t>
            </a:r>
            <a:r>
              <a:rPr lang="en-US" dirty="0">
                <a:ea typeface="ＭＳ Ｐゴシック" charset="0"/>
                <a:cs typeface="ＭＳ Ｐゴシック" charset="0"/>
              </a:rPr>
              <a:t>: How do you spam each of the following heuristics so your page gets a high score?</a:t>
            </a:r>
          </a:p>
          <a:p>
            <a:pPr lvl="1"/>
            <a:r>
              <a:rPr lang="en-US" u="sng" dirty="0">
                <a:ea typeface="ＭＳ Ｐゴシック" charset="0"/>
              </a:rPr>
              <a:t>Undirected popularity:</a:t>
            </a:r>
            <a:endParaRPr lang="en-US" dirty="0">
              <a:ea typeface="ＭＳ Ｐゴシック" charset="0"/>
            </a:endParaRPr>
          </a:p>
          <a:p>
            <a:pPr lvl="2"/>
            <a:r>
              <a:rPr lang="en-US" dirty="0">
                <a:ea typeface="ＭＳ Ｐゴシック" charset="0"/>
              </a:rPr>
              <a:t>Score of a page = the number of in-links plus the number of </a:t>
            </a:r>
            <a:r>
              <a:rPr lang="en-US" dirty="0" smtClean="0">
                <a:ea typeface="ＭＳ Ｐゴシック" charset="0"/>
              </a:rPr>
              <a:t>out-links</a:t>
            </a:r>
          </a:p>
          <a:p>
            <a:pPr lvl="1"/>
            <a:r>
              <a:rPr lang="en-US" u="sng" dirty="0" smtClean="0">
                <a:ea typeface="ＭＳ Ｐゴシック" charset="0"/>
              </a:rPr>
              <a:t>Directed </a:t>
            </a:r>
            <a:r>
              <a:rPr lang="en-US" u="sng" dirty="0">
                <a:ea typeface="ＭＳ Ｐゴシック" charset="0"/>
              </a:rPr>
              <a:t>popularity:</a:t>
            </a:r>
            <a:endParaRPr lang="en-US" dirty="0">
              <a:ea typeface="ＭＳ Ｐゴシック" charset="0"/>
            </a:endParaRPr>
          </a:p>
          <a:p>
            <a:pPr lvl="2"/>
            <a:r>
              <a:rPr lang="en-US" dirty="0">
                <a:ea typeface="ＭＳ Ｐゴシック" charset="0"/>
              </a:rPr>
              <a:t>Score of a page = number of its in-links</a:t>
            </a:r>
            <a:endParaRPr lang="en-US" dirty="0">
              <a:ea typeface="ＭＳ Ｐゴシック" charset="0"/>
              <a:cs typeface="ＭＳ Ｐゴシック" charset="0"/>
            </a:endParaRP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12</a:t>
            </a:fld>
            <a:endParaRPr lang="de-DE" dirty="0"/>
          </a:p>
        </p:txBody>
      </p:sp>
    </p:spTree>
    <p:extLst>
      <p:ext uri="{BB962C8B-B14F-4D97-AF65-F5344CB8AC3E}">
        <p14:creationId xmlns:p14="http://schemas.microsoft.com/office/powerpoint/2010/main" val="39481739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PageRank Scoring</a:t>
            </a:r>
            <a:endParaRPr lang="en-US" dirty="0">
              <a:latin typeface="+mn-lt"/>
              <a:ea typeface="ＭＳ Ｐゴシック" charset="0"/>
              <a:cs typeface="ＭＳ Ｐゴシック" charset="0"/>
            </a:endParaRPr>
          </a:p>
        </p:txBody>
      </p:sp>
      <p:sp>
        <p:nvSpPr>
          <p:cNvPr id="27651" name="Rectangle 3"/>
          <p:cNvSpPr>
            <a:spLocks noGrp="1" noChangeArrowheads="1"/>
          </p:cNvSpPr>
          <p:nvPr>
            <p:ph idx="1"/>
          </p:nvPr>
        </p:nvSpPr>
        <p:spPr/>
        <p:txBody>
          <a:bodyPr/>
          <a:lstStyle/>
          <a:p>
            <a:r>
              <a:rPr lang="en-US" dirty="0">
                <a:ea typeface="ＭＳ Ｐゴシック" charset="0"/>
              </a:rPr>
              <a:t>Imagine a browser doing a random walk on web pages:</a:t>
            </a:r>
          </a:p>
          <a:p>
            <a:pPr lvl="1"/>
            <a:r>
              <a:rPr lang="en-US" dirty="0">
                <a:ea typeface="ＭＳ Ｐゴシック" charset="0"/>
              </a:rPr>
              <a:t>Start at a random </a:t>
            </a:r>
            <a:r>
              <a:rPr lang="en-US" dirty="0" smtClean="0">
                <a:ea typeface="ＭＳ Ｐゴシック" charset="0"/>
              </a:rPr>
              <a:t>page</a:t>
            </a:r>
          </a:p>
          <a:p>
            <a:pPr lvl="1"/>
            <a:r>
              <a:rPr lang="en-US" dirty="0" smtClean="0">
                <a:ea typeface="ＭＳ Ｐゴシック" charset="0"/>
              </a:rPr>
              <a:t>At </a:t>
            </a:r>
            <a:r>
              <a:rPr lang="en-US" dirty="0">
                <a:ea typeface="ＭＳ Ｐゴシック" charset="0"/>
              </a:rPr>
              <a:t>each step, go out of the current page along one of the links on that page, </a:t>
            </a:r>
            <a:r>
              <a:rPr lang="en-US" dirty="0" err="1" smtClean="0">
                <a:ea typeface="ＭＳ Ｐゴシック" charset="0"/>
              </a:rPr>
              <a:t>equiprobably</a:t>
            </a:r>
            <a:endParaRPr lang="en-US" dirty="0" smtClean="0">
              <a:ea typeface="ＭＳ Ｐゴシック" charset="0"/>
            </a:endParaRPr>
          </a:p>
          <a:p>
            <a:pPr lvl="1"/>
            <a:endParaRPr lang="en-US" dirty="0">
              <a:ea typeface="ＭＳ Ｐゴシック" charset="0"/>
            </a:endParaRPr>
          </a:p>
          <a:p>
            <a:pPr lvl="1"/>
            <a:endParaRPr lang="en-US" dirty="0" smtClean="0">
              <a:ea typeface="ＭＳ Ｐゴシック" charset="0"/>
            </a:endParaRPr>
          </a:p>
          <a:p>
            <a:pPr lvl="1"/>
            <a:endParaRPr lang="en-US" dirty="0" smtClean="0">
              <a:ea typeface="ＭＳ Ｐゴシック" charset="0"/>
            </a:endParaRPr>
          </a:p>
          <a:p>
            <a:pPr lvl="1"/>
            <a:endParaRPr lang="en-US" dirty="0">
              <a:ea typeface="ＭＳ Ｐゴシック" charset="0"/>
            </a:endParaRPr>
          </a:p>
          <a:p>
            <a:r>
              <a:rPr lang="en-US" dirty="0">
                <a:ea typeface="ＭＳ Ｐゴシック" charset="0"/>
              </a:rPr>
              <a:t>“In the steady state</a:t>
            </a:r>
            <a:r>
              <a:rPr lang="en-US" dirty="0" smtClean="0">
                <a:ea typeface="ＭＳ Ｐゴシック" charset="0"/>
              </a:rPr>
              <a:t>”, </a:t>
            </a:r>
            <a:r>
              <a:rPr lang="en-US" dirty="0">
                <a:ea typeface="ＭＳ Ｐゴシック" charset="0"/>
              </a:rPr>
              <a:t>each page has a long-term visit rate - use this as the page’s </a:t>
            </a:r>
            <a:r>
              <a:rPr lang="en-US" dirty="0" smtClean="0">
                <a:ea typeface="ＭＳ Ｐゴシック" charset="0"/>
              </a:rPr>
              <a:t>score</a:t>
            </a:r>
            <a:endParaRPr lang="en-US" dirty="0">
              <a:ea typeface="ＭＳ Ｐゴシック" charset="0"/>
            </a:endParaRPr>
          </a:p>
        </p:txBody>
      </p:sp>
      <p:sp>
        <p:nvSpPr>
          <p:cNvPr id="9" name="Foliennummernplatzhalter 1"/>
          <p:cNvSpPr>
            <a:spLocks noGrp="1"/>
          </p:cNvSpPr>
          <p:nvPr>
            <p:ph type="sldNum" sz="quarter" idx="12"/>
          </p:nvPr>
        </p:nvSpPr>
        <p:spPr/>
        <p:txBody>
          <a:bodyPr/>
          <a:lstStyle/>
          <a:p>
            <a:pPr>
              <a:defRPr/>
            </a:pPr>
            <a:fld id="{3459873F-0287-9A4B-A260-FE52D1F3913B}" type="slidenum">
              <a:rPr lang="de-DE"/>
              <a:pPr>
                <a:defRPr/>
              </a:pPr>
              <a:t>13</a:t>
            </a:fld>
            <a:endParaRPr lang="de-DE" dirty="0"/>
          </a:p>
        </p:txBody>
      </p:sp>
      <p:grpSp>
        <p:nvGrpSpPr>
          <p:cNvPr id="2" name="Group 1"/>
          <p:cNvGrpSpPr/>
          <p:nvPr/>
        </p:nvGrpSpPr>
        <p:grpSpPr>
          <a:xfrm>
            <a:off x="3669481" y="3173580"/>
            <a:ext cx="1827262" cy="1015663"/>
            <a:chOff x="2123728" y="3080268"/>
            <a:chExt cx="1827262" cy="1015663"/>
          </a:xfrm>
        </p:grpSpPr>
        <p:sp>
          <p:nvSpPr>
            <p:cNvPr id="27652" name="Oval 4"/>
            <p:cNvSpPr>
              <a:spLocks noChangeArrowheads="1"/>
            </p:cNvSpPr>
            <p:nvPr/>
          </p:nvSpPr>
          <p:spPr bwMode="auto">
            <a:xfrm>
              <a:off x="2123728" y="3359500"/>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27653" name="Line 5"/>
            <p:cNvSpPr>
              <a:spLocks noChangeShapeType="1"/>
            </p:cNvSpPr>
            <p:nvPr/>
          </p:nvSpPr>
          <p:spPr bwMode="auto">
            <a:xfrm flipV="1">
              <a:off x="2580928" y="3308868"/>
              <a:ext cx="720000" cy="2792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4" name="Line 6"/>
            <p:cNvSpPr>
              <a:spLocks noChangeShapeType="1"/>
            </p:cNvSpPr>
            <p:nvPr/>
          </p:nvSpPr>
          <p:spPr bwMode="auto">
            <a:xfrm>
              <a:off x="2580928" y="3588100"/>
              <a:ext cx="720000" cy="2792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5" name="Line 7"/>
            <p:cNvSpPr>
              <a:spLocks noChangeShapeType="1"/>
            </p:cNvSpPr>
            <p:nvPr/>
          </p:nvSpPr>
          <p:spPr bwMode="auto">
            <a:xfrm>
              <a:off x="2580928" y="3588101"/>
              <a:ext cx="720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6" name="Text Box 8"/>
            <p:cNvSpPr txBox="1">
              <a:spLocks noChangeArrowheads="1"/>
            </p:cNvSpPr>
            <p:nvPr/>
          </p:nvSpPr>
          <p:spPr bwMode="auto">
            <a:xfrm>
              <a:off x="3228628" y="3080268"/>
              <a:ext cx="72236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dirty="0">
                  <a:latin typeface="+mn-lt"/>
                </a:rPr>
                <a:t>1/3</a:t>
              </a:r>
            </a:p>
            <a:p>
              <a:r>
                <a:rPr lang="en-US" sz="2000" dirty="0">
                  <a:latin typeface="+mn-lt"/>
                </a:rPr>
                <a:t>1/3</a:t>
              </a:r>
            </a:p>
            <a:p>
              <a:r>
                <a:rPr lang="en-US" sz="2000" dirty="0">
                  <a:latin typeface="+mn-lt"/>
                </a:rPr>
                <a:t>1/3</a:t>
              </a:r>
              <a:endParaRPr lang="en-US" sz="2800" dirty="0">
                <a:latin typeface="+mn-lt"/>
              </a:endParaRPr>
            </a:p>
          </p:txBody>
        </p:sp>
      </p:grpSp>
      <p:sp>
        <p:nvSpPr>
          <p:cNvPr id="13" name="Rechteck 22"/>
          <p:cNvSpPr/>
          <p:nvPr/>
        </p:nvSpPr>
        <p:spPr>
          <a:xfrm>
            <a:off x="2539154" y="6291476"/>
            <a:ext cx="4087917" cy="415498"/>
          </a:xfrm>
          <a:prstGeom prst="rect">
            <a:avLst/>
          </a:prstGeom>
        </p:spPr>
        <p:txBody>
          <a:bodyPr wrap="square">
            <a:spAutoFit/>
          </a:bodyPr>
          <a:lstStyle/>
          <a:p>
            <a:pPr marL="12700" lvl="1" eaLnBrk="1" hangingPunct="1">
              <a:defRPr/>
            </a:pPr>
            <a:r>
              <a:rPr lang="fr-CA" sz="1050" dirty="0" smtClean="0">
                <a:solidFill>
                  <a:srgbClr val="0000FF"/>
                </a:solidFill>
              </a:rPr>
              <a:t>Lawrence Page </a:t>
            </a:r>
            <a:r>
              <a:rPr lang="fr-CA" sz="1050" dirty="0" err="1" smtClean="0">
                <a:solidFill>
                  <a:srgbClr val="0000FF"/>
                </a:solidFill>
              </a:rPr>
              <a:t>et.al</a:t>
            </a:r>
            <a:r>
              <a:rPr lang="fr-CA" sz="1050" dirty="0" smtClean="0">
                <a:solidFill>
                  <a:srgbClr val="0000FF"/>
                </a:solidFill>
              </a:rPr>
              <a:t>., The PageRank Citation </a:t>
            </a:r>
            <a:r>
              <a:rPr lang="fr-CA" sz="1050" dirty="0" err="1" smtClean="0">
                <a:solidFill>
                  <a:srgbClr val="0000FF"/>
                </a:solidFill>
              </a:rPr>
              <a:t>Ranking</a:t>
            </a:r>
            <a:r>
              <a:rPr lang="fr-CA" sz="1050" dirty="0" smtClean="0">
                <a:solidFill>
                  <a:srgbClr val="0000FF"/>
                </a:solidFill>
              </a:rPr>
              <a:t>: </a:t>
            </a:r>
            <a:r>
              <a:rPr lang="fr-CA" sz="1050" dirty="0" err="1" smtClean="0">
                <a:solidFill>
                  <a:srgbClr val="0000FF"/>
                </a:solidFill>
              </a:rPr>
              <a:t>Bringing</a:t>
            </a:r>
            <a:r>
              <a:rPr lang="fr-CA" sz="1050" dirty="0" smtClean="0">
                <a:solidFill>
                  <a:srgbClr val="0000FF"/>
                </a:solidFill>
              </a:rPr>
              <a:t> </a:t>
            </a:r>
            <a:r>
              <a:rPr lang="fr-CA" sz="1050" dirty="0" err="1" smtClean="0">
                <a:solidFill>
                  <a:srgbClr val="0000FF"/>
                </a:solidFill>
              </a:rPr>
              <a:t>Order</a:t>
            </a:r>
            <a:r>
              <a:rPr lang="fr-CA" sz="1050" dirty="0" smtClean="0">
                <a:solidFill>
                  <a:srgbClr val="0000FF"/>
                </a:solidFill>
              </a:rPr>
              <a:t> to the Web, </a:t>
            </a:r>
            <a:r>
              <a:rPr lang="fr-CA" sz="1050" b="1" dirty="0" smtClean="0">
                <a:solidFill>
                  <a:srgbClr val="FF0000"/>
                </a:solidFill>
              </a:rPr>
              <a:t>1999</a:t>
            </a:r>
            <a:endParaRPr lang="fr-CA" sz="1050" b="1" dirty="0">
              <a:solidFill>
                <a:srgbClr val="FF0000"/>
              </a:solidFill>
            </a:endParaRPr>
          </a:p>
        </p:txBody>
      </p:sp>
    </p:spTree>
    <p:extLst>
      <p:ext uri="{BB962C8B-B14F-4D97-AF65-F5344CB8AC3E}">
        <p14:creationId xmlns:p14="http://schemas.microsoft.com/office/powerpoint/2010/main" val="6778343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Not </a:t>
            </a:r>
            <a:r>
              <a:rPr lang="en-US" dirty="0" smtClean="0">
                <a:latin typeface="+mn-lt"/>
                <a:ea typeface="ＭＳ Ｐゴシック" charset="0"/>
                <a:cs typeface="ＭＳ Ｐゴシック" charset="0"/>
              </a:rPr>
              <a:t>Quite Enough</a:t>
            </a:r>
            <a:endParaRPr lang="en-US" dirty="0">
              <a:latin typeface="+mn-lt"/>
              <a:ea typeface="ＭＳ Ｐゴシック" charset="0"/>
              <a:cs typeface="ＭＳ Ｐゴシック" charset="0"/>
            </a:endParaRPr>
          </a:p>
        </p:txBody>
      </p:sp>
      <p:sp>
        <p:nvSpPr>
          <p:cNvPr id="28675" name="Rectangle 3"/>
          <p:cNvSpPr>
            <a:spLocks noGrp="1" noChangeArrowheads="1"/>
          </p:cNvSpPr>
          <p:nvPr>
            <p:ph type="body" idx="1"/>
          </p:nvPr>
        </p:nvSpPr>
        <p:spPr/>
        <p:txBody>
          <a:bodyPr/>
          <a:lstStyle/>
          <a:p>
            <a:r>
              <a:rPr lang="en-US" dirty="0">
                <a:ea typeface="ＭＳ Ｐゴシック" charset="0"/>
              </a:rPr>
              <a:t>The web is full of dead-ends.</a:t>
            </a:r>
          </a:p>
          <a:p>
            <a:pPr lvl="1"/>
            <a:r>
              <a:rPr lang="en-US" dirty="0">
                <a:ea typeface="ＭＳ Ｐゴシック" charset="0"/>
              </a:rPr>
              <a:t>Random walk can get stuck in </a:t>
            </a:r>
            <a:r>
              <a:rPr lang="en-US" dirty="0" smtClean="0">
                <a:ea typeface="ＭＳ Ｐゴシック" charset="0"/>
              </a:rPr>
              <a:t>dead-ends</a:t>
            </a:r>
            <a:endParaRPr lang="en-US" dirty="0">
              <a:ea typeface="ＭＳ Ｐゴシック" charset="0"/>
            </a:endParaRPr>
          </a:p>
          <a:p>
            <a:pPr lvl="1"/>
            <a:r>
              <a:rPr lang="en-US" dirty="0">
                <a:ea typeface="ＭＳ Ｐゴシック" charset="0"/>
              </a:rPr>
              <a:t>Makes no sense to talk about long-term visit </a:t>
            </a:r>
            <a:r>
              <a:rPr lang="en-US" dirty="0" smtClean="0">
                <a:ea typeface="ＭＳ Ｐゴシック" charset="0"/>
              </a:rPr>
              <a:t>rates</a:t>
            </a:r>
            <a:endParaRPr lang="en-US" dirty="0">
              <a:ea typeface="ＭＳ Ｐゴシック" charset="0"/>
            </a:endParaRPr>
          </a:p>
        </p:txBody>
      </p:sp>
      <p:sp>
        <p:nvSpPr>
          <p:cNvPr id="28676" name="Oval 4"/>
          <p:cNvSpPr>
            <a:spLocks noChangeArrowheads="1"/>
          </p:cNvSpPr>
          <p:nvPr/>
        </p:nvSpPr>
        <p:spPr bwMode="auto">
          <a:xfrm>
            <a:off x="3429000" y="33653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8677" name="Line 5"/>
          <p:cNvSpPr>
            <a:spLocks noChangeShapeType="1"/>
          </p:cNvSpPr>
          <p:nvPr/>
        </p:nvSpPr>
        <p:spPr bwMode="auto">
          <a:xfrm flipV="1">
            <a:off x="2286000" y="40511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8" name="Line 6"/>
          <p:cNvSpPr>
            <a:spLocks noChangeShapeType="1"/>
          </p:cNvSpPr>
          <p:nvPr/>
        </p:nvSpPr>
        <p:spPr bwMode="auto">
          <a:xfrm>
            <a:off x="2286000" y="32129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9" name="Line 7"/>
          <p:cNvSpPr>
            <a:spLocks noChangeShapeType="1"/>
          </p:cNvSpPr>
          <p:nvPr/>
        </p:nvSpPr>
        <p:spPr bwMode="auto">
          <a:xfrm>
            <a:off x="2133600" y="3822576"/>
            <a:ext cx="1295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0" name="Line 8"/>
          <p:cNvSpPr>
            <a:spLocks noChangeShapeType="1"/>
          </p:cNvSpPr>
          <p:nvPr/>
        </p:nvSpPr>
        <p:spPr bwMode="auto">
          <a:xfrm>
            <a:off x="4343400" y="3822576"/>
            <a:ext cx="990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1" name="Text Box 9"/>
          <p:cNvSpPr txBox="1">
            <a:spLocks noChangeArrowheads="1"/>
          </p:cNvSpPr>
          <p:nvPr/>
        </p:nvSpPr>
        <p:spPr bwMode="auto">
          <a:xfrm>
            <a:off x="5257800" y="3593976"/>
            <a:ext cx="454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a:t>??</a:t>
            </a: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
        <p:nvSpPr>
          <p:cNvPr id="11" name="Rechteck 22"/>
          <p:cNvSpPr/>
          <p:nvPr/>
        </p:nvSpPr>
        <p:spPr>
          <a:xfrm>
            <a:off x="2539154" y="6291476"/>
            <a:ext cx="4087917" cy="415498"/>
          </a:xfrm>
          <a:prstGeom prst="rect">
            <a:avLst/>
          </a:prstGeom>
        </p:spPr>
        <p:txBody>
          <a:bodyPr wrap="square">
            <a:spAutoFit/>
          </a:bodyPr>
          <a:lstStyle/>
          <a:p>
            <a:pPr marL="12700" lvl="1" eaLnBrk="1" hangingPunct="1">
              <a:defRPr/>
            </a:pPr>
            <a:r>
              <a:rPr lang="fr-CA" sz="1050" dirty="0" smtClean="0">
                <a:solidFill>
                  <a:srgbClr val="0000FF"/>
                </a:solidFill>
              </a:rPr>
              <a:t>Lawrence Page </a:t>
            </a:r>
            <a:r>
              <a:rPr lang="fr-CA" sz="1050" dirty="0" err="1" smtClean="0">
                <a:solidFill>
                  <a:srgbClr val="0000FF"/>
                </a:solidFill>
              </a:rPr>
              <a:t>et.al</a:t>
            </a:r>
            <a:r>
              <a:rPr lang="fr-CA" sz="1050" dirty="0" smtClean="0">
                <a:solidFill>
                  <a:srgbClr val="0000FF"/>
                </a:solidFill>
              </a:rPr>
              <a:t>., The PageRank Citation </a:t>
            </a:r>
            <a:r>
              <a:rPr lang="fr-CA" sz="1050" dirty="0" err="1" smtClean="0">
                <a:solidFill>
                  <a:srgbClr val="0000FF"/>
                </a:solidFill>
              </a:rPr>
              <a:t>Ranking</a:t>
            </a:r>
            <a:r>
              <a:rPr lang="fr-CA" sz="1050" dirty="0" smtClean="0">
                <a:solidFill>
                  <a:srgbClr val="0000FF"/>
                </a:solidFill>
              </a:rPr>
              <a:t>: </a:t>
            </a:r>
            <a:r>
              <a:rPr lang="fr-CA" sz="1050" dirty="0" err="1" smtClean="0">
                <a:solidFill>
                  <a:srgbClr val="0000FF"/>
                </a:solidFill>
              </a:rPr>
              <a:t>Bringing</a:t>
            </a:r>
            <a:r>
              <a:rPr lang="fr-CA" sz="1050" dirty="0" smtClean="0">
                <a:solidFill>
                  <a:srgbClr val="0000FF"/>
                </a:solidFill>
              </a:rPr>
              <a:t> </a:t>
            </a:r>
            <a:r>
              <a:rPr lang="fr-CA" sz="1050" dirty="0" err="1" smtClean="0">
                <a:solidFill>
                  <a:srgbClr val="0000FF"/>
                </a:solidFill>
              </a:rPr>
              <a:t>Order</a:t>
            </a:r>
            <a:r>
              <a:rPr lang="fr-CA" sz="1050" dirty="0" smtClean="0">
                <a:solidFill>
                  <a:srgbClr val="0000FF"/>
                </a:solidFill>
              </a:rPr>
              <a:t> to the Web, </a:t>
            </a:r>
            <a:r>
              <a:rPr lang="fr-CA" sz="1050" b="1" dirty="0" smtClean="0">
                <a:solidFill>
                  <a:srgbClr val="FF0000"/>
                </a:solidFill>
              </a:rPr>
              <a:t>1999</a:t>
            </a:r>
            <a:endParaRPr lang="fr-CA" sz="1050" b="1" dirty="0">
              <a:solidFill>
                <a:srgbClr val="FF0000"/>
              </a:solidFill>
            </a:endParaRPr>
          </a:p>
        </p:txBody>
      </p:sp>
    </p:spTree>
    <p:extLst>
      <p:ext uri="{BB962C8B-B14F-4D97-AF65-F5344CB8AC3E}">
        <p14:creationId xmlns:p14="http://schemas.microsoft.com/office/powerpoint/2010/main" val="29166762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Teleporting</a:t>
            </a:r>
          </a:p>
        </p:txBody>
      </p:sp>
      <p:sp>
        <p:nvSpPr>
          <p:cNvPr id="29699" name="Rectangle 3"/>
          <p:cNvSpPr>
            <a:spLocks noGrp="1" noChangeArrowheads="1"/>
          </p:cNvSpPr>
          <p:nvPr>
            <p:ph idx="1"/>
          </p:nvPr>
        </p:nvSpPr>
        <p:spPr/>
        <p:txBody>
          <a:bodyPr/>
          <a:lstStyle/>
          <a:p>
            <a:r>
              <a:rPr lang="en-US" dirty="0">
                <a:ea typeface="ＭＳ Ｐゴシック" charset="0"/>
              </a:rPr>
              <a:t>At a dead end, jump to a random web </a:t>
            </a:r>
            <a:r>
              <a:rPr lang="en-US" dirty="0" smtClean="0">
                <a:ea typeface="ＭＳ Ｐゴシック" charset="0"/>
              </a:rPr>
              <a:t>page</a:t>
            </a:r>
          </a:p>
          <a:p>
            <a:r>
              <a:rPr lang="en-US" dirty="0" smtClean="0">
                <a:ea typeface="ＭＳ Ｐゴシック" charset="0"/>
              </a:rPr>
              <a:t>At </a:t>
            </a:r>
            <a:r>
              <a:rPr lang="en-US" dirty="0">
                <a:ea typeface="ＭＳ Ｐゴシック" charset="0"/>
              </a:rPr>
              <a:t>any non-dead end, with probability 10%, jump to a random web page.</a:t>
            </a:r>
          </a:p>
          <a:p>
            <a:pPr lvl="1"/>
            <a:r>
              <a:rPr lang="en-US" dirty="0">
                <a:ea typeface="ＭＳ Ｐゴシック" charset="0"/>
              </a:rPr>
              <a:t>With remaining probability (90%), go out on a random </a:t>
            </a:r>
            <a:r>
              <a:rPr lang="en-US" dirty="0" smtClean="0">
                <a:ea typeface="ＭＳ Ｐゴシック" charset="0"/>
              </a:rPr>
              <a:t>link</a:t>
            </a:r>
            <a:endParaRPr lang="en-US" dirty="0">
              <a:ea typeface="ＭＳ Ｐゴシック" charset="0"/>
            </a:endParaRPr>
          </a:p>
          <a:p>
            <a:pPr lvl="1"/>
            <a:r>
              <a:rPr lang="en-US" dirty="0">
                <a:ea typeface="ＭＳ Ｐゴシック" charset="0"/>
              </a:rPr>
              <a:t>10% - a </a:t>
            </a:r>
            <a:r>
              <a:rPr lang="en-US" dirty="0" smtClean="0">
                <a:ea typeface="ＭＳ Ｐゴシック" charset="0"/>
              </a:rPr>
              <a:t>parameter</a:t>
            </a:r>
          </a:p>
          <a:p>
            <a:r>
              <a:rPr lang="en-US" dirty="0">
                <a:ea typeface="ＭＳ Ｐゴシック" charset="0"/>
              </a:rPr>
              <a:t>There is a long-term rate at which any page is </a:t>
            </a:r>
            <a:r>
              <a:rPr lang="en-US" dirty="0" smtClean="0">
                <a:ea typeface="ＭＳ Ｐゴシック" charset="0"/>
              </a:rPr>
              <a:t>visited.</a:t>
            </a:r>
            <a:endParaRPr lang="en-US" dirty="0">
              <a:ea typeface="ＭＳ Ｐゴシック" charset="0"/>
            </a:endParaRPr>
          </a:p>
          <a:p>
            <a:pPr lvl="1"/>
            <a:r>
              <a:rPr lang="en-US" dirty="0">
                <a:ea typeface="ＭＳ Ｐゴシック" charset="0"/>
              </a:rPr>
              <a:t>How do we compute this visit rate?</a:t>
            </a:r>
          </a:p>
          <a:p>
            <a:pPr lvl="1"/>
            <a:endParaRPr lang="en-US" sz="2800" dirty="0">
              <a:ea typeface="ＭＳ Ｐゴシック" charset="0"/>
            </a:endParaRP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15</a:t>
            </a:fld>
            <a:endParaRPr lang="de-DE" dirty="0"/>
          </a:p>
        </p:txBody>
      </p:sp>
      <p:sp>
        <p:nvSpPr>
          <p:cNvPr id="5" name="Rechteck 22"/>
          <p:cNvSpPr/>
          <p:nvPr/>
        </p:nvSpPr>
        <p:spPr>
          <a:xfrm>
            <a:off x="2539154" y="6291476"/>
            <a:ext cx="4087917" cy="415498"/>
          </a:xfrm>
          <a:prstGeom prst="rect">
            <a:avLst/>
          </a:prstGeom>
        </p:spPr>
        <p:txBody>
          <a:bodyPr wrap="square">
            <a:spAutoFit/>
          </a:bodyPr>
          <a:lstStyle/>
          <a:p>
            <a:pPr marL="12700" lvl="1" eaLnBrk="1" hangingPunct="1">
              <a:defRPr/>
            </a:pPr>
            <a:r>
              <a:rPr lang="fr-CA" sz="1050" dirty="0" smtClean="0">
                <a:solidFill>
                  <a:srgbClr val="0000FF"/>
                </a:solidFill>
              </a:rPr>
              <a:t>Lawrence Page </a:t>
            </a:r>
            <a:r>
              <a:rPr lang="fr-CA" sz="1050" dirty="0" err="1" smtClean="0">
                <a:solidFill>
                  <a:srgbClr val="0000FF"/>
                </a:solidFill>
              </a:rPr>
              <a:t>et.al</a:t>
            </a:r>
            <a:r>
              <a:rPr lang="fr-CA" sz="1050" dirty="0" smtClean="0">
                <a:solidFill>
                  <a:srgbClr val="0000FF"/>
                </a:solidFill>
              </a:rPr>
              <a:t>., The PageRank Citation </a:t>
            </a:r>
            <a:r>
              <a:rPr lang="fr-CA" sz="1050" dirty="0" err="1" smtClean="0">
                <a:solidFill>
                  <a:srgbClr val="0000FF"/>
                </a:solidFill>
              </a:rPr>
              <a:t>Ranking</a:t>
            </a:r>
            <a:r>
              <a:rPr lang="fr-CA" sz="1050" dirty="0" smtClean="0">
                <a:solidFill>
                  <a:srgbClr val="0000FF"/>
                </a:solidFill>
              </a:rPr>
              <a:t>: </a:t>
            </a:r>
            <a:r>
              <a:rPr lang="fr-CA" sz="1050" dirty="0" err="1" smtClean="0">
                <a:solidFill>
                  <a:srgbClr val="0000FF"/>
                </a:solidFill>
              </a:rPr>
              <a:t>Bringing</a:t>
            </a:r>
            <a:r>
              <a:rPr lang="fr-CA" sz="1050" dirty="0" smtClean="0">
                <a:solidFill>
                  <a:srgbClr val="0000FF"/>
                </a:solidFill>
              </a:rPr>
              <a:t> </a:t>
            </a:r>
            <a:r>
              <a:rPr lang="fr-CA" sz="1050" dirty="0" err="1" smtClean="0">
                <a:solidFill>
                  <a:srgbClr val="0000FF"/>
                </a:solidFill>
              </a:rPr>
              <a:t>Order</a:t>
            </a:r>
            <a:r>
              <a:rPr lang="fr-CA" sz="1050" dirty="0" smtClean="0">
                <a:solidFill>
                  <a:srgbClr val="0000FF"/>
                </a:solidFill>
              </a:rPr>
              <a:t> to the Web, </a:t>
            </a:r>
            <a:r>
              <a:rPr lang="fr-CA" sz="1050" b="1" dirty="0" smtClean="0">
                <a:solidFill>
                  <a:srgbClr val="FF0000"/>
                </a:solidFill>
              </a:rPr>
              <a:t>1999</a:t>
            </a:r>
            <a:endParaRPr lang="fr-CA" sz="1050" b="1" dirty="0">
              <a:solidFill>
                <a:srgbClr val="FF0000"/>
              </a:solidFill>
            </a:endParaRPr>
          </a:p>
        </p:txBody>
      </p:sp>
    </p:spTree>
    <p:extLst>
      <p:ext uri="{BB962C8B-B14F-4D97-AF65-F5344CB8AC3E}">
        <p14:creationId xmlns:p14="http://schemas.microsoft.com/office/powerpoint/2010/main" val="12966911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mn-lt"/>
                <a:ea typeface="ＭＳ Ｐゴシック" charset="0"/>
              </a:rPr>
              <a:t>Mathematical Background: </a:t>
            </a:r>
            <a:r>
              <a:rPr lang="en-US" dirty="0" smtClean="0">
                <a:latin typeface="+mn-lt"/>
                <a:ea typeface="ＭＳ Ｐゴシック" charset="0"/>
                <a:cs typeface="ＭＳ Ｐゴシック" charset="0"/>
              </a:rPr>
              <a:t>Markov Chains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31747" name="Rectangle 3"/>
              <p:cNvSpPr>
                <a:spLocks noGrp="1" noChangeArrowheads="1"/>
              </p:cNvSpPr>
              <p:nvPr>
                <p:ph idx="1"/>
              </p:nvPr>
            </p:nvSpPr>
            <p:spPr/>
            <p:txBody>
              <a:bodyPr/>
              <a:lstStyle/>
              <a:p>
                <a:r>
                  <a:rPr lang="en-US" dirty="0" smtClean="0">
                    <a:ea typeface="ＭＳ Ｐゴシック" charset="0"/>
                    <a:cs typeface="ＭＳ Ｐゴシック" charset="0"/>
                  </a:rPr>
                  <a:t>A Markov chain consists of </a:t>
                </a:r>
                <a14:m>
                  <m:oMath xmlns:m="http://schemas.openxmlformats.org/officeDocument/2006/math">
                    <m:r>
                      <a:rPr lang="en-US" i="1" dirty="0" smtClean="0">
                        <a:latin typeface="Cambria Math" charset="0"/>
                        <a:ea typeface="ＭＳ Ｐゴシック" charset="0"/>
                        <a:cs typeface="ＭＳ Ｐゴシック" charset="0"/>
                      </a:rPr>
                      <m:t>𝑛</m:t>
                    </m:r>
                  </m:oMath>
                </a14:m>
                <a:r>
                  <a:rPr lang="en-US" i="1" dirty="0">
                    <a:ea typeface="ＭＳ Ｐゴシック" charset="0"/>
                    <a:cs typeface="ＭＳ Ｐゴシック" charset="0"/>
                  </a:rPr>
                  <a:t> </a:t>
                </a:r>
                <a:r>
                  <a:rPr lang="en-US" u="sng" dirty="0">
                    <a:ea typeface="ＭＳ Ｐゴシック" charset="0"/>
                    <a:cs typeface="ＭＳ Ｐゴシック" charset="0"/>
                  </a:rPr>
                  <a:t>states</a:t>
                </a:r>
                <a:r>
                  <a:rPr lang="en-US" dirty="0">
                    <a:ea typeface="ＭＳ Ｐゴシック" charset="0"/>
                    <a:cs typeface="ＭＳ Ｐゴシック" charset="0"/>
                  </a:rPr>
                  <a:t>, plus an </a:t>
                </a:r>
                <a14:m>
                  <m:oMath xmlns:m="http://schemas.openxmlformats.org/officeDocument/2006/math">
                    <m:r>
                      <a:rPr lang="en-US" i="1" dirty="0" smtClean="0">
                        <a:latin typeface="Cambria Math" charset="0"/>
                        <a:ea typeface="ＭＳ Ｐゴシック" charset="0"/>
                        <a:cs typeface="ＭＳ Ｐゴシック" charset="0"/>
                      </a:rPr>
                      <m:t>𝑛</m:t>
                    </m:r>
                    <m:r>
                      <a:rPr lang="en-US" i="1" dirty="0" err="1">
                        <a:latin typeface="Cambria Math" charset="0"/>
                        <a:ea typeface="ＭＳ Ｐゴシック" charset="0"/>
                        <a:cs typeface="ＭＳ Ｐゴシック" charset="0"/>
                        <a:sym typeface="Symbol" charset="0"/>
                      </a:rPr>
                      <m:t></m:t>
                    </m:r>
                    <m:r>
                      <a:rPr lang="en-US" i="1" dirty="0" err="1">
                        <a:latin typeface="Cambria Math" charset="0"/>
                        <a:ea typeface="ＭＳ Ｐゴシック" charset="0"/>
                        <a:cs typeface="ＭＳ Ｐゴシック" charset="0"/>
                      </a:rPr>
                      <m:t>𝑛</m:t>
                    </m:r>
                  </m:oMath>
                </a14:m>
                <a:r>
                  <a:rPr lang="en-US" dirty="0">
                    <a:ea typeface="ＭＳ Ｐゴシック" charset="0"/>
                    <a:cs typeface="ＭＳ Ｐゴシック" charset="0"/>
                  </a:rPr>
                  <a:t> </a:t>
                </a:r>
                <a:r>
                  <a:rPr lang="en-US" u="sng" dirty="0">
                    <a:ea typeface="ＭＳ Ｐゴシック" charset="0"/>
                    <a:cs typeface="ＭＳ Ｐゴシック" charset="0"/>
                  </a:rPr>
                  <a:t>transition probability matrix</a:t>
                </a:r>
                <a:r>
                  <a:rPr lang="en-US" dirty="0">
                    <a:ea typeface="ＭＳ Ｐゴシック" charset="0"/>
                    <a:cs typeface="ＭＳ Ｐゴシック" charset="0"/>
                  </a:rPr>
                  <a:t> </a:t>
                </a:r>
                <a14:m>
                  <m:oMath xmlns:m="http://schemas.openxmlformats.org/officeDocument/2006/math">
                    <m:r>
                      <a:rPr lang="en-US" b="1" i="1" dirty="0" smtClean="0">
                        <a:latin typeface="Cambria Math" charset="0"/>
                        <a:ea typeface="ＭＳ Ｐゴシック" charset="0"/>
                        <a:cs typeface="ＭＳ Ｐゴシック" charset="0"/>
                      </a:rPr>
                      <m:t>𝑷</m:t>
                    </m:r>
                  </m:oMath>
                </a14:m>
                <a:r>
                  <a:rPr lang="en-US" dirty="0">
                    <a:ea typeface="ＭＳ Ｐゴシック" charset="0"/>
                    <a:cs typeface="ＭＳ Ｐゴシック" charset="0"/>
                  </a:rPr>
                  <a:t>.</a:t>
                </a:r>
              </a:p>
              <a:p>
                <a:r>
                  <a:rPr lang="en-US" dirty="0">
                    <a:ea typeface="ＭＳ Ｐゴシック" charset="0"/>
                    <a:cs typeface="ＭＳ Ｐゴシック" charset="0"/>
                  </a:rPr>
                  <a:t>At each step, we are in exactly one of the states.</a:t>
                </a:r>
              </a:p>
              <a:p>
                <a:r>
                  <a:rPr lang="en-US" dirty="0">
                    <a:ea typeface="ＭＳ Ｐゴシック" charset="0"/>
                    <a:cs typeface="ＭＳ Ｐゴシック" charset="0"/>
                  </a:rPr>
                  <a:t>For </a:t>
                </a:r>
                <a14:m>
                  <m:oMath xmlns:m="http://schemas.openxmlformats.org/officeDocument/2006/math">
                    <m:r>
                      <a:rPr lang="en-US" i="1" dirty="0" smtClean="0">
                        <a:latin typeface="Cambria Math" charset="0"/>
                        <a:ea typeface="ＭＳ Ｐゴシック" charset="0"/>
                        <a:cs typeface="ＭＳ Ｐゴシック" charset="0"/>
                      </a:rPr>
                      <m:t>1 </m:t>
                    </m:r>
                    <m:r>
                      <a:rPr lang="en-US" i="1" dirty="0">
                        <a:latin typeface="Cambria Math" charset="0"/>
                        <a:ea typeface="ＭＳ Ｐゴシック" charset="0"/>
                        <a:cs typeface="ＭＳ Ｐゴシック" charset="0"/>
                        <a:sym typeface="Symbol" charset="0"/>
                      </a:rPr>
                      <m:t> </m:t>
                    </m:r>
                    <m:r>
                      <a:rPr lang="en-US" i="1" dirty="0" err="1">
                        <a:latin typeface="Cambria Math" charset="0"/>
                        <a:ea typeface="ＭＳ Ｐゴシック" charset="0"/>
                        <a:cs typeface="ＭＳ Ｐゴシック" charset="0"/>
                      </a:rPr>
                      <m:t>𝑖</m:t>
                    </m:r>
                    <m:r>
                      <a:rPr lang="en-US" i="1" dirty="0" err="1">
                        <a:latin typeface="Cambria Math" charset="0"/>
                        <a:ea typeface="ＭＳ Ｐゴシック" charset="0"/>
                        <a:cs typeface="ＭＳ Ｐゴシック" charset="0"/>
                      </a:rPr>
                      <m:t>,</m:t>
                    </m:r>
                    <m:r>
                      <a:rPr lang="en-US" i="1" dirty="0" err="1">
                        <a:latin typeface="Cambria Math" charset="0"/>
                        <a:ea typeface="ＭＳ Ｐゴシック" charset="0"/>
                        <a:cs typeface="ＭＳ Ｐゴシック" charset="0"/>
                      </a:rPr>
                      <m:t>𝑗</m:t>
                    </m:r>
                    <m:r>
                      <a:rPr lang="en-US" i="1" dirty="0">
                        <a:latin typeface="Cambria Math" charset="0"/>
                        <a:ea typeface="ＭＳ Ｐゴシック" charset="0"/>
                        <a:cs typeface="ＭＳ Ｐゴシック" charset="0"/>
                      </a:rPr>
                      <m:t> </m:t>
                    </m:r>
                    <m:r>
                      <a:rPr lang="en-US" i="1" dirty="0">
                        <a:latin typeface="Cambria Math" charset="0"/>
                        <a:ea typeface="ＭＳ Ｐゴシック" charset="0"/>
                        <a:cs typeface="ＭＳ Ｐゴシック" charset="0"/>
                        <a:sym typeface="Symbol" charset="0"/>
                      </a:rPr>
                      <m:t> </m:t>
                    </m:r>
                    <m:r>
                      <a:rPr lang="en-US" i="1" dirty="0">
                        <a:latin typeface="Cambria Math" charset="0"/>
                        <a:ea typeface="ＭＳ Ｐゴシック" charset="0"/>
                        <a:cs typeface="ＭＳ Ｐゴシック" charset="0"/>
                      </a:rPr>
                      <m:t>𝑛</m:t>
                    </m:r>
                  </m:oMath>
                </a14:m>
                <a:r>
                  <a:rPr lang="en-US" i="1" dirty="0">
                    <a:ea typeface="ＭＳ Ｐゴシック" charset="0"/>
                    <a:cs typeface="ＭＳ Ｐゴシック" charset="0"/>
                  </a:rPr>
                  <a:t>, </a:t>
                </a:r>
                <a:r>
                  <a:rPr lang="en-US" dirty="0">
                    <a:ea typeface="ＭＳ Ｐゴシック" charset="0"/>
                    <a:cs typeface="ＭＳ Ｐゴシック" charset="0"/>
                  </a:rPr>
                  <a:t>the matrix entry </a:t>
                </a:r>
                <a14:m>
                  <m:oMath xmlns:m="http://schemas.openxmlformats.org/officeDocument/2006/math">
                    <m:sSub>
                      <m:sSubPr>
                        <m:ctrlPr>
                          <a:rPr lang="de-DE" b="0" i="1" dirty="0" smtClean="0">
                            <a:latin typeface="Cambria Math" charset="0"/>
                            <a:ea typeface="ＭＳ Ｐゴシック" charset="0"/>
                            <a:cs typeface="ＭＳ Ｐゴシック" charset="0"/>
                          </a:rPr>
                        </m:ctrlPr>
                      </m:sSubPr>
                      <m:e>
                        <m:r>
                          <a:rPr lang="en-US" i="1" dirty="0" smtClean="0">
                            <a:latin typeface="Cambria Math" charset="0"/>
                            <a:ea typeface="ＭＳ Ｐゴシック" charset="0"/>
                            <a:cs typeface="ＭＳ Ｐゴシック" charset="0"/>
                          </a:rPr>
                          <m:t>𝑃</m:t>
                        </m:r>
                      </m:e>
                      <m:sub>
                        <m:r>
                          <a:rPr lang="de-DE" b="0" i="1" dirty="0" smtClean="0">
                            <a:latin typeface="Cambria Math" charset="0"/>
                            <a:ea typeface="ＭＳ Ｐゴシック" charset="0"/>
                            <a:cs typeface="ＭＳ Ｐゴシック" charset="0"/>
                          </a:rPr>
                          <m:t>𝑖𝑗</m:t>
                        </m:r>
                      </m:sub>
                    </m:sSub>
                  </m:oMath>
                </a14:m>
                <a:r>
                  <a:rPr lang="en-US" dirty="0">
                    <a:ea typeface="ＭＳ Ｐゴシック" charset="0"/>
                    <a:cs typeface="ＭＳ Ｐゴシック" charset="0"/>
                  </a:rPr>
                  <a:t> tells us the probability </a:t>
                </a:r>
                <a:r>
                  <a:rPr lang="en-US" dirty="0" smtClean="0">
                    <a:ea typeface="ＭＳ Ｐゴシック" charset="0"/>
                    <a:cs typeface="ＭＳ Ｐゴシック" charset="0"/>
                  </a:rPr>
                  <a:t>of </a:t>
                </a:r>
                <a14:m>
                  <m:oMath xmlns:m="http://schemas.openxmlformats.org/officeDocument/2006/math">
                    <m:r>
                      <a:rPr lang="en-US" i="1" dirty="0" smtClean="0">
                        <a:latin typeface="Cambria Math" charset="0"/>
                        <a:ea typeface="ＭＳ Ｐゴシック" charset="0"/>
                        <a:cs typeface="ＭＳ Ｐゴシック" charset="0"/>
                      </a:rPr>
                      <m:t>𝑗</m:t>
                    </m:r>
                  </m:oMath>
                </a14:m>
                <a:r>
                  <a:rPr lang="en-US" dirty="0" smtClean="0">
                    <a:ea typeface="ＭＳ Ｐゴシック" charset="0"/>
                    <a:cs typeface="ＭＳ Ｐゴシック" charset="0"/>
                  </a:rPr>
                  <a:t> being the </a:t>
                </a:r>
                <a:r>
                  <a:rPr lang="en-US" dirty="0">
                    <a:ea typeface="ＭＳ Ｐゴシック" charset="0"/>
                    <a:cs typeface="ＭＳ Ｐゴシック" charset="0"/>
                  </a:rPr>
                  <a:t>next state, given we are currently in state </a:t>
                </a:r>
                <a14:m>
                  <m:oMath xmlns:m="http://schemas.openxmlformats.org/officeDocument/2006/math">
                    <m:r>
                      <a:rPr lang="en-US" i="1" dirty="0" smtClean="0">
                        <a:latin typeface="Cambria Math" charset="0"/>
                        <a:ea typeface="ＭＳ Ｐゴシック" charset="0"/>
                        <a:cs typeface="ＭＳ Ｐゴシック" charset="0"/>
                      </a:rPr>
                      <m:t>𝑖</m:t>
                    </m:r>
                  </m:oMath>
                </a14:m>
                <a:r>
                  <a:rPr lang="en-US" dirty="0">
                    <a:ea typeface="ＭＳ Ｐゴシック" charset="0"/>
                    <a:cs typeface="ＭＳ Ｐゴシック" charset="0"/>
                  </a:rPr>
                  <a:t>. </a:t>
                </a:r>
              </a:p>
            </p:txBody>
          </p:sp>
        </mc:Choice>
        <mc:Fallback>
          <p:sp>
            <p:nvSpPr>
              <p:cNvPr id="31747" name="Rectangle 3"/>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p:sp>
        <p:nvSpPr>
          <p:cNvPr id="9" name="Foliennummernplatzhalter 1"/>
          <p:cNvSpPr>
            <a:spLocks noGrp="1"/>
          </p:cNvSpPr>
          <p:nvPr>
            <p:ph type="sldNum" sz="quarter" idx="12"/>
          </p:nvPr>
        </p:nvSpPr>
        <p:spPr/>
        <p:txBody>
          <a:bodyPr/>
          <a:lstStyle/>
          <a:p>
            <a:pPr>
              <a:defRPr/>
            </a:pPr>
            <a:fld id="{3459873F-0287-9A4B-A260-FE52D1F3913B}" type="slidenum">
              <a:rPr lang="de-DE"/>
              <a:pPr>
                <a:defRPr/>
              </a:pPr>
              <a:t>16</a:t>
            </a:fld>
            <a:endParaRPr lang="de-DE" dirty="0"/>
          </a:p>
        </p:txBody>
      </p:sp>
      <mc:AlternateContent xmlns:mc="http://schemas.openxmlformats.org/markup-compatibility/2006">
        <mc:Choice xmlns:a14="http://schemas.microsoft.com/office/drawing/2010/main" Requires="a14">
          <p:sp>
            <p:nvSpPr>
              <p:cNvPr id="31748" name="Oval 4"/>
              <p:cNvSpPr>
                <a:spLocks noChangeArrowheads="1"/>
              </p:cNvSpPr>
              <p:nvPr/>
            </p:nvSpPr>
            <p:spPr bwMode="auto">
              <a:xfrm>
                <a:off x="2971800" y="5034210"/>
                <a:ext cx="685800" cy="685800"/>
              </a:xfrm>
              <a:prstGeom prst="ellipse">
                <a:avLst/>
              </a:prstGeom>
              <a:solidFill>
                <a:srgbClr val="FFFFFF"/>
              </a:solidFill>
              <a:ln w="9525">
                <a:solidFill>
                  <a:schemeClr val="tx1"/>
                </a:solidFill>
                <a:round/>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charset="0"/>
                        </a:rPr>
                        <m:t>𝑖</m:t>
                      </m:r>
                    </m:oMath>
                  </m:oMathPara>
                </a14:m>
                <a:endParaRPr lang="en-US" dirty="0"/>
              </a:p>
            </p:txBody>
          </p:sp>
        </mc:Choice>
        <mc:Fallback>
          <p:sp>
            <p:nvSpPr>
              <p:cNvPr id="31748" name="Oval 4"/>
              <p:cNvSpPr>
                <a:spLocks noRot="1" noChangeAspect="1" noMove="1" noResize="1" noEditPoints="1" noAdjustHandles="1" noChangeArrowheads="1" noChangeShapeType="1" noTextEdit="1"/>
              </p:cNvSpPr>
              <p:nvPr/>
            </p:nvSpPr>
            <p:spPr bwMode="auto">
              <a:xfrm>
                <a:off x="2971800" y="5034210"/>
                <a:ext cx="685800" cy="685800"/>
              </a:xfrm>
              <a:prstGeom prst="ellipse">
                <a:avLst/>
              </a:prstGeom>
              <a:blipFill rotWithShape="0">
                <a:blip r:embed="rId4"/>
                <a:stretch>
                  <a:fillRect/>
                </a:stretch>
              </a:blipFill>
              <a:ln w="9525">
                <a:solidFill>
                  <a:schemeClr val="tx1"/>
                </a:solid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749" name="Oval 5"/>
              <p:cNvSpPr>
                <a:spLocks noChangeArrowheads="1"/>
              </p:cNvSpPr>
              <p:nvPr/>
            </p:nvSpPr>
            <p:spPr bwMode="auto">
              <a:xfrm>
                <a:off x="4876800" y="5034210"/>
                <a:ext cx="685800" cy="685800"/>
              </a:xfrm>
              <a:prstGeom prst="ellipse">
                <a:avLst/>
              </a:prstGeom>
              <a:solidFill>
                <a:srgbClr val="FFFFFF"/>
              </a:solidFill>
              <a:ln w="9525">
                <a:solidFill>
                  <a:schemeClr val="tx1"/>
                </a:solidFill>
                <a:round/>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charset="0"/>
                        </a:rPr>
                        <m:t>𝑗</m:t>
                      </m:r>
                    </m:oMath>
                  </m:oMathPara>
                </a14:m>
                <a:endParaRPr lang="en-US" dirty="0"/>
              </a:p>
            </p:txBody>
          </p:sp>
        </mc:Choice>
        <mc:Fallback>
          <p:sp>
            <p:nvSpPr>
              <p:cNvPr id="31749" name="Oval 5"/>
              <p:cNvSpPr>
                <a:spLocks noRot="1" noChangeAspect="1" noMove="1" noResize="1" noEditPoints="1" noAdjustHandles="1" noChangeArrowheads="1" noChangeShapeType="1" noTextEdit="1"/>
              </p:cNvSpPr>
              <p:nvPr/>
            </p:nvSpPr>
            <p:spPr bwMode="auto">
              <a:xfrm>
                <a:off x="4876800" y="5034210"/>
                <a:ext cx="685800" cy="685800"/>
              </a:xfrm>
              <a:prstGeom prst="ellipse">
                <a:avLst/>
              </a:prstGeom>
              <a:blipFill rotWithShape="0">
                <a:blip r:embed="rId5"/>
                <a:stretch>
                  <a:fillRect/>
                </a:stretch>
              </a:blipFill>
              <a:ln w="9525">
                <a:solidFill>
                  <a:schemeClr val="tx1"/>
                </a:solidFill>
                <a:round/>
                <a:headEnd/>
                <a:tailEnd/>
              </a:ln>
            </p:spPr>
            <p:txBody>
              <a:bodyPr/>
              <a:lstStyle/>
              <a:p>
                <a:r>
                  <a:rPr lang="en-US">
                    <a:noFill/>
                  </a:rPr>
                  <a:t> </a:t>
                </a:r>
              </a:p>
            </p:txBody>
          </p:sp>
        </mc:Fallback>
      </mc:AlternateContent>
      <p:cxnSp>
        <p:nvCxnSpPr>
          <p:cNvPr id="31750" name="AutoShape 6"/>
          <p:cNvCxnSpPr>
            <a:cxnSpLocks noChangeShapeType="1"/>
            <a:stCxn id="31748" idx="6"/>
            <a:endCxn id="31749" idx="2"/>
          </p:cNvCxnSpPr>
          <p:nvPr/>
        </p:nvCxnSpPr>
        <p:spPr bwMode="auto">
          <a:xfrm>
            <a:off x="3657600" y="5377110"/>
            <a:ext cx="12192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mc:AlternateContent xmlns:mc="http://schemas.openxmlformats.org/markup-compatibility/2006">
        <mc:Choice xmlns:a14="http://schemas.microsoft.com/office/drawing/2010/main" Requires="a14">
          <p:sp>
            <p:nvSpPr>
              <p:cNvPr id="31751" name="Text Box 7"/>
              <p:cNvSpPr txBox="1">
                <a:spLocks noChangeArrowheads="1"/>
              </p:cNvSpPr>
              <p:nvPr/>
            </p:nvSpPr>
            <p:spPr bwMode="auto">
              <a:xfrm>
                <a:off x="3818646" y="5314506"/>
                <a:ext cx="897108" cy="49141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marL="12700" algn="ctr"/>
                <a14:m>
                  <m:oMathPara xmlns:m="http://schemas.openxmlformats.org/officeDocument/2006/math">
                    <m:oMathParaPr>
                      <m:jc m:val="center"/>
                    </m:oMathParaPr>
                    <m:oMath xmlns:m="http://schemas.openxmlformats.org/officeDocument/2006/math">
                      <m:sSub>
                        <m:sSubPr>
                          <m:ctrlPr>
                            <a:rPr lang="de-DE" b="0" i="1" dirty="0" smtClean="0">
                              <a:latin typeface="Cambria Math" charset="0"/>
                            </a:rPr>
                          </m:ctrlPr>
                        </m:sSubPr>
                        <m:e>
                          <m:r>
                            <a:rPr lang="en-US" i="1" dirty="0" smtClean="0">
                              <a:latin typeface="Cambria Math" charset="0"/>
                            </a:rPr>
                            <m:t>𝑃</m:t>
                          </m:r>
                        </m:e>
                        <m:sub>
                          <m:r>
                            <a:rPr lang="de-DE" b="0" i="1" dirty="0" smtClean="0">
                              <a:latin typeface="Cambria Math" charset="0"/>
                            </a:rPr>
                            <m:t>𝑖𝑗</m:t>
                          </m:r>
                        </m:sub>
                      </m:sSub>
                    </m:oMath>
                  </m:oMathPara>
                </a14:m>
                <a:endParaRPr lang="en-US" dirty="0"/>
              </a:p>
            </p:txBody>
          </p:sp>
        </mc:Choice>
        <mc:Fallback>
          <p:sp>
            <p:nvSpPr>
              <p:cNvPr id="31751" name="Text Box 7"/>
              <p:cNvSpPr txBox="1">
                <a:spLocks noRot="1" noChangeAspect="1" noMove="1" noResize="1" noEditPoints="1" noAdjustHandles="1" noChangeArrowheads="1" noChangeShapeType="1" noTextEdit="1"/>
              </p:cNvSpPr>
              <p:nvPr/>
            </p:nvSpPr>
            <p:spPr bwMode="auto">
              <a:xfrm>
                <a:off x="3818646" y="5314506"/>
                <a:ext cx="897108" cy="491417"/>
              </a:xfrm>
              <a:prstGeom prst="rect">
                <a:avLst/>
              </a:prstGeom>
              <a:blipFill rotWithShape="0">
                <a:blip r:embed="rId6"/>
                <a:stretch>
                  <a:fillRect b="-125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752" name="AutoShape 8"/>
              <p:cNvSpPr>
                <a:spLocks noChangeArrowheads="1"/>
              </p:cNvSpPr>
              <p:nvPr/>
            </p:nvSpPr>
            <p:spPr bwMode="auto">
              <a:xfrm>
                <a:off x="6553200" y="3861048"/>
                <a:ext cx="914400" cy="1096962"/>
              </a:xfrm>
              <a:prstGeom prst="upArrowCallout">
                <a:avLst>
                  <a:gd name="adj1" fmla="val 25000"/>
                  <a:gd name="adj2" fmla="val 25000"/>
                  <a:gd name="adj3" fmla="val 19994"/>
                  <a:gd name="adj4" fmla="val 66667"/>
                </a:avLst>
              </a:prstGeom>
              <a:solidFill>
                <a:schemeClr val="accent1">
                  <a:alpha val="50195"/>
                </a:schemeClr>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sSub>
                        <m:sSubPr>
                          <m:ctrlPr>
                            <a:rPr lang="de-DE" b="0" i="1" dirty="0" smtClean="0">
                              <a:latin typeface="Cambria Math" charset="0"/>
                            </a:rPr>
                          </m:ctrlPr>
                        </m:sSubPr>
                        <m:e>
                          <m:r>
                            <a:rPr lang="en-US" i="1" dirty="0" smtClean="0">
                              <a:latin typeface="Cambria Math" charset="0"/>
                            </a:rPr>
                            <m:t>𝑃</m:t>
                          </m:r>
                        </m:e>
                        <m:sub>
                          <m:r>
                            <a:rPr lang="de-DE" b="0" i="1" dirty="0" smtClean="0">
                              <a:latin typeface="Cambria Math" charset="0"/>
                            </a:rPr>
                            <m:t>𝑖𝑖</m:t>
                          </m:r>
                        </m:sub>
                      </m:sSub>
                      <m:r>
                        <a:rPr lang="de-DE" b="0" i="1" dirty="0" smtClean="0">
                          <a:latin typeface="Cambria Math" charset="0"/>
                        </a:rPr>
                        <m:t>&gt;0</m:t>
                      </m:r>
                    </m:oMath>
                  </m:oMathPara>
                </a14:m>
                <a:endParaRPr lang="en-US" dirty="0"/>
              </a:p>
              <a:p>
                <a:pPr algn="ctr"/>
                <a:r>
                  <a:rPr lang="en-US" dirty="0"/>
                  <a:t>is OK.</a:t>
                </a:r>
                <a:endParaRPr lang="en-US" baseline="-25000" dirty="0"/>
              </a:p>
            </p:txBody>
          </p:sp>
        </mc:Choice>
        <mc:Fallback>
          <p:sp>
            <p:nvSpPr>
              <p:cNvPr id="31752" name="AutoShape 8"/>
              <p:cNvSpPr>
                <a:spLocks noRot="1" noChangeAspect="1" noMove="1" noResize="1" noEditPoints="1" noAdjustHandles="1" noChangeArrowheads="1" noChangeShapeType="1" noTextEdit="1"/>
              </p:cNvSpPr>
              <p:nvPr/>
            </p:nvSpPr>
            <p:spPr bwMode="auto">
              <a:xfrm>
                <a:off x="6553200" y="3861048"/>
                <a:ext cx="914400" cy="1096962"/>
              </a:xfrm>
              <a:prstGeom prst="upArrowCallout">
                <a:avLst>
                  <a:gd name="adj1" fmla="val 25000"/>
                  <a:gd name="adj2" fmla="val 25000"/>
                  <a:gd name="adj3" fmla="val 19994"/>
                  <a:gd name="adj4" fmla="val 66667"/>
                </a:avLst>
              </a:prstGeom>
              <a:blipFill rotWithShape="0">
                <a:blip r:embed="rId7"/>
                <a:stretch>
                  <a:fillRect b="-4918"/>
                </a:stretch>
              </a:blipFill>
              <a:ln w="9525">
                <a:solidFill>
                  <a:schemeClr val="tx1"/>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641061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a:lstStyle/>
          <a:p>
            <a:r>
              <a:rPr lang="en-US" dirty="0">
                <a:latin typeface="+mn-lt"/>
                <a:ea typeface="ＭＳ Ｐゴシック" charset="0"/>
                <a:cs typeface="ＭＳ Ｐゴシック" charset="0"/>
              </a:rPr>
              <a:t>Markov </a:t>
            </a:r>
            <a:r>
              <a:rPr lang="en-US" dirty="0" smtClean="0">
                <a:latin typeface="+mn-lt"/>
                <a:ea typeface="ＭＳ Ｐゴシック" charset="0"/>
                <a:cs typeface="ＭＳ Ｐゴシック" charset="0"/>
              </a:rPr>
              <a:t>Chains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32772" name="Rectangle 4"/>
              <p:cNvSpPr>
                <a:spLocks noGrp="1" noChangeArrowheads="1"/>
              </p:cNvSpPr>
              <p:nvPr>
                <p:ph type="body" idx="1"/>
              </p:nvPr>
            </p:nvSpPr>
            <p:spPr/>
            <p:txBody>
              <a:bodyPr/>
              <a:lstStyle/>
              <a:p>
                <a:r>
                  <a:rPr lang="en-US" dirty="0">
                    <a:ea typeface="ＭＳ Ｐゴシック" charset="0"/>
                    <a:cs typeface="ＭＳ Ｐゴシック" charset="0"/>
                  </a:rPr>
                  <a:t>Clearly, for all </a:t>
                </a:r>
                <a14:m>
                  <m:oMath xmlns:m="http://schemas.openxmlformats.org/officeDocument/2006/math">
                    <m:r>
                      <a:rPr lang="en-US" i="1" dirty="0" smtClean="0">
                        <a:latin typeface="Cambria Math" charset="0"/>
                        <a:ea typeface="ＭＳ Ｐゴシック" charset="0"/>
                        <a:cs typeface="ＭＳ Ｐゴシック" charset="0"/>
                      </a:rPr>
                      <m:t>𝑖</m:t>
                    </m:r>
                  </m:oMath>
                </a14:m>
                <a:r>
                  <a:rPr lang="en-US" dirty="0">
                    <a:ea typeface="ＭＳ Ｐゴシック" charset="0"/>
                    <a:cs typeface="ＭＳ Ｐゴシック" charset="0"/>
                  </a:rPr>
                  <a:t>,</a:t>
                </a:r>
              </a:p>
              <a:p>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Markov </a:t>
                </a:r>
                <a:r>
                  <a:rPr lang="en-US" dirty="0">
                    <a:ea typeface="ＭＳ Ｐゴシック" charset="0"/>
                    <a:cs typeface="ＭＳ Ｐゴシック" charset="0"/>
                  </a:rPr>
                  <a:t>chains are abstractions of random walks.</a:t>
                </a:r>
              </a:p>
              <a:p>
                <a:r>
                  <a:rPr lang="en-US" i="1" dirty="0">
                    <a:ea typeface="ＭＳ Ｐゴシック" charset="0"/>
                    <a:cs typeface="ＭＳ Ｐゴシック" charset="0"/>
                  </a:rPr>
                  <a:t>Exercise</a:t>
                </a:r>
                <a:r>
                  <a:rPr lang="en-US" dirty="0">
                    <a:ea typeface="ＭＳ Ｐゴシック" charset="0"/>
                    <a:cs typeface="ＭＳ Ｐゴシック" charset="0"/>
                  </a:rPr>
                  <a:t>: represent the teleporting random walk from </a:t>
                </a:r>
                <a:r>
                  <a:rPr lang="en-US" dirty="0" smtClean="0">
                    <a:ea typeface="ＭＳ Ｐゴシック" charset="0"/>
                    <a:cs typeface="ＭＳ Ｐゴシック" charset="0"/>
                  </a:rPr>
                  <a:t>2 </a:t>
                </a:r>
                <a:r>
                  <a:rPr lang="en-US" dirty="0">
                    <a:ea typeface="ＭＳ Ｐゴシック" charset="0"/>
                    <a:cs typeface="ＭＳ Ｐゴシック" charset="0"/>
                  </a:rPr>
                  <a:t>slides ago as a Markov chain, for this case: </a:t>
                </a:r>
              </a:p>
            </p:txBody>
          </p:sp>
        </mc:Choice>
        <mc:Fallback>
          <p:sp>
            <p:nvSpPr>
              <p:cNvPr id="32772" name="Rectangle 4"/>
              <p:cNvSpPr>
                <a:spLocks noGrp="1" noRot="1" noChangeAspect="1" noMove="1" noResize="1" noEditPoints="1" noAdjustHandles="1" noChangeArrowheads="1" noChangeShapeType="1" noTextEdit="1"/>
              </p:cNvSpPr>
              <p:nvPr>
                <p:ph type="body" idx="1"/>
              </p:nvPr>
            </p:nvSpPr>
            <p:spPr>
              <a:blipFill rotWithShape="0">
                <a:blip r:embed="rId3"/>
                <a:stretch>
                  <a:fillRect l="-963" t="-982"/>
                </a:stretch>
              </a:blipFill>
            </p:spPr>
            <p:txBody>
              <a:bodyPr/>
              <a:lstStyle/>
              <a:p>
                <a:r>
                  <a:rPr lang="en-US">
                    <a:noFill/>
                  </a:rPr>
                  <a:t> </a:t>
                </a:r>
              </a:p>
            </p:txBody>
          </p:sp>
        </mc:Fallback>
      </mc:AlternateContent>
      <p:grpSp>
        <p:nvGrpSpPr>
          <p:cNvPr id="2" name="Group 1"/>
          <p:cNvGrpSpPr/>
          <p:nvPr/>
        </p:nvGrpSpPr>
        <p:grpSpPr>
          <a:xfrm>
            <a:off x="2133600" y="4653136"/>
            <a:ext cx="4876800" cy="914400"/>
            <a:chOff x="2133600" y="4602832"/>
            <a:chExt cx="4876800" cy="914400"/>
          </a:xfrm>
        </p:grpSpPr>
        <p:sp>
          <p:nvSpPr>
            <p:cNvPr id="32773" name="Oval 5"/>
            <p:cNvSpPr>
              <a:spLocks noChangeArrowheads="1"/>
            </p:cNvSpPr>
            <p:nvPr/>
          </p:nvSpPr>
          <p:spPr bwMode="auto">
            <a:xfrm>
              <a:off x="2133600" y="4602832"/>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2774" name="Oval 6"/>
            <p:cNvSpPr>
              <a:spLocks noChangeArrowheads="1"/>
            </p:cNvSpPr>
            <p:nvPr/>
          </p:nvSpPr>
          <p:spPr bwMode="auto">
            <a:xfrm>
              <a:off x="4114800" y="4602832"/>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2775" name="Oval 7"/>
            <p:cNvSpPr>
              <a:spLocks noChangeArrowheads="1"/>
            </p:cNvSpPr>
            <p:nvPr/>
          </p:nvSpPr>
          <p:spPr bwMode="auto">
            <a:xfrm>
              <a:off x="6096000" y="4602832"/>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2776" name="AutoShape 8"/>
            <p:cNvCxnSpPr>
              <a:cxnSpLocks noChangeShapeType="1"/>
              <a:stCxn id="32773" idx="7"/>
              <a:endCxn id="32774" idx="1"/>
            </p:cNvCxnSpPr>
            <p:nvPr/>
          </p:nvCxnSpPr>
          <p:spPr bwMode="auto">
            <a:xfrm>
              <a:off x="2914650" y="4736182"/>
              <a:ext cx="13335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777" name="AutoShape 9"/>
            <p:cNvCxnSpPr>
              <a:cxnSpLocks noChangeShapeType="1"/>
              <a:stCxn id="32774" idx="3"/>
              <a:endCxn id="32773" idx="5"/>
            </p:cNvCxnSpPr>
            <p:nvPr/>
          </p:nvCxnSpPr>
          <p:spPr bwMode="auto">
            <a:xfrm flipH="1">
              <a:off x="2914650" y="5383882"/>
              <a:ext cx="13335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778" name="AutoShape 10"/>
            <p:cNvCxnSpPr>
              <a:cxnSpLocks noChangeShapeType="1"/>
              <a:stCxn id="32774" idx="6"/>
              <a:endCxn id="32775" idx="2"/>
            </p:cNvCxnSpPr>
            <p:nvPr/>
          </p:nvCxnSpPr>
          <p:spPr bwMode="auto">
            <a:xfrm>
              <a:off x="5029200" y="5060032"/>
              <a:ext cx="10668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2779" name="AutoShape 11"/>
            <p:cNvCxnSpPr>
              <a:cxnSpLocks noChangeShapeType="1"/>
              <a:stCxn id="32773" idx="0"/>
              <a:endCxn id="32775" idx="0"/>
            </p:cNvCxnSpPr>
            <p:nvPr/>
          </p:nvCxnSpPr>
          <p:spPr bwMode="auto">
            <a:xfrm rot="5400000" flipV="1">
              <a:off x="4571206" y="2622426"/>
              <a:ext cx="1588" cy="3962400"/>
            </a:xfrm>
            <a:prstGeom prst="curvedConnector3">
              <a:avLst>
                <a:gd name="adj1" fmla="val -1440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mc:AlternateContent xmlns:mc="http://schemas.openxmlformats.org/markup-compatibility/2006">
        <mc:Choice xmlns:a14="http://schemas.microsoft.com/office/drawing/2010/main" Requires="a14">
          <p:sp>
            <p:nvSpPr>
              <p:cNvPr id="3" name="TextBox 2"/>
              <p:cNvSpPr txBox="1"/>
              <p:nvPr/>
            </p:nvSpPr>
            <p:spPr>
              <a:xfrm>
                <a:off x="3851920" y="1556792"/>
                <a:ext cx="1457579" cy="10500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ctrlPr>
                            <a:rPr lang="is-IS" sz="2400" i="1" smtClean="0">
                              <a:latin typeface="Cambria Math" charset="0"/>
                            </a:rPr>
                          </m:ctrlPr>
                        </m:naryPr>
                        <m:sub>
                          <m:r>
                            <m:rPr>
                              <m:brk m:alnAt="23"/>
                            </m:rPr>
                            <a:rPr lang="de-DE" sz="2400" b="0" i="1" smtClean="0">
                              <a:latin typeface="Cambria Math" charset="0"/>
                            </a:rPr>
                            <m:t>𝑗</m:t>
                          </m:r>
                          <m:r>
                            <a:rPr lang="de-DE" sz="2400" b="0" i="1" smtClean="0">
                              <a:latin typeface="Cambria Math" charset="0"/>
                            </a:rPr>
                            <m:t>=1</m:t>
                          </m:r>
                        </m:sub>
                        <m:sup>
                          <m:r>
                            <a:rPr lang="de-DE" sz="2400" b="0" i="1" smtClean="0">
                              <a:latin typeface="Cambria Math" charset="0"/>
                            </a:rPr>
                            <m:t>𝑛</m:t>
                          </m:r>
                        </m:sup>
                        <m:e>
                          <m:sSub>
                            <m:sSubPr>
                              <m:ctrlPr>
                                <a:rPr lang="de-DE" sz="2400" b="0" i="1" smtClean="0">
                                  <a:latin typeface="Cambria Math" charset="0"/>
                                </a:rPr>
                              </m:ctrlPr>
                            </m:sSubPr>
                            <m:e>
                              <m:r>
                                <a:rPr lang="de-DE" sz="2400" b="0" i="1" smtClean="0">
                                  <a:latin typeface="Cambria Math" charset="0"/>
                                </a:rPr>
                                <m:t>𝑃</m:t>
                              </m:r>
                            </m:e>
                            <m:sub>
                              <m:r>
                                <a:rPr lang="de-DE" sz="2400" b="0" i="1" smtClean="0">
                                  <a:latin typeface="Cambria Math" charset="0"/>
                                </a:rPr>
                                <m:t>𝑖𝑗</m:t>
                              </m:r>
                            </m:sub>
                          </m:sSub>
                        </m:e>
                      </m:nary>
                      <m:r>
                        <a:rPr lang="de-DE" sz="2400" b="0" i="1" smtClean="0">
                          <a:latin typeface="Cambria Math" charset="0"/>
                        </a:rPr>
                        <m:t>=1</m:t>
                      </m:r>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851920" y="1556792"/>
                <a:ext cx="1457579" cy="105003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36377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Ergodic Markov </a:t>
            </a:r>
            <a:r>
              <a:rPr lang="en-US" dirty="0" smtClean="0">
                <a:latin typeface="+mn-lt"/>
                <a:ea typeface="ＭＳ Ｐゴシック" charset="0"/>
                <a:cs typeface="ＭＳ Ｐゴシック" charset="0"/>
              </a:rPr>
              <a:t>Chains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33795" name="Rectangle 3"/>
              <p:cNvSpPr>
                <a:spLocks noGrp="1" noChangeArrowheads="1"/>
              </p:cNvSpPr>
              <p:nvPr>
                <p:ph idx="1"/>
              </p:nvPr>
            </p:nvSpPr>
            <p:spPr/>
            <p:txBody>
              <a:bodyPr/>
              <a:lstStyle/>
              <a:p>
                <a:r>
                  <a:rPr lang="en-US" dirty="0" smtClean="0">
                    <a:ea typeface="ＭＳ Ｐゴシック" charset="0"/>
                  </a:rPr>
                  <a:t>A Markov chain is </a:t>
                </a:r>
                <a:r>
                  <a:rPr lang="en-US" u="sng" dirty="0" err="1">
                    <a:ea typeface="ＭＳ Ｐゴシック" charset="0"/>
                  </a:rPr>
                  <a:t>ergodic</a:t>
                </a:r>
                <a:r>
                  <a:rPr lang="en-US" dirty="0">
                    <a:ea typeface="ＭＳ Ｐゴシック" charset="0"/>
                  </a:rPr>
                  <a:t> if</a:t>
                </a:r>
              </a:p>
              <a:p>
                <a:pPr lvl="1"/>
                <a:r>
                  <a:rPr lang="en-US" sz="2400" dirty="0">
                    <a:ea typeface="ＭＳ Ｐゴシック" charset="0"/>
                  </a:rPr>
                  <a:t>you have a path from any state to any other (reducibility)</a:t>
                </a:r>
              </a:p>
              <a:p>
                <a:pPr lvl="1"/>
                <a:r>
                  <a:rPr lang="en-US" sz="2400" dirty="0">
                    <a:ea typeface="ＭＳ Ｐゴシック" charset="0"/>
                  </a:rPr>
                  <a:t>returns to states occur at irregular times (aperiodicity)</a:t>
                </a:r>
              </a:p>
              <a:p>
                <a:pPr lvl="1"/>
                <a:r>
                  <a:rPr lang="en-US" sz="2400" dirty="0">
                    <a:ea typeface="ＭＳ Ｐゴシック" charset="0"/>
                  </a:rPr>
                  <a:t>For any start state, after a finite transient time </a:t>
                </a:r>
                <a14:m>
                  <m:oMath xmlns:m="http://schemas.openxmlformats.org/officeDocument/2006/math">
                    <m:sSub>
                      <m:sSubPr>
                        <m:ctrlPr>
                          <a:rPr lang="de-DE" sz="2400" b="0" i="1" dirty="0" smtClean="0">
                            <a:latin typeface="Cambria Math" charset="0"/>
                            <a:ea typeface="ＭＳ Ｐゴシック" charset="0"/>
                          </a:rPr>
                        </m:ctrlPr>
                      </m:sSubPr>
                      <m:e>
                        <m:r>
                          <a:rPr lang="en-US" sz="2400" i="1" dirty="0" smtClean="0">
                            <a:latin typeface="Cambria Math" charset="0"/>
                            <a:ea typeface="ＭＳ Ｐゴシック" charset="0"/>
                          </a:rPr>
                          <m:t>𝑇</m:t>
                        </m:r>
                      </m:e>
                      <m:sub>
                        <m:r>
                          <a:rPr lang="de-DE" sz="2400" b="0" i="1" dirty="0" smtClean="0">
                            <a:latin typeface="Cambria Math" charset="0"/>
                            <a:ea typeface="ＭＳ Ｐゴシック" charset="0"/>
                          </a:rPr>
                          <m:t>0</m:t>
                        </m:r>
                      </m:sub>
                    </m:sSub>
                  </m:oMath>
                </a14:m>
                <a:r>
                  <a:rPr lang="en-US" sz="2400" dirty="0">
                    <a:ea typeface="ＭＳ Ｐゴシック" charset="0"/>
                  </a:rPr>
                  <a:t>, </a:t>
                </a:r>
                <a:r>
                  <a:rPr lang="en-US" sz="2400" u="sng" dirty="0">
                    <a:ea typeface="ＭＳ Ｐゴシック" charset="0"/>
                  </a:rPr>
                  <a:t>the probability of being in any state at a fixed time </a:t>
                </a:r>
                <a14:m>
                  <m:oMath xmlns:m="http://schemas.openxmlformats.org/officeDocument/2006/math">
                    <m:r>
                      <a:rPr lang="en-US" sz="2400" i="1" u="sng" dirty="0" smtClean="0">
                        <a:latin typeface="Cambria Math" charset="0"/>
                        <a:ea typeface="ＭＳ Ｐゴシック" charset="0"/>
                      </a:rPr>
                      <m:t>𝑇</m:t>
                    </m:r>
                    <m:r>
                      <a:rPr lang="en-US" sz="2400" i="1" u="sng" dirty="0" smtClean="0">
                        <a:latin typeface="Cambria Math" charset="0"/>
                        <a:ea typeface="ＭＳ Ｐゴシック" charset="0"/>
                      </a:rPr>
                      <m:t>&gt;</m:t>
                    </m:r>
                    <m:sSub>
                      <m:sSubPr>
                        <m:ctrlPr>
                          <a:rPr lang="de-DE" sz="2400" b="0" i="1" u="sng" dirty="0" smtClean="0">
                            <a:latin typeface="Cambria Math" charset="0"/>
                            <a:ea typeface="ＭＳ Ｐゴシック" charset="0"/>
                          </a:rPr>
                        </m:ctrlPr>
                      </m:sSubPr>
                      <m:e>
                        <m:r>
                          <a:rPr lang="en-US" sz="2400" i="1" u="sng" dirty="0" smtClean="0">
                            <a:latin typeface="Cambria Math" charset="0"/>
                            <a:ea typeface="ＭＳ Ｐゴシック" charset="0"/>
                          </a:rPr>
                          <m:t>𝑇</m:t>
                        </m:r>
                      </m:e>
                      <m:sub>
                        <m:r>
                          <a:rPr lang="de-DE" sz="2400" b="0" i="1" u="sng" dirty="0" smtClean="0">
                            <a:latin typeface="Cambria Math" charset="0"/>
                            <a:ea typeface="ＭＳ Ｐゴシック" charset="0"/>
                          </a:rPr>
                          <m:t>0</m:t>
                        </m:r>
                      </m:sub>
                    </m:sSub>
                  </m:oMath>
                </a14:m>
                <a:r>
                  <a:rPr lang="en-US" sz="2400" u="sng" dirty="0">
                    <a:ea typeface="ＭＳ Ｐゴシック" charset="0"/>
                  </a:rPr>
                  <a:t> is nonzero.</a:t>
                </a:r>
                <a:r>
                  <a:rPr lang="en-US" sz="2400" dirty="0">
                    <a:ea typeface="ＭＳ Ｐゴシック" charset="0"/>
                  </a:rPr>
                  <a:t> (positive recurrence)</a:t>
                </a:r>
                <a:endParaRPr lang="en-US" sz="2400" u="sng" dirty="0">
                  <a:ea typeface="ＭＳ Ｐゴシック" charset="0"/>
                </a:endParaRPr>
              </a:p>
            </p:txBody>
          </p:sp>
        </mc:Choice>
        <mc:Fallback>
          <p:sp>
            <p:nvSpPr>
              <p:cNvPr id="33795" name="Rectangle 3"/>
              <p:cNvSpPr>
                <a:spLocks noGrp="1" noRot="1" noChangeAspect="1" noMove="1" noResize="1" noEditPoints="1" noAdjustHandles="1" noChangeArrowheads="1" noChangeShapeType="1" noTextEdit="1"/>
              </p:cNvSpPr>
              <p:nvPr>
                <p:ph idx="1"/>
              </p:nvPr>
            </p:nvSpPr>
            <p:spPr>
              <a:blipFill rotWithShape="0">
                <a:blip r:embed="rId2"/>
                <a:stretch>
                  <a:fillRect l="-963" t="-982"/>
                </a:stretch>
              </a:blipFill>
            </p:spPr>
            <p:txBody>
              <a:bodyPr/>
              <a:lstStyle/>
              <a:p>
                <a:r>
                  <a:rPr lang="en-US">
                    <a:noFill/>
                  </a:rPr>
                  <a:t> </a:t>
                </a:r>
              </a:p>
            </p:txBody>
          </p:sp>
        </mc:Fallback>
      </mc:AlternateContent>
      <p:sp>
        <p:nvSpPr>
          <p:cNvPr id="9" name="Foliennummernplatzhalter 1"/>
          <p:cNvSpPr>
            <a:spLocks noGrp="1"/>
          </p:cNvSpPr>
          <p:nvPr>
            <p:ph type="sldNum" sz="quarter" idx="12"/>
          </p:nvPr>
        </p:nvSpPr>
        <p:spPr/>
        <p:txBody>
          <a:bodyPr/>
          <a:lstStyle/>
          <a:p>
            <a:pPr>
              <a:defRPr/>
            </a:pPr>
            <a:fld id="{3459873F-0287-9A4B-A260-FE52D1F3913B}" type="slidenum">
              <a:rPr lang="de-DE"/>
              <a:pPr>
                <a:defRPr/>
              </a:pPr>
              <a:t>18</a:t>
            </a:fld>
            <a:endParaRPr lang="de-DE" dirty="0"/>
          </a:p>
        </p:txBody>
      </p:sp>
      <p:sp>
        <p:nvSpPr>
          <p:cNvPr id="33796" name="Oval 4"/>
          <p:cNvSpPr>
            <a:spLocks noChangeArrowheads="1"/>
          </p:cNvSpPr>
          <p:nvPr/>
        </p:nvSpPr>
        <p:spPr bwMode="auto">
          <a:xfrm>
            <a:off x="27432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33797" name="Oval 5"/>
          <p:cNvSpPr>
            <a:spLocks noChangeArrowheads="1"/>
          </p:cNvSpPr>
          <p:nvPr/>
        </p:nvSpPr>
        <p:spPr bwMode="auto">
          <a:xfrm>
            <a:off x="39624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cxnSp>
        <p:nvCxnSpPr>
          <p:cNvPr id="33798" name="AutoShape 6"/>
          <p:cNvCxnSpPr>
            <a:cxnSpLocks noChangeShapeType="1"/>
            <a:stCxn id="33796" idx="7"/>
            <a:endCxn id="33797" idx="1"/>
          </p:cNvCxnSpPr>
          <p:nvPr/>
        </p:nvCxnSpPr>
        <p:spPr bwMode="auto">
          <a:xfrm>
            <a:off x="3133725" y="515032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799" name="AutoShape 7"/>
          <p:cNvCxnSpPr>
            <a:cxnSpLocks noChangeShapeType="1"/>
            <a:stCxn id="33797" idx="3"/>
            <a:endCxn id="33796" idx="5"/>
          </p:cNvCxnSpPr>
          <p:nvPr/>
        </p:nvCxnSpPr>
        <p:spPr bwMode="auto">
          <a:xfrm flipH="1">
            <a:off x="3133725" y="547417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3800" name="AutoShape 8"/>
          <p:cNvSpPr>
            <a:spLocks noChangeArrowheads="1"/>
          </p:cNvSpPr>
          <p:nvPr/>
        </p:nvSpPr>
        <p:spPr bwMode="auto">
          <a:xfrm>
            <a:off x="4670750" y="4712081"/>
            <a:ext cx="1372538" cy="1200329"/>
          </a:xfrm>
          <a:prstGeom prst="leftArrowCallout">
            <a:avLst>
              <a:gd name="adj1" fmla="val 25000"/>
              <a:gd name="adj2" fmla="val 25000"/>
              <a:gd name="adj3" fmla="val 18106"/>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Not</a:t>
            </a:r>
          </a:p>
          <a:p>
            <a:pPr algn="ctr"/>
            <a:r>
              <a:rPr lang="en-US">
                <a:latin typeface="+mn-lt"/>
              </a:rPr>
              <a:t>ergodic</a:t>
            </a:r>
          </a:p>
          <a:p>
            <a:pPr algn="ctr"/>
            <a:r>
              <a:rPr lang="en-US">
                <a:latin typeface="+mn-lt"/>
              </a:rPr>
              <a:t>(even/</a:t>
            </a:r>
          </a:p>
          <a:p>
            <a:pPr algn="ctr"/>
            <a:r>
              <a:rPr lang="en-US">
                <a:latin typeface="+mn-lt"/>
              </a:rPr>
              <a:t>odd).</a:t>
            </a:r>
          </a:p>
        </p:txBody>
      </p:sp>
    </p:spTree>
    <p:extLst>
      <p:ext uri="{BB962C8B-B14F-4D97-AF65-F5344CB8AC3E}">
        <p14:creationId xmlns:p14="http://schemas.microsoft.com/office/powerpoint/2010/main" val="32088762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Ergodic Markov </a:t>
            </a:r>
            <a:r>
              <a:rPr lang="en-US" dirty="0" smtClean="0">
                <a:latin typeface="+mn-lt"/>
                <a:ea typeface="ＭＳ Ｐゴシック" charset="0"/>
                <a:cs typeface="ＭＳ Ｐゴシック" charset="0"/>
              </a:rPr>
              <a:t>Chains</a:t>
            </a:r>
            <a:endParaRPr lang="en-US" dirty="0">
              <a:latin typeface="+mn-lt"/>
              <a:ea typeface="ＭＳ Ｐゴシック" charset="0"/>
              <a:cs typeface="ＭＳ Ｐゴシック" charset="0"/>
            </a:endParaRPr>
          </a:p>
        </p:txBody>
      </p:sp>
      <p:sp>
        <p:nvSpPr>
          <p:cNvPr id="34819" name="Rectangle 3"/>
          <p:cNvSpPr>
            <a:spLocks noGrp="1" noChangeArrowheads="1"/>
          </p:cNvSpPr>
          <p:nvPr>
            <p:ph idx="1"/>
          </p:nvPr>
        </p:nvSpPr>
        <p:spPr/>
        <p:txBody>
          <a:bodyPr/>
          <a:lstStyle/>
          <a:p>
            <a:r>
              <a:rPr lang="en-US" dirty="0">
                <a:ea typeface="ＭＳ Ｐゴシック" charset="0"/>
              </a:rPr>
              <a:t>For any ergodic Markov chain, there is a unique </a:t>
            </a:r>
            <a:r>
              <a:rPr lang="en-US" u="sng" dirty="0">
                <a:ea typeface="ＭＳ Ｐゴシック" charset="0"/>
              </a:rPr>
              <a:t>long-term visit rate</a:t>
            </a:r>
            <a:r>
              <a:rPr lang="en-US" dirty="0">
                <a:ea typeface="ＭＳ Ｐゴシック" charset="0"/>
              </a:rPr>
              <a:t> for each state.</a:t>
            </a:r>
          </a:p>
          <a:p>
            <a:pPr lvl="1"/>
            <a:r>
              <a:rPr lang="en-US" i="1" dirty="0">
                <a:ea typeface="ＭＳ Ｐゴシック" charset="0"/>
              </a:rPr>
              <a:t>Steady-state probability distribution</a:t>
            </a:r>
            <a:r>
              <a:rPr lang="en-US" dirty="0">
                <a:ea typeface="ＭＳ Ｐゴシック" charset="0"/>
              </a:rPr>
              <a:t>.</a:t>
            </a:r>
          </a:p>
          <a:p>
            <a:r>
              <a:rPr lang="en-US" dirty="0">
                <a:ea typeface="ＭＳ Ｐゴシック" charset="0"/>
              </a:rPr>
              <a:t>Over a long time-period, we visit each state in proportion to this rate.</a:t>
            </a:r>
          </a:p>
          <a:p>
            <a:r>
              <a:rPr lang="en-US" dirty="0">
                <a:ea typeface="ＭＳ Ｐゴシック" charset="0"/>
              </a:rPr>
              <a:t>It </a:t>
            </a:r>
            <a:r>
              <a:rPr lang="en-US" dirty="0" smtClean="0">
                <a:ea typeface="ＭＳ Ｐゴシック" charset="0"/>
              </a:rPr>
              <a:t>does not </a:t>
            </a:r>
            <a:r>
              <a:rPr lang="en-US" dirty="0">
                <a:ea typeface="ＭＳ Ｐゴシック" charset="0"/>
              </a:rPr>
              <a:t>matter where we start.</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19</a:t>
            </a:fld>
            <a:endParaRPr lang="de-DE" dirty="0"/>
          </a:p>
        </p:txBody>
      </p:sp>
    </p:spTree>
    <p:extLst>
      <p:ext uri="{BB962C8B-B14F-4D97-AF65-F5344CB8AC3E}">
        <p14:creationId xmlns:p14="http://schemas.microsoft.com/office/powerpoint/2010/main" val="6121111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en-US" dirty="0">
                <a:latin typeface="+mn-lt"/>
                <a:ea typeface="ＭＳ Ｐゴシック" charset="0"/>
                <a:cs typeface="ＭＳ Ｐゴシック" charset="0"/>
              </a:rPr>
              <a:t>Literature</a:t>
            </a:r>
          </a:p>
        </p:txBody>
      </p:sp>
      <p:sp>
        <p:nvSpPr>
          <p:cNvPr id="16387" name="Inhaltsplatzhalter 2"/>
          <p:cNvSpPr>
            <a:spLocks noGrp="1"/>
          </p:cNvSpPr>
          <p:nvPr>
            <p:ph idx="1"/>
          </p:nvPr>
        </p:nvSpPr>
        <p:spPr/>
        <p:txBody>
          <a:bodyPr/>
          <a:lstStyle/>
          <a:p>
            <a:pPr eaLnBrk="1" hangingPunct="1"/>
            <a:r>
              <a:rPr lang="de-DE" dirty="0">
                <a:ea typeface="ＭＳ Ｐゴシック" charset="0"/>
                <a:cs typeface="ＭＳ Ｐゴシック" charset="0"/>
              </a:rPr>
              <a:t>Christopher D. Manning, </a:t>
            </a:r>
            <a:r>
              <a:rPr lang="de-DE" dirty="0" err="1">
                <a:ea typeface="ＭＳ Ｐゴシック" charset="0"/>
                <a:cs typeface="ＭＳ Ｐゴシック" charset="0"/>
              </a:rPr>
              <a:t>Prabhakar</a:t>
            </a:r>
            <a:r>
              <a:rPr lang="de-DE" dirty="0">
                <a:ea typeface="ＭＳ Ｐゴシック" charset="0"/>
                <a:cs typeface="ＭＳ Ｐゴシック" charset="0"/>
              </a:rPr>
              <a:t> </a:t>
            </a:r>
            <a:r>
              <a:rPr lang="de-DE" dirty="0" err="1">
                <a:ea typeface="ＭＳ Ｐゴシック" charset="0"/>
                <a:cs typeface="ＭＳ Ｐゴシック" charset="0"/>
              </a:rPr>
              <a:t>Raghavan</a:t>
            </a:r>
            <a:r>
              <a:rPr lang="de-DE" dirty="0">
                <a:ea typeface="ＭＳ Ｐゴシック" charset="0"/>
                <a:cs typeface="ＭＳ Ｐゴシック" charset="0"/>
              </a:rPr>
              <a:t> </a:t>
            </a:r>
            <a:r>
              <a:rPr lang="de-DE" dirty="0" err="1">
                <a:ea typeface="ＭＳ Ｐゴシック" charset="0"/>
                <a:cs typeface="ＭＳ Ｐゴシック" charset="0"/>
              </a:rPr>
              <a:t>and</a:t>
            </a:r>
            <a:r>
              <a:rPr lang="de-DE" dirty="0">
                <a:ea typeface="ＭＳ Ｐゴシック" charset="0"/>
                <a:cs typeface="ＭＳ Ｐゴシック" charset="0"/>
              </a:rPr>
              <a:t> Hinrich Schütze, </a:t>
            </a:r>
            <a:r>
              <a:rPr lang="de-DE" dirty="0" err="1">
                <a:ea typeface="ＭＳ Ｐゴシック" charset="0"/>
                <a:cs typeface="ＭＳ Ｐゴシック" charset="0"/>
              </a:rPr>
              <a:t>Introduction</a:t>
            </a:r>
            <a:r>
              <a:rPr lang="de-DE" dirty="0">
                <a:ea typeface="ＭＳ Ｐゴシック" charset="0"/>
                <a:cs typeface="ＭＳ Ｐゴシック" charset="0"/>
              </a:rPr>
              <a:t> </a:t>
            </a:r>
            <a:r>
              <a:rPr lang="de-DE" dirty="0" err="1">
                <a:ea typeface="ＭＳ Ｐゴシック" charset="0"/>
                <a:cs typeface="ＭＳ Ｐゴシック" charset="0"/>
              </a:rPr>
              <a:t>to</a:t>
            </a:r>
            <a:r>
              <a:rPr lang="de-DE" dirty="0">
                <a:ea typeface="ＭＳ Ｐゴシック" charset="0"/>
                <a:cs typeface="ＭＳ Ｐゴシック" charset="0"/>
              </a:rPr>
              <a:t> Information </a:t>
            </a:r>
            <a:r>
              <a:rPr lang="de-DE" dirty="0" err="1">
                <a:ea typeface="ＭＳ Ｐゴシック" charset="0"/>
                <a:cs typeface="ＭＳ Ｐゴシック" charset="0"/>
              </a:rPr>
              <a:t>Retrieval</a:t>
            </a:r>
            <a:r>
              <a:rPr lang="de-DE" dirty="0">
                <a:ea typeface="ＭＳ Ｐゴシック" charset="0"/>
                <a:cs typeface="ＭＳ Ｐゴシック" charset="0"/>
              </a:rPr>
              <a:t>, Cambridge University Press. 2008.</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http://</a:t>
            </a:r>
            <a:r>
              <a:rPr lang="en-US" dirty="0" err="1">
                <a:ea typeface="ＭＳ Ｐゴシック" charset="0"/>
                <a:cs typeface="ＭＳ Ｐゴシック" charset="0"/>
              </a:rPr>
              <a:t>nlp.stanford.edu</a:t>
            </a:r>
            <a:r>
              <a:rPr lang="en-US" dirty="0">
                <a:ea typeface="ＭＳ Ｐゴシック" charset="0"/>
                <a:cs typeface="ＭＳ Ｐゴシック" charset="0"/>
              </a:rPr>
              <a:t>/IR-book/information-retrieval-</a:t>
            </a:r>
            <a:r>
              <a:rPr lang="en-US" dirty="0" err="1">
                <a:ea typeface="ＭＳ Ｐゴシック" charset="0"/>
                <a:cs typeface="ＭＳ Ｐゴシック" charset="0"/>
              </a:rPr>
              <a:t>book.html</a:t>
            </a:r>
            <a:endParaRPr lang="en-US" dirty="0">
              <a:ea typeface="ＭＳ Ｐゴシック" charset="0"/>
              <a:cs typeface="ＭＳ Ｐゴシック" charset="0"/>
            </a:endParaRPr>
          </a:p>
        </p:txBody>
      </p:sp>
      <p:sp>
        <p:nvSpPr>
          <p:cNvPr id="6"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dirty="0"/>
          </a:p>
        </p:txBody>
      </p:sp>
      <p:pic>
        <p:nvPicPr>
          <p:cNvPr id="16389" name="Bild 6" descr="ii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8975" y="3068960"/>
            <a:ext cx="2079625" cy="306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660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latin typeface="+mn-lt"/>
                <a:ea typeface="ＭＳ Ｐゴシック" charset="0"/>
                <a:cs typeface="ＭＳ Ｐゴシック" charset="0"/>
              </a:rPr>
              <a:t>Probability </a:t>
            </a:r>
            <a:r>
              <a:rPr lang="en-US" dirty="0" smtClean="0">
                <a:latin typeface="+mn-lt"/>
                <a:ea typeface="ＭＳ Ｐゴシック" charset="0"/>
                <a:cs typeface="ＭＳ Ｐゴシック" charset="0"/>
              </a:rPr>
              <a:t>Vectors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35844" name="Rectangle 3"/>
              <p:cNvSpPr>
                <a:spLocks noGrp="1" noChangeArrowheads="1"/>
              </p:cNvSpPr>
              <p:nvPr>
                <p:ph idx="1"/>
              </p:nvPr>
            </p:nvSpPr>
            <p:spPr/>
            <p:txBody>
              <a:bodyPr/>
              <a:lstStyle/>
              <a:p>
                <a:r>
                  <a:rPr lang="en-US" dirty="0" smtClean="0">
                    <a:ea typeface="ＭＳ Ｐゴシック" charset="0"/>
                    <a:cs typeface="ＭＳ Ｐゴシック" charset="0"/>
                  </a:rPr>
                  <a:t>A probability (row) vector </a:t>
                </a:r>
                <a14:m>
                  <m:oMath xmlns:m="http://schemas.openxmlformats.org/officeDocument/2006/math">
                    <m:r>
                      <a:rPr lang="de-DE" b="1" i="1" smtClean="0">
                        <a:latin typeface="Cambria Math" charset="0"/>
                        <a:ea typeface="ＭＳ Ｐゴシック" charset="0"/>
                        <a:cs typeface="ＭＳ Ｐゴシック" charset="0"/>
                      </a:rPr>
                      <m:t>𝒙</m:t>
                    </m:r>
                    <m:r>
                      <a:rPr lang="de-DE" b="0" i="1" smtClean="0">
                        <a:latin typeface="Cambria Math" charset="0"/>
                        <a:ea typeface="ＭＳ Ｐゴシック" charset="0"/>
                        <a:cs typeface="ＭＳ Ｐゴシック" charset="0"/>
                      </a:rPr>
                      <m:t>=(</m:t>
                    </m:r>
                    <m:sSub>
                      <m:sSubPr>
                        <m:ctrlPr>
                          <a:rPr lang="de-DE" b="0" i="1" smtClean="0">
                            <a:latin typeface="Cambria Math" charset="0"/>
                            <a:ea typeface="ＭＳ Ｐゴシック" charset="0"/>
                            <a:cs typeface="ＭＳ Ｐゴシック" charset="0"/>
                          </a:rPr>
                        </m:ctrlPr>
                      </m:sSubPr>
                      <m:e>
                        <m:r>
                          <a:rPr lang="de-DE" b="0" i="1" smtClean="0">
                            <a:latin typeface="Cambria Math" charset="0"/>
                            <a:ea typeface="ＭＳ Ｐゴシック" charset="0"/>
                            <a:cs typeface="ＭＳ Ｐゴシック" charset="0"/>
                          </a:rPr>
                          <m:t>𝑥</m:t>
                        </m:r>
                      </m:e>
                      <m:sub>
                        <m:r>
                          <a:rPr lang="de-DE" b="0" i="1" smtClean="0">
                            <a:latin typeface="Cambria Math" charset="0"/>
                            <a:ea typeface="ＭＳ Ｐゴシック" charset="0"/>
                            <a:cs typeface="ＭＳ Ｐゴシック" charset="0"/>
                          </a:rPr>
                          <m:t>1</m:t>
                        </m:r>
                      </m:sub>
                    </m:sSub>
                    <m:r>
                      <a:rPr lang="de-DE" b="0" i="1" smtClean="0">
                        <a:latin typeface="Cambria Math" charset="0"/>
                        <a:ea typeface="ＭＳ Ｐゴシック" charset="0"/>
                        <a:cs typeface="ＭＳ Ｐゴシック" charset="0"/>
                      </a:rPr>
                      <m:t>,…, </m:t>
                    </m:r>
                    <m:sSub>
                      <m:sSubPr>
                        <m:ctrlPr>
                          <a:rPr lang="de-DE" b="0" i="1" smtClean="0">
                            <a:latin typeface="Cambria Math" charset="0"/>
                            <a:ea typeface="ＭＳ Ｐゴシック" charset="0"/>
                            <a:cs typeface="ＭＳ Ｐゴシック" charset="0"/>
                          </a:rPr>
                        </m:ctrlPr>
                      </m:sSubPr>
                      <m:e>
                        <m:r>
                          <a:rPr lang="de-DE" b="0" i="1" smtClean="0">
                            <a:latin typeface="Cambria Math" charset="0"/>
                            <a:ea typeface="ＭＳ Ｐゴシック" charset="0"/>
                            <a:cs typeface="ＭＳ Ｐゴシック" charset="0"/>
                          </a:rPr>
                          <m:t>𝑥</m:t>
                        </m:r>
                      </m:e>
                      <m:sub>
                        <m:r>
                          <a:rPr lang="de-DE" b="0" i="1" smtClean="0">
                            <a:latin typeface="Cambria Math" charset="0"/>
                            <a:ea typeface="ＭＳ Ｐゴシック" charset="0"/>
                            <a:cs typeface="ＭＳ Ｐゴシック" charset="0"/>
                          </a:rPr>
                          <m:t>𝑛</m:t>
                        </m:r>
                      </m:sub>
                    </m:sSub>
                    <m:r>
                      <a:rPr lang="de-DE" b="0" i="1" smtClean="0">
                        <a:latin typeface="Cambria Math" charset="0"/>
                        <a:ea typeface="ＭＳ Ｐゴシック" charset="0"/>
                        <a:cs typeface="ＭＳ Ｐゴシック" charset="0"/>
                      </a:rPr>
                      <m:t>)</m:t>
                    </m:r>
                  </m:oMath>
                </a14:m>
                <a:r>
                  <a:rPr lang="en-US" b="1" dirty="0" smtClean="0">
                    <a:ea typeface="ＭＳ Ｐゴシック" charset="0"/>
                    <a:cs typeface="ＭＳ Ｐゴシック" charset="0"/>
                  </a:rPr>
                  <a:t> </a:t>
                </a:r>
                <a:r>
                  <a:rPr lang="en-US" dirty="0">
                    <a:ea typeface="ＭＳ Ｐゴシック" charset="0"/>
                    <a:cs typeface="ＭＳ Ｐゴシック" charset="0"/>
                  </a:rPr>
                  <a:t>tells us where the walk is at any point.</a:t>
                </a:r>
              </a:p>
              <a:p>
                <a:r>
                  <a:rPr lang="en-US" dirty="0">
                    <a:ea typeface="ＭＳ Ｐゴシック" charset="0"/>
                    <a:cs typeface="ＭＳ Ｐゴシック" charset="0"/>
                  </a:rPr>
                  <a:t>E.g., </a:t>
                </a:r>
                <a14:m>
                  <m:oMath xmlns:m="http://schemas.openxmlformats.org/officeDocument/2006/math">
                    <m:r>
                      <a:rPr lang="en-US" i="1" dirty="0" smtClean="0">
                        <a:latin typeface="Cambria Math" charset="0"/>
                        <a:ea typeface="ＭＳ Ｐゴシック" charset="0"/>
                        <a:cs typeface="ＭＳ Ｐゴシック" charset="0"/>
                      </a:rPr>
                      <m:t>(000…1…000)</m:t>
                    </m:r>
                  </m:oMath>
                </a14:m>
                <a:r>
                  <a:rPr lang="en-US" dirty="0">
                    <a:ea typeface="ＭＳ Ｐゴシック" charset="0"/>
                    <a:cs typeface="ＭＳ Ｐゴシック" charset="0"/>
                  </a:rPr>
                  <a:t> means </a:t>
                </a:r>
                <a:r>
                  <a:rPr lang="en-US" dirty="0" smtClean="0">
                    <a:ea typeface="ＭＳ Ｐゴシック" charset="0"/>
                    <a:cs typeface="ＭＳ Ｐゴシック" charset="0"/>
                  </a:rPr>
                  <a:t>we are </a:t>
                </a:r>
                <a:r>
                  <a:rPr lang="en-US" dirty="0">
                    <a:ea typeface="ＭＳ Ｐゴシック" charset="0"/>
                    <a:cs typeface="ＭＳ Ｐゴシック" charset="0"/>
                  </a:rPr>
                  <a:t>in state </a:t>
                </a:r>
                <a14:m>
                  <m:oMath xmlns:m="http://schemas.openxmlformats.org/officeDocument/2006/math">
                    <m:r>
                      <a:rPr lang="en-US" i="1" dirty="0" smtClean="0">
                        <a:latin typeface="Cambria Math" charset="0"/>
                        <a:ea typeface="ＭＳ Ｐゴシック" charset="0"/>
                        <a:cs typeface="ＭＳ Ｐゴシック" charset="0"/>
                      </a:rPr>
                      <m:t>𝑖</m:t>
                    </m:r>
                  </m:oMath>
                </a14:m>
                <a:r>
                  <a:rPr lang="en-US" dirty="0" smtClean="0">
                    <a:ea typeface="ＭＳ Ｐゴシック" charset="0"/>
                    <a:cs typeface="ＭＳ Ｐゴシック" charset="0"/>
                  </a:rPr>
                  <a:t>.</a:t>
                </a:r>
              </a:p>
              <a:p>
                <a:endParaRPr lang="en-US" dirty="0">
                  <a:ea typeface="ＭＳ Ｐゴシック" charset="0"/>
                </a:endParaRPr>
              </a:p>
              <a:p>
                <a:endParaRPr lang="en-US" dirty="0" smtClean="0">
                  <a:ea typeface="ＭＳ Ｐゴシック" charset="0"/>
                  <a:cs typeface="ＭＳ Ｐゴシック" charset="0"/>
                </a:endParaRPr>
              </a:p>
              <a:p>
                <a:r>
                  <a:rPr lang="en-US" sz="2400" dirty="0"/>
                  <a:t>More generally, the vector </a:t>
                </a:r>
                <a14:m>
                  <m:oMath xmlns:m="http://schemas.openxmlformats.org/officeDocument/2006/math">
                    <m:r>
                      <a:rPr lang="de-DE" sz="2400" b="1" i="1">
                        <a:latin typeface="Cambria Math" charset="0"/>
                        <a:ea typeface="ＭＳ Ｐゴシック" charset="0"/>
                      </a:rPr>
                      <m:t>𝒙</m:t>
                    </m:r>
                    <m:r>
                      <a:rPr lang="de-DE" sz="2400" i="1">
                        <a:latin typeface="Cambria Math" charset="0"/>
                        <a:ea typeface="ＭＳ Ｐゴシック" charset="0"/>
                      </a:rPr>
                      <m:t>=(</m:t>
                    </m:r>
                    <m:sSub>
                      <m:sSubPr>
                        <m:ctrlPr>
                          <a:rPr lang="de-DE" sz="2400" i="1">
                            <a:latin typeface="Cambria Math" charset="0"/>
                            <a:ea typeface="ＭＳ Ｐゴシック" charset="0"/>
                          </a:rPr>
                        </m:ctrlPr>
                      </m:sSubPr>
                      <m:e>
                        <m:r>
                          <a:rPr lang="de-DE" sz="2400" i="1">
                            <a:latin typeface="Cambria Math" charset="0"/>
                            <a:ea typeface="ＭＳ Ｐゴシック" charset="0"/>
                          </a:rPr>
                          <m:t>𝑥</m:t>
                        </m:r>
                      </m:e>
                      <m:sub>
                        <m:r>
                          <a:rPr lang="de-DE" sz="2400" i="1">
                            <a:latin typeface="Cambria Math" charset="0"/>
                            <a:ea typeface="ＭＳ Ｐゴシック" charset="0"/>
                          </a:rPr>
                          <m:t>1</m:t>
                        </m:r>
                      </m:sub>
                    </m:sSub>
                    <m:r>
                      <a:rPr lang="de-DE" sz="2400" i="1">
                        <a:latin typeface="Cambria Math" charset="0"/>
                        <a:ea typeface="ＭＳ Ｐゴシック" charset="0"/>
                      </a:rPr>
                      <m:t>,…, </m:t>
                    </m:r>
                    <m:sSub>
                      <m:sSubPr>
                        <m:ctrlPr>
                          <a:rPr lang="de-DE" sz="2400" i="1">
                            <a:latin typeface="Cambria Math" charset="0"/>
                            <a:ea typeface="ＭＳ Ｐゴシック" charset="0"/>
                          </a:rPr>
                        </m:ctrlPr>
                      </m:sSubPr>
                      <m:e>
                        <m:r>
                          <a:rPr lang="de-DE" sz="2400" i="1">
                            <a:latin typeface="Cambria Math" charset="0"/>
                            <a:ea typeface="ＭＳ Ｐゴシック" charset="0"/>
                          </a:rPr>
                          <m:t>𝑥</m:t>
                        </m:r>
                      </m:e>
                      <m:sub>
                        <m:r>
                          <a:rPr lang="de-DE" sz="2400" i="1">
                            <a:latin typeface="Cambria Math" charset="0"/>
                            <a:ea typeface="ＭＳ Ｐゴシック" charset="0"/>
                          </a:rPr>
                          <m:t>𝑛</m:t>
                        </m:r>
                      </m:sub>
                    </m:sSub>
                    <m:r>
                      <a:rPr lang="de-DE" sz="2400" i="1">
                        <a:latin typeface="Cambria Math" charset="0"/>
                        <a:ea typeface="ＭＳ Ｐゴシック" charset="0"/>
                      </a:rPr>
                      <m:t>)</m:t>
                    </m:r>
                  </m:oMath>
                </a14:m>
                <a:r>
                  <a:rPr lang="en-US" sz="2400" dirty="0"/>
                  <a:t> means the walk is in state </a:t>
                </a:r>
                <a14:m>
                  <m:oMath xmlns:m="http://schemas.openxmlformats.org/officeDocument/2006/math">
                    <m:r>
                      <a:rPr lang="en-US" sz="2400" i="1" dirty="0" smtClean="0">
                        <a:latin typeface="Cambria Math" charset="0"/>
                      </a:rPr>
                      <m:t>𝑖</m:t>
                    </m:r>
                  </m:oMath>
                </a14:m>
                <a:r>
                  <a:rPr lang="en-US" sz="2400" dirty="0"/>
                  <a:t> with probability </a:t>
                </a:r>
                <a14:m>
                  <m:oMath xmlns:m="http://schemas.openxmlformats.org/officeDocument/2006/math">
                    <m:sSub>
                      <m:sSubPr>
                        <m:ctrlPr>
                          <a:rPr lang="de-DE" sz="2400" b="0" i="1" dirty="0" smtClean="0">
                            <a:latin typeface="Cambria Math" charset="0"/>
                          </a:rPr>
                        </m:ctrlPr>
                      </m:sSubPr>
                      <m:e>
                        <m:r>
                          <a:rPr lang="en-US" sz="2400" i="1" dirty="0" smtClean="0">
                            <a:latin typeface="Cambria Math" charset="0"/>
                          </a:rPr>
                          <m:t>𝑥</m:t>
                        </m:r>
                      </m:e>
                      <m:sub>
                        <m:r>
                          <a:rPr lang="de-DE" sz="2400" b="0" i="1" dirty="0" smtClean="0">
                            <a:latin typeface="Cambria Math" charset="0"/>
                          </a:rPr>
                          <m:t>𝑖</m:t>
                        </m:r>
                      </m:sub>
                    </m:sSub>
                  </m:oMath>
                </a14:m>
                <a:r>
                  <a:rPr lang="en-US" sz="2400" dirty="0" smtClean="0"/>
                  <a:t> where</a:t>
                </a:r>
                <a:endParaRPr lang="en-US" sz="2400" dirty="0"/>
              </a:p>
              <a:p>
                <a:endParaRPr lang="en-US" dirty="0">
                  <a:ea typeface="ＭＳ Ｐゴシック" charset="0"/>
                  <a:cs typeface="ＭＳ Ｐゴシック" charset="0"/>
                </a:endParaRPr>
              </a:p>
            </p:txBody>
          </p:sp>
        </mc:Choice>
        <mc:Fallback>
          <p:sp>
            <p:nvSpPr>
              <p:cNvPr id="35844" name="Rectangle 3"/>
              <p:cNvSpPr>
                <a:spLocks noGrp="1" noRot="1" noChangeAspect="1" noMove="1" noResize="1" noEditPoints="1" noAdjustHandles="1" noChangeArrowheads="1" noChangeShapeType="1" noTextEdit="1"/>
              </p:cNvSpPr>
              <p:nvPr>
                <p:ph idx="1"/>
              </p:nvPr>
            </p:nvSpPr>
            <p:spPr>
              <a:blipFill rotWithShape="0">
                <a:blip r:embed="rId3"/>
                <a:stretch>
                  <a:fillRect l="-963" t="-982" r="-1259"/>
                </a:stretch>
              </a:blipFill>
            </p:spPr>
            <p:txBody>
              <a:bodyPr/>
              <a:lstStyle/>
              <a:p>
                <a:r>
                  <a:rPr lang="en-US">
                    <a:noFill/>
                  </a:rPr>
                  <a:t> </a:t>
                </a:r>
              </a:p>
            </p:txBody>
          </p:sp>
        </mc:Fallback>
      </mc:AlternateContent>
      <p:sp>
        <p:nvSpPr>
          <p:cNvPr id="9" name="Foliennummernplatzhalter 1"/>
          <p:cNvSpPr>
            <a:spLocks noGrp="1"/>
          </p:cNvSpPr>
          <p:nvPr>
            <p:ph type="sldNum" sz="quarter" idx="12"/>
          </p:nvPr>
        </p:nvSpPr>
        <p:spPr/>
        <p:txBody>
          <a:bodyPr/>
          <a:lstStyle/>
          <a:p>
            <a:pPr>
              <a:defRPr/>
            </a:pPr>
            <a:fld id="{3459873F-0287-9A4B-A260-FE52D1F3913B}" type="slidenum">
              <a:rPr lang="de-DE"/>
              <a:pPr>
                <a:defRPr/>
              </a:pPr>
              <a:t>20</a:t>
            </a:fld>
            <a:endParaRPr lang="de-DE" dirty="0"/>
          </a:p>
        </p:txBody>
      </p:sp>
      <mc:AlternateContent xmlns:mc="http://schemas.openxmlformats.org/markup-compatibility/2006">
        <mc:Choice xmlns:a14="http://schemas.microsoft.com/office/drawing/2010/main" Requires="a14">
          <p:sp>
            <p:nvSpPr>
              <p:cNvPr id="35847" name="Text Box 6"/>
              <p:cNvSpPr txBox="1">
                <a:spLocks noChangeArrowheads="1"/>
              </p:cNvSpPr>
              <p:nvPr/>
            </p:nvSpPr>
            <p:spPr bwMode="auto">
              <a:xfrm>
                <a:off x="1547663" y="2463279"/>
                <a:ext cx="2306659" cy="46166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marL="12700" algn="ctr"/>
                <a14:m>
                  <m:oMathPara xmlns:m="http://schemas.openxmlformats.org/officeDocument/2006/math">
                    <m:oMathParaPr>
                      <m:jc m:val="left"/>
                    </m:oMathParaPr>
                    <m:oMath xmlns:m="http://schemas.openxmlformats.org/officeDocument/2006/math">
                      <m:r>
                        <a:rPr lang="en-US" i="1" dirty="0" smtClean="0">
                          <a:latin typeface="Cambria Math" charset="0"/>
                        </a:rPr>
                        <m:t>1</m:t>
                      </m:r>
                      <m:r>
                        <a:rPr lang="de-DE" b="0" i="1" dirty="0" smtClean="0">
                          <a:latin typeface="Cambria Math" charset="0"/>
                        </a:rPr>
                        <m:t>           </m:t>
                      </m:r>
                      <m:r>
                        <a:rPr lang="en-US" i="1" dirty="0" smtClean="0">
                          <a:latin typeface="Cambria Math" charset="0"/>
                        </a:rPr>
                        <m:t> </m:t>
                      </m:r>
                      <m:r>
                        <a:rPr lang="en-US" i="1" dirty="0" err="1" smtClean="0">
                          <a:latin typeface="Cambria Math" charset="0"/>
                        </a:rPr>
                        <m:t>𝑖</m:t>
                      </m:r>
                      <m:r>
                        <a:rPr lang="de-DE" b="0" i="1" dirty="0" smtClean="0">
                          <a:latin typeface="Cambria Math" charset="0"/>
                        </a:rPr>
                        <m:t>        </m:t>
                      </m:r>
                      <m:r>
                        <a:rPr lang="en-US" i="1" dirty="0" smtClean="0">
                          <a:latin typeface="Cambria Math" charset="0"/>
                        </a:rPr>
                        <m:t> </m:t>
                      </m:r>
                      <m:r>
                        <a:rPr lang="de-DE" b="0" i="1" dirty="0" smtClean="0">
                          <a:latin typeface="Cambria Math" charset="0"/>
                        </a:rPr>
                        <m:t> </m:t>
                      </m:r>
                      <m:r>
                        <a:rPr lang="en-US" i="1" dirty="0" smtClean="0">
                          <a:latin typeface="Cambria Math" charset="0"/>
                        </a:rPr>
                        <m:t> </m:t>
                      </m:r>
                      <m:r>
                        <a:rPr lang="en-US" i="1" dirty="0" smtClean="0">
                          <a:latin typeface="Cambria Math" charset="0"/>
                        </a:rPr>
                        <m:t>𝑛</m:t>
                      </m:r>
                    </m:oMath>
                  </m:oMathPara>
                </a14:m>
                <a:endParaRPr lang="en-US" i="0" dirty="0">
                  <a:latin typeface="+mn-lt"/>
                </a:endParaRPr>
              </a:p>
            </p:txBody>
          </p:sp>
        </mc:Choice>
        <mc:Fallback>
          <p:sp>
            <p:nvSpPr>
              <p:cNvPr id="35847" name="Text Box 6"/>
              <p:cNvSpPr txBox="1">
                <a:spLocks noRot="1" noChangeAspect="1" noMove="1" noResize="1" noEditPoints="1" noAdjustHandles="1" noChangeArrowheads="1" noChangeShapeType="1" noTextEdit="1"/>
              </p:cNvSpPr>
              <p:nvPr/>
            </p:nvSpPr>
            <p:spPr bwMode="auto">
              <a:xfrm>
                <a:off x="1547663" y="2463279"/>
                <a:ext cx="2306659" cy="461665"/>
              </a:xfrm>
              <a:prstGeom prst="rect">
                <a:avLst/>
              </a:prstGeom>
              <a:blipFill rotWithShape="0">
                <a:blip r:embed="rId4"/>
                <a:stretch>
                  <a:fillRect l="-265" t="-103947" b="-12894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854323" y="4708279"/>
                <a:ext cx="1354602" cy="100623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ctrlPr>
                            <a:rPr lang="is-IS" sz="2400" i="1" smtClean="0">
                              <a:latin typeface="Cambria Math" charset="0"/>
                            </a:rPr>
                          </m:ctrlPr>
                        </m:naryPr>
                        <m:sub>
                          <m:r>
                            <m:rPr>
                              <m:brk m:alnAt="23"/>
                            </m:rPr>
                            <a:rPr lang="de-DE" sz="2400" b="0" i="1" smtClean="0">
                              <a:latin typeface="Cambria Math" charset="0"/>
                            </a:rPr>
                            <m:t>𝑖</m:t>
                          </m:r>
                          <m:r>
                            <a:rPr lang="de-DE" sz="2400" b="0" i="1" smtClean="0">
                              <a:latin typeface="Cambria Math" charset="0"/>
                            </a:rPr>
                            <m:t>=1</m:t>
                          </m:r>
                        </m:sub>
                        <m:sup>
                          <m:r>
                            <a:rPr lang="de-DE" sz="2400" b="0" i="1" smtClean="0">
                              <a:latin typeface="Cambria Math" charset="0"/>
                            </a:rPr>
                            <m:t>𝑛</m:t>
                          </m:r>
                        </m:sup>
                        <m:e>
                          <m:sSub>
                            <m:sSubPr>
                              <m:ctrlPr>
                                <a:rPr lang="de-DE" sz="2400" b="0" i="1" smtClean="0">
                                  <a:latin typeface="Cambria Math" charset="0"/>
                                </a:rPr>
                              </m:ctrlPr>
                            </m:sSubPr>
                            <m:e>
                              <m:r>
                                <a:rPr lang="de-DE" sz="2400" b="0" i="1" smtClean="0">
                                  <a:latin typeface="Cambria Math" charset="0"/>
                                </a:rPr>
                                <m:t>𝑥</m:t>
                              </m:r>
                            </m:e>
                            <m:sub>
                              <m:r>
                                <a:rPr lang="de-DE" sz="2400" b="0" i="1" smtClean="0">
                                  <a:latin typeface="Cambria Math" charset="0"/>
                                </a:rPr>
                                <m:t>𝑖</m:t>
                              </m:r>
                            </m:sub>
                          </m:sSub>
                        </m:e>
                      </m:nary>
                      <m:r>
                        <a:rPr lang="de-DE" sz="2400" b="0" i="1" smtClean="0">
                          <a:latin typeface="Cambria Math" charset="0"/>
                        </a:rPr>
                        <m:t>=1</m:t>
                      </m:r>
                    </m:oMath>
                  </m:oMathPara>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3854323" y="4708279"/>
                <a:ext cx="1354602" cy="100623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38112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Change in </a:t>
            </a:r>
            <a:r>
              <a:rPr lang="en-US" dirty="0" smtClean="0">
                <a:latin typeface="+mn-lt"/>
                <a:ea typeface="ＭＳ Ｐゴシック" charset="0"/>
                <a:cs typeface="ＭＳ Ｐゴシック" charset="0"/>
              </a:rPr>
              <a:t>Probability Vector</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1257475" name="Rectangle 3"/>
              <p:cNvSpPr>
                <a:spLocks noGrp="1" noChangeArrowheads="1"/>
              </p:cNvSpPr>
              <p:nvPr>
                <p:ph type="body" idx="1"/>
              </p:nvPr>
            </p:nvSpPr>
            <p:spPr/>
            <p:txBody>
              <a:bodyPr/>
              <a:lstStyle/>
              <a:p>
                <a:r>
                  <a:rPr lang="en-US" dirty="0">
                    <a:ea typeface="ＭＳ Ｐゴシック" charset="0"/>
                    <a:cs typeface="ＭＳ Ｐゴシック" charset="0"/>
                  </a:rPr>
                  <a:t>If the probability vector </a:t>
                </a:r>
                <a:r>
                  <a:rPr lang="en-US" dirty="0" smtClean="0">
                    <a:ea typeface="ＭＳ Ｐゴシック" charset="0"/>
                    <a:cs typeface="ＭＳ Ｐゴシック" charset="0"/>
                  </a:rPr>
                  <a:t>is </a:t>
                </a:r>
                <a14:m>
                  <m:oMath xmlns:m="http://schemas.openxmlformats.org/officeDocument/2006/math">
                    <m:r>
                      <a:rPr lang="de-DE" b="1" i="1">
                        <a:latin typeface="Cambria Math" charset="0"/>
                        <a:ea typeface="ＭＳ Ｐゴシック" charset="0"/>
                      </a:rPr>
                      <m:t>𝒙</m:t>
                    </m:r>
                    <m:r>
                      <a:rPr lang="de-DE" i="1">
                        <a:latin typeface="Cambria Math" charset="0"/>
                        <a:ea typeface="ＭＳ Ｐゴシック" charset="0"/>
                      </a:rPr>
                      <m:t>=(</m:t>
                    </m:r>
                    <m:sSub>
                      <m:sSubPr>
                        <m:ctrlPr>
                          <a:rPr lang="de-DE" i="1">
                            <a:latin typeface="Cambria Math" charset="0"/>
                            <a:ea typeface="ＭＳ Ｐゴシック" charset="0"/>
                          </a:rPr>
                        </m:ctrlPr>
                      </m:sSubPr>
                      <m:e>
                        <m:r>
                          <a:rPr lang="de-DE" i="1">
                            <a:latin typeface="Cambria Math" charset="0"/>
                            <a:ea typeface="ＭＳ Ｐゴシック" charset="0"/>
                          </a:rPr>
                          <m:t>𝑥</m:t>
                        </m:r>
                      </m:e>
                      <m:sub>
                        <m:r>
                          <a:rPr lang="de-DE" i="1">
                            <a:latin typeface="Cambria Math" charset="0"/>
                            <a:ea typeface="ＭＳ Ｐゴシック" charset="0"/>
                          </a:rPr>
                          <m:t>1</m:t>
                        </m:r>
                      </m:sub>
                    </m:sSub>
                    <m:r>
                      <a:rPr lang="de-DE" i="1">
                        <a:latin typeface="Cambria Math" charset="0"/>
                        <a:ea typeface="ＭＳ Ｐゴシック" charset="0"/>
                      </a:rPr>
                      <m:t>,…, </m:t>
                    </m:r>
                    <m:sSub>
                      <m:sSubPr>
                        <m:ctrlPr>
                          <a:rPr lang="de-DE" i="1">
                            <a:latin typeface="Cambria Math" charset="0"/>
                            <a:ea typeface="ＭＳ Ｐゴシック" charset="0"/>
                          </a:rPr>
                        </m:ctrlPr>
                      </m:sSubPr>
                      <m:e>
                        <m:r>
                          <a:rPr lang="de-DE" i="1">
                            <a:latin typeface="Cambria Math" charset="0"/>
                            <a:ea typeface="ＭＳ Ｐゴシック" charset="0"/>
                          </a:rPr>
                          <m:t>𝑥</m:t>
                        </m:r>
                      </m:e>
                      <m:sub>
                        <m:r>
                          <a:rPr lang="de-DE" i="1">
                            <a:latin typeface="Cambria Math" charset="0"/>
                            <a:ea typeface="ＭＳ Ｐゴシック" charset="0"/>
                          </a:rPr>
                          <m:t>𝑛</m:t>
                        </m:r>
                      </m:sub>
                    </m:sSub>
                    <m:r>
                      <a:rPr lang="de-DE" i="1">
                        <a:latin typeface="Cambria Math" charset="0"/>
                        <a:ea typeface="ＭＳ Ｐゴシック" charset="0"/>
                      </a:rPr>
                      <m:t>)</m:t>
                    </m:r>
                  </m:oMath>
                </a14:m>
                <a:r>
                  <a:rPr lang="en-US" i="1" dirty="0">
                    <a:ea typeface="ＭＳ Ｐゴシック" charset="0"/>
                    <a:cs typeface="ＭＳ Ｐゴシック" charset="0"/>
                  </a:rPr>
                  <a:t> </a:t>
                </a:r>
                <a:r>
                  <a:rPr lang="en-US" dirty="0">
                    <a:ea typeface="ＭＳ Ｐゴシック" charset="0"/>
                    <a:cs typeface="ＭＳ Ｐゴシック" charset="0"/>
                  </a:rPr>
                  <a:t>at this step, </a:t>
                </a:r>
                <a:br>
                  <a:rPr lang="en-US" dirty="0">
                    <a:ea typeface="ＭＳ Ｐゴシック" charset="0"/>
                    <a:cs typeface="ＭＳ Ｐゴシック" charset="0"/>
                  </a:rPr>
                </a:br>
                <a:r>
                  <a:rPr lang="en-US" dirty="0">
                    <a:ea typeface="ＭＳ Ｐゴシック" charset="0"/>
                    <a:cs typeface="ＭＳ Ｐゴシック" charset="0"/>
                  </a:rPr>
                  <a:t>what is it at the next step?</a:t>
                </a:r>
              </a:p>
              <a:p>
                <a:r>
                  <a:rPr lang="en-US" dirty="0">
                    <a:ea typeface="ＭＳ Ｐゴシック" charset="0"/>
                    <a:cs typeface="ＭＳ Ｐゴシック" charset="0"/>
                  </a:rPr>
                  <a:t>Recall that row </a:t>
                </a:r>
                <a14:m>
                  <m:oMath xmlns:m="http://schemas.openxmlformats.org/officeDocument/2006/math">
                    <m:r>
                      <a:rPr lang="en-US" i="1" dirty="0" smtClean="0">
                        <a:latin typeface="Cambria Math" charset="0"/>
                        <a:ea typeface="ＭＳ Ｐゴシック" charset="0"/>
                        <a:cs typeface="ＭＳ Ｐゴシック" charset="0"/>
                      </a:rPr>
                      <m:t>𝑖</m:t>
                    </m:r>
                  </m:oMath>
                </a14:m>
                <a:r>
                  <a:rPr lang="en-US" dirty="0">
                    <a:ea typeface="ＭＳ Ｐゴシック" charset="0"/>
                    <a:cs typeface="ＭＳ Ｐゴシック" charset="0"/>
                  </a:rPr>
                  <a:t> of the transition prob. </a:t>
                </a:r>
                <a:r>
                  <a:rPr lang="en-US" dirty="0" smtClean="0">
                    <a:ea typeface="ＭＳ Ｐゴシック" charset="0"/>
                    <a:cs typeface="ＭＳ Ｐゴシック" charset="0"/>
                  </a:rPr>
                  <a:t>matrix </a:t>
                </a:r>
                <a14:m>
                  <m:oMath xmlns:m="http://schemas.openxmlformats.org/officeDocument/2006/math">
                    <m:r>
                      <a:rPr lang="en-US" b="1" i="1" dirty="0" smtClean="0">
                        <a:latin typeface="Cambria Math" charset="0"/>
                        <a:ea typeface="ＭＳ Ｐゴシック" charset="0"/>
                        <a:cs typeface="ＭＳ Ｐゴシック" charset="0"/>
                      </a:rPr>
                      <m:t>𝑷</m:t>
                    </m:r>
                  </m:oMath>
                </a14:m>
                <a:r>
                  <a:rPr lang="en-US" dirty="0">
                    <a:ea typeface="ＭＳ Ｐゴシック" charset="0"/>
                    <a:cs typeface="ＭＳ Ｐゴシック" charset="0"/>
                  </a:rPr>
                  <a:t> tells us where we go next from state </a:t>
                </a:r>
                <a14:m>
                  <m:oMath xmlns:m="http://schemas.openxmlformats.org/officeDocument/2006/math">
                    <m:r>
                      <a:rPr lang="en-US" i="1" dirty="0" smtClean="0">
                        <a:latin typeface="Cambria Math" charset="0"/>
                        <a:ea typeface="ＭＳ Ｐゴシック" charset="0"/>
                        <a:cs typeface="ＭＳ Ｐゴシック" charset="0"/>
                      </a:rPr>
                      <m:t>𝑖</m:t>
                    </m:r>
                  </m:oMath>
                </a14:m>
                <a:r>
                  <a:rPr lang="en-US" dirty="0">
                    <a:ea typeface="ＭＳ Ｐゴシック" charset="0"/>
                    <a:cs typeface="ＭＳ Ｐゴシック" charset="0"/>
                  </a:rPr>
                  <a:t>.</a:t>
                </a:r>
              </a:p>
              <a:p>
                <a:r>
                  <a:rPr lang="en-US" dirty="0">
                    <a:ea typeface="ＭＳ Ｐゴシック" charset="0"/>
                    <a:cs typeface="ＭＳ Ｐゴシック" charset="0"/>
                  </a:rPr>
                  <a:t>So from </a:t>
                </a:r>
                <a14:m>
                  <m:oMath xmlns:m="http://schemas.openxmlformats.org/officeDocument/2006/math">
                    <m:r>
                      <a:rPr lang="en-US" b="1" i="1" dirty="0" smtClean="0">
                        <a:latin typeface="Cambria Math" charset="0"/>
                        <a:ea typeface="ＭＳ Ｐゴシック" charset="0"/>
                        <a:cs typeface="ＭＳ Ｐゴシック" charset="0"/>
                      </a:rPr>
                      <m:t>𝒙</m:t>
                    </m:r>
                  </m:oMath>
                </a14:m>
                <a:r>
                  <a:rPr lang="en-US" dirty="0">
                    <a:ea typeface="ＭＳ Ｐゴシック" charset="0"/>
                    <a:cs typeface="ＭＳ Ｐゴシック" charset="0"/>
                  </a:rPr>
                  <a:t>, our next state is distributed as </a:t>
                </a:r>
                <a14:m>
                  <m:oMath xmlns:m="http://schemas.openxmlformats.org/officeDocument/2006/math">
                    <m:r>
                      <a:rPr lang="en-US" b="1" i="1" dirty="0" smtClean="0">
                        <a:latin typeface="Cambria Math" charset="0"/>
                        <a:ea typeface="ＭＳ Ｐゴシック" charset="0"/>
                        <a:cs typeface="ＭＳ Ｐゴシック" charset="0"/>
                      </a:rPr>
                      <m:t>𝒙𝑷</m:t>
                    </m:r>
                  </m:oMath>
                </a14:m>
                <a:r>
                  <a:rPr lang="en-US" dirty="0">
                    <a:ea typeface="ＭＳ Ｐゴシック" charset="0"/>
                    <a:cs typeface="ＭＳ Ｐゴシック" charset="0"/>
                  </a:rPr>
                  <a:t>.</a:t>
                </a:r>
                <a:endParaRPr lang="en-US" i="1" dirty="0">
                  <a:ea typeface="ＭＳ Ｐゴシック" charset="0"/>
                  <a:cs typeface="ＭＳ Ｐゴシック" charset="0"/>
                </a:endParaRPr>
              </a:p>
            </p:txBody>
          </p:sp>
        </mc:Choice>
        <mc:Fallback>
          <p:sp>
            <p:nvSpPr>
              <p:cNvPr id="1257475" name="Rectangle 3"/>
              <p:cNvSpPr>
                <a:spLocks noGrp="1" noRot="1" noChangeAspect="1" noMove="1" noResize="1" noEditPoints="1" noAdjustHandles="1" noChangeArrowheads="1" noChangeShapeType="1" noTextEdit="1"/>
              </p:cNvSpPr>
              <p:nvPr>
                <p:ph type="body" idx="1"/>
              </p:nvPr>
            </p:nvSpPr>
            <p:spPr>
              <a:blipFill rotWithShape="0">
                <a:blip r:embed="rId3"/>
                <a:stretch>
                  <a:fillRect l="-963" t="-859" r="-222"/>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1652235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Reaching the Steady State</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1260547" name="Rectangle 3"/>
              <p:cNvSpPr>
                <a:spLocks noGrp="1" noChangeArrowheads="1"/>
              </p:cNvSpPr>
              <p:nvPr>
                <p:ph idx="1"/>
              </p:nvPr>
            </p:nvSpPr>
            <p:spPr/>
            <p:txBody>
              <a:bodyPr/>
              <a:lstStyle/>
              <a:p>
                <a:r>
                  <a:rPr lang="en-US" dirty="0" smtClean="0">
                    <a:ea typeface="ＭＳ Ｐゴシック" charset="0"/>
                    <a:cs typeface="ＭＳ Ｐゴシック" charset="0"/>
                  </a:rPr>
                  <a:t>Recall, regardless of where we start, we eventually reach the steady state </a:t>
                </a:r>
                <a14:m>
                  <m:oMath xmlns:m="http://schemas.openxmlformats.org/officeDocument/2006/math">
                    <m:r>
                      <a:rPr lang="en-US" b="1" i="1" dirty="0" smtClean="0">
                        <a:latin typeface="Cambria Math" charset="0"/>
                        <a:ea typeface="ＭＳ Ｐゴシック" charset="0"/>
                        <a:cs typeface="ＭＳ Ｐゴシック" charset="0"/>
                      </a:rPr>
                      <m:t>𝒂</m:t>
                    </m:r>
                  </m:oMath>
                </a14:m>
                <a:r>
                  <a:rPr lang="en-US" dirty="0">
                    <a:ea typeface="ＭＳ Ｐゴシック" charset="0"/>
                    <a:cs typeface="ＭＳ Ｐゴシック" charset="0"/>
                  </a:rPr>
                  <a:t>.</a:t>
                </a:r>
              </a:p>
              <a:p>
                <a:r>
                  <a:rPr lang="en-US" dirty="0">
                    <a:ea typeface="ＭＳ Ｐゴシック" charset="0"/>
                    <a:cs typeface="ＭＳ Ｐゴシック" charset="0"/>
                  </a:rPr>
                  <a:t>Start with any distribution (say </a:t>
                </a:r>
                <a14:m>
                  <m:oMath xmlns:m="http://schemas.openxmlformats.org/officeDocument/2006/math">
                    <m:r>
                      <a:rPr lang="en-US" b="1" i="1" dirty="0" smtClean="0">
                        <a:latin typeface="Cambria Math" charset="0"/>
                        <a:ea typeface="ＭＳ Ｐゴシック" charset="0"/>
                        <a:cs typeface="ＭＳ Ｐゴシック" charset="0"/>
                      </a:rPr>
                      <m:t>𝒙</m:t>
                    </m:r>
                    <m:r>
                      <a:rPr lang="en-US" i="1" dirty="0">
                        <a:latin typeface="Cambria Math" charset="0"/>
                        <a:ea typeface="ＭＳ Ｐゴシック" charset="0"/>
                        <a:cs typeface="ＭＳ Ｐゴシック" charset="0"/>
                      </a:rPr>
                      <m:t>=(10…0)</m:t>
                    </m:r>
                  </m:oMath>
                </a14:m>
                <a:r>
                  <a:rPr lang="en-US" dirty="0">
                    <a:ea typeface="ＭＳ Ｐゴシック" charset="0"/>
                    <a:cs typeface="ＭＳ Ｐゴシック" charset="0"/>
                  </a:rPr>
                  <a:t>).</a:t>
                </a:r>
              </a:p>
              <a:p>
                <a:r>
                  <a:rPr lang="en-US" dirty="0">
                    <a:ea typeface="ＭＳ Ｐゴシック" charset="0"/>
                    <a:cs typeface="ＭＳ Ｐゴシック" charset="0"/>
                  </a:rPr>
                  <a:t>After one step, we’re at </a:t>
                </a:r>
                <a14:m>
                  <m:oMath xmlns:m="http://schemas.openxmlformats.org/officeDocument/2006/math">
                    <m:r>
                      <a:rPr lang="en-US" b="1" i="1" dirty="0" smtClean="0">
                        <a:latin typeface="Cambria Math" charset="0"/>
                        <a:ea typeface="ＭＳ Ｐゴシック" charset="0"/>
                        <a:cs typeface="ＭＳ Ｐゴシック" charset="0"/>
                      </a:rPr>
                      <m:t>𝒙𝑷</m:t>
                    </m:r>
                  </m:oMath>
                </a14:m>
                <a:r>
                  <a:rPr lang="en-US" dirty="0">
                    <a:ea typeface="ＭＳ Ｐゴシック" charset="0"/>
                    <a:cs typeface="ＭＳ Ｐゴシック" charset="0"/>
                  </a:rPr>
                  <a:t>;</a:t>
                </a:r>
              </a:p>
              <a:p>
                <a:r>
                  <a:rPr lang="en-US" dirty="0">
                    <a:ea typeface="ＭＳ Ｐゴシック" charset="0"/>
                    <a:cs typeface="ＭＳ Ｐゴシック" charset="0"/>
                  </a:rPr>
                  <a:t>after two steps at </a:t>
                </a:r>
                <a14:m>
                  <m:oMath xmlns:m="http://schemas.openxmlformats.org/officeDocument/2006/math">
                    <m:r>
                      <a:rPr lang="en-US" b="1" i="1" dirty="0" smtClean="0">
                        <a:latin typeface="Cambria Math" charset="0"/>
                        <a:ea typeface="ＭＳ Ｐゴシック" charset="0"/>
                        <a:cs typeface="ＭＳ Ｐゴシック" charset="0"/>
                      </a:rPr>
                      <m:t>𝒙</m:t>
                    </m:r>
                    <m:sSup>
                      <m:sSupPr>
                        <m:ctrlPr>
                          <a:rPr lang="de-DE" b="1" i="1" dirty="0" smtClean="0">
                            <a:latin typeface="Cambria Math" charset="0"/>
                            <a:ea typeface="ＭＳ Ｐゴシック" charset="0"/>
                            <a:cs typeface="ＭＳ Ｐゴシック" charset="0"/>
                          </a:rPr>
                        </m:ctrlPr>
                      </m:sSupPr>
                      <m:e>
                        <m:r>
                          <a:rPr lang="en-US" b="1" i="1" dirty="0" smtClean="0">
                            <a:latin typeface="Cambria Math" charset="0"/>
                            <a:ea typeface="ＭＳ Ｐゴシック" charset="0"/>
                            <a:cs typeface="ＭＳ Ｐゴシック" charset="0"/>
                          </a:rPr>
                          <m:t>𝑷</m:t>
                        </m:r>
                      </m:e>
                      <m:sup>
                        <m:r>
                          <a:rPr lang="de-DE" b="1" i="1" dirty="0" smtClean="0">
                            <a:latin typeface="Cambria Math" charset="0"/>
                            <a:ea typeface="ＭＳ Ｐゴシック" charset="0"/>
                          </a:rPr>
                          <m:t>𝟐</m:t>
                        </m:r>
                      </m:sup>
                    </m:sSup>
                  </m:oMath>
                </a14:m>
                <a:r>
                  <a:rPr lang="en-US" dirty="0">
                    <a:ea typeface="ＭＳ Ｐゴシック" charset="0"/>
                    <a:cs typeface="ＭＳ Ｐゴシック" charset="0"/>
                  </a:rPr>
                  <a:t> , then </a:t>
                </a:r>
                <a14:m>
                  <m:oMath xmlns:m="http://schemas.openxmlformats.org/officeDocument/2006/math">
                    <m:r>
                      <a:rPr lang="en-US" b="1" i="1" dirty="0" smtClean="0">
                        <a:latin typeface="Cambria Math" charset="0"/>
                        <a:ea typeface="ＭＳ Ｐゴシック" charset="0"/>
                        <a:cs typeface="ＭＳ Ｐゴシック" charset="0"/>
                      </a:rPr>
                      <m:t>𝒙</m:t>
                    </m:r>
                    <m:sSup>
                      <m:sSupPr>
                        <m:ctrlPr>
                          <a:rPr lang="de-DE" b="1" i="1" dirty="0" smtClean="0">
                            <a:latin typeface="Cambria Math" charset="0"/>
                            <a:ea typeface="ＭＳ Ｐゴシック" charset="0"/>
                            <a:cs typeface="ＭＳ Ｐゴシック" charset="0"/>
                          </a:rPr>
                        </m:ctrlPr>
                      </m:sSupPr>
                      <m:e>
                        <m:r>
                          <a:rPr lang="en-US" b="1" i="1" dirty="0" smtClean="0">
                            <a:latin typeface="Cambria Math" charset="0"/>
                            <a:ea typeface="ＭＳ Ｐゴシック" charset="0"/>
                            <a:cs typeface="ＭＳ Ｐゴシック" charset="0"/>
                          </a:rPr>
                          <m:t>𝑷</m:t>
                        </m:r>
                      </m:e>
                      <m:sup>
                        <m:r>
                          <a:rPr lang="de-DE" b="1" i="1" dirty="0" smtClean="0">
                            <a:latin typeface="Cambria Math" charset="0"/>
                            <a:ea typeface="ＭＳ Ｐゴシック" charset="0"/>
                          </a:rPr>
                          <m:t>𝟑</m:t>
                        </m:r>
                      </m:sup>
                    </m:sSup>
                  </m:oMath>
                </a14:m>
                <a:r>
                  <a:rPr lang="en-US" dirty="0">
                    <a:ea typeface="ＭＳ Ｐゴシック" charset="0"/>
                    <a:cs typeface="ＭＳ Ｐゴシック" charset="0"/>
                  </a:rPr>
                  <a:t> and so on.</a:t>
                </a:r>
              </a:p>
              <a:p>
                <a:r>
                  <a:rPr lang="en-US" dirty="0">
                    <a:ea typeface="ＭＳ Ｐゴシック" charset="0"/>
                    <a:cs typeface="ＭＳ Ｐゴシック" charset="0"/>
                  </a:rPr>
                  <a:t>“Eventually” means for “large” </a:t>
                </a:r>
                <a14:m>
                  <m:oMath xmlns:m="http://schemas.openxmlformats.org/officeDocument/2006/math">
                    <m:r>
                      <a:rPr lang="en-US" i="1" dirty="0" smtClean="0">
                        <a:latin typeface="Cambria Math" charset="0"/>
                        <a:ea typeface="ＭＳ Ｐゴシック" charset="0"/>
                        <a:cs typeface="ＭＳ Ｐゴシック" charset="0"/>
                      </a:rPr>
                      <m:t>𝑘</m:t>
                    </m:r>
                  </m:oMath>
                </a14:m>
                <a:r>
                  <a:rPr lang="en-US" dirty="0">
                    <a:ea typeface="ＭＳ Ｐゴシック" charset="0"/>
                    <a:cs typeface="ＭＳ Ｐゴシック" charset="0"/>
                  </a:rPr>
                  <a:t>, </a:t>
                </a:r>
                <a14:m>
                  <m:oMath xmlns:m="http://schemas.openxmlformats.org/officeDocument/2006/math">
                    <m:r>
                      <a:rPr lang="en-US" b="1" i="1" dirty="0" smtClean="0">
                        <a:latin typeface="Cambria Math" charset="0"/>
                        <a:ea typeface="ＭＳ Ｐゴシック" charset="0"/>
                        <a:cs typeface="ＭＳ Ｐゴシック" charset="0"/>
                      </a:rPr>
                      <m:t>𝒙</m:t>
                    </m:r>
                    <m:sSup>
                      <m:sSupPr>
                        <m:ctrlPr>
                          <a:rPr lang="de-DE" b="1" i="1" dirty="0" smtClean="0">
                            <a:latin typeface="Cambria Math" charset="0"/>
                            <a:ea typeface="ＭＳ Ｐゴシック" charset="0"/>
                            <a:cs typeface="ＭＳ Ｐゴシック" charset="0"/>
                          </a:rPr>
                        </m:ctrlPr>
                      </m:sSupPr>
                      <m:e>
                        <m:r>
                          <a:rPr lang="en-US" b="1" i="1" dirty="0" smtClean="0">
                            <a:latin typeface="Cambria Math" charset="0"/>
                            <a:ea typeface="ＭＳ Ｐゴシック" charset="0"/>
                            <a:cs typeface="ＭＳ Ｐゴシック" charset="0"/>
                          </a:rPr>
                          <m:t>𝑷</m:t>
                        </m:r>
                      </m:e>
                      <m:sup>
                        <m:r>
                          <a:rPr lang="de-DE" b="0" i="1" dirty="0" smtClean="0">
                            <a:latin typeface="Cambria Math" charset="0"/>
                            <a:ea typeface="ＭＳ Ｐゴシック" charset="0"/>
                          </a:rPr>
                          <m:t>𝑘</m:t>
                        </m:r>
                      </m:sup>
                    </m:sSup>
                    <m:r>
                      <a:rPr lang="de-DE" b="1" i="1" dirty="0" smtClean="0">
                        <a:latin typeface="Cambria Math" charset="0"/>
                        <a:ea typeface="ＭＳ Ｐゴシック" charset="0"/>
                      </a:rPr>
                      <m:t>=</m:t>
                    </m:r>
                    <m:r>
                      <a:rPr lang="de-DE" b="1" i="1" dirty="0" smtClean="0">
                        <a:latin typeface="Cambria Math" charset="0"/>
                        <a:ea typeface="ＭＳ Ｐゴシック" charset="0"/>
                      </a:rPr>
                      <m:t>𝒂</m:t>
                    </m:r>
                  </m:oMath>
                </a14:m>
                <a:r>
                  <a:rPr lang="en-US" dirty="0" smtClean="0">
                    <a:ea typeface="ＭＳ Ｐゴシック" charset="0"/>
                    <a:cs typeface="ＭＳ Ｐゴシック" charset="0"/>
                  </a:rPr>
                  <a:t>.</a:t>
                </a:r>
                <a:endParaRPr lang="en-US" dirty="0">
                  <a:ea typeface="ＭＳ Ｐゴシック" charset="0"/>
                  <a:cs typeface="ＭＳ Ｐゴシック" charset="0"/>
                </a:endParaRPr>
              </a:p>
              <a:p>
                <a:r>
                  <a:rPr lang="en-US" dirty="0">
                    <a:ea typeface="ＭＳ Ｐゴシック" charset="0"/>
                    <a:cs typeface="ＭＳ Ｐゴシック" charset="0"/>
                  </a:rPr>
                  <a:t>Algorithm: multiply </a:t>
                </a:r>
                <a14:m>
                  <m:oMath xmlns:m="http://schemas.openxmlformats.org/officeDocument/2006/math">
                    <m:r>
                      <a:rPr lang="en-US" b="1" i="1" dirty="0" smtClean="0">
                        <a:latin typeface="Cambria Math" charset="0"/>
                        <a:ea typeface="ＭＳ Ｐゴシック" charset="0"/>
                        <a:cs typeface="ＭＳ Ｐゴシック" charset="0"/>
                      </a:rPr>
                      <m:t>𝒙</m:t>
                    </m:r>
                  </m:oMath>
                </a14:m>
                <a:r>
                  <a:rPr lang="en-US" dirty="0">
                    <a:ea typeface="ＭＳ Ｐゴシック" charset="0"/>
                    <a:cs typeface="ＭＳ Ｐゴシック" charset="0"/>
                  </a:rPr>
                  <a:t> by increasing powers of </a:t>
                </a:r>
                <a14:m>
                  <m:oMath xmlns:m="http://schemas.openxmlformats.org/officeDocument/2006/math">
                    <m:r>
                      <a:rPr lang="en-US" b="1" i="1" dirty="0" smtClean="0">
                        <a:latin typeface="Cambria Math" charset="0"/>
                        <a:ea typeface="ＭＳ Ｐゴシック" charset="0"/>
                        <a:cs typeface="ＭＳ Ｐゴシック" charset="0"/>
                      </a:rPr>
                      <m:t>𝑷</m:t>
                    </m:r>
                  </m:oMath>
                </a14:m>
                <a:r>
                  <a:rPr lang="en-US" dirty="0">
                    <a:ea typeface="ＭＳ Ｐゴシック" charset="0"/>
                    <a:cs typeface="ＭＳ Ｐゴシック" charset="0"/>
                  </a:rPr>
                  <a:t> until the product looks stable.</a:t>
                </a:r>
              </a:p>
            </p:txBody>
          </p:sp>
        </mc:Choice>
        <mc:Fallback>
          <p:sp>
            <p:nvSpPr>
              <p:cNvPr id="1260547" name="Rectangle 3"/>
              <p:cNvSpPr>
                <a:spLocks noGrp="1" noRot="1" noChangeAspect="1" noMove="1" noResize="1" noEditPoints="1" noAdjustHandles="1" noChangeArrowheads="1" noChangeShapeType="1" noTextEdit="1"/>
              </p:cNvSpPr>
              <p:nvPr>
                <p:ph idx="1"/>
              </p:nvPr>
            </p:nvSpPr>
            <p:spPr>
              <a:blipFill rotWithShape="0">
                <a:blip r:embed="rId2"/>
                <a:stretch>
                  <a:fillRect l="-963" t="-982" r="-1926"/>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22</a:t>
            </a:fld>
            <a:endParaRPr lang="de-DE" dirty="0"/>
          </a:p>
        </p:txBody>
      </p:sp>
    </p:spTree>
    <p:extLst>
      <p:ext uri="{BB962C8B-B14F-4D97-AF65-F5344CB8AC3E}">
        <p14:creationId xmlns:p14="http://schemas.microsoft.com/office/powerpoint/2010/main" val="313684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How </a:t>
            </a:r>
            <a:r>
              <a:rPr lang="en-US" dirty="0" smtClean="0">
                <a:latin typeface="+mn-lt"/>
                <a:ea typeface="ＭＳ Ｐゴシック" charset="0"/>
                <a:cs typeface="ＭＳ Ｐゴシック" charset="0"/>
              </a:rPr>
              <a:t>Do We Compute This Vector</a:t>
            </a:r>
            <a:r>
              <a:rPr lang="en-US" dirty="0">
                <a:latin typeface="+mn-lt"/>
                <a:ea typeface="ＭＳ Ｐゴシック" charset="0"/>
                <a:cs typeface="ＭＳ Ｐゴシック" charset="0"/>
              </a:rPr>
              <a:t>?</a:t>
            </a:r>
          </a:p>
        </p:txBody>
      </p:sp>
      <mc:AlternateContent xmlns:mc="http://schemas.openxmlformats.org/markup-compatibility/2006">
        <mc:Choice xmlns:a14="http://schemas.microsoft.com/office/drawing/2010/main" Requires="a14">
          <p:sp>
            <p:nvSpPr>
              <p:cNvPr id="1259523" name="Rectangle 3"/>
              <p:cNvSpPr>
                <a:spLocks noGrp="1" noChangeArrowheads="1"/>
              </p:cNvSpPr>
              <p:nvPr>
                <p:ph idx="1"/>
              </p:nvPr>
            </p:nvSpPr>
            <p:spPr/>
            <p:txBody>
              <a:bodyPr/>
              <a:lstStyle/>
              <a:p>
                <a:r>
                  <a:rPr lang="en-US" dirty="0" smtClean="0">
                    <a:ea typeface="ＭＳ Ｐゴシック" charset="0"/>
                  </a:rPr>
                  <a:t>Let </a:t>
                </a:r>
                <a14:m>
                  <m:oMath xmlns:m="http://schemas.openxmlformats.org/officeDocument/2006/math">
                    <m:r>
                      <a:rPr lang="de-DE" b="1" i="1" smtClean="0">
                        <a:latin typeface="Cambria Math" charset="0"/>
                        <a:ea typeface="ＭＳ Ｐゴシック" charset="0"/>
                      </a:rPr>
                      <m:t>𝒂</m:t>
                    </m:r>
                    <m:r>
                      <a:rPr lang="de-DE" i="1">
                        <a:latin typeface="Cambria Math" charset="0"/>
                        <a:ea typeface="ＭＳ Ｐゴシック" charset="0"/>
                      </a:rPr>
                      <m:t>=(</m:t>
                    </m:r>
                    <m:sSub>
                      <m:sSubPr>
                        <m:ctrlPr>
                          <a:rPr lang="de-DE" i="1">
                            <a:latin typeface="Cambria Math" charset="0"/>
                            <a:ea typeface="ＭＳ Ｐゴシック" charset="0"/>
                          </a:rPr>
                        </m:ctrlPr>
                      </m:sSubPr>
                      <m:e>
                        <m:r>
                          <a:rPr lang="de-DE" b="0" i="1" smtClean="0">
                            <a:latin typeface="Cambria Math" charset="0"/>
                            <a:ea typeface="ＭＳ Ｐゴシック" charset="0"/>
                          </a:rPr>
                          <m:t>𝑎</m:t>
                        </m:r>
                      </m:e>
                      <m:sub>
                        <m:r>
                          <a:rPr lang="de-DE" i="1">
                            <a:latin typeface="Cambria Math" charset="0"/>
                            <a:ea typeface="ＭＳ Ｐゴシック" charset="0"/>
                          </a:rPr>
                          <m:t>1</m:t>
                        </m:r>
                      </m:sub>
                    </m:sSub>
                    <m:r>
                      <a:rPr lang="de-DE" i="1">
                        <a:latin typeface="Cambria Math" charset="0"/>
                        <a:ea typeface="ＭＳ Ｐゴシック" charset="0"/>
                      </a:rPr>
                      <m:t>,…, </m:t>
                    </m:r>
                    <m:sSub>
                      <m:sSubPr>
                        <m:ctrlPr>
                          <a:rPr lang="de-DE" i="1">
                            <a:latin typeface="Cambria Math" charset="0"/>
                            <a:ea typeface="ＭＳ Ｐゴシック" charset="0"/>
                          </a:rPr>
                        </m:ctrlPr>
                      </m:sSubPr>
                      <m:e>
                        <m:r>
                          <a:rPr lang="de-DE" b="0" i="1" smtClean="0">
                            <a:latin typeface="Cambria Math" charset="0"/>
                            <a:ea typeface="ＭＳ Ｐゴシック" charset="0"/>
                          </a:rPr>
                          <m:t>𝑎</m:t>
                        </m:r>
                      </m:e>
                      <m:sub>
                        <m:r>
                          <a:rPr lang="de-DE" i="1">
                            <a:latin typeface="Cambria Math" charset="0"/>
                            <a:ea typeface="ＭＳ Ｐゴシック" charset="0"/>
                          </a:rPr>
                          <m:t>𝑛</m:t>
                        </m:r>
                      </m:sub>
                    </m:sSub>
                    <m:r>
                      <a:rPr lang="de-DE" i="1">
                        <a:latin typeface="Cambria Math" charset="0"/>
                        <a:ea typeface="ＭＳ Ｐゴシック" charset="0"/>
                      </a:rPr>
                      <m:t>)</m:t>
                    </m:r>
                  </m:oMath>
                </a14:m>
                <a:r>
                  <a:rPr lang="en-US" dirty="0">
                    <a:ea typeface="ＭＳ Ｐゴシック" charset="0"/>
                  </a:rPr>
                  <a:t> denote the row vector of steady-state probabilities.</a:t>
                </a:r>
              </a:p>
              <a:p>
                <a:r>
                  <a:rPr lang="en-US" dirty="0">
                    <a:ea typeface="ＭＳ Ｐゴシック" charset="0"/>
                  </a:rPr>
                  <a:t>If we our current position is described by </a:t>
                </a:r>
                <a14:m>
                  <m:oMath xmlns:m="http://schemas.openxmlformats.org/officeDocument/2006/math">
                    <m:r>
                      <a:rPr lang="en-US" b="1" i="1" dirty="0" smtClean="0">
                        <a:latin typeface="Cambria Math" charset="0"/>
                        <a:ea typeface="ＭＳ Ｐゴシック" charset="0"/>
                      </a:rPr>
                      <m:t>𝒂</m:t>
                    </m:r>
                  </m:oMath>
                </a14:m>
                <a:r>
                  <a:rPr lang="en-US" dirty="0">
                    <a:ea typeface="ＭＳ Ｐゴシック" charset="0"/>
                  </a:rPr>
                  <a:t>, then the next step is distributed as </a:t>
                </a:r>
                <a14:m>
                  <m:oMath xmlns:m="http://schemas.openxmlformats.org/officeDocument/2006/math">
                    <m:r>
                      <a:rPr lang="en-US" b="1" i="1" dirty="0" smtClean="0">
                        <a:latin typeface="Cambria Math" charset="0"/>
                        <a:ea typeface="ＭＳ Ｐゴシック" charset="0"/>
                      </a:rPr>
                      <m:t>𝒂𝑷</m:t>
                    </m:r>
                  </m:oMath>
                </a14:m>
                <a:r>
                  <a:rPr lang="en-US" dirty="0" err="1">
                    <a:ea typeface="ＭＳ Ｐゴシック" charset="0"/>
                  </a:rPr>
                  <a:t>.</a:t>
                </a:r>
                <a:endParaRPr lang="en-US" dirty="0">
                  <a:ea typeface="ＭＳ Ｐゴシック" charset="0"/>
                </a:endParaRPr>
              </a:p>
              <a:p>
                <a:r>
                  <a:rPr lang="en-US" dirty="0">
                    <a:ea typeface="ＭＳ Ｐゴシック" charset="0"/>
                  </a:rPr>
                  <a:t>But </a:t>
                </a:r>
                <a14:m>
                  <m:oMath xmlns:m="http://schemas.openxmlformats.org/officeDocument/2006/math">
                    <m:r>
                      <a:rPr lang="en-US" b="1" i="1" dirty="0" smtClean="0">
                        <a:latin typeface="Cambria Math" charset="0"/>
                        <a:ea typeface="ＭＳ Ｐゴシック" charset="0"/>
                      </a:rPr>
                      <m:t>𝒂</m:t>
                    </m:r>
                  </m:oMath>
                </a14:m>
                <a:r>
                  <a:rPr lang="en-US" dirty="0">
                    <a:ea typeface="ＭＳ Ｐゴシック" charset="0"/>
                  </a:rPr>
                  <a:t> is the steady state, so </a:t>
                </a:r>
                <a14:m>
                  <m:oMath xmlns:m="http://schemas.openxmlformats.org/officeDocument/2006/math">
                    <m:r>
                      <a:rPr lang="en-US" b="1" i="1" dirty="0" smtClean="0">
                        <a:latin typeface="Cambria Math" charset="0"/>
                        <a:ea typeface="ＭＳ Ｐゴシック" charset="0"/>
                      </a:rPr>
                      <m:t>𝒂</m:t>
                    </m:r>
                    <m:r>
                      <a:rPr lang="en-US" i="1" dirty="0">
                        <a:latin typeface="Cambria Math" charset="0"/>
                        <a:ea typeface="ＭＳ Ｐゴシック" charset="0"/>
                      </a:rPr>
                      <m:t>=</m:t>
                    </m:r>
                    <m:r>
                      <a:rPr lang="en-US" b="1" i="1" dirty="0" err="1">
                        <a:latin typeface="Cambria Math" charset="0"/>
                        <a:ea typeface="ＭＳ Ｐゴシック" charset="0"/>
                      </a:rPr>
                      <m:t>𝒂𝑷</m:t>
                    </m:r>
                  </m:oMath>
                </a14:m>
                <a:r>
                  <a:rPr lang="en-US" dirty="0" err="1">
                    <a:ea typeface="ＭＳ Ｐゴシック" charset="0"/>
                  </a:rPr>
                  <a:t>.</a:t>
                </a:r>
                <a:endParaRPr lang="en-US" dirty="0">
                  <a:ea typeface="ＭＳ Ｐゴシック" charset="0"/>
                </a:endParaRPr>
              </a:p>
              <a:p>
                <a:r>
                  <a:rPr lang="en-US" dirty="0">
                    <a:ea typeface="ＭＳ Ｐゴシック" charset="0"/>
                  </a:rPr>
                  <a:t>Solving this matrix equation gives us </a:t>
                </a:r>
                <a14:m>
                  <m:oMath xmlns:m="http://schemas.openxmlformats.org/officeDocument/2006/math">
                    <m:r>
                      <a:rPr lang="en-US" b="1" i="1" dirty="0" smtClean="0">
                        <a:latin typeface="Cambria Math" charset="0"/>
                        <a:ea typeface="ＭＳ Ｐゴシック" charset="0"/>
                      </a:rPr>
                      <m:t>𝒂</m:t>
                    </m:r>
                  </m:oMath>
                </a14:m>
                <a:r>
                  <a:rPr lang="en-US" dirty="0">
                    <a:ea typeface="ＭＳ Ｐゴシック" charset="0"/>
                  </a:rPr>
                  <a:t>.</a:t>
                </a:r>
              </a:p>
              <a:p>
                <a:pPr lvl="1"/>
                <a:r>
                  <a:rPr lang="en-US" sz="2400" dirty="0" smtClean="0">
                    <a:ea typeface="ＭＳ Ｐゴシック" charset="0"/>
                  </a:rPr>
                  <a:t>So, </a:t>
                </a:r>
                <a14:m>
                  <m:oMath xmlns:m="http://schemas.openxmlformats.org/officeDocument/2006/math">
                    <m:r>
                      <a:rPr lang="en-US" sz="2400" b="1" i="1" dirty="0" smtClean="0">
                        <a:latin typeface="Cambria Math" charset="0"/>
                        <a:ea typeface="ＭＳ Ｐゴシック" charset="0"/>
                      </a:rPr>
                      <m:t>𝒂</m:t>
                    </m:r>
                  </m:oMath>
                </a14:m>
                <a:r>
                  <a:rPr lang="en-US" sz="2400" dirty="0">
                    <a:ea typeface="ＭＳ Ｐゴシック" charset="0"/>
                  </a:rPr>
                  <a:t> is the (left) eigenvector for </a:t>
                </a:r>
                <a14:m>
                  <m:oMath xmlns:m="http://schemas.openxmlformats.org/officeDocument/2006/math">
                    <m:r>
                      <a:rPr lang="en-US" sz="2400" b="1" i="1" dirty="0" smtClean="0">
                        <a:latin typeface="Cambria Math" charset="0"/>
                        <a:ea typeface="ＭＳ Ｐゴシック" charset="0"/>
                      </a:rPr>
                      <m:t>𝑷</m:t>
                    </m:r>
                  </m:oMath>
                </a14:m>
                <a:r>
                  <a:rPr lang="en-US" sz="2400" dirty="0">
                    <a:ea typeface="ＭＳ Ｐゴシック" charset="0"/>
                  </a:rPr>
                  <a:t>.</a:t>
                </a:r>
              </a:p>
              <a:p>
                <a:pPr lvl="1"/>
                <a:r>
                  <a:rPr lang="en-US" sz="2400" dirty="0">
                    <a:ea typeface="ＭＳ Ｐゴシック" charset="0"/>
                  </a:rPr>
                  <a:t>(Corresponds to the “principal” eigenvector of </a:t>
                </a:r>
                <a14:m>
                  <m:oMath xmlns:m="http://schemas.openxmlformats.org/officeDocument/2006/math">
                    <m:r>
                      <a:rPr lang="en-US" sz="2400" b="1" i="1" dirty="0" smtClean="0">
                        <a:latin typeface="Cambria Math" charset="0"/>
                        <a:ea typeface="ＭＳ Ｐゴシック" charset="0"/>
                      </a:rPr>
                      <m:t>𝑷</m:t>
                    </m:r>
                  </m:oMath>
                </a14:m>
                <a:r>
                  <a:rPr lang="en-US" sz="2400" b="1" dirty="0">
                    <a:ea typeface="ＭＳ Ｐゴシック" charset="0"/>
                  </a:rPr>
                  <a:t> </a:t>
                </a:r>
                <a:r>
                  <a:rPr lang="en-US" sz="2400" dirty="0">
                    <a:ea typeface="ＭＳ Ｐゴシック" charset="0"/>
                  </a:rPr>
                  <a:t>with the largest eigenvalue.)</a:t>
                </a:r>
              </a:p>
              <a:p>
                <a:pPr lvl="1"/>
                <a:r>
                  <a:rPr lang="en-US" sz="2400" dirty="0">
                    <a:ea typeface="ＭＳ Ｐゴシック" charset="0"/>
                  </a:rPr>
                  <a:t>Transition probability matrices always have largest eigenvalue 1.</a:t>
                </a:r>
              </a:p>
            </p:txBody>
          </p:sp>
        </mc:Choice>
        <mc:Fallback>
          <p:sp>
            <p:nvSpPr>
              <p:cNvPr id="1259523" name="Rectangle 3"/>
              <p:cNvSpPr>
                <a:spLocks noGrp="1" noRot="1" noChangeAspect="1" noMove="1" noResize="1" noEditPoints="1" noAdjustHandles="1" noChangeArrowheads="1" noChangeShapeType="1" noTextEdit="1"/>
              </p:cNvSpPr>
              <p:nvPr>
                <p:ph idx="1"/>
              </p:nvPr>
            </p:nvSpPr>
            <p:spPr>
              <a:blipFill rotWithShape="0">
                <a:blip r:embed="rId2"/>
                <a:stretch>
                  <a:fillRect l="-963" t="-982" r="-889"/>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3508865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Steady </a:t>
            </a:r>
            <a:r>
              <a:rPr lang="en-US" dirty="0" smtClean="0">
                <a:latin typeface="+mn-lt"/>
                <a:ea typeface="ＭＳ Ｐゴシック" charset="0"/>
                <a:cs typeface="ＭＳ Ｐゴシック" charset="0"/>
              </a:rPr>
              <a:t>State Example</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37891" name="Rectangle 3"/>
              <p:cNvSpPr>
                <a:spLocks noGrp="1" noChangeArrowheads="1"/>
              </p:cNvSpPr>
              <p:nvPr>
                <p:ph idx="1"/>
              </p:nvPr>
            </p:nvSpPr>
            <p:spPr/>
            <p:txBody>
              <a:bodyPr/>
              <a:lstStyle/>
              <a:p>
                <a:r>
                  <a:rPr lang="en-US" dirty="0" smtClean="0">
                    <a:ea typeface="ＭＳ Ｐゴシック" charset="0"/>
                  </a:rPr>
                  <a:t>The steady state looks like a vector of probabilities </a:t>
                </a:r>
                <a:br>
                  <a:rPr lang="en-US" dirty="0" smtClean="0">
                    <a:ea typeface="ＭＳ Ｐゴシック" charset="0"/>
                  </a:rPr>
                </a:br>
                <a14:m>
                  <m:oMath xmlns:m="http://schemas.openxmlformats.org/officeDocument/2006/math">
                    <m:r>
                      <a:rPr lang="de-DE" b="1" i="1" smtClean="0">
                        <a:latin typeface="Cambria Math" charset="0"/>
                        <a:ea typeface="ＭＳ Ｐゴシック" charset="0"/>
                      </a:rPr>
                      <m:t>𝒂</m:t>
                    </m:r>
                    <m:r>
                      <a:rPr lang="de-DE" i="1">
                        <a:latin typeface="Cambria Math" charset="0"/>
                        <a:ea typeface="ＭＳ Ｐゴシック" charset="0"/>
                      </a:rPr>
                      <m:t>=(</m:t>
                    </m:r>
                    <m:sSub>
                      <m:sSubPr>
                        <m:ctrlPr>
                          <a:rPr lang="de-DE" i="1">
                            <a:latin typeface="Cambria Math" charset="0"/>
                            <a:ea typeface="ＭＳ Ｐゴシック" charset="0"/>
                          </a:rPr>
                        </m:ctrlPr>
                      </m:sSubPr>
                      <m:e>
                        <m:r>
                          <a:rPr lang="de-DE" b="0" i="1" smtClean="0">
                            <a:latin typeface="Cambria Math" charset="0"/>
                            <a:ea typeface="ＭＳ Ｐゴシック" charset="0"/>
                          </a:rPr>
                          <m:t>𝑎</m:t>
                        </m:r>
                      </m:e>
                      <m:sub>
                        <m:r>
                          <a:rPr lang="de-DE" i="1">
                            <a:latin typeface="Cambria Math" charset="0"/>
                            <a:ea typeface="ＭＳ Ｐゴシック" charset="0"/>
                          </a:rPr>
                          <m:t>1</m:t>
                        </m:r>
                      </m:sub>
                    </m:sSub>
                    <m:r>
                      <a:rPr lang="de-DE" i="1">
                        <a:latin typeface="Cambria Math" charset="0"/>
                        <a:ea typeface="ＭＳ Ｐゴシック" charset="0"/>
                      </a:rPr>
                      <m:t>,…, </m:t>
                    </m:r>
                    <m:sSub>
                      <m:sSubPr>
                        <m:ctrlPr>
                          <a:rPr lang="de-DE" i="1">
                            <a:latin typeface="Cambria Math" charset="0"/>
                            <a:ea typeface="ＭＳ Ｐゴシック" charset="0"/>
                          </a:rPr>
                        </m:ctrlPr>
                      </m:sSubPr>
                      <m:e>
                        <m:r>
                          <a:rPr lang="de-DE" b="0" i="1" smtClean="0">
                            <a:latin typeface="Cambria Math" charset="0"/>
                            <a:ea typeface="ＭＳ Ｐゴシック" charset="0"/>
                          </a:rPr>
                          <m:t>𝑎</m:t>
                        </m:r>
                      </m:e>
                      <m:sub>
                        <m:r>
                          <a:rPr lang="de-DE" i="1">
                            <a:latin typeface="Cambria Math" charset="0"/>
                            <a:ea typeface="ＭＳ Ｐゴシック" charset="0"/>
                          </a:rPr>
                          <m:t>𝑛</m:t>
                        </m:r>
                      </m:sub>
                    </m:sSub>
                    <m:r>
                      <a:rPr lang="de-DE" i="1">
                        <a:latin typeface="Cambria Math" charset="0"/>
                        <a:ea typeface="ＭＳ Ｐゴシック" charset="0"/>
                      </a:rPr>
                      <m:t>) </m:t>
                    </m:r>
                  </m:oMath>
                </a14:m>
                <a:r>
                  <a:rPr lang="en-US" dirty="0">
                    <a:ea typeface="ＭＳ Ｐゴシック" charset="0"/>
                  </a:rPr>
                  <a:t>:</a:t>
                </a:r>
              </a:p>
              <a:p>
                <a:pPr lvl="1"/>
                <a14:m>
                  <m:oMath xmlns:m="http://schemas.openxmlformats.org/officeDocument/2006/math">
                    <m:sSub>
                      <m:sSubPr>
                        <m:ctrlPr>
                          <a:rPr lang="de-DE" b="0" i="1" dirty="0" smtClean="0">
                            <a:latin typeface="Cambria Math" charset="0"/>
                            <a:ea typeface="ＭＳ Ｐゴシック" charset="0"/>
                          </a:rPr>
                        </m:ctrlPr>
                      </m:sSubPr>
                      <m:e>
                        <m:r>
                          <a:rPr lang="en-US" i="1" dirty="0" smtClean="0">
                            <a:latin typeface="Cambria Math" charset="0"/>
                            <a:ea typeface="ＭＳ Ｐゴシック" charset="0"/>
                          </a:rPr>
                          <m:t>𝑎</m:t>
                        </m:r>
                      </m:e>
                      <m:sub>
                        <m:r>
                          <a:rPr lang="de-DE" b="0" i="1" dirty="0" smtClean="0">
                            <a:latin typeface="Cambria Math" charset="0"/>
                            <a:ea typeface="ＭＳ Ｐゴシック" charset="0"/>
                          </a:rPr>
                          <m:t>𝑖</m:t>
                        </m:r>
                      </m:sub>
                    </m:sSub>
                  </m:oMath>
                </a14:m>
                <a:r>
                  <a:rPr lang="en-US" dirty="0">
                    <a:ea typeface="ＭＳ Ｐゴシック" charset="0"/>
                  </a:rPr>
                  <a:t> is the probability that we are in state </a:t>
                </a:r>
                <a14:m>
                  <m:oMath xmlns:m="http://schemas.openxmlformats.org/officeDocument/2006/math">
                    <m:r>
                      <a:rPr lang="en-US" i="1" dirty="0" smtClean="0">
                        <a:latin typeface="Cambria Math" charset="0"/>
                        <a:ea typeface="ＭＳ Ｐゴシック" charset="0"/>
                      </a:rPr>
                      <m:t>𝑖</m:t>
                    </m:r>
                  </m:oMath>
                </a14:m>
                <a:r>
                  <a:rPr lang="en-US" dirty="0">
                    <a:ea typeface="ＭＳ Ｐゴシック" charset="0"/>
                  </a:rPr>
                  <a:t>.</a:t>
                </a:r>
              </a:p>
            </p:txBody>
          </p:sp>
        </mc:Choice>
        <mc:Fallback>
          <p:sp>
            <p:nvSpPr>
              <p:cNvPr id="37891" name="Rectangle 3"/>
              <p:cNvSpPr>
                <a:spLocks noGrp="1" noRot="1" noChangeAspect="1" noMove="1" noResize="1" noEditPoints="1" noAdjustHandles="1" noChangeArrowheads="1" noChangeShapeType="1" noTextEdit="1"/>
              </p:cNvSpPr>
              <p:nvPr>
                <p:ph idx="1"/>
              </p:nvPr>
            </p:nvSpPr>
            <p:spPr>
              <a:blipFill rotWithShape="0">
                <a:blip r:embed="rId2"/>
                <a:stretch>
                  <a:fillRect l="-963" t="-2699"/>
                </a:stretch>
              </a:blipFill>
            </p:spPr>
            <p:txBody>
              <a:bodyPr/>
              <a:lstStyle/>
              <a:p>
                <a:r>
                  <a:rPr lang="en-US">
                    <a:noFill/>
                  </a:rPr>
                  <a:t> </a:t>
                </a:r>
              </a:p>
            </p:txBody>
          </p:sp>
        </mc:Fallback>
      </mc:AlternateContent>
      <p:sp>
        <p:nvSpPr>
          <p:cNvPr id="15" name="Foliennummernplatzhalter 1"/>
          <p:cNvSpPr>
            <a:spLocks noGrp="1"/>
          </p:cNvSpPr>
          <p:nvPr>
            <p:ph type="sldNum" sz="quarter" idx="12"/>
          </p:nvPr>
        </p:nvSpPr>
        <p:spPr/>
        <p:txBody>
          <a:bodyPr/>
          <a:lstStyle/>
          <a:p>
            <a:pPr>
              <a:defRPr/>
            </a:pPr>
            <a:fld id="{3459873F-0287-9A4B-A260-FE52D1F3913B}" type="slidenum">
              <a:rPr lang="de-DE"/>
              <a:pPr>
                <a:defRPr/>
              </a:pPr>
              <a:t>24</a:t>
            </a:fld>
            <a:endParaRPr lang="de-DE" dirty="0"/>
          </a:p>
        </p:txBody>
      </p:sp>
      <p:sp>
        <p:nvSpPr>
          <p:cNvPr id="37892" name="Oval 4"/>
          <p:cNvSpPr>
            <a:spLocks noChangeArrowheads="1"/>
          </p:cNvSpPr>
          <p:nvPr/>
        </p:nvSpPr>
        <p:spPr bwMode="auto">
          <a:xfrm>
            <a:off x="3505200" y="3673494"/>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1</a:t>
            </a:r>
          </a:p>
        </p:txBody>
      </p:sp>
      <p:sp>
        <p:nvSpPr>
          <p:cNvPr id="37893" name="Oval 5"/>
          <p:cNvSpPr>
            <a:spLocks noChangeArrowheads="1"/>
          </p:cNvSpPr>
          <p:nvPr/>
        </p:nvSpPr>
        <p:spPr bwMode="auto">
          <a:xfrm>
            <a:off x="4724400" y="3673494"/>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2</a:t>
            </a:r>
          </a:p>
        </p:txBody>
      </p:sp>
      <p:cxnSp>
        <p:nvCxnSpPr>
          <p:cNvPr id="37894" name="AutoShape 6"/>
          <p:cNvCxnSpPr>
            <a:cxnSpLocks noChangeShapeType="1"/>
            <a:stCxn id="37892" idx="7"/>
            <a:endCxn id="37893" idx="1"/>
          </p:cNvCxnSpPr>
          <p:nvPr/>
        </p:nvCxnSpPr>
        <p:spPr bwMode="auto">
          <a:xfrm>
            <a:off x="3895725" y="3740169"/>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5" name="AutoShape 7"/>
          <p:cNvCxnSpPr>
            <a:cxnSpLocks noChangeShapeType="1"/>
            <a:stCxn id="37893" idx="3"/>
            <a:endCxn id="37892" idx="5"/>
          </p:cNvCxnSpPr>
          <p:nvPr/>
        </p:nvCxnSpPr>
        <p:spPr bwMode="auto">
          <a:xfrm flipH="1">
            <a:off x="3895725" y="4064019"/>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6" name="AutoShape 8"/>
          <p:cNvCxnSpPr>
            <a:cxnSpLocks noChangeShapeType="1"/>
            <a:stCxn id="37892" idx="1"/>
            <a:endCxn id="37892" idx="3"/>
          </p:cNvCxnSpPr>
          <p:nvPr/>
        </p:nvCxnSpPr>
        <p:spPr bwMode="auto">
          <a:xfrm rot="5400000" flipV="1">
            <a:off x="3410744" y="3901300"/>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7" name="AutoShape 9"/>
          <p:cNvCxnSpPr>
            <a:cxnSpLocks noChangeShapeType="1"/>
            <a:stCxn id="37893" idx="7"/>
            <a:endCxn id="37893" idx="5"/>
          </p:cNvCxnSpPr>
          <p:nvPr/>
        </p:nvCxnSpPr>
        <p:spPr bwMode="auto">
          <a:xfrm rot="5400000" flipV="1">
            <a:off x="4953794" y="3901300"/>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898" name="Text Box 10"/>
          <p:cNvSpPr txBox="1">
            <a:spLocks noChangeArrowheads="1"/>
          </p:cNvSpPr>
          <p:nvPr/>
        </p:nvSpPr>
        <p:spPr bwMode="auto">
          <a:xfrm>
            <a:off x="4092970" y="3397240"/>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899" name="Text Box 11"/>
          <p:cNvSpPr txBox="1">
            <a:spLocks noChangeArrowheads="1"/>
          </p:cNvSpPr>
          <p:nvPr/>
        </p:nvSpPr>
        <p:spPr bwMode="auto">
          <a:xfrm>
            <a:off x="4100907" y="4037002"/>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p:sp>
        <p:nvSpPr>
          <p:cNvPr id="37900" name="Text Box 12"/>
          <p:cNvSpPr txBox="1">
            <a:spLocks noChangeArrowheads="1"/>
          </p:cNvSpPr>
          <p:nvPr/>
        </p:nvSpPr>
        <p:spPr bwMode="auto">
          <a:xfrm>
            <a:off x="5650307" y="3671877"/>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901" name="Text Box 13"/>
          <p:cNvSpPr txBox="1">
            <a:spLocks noChangeArrowheads="1"/>
          </p:cNvSpPr>
          <p:nvPr/>
        </p:nvSpPr>
        <p:spPr bwMode="auto">
          <a:xfrm>
            <a:off x="2500707" y="3671877"/>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mc:AlternateContent xmlns:mc="http://schemas.openxmlformats.org/markup-compatibility/2006">
        <mc:Choice xmlns:a14="http://schemas.microsoft.com/office/drawing/2010/main" Requires="a14">
          <p:sp>
            <p:nvSpPr>
              <p:cNvPr id="37902" name="Text Box 14"/>
              <p:cNvSpPr txBox="1">
                <a:spLocks noChangeArrowheads="1"/>
              </p:cNvSpPr>
              <p:nvPr/>
            </p:nvSpPr>
            <p:spPr bwMode="auto">
              <a:xfrm>
                <a:off x="1980970" y="5008756"/>
                <a:ext cx="5182060" cy="65812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600" i="0" dirty="0" smtClean="0">
                    <a:latin typeface="+mn-lt"/>
                  </a:rPr>
                  <a:t>For this example, </a:t>
                </a:r>
                <a14:m>
                  <m:oMath xmlns:m="http://schemas.openxmlformats.org/officeDocument/2006/math">
                    <m:sSub>
                      <m:sSubPr>
                        <m:ctrlPr>
                          <a:rPr lang="de-DE" sz="2600" b="0" i="1" dirty="0" smtClean="0">
                            <a:latin typeface="Cambria Math" charset="0"/>
                          </a:rPr>
                        </m:ctrlPr>
                      </m:sSubPr>
                      <m:e>
                        <m:r>
                          <a:rPr lang="en-US" sz="2600" i="1" dirty="0" smtClean="0">
                            <a:latin typeface="Cambria Math" charset="0"/>
                          </a:rPr>
                          <m:t>𝑎</m:t>
                        </m:r>
                      </m:e>
                      <m:sub>
                        <m:r>
                          <a:rPr lang="de-DE" sz="2600" b="0" i="1" dirty="0" smtClean="0">
                            <a:latin typeface="Cambria Math" charset="0"/>
                          </a:rPr>
                          <m:t>1</m:t>
                        </m:r>
                      </m:sub>
                    </m:sSub>
                    <m:r>
                      <a:rPr lang="en-US" sz="2600" i="1" dirty="0">
                        <a:latin typeface="Cambria Math" charset="0"/>
                      </a:rPr>
                      <m:t>=</m:t>
                    </m:r>
                    <m:f>
                      <m:fPr>
                        <m:ctrlPr>
                          <a:rPr lang="bg-BG" sz="2600" i="1" dirty="0" smtClean="0">
                            <a:latin typeface="Cambria Math" charset="0"/>
                          </a:rPr>
                        </m:ctrlPr>
                      </m:fPr>
                      <m:num>
                        <m:r>
                          <a:rPr lang="de-DE" sz="2600" b="0" i="1" dirty="0" smtClean="0">
                            <a:latin typeface="Cambria Math" charset="0"/>
                          </a:rPr>
                          <m:t>1</m:t>
                        </m:r>
                      </m:num>
                      <m:den>
                        <m:r>
                          <a:rPr lang="de-DE" sz="2600" b="0" i="1" dirty="0" smtClean="0">
                            <a:latin typeface="Cambria Math" charset="0"/>
                          </a:rPr>
                          <m:t>4</m:t>
                        </m:r>
                      </m:den>
                    </m:f>
                  </m:oMath>
                </a14:m>
                <a:r>
                  <a:rPr lang="en-US" sz="2600" i="0" dirty="0">
                    <a:latin typeface="+mn-lt"/>
                  </a:rPr>
                  <a:t> </a:t>
                </a:r>
                <a:r>
                  <a:rPr lang="en-US" sz="2600" i="0" dirty="0" smtClean="0">
                    <a:latin typeface="+mn-lt"/>
                  </a:rPr>
                  <a:t>and </a:t>
                </a:r>
                <a14:m>
                  <m:oMath xmlns:m="http://schemas.openxmlformats.org/officeDocument/2006/math">
                    <m:sSub>
                      <m:sSubPr>
                        <m:ctrlPr>
                          <a:rPr lang="de-DE" sz="2600" b="0" i="1" dirty="0" smtClean="0">
                            <a:latin typeface="Cambria Math" charset="0"/>
                          </a:rPr>
                        </m:ctrlPr>
                      </m:sSubPr>
                      <m:e>
                        <m:r>
                          <a:rPr lang="de-DE" sz="2600" b="0" i="1" dirty="0" smtClean="0">
                            <a:latin typeface="Cambria Math" charset="0"/>
                          </a:rPr>
                          <m:t>𝑎</m:t>
                        </m:r>
                      </m:e>
                      <m:sub>
                        <m:r>
                          <a:rPr lang="de-DE" sz="2600" b="0" i="1" dirty="0" smtClean="0">
                            <a:latin typeface="Cambria Math" charset="0"/>
                          </a:rPr>
                          <m:t>2</m:t>
                        </m:r>
                      </m:sub>
                    </m:sSub>
                    <m:r>
                      <a:rPr lang="de-DE" sz="2600" b="0" i="1" dirty="0" smtClean="0">
                        <a:latin typeface="Cambria Math" charset="0"/>
                      </a:rPr>
                      <m:t>=</m:t>
                    </m:r>
                    <m:f>
                      <m:fPr>
                        <m:ctrlPr>
                          <a:rPr lang="bg-BG" sz="2600" b="0" i="1" dirty="0" smtClean="0">
                            <a:latin typeface="Cambria Math" charset="0"/>
                          </a:rPr>
                        </m:ctrlPr>
                      </m:fPr>
                      <m:num>
                        <m:r>
                          <a:rPr lang="de-DE" sz="2600" b="0" i="1" dirty="0" smtClean="0">
                            <a:latin typeface="Cambria Math" charset="0"/>
                          </a:rPr>
                          <m:t>3</m:t>
                        </m:r>
                      </m:num>
                      <m:den>
                        <m:r>
                          <a:rPr lang="de-DE" sz="2600" b="0" i="1" dirty="0" smtClean="0">
                            <a:latin typeface="Cambria Math" charset="0"/>
                          </a:rPr>
                          <m:t>4</m:t>
                        </m:r>
                      </m:den>
                    </m:f>
                  </m:oMath>
                </a14:m>
                <a:r>
                  <a:rPr lang="en-US" sz="2600" i="0" dirty="0" smtClean="0">
                    <a:latin typeface="+mn-lt"/>
                  </a:rPr>
                  <a:t>.</a:t>
                </a:r>
                <a:endParaRPr lang="en-US" sz="2600" i="0" dirty="0">
                  <a:latin typeface="+mn-lt"/>
                </a:endParaRPr>
              </a:p>
            </p:txBody>
          </p:sp>
        </mc:Choice>
        <mc:Fallback>
          <p:sp>
            <p:nvSpPr>
              <p:cNvPr id="37902" name="Text Box 14"/>
              <p:cNvSpPr txBox="1">
                <a:spLocks noRot="1" noChangeAspect="1" noMove="1" noResize="1" noEditPoints="1" noAdjustHandles="1" noChangeArrowheads="1" noChangeShapeType="1" noTextEdit="1"/>
              </p:cNvSpPr>
              <p:nvPr/>
            </p:nvSpPr>
            <p:spPr bwMode="auto">
              <a:xfrm>
                <a:off x="1980970" y="5008756"/>
                <a:ext cx="5182060" cy="658129"/>
              </a:xfrm>
              <a:prstGeom prst="rect">
                <a:avLst/>
              </a:prstGeom>
              <a:blipFill rotWithShape="0">
                <a:blip r:embed="rId3"/>
                <a:stretch>
                  <a:fillRect l="-1647" r="-1529" b="-1388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1389360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PageRank Summary</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41987" name="Rectangle 3"/>
              <p:cNvSpPr>
                <a:spLocks noGrp="1" noChangeArrowheads="1"/>
              </p:cNvSpPr>
              <p:nvPr>
                <p:ph idx="1"/>
              </p:nvPr>
            </p:nvSpPr>
            <p:spPr/>
            <p:txBody>
              <a:bodyPr/>
              <a:lstStyle/>
              <a:p>
                <a:r>
                  <a:rPr lang="en-US" dirty="0" smtClean="0">
                    <a:ea typeface="ＭＳ Ｐゴシック" charset="0"/>
                  </a:rPr>
                  <a:t>Preprocessing:</a:t>
                </a:r>
              </a:p>
              <a:p>
                <a:pPr lvl="1"/>
                <a:r>
                  <a:rPr lang="en-US" dirty="0">
                    <a:ea typeface="ＭＳ Ｐゴシック" charset="0"/>
                  </a:rPr>
                  <a:t>Given graph of links, build matrix </a:t>
                </a:r>
                <a14:m>
                  <m:oMath xmlns:m="http://schemas.openxmlformats.org/officeDocument/2006/math">
                    <m:r>
                      <a:rPr lang="en-US" b="1" i="1" dirty="0" smtClean="0">
                        <a:latin typeface="Cambria Math" charset="0"/>
                        <a:ea typeface="ＭＳ Ｐゴシック" charset="0"/>
                      </a:rPr>
                      <m:t>𝑷</m:t>
                    </m:r>
                  </m:oMath>
                </a14:m>
                <a:r>
                  <a:rPr lang="en-US" dirty="0">
                    <a:ea typeface="ＭＳ Ｐゴシック" charset="0"/>
                  </a:rPr>
                  <a:t>.</a:t>
                </a:r>
              </a:p>
              <a:p>
                <a:pPr lvl="1"/>
                <a:r>
                  <a:rPr lang="en-US" dirty="0">
                    <a:ea typeface="ＭＳ Ｐゴシック" charset="0"/>
                  </a:rPr>
                  <a:t>From </a:t>
                </a:r>
                <a14:m>
                  <m:oMath xmlns:m="http://schemas.openxmlformats.org/officeDocument/2006/math">
                    <m:r>
                      <a:rPr lang="en-US" b="1" i="1" dirty="0">
                        <a:latin typeface="Cambria Math" charset="0"/>
                        <a:ea typeface="ＭＳ Ｐゴシック" charset="0"/>
                      </a:rPr>
                      <m:t>𝑷</m:t>
                    </m:r>
                  </m:oMath>
                </a14:m>
                <a:r>
                  <a:rPr lang="en-US" dirty="0" smtClean="0">
                    <a:ea typeface="ＭＳ Ｐゴシック" charset="0"/>
                  </a:rPr>
                  <a:t>, </a:t>
                </a:r>
                <a:r>
                  <a:rPr lang="en-US" dirty="0">
                    <a:ea typeface="ＭＳ Ｐゴシック" charset="0"/>
                  </a:rPr>
                  <a:t>compute </a:t>
                </a:r>
                <a14:m>
                  <m:oMath xmlns:m="http://schemas.openxmlformats.org/officeDocument/2006/math">
                    <m:r>
                      <a:rPr lang="en-US" b="1" i="1" dirty="0" smtClean="0">
                        <a:latin typeface="Cambria Math" charset="0"/>
                        <a:ea typeface="ＭＳ Ｐゴシック" charset="0"/>
                      </a:rPr>
                      <m:t>𝒂</m:t>
                    </m:r>
                  </m:oMath>
                </a14:m>
                <a:r>
                  <a:rPr lang="en-US" dirty="0">
                    <a:ea typeface="ＭＳ Ｐゴシック" charset="0"/>
                  </a:rPr>
                  <a:t>.</a:t>
                </a:r>
              </a:p>
              <a:p>
                <a:pPr lvl="1"/>
                <a:r>
                  <a:rPr lang="en-US" dirty="0">
                    <a:ea typeface="ＭＳ Ｐゴシック" charset="0"/>
                  </a:rPr>
                  <a:t>The entry </a:t>
                </a:r>
                <a14:m>
                  <m:oMath xmlns:m="http://schemas.openxmlformats.org/officeDocument/2006/math">
                    <m:sSub>
                      <m:sSubPr>
                        <m:ctrlPr>
                          <a:rPr lang="de-DE" b="0" i="1" dirty="0" smtClean="0">
                            <a:latin typeface="Cambria Math" charset="0"/>
                            <a:ea typeface="ＭＳ Ｐゴシック" charset="0"/>
                          </a:rPr>
                        </m:ctrlPr>
                      </m:sSubPr>
                      <m:e>
                        <m:r>
                          <a:rPr lang="en-US" i="1" dirty="0" smtClean="0">
                            <a:latin typeface="Cambria Math" charset="0"/>
                            <a:ea typeface="ＭＳ Ｐゴシック" charset="0"/>
                          </a:rPr>
                          <m:t>𝑎</m:t>
                        </m:r>
                      </m:e>
                      <m:sub>
                        <m:r>
                          <a:rPr lang="de-DE" b="0" i="1" dirty="0" smtClean="0">
                            <a:latin typeface="Cambria Math" charset="0"/>
                            <a:ea typeface="ＭＳ Ｐゴシック" charset="0"/>
                          </a:rPr>
                          <m:t>𝑖</m:t>
                        </m:r>
                      </m:sub>
                    </m:sSub>
                  </m:oMath>
                </a14:m>
                <a:r>
                  <a:rPr lang="en-US" dirty="0">
                    <a:ea typeface="ＭＳ Ｐゴシック" charset="0"/>
                  </a:rPr>
                  <a:t> is a number between 0 and 1: the </a:t>
                </a:r>
                <a:r>
                  <a:rPr lang="en-US" dirty="0" smtClean="0">
                    <a:ea typeface="ＭＳ Ｐゴシック" charset="0"/>
                  </a:rPr>
                  <a:t>PageRank </a:t>
                </a:r>
                <a:r>
                  <a:rPr lang="en-US" dirty="0">
                    <a:ea typeface="ＭＳ Ｐゴシック" charset="0"/>
                  </a:rPr>
                  <a:t>of page </a:t>
                </a:r>
                <a14:m>
                  <m:oMath xmlns:m="http://schemas.openxmlformats.org/officeDocument/2006/math">
                    <m:r>
                      <a:rPr lang="en-US" i="1" dirty="0" smtClean="0">
                        <a:latin typeface="Cambria Math" charset="0"/>
                        <a:ea typeface="ＭＳ Ｐゴシック" charset="0"/>
                      </a:rPr>
                      <m:t>𝑖</m:t>
                    </m:r>
                  </m:oMath>
                </a14:m>
                <a:r>
                  <a:rPr lang="en-US" dirty="0">
                    <a:ea typeface="ＭＳ Ｐゴシック" charset="0"/>
                  </a:rPr>
                  <a:t>.</a:t>
                </a:r>
              </a:p>
              <a:p>
                <a:r>
                  <a:rPr lang="en-US" dirty="0">
                    <a:ea typeface="ＭＳ Ｐゴシック" charset="0"/>
                  </a:rPr>
                  <a:t>Query processing:</a:t>
                </a:r>
              </a:p>
              <a:p>
                <a:pPr lvl="1"/>
                <a:r>
                  <a:rPr lang="en-US" dirty="0">
                    <a:ea typeface="ＭＳ Ｐゴシック" charset="0"/>
                  </a:rPr>
                  <a:t>Retrieve pages meeting query.</a:t>
                </a:r>
              </a:p>
              <a:p>
                <a:pPr lvl="1"/>
                <a:r>
                  <a:rPr lang="en-US" dirty="0">
                    <a:ea typeface="ＭＳ Ｐゴシック" charset="0"/>
                  </a:rPr>
                  <a:t>Rank them by their </a:t>
                </a:r>
                <a:r>
                  <a:rPr lang="en-US" dirty="0" smtClean="0">
                    <a:ea typeface="ＭＳ Ｐゴシック" charset="0"/>
                  </a:rPr>
                  <a:t>PageRank.</a:t>
                </a:r>
                <a:endParaRPr lang="en-US" dirty="0">
                  <a:ea typeface="ＭＳ Ｐゴシック" charset="0"/>
                </a:endParaRPr>
              </a:p>
              <a:p>
                <a:pPr lvl="1"/>
                <a:r>
                  <a:rPr lang="en-US" dirty="0">
                    <a:ea typeface="ＭＳ Ｐゴシック" charset="0"/>
                  </a:rPr>
                  <a:t>Order is query-</a:t>
                </a:r>
                <a:r>
                  <a:rPr lang="en-US" i="1" dirty="0">
                    <a:ea typeface="ＭＳ Ｐゴシック" charset="0"/>
                  </a:rPr>
                  <a:t>independent</a:t>
                </a:r>
                <a:r>
                  <a:rPr lang="en-US" dirty="0" smtClean="0">
                    <a:ea typeface="ＭＳ Ｐゴシック" charset="0"/>
                  </a:rPr>
                  <a:t>.</a:t>
                </a:r>
              </a:p>
              <a:p>
                <a:r>
                  <a:rPr lang="en-US" dirty="0" smtClean="0">
                    <a:ea typeface="ＭＳ Ｐゴシック" charset="0"/>
                    <a:cs typeface="ＭＳ Ｐゴシック" charset="0"/>
                  </a:rPr>
                  <a:t>PageRank </a:t>
                </a:r>
                <a:r>
                  <a:rPr lang="en-US" dirty="0">
                    <a:ea typeface="ＭＳ Ｐゴシック" charset="0"/>
                    <a:cs typeface="ＭＳ Ｐゴシック" charset="0"/>
                  </a:rPr>
                  <a:t>is used in Google, but so are many other clever </a:t>
                </a:r>
                <a:r>
                  <a:rPr lang="en-US" dirty="0" smtClean="0">
                    <a:ea typeface="ＭＳ Ｐゴシック" charset="0"/>
                    <a:cs typeface="ＭＳ Ｐゴシック" charset="0"/>
                  </a:rPr>
                  <a:t>heuristics.</a:t>
                </a:r>
                <a:endParaRPr lang="en-US" dirty="0">
                  <a:ea typeface="ＭＳ Ｐゴシック" charset="0"/>
                  <a:cs typeface="ＭＳ Ｐゴシック" charset="0"/>
                </a:endParaRPr>
              </a:p>
            </p:txBody>
          </p:sp>
        </mc:Choice>
        <mc:Fallback>
          <p:sp>
            <p:nvSpPr>
              <p:cNvPr id="41987" name="Rectangle 3"/>
              <p:cNvSpPr>
                <a:spLocks noGrp="1" noRot="1" noChangeAspect="1" noMove="1" noResize="1" noEditPoints="1" noAdjustHandles="1" noChangeArrowheads="1" noChangeShapeType="1" noTextEdit="1"/>
              </p:cNvSpPr>
              <p:nvPr>
                <p:ph idx="1"/>
              </p:nvPr>
            </p:nvSpPr>
            <p:spPr>
              <a:blipFill rotWithShape="0">
                <a:blip r:embed="rId3"/>
                <a:stretch>
                  <a:fillRect l="-963" t="-982" r="-74" b="-613"/>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25</a:t>
            </a:fld>
            <a:endParaRPr lang="de-DE" dirty="0"/>
          </a:p>
        </p:txBody>
      </p:sp>
      <p:sp>
        <p:nvSpPr>
          <p:cNvPr id="5" name="Rechteck 22"/>
          <p:cNvSpPr/>
          <p:nvPr/>
        </p:nvSpPr>
        <p:spPr>
          <a:xfrm>
            <a:off x="2539154" y="6291476"/>
            <a:ext cx="4087917" cy="415498"/>
          </a:xfrm>
          <a:prstGeom prst="rect">
            <a:avLst/>
          </a:prstGeom>
        </p:spPr>
        <p:txBody>
          <a:bodyPr wrap="square">
            <a:spAutoFit/>
          </a:bodyPr>
          <a:lstStyle/>
          <a:p>
            <a:pPr marL="12700" lvl="1" eaLnBrk="1" hangingPunct="1">
              <a:defRPr/>
            </a:pPr>
            <a:r>
              <a:rPr lang="fr-CA" sz="1050" dirty="0" smtClean="0">
                <a:solidFill>
                  <a:srgbClr val="0000FF"/>
                </a:solidFill>
              </a:rPr>
              <a:t>Lawrence Page </a:t>
            </a:r>
            <a:r>
              <a:rPr lang="fr-CA" sz="1050" dirty="0" err="1" smtClean="0">
                <a:solidFill>
                  <a:srgbClr val="0000FF"/>
                </a:solidFill>
              </a:rPr>
              <a:t>et.al</a:t>
            </a:r>
            <a:r>
              <a:rPr lang="fr-CA" sz="1050" dirty="0" smtClean="0">
                <a:solidFill>
                  <a:srgbClr val="0000FF"/>
                </a:solidFill>
              </a:rPr>
              <a:t>., The PageRank Citation </a:t>
            </a:r>
            <a:r>
              <a:rPr lang="fr-CA" sz="1050" dirty="0" err="1" smtClean="0">
                <a:solidFill>
                  <a:srgbClr val="0000FF"/>
                </a:solidFill>
              </a:rPr>
              <a:t>Ranking</a:t>
            </a:r>
            <a:r>
              <a:rPr lang="fr-CA" sz="1050" dirty="0" smtClean="0">
                <a:solidFill>
                  <a:srgbClr val="0000FF"/>
                </a:solidFill>
              </a:rPr>
              <a:t>: </a:t>
            </a:r>
            <a:r>
              <a:rPr lang="fr-CA" sz="1050" dirty="0" err="1" smtClean="0">
                <a:solidFill>
                  <a:srgbClr val="0000FF"/>
                </a:solidFill>
              </a:rPr>
              <a:t>Bringing</a:t>
            </a:r>
            <a:r>
              <a:rPr lang="fr-CA" sz="1050" dirty="0" smtClean="0">
                <a:solidFill>
                  <a:srgbClr val="0000FF"/>
                </a:solidFill>
              </a:rPr>
              <a:t> </a:t>
            </a:r>
            <a:r>
              <a:rPr lang="fr-CA" sz="1050" dirty="0" err="1" smtClean="0">
                <a:solidFill>
                  <a:srgbClr val="0000FF"/>
                </a:solidFill>
              </a:rPr>
              <a:t>Order</a:t>
            </a:r>
            <a:r>
              <a:rPr lang="fr-CA" sz="1050" dirty="0" smtClean="0">
                <a:solidFill>
                  <a:srgbClr val="0000FF"/>
                </a:solidFill>
              </a:rPr>
              <a:t> to the Web, </a:t>
            </a:r>
            <a:r>
              <a:rPr lang="fr-CA" sz="1050" b="1" dirty="0" smtClean="0">
                <a:solidFill>
                  <a:srgbClr val="FF0000"/>
                </a:solidFill>
              </a:rPr>
              <a:t>1999</a:t>
            </a:r>
            <a:endParaRPr lang="fr-CA" sz="1050" b="1" dirty="0">
              <a:solidFill>
                <a:srgbClr val="FF0000"/>
              </a:solidFill>
            </a:endParaRPr>
          </a:p>
        </p:txBody>
      </p:sp>
    </p:spTree>
    <p:extLst>
      <p:ext uri="{BB962C8B-B14F-4D97-AF65-F5344CB8AC3E}">
        <p14:creationId xmlns:p14="http://schemas.microsoft.com/office/powerpoint/2010/main" val="10882648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PageRank: </a:t>
            </a:r>
            <a:r>
              <a:rPr lang="en-US" dirty="0">
                <a:latin typeface="+mn-lt"/>
                <a:ea typeface="ＭＳ Ｐゴシック" charset="0"/>
                <a:cs typeface="ＭＳ Ｐゴシック" charset="0"/>
              </a:rPr>
              <a:t>Issues and Variants</a:t>
            </a:r>
          </a:p>
        </p:txBody>
      </p:sp>
      <p:sp>
        <p:nvSpPr>
          <p:cNvPr id="44035" name="Rectangle 3"/>
          <p:cNvSpPr>
            <a:spLocks noGrp="1" noChangeArrowheads="1"/>
          </p:cNvSpPr>
          <p:nvPr>
            <p:ph idx="1"/>
          </p:nvPr>
        </p:nvSpPr>
        <p:spPr/>
        <p:txBody>
          <a:bodyPr/>
          <a:lstStyle/>
          <a:p>
            <a:r>
              <a:rPr lang="en-US" dirty="0">
                <a:ea typeface="ＭＳ Ｐゴシック" charset="0"/>
              </a:rPr>
              <a:t>How realistic is the random surfer model?</a:t>
            </a:r>
          </a:p>
          <a:p>
            <a:pPr lvl="1"/>
            <a:r>
              <a:rPr lang="en-US" sz="2400" dirty="0">
                <a:ea typeface="ＭＳ Ｐゴシック" charset="0"/>
              </a:rPr>
              <a:t>What if we modeled the back button? [Fagi00]</a:t>
            </a:r>
          </a:p>
          <a:p>
            <a:pPr lvl="1"/>
            <a:r>
              <a:rPr lang="en-US" sz="2400" dirty="0">
                <a:ea typeface="ＭＳ Ｐゴシック" charset="0"/>
              </a:rPr>
              <a:t>Surfer behavior sharply skewed towards short paths [Hube98]</a:t>
            </a:r>
          </a:p>
          <a:p>
            <a:pPr lvl="1"/>
            <a:r>
              <a:rPr lang="en-US" sz="2400" dirty="0">
                <a:ea typeface="ＭＳ Ｐゴシック" charset="0"/>
              </a:rPr>
              <a:t>Search engines, bookmarks &amp; directories make </a:t>
            </a:r>
            <a:r>
              <a:rPr lang="en-US" dirty="0">
                <a:ea typeface="ＭＳ Ｐゴシック" charset="0"/>
              </a:rPr>
              <a:t>non-random jumps.</a:t>
            </a:r>
            <a:endParaRPr lang="en-US" sz="2400" dirty="0">
              <a:ea typeface="ＭＳ Ｐゴシック" charset="0"/>
            </a:endParaRPr>
          </a:p>
          <a:p>
            <a:r>
              <a:rPr lang="en-US" dirty="0">
                <a:ea typeface="ＭＳ Ｐゴシック" charset="0"/>
              </a:rPr>
              <a:t>Biased Surfer Models</a:t>
            </a:r>
          </a:p>
          <a:p>
            <a:pPr lvl="1"/>
            <a:r>
              <a:rPr lang="en-US" sz="2400" dirty="0">
                <a:ea typeface="ＭＳ Ｐゴシック" charset="0"/>
              </a:rPr>
              <a:t>Weight edge traversal probabilities based on match with topic/query (non-uniform edge selection)</a:t>
            </a:r>
          </a:p>
          <a:p>
            <a:pPr lvl="1"/>
            <a:r>
              <a:rPr lang="en-US" sz="2400" dirty="0">
                <a:ea typeface="ＭＳ Ｐゴシック" charset="0"/>
              </a:rPr>
              <a:t>Bias jumps to pages on topic (e.g., based on personal bookmarks &amp; categories of interest)</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26</a:t>
            </a:fld>
            <a:endParaRPr lang="de-DE" dirty="0"/>
          </a:p>
        </p:txBody>
      </p:sp>
    </p:spTree>
    <p:extLst>
      <p:ext uri="{BB962C8B-B14F-4D97-AF65-F5344CB8AC3E}">
        <p14:creationId xmlns:p14="http://schemas.microsoft.com/office/powerpoint/2010/main" val="25267600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Topic-specific PageRank [Have02]</a:t>
            </a:r>
            <a:endParaRPr lang="en-US" dirty="0"/>
          </a:p>
        </p:txBody>
      </p:sp>
      <p:sp>
        <p:nvSpPr>
          <p:cNvPr id="3" name="Content Placeholder 2"/>
          <p:cNvSpPr>
            <a:spLocks noGrp="1"/>
          </p:cNvSpPr>
          <p:nvPr>
            <p:ph idx="1"/>
          </p:nvPr>
        </p:nvSpPr>
        <p:spPr/>
        <p:txBody>
          <a:bodyPr/>
          <a:lstStyle/>
          <a:p>
            <a:r>
              <a:rPr lang="en-US" dirty="0">
                <a:ea typeface="ＭＳ Ｐゴシック" charset="0"/>
              </a:rPr>
              <a:t>Conceptually, we use a random surfer who teleports, with say 10% probability, using the following rule</a:t>
            </a:r>
            <a:r>
              <a:rPr lang="en-US" dirty="0" smtClean="0">
                <a:ea typeface="ＭＳ Ｐゴシック" charset="0"/>
              </a:rPr>
              <a:t>:</a:t>
            </a:r>
          </a:p>
          <a:p>
            <a:pPr lvl="1"/>
            <a:r>
              <a:rPr lang="en-US" dirty="0">
                <a:ea typeface="ＭＳ Ｐゴシック" charset="0"/>
              </a:rPr>
              <a:t>Selects a category </a:t>
            </a:r>
            <a:r>
              <a:rPr lang="en-US" dirty="0" smtClean="0">
                <a:ea typeface="ＭＳ Ｐゴシック" charset="0"/>
              </a:rPr>
              <a:t>(e.g., </a:t>
            </a:r>
            <a:r>
              <a:rPr lang="en-US" dirty="0">
                <a:ea typeface="ＭＳ Ｐゴシック" charset="0"/>
              </a:rPr>
              <a:t>one of the 16 top level ODP categories) based on a query &amp; </a:t>
            </a:r>
            <a:r>
              <a:rPr lang="en-US" dirty="0" smtClean="0">
                <a:ea typeface="ＭＳ Ｐゴシック" charset="0"/>
              </a:rPr>
              <a:t>user-specific </a:t>
            </a:r>
            <a:r>
              <a:rPr lang="en-US" dirty="0">
                <a:ea typeface="ＭＳ Ｐゴシック" charset="0"/>
              </a:rPr>
              <a:t>distribution over the </a:t>
            </a:r>
            <a:r>
              <a:rPr lang="en-US" dirty="0" smtClean="0">
                <a:ea typeface="ＭＳ Ｐゴシック" charset="0"/>
              </a:rPr>
              <a:t>categories</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sp>
        <p:nvSpPr>
          <p:cNvPr id="5" name="Rechteck 3"/>
          <p:cNvSpPr>
            <a:spLocks noChangeArrowheads="1"/>
          </p:cNvSpPr>
          <p:nvPr/>
        </p:nvSpPr>
        <p:spPr bwMode="auto">
          <a:xfrm>
            <a:off x="2397752" y="5888956"/>
            <a:ext cx="4229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ODP = Open Directory </a:t>
            </a:r>
            <a:r>
              <a:rPr lang="en-US" dirty="0" smtClean="0"/>
              <a:t>Project, now: </a:t>
            </a:r>
            <a:r>
              <a:rPr lang="en-US" dirty="0" err="1" smtClean="0"/>
              <a:t>dmoz</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2230"/>
          <a:stretch/>
        </p:blipFill>
        <p:spPr>
          <a:xfrm>
            <a:off x="820948" y="3302411"/>
            <a:ext cx="7524328" cy="2494107"/>
          </a:xfrm>
          <a:prstGeom prst="rect">
            <a:avLst/>
          </a:prstGeom>
        </p:spPr>
      </p:pic>
      <p:sp>
        <p:nvSpPr>
          <p:cNvPr id="8"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238137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Topic-specific PageRank [Have02]</a:t>
            </a:r>
            <a:endParaRPr lang="en-US" dirty="0"/>
          </a:p>
        </p:txBody>
      </p:sp>
      <p:sp>
        <p:nvSpPr>
          <p:cNvPr id="3" name="Content Placeholder 2"/>
          <p:cNvSpPr>
            <a:spLocks noGrp="1"/>
          </p:cNvSpPr>
          <p:nvPr>
            <p:ph idx="1"/>
          </p:nvPr>
        </p:nvSpPr>
        <p:spPr/>
        <p:txBody>
          <a:bodyPr/>
          <a:lstStyle/>
          <a:p>
            <a:r>
              <a:rPr lang="en-US" dirty="0">
                <a:ea typeface="ＭＳ Ｐゴシック" charset="0"/>
              </a:rPr>
              <a:t>Conceptually, we use a random surfer who teleports, with say 10% probability, using the following rule</a:t>
            </a:r>
            <a:r>
              <a:rPr lang="en-US" dirty="0" smtClean="0">
                <a:ea typeface="ＭＳ Ｐゴシック" charset="0"/>
              </a:rPr>
              <a:t>:</a:t>
            </a:r>
          </a:p>
          <a:p>
            <a:pPr lvl="1"/>
            <a:r>
              <a:rPr lang="en-US" dirty="0">
                <a:ea typeface="ＭＳ Ｐゴシック" charset="0"/>
              </a:rPr>
              <a:t>Selects a category </a:t>
            </a:r>
            <a:r>
              <a:rPr lang="en-US" dirty="0" smtClean="0">
                <a:ea typeface="ＭＳ Ｐゴシック" charset="0"/>
              </a:rPr>
              <a:t>(e.g., </a:t>
            </a:r>
            <a:r>
              <a:rPr lang="en-US" dirty="0">
                <a:ea typeface="ＭＳ Ｐゴシック" charset="0"/>
              </a:rPr>
              <a:t>one of the 16 top level ODP categories) based on a query &amp; </a:t>
            </a:r>
            <a:r>
              <a:rPr lang="en-US" dirty="0" smtClean="0">
                <a:ea typeface="ＭＳ Ｐゴシック" charset="0"/>
              </a:rPr>
              <a:t>user-specific </a:t>
            </a:r>
            <a:r>
              <a:rPr lang="en-US" dirty="0">
                <a:ea typeface="ＭＳ Ｐゴシック" charset="0"/>
              </a:rPr>
              <a:t>distribution over the </a:t>
            </a:r>
            <a:r>
              <a:rPr lang="en-US" dirty="0" smtClean="0">
                <a:ea typeface="ＭＳ Ｐゴシック" charset="0"/>
              </a:rPr>
              <a:t>categories</a:t>
            </a:r>
          </a:p>
          <a:p>
            <a:pPr lvl="1"/>
            <a:r>
              <a:rPr lang="en-US" dirty="0" smtClean="0">
                <a:ea typeface="ＭＳ Ｐゴシック" charset="0"/>
              </a:rPr>
              <a:t>Teleport </a:t>
            </a:r>
            <a:r>
              <a:rPr lang="en-US" dirty="0">
                <a:ea typeface="ＭＳ Ｐゴシック" charset="0"/>
              </a:rPr>
              <a:t>to a page uniformly at random within the chosen </a:t>
            </a:r>
            <a:r>
              <a:rPr lang="en-US" dirty="0" smtClean="0">
                <a:ea typeface="ＭＳ Ｐゴシック" charset="0"/>
              </a:rPr>
              <a:t>category</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28</a:t>
            </a:fld>
            <a:endParaRPr lang="de-DE"/>
          </a:p>
        </p:txBody>
      </p:sp>
      <p:sp>
        <p:nvSpPr>
          <p:cNvPr id="8"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76939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mn-lt"/>
                <a:ea typeface="ＭＳ Ｐゴシック" charset="0"/>
                <a:cs typeface="ＭＳ Ｐゴシック" charset="0"/>
              </a:rPr>
              <a:t>Non-uniform Teleportation</a:t>
            </a:r>
          </a:p>
        </p:txBody>
      </p:sp>
      <p:sp>
        <p:nvSpPr>
          <p:cNvPr id="29" name="Foliennummernplatzhalter 1"/>
          <p:cNvSpPr>
            <a:spLocks noGrp="1"/>
          </p:cNvSpPr>
          <p:nvPr>
            <p:ph type="sldNum" sz="quarter" idx="12"/>
          </p:nvPr>
        </p:nvSpPr>
        <p:spPr/>
        <p:txBody>
          <a:bodyPr/>
          <a:lstStyle/>
          <a:p>
            <a:pPr>
              <a:defRPr/>
            </a:pPr>
            <a:fld id="{3459873F-0287-9A4B-A260-FE52D1F3913B}" type="slidenum">
              <a:rPr lang="de-DE"/>
              <a:pPr>
                <a:defRPr/>
              </a:pPr>
              <a:t>29</a:t>
            </a:fld>
            <a:endParaRPr lang="de-DE" dirty="0"/>
          </a:p>
        </p:txBody>
      </p:sp>
      <p:sp>
        <p:nvSpPr>
          <p:cNvPr id="49155" name="Oval 3"/>
          <p:cNvSpPr>
            <a:spLocks noChangeArrowheads="1"/>
          </p:cNvSpPr>
          <p:nvPr/>
        </p:nvSpPr>
        <p:spPr bwMode="auto">
          <a:xfrm>
            <a:off x="2209800" y="2225824"/>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49156" name="Oval 4"/>
          <p:cNvSpPr>
            <a:spLocks noChangeArrowheads="1"/>
          </p:cNvSpPr>
          <p:nvPr/>
        </p:nvSpPr>
        <p:spPr bwMode="auto">
          <a:xfrm>
            <a:off x="4572000" y="18448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57" name="Oval 5"/>
          <p:cNvSpPr>
            <a:spLocks noChangeArrowheads="1"/>
          </p:cNvSpPr>
          <p:nvPr/>
        </p:nvSpPr>
        <p:spPr bwMode="auto">
          <a:xfrm>
            <a:off x="3657600" y="28354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58" name="Oval 6"/>
          <p:cNvSpPr>
            <a:spLocks noChangeArrowheads="1"/>
          </p:cNvSpPr>
          <p:nvPr/>
        </p:nvSpPr>
        <p:spPr bwMode="auto">
          <a:xfrm>
            <a:off x="4114800" y="39784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59" name="Oval 7"/>
          <p:cNvSpPr>
            <a:spLocks noChangeArrowheads="1"/>
          </p:cNvSpPr>
          <p:nvPr/>
        </p:nvSpPr>
        <p:spPr bwMode="auto">
          <a:xfrm>
            <a:off x="5715000" y="22258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60" name="Oval 8"/>
          <p:cNvSpPr>
            <a:spLocks noChangeArrowheads="1"/>
          </p:cNvSpPr>
          <p:nvPr/>
        </p:nvSpPr>
        <p:spPr bwMode="auto">
          <a:xfrm>
            <a:off x="5943600" y="30640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61" name="Line 9"/>
          <p:cNvSpPr>
            <a:spLocks noChangeShapeType="1"/>
          </p:cNvSpPr>
          <p:nvPr/>
        </p:nvSpPr>
        <p:spPr bwMode="auto">
          <a:xfrm flipV="1">
            <a:off x="2667000" y="2073424"/>
            <a:ext cx="1905000" cy="381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2" name="Line 10"/>
          <p:cNvSpPr>
            <a:spLocks noChangeShapeType="1"/>
          </p:cNvSpPr>
          <p:nvPr/>
        </p:nvSpPr>
        <p:spPr bwMode="auto">
          <a:xfrm flipV="1">
            <a:off x="4114800" y="2454424"/>
            <a:ext cx="16002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3" name="Line 11"/>
          <p:cNvSpPr>
            <a:spLocks noChangeShapeType="1"/>
          </p:cNvSpPr>
          <p:nvPr/>
        </p:nvSpPr>
        <p:spPr bwMode="auto">
          <a:xfrm flipV="1">
            <a:off x="4572000" y="3368824"/>
            <a:ext cx="13716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4" name="Line 12"/>
          <p:cNvSpPr>
            <a:spLocks noChangeShapeType="1"/>
          </p:cNvSpPr>
          <p:nvPr/>
        </p:nvSpPr>
        <p:spPr bwMode="auto">
          <a:xfrm flipH="1" flipV="1">
            <a:off x="4038600" y="3140224"/>
            <a:ext cx="1905000" cy="76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5" name="Line 13"/>
          <p:cNvSpPr>
            <a:spLocks noChangeShapeType="1"/>
          </p:cNvSpPr>
          <p:nvPr/>
        </p:nvSpPr>
        <p:spPr bwMode="auto">
          <a:xfrm>
            <a:off x="5029200" y="2073424"/>
            <a:ext cx="685800" cy="2286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6" name="Line 14"/>
          <p:cNvSpPr>
            <a:spLocks noChangeShapeType="1"/>
          </p:cNvSpPr>
          <p:nvPr/>
        </p:nvSpPr>
        <p:spPr bwMode="auto">
          <a:xfrm>
            <a:off x="6019800" y="2606824"/>
            <a:ext cx="1524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67" name="Line 15"/>
          <p:cNvSpPr>
            <a:spLocks noChangeShapeType="1"/>
          </p:cNvSpPr>
          <p:nvPr/>
        </p:nvSpPr>
        <p:spPr bwMode="auto">
          <a:xfrm flipH="1" flipV="1">
            <a:off x="3962400" y="3292624"/>
            <a:ext cx="3048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cxnSp>
        <p:nvCxnSpPr>
          <p:cNvPr id="49168" name="AutoShape 16"/>
          <p:cNvCxnSpPr>
            <a:cxnSpLocks noChangeShapeType="1"/>
            <a:stCxn id="49159" idx="0"/>
            <a:endCxn id="49155" idx="0"/>
          </p:cNvCxnSpPr>
          <p:nvPr/>
        </p:nvCxnSpPr>
        <p:spPr bwMode="auto">
          <a:xfrm rot="-5400000" flipH="1" flipV="1">
            <a:off x="4190206" y="474018"/>
            <a:ext cx="1588" cy="3505200"/>
          </a:xfrm>
          <a:prstGeom prst="curvedConnector3">
            <a:avLst>
              <a:gd name="adj1" fmla="val -62700005"/>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49169" name="AutoShape 17"/>
          <p:cNvCxnSpPr>
            <a:cxnSpLocks noChangeShapeType="1"/>
            <a:stCxn id="49156" idx="1"/>
            <a:endCxn id="49155" idx="7"/>
          </p:cNvCxnSpPr>
          <p:nvPr/>
        </p:nvCxnSpPr>
        <p:spPr bwMode="auto">
          <a:xfrm rot="-5400000" flipH="1" flipV="1">
            <a:off x="3429000" y="1082824"/>
            <a:ext cx="381000" cy="2038350"/>
          </a:xfrm>
          <a:prstGeom prst="curvedConnector3">
            <a:avLst>
              <a:gd name="adj1" fmla="val -77500"/>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49170" name="AutoShape 18"/>
          <p:cNvCxnSpPr>
            <a:cxnSpLocks noChangeShapeType="1"/>
            <a:stCxn id="49158" idx="2"/>
            <a:endCxn id="49155" idx="3"/>
          </p:cNvCxnSpPr>
          <p:nvPr/>
        </p:nvCxnSpPr>
        <p:spPr bwMode="auto">
          <a:xfrm rot="10800000">
            <a:off x="2276475" y="2616349"/>
            <a:ext cx="1838325" cy="1590675"/>
          </a:xfrm>
          <a:prstGeom prst="curvedConnector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49171" name="AutoShape 19"/>
          <p:cNvCxnSpPr>
            <a:cxnSpLocks noChangeShapeType="1"/>
            <a:stCxn id="49157" idx="6"/>
            <a:endCxn id="49155" idx="6"/>
          </p:cNvCxnSpPr>
          <p:nvPr/>
        </p:nvCxnSpPr>
        <p:spPr bwMode="auto">
          <a:xfrm flipH="1" flipV="1">
            <a:off x="2667000" y="2454424"/>
            <a:ext cx="1447800" cy="609600"/>
          </a:xfrm>
          <a:prstGeom prst="curvedConnector3">
            <a:avLst>
              <a:gd name="adj1" fmla="val -1579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49172" name="AutoShape 20"/>
          <p:cNvCxnSpPr>
            <a:cxnSpLocks noChangeShapeType="1"/>
            <a:stCxn id="49160" idx="5"/>
            <a:endCxn id="49155" idx="4"/>
          </p:cNvCxnSpPr>
          <p:nvPr/>
        </p:nvCxnSpPr>
        <p:spPr bwMode="auto">
          <a:xfrm rot="16200000" flipV="1">
            <a:off x="4000500" y="1120924"/>
            <a:ext cx="771525" cy="3895725"/>
          </a:xfrm>
          <a:prstGeom prst="curvedConnector3">
            <a:avLst>
              <a:gd name="adj1" fmla="val -188273"/>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sp>
        <p:nvSpPr>
          <p:cNvPr id="49173" name="Text Box 21"/>
          <p:cNvSpPr txBox="1">
            <a:spLocks noChangeArrowheads="1"/>
          </p:cNvSpPr>
          <p:nvPr/>
        </p:nvSpPr>
        <p:spPr bwMode="auto">
          <a:xfrm>
            <a:off x="1447800" y="5197624"/>
            <a:ext cx="61487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Teleport with 10% probability to a Sports page</a:t>
            </a:r>
          </a:p>
        </p:txBody>
      </p:sp>
      <p:sp>
        <p:nvSpPr>
          <p:cNvPr id="49174" name="Text Box 22"/>
          <p:cNvSpPr txBox="1">
            <a:spLocks noChangeArrowheads="1"/>
          </p:cNvSpPr>
          <p:nvPr/>
        </p:nvSpPr>
        <p:spPr bwMode="auto">
          <a:xfrm>
            <a:off x="1295400" y="2003574"/>
            <a:ext cx="10048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Sports</a:t>
            </a:r>
          </a:p>
        </p:txBody>
      </p:sp>
      <p:sp>
        <p:nvSpPr>
          <p:cNvPr id="49175" name="Oval 23"/>
          <p:cNvSpPr>
            <a:spLocks noChangeArrowheads="1"/>
          </p:cNvSpPr>
          <p:nvPr/>
        </p:nvSpPr>
        <p:spPr bwMode="auto">
          <a:xfrm>
            <a:off x="2362200" y="2378224"/>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49176" name="Oval 24"/>
          <p:cNvSpPr>
            <a:spLocks noChangeArrowheads="1"/>
          </p:cNvSpPr>
          <p:nvPr/>
        </p:nvSpPr>
        <p:spPr bwMode="auto">
          <a:xfrm>
            <a:off x="2514600" y="2530624"/>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49177" name="Oval 25"/>
          <p:cNvSpPr>
            <a:spLocks noChangeArrowheads="1"/>
          </p:cNvSpPr>
          <p:nvPr/>
        </p:nvSpPr>
        <p:spPr bwMode="auto">
          <a:xfrm>
            <a:off x="4724400" y="1997224"/>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49178" name="Line 26"/>
          <p:cNvSpPr>
            <a:spLocks noChangeShapeType="1"/>
          </p:cNvSpPr>
          <p:nvPr/>
        </p:nvSpPr>
        <p:spPr bwMode="auto">
          <a:xfrm flipH="1" flipV="1">
            <a:off x="3048000" y="2759224"/>
            <a:ext cx="685800" cy="1524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79" name="Line 27"/>
          <p:cNvSpPr>
            <a:spLocks noChangeShapeType="1"/>
          </p:cNvSpPr>
          <p:nvPr/>
        </p:nvSpPr>
        <p:spPr bwMode="auto">
          <a:xfrm>
            <a:off x="2743200" y="2987824"/>
            <a:ext cx="1371600" cy="1143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49180" name="Freeform 28"/>
          <p:cNvSpPr>
            <a:spLocks/>
          </p:cNvSpPr>
          <p:nvPr/>
        </p:nvSpPr>
        <p:spPr bwMode="auto">
          <a:xfrm>
            <a:off x="1905000" y="2302024"/>
            <a:ext cx="457200" cy="369332"/>
          </a:xfrm>
          <a:custGeom>
            <a:avLst/>
            <a:gdLst>
              <a:gd name="T0" fmla="*/ 2147483647 w 200"/>
              <a:gd name="T1" fmla="*/ 2147483647 h 160"/>
              <a:gd name="T2" fmla="*/ 2147483647 w 200"/>
              <a:gd name="T3" fmla="*/ 2147483647 h 160"/>
              <a:gd name="T4" fmla="*/ 2147483647 w 200"/>
              <a:gd name="T5" fmla="*/ 2147483647 h 160"/>
              <a:gd name="T6" fmla="*/ 0 60000 65536"/>
              <a:gd name="T7" fmla="*/ 0 60000 65536"/>
              <a:gd name="T8" fmla="*/ 0 60000 65536"/>
              <a:gd name="T9" fmla="*/ 0 w 200"/>
              <a:gd name="T10" fmla="*/ 0 h 160"/>
              <a:gd name="T11" fmla="*/ 200 w 200"/>
              <a:gd name="T12" fmla="*/ 160 h 160"/>
            </a:gdLst>
            <a:ahLst/>
            <a:cxnLst>
              <a:cxn ang="T6">
                <a:pos x="T0" y="T1"/>
              </a:cxn>
              <a:cxn ang="T7">
                <a:pos x="T2" y="T3"/>
              </a:cxn>
              <a:cxn ang="T8">
                <a:pos x="T4" y="T5"/>
              </a:cxn>
            </a:cxnLst>
            <a:rect l="T9" t="T10" r="T11" b="T12"/>
            <a:pathLst>
              <a:path w="200" h="160">
                <a:moveTo>
                  <a:pt x="200" y="64"/>
                </a:moveTo>
                <a:cubicBezTo>
                  <a:pt x="108" y="32"/>
                  <a:pt x="16" y="0"/>
                  <a:pt x="8" y="16"/>
                </a:cubicBezTo>
                <a:cubicBezTo>
                  <a:pt x="0" y="32"/>
                  <a:pt x="76" y="96"/>
                  <a:pt x="152" y="160"/>
                </a:cubicBezTo>
              </a:path>
            </a:pathLst>
          </a:custGeom>
          <a:noFill/>
          <a:ln w="9525">
            <a:solidFill>
              <a:schemeClr val="hlink"/>
            </a:solidFill>
            <a:round/>
            <a:headEnd/>
            <a:tailEnd type="triangle" w="lg" len="lg"/>
          </a:ln>
          <a:extLst>
            <a:ext uri="{909E8E84-426E-40dd-AFC4-6F175D3DCCD1}">
              <a14:hiddenFill xmlns="" xmlns:a14="http://schemas.microsoft.com/office/drawing/2010/main">
                <a:solidFill>
                  <a:srgbClr val="FFFFFF"/>
                </a:solidFill>
              </a14:hiddenFill>
            </a:ext>
          </a:extLst>
        </p:spPr>
        <p:txBody>
          <a:bodyPr>
            <a:spAutoFit/>
          </a:bodyPr>
          <a:lstStyle/>
          <a:p>
            <a:endParaRPr lang="en-US">
              <a:latin typeface="+mn-lt"/>
            </a:endParaRPr>
          </a:p>
        </p:txBody>
      </p:sp>
    </p:spTree>
    <p:extLst>
      <p:ext uri="{BB962C8B-B14F-4D97-AF65-F5344CB8AC3E}">
        <p14:creationId xmlns:p14="http://schemas.microsoft.com/office/powerpoint/2010/main" val="39077670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&amp; Ranking Documents With Links</a:t>
            </a:r>
            <a:endParaRPr lang="en-US" dirty="0"/>
          </a:p>
        </p:txBody>
      </p:sp>
      <p:sp>
        <p:nvSpPr>
          <p:cNvPr id="3" name="Content Placeholder 2"/>
          <p:cNvSpPr>
            <a:spLocks noGrp="1"/>
          </p:cNvSpPr>
          <p:nvPr>
            <p:ph idx="1"/>
          </p:nvPr>
        </p:nvSpPr>
        <p:spPr>
          <a:xfrm>
            <a:off x="457200" y="4725144"/>
            <a:ext cx="8229600" cy="1440706"/>
          </a:xfrm>
        </p:spPr>
        <p:txBody>
          <a:bodyPr/>
          <a:lstStyle/>
          <a:p>
            <a:r>
              <a:rPr lang="en-US" dirty="0" smtClean="0"/>
              <a:t>Use links </a:t>
            </a:r>
          </a:p>
          <a:p>
            <a:pPr lvl="1"/>
            <a:r>
              <a:rPr lang="en-US" dirty="0" smtClean="0"/>
              <a:t>As source of information</a:t>
            </a:r>
          </a:p>
          <a:p>
            <a:pPr lvl="1"/>
            <a:r>
              <a:rPr lang="en-US" dirty="0" smtClean="0"/>
              <a:t>As means to rank relevant documents</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a:t>
            </a:fld>
            <a:endParaRPr lang="de-DE"/>
          </a:p>
        </p:txBody>
      </p:sp>
      <p:sp>
        <p:nvSpPr>
          <p:cNvPr id="5" name="Document 4"/>
          <p:cNvSpPr/>
          <p:nvPr/>
        </p:nvSpPr>
        <p:spPr>
          <a:xfrm>
            <a:off x="978496" y="1620416"/>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cument 5"/>
          <p:cNvSpPr/>
          <p:nvPr/>
        </p:nvSpPr>
        <p:spPr>
          <a:xfrm>
            <a:off x="7486705" y="2868906"/>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cument 6"/>
          <p:cNvSpPr/>
          <p:nvPr/>
        </p:nvSpPr>
        <p:spPr>
          <a:xfrm>
            <a:off x="2761110" y="2668724"/>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cument 7"/>
          <p:cNvSpPr/>
          <p:nvPr/>
        </p:nvSpPr>
        <p:spPr>
          <a:xfrm>
            <a:off x="2435616" y="130784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cument 8"/>
          <p:cNvSpPr/>
          <p:nvPr/>
        </p:nvSpPr>
        <p:spPr>
          <a:xfrm>
            <a:off x="3639163" y="4073678"/>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cument 9"/>
          <p:cNvSpPr/>
          <p:nvPr/>
        </p:nvSpPr>
        <p:spPr>
          <a:xfrm>
            <a:off x="1188393" y="317278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cument 10"/>
          <p:cNvSpPr/>
          <p:nvPr/>
        </p:nvSpPr>
        <p:spPr>
          <a:xfrm>
            <a:off x="4550621" y="2721496"/>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cument 11"/>
          <p:cNvSpPr/>
          <p:nvPr/>
        </p:nvSpPr>
        <p:spPr>
          <a:xfrm>
            <a:off x="4517216" y="147460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cument 12"/>
          <p:cNvSpPr/>
          <p:nvPr/>
        </p:nvSpPr>
        <p:spPr>
          <a:xfrm>
            <a:off x="6126897" y="3702215"/>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cument 13"/>
          <p:cNvSpPr/>
          <p:nvPr/>
        </p:nvSpPr>
        <p:spPr>
          <a:xfrm>
            <a:off x="6025609" y="2276872"/>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5" idx="3"/>
            <a:endCxn id="8" idx="1"/>
          </p:cNvCxnSpPr>
          <p:nvPr/>
        </p:nvCxnSpPr>
        <p:spPr>
          <a:xfrm flipV="1">
            <a:off x="1410544" y="1559868"/>
            <a:ext cx="1025072" cy="312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3"/>
            <a:endCxn id="7" idx="1"/>
          </p:cNvCxnSpPr>
          <p:nvPr/>
        </p:nvCxnSpPr>
        <p:spPr>
          <a:xfrm flipV="1">
            <a:off x="1620441" y="2920752"/>
            <a:ext cx="1140669"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7" idx="3"/>
            <a:endCxn id="11" idx="1"/>
          </p:cNvCxnSpPr>
          <p:nvPr/>
        </p:nvCxnSpPr>
        <p:spPr>
          <a:xfrm>
            <a:off x="3193158" y="2920752"/>
            <a:ext cx="1357463" cy="52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4" idx="0"/>
            <a:endCxn id="12" idx="3"/>
          </p:cNvCxnSpPr>
          <p:nvPr/>
        </p:nvCxnSpPr>
        <p:spPr>
          <a:xfrm flipH="1" flipV="1">
            <a:off x="4949264" y="1726628"/>
            <a:ext cx="1292369" cy="550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2" idx="3"/>
            <a:endCxn id="14" idx="1"/>
          </p:cNvCxnSpPr>
          <p:nvPr/>
        </p:nvCxnSpPr>
        <p:spPr>
          <a:xfrm>
            <a:off x="4949264" y="1726628"/>
            <a:ext cx="1076345" cy="802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3" idx="0"/>
            <a:endCxn id="11" idx="3"/>
          </p:cNvCxnSpPr>
          <p:nvPr/>
        </p:nvCxnSpPr>
        <p:spPr>
          <a:xfrm flipH="1" flipV="1">
            <a:off x="4982669" y="2973524"/>
            <a:ext cx="1360252" cy="7286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1" idx="3"/>
            <a:endCxn id="14" idx="1"/>
          </p:cNvCxnSpPr>
          <p:nvPr/>
        </p:nvCxnSpPr>
        <p:spPr>
          <a:xfrm flipV="1">
            <a:off x="4982669" y="2528900"/>
            <a:ext cx="1042940" cy="444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6" idx="0"/>
            <a:endCxn id="14" idx="3"/>
          </p:cNvCxnSpPr>
          <p:nvPr/>
        </p:nvCxnSpPr>
        <p:spPr>
          <a:xfrm flipH="1" flipV="1">
            <a:off x="6457657" y="2528900"/>
            <a:ext cx="1245072" cy="340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3" idx="3"/>
            <a:endCxn id="6" idx="1"/>
          </p:cNvCxnSpPr>
          <p:nvPr/>
        </p:nvCxnSpPr>
        <p:spPr>
          <a:xfrm flipV="1">
            <a:off x="6558945" y="3120934"/>
            <a:ext cx="927760" cy="833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9" idx="3"/>
            <a:endCxn id="13" idx="1"/>
          </p:cNvCxnSpPr>
          <p:nvPr/>
        </p:nvCxnSpPr>
        <p:spPr>
          <a:xfrm flipV="1">
            <a:off x="4071211" y="3954243"/>
            <a:ext cx="2055686" cy="371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5" idx="3"/>
            <a:endCxn id="7" idx="0"/>
          </p:cNvCxnSpPr>
          <p:nvPr/>
        </p:nvCxnSpPr>
        <p:spPr>
          <a:xfrm>
            <a:off x="1410544" y="1872444"/>
            <a:ext cx="1566590" cy="796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7" idx="3"/>
            <a:endCxn id="12" idx="1"/>
          </p:cNvCxnSpPr>
          <p:nvPr/>
        </p:nvCxnSpPr>
        <p:spPr>
          <a:xfrm flipV="1">
            <a:off x="3193158" y="1726628"/>
            <a:ext cx="1324058" cy="1194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9" idx="1"/>
            <a:endCxn id="10" idx="3"/>
          </p:cNvCxnSpPr>
          <p:nvPr/>
        </p:nvCxnSpPr>
        <p:spPr>
          <a:xfrm flipH="1" flipV="1">
            <a:off x="1620441" y="3424808"/>
            <a:ext cx="2018722" cy="9008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7" idx="3"/>
            <a:endCxn id="9" idx="0"/>
          </p:cNvCxnSpPr>
          <p:nvPr/>
        </p:nvCxnSpPr>
        <p:spPr>
          <a:xfrm>
            <a:off x="3193158" y="2920752"/>
            <a:ext cx="662029" cy="1152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8296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Topic-specific PageRank [Have02]</a:t>
            </a:r>
            <a:endParaRPr lang="en-US" dirty="0"/>
          </a:p>
        </p:txBody>
      </p:sp>
      <p:sp>
        <p:nvSpPr>
          <p:cNvPr id="3" name="Content Placeholder 2"/>
          <p:cNvSpPr>
            <a:spLocks noGrp="1"/>
          </p:cNvSpPr>
          <p:nvPr>
            <p:ph idx="1"/>
          </p:nvPr>
        </p:nvSpPr>
        <p:spPr/>
        <p:txBody>
          <a:bodyPr/>
          <a:lstStyle/>
          <a:p>
            <a:r>
              <a:rPr lang="en-US" dirty="0">
                <a:ea typeface="ＭＳ Ｐゴシック" charset="0"/>
              </a:rPr>
              <a:t>Conceptually, we use a random surfer who teleports, with say 10% probability, using the following rule</a:t>
            </a:r>
            <a:r>
              <a:rPr lang="en-US" dirty="0" smtClean="0">
                <a:ea typeface="ＭＳ Ｐゴシック" charset="0"/>
              </a:rPr>
              <a:t>:</a:t>
            </a:r>
          </a:p>
          <a:p>
            <a:pPr lvl="1"/>
            <a:r>
              <a:rPr lang="en-US" dirty="0">
                <a:ea typeface="ＭＳ Ｐゴシック" charset="0"/>
              </a:rPr>
              <a:t>Selects a category </a:t>
            </a:r>
            <a:r>
              <a:rPr lang="en-US" dirty="0" smtClean="0">
                <a:ea typeface="ＭＳ Ｐゴシック" charset="0"/>
              </a:rPr>
              <a:t>(e.g., </a:t>
            </a:r>
            <a:r>
              <a:rPr lang="en-US" dirty="0">
                <a:ea typeface="ＭＳ Ｐゴシック" charset="0"/>
              </a:rPr>
              <a:t>one of the 16 top level ODP categories) based on a query &amp; </a:t>
            </a:r>
            <a:r>
              <a:rPr lang="en-US" dirty="0" smtClean="0">
                <a:ea typeface="ＭＳ Ｐゴシック" charset="0"/>
              </a:rPr>
              <a:t>user-specific </a:t>
            </a:r>
            <a:r>
              <a:rPr lang="en-US" dirty="0">
                <a:ea typeface="ＭＳ Ｐゴシック" charset="0"/>
              </a:rPr>
              <a:t>distribution over the </a:t>
            </a:r>
            <a:r>
              <a:rPr lang="en-US" dirty="0" smtClean="0">
                <a:ea typeface="ＭＳ Ｐゴシック" charset="0"/>
              </a:rPr>
              <a:t>categories</a:t>
            </a:r>
          </a:p>
          <a:p>
            <a:pPr lvl="1"/>
            <a:r>
              <a:rPr lang="en-US" dirty="0">
                <a:ea typeface="ＭＳ Ｐゴシック" charset="0"/>
              </a:rPr>
              <a:t>Teleport to a page uniformly at random within the chosen </a:t>
            </a:r>
            <a:r>
              <a:rPr lang="en-US" dirty="0" smtClean="0">
                <a:ea typeface="ＭＳ Ｐゴシック" charset="0"/>
              </a:rPr>
              <a:t>category</a:t>
            </a:r>
          </a:p>
          <a:p>
            <a:r>
              <a:rPr lang="en-US" dirty="0">
                <a:ea typeface="ＭＳ Ｐゴシック" charset="0"/>
              </a:rPr>
              <a:t>Sounds hard to implement: </a:t>
            </a:r>
            <a:r>
              <a:rPr lang="en-US" dirty="0" smtClean="0">
                <a:ea typeface="ＭＳ Ｐゴシック" charset="0"/>
              </a:rPr>
              <a:t>cannot </a:t>
            </a:r>
            <a:r>
              <a:rPr lang="en-US" dirty="0">
                <a:ea typeface="ＭＳ Ｐゴシック" charset="0"/>
              </a:rPr>
              <a:t>compute </a:t>
            </a:r>
            <a:r>
              <a:rPr lang="en-US" dirty="0" smtClean="0">
                <a:ea typeface="ＭＳ Ｐゴシック" charset="0"/>
              </a:rPr>
              <a:t>PageRank </a:t>
            </a:r>
            <a:r>
              <a:rPr lang="en-US" dirty="0">
                <a:ea typeface="ＭＳ Ｐゴシック" charset="0"/>
              </a:rPr>
              <a:t>at query time!</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30</a:t>
            </a:fld>
            <a:endParaRPr lang="de-DE"/>
          </a:p>
        </p:txBody>
      </p:sp>
      <p:sp>
        <p:nvSpPr>
          <p:cNvPr id="6"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903688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Topic-specific PageRank [Have02]</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Implementation</a:t>
            </a:r>
          </a:p>
          <a:p>
            <a:pPr lvl="1"/>
            <a:r>
              <a:rPr lang="en-US" u="sng" dirty="0" smtClean="0">
                <a:ea typeface="ＭＳ Ｐゴシック" charset="0"/>
              </a:rPr>
              <a:t>Offline</a:t>
            </a:r>
            <a:r>
              <a:rPr lang="en-US" dirty="0" smtClean="0">
                <a:ea typeface="ＭＳ Ｐゴシック" charset="0"/>
              </a:rPr>
              <a:t>: Compute PageRank </a:t>
            </a:r>
            <a:r>
              <a:rPr lang="en-US" dirty="0">
                <a:ea typeface="ＭＳ Ｐゴシック" charset="0"/>
              </a:rPr>
              <a:t>distributions </a:t>
            </a:r>
            <a:r>
              <a:rPr lang="en-US" dirty="0" err="1" smtClean="0">
                <a:ea typeface="ＭＳ Ｐゴシック" charset="0"/>
              </a:rPr>
              <a:t>w.r.t</a:t>
            </a:r>
            <a:r>
              <a:rPr lang="en-US" dirty="0" smtClean="0">
                <a:ea typeface="ＭＳ Ｐゴシック" charset="0"/>
              </a:rPr>
              <a:t>. </a:t>
            </a:r>
            <a:r>
              <a:rPr lang="en-US" dirty="0">
                <a:ea typeface="ＭＳ Ｐゴシック" charset="0"/>
              </a:rPr>
              <a:t>to </a:t>
            </a:r>
            <a:r>
              <a:rPr lang="en-US" i="1" dirty="0">
                <a:ea typeface="ＭＳ Ｐゴシック" charset="0"/>
              </a:rPr>
              <a:t>individual</a:t>
            </a:r>
            <a:r>
              <a:rPr lang="en-US" dirty="0">
                <a:ea typeface="ＭＳ Ｐゴシック" charset="0"/>
              </a:rPr>
              <a:t> </a:t>
            </a:r>
            <a:r>
              <a:rPr lang="en-US" dirty="0" smtClean="0">
                <a:ea typeface="ＭＳ Ｐゴシック" charset="0"/>
              </a:rPr>
              <a:t>categories</a:t>
            </a:r>
          </a:p>
          <a:p>
            <a:pPr lvl="2"/>
            <a:r>
              <a:rPr lang="en-US" dirty="0">
                <a:ea typeface="ＭＳ Ｐゴシック" charset="0"/>
              </a:rPr>
              <a:t>Query-independent model as </a:t>
            </a:r>
            <a:r>
              <a:rPr lang="en-US" dirty="0" smtClean="0">
                <a:ea typeface="ＭＳ Ｐゴシック" charset="0"/>
              </a:rPr>
              <a:t>before</a:t>
            </a:r>
          </a:p>
          <a:p>
            <a:pPr lvl="2"/>
            <a:r>
              <a:rPr lang="en-US" dirty="0">
                <a:ea typeface="ＭＳ Ｐゴシック" charset="0"/>
              </a:rPr>
              <a:t>Each page has multiple </a:t>
            </a:r>
            <a:r>
              <a:rPr lang="en-US" dirty="0" smtClean="0">
                <a:ea typeface="ＭＳ Ｐゴシック" charset="0"/>
              </a:rPr>
              <a:t>PageRank </a:t>
            </a:r>
            <a:r>
              <a:rPr lang="en-US" dirty="0">
                <a:ea typeface="ＭＳ Ｐゴシック" charset="0"/>
              </a:rPr>
              <a:t>scores – one for each ODP category, with teleportation only to that </a:t>
            </a:r>
            <a:r>
              <a:rPr lang="en-US" dirty="0" smtClean="0">
                <a:ea typeface="ＭＳ Ｐゴシック" charset="0"/>
              </a:rPr>
              <a:t>category</a:t>
            </a:r>
          </a:p>
          <a:p>
            <a:pPr lvl="1"/>
            <a:r>
              <a:rPr lang="en-US" u="sng" dirty="0" smtClean="0"/>
              <a:t>Online</a:t>
            </a:r>
            <a:r>
              <a:rPr lang="en-US" dirty="0" smtClean="0"/>
              <a:t>: </a:t>
            </a:r>
            <a:r>
              <a:rPr lang="en-US" dirty="0">
                <a:ea typeface="ＭＳ Ｐゴシック" charset="0"/>
              </a:rPr>
              <a:t>Distribution of weights over categories computed by query context </a:t>
            </a:r>
            <a:r>
              <a:rPr lang="en-US" dirty="0" smtClean="0">
                <a:ea typeface="ＭＳ Ｐゴシック" charset="0"/>
              </a:rPr>
              <a:t>classification</a:t>
            </a:r>
          </a:p>
          <a:p>
            <a:pPr lvl="2"/>
            <a:r>
              <a:rPr lang="en-US" dirty="0">
                <a:ea typeface="ＭＳ Ｐゴシック" charset="0"/>
              </a:rPr>
              <a:t>Generate a dynamic </a:t>
            </a:r>
            <a:r>
              <a:rPr lang="en-US" dirty="0" smtClean="0">
                <a:ea typeface="ＭＳ Ｐゴシック" charset="0"/>
              </a:rPr>
              <a:t>PageRank </a:t>
            </a:r>
            <a:r>
              <a:rPr lang="en-US" dirty="0">
                <a:ea typeface="ＭＳ Ｐゴシック" charset="0"/>
              </a:rPr>
              <a:t>score for each page - weighted sum of category-specific </a:t>
            </a:r>
            <a:r>
              <a:rPr lang="en-US" dirty="0" err="1" smtClean="0">
                <a:ea typeface="ＭＳ Ｐゴシック" charset="0"/>
              </a:rPr>
              <a:t>PageRanks</a:t>
            </a:r>
            <a:endParaRPr lang="en-US" sz="2000" dirty="0">
              <a:ea typeface="ＭＳ Ｐゴシック" charset="0"/>
            </a:endParaRP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p:sp>
        <p:nvSpPr>
          <p:cNvPr id="5"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101431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Influencing </a:t>
            </a:r>
            <a:r>
              <a:rPr lang="en-US" dirty="0" err="1" smtClean="0">
                <a:latin typeface="+mn-lt"/>
                <a:ea typeface="ＭＳ Ｐゴシック" charset="0"/>
                <a:cs typeface="ＭＳ Ｐゴシック" charset="0"/>
              </a:rPr>
              <a:t>PageRanks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47107" name="Rectangle 3"/>
              <p:cNvSpPr>
                <a:spLocks noGrp="1" noChangeArrowheads="1"/>
              </p:cNvSpPr>
              <p:nvPr>
                <p:ph idx="1"/>
              </p:nvPr>
            </p:nvSpPr>
            <p:spPr/>
            <p:txBody>
              <a:bodyPr/>
              <a:lstStyle/>
              <a:p>
                <a:r>
                  <a:rPr lang="en-US" dirty="0" smtClean="0">
                    <a:ea typeface="ＭＳ Ｐゴシック" charset="0"/>
                  </a:rPr>
                  <a:t>Input: </a:t>
                </a:r>
              </a:p>
              <a:p>
                <a:pPr lvl="1"/>
                <a:r>
                  <a:rPr lang="en-US" dirty="0">
                    <a:ea typeface="ＭＳ Ｐゴシック" charset="0"/>
                  </a:rPr>
                  <a:t>Web graph </a:t>
                </a:r>
                <a14:m>
                  <m:oMath xmlns:m="http://schemas.openxmlformats.org/officeDocument/2006/math">
                    <m:r>
                      <a:rPr lang="en-US" i="1" dirty="0" smtClean="0">
                        <a:latin typeface="Cambria Math" charset="0"/>
                        <a:ea typeface="ＭＳ Ｐゴシック" charset="0"/>
                      </a:rPr>
                      <m:t>𝑊</m:t>
                    </m:r>
                  </m:oMath>
                </a14:m>
                <a:endParaRPr lang="en-US" dirty="0">
                  <a:ea typeface="ＭＳ Ｐゴシック" charset="0"/>
                </a:endParaRPr>
              </a:p>
              <a:p>
                <a:pPr lvl="1"/>
                <a:r>
                  <a:rPr lang="en-US" dirty="0" smtClean="0">
                    <a:ea typeface="ＭＳ Ｐゴシック" charset="0"/>
                  </a:rPr>
                  <a:t>Influence </a:t>
                </a:r>
                <a:r>
                  <a:rPr lang="en-US" dirty="0">
                    <a:ea typeface="ＭＳ Ｐゴシック" charset="0"/>
                  </a:rPr>
                  <a:t>vector </a:t>
                </a:r>
                <a14:m>
                  <m:oMath xmlns:m="http://schemas.openxmlformats.org/officeDocument/2006/math">
                    <m:r>
                      <a:rPr lang="en-US" b="1" i="1" dirty="0" smtClean="0">
                        <a:latin typeface="Cambria Math" charset="0"/>
                        <a:ea typeface="ＭＳ Ｐゴシック" charset="0"/>
                      </a:rPr>
                      <m:t>𝒗</m:t>
                    </m:r>
                  </m:oMath>
                </a14:m>
                <a:r>
                  <a:rPr lang="en-US" b="1" dirty="0" smtClean="0">
                    <a:ea typeface="ＭＳ Ｐゴシック" charset="0"/>
                  </a:rPr>
                  <a:t/>
                </a:r>
                <a:br>
                  <a:rPr lang="en-US" b="1" dirty="0" smtClean="0">
                    <a:ea typeface="ＭＳ Ｐゴシック" charset="0"/>
                  </a:rPr>
                </a:br>
                <a14:m>
                  <m:oMath xmlns:m="http://schemas.openxmlformats.org/officeDocument/2006/math">
                    <m:r>
                      <a:rPr lang="en-US" sz="2400" b="1" i="1" dirty="0" smtClean="0">
                        <a:latin typeface="Cambria Math" charset="0"/>
                        <a:ea typeface="ＭＳ Ｐゴシック" charset="0"/>
                      </a:rPr>
                      <m:t>𝒗</m:t>
                    </m:r>
                    <m:r>
                      <a:rPr lang="de-DE" sz="2400" b="1" i="1" dirty="0" smtClean="0">
                        <a:latin typeface="Cambria Math" charset="0"/>
                        <a:ea typeface="ＭＳ Ｐゴシック" charset="0"/>
                      </a:rPr>
                      <m:t> </m:t>
                    </m:r>
                    <m:r>
                      <a:rPr lang="de-DE" sz="2400" b="0" i="1" dirty="0" smtClean="0">
                        <a:latin typeface="Cambria Math" charset="0"/>
                        <a:ea typeface="ＭＳ Ｐゴシック" charset="0"/>
                      </a:rPr>
                      <m:t>:(</m:t>
                    </m:r>
                    <m:r>
                      <m:rPr>
                        <m:nor/>
                      </m:rPr>
                      <a:rPr lang="de-DE" sz="2400" i="0" dirty="0" smtClean="0">
                        <a:latin typeface="Cambria Math" charset="0"/>
                        <a:ea typeface="ＭＳ Ｐゴシック" charset="0"/>
                      </a:rPr>
                      <m:t>page</m:t>
                    </m:r>
                    <m:r>
                      <m:rPr>
                        <m:nor/>
                      </m:rPr>
                      <a:rPr lang="de-DE" sz="2400" i="0" dirty="0" smtClean="0">
                        <a:latin typeface="Cambria Math" charset="0"/>
                        <a:ea typeface="ＭＳ Ｐゴシック" charset="0"/>
                      </a:rPr>
                      <m:t> </m:t>
                    </m:r>
                    <m:r>
                      <a:rPr lang="de-DE" sz="2400" b="0" i="1" dirty="0" smtClean="0">
                        <a:latin typeface="Cambria Math" charset="0"/>
                        <a:ea typeface="Cambria Math" charset="0"/>
                        <a:cs typeface="Cambria Math" charset="0"/>
                      </a:rPr>
                      <m:t>⟶ </m:t>
                    </m:r>
                    <m:r>
                      <m:rPr>
                        <m:nor/>
                      </m:rPr>
                      <a:rPr lang="de-DE" sz="2400" b="0" i="0" dirty="0" smtClean="0">
                        <a:latin typeface="Cambria Math" charset="0"/>
                        <a:ea typeface="Cambria Math" charset="0"/>
                        <a:cs typeface="Cambria Math" charset="0"/>
                      </a:rPr>
                      <m:t>degree</m:t>
                    </m:r>
                    <m:r>
                      <m:rPr>
                        <m:nor/>
                      </m:rPr>
                      <a:rPr lang="de-DE" sz="2400" b="0" i="0" dirty="0" smtClean="0">
                        <a:latin typeface="Cambria Math" charset="0"/>
                        <a:ea typeface="Cambria Math" charset="0"/>
                        <a:cs typeface="Cambria Math" charset="0"/>
                      </a:rPr>
                      <m:t> </m:t>
                    </m:r>
                    <m:r>
                      <m:rPr>
                        <m:nor/>
                      </m:rPr>
                      <a:rPr lang="de-DE" sz="2400" b="0" i="0" dirty="0" smtClean="0">
                        <a:latin typeface="Cambria Math" charset="0"/>
                        <a:ea typeface="Cambria Math" charset="0"/>
                        <a:cs typeface="Cambria Math" charset="0"/>
                      </a:rPr>
                      <m:t>of</m:t>
                    </m:r>
                    <m:r>
                      <m:rPr>
                        <m:nor/>
                      </m:rPr>
                      <a:rPr lang="de-DE" sz="2400" b="0" i="0" dirty="0" smtClean="0">
                        <a:latin typeface="Cambria Math" charset="0"/>
                        <a:ea typeface="Cambria Math" charset="0"/>
                        <a:cs typeface="Cambria Math" charset="0"/>
                      </a:rPr>
                      <m:t> </m:t>
                    </m:r>
                    <m:r>
                      <m:rPr>
                        <m:nor/>
                      </m:rPr>
                      <a:rPr lang="de-DE" sz="2400" b="0" i="0" dirty="0" smtClean="0">
                        <a:latin typeface="Cambria Math" charset="0"/>
                        <a:ea typeface="Cambria Math" charset="0"/>
                        <a:cs typeface="Cambria Math" charset="0"/>
                      </a:rPr>
                      <m:t>influence</m:t>
                    </m:r>
                    <m:r>
                      <m:rPr>
                        <m:nor/>
                      </m:rPr>
                      <a:rPr lang="de-DE" sz="2400" b="0" i="0" dirty="0" smtClean="0">
                        <a:latin typeface="Cambria Math" charset="0"/>
                        <a:ea typeface="Cambria Math" charset="0"/>
                        <a:cs typeface="Cambria Math" charset="0"/>
                      </a:rPr>
                      <m:t>)</m:t>
                    </m:r>
                  </m:oMath>
                </a14:m>
                <a:r>
                  <a:rPr lang="en-US" sz="2400" dirty="0" smtClean="0">
                    <a:ea typeface="ＭＳ Ｐゴシック" charset="0"/>
                  </a:rPr>
                  <a:t> </a:t>
                </a:r>
                <a:endParaRPr lang="en-US" sz="2400" dirty="0">
                  <a:ea typeface="ＭＳ Ｐゴシック" charset="0"/>
                  <a:sym typeface="Symbol" charset="0"/>
                </a:endParaRPr>
              </a:p>
              <a:p>
                <a:r>
                  <a:rPr lang="en-US" dirty="0">
                    <a:ea typeface="ＭＳ Ｐゴシック" charset="0"/>
                  </a:rPr>
                  <a:t>Output:</a:t>
                </a:r>
              </a:p>
              <a:p>
                <a:pPr lvl="1"/>
                <a:r>
                  <a:rPr lang="en-US" dirty="0">
                    <a:ea typeface="ＭＳ Ｐゴシック" charset="0"/>
                  </a:rPr>
                  <a:t>Rank vector </a:t>
                </a:r>
                <a14:m>
                  <m:oMath xmlns:m="http://schemas.openxmlformats.org/officeDocument/2006/math">
                    <m:r>
                      <a:rPr lang="en-US" b="1" i="1" dirty="0" smtClean="0">
                        <a:latin typeface="Cambria Math" charset="0"/>
                        <a:ea typeface="ＭＳ Ｐゴシック" charset="0"/>
                      </a:rPr>
                      <m:t>𝒓</m:t>
                    </m:r>
                  </m:oMath>
                </a14:m>
                <a:r>
                  <a:rPr lang="en-US" dirty="0" smtClean="0">
                    <a:ea typeface="ＭＳ Ｐゴシック" charset="0"/>
                  </a:rPr>
                  <a:t> </a:t>
                </a:r>
                <a:r>
                  <a:rPr lang="en-US" dirty="0">
                    <a:ea typeface="ＭＳ Ｐゴシック" charset="0"/>
                  </a:rPr>
                  <a:t/>
                </a:r>
                <a:br>
                  <a:rPr lang="en-US" dirty="0">
                    <a:ea typeface="ＭＳ Ｐゴシック" charset="0"/>
                  </a:rPr>
                </a:br>
                <a14:m>
                  <m:oMath xmlns:m="http://schemas.openxmlformats.org/officeDocument/2006/math">
                    <m:r>
                      <a:rPr lang="en-US" b="1" i="1" dirty="0" smtClean="0">
                        <a:latin typeface="Cambria Math" charset="0"/>
                        <a:ea typeface="ＭＳ Ｐゴシック" charset="0"/>
                      </a:rPr>
                      <m:t>𝒓</m:t>
                    </m:r>
                    <m:r>
                      <a:rPr lang="de-DE" b="0" i="1" dirty="0" smtClean="0">
                        <a:latin typeface="Cambria Math" charset="0"/>
                        <a:ea typeface="ＭＳ Ｐゴシック" charset="0"/>
                      </a:rPr>
                      <m:t> </m:t>
                    </m:r>
                    <m:r>
                      <a:rPr lang="en-US" i="1" dirty="0" smtClean="0">
                        <a:latin typeface="Cambria Math" charset="0"/>
                        <a:ea typeface="ＭＳ Ｐゴシック" charset="0"/>
                      </a:rPr>
                      <m:t>:</m:t>
                    </m:r>
                    <m:r>
                      <a:rPr lang="de-DE" b="0" i="1" dirty="0" smtClean="0">
                        <a:latin typeface="Cambria Math" charset="0"/>
                        <a:ea typeface="ＭＳ Ｐゴシック" charset="0"/>
                      </a:rPr>
                      <m:t> </m:t>
                    </m:r>
                    <m:r>
                      <m:rPr>
                        <m:nor/>
                      </m:rPr>
                      <a:rPr lang="de-DE" b="0" i="0" dirty="0" smtClean="0">
                        <a:latin typeface="Cambria Math" charset="0"/>
                        <a:ea typeface="ＭＳ Ｐゴシック" charset="0"/>
                      </a:rPr>
                      <m:t>(</m:t>
                    </m:r>
                    <m:r>
                      <m:rPr>
                        <m:nor/>
                      </m:rPr>
                      <a:rPr lang="de-DE" b="0" i="0" dirty="0" smtClean="0">
                        <a:latin typeface="Cambria Math" charset="0"/>
                        <a:ea typeface="ＭＳ Ｐゴシック" charset="0"/>
                      </a:rPr>
                      <m:t>page</m:t>
                    </m:r>
                    <m:r>
                      <m:rPr>
                        <m:nor/>
                      </m:rPr>
                      <a:rPr lang="de-DE" b="0" i="0" dirty="0" smtClean="0">
                        <a:latin typeface="Cambria Math" charset="0"/>
                        <a:ea typeface="ＭＳ Ｐゴシック" charset="0"/>
                      </a:rPr>
                      <m:t> </m:t>
                    </m:r>
                    <m:r>
                      <a:rPr lang="de-DE" b="0" i="1" dirty="0" smtClean="0">
                        <a:latin typeface="Cambria Math" charset="0"/>
                        <a:ea typeface="Cambria Math" charset="0"/>
                        <a:cs typeface="Cambria Math" charset="0"/>
                      </a:rPr>
                      <m:t>⟶</m:t>
                    </m:r>
                    <m:r>
                      <m:rPr>
                        <m:nor/>
                      </m:rPr>
                      <a:rPr lang="de-DE" b="0" i="0" dirty="0" smtClean="0">
                        <a:latin typeface="Cambria Math" charset="0"/>
                        <a:ea typeface="Cambria Math" charset="0"/>
                        <a:cs typeface="Cambria Math" charset="0"/>
                      </a:rPr>
                      <m:t>page</m:t>
                    </m:r>
                    <m:r>
                      <m:rPr>
                        <m:nor/>
                      </m:rPr>
                      <a:rPr lang="de-DE" b="0" i="0" dirty="0" smtClean="0">
                        <a:latin typeface="Cambria Math" charset="0"/>
                        <a:ea typeface="Cambria Math" charset="0"/>
                        <a:cs typeface="Cambria Math" charset="0"/>
                      </a:rPr>
                      <m:t> </m:t>
                    </m:r>
                    <m:r>
                      <m:rPr>
                        <m:nor/>
                      </m:rPr>
                      <a:rPr lang="de-DE" b="0" i="0" dirty="0" smtClean="0">
                        <a:latin typeface="Cambria Math" charset="0"/>
                        <a:ea typeface="Cambria Math" charset="0"/>
                        <a:cs typeface="Cambria Math" charset="0"/>
                      </a:rPr>
                      <m:t>importance</m:t>
                    </m:r>
                    <m:r>
                      <m:rPr>
                        <m:nor/>
                      </m:rPr>
                      <a:rPr lang="de-DE" b="0" i="0" dirty="0" smtClean="0">
                        <a:latin typeface="Cambria Math" charset="0"/>
                        <a:ea typeface="Cambria Math" charset="0"/>
                        <a:cs typeface="Cambria Math" charset="0"/>
                      </a:rPr>
                      <m:t> </m:t>
                    </m:r>
                    <m:r>
                      <m:rPr>
                        <m:nor/>
                      </m:rPr>
                      <a:rPr lang="de-DE" b="0" i="0" dirty="0" smtClean="0">
                        <a:latin typeface="Cambria Math" charset="0"/>
                        <a:ea typeface="Cambria Math" charset="0"/>
                        <a:cs typeface="Cambria Math" charset="0"/>
                      </a:rPr>
                      <m:t>w</m:t>
                    </m:r>
                    <m:r>
                      <m:rPr>
                        <m:nor/>
                      </m:rPr>
                      <a:rPr lang="de-DE" b="0" i="0" dirty="0" smtClean="0">
                        <a:latin typeface="Cambria Math" charset="0"/>
                        <a:ea typeface="Cambria Math" charset="0"/>
                        <a:cs typeface="Cambria Math" charset="0"/>
                      </a:rPr>
                      <m:t>.</m:t>
                    </m:r>
                    <m:r>
                      <m:rPr>
                        <m:nor/>
                      </m:rPr>
                      <a:rPr lang="de-DE" b="0" i="0" dirty="0" smtClean="0">
                        <a:latin typeface="Cambria Math" charset="0"/>
                        <a:ea typeface="Cambria Math" charset="0"/>
                        <a:cs typeface="Cambria Math" charset="0"/>
                      </a:rPr>
                      <m:t>r</m:t>
                    </m:r>
                    <m:r>
                      <m:rPr>
                        <m:nor/>
                      </m:rPr>
                      <a:rPr lang="de-DE" b="0" i="0" dirty="0" smtClean="0">
                        <a:latin typeface="Cambria Math" charset="0"/>
                        <a:ea typeface="Cambria Math" charset="0"/>
                        <a:cs typeface="Cambria Math" charset="0"/>
                      </a:rPr>
                      <m:t>.</m:t>
                    </m:r>
                    <m:r>
                      <m:rPr>
                        <m:nor/>
                      </m:rPr>
                      <a:rPr lang="de-DE" b="0" i="0" dirty="0" smtClean="0">
                        <a:latin typeface="Cambria Math" charset="0"/>
                        <a:ea typeface="Cambria Math" charset="0"/>
                        <a:cs typeface="Cambria Math" charset="0"/>
                      </a:rPr>
                      <m:t>t</m:t>
                    </m:r>
                    <m:r>
                      <m:rPr>
                        <m:nor/>
                      </m:rPr>
                      <a:rPr lang="de-DE" b="0" i="0" dirty="0" smtClean="0">
                        <a:latin typeface="Cambria Math" charset="0"/>
                        <a:ea typeface="Cambria Math" charset="0"/>
                        <a:cs typeface="Cambria Math" charset="0"/>
                      </a:rPr>
                      <m:t>. </m:t>
                    </m:r>
                    <m:r>
                      <a:rPr lang="de-DE" b="1" i="1" dirty="0" smtClean="0">
                        <a:latin typeface="Cambria Math" charset="0"/>
                        <a:ea typeface="Cambria Math" charset="0"/>
                        <a:cs typeface="Cambria Math" charset="0"/>
                      </a:rPr>
                      <m:t>𝒗</m:t>
                    </m:r>
                    <m:r>
                      <m:rPr>
                        <m:nor/>
                      </m:rPr>
                      <a:rPr lang="de-DE" b="0" i="0" dirty="0" smtClean="0">
                        <a:latin typeface="Cambria Math" charset="0"/>
                        <a:ea typeface="ＭＳ Ｐゴシック" charset="0"/>
                      </a:rPr>
                      <m:t>)</m:t>
                    </m:r>
                  </m:oMath>
                </a14:m>
                <a:r>
                  <a:rPr lang="en-US" dirty="0" smtClean="0">
                    <a:ea typeface="ＭＳ Ｐゴシック" charset="0"/>
                  </a:rPr>
                  <a:t> </a:t>
                </a:r>
                <a:endParaRPr lang="en-US" baseline="-25000" dirty="0" smtClean="0">
                  <a:ea typeface="ＭＳ Ｐゴシック" charset="0"/>
                </a:endParaRPr>
              </a:p>
              <a:p>
                <a14:m>
                  <m:oMath xmlns:m="http://schemas.openxmlformats.org/officeDocument/2006/math">
                    <m:r>
                      <a:rPr lang="en-US" b="1" i="1" dirty="0" smtClean="0">
                        <a:latin typeface="Cambria Math" charset="0"/>
                        <a:ea typeface="ＭＳ Ｐゴシック" charset="0"/>
                      </a:rPr>
                      <m:t>𝒓</m:t>
                    </m:r>
                    <m:r>
                      <a:rPr lang="en-US" i="1" baseline="-25000" dirty="0" smtClean="0">
                        <a:latin typeface="Cambria Math" charset="0"/>
                        <a:ea typeface="ＭＳ Ｐゴシック" charset="0"/>
                      </a:rPr>
                      <m:t> </m:t>
                    </m:r>
                    <m:r>
                      <a:rPr lang="en-US" i="1" dirty="0" smtClean="0">
                        <a:latin typeface="Cambria Math" charset="0"/>
                        <a:ea typeface="ＭＳ Ｐゴシック" charset="0"/>
                      </a:rPr>
                      <m:t>= </m:t>
                    </m:r>
                    <m:r>
                      <m:rPr>
                        <m:nor/>
                      </m:rPr>
                      <a:rPr lang="en-US" i="0" dirty="0" smtClean="0">
                        <a:latin typeface="Cambria Math" charset="0"/>
                        <a:ea typeface="ＭＳ Ｐゴシック" charset="0"/>
                      </a:rPr>
                      <m:t>PR</m:t>
                    </m:r>
                    <m:r>
                      <a:rPr lang="en-US" i="1" dirty="0" smtClean="0">
                        <a:latin typeface="Cambria Math" charset="0"/>
                        <a:ea typeface="ＭＳ Ｐゴシック" charset="0"/>
                      </a:rPr>
                      <m:t>(</m:t>
                    </m:r>
                    <m:r>
                      <a:rPr lang="en-US" i="1" dirty="0" smtClean="0">
                        <a:latin typeface="Cambria Math" charset="0"/>
                        <a:ea typeface="ＭＳ Ｐゴシック" charset="0"/>
                      </a:rPr>
                      <m:t>𝑊</m:t>
                    </m:r>
                    <m:r>
                      <a:rPr lang="de-DE" b="0" i="1" dirty="0" smtClean="0">
                        <a:latin typeface="Cambria Math" charset="0"/>
                        <a:ea typeface="ＭＳ Ｐゴシック" charset="0"/>
                      </a:rPr>
                      <m:t>,</m:t>
                    </m:r>
                    <m:r>
                      <a:rPr lang="en-US" i="1" dirty="0" smtClean="0">
                        <a:latin typeface="Cambria Math" charset="0"/>
                        <a:ea typeface="ＭＳ Ｐゴシック" charset="0"/>
                      </a:rPr>
                      <m:t> </m:t>
                    </m:r>
                    <m:r>
                      <a:rPr lang="en-US" b="1" i="1" dirty="0" smtClean="0">
                        <a:latin typeface="Cambria Math" charset="0"/>
                        <a:ea typeface="ＭＳ Ｐゴシック" charset="0"/>
                      </a:rPr>
                      <m:t>𝒗</m:t>
                    </m:r>
                    <m:r>
                      <a:rPr lang="en-US" i="1" dirty="0" smtClean="0">
                        <a:latin typeface="Cambria Math" charset="0"/>
                        <a:ea typeface="ＭＳ Ｐゴシック" charset="0"/>
                      </a:rPr>
                      <m:t>)</m:t>
                    </m:r>
                  </m:oMath>
                </a14:m>
                <a:endParaRPr lang="en-US" dirty="0" smtClean="0">
                  <a:ea typeface="ＭＳ Ｐゴシック" charset="0"/>
                </a:endParaRPr>
              </a:p>
              <a:p>
                <a:pPr lvl="1"/>
                <a:r>
                  <a:rPr lang="en-US" dirty="0" smtClean="0">
                    <a:ea typeface="ＭＳ Ｐゴシック" charset="0"/>
                  </a:rPr>
                  <a:t>PR = PageRank</a:t>
                </a:r>
                <a:endParaRPr lang="en-US" dirty="0">
                  <a:ea typeface="ＭＳ Ｐゴシック" charset="0"/>
                </a:endParaRPr>
              </a:p>
            </p:txBody>
          </p:sp>
        </mc:Choice>
        <mc:Fallback>
          <p:sp>
            <p:nvSpPr>
              <p:cNvPr id="47107" name="Rectangle 3"/>
              <p:cNvSpPr>
                <a:spLocks noGrp="1" noRot="1" noChangeAspect="1" noMove="1" noResize="1" noEditPoints="1" noAdjustHandles="1" noChangeArrowheads="1" noChangeShapeType="1" noTextEdit="1"/>
              </p:cNvSpPr>
              <p:nvPr>
                <p:ph idx="1"/>
              </p:nvPr>
            </p:nvSpPr>
            <p:spPr>
              <a:blipFill rotWithShape="0">
                <a:blip r:embed="rId3"/>
                <a:stretch>
                  <a:fillRect l="-1259" t="-982"/>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32</a:t>
            </a:fld>
            <a:endParaRPr lang="de-DE" dirty="0"/>
          </a:p>
        </p:txBody>
      </p:sp>
      <p:sp>
        <p:nvSpPr>
          <p:cNvPr id="5"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39748942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latin typeface="+mn-lt"/>
                <a:ea typeface="ＭＳ Ｐゴシック" charset="0"/>
              </a:rPr>
              <a:t>Interest in Sports</a:t>
            </a:r>
            <a:endParaRPr lang="en-US" dirty="0">
              <a:latin typeface="+mn-lt"/>
              <a:ea typeface="ＭＳ Ｐゴシック" charset="0"/>
              <a:cs typeface="ＭＳ Ｐゴシック" charset="0"/>
            </a:endParaRPr>
          </a:p>
        </p:txBody>
      </p:sp>
      <p:sp>
        <p:nvSpPr>
          <p:cNvPr id="29" name="Foliennummernplatzhalter 1"/>
          <p:cNvSpPr>
            <a:spLocks noGrp="1"/>
          </p:cNvSpPr>
          <p:nvPr>
            <p:ph type="sldNum" sz="quarter" idx="12"/>
          </p:nvPr>
        </p:nvSpPr>
        <p:spPr/>
        <p:txBody>
          <a:bodyPr/>
          <a:lstStyle/>
          <a:p>
            <a:pPr>
              <a:defRPr/>
            </a:pPr>
            <a:fld id="{3459873F-0287-9A4B-A260-FE52D1F3913B}" type="slidenum">
              <a:rPr lang="de-DE"/>
              <a:pPr>
                <a:defRPr/>
              </a:pPr>
              <a:t>33</a:t>
            </a:fld>
            <a:endParaRPr lang="de-DE" dirty="0"/>
          </a:p>
        </p:txBody>
      </p:sp>
      <p:sp>
        <p:nvSpPr>
          <p:cNvPr id="51203" name="Oval 3"/>
          <p:cNvSpPr>
            <a:spLocks noChangeArrowheads="1"/>
          </p:cNvSpPr>
          <p:nvPr/>
        </p:nvSpPr>
        <p:spPr bwMode="auto">
          <a:xfrm>
            <a:off x="2209800" y="229790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1204" name="Oval 4"/>
          <p:cNvSpPr>
            <a:spLocks noChangeArrowheads="1"/>
          </p:cNvSpPr>
          <p:nvPr/>
        </p:nvSpPr>
        <p:spPr bwMode="auto">
          <a:xfrm>
            <a:off x="4572000" y="19169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05" name="Oval 5"/>
          <p:cNvSpPr>
            <a:spLocks noChangeArrowheads="1"/>
          </p:cNvSpPr>
          <p:nvPr/>
        </p:nvSpPr>
        <p:spPr bwMode="auto">
          <a:xfrm>
            <a:off x="3657600" y="29075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06" name="Oval 6"/>
          <p:cNvSpPr>
            <a:spLocks noChangeArrowheads="1"/>
          </p:cNvSpPr>
          <p:nvPr/>
        </p:nvSpPr>
        <p:spPr bwMode="auto">
          <a:xfrm>
            <a:off x="4114800" y="40505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07" name="Oval 7"/>
          <p:cNvSpPr>
            <a:spLocks noChangeArrowheads="1"/>
          </p:cNvSpPr>
          <p:nvPr/>
        </p:nvSpPr>
        <p:spPr bwMode="auto">
          <a:xfrm>
            <a:off x="5715000" y="22979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08" name="Oval 8"/>
          <p:cNvSpPr>
            <a:spLocks noChangeArrowheads="1"/>
          </p:cNvSpPr>
          <p:nvPr/>
        </p:nvSpPr>
        <p:spPr bwMode="auto">
          <a:xfrm>
            <a:off x="5943600" y="31361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09" name="Line 9"/>
          <p:cNvSpPr>
            <a:spLocks noChangeShapeType="1"/>
          </p:cNvSpPr>
          <p:nvPr/>
        </p:nvSpPr>
        <p:spPr bwMode="auto">
          <a:xfrm flipV="1">
            <a:off x="2667000" y="2145506"/>
            <a:ext cx="1905000" cy="381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0" name="Line 10"/>
          <p:cNvSpPr>
            <a:spLocks noChangeShapeType="1"/>
          </p:cNvSpPr>
          <p:nvPr/>
        </p:nvSpPr>
        <p:spPr bwMode="auto">
          <a:xfrm flipV="1">
            <a:off x="4114800" y="2526506"/>
            <a:ext cx="16002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1" name="Line 11"/>
          <p:cNvSpPr>
            <a:spLocks noChangeShapeType="1"/>
          </p:cNvSpPr>
          <p:nvPr/>
        </p:nvSpPr>
        <p:spPr bwMode="auto">
          <a:xfrm flipV="1">
            <a:off x="4572000" y="3440906"/>
            <a:ext cx="13716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2" name="Line 12"/>
          <p:cNvSpPr>
            <a:spLocks noChangeShapeType="1"/>
          </p:cNvSpPr>
          <p:nvPr/>
        </p:nvSpPr>
        <p:spPr bwMode="auto">
          <a:xfrm flipH="1" flipV="1">
            <a:off x="4038600" y="3212306"/>
            <a:ext cx="1905000" cy="76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3" name="Line 13"/>
          <p:cNvSpPr>
            <a:spLocks noChangeShapeType="1"/>
          </p:cNvSpPr>
          <p:nvPr/>
        </p:nvSpPr>
        <p:spPr bwMode="auto">
          <a:xfrm>
            <a:off x="5029200" y="2145506"/>
            <a:ext cx="685800" cy="2286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4" name="Line 14"/>
          <p:cNvSpPr>
            <a:spLocks noChangeShapeType="1"/>
          </p:cNvSpPr>
          <p:nvPr/>
        </p:nvSpPr>
        <p:spPr bwMode="auto">
          <a:xfrm>
            <a:off x="6019800" y="2678906"/>
            <a:ext cx="1524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15" name="Line 15"/>
          <p:cNvSpPr>
            <a:spLocks noChangeShapeType="1"/>
          </p:cNvSpPr>
          <p:nvPr/>
        </p:nvSpPr>
        <p:spPr bwMode="auto">
          <a:xfrm flipH="1" flipV="1">
            <a:off x="3962400" y="3364706"/>
            <a:ext cx="3048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cxnSp>
        <p:nvCxnSpPr>
          <p:cNvPr id="51216" name="AutoShape 16"/>
          <p:cNvCxnSpPr>
            <a:cxnSpLocks noChangeShapeType="1"/>
            <a:stCxn id="51207" idx="0"/>
            <a:endCxn id="51203" idx="0"/>
          </p:cNvCxnSpPr>
          <p:nvPr/>
        </p:nvCxnSpPr>
        <p:spPr bwMode="auto">
          <a:xfrm rot="-5400000" flipH="1" flipV="1">
            <a:off x="4190206" y="546100"/>
            <a:ext cx="1588" cy="3505200"/>
          </a:xfrm>
          <a:prstGeom prst="curvedConnector3">
            <a:avLst>
              <a:gd name="adj1" fmla="val -62700005"/>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1217" name="AutoShape 17"/>
          <p:cNvCxnSpPr>
            <a:cxnSpLocks noChangeShapeType="1"/>
            <a:stCxn id="51204" idx="1"/>
            <a:endCxn id="51203" idx="7"/>
          </p:cNvCxnSpPr>
          <p:nvPr/>
        </p:nvCxnSpPr>
        <p:spPr bwMode="auto">
          <a:xfrm rot="-5400000" flipH="1" flipV="1">
            <a:off x="3429000" y="1154906"/>
            <a:ext cx="381000" cy="2038350"/>
          </a:xfrm>
          <a:prstGeom prst="curvedConnector3">
            <a:avLst>
              <a:gd name="adj1" fmla="val -77500"/>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1218" name="AutoShape 18"/>
          <p:cNvCxnSpPr>
            <a:cxnSpLocks noChangeShapeType="1"/>
            <a:stCxn id="51206" idx="2"/>
            <a:endCxn id="51203" idx="3"/>
          </p:cNvCxnSpPr>
          <p:nvPr/>
        </p:nvCxnSpPr>
        <p:spPr bwMode="auto">
          <a:xfrm rot="10800000">
            <a:off x="2276475" y="2688431"/>
            <a:ext cx="1838325" cy="1590675"/>
          </a:xfrm>
          <a:prstGeom prst="curvedConnector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1219" name="AutoShape 19"/>
          <p:cNvCxnSpPr>
            <a:cxnSpLocks noChangeShapeType="1"/>
            <a:stCxn id="51205" idx="6"/>
            <a:endCxn id="51203" idx="6"/>
          </p:cNvCxnSpPr>
          <p:nvPr/>
        </p:nvCxnSpPr>
        <p:spPr bwMode="auto">
          <a:xfrm flipH="1" flipV="1">
            <a:off x="2667000" y="2526506"/>
            <a:ext cx="1447800" cy="609600"/>
          </a:xfrm>
          <a:prstGeom prst="curvedConnector3">
            <a:avLst>
              <a:gd name="adj1" fmla="val -1579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1220" name="AutoShape 20"/>
          <p:cNvCxnSpPr>
            <a:cxnSpLocks noChangeShapeType="1"/>
            <a:stCxn id="51208" idx="5"/>
            <a:endCxn id="51203" idx="4"/>
          </p:cNvCxnSpPr>
          <p:nvPr/>
        </p:nvCxnSpPr>
        <p:spPr bwMode="auto">
          <a:xfrm rot="16200000" flipV="1">
            <a:off x="4000500" y="1193006"/>
            <a:ext cx="771525" cy="3895725"/>
          </a:xfrm>
          <a:prstGeom prst="curvedConnector3">
            <a:avLst>
              <a:gd name="adj1" fmla="val -188273"/>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sp>
        <p:nvSpPr>
          <p:cNvPr id="51221" name="Text Box 21"/>
          <p:cNvSpPr txBox="1">
            <a:spLocks noChangeArrowheads="1"/>
          </p:cNvSpPr>
          <p:nvPr/>
        </p:nvSpPr>
        <p:spPr bwMode="auto">
          <a:xfrm>
            <a:off x="2971800" y="5276056"/>
            <a:ext cx="33864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10% Sports teleportation</a:t>
            </a:r>
          </a:p>
        </p:txBody>
      </p:sp>
      <p:sp>
        <p:nvSpPr>
          <p:cNvPr id="51222" name="Text Box 22"/>
          <p:cNvSpPr txBox="1">
            <a:spLocks noChangeArrowheads="1"/>
          </p:cNvSpPr>
          <p:nvPr/>
        </p:nvSpPr>
        <p:spPr bwMode="auto">
          <a:xfrm>
            <a:off x="1295400" y="2075656"/>
            <a:ext cx="10048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Sports</a:t>
            </a:r>
          </a:p>
        </p:txBody>
      </p:sp>
      <p:sp>
        <p:nvSpPr>
          <p:cNvPr id="51223" name="Oval 23"/>
          <p:cNvSpPr>
            <a:spLocks noChangeArrowheads="1"/>
          </p:cNvSpPr>
          <p:nvPr/>
        </p:nvSpPr>
        <p:spPr bwMode="auto">
          <a:xfrm>
            <a:off x="2362200" y="245030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1224" name="Oval 24"/>
          <p:cNvSpPr>
            <a:spLocks noChangeArrowheads="1"/>
          </p:cNvSpPr>
          <p:nvPr/>
        </p:nvSpPr>
        <p:spPr bwMode="auto">
          <a:xfrm>
            <a:off x="2514600" y="260270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1225" name="Oval 25"/>
          <p:cNvSpPr>
            <a:spLocks noChangeArrowheads="1"/>
          </p:cNvSpPr>
          <p:nvPr/>
        </p:nvSpPr>
        <p:spPr bwMode="auto">
          <a:xfrm>
            <a:off x="4724400" y="206930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1226" name="Line 26"/>
          <p:cNvSpPr>
            <a:spLocks noChangeShapeType="1"/>
          </p:cNvSpPr>
          <p:nvPr/>
        </p:nvSpPr>
        <p:spPr bwMode="auto">
          <a:xfrm flipH="1" flipV="1">
            <a:off x="3048000" y="2831306"/>
            <a:ext cx="685800" cy="1524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27" name="Line 27"/>
          <p:cNvSpPr>
            <a:spLocks noChangeShapeType="1"/>
          </p:cNvSpPr>
          <p:nvPr/>
        </p:nvSpPr>
        <p:spPr bwMode="auto">
          <a:xfrm>
            <a:off x="2743200" y="3059906"/>
            <a:ext cx="1371600" cy="1143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1228" name="Freeform 28"/>
          <p:cNvSpPr>
            <a:spLocks/>
          </p:cNvSpPr>
          <p:nvPr/>
        </p:nvSpPr>
        <p:spPr bwMode="auto">
          <a:xfrm>
            <a:off x="1905000" y="2374106"/>
            <a:ext cx="457200" cy="369332"/>
          </a:xfrm>
          <a:custGeom>
            <a:avLst/>
            <a:gdLst>
              <a:gd name="T0" fmla="*/ 2147483647 w 200"/>
              <a:gd name="T1" fmla="*/ 2147483647 h 160"/>
              <a:gd name="T2" fmla="*/ 2147483647 w 200"/>
              <a:gd name="T3" fmla="*/ 2147483647 h 160"/>
              <a:gd name="T4" fmla="*/ 2147483647 w 200"/>
              <a:gd name="T5" fmla="*/ 2147483647 h 160"/>
              <a:gd name="T6" fmla="*/ 0 60000 65536"/>
              <a:gd name="T7" fmla="*/ 0 60000 65536"/>
              <a:gd name="T8" fmla="*/ 0 60000 65536"/>
              <a:gd name="T9" fmla="*/ 0 w 200"/>
              <a:gd name="T10" fmla="*/ 0 h 160"/>
              <a:gd name="T11" fmla="*/ 200 w 200"/>
              <a:gd name="T12" fmla="*/ 160 h 160"/>
            </a:gdLst>
            <a:ahLst/>
            <a:cxnLst>
              <a:cxn ang="T6">
                <a:pos x="T0" y="T1"/>
              </a:cxn>
              <a:cxn ang="T7">
                <a:pos x="T2" y="T3"/>
              </a:cxn>
              <a:cxn ang="T8">
                <a:pos x="T4" y="T5"/>
              </a:cxn>
            </a:cxnLst>
            <a:rect l="T9" t="T10" r="T11" b="T12"/>
            <a:pathLst>
              <a:path w="200" h="160">
                <a:moveTo>
                  <a:pt x="200" y="64"/>
                </a:moveTo>
                <a:cubicBezTo>
                  <a:pt x="108" y="32"/>
                  <a:pt x="16" y="0"/>
                  <a:pt x="8" y="16"/>
                </a:cubicBezTo>
                <a:cubicBezTo>
                  <a:pt x="0" y="32"/>
                  <a:pt x="76" y="96"/>
                  <a:pt x="152" y="160"/>
                </a:cubicBezTo>
              </a:path>
            </a:pathLst>
          </a:custGeom>
          <a:noFill/>
          <a:ln w="9525">
            <a:solidFill>
              <a:schemeClr val="hlink"/>
            </a:solidFill>
            <a:round/>
            <a:headEnd/>
            <a:tailEnd type="triangle" w="lg" len="lg"/>
          </a:ln>
          <a:extLst>
            <a:ext uri="{909E8E84-426E-40dd-AFC4-6F175D3DCCD1}">
              <a14:hiddenFill xmlns="" xmlns:a14="http://schemas.microsoft.com/office/drawing/2010/main">
                <a:solidFill>
                  <a:srgbClr val="FFFFFF"/>
                </a:solidFill>
              </a14:hiddenFill>
            </a:ext>
          </a:extLst>
        </p:spPr>
        <p:txBody>
          <a:bodyPr>
            <a:spAutoFit/>
          </a:bodyPr>
          <a:lstStyle/>
          <a:p>
            <a:endParaRPr lang="en-US">
              <a:latin typeface="+mn-lt"/>
            </a:endParaRPr>
          </a:p>
        </p:txBody>
      </p:sp>
      <p:sp>
        <p:nvSpPr>
          <p:cNvPr id="30"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4376806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Interest in Health</a:t>
            </a:r>
            <a:endParaRPr lang="en-US" dirty="0">
              <a:latin typeface="+mn-lt"/>
              <a:ea typeface="ＭＳ Ｐゴシック" charset="0"/>
              <a:cs typeface="ＭＳ Ｐゴシック" charset="0"/>
            </a:endParaRPr>
          </a:p>
        </p:txBody>
      </p:sp>
      <p:sp>
        <p:nvSpPr>
          <p:cNvPr id="29" name="Foliennummernplatzhalter 1"/>
          <p:cNvSpPr>
            <a:spLocks noGrp="1"/>
          </p:cNvSpPr>
          <p:nvPr>
            <p:ph type="sldNum" sz="quarter" idx="12"/>
          </p:nvPr>
        </p:nvSpPr>
        <p:spPr/>
        <p:txBody>
          <a:bodyPr/>
          <a:lstStyle/>
          <a:p>
            <a:pPr>
              <a:defRPr/>
            </a:pPr>
            <a:fld id="{3459873F-0287-9A4B-A260-FE52D1F3913B}" type="slidenum">
              <a:rPr lang="de-DE"/>
              <a:pPr>
                <a:defRPr/>
              </a:pPr>
              <a:t>34</a:t>
            </a:fld>
            <a:endParaRPr lang="de-DE" dirty="0"/>
          </a:p>
        </p:txBody>
      </p:sp>
      <p:sp>
        <p:nvSpPr>
          <p:cNvPr id="52227" name="Oval 3"/>
          <p:cNvSpPr>
            <a:spLocks noChangeArrowheads="1"/>
          </p:cNvSpPr>
          <p:nvPr/>
        </p:nvSpPr>
        <p:spPr bwMode="auto">
          <a:xfrm>
            <a:off x="2209800" y="23250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28" name="Oval 4"/>
          <p:cNvSpPr>
            <a:spLocks noChangeArrowheads="1"/>
          </p:cNvSpPr>
          <p:nvPr/>
        </p:nvSpPr>
        <p:spPr bwMode="auto">
          <a:xfrm>
            <a:off x="4572000" y="1944018"/>
            <a:ext cx="457200" cy="457200"/>
          </a:xfrm>
          <a:prstGeom prst="ellipse">
            <a:avLst/>
          </a:prstGeom>
          <a:solidFill>
            <a:schemeClr val="tx2"/>
          </a:solidFill>
          <a:ln w="9525">
            <a:solidFill>
              <a:schemeClr val="tx1"/>
            </a:solidFill>
            <a:miter lim="800000"/>
            <a:headEnd/>
            <a:tailEnd/>
          </a:ln>
        </p:spPr>
        <p:txBody>
          <a:bodyPr wrap="none" anchor="ctr"/>
          <a:lstStyle/>
          <a:p>
            <a:endParaRPr lang="en-US">
              <a:latin typeface="+mn-lt"/>
            </a:endParaRPr>
          </a:p>
        </p:txBody>
      </p:sp>
      <p:sp>
        <p:nvSpPr>
          <p:cNvPr id="52229" name="Oval 5"/>
          <p:cNvSpPr>
            <a:spLocks noChangeArrowheads="1"/>
          </p:cNvSpPr>
          <p:nvPr/>
        </p:nvSpPr>
        <p:spPr bwMode="auto">
          <a:xfrm>
            <a:off x="3657600" y="29346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30" name="Oval 6"/>
          <p:cNvSpPr>
            <a:spLocks noChangeArrowheads="1"/>
          </p:cNvSpPr>
          <p:nvPr/>
        </p:nvSpPr>
        <p:spPr bwMode="auto">
          <a:xfrm>
            <a:off x="4114800" y="40776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31" name="Oval 7"/>
          <p:cNvSpPr>
            <a:spLocks noChangeArrowheads="1"/>
          </p:cNvSpPr>
          <p:nvPr/>
        </p:nvSpPr>
        <p:spPr bwMode="auto">
          <a:xfrm>
            <a:off x="5715000" y="23250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32" name="Oval 8"/>
          <p:cNvSpPr>
            <a:spLocks noChangeArrowheads="1"/>
          </p:cNvSpPr>
          <p:nvPr/>
        </p:nvSpPr>
        <p:spPr bwMode="auto">
          <a:xfrm>
            <a:off x="5943600" y="31632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33" name="Line 9"/>
          <p:cNvSpPr>
            <a:spLocks noChangeShapeType="1"/>
          </p:cNvSpPr>
          <p:nvPr/>
        </p:nvSpPr>
        <p:spPr bwMode="auto">
          <a:xfrm flipV="1">
            <a:off x="2667000" y="2172618"/>
            <a:ext cx="1905000" cy="381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4" name="Line 10"/>
          <p:cNvSpPr>
            <a:spLocks noChangeShapeType="1"/>
          </p:cNvSpPr>
          <p:nvPr/>
        </p:nvSpPr>
        <p:spPr bwMode="auto">
          <a:xfrm flipH="1" flipV="1">
            <a:off x="3048000" y="2858418"/>
            <a:ext cx="685800" cy="1524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5" name="Line 11"/>
          <p:cNvSpPr>
            <a:spLocks noChangeShapeType="1"/>
          </p:cNvSpPr>
          <p:nvPr/>
        </p:nvSpPr>
        <p:spPr bwMode="auto">
          <a:xfrm flipV="1">
            <a:off x="4114800" y="2553618"/>
            <a:ext cx="16002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6" name="Line 12"/>
          <p:cNvSpPr>
            <a:spLocks noChangeShapeType="1"/>
          </p:cNvSpPr>
          <p:nvPr/>
        </p:nvSpPr>
        <p:spPr bwMode="auto">
          <a:xfrm flipV="1">
            <a:off x="4572000" y="3468018"/>
            <a:ext cx="13716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7" name="Line 13"/>
          <p:cNvSpPr>
            <a:spLocks noChangeShapeType="1"/>
          </p:cNvSpPr>
          <p:nvPr/>
        </p:nvSpPr>
        <p:spPr bwMode="auto">
          <a:xfrm flipH="1" flipV="1">
            <a:off x="4038600" y="3239418"/>
            <a:ext cx="1905000" cy="76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8" name="Line 14"/>
          <p:cNvSpPr>
            <a:spLocks noChangeShapeType="1"/>
          </p:cNvSpPr>
          <p:nvPr/>
        </p:nvSpPr>
        <p:spPr bwMode="auto">
          <a:xfrm>
            <a:off x="5029200" y="2172618"/>
            <a:ext cx="685800" cy="2286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39" name="Line 15"/>
          <p:cNvSpPr>
            <a:spLocks noChangeShapeType="1"/>
          </p:cNvSpPr>
          <p:nvPr/>
        </p:nvSpPr>
        <p:spPr bwMode="auto">
          <a:xfrm>
            <a:off x="6019800" y="2706018"/>
            <a:ext cx="1524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40" name="Line 16"/>
          <p:cNvSpPr>
            <a:spLocks noChangeShapeType="1"/>
          </p:cNvSpPr>
          <p:nvPr/>
        </p:nvSpPr>
        <p:spPr bwMode="auto">
          <a:xfrm flipH="1" flipV="1">
            <a:off x="3962400" y="3391818"/>
            <a:ext cx="3048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cxnSp>
        <p:nvCxnSpPr>
          <p:cNvPr id="52241" name="AutoShape 17"/>
          <p:cNvCxnSpPr>
            <a:cxnSpLocks noChangeShapeType="1"/>
            <a:stCxn id="52231" idx="0"/>
            <a:endCxn id="52228" idx="7"/>
          </p:cNvCxnSpPr>
          <p:nvPr/>
        </p:nvCxnSpPr>
        <p:spPr bwMode="auto">
          <a:xfrm rot="5400000" flipH="1">
            <a:off x="5295900" y="1677318"/>
            <a:ext cx="314325" cy="981075"/>
          </a:xfrm>
          <a:prstGeom prst="curvedConnector3">
            <a:avLst>
              <a:gd name="adj1" fmla="val 193940"/>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2242" name="AutoShape 18"/>
          <p:cNvCxnSpPr>
            <a:cxnSpLocks noChangeShapeType="1"/>
            <a:stCxn id="52230" idx="1"/>
          </p:cNvCxnSpPr>
          <p:nvPr/>
        </p:nvCxnSpPr>
        <p:spPr bwMode="auto">
          <a:xfrm rot="-5400000">
            <a:off x="3505200" y="3001293"/>
            <a:ext cx="1819275" cy="466725"/>
          </a:xfrm>
          <a:prstGeom prst="curvedConnector3">
            <a:avLst>
              <a:gd name="adj1" fmla="val 51833"/>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2243" name="AutoShape 19"/>
          <p:cNvCxnSpPr>
            <a:cxnSpLocks noChangeShapeType="1"/>
          </p:cNvCxnSpPr>
          <p:nvPr/>
        </p:nvCxnSpPr>
        <p:spPr bwMode="auto">
          <a:xfrm rot="-5400000">
            <a:off x="3686968" y="2143250"/>
            <a:ext cx="931863" cy="838200"/>
          </a:xfrm>
          <a:prstGeom prst="curvedConnector2">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2244" name="AutoShape 20"/>
          <p:cNvCxnSpPr>
            <a:cxnSpLocks noChangeShapeType="1"/>
            <a:stCxn id="52227" idx="0"/>
            <a:endCxn id="52228" idx="0"/>
          </p:cNvCxnSpPr>
          <p:nvPr/>
        </p:nvCxnSpPr>
        <p:spPr bwMode="auto">
          <a:xfrm rot="-5400000">
            <a:off x="3429000" y="953418"/>
            <a:ext cx="381000" cy="2362200"/>
          </a:xfrm>
          <a:prstGeom prst="curvedConnector3">
            <a:avLst>
              <a:gd name="adj1" fmla="val 160000"/>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2245" name="AutoShape 21"/>
          <p:cNvCxnSpPr>
            <a:cxnSpLocks noChangeShapeType="1"/>
            <a:endCxn id="52228" idx="4"/>
          </p:cNvCxnSpPr>
          <p:nvPr/>
        </p:nvCxnSpPr>
        <p:spPr bwMode="auto">
          <a:xfrm rot="10800000">
            <a:off x="4800600" y="2401218"/>
            <a:ext cx="1381125" cy="1228725"/>
          </a:xfrm>
          <a:prstGeom prst="curvedConnector2">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sp>
        <p:nvSpPr>
          <p:cNvPr id="52246" name="Text Box 22"/>
          <p:cNvSpPr txBox="1">
            <a:spLocks noChangeArrowheads="1"/>
          </p:cNvSpPr>
          <p:nvPr/>
        </p:nvSpPr>
        <p:spPr bwMode="auto">
          <a:xfrm>
            <a:off x="4114800" y="1340768"/>
            <a:ext cx="10332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Health</a:t>
            </a:r>
          </a:p>
        </p:txBody>
      </p:sp>
      <p:sp>
        <p:nvSpPr>
          <p:cNvPr id="52247" name="Oval 23"/>
          <p:cNvSpPr>
            <a:spLocks noChangeArrowheads="1"/>
          </p:cNvSpPr>
          <p:nvPr/>
        </p:nvSpPr>
        <p:spPr bwMode="auto">
          <a:xfrm>
            <a:off x="4724400" y="2096418"/>
            <a:ext cx="457200" cy="457200"/>
          </a:xfrm>
          <a:prstGeom prst="ellipse">
            <a:avLst/>
          </a:prstGeom>
          <a:solidFill>
            <a:schemeClr val="tx2"/>
          </a:solidFill>
          <a:ln w="9525">
            <a:solidFill>
              <a:schemeClr val="tx1"/>
            </a:solidFill>
            <a:miter lim="800000"/>
            <a:headEnd/>
            <a:tailEnd/>
          </a:ln>
        </p:spPr>
        <p:txBody>
          <a:bodyPr wrap="none" anchor="ctr"/>
          <a:lstStyle/>
          <a:p>
            <a:endParaRPr lang="en-US">
              <a:latin typeface="+mn-lt"/>
            </a:endParaRPr>
          </a:p>
        </p:txBody>
      </p:sp>
      <p:sp>
        <p:nvSpPr>
          <p:cNvPr id="52248" name="Oval 24"/>
          <p:cNvSpPr>
            <a:spLocks noChangeArrowheads="1"/>
          </p:cNvSpPr>
          <p:nvPr/>
        </p:nvSpPr>
        <p:spPr bwMode="auto">
          <a:xfrm>
            <a:off x="2362200" y="24774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49" name="Oval 25"/>
          <p:cNvSpPr>
            <a:spLocks noChangeArrowheads="1"/>
          </p:cNvSpPr>
          <p:nvPr/>
        </p:nvSpPr>
        <p:spPr bwMode="auto">
          <a:xfrm>
            <a:off x="2514600" y="2629818"/>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2250" name="Line 26"/>
          <p:cNvSpPr>
            <a:spLocks noChangeShapeType="1"/>
          </p:cNvSpPr>
          <p:nvPr/>
        </p:nvSpPr>
        <p:spPr bwMode="auto">
          <a:xfrm>
            <a:off x="2743200" y="3087018"/>
            <a:ext cx="1371600" cy="1143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2251" name="Freeform 27"/>
          <p:cNvSpPr>
            <a:spLocks/>
          </p:cNvSpPr>
          <p:nvPr/>
        </p:nvSpPr>
        <p:spPr bwMode="auto">
          <a:xfrm>
            <a:off x="5029200" y="1931318"/>
            <a:ext cx="184666" cy="369332"/>
          </a:xfrm>
          <a:custGeom>
            <a:avLst/>
            <a:gdLst>
              <a:gd name="T0" fmla="*/ 0 w 208"/>
              <a:gd name="T1" fmla="*/ 2147483647 h 152"/>
              <a:gd name="T2" fmla="*/ 2147483647 w 208"/>
              <a:gd name="T3" fmla="*/ 2147483647 h 152"/>
              <a:gd name="T4" fmla="*/ 2147483647 w 208"/>
              <a:gd name="T5" fmla="*/ 2147483647 h 152"/>
              <a:gd name="T6" fmla="*/ 0 60000 65536"/>
              <a:gd name="T7" fmla="*/ 0 60000 65536"/>
              <a:gd name="T8" fmla="*/ 0 60000 65536"/>
              <a:gd name="T9" fmla="*/ 0 w 208"/>
              <a:gd name="T10" fmla="*/ 0 h 152"/>
              <a:gd name="T11" fmla="*/ 208 w 208"/>
              <a:gd name="T12" fmla="*/ 152 h 152"/>
            </a:gdLst>
            <a:ahLst/>
            <a:cxnLst>
              <a:cxn ang="T6">
                <a:pos x="T0" y="T1"/>
              </a:cxn>
              <a:cxn ang="T7">
                <a:pos x="T2" y="T3"/>
              </a:cxn>
              <a:cxn ang="T8">
                <a:pos x="T4" y="T5"/>
              </a:cxn>
            </a:cxnLst>
            <a:rect l="T9" t="T10" r="T11" b="T12"/>
            <a:pathLst>
              <a:path w="208" h="152">
                <a:moveTo>
                  <a:pt x="0" y="104"/>
                </a:moveTo>
                <a:cubicBezTo>
                  <a:pt x="88" y="52"/>
                  <a:pt x="176" y="0"/>
                  <a:pt x="192" y="8"/>
                </a:cubicBezTo>
                <a:cubicBezTo>
                  <a:pt x="208" y="16"/>
                  <a:pt x="152" y="84"/>
                  <a:pt x="96" y="152"/>
                </a:cubicBezTo>
              </a:path>
            </a:pathLst>
          </a:custGeom>
          <a:noFill/>
          <a:ln w="9525">
            <a:solidFill>
              <a:schemeClr val="tx2"/>
            </a:solidFill>
            <a:round/>
            <a:headEnd/>
            <a:tailEnd type="triangle" w="lg" len="lg"/>
          </a:ln>
          <a:extLst>
            <a:ext uri="{909E8E84-426E-40dd-AFC4-6F175D3DCCD1}">
              <a14:hiddenFill xmlns="" xmlns:a14="http://schemas.microsoft.com/office/drawing/2010/main">
                <a:solidFill>
                  <a:srgbClr val="FFFFFF"/>
                </a:solidFill>
              </a14:hiddenFill>
            </a:ext>
          </a:extLst>
        </p:spPr>
        <p:txBody>
          <a:bodyPr wrap="none">
            <a:spAutoFit/>
          </a:bodyPr>
          <a:lstStyle/>
          <a:p>
            <a:endParaRPr lang="en-US">
              <a:latin typeface="+mn-lt"/>
            </a:endParaRPr>
          </a:p>
        </p:txBody>
      </p:sp>
      <p:sp>
        <p:nvSpPr>
          <p:cNvPr id="52252" name="Text Box 28"/>
          <p:cNvSpPr txBox="1">
            <a:spLocks noChangeArrowheads="1"/>
          </p:cNvSpPr>
          <p:nvPr/>
        </p:nvSpPr>
        <p:spPr bwMode="auto">
          <a:xfrm>
            <a:off x="2971800" y="5303168"/>
            <a:ext cx="34147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10% Health teleportation</a:t>
            </a:r>
          </a:p>
        </p:txBody>
      </p:sp>
      <p:sp>
        <p:nvSpPr>
          <p:cNvPr id="30"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5620340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What If </a:t>
            </a:r>
            <a:r>
              <a:rPr lang="en-US" dirty="0" smtClean="0">
                <a:latin typeface="+mn-lt"/>
                <a:ea typeface="ＭＳ Ｐゴシック" charset="0"/>
              </a:rPr>
              <a:t>Many </a:t>
            </a:r>
            <a:r>
              <a:rPr lang="en-US" dirty="0" smtClean="0">
                <a:latin typeface="+mn-lt"/>
                <a:ea typeface="ＭＳ Ｐゴシック" charset="0"/>
                <a:cs typeface="ＭＳ Ｐゴシック" charset="0"/>
              </a:rPr>
              <a:t>Interests?</a:t>
            </a:r>
            <a:endParaRPr lang="en-US" dirty="0">
              <a:latin typeface="+mn-lt"/>
              <a:ea typeface="ＭＳ Ｐゴシック" charset="0"/>
              <a:cs typeface="ＭＳ Ｐゴシック" charset="0"/>
            </a:endParaRPr>
          </a:p>
        </p:txBody>
      </p:sp>
      <p:sp>
        <p:nvSpPr>
          <p:cNvPr id="37" name="Foliennummernplatzhalter 1"/>
          <p:cNvSpPr>
            <a:spLocks noGrp="1"/>
          </p:cNvSpPr>
          <p:nvPr>
            <p:ph type="sldNum" sz="quarter" idx="12"/>
          </p:nvPr>
        </p:nvSpPr>
        <p:spPr/>
        <p:txBody>
          <a:bodyPr/>
          <a:lstStyle/>
          <a:p>
            <a:pPr>
              <a:defRPr/>
            </a:pPr>
            <a:fld id="{3459873F-0287-9A4B-A260-FE52D1F3913B}" type="slidenum">
              <a:rPr lang="de-DE"/>
              <a:pPr>
                <a:defRPr/>
              </a:pPr>
              <a:t>35</a:t>
            </a:fld>
            <a:endParaRPr lang="de-DE" dirty="0"/>
          </a:p>
        </p:txBody>
      </p:sp>
      <p:sp>
        <p:nvSpPr>
          <p:cNvPr id="53251" name="Oval 3"/>
          <p:cNvSpPr>
            <a:spLocks noChangeArrowheads="1"/>
          </p:cNvSpPr>
          <p:nvPr/>
        </p:nvSpPr>
        <p:spPr bwMode="auto">
          <a:xfrm>
            <a:off x="2209800" y="239702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3252" name="Oval 4"/>
          <p:cNvSpPr>
            <a:spLocks noChangeArrowheads="1"/>
          </p:cNvSpPr>
          <p:nvPr/>
        </p:nvSpPr>
        <p:spPr bwMode="auto">
          <a:xfrm>
            <a:off x="4572000" y="2016026"/>
            <a:ext cx="457200" cy="457200"/>
          </a:xfrm>
          <a:prstGeom prst="ellipse">
            <a:avLst/>
          </a:prstGeom>
          <a:solidFill>
            <a:schemeClr val="tx2"/>
          </a:solidFill>
          <a:ln w="9525">
            <a:solidFill>
              <a:schemeClr val="tx1"/>
            </a:solidFill>
            <a:miter lim="800000"/>
            <a:headEnd/>
            <a:tailEnd/>
          </a:ln>
        </p:spPr>
        <p:txBody>
          <a:bodyPr wrap="none" anchor="ctr"/>
          <a:lstStyle/>
          <a:p>
            <a:endParaRPr lang="en-US">
              <a:latin typeface="+mn-lt"/>
            </a:endParaRPr>
          </a:p>
        </p:txBody>
      </p:sp>
      <p:sp>
        <p:nvSpPr>
          <p:cNvPr id="53253" name="Oval 5"/>
          <p:cNvSpPr>
            <a:spLocks noChangeArrowheads="1"/>
          </p:cNvSpPr>
          <p:nvPr/>
        </p:nvSpPr>
        <p:spPr bwMode="auto">
          <a:xfrm>
            <a:off x="3657600" y="300662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3254" name="Oval 6"/>
          <p:cNvSpPr>
            <a:spLocks noChangeArrowheads="1"/>
          </p:cNvSpPr>
          <p:nvPr/>
        </p:nvSpPr>
        <p:spPr bwMode="auto">
          <a:xfrm>
            <a:off x="4114800" y="414962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3255" name="Oval 7"/>
          <p:cNvSpPr>
            <a:spLocks noChangeArrowheads="1"/>
          </p:cNvSpPr>
          <p:nvPr/>
        </p:nvSpPr>
        <p:spPr bwMode="auto">
          <a:xfrm>
            <a:off x="5715000" y="239702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3256" name="Oval 8"/>
          <p:cNvSpPr>
            <a:spLocks noChangeArrowheads="1"/>
          </p:cNvSpPr>
          <p:nvPr/>
        </p:nvSpPr>
        <p:spPr bwMode="auto">
          <a:xfrm>
            <a:off x="5943600" y="3235226"/>
            <a:ext cx="457200" cy="457200"/>
          </a:xfrm>
          <a:prstGeom prst="ellipse">
            <a:avLst/>
          </a:prstGeom>
          <a:solidFill>
            <a:srgbClr val="008000"/>
          </a:solidFill>
          <a:ln w="9525">
            <a:solidFill>
              <a:schemeClr val="tx1"/>
            </a:solidFill>
            <a:miter lim="800000"/>
            <a:headEnd/>
            <a:tailEnd/>
          </a:ln>
        </p:spPr>
        <p:txBody>
          <a:bodyPr wrap="none" anchor="ctr"/>
          <a:lstStyle/>
          <a:p>
            <a:endParaRPr lang="en-US">
              <a:latin typeface="+mn-lt"/>
            </a:endParaRPr>
          </a:p>
        </p:txBody>
      </p:sp>
      <p:sp>
        <p:nvSpPr>
          <p:cNvPr id="53257" name="Line 9"/>
          <p:cNvSpPr>
            <a:spLocks noChangeShapeType="1"/>
          </p:cNvSpPr>
          <p:nvPr/>
        </p:nvSpPr>
        <p:spPr bwMode="auto">
          <a:xfrm flipV="1">
            <a:off x="2667000" y="2244626"/>
            <a:ext cx="1905000" cy="381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58" name="Line 10"/>
          <p:cNvSpPr>
            <a:spLocks noChangeShapeType="1"/>
          </p:cNvSpPr>
          <p:nvPr/>
        </p:nvSpPr>
        <p:spPr bwMode="auto">
          <a:xfrm flipV="1">
            <a:off x="4114800" y="2625626"/>
            <a:ext cx="16002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59" name="Line 11"/>
          <p:cNvSpPr>
            <a:spLocks noChangeShapeType="1"/>
          </p:cNvSpPr>
          <p:nvPr/>
        </p:nvSpPr>
        <p:spPr bwMode="auto">
          <a:xfrm flipV="1">
            <a:off x="4572000" y="3540026"/>
            <a:ext cx="13716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60" name="Line 12"/>
          <p:cNvSpPr>
            <a:spLocks noChangeShapeType="1"/>
          </p:cNvSpPr>
          <p:nvPr/>
        </p:nvSpPr>
        <p:spPr bwMode="auto">
          <a:xfrm flipH="1" flipV="1">
            <a:off x="4038600" y="3311426"/>
            <a:ext cx="1905000" cy="76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61" name="Line 13"/>
          <p:cNvSpPr>
            <a:spLocks noChangeShapeType="1"/>
          </p:cNvSpPr>
          <p:nvPr/>
        </p:nvSpPr>
        <p:spPr bwMode="auto">
          <a:xfrm>
            <a:off x="5029200" y="2244626"/>
            <a:ext cx="685800" cy="2286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62" name="Line 14"/>
          <p:cNvSpPr>
            <a:spLocks noChangeShapeType="1"/>
          </p:cNvSpPr>
          <p:nvPr/>
        </p:nvSpPr>
        <p:spPr bwMode="auto">
          <a:xfrm>
            <a:off x="6019800" y="2778026"/>
            <a:ext cx="152400" cy="4572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63" name="Line 15"/>
          <p:cNvSpPr>
            <a:spLocks noChangeShapeType="1"/>
          </p:cNvSpPr>
          <p:nvPr/>
        </p:nvSpPr>
        <p:spPr bwMode="auto">
          <a:xfrm flipH="1" flipV="1">
            <a:off x="3962400" y="3463826"/>
            <a:ext cx="304800" cy="6858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cxnSp>
        <p:nvCxnSpPr>
          <p:cNvPr id="53264" name="AutoShape 16"/>
          <p:cNvCxnSpPr>
            <a:cxnSpLocks noChangeShapeType="1"/>
            <a:stCxn id="53255" idx="0"/>
            <a:endCxn id="53251" idx="0"/>
          </p:cNvCxnSpPr>
          <p:nvPr/>
        </p:nvCxnSpPr>
        <p:spPr bwMode="auto">
          <a:xfrm rot="-5400000" flipH="1" flipV="1">
            <a:off x="4190206" y="645220"/>
            <a:ext cx="1588" cy="3505200"/>
          </a:xfrm>
          <a:prstGeom prst="curvedConnector3">
            <a:avLst>
              <a:gd name="adj1" fmla="val -62700005"/>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3265" name="AutoShape 17"/>
          <p:cNvCxnSpPr>
            <a:cxnSpLocks noChangeShapeType="1"/>
            <a:stCxn id="53252" idx="1"/>
            <a:endCxn id="53251" idx="7"/>
          </p:cNvCxnSpPr>
          <p:nvPr/>
        </p:nvCxnSpPr>
        <p:spPr bwMode="auto">
          <a:xfrm rot="-5400000" flipH="1" flipV="1">
            <a:off x="3429000" y="1254026"/>
            <a:ext cx="381000" cy="2038350"/>
          </a:xfrm>
          <a:prstGeom prst="curvedConnector3">
            <a:avLst>
              <a:gd name="adj1" fmla="val -77500"/>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3266" name="AutoShape 18"/>
          <p:cNvCxnSpPr>
            <a:cxnSpLocks noChangeShapeType="1"/>
            <a:stCxn id="53254" idx="2"/>
            <a:endCxn id="53251" idx="3"/>
          </p:cNvCxnSpPr>
          <p:nvPr/>
        </p:nvCxnSpPr>
        <p:spPr bwMode="auto">
          <a:xfrm rot="10800000">
            <a:off x="2276475" y="2787551"/>
            <a:ext cx="1838325" cy="1590675"/>
          </a:xfrm>
          <a:prstGeom prst="curvedConnector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3267" name="AutoShape 19"/>
          <p:cNvCxnSpPr>
            <a:cxnSpLocks noChangeShapeType="1"/>
            <a:stCxn id="53253" idx="6"/>
            <a:endCxn id="53251" idx="6"/>
          </p:cNvCxnSpPr>
          <p:nvPr/>
        </p:nvCxnSpPr>
        <p:spPr bwMode="auto">
          <a:xfrm flipH="1" flipV="1">
            <a:off x="2667000" y="2625626"/>
            <a:ext cx="1447800" cy="609600"/>
          </a:xfrm>
          <a:prstGeom prst="curvedConnector3">
            <a:avLst>
              <a:gd name="adj1" fmla="val -15792"/>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cxnSp>
        <p:nvCxnSpPr>
          <p:cNvPr id="53268" name="AutoShape 20"/>
          <p:cNvCxnSpPr>
            <a:cxnSpLocks noChangeShapeType="1"/>
            <a:stCxn id="53256" idx="5"/>
            <a:endCxn id="53251" idx="4"/>
          </p:cNvCxnSpPr>
          <p:nvPr/>
        </p:nvCxnSpPr>
        <p:spPr bwMode="auto">
          <a:xfrm rot="16200000" flipV="1">
            <a:off x="4000500" y="1292126"/>
            <a:ext cx="771525" cy="3895725"/>
          </a:xfrm>
          <a:prstGeom prst="curvedConnector3">
            <a:avLst>
              <a:gd name="adj1" fmla="val -188273"/>
            </a:avLst>
          </a:prstGeom>
          <a:noFill/>
          <a:ln w="9525">
            <a:solidFill>
              <a:srgbClr val="FF0000"/>
            </a:solidFill>
            <a:miter lim="800000"/>
            <a:headEnd/>
            <a:tailEnd type="triangle" w="lg" len="lg"/>
          </a:ln>
          <a:extLst>
            <a:ext uri="{909E8E84-426E-40dd-AFC4-6F175D3DCCD1}">
              <a14:hiddenFill xmlns="" xmlns:a14="http://schemas.microsoft.com/office/drawing/2010/main">
                <a:noFill/>
              </a14:hiddenFill>
            </a:ext>
          </a:extLst>
        </p:spPr>
      </p:cxnSp>
      <p:sp>
        <p:nvSpPr>
          <p:cNvPr id="53269" name="Text Box 21"/>
          <p:cNvSpPr txBox="1">
            <a:spLocks noChangeArrowheads="1"/>
          </p:cNvSpPr>
          <p:nvPr/>
        </p:nvSpPr>
        <p:spPr bwMode="auto">
          <a:xfrm>
            <a:off x="1295400" y="2174776"/>
            <a:ext cx="100489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Sports</a:t>
            </a:r>
          </a:p>
        </p:txBody>
      </p:sp>
      <p:sp>
        <p:nvSpPr>
          <p:cNvPr id="53270" name="Oval 22"/>
          <p:cNvSpPr>
            <a:spLocks noChangeArrowheads="1"/>
          </p:cNvSpPr>
          <p:nvPr/>
        </p:nvSpPr>
        <p:spPr bwMode="auto">
          <a:xfrm>
            <a:off x="4572000" y="2016026"/>
            <a:ext cx="457200" cy="457200"/>
          </a:xfrm>
          <a:prstGeom prst="ellipse">
            <a:avLst/>
          </a:prstGeom>
          <a:solidFill>
            <a:schemeClr val="tx2"/>
          </a:solidFill>
          <a:ln w="9525">
            <a:solidFill>
              <a:schemeClr val="tx1"/>
            </a:solidFill>
            <a:miter lim="800000"/>
            <a:headEnd/>
            <a:tailEnd/>
          </a:ln>
        </p:spPr>
        <p:txBody>
          <a:bodyPr wrap="none" anchor="ctr"/>
          <a:lstStyle/>
          <a:p>
            <a:endParaRPr lang="en-US">
              <a:latin typeface="+mn-lt"/>
            </a:endParaRPr>
          </a:p>
        </p:txBody>
      </p:sp>
      <p:cxnSp>
        <p:nvCxnSpPr>
          <p:cNvPr id="53271" name="AutoShape 23"/>
          <p:cNvCxnSpPr>
            <a:cxnSpLocks noChangeShapeType="1"/>
            <a:endCxn id="53270" idx="7"/>
          </p:cNvCxnSpPr>
          <p:nvPr/>
        </p:nvCxnSpPr>
        <p:spPr bwMode="auto">
          <a:xfrm rot="5400000" flipH="1">
            <a:off x="5295900" y="1749326"/>
            <a:ext cx="314325" cy="981075"/>
          </a:xfrm>
          <a:prstGeom prst="curvedConnector3">
            <a:avLst>
              <a:gd name="adj1" fmla="val 193940"/>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3272" name="AutoShape 24"/>
          <p:cNvCxnSpPr>
            <a:cxnSpLocks noChangeShapeType="1"/>
          </p:cNvCxnSpPr>
          <p:nvPr/>
        </p:nvCxnSpPr>
        <p:spPr bwMode="auto">
          <a:xfrm rot="-5400000">
            <a:off x="3505200" y="3073301"/>
            <a:ext cx="1819275" cy="466725"/>
          </a:xfrm>
          <a:prstGeom prst="curvedConnector3">
            <a:avLst>
              <a:gd name="adj1" fmla="val 51833"/>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3273" name="AutoShape 25"/>
          <p:cNvCxnSpPr>
            <a:cxnSpLocks noChangeShapeType="1"/>
          </p:cNvCxnSpPr>
          <p:nvPr/>
        </p:nvCxnSpPr>
        <p:spPr bwMode="auto">
          <a:xfrm rot="-5400000">
            <a:off x="3686968" y="2215258"/>
            <a:ext cx="931863" cy="838200"/>
          </a:xfrm>
          <a:prstGeom prst="curvedConnector2">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3274" name="AutoShape 26"/>
          <p:cNvCxnSpPr>
            <a:cxnSpLocks noChangeShapeType="1"/>
            <a:endCxn id="53270" idx="0"/>
          </p:cNvCxnSpPr>
          <p:nvPr/>
        </p:nvCxnSpPr>
        <p:spPr bwMode="auto">
          <a:xfrm rot="-5400000">
            <a:off x="3429000" y="1025426"/>
            <a:ext cx="381000" cy="2362200"/>
          </a:xfrm>
          <a:prstGeom prst="curvedConnector3">
            <a:avLst>
              <a:gd name="adj1" fmla="val 160000"/>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cxnSp>
        <p:nvCxnSpPr>
          <p:cNvPr id="53275" name="AutoShape 27"/>
          <p:cNvCxnSpPr>
            <a:cxnSpLocks noChangeShapeType="1"/>
            <a:endCxn id="53270" idx="4"/>
          </p:cNvCxnSpPr>
          <p:nvPr/>
        </p:nvCxnSpPr>
        <p:spPr bwMode="auto">
          <a:xfrm rot="10800000">
            <a:off x="4800600" y="2473226"/>
            <a:ext cx="1381125" cy="1228725"/>
          </a:xfrm>
          <a:prstGeom prst="curvedConnector2">
            <a:avLst/>
          </a:prstGeom>
          <a:noFill/>
          <a:ln w="19050">
            <a:solidFill>
              <a:schemeClr val="tx2"/>
            </a:solidFill>
            <a:miter lim="800000"/>
            <a:headEnd/>
            <a:tailEnd type="triangle" w="lg" len="lg"/>
          </a:ln>
          <a:extLst>
            <a:ext uri="{909E8E84-426E-40dd-AFC4-6F175D3DCCD1}">
              <a14:hiddenFill xmlns="" xmlns:a14="http://schemas.microsoft.com/office/drawing/2010/main">
                <a:noFill/>
              </a14:hiddenFill>
            </a:ext>
          </a:extLst>
        </p:spPr>
      </p:cxnSp>
      <p:sp>
        <p:nvSpPr>
          <p:cNvPr id="53276" name="Text Box 28"/>
          <p:cNvSpPr txBox="1">
            <a:spLocks noChangeArrowheads="1"/>
          </p:cNvSpPr>
          <p:nvPr/>
        </p:nvSpPr>
        <p:spPr bwMode="auto">
          <a:xfrm>
            <a:off x="4114800" y="1412776"/>
            <a:ext cx="10332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Health</a:t>
            </a:r>
          </a:p>
        </p:txBody>
      </p:sp>
      <p:sp>
        <p:nvSpPr>
          <p:cNvPr id="53277" name="Oval 29"/>
          <p:cNvSpPr>
            <a:spLocks noChangeArrowheads="1"/>
          </p:cNvSpPr>
          <p:nvPr/>
        </p:nvSpPr>
        <p:spPr bwMode="auto">
          <a:xfrm>
            <a:off x="2362200" y="254942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3278" name="Oval 30"/>
          <p:cNvSpPr>
            <a:spLocks noChangeArrowheads="1"/>
          </p:cNvSpPr>
          <p:nvPr/>
        </p:nvSpPr>
        <p:spPr bwMode="auto">
          <a:xfrm>
            <a:off x="2514600" y="2701826"/>
            <a:ext cx="457200" cy="457200"/>
          </a:xfrm>
          <a:prstGeom prst="ellipse">
            <a:avLst/>
          </a:prstGeom>
          <a:solidFill>
            <a:srgbClr val="FF0000"/>
          </a:solidFill>
          <a:ln w="9525">
            <a:solidFill>
              <a:schemeClr val="tx1"/>
            </a:solidFill>
            <a:miter lim="800000"/>
            <a:headEnd/>
            <a:tailEnd/>
          </a:ln>
        </p:spPr>
        <p:txBody>
          <a:bodyPr wrap="none" anchor="ctr"/>
          <a:lstStyle/>
          <a:p>
            <a:endParaRPr lang="en-US">
              <a:latin typeface="+mn-lt"/>
            </a:endParaRPr>
          </a:p>
        </p:txBody>
      </p:sp>
      <p:sp>
        <p:nvSpPr>
          <p:cNvPr id="53279" name="Oval 31"/>
          <p:cNvSpPr>
            <a:spLocks noChangeArrowheads="1"/>
          </p:cNvSpPr>
          <p:nvPr/>
        </p:nvSpPr>
        <p:spPr bwMode="auto">
          <a:xfrm>
            <a:off x="4724400" y="2168426"/>
            <a:ext cx="457200" cy="457200"/>
          </a:xfrm>
          <a:prstGeom prst="ellipse">
            <a:avLst/>
          </a:prstGeom>
          <a:solidFill>
            <a:schemeClr val="tx2"/>
          </a:solidFill>
          <a:ln w="9525">
            <a:solidFill>
              <a:schemeClr val="tx1"/>
            </a:solidFill>
            <a:miter lim="800000"/>
            <a:headEnd/>
            <a:tailEnd/>
          </a:ln>
        </p:spPr>
        <p:txBody>
          <a:bodyPr wrap="none" anchor="ctr"/>
          <a:lstStyle/>
          <a:p>
            <a:endParaRPr lang="en-US">
              <a:latin typeface="+mn-lt"/>
            </a:endParaRPr>
          </a:p>
        </p:txBody>
      </p:sp>
      <p:sp>
        <p:nvSpPr>
          <p:cNvPr id="53280" name="Line 32"/>
          <p:cNvSpPr>
            <a:spLocks noChangeShapeType="1"/>
          </p:cNvSpPr>
          <p:nvPr/>
        </p:nvSpPr>
        <p:spPr bwMode="auto">
          <a:xfrm>
            <a:off x="2743200" y="3159026"/>
            <a:ext cx="1371600" cy="11430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81" name="Line 33"/>
          <p:cNvSpPr>
            <a:spLocks noChangeShapeType="1"/>
          </p:cNvSpPr>
          <p:nvPr/>
        </p:nvSpPr>
        <p:spPr bwMode="auto">
          <a:xfrm flipH="1" flipV="1">
            <a:off x="3048000" y="2930426"/>
            <a:ext cx="685800" cy="152400"/>
          </a:xfrm>
          <a:prstGeom prst="line">
            <a:avLst/>
          </a:prstGeom>
          <a:noFill/>
          <a:ln w="15875">
            <a:solidFill>
              <a:schemeClr val="tx1"/>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de-DE">
              <a:latin typeface="+mn-lt"/>
            </a:endParaRPr>
          </a:p>
        </p:txBody>
      </p:sp>
      <p:sp>
        <p:nvSpPr>
          <p:cNvPr id="53282" name="Freeform 34"/>
          <p:cNvSpPr>
            <a:spLocks/>
          </p:cNvSpPr>
          <p:nvPr/>
        </p:nvSpPr>
        <p:spPr bwMode="auto">
          <a:xfrm>
            <a:off x="1905000" y="2473226"/>
            <a:ext cx="457200" cy="369332"/>
          </a:xfrm>
          <a:custGeom>
            <a:avLst/>
            <a:gdLst>
              <a:gd name="T0" fmla="*/ 2147483647 w 200"/>
              <a:gd name="T1" fmla="*/ 2147483647 h 160"/>
              <a:gd name="T2" fmla="*/ 2147483647 w 200"/>
              <a:gd name="T3" fmla="*/ 2147483647 h 160"/>
              <a:gd name="T4" fmla="*/ 2147483647 w 200"/>
              <a:gd name="T5" fmla="*/ 2147483647 h 160"/>
              <a:gd name="T6" fmla="*/ 0 60000 65536"/>
              <a:gd name="T7" fmla="*/ 0 60000 65536"/>
              <a:gd name="T8" fmla="*/ 0 60000 65536"/>
              <a:gd name="T9" fmla="*/ 0 w 200"/>
              <a:gd name="T10" fmla="*/ 0 h 160"/>
              <a:gd name="T11" fmla="*/ 200 w 200"/>
              <a:gd name="T12" fmla="*/ 160 h 160"/>
            </a:gdLst>
            <a:ahLst/>
            <a:cxnLst>
              <a:cxn ang="T6">
                <a:pos x="T0" y="T1"/>
              </a:cxn>
              <a:cxn ang="T7">
                <a:pos x="T2" y="T3"/>
              </a:cxn>
              <a:cxn ang="T8">
                <a:pos x="T4" y="T5"/>
              </a:cxn>
            </a:cxnLst>
            <a:rect l="T9" t="T10" r="T11" b="T12"/>
            <a:pathLst>
              <a:path w="200" h="160">
                <a:moveTo>
                  <a:pt x="200" y="64"/>
                </a:moveTo>
                <a:cubicBezTo>
                  <a:pt x="108" y="32"/>
                  <a:pt x="16" y="0"/>
                  <a:pt x="8" y="16"/>
                </a:cubicBezTo>
                <a:cubicBezTo>
                  <a:pt x="0" y="32"/>
                  <a:pt x="76" y="96"/>
                  <a:pt x="152" y="160"/>
                </a:cubicBezTo>
              </a:path>
            </a:pathLst>
          </a:custGeom>
          <a:noFill/>
          <a:ln w="9525">
            <a:solidFill>
              <a:schemeClr val="hlink"/>
            </a:solidFill>
            <a:round/>
            <a:headEnd/>
            <a:tailEnd type="triangle" w="lg" len="lg"/>
          </a:ln>
          <a:extLst>
            <a:ext uri="{909E8E84-426E-40dd-AFC4-6F175D3DCCD1}">
              <a14:hiddenFill xmlns="" xmlns:a14="http://schemas.microsoft.com/office/drawing/2010/main">
                <a:solidFill>
                  <a:srgbClr val="FFFFFF"/>
                </a:solidFill>
              </a14:hiddenFill>
            </a:ext>
          </a:extLst>
        </p:spPr>
        <p:txBody>
          <a:bodyPr>
            <a:spAutoFit/>
          </a:bodyPr>
          <a:lstStyle/>
          <a:p>
            <a:endParaRPr lang="en-US">
              <a:latin typeface="+mn-lt"/>
            </a:endParaRPr>
          </a:p>
        </p:txBody>
      </p:sp>
      <p:sp>
        <p:nvSpPr>
          <p:cNvPr id="53283" name="Freeform 35"/>
          <p:cNvSpPr>
            <a:spLocks/>
          </p:cNvSpPr>
          <p:nvPr/>
        </p:nvSpPr>
        <p:spPr bwMode="auto">
          <a:xfrm>
            <a:off x="5029200" y="2003326"/>
            <a:ext cx="184666" cy="369332"/>
          </a:xfrm>
          <a:custGeom>
            <a:avLst/>
            <a:gdLst>
              <a:gd name="T0" fmla="*/ 0 w 208"/>
              <a:gd name="T1" fmla="*/ 2147483647 h 152"/>
              <a:gd name="T2" fmla="*/ 2147483647 w 208"/>
              <a:gd name="T3" fmla="*/ 2147483647 h 152"/>
              <a:gd name="T4" fmla="*/ 2147483647 w 208"/>
              <a:gd name="T5" fmla="*/ 2147483647 h 152"/>
              <a:gd name="T6" fmla="*/ 0 60000 65536"/>
              <a:gd name="T7" fmla="*/ 0 60000 65536"/>
              <a:gd name="T8" fmla="*/ 0 60000 65536"/>
              <a:gd name="T9" fmla="*/ 0 w 208"/>
              <a:gd name="T10" fmla="*/ 0 h 152"/>
              <a:gd name="T11" fmla="*/ 208 w 208"/>
              <a:gd name="T12" fmla="*/ 152 h 152"/>
            </a:gdLst>
            <a:ahLst/>
            <a:cxnLst>
              <a:cxn ang="T6">
                <a:pos x="T0" y="T1"/>
              </a:cxn>
              <a:cxn ang="T7">
                <a:pos x="T2" y="T3"/>
              </a:cxn>
              <a:cxn ang="T8">
                <a:pos x="T4" y="T5"/>
              </a:cxn>
            </a:cxnLst>
            <a:rect l="T9" t="T10" r="T11" b="T12"/>
            <a:pathLst>
              <a:path w="208" h="152">
                <a:moveTo>
                  <a:pt x="0" y="104"/>
                </a:moveTo>
                <a:cubicBezTo>
                  <a:pt x="88" y="52"/>
                  <a:pt x="176" y="0"/>
                  <a:pt x="192" y="8"/>
                </a:cubicBezTo>
                <a:cubicBezTo>
                  <a:pt x="208" y="16"/>
                  <a:pt x="152" y="84"/>
                  <a:pt x="96" y="152"/>
                </a:cubicBezTo>
              </a:path>
            </a:pathLst>
          </a:custGeom>
          <a:noFill/>
          <a:ln w="9525">
            <a:solidFill>
              <a:schemeClr val="tx2"/>
            </a:solidFill>
            <a:round/>
            <a:headEnd/>
            <a:tailEnd type="triangle" w="lg" len="lg"/>
          </a:ln>
          <a:extLst>
            <a:ext uri="{909E8E84-426E-40dd-AFC4-6F175D3DCCD1}">
              <a14:hiddenFill xmlns="" xmlns:a14="http://schemas.microsoft.com/office/drawing/2010/main">
                <a:solidFill>
                  <a:srgbClr val="FFFFFF"/>
                </a:solidFill>
              </a14:hiddenFill>
            </a:ext>
          </a:extLst>
        </p:spPr>
        <p:txBody>
          <a:bodyPr wrap="none">
            <a:spAutoFit/>
          </a:bodyPr>
          <a:lstStyle/>
          <a:p>
            <a:endParaRPr lang="en-US">
              <a:latin typeface="+mn-lt"/>
            </a:endParaRPr>
          </a:p>
        </p:txBody>
      </p:sp>
      <mc:AlternateContent xmlns:mc="http://schemas.openxmlformats.org/markup-compatibility/2006">
        <mc:Choice xmlns:a14="http://schemas.microsoft.com/office/drawing/2010/main" Requires="a14">
          <p:sp>
            <p:nvSpPr>
              <p:cNvPr id="53284" name="Text Box 36"/>
              <p:cNvSpPr txBox="1">
                <a:spLocks noChangeArrowheads="1"/>
              </p:cNvSpPr>
              <p:nvPr/>
            </p:nvSpPr>
            <p:spPr bwMode="auto">
              <a:xfrm>
                <a:off x="1600200" y="5216426"/>
                <a:ext cx="6375463" cy="8595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14:m>
                  <m:oMath xmlns:m="http://schemas.openxmlformats.org/officeDocument/2006/math">
                    <m:r>
                      <a:rPr lang="en-US" i="1" dirty="0" smtClean="0">
                        <a:latin typeface="Cambria Math" charset="0"/>
                      </a:rPr>
                      <m:t>𝑝𝑟</m:t>
                    </m:r>
                    <m:r>
                      <a:rPr lang="en-US" i="1" dirty="0">
                        <a:latin typeface="Cambria Math" charset="0"/>
                      </a:rPr>
                      <m:t> = (0.9 </m:t>
                    </m:r>
                    <m:sSub>
                      <m:sSubPr>
                        <m:ctrlPr>
                          <a:rPr lang="de-DE" b="0" i="1" dirty="0" smtClean="0">
                            <a:latin typeface="Cambria Math" charset="0"/>
                          </a:rPr>
                        </m:ctrlPr>
                      </m:sSubPr>
                      <m:e>
                        <m:r>
                          <m:rPr>
                            <m:nor/>
                          </m:rPr>
                          <a:rPr lang="de-DE" b="0" i="0" dirty="0" smtClean="0">
                            <a:latin typeface="Cambria Math" charset="0"/>
                          </a:rPr>
                          <m:t>P</m:t>
                        </m:r>
                        <m:r>
                          <m:rPr>
                            <m:nor/>
                          </m:rPr>
                          <a:rPr lang="en-US" i="0" dirty="0" err="1">
                            <a:latin typeface="Cambria Math" charset="0"/>
                          </a:rPr>
                          <m:t>R</m:t>
                        </m:r>
                      </m:e>
                      <m:sub>
                        <m:r>
                          <a:rPr lang="de-DE" b="0" i="1" dirty="0" smtClean="0">
                            <a:latin typeface="Cambria Math" charset="0"/>
                          </a:rPr>
                          <m:t>𝑠𝑝𝑜𝑟𝑡𝑠</m:t>
                        </m:r>
                      </m:sub>
                    </m:sSub>
                    <m:r>
                      <a:rPr lang="en-US" i="1" dirty="0">
                        <a:latin typeface="Cambria Math" charset="0"/>
                      </a:rPr>
                      <m:t>+0.1 </m:t>
                    </m:r>
                    <m:sSub>
                      <m:sSubPr>
                        <m:ctrlPr>
                          <a:rPr lang="de-DE" b="0" i="1" dirty="0" smtClean="0">
                            <a:latin typeface="Cambria Math" charset="0"/>
                          </a:rPr>
                        </m:ctrlPr>
                      </m:sSubPr>
                      <m:e>
                        <m:r>
                          <m:rPr>
                            <m:nor/>
                          </m:rPr>
                          <a:rPr lang="en-US" i="0" dirty="0" err="1">
                            <a:latin typeface="Cambria Math" charset="0"/>
                          </a:rPr>
                          <m:t>PR</m:t>
                        </m:r>
                      </m:e>
                      <m:sub>
                        <m:r>
                          <a:rPr lang="de-DE" b="0" i="1" dirty="0" smtClean="0">
                            <a:latin typeface="Cambria Math" charset="0"/>
                          </a:rPr>
                          <m:t>h𝑒𝑎𝑙𝑡h</m:t>
                        </m:r>
                      </m:sub>
                    </m:sSub>
                    <m:r>
                      <a:rPr lang="en-US" i="1" dirty="0">
                        <a:latin typeface="Cambria Math" charset="0"/>
                      </a:rPr>
                      <m:t>) </m:t>
                    </m:r>
                  </m:oMath>
                </a14:m>
                <a:r>
                  <a:rPr lang="en-US" i="0" dirty="0">
                    <a:latin typeface="+mn-lt"/>
                  </a:rPr>
                  <a:t>gives you:</a:t>
                </a:r>
              </a:p>
              <a:p>
                <a:r>
                  <a:rPr lang="en-US" i="0" dirty="0">
                    <a:latin typeface="+mn-lt"/>
                  </a:rPr>
                  <a:t>9% sports teleportation, 1% health teleportation</a:t>
                </a:r>
              </a:p>
            </p:txBody>
          </p:sp>
        </mc:Choice>
        <mc:Fallback>
          <p:sp>
            <p:nvSpPr>
              <p:cNvPr id="53284" name="Text Box 36"/>
              <p:cNvSpPr txBox="1">
                <a:spLocks noRot="1" noChangeAspect="1" noMove="1" noResize="1" noEditPoints="1" noAdjustHandles="1" noChangeArrowheads="1" noChangeShapeType="1" noTextEdit="1"/>
              </p:cNvSpPr>
              <p:nvPr/>
            </p:nvSpPr>
            <p:spPr bwMode="auto">
              <a:xfrm>
                <a:off x="1600200" y="5216426"/>
                <a:ext cx="6375463" cy="859531"/>
              </a:xfrm>
              <a:prstGeom prst="rect">
                <a:avLst/>
              </a:prstGeom>
              <a:blipFill rotWithShape="0">
                <a:blip r:embed="rId2"/>
                <a:stretch>
                  <a:fillRect l="-1531" t="-55319" r="-574" b="-2482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38139267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Composite Scores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0179" name="Rectangle 3"/>
              <p:cNvSpPr>
                <a:spLocks noGrp="1" noChangeArrowheads="1"/>
              </p:cNvSpPr>
              <p:nvPr>
                <p:ph idx="1"/>
              </p:nvPr>
            </p:nvSpPr>
            <p:spPr/>
            <p:txBody>
              <a:bodyPr/>
              <a:lstStyle/>
              <a:p>
                <a:r>
                  <a:rPr lang="en-US" dirty="0" smtClean="0">
                    <a:ea typeface="ＭＳ Ｐゴシック" charset="0"/>
                  </a:rPr>
                  <a:t>For a set of personalization vectors </a:t>
                </a:r>
                <a14:m>
                  <m:oMath xmlns:m="http://schemas.openxmlformats.org/officeDocument/2006/math">
                    <m:d>
                      <m:dPr>
                        <m:begChr m:val="{"/>
                        <m:endChr m:val="}"/>
                        <m:ctrlPr>
                          <a:rPr lang="en-US" i="1" smtClean="0">
                            <a:latin typeface="Cambria Math" charset="0"/>
                            <a:ea typeface="ＭＳ Ｐゴシック" charset="0"/>
                          </a:rPr>
                        </m:ctrlPr>
                      </m:dPr>
                      <m:e>
                        <m:sSub>
                          <m:sSubPr>
                            <m:ctrlPr>
                              <a:rPr lang="de-DE" b="0" i="1" smtClean="0">
                                <a:latin typeface="Cambria Math" charset="0"/>
                                <a:ea typeface="ＭＳ Ｐゴシック" charset="0"/>
                              </a:rPr>
                            </m:ctrlPr>
                          </m:sSubPr>
                          <m:e>
                            <m:r>
                              <a:rPr lang="de-DE" b="1" i="1" smtClean="0">
                                <a:latin typeface="Cambria Math" charset="0"/>
                                <a:ea typeface="ＭＳ Ｐゴシック" charset="0"/>
                              </a:rPr>
                              <m:t>𝒗</m:t>
                            </m:r>
                          </m:e>
                          <m:sub>
                            <m:r>
                              <a:rPr lang="de-DE" b="0" i="1" smtClean="0">
                                <a:latin typeface="Cambria Math" charset="0"/>
                                <a:ea typeface="ＭＳ Ｐゴシック" charset="0"/>
                              </a:rPr>
                              <m:t>𝑗</m:t>
                            </m:r>
                          </m:sub>
                        </m:sSub>
                      </m:e>
                    </m:d>
                  </m:oMath>
                </a14:m>
                <a:endParaRPr lang="en-US" dirty="0" smtClean="0">
                  <a:ea typeface="ＭＳ Ｐゴシック" charset="0"/>
                </a:endParaRPr>
              </a:p>
              <a:p>
                <a:endParaRPr lang="en-US" dirty="0">
                  <a:ea typeface="ＭＳ Ｐゴシック" charset="0"/>
                </a:endParaRPr>
              </a:p>
              <a:p>
                <a:endParaRPr lang="en-US" dirty="0" smtClean="0">
                  <a:ea typeface="ＭＳ Ｐゴシック" charset="0"/>
                </a:endParaRPr>
              </a:p>
              <a:p>
                <a:endParaRPr lang="en-US" dirty="0" smtClean="0">
                  <a:ea typeface="ＭＳ Ｐゴシック" charset="0"/>
                </a:endParaRPr>
              </a:p>
              <a:p>
                <a:endParaRPr lang="en-US" dirty="0" smtClean="0">
                  <a:ea typeface="ＭＳ Ｐゴシック" charset="0"/>
                </a:endParaRPr>
              </a:p>
              <a:p>
                <a:r>
                  <a:rPr lang="en-US" dirty="0" smtClean="0">
                    <a:ea typeface="ＭＳ Ｐゴシック" charset="0"/>
                    <a:sym typeface="Symbol" charset="0"/>
                  </a:rPr>
                  <a:t>Weighted </a:t>
                </a:r>
                <a:r>
                  <a:rPr lang="en-US" dirty="0">
                    <a:ea typeface="ＭＳ Ｐゴシック" charset="0"/>
                    <a:sym typeface="Symbol" charset="0"/>
                  </a:rPr>
                  <a:t>sum of rank vectors itself forms a valid rank vector, because </a:t>
                </a:r>
                <a14:m>
                  <m:oMath xmlns:m="http://schemas.openxmlformats.org/officeDocument/2006/math">
                    <m:r>
                      <m:rPr>
                        <m:nor/>
                      </m:rPr>
                      <a:rPr lang="en-US" i="0" dirty="0" smtClean="0">
                        <a:latin typeface="Cambria Math" charset="0"/>
                        <a:ea typeface="ＭＳ Ｐゴシック" charset="0"/>
                        <a:sym typeface="Symbol" charset="0"/>
                      </a:rPr>
                      <m:t>PR</m:t>
                    </m:r>
                    <m:r>
                      <a:rPr lang="en-US" i="1" dirty="0" smtClean="0">
                        <a:latin typeface="Cambria Math" charset="0"/>
                        <a:ea typeface="ＭＳ Ｐゴシック" charset="0"/>
                        <a:sym typeface="Symbol" charset="0"/>
                      </a:rPr>
                      <m:t>(</m:t>
                    </m:r>
                    <m:r>
                      <a:rPr lang="en-US" i="1" dirty="0" smtClean="0">
                        <a:latin typeface="Cambria Math" charset="0"/>
                        <a:ea typeface="Cambria Math" charset="0"/>
                        <a:cs typeface="Cambria Math" charset="0"/>
                        <a:sym typeface="Symbol" charset="0"/>
                      </a:rPr>
                      <m:t>∙</m:t>
                    </m:r>
                    <m:r>
                      <a:rPr lang="en-US" i="1" dirty="0" smtClean="0">
                        <a:latin typeface="Cambria Math" charset="0"/>
                        <a:ea typeface="ＭＳ Ｐゴシック" charset="0"/>
                        <a:sym typeface="Symbol" charset="0"/>
                      </a:rPr>
                      <m:t>)</m:t>
                    </m:r>
                  </m:oMath>
                </a14:m>
                <a:r>
                  <a:rPr lang="en-US" dirty="0">
                    <a:ea typeface="ＭＳ Ｐゴシック" charset="0"/>
                    <a:sym typeface="Symbol" charset="0"/>
                  </a:rPr>
                  <a:t> is linear </a:t>
                </a:r>
                <a:r>
                  <a:rPr lang="en-US" dirty="0" err="1" smtClean="0">
                    <a:ea typeface="ＭＳ Ｐゴシック" charset="0"/>
                    <a:sym typeface="Symbol" charset="0"/>
                  </a:rPr>
                  <a:t>w.r.t</a:t>
                </a:r>
                <a:r>
                  <a:rPr lang="en-US" dirty="0" smtClean="0">
                    <a:ea typeface="ＭＳ Ｐゴシック" charset="0"/>
                    <a:sym typeface="Symbol" charset="0"/>
                  </a:rPr>
                  <a:t>. </a:t>
                </a:r>
                <a14:m>
                  <m:oMath xmlns:m="http://schemas.openxmlformats.org/officeDocument/2006/math">
                    <m:sSub>
                      <m:sSubPr>
                        <m:ctrlPr>
                          <a:rPr lang="de-DE" b="1" i="1" dirty="0" smtClean="0">
                            <a:latin typeface="Cambria Math" charset="0"/>
                            <a:ea typeface="ＭＳ Ｐゴシック" charset="0"/>
                          </a:rPr>
                        </m:ctrlPr>
                      </m:sSubPr>
                      <m:e>
                        <m:r>
                          <a:rPr lang="en-US" b="1" i="1" dirty="0" smtClean="0">
                            <a:latin typeface="Cambria Math" charset="0"/>
                            <a:ea typeface="ＭＳ Ｐゴシック" charset="0"/>
                          </a:rPr>
                          <m:t>𝒗</m:t>
                        </m:r>
                      </m:e>
                      <m:sub>
                        <m:r>
                          <a:rPr lang="de-DE" b="0" i="1" dirty="0" smtClean="0">
                            <a:latin typeface="Cambria Math" charset="0"/>
                            <a:ea typeface="ＭＳ Ｐゴシック" charset="0"/>
                          </a:rPr>
                          <m:t>𝑗</m:t>
                        </m:r>
                      </m:sub>
                    </m:sSub>
                  </m:oMath>
                </a14:m>
                <a:endParaRPr lang="en-US" dirty="0">
                  <a:ea typeface="ＭＳ Ｐゴシック" charset="0"/>
                  <a:sym typeface="Symbol" charset="0"/>
                </a:endParaRPr>
              </a:p>
            </p:txBody>
          </p:sp>
        </mc:Choice>
        <mc:Fallback>
          <p:sp>
            <p:nvSpPr>
              <p:cNvPr id="50179" name="Rectangle 3"/>
              <p:cNvSpPr>
                <a:spLocks noGrp="1" noRot="1" noChangeAspect="1" noMove="1" noResize="1" noEditPoints="1" noAdjustHandles="1" noChangeArrowheads="1" noChangeShapeType="1" noTextEdit="1"/>
              </p:cNvSpPr>
              <p:nvPr>
                <p:ph idx="1"/>
              </p:nvPr>
            </p:nvSpPr>
            <p:spPr>
              <a:blipFill rotWithShape="0">
                <a:blip r:embed="rId2"/>
                <a:stretch>
                  <a:fillRect l="-963" t="-123"/>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36</a:t>
            </a:fld>
            <a:endParaRPr lang="de-DE" dirty="0"/>
          </a:p>
        </p:txBody>
      </p:sp>
      <mc:AlternateContent xmlns:mc="http://schemas.openxmlformats.org/markup-compatibility/2006">
        <mc:Choice xmlns:a14="http://schemas.microsoft.com/office/drawing/2010/main" Requires="a14">
          <p:sp>
            <p:nvSpPr>
              <p:cNvPr id="2" name="TextBox 1"/>
              <p:cNvSpPr txBox="1"/>
              <p:nvPr/>
            </p:nvSpPr>
            <p:spPr>
              <a:xfrm>
                <a:off x="2087109" y="2175173"/>
                <a:ext cx="4992008" cy="93801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charset="0"/>
                            </a:rPr>
                          </m:ctrlPr>
                        </m:naryPr>
                        <m:sub>
                          <m:r>
                            <m:rPr>
                              <m:brk m:alnAt="7"/>
                            </m:rPr>
                            <a:rPr lang="de-DE" sz="2400" b="0" i="1" smtClean="0">
                              <a:latin typeface="Cambria Math" charset="0"/>
                            </a:rPr>
                            <m:t>𝑗</m:t>
                          </m:r>
                        </m:sub>
                        <m:sup/>
                        <m:e>
                          <m:sSub>
                            <m:sSubPr>
                              <m:ctrlPr>
                                <a:rPr lang="de-DE" sz="2400" b="0" i="1" smtClean="0">
                                  <a:latin typeface="Cambria Math" charset="0"/>
                                </a:rPr>
                              </m:ctrlPr>
                            </m:sSubPr>
                            <m:e>
                              <m:r>
                                <a:rPr lang="de-DE" sz="2400" b="0" i="1" smtClean="0">
                                  <a:latin typeface="Cambria Math" charset="0"/>
                                </a:rPr>
                                <m:t>𝑤</m:t>
                              </m:r>
                            </m:e>
                            <m:sub>
                              <m:r>
                                <a:rPr lang="de-DE" sz="2400" b="0" i="1" smtClean="0">
                                  <a:latin typeface="Cambria Math" charset="0"/>
                                </a:rPr>
                                <m:t>𝑗</m:t>
                              </m:r>
                            </m:sub>
                          </m:sSub>
                          <m:r>
                            <m:rPr>
                              <m:nor/>
                            </m:rPr>
                            <a:rPr lang="de-DE" sz="2400" b="0" i="0" smtClean="0">
                              <a:latin typeface="Cambria Math" charset="0"/>
                            </a:rPr>
                            <m:t>PR</m:t>
                          </m:r>
                          <m:d>
                            <m:dPr>
                              <m:ctrlPr>
                                <a:rPr lang="de-DE" sz="2400" b="0" i="1" smtClean="0">
                                  <a:latin typeface="Cambria Math" charset="0"/>
                                </a:rPr>
                              </m:ctrlPr>
                            </m:dPr>
                            <m:e>
                              <m:r>
                                <a:rPr lang="de-DE" sz="2400" b="0" i="1" smtClean="0">
                                  <a:latin typeface="Cambria Math" charset="0"/>
                                </a:rPr>
                                <m:t>𝑊</m:t>
                              </m:r>
                              <m:r>
                                <a:rPr lang="de-DE" sz="2400" b="0" i="1" smtClean="0">
                                  <a:latin typeface="Cambria Math" charset="0"/>
                                </a:rPr>
                                <m:t>,</m:t>
                              </m:r>
                              <m:sSub>
                                <m:sSubPr>
                                  <m:ctrlPr>
                                    <a:rPr lang="de-DE" sz="2400" b="0" i="1" smtClean="0">
                                      <a:latin typeface="Cambria Math" charset="0"/>
                                    </a:rPr>
                                  </m:ctrlPr>
                                </m:sSubPr>
                                <m:e>
                                  <m:r>
                                    <a:rPr lang="de-DE" sz="2400" b="1" i="1" smtClean="0">
                                      <a:latin typeface="Cambria Math" charset="0"/>
                                    </a:rPr>
                                    <m:t>𝒗</m:t>
                                  </m:r>
                                </m:e>
                                <m:sub>
                                  <m:r>
                                    <a:rPr lang="de-DE" sz="2400" b="0" i="1" smtClean="0">
                                      <a:latin typeface="Cambria Math" charset="0"/>
                                    </a:rPr>
                                    <m:t>𝑗</m:t>
                                  </m:r>
                                </m:sub>
                              </m:sSub>
                            </m:e>
                          </m:d>
                          <m:r>
                            <a:rPr lang="de-DE" sz="2400" b="0" i="1" smtClean="0">
                              <a:latin typeface="Cambria Math" charset="0"/>
                            </a:rPr>
                            <m:t>=</m:t>
                          </m:r>
                          <m:r>
                            <m:rPr>
                              <m:nor/>
                            </m:rPr>
                            <a:rPr lang="de-DE" sz="2400" b="0" i="0" smtClean="0">
                              <a:latin typeface="Cambria Math" charset="0"/>
                            </a:rPr>
                            <m:t>PR</m:t>
                          </m:r>
                          <m:d>
                            <m:dPr>
                              <m:ctrlPr>
                                <a:rPr lang="is-IS" sz="2400" b="0" i="1" smtClean="0">
                                  <a:latin typeface="Cambria Math" charset="0"/>
                                </a:rPr>
                              </m:ctrlPr>
                            </m:dPr>
                            <m:e>
                              <m:r>
                                <a:rPr lang="de-DE" sz="2400" b="0" i="1" smtClean="0">
                                  <a:latin typeface="Cambria Math" charset="0"/>
                                </a:rPr>
                                <m:t>𝑊</m:t>
                              </m:r>
                              <m:r>
                                <a:rPr lang="de-DE" sz="2400" b="0" i="1" smtClean="0">
                                  <a:latin typeface="Cambria Math" charset="0"/>
                                </a:rPr>
                                <m:t>,</m:t>
                              </m:r>
                              <m:nary>
                                <m:naryPr>
                                  <m:chr m:val="∑"/>
                                  <m:supHide m:val="on"/>
                                  <m:ctrlPr>
                                    <a:rPr lang="de-DE" sz="2400" b="0" i="1" smtClean="0">
                                      <a:latin typeface="Cambria Math" charset="0"/>
                                    </a:rPr>
                                  </m:ctrlPr>
                                </m:naryPr>
                                <m:sub>
                                  <m:r>
                                    <m:rPr>
                                      <m:brk m:alnAt="7"/>
                                    </m:rPr>
                                    <a:rPr lang="de-DE" sz="2400" b="0" i="1" smtClean="0">
                                      <a:latin typeface="Cambria Math" charset="0"/>
                                    </a:rPr>
                                    <m:t>𝑗</m:t>
                                  </m:r>
                                </m:sub>
                                <m:sup/>
                                <m:e>
                                  <m:sSub>
                                    <m:sSubPr>
                                      <m:ctrlPr>
                                        <a:rPr lang="de-DE" sz="2400" b="0" i="1" smtClean="0">
                                          <a:latin typeface="Cambria Math" charset="0"/>
                                        </a:rPr>
                                      </m:ctrlPr>
                                    </m:sSubPr>
                                    <m:e>
                                      <m:r>
                                        <a:rPr lang="de-DE" sz="2400" b="0" i="1" smtClean="0">
                                          <a:latin typeface="Cambria Math" charset="0"/>
                                        </a:rPr>
                                        <m:t>𝑤</m:t>
                                      </m:r>
                                    </m:e>
                                    <m:sub>
                                      <m:r>
                                        <a:rPr lang="de-DE" sz="2400" b="0" i="1" smtClean="0">
                                          <a:latin typeface="Cambria Math" charset="0"/>
                                        </a:rPr>
                                        <m:t>𝑗</m:t>
                                      </m:r>
                                    </m:sub>
                                  </m:sSub>
                                  <m:sSub>
                                    <m:sSubPr>
                                      <m:ctrlPr>
                                        <a:rPr lang="de-DE" sz="2400" b="0" i="1" smtClean="0">
                                          <a:latin typeface="Cambria Math" charset="0"/>
                                        </a:rPr>
                                      </m:ctrlPr>
                                    </m:sSubPr>
                                    <m:e>
                                      <m:r>
                                        <a:rPr lang="de-DE" sz="2400" b="1" i="1" smtClean="0">
                                          <a:latin typeface="Cambria Math" charset="0"/>
                                        </a:rPr>
                                        <m:t>𝒗</m:t>
                                      </m:r>
                                    </m:e>
                                    <m:sub>
                                      <m:r>
                                        <a:rPr lang="de-DE" sz="2400" b="0" i="1" smtClean="0">
                                          <a:latin typeface="Cambria Math" charset="0"/>
                                        </a:rPr>
                                        <m:t>𝑗</m:t>
                                      </m:r>
                                    </m:sub>
                                  </m:sSub>
                                </m:e>
                              </m:nary>
                            </m:e>
                          </m:d>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087109" y="2175173"/>
                <a:ext cx="4992008" cy="938014"/>
              </a:xfrm>
              <a:prstGeom prst="rect">
                <a:avLst/>
              </a:prstGeom>
              <a:blipFill rotWithShape="0">
                <a:blip r:embed="rId3"/>
                <a:stretch>
                  <a:fillRect/>
                </a:stretch>
              </a:blipFill>
            </p:spPr>
            <p:txBody>
              <a:bodyPr/>
              <a:lstStyle/>
              <a:p>
                <a:r>
                  <a:rPr lang="en-US">
                    <a:noFill/>
                  </a:rPr>
                  <a:t> </a:t>
                </a:r>
              </a:p>
            </p:txBody>
          </p:sp>
        </mc:Fallback>
      </mc:AlternateContent>
      <p:sp>
        <p:nvSpPr>
          <p:cNvPr id="6"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9684874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Answering</a:t>
            </a:r>
            <a:endParaRPr lang="en-US" dirty="0"/>
          </a:p>
        </p:txBody>
      </p:sp>
      <p:sp>
        <p:nvSpPr>
          <p:cNvPr id="3" name="Content Placeholder 2"/>
          <p:cNvSpPr>
            <a:spLocks noGrp="1"/>
          </p:cNvSpPr>
          <p:nvPr>
            <p:ph idx="1"/>
          </p:nvPr>
        </p:nvSpPr>
        <p:spPr/>
        <p:txBody>
          <a:bodyPr/>
          <a:lstStyle/>
          <a:p>
            <a:r>
              <a:rPr lang="en-US" dirty="0" smtClean="0"/>
              <a:t>Classify query (+ context) to choose topic(s)</a:t>
            </a:r>
          </a:p>
          <a:p>
            <a:pPr lvl="1"/>
            <a:r>
              <a:rPr lang="en-US" dirty="0" smtClean="0"/>
              <a:t>User interaction?</a:t>
            </a:r>
            <a:endParaRPr lang="en-US" dirty="0" smtClean="0"/>
          </a:p>
          <a:p>
            <a:pPr lvl="1"/>
            <a:r>
              <a:rPr lang="en-US" dirty="0" smtClean="0"/>
              <a:t>Context: search history, words surrounding search phrase</a:t>
            </a:r>
          </a:p>
          <a:p>
            <a:r>
              <a:rPr lang="en-US" dirty="0" smtClean="0"/>
              <a:t>Find set of relevant documents</a:t>
            </a:r>
          </a:p>
          <a:p>
            <a:r>
              <a:rPr lang="en-US" dirty="0" smtClean="0"/>
              <a:t>Rank them according to composite score given topics</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sp>
        <p:nvSpPr>
          <p:cNvPr id="5"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363252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Query </a:t>
            </a:r>
            <a:r>
              <a:rPr lang="en-US" dirty="0" smtClean="0"/>
              <a:t>Answering</a:t>
            </a:r>
            <a:endParaRPr lang="en-US" dirty="0"/>
          </a:p>
        </p:txBody>
      </p:sp>
      <p:sp>
        <p:nvSpPr>
          <p:cNvPr id="3" name="Content Placeholder 2"/>
          <p:cNvSpPr>
            <a:spLocks noGrp="1"/>
          </p:cNvSpPr>
          <p:nvPr>
            <p:ph idx="1"/>
          </p:nvPr>
        </p:nvSpPr>
        <p:spPr/>
        <p:txBody>
          <a:bodyPr/>
          <a:lstStyle/>
          <a:p>
            <a:r>
              <a:rPr lang="en-US" dirty="0" smtClean="0"/>
              <a:t>Possible topic weight distribution for query “golf”</a:t>
            </a:r>
          </a:p>
          <a:p>
            <a:pPr lvl="1"/>
            <a:r>
              <a:rPr lang="en-US" dirty="0"/>
              <a:t>N</a:t>
            </a:r>
            <a:r>
              <a:rPr lang="en-US" dirty="0" smtClean="0"/>
              <a:t>o additional context</a:t>
            </a:r>
          </a:p>
          <a:p>
            <a:pPr lvl="1"/>
            <a:r>
              <a:rPr lang="en-US" dirty="0" smtClean="0"/>
              <a:t>How to get?</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38</a:t>
            </a:fld>
            <a:endParaRPr lang="de-DE"/>
          </a:p>
        </p:txBody>
      </p:sp>
      <p:pic>
        <p:nvPicPr>
          <p:cNvPr id="5" name="Picture 4"/>
          <p:cNvPicPr>
            <a:picLocks noChangeAspect="1"/>
          </p:cNvPicPr>
          <p:nvPr/>
        </p:nvPicPr>
        <p:blipFill>
          <a:blip r:embed="rId2"/>
          <a:stretch>
            <a:fillRect/>
          </a:stretch>
        </p:blipFill>
        <p:spPr>
          <a:xfrm>
            <a:off x="2370987" y="3212976"/>
            <a:ext cx="4402025" cy="2520000"/>
          </a:xfrm>
          <a:prstGeom prst="rect">
            <a:avLst/>
          </a:prstGeom>
        </p:spPr>
      </p:pic>
      <p:sp>
        <p:nvSpPr>
          <p:cNvPr id="6"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809429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Query </a:t>
            </a:r>
            <a:r>
              <a:rPr lang="en-US" dirty="0" smtClean="0"/>
              <a:t>Answering</a:t>
            </a:r>
            <a:endParaRPr lang="en-US" dirty="0"/>
          </a:p>
        </p:txBody>
      </p:sp>
      <p:sp>
        <p:nvSpPr>
          <p:cNvPr id="3" name="Content Placeholder 2"/>
          <p:cNvSpPr>
            <a:spLocks noGrp="1"/>
          </p:cNvSpPr>
          <p:nvPr>
            <p:ph idx="1"/>
          </p:nvPr>
        </p:nvSpPr>
        <p:spPr/>
        <p:txBody>
          <a:bodyPr/>
          <a:lstStyle/>
          <a:p>
            <a:r>
              <a:rPr lang="en-US" dirty="0" smtClean="0"/>
              <a:t>Possible topic weight distribution for query “golf”</a:t>
            </a:r>
          </a:p>
          <a:p>
            <a:pPr lvl="1"/>
            <a:r>
              <a:rPr lang="en-US" dirty="0" smtClean="0"/>
              <a:t>Context: previous query “financial services investments”</a:t>
            </a:r>
          </a:p>
          <a:p>
            <a:pPr lvl="1"/>
            <a:r>
              <a:rPr lang="en-US" dirty="0" smtClean="0"/>
              <a:t>Still: How to get?</a:t>
            </a:r>
          </a:p>
          <a:p>
            <a:pPr lvl="1"/>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39</a:t>
            </a:fld>
            <a:endParaRPr lang="de-DE"/>
          </a:p>
        </p:txBody>
      </p:sp>
      <p:pic>
        <p:nvPicPr>
          <p:cNvPr id="6" name="Picture 5"/>
          <p:cNvPicPr>
            <a:picLocks noChangeAspect="1"/>
          </p:cNvPicPr>
          <p:nvPr/>
        </p:nvPicPr>
        <p:blipFill>
          <a:blip r:embed="rId2"/>
          <a:stretch>
            <a:fillRect/>
          </a:stretch>
        </p:blipFill>
        <p:spPr>
          <a:xfrm>
            <a:off x="2374224" y="3212976"/>
            <a:ext cx="4417778" cy="2520000"/>
          </a:xfrm>
          <a:prstGeom prst="rect">
            <a:avLst/>
          </a:prstGeom>
        </p:spPr>
      </p:pic>
      <p:sp>
        <p:nvSpPr>
          <p:cNvPr id="7" name="Rechteck 22"/>
          <p:cNvSpPr/>
          <p:nvPr/>
        </p:nvSpPr>
        <p:spPr>
          <a:xfrm>
            <a:off x="2539154" y="6258288"/>
            <a:ext cx="4087917" cy="415498"/>
          </a:xfrm>
          <a:prstGeom prst="rect">
            <a:avLst/>
          </a:prstGeom>
        </p:spPr>
        <p:txBody>
          <a:bodyPr wrap="square">
            <a:spAutoFit/>
          </a:bodyPr>
          <a:lstStyle/>
          <a:p>
            <a:pPr marL="12700" lvl="1" eaLnBrk="1" hangingPunct="1">
              <a:defRPr/>
            </a:pPr>
            <a:r>
              <a:rPr lang="fr-CA" sz="1050" dirty="0" err="1" smtClean="0">
                <a:solidFill>
                  <a:srgbClr val="0000FF"/>
                </a:solidFill>
              </a:rPr>
              <a:t>Taher</a:t>
            </a:r>
            <a:r>
              <a:rPr lang="fr-CA" sz="1050" dirty="0" smtClean="0">
                <a:solidFill>
                  <a:srgbClr val="0000FF"/>
                </a:solidFill>
              </a:rPr>
              <a:t> H. </a:t>
            </a:r>
            <a:r>
              <a:rPr lang="fr-CA" sz="1050" dirty="0" err="1" smtClean="0">
                <a:solidFill>
                  <a:srgbClr val="0000FF"/>
                </a:solidFill>
              </a:rPr>
              <a:t>Haveliwala</a:t>
            </a:r>
            <a:r>
              <a:rPr lang="fr-CA" sz="1050" dirty="0" smtClean="0">
                <a:solidFill>
                  <a:srgbClr val="0000FF"/>
                </a:solidFill>
              </a:rPr>
              <a:t>, Topic-sensitive PageRank,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Eleventh</a:t>
            </a:r>
            <a:r>
              <a:rPr lang="fr-CA" sz="1050" dirty="0" smtClean="0">
                <a:solidFill>
                  <a:srgbClr val="0000FF"/>
                </a:solidFill>
              </a:rPr>
              <a: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2002</a:t>
            </a:r>
            <a:endParaRPr lang="fr-CA" sz="1050" b="1" dirty="0">
              <a:solidFill>
                <a:srgbClr val="FF0000"/>
              </a:solidFill>
            </a:endParaRPr>
          </a:p>
        </p:txBody>
      </p:sp>
    </p:spTree>
    <p:extLst>
      <p:ext uri="{BB962C8B-B14F-4D97-AF65-F5344CB8AC3E}">
        <p14:creationId xmlns:p14="http://schemas.microsoft.com/office/powerpoint/2010/main" val="106446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Today’s </a:t>
            </a:r>
            <a:r>
              <a:rPr lang="en-US" dirty="0">
                <a:latin typeface="+mn-lt"/>
                <a:ea typeface="ＭＳ Ｐゴシック" charset="0"/>
              </a:rPr>
              <a:t>L</a:t>
            </a:r>
            <a:r>
              <a:rPr lang="en-US" dirty="0" smtClean="0">
                <a:latin typeface="+mn-lt"/>
                <a:ea typeface="ＭＳ Ｐゴシック" charset="0"/>
                <a:cs typeface="ＭＳ Ｐゴシック" charset="0"/>
              </a:rPr>
              <a:t>ecture</a:t>
            </a:r>
            <a:endParaRPr lang="en-US" dirty="0">
              <a:latin typeface="+mn-lt"/>
              <a:ea typeface="ＭＳ Ｐゴシック" charset="0"/>
              <a:cs typeface="ＭＳ Ｐゴシック" charset="0"/>
            </a:endParaRPr>
          </a:p>
        </p:txBody>
      </p:sp>
      <p:sp>
        <p:nvSpPr>
          <p:cNvPr id="17411" name="Rectangle 3"/>
          <p:cNvSpPr>
            <a:spLocks noGrp="1" noChangeArrowheads="1"/>
          </p:cNvSpPr>
          <p:nvPr>
            <p:ph idx="1"/>
          </p:nvPr>
        </p:nvSpPr>
        <p:spPr/>
        <p:txBody>
          <a:bodyPr/>
          <a:lstStyle/>
          <a:p>
            <a:r>
              <a:rPr lang="en-US" dirty="0">
                <a:ea typeface="ＭＳ Ｐゴシック" charset="0"/>
              </a:rPr>
              <a:t>Anchor text</a:t>
            </a:r>
          </a:p>
          <a:p>
            <a:r>
              <a:rPr lang="en-US" dirty="0">
                <a:ea typeface="ＭＳ Ｐゴシック" charset="0"/>
              </a:rPr>
              <a:t>Link analysis for </a:t>
            </a:r>
            <a:r>
              <a:rPr lang="en-US" dirty="0" smtClean="0">
                <a:ea typeface="ＭＳ Ｐゴシック" charset="0"/>
              </a:rPr>
              <a:t>ranking in the </a:t>
            </a:r>
            <a:r>
              <a:rPr lang="en-US" dirty="0" smtClean="0">
                <a:ea typeface="ＭＳ Ｐゴシック" charset="0"/>
              </a:rPr>
              <a:t>web</a:t>
            </a:r>
            <a:endParaRPr lang="en-US" dirty="0">
              <a:ea typeface="ＭＳ Ｐゴシック" charset="0"/>
            </a:endParaRPr>
          </a:p>
          <a:p>
            <a:pPr lvl="1"/>
            <a:r>
              <a:rPr lang="en-US" dirty="0" smtClean="0">
                <a:ea typeface="ＭＳ Ｐゴシック" charset="0"/>
              </a:rPr>
              <a:t>PageRank </a:t>
            </a:r>
            <a:r>
              <a:rPr lang="en-US" dirty="0">
                <a:ea typeface="ＭＳ Ｐゴシック" charset="0"/>
              </a:rPr>
              <a:t>and variants</a:t>
            </a:r>
          </a:p>
          <a:p>
            <a:pPr lvl="1"/>
            <a:r>
              <a:rPr lang="en-US" dirty="0">
                <a:ea typeface="ＭＳ Ｐゴシック" charset="0"/>
                <a:cs typeface="ＭＳ Ｐゴシック" charset="0"/>
              </a:rPr>
              <a:t>Hyperlink-Induced Topic Search (HITS</a:t>
            </a:r>
            <a:r>
              <a:rPr lang="en-US" dirty="0" smtClean="0">
                <a:ea typeface="ＭＳ Ｐゴシック" charset="0"/>
                <a:cs typeface="ＭＳ Ｐゴシック" charset="0"/>
              </a:rPr>
              <a:t>)</a:t>
            </a:r>
          </a:p>
          <a:p>
            <a:r>
              <a:rPr lang="en-US" dirty="0" smtClean="0">
                <a:ea typeface="ＭＳ Ｐゴシック" charset="0"/>
              </a:rPr>
              <a:t>Links </a:t>
            </a:r>
            <a:r>
              <a:rPr lang="en-US" dirty="0" smtClean="0">
                <a:ea typeface="ＭＳ Ｐゴシック" charset="0"/>
              </a:rPr>
              <a:t>in topic modeling</a:t>
            </a:r>
            <a:endParaRPr lang="en-US" dirty="0">
              <a:ea typeface="ＭＳ Ｐゴシック" charset="0"/>
            </a:endParaRP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a:t>
            </a:fld>
            <a:endParaRPr lang="de-DE" dirty="0"/>
          </a:p>
        </p:txBody>
      </p:sp>
    </p:spTree>
    <p:extLst>
      <p:ext uri="{BB962C8B-B14F-4D97-AF65-F5344CB8AC3E}">
        <p14:creationId xmlns:p14="http://schemas.microsoft.com/office/powerpoint/2010/main" val="4100845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Hyperlink-induced Topic Search</a:t>
            </a:r>
            <a:endParaRPr lang="en-US" dirty="0"/>
          </a:p>
        </p:txBody>
      </p:sp>
      <p:sp>
        <p:nvSpPr>
          <p:cNvPr id="3" name="Content Placeholder 2"/>
          <p:cNvSpPr>
            <a:spLocks noGrp="1"/>
          </p:cNvSpPr>
          <p:nvPr>
            <p:ph idx="1"/>
          </p:nvPr>
        </p:nvSpPr>
        <p:spPr>
          <a:xfrm>
            <a:off x="457200" y="4725144"/>
            <a:ext cx="8229600" cy="1440706"/>
          </a:xfrm>
        </p:spPr>
        <p:txBody>
          <a:bodyPr/>
          <a:lstStyle/>
          <a:p>
            <a:r>
              <a:rPr lang="en-US" dirty="0" smtClean="0"/>
              <a:t>Hubs</a:t>
            </a:r>
          </a:p>
          <a:p>
            <a:r>
              <a:rPr lang="en-US" dirty="0" smtClean="0"/>
              <a:t>Authorities</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40</a:t>
            </a:fld>
            <a:endParaRPr lang="de-DE"/>
          </a:p>
        </p:txBody>
      </p:sp>
      <p:sp>
        <p:nvSpPr>
          <p:cNvPr id="5" name="Document 4"/>
          <p:cNvSpPr/>
          <p:nvPr/>
        </p:nvSpPr>
        <p:spPr>
          <a:xfrm>
            <a:off x="978496" y="1620416"/>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cument 5"/>
          <p:cNvSpPr/>
          <p:nvPr/>
        </p:nvSpPr>
        <p:spPr>
          <a:xfrm>
            <a:off x="7236296" y="3662974"/>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a:t>
            </a:r>
            <a:endParaRPr lang="en-US" dirty="0"/>
          </a:p>
        </p:txBody>
      </p:sp>
      <p:sp>
        <p:nvSpPr>
          <p:cNvPr id="7" name="Document 6"/>
          <p:cNvSpPr/>
          <p:nvPr/>
        </p:nvSpPr>
        <p:spPr>
          <a:xfrm>
            <a:off x="1078229" y="3224909"/>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H</a:t>
            </a:r>
            <a:endParaRPr lang="en-US" dirty="0"/>
          </a:p>
        </p:txBody>
      </p:sp>
      <p:sp>
        <p:nvSpPr>
          <p:cNvPr id="8" name="Document 7"/>
          <p:cNvSpPr/>
          <p:nvPr/>
        </p:nvSpPr>
        <p:spPr>
          <a:xfrm>
            <a:off x="2435616" y="130784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cument 8"/>
          <p:cNvSpPr/>
          <p:nvPr/>
        </p:nvSpPr>
        <p:spPr>
          <a:xfrm>
            <a:off x="3639163" y="427386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H</a:t>
            </a:r>
            <a:endParaRPr lang="en-US" dirty="0"/>
          </a:p>
        </p:txBody>
      </p:sp>
      <p:sp>
        <p:nvSpPr>
          <p:cNvPr id="10" name="Document 9"/>
          <p:cNvSpPr/>
          <p:nvPr/>
        </p:nvSpPr>
        <p:spPr>
          <a:xfrm>
            <a:off x="2389318" y="3849012"/>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a:t>
            </a:r>
            <a:endParaRPr lang="en-US" dirty="0"/>
          </a:p>
        </p:txBody>
      </p:sp>
      <p:sp>
        <p:nvSpPr>
          <p:cNvPr id="11" name="Document 10"/>
          <p:cNvSpPr/>
          <p:nvPr/>
        </p:nvSpPr>
        <p:spPr>
          <a:xfrm>
            <a:off x="4550621" y="2721496"/>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A</a:t>
            </a:r>
            <a:endParaRPr lang="en-US" dirty="0"/>
          </a:p>
        </p:txBody>
      </p:sp>
      <p:sp>
        <p:nvSpPr>
          <p:cNvPr id="12" name="Document 11"/>
          <p:cNvSpPr/>
          <p:nvPr/>
        </p:nvSpPr>
        <p:spPr>
          <a:xfrm>
            <a:off x="4517216" y="1474600"/>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A</a:t>
            </a:r>
            <a:endParaRPr lang="en-US" dirty="0"/>
          </a:p>
        </p:txBody>
      </p:sp>
      <p:sp>
        <p:nvSpPr>
          <p:cNvPr id="13" name="Document 12"/>
          <p:cNvSpPr/>
          <p:nvPr/>
        </p:nvSpPr>
        <p:spPr>
          <a:xfrm>
            <a:off x="6106042" y="2920752"/>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a:t>
            </a:r>
            <a:endParaRPr lang="en-US" dirty="0"/>
          </a:p>
        </p:txBody>
      </p:sp>
      <p:sp>
        <p:nvSpPr>
          <p:cNvPr id="14" name="Document 13"/>
          <p:cNvSpPr/>
          <p:nvPr/>
        </p:nvSpPr>
        <p:spPr>
          <a:xfrm>
            <a:off x="6430078" y="1931313"/>
            <a:ext cx="432048" cy="504056"/>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rPr>
              <a:t>H</a:t>
            </a:r>
            <a:endParaRPr lang="en-US" dirty="0"/>
          </a:p>
        </p:txBody>
      </p:sp>
      <p:cxnSp>
        <p:nvCxnSpPr>
          <p:cNvPr id="16" name="Straight Arrow Connector 15"/>
          <p:cNvCxnSpPr>
            <a:stCxn id="9" idx="0"/>
            <a:endCxn id="6" idx="1"/>
          </p:cNvCxnSpPr>
          <p:nvPr/>
        </p:nvCxnSpPr>
        <p:spPr>
          <a:xfrm flipV="1">
            <a:off x="3855187" y="3915002"/>
            <a:ext cx="3381109" cy="358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0"/>
            <a:endCxn id="7" idx="3"/>
          </p:cNvCxnSpPr>
          <p:nvPr/>
        </p:nvCxnSpPr>
        <p:spPr>
          <a:xfrm flipH="1" flipV="1">
            <a:off x="1510277" y="3476937"/>
            <a:ext cx="1095065" cy="37207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7" idx="3"/>
            <a:endCxn id="11" idx="1"/>
          </p:cNvCxnSpPr>
          <p:nvPr/>
        </p:nvCxnSpPr>
        <p:spPr>
          <a:xfrm flipV="1">
            <a:off x="1510277" y="2973524"/>
            <a:ext cx="3040344" cy="503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4" idx="0"/>
            <a:endCxn id="12" idx="3"/>
          </p:cNvCxnSpPr>
          <p:nvPr/>
        </p:nvCxnSpPr>
        <p:spPr>
          <a:xfrm flipH="1" flipV="1">
            <a:off x="4949264" y="1726628"/>
            <a:ext cx="1696838" cy="204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7" idx="0"/>
            <a:endCxn id="8" idx="2"/>
          </p:cNvCxnSpPr>
          <p:nvPr/>
        </p:nvCxnSpPr>
        <p:spPr>
          <a:xfrm flipV="1">
            <a:off x="1294253" y="1778572"/>
            <a:ext cx="1357387" cy="1446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4" idx="2"/>
            <a:endCxn id="13" idx="0"/>
          </p:cNvCxnSpPr>
          <p:nvPr/>
        </p:nvCxnSpPr>
        <p:spPr>
          <a:xfrm flipH="1">
            <a:off x="6322066" y="2402045"/>
            <a:ext cx="324036" cy="5187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1" idx="3"/>
            <a:endCxn id="14" idx="1"/>
          </p:cNvCxnSpPr>
          <p:nvPr/>
        </p:nvCxnSpPr>
        <p:spPr>
          <a:xfrm flipV="1">
            <a:off x="4982669" y="2183341"/>
            <a:ext cx="1447409" cy="79018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6" idx="0"/>
            <a:endCxn id="14" idx="3"/>
          </p:cNvCxnSpPr>
          <p:nvPr/>
        </p:nvCxnSpPr>
        <p:spPr>
          <a:xfrm flipH="1" flipV="1">
            <a:off x="6862126" y="2183341"/>
            <a:ext cx="590194" cy="147963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9" idx="0"/>
            <a:endCxn id="11" idx="1"/>
          </p:cNvCxnSpPr>
          <p:nvPr/>
        </p:nvCxnSpPr>
        <p:spPr>
          <a:xfrm flipV="1">
            <a:off x="3855187" y="2973524"/>
            <a:ext cx="695434" cy="130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9" idx="0"/>
            <a:endCxn id="13" idx="1"/>
          </p:cNvCxnSpPr>
          <p:nvPr/>
        </p:nvCxnSpPr>
        <p:spPr>
          <a:xfrm flipV="1">
            <a:off x="3855187" y="3172780"/>
            <a:ext cx="2250855" cy="1101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5" idx="3"/>
            <a:endCxn id="7" idx="0"/>
          </p:cNvCxnSpPr>
          <p:nvPr/>
        </p:nvCxnSpPr>
        <p:spPr>
          <a:xfrm flipH="1">
            <a:off x="1294253" y="1872444"/>
            <a:ext cx="116291" cy="135246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7" idx="3"/>
            <a:endCxn id="12" idx="1"/>
          </p:cNvCxnSpPr>
          <p:nvPr/>
        </p:nvCxnSpPr>
        <p:spPr>
          <a:xfrm flipV="1">
            <a:off x="1510277" y="1726628"/>
            <a:ext cx="3006939" cy="1750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9" idx="0"/>
            <a:endCxn id="10" idx="3"/>
          </p:cNvCxnSpPr>
          <p:nvPr/>
        </p:nvCxnSpPr>
        <p:spPr>
          <a:xfrm flipH="1" flipV="1">
            <a:off x="2821366" y="4101040"/>
            <a:ext cx="1033821" cy="172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9" idx="0"/>
            <a:endCxn id="12" idx="1"/>
          </p:cNvCxnSpPr>
          <p:nvPr/>
        </p:nvCxnSpPr>
        <p:spPr>
          <a:xfrm flipV="1">
            <a:off x="3855187" y="1726628"/>
            <a:ext cx="662029" cy="254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124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Hyperlink-Induced Topic Search (HITS</a:t>
            </a:r>
            <a:r>
              <a:rPr lang="en-US" dirty="0" smtClean="0">
                <a:latin typeface="+mn-lt"/>
                <a:ea typeface="ＭＳ Ｐゴシック" charset="0"/>
                <a:cs typeface="ＭＳ Ｐゴシック" charset="0"/>
              </a:rPr>
              <a:t>)</a:t>
            </a:r>
            <a:endParaRPr lang="en-US" dirty="0">
              <a:latin typeface="+mn-lt"/>
              <a:ea typeface="ＭＳ Ｐゴシック" charset="0"/>
              <a:cs typeface="ＭＳ Ｐゴシック" charset="0"/>
            </a:endParaRPr>
          </a:p>
        </p:txBody>
      </p:sp>
      <p:sp>
        <p:nvSpPr>
          <p:cNvPr id="54275" name="Rectangle 3"/>
          <p:cNvSpPr>
            <a:spLocks noGrp="1" noChangeArrowheads="1"/>
          </p:cNvSpPr>
          <p:nvPr>
            <p:ph idx="1"/>
          </p:nvPr>
        </p:nvSpPr>
        <p:spPr/>
        <p:txBody>
          <a:bodyPr/>
          <a:lstStyle/>
          <a:p>
            <a:r>
              <a:rPr lang="en-US" dirty="0">
                <a:ea typeface="ＭＳ Ｐゴシック" charset="0"/>
              </a:rPr>
              <a:t>In response to a query, instead of an ordered list of pages each meeting the query, find </a:t>
            </a:r>
            <a:r>
              <a:rPr lang="en-US" u="sng" dirty="0">
                <a:ea typeface="ＭＳ Ｐゴシック" charset="0"/>
              </a:rPr>
              <a:t>two</a:t>
            </a:r>
            <a:r>
              <a:rPr lang="en-US" dirty="0">
                <a:ea typeface="ＭＳ Ｐゴシック" charset="0"/>
              </a:rPr>
              <a:t> sets of inter-related pages:</a:t>
            </a:r>
          </a:p>
          <a:p>
            <a:pPr lvl="1"/>
            <a:r>
              <a:rPr lang="en-US" sz="2400" dirty="0">
                <a:ea typeface="ＭＳ Ｐゴシック" charset="0"/>
              </a:rPr>
              <a:t>Hub pages are good lists of links on a subject.</a:t>
            </a:r>
          </a:p>
          <a:p>
            <a:pPr lvl="2"/>
            <a:r>
              <a:rPr lang="en-US" dirty="0">
                <a:ea typeface="ＭＳ Ｐゴシック" charset="0"/>
              </a:rPr>
              <a:t>e.g., “Bob’s list of cancer-related links.”</a:t>
            </a:r>
          </a:p>
          <a:p>
            <a:pPr lvl="1"/>
            <a:r>
              <a:rPr lang="en-US" sz="2400" dirty="0">
                <a:ea typeface="ＭＳ Ｐゴシック" charset="0"/>
              </a:rPr>
              <a:t>Authority pages occur recurrently on good hubs for the subject.</a:t>
            </a:r>
          </a:p>
          <a:p>
            <a:r>
              <a:rPr lang="en-US" dirty="0">
                <a:ea typeface="ＭＳ Ｐゴシック" charset="0"/>
              </a:rPr>
              <a:t>Best suited for “broad topic” queries rather than for page-finding queries.</a:t>
            </a:r>
          </a:p>
          <a:p>
            <a:r>
              <a:rPr lang="en-US" dirty="0">
                <a:ea typeface="ＭＳ Ｐゴシック" charset="0"/>
              </a:rPr>
              <a:t>Gets at a broader slice of common opinion.</a:t>
            </a:r>
          </a:p>
          <a:p>
            <a:endParaRPr lang="en-US" sz="2800" dirty="0">
              <a:ea typeface="ＭＳ Ｐゴシック" charset="0"/>
            </a:endParaRPr>
          </a:p>
        </p:txBody>
      </p:sp>
      <p:sp>
        <p:nvSpPr>
          <p:cNvPr id="5" name="Foliennummernplatzhalter 1"/>
          <p:cNvSpPr>
            <a:spLocks noGrp="1"/>
          </p:cNvSpPr>
          <p:nvPr>
            <p:ph type="sldNum" sz="quarter" idx="12"/>
          </p:nvPr>
        </p:nvSpPr>
        <p:spPr/>
        <p:txBody>
          <a:bodyPr/>
          <a:lstStyle/>
          <a:p>
            <a:pPr>
              <a:defRPr/>
            </a:pPr>
            <a:fld id="{3459873F-0287-9A4B-A260-FE52D1F3913B}" type="slidenum">
              <a:rPr lang="de-DE"/>
              <a:pPr>
                <a:defRPr/>
              </a:pPr>
              <a:t>41</a:t>
            </a:fld>
            <a:endParaRPr lang="de-DE" dirty="0"/>
          </a:p>
        </p:txBody>
      </p:sp>
      <p:sp>
        <p:nvSpPr>
          <p:cNvPr id="2" name="Rechteck 1"/>
          <p:cNvSpPr/>
          <p:nvPr/>
        </p:nvSpPr>
        <p:spPr>
          <a:xfrm>
            <a:off x="2736304" y="6207695"/>
            <a:ext cx="4572000" cy="461665"/>
          </a:xfrm>
          <a:prstGeom prst="rect">
            <a:avLst/>
          </a:prstGeom>
        </p:spPr>
        <p:txBody>
          <a:bodyPr>
            <a:spAutoFit/>
          </a:bodyPr>
          <a:lstStyle/>
          <a:p>
            <a:r>
              <a:rPr lang="de-DE" sz="1200" dirty="0">
                <a:solidFill>
                  <a:srgbClr val="0000FF"/>
                </a:solidFill>
              </a:rPr>
              <a:t>Jon M. Kleinberg, Hubs, </a:t>
            </a:r>
            <a:r>
              <a:rPr lang="de-DE" sz="1200" dirty="0" err="1">
                <a:solidFill>
                  <a:srgbClr val="0000FF"/>
                </a:solidFill>
              </a:rPr>
              <a:t>Authorities</a:t>
            </a:r>
            <a:r>
              <a:rPr lang="de-DE" sz="1200" dirty="0">
                <a:solidFill>
                  <a:srgbClr val="0000FF"/>
                </a:solidFill>
              </a:rPr>
              <a:t>, </a:t>
            </a:r>
            <a:r>
              <a:rPr lang="de-DE" sz="1200" dirty="0" err="1">
                <a:solidFill>
                  <a:srgbClr val="0000FF"/>
                </a:solidFill>
              </a:rPr>
              <a:t>and</a:t>
            </a:r>
            <a:r>
              <a:rPr lang="de-DE" sz="1200" dirty="0">
                <a:solidFill>
                  <a:srgbClr val="0000FF"/>
                </a:solidFill>
              </a:rPr>
              <a:t> Communities,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ACM </a:t>
            </a:r>
            <a:r>
              <a:rPr lang="de-DE" sz="1200" dirty="0">
                <a:solidFill>
                  <a:srgbClr val="0000FF"/>
                </a:solidFill>
              </a:rPr>
              <a:t>Computing Surveys 31(4), </a:t>
            </a:r>
            <a:r>
              <a:rPr lang="de-DE" sz="1200" dirty="0" err="1">
                <a:solidFill>
                  <a:srgbClr val="0000FF"/>
                </a:solidFill>
              </a:rPr>
              <a:t>December</a:t>
            </a:r>
            <a:r>
              <a:rPr lang="de-DE" sz="1200" dirty="0">
                <a:solidFill>
                  <a:srgbClr val="0000FF"/>
                </a:solidFill>
              </a:rPr>
              <a:t> </a:t>
            </a:r>
            <a:r>
              <a:rPr lang="de-DE" sz="1200" b="1" dirty="0" smtClean="0">
                <a:solidFill>
                  <a:srgbClr val="FF0000"/>
                </a:solidFill>
              </a:rPr>
              <a:t>1999</a:t>
            </a:r>
            <a:endParaRPr lang="de-DE" sz="1200" b="1" dirty="0">
              <a:solidFill>
                <a:srgbClr val="FF0000"/>
              </a:solidFill>
            </a:endParaRPr>
          </a:p>
        </p:txBody>
      </p:sp>
    </p:spTree>
    <p:extLst>
      <p:ext uri="{BB962C8B-B14F-4D97-AF65-F5344CB8AC3E}">
        <p14:creationId xmlns:p14="http://schemas.microsoft.com/office/powerpoint/2010/main" val="14389503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Hubs and Authorities</a:t>
            </a:r>
          </a:p>
        </p:txBody>
      </p:sp>
      <p:sp>
        <p:nvSpPr>
          <p:cNvPr id="55299" name="Rectangle 3"/>
          <p:cNvSpPr>
            <a:spLocks noGrp="1" noChangeArrowheads="1"/>
          </p:cNvSpPr>
          <p:nvPr>
            <p:ph idx="1"/>
          </p:nvPr>
        </p:nvSpPr>
        <p:spPr/>
        <p:txBody>
          <a:bodyPr/>
          <a:lstStyle/>
          <a:p>
            <a:r>
              <a:rPr lang="en-US" dirty="0">
                <a:ea typeface="ＭＳ Ｐゴシック" charset="0"/>
                <a:cs typeface="ＭＳ Ｐゴシック" charset="0"/>
              </a:rPr>
              <a:t>Thus, a good hub page for a topic </a:t>
            </a:r>
            <a:r>
              <a:rPr lang="en-US" i="1" dirty="0">
                <a:ea typeface="ＭＳ Ｐゴシック" charset="0"/>
                <a:cs typeface="ＭＳ Ｐゴシック" charset="0"/>
              </a:rPr>
              <a:t>points</a:t>
            </a:r>
            <a:r>
              <a:rPr lang="en-US" dirty="0">
                <a:ea typeface="ＭＳ Ｐゴシック" charset="0"/>
                <a:cs typeface="ＭＳ Ｐゴシック" charset="0"/>
              </a:rPr>
              <a:t> to many authoritative pages for that topic.</a:t>
            </a:r>
          </a:p>
          <a:p>
            <a:r>
              <a:rPr lang="en-US" dirty="0">
                <a:ea typeface="ＭＳ Ｐゴシック" charset="0"/>
                <a:cs typeface="ＭＳ Ｐゴシック" charset="0"/>
              </a:rPr>
              <a:t>A good authority page for a topic is </a:t>
            </a:r>
            <a:r>
              <a:rPr lang="en-US" i="1" dirty="0">
                <a:ea typeface="ＭＳ Ｐゴシック" charset="0"/>
                <a:cs typeface="ＭＳ Ｐゴシック" charset="0"/>
              </a:rPr>
              <a:t>pointed</a:t>
            </a:r>
            <a:r>
              <a:rPr lang="en-US" dirty="0">
                <a:ea typeface="ＭＳ Ｐゴシック" charset="0"/>
                <a:cs typeface="ＭＳ Ｐゴシック" charset="0"/>
              </a:rPr>
              <a:t> to by many good hubs for that topic.</a:t>
            </a:r>
          </a:p>
          <a:p>
            <a:r>
              <a:rPr lang="en-US" dirty="0">
                <a:ea typeface="ＭＳ Ｐゴシック" charset="0"/>
                <a:cs typeface="ＭＳ Ｐゴシック" charset="0"/>
              </a:rPr>
              <a:t>Circular definition - will turn this into an iterative computation.</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42</a:t>
            </a:fld>
            <a:endParaRPr lang="de-DE" dirty="0"/>
          </a:p>
        </p:txBody>
      </p:sp>
    </p:spTree>
    <p:extLst>
      <p:ext uri="{BB962C8B-B14F-4D97-AF65-F5344CB8AC3E}">
        <p14:creationId xmlns:p14="http://schemas.microsoft.com/office/powerpoint/2010/main" val="31493880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The </a:t>
            </a:r>
            <a:r>
              <a:rPr lang="en-US" dirty="0" smtClean="0">
                <a:latin typeface="+mn-lt"/>
                <a:ea typeface="ＭＳ Ｐゴシック" charset="0"/>
                <a:cs typeface="ＭＳ Ｐゴシック" charset="0"/>
              </a:rPr>
              <a:t>Hope</a:t>
            </a:r>
            <a:endParaRPr lang="en-US" dirty="0">
              <a:latin typeface="+mn-lt"/>
              <a:ea typeface="ＭＳ Ｐゴシック" charset="0"/>
              <a:cs typeface="ＭＳ Ｐゴシック" charset="0"/>
            </a:endParaRPr>
          </a:p>
        </p:txBody>
      </p:sp>
      <p:graphicFrame>
        <p:nvGraphicFramePr>
          <p:cNvPr id="56322" name="Object 2"/>
          <p:cNvGraphicFramePr>
            <a:graphicFrameLocks noGrp="1" noChangeAspect="1"/>
          </p:cNvGraphicFramePr>
          <p:nvPr>
            <p:ph type="body" idx="1"/>
            <p:extLst>
              <p:ext uri="{D42A27DB-BD31-4B8C-83A1-F6EECF244321}">
                <p14:modId xmlns:p14="http://schemas.microsoft.com/office/powerpoint/2010/main" val="794378975"/>
              </p:ext>
            </p:extLst>
          </p:nvPr>
        </p:nvGraphicFramePr>
        <p:xfrm>
          <a:off x="1657350" y="1268760"/>
          <a:ext cx="5829300" cy="4433888"/>
        </p:xfrm>
        <a:graphic>
          <a:graphicData uri="http://schemas.openxmlformats.org/presentationml/2006/ole">
            <mc:AlternateContent xmlns:mc="http://schemas.openxmlformats.org/markup-compatibility/2006">
              <mc:Choice xmlns:v="urn:schemas-microsoft-com:vml" Requires="v">
                <p:oleObj spid="_x0000_s43142" name="Bild" r:id="rId3" imgW="2743200" imgH="1828800" progId="Word.Picture.8">
                  <p:embed/>
                </p:oleObj>
              </mc:Choice>
              <mc:Fallback>
                <p:oleObj name="Bild" r:id="rId3" imgW="2743200" imgH="1828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268760"/>
                        <a:ext cx="5829300" cy="443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4" name="Text Box 4"/>
          <p:cNvSpPr txBox="1">
            <a:spLocks noChangeArrowheads="1"/>
          </p:cNvSpPr>
          <p:nvPr/>
        </p:nvSpPr>
        <p:spPr bwMode="auto">
          <a:xfrm>
            <a:off x="1974737" y="5609928"/>
            <a:ext cx="48468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Long distance telephone companies</a:t>
            </a:r>
          </a:p>
        </p:txBody>
      </p:sp>
      <p:sp>
        <p:nvSpPr>
          <p:cNvPr id="56325" name="AutoShape 5"/>
          <p:cNvSpPr>
            <a:spLocks noChangeArrowheads="1"/>
          </p:cNvSpPr>
          <p:nvPr/>
        </p:nvSpPr>
        <p:spPr bwMode="auto">
          <a:xfrm>
            <a:off x="415586" y="2760494"/>
            <a:ext cx="1023027" cy="369332"/>
          </a:xfrm>
          <a:prstGeom prst="rightArrowCallout">
            <a:avLst>
              <a:gd name="adj1" fmla="val 25000"/>
              <a:gd name="adj2" fmla="val 25000"/>
              <a:gd name="adj3" fmla="val 45125"/>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Hubs</a:t>
            </a:r>
          </a:p>
        </p:txBody>
      </p:sp>
      <p:sp>
        <p:nvSpPr>
          <p:cNvPr id="56326" name="AutoShape 6"/>
          <p:cNvSpPr>
            <a:spLocks noChangeArrowheads="1"/>
          </p:cNvSpPr>
          <p:nvPr/>
        </p:nvSpPr>
        <p:spPr bwMode="auto">
          <a:xfrm>
            <a:off x="6827017" y="2379494"/>
            <a:ext cx="1868541" cy="369332"/>
          </a:xfrm>
          <a:prstGeom prst="leftArrowCallout">
            <a:avLst>
              <a:gd name="adj1" fmla="val 25000"/>
              <a:gd name="adj2" fmla="val 25000"/>
              <a:gd name="adj3" fmla="val 8412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Authorities</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43</a:t>
            </a:fld>
            <a:endParaRPr lang="de-DE" dirty="0"/>
          </a:p>
        </p:txBody>
      </p:sp>
    </p:spTree>
    <p:extLst>
      <p:ext uri="{BB962C8B-B14F-4D97-AF65-F5344CB8AC3E}">
        <p14:creationId xmlns:p14="http://schemas.microsoft.com/office/powerpoint/2010/main" val="5731297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High-level </a:t>
            </a:r>
            <a:r>
              <a:rPr lang="en-US" dirty="0" smtClean="0">
                <a:latin typeface="+mn-lt"/>
                <a:ea typeface="ＭＳ Ｐゴシック" charset="0"/>
                <a:cs typeface="ＭＳ Ｐゴシック" charset="0"/>
              </a:rPr>
              <a:t>Scheme</a:t>
            </a:r>
            <a:endParaRPr lang="en-US" dirty="0">
              <a:latin typeface="+mn-lt"/>
              <a:ea typeface="ＭＳ Ｐゴシック" charset="0"/>
              <a:cs typeface="ＭＳ Ｐゴシック" charset="0"/>
            </a:endParaRPr>
          </a:p>
        </p:txBody>
      </p:sp>
      <p:sp>
        <p:nvSpPr>
          <p:cNvPr id="57347" name="Rectangle 3"/>
          <p:cNvSpPr>
            <a:spLocks noGrp="1" noChangeArrowheads="1"/>
          </p:cNvSpPr>
          <p:nvPr>
            <p:ph idx="1"/>
          </p:nvPr>
        </p:nvSpPr>
        <p:spPr/>
        <p:txBody>
          <a:bodyPr/>
          <a:lstStyle/>
          <a:p>
            <a:r>
              <a:rPr lang="en-US" dirty="0">
                <a:ea typeface="ＭＳ Ｐゴシック" charset="0"/>
              </a:rPr>
              <a:t>Extract from the web a </a:t>
            </a:r>
            <a:r>
              <a:rPr lang="en-US" u="sng" dirty="0">
                <a:ea typeface="ＭＳ Ｐゴシック" charset="0"/>
              </a:rPr>
              <a:t>base set</a:t>
            </a:r>
            <a:r>
              <a:rPr lang="en-US" dirty="0">
                <a:ea typeface="ＭＳ Ｐゴシック" charset="0"/>
              </a:rPr>
              <a:t> of pages that </a:t>
            </a:r>
            <a:r>
              <a:rPr lang="en-US" i="1" dirty="0">
                <a:ea typeface="ＭＳ Ｐゴシック" charset="0"/>
              </a:rPr>
              <a:t>could</a:t>
            </a:r>
            <a:r>
              <a:rPr lang="en-US" dirty="0">
                <a:ea typeface="ＭＳ Ｐゴシック" charset="0"/>
              </a:rPr>
              <a:t> be good hubs or authorities.</a:t>
            </a:r>
          </a:p>
          <a:p>
            <a:r>
              <a:rPr lang="en-US" dirty="0">
                <a:ea typeface="ＭＳ Ｐゴシック" charset="0"/>
              </a:rPr>
              <a:t>From these, identify a small set of top hub and authority pages;</a:t>
            </a:r>
          </a:p>
          <a:p>
            <a:pPr lvl="1">
              <a:buFont typeface="Symbol" charset="0"/>
              <a:buChar char="®"/>
            </a:pPr>
            <a:r>
              <a:rPr lang="en-US" dirty="0" smtClean="0">
                <a:ea typeface="ＭＳ Ｐゴシック" charset="0"/>
              </a:rPr>
              <a:t> Iterative </a:t>
            </a:r>
            <a:r>
              <a:rPr lang="en-US" dirty="0">
                <a:ea typeface="ＭＳ Ｐゴシック" charset="0"/>
              </a:rPr>
              <a:t>algorithm.</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44</a:t>
            </a:fld>
            <a:endParaRPr lang="de-DE" dirty="0"/>
          </a:p>
        </p:txBody>
      </p:sp>
    </p:spTree>
    <p:extLst>
      <p:ext uri="{BB962C8B-B14F-4D97-AF65-F5344CB8AC3E}">
        <p14:creationId xmlns:p14="http://schemas.microsoft.com/office/powerpoint/2010/main" val="187020057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Base </a:t>
            </a:r>
            <a:r>
              <a:rPr lang="en-US" dirty="0" smtClean="0">
                <a:latin typeface="+mn-lt"/>
                <a:ea typeface="ＭＳ Ｐゴシック" charset="0"/>
                <a:cs typeface="ＭＳ Ｐゴシック" charset="0"/>
              </a:rPr>
              <a:t>Set</a:t>
            </a:r>
            <a:endParaRPr lang="en-US" dirty="0">
              <a:latin typeface="+mn-lt"/>
              <a:ea typeface="ＭＳ Ｐゴシック" charset="0"/>
              <a:cs typeface="ＭＳ Ｐゴシック" charset="0"/>
            </a:endParaRPr>
          </a:p>
        </p:txBody>
      </p:sp>
      <p:sp>
        <p:nvSpPr>
          <p:cNvPr id="58371" name="Rectangle 3"/>
          <p:cNvSpPr>
            <a:spLocks noGrp="1" noChangeArrowheads="1"/>
          </p:cNvSpPr>
          <p:nvPr>
            <p:ph idx="1"/>
          </p:nvPr>
        </p:nvSpPr>
        <p:spPr/>
        <p:txBody>
          <a:bodyPr/>
          <a:lstStyle/>
          <a:p>
            <a:r>
              <a:rPr lang="en-US" dirty="0">
                <a:ea typeface="ＭＳ Ｐゴシック" charset="0"/>
              </a:rPr>
              <a:t>Given text query (say </a:t>
            </a:r>
            <a:r>
              <a:rPr lang="en-US" b="1" i="1" dirty="0">
                <a:ea typeface="ＭＳ Ｐゴシック" charset="0"/>
              </a:rPr>
              <a:t>browser</a:t>
            </a:r>
            <a:r>
              <a:rPr lang="en-US" dirty="0">
                <a:ea typeface="ＭＳ Ｐゴシック" charset="0"/>
              </a:rPr>
              <a:t>), use a text index to get all pages containing </a:t>
            </a:r>
            <a:r>
              <a:rPr lang="en-US" b="1" i="1" dirty="0">
                <a:ea typeface="ＭＳ Ｐゴシック" charset="0"/>
              </a:rPr>
              <a:t>browser.</a:t>
            </a:r>
          </a:p>
          <a:p>
            <a:pPr lvl="1"/>
            <a:r>
              <a:rPr lang="en-US" dirty="0">
                <a:ea typeface="ＭＳ Ｐゴシック" charset="0"/>
              </a:rPr>
              <a:t>Call this the </a:t>
            </a:r>
            <a:r>
              <a:rPr lang="en-US" u="sng" dirty="0">
                <a:ea typeface="ＭＳ Ｐゴシック" charset="0"/>
              </a:rPr>
              <a:t>root set</a:t>
            </a:r>
            <a:r>
              <a:rPr lang="en-US" dirty="0">
                <a:ea typeface="ＭＳ Ｐゴシック" charset="0"/>
              </a:rPr>
              <a:t> of pages. </a:t>
            </a:r>
          </a:p>
          <a:p>
            <a:r>
              <a:rPr lang="en-US" dirty="0">
                <a:ea typeface="ＭＳ Ｐゴシック" charset="0"/>
              </a:rPr>
              <a:t>Add in any page that either</a:t>
            </a:r>
          </a:p>
          <a:p>
            <a:pPr lvl="1"/>
            <a:r>
              <a:rPr lang="en-US" dirty="0">
                <a:ea typeface="ＭＳ Ｐゴシック" charset="0"/>
              </a:rPr>
              <a:t>points to a page in the root set, or</a:t>
            </a:r>
          </a:p>
          <a:p>
            <a:pPr lvl="1"/>
            <a:r>
              <a:rPr lang="en-US" dirty="0">
                <a:ea typeface="ＭＳ Ｐゴシック" charset="0"/>
              </a:rPr>
              <a:t>is pointed to by a page in the root set.</a:t>
            </a:r>
          </a:p>
          <a:p>
            <a:r>
              <a:rPr lang="en-US" dirty="0">
                <a:ea typeface="ＭＳ Ｐゴシック" charset="0"/>
              </a:rPr>
              <a:t>Call this the </a:t>
            </a:r>
            <a:r>
              <a:rPr lang="en-US" u="sng" dirty="0">
                <a:ea typeface="ＭＳ Ｐゴシック" charset="0"/>
              </a:rPr>
              <a:t>base set</a:t>
            </a:r>
            <a:r>
              <a:rPr lang="en-US" dirty="0">
                <a:ea typeface="ＭＳ Ｐゴシック" charset="0"/>
              </a:rPr>
              <a:t>.</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45</a:t>
            </a:fld>
            <a:endParaRPr lang="de-DE" dirty="0"/>
          </a:p>
        </p:txBody>
      </p:sp>
    </p:spTree>
    <p:extLst>
      <p:ext uri="{BB962C8B-B14F-4D97-AF65-F5344CB8AC3E}">
        <p14:creationId xmlns:p14="http://schemas.microsoft.com/office/powerpoint/2010/main" val="351885765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p:txBody>
          <a:bodyPr/>
          <a:lstStyle/>
          <a:p>
            <a:r>
              <a:rPr lang="en-US">
                <a:latin typeface="+mn-lt"/>
                <a:ea typeface="ＭＳ Ｐゴシック" charset="0"/>
                <a:cs typeface="ＭＳ Ｐゴシック" charset="0"/>
              </a:rPr>
              <a:t>Visualization</a:t>
            </a:r>
          </a:p>
        </p:txBody>
      </p:sp>
      <p:sp>
        <p:nvSpPr>
          <p:cNvPr id="1289219" name="AutoShape 3"/>
          <p:cNvSpPr>
            <a:spLocks noChangeArrowheads="1"/>
          </p:cNvSpPr>
          <p:nvPr/>
        </p:nvSpPr>
        <p:spPr bwMode="auto">
          <a:xfrm>
            <a:off x="3233192" y="2077616"/>
            <a:ext cx="2286000" cy="1828800"/>
          </a:xfrm>
          <a:prstGeom prst="flowChartConnector">
            <a:avLst/>
          </a:prstGeom>
          <a:solidFill>
            <a:schemeClr val="accent1">
              <a:alpha val="50195"/>
            </a:schemeClr>
          </a:solidFill>
          <a:ln w="9525">
            <a:solidFill>
              <a:schemeClr val="tx1"/>
            </a:solidFill>
            <a:round/>
            <a:headEnd/>
            <a:tailEnd/>
          </a:ln>
        </p:spPr>
        <p:txBody>
          <a:bodyPr wrap="none" anchor="ctr"/>
          <a:lstStyle/>
          <a:p>
            <a:pPr algn="ctr"/>
            <a:r>
              <a:rPr lang="en-US">
                <a:latin typeface="+mn-lt"/>
              </a:rPr>
              <a:t>Root</a:t>
            </a:r>
          </a:p>
          <a:p>
            <a:pPr algn="ctr"/>
            <a:r>
              <a:rPr lang="en-US">
                <a:latin typeface="+mn-lt"/>
              </a:rPr>
              <a:t>set</a:t>
            </a:r>
          </a:p>
        </p:txBody>
      </p:sp>
      <p:sp>
        <p:nvSpPr>
          <p:cNvPr id="1289220" name="AutoShape 4"/>
          <p:cNvSpPr>
            <a:spLocks noChangeArrowheads="1"/>
          </p:cNvSpPr>
          <p:nvPr/>
        </p:nvSpPr>
        <p:spPr bwMode="auto">
          <a:xfrm>
            <a:off x="2699792" y="1772816"/>
            <a:ext cx="3656013" cy="2741613"/>
          </a:xfrm>
          <a:prstGeom prst="roundRect">
            <a:avLst>
              <a:gd name="adj" fmla="val 166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n-lt"/>
            </a:endParaRPr>
          </a:p>
        </p:txBody>
      </p:sp>
      <p:sp>
        <p:nvSpPr>
          <p:cNvPr id="1289221" name="Oval 5"/>
          <p:cNvSpPr>
            <a:spLocks noChangeArrowheads="1"/>
          </p:cNvSpPr>
          <p:nvPr/>
        </p:nvSpPr>
        <p:spPr bwMode="auto">
          <a:xfrm>
            <a:off x="3736430" y="1849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2" name="Oval 6"/>
          <p:cNvSpPr>
            <a:spLocks noChangeArrowheads="1"/>
          </p:cNvSpPr>
          <p:nvPr/>
        </p:nvSpPr>
        <p:spPr bwMode="auto">
          <a:xfrm>
            <a:off x="2898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3" name="Oval 7"/>
          <p:cNvSpPr>
            <a:spLocks noChangeArrowheads="1"/>
          </p:cNvSpPr>
          <p:nvPr/>
        </p:nvSpPr>
        <p:spPr bwMode="auto">
          <a:xfrm>
            <a:off x="2974430" y="2199854"/>
            <a:ext cx="182562" cy="182562"/>
          </a:xfrm>
          <a:prstGeom prst="ellipse">
            <a:avLst/>
          </a:prstGeom>
          <a:solidFill>
            <a:schemeClr val="tx2"/>
          </a:solidFill>
          <a:ln w="9525">
            <a:solidFill>
              <a:schemeClr val="tx1"/>
            </a:solidFill>
            <a:round/>
            <a:headEnd/>
            <a:tailEnd/>
          </a:ln>
        </p:spPr>
        <p:txBody>
          <a:bodyPr wrap="none" anchor="ctr"/>
          <a:lstStyle/>
          <a:p>
            <a:pPr algn="ctr"/>
            <a:endParaRPr lang="en-US">
              <a:latin typeface="+mn-lt"/>
            </a:endParaRPr>
          </a:p>
        </p:txBody>
      </p:sp>
      <p:sp>
        <p:nvSpPr>
          <p:cNvPr id="1289224" name="Oval 8"/>
          <p:cNvSpPr>
            <a:spLocks noChangeArrowheads="1"/>
          </p:cNvSpPr>
          <p:nvPr/>
        </p:nvSpPr>
        <p:spPr bwMode="auto">
          <a:xfrm>
            <a:off x="5717630" y="3571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5" name="Oval 9"/>
          <p:cNvSpPr>
            <a:spLocks noChangeArrowheads="1"/>
          </p:cNvSpPr>
          <p:nvPr/>
        </p:nvSpPr>
        <p:spPr bwMode="auto">
          <a:xfrm>
            <a:off x="5823992" y="29158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6" name="Oval 10"/>
          <p:cNvSpPr>
            <a:spLocks noChangeArrowheads="1"/>
          </p:cNvSpPr>
          <p:nvPr/>
        </p:nvSpPr>
        <p:spPr bwMode="auto">
          <a:xfrm>
            <a:off x="5565230" y="2428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7" name="Oval 11"/>
          <p:cNvSpPr>
            <a:spLocks noChangeArrowheads="1"/>
          </p:cNvSpPr>
          <p:nvPr/>
        </p:nvSpPr>
        <p:spPr bwMode="auto">
          <a:xfrm>
            <a:off x="5442992" y="20776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8" name="Oval 12"/>
          <p:cNvSpPr>
            <a:spLocks noChangeArrowheads="1"/>
          </p:cNvSpPr>
          <p:nvPr/>
        </p:nvSpPr>
        <p:spPr bwMode="auto">
          <a:xfrm>
            <a:off x="29744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9" name="Oval 13"/>
          <p:cNvSpPr>
            <a:spLocks noChangeArrowheads="1"/>
          </p:cNvSpPr>
          <p:nvPr/>
        </p:nvSpPr>
        <p:spPr bwMode="auto">
          <a:xfrm>
            <a:off x="3126830" y="3754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0" name="Oval 14"/>
          <p:cNvSpPr>
            <a:spLocks noChangeArrowheads="1"/>
          </p:cNvSpPr>
          <p:nvPr/>
        </p:nvSpPr>
        <p:spPr bwMode="auto">
          <a:xfrm>
            <a:off x="4346030" y="3449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1" name="Oval 15"/>
          <p:cNvSpPr>
            <a:spLocks noChangeArrowheads="1"/>
          </p:cNvSpPr>
          <p:nvPr/>
        </p:nvSpPr>
        <p:spPr bwMode="auto">
          <a:xfrm>
            <a:off x="4803230" y="3373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2" name="Oval 16"/>
          <p:cNvSpPr>
            <a:spLocks noChangeArrowheads="1"/>
          </p:cNvSpPr>
          <p:nvPr/>
        </p:nvSpPr>
        <p:spPr bwMode="auto">
          <a:xfrm>
            <a:off x="5108030" y="2992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3" name="Oval 17"/>
          <p:cNvSpPr>
            <a:spLocks noChangeArrowheads="1"/>
          </p:cNvSpPr>
          <p:nvPr/>
        </p:nvSpPr>
        <p:spPr bwMode="auto">
          <a:xfrm>
            <a:off x="4985792" y="26110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4" name="Oval 18"/>
          <p:cNvSpPr>
            <a:spLocks noChangeArrowheads="1"/>
          </p:cNvSpPr>
          <p:nvPr/>
        </p:nvSpPr>
        <p:spPr bwMode="auto">
          <a:xfrm>
            <a:off x="3660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5" name="Oval 19"/>
          <p:cNvSpPr>
            <a:spLocks noChangeArrowheads="1"/>
          </p:cNvSpPr>
          <p:nvPr/>
        </p:nvSpPr>
        <p:spPr bwMode="auto">
          <a:xfrm>
            <a:off x="35078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6" name="Oval 20"/>
          <p:cNvSpPr>
            <a:spLocks noChangeArrowheads="1"/>
          </p:cNvSpPr>
          <p:nvPr/>
        </p:nvSpPr>
        <p:spPr bwMode="auto">
          <a:xfrm>
            <a:off x="3431630" y="2915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cxnSp>
        <p:nvCxnSpPr>
          <p:cNvPr id="1289237" name="AutoShape 21"/>
          <p:cNvCxnSpPr>
            <a:cxnSpLocks noChangeShapeType="1"/>
            <a:stCxn id="1289221" idx="4"/>
            <a:endCxn id="1289234" idx="0"/>
          </p:cNvCxnSpPr>
          <p:nvPr/>
        </p:nvCxnSpPr>
        <p:spPr bwMode="auto">
          <a:xfrm flipH="1">
            <a:off x="3752305" y="2031579"/>
            <a:ext cx="76200" cy="65563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8" name="AutoShape 22"/>
          <p:cNvCxnSpPr>
            <a:cxnSpLocks noChangeShapeType="1"/>
            <a:stCxn id="1289233" idx="0"/>
            <a:endCxn id="1289221" idx="5"/>
          </p:cNvCxnSpPr>
          <p:nvPr/>
        </p:nvCxnSpPr>
        <p:spPr bwMode="auto">
          <a:xfrm flipH="1" flipV="1">
            <a:off x="3892005" y="2004591"/>
            <a:ext cx="1185862" cy="6064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9" name="AutoShape 23"/>
          <p:cNvCxnSpPr>
            <a:cxnSpLocks noChangeShapeType="1"/>
            <a:stCxn id="1289233" idx="0"/>
            <a:endCxn id="1289227" idx="3"/>
          </p:cNvCxnSpPr>
          <p:nvPr/>
        </p:nvCxnSpPr>
        <p:spPr bwMode="auto">
          <a:xfrm flipV="1">
            <a:off x="5077867" y="2233191"/>
            <a:ext cx="392113" cy="3778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0" name="AutoShape 24"/>
          <p:cNvCxnSpPr>
            <a:cxnSpLocks noChangeShapeType="1"/>
            <a:stCxn id="1289233" idx="6"/>
            <a:endCxn id="1289226" idx="3"/>
          </p:cNvCxnSpPr>
          <p:nvPr/>
        </p:nvCxnSpPr>
        <p:spPr bwMode="auto">
          <a:xfrm flipV="1">
            <a:off x="5168355" y="2584029"/>
            <a:ext cx="423862" cy="1190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1" name="AutoShape 25"/>
          <p:cNvCxnSpPr>
            <a:cxnSpLocks noChangeShapeType="1"/>
            <a:stCxn id="1289232" idx="6"/>
            <a:endCxn id="1289225" idx="2"/>
          </p:cNvCxnSpPr>
          <p:nvPr/>
        </p:nvCxnSpPr>
        <p:spPr bwMode="auto">
          <a:xfrm flipV="1">
            <a:off x="5290592" y="3007891"/>
            <a:ext cx="533400" cy="76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2" name="AutoShape 26"/>
          <p:cNvCxnSpPr>
            <a:cxnSpLocks noChangeShapeType="1"/>
            <a:stCxn id="1289232" idx="5"/>
            <a:endCxn id="1289224" idx="1"/>
          </p:cNvCxnSpPr>
          <p:nvPr/>
        </p:nvCxnSpPr>
        <p:spPr bwMode="auto">
          <a:xfrm>
            <a:off x="5263605" y="3147591"/>
            <a:ext cx="481012" cy="45085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3" name="AutoShape 27"/>
          <p:cNvCxnSpPr>
            <a:cxnSpLocks noChangeShapeType="1"/>
            <a:stCxn id="1289232" idx="3"/>
            <a:endCxn id="1289231" idx="7"/>
          </p:cNvCxnSpPr>
          <p:nvPr/>
        </p:nvCxnSpPr>
        <p:spPr bwMode="auto">
          <a:xfrm flipH="1">
            <a:off x="4958805" y="3147591"/>
            <a:ext cx="1762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4" name="AutoShape 28"/>
          <p:cNvCxnSpPr>
            <a:cxnSpLocks noChangeShapeType="1"/>
            <a:stCxn id="1289231" idx="6"/>
            <a:endCxn id="1289224" idx="2"/>
          </p:cNvCxnSpPr>
          <p:nvPr/>
        </p:nvCxnSpPr>
        <p:spPr bwMode="auto">
          <a:xfrm>
            <a:off x="4985792" y="3465091"/>
            <a:ext cx="731838" cy="1984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5" name="AutoShape 29"/>
          <p:cNvCxnSpPr>
            <a:cxnSpLocks noChangeShapeType="1"/>
            <a:stCxn id="1289232" idx="7"/>
            <a:endCxn id="1289226" idx="3"/>
          </p:cNvCxnSpPr>
          <p:nvPr/>
        </p:nvCxnSpPr>
        <p:spPr bwMode="auto">
          <a:xfrm flipV="1">
            <a:off x="5263605" y="2584029"/>
            <a:ext cx="328612" cy="4349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6" name="AutoShape 30"/>
          <p:cNvCxnSpPr>
            <a:cxnSpLocks noChangeShapeType="1"/>
            <a:stCxn id="1289229" idx="6"/>
            <a:endCxn id="1289230" idx="2"/>
          </p:cNvCxnSpPr>
          <p:nvPr/>
        </p:nvCxnSpPr>
        <p:spPr bwMode="auto">
          <a:xfrm flipV="1">
            <a:off x="3309392" y="3541291"/>
            <a:ext cx="1036638" cy="304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7" name="AutoShape 31"/>
          <p:cNvCxnSpPr>
            <a:cxnSpLocks noChangeShapeType="1"/>
            <a:stCxn id="1289229" idx="7"/>
            <a:endCxn id="1289235" idx="3"/>
          </p:cNvCxnSpPr>
          <p:nvPr/>
        </p:nvCxnSpPr>
        <p:spPr bwMode="auto">
          <a:xfrm flipV="1">
            <a:off x="3282405" y="3452391"/>
            <a:ext cx="252412" cy="3286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8" name="AutoShape 32"/>
          <p:cNvCxnSpPr>
            <a:cxnSpLocks noChangeShapeType="1"/>
            <a:stCxn id="1289228" idx="6"/>
            <a:endCxn id="1289235" idx="2"/>
          </p:cNvCxnSpPr>
          <p:nvPr/>
        </p:nvCxnSpPr>
        <p:spPr bwMode="auto">
          <a:xfrm>
            <a:off x="3156992" y="3388891"/>
            <a:ext cx="3508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9" name="AutoShape 33"/>
          <p:cNvCxnSpPr>
            <a:cxnSpLocks noChangeShapeType="1"/>
            <a:stCxn id="1289228" idx="7"/>
            <a:endCxn id="1289236" idx="3"/>
          </p:cNvCxnSpPr>
          <p:nvPr/>
        </p:nvCxnSpPr>
        <p:spPr bwMode="auto">
          <a:xfrm flipV="1">
            <a:off x="3130005" y="3071391"/>
            <a:ext cx="3286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0" name="AutoShape 34"/>
          <p:cNvCxnSpPr>
            <a:cxnSpLocks noChangeShapeType="1"/>
            <a:stCxn id="1289230" idx="1"/>
            <a:endCxn id="1289234" idx="5"/>
          </p:cNvCxnSpPr>
          <p:nvPr/>
        </p:nvCxnSpPr>
        <p:spPr bwMode="auto">
          <a:xfrm flipH="1" flipV="1">
            <a:off x="3815805" y="2842791"/>
            <a:ext cx="557212" cy="633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1" name="AutoShape 35"/>
          <p:cNvCxnSpPr>
            <a:cxnSpLocks noChangeShapeType="1"/>
            <a:stCxn id="1289222" idx="6"/>
            <a:endCxn id="1289234" idx="2"/>
          </p:cNvCxnSpPr>
          <p:nvPr/>
        </p:nvCxnSpPr>
        <p:spPr bwMode="auto">
          <a:xfrm>
            <a:off x="3080792" y="2779291"/>
            <a:ext cx="5794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2" name="AutoShape 36"/>
          <p:cNvCxnSpPr>
            <a:cxnSpLocks noChangeShapeType="1"/>
            <a:stCxn id="1289223" idx="6"/>
            <a:endCxn id="1289221" idx="3"/>
          </p:cNvCxnSpPr>
          <p:nvPr/>
        </p:nvCxnSpPr>
        <p:spPr bwMode="auto">
          <a:xfrm flipV="1">
            <a:off x="3156992" y="2004591"/>
            <a:ext cx="606425" cy="2873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3" name="AutoShape 37"/>
          <p:cNvCxnSpPr>
            <a:cxnSpLocks noChangeShapeType="1"/>
            <a:stCxn id="1289223" idx="5"/>
            <a:endCxn id="1289234" idx="1"/>
          </p:cNvCxnSpPr>
          <p:nvPr/>
        </p:nvCxnSpPr>
        <p:spPr bwMode="auto">
          <a:xfrm>
            <a:off x="3130005" y="2355429"/>
            <a:ext cx="557212" cy="3587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89254" name="Text Box 38"/>
          <p:cNvSpPr txBox="1">
            <a:spLocks noChangeArrowheads="1"/>
          </p:cNvSpPr>
          <p:nvPr/>
        </p:nvSpPr>
        <p:spPr bwMode="auto">
          <a:xfrm>
            <a:off x="3854974" y="4132784"/>
            <a:ext cx="12234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Base set</a:t>
            </a:r>
          </a:p>
        </p:txBody>
      </p:sp>
      <p:sp>
        <p:nvSpPr>
          <p:cNvPr id="39" name="Foliennummernplatzhalter 1"/>
          <p:cNvSpPr txBox="1">
            <a:spLocks/>
          </p:cNvSpPr>
          <p:nvPr/>
        </p:nvSpPr>
        <p:spPr>
          <a:xfrm>
            <a:off x="7956550" y="64008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3459873F-0287-9A4B-A260-FE52D1F3913B}" type="slidenum">
              <a:rPr lang="de-DE" smtClean="0"/>
              <a:pPr>
                <a:defRPr/>
              </a:pPr>
              <a:t>46</a:t>
            </a:fld>
            <a:endParaRPr lang="de-DE" dirty="0"/>
          </a:p>
        </p:txBody>
      </p:sp>
    </p:spTree>
    <p:extLst>
      <p:ext uri="{BB962C8B-B14F-4D97-AF65-F5344CB8AC3E}">
        <p14:creationId xmlns:p14="http://schemas.microsoft.com/office/powerpoint/2010/main" val="651167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Assembling the </a:t>
            </a:r>
            <a:r>
              <a:rPr lang="en-US" dirty="0" smtClean="0">
                <a:latin typeface="+mn-lt"/>
                <a:ea typeface="ＭＳ Ｐゴシック" charset="0"/>
                <a:cs typeface="ＭＳ Ｐゴシック" charset="0"/>
              </a:rPr>
              <a:t>Base Set</a:t>
            </a:r>
            <a:endParaRPr lang="en-US" dirty="0">
              <a:latin typeface="+mn-lt"/>
              <a:ea typeface="ＭＳ Ｐゴシック" charset="0"/>
              <a:cs typeface="ＭＳ Ｐゴシック" charset="0"/>
            </a:endParaRPr>
          </a:p>
        </p:txBody>
      </p:sp>
      <p:sp>
        <p:nvSpPr>
          <p:cNvPr id="60419" name="Rectangle 3"/>
          <p:cNvSpPr>
            <a:spLocks noGrp="1" noChangeArrowheads="1"/>
          </p:cNvSpPr>
          <p:nvPr>
            <p:ph idx="1"/>
          </p:nvPr>
        </p:nvSpPr>
        <p:spPr/>
        <p:txBody>
          <a:bodyPr/>
          <a:lstStyle/>
          <a:p>
            <a:r>
              <a:rPr lang="en-US" dirty="0">
                <a:ea typeface="ＭＳ Ｐゴシック" charset="0"/>
              </a:rPr>
              <a:t>Root set typically 200-1000 nodes.</a:t>
            </a:r>
          </a:p>
          <a:p>
            <a:r>
              <a:rPr lang="en-US" dirty="0">
                <a:ea typeface="ＭＳ Ｐゴシック" charset="0"/>
              </a:rPr>
              <a:t>Base set may have up to 5000 nodes.</a:t>
            </a:r>
          </a:p>
          <a:p>
            <a:r>
              <a:rPr lang="en-US" dirty="0">
                <a:ea typeface="ＭＳ Ｐゴシック" charset="0"/>
              </a:rPr>
              <a:t>How do you find the base set nodes?</a:t>
            </a:r>
          </a:p>
          <a:p>
            <a:pPr lvl="1"/>
            <a:r>
              <a:rPr lang="en-US" sz="2400" dirty="0">
                <a:ea typeface="ＭＳ Ｐゴシック" charset="0"/>
              </a:rPr>
              <a:t>Follow out-links by parsing root set pages.</a:t>
            </a:r>
          </a:p>
          <a:p>
            <a:pPr lvl="1"/>
            <a:r>
              <a:rPr lang="en-US" sz="2400" dirty="0">
                <a:ea typeface="ＭＳ Ｐゴシック" charset="0"/>
              </a:rPr>
              <a:t>Get in-links (and out-links) from a connectivity server.</a:t>
            </a:r>
          </a:p>
          <a:p>
            <a:pPr lvl="1"/>
            <a:r>
              <a:rPr lang="en-US" sz="2400" dirty="0">
                <a:ea typeface="ＭＳ Ｐゴシック" charset="0"/>
              </a:rPr>
              <a:t>(Actually, suffices to text-index strings of the form </a:t>
            </a:r>
            <a:r>
              <a:rPr lang="en-US" sz="2400" b="1" dirty="0" err="1">
                <a:ea typeface="ＭＳ Ｐゴシック" charset="0"/>
              </a:rPr>
              <a:t>href</a:t>
            </a:r>
            <a:r>
              <a:rPr lang="en-US" sz="2400" b="1" dirty="0">
                <a:ea typeface="ＭＳ Ｐゴシック" charset="0"/>
              </a:rPr>
              <a:t>=“</a:t>
            </a:r>
            <a:r>
              <a:rPr lang="en-US" sz="2400" b="1" u="sng" dirty="0">
                <a:ea typeface="ＭＳ Ｐゴシック" charset="0"/>
              </a:rPr>
              <a:t>URL</a:t>
            </a:r>
            <a:r>
              <a:rPr lang="en-US" sz="2400" b="1" dirty="0">
                <a:ea typeface="ＭＳ Ｐゴシック" charset="0"/>
              </a:rPr>
              <a:t>”</a:t>
            </a:r>
            <a:r>
              <a:rPr lang="en-US" sz="2400" dirty="0">
                <a:ea typeface="ＭＳ Ｐゴシック" charset="0"/>
              </a:rPr>
              <a:t> to get in-links to </a:t>
            </a:r>
            <a:r>
              <a:rPr lang="en-US" sz="2400" u="sng" dirty="0">
                <a:ea typeface="ＭＳ Ｐゴシック" charset="0"/>
              </a:rPr>
              <a:t>URL</a:t>
            </a:r>
            <a:r>
              <a:rPr lang="en-US" sz="2400" dirty="0">
                <a:ea typeface="ＭＳ Ｐゴシック" charset="0"/>
              </a:rPr>
              <a:t>.)</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47</a:t>
            </a:fld>
            <a:endParaRPr lang="de-DE" dirty="0"/>
          </a:p>
        </p:txBody>
      </p:sp>
    </p:spTree>
    <p:extLst>
      <p:ext uri="{BB962C8B-B14F-4D97-AF65-F5344CB8AC3E}">
        <p14:creationId xmlns:p14="http://schemas.microsoft.com/office/powerpoint/2010/main" val="1067870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latin typeface="+mn-lt"/>
                <a:ea typeface="ＭＳ Ｐゴシック" charset="0"/>
                <a:cs typeface="ＭＳ Ｐゴシック" charset="0"/>
              </a:rPr>
              <a:t>Distilling </a:t>
            </a:r>
            <a:r>
              <a:rPr lang="en-US" dirty="0" smtClean="0">
                <a:latin typeface="+mn-lt"/>
                <a:ea typeface="ＭＳ Ｐゴシック" charset="0"/>
                <a:cs typeface="ＭＳ Ｐゴシック" charset="0"/>
              </a:rPr>
              <a:t>Hubs </a:t>
            </a:r>
            <a:r>
              <a:rPr lang="en-US" dirty="0">
                <a:latin typeface="+mn-lt"/>
                <a:ea typeface="ＭＳ Ｐゴシック" charset="0"/>
                <a:cs typeface="ＭＳ Ｐゴシック" charset="0"/>
              </a:rPr>
              <a:t>and </a:t>
            </a:r>
            <a:r>
              <a:rPr lang="en-US" dirty="0" smtClean="0">
                <a:latin typeface="+mn-lt"/>
                <a:ea typeface="ＭＳ Ｐゴシック" charset="0"/>
                <a:cs typeface="ＭＳ Ｐゴシック" charset="0"/>
              </a:rPr>
              <a:t>Authorities</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1291267" name="Rectangle 3"/>
              <p:cNvSpPr>
                <a:spLocks noGrp="1" noChangeArrowheads="1"/>
              </p:cNvSpPr>
              <p:nvPr>
                <p:ph idx="1"/>
              </p:nvPr>
            </p:nvSpPr>
            <p:spPr/>
            <p:txBody>
              <a:bodyPr/>
              <a:lstStyle/>
              <a:p>
                <a:r>
                  <a:rPr lang="en-US" dirty="0" smtClean="0">
                    <a:ea typeface="ＭＳ Ｐゴシック" charset="0"/>
                  </a:rPr>
                  <a:t>Compute, for each page </a:t>
                </a:r>
                <a14:m>
                  <m:oMath xmlns:m="http://schemas.openxmlformats.org/officeDocument/2006/math">
                    <m:r>
                      <a:rPr lang="en-US" i="1" dirty="0" smtClean="0">
                        <a:latin typeface="Cambria Math" charset="0"/>
                        <a:ea typeface="ＭＳ Ｐゴシック" charset="0"/>
                      </a:rPr>
                      <m:t>𝑥</m:t>
                    </m:r>
                  </m:oMath>
                </a14:m>
                <a:r>
                  <a:rPr lang="en-US" dirty="0">
                    <a:ea typeface="ＭＳ Ｐゴシック" charset="0"/>
                  </a:rPr>
                  <a:t> in the base set, </a:t>
                </a:r>
                <a:endParaRPr lang="en-US" dirty="0" smtClean="0">
                  <a:ea typeface="ＭＳ Ｐゴシック" charset="0"/>
                </a:endParaRPr>
              </a:p>
              <a:p>
                <a:pPr lvl="1"/>
                <a:r>
                  <a:rPr lang="en-US" dirty="0" smtClean="0">
                    <a:ea typeface="ＭＳ Ｐゴシック" charset="0"/>
                  </a:rPr>
                  <a:t>a </a:t>
                </a:r>
                <a:r>
                  <a:rPr lang="en-US" u="sng" dirty="0">
                    <a:ea typeface="ＭＳ Ｐゴシック" charset="0"/>
                  </a:rPr>
                  <a:t>hub score</a:t>
                </a:r>
                <a:r>
                  <a:rPr lang="en-US" dirty="0">
                    <a:ea typeface="ＭＳ Ｐゴシック" charset="0"/>
                  </a:rPr>
                  <a:t> </a:t>
                </a:r>
                <a14:m>
                  <m:oMath xmlns:m="http://schemas.openxmlformats.org/officeDocument/2006/math">
                    <m:r>
                      <a:rPr lang="en-US" i="1" dirty="0" smtClean="0">
                        <a:latin typeface="Cambria Math" charset="0"/>
                        <a:ea typeface="ＭＳ Ｐゴシック" charset="0"/>
                      </a:rPr>
                      <m:t>h</m:t>
                    </m:r>
                    <m:r>
                      <a:rPr lang="en-US" i="1" dirty="0" smtClean="0">
                        <a:latin typeface="Cambria Math" charset="0"/>
                        <a:ea typeface="ＭＳ Ｐゴシック" charset="0"/>
                      </a:rPr>
                      <m:t>(</m:t>
                    </m:r>
                    <m:r>
                      <a:rPr lang="en-US" i="1" dirty="0" smtClean="0">
                        <a:latin typeface="Cambria Math" charset="0"/>
                        <a:ea typeface="ＭＳ Ｐゴシック" charset="0"/>
                      </a:rPr>
                      <m:t>𝑥</m:t>
                    </m:r>
                    <m:r>
                      <a:rPr lang="en-US" i="1" dirty="0" smtClean="0">
                        <a:latin typeface="Cambria Math" charset="0"/>
                        <a:ea typeface="ＭＳ Ｐゴシック" charset="0"/>
                      </a:rPr>
                      <m:t>)</m:t>
                    </m:r>
                  </m:oMath>
                </a14:m>
                <a:r>
                  <a:rPr lang="en-US" dirty="0">
                    <a:ea typeface="ＭＳ Ｐゴシック" charset="0"/>
                  </a:rPr>
                  <a:t> and </a:t>
                </a:r>
                <a:endParaRPr lang="en-US" dirty="0" smtClean="0">
                  <a:ea typeface="ＭＳ Ｐゴシック" charset="0"/>
                </a:endParaRPr>
              </a:p>
              <a:p>
                <a:pPr lvl="1"/>
                <a:r>
                  <a:rPr lang="en-US" dirty="0" smtClean="0">
                    <a:ea typeface="ＭＳ Ｐゴシック" charset="0"/>
                  </a:rPr>
                  <a:t>an </a:t>
                </a:r>
                <a:r>
                  <a:rPr lang="en-US" u="sng" dirty="0">
                    <a:ea typeface="ＭＳ Ｐゴシック" charset="0"/>
                  </a:rPr>
                  <a:t>authority score</a:t>
                </a:r>
                <a:r>
                  <a:rPr lang="en-US" dirty="0">
                    <a:ea typeface="ＭＳ Ｐゴシック" charset="0"/>
                  </a:rPr>
                  <a:t> </a:t>
                </a:r>
                <a14:m>
                  <m:oMath xmlns:m="http://schemas.openxmlformats.org/officeDocument/2006/math">
                    <m:r>
                      <a:rPr lang="en-US" i="1" dirty="0" smtClean="0">
                        <a:latin typeface="Cambria Math" charset="0"/>
                        <a:ea typeface="ＭＳ Ｐゴシック" charset="0"/>
                      </a:rPr>
                      <m:t>𝑎</m:t>
                    </m:r>
                    <m:r>
                      <a:rPr lang="en-US" i="1" dirty="0" smtClean="0">
                        <a:latin typeface="Cambria Math" charset="0"/>
                        <a:ea typeface="ＭＳ Ｐゴシック" charset="0"/>
                      </a:rPr>
                      <m:t>(</m:t>
                    </m:r>
                    <m:r>
                      <a:rPr lang="en-US" i="1" dirty="0" smtClean="0">
                        <a:latin typeface="Cambria Math" charset="0"/>
                        <a:ea typeface="ＭＳ Ｐゴシック" charset="0"/>
                      </a:rPr>
                      <m:t>𝑥</m:t>
                    </m:r>
                    <m:r>
                      <a:rPr lang="en-US" i="1" dirty="0" smtClean="0">
                        <a:latin typeface="Cambria Math" charset="0"/>
                        <a:ea typeface="ＭＳ Ｐゴシック" charset="0"/>
                      </a:rPr>
                      <m:t>)</m:t>
                    </m:r>
                  </m:oMath>
                </a14:m>
                <a:r>
                  <a:rPr lang="en-US" i="1" dirty="0">
                    <a:ea typeface="ＭＳ Ｐゴシック" charset="0"/>
                  </a:rPr>
                  <a:t>.</a:t>
                </a:r>
              </a:p>
              <a:p>
                <a:r>
                  <a:rPr lang="en-US" dirty="0">
                    <a:ea typeface="ＭＳ Ｐゴシック" charset="0"/>
                  </a:rPr>
                  <a:t>Initialize: </a:t>
                </a:r>
                <a:r>
                  <a:rPr lang="en-US" dirty="0" smtClean="0">
                    <a:ea typeface="ＭＳ Ｐゴシック" charset="0"/>
                  </a:rPr>
                  <a:t>for </a:t>
                </a:r>
                <a:r>
                  <a:rPr lang="en-US" dirty="0">
                    <a:ea typeface="ＭＳ Ｐゴシック" charset="0"/>
                  </a:rPr>
                  <a:t>all </a:t>
                </a:r>
                <a14:m>
                  <m:oMath xmlns:m="http://schemas.openxmlformats.org/officeDocument/2006/math">
                    <m:r>
                      <a:rPr lang="en-US" i="1" dirty="0" smtClean="0">
                        <a:latin typeface="Cambria Math" charset="0"/>
                        <a:ea typeface="ＭＳ Ｐゴシック" charset="0"/>
                      </a:rPr>
                      <m:t>𝑥</m:t>
                    </m:r>
                  </m:oMath>
                </a14:m>
                <a:endParaRPr lang="de-DE" dirty="0" smtClean="0">
                  <a:ea typeface="ＭＳ Ｐゴシック" charset="0"/>
                </a:endParaRPr>
              </a:p>
              <a:p>
                <a:pPr lvl="1"/>
                <a14:m>
                  <m:oMath xmlns:m="http://schemas.openxmlformats.org/officeDocument/2006/math">
                    <m:r>
                      <a:rPr lang="en-US" i="1" dirty="0" smtClean="0">
                        <a:latin typeface="Cambria Math" charset="0"/>
                        <a:ea typeface="ＭＳ Ｐゴシック" charset="0"/>
                      </a:rPr>
                      <m:t>h</m:t>
                    </m:r>
                    <m:r>
                      <a:rPr lang="en-US" i="1" dirty="0" smtClean="0">
                        <a:latin typeface="Cambria Math" charset="0"/>
                        <a:ea typeface="ＭＳ Ｐゴシック" charset="0"/>
                      </a:rPr>
                      <m:t>(</m:t>
                    </m:r>
                    <m:r>
                      <a:rPr lang="en-US" i="1" dirty="0" smtClean="0">
                        <a:latin typeface="Cambria Math" charset="0"/>
                        <a:ea typeface="ＭＳ Ｐゴシック" charset="0"/>
                      </a:rPr>
                      <m:t>𝑥</m:t>
                    </m:r>
                    <m:r>
                      <a:rPr lang="en-US" i="1" dirty="0">
                        <a:latin typeface="Cambria Math" charset="0"/>
                        <a:ea typeface="ＭＳ Ｐゴシック" charset="0"/>
                      </a:rPr>
                      <m:t>)</m:t>
                    </m:r>
                    <m:r>
                      <a:rPr lang="en-US" i="1" dirty="0">
                        <a:latin typeface="Cambria Math" charset="0"/>
                        <a:ea typeface="Cambria Math" charset="0"/>
                        <a:cs typeface="Cambria Math" charset="0"/>
                        <a:sym typeface="Symbol" charset="0"/>
                      </a:rPr>
                      <m:t>←</m:t>
                    </m:r>
                    <m:r>
                      <a:rPr lang="en-US" i="1" dirty="0" smtClean="0">
                        <a:latin typeface="Cambria Math" charset="0"/>
                        <a:ea typeface="ＭＳ Ｐゴシック" charset="0"/>
                        <a:sym typeface="Symbol" charset="0"/>
                      </a:rPr>
                      <m:t>1</m:t>
                    </m:r>
                  </m:oMath>
                </a14:m>
                <a:endParaRPr lang="en-US" i="1" dirty="0" smtClean="0">
                  <a:ea typeface="ＭＳ Ｐゴシック" charset="0"/>
                  <a:sym typeface="Symbol" charset="0"/>
                </a:endParaRPr>
              </a:p>
              <a:p>
                <a:pPr lvl="1"/>
                <a14:m>
                  <m:oMath xmlns:m="http://schemas.openxmlformats.org/officeDocument/2006/math">
                    <m:r>
                      <a:rPr lang="en-US" i="1" dirty="0" smtClean="0">
                        <a:latin typeface="Cambria Math" charset="0"/>
                        <a:ea typeface="ＭＳ Ｐゴシック" charset="0"/>
                        <a:sym typeface="Symbol" charset="0"/>
                      </a:rPr>
                      <m:t>𝑎</m:t>
                    </m:r>
                    <m:r>
                      <a:rPr lang="en-US" i="1" dirty="0" smtClean="0">
                        <a:latin typeface="Cambria Math" charset="0"/>
                        <a:ea typeface="ＭＳ Ｐゴシック" charset="0"/>
                        <a:sym typeface="Symbol" charset="0"/>
                      </a:rPr>
                      <m:t>(</m:t>
                    </m:r>
                    <m:r>
                      <a:rPr lang="en-US" i="1" dirty="0" smtClean="0">
                        <a:latin typeface="Cambria Math" charset="0"/>
                        <a:ea typeface="ＭＳ Ｐゴシック" charset="0"/>
                        <a:sym typeface="Symbol" charset="0"/>
                      </a:rPr>
                      <m:t>𝑥</m:t>
                    </m:r>
                    <m:r>
                      <a:rPr lang="en-US" i="1" dirty="0">
                        <a:latin typeface="Cambria Math" charset="0"/>
                        <a:ea typeface="ＭＳ Ｐゴシック" charset="0"/>
                        <a:sym typeface="Symbol" charset="0"/>
                      </a:rPr>
                      <m:t>)</m:t>
                    </m:r>
                    <m:r>
                      <a:rPr lang="en-US" i="1" dirty="0" smtClean="0">
                        <a:latin typeface="Cambria Math" charset="0"/>
                        <a:ea typeface="Cambria Math" charset="0"/>
                        <a:cs typeface="Cambria Math" charset="0"/>
                        <a:sym typeface="Symbol" charset="0"/>
                      </a:rPr>
                      <m:t>←</m:t>
                    </m:r>
                    <m:r>
                      <a:rPr lang="en-US" i="1" dirty="0">
                        <a:latin typeface="Cambria Math" charset="0"/>
                        <a:ea typeface="ＭＳ Ｐゴシック" charset="0"/>
                        <a:sym typeface="Symbol" charset="0"/>
                      </a:rPr>
                      <m:t>1</m:t>
                    </m:r>
                  </m:oMath>
                </a14:m>
                <a:endParaRPr lang="en-US" dirty="0">
                  <a:ea typeface="ＭＳ Ｐゴシック" charset="0"/>
                  <a:sym typeface="Symbol" charset="0"/>
                </a:endParaRPr>
              </a:p>
              <a:p>
                <a:r>
                  <a:rPr lang="en-US" dirty="0">
                    <a:ea typeface="ＭＳ Ｐゴシック" charset="0"/>
                    <a:sym typeface="Symbol" charset="0"/>
                  </a:rPr>
                  <a:t>Iteratively update all </a:t>
                </a:r>
                <a14:m>
                  <m:oMath xmlns:m="http://schemas.openxmlformats.org/officeDocument/2006/math">
                    <m:r>
                      <a:rPr lang="en-US" i="1" dirty="0" smtClean="0">
                        <a:latin typeface="Cambria Math" charset="0"/>
                        <a:ea typeface="ＭＳ Ｐゴシック" charset="0"/>
                        <a:sym typeface="Symbol" charset="0"/>
                      </a:rPr>
                      <m:t>h</m:t>
                    </m:r>
                    <m:r>
                      <a:rPr lang="en-US" i="1" dirty="0" smtClean="0">
                        <a:latin typeface="Cambria Math" charset="0"/>
                        <a:ea typeface="ＭＳ Ｐゴシック" charset="0"/>
                        <a:sym typeface="Symbol" charset="0"/>
                      </a:rPr>
                      <m:t>(</m:t>
                    </m:r>
                    <m:r>
                      <a:rPr lang="en-US" i="1" dirty="0" smtClean="0">
                        <a:latin typeface="Cambria Math" charset="0"/>
                        <a:ea typeface="ＭＳ Ｐゴシック" charset="0"/>
                        <a:sym typeface="Symbol" charset="0"/>
                      </a:rPr>
                      <m:t>𝑥</m:t>
                    </m:r>
                    <m:r>
                      <a:rPr lang="en-US" i="1" dirty="0" smtClean="0">
                        <a:latin typeface="Cambria Math" charset="0"/>
                        <a:ea typeface="ＭＳ Ｐゴシック" charset="0"/>
                        <a:sym typeface="Symbol" charset="0"/>
                      </a:rPr>
                      <m:t>), </m:t>
                    </m:r>
                    <m:r>
                      <a:rPr lang="en-US" i="1" dirty="0" smtClean="0">
                        <a:latin typeface="Cambria Math" charset="0"/>
                        <a:ea typeface="ＭＳ Ｐゴシック" charset="0"/>
                        <a:sym typeface="Symbol" charset="0"/>
                      </a:rPr>
                      <m:t>𝑎</m:t>
                    </m:r>
                    <m:r>
                      <a:rPr lang="en-US" i="1" dirty="0" smtClean="0">
                        <a:latin typeface="Cambria Math" charset="0"/>
                        <a:ea typeface="ＭＳ Ｐゴシック" charset="0"/>
                        <a:sym typeface="Symbol" charset="0"/>
                      </a:rPr>
                      <m:t>(</m:t>
                    </m:r>
                    <m:r>
                      <a:rPr lang="en-US" i="1" dirty="0" smtClean="0">
                        <a:latin typeface="Cambria Math" charset="0"/>
                        <a:ea typeface="ＭＳ Ｐゴシック" charset="0"/>
                        <a:sym typeface="Symbol" charset="0"/>
                      </a:rPr>
                      <m:t>𝑥</m:t>
                    </m:r>
                    <m:r>
                      <a:rPr lang="en-US" i="1" dirty="0" smtClean="0">
                        <a:latin typeface="Cambria Math" charset="0"/>
                        <a:ea typeface="ＭＳ Ｐゴシック" charset="0"/>
                        <a:sym typeface="Symbol" charset="0"/>
                      </a:rPr>
                      <m:t>)</m:t>
                    </m:r>
                  </m:oMath>
                </a14:m>
                <a:endParaRPr lang="en-US" dirty="0">
                  <a:ea typeface="ＭＳ Ｐゴシック" charset="0"/>
                  <a:sym typeface="Symbol" charset="0"/>
                </a:endParaRPr>
              </a:p>
              <a:p>
                <a:r>
                  <a:rPr lang="en-US" dirty="0">
                    <a:ea typeface="ＭＳ Ｐゴシック" charset="0"/>
                    <a:sym typeface="Symbol" charset="0"/>
                  </a:rPr>
                  <a:t>After </a:t>
                </a:r>
                <a:r>
                  <a:rPr lang="en-US" dirty="0" smtClean="0">
                    <a:ea typeface="ＭＳ Ｐゴシック" charset="0"/>
                    <a:sym typeface="Symbol" charset="0"/>
                  </a:rPr>
                  <a:t>iterations output pages</a:t>
                </a:r>
                <a:endParaRPr lang="en-US" dirty="0">
                  <a:ea typeface="ＭＳ Ｐゴシック" charset="0"/>
                  <a:sym typeface="Symbol" charset="0"/>
                </a:endParaRPr>
              </a:p>
              <a:p>
                <a:pPr lvl="1"/>
                <a:r>
                  <a:rPr lang="en-US" dirty="0">
                    <a:ea typeface="ＭＳ Ｐゴシック" charset="0"/>
                    <a:sym typeface="Symbol" charset="0"/>
                  </a:rPr>
                  <a:t>W</a:t>
                </a:r>
                <a:r>
                  <a:rPr lang="en-US" sz="2400" dirty="0" smtClean="0">
                    <a:ea typeface="ＭＳ Ｐゴシック" charset="0"/>
                    <a:sym typeface="Symbol" charset="0"/>
                  </a:rPr>
                  <a:t>ith </a:t>
                </a:r>
                <a:r>
                  <a:rPr lang="en-US" sz="2400" dirty="0">
                    <a:ea typeface="ＭＳ Ｐゴシック" charset="0"/>
                    <a:sym typeface="Symbol" charset="0"/>
                  </a:rPr>
                  <a:t>highest </a:t>
                </a:r>
                <a14:m>
                  <m:oMath xmlns:m="http://schemas.openxmlformats.org/officeDocument/2006/math">
                    <m:r>
                      <a:rPr lang="en-US" sz="2400" i="1" dirty="0" smtClean="0">
                        <a:latin typeface="Cambria Math" charset="0"/>
                        <a:ea typeface="ＭＳ Ｐゴシック" charset="0"/>
                        <a:sym typeface="Symbol" charset="0"/>
                      </a:rPr>
                      <m:t>h</m:t>
                    </m:r>
                    <m:r>
                      <a:rPr lang="en-US" sz="2400" i="1" dirty="0" smtClean="0">
                        <a:latin typeface="Cambria Math" charset="0"/>
                        <a:ea typeface="ＭＳ Ｐゴシック" charset="0"/>
                        <a:sym typeface="Symbol" charset="0"/>
                      </a:rPr>
                      <m:t>(∙)</m:t>
                    </m:r>
                  </m:oMath>
                </a14:m>
                <a:r>
                  <a:rPr lang="en-US" sz="2400" dirty="0">
                    <a:ea typeface="ＭＳ Ｐゴシック" charset="0"/>
                    <a:sym typeface="Symbol" charset="0"/>
                  </a:rPr>
                  <a:t> scores as top hubs</a:t>
                </a:r>
              </a:p>
              <a:p>
                <a:pPr lvl="1"/>
                <a:r>
                  <a:rPr lang="en-US" dirty="0" smtClean="0">
                    <a:ea typeface="ＭＳ Ｐゴシック" charset="0"/>
                    <a:sym typeface="Symbol" charset="0"/>
                  </a:rPr>
                  <a:t>With h</a:t>
                </a:r>
                <a:r>
                  <a:rPr lang="en-US" sz="2400" dirty="0" smtClean="0">
                    <a:ea typeface="ＭＳ Ｐゴシック" charset="0"/>
                    <a:sym typeface="Symbol" charset="0"/>
                  </a:rPr>
                  <a:t>ighest </a:t>
                </a:r>
                <a14:m>
                  <m:oMath xmlns:m="http://schemas.openxmlformats.org/officeDocument/2006/math">
                    <m:r>
                      <m:rPr>
                        <m:sty m:val="p"/>
                      </m:rPr>
                      <a:rPr lang="en-US" i="1" dirty="0" smtClean="0">
                        <a:latin typeface="Cambria Math" charset="0"/>
                        <a:ea typeface="ＭＳ Ｐゴシック" charset="0"/>
                        <a:sym typeface="Symbol" charset="0"/>
                      </a:rPr>
                      <m:t>a</m:t>
                    </m:r>
                    <m:r>
                      <a:rPr lang="en-US" i="1" dirty="0">
                        <a:latin typeface="Cambria Math" charset="0"/>
                        <a:ea typeface="ＭＳ Ｐゴシック" charset="0"/>
                        <a:sym typeface="Symbol" charset="0"/>
                      </a:rPr>
                      <m:t>(∙)</m:t>
                    </m:r>
                  </m:oMath>
                </a14:m>
                <a:r>
                  <a:rPr lang="en-US" sz="2400" dirty="0" smtClean="0">
                    <a:ea typeface="ＭＳ Ｐゴシック" charset="0"/>
                    <a:sym typeface="Symbol" charset="0"/>
                  </a:rPr>
                  <a:t> </a:t>
                </a:r>
                <a:r>
                  <a:rPr lang="en-US" sz="2400" dirty="0">
                    <a:ea typeface="ＭＳ Ｐゴシック" charset="0"/>
                    <a:sym typeface="Symbol" charset="0"/>
                  </a:rPr>
                  <a:t>scores as top </a:t>
                </a:r>
                <a:r>
                  <a:rPr lang="en-US" sz="2400" dirty="0" smtClean="0">
                    <a:ea typeface="ＭＳ Ｐゴシック" charset="0"/>
                    <a:sym typeface="Symbol" charset="0"/>
                  </a:rPr>
                  <a:t>authorities</a:t>
                </a:r>
                <a:endParaRPr lang="en-US" sz="2400" dirty="0">
                  <a:ea typeface="ＭＳ Ｐゴシック" charset="0"/>
                  <a:sym typeface="Symbol" charset="0"/>
                </a:endParaRPr>
              </a:p>
            </p:txBody>
          </p:sp>
        </mc:Choice>
        <mc:Fallback>
          <p:sp>
            <p:nvSpPr>
              <p:cNvPr id="1291267" name="Rectangle 3"/>
              <p:cNvSpPr>
                <a:spLocks noGrp="1" noRot="1" noChangeAspect="1" noMove="1" noResize="1" noEditPoints="1" noAdjustHandles="1" noChangeArrowheads="1" noChangeShapeType="1" noTextEdit="1"/>
              </p:cNvSpPr>
              <p:nvPr>
                <p:ph idx="1"/>
              </p:nvPr>
            </p:nvSpPr>
            <p:spPr>
              <a:blipFill rotWithShape="0">
                <a:blip r:embed="rId2"/>
                <a:stretch>
                  <a:fillRect l="-963" t="-982"/>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48</a:t>
            </a:fld>
            <a:endParaRPr lang="de-DE" dirty="0"/>
          </a:p>
        </p:txBody>
      </p:sp>
    </p:spTree>
    <p:extLst>
      <p:ext uri="{BB962C8B-B14F-4D97-AF65-F5344CB8AC3E}">
        <p14:creationId xmlns:p14="http://schemas.microsoft.com/office/powerpoint/2010/main" val="904310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Iterative </a:t>
            </a:r>
            <a:r>
              <a:rPr lang="en-US" dirty="0" smtClean="0">
                <a:latin typeface="+mn-lt"/>
                <a:ea typeface="ＭＳ Ｐゴシック" charset="0"/>
                <a:cs typeface="ＭＳ Ｐゴシック" charset="0"/>
              </a:rPr>
              <a:t>Update</a:t>
            </a:r>
            <a:endParaRPr lang="en-US" dirty="0">
              <a:latin typeface="+mn-lt"/>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62469" name="Rectangle 3"/>
              <p:cNvSpPr>
                <a:spLocks noGrp="1" noChangeArrowheads="1"/>
              </p:cNvSpPr>
              <p:nvPr>
                <p:ph idx="1"/>
              </p:nvPr>
            </p:nvSpPr>
            <p:spPr/>
            <p:txBody>
              <a:bodyPr/>
              <a:lstStyle/>
              <a:p>
                <a:r>
                  <a:rPr lang="en-US" dirty="0">
                    <a:ea typeface="ＭＳ Ｐゴシック" charset="0"/>
                    <a:cs typeface="ＭＳ Ｐゴシック" charset="0"/>
                  </a:rPr>
                  <a:t>Repeat the following updates, for all </a:t>
                </a:r>
                <a14:m>
                  <m:oMath xmlns:m="http://schemas.openxmlformats.org/officeDocument/2006/math">
                    <m:r>
                      <a:rPr lang="en-US" i="1" dirty="0" smtClean="0">
                        <a:latin typeface="Cambria Math" charset="0"/>
                        <a:ea typeface="ＭＳ Ｐゴシック" charset="0"/>
                        <a:cs typeface="ＭＳ Ｐゴシック" charset="0"/>
                      </a:rPr>
                      <m:t>𝑥</m:t>
                    </m:r>
                  </m:oMath>
                </a14:m>
                <a:r>
                  <a:rPr lang="en-US" dirty="0" smtClean="0">
                    <a:ea typeface="ＭＳ Ｐゴシック" charset="0"/>
                    <a:cs typeface="ＭＳ Ｐゴシック" charset="0"/>
                  </a:rPr>
                  <a:t>:</a:t>
                </a:r>
              </a:p>
              <a:p>
                <a:pPr lvl="1"/>
                <a:r>
                  <a:rPr lang="en-US" dirty="0" smtClean="0">
                    <a:ea typeface="ＭＳ Ｐゴシック" charset="0"/>
                    <a:cs typeface="ＭＳ Ｐゴシック" charset="0"/>
                  </a:rPr>
                  <a:t>H</a:t>
                </a:r>
                <a:r>
                  <a:rPr lang="en-US" dirty="0" smtClean="0">
                    <a:ea typeface="ＭＳ Ｐゴシック" charset="0"/>
                    <a:cs typeface="ＭＳ Ｐゴシック" charset="0"/>
                  </a:rPr>
                  <a:t>ub scores update</a:t>
                </a:r>
              </a:p>
              <a:p>
                <a:pPr lvl="1"/>
                <a:endParaRPr lang="en-US" dirty="0">
                  <a:ea typeface="ＭＳ Ｐゴシック" charset="0"/>
                  <a:cs typeface="ＭＳ Ｐゴシック" charset="0"/>
                </a:endParaRPr>
              </a:p>
              <a:p>
                <a:pPr lvl="1"/>
                <a:endParaRPr lang="en-US" dirty="0" smtClean="0">
                  <a:ea typeface="ＭＳ Ｐゴシック" charset="0"/>
                  <a:cs typeface="ＭＳ Ｐゴシック" charset="0"/>
                </a:endParaRPr>
              </a:p>
              <a:p>
                <a:pPr lvl="1"/>
                <a:endParaRPr lang="en-US" dirty="0">
                  <a:ea typeface="ＭＳ Ｐゴシック" charset="0"/>
                  <a:cs typeface="ＭＳ Ｐゴシック" charset="0"/>
                </a:endParaRPr>
              </a:p>
              <a:p>
                <a:pPr lvl="1"/>
                <a:endParaRPr lang="en-US" dirty="0" smtClean="0">
                  <a:ea typeface="ＭＳ Ｐゴシック" charset="0"/>
                  <a:cs typeface="ＭＳ Ｐゴシック" charset="0"/>
                </a:endParaRPr>
              </a:p>
              <a:p>
                <a:pPr lvl="1"/>
                <a:r>
                  <a:rPr lang="en-US" dirty="0" smtClean="0">
                    <a:ea typeface="ＭＳ Ｐゴシック" charset="0"/>
                    <a:cs typeface="ＭＳ Ｐゴシック" charset="0"/>
                  </a:rPr>
                  <a:t>Authority scores update</a:t>
                </a:r>
                <a:endParaRPr lang="en-US" dirty="0">
                  <a:ea typeface="ＭＳ Ｐゴシック" charset="0"/>
                  <a:cs typeface="ＭＳ Ｐゴシック" charset="0"/>
                </a:endParaRPr>
              </a:p>
            </p:txBody>
          </p:sp>
        </mc:Choice>
        <mc:Fallback>
          <p:sp>
            <p:nvSpPr>
              <p:cNvPr id="62469" name="Rectangle 3"/>
              <p:cNvSpPr>
                <a:spLocks noGrp="1" noRot="1" noChangeAspect="1" noMove="1" noResize="1" noEditPoints="1" noAdjustHandles="1" noChangeArrowheads="1" noChangeShapeType="1" noTextEdit="1"/>
              </p:cNvSpPr>
              <p:nvPr>
                <p:ph idx="1"/>
              </p:nvPr>
            </p:nvSpPr>
            <p:spPr>
              <a:blipFill rotWithShape="0">
                <a:blip r:embed="rId2"/>
                <a:stretch>
                  <a:fillRect l="-963" t="-982"/>
                </a:stretch>
              </a:blipFill>
            </p:spPr>
            <p:txBody>
              <a:bodyPr/>
              <a:lstStyle/>
              <a:p>
                <a:r>
                  <a:rPr lang="en-US">
                    <a:noFill/>
                  </a:rPr>
                  <a:t> </a:t>
                </a:r>
              </a:p>
            </p:txBody>
          </p:sp>
        </mc:Fallback>
      </mc:AlternateContent>
      <p:sp>
        <p:nvSpPr>
          <p:cNvPr id="21" name="Foliennummernplatzhalter 1"/>
          <p:cNvSpPr>
            <a:spLocks noGrp="1"/>
          </p:cNvSpPr>
          <p:nvPr>
            <p:ph type="sldNum" sz="quarter" idx="12"/>
          </p:nvPr>
        </p:nvSpPr>
        <p:spPr/>
        <p:txBody>
          <a:bodyPr/>
          <a:lstStyle/>
          <a:p>
            <a:pPr>
              <a:defRPr/>
            </a:pPr>
            <a:fld id="{3459873F-0287-9A4B-A260-FE52D1F3913B}" type="slidenum">
              <a:rPr lang="de-DE"/>
              <a:pPr>
                <a:defRPr/>
              </a:pPr>
              <a:t>49</a:t>
            </a:fld>
            <a:endParaRPr lang="de-DE" dirty="0"/>
          </a:p>
        </p:txBody>
      </p:sp>
      <p:grpSp>
        <p:nvGrpSpPr>
          <p:cNvPr id="4" name="Group 3"/>
          <p:cNvGrpSpPr/>
          <p:nvPr/>
        </p:nvGrpSpPr>
        <p:grpSpPr>
          <a:xfrm>
            <a:off x="1680892" y="2117924"/>
            <a:ext cx="5411388" cy="1295400"/>
            <a:chOff x="1680892" y="2276872"/>
            <a:chExt cx="5411388" cy="1295400"/>
          </a:xfrm>
        </p:grpSpPr>
        <p:grpSp>
          <p:nvGrpSpPr>
            <p:cNvPr id="3" name="Group 2"/>
            <p:cNvGrpSpPr/>
            <p:nvPr/>
          </p:nvGrpSpPr>
          <p:grpSpPr>
            <a:xfrm>
              <a:off x="5644480" y="2276872"/>
              <a:ext cx="1447800" cy="1295400"/>
              <a:chOff x="5644480" y="2276872"/>
              <a:chExt cx="1447800" cy="1295400"/>
            </a:xfrm>
          </p:grpSpPr>
          <p:sp>
            <p:nvSpPr>
              <p:cNvPr id="62470" name="Oval 6"/>
              <p:cNvSpPr>
                <a:spLocks noChangeArrowheads="1"/>
              </p:cNvSpPr>
              <p:nvPr/>
            </p:nvSpPr>
            <p:spPr bwMode="auto">
              <a:xfrm>
                <a:off x="5644480" y="2734072"/>
                <a:ext cx="381000" cy="381000"/>
              </a:xfrm>
              <a:prstGeom prst="ellipse">
                <a:avLst/>
              </a:prstGeom>
              <a:solidFill>
                <a:srgbClr val="FFFFFF"/>
              </a:solidFill>
              <a:ln w="9525">
                <a:solidFill>
                  <a:schemeClr val="tx1"/>
                </a:solidFill>
                <a:round/>
                <a:headEnd/>
                <a:tailEnd/>
              </a:ln>
            </p:spPr>
            <p:txBody>
              <a:bodyPr wrap="none" anchor="ctr"/>
              <a:lstStyle/>
              <a:p>
                <a:pPr algn="ctr"/>
                <a:r>
                  <a:rPr lang="en-US"/>
                  <a:t>x</a:t>
                </a:r>
              </a:p>
            </p:txBody>
          </p:sp>
          <p:sp>
            <p:nvSpPr>
              <p:cNvPr id="62471" name="Oval 7"/>
              <p:cNvSpPr>
                <a:spLocks noChangeArrowheads="1"/>
              </p:cNvSpPr>
              <p:nvPr/>
            </p:nvSpPr>
            <p:spPr bwMode="auto">
              <a:xfrm>
                <a:off x="6406480" y="22768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472" name="Oval 8"/>
              <p:cNvSpPr>
                <a:spLocks noChangeArrowheads="1"/>
              </p:cNvSpPr>
              <p:nvPr/>
            </p:nvSpPr>
            <p:spPr bwMode="auto">
              <a:xfrm>
                <a:off x="6406480" y="31912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473" name="Oval 9"/>
              <p:cNvSpPr>
                <a:spLocks noChangeArrowheads="1"/>
              </p:cNvSpPr>
              <p:nvPr/>
            </p:nvSpPr>
            <p:spPr bwMode="auto">
              <a:xfrm>
                <a:off x="6711280" y="27340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62474" name="AutoShape 10"/>
              <p:cNvCxnSpPr>
                <a:cxnSpLocks noChangeShapeType="1"/>
                <a:stCxn id="62470" idx="7"/>
                <a:endCxn id="62471" idx="2"/>
              </p:cNvCxnSpPr>
              <p:nvPr/>
            </p:nvCxnSpPr>
            <p:spPr bwMode="auto">
              <a:xfrm flipV="1">
                <a:off x="5969918" y="2467372"/>
                <a:ext cx="436562" cy="32226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2475" name="AutoShape 11"/>
              <p:cNvCxnSpPr>
                <a:cxnSpLocks noChangeShapeType="1"/>
                <a:stCxn id="62470" idx="6"/>
                <a:endCxn id="62473" idx="2"/>
              </p:cNvCxnSpPr>
              <p:nvPr/>
            </p:nvCxnSpPr>
            <p:spPr bwMode="auto">
              <a:xfrm>
                <a:off x="6025480" y="2924572"/>
                <a:ext cx="6858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2476" name="AutoShape 12"/>
              <p:cNvCxnSpPr>
                <a:cxnSpLocks noChangeShapeType="1"/>
                <a:stCxn id="62470" idx="5"/>
                <a:endCxn id="62472" idx="2"/>
              </p:cNvCxnSpPr>
              <p:nvPr/>
            </p:nvCxnSpPr>
            <p:spPr bwMode="auto">
              <a:xfrm>
                <a:off x="5969918" y="3059510"/>
                <a:ext cx="436562" cy="3222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mc:AlternateContent xmlns:mc="http://schemas.openxmlformats.org/markup-compatibility/2006">
          <mc:Choice xmlns:a14="http://schemas.microsoft.com/office/drawing/2010/main" Requires="a14">
            <p:sp>
              <p:nvSpPr>
                <p:cNvPr id="2" name="TextBox 1"/>
                <p:cNvSpPr txBox="1"/>
                <p:nvPr/>
              </p:nvSpPr>
              <p:spPr>
                <a:xfrm>
                  <a:off x="1680892" y="2455854"/>
                  <a:ext cx="2316083" cy="93743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de-DE" sz="2400" b="0" i="1" smtClean="0">
                            <a:latin typeface="Cambria Math" charset="0"/>
                          </a:rPr>
                          <m:t>h</m:t>
                        </m:r>
                        <m:r>
                          <a:rPr lang="de-DE" sz="2400" b="0" i="1" smtClean="0">
                            <a:latin typeface="Cambria Math" charset="0"/>
                          </a:rPr>
                          <m:t>(</m:t>
                        </m:r>
                        <m:r>
                          <a:rPr lang="de-DE" sz="2400" b="0" i="1" smtClean="0">
                            <a:latin typeface="Cambria Math" charset="0"/>
                          </a:rPr>
                          <m:t>𝑥</m:t>
                        </m:r>
                        <m:r>
                          <a:rPr lang="de-DE" sz="2400" b="0" i="1" smtClean="0">
                            <a:latin typeface="Cambria Math" charset="0"/>
                          </a:rPr>
                          <m:t>)←</m:t>
                        </m:r>
                        <m:nary>
                          <m:naryPr>
                            <m:chr m:val="∑"/>
                            <m:supHide m:val="on"/>
                            <m:ctrlPr>
                              <a:rPr lang="de-DE" sz="2400" b="0" i="1" smtClean="0">
                                <a:latin typeface="Cambria Math" charset="0"/>
                                <a:ea typeface="Cambria Math" charset="0"/>
                                <a:cs typeface="Cambria Math" charset="0"/>
                              </a:rPr>
                            </m:ctrlPr>
                          </m:naryPr>
                          <m:sub>
                            <m:r>
                              <m:rPr>
                                <m:brk m:alnAt="7"/>
                              </m:rPr>
                              <a:rPr lang="de-DE" sz="2400" b="0" i="1" smtClean="0">
                                <a:latin typeface="Cambria Math" charset="0"/>
                                <a:ea typeface="Cambria Math" charset="0"/>
                                <a:cs typeface="Cambria Math" charset="0"/>
                              </a:rPr>
                              <m:t>𝑥</m:t>
                            </m:r>
                            <m:r>
                              <a:rPr lang="de-DE" sz="2400" b="0" i="1" smtClean="0">
                                <a:latin typeface="Cambria Math" charset="0"/>
                                <a:ea typeface="Cambria Math" charset="0"/>
                                <a:cs typeface="Cambria Math" charset="0"/>
                              </a:rPr>
                              <m:t>⟶</m:t>
                            </m:r>
                            <m:r>
                              <a:rPr lang="de-DE" sz="2400" b="0" i="1" smtClean="0">
                                <a:latin typeface="Cambria Math" charset="0"/>
                                <a:ea typeface="Cambria Math" charset="0"/>
                                <a:cs typeface="Cambria Math" charset="0"/>
                              </a:rPr>
                              <m:t>𝑦</m:t>
                            </m:r>
                          </m:sub>
                          <m:sup/>
                          <m:e>
                            <m:r>
                              <a:rPr lang="de-DE" sz="2400" b="0" i="1" smtClean="0">
                                <a:latin typeface="Cambria Math" charset="0"/>
                                <a:ea typeface="Cambria Math" charset="0"/>
                                <a:cs typeface="Cambria Math" charset="0"/>
                              </a:rPr>
                              <m:t>𝑎</m:t>
                            </m:r>
                            <m:r>
                              <a:rPr lang="de-DE" sz="2400" b="0" i="1" smtClean="0">
                                <a:latin typeface="Cambria Math" charset="0"/>
                                <a:ea typeface="Cambria Math" charset="0"/>
                                <a:cs typeface="Cambria Math" charset="0"/>
                              </a:rPr>
                              <m:t>(</m:t>
                            </m:r>
                            <m:r>
                              <a:rPr lang="de-DE" sz="2400" b="0" i="1" smtClean="0">
                                <a:latin typeface="Cambria Math" charset="0"/>
                                <a:ea typeface="Cambria Math" charset="0"/>
                                <a:cs typeface="Cambria Math" charset="0"/>
                              </a:rPr>
                              <m:t>𝑦</m:t>
                            </m:r>
                            <m:r>
                              <a:rPr lang="de-DE" sz="2400" b="0" i="1" smtClean="0">
                                <a:latin typeface="Cambria Math" charset="0"/>
                                <a:ea typeface="Cambria Math" charset="0"/>
                                <a:cs typeface="Cambria Math" charset="0"/>
                              </a:rPr>
                              <m:t>)</m:t>
                            </m:r>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680892" y="2455854"/>
                  <a:ext cx="2316083" cy="937436"/>
                </a:xfrm>
                <a:prstGeom prst="rect">
                  <a:avLst/>
                </a:prstGeom>
                <a:blipFill rotWithShape="0">
                  <a:blip r:embed="rId3"/>
                  <a:stretch>
                    <a:fillRect/>
                  </a:stretch>
                </a:blipFill>
              </p:spPr>
              <p:txBody>
                <a:bodyPr/>
                <a:lstStyle/>
                <a:p>
                  <a:r>
                    <a:rPr lang="en-US">
                      <a:noFill/>
                    </a:rPr>
                    <a:t> </a:t>
                  </a:r>
                </a:p>
              </p:txBody>
            </p:sp>
          </mc:Fallback>
        </mc:AlternateContent>
      </p:grpSp>
      <p:grpSp>
        <p:nvGrpSpPr>
          <p:cNvPr id="5" name="Group 4"/>
          <p:cNvGrpSpPr/>
          <p:nvPr/>
        </p:nvGrpSpPr>
        <p:grpSpPr>
          <a:xfrm>
            <a:off x="1680892" y="4334273"/>
            <a:ext cx="5411388" cy="1447800"/>
            <a:chOff x="1680892" y="3800872"/>
            <a:chExt cx="5411388" cy="1447800"/>
          </a:xfrm>
        </p:grpSpPr>
        <p:grpSp>
          <p:nvGrpSpPr>
            <p:cNvPr id="62477" name="Group 13"/>
            <p:cNvGrpSpPr>
              <a:grpSpLocks/>
            </p:cNvGrpSpPr>
            <p:nvPr/>
          </p:nvGrpSpPr>
          <p:grpSpPr bwMode="auto">
            <a:xfrm>
              <a:off x="5644480" y="3800872"/>
              <a:ext cx="1447800" cy="1447800"/>
              <a:chOff x="3840" y="2784"/>
              <a:chExt cx="912" cy="912"/>
            </a:xfrm>
          </p:grpSpPr>
          <p:sp>
            <p:nvSpPr>
              <p:cNvPr id="62478" name="Oval 14"/>
              <p:cNvSpPr>
                <a:spLocks noChangeArrowheads="1"/>
              </p:cNvSpPr>
              <p:nvPr/>
            </p:nvSpPr>
            <p:spPr bwMode="auto">
              <a:xfrm>
                <a:off x="3984" y="3456"/>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479" name="Oval 15"/>
              <p:cNvSpPr>
                <a:spLocks noChangeArrowheads="1"/>
              </p:cNvSpPr>
              <p:nvPr/>
            </p:nvSpPr>
            <p:spPr bwMode="auto">
              <a:xfrm>
                <a:off x="3840" y="3120"/>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480" name="Oval 16"/>
              <p:cNvSpPr>
                <a:spLocks noChangeArrowheads="1"/>
              </p:cNvSpPr>
              <p:nvPr/>
            </p:nvSpPr>
            <p:spPr bwMode="auto">
              <a:xfrm>
                <a:off x="3984" y="2784"/>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2481" name="Oval 17"/>
              <p:cNvSpPr>
                <a:spLocks noChangeArrowheads="1"/>
              </p:cNvSpPr>
              <p:nvPr/>
            </p:nvSpPr>
            <p:spPr bwMode="auto">
              <a:xfrm>
                <a:off x="4512" y="3120"/>
                <a:ext cx="240" cy="240"/>
              </a:xfrm>
              <a:prstGeom prst="ellipse">
                <a:avLst/>
              </a:prstGeom>
              <a:solidFill>
                <a:srgbClr val="FFFFFF"/>
              </a:solidFill>
              <a:ln w="9525">
                <a:solidFill>
                  <a:schemeClr val="tx1"/>
                </a:solidFill>
                <a:round/>
                <a:headEnd/>
                <a:tailEnd/>
              </a:ln>
            </p:spPr>
            <p:txBody>
              <a:bodyPr wrap="none" anchor="ctr"/>
              <a:lstStyle/>
              <a:p>
                <a:pPr algn="ctr"/>
                <a:r>
                  <a:rPr lang="en-US"/>
                  <a:t>x</a:t>
                </a:r>
              </a:p>
            </p:txBody>
          </p:sp>
          <p:cxnSp>
            <p:nvCxnSpPr>
              <p:cNvPr id="62482" name="AutoShape 18"/>
              <p:cNvCxnSpPr>
                <a:cxnSpLocks noChangeShapeType="1"/>
                <a:stCxn id="62480" idx="6"/>
                <a:endCxn id="62481" idx="1"/>
              </p:cNvCxnSpPr>
              <p:nvPr/>
            </p:nvCxnSpPr>
            <p:spPr bwMode="auto">
              <a:xfrm>
                <a:off x="4224" y="2904"/>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2483" name="AutoShape 19"/>
              <p:cNvCxnSpPr>
                <a:cxnSpLocks noChangeShapeType="1"/>
                <a:stCxn id="62479" idx="6"/>
                <a:endCxn id="62481" idx="2"/>
              </p:cNvCxnSpPr>
              <p:nvPr/>
            </p:nvCxnSpPr>
            <p:spPr bwMode="auto">
              <a:xfrm>
                <a:off x="4080" y="3240"/>
                <a:ext cx="4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2484" name="AutoShape 20"/>
              <p:cNvCxnSpPr>
                <a:cxnSpLocks noChangeShapeType="1"/>
                <a:stCxn id="62478" idx="6"/>
                <a:endCxn id="62481" idx="3"/>
              </p:cNvCxnSpPr>
              <p:nvPr/>
            </p:nvCxnSpPr>
            <p:spPr bwMode="auto">
              <a:xfrm flipV="1">
                <a:off x="4224" y="3325"/>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mc:AlternateContent xmlns:mc="http://schemas.openxmlformats.org/markup-compatibility/2006">
          <mc:Choice xmlns:a14="http://schemas.microsoft.com/office/drawing/2010/main" Requires="a14">
            <p:sp>
              <p:nvSpPr>
                <p:cNvPr id="23" name="TextBox 22"/>
                <p:cNvSpPr txBox="1"/>
                <p:nvPr/>
              </p:nvSpPr>
              <p:spPr>
                <a:xfrm>
                  <a:off x="1680892" y="4056054"/>
                  <a:ext cx="2287742" cy="93743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de-DE" sz="2400" i="1" smtClean="0">
                            <a:latin typeface="Cambria Math" charset="0"/>
                          </a:rPr>
                          <m:t>a</m:t>
                        </m:r>
                        <m:r>
                          <a:rPr lang="de-DE" sz="2400" b="0" i="1" smtClean="0">
                            <a:latin typeface="Cambria Math" charset="0"/>
                          </a:rPr>
                          <m:t>(</m:t>
                        </m:r>
                        <m:r>
                          <a:rPr lang="de-DE" sz="2400" b="0" i="1" smtClean="0">
                            <a:latin typeface="Cambria Math" charset="0"/>
                          </a:rPr>
                          <m:t>𝑥</m:t>
                        </m:r>
                        <m:r>
                          <a:rPr lang="de-DE" sz="2400" b="0" i="1" smtClean="0">
                            <a:latin typeface="Cambria Math" charset="0"/>
                          </a:rPr>
                          <m:t>)←</m:t>
                        </m:r>
                        <m:nary>
                          <m:naryPr>
                            <m:chr m:val="∑"/>
                            <m:supHide m:val="on"/>
                            <m:ctrlPr>
                              <a:rPr lang="de-DE" sz="2400" b="0" i="1" smtClean="0">
                                <a:latin typeface="Cambria Math" charset="0"/>
                                <a:ea typeface="Cambria Math" charset="0"/>
                                <a:cs typeface="Cambria Math" charset="0"/>
                              </a:rPr>
                            </m:ctrlPr>
                          </m:naryPr>
                          <m:sub>
                            <m:r>
                              <m:rPr>
                                <m:brk m:alnAt="7"/>
                              </m:rPr>
                              <a:rPr lang="de-DE" sz="2400" b="0" i="1" smtClean="0">
                                <a:latin typeface="Cambria Math" charset="0"/>
                                <a:ea typeface="Cambria Math" charset="0"/>
                                <a:cs typeface="Cambria Math" charset="0"/>
                              </a:rPr>
                              <m:t>𝑥</m:t>
                            </m:r>
                            <m:r>
                              <a:rPr lang="de-DE" sz="2400" b="0" i="1" smtClean="0">
                                <a:latin typeface="Cambria Math" charset="0"/>
                                <a:ea typeface="Cambria Math" charset="0"/>
                                <a:cs typeface="Cambria Math" charset="0"/>
                              </a:rPr>
                              <m:t>⟶</m:t>
                            </m:r>
                            <m:r>
                              <a:rPr lang="de-DE" sz="2400" b="0" i="1" smtClean="0">
                                <a:latin typeface="Cambria Math" charset="0"/>
                                <a:ea typeface="Cambria Math" charset="0"/>
                                <a:cs typeface="Cambria Math" charset="0"/>
                              </a:rPr>
                              <m:t>𝑦</m:t>
                            </m:r>
                          </m:sub>
                          <m:sup/>
                          <m:e>
                            <m:r>
                              <a:rPr lang="de-DE" sz="2400" b="0" i="1" smtClean="0">
                                <a:latin typeface="Cambria Math" charset="0"/>
                                <a:ea typeface="Cambria Math" charset="0"/>
                                <a:cs typeface="Cambria Math" charset="0"/>
                              </a:rPr>
                              <m:t>h</m:t>
                            </m:r>
                            <m:r>
                              <a:rPr lang="de-DE" sz="2400" b="0" i="1" smtClean="0">
                                <a:latin typeface="Cambria Math" charset="0"/>
                                <a:ea typeface="Cambria Math" charset="0"/>
                                <a:cs typeface="Cambria Math" charset="0"/>
                              </a:rPr>
                              <m:t>(</m:t>
                            </m:r>
                            <m:r>
                              <a:rPr lang="de-DE" sz="2400" b="0" i="1" smtClean="0">
                                <a:latin typeface="Cambria Math" charset="0"/>
                                <a:ea typeface="Cambria Math" charset="0"/>
                                <a:cs typeface="Cambria Math" charset="0"/>
                              </a:rPr>
                              <m:t>𝑦</m:t>
                            </m:r>
                            <m:r>
                              <a:rPr lang="de-DE" sz="2400" b="0" i="1" smtClean="0">
                                <a:latin typeface="Cambria Math" charset="0"/>
                                <a:ea typeface="Cambria Math" charset="0"/>
                                <a:cs typeface="Cambria Math" charset="0"/>
                              </a:rPr>
                              <m:t>)</m:t>
                            </m:r>
                          </m:e>
                        </m:nary>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1680892" y="4056054"/>
                  <a:ext cx="2287742" cy="937436"/>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669003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mn-lt"/>
                <a:ea typeface="ＭＳ Ｐゴシック" charset="0"/>
                <a:cs typeface="ＭＳ Ｐゴシック" charset="0"/>
              </a:rPr>
              <a:t>The Web as a Directed Graph</a:t>
            </a:r>
          </a:p>
        </p:txBody>
      </p:sp>
      <p:sp>
        <p:nvSpPr>
          <p:cNvPr id="18435" name="Text Box 3"/>
          <p:cNvSpPr txBox="1">
            <a:spLocks noChangeArrowheads="1"/>
          </p:cNvSpPr>
          <p:nvPr/>
        </p:nvSpPr>
        <p:spPr bwMode="auto">
          <a:xfrm>
            <a:off x="685800" y="4293096"/>
            <a:ext cx="820668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dirty="0">
                <a:latin typeface="+mn-lt"/>
              </a:rPr>
              <a:t>Assumption 1:</a:t>
            </a:r>
            <a:r>
              <a:rPr lang="en-US" i="0" dirty="0">
                <a:latin typeface="+mn-lt"/>
              </a:rPr>
              <a:t> A hyperlink between pages denotes 		 author perceived relevance (quality signal)</a:t>
            </a:r>
          </a:p>
        </p:txBody>
      </p:sp>
      <p:sp>
        <p:nvSpPr>
          <p:cNvPr id="18436" name="Text Box 4"/>
          <p:cNvSpPr txBox="1">
            <a:spLocks noChangeArrowheads="1"/>
          </p:cNvSpPr>
          <p:nvPr/>
        </p:nvSpPr>
        <p:spPr bwMode="auto">
          <a:xfrm>
            <a:off x="609600" y="5283696"/>
            <a:ext cx="7696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dirty="0">
                <a:latin typeface="+mn-lt"/>
              </a:rPr>
              <a:t>Assumption 2:</a:t>
            </a:r>
            <a:r>
              <a:rPr lang="en-US" i="0" dirty="0">
                <a:latin typeface="+mn-lt"/>
              </a:rPr>
              <a:t> The anchor of the hyperlink</a:t>
            </a:r>
            <a:br>
              <a:rPr lang="en-US" i="0" dirty="0">
                <a:latin typeface="+mn-lt"/>
              </a:rPr>
            </a:br>
            <a:r>
              <a:rPr lang="en-US" i="0" dirty="0">
                <a:latin typeface="+mn-lt"/>
              </a:rPr>
              <a:t>		 describes the target page (textual context)</a:t>
            </a:r>
          </a:p>
        </p:txBody>
      </p:sp>
      <p:grpSp>
        <p:nvGrpSpPr>
          <p:cNvPr id="18437" name="Group 5"/>
          <p:cNvGrpSpPr>
            <a:grpSpLocks/>
          </p:cNvGrpSpPr>
          <p:nvPr/>
        </p:nvGrpSpPr>
        <p:grpSpPr bwMode="auto">
          <a:xfrm>
            <a:off x="838200" y="1556792"/>
            <a:ext cx="6858000" cy="2438400"/>
            <a:chOff x="192" y="912"/>
            <a:chExt cx="5232" cy="1536"/>
          </a:xfrm>
        </p:grpSpPr>
        <p:sp>
          <p:nvSpPr>
            <p:cNvPr id="18438" name="Line 6"/>
            <p:cNvSpPr>
              <a:spLocks noChangeShapeType="1"/>
            </p:cNvSpPr>
            <p:nvPr/>
          </p:nvSpPr>
          <p:spPr bwMode="auto">
            <a:xfrm>
              <a:off x="2208" y="1680"/>
              <a:ext cx="1344"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39" name="Oval 7"/>
            <p:cNvSpPr>
              <a:spLocks noChangeArrowheads="1"/>
            </p:cNvSpPr>
            <p:nvPr/>
          </p:nvSpPr>
          <p:spPr bwMode="auto">
            <a:xfrm>
              <a:off x="192" y="1200"/>
              <a:ext cx="2064" cy="960"/>
            </a:xfrm>
            <a:prstGeom prst="ellipse">
              <a:avLst/>
            </a:prstGeom>
            <a:solidFill>
              <a:schemeClr val="bg1"/>
            </a:solidFill>
            <a:ln w="9525">
              <a:solidFill>
                <a:schemeClr val="tx1"/>
              </a:solidFill>
              <a:round/>
              <a:headEnd/>
              <a:tailEnd/>
            </a:ln>
          </p:spPr>
          <p:txBody>
            <a:bodyPr wrap="none" anchor="ctr"/>
            <a:lstStyle/>
            <a:p>
              <a:pPr algn="ctr"/>
              <a:r>
                <a:rPr lang="en-US" sz="2000">
                  <a:latin typeface="+mn-lt"/>
                </a:rPr>
                <a:t>Page A</a:t>
              </a:r>
            </a:p>
          </p:txBody>
        </p:sp>
        <p:sp>
          <p:nvSpPr>
            <p:cNvPr id="18440" name="Text Box 8"/>
            <p:cNvSpPr txBox="1">
              <a:spLocks noChangeArrowheads="1"/>
            </p:cNvSpPr>
            <p:nvPr/>
          </p:nvSpPr>
          <p:spPr bwMode="auto">
            <a:xfrm>
              <a:off x="2496" y="1438"/>
              <a:ext cx="83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latin typeface="+mn-lt"/>
                </a:rPr>
                <a:t>hyperlink</a:t>
              </a:r>
            </a:p>
          </p:txBody>
        </p:sp>
        <p:sp>
          <p:nvSpPr>
            <p:cNvPr id="18441" name="Line 9"/>
            <p:cNvSpPr>
              <a:spLocks noChangeShapeType="1"/>
            </p:cNvSpPr>
            <p:nvPr/>
          </p:nvSpPr>
          <p:spPr bwMode="auto">
            <a:xfrm>
              <a:off x="2112" y="1920"/>
              <a:ext cx="144"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2" name="Line 10"/>
            <p:cNvSpPr>
              <a:spLocks noChangeShapeType="1"/>
            </p:cNvSpPr>
            <p:nvPr/>
          </p:nvSpPr>
          <p:spPr bwMode="auto">
            <a:xfrm flipV="1">
              <a:off x="2016" y="960"/>
              <a:ext cx="720"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3" name="Line 11"/>
            <p:cNvSpPr>
              <a:spLocks noChangeShapeType="1"/>
            </p:cNvSpPr>
            <p:nvPr/>
          </p:nvSpPr>
          <p:spPr bwMode="auto">
            <a:xfrm flipV="1">
              <a:off x="3024" y="1824"/>
              <a:ext cx="624" cy="33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4" name="Line 12"/>
            <p:cNvSpPr>
              <a:spLocks noChangeShapeType="1"/>
            </p:cNvSpPr>
            <p:nvPr/>
          </p:nvSpPr>
          <p:spPr bwMode="auto">
            <a:xfrm flipV="1">
              <a:off x="3360" y="1968"/>
              <a:ext cx="528"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5" name="Line 13"/>
            <p:cNvSpPr>
              <a:spLocks noChangeShapeType="1"/>
            </p:cNvSpPr>
            <p:nvPr/>
          </p:nvSpPr>
          <p:spPr bwMode="auto">
            <a:xfrm>
              <a:off x="3216" y="912"/>
              <a:ext cx="576"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6" name="Oval 14"/>
            <p:cNvSpPr>
              <a:spLocks noChangeArrowheads="1"/>
            </p:cNvSpPr>
            <p:nvPr/>
          </p:nvSpPr>
          <p:spPr bwMode="auto">
            <a:xfrm>
              <a:off x="3552" y="1152"/>
              <a:ext cx="1872" cy="960"/>
            </a:xfrm>
            <a:prstGeom prst="ellipse">
              <a:avLst/>
            </a:prstGeom>
            <a:solidFill>
              <a:schemeClr val="bg1"/>
            </a:solidFill>
            <a:ln w="9525">
              <a:solidFill>
                <a:schemeClr val="tx1"/>
              </a:solidFill>
              <a:round/>
              <a:headEnd/>
              <a:tailEnd/>
            </a:ln>
          </p:spPr>
          <p:txBody>
            <a:bodyPr wrap="none" anchor="ctr"/>
            <a:lstStyle/>
            <a:p>
              <a:pPr algn="ctr"/>
              <a:r>
                <a:rPr lang="en-US" sz="2000" dirty="0">
                  <a:latin typeface="+mn-lt"/>
                </a:rPr>
                <a:t>Page B</a:t>
              </a:r>
            </a:p>
          </p:txBody>
        </p:sp>
        <p:sp>
          <p:nvSpPr>
            <p:cNvPr id="18447" name="Text Box 15"/>
            <p:cNvSpPr txBox="1">
              <a:spLocks noChangeArrowheads="1"/>
            </p:cNvSpPr>
            <p:nvPr/>
          </p:nvSpPr>
          <p:spPr bwMode="auto">
            <a:xfrm>
              <a:off x="1634" y="1566"/>
              <a:ext cx="630" cy="2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600" i="0">
                  <a:latin typeface="+mn-lt"/>
                </a:rPr>
                <a:t>Anchor</a:t>
              </a:r>
            </a:p>
          </p:txBody>
        </p:sp>
      </p:grpSp>
      <p:sp>
        <p:nvSpPr>
          <p:cNvPr id="1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a:t>
            </a:fld>
            <a:endParaRPr lang="de-DE" dirty="0"/>
          </a:p>
        </p:txBody>
      </p:sp>
    </p:spTree>
    <p:extLst>
      <p:ext uri="{BB962C8B-B14F-4D97-AF65-F5344CB8AC3E}">
        <p14:creationId xmlns:p14="http://schemas.microsoft.com/office/powerpoint/2010/main" val="189030963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mn-lt"/>
                <a:ea typeface="ＭＳ Ｐゴシック" charset="0"/>
                <a:cs typeface="ＭＳ Ｐゴシック" charset="0"/>
              </a:rPr>
              <a:t>Scaling</a:t>
            </a:r>
          </a:p>
        </p:txBody>
      </p:sp>
      <mc:AlternateContent xmlns:mc="http://schemas.openxmlformats.org/markup-compatibility/2006">
        <mc:Choice xmlns:a14="http://schemas.microsoft.com/office/drawing/2010/main" Requires="a14">
          <p:sp>
            <p:nvSpPr>
              <p:cNvPr id="63491" name="Rectangle 3"/>
              <p:cNvSpPr>
                <a:spLocks noGrp="1" noChangeArrowheads="1"/>
              </p:cNvSpPr>
              <p:nvPr>
                <p:ph type="body" idx="1"/>
              </p:nvPr>
            </p:nvSpPr>
            <p:spPr/>
            <p:txBody>
              <a:bodyPr/>
              <a:lstStyle/>
              <a:p>
                <a:r>
                  <a:rPr lang="en-US" dirty="0">
                    <a:ea typeface="ＭＳ Ｐゴシック" charset="0"/>
                  </a:rPr>
                  <a:t>To prevent the </a:t>
                </a:r>
                <a14:m>
                  <m:oMath xmlns:m="http://schemas.openxmlformats.org/officeDocument/2006/math">
                    <m:r>
                      <a:rPr lang="en-US" i="1" dirty="0">
                        <a:latin typeface="Cambria Math" charset="0"/>
                        <a:ea typeface="ＭＳ Ｐゴシック" charset="0"/>
                        <a:sym typeface="Symbol" charset="0"/>
                      </a:rPr>
                      <m:t>h</m:t>
                    </m:r>
                    <m:r>
                      <a:rPr lang="en-US" i="1" dirty="0">
                        <a:latin typeface="Cambria Math" charset="0"/>
                        <a:ea typeface="ＭＳ Ｐゴシック" charset="0"/>
                        <a:sym typeface="Symbol" charset="0"/>
                      </a:rPr>
                      <m:t>(∙)</m:t>
                    </m:r>
                  </m:oMath>
                </a14:m>
                <a:r>
                  <a:rPr lang="en-US" dirty="0">
                    <a:ea typeface="ＭＳ Ｐゴシック" charset="0"/>
                  </a:rPr>
                  <a:t> and </a:t>
                </a:r>
                <a14:m>
                  <m:oMath xmlns:m="http://schemas.openxmlformats.org/officeDocument/2006/math">
                    <m:r>
                      <m:rPr>
                        <m:sty m:val="p"/>
                      </m:rPr>
                      <a:rPr lang="en-US" i="1" dirty="0" smtClean="0">
                        <a:latin typeface="Cambria Math" charset="0"/>
                        <a:ea typeface="ＭＳ Ｐゴシック" charset="0"/>
                        <a:sym typeface="Symbol" charset="0"/>
                      </a:rPr>
                      <m:t>a</m:t>
                    </m:r>
                    <m:r>
                      <a:rPr lang="en-US" i="1" dirty="0">
                        <a:latin typeface="Cambria Math" charset="0"/>
                        <a:ea typeface="ＭＳ Ｐゴシック" charset="0"/>
                        <a:sym typeface="Symbol" charset="0"/>
                      </a:rPr>
                      <m:t>(∙)</m:t>
                    </m:r>
                  </m:oMath>
                </a14:m>
                <a:r>
                  <a:rPr lang="en-US" dirty="0">
                    <a:ea typeface="ＭＳ Ｐゴシック" charset="0"/>
                  </a:rPr>
                  <a:t> values from getting too big, can scale down after each iteration.</a:t>
                </a:r>
              </a:p>
              <a:p>
                <a:r>
                  <a:rPr lang="en-US" dirty="0">
                    <a:ea typeface="ＭＳ Ｐゴシック" charset="0"/>
                  </a:rPr>
                  <a:t>Scaling factor </a:t>
                </a:r>
                <a:r>
                  <a:rPr lang="en-US" dirty="0" smtClean="0">
                    <a:ea typeface="ＭＳ Ｐゴシック" charset="0"/>
                  </a:rPr>
                  <a:t>does not </a:t>
                </a:r>
                <a:r>
                  <a:rPr lang="en-US" dirty="0">
                    <a:ea typeface="ＭＳ Ｐゴシック" charset="0"/>
                  </a:rPr>
                  <a:t>really matter:</a:t>
                </a:r>
              </a:p>
              <a:p>
                <a:pPr lvl="1"/>
                <a:r>
                  <a:rPr lang="en-US" dirty="0" smtClean="0">
                    <a:ea typeface="ＭＳ Ｐゴシック" charset="0"/>
                  </a:rPr>
                  <a:t>We </a:t>
                </a:r>
                <a:r>
                  <a:rPr lang="en-US" dirty="0">
                    <a:ea typeface="ＭＳ Ｐゴシック" charset="0"/>
                  </a:rPr>
                  <a:t>only care about the </a:t>
                </a:r>
                <a:r>
                  <a:rPr lang="en-US" i="1" dirty="0">
                    <a:ea typeface="ＭＳ Ｐゴシック" charset="0"/>
                  </a:rPr>
                  <a:t>relative</a:t>
                </a:r>
                <a:r>
                  <a:rPr lang="en-US" dirty="0">
                    <a:ea typeface="ＭＳ Ｐゴシック" charset="0"/>
                  </a:rPr>
                  <a:t> values of the scores.</a:t>
                </a:r>
              </a:p>
            </p:txBody>
          </p:sp>
        </mc:Choice>
        <mc:Fallback>
          <p:sp>
            <p:nvSpPr>
              <p:cNvPr id="63491" name="Rectangle 3"/>
              <p:cNvSpPr>
                <a:spLocks noGrp="1" noRot="1" noChangeAspect="1" noMove="1" noResize="1" noEditPoints="1" noAdjustHandles="1" noChangeArrowheads="1" noChangeShapeType="1" noTextEdit="1"/>
              </p:cNvSpPr>
              <p:nvPr>
                <p:ph type="body" idx="1"/>
              </p:nvPr>
            </p:nvSpPr>
            <p:spPr>
              <a:blipFill rotWithShape="0">
                <a:blip r:embed="rId2"/>
                <a:stretch>
                  <a:fillRect l="-963" t="-982"/>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50</a:t>
            </a:fld>
            <a:endParaRPr lang="de-DE" dirty="0"/>
          </a:p>
        </p:txBody>
      </p:sp>
    </p:spTree>
    <p:extLst>
      <p:ext uri="{BB962C8B-B14F-4D97-AF65-F5344CB8AC3E}">
        <p14:creationId xmlns:p14="http://schemas.microsoft.com/office/powerpoint/2010/main" val="268465273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How </a:t>
            </a:r>
            <a:r>
              <a:rPr lang="en-US" dirty="0" smtClean="0">
                <a:latin typeface="+mn-lt"/>
                <a:ea typeface="ＭＳ Ｐゴシック" charset="0"/>
                <a:cs typeface="ＭＳ Ｐゴシック" charset="0"/>
              </a:rPr>
              <a:t>Many Iterations</a:t>
            </a:r>
            <a:r>
              <a:rPr lang="en-US" dirty="0">
                <a:latin typeface="+mn-lt"/>
                <a:ea typeface="ＭＳ Ｐゴシック" charset="0"/>
                <a:cs typeface="ＭＳ Ｐゴシック" charset="0"/>
              </a:rPr>
              <a:t>?</a:t>
            </a:r>
          </a:p>
        </p:txBody>
      </p:sp>
      <mc:AlternateContent xmlns:mc="http://schemas.openxmlformats.org/markup-compatibility/2006">
        <mc:Choice xmlns:a14="http://schemas.microsoft.com/office/drawing/2010/main" Requires="a14">
          <p:sp>
            <p:nvSpPr>
              <p:cNvPr id="64515" name="Rectangle 3"/>
              <p:cNvSpPr>
                <a:spLocks noGrp="1" noChangeArrowheads="1"/>
              </p:cNvSpPr>
              <p:nvPr>
                <p:ph idx="1"/>
              </p:nvPr>
            </p:nvSpPr>
            <p:spPr/>
            <p:txBody>
              <a:bodyPr/>
              <a:lstStyle/>
              <a:p>
                <a:r>
                  <a:rPr lang="en-US" dirty="0">
                    <a:ea typeface="ＭＳ Ｐゴシック" charset="0"/>
                  </a:rPr>
                  <a:t>Claim: relative values of scores will converge after a few iterations:</a:t>
                </a:r>
              </a:p>
              <a:p>
                <a:pPr lvl="1"/>
                <a:r>
                  <a:rPr lang="en-US" dirty="0">
                    <a:ea typeface="ＭＳ Ｐゴシック" charset="0"/>
                  </a:rPr>
                  <a:t>In fact, suitably scaled, </a:t>
                </a:r>
                <a14:m>
                  <m:oMath xmlns:m="http://schemas.openxmlformats.org/officeDocument/2006/math">
                    <m:r>
                      <a:rPr lang="en-US" i="1" dirty="0">
                        <a:latin typeface="Cambria Math" charset="0"/>
                        <a:ea typeface="ＭＳ Ｐゴシック" charset="0"/>
                        <a:sym typeface="Symbol" charset="0"/>
                      </a:rPr>
                      <m:t>h</m:t>
                    </m:r>
                    <m:r>
                      <a:rPr lang="en-US" i="1" dirty="0">
                        <a:latin typeface="Cambria Math" charset="0"/>
                        <a:ea typeface="ＭＳ Ｐゴシック" charset="0"/>
                        <a:sym typeface="Symbol" charset="0"/>
                      </a:rPr>
                      <m:t>(∙)</m:t>
                    </m:r>
                  </m:oMath>
                </a14:m>
                <a:r>
                  <a:rPr lang="en-US" dirty="0">
                    <a:ea typeface="ＭＳ Ｐゴシック" charset="0"/>
                  </a:rPr>
                  <a:t> and </a:t>
                </a:r>
                <a14:m>
                  <m:oMath xmlns:m="http://schemas.openxmlformats.org/officeDocument/2006/math">
                    <m:r>
                      <m:rPr>
                        <m:sty m:val="p"/>
                      </m:rPr>
                      <a:rPr lang="en-US" i="1" dirty="0" smtClean="0">
                        <a:latin typeface="Cambria Math" charset="0"/>
                        <a:ea typeface="ＭＳ Ｐゴシック" charset="0"/>
                        <a:sym typeface="Symbol" charset="0"/>
                      </a:rPr>
                      <m:t>a</m:t>
                    </m:r>
                    <m:r>
                      <a:rPr lang="en-US" i="1" dirty="0">
                        <a:latin typeface="Cambria Math" charset="0"/>
                        <a:ea typeface="ＭＳ Ｐゴシック" charset="0"/>
                        <a:sym typeface="Symbol" charset="0"/>
                      </a:rPr>
                      <m:t>(∙)</m:t>
                    </m:r>
                  </m:oMath>
                </a14:m>
                <a:r>
                  <a:rPr lang="en-US" dirty="0">
                    <a:ea typeface="ＭＳ Ｐゴシック" charset="0"/>
                  </a:rPr>
                  <a:t> scores settle into a steady state!</a:t>
                </a:r>
              </a:p>
              <a:p>
                <a:r>
                  <a:rPr lang="en-US" dirty="0">
                    <a:ea typeface="ＭＳ Ｐゴシック" charset="0"/>
                  </a:rPr>
                  <a:t>We only require the </a:t>
                </a:r>
                <a:r>
                  <a:rPr lang="en-US" u="sng" dirty="0">
                    <a:ea typeface="ＭＳ Ｐゴシック" charset="0"/>
                  </a:rPr>
                  <a:t>relative orders</a:t>
                </a:r>
                <a:r>
                  <a:rPr lang="en-US" dirty="0">
                    <a:ea typeface="ＭＳ Ｐゴシック" charset="0"/>
                  </a:rPr>
                  <a:t> of the </a:t>
                </a:r>
                <a14:m>
                  <m:oMath xmlns:m="http://schemas.openxmlformats.org/officeDocument/2006/math">
                    <m:r>
                      <a:rPr lang="en-US" i="1" dirty="0">
                        <a:latin typeface="Cambria Math" charset="0"/>
                        <a:ea typeface="ＭＳ Ｐゴシック" charset="0"/>
                        <a:sym typeface="Symbol" charset="0"/>
                      </a:rPr>
                      <m:t>h</m:t>
                    </m:r>
                    <m:r>
                      <a:rPr lang="en-US" i="1" dirty="0">
                        <a:latin typeface="Cambria Math" charset="0"/>
                        <a:ea typeface="ＭＳ Ｐゴシック" charset="0"/>
                        <a:sym typeface="Symbol" charset="0"/>
                      </a:rPr>
                      <m:t>(∙)</m:t>
                    </m:r>
                  </m:oMath>
                </a14:m>
                <a:r>
                  <a:rPr lang="en-US" dirty="0">
                    <a:ea typeface="ＭＳ Ｐゴシック" charset="0"/>
                  </a:rPr>
                  <a:t> and </a:t>
                </a:r>
                <a14:m>
                  <m:oMath xmlns:m="http://schemas.openxmlformats.org/officeDocument/2006/math">
                    <m:r>
                      <m:rPr>
                        <m:sty m:val="p"/>
                      </m:rPr>
                      <a:rPr lang="en-US" i="1" dirty="0" smtClean="0">
                        <a:latin typeface="Cambria Math" charset="0"/>
                        <a:ea typeface="ＭＳ Ｐゴシック" charset="0"/>
                        <a:sym typeface="Symbol" charset="0"/>
                      </a:rPr>
                      <m:t>a</m:t>
                    </m:r>
                    <m:r>
                      <a:rPr lang="en-US" i="1" dirty="0">
                        <a:latin typeface="Cambria Math" charset="0"/>
                        <a:ea typeface="ＭＳ Ｐゴシック" charset="0"/>
                        <a:sym typeface="Symbol" charset="0"/>
                      </a:rPr>
                      <m:t>(∙)</m:t>
                    </m:r>
                  </m:oMath>
                </a14:m>
                <a:r>
                  <a:rPr lang="en-US" dirty="0">
                    <a:ea typeface="ＭＳ Ｐゴシック" charset="0"/>
                  </a:rPr>
                  <a:t> scores - not their absolute values.</a:t>
                </a:r>
              </a:p>
              <a:p>
                <a:r>
                  <a:rPr lang="en-US" dirty="0">
                    <a:ea typeface="ＭＳ Ｐゴシック" charset="0"/>
                  </a:rPr>
                  <a:t>In practice, ~5 iterations get you close to stability.</a:t>
                </a:r>
              </a:p>
            </p:txBody>
          </p:sp>
        </mc:Choice>
        <mc:Fallback>
          <p:sp>
            <p:nvSpPr>
              <p:cNvPr id="64515" name="Rectangle 3"/>
              <p:cNvSpPr>
                <a:spLocks noGrp="1" noRot="1" noChangeAspect="1" noMove="1" noResize="1" noEditPoints="1" noAdjustHandles="1" noChangeArrowheads="1" noChangeShapeType="1" noTextEdit="1"/>
              </p:cNvSpPr>
              <p:nvPr>
                <p:ph idx="1"/>
              </p:nvPr>
            </p:nvSpPr>
            <p:spPr>
              <a:blipFill rotWithShape="0">
                <a:blip r:embed="rId2"/>
                <a:stretch>
                  <a:fillRect l="-963" t="-982" r="-667"/>
                </a:stretch>
              </a:blipFill>
            </p:spPr>
            <p:txBody>
              <a:bodyPr/>
              <a:lstStyle/>
              <a:p>
                <a:r>
                  <a:rPr lang="en-US">
                    <a:noFill/>
                  </a:rPr>
                  <a:t> </a:t>
                </a:r>
              </a:p>
            </p:txBody>
          </p:sp>
        </mc:Fallback>
      </mc:AlternateContent>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51</a:t>
            </a:fld>
            <a:endParaRPr lang="de-DE" dirty="0"/>
          </a:p>
        </p:txBody>
      </p:sp>
    </p:spTree>
    <p:extLst>
      <p:ext uri="{BB962C8B-B14F-4D97-AF65-F5344CB8AC3E}">
        <p14:creationId xmlns:p14="http://schemas.microsoft.com/office/powerpoint/2010/main" val="393456411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Things to </a:t>
            </a:r>
            <a:r>
              <a:rPr lang="en-US" dirty="0" smtClean="0">
                <a:latin typeface="+mn-lt"/>
                <a:ea typeface="ＭＳ Ｐゴシック" charset="0"/>
                <a:cs typeface="ＭＳ Ｐゴシック" charset="0"/>
              </a:rPr>
              <a:t>Note</a:t>
            </a:r>
            <a:endParaRPr lang="en-US" dirty="0">
              <a:latin typeface="+mn-lt"/>
              <a:ea typeface="ＭＳ Ｐゴシック" charset="0"/>
              <a:cs typeface="ＭＳ Ｐゴシック" charset="0"/>
            </a:endParaRPr>
          </a:p>
        </p:txBody>
      </p:sp>
      <p:sp>
        <p:nvSpPr>
          <p:cNvPr id="67587" name="Rectangle 3"/>
          <p:cNvSpPr>
            <a:spLocks noGrp="1" noChangeArrowheads="1"/>
          </p:cNvSpPr>
          <p:nvPr>
            <p:ph idx="1"/>
          </p:nvPr>
        </p:nvSpPr>
        <p:spPr/>
        <p:txBody>
          <a:bodyPr/>
          <a:lstStyle/>
          <a:p>
            <a:r>
              <a:rPr lang="en-US" dirty="0">
                <a:ea typeface="ＭＳ Ｐゴシック" charset="0"/>
              </a:rPr>
              <a:t>Pulled together good pages regardless of language of page content.</a:t>
            </a:r>
          </a:p>
          <a:p>
            <a:r>
              <a:rPr lang="en-US" dirty="0">
                <a:ea typeface="ＭＳ Ｐゴシック" charset="0"/>
              </a:rPr>
              <a:t>Use </a:t>
            </a:r>
            <a:r>
              <a:rPr lang="en-US" i="1" dirty="0">
                <a:ea typeface="ＭＳ Ｐゴシック" charset="0"/>
              </a:rPr>
              <a:t>only</a:t>
            </a:r>
            <a:r>
              <a:rPr lang="en-US" dirty="0">
                <a:ea typeface="ＭＳ Ｐゴシック" charset="0"/>
              </a:rPr>
              <a:t> link analysis </a:t>
            </a:r>
            <a:r>
              <a:rPr lang="en-US" u="sng" dirty="0">
                <a:ea typeface="ＭＳ Ｐゴシック" charset="0"/>
              </a:rPr>
              <a:t>after</a:t>
            </a:r>
            <a:r>
              <a:rPr lang="en-US" dirty="0">
                <a:ea typeface="ＭＳ Ｐゴシック" charset="0"/>
              </a:rPr>
              <a:t> base set assembled</a:t>
            </a:r>
          </a:p>
          <a:p>
            <a:pPr lvl="1"/>
            <a:r>
              <a:rPr lang="en-US" dirty="0" smtClean="0">
                <a:ea typeface="ＭＳ Ｐゴシック" charset="0"/>
              </a:rPr>
              <a:t>Iterative </a:t>
            </a:r>
            <a:r>
              <a:rPr lang="en-US" dirty="0">
                <a:ea typeface="ＭＳ Ｐゴシック" charset="0"/>
              </a:rPr>
              <a:t>scoring is query-independent.</a:t>
            </a:r>
          </a:p>
          <a:p>
            <a:r>
              <a:rPr lang="en-US" dirty="0">
                <a:ea typeface="ＭＳ Ｐゴシック" charset="0"/>
              </a:rPr>
              <a:t>Iterative computation </a:t>
            </a:r>
            <a:r>
              <a:rPr lang="en-US" u="sng" dirty="0">
                <a:ea typeface="ＭＳ Ｐゴシック" charset="0"/>
              </a:rPr>
              <a:t>after</a:t>
            </a:r>
            <a:r>
              <a:rPr lang="en-US" dirty="0">
                <a:ea typeface="ＭＳ Ｐゴシック" charset="0"/>
              </a:rPr>
              <a:t> text index retrieval - significant overhead.</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52</a:t>
            </a:fld>
            <a:endParaRPr lang="de-DE" dirty="0"/>
          </a:p>
        </p:txBody>
      </p:sp>
    </p:spTree>
    <p:extLst>
      <p:ext uri="{BB962C8B-B14F-4D97-AF65-F5344CB8AC3E}">
        <p14:creationId xmlns:p14="http://schemas.microsoft.com/office/powerpoint/2010/main" val="57920865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Issues</a:t>
            </a:r>
          </a:p>
        </p:txBody>
      </p:sp>
      <p:sp>
        <p:nvSpPr>
          <p:cNvPr id="73731" name="Rectangle 3"/>
          <p:cNvSpPr>
            <a:spLocks noGrp="1" noChangeArrowheads="1"/>
          </p:cNvSpPr>
          <p:nvPr>
            <p:ph idx="1"/>
          </p:nvPr>
        </p:nvSpPr>
        <p:spPr/>
        <p:txBody>
          <a:bodyPr/>
          <a:lstStyle/>
          <a:p>
            <a:r>
              <a:rPr lang="en-US" dirty="0">
                <a:ea typeface="ＭＳ Ｐゴシック" charset="0"/>
              </a:rPr>
              <a:t>Topic Drift</a:t>
            </a:r>
          </a:p>
          <a:p>
            <a:pPr lvl="1"/>
            <a:r>
              <a:rPr lang="en-US" dirty="0">
                <a:ea typeface="ＭＳ Ｐゴシック" charset="0"/>
              </a:rPr>
              <a:t>Off-topic pages can cause off-topic “authorities” to be returned</a:t>
            </a:r>
          </a:p>
          <a:p>
            <a:pPr lvl="2"/>
            <a:r>
              <a:rPr lang="en-US" dirty="0">
                <a:ea typeface="ＭＳ Ｐゴシック" charset="0"/>
              </a:rPr>
              <a:t>E.g., the neighborhood graph can be about a “super topic”</a:t>
            </a:r>
          </a:p>
          <a:p>
            <a:r>
              <a:rPr lang="en-US" dirty="0">
                <a:ea typeface="ＭＳ Ｐゴシック" charset="0"/>
              </a:rPr>
              <a:t>Mutually Reinforcing Affiliates</a:t>
            </a:r>
          </a:p>
          <a:p>
            <a:pPr lvl="1"/>
            <a:r>
              <a:rPr lang="en-US" dirty="0">
                <a:ea typeface="ＭＳ Ｐゴシック" charset="0"/>
              </a:rPr>
              <a:t>Affiliated pages/sites can boost each others’ scores </a:t>
            </a:r>
          </a:p>
          <a:p>
            <a:pPr lvl="2"/>
            <a:r>
              <a:rPr lang="en-US" dirty="0">
                <a:ea typeface="ＭＳ Ｐゴシック" charset="0"/>
              </a:rPr>
              <a:t>Linkage between affiliated pages is not a useful signal</a:t>
            </a: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53</a:t>
            </a:fld>
            <a:endParaRPr lang="de-DE" dirty="0"/>
          </a:p>
        </p:txBody>
      </p:sp>
    </p:spTree>
    <p:extLst>
      <p:ext uri="{BB962C8B-B14F-4D97-AF65-F5344CB8AC3E}">
        <p14:creationId xmlns:p14="http://schemas.microsoft.com/office/powerpoint/2010/main" val="318602152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Generative Topic Models for Community Analysis </a:t>
            </a:r>
          </a:p>
        </p:txBody>
      </p:sp>
      <p:sp>
        <p:nvSpPr>
          <p:cNvPr id="2051" name="Rectangle 3"/>
          <p:cNvSpPr>
            <a:spLocks noGrp="1" noChangeArrowheads="1"/>
          </p:cNvSpPr>
          <p:nvPr>
            <p:ph type="subTitle" idx="1"/>
          </p:nvPr>
        </p:nvSpPr>
        <p:spPr/>
        <p:txBody>
          <a:bodyPr/>
          <a:lstStyle/>
          <a:p>
            <a:r>
              <a:rPr lang="en-US" sz="2400" dirty="0"/>
              <a:t>Pilfered from: Ramesh </a:t>
            </a:r>
            <a:r>
              <a:rPr lang="en-US" sz="2400" dirty="0" err="1"/>
              <a:t>Nallapati</a:t>
            </a:r>
            <a:endParaRPr lang="en-US" sz="2400" dirty="0"/>
          </a:p>
          <a:p>
            <a:r>
              <a:rPr lang="en-US" sz="1800" dirty="0">
                <a:hlinkClick r:id="rId3"/>
              </a:rPr>
              <a:t>http://www.cs.cmu.edu/~wcohen/10-802/lda-sep-18.ppt</a:t>
            </a:r>
            <a:r>
              <a:rPr lang="en-US" sz="1800" dirty="0"/>
              <a:t> </a:t>
            </a:r>
            <a:endParaRPr lang="en-US" sz="1800" dirty="0" smtClean="0"/>
          </a:p>
          <a:p>
            <a:r>
              <a:rPr lang="en-US" sz="1800" dirty="0"/>
              <a:t>&amp;</a:t>
            </a:r>
            <a:endParaRPr lang="en-US" sz="1800" dirty="0" smtClean="0"/>
          </a:p>
          <a:p>
            <a:r>
              <a:rPr lang="en-US" altLang="x-none" sz="2400" dirty="0"/>
              <a:t>Arthur Asuncion, </a:t>
            </a:r>
            <a:r>
              <a:rPr lang="en-US" altLang="x-none" sz="2400" dirty="0" err="1"/>
              <a:t>Qiang</a:t>
            </a:r>
            <a:r>
              <a:rPr lang="en-US" altLang="x-none" sz="2400" dirty="0"/>
              <a:t> Liu, </a:t>
            </a:r>
            <a:r>
              <a:rPr lang="en-US" altLang="x-none" sz="2400" dirty="0" err="1"/>
              <a:t>Padhraic</a:t>
            </a:r>
            <a:r>
              <a:rPr lang="en-US" altLang="x-none" sz="2400" dirty="0"/>
              <a:t> </a:t>
            </a:r>
            <a:r>
              <a:rPr lang="en-US" altLang="x-none" sz="2400" dirty="0" smtClean="0"/>
              <a:t>Smyth:</a:t>
            </a:r>
          </a:p>
          <a:p>
            <a:r>
              <a:rPr lang="en-US" altLang="x-none" sz="2400" dirty="0"/>
              <a:t>Statistical Approaches to Joint Modeling of Text and Network Data</a:t>
            </a:r>
            <a:endParaRPr lang="en-US" sz="2400" dirty="0"/>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54</a:t>
            </a:fld>
            <a:endParaRPr lang="de-DE" dirty="0"/>
          </a:p>
        </p:txBody>
      </p:sp>
    </p:spTree>
    <p:extLst>
      <p:ext uri="{BB962C8B-B14F-4D97-AF65-F5344CB8AC3E}">
        <p14:creationId xmlns:p14="http://schemas.microsoft.com/office/powerpoint/2010/main" val="1229268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x-none" dirty="0"/>
              <a:t>What if the corpus has network structure? </a:t>
            </a:r>
          </a:p>
        </p:txBody>
      </p:sp>
      <p:sp>
        <p:nvSpPr>
          <p:cNvPr id="5" name="Slide Number Placeholder 5"/>
          <p:cNvSpPr>
            <a:spLocks noGrp="1"/>
          </p:cNvSpPr>
          <p:nvPr>
            <p:ph type="sldNum" sz="quarter" idx="4294967295"/>
          </p:nvPr>
        </p:nvSpPr>
        <p:spPr>
          <a:xfrm>
            <a:off x="8135938" y="6400800"/>
            <a:ext cx="1008062" cy="196850"/>
          </a:xfrm>
        </p:spPr>
        <p:txBody>
          <a:bodyPr/>
          <a:lstStyle/>
          <a:p>
            <a:fld id="{61ECF3A8-7778-6349-A190-2ABCA2B4D884}" type="slidenum">
              <a:rPr lang="en-US" altLang="x-none"/>
              <a:pPr/>
              <a:t>55</a:t>
            </a:fld>
            <a:endParaRPr lang="en-US" altLang="x-none"/>
          </a:p>
        </p:txBody>
      </p:sp>
      <p:sp>
        <p:nvSpPr>
          <p:cNvPr id="82949" name="Text Box 5"/>
          <p:cNvSpPr txBox="1">
            <a:spLocks noChangeArrowheads="1"/>
          </p:cNvSpPr>
          <p:nvPr/>
        </p:nvSpPr>
        <p:spPr bwMode="auto">
          <a:xfrm>
            <a:off x="1045720" y="6000690"/>
            <a:ext cx="70941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dirty="0">
                <a:latin typeface="Franklin Gothic Book" charset="0"/>
              </a:rPr>
              <a:t>CORA citation network.  Figure from [Chang, </a:t>
            </a:r>
            <a:r>
              <a:rPr lang="en-US" altLang="x-none" sz="2000" b="0" dirty="0" err="1">
                <a:latin typeface="Franklin Gothic Book" charset="0"/>
              </a:rPr>
              <a:t>Blei</a:t>
            </a:r>
            <a:r>
              <a:rPr lang="en-US" altLang="x-none" sz="2000" b="0" dirty="0">
                <a:latin typeface="Franklin Gothic Book" charset="0"/>
              </a:rPr>
              <a:t>, AISTATS 2009]</a:t>
            </a:r>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val="0"/>
              </a:ext>
            </a:extLst>
          </a:blip>
          <a:srcRect r="8086"/>
          <a:stretch>
            <a:fillRect/>
          </a:stretch>
        </p:blipFill>
        <p:spPr bwMode="auto">
          <a:xfrm>
            <a:off x="0" y="1484313"/>
            <a:ext cx="91440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509259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mn-lt"/>
                <a:ea typeface="ＭＳ Ｐゴシック" charset="0"/>
                <a:cs typeface="ＭＳ Ｐゴシック" charset="0"/>
              </a:rPr>
              <a:t>Citations As Links</a:t>
            </a:r>
            <a:endParaRPr lang="en-US" dirty="0">
              <a:latin typeface="+mn-lt"/>
              <a:ea typeface="ＭＳ Ｐゴシック" charset="0"/>
              <a:cs typeface="ＭＳ Ｐゴシック" charset="0"/>
            </a:endParaRPr>
          </a:p>
        </p:txBody>
      </p:sp>
      <p:sp>
        <p:nvSpPr>
          <p:cNvPr id="23555" name="Rectangle 3"/>
          <p:cNvSpPr>
            <a:spLocks noGrp="1" noChangeArrowheads="1"/>
          </p:cNvSpPr>
          <p:nvPr>
            <p:ph idx="1"/>
          </p:nvPr>
        </p:nvSpPr>
        <p:spPr/>
        <p:txBody>
          <a:bodyPr/>
          <a:lstStyle/>
          <a:p>
            <a:pPr>
              <a:lnSpc>
                <a:spcPct val="90000"/>
              </a:lnSpc>
            </a:pPr>
            <a:r>
              <a:rPr lang="en-US" dirty="0" smtClean="0">
                <a:ea typeface="ＭＳ Ｐゴシック" charset="0"/>
              </a:rPr>
              <a:t>Pioneered </a:t>
            </a:r>
            <a:r>
              <a:rPr lang="en-US" dirty="0">
                <a:ea typeface="ＭＳ Ｐゴシック" charset="0"/>
              </a:rPr>
              <a:t>by Eugene </a:t>
            </a:r>
            <a:r>
              <a:rPr lang="en-US" dirty="0" smtClean="0">
                <a:ea typeface="ＭＳ Ｐゴシック" charset="0"/>
              </a:rPr>
              <a:t>Garfield since the 1960s</a:t>
            </a:r>
          </a:p>
          <a:p>
            <a:pPr>
              <a:lnSpc>
                <a:spcPct val="90000"/>
              </a:lnSpc>
            </a:pPr>
            <a:r>
              <a:rPr lang="en-US" dirty="0" smtClean="0">
                <a:ea typeface="ＭＳ Ｐゴシック" charset="0"/>
              </a:rPr>
              <a:t>Citation </a:t>
            </a:r>
            <a:r>
              <a:rPr lang="en-US" dirty="0">
                <a:ea typeface="ＭＳ Ｐゴシック" charset="0"/>
              </a:rPr>
              <a:t>frequency</a:t>
            </a:r>
          </a:p>
          <a:p>
            <a:pPr>
              <a:lnSpc>
                <a:spcPct val="90000"/>
              </a:lnSpc>
            </a:pPr>
            <a:r>
              <a:rPr lang="en-US" dirty="0">
                <a:ea typeface="ＭＳ Ｐゴシック" charset="0"/>
              </a:rPr>
              <a:t>Co-citation coupling frequency</a:t>
            </a:r>
          </a:p>
          <a:p>
            <a:pPr lvl="1">
              <a:lnSpc>
                <a:spcPct val="90000"/>
              </a:lnSpc>
            </a:pPr>
            <a:r>
              <a:rPr lang="en-US" dirty="0" err="1">
                <a:ea typeface="ＭＳ Ｐゴシック" charset="0"/>
              </a:rPr>
              <a:t>Cocitations</a:t>
            </a:r>
            <a:r>
              <a:rPr lang="en-US" dirty="0">
                <a:ea typeface="ＭＳ Ｐゴシック" charset="0"/>
              </a:rPr>
              <a:t> with a given author measures “impact”</a:t>
            </a:r>
          </a:p>
          <a:p>
            <a:pPr lvl="1">
              <a:lnSpc>
                <a:spcPct val="90000"/>
              </a:lnSpc>
            </a:pPr>
            <a:r>
              <a:rPr lang="en-US" dirty="0" err="1">
                <a:ea typeface="ＭＳ Ｐゴシック" charset="0"/>
              </a:rPr>
              <a:t>Cocitation</a:t>
            </a:r>
            <a:r>
              <a:rPr lang="en-US" dirty="0">
                <a:ea typeface="ＭＳ Ｐゴシック" charset="0"/>
              </a:rPr>
              <a:t> </a:t>
            </a:r>
            <a:r>
              <a:rPr lang="en-US" dirty="0" smtClean="0">
                <a:ea typeface="ＭＳ Ｐゴシック" charset="0"/>
              </a:rPr>
              <a:t>analysis</a:t>
            </a:r>
            <a:endParaRPr lang="en-US" dirty="0">
              <a:ea typeface="ＭＳ Ｐゴシック" charset="0"/>
            </a:endParaRPr>
          </a:p>
          <a:p>
            <a:pPr>
              <a:lnSpc>
                <a:spcPct val="90000"/>
              </a:lnSpc>
            </a:pPr>
            <a:r>
              <a:rPr lang="en-US" dirty="0">
                <a:ea typeface="ＭＳ Ｐゴシック" charset="0"/>
              </a:rPr>
              <a:t>Bibliographic coupling frequency</a:t>
            </a:r>
          </a:p>
          <a:p>
            <a:pPr lvl="1">
              <a:lnSpc>
                <a:spcPct val="90000"/>
              </a:lnSpc>
            </a:pPr>
            <a:r>
              <a:rPr lang="en-US" dirty="0">
                <a:ea typeface="ＭＳ Ｐゴシック" charset="0"/>
              </a:rPr>
              <a:t>Articles that co-cite the same articles are related </a:t>
            </a:r>
          </a:p>
          <a:p>
            <a:pPr>
              <a:lnSpc>
                <a:spcPct val="90000"/>
              </a:lnSpc>
            </a:pPr>
            <a:r>
              <a:rPr lang="en-US" dirty="0">
                <a:ea typeface="ＭＳ Ｐゴシック" charset="0"/>
              </a:rPr>
              <a:t>Citation indexing</a:t>
            </a:r>
          </a:p>
          <a:p>
            <a:pPr lvl="1">
              <a:lnSpc>
                <a:spcPct val="90000"/>
              </a:lnSpc>
            </a:pPr>
            <a:r>
              <a:rPr lang="en-US" dirty="0">
                <a:ea typeface="ＭＳ Ｐゴシック" charset="0"/>
              </a:rPr>
              <a:t>Who is </a:t>
            </a:r>
            <a:r>
              <a:rPr lang="en-US" dirty="0" smtClean="0">
                <a:ea typeface="ＭＳ Ｐゴシック" charset="0"/>
              </a:rPr>
              <a:t>cited by author x?</a:t>
            </a:r>
          </a:p>
          <a:p>
            <a:pPr>
              <a:lnSpc>
                <a:spcPct val="90000"/>
              </a:lnSpc>
            </a:pPr>
            <a:r>
              <a:rPr lang="en-US" dirty="0" smtClean="0">
                <a:ea typeface="ＭＳ Ｐゴシック" charset="0"/>
              </a:rPr>
              <a:t>PageRank (preview: </a:t>
            </a:r>
            <a:r>
              <a:rPr lang="en-US" dirty="0" err="1" smtClean="0">
                <a:ea typeface="ＭＳ Ｐゴシック" charset="0"/>
              </a:rPr>
              <a:t>Pinski</a:t>
            </a:r>
            <a:r>
              <a:rPr lang="en-US" dirty="0" smtClean="0">
                <a:ea typeface="ＭＳ Ｐゴシック" charset="0"/>
              </a:rPr>
              <a:t> and </a:t>
            </a:r>
            <a:r>
              <a:rPr lang="en-US" dirty="0" err="1" smtClean="0">
                <a:ea typeface="ＭＳ Ｐゴシック" charset="0"/>
              </a:rPr>
              <a:t>Narin</a:t>
            </a:r>
            <a:r>
              <a:rPr lang="en-US" dirty="0" smtClean="0">
                <a:ea typeface="ＭＳ Ｐゴシック" charset="0"/>
              </a:rPr>
              <a:t> ’60s)</a:t>
            </a:r>
            <a:endParaRPr lang="en-US" dirty="0">
              <a:ea typeface="ＭＳ Ｐゴシック" charset="0"/>
            </a:endParaRPr>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56</a:t>
            </a:fld>
            <a:endParaRPr lang="de-DE" dirty="0"/>
          </a:p>
        </p:txBody>
      </p:sp>
      <p:sp>
        <p:nvSpPr>
          <p:cNvPr id="2" name="Rechteck 1"/>
          <p:cNvSpPr/>
          <p:nvPr/>
        </p:nvSpPr>
        <p:spPr>
          <a:xfrm>
            <a:off x="2591780" y="5559623"/>
            <a:ext cx="3888432" cy="461665"/>
          </a:xfrm>
          <a:prstGeom prst="rect">
            <a:avLst/>
          </a:prstGeom>
        </p:spPr>
        <p:txBody>
          <a:bodyPr wrap="square">
            <a:spAutoFit/>
          </a:bodyPr>
          <a:lstStyle/>
          <a:p>
            <a:r>
              <a:rPr lang="de-DE" sz="1200" dirty="0">
                <a:solidFill>
                  <a:srgbClr val="0000FF"/>
                </a:solidFill>
              </a:rPr>
              <a:t>E. Garfield, </a:t>
            </a:r>
            <a:r>
              <a:rPr lang="de-DE" sz="1200" dirty="0" err="1">
                <a:solidFill>
                  <a:srgbClr val="0000FF"/>
                </a:solidFill>
              </a:rPr>
              <a:t>Citation</a:t>
            </a:r>
            <a:r>
              <a:rPr lang="de-DE" sz="1200" dirty="0">
                <a:solidFill>
                  <a:srgbClr val="0000FF"/>
                </a:solidFill>
              </a:rPr>
              <a:t> </a:t>
            </a:r>
            <a:r>
              <a:rPr lang="de-DE" sz="1200" dirty="0" err="1">
                <a:solidFill>
                  <a:srgbClr val="0000FF"/>
                </a:solidFill>
              </a:rPr>
              <a:t>analysis</a:t>
            </a:r>
            <a:r>
              <a:rPr lang="de-DE" sz="1200" dirty="0">
                <a:solidFill>
                  <a:srgbClr val="0000FF"/>
                </a:solidFill>
              </a:rPr>
              <a:t> </a:t>
            </a:r>
            <a:r>
              <a:rPr lang="de-DE" sz="1200" dirty="0" err="1">
                <a:solidFill>
                  <a:srgbClr val="0000FF"/>
                </a:solidFill>
              </a:rPr>
              <a:t>as</a:t>
            </a:r>
            <a:r>
              <a:rPr lang="de-DE" sz="1200" dirty="0">
                <a:solidFill>
                  <a:srgbClr val="0000FF"/>
                </a:solidFill>
              </a:rPr>
              <a:t> a </a:t>
            </a:r>
            <a:r>
              <a:rPr lang="de-DE" sz="1200" dirty="0" err="1">
                <a:solidFill>
                  <a:srgbClr val="0000FF"/>
                </a:solidFill>
              </a:rPr>
              <a:t>tool</a:t>
            </a:r>
            <a:r>
              <a:rPr lang="de-DE" sz="1200" dirty="0">
                <a:solidFill>
                  <a:srgbClr val="0000FF"/>
                </a:solidFill>
              </a:rPr>
              <a:t> in </a:t>
            </a:r>
            <a:r>
              <a:rPr lang="de-DE" sz="1200" dirty="0" err="1">
                <a:solidFill>
                  <a:srgbClr val="0000FF"/>
                </a:solidFill>
              </a:rPr>
              <a:t>journal</a:t>
            </a:r>
            <a:r>
              <a:rPr lang="de-DE" sz="1200" dirty="0">
                <a:solidFill>
                  <a:srgbClr val="0000FF"/>
                </a:solidFill>
              </a:rPr>
              <a:t> </a:t>
            </a:r>
            <a:r>
              <a:rPr lang="de-DE" sz="1200" dirty="0" err="1">
                <a:solidFill>
                  <a:srgbClr val="0000FF"/>
                </a:solidFill>
              </a:rPr>
              <a:t>evaluation</a:t>
            </a:r>
            <a:r>
              <a:rPr lang="de-DE" sz="1200" dirty="0">
                <a:solidFill>
                  <a:srgbClr val="0000FF"/>
                </a:solidFill>
              </a:rPr>
              <a:t>. </a:t>
            </a:r>
            <a:r>
              <a:rPr lang="de-DE" sz="1200" dirty="0" smtClean="0">
                <a:solidFill>
                  <a:srgbClr val="0000FF"/>
                </a:solidFill>
              </a:rPr>
              <a:t/>
            </a:r>
            <a:br>
              <a:rPr lang="de-DE" sz="1200" dirty="0" smtClean="0">
                <a:solidFill>
                  <a:srgbClr val="0000FF"/>
                </a:solidFill>
              </a:rPr>
            </a:br>
            <a:r>
              <a:rPr lang="de-DE" sz="1200" dirty="0" smtClean="0">
                <a:solidFill>
                  <a:srgbClr val="0000FF"/>
                </a:solidFill>
              </a:rPr>
              <a:t>Science</a:t>
            </a:r>
            <a:r>
              <a:rPr lang="de-DE" sz="1200" dirty="0">
                <a:solidFill>
                  <a:srgbClr val="0000FF"/>
                </a:solidFill>
              </a:rPr>
              <a:t>. Nov 3;178(4060):471-9. </a:t>
            </a:r>
            <a:r>
              <a:rPr lang="de-DE" sz="1200" b="1" dirty="0">
                <a:solidFill>
                  <a:srgbClr val="FF0000"/>
                </a:solidFill>
              </a:rPr>
              <a:t>1972</a:t>
            </a:r>
          </a:p>
        </p:txBody>
      </p:sp>
      <p:sp>
        <p:nvSpPr>
          <p:cNvPr id="3" name="Rechteck 2"/>
          <p:cNvSpPr/>
          <p:nvPr/>
        </p:nvSpPr>
        <p:spPr>
          <a:xfrm>
            <a:off x="2242853" y="6027538"/>
            <a:ext cx="4680520" cy="646331"/>
          </a:xfrm>
          <a:prstGeom prst="rect">
            <a:avLst/>
          </a:prstGeom>
        </p:spPr>
        <p:txBody>
          <a:bodyPr wrap="square">
            <a:spAutoFit/>
          </a:bodyPr>
          <a:lstStyle/>
          <a:p>
            <a:r>
              <a:rPr lang="de-DE" sz="1200" dirty="0">
                <a:solidFill>
                  <a:srgbClr val="0000FF"/>
                </a:solidFill>
              </a:rPr>
              <a:t>G</a:t>
            </a:r>
            <a:r>
              <a:rPr lang="de-DE" sz="1200" dirty="0" smtClean="0">
                <a:solidFill>
                  <a:srgbClr val="0000FF"/>
                </a:solidFill>
              </a:rPr>
              <a:t>. </a:t>
            </a:r>
            <a:r>
              <a:rPr lang="de-DE" sz="1200" dirty="0" err="1" smtClean="0">
                <a:solidFill>
                  <a:srgbClr val="0000FF"/>
                </a:solidFill>
              </a:rPr>
              <a:t>Pinski</a:t>
            </a:r>
            <a:r>
              <a:rPr lang="de-DE" sz="1200" dirty="0" smtClean="0">
                <a:solidFill>
                  <a:srgbClr val="0000FF"/>
                </a:solidFill>
              </a:rPr>
              <a:t>, F. </a:t>
            </a:r>
            <a:r>
              <a:rPr lang="de-DE" sz="1200" dirty="0" err="1" smtClean="0">
                <a:solidFill>
                  <a:srgbClr val="0000FF"/>
                </a:solidFill>
              </a:rPr>
              <a:t>Narin</a:t>
            </a:r>
            <a:r>
              <a:rPr lang="de-DE" sz="1200" dirty="0" smtClean="0">
                <a:solidFill>
                  <a:srgbClr val="0000FF"/>
                </a:solidFill>
              </a:rPr>
              <a:t>. </a:t>
            </a:r>
            <a:r>
              <a:rPr lang="de-DE" sz="1200" dirty="0" err="1" smtClean="0">
                <a:solidFill>
                  <a:srgbClr val="0000FF"/>
                </a:solidFill>
              </a:rPr>
              <a:t>Citation</a:t>
            </a:r>
            <a:r>
              <a:rPr lang="de-DE" sz="1200" dirty="0" smtClean="0">
                <a:solidFill>
                  <a:srgbClr val="0000FF"/>
                </a:solidFill>
              </a:rPr>
              <a:t> </a:t>
            </a:r>
            <a:r>
              <a:rPr lang="de-DE" sz="1200" dirty="0" err="1">
                <a:solidFill>
                  <a:srgbClr val="0000FF"/>
                </a:solidFill>
              </a:rPr>
              <a:t>aggregates</a:t>
            </a:r>
            <a:r>
              <a:rPr lang="de-DE" sz="1200" dirty="0">
                <a:solidFill>
                  <a:srgbClr val="0000FF"/>
                </a:solidFill>
              </a:rPr>
              <a:t> </a:t>
            </a:r>
            <a:r>
              <a:rPr lang="de-DE" sz="1200" dirty="0" err="1">
                <a:solidFill>
                  <a:srgbClr val="0000FF"/>
                </a:solidFill>
              </a:rPr>
              <a:t>for</a:t>
            </a:r>
            <a:r>
              <a:rPr lang="de-DE" sz="1200" dirty="0">
                <a:solidFill>
                  <a:srgbClr val="0000FF"/>
                </a:solidFill>
              </a:rPr>
              <a:t> </a:t>
            </a:r>
            <a:r>
              <a:rPr lang="de-DE" sz="1200" dirty="0" err="1">
                <a:solidFill>
                  <a:srgbClr val="0000FF"/>
                </a:solidFill>
              </a:rPr>
              <a:t>journal</a:t>
            </a:r>
            <a:r>
              <a:rPr lang="de-DE" sz="1200" dirty="0">
                <a:solidFill>
                  <a:srgbClr val="0000FF"/>
                </a:solidFill>
              </a:rPr>
              <a:t> </a:t>
            </a:r>
            <a:r>
              <a:rPr lang="de-DE" sz="1200" dirty="0" err="1">
                <a:solidFill>
                  <a:srgbClr val="0000FF"/>
                </a:solidFill>
              </a:rPr>
              <a:t>aggregates</a:t>
            </a:r>
            <a:r>
              <a:rPr lang="de-DE" sz="1200" dirty="0">
                <a:solidFill>
                  <a:srgbClr val="0000FF"/>
                </a:solidFill>
              </a:rPr>
              <a:t> of </a:t>
            </a:r>
            <a:r>
              <a:rPr lang="de-DE" sz="1200" dirty="0" err="1">
                <a:solidFill>
                  <a:srgbClr val="0000FF"/>
                </a:solidFill>
              </a:rPr>
              <a:t>scientific</a:t>
            </a:r>
            <a:r>
              <a:rPr lang="de-DE" sz="1200" dirty="0">
                <a:solidFill>
                  <a:srgbClr val="0000FF"/>
                </a:solidFill>
              </a:rPr>
              <a:t> </a:t>
            </a:r>
            <a:r>
              <a:rPr lang="de-DE" sz="1200" dirty="0" err="1">
                <a:solidFill>
                  <a:srgbClr val="0000FF"/>
                </a:solidFill>
              </a:rPr>
              <a:t>publications</a:t>
            </a:r>
            <a:r>
              <a:rPr lang="de-DE" sz="1200" dirty="0">
                <a:solidFill>
                  <a:srgbClr val="0000FF"/>
                </a:solidFill>
              </a:rPr>
              <a:t>: </a:t>
            </a:r>
            <a:r>
              <a:rPr lang="de-DE" sz="1200" dirty="0" err="1">
                <a:solidFill>
                  <a:srgbClr val="0000FF"/>
                </a:solidFill>
              </a:rPr>
              <a:t>Theory</a:t>
            </a:r>
            <a:r>
              <a:rPr lang="de-DE" sz="1200" dirty="0">
                <a:solidFill>
                  <a:srgbClr val="0000FF"/>
                </a:solidFill>
              </a:rPr>
              <a:t>, </a:t>
            </a:r>
            <a:r>
              <a:rPr lang="de-DE" sz="1200" dirty="0" err="1">
                <a:solidFill>
                  <a:srgbClr val="0000FF"/>
                </a:solidFill>
              </a:rPr>
              <a:t>with</a:t>
            </a:r>
            <a:r>
              <a:rPr lang="de-DE" sz="1200" dirty="0">
                <a:solidFill>
                  <a:srgbClr val="0000FF"/>
                </a:solidFill>
              </a:rPr>
              <a:t> </a:t>
            </a:r>
            <a:r>
              <a:rPr lang="de-DE" sz="1200" dirty="0" err="1">
                <a:solidFill>
                  <a:srgbClr val="0000FF"/>
                </a:solidFill>
              </a:rPr>
              <a:t>application</a:t>
            </a:r>
            <a:r>
              <a:rPr lang="de-DE" sz="1200" dirty="0">
                <a:solidFill>
                  <a:srgbClr val="0000FF"/>
                </a:solidFill>
              </a:rPr>
              <a:t> </a:t>
            </a:r>
            <a:r>
              <a:rPr lang="de-DE" sz="1200" dirty="0" err="1">
                <a:solidFill>
                  <a:srgbClr val="0000FF"/>
                </a:solidFill>
              </a:rPr>
              <a:t>to</a:t>
            </a:r>
            <a:r>
              <a:rPr lang="de-DE" sz="1200" dirty="0">
                <a:solidFill>
                  <a:srgbClr val="0000FF"/>
                </a:solidFill>
              </a:rPr>
              <a:t> </a:t>
            </a:r>
            <a:r>
              <a:rPr lang="de-DE" sz="1200" dirty="0" err="1">
                <a:solidFill>
                  <a:srgbClr val="0000FF"/>
                </a:solidFill>
              </a:rPr>
              <a:t>the</a:t>
            </a:r>
            <a:r>
              <a:rPr lang="de-DE" sz="1200" dirty="0">
                <a:solidFill>
                  <a:srgbClr val="0000FF"/>
                </a:solidFill>
              </a:rPr>
              <a:t> </a:t>
            </a:r>
            <a:r>
              <a:rPr lang="de-DE" sz="1200" dirty="0" err="1">
                <a:solidFill>
                  <a:srgbClr val="0000FF"/>
                </a:solidFill>
              </a:rPr>
              <a:t>literature</a:t>
            </a:r>
            <a:r>
              <a:rPr lang="de-DE" sz="1200" dirty="0">
                <a:solidFill>
                  <a:srgbClr val="0000FF"/>
                </a:solidFill>
              </a:rPr>
              <a:t> of </a:t>
            </a:r>
            <a:r>
              <a:rPr lang="de-DE" sz="1200" dirty="0" err="1">
                <a:solidFill>
                  <a:srgbClr val="0000FF"/>
                </a:solidFill>
              </a:rPr>
              <a:t>physics</a:t>
            </a:r>
            <a:r>
              <a:rPr lang="de-DE" sz="1200" dirty="0">
                <a:solidFill>
                  <a:srgbClr val="0000FF"/>
                </a:solidFill>
              </a:rPr>
              <a:t>. Information Processing &amp; Management, 12 (5), 297- 312</a:t>
            </a:r>
            <a:r>
              <a:rPr lang="de-DE" sz="1200" dirty="0" smtClean="0">
                <a:solidFill>
                  <a:srgbClr val="0000FF"/>
                </a:solidFill>
              </a:rPr>
              <a:t>. </a:t>
            </a:r>
            <a:r>
              <a:rPr lang="de-DE" sz="1200" b="1" dirty="0">
                <a:solidFill>
                  <a:srgbClr val="FF0000"/>
                </a:solidFill>
              </a:rPr>
              <a:t>1976</a:t>
            </a:r>
            <a:endParaRPr lang="de-DE" b="1" dirty="0">
              <a:solidFill>
                <a:srgbClr val="FF0000"/>
              </a:solidFill>
            </a:endParaRPr>
          </a:p>
        </p:txBody>
      </p:sp>
    </p:spTree>
    <p:extLst>
      <p:ext uri="{BB962C8B-B14F-4D97-AF65-F5344CB8AC3E}">
        <p14:creationId xmlns:p14="http://schemas.microsoft.com/office/powerpoint/2010/main" val="322207433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Outline</a:t>
            </a:r>
          </a:p>
        </p:txBody>
      </p:sp>
      <p:sp>
        <p:nvSpPr>
          <p:cNvPr id="51203" name="Rectangle 3"/>
          <p:cNvSpPr>
            <a:spLocks noGrp="1" noChangeArrowheads="1"/>
          </p:cNvSpPr>
          <p:nvPr>
            <p:ph idx="1"/>
          </p:nvPr>
        </p:nvSpPr>
        <p:spPr/>
        <p:txBody>
          <a:bodyPr/>
          <a:lstStyle/>
          <a:p>
            <a:pPr>
              <a:lnSpc>
                <a:spcPct val="90000"/>
              </a:lnSpc>
            </a:pPr>
            <a:r>
              <a:rPr lang="en-US" dirty="0" smtClean="0"/>
              <a:t>Topic </a:t>
            </a:r>
            <a:r>
              <a:rPr lang="en-US" dirty="0"/>
              <a:t>Models for Community Analysis</a:t>
            </a:r>
          </a:p>
          <a:p>
            <a:pPr lvl="1">
              <a:lnSpc>
                <a:spcPct val="90000"/>
              </a:lnSpc>
            </a:pPr>
            <a:r>
              <a:rPr lang="en-US" dirty="0"/>
              <a:t>Citation </a:t>
            </a:r>
            <a:r>
              <a:rPr lang="en-US" dirty="0" smtClean="0"/>
              <a:t>Modeling </a:t>
            </a:r>
          </a:p>
          <a:p>
            <a:pPr lvl="2">
              <a:lnSpc>
                <a:spcPct val="90000"/>
              </a:lnSpc>
            </a:pPr>
            <a:r>
              <a:rPr lang="en-US" dirty="0" smtClean="0"/>
              <a:t>with </a:t>
            </a:r>
            <a:r>
              <a:rPr lang="en-US" dirty="0" err="1"/>
              <a:t>p</a:t>
            </a:r>
            <a:r>
              <a:rPr lang="en-US" dirty="0" err="1" smtClean="0"/>
              <a:t>LSA</a:t>
            </a:r>
            <a:endParaRPr lang="en-US" dirty="0"/>
          </a:p>
          <a:p>
            <a:pPr lvl="2">
              <a:lnSpc>
                <a:spcPct val="90000"/>
              </a:lnSpc>
            </a:pPr>
            <a:r>
              <a:rPr lang="en-US" dirty="0" smtClean="0"/>
              <a:t>with LDA</a:t>
            </a:r>
          </a:p>
          <a:p>
            <a:pPr lvl="1">
              <a:lnSpc>
                <a:spcPct val="90000"/>
              </a:lnSpc>
            </a:pPr>
            <a:r>
              <a:rPr lang="en-US" dirty="0" smtClean="0"/>
              <a:t>Modeling </a:t>
            </a:r>
            <a:r>
              <a:rPr lang="en-US" dirty="0"/>
              <a:t>influence of </a:t>
            </a:r>
            <a:r>
              <a:rPr lang="en-US" dirty="0" smtClean="0"/>
              <a:t>citations</a:t>
            </a:r>
            <a:endParaRPr lang="en-US" dirty="0" smtClean="0"/>
          </a:p>
          <a:p>
            <a:pPr lvl="1">
              <a:lnSpc>
                <a:spcPct val="90000"/>
              </a:lnSpc>
            </a:pPr>
            <a:r>
              <a:rPr lang="en-US" dirty="0"/>
              <a:t>Relational Topic Models</a:t>
            </a:r>
          </a:p>
          <a:p>
            <a:pPr lvl="1">
              <a:lnSpc>
                <a:spcPct val="90000"/>
              </a:lnSpc>
            </a:pPr>
            <a:endParaRPr lang="en-US" dirty="0"/>
          </a:p>
        </p:txBody>
      </p:sp>
      <p:sp>
        <p:nvSpPr>
          <p:cNvPr id="4" name="Foliennummernplatzhalter 1"/>
          <p:cNvSpPr>
            <a:spLocks noGrp="1"/>
          </p:cNvSpPr>
          <p:nvPr>
            <p:ph type="sldNum" sz="quarter" idx="12"/>
          </p:nvPr>
        </p:nvSpPr>
        <p:spPr/>
        <p:txBody>
          <a:bodyPr/>
          <a:lstStyle/>
          <a:p>
            <a:pPr>
              <a:defRPr/>
            </a:pPr>
            <a:fld id="{3459873F-0287-9A4B-A260-FE52D1F3913B}" type="slidenum">
              <a:rPr lang="de-DE"/>
              <a:pPr>
                <a:defRPr/>
              </a:pPr>
              <a:t>57</a:t>
            </a:fld>
            <a:endParaRPr lang="de-DE" dirty="0"/>
          </a:p>
        </p:txBody>
      </p:sp>
    </p:spTree>
    <p:extLst>
      <p:ext uri="{BB962C8B-B14F-4D97-AF65-F5344CB8AC3E}">
        <p14:creationId xmlns:p14="http://schemas.microsoft.com/office/powerpoint/2010/main" val="2214956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Hyperlink </a:t>
            </a:r>
            <a:r>
              <a:rPr lang="en-US" dirty="0" smtClean="0"/>
              <a:t>Modeling Using </a:t>
            </a:r>
            <a:r>
              <a:rPr lang="en-US" dirty="0" err="1" smtClean="0"/>
              <a:t>pLSA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598" y="1196975"/>
                <a:ext cx="5029201" cy="4968875"/>
              </a:xfrm>
            </p:spPr>
            <p:txBody>
              <a:bodyPr/>
              <a:lstStyle/>
              <a:p>
                <a:r>
                  <a:rPr lang="en-US" dirty="0" smtClean="0"/>
                  <a:t>Select document d ~ </a:t>
                </a:r>
                <a:r>
                  <a:rPr lang="en-US" dirty="0" err="1" smtClean="0"/>
                  <a:t>Mult</a:t>
                </a:r>
                <a:r>
                  <a:rPr lang="en-US" dirty="0" smtClean="0"/>
                  <a:t>(</a:t>
                </a:r>
                <a14:m>
                  <m:oMath xmlns:m="http://schemas.openxmlformats.org/officeDocument/2006/math">
                    <m:r>
                      <m:rPr>
                        <m:sty m:val="p"/>
                      </m:rPr>
                      <a:rPr lang="de-DE" b="0" i="1" smtClean="0">
                        <a:latin typeface="Cambria Math" charset="0"/>
                      </a:rPr>
                      <m:t>π</m:t>
                    </m:r>
                  </m:oMath>
                </a14:m>
                <a:r>
                  <a:rPr lang="en-US" dirty="0" smtClean="0"/>
                  <a:t>)</a:t>
                </a:r>
                <a:endParaRPr lang="en-US" dirty="0"/>
              </a:p>
              <a:p>
                <a:pPr lvl="1"/>
                <a:r>
                  <a:rPr lang="en-US" dirty="0" smtClean="0"/>
                  <a:t>For </a:t>
                </a:r>
                <a:r>
                  <a:rPr lang="en-US" dirty="0"/>
                  <a:t>each position n = 1</a:t>
                </a:r>
                <a:r>
                  <a:rPr lang="en-US" dirty="0" smtClean="0"/>
                  <a:t>,</a:t>
                </a:r>
                <a:r>
                  <a:rPr lang="is-IS" dirty="0" smtClean="0"/>
                  <a:t>…</a:t>
                </a:r>
                <a:r>
                  <a:rPr lang="en-US" dirty="0" smtClean="0"/>
                  <a:t>, </a:t>
                </a:r>
                <a:r>
                  <a:rPr lang="en-US" dirty="0" err="1"/>
                  <a:t>N</a:t>
                </a:r>
                <a:r>
                  <a:rPr lang="en-US" baseline="-25000" dirty="0" err="1"/>
                  <a:t>d</a:t>
                </a:r>
                <a:endParaRPr lang="en-US" baseline="-25000" dirty="0"/>
              </a:p>
              <a:p>
                <a:pPr lvl="2"/>
                <a:r>
                  <a:rPr lang="en-US" dirty="0" smtClean="0"/>
                  <a:t>Generate </a:t>
                </a:r>
                <a:r>
                  <a:rPr lang="en-US" dirty="0" err="1"/>
                  <a:t>z</a:t>
                </a:r>
                <a:r>
                  <a:rPr lang="en-US" baseline="-25000" dirty="0" err="1"/>
                  <a:t>n</a:t>
                </a:r>
                <a:r>
                  <a:rPr lang="en-US" dirty="0"/>
                  <a:t> ~ </a:t>
                </a:r>
                <a:r>
                  <a:rPr lang="en-US" dirty="0" err="1"/>
                  <a:t>Mult</a:t>
                </a:r>
                <a14:m>
                  <m:oMath xmlns:m="http://schemas.openxmlformats.org/officeDocument/2006/math">
                    <m:r>
                      <a:rPr lang="en-US" i="1" dirty="0" smtClean="0">
                        <a:latin typeface="Cambria Math" charset="0"/>
                      </a:rPr>
                      <m:t>(</m:t>
                    </m:r>
                    <m:r>
                      <a:rPr lang="en-US" i="1" dirty="0" smtClean="0">
                        <a:latin typeface="Cambria Math" charset="0"/>
                        <a:ea typeface="Cambria Math" charset="0"/>
                        <a:cs typeface="Cambria Math" charset="0"/>
                      </a:rPr>
                      <m:t>∙</m:t>
                    </m:r>
                    <m:r>
                      <a:rPr lang="en-US" i="1" dirty="0" smtClean="0">
                        <a:latin typeface="Cambria Math" charset="0"/>
                      </a:rPr>
                      <m:t>|</m:t>
                    </m:r>
                    <m:sSub>
                      <m:sSubPr>
                        <m:ctrlPr>
                          <a:rPr lang="de-DE" b="0" i="1" dirty="0" smtClean="0">
                            <a:latin typeface="Cambria Math" charset="0"/>
                          </a:rPr>
                        </m:ctrlPr>
                      </m:sSubPr>
                      <m:e>
                        <m:r>
                          <a:rPr lang="de-DE" b="0" i="1" dirty="0" smtClean="0">
                            <a:latin typeface="Cambria Math" charset="0"/>
                          </a:rPr>
                          <m:t>𝜃</m:t>
                        </m:r>
                      </m:e>
                      <m:sub>
                        <m:r>
                          <a:rPr lang="de-DE" b="0" i="1" dirty="0" smtClean="0">
                            <a:latin typeface="Cambria Math" charset="0"/>
                          </a:rPr>
                          <m:t>𝑑</m:t>
                        </m:r>
                      </m:sub>
                    </m:sSub>
                    <m:r>
                      <a:rPr lang="en-US" i="1" dirty="0" smtClean="0">
                        <a:latin typeface="Cambria Math" charset="0"/>
                      </a:rPr>
                      <m:t>)</m:t>
                    </m:r>
                  </m:oMath>
                </a14:m>
                <a:endParaRPr lang="en-US" dirty="0"/>
              </a:p>
              <a:p>
                <a:pPr lvl="2"/>
                <a:r>
                  <a:rPr lang="en-US" dirty="0" smtClean="0"/>
                  <a:t>Generate </a:t>
                </a:r>
                <a:r>
                  <a:rPr lang="en-US" dirty="0" err="1"/>
                  <a:t>w</a:t>
                </a:r>
                <a:r>
                  <a:rPr lang="en-US" baseline="-25000" dirty="0" err="1"/>
                  <a:t>n</a:t>
                </a:r>
                <a:r>
                  <a:rPr lang="en-US" dirty="0"/>
                  <a:t> ~ </a:t>
                </a:r>
                <a:r>
                  <a:rPr lang="en-US" dirty="0" err="1"/>
                  <a:t>Mult</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b="0" i="1" dirty="0" smtClean="0">
                            <a:latin typeface="Cambria Math" charset="0"/>
                          </a:rPr>
                          <m:t>𝛽</m:t>
                        </m:r>
                      </m:e>
                      <m:sub>
                        <m:sSub>
                          <m:sSubPr>
                            <m:ctrlPr>
                              <a:rPr lang="de-DE" b="0" i="1" dirty="0" smtClean="0">
                                <a:latin typeface="Cambria Math" charset="0"/>
                              </a:rPr>
                            </m:ctrlPr>
                          </m:sSubPr>
                          <m:e>
                            <m:r>
                              <a:rPr lang="de-DE" b="0" i="1" dirty="0" smtClean="0">
                                <a:latin typeface="Cambria Math" charset="0"/>
                              </a:rPr>
                              <m:t>𝑧</m:t>
                            </m:r>
                          </m:e>
                          <m:sub>
                            <m:r>
                              <a:rPr lang="de-DE" b="0" i="1" dirty="0" smtClean="0">
                                <a:latin typeface="Cambria Math" charset="0"/>
                              </a:rPr>
                              <m:t>𝑛</m:t>
                            </m:r>
                          </m:sub>
                        </m:sSub>
                      </m:sub>
                    </m:sSub>
                    <m:r>
                      <a:rPr lang="en-US" i="1" dirty="0">
                        <a:latin typeface="Cambria Math" charset="0"/>
                      </a:rPr>
                      <m:t>)</m:t>
                    </m:r>
                  </m:oMath>
                </a14:m>
                <a:endParaRPr lang="en-US" dirty="0"/>
              </a:p>
              <a:p>
                <a:pPr lvl="1"/>
                <a:r>
                  <a:rPr lang="en-US" dirty="0" smtClean="0"/>
                  <a:t>For </a:t>
                </a:r>
                <a:r>
                  <a:rPr lang="en-US" dirty="0"/>
                  <a:t>each citation j = 1</a:t>
                </a:r>
                <a:r>
                  <a:rPr lang="en-US" dirty="0" smtClean="0"/>
                  <a:t>,</a:t>
                </a:r>
                <a:r>
                  <a:rPr lang="is-IS" dirty="0" smtClean="0"/>
                  <a:t>…</a:t>
                </a:r>
                <a:r>
                  <a:rPr lang="en-US" dirty="0" smtClean="0"/>
                  <a:t>, </a:t>
                </a:r>
                <a:r>
                  <a:rPr lang="en-US" dirty="0" err="1"/>
                  <a:t>L</a:t>
                </a:r>
                <a:r>
                  <a:rPr lang="en-US" baseline="-25000" dirty="0" err="1"/>
                  <a:t>d</a:t>
                </a:r>
                <a:r>
                  <a:rPr lang="en-US" dirty="0"/>
                  <a:t>  </a:t>
                </a:r>
              </a:p>
              <a:p>
                <a:pPr lvl="2"/>
                <a:r>
                  <a:rPr lang="en-US" dirty="0" smtClean="0"/>
                  <a:t>Generate </a:t>
                </a:r>
                <a:r>
                  <a:rPr lang="en-US" dirty="0" err="1"/>
                  <a:t>z</a:t>
                </a:r>
                <a:r>
                  <a:rPr lang="en-US" baseline="-25000" dirty="0" err="1"/>
                  <a:t>j</a:t>
                </a:r>
                <a:r>
                  <a:rPr lang="en-US" dirty="0"/>
                  <a:t> ~ </a:t>
                </a:r>
                <a:r>
                  <a:rPr lang="en-US" dirty="0" err="1"/>
                  <a:t>Mult</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i="1" dirty="0">
                            <a:latin typeface="Cambria Math" charset="0"/>
                          </a:rPr>
                          <m:t>𝜃</m:t>
                        </m:r>
                      </m:e>
                      <m:sub>
                        <m:r>
                          <a:rPr lang="de-DE" i="1" dirty="0">
                            <a:latin typeface="Cambria Math" charset="0"/>
                          </a:rPr>
                          <m:t>𝑑</m:t>
                        </m:r>
                      </m:sub>
                    </m:sSub>
                    <m:r>
                      <a:rPr lang="en-US" i="1" dirty="0">
                        <a:latin typeface="Cambria Math" charset="0"/>
                      </a:rPr>
                      <m:t>)</m:t>
                    </m:r>
                  </m:oMath>
                </a14:m>
                <a:endParaRPr lang="en-US" dirty="0"/>
              </a:p>
              <a:p>
                <a:pPr lvl="2"/>
                <a:r>
                  <a:rPr lang="en-US" dirty="0" smtClean="0"/>
                  <a:t>Generate </a:t>
                </a:r>
                <a:r>
                  <a:rPr lang="en-US" dirty="0" err="1"/>
                  <a:t>c</a:t>
                </a:r>
                <a:r>
                  <a:rPr lang="en-US" baseline="-25000" dirty="0" err="1"/>
                  <a:t>j</a:t>
                </a:r>
                <a:r>
                  <a:rPr lang="en-US" dirty="0"/>
                  <a:t> ~ </a:t>
                </a:r>
                <a:r>
                  <a:rPr lang="en-US" dirty="0" err="1"/>
                  <a:t>Mult</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b="0" i="1" dirty="0" smtClean="0">
                            <a:latin typeface="Cambria Math" charset="0"/>
                          </a:rPr>
                          <m:t>𝛾</m:t>
                        </m:r>
                      </m:e>
                      <m:sub>
                        <m:sSub>
                          <m:sSubPr>
                            <m:ctrlPr>
                              <a:rPr lang="de-DE" b="0" i="1" dirty="0" smtClean="0">
                                <a:latin typeface="Cambria Math" charset="0"/>
                              </a:rPr>
                            </m:ctrlPr>
                          </m:sSubPr>
                          <m:e>
                            <m:r>
                              <a:rPr lang="de-DE" b="0" i="1" dirty="0" smtClean="0">
                                <a:latin typeface="Cambria Math" charset="0"/>
                              </a:rPr>
                              <m:t>𝑧</m:t>
                            </m:r>
                          </m:e>
                          <m:sub>
                            <m:r>
                              <a:rPr lang="de-DE" b="0" i="1" dirty="0" smtClean="0">
                                <a:latin typeface="Cambria Math" charset="0"/>
                              </a:rPr>
                              <m:t>𝑗</m:t>
                            </m:r>
                          </m:sub>
                        </m:sSub>
                      </m:sub>
                    </m:sSub>
                    <m:r>
                      <a:rPr lang="en-US" i="1" dirty="0">
                        <a:latin typeface="Cambria Math"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598" y="1196975"/>
                <a:ext cx="5029201" cy="4968875"/>
              </a:xfrm>
              <a:blipFill rotWithShape="0">
                <a:blip r:embed="rId3"/>
                <a:stretch>
                  <a:fillRect l="-1576" t="-982"/>
                </a:stretch>
              </a:blipFill>
            </p:spPr>
            <p:txBody>
              <a:bodyPr/>
              <a:lstStyle/>
              <a:p>
                <a:r>
                  <a:rPr lang="en-US">
                    <a:noFill/>
                  </a:rPr>
                  <a:t> </a:t>
                </a:r>
              </a:p>
            </p:txBody>
          </p:sp>
        </mc:Fallback>
      </mc:AlternateContent>
      <p:sp>
        <p:nvSpPr>
          <p:cNvPr id="29" name="Foliennummernplatzhalter 1"/>
          <p:cNvSpPr>
            <a:spLocks noGrp="1"/>
          </p:cNvSpPr>
          <p:nvPr>
            <p:ph type="sldNum" sz="quarter" idx="12"/>
          </p:nvPr>
        </p:nvSpPr>
        <p:spPr/>
        <p:txBody>
          <a:bodyPr/>
          <a:lstStyle/>
          <a:p>
            <a:pPr>
              <a:defRPr/>
            </a:pPr>
            <a:fld id="{3459873F-0287-9A4B-A260-FE52D1F3913B}" type="slidenum">
              <a:rPr lang="de-DE"/>
              <a:pPr>
                <a:defRPr/>
              </a:pPr>
              <a:t>58</a:t>
            </a:fld>
            <a:endParaRPr lang="de-DE" dirty="0"/>
          </a:p>
        </p:txBody>
      </p:sp>
      <p:grpSp>
        <p:nvGrpSpPr>
          <p:cNvPr id="6" name="Group 5"/>
          <p:cNvGrpSpPr/>
          <p:nvPr/>
        </p:nvGrpSpPr>
        <p:grpSpPr>
          <a:xfrm>
            <a:off x="158315" y="1091592"/>
            <a:ext cx="3200400" cy="5179640"/>
            <a:chOff x="158315" y="1091592"/>
            <a:chExt cx="3200400" cy="5179640"/>
          </a:xfrm>
        </p:grpSpPr>
        <p:sp>
          <p:nvSpPr>
            <p:cNvPr id="20484" name="Rectangle 4"/>
            <p:cNvSpPr>
              <a:spLocks noChangeArrowheads="1"/>
            </p:cNvSpPr>
            <p:nvPr/>
          </p:nvSpPr>
          <p:spPr bwMode="auto">
            <a:xfrm>
              <a:off x="158315" y="1875296"/>
              <a:ext cx="3200400" cy="3505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0485" name="Oval 5"/>
            <p:cNvSpPr>
              <a:spLocks noChangeArrowheads="1"/>
            </p:cNvSpPr>
            <p:nvPr/>
          </p:nvSpPr>
          <p:spPr bwMode="auto">
            <a:xfrm>
              <a:off x="691715" y="20276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d</a:t>
              </a:r>
            </a:p>
          </p:txBody>
        </p:sp>
        <p:sp>
          <p:nvSpPr>
            <p:cNvPr id="20486" name="Oval 6"/>
            <p:cNvSpPr>
              <a:spLocks noChangeArrowheads="1"/>
            </p:cNvSpPr>
            <p:nvPr/>
          </p:nvSpPr>
          <p:spPr bwMode="auto">
            <a:xfrm>
              <a:off x="691715" y="3094496"/>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20487" name="Oval 7"/>
            <p:cNvSpPr>
              <a:spLocks noChangeArrowheads="1"/>
            </p:cNvSpPr>
            <p:nvPr/>
          </p:nvSpPr>
          <p:spPr bwMode="auto">
            <a:xfrm>
              <a:off x="691715" y="41612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w</a:t>
              </a:r>
            </a:p>
          </p:txBody>
        </p:sp>
        <p:sp>
          <p:nvSpPr>
            <p:cNvPr id="20488" name="Rectangle 8"/>
            <p:cNvSpPr>
              <a:spLocks noChangeArrowheads="1"/>
            </p:cNvSpPr>
            <p:nvPr/>
          </p:nvSpPr>
          <p:spPr bwMode="auto">
            <a:xfrm>
              <a:off x="463115" y="2942096"/>
              <a:ext cx="11430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0489" name="Oval 9"/>
            <p:cNvSpPr>
              <a:spLocks noChangeArrowheads="1"/>
            </p:cNvSpPr>
            <p:nvPr/>
          </p:nvSpPr>
          <p:spPr bwMode="auto">
            <a:xfrm>
              <a:off x="691715" y="55854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p>
          </p:txBody>
        </p:sp>
        <p:sp>
          <p:nvSpPr>
            <p:cNvPr id="20490" name="Line 10"/>
            <p:cNvSpPr>
              <a:spLocks noChangeShapeType="1"/>
            </p:cNvSpPr>
            <p:nvPr/>
          </p:nvSpPr>
          <p:spPr bwMode="auto">
            <a:xfrm flipV="1">
              <a:off x="996515" y="4847096"/>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491" name="Line 11"/>
            <p:cNvSpPr>
              <a:spLocks noChangeShapeType="1"/>
            </p:cNvSpPr>
            <p:nvPr/>
          </p:nvSpPr>
          <p:spPr bwMode="auto">
            <a:xfrm flipH="1">
              <a:off x="1072715" y="2561096"/>
              <a:ext cx="10668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492" name="Line 12"/>
            <p:cNvSpPr>
              <a:spLocks noChangeShapeType="1"/>
            </p:cNvSpPr>
            <p:nvPr/>
          </p:nvSpPr>
          <p:spPr bwMode="auto">
            <a:xfrm>
              <a:off x="996515" y="37802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493" name="Text Box 13"/>
            <p:cNvSpPr txBox="1">
              <a:spLocks noChangeArrowheads="1"/>
            </p:cNvSpPr>
            <p:nvPr/>
          </p:nvSpPr>
          <p:spPr bwMode="auto">
            <a:xfrm>
              <a:off x="2977715" y="5075696"/>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M</a:t>
              </a:r>
            </a:p>
          </p:txBody>
        </p:sp>
        <p:sp>
          <p:nvSpPr>
            <p:cNvPr id="20494" name="Oval 14"/>
            <p:cNvSpPr>
              <a:spLocks noChangeArrowheads="1"/>
            </p:cNvSpPr>
            <p:nvPr/>
          </p:nvSpPr>
          <p:spPr bwMode="auto">
            <a:xfrm>
              <a:off x="2063315" y="2027696"/>
              <a:ext cx="609600" cy="6096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r>
                <a:rPr lang="en-US" sz="2400" baseline="-25000">
                  <a:sym typeface="Symbol" charset="0"/>
                </a:rPr>
                <a:t>d</a:t>
              </a:r>
              <a:endParaRPr lang="en-US" sz="2400" baseline="-25000"/>
            </a:p>
          </p:txBody>
        </p:sp>
        <p:sp>
          <p:nvSpPr>
            <p:cNvPr id="20495" name="Line 15"/>
            <p:cNvSpPr>
              <a:spLocks noChangeShapeType="1"/>
            </p:cNvSpPr>
            <p:nvPr/>
          </p:nvSpPr>
          <p:spPr bwMode="auto">
            <a:xfrm flipH="1">
              <a:off x="1072715" y="27134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496" name="Oval 16"/>
            <p:cNvSpPr>
              <a:spLocks noChangeArrowheads="1"/>
            </p:cNvSpPr>
            <p:nvPr/>
          </p:nvSpPr>
          <p:spPr bwMode="auto">
            <a:xfrm>
              <a:off x="767915" y="1091592"/>
              <a:ext cx="609600" cy="5334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a:latin typeface="Symbol" charset="0"/>
                  <a:sym typeface="Symbol" charset="0"/>
                </a:rPr>
                <a:t></a:t>
              </a:r>
            </a:p>
          </p:txBody>
        </p:sp>
        <p:sp>
          <p:nvSpPr>
            <p:cNvPr id="20497" name="Line 17"/>
            <p:cNvSpPr>
              <a:spLocks noChangeShapeType="1"/>
            </p:cNvSpPr>
            <p:nvPr/>
          </p:nvSpPr>
          <p:spPr bwMode="auto">
            <a:xfrm flipH="1">
              <a:off x="1072715" y="1624992"/>
              <a:ext cx="0" cy="40270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498" name="Text Box 18"/>
            <p:cNvSpPr txBox="1">
              <a:spLocks noChangeArrowheads="1"/>
            </p:cNvSpPr>
            <p:nvPr/>
          </p:nvSpPr>
          <p:spPr bwMode="auto">
            <a:xfrm>
              <a:off x="1301315" y="4694696"/>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N</a:t>
              </a:r>
            </a:p>
          </p:txBody>
        </p:sp>
      </p:grpSp>
      <p:grpSp>
        <p:nvGrpSpPr>
          <p:cNvPr id="7" name="Group 6"/>
          <p:cNvGrpSpPr/>
          <p:nvPr/>
        </p:nvGrpSpPr>
        <p:grpSpPr>
          <a:xfrm>
            <a:off x="1072715" y="2637296"/>
            <a:ext cx="2057400" cy="3633936"/>
            <a:chOff x="1072715" y="2637296"/>
            <a:chExt cx="2057400" cy="3633936"/>
          </a:xfrm>
        </p:grpSpPr>
        <p:sp>
          <p:nvSpPr>
            <p:cNvPr id="20499" name="Rectangle 19"/>
            <p:cNvSpPr>
              <a:spLocks noChangeArrowheads="1"/>
            </p:cNvSpPr>
            <p:nvPr/>
          </p:nvSpPr>
          <p:spPr bwMode="auto">
            <a:xfrm>
              <a:off x="1758515" y="2942096"/>
              <a:ext cx="12192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0500" name="Oval 20"/>
            <p:cNvSpPr>
              <a:spLocks noChangeArrowheads="1"/>
            </p:cNvSpPr>
            <p:nvPr/>
          </p:nvSpPr>
          <p:spPr bwMode="auto">
            <a:xfrm>
              <a:off x="1987115" y="3094496"/>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20501" name="Oval 21"/>
            <p:cNvSpPr>
              <a:spLocks noChangeArrowheads="1"/>
            </p:cNvSpPr>
            <p:nvPr/>
          </p:nvSpPr>
          <p:spPr bwMode="auto">
            <a:xfrm>
              <a:off x="1987115" y="41612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a:t>
              </a:r>
            </a:p>
          </p:txBody>
        </p:sp>
        <p:sp>
          <p:nvSpPr>
            <p:cNvPr id="20502" name="Line 22"/>
            <p:cNvSpPr>
              <a:spLocks noChangeShapeType="1"/>
            </p:cNvSpPr>
            <p:nvPr/>
          </p:nvSpPr>
          <p:spPr bwMode="auto">
            <a:xfrm>
              <a:off x="2291915" y="37802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503" name="Line 23"/>
            <p:cNvSpPr>
              <a:spLocks noChangeShapeType="1"/>
            </p:cNvSpPr>
            <p:nvPr/>
          </p:nvSpPr>
          <p:spPr bwMode="auto">
            <a:xfrm>
              <a:off x="1072715" y="2713496"/>
              <a:ext cx="1219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504" name="Line 24"/>
            <p:cNvSpPr>
              <a:spLocks noChangeShapeType="1"/>
            </p:cNvSpPr>
            <p:nvPr/>
          </p:nvSpPr>
          <p:spPr bwMode="auto">
            <a:xfrm>
              <a:off x="2291915" y="2637296"/>
              <a:ext cx="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505" name="Oval 25"/>
            <p:cNvSpPr>
              <a:spLocks noChangeArrowheads="1"/>
            </p:cNvSpPr>
            <p:nvPr/>
          </p:nvSpPr>
          <p:spPr bwMode="auto">
            <a:xfrm>
              <a:off x="1987115" y="55854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g</a:t>
              </a:r>
            </a:p>
          </p:txBody>
        </p:sp>
        <p:sp>
          <p:nvSpPr>
            <p:cNvPr id="20506" name="Line 26"/>
            <p:cNvSpPr>
              <a:spLocks noChangeShapeType="1"/>
            </p:cNvSpPr>
            <p:nvPr/>
          </p:nvSpPr>
          <p:spPr bwMode="auto">
            <a:xfrm flipV="1">
              <a:off x="2291915" y="4847096"/>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0509" name="Text Box 29"/>
            <p:cNvSpPr txBox="1">
              <a:spLocks noChangeArrowheads="1"/>
            </p:cNvSpPr>
            <p:nvPr/>
          </p:nvSpPr>
          <p:spPr bwMode="auto">
            <a:xfrm>
              <a:off x="2672915" y="4694696"/>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L</a:t>
              </a:r>
            </a:p>
          </p:txBody>
        </p:sp>
      </p:grpSp>
      <p:sp>
        <p:nvSpPr>
          <p:cNvPr id="2" name="Rechteck 1"/>
          <p:cNvSpPr/>
          <p:nvPr/>
        </p:nvSpPr>
        <p:spPr>
          <a:xfrm>
            <a:off x="3059832" y="6069196"/>
            <a:ext cx="3816424" cy="600164"/>
          </a:xfrm>
          <a:prstGeom prst="rect">
            <a:avLst/>
          </a:prstGeom>
        </p:spPr>
        <p:txBody>
          <a:bodyPr wrap="square">
            <a:spAutoFit/>
          </a:bodyPr>
          <a:lstStyle/>
          <a:p>
            <a:r>
              <a:rPr lang="de-DE" sz="1100" dirty="0" smtClean="0">
                <a:solidFill>
                  <a:srgbClr val="0000FF"/>
                </a:solidFill>
              </a:rPr>
              <a:t>D. A. Cohn, </a:t>
            </a:r>
            <a:r>
              <a:rPr lang="de-DE" sz="1100" dirty="0" err="1" smtClean="0">
                <a:solidFill>
                  <a:srgbClr val="0000FF"/>
                </a:solidFill>
              </a:rPr>
              <a:t>Th</a:t>
            </a:r>
            <a:r>
              <a:rPr lang="de-DE" sz="1100" dirty="0" smtClean="0">
                <a:solidFill>
                  <a:srgbClr val="0000FF"/>
                </a:solidFill>
              </a:rPr>
              <a:t>. Hofmann, The </a:t>
            </a:r>
            <a:r>
              <a:rPr lang="de-DE" sz="1100" dirty="0" err="1">
                <a:solidFill>
                  <a:srgbClr val="0000FF"/>
                </a:solidFill>
              </a:rPr>
              <a:t>Missing</a:t>
            </a:r>
            <a:r>
              <a:rPr lang="de-DE" sz="1100" dirty="0">
                <a:solidFill>
                  <a:srgbClr val="0000FF"/>
                </a:solidFill>
              </a:rPr>
              <a:t> Link - A </a:t>
            </a:r>
            <a:r>
              <a:rPr lang="de-DE" sz="1100" dirty="0" err="1">
                <a:solidFill>
                  <a:srgbClr val="0000FF"/>
                </a:solidFill>
              </a:rPr>
              <a:t>Probabilistic</a:t>
            </a:r>
            <a:r>
              <a:rPr lang="de-DE" sz="1100" dirty="0">
                <a:solidFill>
                  <a:srgbClr val="0000FF"/>
                </a:solidFill>
              </a:rPr>
              <a:t> Model of </a:t>
            </a:r>
            <a:r>
              <a:rPr lang="de-DE" sz="1100" dirty="0" err="1">
                <a:solidFill>
                  <a:srgbClr val="0000FF"/>
                </a:solidFill>
              </a:rPr>
              <a:t>Document</a:t>
            </a:r>
            <a:r>
              <a:rPr lang="de-DE" sz="1100" dirty="0">
                <a:solidFill>
                  <a:srgbClr val="0000FF"/>
                </a:solidFill>
              </a:rPr>
              <a:t> Content </a:t>
            </a:r>
            <a:r>
              <a:rPr lang="de-DE" sz="1100" dirty="0" err="1">
                <a:solidFill>
                  <a:srgbClr val="0000FF"/>
                </a:solidFill>
              </a:rPr>
              <a:t>and</a:t>
            </a:r>
            <a:r>
              <a:rPr lang="de-DE" sz="1100" dirty="0">
                <a:solidFill>
                  <a:srgbClr val="0000FF"/>
                </a:solidFill>
              </a:rPr>
              <a:t> Hypertext </a:t>
            </a:r>
            <a:r>
              <a:rPr lang="de-DE" sz="1100" dirty="0" smtClean="0">
                <a:solidFill>
                  <a:srgbClr val="0000FF"/>
                </a:solidFill>
              </a:rPr>
              <a:t>Connectivity, In: </a:t>
            </a:r>
            <a:r>
              <a:rPr lang="de-DE" sz="1100" dirty="0" err="1" smtClean="0">
                <a:solidFill>
                  <a:srgbClr val="0000FF"/>
                </a:solidFill>
              </a:rPr>
              <a:t>Proc</a:t>
            </a:r>
            <a:r>
              <a:rPr lang="de-DE" sz="1100" dirty="0" smtClean="0">
                <a:solidFill>
                  <a:srgbClr val="0000FF"/>
                </a:solidFill>
              </a:rPr>
              <a:t>.</a:t>
            </a:r>
            <a:r>
              <a:rPr lang="de-DE" sz="1100" dirty="0">
                <a:solidFill>
                  <a:srgbClr val="0000FF"/>
                </a:solidFill>
              </a:rPr>
              <a:t> </a:t>
            </a:r>
            <a:r>
              <a:rPr lang="is-IS" sz="1100" dirty="0" smtClean="0">
                <a:solidFill>
                  <a:srgbClr val="0000FF"/>
                </a:solidFill>
              </a:rPr>
              <a:t>NIPS, </a:t>
            </a:r>
            <a:r>
              <a:rPr lang="is-IS" sz="1100" dirty="0">
                <a:solidFill>
                  <a:srgbClr val="0000FF"/>
                </a:solidFill>
              </a:rPr>
              <a:t>pp. 430-</a:t>
            </a:r>
            <a:r>
              <a:rPr lang="is-IS" sz="1100" dirty="0" smtClean="0">
                <a:solidFill>
                  <a:srgbClr val="0000FF"/>
                </a:solidFill>
              </a:rPr>
              <a:t>436, </a:t>
            </a:r>
            <a:r>
              <a:rPr lang="is-IS" sz="1100" b="1" dirty="0" smtClean="0">
                <a:solidFill>
                  <a:srgbClr val="FF0000"/>
                </a:solidFill>
              </a:rPr>
              <a:t>2000</a:t>
            </a:r>
            <a:endParaRPr lang="de-DE" sz="1100" b="1" dirty="0">
              <a:solidFill>
                <a:srgbClr val="FF0000"/>
              </a:solidFill>
            </a:endParaRPr>
          </a:p>
        </p:txBody>
      </p:sp>
    </p:spTree>
    <p:extLst>
      <p:ext uri="{BB962C8B-B14F-4D97-AF65-F5344CB8AC3E}">
        <p14:creationId xmlns:p14="http://schemas.microsoft.com/office/powerpoint/2010/main" val="67169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Hyperlink </a:t>
            </a:r>
            <a:r>
              <a:rPr lang="en-US" dirty="0" smtClean="0"/>
              <a:t>Modeling Using </a:t>
            </a:r>
            <a:r>
              <a:rPr lang="en-US" dirty="0" err="1" smtClean="0"/>
              <a:t>pLSA</a:t>
            </a:r>
            <a:endParaRPr lang="en-US" sz="2400" dirty="0"/>
          </a:p>
        </p:txBody>
      </p:sp>
      <p:sp>
        <p:nvSpPr>
          <p:cNvPr id="2" name="Content Placeholder 1"/>
          <p:cNvSpPr>
            <a:spLocks noGrp="1"/>
          </p:cNvSpPr>
          <p:nvPr>
            <p:ph idx="1"/>
          </p:nvPr>
        </p:nvSpPr>
        <p:spPr>
          <a:xfrm>
            <a:off x="3657600" y="1196975"/>
            <a:ext cx="5029200" cy="4968875"/>
          </a:xfrm>
        </p:spPr>
        <p:txBody>
          <a:bodyPr/>
          <a:lstStyle/>
          <a:p>
            <a:r>
              <a:rPr lang="en-US" dirty="0" err="1" smtClean="0"/>
              <a:t>pLSA</a:t>
            </a:r>
            <a:r>
              <a:rPr lang="en-US" dirty="0" smtClean="0"/>
              <a:t> likelihood</a:t>
            </a:r>
          </a:p>
          <a:p>
            <a:endParaRPr lang="en-US" dirty="0"/>
          </a:p>
          <a:p>
            <a:endParaRPr lang="en-US" dirty="0" smtClean="0"/>
          </a:p>
          <a:p>
            <a:endParaRPr lang="en-US" dirty="0"/>
          </a:p>
          <a:p>
            <a:endParaRPr lang="en-US" dirty="0" smtClean="0"/>
          </a:p>
          <a:p>
            <a:r>
              <a:rPr lang="en-US" dirty="0" smtClean="0"/>
              <a:t>New likelihood</a:t>
            </a:r>
          </a:p>
          <a:p>
            <a:endParaRPr lang="en-US" dirty="0"/>
          </a:p>
          <a:p>
            <a:endParaRPr lang="en-US" dirty="0" smtClean="0"/>
          </a:p>
          <a:p>
            <a:endParaRPr lang="en-US" dirty="0"/>
          </a:p>
          <a:p>
            <a:endParaRPr lang="en-US" dirty="0" smtClean="0"/>
          </a:p>
          <a:p>
            <a:r>
              <a:rPr lang="en-US" dirty="0" smtClean="0"/>
              <a:t>Learning using EM</a:t>
            </a:r>
            <a:endParaRPr lang="en-US" dirty="0"/>
          </a:p>
        </p:txBody>
      </p:sp>
      <p:sp>
        <p:nvSpPr>
          <p:cNvPr id="32" name="Foliennummernplatzhalter 1"/>
          <p:cNvSpPr>
            <a:spLocks noGrp="1"/>
          </p:cNvSpPr>
          <p:nvPr>
            <p:ph type="sldNum" sz="quarter" idx="12"/>
          </p:nvPr>
        </p:nvSpPr>
        <p:spPr/>
        <p:txBody>
          <a:bodyPr/>
          <a:lstStyle/>
          <a:p>
            <a:pPr>
              <a:defRPr/>
            </a:pPr>
            <a:fld id="{3459873F-0287-9A4B-A260-FE52D1F3913B}" type="slidenum">
              <a:rPr lang="de-DE"/>
              <a:pPr>
                <a:defRPr/>
              </a:pPr>
              <a:t>59</a:t>
            </a:fld>
            <a:endParaRPr lang="de-DE" dirty="0"/>
          </a:p>
        </p:txBody>
      </p:sp>
      <mc:AlternateContent xmlns:mc="http://schemas.openxmlformats.org/markup-compatibility/2006" xmlns:a14="http://schemas.microsoft.com/office/drawing/2010/main">
        <mc:Choice Requires="a14">
          <p:sp>
            <p:nvSpPr>
              <p:cNvPr id="3" name="TextBox 2"/>
              <p:cNvSpPr txBox="1"/>
              <p:nvPr/>
            </p:nvSpPr>
            <p:spPr>
              <a:xfrm>
                <a:off x="4073730" y="1690803"/>
                <a:ext cx="3481536" cy="1865575"/>
              </a:xfrm>
              <a:prstGeom prst="rect">
                <a:avLst/>
              </a:prstGeom>
              <a:noFill/>
            </p:spPr>
            <p:txBody>
              <a:bodyPr wrap="square" lIns="0" tIns="0" rIns="0" bIns="0" rtlCol="0">
                <a:spAutoFit/>
              </a:bodyPr>
              <a:lstStyle/>
              <a:p>
                <a:pPr indent="312738">
                  <a:spcAft>
                    <a:spcPts val="1200"/>
                  </a:spcAft>
                </a:pPr>
                <a14:m>
                  <m:oMathPara xmlns:m="http://schemas.openxmlformats.org/officeDocument/2006/math">
                    <m:oMathParaPr>
                      <m:jc m:val="left"/>
                    </m:oMathParaPr>
                    <m:oMath xmlns:m="http://schemas.openxmlformats.org/officeDocument/2006/math">
                      <m:nary>
                        <m:naryPr>
                          <m:chr m:val="∏"/>
                          <m:ctrlPr>
                            <a:rPr lang="is-IS" i="1" smtClean="0">
                              <a:latin typeface="Cambria Math" charset="0"/>
                            </a:rPr>
                          </m:ctrlPr>
                        </m:naryPr>
                        <m:sub>
                          <m:r>
                            <m:rPr>
                              <m:brk m:alnAt="23"/>
                            </m:rPr>
                            <a:rPr lang="de-DE" b="0" i="1" smtClean="0">
                              <a:latin typeface="Cambria Math" charset="0"/>
                            </a:rPr>
                            <m:t>𝑑</m:t>
                          </m:r>
                          <m:r>
                            <a:rPr lang="de-DE" b="0" i="1" smtClean="0">
                              <a:latin typeface="Cambria Math" charset="0"/>
                            </a:rPr>
                            <m:t>=1</m:t>
                          </m:r>
                        </m:sub>
                        <m:sup>
                          <m:r>
                            <a:rPr lang="de-DE" b="0" i="1" smtClean="0">
                              <a:latin typeface="Cambria Math" charset="0"/>
                            </a:rPr>
                            <m:t>𝑀</m:t>
                          </m:r>
                        </m:sup>
                        <m:e>
                          <m:r>
                            <a:rPr lang="de-DE" b="0" i="1" smtClean="0">
                              <a:latin typeface="Cambria Math" charset="0"/>
                            </a:rPr>
                            <m:t>𝑃</m:t>
                          </m:r>
                          <m:d>
                            <m:dPr>
                              <m:ctrlPr>
                                <a:rPr lang="de-DE" b="0" i="1" smtClean="0">
                                  <a:latin typeface="Cambria Math" charset="0"/>
                                </a:rPr>
                              </m:ctrlPr>
                            </m:dPr>
                            <m:e>
                              <m:sSub>
                                <m:sSubPr>
                                  <m:ctrlPr>
                                    <a:rPr lang="de-DE" b="0" i="1" smtClean="0">
                                      <a:latin typeface="Cambria Math" charset="0"/>
                                    </a:rPr>
                                  </m:ctrlPr>
                                </m:sSubPr>
                                <m:e>
                                  <m:r>
                                    <a:rPr lang="de-DE" b="0" i="1" smtClean="0">
                                      <a:latin typeface="Cambria Math" charset="0"/>
                                    </a:rPr>
                                    <m:t>𝑤</m:t>
                                  </m:r>
                                </m:e>
                                <m:sub>
                                  <m:r>
                                    <a:rPr lang="de-DE" b="0" i="1" smtClean="0">
                                      <a:latin typeface="Cambria Math" charset="0"/>
                                    </a:rPr>
                                    <m:t>1</m:t>
                                  </m:r>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𝑤</m:t>
                                  </m:r>
                                </m:e>
                                <m:sub>
                                  <m:sSub>
                                    <m:sSubPr>
                                      <m:ctrlPr>
                                        <a:rPr lang="de-DE" b="0" i="1" smtClean="0">
                                          <a:latin typeface="Cambria Math" charset="0"/>
                                        </a:rPr>
                                      </m:ctrlPr>
                                    </m:sSubPr>
                                    <m:e>
                                      <m:r>
                                        <a:rPr lang="de-DE" b="0" i="1" smtClean="0">
                                          <a:latin typeface="Cambria Math" charset="0"/>
                                        </a:rPr>
                                        <m:t>𝑁</m:t>
                                      </m:r>
                                    </m:e>
                                    <m:sub>
                                      <m:r>
                                        <a:rPr lang="de-DE" b="0" i="1" smtClean="0">
                                          <a:latin typeface="Cambria Math" charset="0"/>
                                        </a:rPr>
                                        <m:t>𝑑</m:t>
                                      </m:r>
                                    </m:sub>
                                  </m:sSub>
                                </m:sub>
                              </m:sSub>
                              <m:r>
                                <a:rPr lang="de-DE" b="0" i="1" smtClean="0">
                                  <a:latin typeface="Cambria Math" charset="0"/>
                                </a:rPr>
                                <m:t>,</m:t>
                              </m:r>
                              <m:r>
                                <a:rPr lang="de-DE" b="0" i="1" smtClean="0">
                                  <a:latin typeface="Cambria Math" charset="0"/>
                                </a:rPr>
                                <m:t>𝑑</m:t>
                              </m:r>
                            </m:e>
                            <m:e>
                              <m:r>
                                <a:rPr lang="de-DE" b="0" i="1" smtClean="0">
                                  <a:latin typeface="Cambria Math" charset="0"/>
                                </a:rPr>
                                <m:t>𝜃</m:t>
                              </m:r>
                              <m:r>
                                <a:rPr lang="de-DE" b="0" i="1" smtClean="0">
                                  <a:latin typeface="Cambria Math" charset="0"/>
                                </a:rPr>
                                <m:t>,</m:t>
                              </m:r>
                              <m:r>
                                <a:rPr lang="de-DE" b="0" i="1" smtClean="0">
                                  <a:latin typeface="Cambria Math" charset="0"/>
                                </a:rPr>
                                <m:t>𝛽</m:t>
                              </m:r>
                              <m:r>
                                <a:rPr lang="de-DE" b="0" i="1" smtClean="0">
                                  <a:latin typeface="Cambria Math" charset="0"/>
                                </a:rPr>
                                <m:t>,</m:t>
                              </m:r>
                              <m:r>
                                <a:rPr lang="de-DE" b="0" i="1" smtClean="0">
                                  <a:latin typeface="Cambria Math" charset="0"/>
                                </a:rPr>
                                <m:t>𝜋</m:t>
                              </m:r>
                            </m:e>
                          </m:d>
                        </m:e>
                      </m:nary>
                    </m:oMath>
                  </m:oMathPara>
                </a14:m>
                <a:endParaRPr lang="de-DE" i="1" dirty="0" smtClean="0">
                  <a:latin typeface="Cambria Math" charset="0"/>
                </a:endParaRPr>
              </a:p>
              <a:p>
                <a:pPr indent="14288">
                  <a:spcAft>
                    <a:spcPts val="1200"/>
                  </a:spcAft>
                </a:pPr>
                <a14:m>
                  <m:oMathPara xmlns:m="http://schemas.openxmlformats.org/officeDocument/2006/math">
                    <m:oMathParaPr>
                      <m:jc m:val="left"/>
                    </m:oMathParaPr>
                    <m:oMath xmlns:m="http://schemas.openxmlformats.org/officeDocument/2006/math">
                      <m:r>
                        <a:rPr lang="de-DE" i="1">
                          <a:latin typeface="Cambria Math" charset="0"/>
                        </a:rPr>
                        <m:t>= </m:t>
                      </m:r>
                      <m:nary>
                        <m:naryPr>
                          <m:chr m:val="∏"/>
                          <m:ctrlPr>
                            <a:rPr lang="is-IS" i="1">
                              <a:latin typeface="Cambria Math" charset="0"/>
                            </a:rPr>
                          </m:ctrlPr>
                        </m:naryPr>
                        <m:sub>
                          <m:r>
                            <m:rPr>
                              <m:brk m:alnAt="23"/>
                            </m:rPr>
                            <a:rPr lang="de-DE" i="1">
                              <a:latin typeface="Cambria Math" charset="0"/>
                            </a:rPr>
                            <m:t>𝑑</m:t>
                          </m:r>
                          <m:r>
                            <a:rPr lang="de-DE" i="1">
                              <a:latin typeface="Cambria Math" charset="0"/>
                            </a:rPr>
                            <m:t>=1</m:t>
                          </m:r>
                        </m:sub>
                        <m:sup>
                          <m:r>
                            <a:rPr lang="de-DE" i="1">
                              <a:latin typeface="Cambria Math" charset="0"/>
                            </a:rPr>
                            <m:t>𝑀</m:t>
                          </m:r>
                        </m:sup>
                        <m:e>
                          <m:sSub>
                            <m:sSubPr>
                              <m:ctrlPr>
                                <a:rPr lang="de-DE" i="1">
                                  <a:latin typeface="Cambria Math" charset="0"/>
                                </a:rPr>
                              </m:ctrlPr>
                            </m:sSubPr>
                            <m:e>
                              <m:r>
                                <a:rPr lang="de-DE" i="1">
                                  <a:latin typeface="Cambria Math" charset="0"/>
                                </a:rPr>
                                <m:t>𝜋</m:t>
                              </m:r>
                            </m:e>
                            <m:sub>
                              <m:r>
                                <a:rPr lang="de-DE" i="1">
                                  <a:latin typeface="Cambria Math" charset="0"/>
                                </a:rPr>
                                <m:t>𝑑</m:t>
                              </m:r>
                            </m:sub>
                          </m:sSub>
                          <m:d>
                            <m:dPr>
                              <m:ctrlPr>
                                <a:rPr lang="is-IS" i="1" smtClean="0">
                                  <a:latin typeface="Cambria Math" charset="0"/>
                                </a:rPr>
                              </m:ctrlPr>
                            </m:dPr>
                            <m:e>
                              <m:nary>
                                <m:naryPr>
                                  <m:chr m:val="∏"/>
                                  <m:ctrlPr>
                                    <a:rPr lang="is-IS" i="1">
                                      <a:latin typeface="Cambria Math" charset="0"/>
                                    </a:rPr>
                                  </m:ctrlPr>
                                </m:naryPr>
                                <m:sub>
                                  <m:r>
                                    <m:rPr>
                                      <m:brk m:alnAt="23"/>
                                    </m:rPr>
                                    <a:rPr lang="de-DE" i="1">
                                      <a:latin typeface="Cambria Math" charset="0"/>
                                    </a:rPr>
                                    <m:t>𝑖</m:t>
                                  </m:r>
                                  <m:r>
                                    <a:rPr lang="de-DE" i="1">
                                      <a:latin typeface="Cambria Math" charset="0"/>
                                    </a:rPr>
                                    <m:t>=1</m:t>
                                  </m:r>
                                </m:sub>
                                <m:sup>
                                  <m:sSub>
                                    <m:sSubPr>
                                      <m:ctrlPr>
                                        <a:rPr lang="de-DE" i="1">
                                          <a:latin typeface="Cambria Math" charset="0"/>
                                        </a:rPr>
                                      </m:ctrlPr>
                                    </m:sSubPr>
                                    <m:e>
                                      <m:r>
                                        <a:rPr lang="de-DE" i="1">
                                          <a:latin typeface="Cambria Math" charset="0"/>
                                        </a:rPr>
                                        <m:t>𝑁</m:t>
                                      </m:r>
                                    </m:e>
                                    <m:sub>
                                      <m:r>
                                        <a:rPr lang="de-DE" i="1">
                                          <a:latin typeface="Cambria Math" charset="0"/>
                                        </a:rPr>
                                        <m:t>𝑑</m:t>
                                      </m:r>
                                    </m:sub>
                                  </m:sSub>
                                </m:sup>
                                <m:e>
                                  <m:nary>
                                    <m:naryPr>
                                      <m:chr m:val="∑"/>
                                      <m:ctrlPr>
                                        <a:rPr lang="is-IS" i="1">
                                          <a:latin typeface="Cambria Math" charset="0"/>
                                        </a:rPr>
                                      </m:ctrlPr>
                                    </m:naryPr>
                                    <m:sub>
                                      <m:r>
                                        <m:rPr>
                                          <m:brk m:alnAt="23"/>
                                        </m:rPr>
                                        <a:rPr lang="de-DE" i="1">
                                          <a:latin typeface="Cambria Math" charset="0"/>
                                        </a:rPr>
                                        <m:t>𝑘</m:t>
                                      </m:r>
                                      <m:r>
                                        <a:rPr lang="de-DE" i="1">
                                          <a:latin typeface="Cambria Math" charset="0"/>
                                        </a:rPr>
                                        <m:t>=1</m:t>
                                      </m:r>
                                    </m:sub>
                                    <m:sup>
                                      <m:r>
                                        <a:rPr lang="de-DE" i="1">
                                          <a:latin typeface="Cambria Math" charset="0"/>
                                        </a:rPr>
                                        <m:t>𝐾</m:t>
                                      </m:r>
                                    </m:sup>
                                    <m:e>
                                      <m:sSub>
                                        <m:sSubPr>
                                          <m:ctrlPr>
                                            <a:rPr lang="de-DE" i="1">
                                              <a:latin typeface="Cambria Math" charset="0"/>
                                            </a:rPr>
                                          </m:ctrlPr>
                                        </m:sSubPr>
                                        <m:e>
                                          <m:r>
                                            <a:rPr lang="de-DE" i="1">
                                              <a:latin typeface="Cambria Math" charset="0"/>
                                            </a:rPr>
                                            <m:t>𝜃</m:t>
                                          </m:r>
                                        </m:e>
                                        <m:sub>
                                          <m:r>
                                            <a:rPr lang="de-DE" i="1">
                                              <a:latin typeface="Cambria Math" charset="0"/>
                                            </a:rPr>
                                            <m:t>𝑑𝑘</m:t>
                                          </m:r>
                                        </m:sub>
                                      </m:sSub>
                                      <m:sSub>
                                        <m:sSubPr>
                                          <m:ctrlPr>
                                            <a:rPr lang="de-DE" i="1">
                                              <a:latin typeface="Cambria Math" charset="0"/>
                                            </a:rPr>
                                          </m:ctrlPr>
                                        </m:sSubPr>
                                        <m:e>
                                          <m:r>
                                            <a:rPr lang="de-DE" i="1">
                                              <a:latin typeface="Cambria Math" charset="0"/>
                                            </a:rPr>
                                            <m:t>𝛽</m:t>
                                          </m:r>
                                        </m:e>
                                        <m:sub>
                                          <m:r>
                                            <a:rPr lang="de-DE" i="1">
                                              <a:latin typeface="Cambria Math" charset="0"/>
                                            </a:rPr>
                                            <m:t>𝑘</m:t>
                                          </m:r>
                                          <m:sSub>
                                            <m:sSubPr>
                                              <m:ctrlPr>
                                                <a:rPr lang="de-DE" i="1">
                                                  <a:latin typeface="Cambria Math" charset="0"/>
                                                </a:rPr>
                                              </m:ctrlPr>
                                            </m:sSubPr>
                                            <m:e>
                                              <m:r>
                                                <a:rPr lang="de-DE" i="1">
                                                  <a:latin typeface="Cambria Math" charset="0"/>
                                                </a:rPr>
                                                <m:t>𝑤</m:t>
                                              </m:r>
                                            </m:e>
                                            <m:sub>
                                              <m:r>
                                                <a:rPr lang="de-DE" i="1">
                                                  <a:latin typeface="Cambria Math" charset="0"/>
                                                </a:rPr>
                                                <m:t>𝑛</m:t>
                                              </m:r>
                                            </m:sub>
                                          </m:sSub>
                                        </m:sub>
                                      </m:sSub>
                                    </m:e>
                                  </m:nary>
                                </m:e>
                              </m:nary>
                            </m:e>
                          </m:d>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073730" y="1690803"/>
                <a:ext cx="3481536" cy="18655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73730" y="4050206"/>
                <a:ext cx="4816877" cy="1978362"/>
              </a:xfrm>
              <a:prstGeom prst="rect">
                <a:avLst/>
              </a:prstGeom>
              <a:noFill/>
            </p:spPr>
            <p:txBody>
              <a:bodyPr wrap="square" lIns="0" tIns="0" rIns="0" bIns="0" rtlCol="0">
                <a:spAutoFit/>
              </a:bodyPr>
              <a:lstStyle/>
              <a:p>
                <a:pPr indent="312738">
                  <a:spcAft>
                    <a:spcPts val="1200"/>
                  </a:spcAft>
                </a:pPr>
                <a14:m>
                  <m:oMathPara xmlns:m="http://schemas.openxmlformats.org/officeDocument/2006/math">
                    <m:oMathParaPr>
                      <m:jc m:val="left"/>
                    </m:oMathParaPr>
                    <m:oMath xmlns:m="http://schemas.openxmlformats.org/officeDocument/2006/math">
                      <m:nary>
                        <m:naryPr>
                          <m:chr m:val="∏"/>
                          <m:ctrlPr>
                            <a:rPr lang="is-IS" i="1" smtClean="0">
                              <a:latin typeface="Cambria Math" charset="0"/>
                            </a:rPr>
                          </m:ctrlPr>
                        </m:naryPr>
                        <m:sub>
                          <m:r>
                            <m:rPr>
                              <m:brk m:alnAt="23"/>
                            </m:rPr>
                            <a:rPr lang="de-DE" b="0" i="1" smtClean="0">
                              <a:latin typeface="Cambria Math" charset="0"/>
                            </a:rPr>
                            <m:t>𝑑</m:t>
                          </m:r>
                          <m:r>
                            <a:rPr lang="de-DE" b="0" i="1" smtClean="0">
                              <a:latin typeface="Cambria Math" charset="0"/>
                            </a:rPr>
                            <m:t>=1</m:t>
                          </m:r>
                        </m:sub>
                        <m:sup>
                          <m:r>
                            <a:rPr lang="de-DE" b="0" i="1" smtClean="0">
                              <a:latin typeface="Cambria Math" charset="0"/>
                            </a:rPr>
                            <m:t>𝑀</m:t>
                          </m:r>
                        </m:sup>
                        <m:e>
                          <m:r>
                            <a:rPr lang="de-DE" b="0" i="1" smtClean="0">
                              <a:latin typeface="Cambria Math" charset="0"/>
                            </a:rPr>
                            <m:t>𝑃</m:t>
                          </m:r>
                          <m:d>
                            <m:dPr>
                              <m:ctrlPr>
                                <a:rPr lang="de-DE" b="0" i="1" smtClean="0">
                                  <a:latin typeface="Cambria Math" charset="0"/>
                                </a:rPr>
                              </m:ctrlPr>
                            </m:dPr>
                            <m:e>
                              <m:sSub>
                                <m:sSubPr>
                                  <m:ctrlPr>
                                    <a:rPr lang="de-DE" b="0" i="1" smtClean="0">
                                      <a:latin typeface="Cambria Math" charset="0"/>
                                    </a:rPr>
                                  </m:ctrlPr>
                                </m:sSubPr>
                                <m:e>
                                  <m:r>
                                    <a:rPr lang="de-DE" b="0" i="1" smtClean="0">
                                      <a:latin typeface="Cambria Math" charset="0"/>
                                    </a:rPr>
                                    <m:t>𝑤</m:t>
                                  </m:r>
                                </m:e>
                                <m:sub>
                                  <m:r>
                                    <a:rPr lang="de-DE" b="0" i="1" smtClean="0">
                                      <a:latin typeface="Cambria Math" charset="0"/>
                                    </a:rPr>
                                    <m:t>1</m:t>
                                  </m:r>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𝑤</m:t>
                                  </m:r>
                                </m:e>
                                <m:sub>
                                  <m:sSub>
                                    <m:sSubPr>
                                      <m:ctrlPr>
                                        <a:rPr lang="de-DE" b="0" i="1" smtClean="0">
                                          <a:latin typeface="Cambria Math" charset="0"/>
                                        </a:rPr>
                                      </m:ctrlPr>
                                    </m:sSubPr>
                                    <m:e>
                                      <m:r>
                                        <a:rPr lang="de-DE" b="0" i="1" smtClean="0">
                                          <a:latin typeface="Cambria Math" charset="0"/>
                                        </a:rPr>
                                        <m:t>𝑁</m:t>
                                      </m:r>
                                    </m:e>
                                    <m:sub>
                                      <m:r>
                                        <a:rPr lang="de-DE" b="0" i="1" smtClean="0">
                                          <a:latin typeface="Cambria Math" charset="0"/>
                                        </a:rPr>
                                        <m:t>𝑑</m:t>
                                      </m:r>
                                    </m:sub>
                                  </m:sSub>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𝑐</m:t>
                                  </m:r>
                                </m:e>
                                <m:sub>
                                  <m:r>
                                    <a:rPr lang="de-DE" b="0" i="1" smtClean="0">
                                      <a:latin typeface="Cambria Math" charset="0"/>
                                    </a:rPr>
                                    <m:t>1</m:t>
                                  </m:r>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𝑐</m:t>
                                  </m:r>
                                </m:e>
                                <m:sub>
                                  <m:sSub>
                                    <m:sSubPr>
                                      <m:ctrlPr>
                                        <a:rPr lang="de-DE" b="0" i="1" smtClean="0">
                                          <a:latin typeface="Cambria Math" charset="0"/>
                                        </a:rPr>
                                      </m:ctrlPr>
                                    </m:sSubPr>
                                    <m:e>
                                      <m:r>
                                        <a:rPr lang="de-DE" b="0" i="1" smtClean="0">
                                          <a:latin typeface="Cambria Math" charset="0"/>
                                        </a:rPr>
                                        <m:t>𝐿</m:t>
                                      </m:r>
                                    </m:e>
                                    <m:sub>
                                      <m:r>
                                        <a:rPr lang="de-DE" b="0" i="1" smtClean="0">
                                          <a:latin typeface="Cambria Math" charset="0"/>
                                        </a:rPr>
                                        <m:t>𝑑</m:t>
                                      </m:r>
                                    </m:sub>
                                  </m:sSub>
                                </m:sub>
                              </m:sSub>
                              <m:r>
                                <a:rPr lang="de-DE" b="0" i="1" smtClean="0">
                                  <a:latin typeface="Cambria Math" charset="0"/>
                                </a:rPr>
                                <m:t>,</m:t>
                              </m:r>
                              <m:r>
                                <a:rPr lang="de-DE" b="0" i="1" smtClean="0">
                                  <a:latin typeface="Cambria Math" charset="0"/>
                                </a:rPr>
                                <m:t>𝑑</m:t>
                              </m:r>
                            </m:e>
                            <m:e>
                              <m:r>
                                <a:rPr lang="de-DE" b="0" i="1" smtClean="0">
                                  <a:latin typeface="Cambria Math" charset="0"/>
                                </a:rPr>
                                <m:t>𝜃</m:t>
                              </m:r>
                              <m:r>
                                <a:rPr lang="de-DE" b="0" i="1" smtClean="0">
                                  <a:latin typeface="Cambria Math" charset="0"/>
                                </a:rPr>
                                <m:t>,</m:t>
                              </m:r>
                              <m:r>
                                <a:rPr lang="de-DE" b="0" i="1" smtClean="0">
                                  <a:latin typeface="Cambria Math" charset="0"/>
                                </a:rPr>
                                <m:t>𝛽</m:t>
                              </m:r>
                              <m:r>
                                <a:rPr lang="de-DE" b="0" i="1" smtClean="0">
                                  <a:latin typeface="Cambria Math" charset="0"/>
                                </a:rPr>
                                <m:t>,</m:t>
                              </m:r>
                              <m:r>
                                <a:rPr lang="de-DE" b="0" i="1" smtClean="0">
                                  <a:latin typeface="Cambria Math" charset="0"/>
                                </a:rPr>
                                <m:t>𝛾</m:t>
                              </m:r>
                              <m:r>
                                <a:rPr lang="de-DE" b="0" i="1" smtClean="0">
                                  <a:latin typeface="Cambria Math" charset="0"/>
                                </a:rPr>
                                <m:t>,</m:t>
                              </m:r>
                              <m:r>
                                <a:rPr lang="de-DE" b="0" i="1" smtClean="0">
                                  <a:latin typeface="Cambria Math" charset="0"/>
                                </a:rPr>
                                <m:t>𝜋</m:t>
                              </m:r>
                            </m:e>
                          </m:d>
                        </m:e>
                      </m:nary>
                    </m:oMath>
                  </m:oMathPara>
                </a14:m>
                <a:endParaRPr lang="de-DE" i="1" dirty="0" smtClean="0">
                  <a:latin typeface="Cambria Math" charset="0"/>
                </a:endParaRPr>
              </a:p>
              <a:p>
                <a:pPr indent="14288">
                  <a:spcAft>
                    <a:spcPts val="1200"/>
                  </a:spcAft>
                </a:pPr>
                <a14:m>
                  <m:oMathPara xmlns:m="http://schemas.openxmlformats.org/officeDocument/2006/math">
                    <m:oMathParaPr>
                      <m:jc m:val="left"/>
                    </m:oMathParaPr>
                    <m:oMath xmlns:m="http://schemas.openxmlformats.org/officeDocument/2006/math">
                      <m:r>
                        <a:rPr lang="de-DE" i="1">
                          <a:latin typeface="Cambria Math" charset="0"/>
                        </a:rPr>
                        <m:t>= </m:t>
                      </m:r>
                      <m:nary>
                        <m:naryPr>
                          <m:chr m:val="∏"/>
                          <m:ctrlPr>
                            <a:rPr lang="is-IS" i="1">
                              <a:latin typeface="Cambria Math" charset="0"/>
                            </a:rPr>
                          </m:ctrlPr>
                        </m:naryPr>
                        <m:sub>
                          <m:r>
                            <m:rPr>
                              <m:brk m:alnAt="23"/>
                            </m:rPr>
                            <a:rPr lang="de-DE" i="1">
                              <a:latin typeface="Cambria Math" charset="0"/>
                            </a:rPr>
                            <m:t>𝑑</m:t>
                          </m:r>
                          <m:r>
                            <a:rPr lang="de-DE" i="1">
                              <a:latin typeface="Cambria Math" charset="0"/>
                            </a:rPr>
                            <m:t>=1</m:t>
                          </m:r>
                        </m:sub>
                        <m:sup>
                          <m:r>
                            <a:rPr lang="de-DE" i="1">
                              <a:latin typeface="Cambria Math" charset="0"/>
                            </a:rPr>
                            <m:t>𝑀</m:t>
                          </m:r>
                        </m:sup>
                        <m:e>
                          <m:sSub>
                            <m:sSubPr>
                              <m:ctrlPr>
                                <a:rPr lang="de-DE" i="1">
                                  <a:latin typeface="Cambria Math" charset="0"/>
                                </a:rPr>
                              </m:ctrlPr>
                            </m:sSubPr>
                            <m:e>
                              <m:r>
                                <a:rPr lang="de-DE" i="1">
                                  <a:latin typeface="Cambria Math" charset="0"/>
                                </a:rPr>
                                <m:t>𝜋</m:t>
                              </m:r>
                            </m:e>
                            <m:sub>
                              <m:r>
                                <a:rPr lang="de-DE" i="1">
                                  <a:latin typeface="Cambria Math" charset="0"/>
                                </a:rPr>
                                <m:t>𝑑</m:t>
                              </m:r>
                            </m:sub>
                          </m:sSub>
                          <m:d>
                            <m:dPr>
                              <m:ctrlPr>
                                <a:rPr lang="is-IS" i="1">
                                  <a:latin typeface="Cambria Math" charset="0"/>
                                </a:rPr>
                              </m:ctrlPr>
                            </m:dPr>
                            <m:e>
                              <m:nary>
                                <m:naryPr>
                                  <m:chr m:val="∏"/>
                                  <m:ctrlPr>
                                    <a:rPr lang="is-IS" i="1">
                                      <a:latin typeface="Cambria Math" charset="0"/>
                                    </a:rPr>
                                  </m:ctrlPr>
                                </m:naryPr>
                                <m:sub>
                                  <m:r>
                                    <m:rPr>
                                      <m:brk m:alnAt="23"/>
                                    </m:rPr>
                                    <a:rPr lang="de-DE" i="1">
                                      <a:latin typeface="Cambria Math" charset="0"/>
                                    </a:rPr>
                                    <m:t>𝑖</m:t>
                                  </m:r>
                                  <m:r>
                                    <a:rPr lang="de-DE" i="1">
                                      <a:latin typeface="Cambria Math" charset="0"/>
                                    </a:rPr>
                                    <m:t>=1</m:t>
                                  </m:r>
                                </m:sub>
                                <m:sup>
                                  <m:sSub>
                                    <m:sSubPr>
                                      <m:ctrlPr>
                                        <a:rPr lang="de-DE" i="1">
                                          <a:latin typeface="Cambria Math" charset="0"/>
                                        </a:rPr>
                                      </m:ctrlPr>
                                    </m:sSubPr>
                                    <m:e>
                                      <m:r>
                                        <a:rPr lang="de-DE" i="1">
                                          <a:latin typeface="Cambria Math" charset="0"/>
                                        </a:rPr>
                                        <m:t>𝑁</m:t>
                                      </m:r>
                                    </m:e>
                                    <m:sub>
                                      <m:r>
                                        <a:rPr lang="de-DE" i="1">
                                          <a:latin typeface="Cambria Math" charset="0"/>
                                        </a:rPr>
                                        <m:t>𝑑</m:t>
                                      </m:r>
                                    </m:sub>
                                  </m:sSub>
                                </m:sup>
                                <m:e>
                                  <m:nary>
                                    <m:naryPr>
                                      <m:chr m:val="∑"/>
                                      <m:ctrlPr>
                                        <a:rPr lang="is-IS" i="1">
                                          <a:latin typeface="Cambria Math" charset="0"/>
                                        </a:rPr>
                                      </m:ctrlPr>
                                    </m:naryPr>
                                    <m:sub>
                                      <m:r>
                                        <m:rPr>
                                          <m:brk m:alnAt="23"/>
                                        </m:rPr>
                                        <a:rPr lang="de-DE" i="1">
                                          <a:latin typeface="Cambria Math" charset="0"/>
                                        </a:rPr>
                                        <m:t>𝑘</m:t>
                                      </m:r>
                                      <m:r>
                                        <a:rPr lang="de-DE" i="1">
                                          <a:latin typeface="Cambria Math" charset="0"/>
                                        </a:rPr>
                                        <m:t>=1</m:t>
                                      </m:r>
                                    </m:sub>
                                    <m:sup>
                                      <m:r>
                                        <a:rPr lang="de-DE" i="1">
                                          <a:latin typeface="Cambria Math" charset="0"/>
                                        </a:rPr>
                                        <m:t>𝐾</m:t>
                                      </m:r>
                                    </m:sup>
                                    <m:e>
                                      <m:sSub>
                                        <m:sSubPr>
                                          <m:ctrlPr>
                                            <a:rPr lang="de-DE" i="1">
                                              <a:latin typeface="Cambria Math" charset="0"/>
                                            </a:rPr>
                                          </m:ctrlPr>
                                        </m:sSubPr>
                                        <m:e>
                                          <m:r>
                                            <a:rPr lang="de-DE" i="1">
                                              <a:latin typeface="Cambria Math" charset="0"/>
                                            </a:rPr>
                                            <m:t>𝜃</m:t>
                                          </m:r>
                                        </m:e>
                                        <m:sub>
                                          <m:r>
                                            <a:rPr lang="de-DE" i="1">
                                              <a:latin typeface="Cambria Math" charset="0"/>
                                            </a:rPr>
                                            <m:t>𝑑𝑘</m:t>
                                          </m:r>
                                        </m:sub>
                                      </m:sSub>
                                      <m:sSub>
                                        <m:sSubPr>
                                          <m:ctrlPr>
                                            <a:rPr lang="de-DE" i="1">
                                              <a:latin typeface="Cambria Math" charset="0"/>
                                            </a:rPr>
                                          </m:ctrlPr>
                                        </m:sSubPr>
                                        <m:e>
                                          <m:r>
                                            <a:rPr lang="de-DE" i="1">
                                              <a:latin typeface="Cambria Math" charset="0"/>
                                            </a:rPr>
                                            <m:t>𝛽</m:t>
                                          </m:r>
                                        </m:e>
                                        <m:sub>
                                          <m:r>
                                            <a:rPr lang="de-DE" i="1">
                                              <a:latin typeface="Cambria Math" charset="0"/>
                                            </a:rPr>
                                            <m:t>𝑘</m:t>
                                          </m:r>
                                          <m:sSub>
                                            <m:sSubPr>
                                              <m:ctrlPr>
                                                <a:rPr lang="de-DE" i="1">
                                                  <a:latin typeface="Cambria Math" charset="0"/>
                                                </a:rPr>
                                              </m:ctrlPr>
                                            </m:sSubPr>
                                            <m:e>
                                              <m:r>
                                                <a:rPr lang="de-DE" i="1">
                                                  <a:latin typeface="Cambria Math" charset="0"/>
                                                </a:rPr>
                                                <m:t>𝑤</m:t>
                                              </m:r>
                                            </m:e>
                                            <m:sub>
                                              <m:r>
                                                <a:rPr lang="de-DE" i="1">
                                                  <a:latin typeface="Cambria Math" charset="0"/>
                                                </a:rPr>
                                                <m:t>𝑛</m:t>
                                              </m:r>
                                            </m:sub>
                                          </m:sSub>
                                        </m:sub>
                                      </m:sSub>
                                    </m:e>
                                  </m:nary>
                                </m:e>
                              </m:nary>
                            </m:e>
                          </m:d>
                          <m:d>
                            <m:dPr>
                              <m:ctrlPr>
                                <a:rPr lang="is-IS" i="1">
                                  <a:latin typeface="Cambria Math" charset="0"/>
                                </a:rPr>
                              </m:ctrlPr>
                            </m:dPr>
                            <m:e>
                              <m:nary>
                                <m:naryPr>
                                  <m:chr m:val="∏"/>
                                  <m:ctrlPr>
                                    <a:rPr lang="is-IS" i="1">
                                      <a:latin typeface="Cambria Math" charset="0"/>
                                    </a:rPr>
                                  </m:ctrlPr>
                                </m:naryPr>
                                <m:sub>
                                  <m:r>
                                    <a:rPr lang="de-DE" b="0" i="1" smtClean="0">
                                      <a:latin typeface="Cambria Math" charset="0"/>
                                    </a:rPr>
                                    <m:t>𝑗</m:t>
                                  </m:r>
                                  <m:r>
                                    <a:rPr lang="de-DE" i="1">
                                      <a:latin typeface="Cambria Math" charset="0"/>
                                    </a:rPr>
                                    <m:t>=1</m:t>
                                  </m:r>
                                </m:sub>
                                <m:sup>
                                  <m:sSub>
                                    <m:sSubPr>
                                      <m:ctrlPr>
                                        <a:rPr lang="de-DE" i="1">
                                          <a:latin typeface="Cambria Math" charset="0"/>
                                        </a:rPr>
                                      </m:ctrlPr>
                                    </m:sSubPr>
                                    <m:e>
                                      <m:r>
                                        <a:rPr lang="de-DE" b="0" i="1" smtClean="0">
                                          <a:latin typeface="Cambria Math" charset="0"/>
                                        </a:rPr>
                                        <m:t>𝐿</m:t>
                                      </m:r>
                                    </m:e>
                                    <m:sub>
                                      <m:r>
                                        <a:rPr lang="de-DE" i="1">
                                          <a:latin typeface="Cambria Math" charset="0"/>
                                        </a:rPr>
                                        <m:t>𝑑</m:t>
                                      </m:r>
                                    </m:sub>
                                  </m:sSub>
                                </m:sup>
                                <m:e>
                                  <m:nary>
                                    <m:naryPr>
                                      <m:chr m:val="∑"/>
                                      <m:ctrlPr>
                                        <a:rPr lang="is-IS" i="1">
                                          <a:latin typeface="Cambria Math" charset="0"/>
                                        </a:rPr>
                                      </m:ctrlPr>
                                    </m:naryPr>
                                    <m:sub>
                                      <m:r>
                                        <m:rPr>
                                          <m:brk m:alnAt="23"/>
                                        </m:rPr>
                                        <a:rPr lang="de-DE" i="1">
                                          <a:latin typeface="Cambria Math" charset="0"/>
                                        </a:rPr>
                                        <m:t>𝑘</m:t>
                                      </m:r>
                                      <m:r>
                                        <a:rPr lang="de-DE" i="1">
                                          <a:latin typeface="Cambria Math" charset="0"/>
                                        </a:rPr>
                                        <m:t>=1</m:t>
                                      </m:r>
                                    </m:sub>
                                    <m:sup>
                                      <m:r>
                                        <a:rPr lang="de-DE" i="1">
                                          <a:latin typeface="Cambria Math" charset="0"/>
                                        </a:rPr>
                                        <m:t>𝐾</m:t>
                                      </m:r>
                                    </m:sup>
                                    <m:e>
                                      <m:sSub>
                                        <m:sSubPr>
                                          <m:ctrlPr>
                                            <a:rPr lang="de-DE" i="1">
                                              <a:latin typeface="Cambria Math" charset="0"/>
                                            </a:rPr>
                                          </m:ctrlPr>
                                        </m:sSubPr>
                                        <m:e>
                                          <m:r>
                                            <a:rPr lang="de-DE" i="1">
                                              <a:latin typeface="Cambria Math" charset="0"/>
                                            </a:rPr>
                                            <m:t>𝜃</m:t>
                                          </m:r>
                                        </m:e>
                                        <m:sub>
                                          <m:r>
                                            <a:rPr lang="de-DE" i="1">
                                              <a:latin typeface="Cambria Math" charset="0"/>
                                            </a:rPr>
                                            <m:t>𝑑𝑘</m:t>
                                          </m:r>
                                        </m:sub>
                                      </m:sSub>
                                      <m:sSub>
                                        <m:sSubPr>
                                          <m:ctrlPr>
                                            <a:rPr lang="de-DE" i="1">
                                              <a:latin typeface="Cambria Math" charset="0"/>
                                            </a:rPr>
                                          </m:ctrlPr>
                                        </m:sSubPr>
                                        <m:e>
                                          <m:r>
                                            <a:rPr lang="de-DE" b="0" i="1" smtClean="0">
                                              <a:latin typeface="Cambria Math" charset="0"/>
                                            </a:rPr>
                                            <m:t>𝛾</m:t>
                                          </m:r>
                                        </m:e>
                                        <m:sub>
                                          <m:r>
                                            <a:rPr lang="de-DE" i="1">
                                              <a:latin typeface="Cambria Math" charset="0"/>
                                            </a:rPr>
                                            <m:t>𝑘</m:t>
                                          </m:r>
                                          <m:sSub>
                                            <m:sSubPr>
                                              <m:ctrlPr>
                                                <a:rPr lang="de-DE" i="1">
                                                  <a:latin typeface="Cambria Math" charset="0"/>
                                                </a:rPr>
                                              </m:ctrlPr>
                                            </m:sSubPr>
                                            <m:e>
                                              <m:r>
                                                <a:rPr lang="de-DE" b="0" i="1" smtClean="0">
                                                  <a:latin typeface="Cambria Math" charset="0"/>
                                                </a:rPr>
                                                <m:t>𝑐</m:t>
                                              </m:r>
                                            </m:e>
                                            <m:sub>
                                              <m:r>
                                                <a:rPr lang="de-DE" b="0" i="1" smtClean="0">
                                                  <a:latin typeface="Cambria Math" charset="0"/>
                                                </a:rPr>
                                                <m:t>𝑗</m:t>
                                              </m:r>
                                            </m:sub>
                                          </m:sSub>
                                        </m:sub>
                                      </m:sSub>
                                    </m:e>
                                  </m:nary>
                                </m:e>
                              </m:nary>
                            </m:e>
                          </m:d>
                        </m:e>
                      </m:nary>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073730" y="4050206"/>
                <a:ext cx="4816877" cy="1978362"/>
              </a:xfrm>
              <a:prstGeom prst="rect">
                <a:avLst/>
              </a:prstGeom>
              <a:blipFill rotWithShape="0">
                <a:blip r:embed="rId4"/>
                <a:stretch>
                  <a:fillRect/>
                </a:stretch>
              </a:blipFill>
            </p:spPr>
            <p:txBody>
              <a:bodyPr/>
              <a:lstStyle/>
              <a:p>
                <a:r>
                  <a:rPr lang="en-US">
                    <a:noFill/>
                  </a:rPr>
                  <a:t> </a:t>
                </a:r>
              </a:p>
            </p:txBody>
          </p:sp>
        </mc:Fallback>
      </mc:AlternateContent>
      <p:grpSp>
        <p:nvGrpSpPr>
          <p:cNvPr id="31" name="Group 30"/>
          <p:cNvGrpSpPr/>
          <p:nvPr/>
        </p:nvGrpSpPr>
        <p:grpSpPr>
          <a:xfrm>
            <a:off x="158315" y="1091592"/>
            <a:ext cx="3200400" cy="5179640"/>
            <a:chOff x="158315" y="1091592"/>
            <a:chExt cx="3200400" cy="5179640"/>
          </a:xfrm>
        </p:grpSpPr>
        <p:sp>
          <p:nvSpPr>
            <p:cNvPr id="33" name="Rectangle 4"/>
            <p:cNvSpPr>
              <a:spLocks noChangeArrowheads="1"/>
            </p:cNvSpPr>
            <p:nvPr/>
          </p:nvSpPr>
          <p:spPr bwMode="auto">
            <a:xfrm>
              <a:off x="158315" y="1875296"/>
              <a:ext cx="3200400" cy="3505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4" name="Oval 5"/>
            <p:cNvSpPr>
              <a:spLocks noChangeArrowheads="1"/>
            </p:cNvSpPr>
            <p:nvPr/>
          </p:nvSpPr>
          <p:spPr bwMode="auto">
            <a:xfrm>
              <a:off x="691715" y="20276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d</a:t>
              </a:r>
            </a:p>
          </p:txBody>
        </p:sp>
        <p:sp>
          <p:nvSpPr>
            <p:cNvPr id="36" name="Oval 6"/>
            <p:cNvSpPr>
              <a:spLocks noChangeArrowheads="1"/>
            </p:cNvSpPr>
            <p:nvPr/>
          </p:nvSpPr>
          <p:spPr bwMode="auto">
            <a:xfrm>
              <a:off x="691715" y="3094496"/>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37" name="Oval 7"/>
            <p:cNvSpPr>
              <a:spLocks noChangeArrowheads="1"/>
            </p:cNvSpPr>
            <p:nvPr/>
          </p:nvSpPr>
          <p:spPr bwMode="auto">
            <a:xfrm>
              <a:off x="691715" y="41612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w</a:t>
              </a:r>
            </a:p>
          </p:txBody>
        </p:sp>
        <p:sp>
          <p:nvSpPr>
            <p:cNvPr id="38" name="Rectangle 8"/>
            <p:cNvSpPr>
              <a:spLocks noChangeArrowheads="1"/>
            </p:cNvSpPr>
            <p:nvPr/>
          </p:nvSpPr>
          <p:spPr bwMode="auto">
            <a:xfrm>
              <a:off x="463115" y="2942096"/>
              <a:ext cx="11430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9" name="Oval 9"/>
            <p:cNvSpPr>
              <a:spLocks noChangeArrowheads="1"/>
            </p:cNvSpPr>
            <p:nvPr/>
          </p:nvSpPr>
          <p:spPr bwMode="auto">
            <a:xfrm>
              <a:off x="691715" y="55854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p>
          </p:txBody>
        </p:sp>
        <p:sp>
          <p:nvSpPr>
            <p:cNvPr id="40" name="Line 10"/>
            <p:cNvSpPr>
              <a:spLocks noChangeShapeType="1"/>
            </p:cNvSpPr>
            <p:nvPr/>
          </p:nvSpPr>
          <p:spPr bwMode="auto">
            <a:xfrm flipV="1">
              <a:off x="996515" y="4847096"/>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41" name="Line 11"/>
            <p:cNvSpPr>
              <a:spLocks noChangeShapeType="1"/>
            </p:cNvSpPr>
            <p:nvPr/>
          </p:nvSpPr>
          <p:spPr bwMode="auto">
            <a:xfrm flipH="1">
              <a:off x="1072715" y="2561096"/>
              <a:ext cx="10668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42" name="Line 12"/>
            <p:cNvSpPr>
              <a:spLocks noChangeShapeType="1"/>
            </p:cNvSpPr>
            <p:nvPr/>
          </p:nvSpPr>
          <p:spPr bwMode="auto">
            <a:xfrm>
              <a:off x="996515" y="37802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43" name="Text Box 13"/>
            <p:cNvSpPr txBox="1">
              <a:spLocks noChangeArrowheads="1"/>
            </p:cNvSpPr>
            <p:nvPr/>
          </p:nvSpPr>
          <p:spPr bwMode="auto">
            <a:xfrm>
              <a:off x="2977715" y="5075696"/>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M</a:t>
              </a:r>
            </a:p>
          </p:txBody>
        </p:sp>
        <p:sp>
          <p:nvSpPr>
            <p:cNvPr id="44" name="Oval 14"/>
            <p:cNvSpPr>
              <a:spLocks noChangeArrowheads="1"/>
            </p:cNvSpPr>
            <p:nvPr/>
          </p:nvSpPr>
          <p:spPr bwMode="auto">
            <a:xfrm>
              <a:off x="2063315" y="2027696"/>
              <a:ext cx="609600" cy="6096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r>
                <a:rPr lang="en-US" sz="2400" baseline="-25000">
                  <a:sym typeface="Symbol" charset="0"/>
                </a:rPr>
                <a:t>d</a:t>
              </a:r>
              <a:endParaRPr lang="en-US" sz="2400" baseline="-25000"/>
            </a:p>
          </p:txBody>
        </p:sp>
        <p:sp>
          <p:nvSpPr>
            <p:cNvPr id="45" name="Line 15"/>
            <p:cNvSpPr>
              <a:spLocks noChangeShapeType="1"/>
            </p:cNvSpPr>
            <p:nvPr/>
          </p:nvSpPr>
          <p:spPr bwMode="auto">
            <a:xfrm flipH="1">
              <a:off x="1072715" y="27134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46" name="Oval 16"/>
            <p:cNvSpPr>
              <a:spLocks noChangeArrowheads="1"/>
            </p:cNvSpPr>
            <p:nvPr/>
          </p:nvSpPr>
          <p:spPr bwMode="auto">
            <a:xfrm>
              <a:off x="767915" y="1091592"/>
              <a:ext cx="609600" cy="5334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dirty="0">
                  <a:latin typeface="Symbol" charset="0"/>
                  <a:sym typeface="Symbol" charset="0"/>
                </a:rPr>
                <a:t></a:t>
              </a:r>
            </a:p>
          </p:txBody>
        </p:sp>
        <p:sp>
          <p:nvSpPr>
            <p:cNvPr id="47" name="Line 17"/>
            <p:cNvSpPr>
              <a:spLocks noChangeShapeType="1"/>
            </p:cNvSpPr>
            <p:nvPr/>
          </p:nvSpPr>
          <p:spPr bwMode="auto">
            <a:xfrm flipH="1">
              <a:off x="1072715" y="1624992"/>
              <a:ext cx="0" cy="40270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48" name="Text Box 18"/>
            <p:cNvSpPr txBox="1">
              <a:spLocks noChangeArrowheads="1"/>
            </p:cNvSpPr>
            <p:nvPr/>
          </p:nvSpPr>
          <p:spPr bwMode="auto">
            <a:xfrm>
              <a:off x="1301315" y="4694696"/>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N</a:t>
              </a:r>
            </a:p>
          </p:txBody>
        </p:sp>
      </p:grpSp>
      <p:grpSp>
        <p:nvGrpSpPr>
          <p:cNvPr id="49" name="Group 48"/>
          <p:cNvGrpSpPr/>
          <p:nvPr/>
        </p:nvGrpSpPr>
        <p:grpSpPr>
          <a:xfrm>
            <a:off x="1072715" y="2637296"/>
            <a:ext cx="2057400" cy="3633936"/>
            <a:chOff x="1072715" y="2637296"/>
            <a:chExt cx="2057400" cy="3633936"/>
          </a:xfrm>
        </p:grpSpPr>
        <p:sp>
          <p:nvSpPr>
            <p:cNvPr id="50" name="Rectangle 19"/>
            <p:cNvSpPr>
              <a:spLocks noChangeArrowheads="1"/>
            </p:cNvSpPr>
            <p:nvPr/>
          </p:nvSpPr>
          <p:spPr bwMode="auto">
            <a:xfrm>
              <a:off x="1758515" y="2942096"/>
              <a:ext cx="12192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1" name="Oval 20"/>
            <p:cNvSpPr>
              <a:spLocks noChangeArrowheads="1"/>
            </p:cNvSpPr>
            <p:nvPr/>
          </p:nvSpPr>
          <p:spPr bwMode="auto">
            <a:xfrm>
              <a:off x="1987115" y="3094496"/>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52" name="Oval 21"/>
            <p:cNvSpPr>
              <a:spLocks noChangeArrowheads="1"/>
            </p:cNvSpPr>
            <p:nvPr/>
          </p:nvSpPr>
          <p:spPr bwMode="auto">
            <a:xfrm>
              <a:off x="1987115" y="4161296"/>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a:t>
              </a:r>
            </a:p>
          </p:txBody>
        </p:sp>
        <p:sp>
          <p:nvSpPr>
            <p:cNvPr id="53" name="Line 22"/>
            <p:cNvSpPr>
              <a:spLocks noChangeShapeType="1"/>
            </p:cNvSpPr>
            <p:nvPr/>
          </p:nvSpPr>
          <p:spPr bwMode="auto">
            <a:xfrm>
              <a:off x="2291915" y="3780296"/>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4" name="Line 23"/>
            <p:cNvSpPr>
              <a:spLocks noChangeShapeType="1"/>
            </p:cNvSpPr>
            <p:nvPr/>
          </p:nvSpPr>
          <p:spPr bwMode="auto">
            <a:xfrm>
              <a:off x="1072715" y="2713496"/>
              <a:ext cx="1219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5" name="Line 24"/>
            <p:cNvSpPr>
              <a:spLocks noChangeShapeType="1"/>
            </p:cNvSpPr>
            <p:nvPr/>
          </p:nvSpPr>
          <p:spPr bwMode="auto">
            <a:xfrm>
              <a:off x="2291915" y="2637296"/>
              <a:ext cx="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6" name="Oval 25"/>
            <p:cNvSpPr>
              <a:spLocks noChangeArrowheads="1"/>
            </p:cNvSpPr>
            <p:nvPr/>
          </p:nvSpPr>
          <p:spPr bwMode="auto">
            <a:xfrm>
              <a:off x="1987115" y="55854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g</a:t>
              </a:r>
            </a:p>
          </p:txBody>
        </p:sp>
        <p:sp>
          <p:nvSpPr>
            <p:cNvPr id="57" name="Line 26"/>
            <p:cNvSpPr>
              <a:spLocks noChangeShapeType="1"/>
            </p:cNvSpPr>
            <p:nvPr/>
          </p:nvSpPr>
          <p:spPr bwMode="auto">
            <a:xfrm flipV="1">
              <a:off x="2291915" y="4847096"/>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8" name="Text Box 29"/>
            <p:cNvSpPr txBox="1">
              <a:spLocks noChangeArrowheads="1"/>
            </p:cNvSpPr>
            <p:nvPr/>
          </p:nvSpPr>
          <p:spPr bwMode="auto">
            <a:xfrm>
              <a:off x="2672915" y="4694696"/>
              <a:ext cx="45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L</a:t>
              </a:r>
            </a:p>
          </p:txBody>
        </p:sp>
      </p:grpSp>
    </p:spTree>
    <p:extLst>
      <p:ext uri="{BB962C8B-B14F-4D97-AF65-F5344CB8AC3E}">
        <p14:creationId xmlns:p14="http://schemas.microsoft.com/office/powerpoint/2010/main" val="39707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mn-lt"/>
                <a:ea typeface="ＭＳ Ｐゴシック" charset="0"/>
                <a:cs typeface="ＭＳ Ｐゴシック" charset="0"/>
              </a:rPr>
              <a:t>Indexing anchor text</a:t>
            </a:r>
          </a:p>
        </p:txBody>
      </p:sp>
      <p:sp>
        <p:nvSpPr>
          <p:cNvPr id="20483" name="Rectangle 3"/>
          <p:cNvSpPr>
            <a:spLocks noGrp="1" noChangeArrowheads="1"/>
          </p:cNvSpPr>
          <p:nvPr>
            <p:ph type="body" idx="1"/>
          </p:nvPr>
        </p:nvSpPr>
        <p:spPr/>
        <p:txBody>
          <a:bodyPr/>
          <a:lstStyle/>
          <a:p>
            <a:r>
              <a:rPr lang="en-US">
                <a:ea typeface="ＭＳ Ｐゴシック" charset="0"/>
                <a:cs typeface="ＭＳ Ｐゴシック" charset="0"/>
              </a:rPr>
              <a:t>When indexing a document </a:t>
            </a:r>
            <a:r>
              <a:rPr lang="en-US" i="1">
                <a:ea typeface="ＭＳ Ｐゴシック" charset="0"/>
                <a:cs typeface="ＭＳ Ｐゴシック" charset="0"/>
              </a:rPr>
              <a:t>D</a:t>
            </a:r>
            <a:r>
              <a:rPr lang="en-US">
                <a:ea typeface="ＭＳ Ｐゴシック" charset="0"/>
                <a:cs typeface="ＭＳ Ｐゴシック" charset="0"/>
              </a:rPr>
              <a:t>, include anchor text from links pointing to </a:t>
            </a:r>
            <a:r>
              <a:rPr lang="en-US" i="1">
                <a:ea typeface="ＭＳ Ｐゴシック" charset="0"/>
                <a:cs typeface="ＭＳ Ｐゴシック" charset="0"/>
              </a:rPr>
              <a:t>D</a:t>
            </a:r>
            <a:r>
              <a:rPr lang="en-US">
                <a:ea typeface="ＭＳ Ｐゴシック" charset="0"/>
                <a:cs typeface="ＭＳ Ｐゴシック" charset="0"/>
              </a:rPr>
              <a:t>.</a:t>
            </a:r>
          </a:p>
        </p:txBody>
      </p:sp>
      <p:sp>
        <p:nvSpPr>
          <p:cNvPr id="20484" name="AutoShape 4"/>
          <p:cNvSpPr>
            <a:spLocks noChangeArrowheads="1"/>
          </p:cNvSpPr>
          <p:nvPr/>
        </p:nvSpPr>
        <p:spPr bwMode="auto">
          <a:xfrm>
            <a:off x="2419176" y="3998292"/>
            <a:ext cx="152400" cy="609600"/>
          </a:xfrm>
          <a:prstGeom prst="flowChart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mn-lt"/>
            </a:endParaRPr>
          </a:p>
        </p:txBody>
      </p:sp>
      <p:sp>
        <p:nvSpPr>
          <p:cNvPr id="20485" name="AutoShape 5"/>
          <p:cNvSpPr>
            <a:spLocks noChangeArrowheads="1"/>
          </p:cNvSpPr>
          <p:nvPr/>
        </p:nvSpPr>
        <p:spPr bwMode="auto">
          <a:xfrm>
            <a:off x="5314776" y="3160092"/>
            <a:ext cx="2057400" cy="304800"/>
          </a:xfrm>
          <a:prstGeom prst="flowChartProcess">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20000"/>
              </a:spcBef>
            </a:pPr>
            <a:r>
              <a:rPr lang="en-US">
                <a:latin typeface="+mn-lt"/>
              </a:rPr>
              <a:t>www.ibm.com</a:t>
            </a:r>
            <a:endParaRPr lang="en-US" sz="1400">
              <a:latin typeface="+mn-lt"/>
            </a:endParaRPr>
          </a:p>
        </p:txBody>
      </p:sp>
      <p:sp>
        <p:nvSpPr>
          <p:cNvPr id="20486" name="AutoShape 6"/>
          <p:cNvSpPr>
            <a:spLocks noChangeArrowheads="1"/>
          </p:cNvSpPr>
          <p:nvPr/>
        </p:nvSpPr>
        <p:spPr bwMode="auto">
          <a:xfrm>
            <a:off x="1845806" y="2351233"/>
            <a:ext cx="2980303"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a:latin typeface="+mn-lt"/>
              </a:rPr>
              <a:t>Armonk, NY-based computer</a:t>
            </a:r>
          </a:p>
          <a:p>
            <a:pPr algn="ctr">
              <a:spcBef>
                <a:spcPct val="20000"/>
              </a:spcBef>
            </a:pPr>
            <a:r>
              <a:rPr lang="en-US" sz="1800">
                <a:latin typeface="+mn-lt"/>
              </a:rPr>
              <a:t>giant </a:t>
            </a:r>
            <a:r>
              <a:rPr lang="en-US" sz="1800" u="sng">
                <a:latin typeface="+mn-lt"/>
              </a:rPr>
              <a:t>IBM</a:t>
            </a:r>
            <a:r>
              <a:rPr lang="en-US" sz="1800">
                <a:latin typeface="+mn-lt"/>
              </a:rPr>
              <a:t> announced today</a:t>
            </a:r>
            <a:endParaRPr lang="en-US" sz="1400">
              <a:latin typeface="+mn-lt"/>
            </a:endParaRPr>
          </a:p>
        </p:txBody>
      </p:sp>
      <p:cxnSp>
        <p:nvCxnSpPr>
          <p:cNvPr id="20487" name="AutoShape 7"/>
          <p:cNvCxnSpPr>
            <a:cxnSpLocks noChangeShapeType="1"/>
            <a:stCxn id="20486" idx="2"/>
            <a:endCxn id="20485" idx="1"/>
          </p:cNvCxnSpPr>
          <p:nvPr/>
        </p:nvCxnSpPr>
        <p:spPr bwMode="auto">
          <a:xfrm>
            <a:off x="3335958" y="3052964"/>
            <a:ext cx="1978818" cy="25952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488" name="AutoShape 8"/>
          <p:cNvSpPr>
            <a:spLocks noChangeArrowheads="1"/>
          </p:cNvSpPr>
          <p:nvPr/>
        </p:nvSpPr>
        <p:spPr bwMode="auto">
          <a:xfrm>
            <a:off x="971376" y="4460409"/>
            <a:ext cx="3100769" cy="1366528"/>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spcBef>
                <a:spcPct val="20000"/>
              </a:spcBef>
            </a:pPr>
            <a:r>
              <a:rPr lang="en-US" sz="1800">
                <a:latin typeface="+mn-lt"/>
              </a:rPr>
              <a:t>Joe’s computer hardware links</a:t>
            </a:r>
          </a:p>
          <a:p>
            <a:pPr>
              <a:spcBef>
                <a:spcPct val="20000"/>
              </a:spcBef>
            </a:pPr>
            <a:r>
              <a:rPr lang="en-US" sz="1800" u="sng">
                <a:latin typeface="+mn-lt"/>
              </a:rPr>
              <a:t>Compaq</a:t>
            </a:r>
          </a:p>
          <a:p>
            <a:pPr>
              <a:spcBef>
                <a:spcPct val="20000"/>
              </a:spcBef>
            </a:pPr>
            <a:r>
              <a:rPr lang="en-US" sz="1800" u="sng">
                <a:latin typeface="+mn-lt"/>
              </a:rPr>
              <a:t>HP</a:t>
            </a:r>
          </a:p>
          <a:p>
            <a:pPr>
              <a:spcBef>
                <a:spcPct val="20000"/>
              </a:spcBef>
            </a:pPr>
            <a:r>
              <a:rPr lang="en-US" sz="1800" u="sng">
                <a:latin typeface="+mn-lt"/>
              </a:rPr>
              <a:t>IBM</a:t>
            </a:r>
            <a:endParaRPr lang="en-US" sz="1400" u="sng">
              <a:latin typeface="+mn-lt"/>
            </a:endParaRPr>
          </a:p>
        </p:txBody>
      </p:sp>
      <p:sp>
        <p:nvSpPr>
          <p:cNvPr id="20489" name="Line 9"/>
          <p:cNvSpPr>
            <a:spLocks noChangeShapeType="1"/>
          </p:cNvSpPr>
          <p:nvPr/>
        </p:nvSpPr>
        <p:spPr bwMode="auto">
          <a:xfrm flipV="1">
            <a:off x="2419176" y="3312492"/>
            <a:ext cx="2895600" cy="1143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0490" name="AutoShape 10"/>
          <p:cNvSpPr>
            <a:spLocks noChangeArrowheads="1"/>
          </p:cNvSpPr>
          <p:nvPr/>
        </p:nvSpPr>
        <p:spPr bwMode="auto">
          <a:xfrm>
            <a:off x="4880535" y="4305445"/>
            <a:ext cx="2930645"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u="sng">
                <a:latin typeface="+mn-lt"/>
              </a:rPr>
              <a:t>Big Blue</a:t>
            </a:r>
            <a:r>
              <a:rPr lang="en-US" sz="1800">
                <a:latin typeface="+mn-lt"/>
              </a:rPr>
              <a:t> today announced</a:t>
            </a:r>
          </a:p>
          <a:p>
            <a:pPr algn="ctr">
              <a:spcBef>
                <a:spcPct val="20000"/>
              </a:spcBef>
            </a:pPr>
            <a:r>
              <a:rPr lang="en-US" sz="1800">
                <a:latin typeface="+mn-lt"/>
              </a:rPr>
              <a:t>record profits for the quarter</a:t>
            </a:r>
            <a:endParaRPr lang="en-US" sz="1400">
              <a:latin typeface="+mn-lt"/>
            </a:endParaRPr>
          </a:p>
        </p:txBody>
      </p:sp>
      <p:sp>
        <p:nvSpPr>
          <p:cNvPr id="20491" name="Line 11"/>
          <p:cNvSpPr>
            <a:spLocks noChangeShapeType="1"/>
          </p:cNvSpPr>
          <p:nvPr/>
        </p:nvSpPr>
        <p:spPr bwMode="auto">
          <a:xfrm flipV="1">
            <a:off x="6000576" y="3464892"/>
            <a:ext cx="1524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6</a:t>
            </a:fld>
            <a:endParaRPr lang="de-DE" dirty="0"/>
          </a:p>
        </p:txBody>
      </p:sp>
    </p:spTree>
    <p:extLst>
      <p:ext uri="{BB962C8B-B14F-4D97-AF65-F5344CB8AC3E}">
        <p14:creationId xmlns:p14="http://schemas.microsoft.com/office/powerpoint/2010/main" val="261843011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Hyperlink </a:t>
            </a:r>
            <a:r>
              <a:rPr lang="en-US" dirty="0" smtClean="0"/>
              <a:t>Modeling Using </a:t>
            </a:r>
            <a:r>
              <a:rPr lang="en-US" dirty="0" err="1" smtClean="0"/>
              <a:t>pLSA</a:t>
            </a:r>
            <a:endParaRPr lang="en-US" sz="2400" dirty="0"/>
          </a:p>
        </p:txBody>
      </p:sp>
      <p:sp>
        <p:nvSpPr>
          <p:cNvPr id="2" name="Content Placeholder 1"/>
          <p:cNvSpPr>
            <a:spLocks noGrp="1"/>
          </p:cNvSpPr>
          <p:nvPr>
            <p:ph idx="1"/>
          </p:nvPr>
        </p:nvSpPr>
        <p:spPr/>
        <p:txBody>
          <a:bodyPr/>
          <a:lstStyle/>
          <a:p>
            <a:r>
              <a:rPr lang="en-US" dirty="0" smtClean="0"/>
              <a:t>Heuristic</a:t>
            </a:r>
          </a:p>
          <a:p>
            <a:pPr lvl="1"/>
            <a:r>
              <a:rPr lang="en-US" dirty="0"/>
              <a:t>0 </a:t>
            </a:r>
            <a:r>
              <a:rPr lang="en-US" dirty="0">
                <a:latin typeface="cmsy10" charset="0"/>
              </a:rPr>
              <a:t>&lt;</a:t>
            </a:r>
            <a:r>
              <a:rPr lang="en-US" dirty="0"/>
              <a:t> </a:t>
            </a:r>
            <a:r>
              <a:rPr lang="en-US" dirty="0">
                <a:latin typeface="Symbol" charset="0"/>
                <a:sym typeface="Symbol" charset="0"/>
              </a:rPr>
              <a:t></a:t>
            </a:r>
            <a:r>
              <a:rPr lang="en-US" dirty="0"/>
              <a:t> </a:t>
            </a:r>
            <a:r>
              <a:rPr lang="en-US" dirty="0">
                <a:latin typeface="cmsy10" charset="0"/>
              </a:rPr>
              <a:t>&lt;</a:t>
            </a:r>
            <a:r>
              <a:rPr lang="en-US" dirty="0"/>
              <a:t> 1 determines the relative importance of content and hyperlinks</a:t>
            </a:r>
          </a:p>
          <a:p>
            <a:pPr lvl="1"/>
            <a:endParaRPr lang="en-US" dirty="0"/>
          </a:p>
        </p:txBody>
      </p:sp>
      <p:sp>
        <p:nvSpPr>
          <p:cNvPr id="8" name="Foliennummernplatzhalter 1"/>
          <p:cNvSpPr>
            <a:spLocks noGrp="1"/>
          </p:cNvSpPr>
          <p:nvPr>
            <p:ph type="sldNum" sz="quarter" idx="12"/>
          </p:nvPr>
        </p:nvSpPr>
        <p:spPr/>
        <p:txBody>
          <a:bodyPr/>
          <a:lstStyle/>
          <a:p>
            <a:pPr>
              <a:defRPr/>
            </a:pPr>
            <a:fld id="{3459873F-0287-9A4B-A260-FE52D1F3913B}" type="slidenum">
              <a:rPr lang="de-DE"/>
              <a:pPr>
                <a:defRPr/>
              </a:pPr>
              <a:t>60</a:t>
            </a:fld>
            <a:endParaRPr lang="de-DE" dirty="0"/>
          </a:p>
        </p:txBody>
      </p:sp>
      <mc:AlternateContent xmlns:mc="http://schemas.openxmlformats.org/markup-compatibility/2006" xmlns:a14="http://schemas.microsoft.com/office/drawing/2010/main">
        <mc:Choice Requires="a14">
          <p:sp>
            <p:nvSpPr>
              <p:cNvPr id="9" name="TextBox 8"/>
              <p:cNvSpPr txBox="1"/>
              <p:nvPr/>
            </p:nvSpPr>
            <p:spPr>
              <a:xfrm>
                <a:off x="2010741" y="3187090"/>
                <a:ext cx="5144743" cy="2057551"/>
              </a:xfrm>
              <a:prstGeom prst="rect">
                <a:avLst/>
              </a:prstGeom>
              <a:noFill/>
            </p:spPr>
            <p:txBody>
              <a:bodyPr wrap="square" lIns="0" tIns="0" rIns="0" bIns="0" rtlCol="0">
                <a:spAutoFit/>
              </a:bodyPr>
              <a:lstStyle/>
              <a:p>
                <a:pPr indent="312738">
                  <a:spcAft>
                    <a:spcPts val="1200"/>
                  </a:spcAft>
                </a:pPr>
                <a14:m>
                  <m:oMathPara xmlns:m="http://schemas.openxmlformats.org/officeDocument/2006/math">
                    <m:oMathParaPr>
                      <m:jc m:val="left"/>
                    </m:oMathParaPr>
                    <m:oMath xmlns:m="http://schemas.openxmlformats.org/officeDocument/2006/math">
                      <m:nary>
                        <m:naryPr>
                          <m:chr m:val="∏"/>
                          <m:ctrlPr>
                            <a:rPr lang="is-IS" i="1" smtClean="0">
                              <a:latin typeface="Cambria Math" charset="0"/>
                            </a:rPr>
                          </m:ctrlPr>
                        </m:naryPr>
                        <m:sub>
                          <m:r>
                            <m:rPr>
                              <m:brk m:alnAt="23"/>
                            </m:rPr>
                            <a:rPr lang="de-DE" b="0" i="1" smtClean="0">
                              <a:latin typeface="Cambria Math" charset="0"/>
                            </a:rPr>
                            <m:t>𝑑</m:t>
                          </m:r>
                          <m:r>
                            <a:rPr lang="de-DE" b="0" i="1" smtClean="0">
                              <a:latin typeface="Cambria Math" charset="0"/>
                            </a:rPr>
                            <m:t>=1</m:t>
                          </m:r>
                        </m:sub>
                        <m:sup>
                          <m:r>
                            <a:rPr lang="de-DE" b="0" i="1" smtClean="0">
                              <a:latin typeface="Cambria Math" charset="0"/>
                            </a:rPr>
                            <m:t>𝑀</m:t>
                          </m:r>
                        </m:sup>
                        <m:e>
                          <m:r>
                            <a:rPr lang="de-DE" b="0" i="1" smtClean="0">
                              <a:latin typeface="Cambria Math" charset="0"/>
                            </a:rPr>
                            <m:t>𝑃</m:t>
                          </m:r>
                          <m:d>
                            <m:dPr>
                              <m:ctrlPr>
                                <a:rPr lang="de-DE" b="0" i="1" smtClean="0">
                                  <a:latin typeface="Cambria Math" charset="0"/>
                                </a:rPr>
                              </m:ctrlPr>
                            </m:dPr>
                            <m:e>
                              <m:sSub>
                                <m:sSubPr>
                                  <m:ctrlPr>
                                    <a:rPr lang="de-DE" b="0" i="1" smtClean="0">
                                      <a:latin typeface="Cambria Math" charset="0"/>
                                    </a:rPr>
                                  </m:ctrlPr>
                                </m:sSubPr>
                                <m:e>
                                  <m:r>
                                    <a:rPr lang="de-DE" b="0" i="1" smtClean="0">
                                      <a:latin typeface="Cambria Math" charset="0"/>
                                    </a:rPr>
                                    <m:t>𝑤</m:t>
                                  </m:r>
                                </m:e>
                                <m:sub>
                                  <m:r>
                                    <a:rPr lang="de-DE" b="0" i="1" smtClean="0">
                                      <a:latin typeface="Cambria Math" charset="0"/>
                                    </a:rPr>
                                    <m:t>1</m:t>
                                  </m:r>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𝑤</m:t>
                                  </m:r>
                                </m:e>
                                <m:sub>
                                  <m:sSub>
                                    <m:sSubPr>
                                      <m:ctrlPr>
                                        <a:rPr lang="de-DE" b="0" i="1" smtClean="0">
                                          <a:latin typeface="Cambria Math" charset="0"/>
                                        </a:rPr>
                                      </m:ctrlPr>
                                    </m:sSubPr>
                                    <m:e>
                                      <m:r>
                                        <a:rPr lang="de-DE" b="0" i="1" smtClean="0">
                                          <a:latin typeface="Cambria Math" charset="0"/>
                                        </a:rPr>
                                        <m:t>𝑁</m:t>
                                      </m:r>
                                    </m:e>
                                    <m:sub>
                                      <m:r>
                                        <a:rPr lang="de-DE" b="0" i="1" smtClean="0">
                                          <a:latin typeface="Cambria Math" charset="0"/>
                                        </a:rPr>
                                        <m:t>𝑑</m:t>
                                      </m:r>
                                    </m:sub>
                                  </m:sSub>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𝑐</m:t>
                                  </m:r>
                                </m:e>
                                <m:sub>
                                  <m:r>
                                    <a:rPr lang="de-DE" b="0" i="1" smtClean="0">
                                      <a:latin typeface="Cambria Math" charset="0"/>
                                    </a:rPr>
                                    <m:t>1</m:t>
                                  </m:r>
                                </m:sub>
                              </m:sSub>
                              <m:r>
                                <a:rPr lang="de-DE" b="0" i="1" smtClean="0">
                                  <a:latin typeface="Cambria Math" charset="0"/>
                                </a:rPr>
                                <m:t>,…,</m:t>
                              </m:r>
                              <m:sSub>
                                <m:sSubPr>
                                  <m:ctrlPr>
                                    <a:rPr lang="de-DE" b="0" i="1" smtClean="0">
                                      <a:latin typeface="Cambria Math" charset="0"/>
                                    </a:rPr>
                                  </m:ctrlPr>
                                </m:sSubPr>
                                <m:e>
                                  <m:r>
                                    <a:rPr lang="de-DE" b="0" i="1" smtClean="0">
                                      <a:latin typeface="Cambria Math" charset="0"/>
                                    </a:rPr>
                                    <m:t>𝑐</m:t>
                                  </m:r>
                                </m:e>
                                <m:sub>
                                  <m:sSub>
                                    <m:sSubPr>
                                      <m:ctrlPr>
                                        <a:rPr lang="de-DE" b="0" i="1" smtClean="0">
                                          <a:latin typeface="Cambria Math" charset="0"/>
                                        </a:rPr>
                                      </m:ctrlPr>
                                    </m:sSubPr>
                                    <m:e>
                                      <m:r>
                                        <a:rPr lang="de-DE" b="0" i="1" smtClean="0">
                                          <a:latin typeface="Cambria Math" charset="0"/>
                                        </a:rPr>
                                        <m:t>𝐿</m:t>
                                      </m:r>
                                    </m:e>
                                    <m:sub>
                                      <m:r>
                                        <a:rPr lang="de-DE" b="0" i="1" smtClean="0">
                                          <a:latin typeface="Cambria Math" charset="0"/>
                                        </a:rPr>
                                        <m:t>𝑑</m:t>
                                      </m:r>
                                    </m:sub>
                                  </m:sSub>
                                </m:sub>
                              </m:sSub>
                              <m:r>
                                <a:rPr lang="de-DE" b="0" i="1" smtClean="0">
                                  <a:latin typeface="Cambria Math" charset="0"/>
                                </a:rPr>
                                <m:t>,</m:t>
                              </m:r>
                              <m:r>
                                <a:rPr lang="de-DE" b="0" i="1" smtClean="0">
                                  <a:latin typeface="Cambria Math" charset="0"/>
                                </a:rPr>
                                <m:t>𝑑</m:t>
                              </m:r>
                            </m:e>
                            <m:e>
                              <m:r>
                                <a:rPr lang="de-DE" b="0" i="1" smtClean="0">
                                  <a:latin typeface="Cambria Math" charset="0"/>
                                </a:rPr>
                                <m:t>𝜃</m:t>
                              </m:r>
                              <m:r>
                                <a:rPr lang="de-DE" b="0" i="1" smtClean="0">
                                  <a:latin typeface="Cambria Math" charset="0"/>
                                </a:rPr>
                                <m:t>,</m:t>
                              </m:r>
                              <m:r>
                                <a:rPr lang="de-DE" b="0" i="1" smtClean="0">
                                  <a:latin typeface="Cambria Math" charset="0"/>
                                </a:rPr>
                                <m:t>𝛽</m:t>
                              </m:r>
                              <m:r>
                                <a:rPr lang="de-DE" b="0" i="1" smtClean="0">
                                  <a:latin typeface="Cambria Math" charset="0"/>
                                </a:rPr>
                                <m:t>,</m:t>
                              </m:r>
                              <m:r>
                                <a:rPr lang="de-DE" b="0" i="1" smtClean="0">
                                  <a:latin typeface="Cambria Math" charset="0"/>
                                </a:rPr>
                                <m:t>𝛾</m:t>
                              </m:r>
                              <m:r>
                                <a:rPr lang="de-DE" b="0" i="1" smtClean="0">
                                  <a:latin typeface="Cambria Math" charset="0"/>
                                </a:rPr>
                                <m:t>,</m:t>
                              </m:r>
                              <m:r>
                                <a:rPr lang="de-DE" b="0" i="1" smtClean="0">
                                  <a:latin typeface="Cambria Math" charset="0"/>
                                </a:rPr>
                                <m:t>𝜋</m:t>
                              </m:r>
                            </m:e>
                          </m:d>
                        </m:e>
                      </m:nary>
                    </m:oMath>
                  </m:oMathPara>
                </a14:m>
                <a:endParaRPr lang="de-DE" i="1" dirty="0" smtClean="0">
                  <a:latin typeface="Cambria Math" charset="0"/>
                </a:endParaRPr>
              </a:p>
              <a:p>
                <a:pPr indent="14288">
                  <a:spcAft>
                    <a:spcPts val="1200"/>
                  </a:spcAft>
                </a:pPr>
                <a14:m>
                  <m:oMathPara xmlns:m="http://schemas.openxmlformats.org/officeDocument/2006/math">
                    <m:oMathParaPr>
                      <m:jc m:val="left"/>
                    </m:oMathParaPr>
                    <m:oMath xmlns:m="http://schemas.openxmlformats.org/officeDocument/2006/math">
                      <m:r>
                        <a:rPr lang="de-DE" i="1">
                          <a:latin typeface="Cambria Math" charset="0"/>
                        </a:rPr>
                        <m:t>= </m:t>
                      </m:r>
                      <m:nary>
                        <m:naryPr>
                          <m:chr m:val="∏"/>
                          <m:ctrlPr>
                            <a:rPr lang="is-IS" i="1">
                              <a:latin typeface="Cambria Math" charset="0"/>
                            </a:rPr>
                          </m:ctrlPr>
                        </m:naryPr>
                        <m:sub>
                          <m:r>
                            <m:rPr>
                              <m:brk m:alnAt="23"/>
                            </m:rPr>
                            <a:rPr lang="de-DE" i="1">
                              <a:latin typeface="Cambria Math" charset="0"/>
                            </a:rPr>
                            <m:t>𝑑</m:t>
                          </m:r>
                          <m:r>
                            <a:rPr lang="de-DE" i="1">
                              <a:latin typeface="Cambria Math" charset="0"/>
                            </a:rPr>
                            <m:t>=1</m:t>
                          </m:r>
                        </m:sub>
                        <m:sup>
                          <m:r>
                            <a:rPr lang="de-DE" i="1">
                              <a:latin typeface="Cambria Math" charset="0"/>
                            </a:rPr>
                            <m:t>𝑀</m:t>
                          </m:r>
                        </m:sup>
                        <m:e>
                          <m:sSub>
                            <m:sSubPr>
                              <m:ctrlPr>
                                <a:rPr lang="de-DE" i="1">
                                  <a:latin typeface="Cambria Math" charset="0"/>
                                </a:rPr>
                              </m:ctrlPr>
                            </m:sSubPr>
                            <m:e>
                              <m:r>
                                <a:rPr lang="de-DE" i="1">
                                  <a:latin typeface="Cambria Math" charset="0"/>
                                </a:rPr>
                                <m:t>𝜋</m:t>
                              </m:r>
                            </m:e>
                            <m:sub>
                              <m:r>
                                <a:rPr lang="de-DE" i="1">
                                  <a:latin typeface="Cambria Math" charset="0"/>
                                </a:rPr>
                                <m:t>𝑑</m:t>
                              </m:r>
                            </m:sub>
                          </m:sSub>
                          <m:sSup>
                            <m:sSupPr>
                              <m:ctrlPr>
                                <a:rPr lang="de-DE" i="1" smtClean="0">
                                  <a:latin typeface="Cambria Math" charset="0"/>
                                </a:rPr>
                              </m:ctrlPr>
                            </m:sSupPr>
                            <m:e>
                              <m:d>
                                <m:dPr>
                                  <m:ctrlPr>
                                    <a:rPr lang="is-IS" i="1">
                                      <a:latin typeface="Cambria Math" charset="0"/>
                                    </a:rPr>
                                  </m:ctrlPr>
                                </m:dPr>
                                <m:e>
                                  <m:nary>
                                    <m:naryPr>
                                      <m:chr m:val="∏"/>
                                      <m:ctrlPr>
                                        <a:rPr lang="is-IS" i="1">
                                          <a:latin typeface="Cambria Math" charset="0"/>
                                        </a:rPr>
                                      </m:ctrlPr>
                                    </m:naryPr>
                                    <m:sub>
                                      <m:r>
                                        <m:rPr>
                                          <m:brk m:alnAt="23"/>
                                        </m:rPr>
                                        <a:rPr lang="de-DE" i="1">
                                          <a:latin typeface="Cambria Math" charset="0"/>
                                        </a:rPr>
                                        <m:t>𝑖</m:t>
                                      </m:r>
                                      <m:r>
                                        <a:rPr lang="de-DE" i="1">
                                          <a:latin typeface="Cambria Math" charset="0"/>
                                        </a:rPr>
                                        <m:t>=1</m:t>
                                      </m:r>
                                    </m:sub>
                                    <m:sup>
                                      <m:sSub>
                                        <m:sSubPr>
                                          <m:ctrlPr>
                                            <a:rPr lang="de-DE" i="1">
                                              <a:latin typeface="Cambria Math" charset="0"/>
                                            </a:rPr>
                                          </m:ctrlPr>
                                        </m:sSubPr>
                                        <m:e>
                                          <m:r>
                                            <a:rPr lang="de-DE" i="1">
                                              <a:latin typeface="Cambria Math" charset="0"/>
                                            </a:rPr>
                                            <m:t>𝑁</m:t>
                                          </m:r>
                                        </m:e>
                                        <m:sub>
                                          <m:r>
                                            <a:rPr lang="de-DE" i="1">
                                              <a:latin typeface="Cambria Math" charset="0"/>
                                            </a:rPr>
                                            <m:t>𝑑</m:t>
                                          </m:r>
                                        </m:sub>
                                      </m:sSub>
                                    </m:sup>
                                    <m:e>
                                      <m:nary>
                                        <m:naryPr>
                                          <m:chr m:val="∑"/>
                                          <m:ctrlPr>
                                            <a:rPr lang="is-IS" i="1">
                                              <a:latin typeface="Cambria Math" charset="0"/>
                                            </a:rPr>
                                          </m:ctrlPr>
                                        </m:naryPr>
                                        <m:sub>
                                          <m:r>
                                            <m:rPr>
                                              <m:brk m:alnAt="23"/>
                                            </m:rPr>
                                            <a:rPr lang="de-DE" i="1">
                                              <a:latin typeface="Cambria Math" charset="0"/>
                                            </a:rPr>
                                            <m:t>𝑘</m:t>
                                          </m:r>
                                          <m:r>
                                            <a:rPr lang="de-DE" i="1">
                                              <a:latin typeface="Cambria Math" charset="0"/>
                                            </a:rPr>
                                            <m:t>=1</m:t>
                                          </m:r>
                                        </m:sub>
                                        <m:sup>
                                          <m:r>
                                            <a:rPr lang="de-DE" i="1">
                                              <a:latin typeface="Cambria Math" charset="0"/>
                                            </a:rPr>
                                            <m:t>𝐾</m:t>
                                          </m:r>
                                        </m:sup>
                                        <m:e>
                                          <m:sSub>
                                            <m:sSubPr>
                                              <m:ctrlPr>
                                                <a:rPr lang="de-DE" i="1">
                                                  <a:latin typeface="Cambria Math" charset="0"/>
                                                </a:rPr>
                                              </m:ctrlPr>
                                            </m:sSubPr>
                                            <m:e>
                                              <m:r>
                                                <a:rPr lang="de-DE" i="1">
                                                  <a:latin typeface="Cambria Math" charset="0"/>
                                                </a:rPr>
                                                <m:t>𝜃</m:t>
                                              </m:r>
                                            </m:e>
                                            <m:sub>
                                              <m:r>
                                                <a:rPr lang="de-DE" i="1">
                                                  <a:latin typeface="Cambria Math" charset="0"/>
                                                </a:rPr>
                                                <m:t>𝑑𝑘</m:t>
                                              </m:r>
                                            </m:sub>
                                          </m:sSub>
                                          <m:sSub>
                                            <m:sSubPr>
                                              <m:ctrlPr>
                                                <a:rPr lang="de-DE" i="1">
                                                  <a:latin typeface="Cambria Math" charset="0"/>
                                                </a:rPr>
                                              </m:ctrlPr>
                                            </m:sSubPr>
                                            <m:e>
                                              <m:r>
                                                <a:rPr lang="de-DE" i="1">
                                                  <a:latin typeface="Cambria Math" charset="0"/>
                                                </a:rPr>
                                                <m:t>𝛽</m:t>
                                              </m:r>
                                            </m:e>
                                            <m:sub>
                                              <m:r>
                                                <a:rPr lang="de-DE" i="1">
                                                  <a:latin typeface="Cambria Math" charset="0"/>
                                                </a:rPr>
                                                <m:t>𝑘</m:t>
                                              </m:r>
                                              <m:sSub>
                                                <m:sSubPr>
                                                  <m:ctrlPr>
                                                    <a:rPr lang="de-DE" i="1">
                                                      <a:latin typeface="Cambria Math" charset="0"/>
                                                    </a:rPr>
                                                  </m:ctrlPr>
                                                </m:sSubPr>
                                                <m:e>
                                                  <m:r>
                                                    <a:rPr lang="de-DE" i="1">
                                                      <a:latin typeface="Cambria Math" charset="0"/>
                                                    </a:rPr>
                                                    <m:t>𝑤</m:t>
                                                  </m:r>
                                                </m:e>
                                                <m:sub>
                                                  <m:r>
                                                    <a:rPr lang="de-DE" i="1">
                                                      <a:latin typeface="Cambria Math" charset="0"/>
                                                    </a:rPr>
                                                    <m:t>𝑛</m:t>
                                                  </m:r>
                                                </m:sub>
                                              </m:sSub>
                                            </m:sub>
                                          </m:sSub>
                                        </m:e>
                                      </m:nary>
                                    </m:e>
                                  </m:nary>
                                </m:e>
                              </m:d>
                            </m:e>
                            <m:sup>
                              <m:r>
                                <a:rPr lang="de-DE" b="0" i="1" smtClean="0">
                                  <a:latin typeface="Cambria Math" charset="0"/>
                                </a:rPr>
                                <m:t>𝛼</m:t>
                              </m:r>
                            </m:sup>
                          </m:sSup>
                          <m:sSup>
                            <m:sSupPr>
                              <m:ctrlPr>
                                <a:rPr lang="de-DE" i="1" smtClean="0">
                                  <a:latin typeface="Cambria Math" charset="0"/>
                                </a:rPr>
                              </m:ctrlPr>
                            </m:sSupPr>
                            <m:e>
                              <m:d>
                                <m:dPr>
                                  <m:ctrlPr>
                                    <a:rPr lang="is-IS" i="1">
                                      <a:latin typeface="Cambria Math" charset="0"/>
                                    </a:rPr>
                                  </m:ctrlPr>
                                </m:dPr>
                                <m:e>
                                  <m:nary>
                                    <m:naryPr>
                                      <m:chr m:val="∏"/>
                                      <m:ctrlPr>
                                        <a:rPr lang="is-IS" i="1">
                                          <a:latin typeface="Cambria Math" charset="0"/>
                                        </a:rPr>
                                      </m:ctrlPr>
                                    </m:naryPr>
                                    <m:sub>
                                      <m:r>
                                        <a:rPr lang="de-DE" i="1">
                                          <a:latin typeface="Cambria Math" charset="0"/>
                                        </a:rPr>
                                        <m:t>𝑗</m:t>
                                      </m:r>
                                      <m:r>
                                        <a:rPr lang="de-DE" i="1">
                                          <a:latin typeface="Cambria Math" charset="0"/>
                                        </a:rPr>
                                        <m:t>=1</m:t>
                                      </m:r>
                                    </m:sub>
                                    <m:sup>
                                      <m:sSub>
                                        <m:sSubPr>
                                          <m:ctrlPr>
                                            <a:rPr lang="de-DE" i="1">
                                              <a:latin typeface="Cambria Math" charset="0"/>
                                            </a:rPr>
                                          </m:ctrlPr>
                                        </m:sSubPr>
                                        <m:e>
                                          <m:r>
                                            <a:rPr lang="de-DE" i="1">
                                              <a:latin typeface="Cambria Math" charset="0"/>
                                            </a:rPr>
                                            <m:t>𝐿</m:t>
                                          </m:r>
                                        </m:e>
                                        <m:sub>
                                          <m:r>
                                            <a:rPr lang="de-DE" i="1">
                                              <a:latin typeface="Cambria Math" charset="0"/>
                                            </a:rPr>
                                            <m:t>𝑑</m:t>
                                          </m:r>
                                        </m:sub>
                                      </m:sSub>
                                    </m:sup>
                                    <m:e>
                                      <m:nary>
                                        <m:naryPr>
                                          <m:chr m:val="∑"/>
                                          <m:ctrlPr>
                                            <a:rPr lang="is-IS" i="1">
                                              <a:latin typeface="Cambria Math" charset="0"/>
                                            </a:rPr>
                                          </m:ctrlPr>
                                        </m:naryPr>
                                        <m:sub>
                                          <m:r>
                                            <m:rPr>
                                              <m:brk m:alnAt="23"/>
                                            </m:rPr>
                                            <a:rPr lang="de-DE" i="1">
                                              <a:latin typeface="Cambria Math" charset="0"/>
                                            </a:rPr>
                                            <m:t>𝑘</m:t>
                                          </m:r>
                                          <m:r>
                                            <a:rPr lang="de-DE" i="1">
                                              <a:latin typeface="Cambria Math" charset="0"/>
                                            </a:rPr>
                                            <m:t>=1</m:t>
                                          </m:r>
                                        </m:sub>
                                        <m:sup>
                                          <m:r>
                                            <a:rPr lang="de-DE" i="1">
                                              <a:latin typeface="Cambria Math" charset="0"/>
                                            </a:rPr>
                                            <m:t>𝐾</m:t>
                                          </m:r>
                                        </m:sup>
                                        <m:e>
                                          <m:sSub>
                                            <m:sSubPr>
                                              <m:ctrlPr>
                                                <a:rPr lang="de-DE" i="1">
                                                  <a:latin typeface="Cambria Math" charset="0"/>
                                                </a:rPr>
                                              </m:ctrlPr>
                                            </m:sSubPr>
                                            <m:e>
                                              <m:r>
                                                <a:rPr lang="de-DE" i="1">
                                                  <a:latin typeface="Cambria Math" charset="0"/>
                                                </a:rPr>
                                                <m:t>𝜃</m:t>
                                              </m:r>
                                            </m:e>
                                            <m:sub>
                                              <m:r>
                                                <a:rPr lang="de-DE" i="1">
                                                  <a:latin typeface="Cambria Math" charset="0"/>
                                                </a:rPr>
                                                <m:t>𝑑𝑘</m:t>
                                              </m:r>
                                            </m:sub>
                                          </m:sSub>
                                          <m:sSub>
                                            <m:sSubPr>
                                              <m:ctrlPr>
                                                <a:rPr lang="de-DE" i="1">
                                                  <a:latin typeface="Cambria Math" charset="0"/>
                                                </a:rPr>
                                              </m:ctrlPr>
                                            </m:sSubPr>
                                            <m:e>
                                              <m:r>
                                                <a:rPr lang="de-DE" i="1">
                                                  <a:latin typeface="Cambria Math" charset="0"/>
                                                </a:rPr>
                                                <m:t>𝛾</m:t>
                                              </m:r>
                                            </m:e>
                                            <m:sub>
                                              <m:r>
                                                <a:rPr lang="de-DE" i="1">
                                                  <a:latin typeface="Cambria Math" charset="0"/>
                                                </a:rPr>
                                                <m:t>𝑘</m:t>
                                              </m:r>
                                              <m:sSub>
                                                <m:sSubPr>
                                                  <m:ctrlPr>
                                                    <a:rPr lang="de-DE" i="1">
                                                      <a:latin typeface="Cambria Math" charset="0"/>
                                                    </a:rPr>
                                                  </m:ctrlPr>
                                                </m:sSubPr>
                                                <m:e>
                                                  <m:r>
                                                    <a:rPr lang="de-DE" i="1">
                                                      <a:latin typeface="Cambria Math" charset="0"/>
                                                    </a:rPr>
                                                    <m:t>𝑐</m:t>
                                                  </m:r>
                                                </m:e>
                                                <m:sub>
                                                  <m:r>
                                                    <a:rPr lang="de-DE" i="1">
                                                      <a:latin typeface="Cambria Math" charset="0"/>
                                                    </a:rPr>
                                                    <m:t>𝑗</m:t>
                                                  </m:r>
                                                </m:sub>
                                              </m:sSub>
                                            </m:sub>
                                          </m:sSub>
                                        </m:e>
                                      </m:nary>
                                    </m:e>
                                  </m:nary>
                                </m:e>
                              </m:d>
                            </m:e>
                            <m:sup>
                              <m:r>
                                <a:rPr lang="de-DE" b="0" i="1" smtClean="0">
                                  <a:latin typeface="Cambria Math" charset="0"/>
                                </a:rPr>
                                <m:t>1−</m:t>
                              </m:r>
                              <m:r>
                                <a:rPr lang="de-DE" b="0" i="1" smtClean="0">
                                  <a:latin typeface="Cambria Math" charset="0"/>
                                </a:rPr>
                                <m:t>𝛼</m:t>
                              </m:r>
                            </m:sup>
                          </m:sSup>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010741" y="3187090"/>
                <a:ext cx="5144743" cy="205755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7434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Hyperlink </a:t>
            </a:r>
            <a:r>
              <a:rPr lang="en-US" dirty="0" smtClean="0"/>
              <a:t>Modeling Using </a:t>
            </a:r>
            <a:r>
              <a:rPr lang="en-US" dirty="0" err="1"/>
              <a:t>p</a:t>
            </a:r>
            <a:r>
              <a:rPr lang="en-US" dirty="0" err="1" smtClean="0"/>
              <a:t>LSA</a:t>
            </a:r>
            <a:endParaRPr lang="en-US" sz="2400" dirty="0"/>
          </a:p>
        </p:txBody>
      </p:sp>
      <p:sp>
        <p:nvSpPr>
          <p:cNvPr id="23555" name="Rectangle 3"/>
          <p:cNvSpPr>
            <a:spLocks noGrp="1" noChangeArrowheads="1"/>
          </p:cNvSpPr>
          <p:nvPr>
            <p:ph idx="1"/>
          </p:nvPr>
        </p:nvSpPr>
        <p:spPr/>
        <p:txBody>
          <a:bodyPr/>
          <a:lstStyle/>
          <a:p>
            <a:r>
              <a:rPr lang="en-US" dirty="0"/>
              <a:t>Classification performance</a:t>
            </a:r>
          </a:p>
        </p:txBody>
      </p:sp>
      <p:sp>
        <p:nvSpPr>
          <p:cNvPr id="11" name="Foliennummernplatzhalter 1"/>
          <p:cNvSpPr>
            <a:spLocks noGrp="1"/>
          </p:cNvSpPr>
          <p:nvPr>
            <p:ph type="sldNum" sz="quarter" idx="12"/>
          </p:nvPr>
        </p:nvSpPr>
        <p:spPr/>
        <p:txBody>
          <a:bodyPr/>
          <a:lstStyle/>
          <a:p>
            <a:pPr>
              <a:defRPr/>
            </a:pPr>
            <a:fld id="{3459873F-0287-9A4B-A260-FE52D1F3913B}" type="slidenum">
              <a:rPr lang="de-DE"/>
              <a:pPr>
                <a:defRPr/>
              </a:pPr>
              <a:t>61</a:t>
            </a:fld>
            <a:endParaRPr lang="de-DE"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446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3557" name="Text Box 5"/>
          <p:cNvSpPr txBox="1">
            <a:spLocks noChangeArrowheads="1"/>
          </p:cNvSpPr>
          <p:nvPr/>
        </p:nvSpPr>
        <p:spPr bwMode="auto">
          <a:xfrm>
            <a:off x="228600" y="56388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Hyperlink</a:t>
            </a:r>
          </a:p>
        </p:txBody>
      </p:sp>
      <p:sp>
        <p:nvSpPr>
          <p:cNvPr id="23558" name="Text Box 6"/>
          <p:cNvSpPr txBox="1">
            <a:spLocks noChangeArrowheads="1"/>
          </p:cNvSpPr>
          <p:nvPr/>
        </p:nvSpPr>
        <p:spPr bwMode="auto">
          <a:xfrm>
            <a:off x="3657600" y="56388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smtClean="0"/>
              <a:t>Content</a:t>
            </a:r>
            <a:endParaRPr lang="en-US" dirty="0"/>
          </a:p>
        </p:txBody>
      </p:sp>
      <p:sp>
        <p:nvSpPr>
          <p:cNvPr id="23559" name="AutoShape 7"/>
          <p:cNvSpPr>
            <a:spLocks noChangeArrowheads="1"/>
          </p:cNvSpPr>
          <p:nvPr/>
        </p:nvSpPr>
        <p:spPr bwMode="auto">
          <a:xfrm>
            <a:off x="1371600" y="5715000"/>
            <a:ext cx="2286000" cy="228600"/>
          </a:xfrm>
          <a:prstGeom prst="lef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3560" name="Text Box 8"/>
          <p:cNvSpPr txBox="1">
            <a:spLocks noChangeArrowheads="1"/>
          </p:cNvSpPr>
          <p:nvPr/>
        </p:nvSpPr>
        <p:spPr bwMode="auto">
          <a:xfrm>
            <a:off x="4953000" y="55626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Hyperlink</a:t>
            </a:r>
          </a:p>
        </p:txBody>
      </p:sp>
      <p:sp>
        <p:nvSpPr>
          <p:cNvPr id="23561" name="Text Box 9"/>
          <p:cNvSpPr txBox="1">
            <a:spLocks noChangeArrowheads="1"/>
          </p:cNvSpPr>
          <p:nvPr/>
        </p:nvSpPr>
        <p:spPr bwMode="auto">
          <a:xfrm>
            <a:off x="8229600" y="54864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smtClean="0"/>
              <a:t>Content</a:t>
            </a:r>
            <a:endParaRPr lang="en-US" dirty="0"/>
          </a:p>
        </p:txBody>
      </p:sp>
      <p:sp>
        <p:nvSpPr>
          <p:cNvPr id="23562" name="AutoShape 10"/>
          <p:cNvSpPr>
            <a:spLocks noChangeArrowheads="1"/>
          </p:cNvSpPr>
          <p:nvPr/>
        </p:nvSpPr>
        <p:spPr bwMode="auto">
          <a:xfrm>
            <a:off x="6019800" y="5638800"/>
            <a:ext cx="2286000" cy="228600"/>
          </a:xfrm>
          <a:prstGeom prst="lef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Tree>
    <p:extLst>
      <p:ext uri="{BB962C8B-B14F-4D97-AF65-F5344CB8AC3E}">
        <p14:creationId xmlns:p14="http://schemas.microsoft.com/office/powerpoint/2010/main" val="2638657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Hyperlink modeling using LDA</a:t>
            </a:r>
            <a:endParaRPr lang="en-US" sz="24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3733797" y="1196975"/>
                <a:ext cx="5410203" cy="4968875"/>
              </a:xfrm>
            </p:spPr>
            <p:txBody>
              <a:bodyPr/>
              <a:lstStyle/>
              <a:p>
                <a:pPr eaLnBrk="1" hangingPunct="1">
                  <a:defRPr/>
                </a:pPr>
                <a:r>
                  <a:rPr lang="en-US" dirty="0" smtClean="0"/>
                  <a:t>For each document d,</a:t>
                </a:r>
              </a:p>
              <a:p>
                <a:pPr lvl="1" eaLnBrk="1" hangingPunct="1">
                  <a:defRPr/>
                </a:pPr>
                <a:r>
                  <a:rPr lang="en-US" dirty="0"/>
                  <a:t>Generate </a:t>
                </a:r>
                <a:r>
                  <a:rPr lang="en-US" dirty="0">
                    <a:sym typeface="Symbol" charset="0"/>
                  </a:rPr>
                  <a:t></a:t>
                </a:r>
                <a:r>
                  <a:rPr lang="en-US" baseline="-25000" dirty="0">
                    <a:sym typeface="Symbol" charset="0"/>
                  </a:rPr>
                  <a:t>d</a:t>
                </a:r>
                <a:r>
                  <a:rPr lang="en-US" dirty="0">
                    <a:sym typeface="Symbol" charset="0"/>
                  </a:rPr>
                  <a:t> ~ </a:t>
                </a:r>
                <a:r>
                  <a:rPr lang="en-US" dirty="0" err="1"/>
                  <a:t>Dirichlet</a:t>
                </a:r>
                <a:r>
                  <a:rPr lang="en-US" dirty="0"/>
                  <a:t>(</a:t>
                </a:r>
                <a:r>
                  <a:rPr lang="en-US" dirty="0">
                    <a:sym typeface="Symbol" charset="0"/>
                  </a:rPr>
                  <a:t></a:t>
                </a:r>
                <a:r>
                  <a:rPr lang="en-US" dirty="0"/>
                  <a:t>)</a:t>
                </a:r>
              </a:p>
              <a:p>
                <a:pPr lvl="1" eaLnBrk="1" hangingPunct="1">
                  <a:defRPr/>
                </a:pPr>
                <a:r>
                  <a:rPr lang="en-US" dirty="0"/>
                  <a:t>For each position </a:t>
                </a:r>
                <a:r>
                  <a:rPr lang="is-IS" dirty="0"/>
                  <a:t>i = 1, ...</a:t>
                </a:r>
                <a:r>
                  <a:rPr lang="en-US" dirty="0"/>
                  <a:t> , </a:t>
                </a:r>
                <a:r>
                  <a:rPr lang="en-US" dirty="0" err="1"/>
                  <a:t>N</a:t>
                </a:r>
                <a:r>
                  <a:rPr lang="en-US" baseline="-25000" dirty="0" err="1"/>
                  <a:t>d</a:t>
                </a:r>
                <a:endParaRPr lang="en-US" dirty="0"/>
              </a:p>
              <a:p>
                <a:pPr lvl="2" eaLnBrk="1" hangingPunct="1">
                  <a:defRPr/>
                </a:pPr>
                <a:r>
                  <a:rPr lang="en-US" dirty="0">
                    <a:ea typeface="ＭＳ Ｐゴシック" charset="0"/>
                  </a:rPr>
                  <a:t>Generate a topic </a:t>
                </a:r>
                <a:r>
                  <a:rPr lang="en-US" dirty="0" err="1">
                    <a:ea typeface="ＭＳ Ｐゴシック" charset="0"/>
                  </a:rPr>
                  <a:t>z</a:t>
                </a:r>
                <a:r>
                  <a:rPr lang="en-US" baseline="-25000" dirty="0" err="1">
                    <a:ea typeface="ＭＳ Ｐゴシック" charset="0"/>
                  </a:rPr>
                  <a:t>i</a:t>
                </a:r>
                <a:r>
                  <a:rPr lang="en-US" dirty="0">
                    <a:ea typeface="ＭＳ Ｐゴシック" charset="0"/>
                  </a:rPr>
                  <a:t> ~ </a:t>
                </a:r>
                <a:r>
                  <a:rPr lang="en-US" dirty="0" err="1" smtClean="0">
                    <a:ea typeface="ＭＳ Ｐゴシック" charset="0"/>
                  </a:rPr>
                  <a:t>Mult</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i="1" dirty="0">
                            <a:latin typeface="Cambria Math" charset="0"/>
                          </a:rPr>
                          <m:t>𝜃</m:t>
                        </m:r>
                      </m:e>
                      <m:sub>
                        <m:r>
                          <a:rPr lang="de-DE" i="1" dirty="0">
                            <a:latin typeface="Cambria Math" charset="0"/>
                          </a:rPr>
                          <m:t>𝑑</m:t>
                        </m:r>
                      </m:sub>
                    </m:sSub>
                    <m:r>
                      <a:rPr lang="en-US" i="1" dirty="0">
                        <a:latin typeface="Cambria Math" charset="0"/>
                      </a:rPr>
                      <m:t>)</m:t>
                    </m:r>
                  </m:oMath>
                </a14:m>
                <a:endParaRPr lang="en-US" dirty="0" smtClean="0">
                  <a:ea typeface="ＭＳ Ｐゴシック" charset="0"/>
                </a:endParaRPr>
              </a:p>
              <a:p>
                <a:pPr lvl="2" eaLnBrk="1" hangingPunct="1">
                  <a:defRPr/>
                </a:pPr>
                <a:r>
                  <a:rPr lang="en-US" dirty="0" smtClean="0">
                    <a:ea typeface="ＭＳ Ｐゴシック" charset="0"/>
                  </a:rPr>
                  <a:t>Generate </a:t>
                </a:r>
                <a:r>
                  <a:rPr lang="en-US" dirty="0">
                    <a:ea typeface="ＭＳ Ｐゴシック" charset="0"/>
                  </a:rPr>
                  <a:t>a word </a:t>
                </a:r>
                <a:r>
                  <a:rPr lang="en-US" dirty="0" err="1">
                    <a:ea typeface="ＭＳ Ｐゴシック" charset="0"/>
                  </a:rPr>
                  <a:t>w</a:t>
                </a:r>
                <a:r>
                  <a:rPr lang="en-US" baseline="-25000" dirty="0" err="1">
                    <a:ea typeface="ＭＳ Ｐゴシック" charset="0"/>
                  </a:rPr>
                  <a:t>i</a:t>
                </a:r>
                <a:r>
                  <a:rPr lang="en-US" dirty="0">
                    <a:ea typeface="ＭＳ Ｐゴシック" charset="0"/>
                  </a:rPr>
                  <a:t> ~ </a:t>
                </a:r>
                <a:r>
                  <a:rPr lang="en-US" dirty="0" err="1" smtClean="0">
                    <a:ea typeface="ＭＳ Ｐゴシック" charset="0"/>
                  </a:rPr>
                  <a:t>Mult</a:t>
                </a:r>
                <a:r>
                  <a:rPr lang="en-US" dirty="0"/>
                  <a:t> </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b="0" i="1" dirty="0" smtClean="0">
                            <a:latin typeface="Cambria Math" charset="0"/>
                          </a:rPr>
                          <m:t>𝛽</m:t>
                        </m:r>
                      </m:e>
                      <m:sub>
                        <m:sSub>
                          <m:sSubPr>
                            <m:ctrlPr>
                              <a:rPr lang="de-DE" b="0" i="1" dirty="0" smtClean="0">
                                <a:latin typeface="Cambria Math" charset="0"/>
                              </a:rPr>
                            </m:ctrlPr>
                          </m:sSubPr>
                          <m:e>
                            <m:r>
                              <a:rPr lang="de-DE" b="0" i="1" dirty="0" smtClean="0">
                                <a:latin typeface="Cambria Math" charset="0"/>
                              </a:rPr>
                              <m:t>𝑧</m:t>
                            </m:r>
                          </m:e>
                          <m:sub>
                            <m:r>
                              <a:rPr lang="de-DE" b="0" i="1" dirty="0" smtClean="0">
                                <a:latin typeface="Cambria Math" charset="0"/>
                              </a:rPr>
                              <m:t>𝑛</m:t>
                            </m:r>
                          </m:sub>
                        </m:sSub>
                      </m:sub>
                    </m:sSub>
                    <m:r>
                      <a:rPr lang="en-US" i="1" dirty="0">
                        <a:latin typeface="Cambria Math" charset="0"/>
                      </a:rPr>
                      <m:t>)</m:t>
                    </m:r>
                  </m:oMath>
                </a14:m>
                <a:endParaRPr lang="en-US" dirty="0" smtClean="0">
                  <a:ea typeface="ＭＳ Ｐゴシック" charset="0"/>
                </a:endParaRPr>
              </a:p>
              <a:p>
                <a:pPr lvl="1" eaLnBrk="1" hangingPunct="1">
                  <a:defRPr/>
                </a:pPr>
                <a:r>
                  <a:rPr lang="en-US" dirty="0" smtClean="0">
                    <a:ea typeface="ＭＳ Ｐゴシック" charset="0"/>
                  </a:rPr>
                  <a:t>For each citation j = 1, </a:t>
                </a:r>
                <a:r>
                  <a:rPr lang="is-IS" dirty="0" smtClean="0">
                    <a:ea typeface="ＭＳ Ｐゴシック" charset="0"/>
                  </a:rPr>
                  <a:t>…, L</a:t>
                </a:r>
                <a:r>
                  <a:rPr lang="is-IS" baseline="-25000" dirty="0" smtClean="0">
                    <a:ea typeface="ＭＳ Ｐゴシック" charset="0"/>
                  </a:rPr>
                  <a:t>c</a:t>
                </a:r>
              </a:p>
              <a:p>
                <a:pPr lvl="2" eaLnBrk="1" hangingPunct="1">
                  <a:defRPr/>
                </a:pPr>
                <a:r>
                  <a:rPr lang="en-US" dirty="0" smtClean="0">
                    <a:ea typeface="ＭＳ Ｐゴシック" charset="0"/>
                  </a:rPr>
                  <a:t>Generate </a:t>
                </a:r>
                <a:r>
                  <a:rPr lang="en-US" dirty="0" err="1">
                    <a:ea typeface="ＭＳ Ｐゴシック" charset="0"/>
                  </a:rPr>
                  <a:t>z</a:t>
                </a:r>
                <a:r>
                  <a:rPr lang="en-US" baseline="-25000" dirty="0" err="1">
                    <a:ea typeface="ＭＳ Ｐゴシック" charset="0"/>
                  </a:rPr>
                  <a:t>i</a:t>
                </a:r>
                <a:r>
                  <a:rPr lang="en-US" dirty="0">
                    <a:ea typeface="ＭＳ Ｐゴシック" charset="0"/>
                  </a:rPr>
                  <a:t> ~ </a:t>
                </a:r>
                <a:r>
                  <a:rPr lang="en-US" dirty="0" err="1">
                    <a:ea typeface="ＭＳ Ｐゴシック" charset="0"/>
                  </a:rPr>
                  <a:t>Mult</a:t>
                </a:r>
                <a:r>
                  <a:rPr lang="en-US" dirty="0">
                    <a:ea typeface="ＭＳ Ｐゴシック" charset="0"/>
                  </a:rPr>
                  <a:t>(</a:t>
                </a:r>
                <a:r>
                  <a:rPr lang="en-US" dirty="0">
                    <a:ea typeface="ＭＳ Ｐゴシック" charset="0"/>
                    <a:sym typeface="Symbol" charset="0"/>
                  </a:rPr>
                  <a:t></a:t>
                </a:r>
                <a:r>
                  <a:rPr lang="en-US" baseline="-25000" dirty="0">
                    <a:ea typeface="ＭＳ Ｐゴシック" charset="0"/>
                    <a:sym typeface="Symbol" charset="0"/>
                  </a:rPr>
                  <a:t>d</a:t>
                </a:r>
                <a:r>
                  <a:rPr lang="en-US" dirty="0">
                    <a:ea typeface="ＭＳ Ｐゴシック" charset="0"/>
                  </a:rPr>
                  <a:t>)</a:t>
                </a:r>
              </a:p>
              <a:p>
                <a:pPr lvl="2" eaLnBrk="1" hangingPunct="1">
                  <a:defRPr/>
                </a:pPr>
                <a:r>
                  <a:rPr lang="en-US" dirty="0" smtClean="0">
                    <a:ea typeface="ＭＳ Ｐゴシック" charset="0"/>
                  </a:rPr>
                  <a:t>Generate c</a:t>
                </a:r>
                <a:r>
                  <a:rPr lang="en-US" baseline="-25000" dirty="0" smtClean="0">
                    <a:ea typeface="ＭＳ Ｐゴシック" charset="0"/>
                  </a:rPr>
                  <a:t>i</a:t>
                </a:r>
                <a:r>
                  <a:rPr lang="en-US" dirty="0" smtClean="0">
                    <a:ea typeface="ＭＳ Ｐゴシック" charset="0"/>
                  </a:rPr>
                  <a:t> </a:t>
                </a:r>
                <a:r>
                  <a:rPr lang="en-US" dirty="0">
                    <a:ea typeface="ＭＳ Ｐゴシック" charset="0"/>
                  </a:rPr>
                  <a:t>~ Mult</a:t>
                </a:r>
                <a:r>
                  <a:rPr lang="en-US" dirty="0"/>
                  <a:t> </a:t>
                </a:r>
                <a14:m>
                  <m:oMath xmlns:m="http://schemas.openxmlformats.org/officeDocument/2006/math">
                    <m:r>
                      <a:rPr lang="en-US" i="1" dirty="0">
                        <a:latin typeface="Cambria Math" charset="0"/>
                      </a:rPr>
                      <m:t>(</m:t>
                    </m:r>
                    <m:r>
                      <a:rPr lang="en-US" i="1" dirty="0">
                        <a:latin typeface="Cambria Math" charset="0"/>
                        <a:ea typeface="Cambria Math" charset="0"/>
                        <a:cs typeface="Cambria Math" charset="0"/>
                      </a:rPr>
                      <m:t>∙</m:t>
                    </m:r>
                    <m:r>
                      <a:rPr lang="en-US" i="1" dirty="0">
                        <a:latin typeface="Cambria Math" charset="0"/>
                      </a:rPr>
                      <m:t>|</m:t>
                    </m:r>
                    <m:sSub>
                      <m:sSubPr>
                        <m:ctrlPr>
                          <a:rPr lang="de-DE" i="1" dirty="0">
                            <a:latin typeface="Cambria Math" charset="0"/>
                          </a:rPr>
                        </m:ctrlPr>
                      </m:sSubPr>
                      <m:e>
                        <m:r>
                          <a:rPr lang="de-DE" b="0" i="1" dirty="0" smtClean="0">
                            <a:latin typeface="Cambria Math" charset="0"/>
                          </a:rPr>
                          <m:t>𝛾</m:t>
                        </m:r>
                      </m:e>
                      <m:sub>
                        <m:sSub>
                          <m:sSubPr>
                            <m:ctrlPr>
                              <a:rPr lang="de-DE" i="1" dirty="0">
                                <a:latin typeface="Cambria Math" charset="0"/>
                              </a:rPr>
                            </m:ctrlPr>
                          </m:sSubPr>
                          <m:e>
                            <m:r>
                              <a:rPr lang="de-DE" i="1" dirty="0">
                                <a:latin typeface="Cambria Math" charset="0"/>
                              </a:rPr>
                              <m:t>𝑧</m:t>
                            </m:r>
                          </m:e>
                          <m:sub>
                            <m:r>
                              <a:rPr lang="de-DE" b="0" i="1" dirty="0" smtClean="0">
                                <a:latin typeface="Cambria Math" charset="0"/>
                              </a:rPr>
                              <m:t>𝑗</m:t>
                            </m:r>
                          </m:sub>
                        </m:sSub>
                      </m:sub>
                    </m:sSub>
                    <m:r>
                      <a:rPr lang="de-DE" b="0" i="1" dirty="0" smtClean="0">
                        <a:latin typeface="Cambria Math" charset="0"/>
                      </a:rPr>
                      <m:t>)</m:t>
                    </m:r>
                  </m:oMath>
                </a14:m>
                <a:endParaRPr lang="en-US" dirty="0" smtClean="0">
                  <a:ea typeface="ＭＳ Ｐゴシック" charset="0"/>
                </a:endParaRPr>
              </a:p>
              <a:p>
                <a:pPr eaLnBrk="1" hangingPunct="1">
                  <a:defRPr/>
                </a:pPr>
                <a:endParaRPr lang="en-US" dirty="0" smtClean="0">
                  <a:ea typeface="ＭＳ Ｐゴシック" charset="0"/>
                </a:endParaRPr>
              </a:p>
              <a:p>
                <a:pPr eaLnBrk="1" hangingPunct="1">
                  <a:defRPr/>
                </a:pPr>
                <a:r>
                  <a:rPr lang="en-US" dirty="0" smtClean="0">
                    <a:ea typeface="ＭＳ Ｐゴシック" charset="0"/>
                  </a:rPr>
                  <a:t>Learning using </a:t>
                </a:r>
                <a:r>
                  <a:rPr lang="en-US" dirty="0" err="1" smtClean="0">
                    <a:ea typeface="ＭＳ Ｐゴシック" charset="0"/>
                  </a:rPr>
                  <a:t>variational</a:t>
                </a:r>
                <a:r>
                  <a:rPr lang="en-US" dirty="0" smtClean="0">
                    <a:ea typeface="ＭＳ Ｐゴシック" charset="0"/>
                  </a:rPr>
                  <a:t> </a:t>
                </a:r>
                <a:r>
                  <a:rPr lang="en-US" dirty="0" smtClean="0">
                    <a:ea typeface="ＭＳ Ｐゴシック" charset="0"/>
                  </a:rPr>
                  <a:t>EM, Gibbs sampling</a:t>
                </a:r>
                <a:endParaRPr lang="en-US" dirty="0">
                  <a:ea typeface="ＭＳ Ｐゴシック" charset="0"/>
                </a:endParaRP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3733797" y="1196975"/>
                <a:ext cx="5410203" cy="4968875"/>
              </a:xfrm>
              <a:blipFill rotWithShape="0">
                <a:blip r:embed="rId3"/>
                <a:stretch>
                  <a:fillRect l="-1351" t="-982" b="-1472"/>
                </a:stretch>
              </a:blipFill>
            </p:spPr>
            <p:txBody>
              <a:bodyPr/>
              <a:lstStyle/>
              <a:p>
                <a:r>
                  <a:rPr lang="en-US">
                    <a:noFill/>
                  </a:rPr>
                  <a:t> </a:t>
                </a:r>
              </a:p>
            </p:txBody>
          </p:sp>
        </mc:Fallback>
      </mc:AlternateContent>
      <p:sp>
        <p:nvSpPr>
          <p:cNvPr id="27" name="Foliennummernplatzhalter 1"/>
          <p:cNvSpPr>
            <a:spLocks noGrp="1"/>
          </p:cNvSpPr>
          <p:nvPr>
            <p:ph type="sldNum" sz="quarter" idx="12"/>
          </p:nvPr>
        </p:nvSpPr>
        <p:spPr/>
        <p:txBody>
          <a:bodyPr/>
          <a:lstStyle/>
          <a:p>
            <a:pPr>
              <a:defRPr/>
            </a:pPr>
            <a:fld id="{3459873F-0287-9A4B-A260-FE52D1F3913B}" type="slidenum">
              <a:rPr lang="de-DE" smtClean="0"/>
              <a:pPr>
                <a:defRPr/>
              </a:pPr>
              <a:t>62</a:t>
            </a:fld>
            <a:endParaRPr lang="de-DE" dirty="0"/>
          </a:p>
        </p:txBody>
      </p:sp>
      <p:sp>
        <p:nvSpPr>
          <p:cNvPr id="25604" name="Rectangle 4"/>
          <p:cNvSpPr>
            <a:spLocks noChangeArrowheads="1"/>
          </p:cNvSpPr>
          <p:nvPr/>
        </p:nvSpPr>
        <p:spPr bwMode="auto">
          <a:xfrm>
            <a:off x="228600" y="1916832"/>
            <a:ext cx="3124200" cy="3505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5605" name="Oval 5"/>
          <p:cNvSpPr>
            <a:spLocks noChangeArrowheads="1"/>
          </p:cNvSpPr>
          <p:nvPr/>
        </p:nvSpPr>
        <p:spPr bwMode="auto">
          <a:xfrm>
            <a:off x="762000" y="31360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25606" name="Oval 6"/>
          <p:cNvSpPr>
            <a:spLocks noChangeArrowheads="1"/>
          </p:cNvSpPr>
          <p:nvPr/>
        </p:nvSpPr>
        <p:spPr bwMode="auto">
          <a:xfrm>
            <a:off x="762000" y="4202832"/>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w</a:t>
            </a:r>
          </a:p>
        </p:txBody>
      </p:sp>
      <p:sp>
        <p:nvSpPr>
          <p:cNvPr id="25607" name="Rectangle 7"/>
          <p:cNvSpPr>
            <a:spLocks noChangeArrowheads="1"/>
          </p:cNvSpPr>
          <p:nvPr/>
        </p:nvSpPr>
        <p:spPr bwMode="auto">
          <a:xfrm>
            <a:off x="533400" y="2983632"/>
            <a:ext cx="11430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5608" name="Oval 8"/>
          <p:cNvSpPr>
            <a:spLocks noChangeArrowheads="1"/>
          </p:cNvSpPr>
          <p:nvPr/>
        </p:nvSpPr>
        <p:spPr bwMode="auto">
          <a:xfrm>
            <a:off x="762000" y="56506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p>
        </p:txBody>
      </p:sp>
      <p:sp>
        <p:nvSpPr>
          <p:cNvPr id="25609" name="Line 9"/>
          <p:cNvSpPr>
            <a:spLocks noChangeShapeType="1"/>
          </p:cNvSpPr>
          <p:nvPr/>
        </p:nvSpPr>
        <p:spPr bwMode="auto">
          <a:xfrm flipV="1">
            <a:off x="1066800" y="4888632"/>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10" name="Line 10"/>
          <p:cNvSpPr>
            <a:spLocks noChangeShapeType="1"/>
          </p:cNvSpPr>
          <p:nvPr/>
        </p:nvSpPr>
        <p:spPr bwMode="auto">
          <a:xfrm>
            <a:off x="1066800" y="3821832"/>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11" name="Text Box 11"/>
          <p:cNvSpPr txBox="1">
            <a:spLocks noChangeArrowheads="1"/>
          </p:cNvSpPr>
          <p:nvPr/>
        </p:nvSpPr>
        <p:spPr bwMode="auto">
          <a:xfrm>
            <a:off x="1676400" y="5041032"/>
            <a:ext cx="22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M</a:t>
            </a:r>
          </a:p>
        </p:txBody>
      </p:sp>
      <p:sp>
        <p:nvSpPr>
          <p:cNvPr id="25612" name="Oval 12"/>
          <p:cNvSpPr>
            <a:spLocks noChangeArrowheads="1"/>
          </p:cNvSpPr>
          <p:nvPr/>
        </p:nvSpPr>
        <p:spPr bwMode="auto">
          <a:xfrm>
            <a:off x="838200" y="2069232"/>
            <a:ext cx="609600" cy="6096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t>
            </a:r>
            <a:endParaRPr lang="en-US" sz="2400" baseline="-25000"/>
          </a:p>
        </p:txBody>
      </p:sp>
      <p:sp>
        <p:nvSpPr>
          <p:cNvPr id="25613" name="Line 13"/>
          <p:cNvSpPr>
            <a:spLocks noChangeShapeType="1"/>
          </p:cNvSpPr>
          <p:nvPr/>
        </p:nvSpPr>
        <p:spPr bwMode="auto">
          <a:xfrm flipH="1">
            <a:off x="1066800" y="2678832"/>
            <a:ext cx="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14" name="Text Box 14"/>
          <p:cNvSpPr txBox="1">
            <a:spLocks noChangeArrowheads="1"/>
          </p:cNvSpPr>
          <p:nvPr/>
        </p:nvSpPr>
        <p:spPr bwMode="auto">
          <a:xfrm>
            <a:off x="1371600" y="4736232"/>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N</a:t>
            </a:r>
          </a:p>
        </p:txBody>
      </p:sp>
      <p:sp>
        <p:nvSpPr>
          <p:cNvPr id="25615" name="Oval 15"/>
          <p:cNvSpPr>
            <a:spLocks noChangeArrowheads="1"/>
          </p:cNvSpPr>
          <p:nvPr/>
        </p:nvSpPr>
        <p:spPr bwMode="auto">
          <a:xfrm>
            <a:off x="762000" y="1143000"/>
            <a:ext cx="609600" cy="5334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a</a:t>
            </a:r>
          </a:p>
        </p:txBody>
      </p:sp>
      <p:sp>
        <p:nvSpPr>
          <p:cNvPr id="25616" name="Line 16"/>
          <p:cNvSpPr>
            <a:spLocks noChangeShapeType="1"/>
          </p:cNvSpPr>
          <p:nvPr/>
        </p:nvSpPr>
        <p:spPr bwMode="auto">
          <a:xfrm>
            <a:off x="1066800" y="1676400"/>
            <a:ext cx="0" cy="3928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18" name="Oval 18"/>
          <p:cNvSpPr>
            <a:spLocks noChangeArrowheads="1"/>
          </p:cNvSpPr>
          <p:nvPr/>
        </p:nvSpPr>
        <p:spPr bwMode="auto">
          <a:xfrm>
            <a:off x="2209800" y="31360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z</a:t>
            </a:r>
          </a:p>
        </p:txBody>
      </p:sp>
      <p:sp>
        <p:nvSpPr>
          <p:cNvPr id="25619" name="Oval 19"/>
          <p:cNvSpPr>
            <a:spLocks noChangeArrowheads="1"/>
          </p:cNvSpPr>
          <p:nvPr/>
        </p:nvSpPr>
        <p:spPr bwMode="auto">
          <a:xfrm>
            <a:off x="2209800" y="4202832"/>
            <a:ext cx="685800" cy="685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a:t>
            </a:r>
          </a:p>
        </p:txBody>
      </p:sp>
      <p:sp>
        <p:nvSpPr>
          <p:cNvPr id="25620" name="Rectangle 20"/>
          <p:cNvSpPr>
            <a:spLocks noChangeArrowheads="1"/>
          </p:cNvSpPr>
          <p:nvPr/>
        </p:nvSpPr>
        <p:spPr bwMode="auto">
          <a:xfrm>
            <a:off x="1981200" y="2983632"/>
            <a:ext cx="1143000" cy="2133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25621" name="Oval 21"/>
          <p:cNvSpPr>
            <a:spLocks noChangeArrowheads="1"/>
          </p:cNvSpPr>
          <p:nvPr/>
        </p:nvSpPr>
        <p:spPr bwMode="auto">
          <a:xfrm>
            <a:off x="2209800" y="5650632"/>
            <a:ext cx="685800" cy="685800"/>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latin typeface="Symbol" charset="0"/>
                <a:sym typeface="Symbol" charset="0"/>
              </a:rPr>
              <a:t>g</a:t>
            </a:r>
          </a:p>
        </p:txBody>
      </p:sp>
      <p:sp>
        <p:nvSpPr>
          <p:cNvPr id="25622" name="Line 22"/>
          <p:cNvSpPr>
            <a:spLocks noChangeShapeType="1"/>
          </p:cNvSpPr>
          <p:nvPr/>
        </p:nvSpPr>
        <p:spPr bwMode="auto">
          <a:xfrm flipV="1">
            <a:off x="2514600" y="4888632"/>
            <a:ext cx="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23" name="Line 23"/>
          <p:cNvSpPr>
            <a:spLocks noChangeShapeType="1"/>
          </p:cNvSpPr>
          <p:nvPr/>
        </p:nvSpPr>
        <p:spPr bwMode="auto">
          <a:xfrm>
            <a:off x="2514600" y="3821832"/>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24" name="Line 24"/>
          <p:cNvSpPr>
            <a:spLocks noChangeShapeType="1"/>
          </p:cNvSpPr>
          <p:nvPr/>
        </p:nvSpPr>
        <p:spPr bwMode="auto">
          <a:xfrm>
            <a:off x="1447800" y="2374032"/>
            <a:ext cx="1066800" cy="762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25625" name="Text Box 25"/>
          <p:cNvSpPr txBox="1">
            <a:spLocks noChangeArrowheads="1"/>
          </p:cNvSpPr>
          <p:nvPr/>
        </p:nvSpPr>
        <p:spPr bwMode="auto">
          <a:xfrm>
            <a:off x="2819400" y="4736232"/>
            <a:ext cx="30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L</a:t>
            </a:r>
          </a:p>
        </p:txBody>
      </p:sp>
      <p:sp>
        <p:nvSpPr>
          <p:cNvPr id="2" name="Rechteck 1"/>
          <p:cNvSpPr/>
          <p:nvPr/>
        </p:nvSpPr>
        <p:spPr>
          <a:xfrm>
            <a:off x="3059832" y="6093296"/>
            <a:ext cx="4176464" cy="600164"/>
          </a:xfrm>
          <a:prstGeom prst="rect">
            <a:avLst/>
          </a:prstGeom>
        </p:spPr>
        <p:txBody>
          <a:bodyPr wrap="square">
            <a:spAutoFit/>
          </a:bodyPr>
          <a:lstStyle/>
          <a:p>
            <a:r>
              <a:rPr lang="de-DE" sz="1100" dirty="0">
                <a:solidFill>
                  <a:srgbClr val="0000FF"/>
                </a:solidFill>
              </a:rPr>
              <a:t>E. </a:t>
            </a:r>
            <a:r>
              <a:rPr lang="de-DE" sz="1100" dirty="0" err="1">
                <a:solidFill>
                  <a:srgbClr val="0000FF"/>
                </a:solidFill>
              </a:rPr>
              <a:t>Erosheva</a:t>
            </a:r>
            <a:r>
              <a:rPr lang="de-DE" sz="1100" dirty="0">
                <a:solidFill>
                  <a:srgbClr val="0000FF"/>
                </a:solidFill>
              </a:rPr>
              <a:t>, S </a:t>
            </a:r>
            <a:r>
              <a:rPr lang="de-DE" sz="1100" dirty="0" err="1">
                <a:solidFill>
                  <a:srgbClr val="0000FF"/>
                </a:solidFill>
              </a:rPr>
              <a:t>Fienberg</a:t>
            </a:r>
            <a:r>
              <a:rPr lang="de-DE" sz="1100" dirty="0">
                <a:solidFill>
                  <a:srgbClr val="0000FF"/>
                </a:solidFill>
              </a:rPr>
              <a:t>, J. </a:t>
            </a:r>
            <a:r>
              <a:rPr lang="de-DE" sz="1100" dirty="0" err="1">
                <a:solidFill>
                  <a:srgbClr val="0000FF"/>
                </a:solidFill>
              </a:rPr>
              <a:t>Lafferty</a:t>
            </a:r>
            <a:r>
              <a:rPr lang="de-DE" sz="1100" dirty="0">
                <a:solidFill>
                  <a:srgbClr val="0000FF"/>
                </a:solidFill>
              </a:rPr>
              <a:t>, Mixed-membership </a:t>
            </a:r>
            <a:r>
              <a:rPr lang="de-DE" sz="1100" dirty="0" err="1">
                <a:solidFill>
                  <a:srgbClr val="0000FF"/>
                </a:solidFill>
              </a:rPr>
              <a:t>models</a:t>
            </a:r>
            <a:r>
              <a:rPr lang="de-DE" sz="1100" dirty="0">
                <a:solidFill>
                  <a:srgbClr val="0000FF"/>
                </a:solidFill>
              </a:rPr>
              <a:t> of </a:t>
            </a:r>
            <a:r>
              <a:rPr lang="de-DE" sz="1100" dirty="0" err="1">
                <a:solidFill>
                  <a:srgbClr val="0000FF"/>
                </a:solidFill>
              </a:rPr>
              <a:t>scientific</a:t>
            </a:r>
            <a:r>
              <a:rPr lang="de-DE" sz="1100" dirty="0">
                <a:solidFill>
                  <a:srgbClr val="0000FF"/>
                </a:solidFill>
              </a:rPr>
              <a:t> </a:t>
            </a:r>
            <a:r>
              <a:rPr lang="de-DE" sz="1100" dirty="0" err="1">
                <a:solidFill>
                  <a:srgbClr val="0000FF"/>
                </a:solidFill>
              </a:rPr>
              <a:t>publications</a:t>
            </a:r>
            <a:r>
              <a:rPr lang="de-DE" sz="1100" dirty="0">
                <a:solidFill>
                  <a:srgbClr val="0000FF"/>
                </a:solidFill>
              </a:rPr>
              <a:t>. </a:t>
            </a:r>
            <a:r>
              <a:rPr lang="de-DE" sz="1100" dirty="0" err="1">
                <a:solidFill>
                  <a:srgbClr val="0000FF"/>
                </a:solidFill>
              </a:rPr>
              <a:t>Proc</a:t>
            </a:r>
            <a:r>
              <a:rPr lang="de-DE" sz="1100" dirty="0">
                <a:solidFill>
                  <a:srgbClr val="0000FF"/>
                </a:solidFill>
              </a:rPr>
              <a:t> National </a:t>
            </a:r>
            <a:r>
              <a:rPr lang="de-DE" sz="1100" dirty="0" err="1">
                <a:solidFill>
                  <a:srgbClr val="0000FF"/>
                </a:solidFill>
              </a:rPr>
              <a:t>Academy</a:t>
            </a:r>
            <a:r>
              <a:rPr lang="de-DE" sz="1100" dirty="0">
                <a:solidFill>
                  <a:srgbClr val="0000FF"/>
                </a:solidFill>
              </a:rPr>
              <a:t> Science U S A. 2004 Apr 6;101 </a:t>
            </a:r>
            <a:r>
              <a:rPr lang="de-DE" sz="1100" dirty="0" err="1">
                <a:solidFill>
                  <a:srgbClr val="0000FF"/>
                </a:solidFill>
              </a:rPr>
              <a:t>Suppl</a:t>
            </a:r>
            <a:r>
              <a:rPr lang="de-DE" sz="1100" dirty="0">
                <a:solidFill>
                  <a:srgbClr val="0000FF"/>
                </a:solidFill>
              </a:rPr>
              <a:t> 1:5220-7. </a:t>
            </a:r>
            <a:r>
              <a:rPr lang="de-DE" sz="1100" dirty="0" err="1">
                <a:solidFill>
                  <a:srgbClr val="0000FF"/>
                </a:solidFill>
              </a:rPr>
              <a:t>Epub</a:t>
            </a:r>
            <a:r>
              <a:rPr lang="de-DE" sz="1100" dirty="0">
                <a:solidFill>
                  <a:srgbClr val="0000FF"/>
                </a:solidFill>
              </a:rPr>
              <a:t> </a:t>
            </a:r>
            <a:r>
              <a:rPr lang="de-DE" sz="1100" b="1" dirty="0">
                <a:solidFill>
                  <a:srgbClr val="FF0000"/>
                </a:solidFill>
              </a:rPr>
              <a:t>2004</a:t>
            </a:r>
            <a:r>
              <a:rPr lang="de-DE" sz="1100" dirty="0">
                <a:solidFill>
                  <a:srgbClr val="0000FF"/>
                </a:solidFill>
              </a:rPr>
              <a:t> Mar 12.</a:t>
            </a:r>
          </a:p>
        </p:txBody>
      </p:sp>
    </p:spTree>
    <p:extLst>
      <p:ext uri="{BB962C8B-B14F-4D97-AF65-F5344CB8AC3E}">
        <p14:creationId xmlns:p14="http://schemas.microsoft.com/office/powerpoint/2010/main" val="263162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8" grpId="0" animBg="1"/>
      <p:bldP spid="25619" grpId="0" animBg="1"/>
      <p:bldP spid="25620" grpId="0" animBg="1"/>
      <p:bldP spid="25621" grpId="0" animBg="1"/>
      <p:bldP spid="25622" grpId="0" animBg="1"/>
      <p:bldP spid="25623" grpId="0" animBg="1"/>
      <p:bldP spid="25624" grpId="0" animBg="1"/>
      <p:bldP spid="256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en-US" sz="3600" dirty="0"/>
              <a:t>Link-PLSA-LDA: Topic Influence in </a:t>
            </a:r>
            <a:r>
              <a:rPr lang="en-US" sz="3600" dirty="0" smtClean="0"/>
              <a:t>Blogs</a:t>
            </a:r>
            <a:endParaRPr lang="en-US" sz="2400" dirty="0"/>
          </a:p>
        </p:txBody>
      </p:sp>
      <p:pic>
        <p:nvPicPr>
          <p:cNvPr id="121861" name="Picture 5"/>
          <p:cNvPicPr>
            <a:picLocks noChangeAspect="1" noChangeArrowheads="1"/>
          </p:cNvPicPr>
          <p:nvPr/>
        </p:nvPicPr>
        <p:blipFill>
          <a:blip r:embed="rId3">
            <a:extLst>
              <a:ext uri="{28A0092B-C50C-407E-A947-70E740481C1C}">
                <a14:useLocalDpi xmlns:a14="http://schemas.microsoft.com/office/drawing/2010/main" val="0"/>
              </a:ext>
            </a:extLst>
          </a:blip>
          <a:srcRect l="14102" t="32655" r="24359" b="8807"/>
          <a:stretch>
            <a:fillRect/>
          </a:stretch>
        </p:blipFill>
        <p:spPr bwMode="auto">
          <a:xfrm>
            <a:off x="1259632" y="1104106"/>
            <a:ext cx="6172200" cy="4629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1868" name="Text Box 12"/>
          <p:cNvSpPr txBox="1">
            <a:spLocks noChangeArrowheads="1"/>
          </p:cNvSpPr>
          <p:nvPr/>
        </p:nvSpPr>
        <p:spPr bwMode="auto">
          <a:xfrm>
            <a:off x="4644008" y="1124744"/>
            <a:ext cx="413995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endParaRPr lang="en-US" dirty="0"/>
          </a:p>
        </p:txBody>
      </p:sp>
      <p:sp>
        <p:nvSpPr>
          <p:cNvPr id="2" name="Rechteck 1"/>
          <p:cNvSpPr/>
          <p:nvPr/>
        </p:nvSpPr>
        <p:spPr>
          <a:xfrm>
            <a:off x="2339752" y="6207695"/>
            <a:ext cx="4572000" cy="461665"/>
          </a:xfrm>
          <a:prstGeom prst="rect">
            <a:avLst/>
          </a:prstGeom>
        </p:spPr>
        <p:txBody>
          <a:bodyPr>
            <a:spAutoFit/>
          </a:bodyPr>
          <a:lstStyle/>
          <a:p>
            <a:r>
              <a:rPr lang="de-DE" sz="1200" dirty="0">
                <a:solidFill>
                  <a:srgbClr val="0000FF"/>
                </a:solidFill>
              </a:rPr>
              <a:t>R. </a:t>
            </a:r>
            <a:r>
              <a:rPr lang="de-DE" sz="1200" dirty="0" err="1">
                <a:solidFill>
                  <a:srgbClr val="0000FF"/>
                </a:solidFill>
              </a:rPr>
              <a:t>Nallapati</a:t>
            </a:r>
            <a:r>
              <a:rPr lang="de-DE" sz="1200" dirty="0">
                <a:solidFill>
                  <a:srgbClr val="0000FF"/>
                </a:solidFill>
              </a:rPr>
              <a:t>, A. Ahmed, E. </a:t>
            </a:r>
            <a:r>
              <a:rPr lang="de-DE" sz="1200" dirty="0" err="1">
                <a:solidFill>
                  <a:srgbClr val="0000FF"/>
                </a:solidFill>
              </a:rPr>
              <a:t>Xing</a:t>
            </a:r>
            <a:r>
              <a:rPr lang="de-DE" sz="1200" dirty="0">
                <a:solidFill>
                  <a:srgbClr val="0000FF"/>
                </a:solidFill>
              </a:rPr>
              <a:t>, W.W. Cohen, Joint Latent Topic Models </a:t>
            </a:r>
            <a:r>
              <a:rPr lang="de-DE" sz="1200" dirty="0" err="1">
                <a:solidFill>
                  <a:srgbClr val="0000FF"/>
                </a:solidFill>
              </a:rPr>
              <a:t>for</a:t>
            </a:r>
            <a:r>
              <a:rPr lang="de-DE" sz="1200" dirty="0">
                <a:solidFill>
                  <a:srgbClr val="0000FF"/>
                </a:solidFill>
              </a:rPr>
              <a:t> Text </a:t>
            </a:r>
            <a:r>
              <a:rPr lang="de-DE" sz="1200" dirty="0" err="1">
                <a:solidFill>
                  <a:srgbClr val="0000FF"/>
                </a:solidFill>
              </a:rPr>
              <a:t>and</a:t>
            </a:r>
            <a:r>
              <a:rPr lang="de-DE" sz="1200" dirty="0">
                <a:solidFill>
                  <a:srgbClr val="0000FF"/>
                </a:solidFill>
              </a:rPr>
              <a:t> </a:t>
            </a:r>
            <a:r>
              <a:rPr lang="de-DE" sz="1200" dirty="0" err="1">
                <a:solidFill>
                  <a:srgbClr val="0000FF"/>
                </a:solidFill>
              </a:rPr>
              <a:t>Citations</a:t>
            </a:r>
            <a:r>
              <a:rPr lang="de-DE" sz="1200" dirty="0">
                <a:solidFill>
                  <a:srgbClr val="0000FF"/>
                </a:solidFill>
              </a:rPr>
              <a:t>, In: </a:t>
            </a:r>
            <a:r>
              <a:rPr lang="de-DE" sz="1200" dirty="0" err="1">
                <a:solidFill>
                  <a:srgbClr val="0000FF"/>
                </a:solidFill>
              </a:rPr>
              <a:t>Proc</a:t>
            </a:r>
            <a:r>
              <a:rPr lang="de-DE" sz="1200" dirty="0">
                <a:solidFill>
                  <a:srgbClr val="0000FF"/>
                </a:solidFill>
              </a:rPr>
              <a:t>. KDD, </a:t>
            </a:r>
            <a:r>
              <a:rPr lang="de-DE" sz="1200" b="1" dirty="0">
                <a:solidFill>
                  <a:srgbClr val="FF0000"/>
                </a:solidFill>
              </a:rPr>
              <a:t>2008</a:t>
            </a:r>
            <a:r>
              <a:rPr lang="de-DE" sz="1200" dirty="0">
                <a:solidFill>
                  <a:srgbClr val="0000FF"/>
                </a:solidFill>
              </a:rPr>
              <a:t>.</a:t>
            </a:r>
          </a:p>
        </p:txBody>
      </p:sp>
      <p:sp>
        <p:nvSpPr>
          <p:cNvPr id="6" name="Foliennummernplatzhalter 1"/>
          <p:cNvSpPr txBox="1">
            <a:spLocks/>
          </p:cNvSpPr>
          <p:nvPr/>
        </p:nvSpPr>
        <p:spPr>
          <a:xfrm>
            <a:off x="7956550" y="6358852"/>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3459873F-0287-9A4B-A260-FE52D1F3913B}" type="slidenum">
              <a:rPr lang="de-DE" sz="1100" smtClean="0"/>
              <a:pPr algn="r">
                <a:defRPr/>
              </a:pPr>
              <a:t>63</a:t>
            </a:fld>
            <a:endParaRPr lang="de-DE" sz="1100" dirty="0"/>
          </a:p>
        </p:txBody>
      </p:sp>
      <mc:AlternateContent xmlns:mc="http://schemas.openxmlformats.org/markup-compatibility/2006" xmlns:a14="http://schemas.microsoft.com/office/drawing/2010/main">
        <mc:Choice Requires="a14">
          <p:sp>
            <p:nvSpPr>
              <p:cNvPr id="3" name="TextBox 2"/>
              <p:cNvSpPr txBox="1"/>
              <p:nvPr/>
            </p:nvSpPr>
            <p:spPr>
              <a:xfrm>
                <a:off x="4211984" y="3321859"/>
                <a:ext cx="216000" cy="323165"/>
              </a:xfrm>
              <a:prstGeom prst="rect">
                <a:avLst/>
              </a:prstGeom>
              <a:solidFill>
                <a:schemeClr val="bg1"/>
              </a:solidFill>
              <a:ln>
                <a:noFill/>
              </a:ln>
            </p:spPr>
            <p:txBody>
              <a:bodyPr wrap="square" t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𝛾</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211984" y="3321859"/>
                <a:ext cx="216000" cy="323165"/>
              </a:xfrm>
              <a:prstGeom prst="rect">
                <a:avLst/>
              </a:prstGeom>
              <a:blipFill rotWithShape="0">
                <a:blip r:embed="rId4"/>
                <a:stretch>
                  <a:fillRect r="-37143" b="-18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41488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l="16667" t="31818" r="15811" b="8182"/>
          <a:stretch>
            <a:fillRect/>
          </a:stretch>
        </p:blipFill>
        <p:spPr bwMode="auto">
          <a:xfrm>
            <a:off x="381000" y="152400"/>
            <a:ext cx="7772400" cy="649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Foliennummernplatzhalter 1"/>
          <p:cNvSpPr txBox="1">
            <a:spLocks/>
          </p:cNvSpPr>
          <p:nvPr/>
        </p:nvSpPr>
        <p:spPr>
          <a:xfrm>
            <a:off x="7956550" y="6358852"/>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3459873F-0287-9A4B-A260-FE52D1F3913B}" type="slidenum">
              <a:rPr lang="de-DE" sz="1100" smtClean="0"/>
              <a:pPr algn="r">
                <a:defRPr/>
              </a:pPr>
              <a:t>64</a:t>
            </a:fld>
            <a:endParaRPr lang="de-DE" sz="1100" dirty="0"/>
          </a:p>
        </p:txBody>
      </p:sp>
    </p:spTree>
    <p:extLst>
      <p:ext uri="{BB962C8B-B14F-4D97-AF65-F5344CB8AC3E}">
        <p14:creationId xmlns:p14="http://schemas.microsoft.com/office/powerpoint/2010/main" val="2717085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Modeling Citation </a:t>
            </a:r>
            <a:r>
              <a:rPr lang="en-US" dirty="0" smtClean="0"/>
              <a:t>Influences - </a:t>
            </a:r>
            <a:r>
              <a:rPr lang="en-US" dirty="0"/>
              <a:t>Copycat </a:t>
            </a:r>
            <a:r>
              <a:rPr lang="en-US" dirty="0" smtClean="0"/>
              <a:t>Model</a:t>
            </a:r>
            <a:endParaRPr lang="en-US" sz="2600" dirty="0"/>
          </a:p>
        </p:txBody>
      </p:sp>
      <p:sp>
        <p:nvSpPr>
          <p:cNvPr id="43011" name="Rectangle 3"/>
          <p:cNvSpPr>
            <a:spLocks noGrp="1" noChangeArrowheads="1"/>
          </p:cNvSpPr>
          <p:nvPr>
            <p:ph idx="1"/>
          </p:nvPr>
        </p:nvSpPr>
        <p:spPr/>
        <p:txBody>
          <a:bodyPr/>
          <a:lstStyle/>
          <a:p>
            <a:r>
              <a:rPr lang="en-US" dirty="0" smtClean="0"/>
              <a:t>Each topic in a citing document is drawn from one of the topic mixtures of cited publications</a:t>
            </a:r>
            <a:endParaRPr lang="en-US" dirty="0"/>
          </a:p>
        </p:txBody>
      </p:sp>
      <p:sp>
        <p:nvSpPr>
          <p:cNvPr id="6" name="Foliennummernplatzhalter 1"/>
          <p:cNvSpPr>
            <a:spLocks noGrp="1"/>
          </p:cNvSpPr>
          <p:nvPr>
            <p:ph type="sldNum" sz="quarter" idx="12"/>
          </p:nvPr>
        </p:nvSpPr>
        <p:spPr/>
        <p:txBody>
          <a:bodyPr/>
          <a:lstStyle/>
          <a:p>
            <a:pPr>
              <a:defRPr/>
            </a:pPr>
            <a:fld id="{3459873F-0287-9A4B-A260-FE52D1F3913B}" type="slidenum">
              <a:rPr lang="de-DE"/>
              <a:pPr>
                <a:defRPr/>
              </a:pPr>
              <a:t>65</a:t>
            </a:fld>
            <a:endParaRPr lang="de-DE" dirty="0"/>
          </a:p>
        </p:txBody>
      </p:sp>
      <p:sp>
        <p:nvSpPr>
          <p:cNvPr id="2" name="Rechteck 1"/>
          <p:cNvSpPr/>
          <p:nvPr/>
        </p:nvSpPr>
        <p:spPr>
          <a:xfrm>
            <a:off x="2448272" y="6207695"/>
            <a:ext cx="4572000" cy="461665"/>
          </a:xfrm>
          <a:prstGeom prst="rect">
            <a:avLst/>
          </a:prstGeom>
        </p:spPr>
        <p:txBody>
          <a:bodyPr>
            <a:spAutoFit/>
          </a:bodyPr>
          <a:lstStyle/>
          <a:p>
            <a:r>
              <a:rPr lang="de-DE" sz="1200" dirty="0">
                <a:solidFill>
                  <a:srgbClr val="0000FF"/>
                </a:solidFill>
              </a:rPr>
              <a:t>L. Dietz, St. Bickel, </a:t>
            </a:r>
            <a:r>
              <a:rPr lang="de-DE" sz="1200" dirty="0" err="1">
                <a:solidFill>
                  <a:srgbClr val="0000FF"/>
                </a:solidFill>
              </a:rPr>
              <a:t>and</a:t>
            </a:r>
            <a:r>
              <a:rPr lang="de-DE" sz="1200" dirty="0">
                <a:solidFill>
                  <a:srgbClr val="0000FF"/>
                </a:solidFill>
              </a:rPr>
              <a:t> T. Scheffer, </a:t>
            </a:r>
            <a:r>
              <a:rPr lang="de-DE" sz="1200" dirty="0" err="1">
                <a:solidFill>
                  <a:srgbClr val="0000FF"/>
                </a:solidFill>
              </a:rPr>
              <a:t>Unsupervised</a:t>
            </a:r>
            <a:r>
              <a:rPr lang="de-DE" sz="1200" dirty="0">
                <a:solidFill>
                  <a:srgbClr val="0000FF"/>
                </a:solidFill>
              </a:rPr>
              <a:t> </a:t>
            </a:r>
            <a:r>
              <a:rPr lang="de-DE" sz="1200" dirty="0" err="1">
                <a:solidFill>
                  <a:srgbClr val="0000FF"/>
                </a:solidFill>
              </a:rPr>
              <a:t>Prediction</a:t>
            </a:r>
            <a:r>
              <a:rPr lang="de-DE" sz="1200" dirty="0">
                <a:solidFill>
                  <a:srgbClr val="0000FF"/>
                </a:solidFill>
              </a:rPr>
              <a:t> of </a:t>
            </a:r>
            <a:r>
              <a:rPr lang="de-DE" sz="1200" dirty="0" err="1">
                <a:solidFill>
                  <a:srgbClr val="0000FF"/>
                </a:solidFill>
              </a:rPr>
              <a:t>Citation</a:t>
            </a:r>
            <a:r>
              <a:rPr lang="de-DE" sz="1200" dirty="0">
                <a:solidFill>
                  <a:srgbClr val="0000FF"/>
                </a:solidFill>
              </a:rPr>
              <a:t> </a:t>
            </a:r>
            <a:r>
              <a:rPr lang="de-DE" sz="1200" dirty="0" err="1">
                <a:solidFill>
                  <a:srgbClr val="0000FF"/>
                </a:solidFill>
              </a:rPr>
              <a:t>Influences</a:t>
            </a:r>
            <a:r>
              <a:rPr lang="de-DE" sz="1200" dirty="0">
                <a:solidFill>
                  <a:srgbClr val="0000FF"/>
                </a:solidFill>
              </a:rPr>
              <a:t>, In: </a:t>
            </a:r>
            <a:r>
              <a:rPr lang="de-DE" sz="1200" dirty="0" err="1">
                <a:solidFill>
                  <a:srgbClr val="0000FF"/>
                </a:solidFill>
              </a:rPr>
              <a:t>Proc</a:t>
            </a:r>
            <a:r>
              <a:rPr lang="de-DE" sz="1200" dirty="0">
                <a:solidFill>
                  <a:srgbClr val="0000FF"/>
                </a:solidFill>
              </a:rPr>
              <a:t>. ICML </a:t>
            </a:r>
            <a:r>
              <a:rPr lang="de-DE" sz="1200" b="1" dirty="0">
                <a:solidFill>
                  <a:srgbClr val="FF0000"/>
                </a:solidFill>
              </a:rPr>
              <a:t>2007</a:t>
            </a:r>
            <a:r>
              <a:rPr lang="de-DE" sz="1200" dirty="0">
                <a:solidFill>
                  <a:srgbClr val="0000FF"/>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765" y="2132856"/>
            <a:ext cx="4446469" cy="3866494"/>
          </a:xfrm>
          <a:prstGeom prst="rect">
            <a:avLst/>
          </a:prstGeom>
        </p:spPr>
      </p:pic>
    </p:spTree>
    <p:extLst>
      <p:ext uri="{BB962C8B-B14F-4D97-AF65-F5344CB8AC3E}">
        <p14:creationId xmlns:p14="http://schemas.microsoft.com/office/powerpoint/2010/main" val="33786300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Modeling Citation </a:t>
            </a:r>
            <a:r>
              <a:rPr lang="en-US" dirty="0" smtClean="0"/>
              <a:t>Influences</a:t>
            </a:r>
            <a:endParaRPr lang="en-US" sz="2400" dirty="0"/>
          </a:p>
        </p:txBody>
      </p:sp>
      <p:sp>
        <p:nvSpPr>
          <p:cNvPr id="43011" name="Rectangle 3"/>
          <p:cNvSpPr>
            <a:spLocks noGrp="1" noChangeArrowheads="1"/>
          </p:cNvSpPr>
          <p:nvPr>
            <p:ph idx="1"/>
          </p:nvPr>
        </p:nvSpPr>
        <p:spPr/>
        <p:txBody>
          <a:bodyPr/>
          <a:lstStyle/>
          <a:p>
            <a:r>
              <a:rPr lang="en-US" dirty="0"/>
              <a:t>Citation influence </a:t>
            </a:r>
            <a:r>
              <a:rPr lang="en-US" dirty="0" smtClean="0"/>
              <a:t>model: Combination of LDA and Copycat model</a:t>
            </a:r>
            <a:endParaRPr lang="en-US" dirty="0"/>
          </a:p>
        </p:txBody>
      </p:sp>
      <p:sp>
        <p:nvSpPr>
          <p:cNvPr id="6" name="Foliennummernplatzhalter 1"/>
          <p:cNvSpPr>
            <a:spLocks noGrp="1"/>
          </p:cNvSpPr>
          <p:nvPr>
            <p:ph type="sldNum" sz="quarter" idx="12"/>
          </p:nvPr>
        </p:nvSpPr>
        <p:spPr/>
        <p:txBody>
          <a:bodyPr/>
          <a:lstStyle/>
          <a:p>
            <a:pPr>
              <a:defRPr/>
            </a:pPr>
            <a:fld id="{3459873F-0287-9A4B-A260-FE52D1F3913B}" type="slidenum">
              <a:rPr lang="de-DE"/>
              <a:pPr>
                <a:defRPr/>
              </a:pPr>
              <a:t>66</a:t>
            </a:fld>
            <a:endParaRPr lang="de-DE" dirty="0"/>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2096985"/>
            <a:ext cx="4759325" cy="408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Rechteck 1"/>
          <p:cNvSpPr/>
          <p:nvPr/>
        </p:nvSpPr>
        <p:spPr>
          <a:xfrm>
            <a:off x="2448272" y="6207695"/>
            <a:ext cx="4572000" cy="461665"/>
          </a:xfrm>
          <a:prstGeom prst="rect">
            <a:avLst/>
          </a:prstGeom>
        </p:spPr>
        <p:txBody>
          <a:bodyPr>
            <a:spAutoFit/>
          </a:bodyPr>
          <a:lstStyle/>
          <a:p>
            <a:r>
              <a:rPr lang="de-DE" sz="1200" dirty="0">
                <a:solidFill>
                  <a:srgbClr val="0000FF"/>
                </a:solidFill>
              </a:rPr>
              <a:t>L. Dietz, St. Bickel, </a:t>
            </a:r>
            <a:r>
              <a:rPr lang="de-DE" sz="1200" dirty="0" err="1">
                <a:solidFill>
                  <a:srgbClr val="0000FF"/>
                </a:solidFill>
              </a:rPr>
              <a:t>and</a:t>
            </a:r>
            <a:r>
              <a:rPr lang="de-DE" sz="1200" dirty="0">
                <a:solidFill>
                  <a:srgbClr val="0000FF"/>
                </a:solidFill>
              </a:rPr>
              <a:t> T. Scheffer, </a:t>
            </a:r>
            <a:r>
              <a:rPr lang="de-DE" sz="1200" dirty="0" err="1">
                <a:solidFill>
                  <a:srgbClr val="0000FF"/>
                </a:solidFill>
              </a:rPr>
              <a:t>Unsupervised</a:t>
            </a:r>
            <a:r>
              <a:rPr lang="de-DE" sz="1200" dirty="0">
                <a:solidFill>
                  <a:srgbClr val="0000FF"/>
                </a:solidFill>
              </a:rPr>
              <a:t> </a:t>
            </a:r>
            <a:r>
              <a:rPr lang="de-DE" sz="1200" dirty="0" err="1">
                <a:solidFill>
                  <a:srgbClr val="0000FF"/>
                </a:solidFill>
              </a:rPr>
              <a:t>Prediction</a:t>
            </a:r>
            <a:r>
              <a:rPr lang="de-DE" sz="1200" dirty="0">
                <a:solidFill>
                  <a:srgbClr val="0000FF"/>
                </a:solidFill>
              </a:rPr>
              <a:t> of </a:t>
            </a:r>
            <a:r>
              <a:rPr lang="de-DE" sz="1200" dirty="0" err="1">
                <a:solidFill>
                  <a:srgbClr val="0000FF"/>
                </a:solidFill>
              </a:rPr>
              <a:t>Citation</a:t>
            </a:r>
            <a:r>
              <a:rPr lang="de-DE" sz="1200" dirty="0">
                <a:solidFill>
                  <a:srgbClr val="0000FF"/>
                </a:solidFill>
              </a:rPr>
              <a:t> </a:t>
            </a:r>
            <a:r>
              <a:rPr lang="de-DE" sz="1200" dirty="0" err="1">
                <a:solidFill>
                  <a:srgbClr val="0000FF"/>
                </a:solidFill>
              </a:rPr>
              <a:t>Influences</a:t>
            </a:r>
            <a:r>
              <a:rPr lang="de-DE" sz="1200" dirty="0">
                <a:solidFill>
                  <a:srgbClr val="0000FF"/>
                </a:solidFill>
              </a:rPr>
              <a:t>, In: </a:t>
            </a:r>
            <a:r>
              <a:rPr lang="de-DE" sz="1200" dirty="0" err="1">
                <a:solidFill>
                  <a:srgbClr val="0000FF"/>
                </a:solidFill>
              </a:rPr>
              <a:t>Proc</a:t>
            </a:r>
            <a:r>
              <a:rPr lang="de-DE" sz="1200" dirty="0">
                <a:solidFill>
                  <a:srgbClr val="0000FF"/>
                </a:solidFill>
              </a:rPr>
              <a:t>. ICML </a:t>
            </a:r>
            <a:r>
              <a:rPr lang="de-DE" sz="1200" b="1" dirty="0">
                <a:solidFill>
                  <a:srgbClr val="FF0000"/>
                </a:solidFill>
              </a:rPr>
              <a:t>2007</a:t>
            </a:r>
            <a:r>
              <a:rPr lang="de-DE" sz="1200" dirty="0">
                <a:solidFill>
                  <a:srgbClr val="0000FF"/>
                </a:solidFill>
              </a:rPr>
              <a:t>.</a:t>
            </a:r>
          </a:p>
        </p:txBody>
      </p:sp>
    </p:spTree>
    <p:extLst>
      <p:ext uri="{BB962C8B-B14F-4D97-AF65-F5344CB8AC3E}">
        <p14:creationId xmlns:p14="http://schemas.microsoft.com/office/powerpoint/2010/main" val="572523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Modeling Citation </a:t>
            </a:r>
            <a:r>
              <a:rPr lang="en-US" dirty="0" smtClean="0"/>
              <a:t>Influences</a:t>
            </a:r>
            <a:endParaRPr lang="en-US" sz="2400" dirty="0"/>
          </a:p>
        </p:txBody>
      </p:sp>
      <p:sp>
        <p:nvSpPr>
          <p:cNvPr id="44035" name="Rectangle 3"/>
          <p:cNvSpPr>
            <a:spLocks noGrp="1" noChangeArrowheads="1"/>
          </p:cNvSpPr>
          <p:nvPr>
            <p:ph idx="1"/>
          </p:nvPr>
        </p:nvSpPr>
        <p:spPr/>
        <p:txBody>
          <a:bodyPr/>
          <a:lstStyle/>
          <a:p>
            <a:r>
              <a:rPr lang="en-US" dirty="0"/>
              <a:t>Citation influence graph for LDA paper</a:t>
            </a:r>
          </a:p>
        </p:txBody>
      </p:sp>
      <p:sp>
        <p:nvSpPr>
          <p:cNvPr id="5" name="Foliennummernplatzhalter 1"/>
          <p:cNvSpPr>
            <a:spLocks noGrp="1"/>
          </p:cNvSpPr>
          <p:nvPr>
            <p:ph type="sldNum" sz="quarter" idx="12"/>
          </p:nvPr>
        </p:nvSpPr>
        <p:spPr/>
        <p:txBody>
          <a:bodyPr/>
          <a:lstStyle/>
          <a:p>
            <a:pPr>
              <a:defRPr/>
            </a:pPr>
            <a:fld id="{3459873F-0287-9A4B-A260-FE52D1F3913B}" type="slidenum">
              <a:rPr lang="de-DE"/>
              <a:pPr>
                <a:defRPr/>
              </a:pPr>
              <a:t>67</a:t>
            </a:fld>
            <a:endParaRPr lang="de-DE" dirty="0"/>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438400"/>
            <a:ext cx="8956675" cy="334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016596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Citation Influences</a:t>
            </a:r>
            <a:endParaRPr lang="en-US" dirty="0"/>
          </a:p>
        </p:txBody>
      </p:sp>
      <p:sp>
        <p:nvSpPr>
          <p:cNvPr id="3" name="Content Placeholder 2"/>
          <p:cNvSpPr>
            <a:spLocks noGrp="1"/>
          </p:cNvSpPr>
          <p:nvPr>
            <p:ph idx="1"/>
          </p:nvPr>
        </p:nvSpPr>
        <p:spPr/>
        <p:txBody>
          <a:bodyPr/>
          <a:lstStyle/>
          <a:p>
            <a:r>
              <a:rPr lang="en-US" dirty="0"/>
              <a:t> </a:t>
            </a:r>
            <a:r>
              <a:rPr lang="en-US" sz="2800" dirty="0"/>
              <a:t>Words in LDA paper assigned to </a:t>
            </a:r>
            <a:r>
              <a:rPr lang="en-US" sz="2800" dirty="0" smtClean="0"/>
              <a:t>citations</a:t>
            </a:r>
            <a:endParaRPr lang="en-US" sz="2800"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68</a:t>
            </a:fld>
            <a:endParaRPr lang="de-DE"/>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1824" y="2022610"/>
            <a:ext cx="5102578" cy="413710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42920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Citation Influences</a:t>
            </a:r>
            <a:endParaRPr lang="en-US" dirty="0"/>
          </a:p>
        </p:txBody>
      </p:sp>
      <p:sp>
        <p:nvSpPr>
          <p:cNvPr id="3" name="Content Placeholder 2"/>
          <p:cNvSpPr>
            <a:spLocks noGrp="1"/>
          </p:cNvSpPr>
          <p:nvPr>
            <p:ph idx="1"/>
          </p:nvPr>
        </p:nvSpPr>
        <p:spPr/>
        <p:txBody>
          <a:bodyPr/>
          <a:lstStyle/>
          <a:p>
            <a:r>
              <a:rPr lang="en-US" dirty="0" smtClean="0"/>
              <a:t>Predictive Performance</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69</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560" y="2032295"/>
            <a:ext cx="6348880" cy="4104384"/>
          </a:xfrm>
          <a:prstGeom prst="rect">
            <a:avLst/>
          </a:prstGeom>
        </p:spPr>
      </p:pic>
    </p:spTree>
    <p:extLst>
      <p:ext uri="{BB962C8B-B14F-4D97-AF65-F5344CB8AC3E}">
        <p14:creationId xmlns:p14="http://schemas.microsoft.com/office/powerpoint/2010/main" val="69679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WWWW – World Wide Web Worm (1994)</a:t>
            </a:r>
            <a:endParaRPr lang="en-US" dirty="0"/>
          </a:p>
        </p:txBody>
      </p:sp>
      <p:sp>
        <p:nvSpPr>
          <p:cNvPr id="4" name="Slide Number Placeholder 3"/>
          <p:cNvSpPr>
            <a:spLocks noGrp="1"/>
          </p:cNvSpPr>
          <p:nvPr>
            <p:ph type="sldNum" sz="quarter" idx="4294967295"/>
          </p:nvPr>
        </p:nvSpPr>
        <p:spPr>
          <a:xfrm>
            <a:off x="8135938" y="6400800"/>
            <a:ext cx="1008062" cy="196850"/>
          </a:xfrm>
        </p:spPr>
        <p:txBody>
          <a:bodyPr/>
          <a:lstStyle/>
          <a:p>
            <a:pPr>
              <a:defRPr/>
            </a:pPr>
            <a:fld id="{A4C577E2-95DD-1F4B-A688-E8FB02007787}" type="slidenum">
              <a:rPr lang="de-DE" smtClean="0"/>
              <a:pPr>
                <a:defRPr/>
              </a:pPr>
              <a:t>7</a:t>
            </a:fld>
            <a:endParaRPr lang="de-DE"/>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920" y="1280375"/>
            <a:ext cx="4972385" cy="4668952"/>
          </a:xfrm>
          <a:prstGeom prst="rect">
            <a:avLst/>
          </a:prstGeom>
        </p:spPr>
      </p:pic>
      <p:sp>
        <p:nvSpPr>
          <p:cNvPr id="12" name="Rechteck 22"/>
          <p:cNvSpPr/>
          <p:nvPr/>
        </p:nvSpPr>
        <p:spPr>
          <a:xfrm>
            <a:off x="2195736" y="6164287"/>
            <a:ext cx="4572000" cy="577081"/>
          </a:xfrm>
          <a:prstGeom prst="rect">
            <a:avLst/>
          </a:prstGeom>
        </p:spPr>
        <p:txBody>
          <a:bodyPr>
            <a:spAutoFit/>
          </a:bodyPr>
          <a:lstStyle/>
          <a:p>
            <a:pPr lvl="1" eaLnBrk="1" hangingPunct="1">
              <a:defRPr/>
            </a:pPr>
            <a:r>
              <a:rPr lang="fr-CA" sz="1050" dirty="0" smtClean="0">
                <a:solidFill>
                  <a:srgbClr val="0000FF"/>
                </a:solidFill>
              </a:rPr>
              <a:t>Oliver A. </a:t>
            </a:r>
            <a:r>
              <a:rPr lang="fr-CA" sz="1050" dirty="0" err="1" smtClean="0">
                <a:solidFill>
                  <a:srgbClr val="0000FF"/>
                </a:solidFill>
              </a:rPr>
              <a:t>McBryan</a:t>
            </a:r>
            <a:r>
              <a:rPr lang="fr-CA" sz="1050" dirty="0" smtClean="0">
                <a:solidFill>
                  <a:srgbClr val="0000FF"/>
                </a:solidFill>
              </a:rPr>
              <a:t>, GENVL and WWWW: Tools for </a:t>
            </a:r>
            <a:r>
              <a:rPr lang="fr-CA" sz="1050" dirty="0" err="1" smtClean="0">
                <a:solidFill>
                  <a:srgbClr val="0000FF"/>
                </a:solidFill>
              </a:rPr>
              <a:t>Taming</a:t>
            </a:r>
            <a:r>
              <a:rPr lang="fr-CA" sz="1050" dirty="0" smtClean="0">
                <a:solidFill>
                  <a:srgbClr val="0000FF"/>
                </a:solidFill>
              </a:rPr>
              <a:t> the Web, </a:t>
            </a:r>
            <a:r>
              <a:rPr lang="fr-CA" sz="1050" dirty="0" err="1">
                <a:solidFill>
                  <a:srgbClr val="0000FF"/>
                </a:solidFill>
              </a:rPr>
              <a:t>Proceedings</a:t>
            </a:r>
            <a:r>
              <a:rPr lang="fr-CA" sz="1050" dirty="0">
                <a:solidFill>
                  <a:srgbClr val="0000FF"/>
                </a:solidFill>
              </a:rPr>
              <a:t> of the </a:t>
            </a:r>
            <a:r>
              <a:rPr lang="fr-CA" sz="1050" dirty="0" smtClean="0">
                <a:solidFill>
                  <a:srgbClr val="0000FF"/>
                </a:solidFill>
              </a:rPr>
              <a:t>First International World Wide Web </a:t>
            </a:r>
            <a:r>
              <a:rPr lang="fr-CA" sz="1050" dirty="0" err="1" smtClean="0">
                <a:solidFill>
                  <a:srgbClr val="0000FF"/>
                </a:solidFill>
              </a:rPr>
              <a:t>Conference</a:t>
            </a:r>
            <a:r>
              <a:rPr lang="fr-CA" sz="1050" dirty="0" smtClean="0">
                <a:solidFill>
                  <a:srgbClr val="0000FF"/>
                </a:solidFill>
              </a:rPr>
              <a:t>, </a:t>
            </a:r>
            <a:r>
              <a:rPr lang="fr-CA" sz="1050" b="1" dirty="0" smtClean="0">
                <a:solidFill>
                  <a:srgbClr val="FF0000"/>
                </a:solidFill>
              </a:rPr>
              <a:t>1994</a:t>
            </a:r>
            <a:endParaRPr lang="fr-CA" sz="1050" b="1" dirty="0">
              <a:solidFill>
                <a:srgbClr val="FF0000"/>
              </a:solidFill>
            </a:endParaRPr>
          </a:p>
        </p:txBody>
      </p:sp>
    </p:spTree>
    <p:extLst>
      <p:ext uri="{BB962C8B-B14F-4D97-AF65-F5344CB8AC3E}">
        <p14:creationId xmlns:p14="http://schemas.microsoft.com/office/powerpoint/2010/main" val="16897587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a:t>Relational Topic Model (RTM</a:t>
            </a:r>
            <a:r>
              <a:rPr lang="en-US" altLang="x-none" dirty="0" smtClean="0"/>
              <a:t>) [</a:t>
            </a:r>
            <a:r>
              <a:rPr lang="en-US" altLang="x-none" dirty="0" err="1" smtClean="0"/>
              <a:t>ChangBlei</a:t>
            </a:r>
            <a:r>
              <a:rPr lang="en-US" altLang="x-none" dirty="0" smtClean="0"/>
              <a:t> 2009]</a:t>
            </a:r>
            <a:endParaRPr lang="en-US" dirty="0"/>
          </a:p>
        </p:txBody>
      </p:sp>
      <p:sp>
        <p:nvSpPr>
          <p:cNvPr id="3" name="Content Placeholder 2"/>
          <p:cNvSpPr>
            <a:spLocks noGrp="1"/>
          </p:cNvSpPr>
          <p:nvPr>
            <p:ph idx="1"/>
          </p:nvPr>
        </p:nvSpPr>
        <p:spPr/>
        <p:txBody>
          <a:bodyPr/>
          <a:lstStyle/>
          <a:p>
            <a:r>
              <a:rPr lang="en-US" dirty="0"/>
              <a:t>Same setup as LDA, except now we have observed network information across </a:t>
            </a:r>
            <a:r>
              <a:rPr lang="en-US" dirty="0" smtClean="0"/>
              <a:t>documents</a:t>
            </a: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70</a:t>
            </a:fld>
            <a:endParaRPr lang="de-DE"/>
          </a:p>
        </p:txBody>
      </p:sp>
      <p:sp>
        <p:nvSpPr>
          <p:cNvPr id="45" name="Oval 51"/>
          <p:cNvSpPr>
            <a:spLocks noChangeArrowheads="1"/>
          </p:cNvSpPr>
          <p:nvPr/>
        </p:nvSpPr>
        <p:spPr bwMode="auto">
          <a:xfrm>
            <a:off x="1652394" y="3037374"/>
            <a:ext cx="1813798" cy="1860997"/>
          </a:xfrm>
          <a:prstGeom prst="ellipse">
            <a:avLst/>
          </a:prstGeom>
          <a:noFill/>
          <a:ln w="158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Line 52"/>
          <p:cNvSpPr>
            <a:spLocks noChangeShapeType="1"/>
          </p:cNvSpPr>
          <p:nvPr/>
        </p:nvSpPr>
        <p:spPr bwMode="auto">
          <a:xfrm flipV="1">
            <a:off x="3260787" y="2614330"/>
            <a:ext cx="1673163" cy="748256"/>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Text Box 57"/>
          <p:cNvSpPr txBox="1">
            <a:spLocks noChangeArrowheads="1"/>
          </p:cNvSpPr>
          <p:nvPr/>
        </p:nvSpPr>
        <p:spPr bwMode="auto">
          <a:xfrm>
            <a:off x="5293729" y="2614331"/>
            <a:ext cx="29931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dirty="0">
                <a:latin typeface="+mn-lt"/>
              </a:rPr>
              <a:t>“Link probability function”</a:t>
            </a:r>
          </a:p>
        </p:txBody>
      </p:sp>
      <p:sp>
        <p:nvSpPr>
          <p:cNvPr id="49" name="Text Box 58"/>
          <p:cNvSpPr txBox="1">
            <a:spLocks noChangeArrowheads="1"/>
          </p:cNvSpPr>
          <p:nvPr/>
        </p:nvSpPr>
        <p:spPr bwMode="auto">
          <a:xfrm>
            <a:off x="5448673" y="4542475"/>
            <a:ext cx="3245027" cy="12003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x-none" sz="2400" b="0" dirty="0">
                <a:solidFill>
                  <a:schemeClr val="accent2"/>
                </a:solidFill>
                <a:latin typeface="+mn-lt"/>
              </a:rPr>
              <a:t>Documents with similar topics are more likely to be linked.</a:t>
            </a:r>
          </a:p>
        </p:txBody>
      </p:sp>
      <mc:AlternateContent xmlns:mc="http://schemas.openxmlformats.org/markup-compatibility/2006">
        <mc:Choice xmlns:a14="http://schemas.microsoft.com/office/drawing/2010/main" Requires="a14">
          <p:sp>
            <p:nvSpPr>
              <p:cNvPr id="50" name="TextBox 49"/>
              <p:cNvSpPr txBox="1"/>
              <p:nvPr/>
            </p:nvSpPr>
            <p:spPr>
              <a:xfrm>
                <a:off x="4979124" y="2213518"/>
                <a:ext cx="3352905" cy="4285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de-DE" sz="2400" b="0" i="1" smtClean="0">
                              <a:latin typeface="Cambria Math" charset="0"/>
                            </a:rPr>
                          </m:ctrlPr>
                        </m:sSubPr>
                        <m:e>
                          <m:r>
                            <a:rPr lang="de-DE" sz="2400" b="0" i="1" smtClean="0">
                              <a:latin typeface="Cambria Math" charset="0"/>
                            </a:rPr>
                            <m:t>𝑦</m:t>
                          </m:r>
                        </m:e>
                        <m:sub>
                          <m:r>
                            <a:rPr lang="de-DE" sz="2400" b="0" i="1" smtClean="0">
                              <a:latin typeface="Cambria Math" charset="0"/>
                            </a:rPr>
                            <m:t>𝑑</m:t>
                          </m:r>
                          <m:r>
                            <a:rPr lang="de-DE" sz="2400" b="0" i="1" smtClean="0">
                              <a:latin typeface="Cambria Math" charset="0"/>
                            </a:rPr>
                            <m:t>,</m:t>
                          </m:r>
                          <m:sSup>
                            <m:sSupPr>
                              <m:ctrlPr>
                                <a:rPr lang="de-DE" sz="2400" b="0" i="1" smtClean="0">
                                  <a:latin typeface="Cambria Math" charset="0"/>
                                </a:rPr>
                              </m:ctrlPr>
                            </m:sSupPr>
                            <m:e>
                              <m:r>
                                <a:rPr lang="de-DE" sz="2400" b="0" i="1" smtClean="0">
                                  <a:latin typeface="Cambria Math" charset="0"/>
                                </a:rPr>
                                <m:t>𝑑</m:t>
                              </m:r>
                            </m:e>
                            <m:sup>
                              <m:r>
                                <a:rPr lang="de-DE" sz="2400" b="0" i="1" smtClean="0">
                                  <a:latin typeface="Cambria Math" charset="0"/>
                                </a:rPr>
                                <m:t>′</m:t>
                              </m:r>
                            </m:sup>
                          </m:sSup>
                        </m:sub>
                      </m:sSub>
                      <m:r>
                        <a:rPr lang="de-DE" sz="2400" b="0" i="1" smtClean="0">
                          <a:latin typeface="Cambria Math" charset="0"/>
                        </a:rPr>
                        <m:t> </m:t>
                      </m:r>
                      <m:r>
                        <a:rPr lang="de-DE" sz="2400" b="0" i="1" smtClean="0">
                          <a:latin typeface="Cambria Math" charset="0"/>
                        </a:rPr>
                        <m:t>~ </m:t>
                      </m:r>
                      <m:r>
                        <a:rPr lang="de-DE" sz="2400" b="0" i="1" smtClean="0">
                          <a:latin typeface="Cambria Math" charset="0"/>
                          <a:ea typeface="Cambria Math" charset="0"/>
                          <a:cs typeface="Cambria Math" charset="0"/>
                        </a:rPr>
                        <m:t>𝜓</m:t>
                      </m:r>
                      <m:d>
                        <m:dPr>
                          <m:endChr m:val="|"/>
                          <m:ctrlPr>
                            <a:rPr lang="de-DE" sz="2400" b="0" i="1" smtClean="0">
                              <a:latin typeface="Cambria Math" charset="0"/>
                              <a:ea typeface="Cambria Math" charset="0"/>
                              <a:cs typeface="Cambria Math" charset="0"/>
                            </a:rPr>
                          </m:ctrlPr>
                        </m:dPr>
                        <m:e>
                          <m:sSub>
                            <m:sSubPr>
                              <m:ctrlPr>
                                <a:rPr lang="de-DE" sz="2400" b="0" i="1" smtClean="0">
                                  <a:latin typeface="Cambria Math" charset="0"/>
                                  <a:ea typeface="Cambria Math" charset="0"/>
                                  <a:cs typeface="Cambria Math" charset="0"/>
                                </a:rPr>
                              </m:ctrlPr>
                            </m:sSubPr>
                            <m:e>
                              <m:r>
                                <a:rPr lang="de-DE" sz="2400" b="0" i="1" smtClean="0">
                                  <a:latin typeface="Cambria Math" charset="0"/>
                                  <a:ea typeface="Cambria Math" charset="0"/>
                                  <a:cs typeface="Cambria Math" charset="0"/>
                                </a:rPr>
                                <m:t>𝑦</m:t>
                              </m:r>
                            </m:e>
                            <m:sub>
                              <m:r>
                                <a:rPr lang="de-DE" sz="2400" b="0" i="1" smtClean="0">
                                  <a:latin typeface="Cambria Math" charset="0"/>
                                  <a:ea typeface="Cambria Math" charset="0"/>
                                  <a:cs typeface="Cambria Math" charset="0"/>
                                </a:rPr>
                                <m:t>𝑑</m:t>
                              </m:r>
                              <m:r>
                                <a:rPr lang="de-DE" sz="2400" b="0" i="1" smtClean="0">
                                  <a:latin typeface="Cambria Math" charset="0"/>
                                  <a:ea typeface="Cambria Math" charset="0"/>
                                  <a:cs typeface="Cambria Math" charset="0"/>
                                </a:rPr>
                                <m:t>,</m:t>
                              </m:r>
                              <m:sSup>
                                <m:sSupPr>
                                  <m:ctrlPr>
                                    <a:rPr lang="de-DE" sz="2400" b="0" i="1" smtClean="0">
                                      <a:latin typeface="Cambria Math" charset="0"/>
                                      <a:ea typeface="Cambria Math" charset="0"/>
                                      <a:cs typeface="Cambria Math" charset="0"/>
                                    </a:rPr>
                                  </m:ctrlPr>
                                </m:sSupPr>
                                <m:e>
                                  <m:r>
                                    <a:rPr lang="de-DE" sz="2400" b="0" i="1" smtClean="0">
                                      <a:latin typeface="Cambria Math" charset="0"/>
                                      <a:ea typeface="Cambria Math" charset="0"/>
                                      <a:cs typeface="Cambria Math" charset="0"/>
                                    </a:rPr>
                                    <m:t>𝑑</m:t>
                                  </m:r>
                                </m:e>
                                <m:sup>
                                  <m:r>
                                    <a:rPr lang="de-DE" sz="2400" b="0" i="1" smtClean="0">
                                      <a:latin typeface="Cambria Math" charset="0"/>
                                      <a:ea typeface="Cambria Math" charset="0"/>
                                      <a:cs typeface="Cambria Math" charset="0"/>
                                    </a:rPr>
                                    <m:t>′</m:t>
                                  </m:r>
                                </m:sup>
                              </m:sSup>
                            </m:sub>
                          </m:sSub>
                        </m:e>
                      </m:d>
                      <m:sSub>
                        <m:sSubPr>
                          <m:ctrlPr>
                            <a:rPr lang="de-DE" sz="2400" b="0" i="1" smtClean="0">
                              <a:latin typeface="Cambria Math" charset="0"/>
                              <a:ea typeface="Cambria Math" charset="0"/>
                              <a:cs typeface="Cambria Math" charset="0"/>
                            </a:rPr>
                          </m:ctrlPr>
                        </m:sSubPr>
                        <m:e>
                          <m:r>
                            <a:rPr lang="de-DE" sz="2400" b="0" i="1" smtClean="0">
                              <a:latin typeface="Cambria Math" charset="0"/>
                              <a:ea typeface="Cambria Math" charset="0"/>
                              <a:cs typeface="Cambria Math" charset="0"/>
                            </a:rPr>
                            <m:t>𝑧</m:t>
                          </m:r>
                        </m:e>
                        <m:sub>
                          <m:r>
                            <a:rPr lang="de-DE" sz="2400" b="0" i="1" smtClean="0">
                              <a:latin typeface="Cambria Math" charset="0"/>
                              <a:ea typeface="Cambria Math" charset="0"/>
                              <a:cs typeface="Cambria Math" charset="0"/>
                            </a:rPr>
                            <m:t>𝑑</m:t>
                          </m:r>
                        </m:sub>
                      </m:sSub>
                      <m:r>
                        <a:rPr lang="de-DE" sz="2400" b="0" i="1" smtClean="0">
                          <a:latin typeface="Cambria Math" charset="0"/>
                          <a:ea typeface="Cambria Math" charset="0"/>
                          <a:cs typeface="Cambria Math" charset="0"/>
                        </a:rPr>
                        <m:t>,</m:t>
                      </m:r>
                      <m:sSub>
                        <m:sSubPr>
                          <m:ctrlPr>
                            <a:rPr lang="de-DE" sz="2400" b="0" i="1" smtClean="0">
                              <a:latin typeface="Cambria Math" charset="0"/>
                              <a:ea typeface="Cambria Math" charset="0"/>
                              <a:cs typeface="Cambria Math" charset="0"/>
                            </a:rPr>
                          </m:ctrlPr>
                        </m:sSubPr>
                        <m:e>
                          <m:r>
                            <a:rPr lang="de-DE" sz="2400" b="0" i="1" smtClean="0">
                              <a:latin typeface="Cambria Math" charset="0"/>
                              <a:ea typeface="Cambria Math" charset="0"/>
                              <a:cs typeface="Cambria Math" charset="0"/>
                            </a:rPr>
                            <m:t>𝑧</m:t>
                          </m:r>
                        </m:e>
                        <m:sub>
                          <m:sSup>
                            <m:sSupPr>
                              <m:ctrlPr>
                                <a:rPr lang="de-DE" sz="2400" b="0" i="1" smtClean="0">
                                  <a:latin typeface="Cambria Math" charset="0"/>
                                  <a:ea typeface="Cambria Math" charset="0"/>
                                  <a:cs typeface="Cambria Math" charset="0"/>
                                </a:rPr>
                              </m:ctrlPr>
                            </m:sSupPr>
                            <m:e>
                              <m:r>
                                <a:rPr lang="de-DE" sz="2400" b="0" i="1" smtClean="0">
                                  <a:latin typeface="Cambria Math" charset="0"/>
                                  <a:ea typeface="Cambria Math" charset="0"/>
                                  <a:cs typeface="Cambria Math" charset="0"/>
                                </a:rPr>
                                <m:t>𝑑</m:t>
                              </m:r>
                            </m:e>
                            <m:sup>
                              <m:r>
                                <a:rPr lang="de-DE" sz="2400" b="0" i="1" smtClean="0">
                                  <a:latin typeface="Cambria Math" charset="0"/>
                                  <a:ea typeface="Cambria Math" charset="0"/>
                                  <a:cs typeface="Cambria Math" charset="0"/>
                                </a:rPr>
                                <m:t>′</m:t>
                              </m:r>
                            </m:sup>
                          </m:sSup>
                        </m:sub>
                      </m:sSub>
                      <m:r>
                        <a:rPr lang="de-DE" sz="2400" b="0" i="1" smtClean="0">
                          <a:latin typeface="Cambria Math" charset="0"/>
                          <a:ea typeface="Cambria Math" charset="0"/>
                          <a:cs typeface="Cambria Math" charset="0"/>
                        </a:rPr>
                        <m:t>,</m:t>
                      </m:r>
                      <m:r>
                        <a:rPr lang="de-DE" sz="2400" b="0" i="1" smtClean="0">
                          <a:latin typeface="Cambria Math" charset="0"/>
                          <a:ea typeface="Cambria Math" charset="0"/>
                          <a:cs typeface="Cambria Math" charset="0"/>
                        </a:rPr>
                        <m:t>𝜂</m:t>
                      </m:r>
                      <m:r>
                        <a:rPr lang="de-DE" sz="2400" b="0" i="1" smtClean="0">
                          <a:latin typeface="Cambria Math" charset="0"/>
                          <a:ea typeface="Cambria Math" charset="0"/>
                          <a:cs typeface="Cambria Math" charset="0"/>
                        </a:rPr>
                        <m:t>)</m:t>
                      </m:r>
                    </m:oMath>
                  </m:oMathPara>
                </a14:m>
                <a:endParaRPr lang="en-US" sz="2400" dirty="0"/>
              </a:p>
            </p:txBody>
          </p:sp>
        </mc:Choice>
        <mc:Fallback>
          <p:sp>
            <p:nvSpPr>
              <p:cNvPr id="50" name="TextBox 49"/>
              <p:cNvSpPr txBox="1">
                <a:spLocks noRot="1" noChangeAspect="1" noMove="1" noResize="1" noEditPoints="1" noAdjustHandles="1" noChangeArrowheads="1" noChangeShapeType="1" noTextEdit="1"/>
              </p:cNvSpPr>
              <p:nvPr/>
            </p:nvSpPr>
            <p:spPr>
              <a:xfrm>
                <a:off x="4979124" y="2213518"/>
                <a:ext cx="3352905" cy="428515"/>
              </a:xfrm>
              <a:prstGeom prst="rect">
                <a:avLst/>
              </a:prstGeom>
              <a:blipFill rotWithShape="0">
                <a:blip r:embed="rId3"/>
                <a:stretch>
                  <a:fillRect/>
                </a:stretch>
              </a:blipFill>
            </p:spPr>
            <p:txBody>
              <a:bodyPr/>
              <a:lstStyle/>
              <a:p>
                <a:r>
                  <a:rPr lang="en-US">
                    <a:noFill/>
                  </a:rPr>
                  <a:t> </a:t>
                </a:r>
              </a:p>
            </p:txBody>
          </p:sp>
        </mc:Fallback>
      </mc:AlternateContent>
      <p:grpSp>
        <p:nvGrpSpPr>
          <p:cNvPr id="126" name="Group 125"/>
          <p:cNvGrpSpPr/>
          <p:nvPr/>
        </p:nvGrpSpPr>
        <p:grpSpPr>
          <a:xfrm>
            <a:off x="78904" y="2895600"/>
            <a:ext cx="1828800" cy="3505200"/>
            <a:chOff x="342525" y="2895600"/>
            <a:chExt cx="1828800" cy="3505200"/>
          </a:xfrm>
        </p:grpSpPr>
        <p:sp>
          <p:nvSpPr>
            <p:cNvPr id="113" name="Rectangle 4"/>
            <p:cNvSpPr>
              <a:spLocks noChangeArrowheads="1"/>
            </p:cNvSpPr>
            <p:nvPr/>
          </p:nvSpPr>
          <p:spPr bwMode="auto">
            <a:xfrm>
              <a:off x="342525" y="2895600"/>
              <a:ext cx="1828800" cy="3505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19" name="Text Box 13"/>
            <p:cNvSpPr txBox="1">
              <a:spLocks noChangeArrowheads="1"/>
            </p:cNvSpPr>
            <p:nvPr/>
          </p:nvSpPr>
          <p:spPr bwMode="auto">
            <a:xfrm>
              <a:off x="1790325" y="6019800"/>
              <a:ext cx="228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M</a:t>
              </a:r>
            </a:p>
          </p:txBody>
        </p:sp>
      </p:grpSp>
      <p:grpSp>
        <p:nvGrpSpPr>
          <p:cNvPr id="128" name="Group 127"/>
          <p:cNvGrpSpPr/>
          <p:nvPr/>
        </p:nvGrpSpPr>
        <p:grpSpPr>
          <a:xfrm>
            <a:off x="251520" y="2146771"/>
            <a:ext cx="2888776" cy="3958237"/>
            <a:chOff x="612973" y="2146771"/>
            <a:chExt cx="2888776" cy="3958237"/>
          </a:xfrm>
        </p:grpSpPr>
        <mc:AlternateContent xmlns:mc="http://schemas.openxmlformats.org/markup-compatibility/2006">
          <mc:Choice xmlns:a14="http://schemas.microsoft.com/office/drawing/2010/main" Requires="a14">
            <p:sp>
              <p:nvSpPr>
                <p:cNvPr id="129" name="Oval 6"/>
                <p:cNvSpPr>
                  <a:spLocks noChangeArrowheads="1"/>
                </p:cNvSpPr>
                <p:nvPr/>
              </p:nvSpPr>
              <p:spPr bwMode="auto">
                <a:xfrm>
                  <a:off x="875925" y="4114800"/>
                  <a:ext cx="685800" cy="6858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𝑧</m:t>
                            </m:r>
                          </m:e>
                          <m:sub>
                            <m:r>
                              <a:rPr lang="de-DE" i="1" dirty="0">
                                <a:latin typeface="Cambria Math" charset="0"/>
                                <a:sym typeface="Symbol" charset="0"/>
                              </a:rPr>
                              <m:t>𝑑</m:t>
                            </m:r>
                            <m:r>
                              <a:rPr lang="de-DE" b="0" i="1" dirty="0" smtClean="0">
                                <a:latin typeface="Cambria Math" charset="0"/>
                                <a:sym typeface="Symbol" charset="0"/>
                              </a:rPr>
                              <m:t>,</m:t>
                            </m:r>
                            <m:r>
                              <a:rPr lang="de-DE" b="0" i="1" dirty="0" smtClean="0">
                                <a:latin typeface="Cambria Math" charset="0"/>
                                <a:sym typeface="Symbol" charset="0"/>
                              </a:rPr>
                              <m:t>𝑛</m:t>
                            </m:r>
                          </m:sub>
                        </m:sSub>
                      </m:oMath>
                    </m:oMathPara>
                  </a14:m>
                  <a:endParaRPr lang="en-US" baseline="-25000" dirty="0"/>
                </a:p>
              </p:txBody>
            </p:sp>
          </mc:Choice>
          <mc:Fallback>
            <p:sp>
              <p:nvSpPr>
                <p:cNvPr id="129" name="Oval 6"/>
                <p:cNvSpPr>
                  <a:spLocks noRot="1" noChangeAspect="1" noMove="1" noResize="1" noEditPoints="1" noAdjustHandles="1" noChangeArrowheads="1" noChangeShapeType="1" noTextEdit="1"/>
                </p:cNvSpPr>
                <p:nvPr/>
              </p:nvSpPr>
              <p:spPr bwMode="auto">
                <a:xfrm>
                  <a:off x="875925" y="4114800"/>
                  <a:ext cx="685800" cy="685800"/>
                </a:xfrm>
                <a:prstGeom prst="ellipse">
                  <a:avLst/>
                </a:prstGeom>
                <a:blipFill rotWithShape="0">
                  <a:blip r:embed="rId4"/>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0" name="Oval 7"/>
                <p:cNvSpPr>
                  <a:spLocks noChangeArrowheads="1"/>
                </p:cNvSpPr>
                <p:nvPr/>
              </p:nvSpPr>
              <p:spPr bwMode="auto">
                <a:xfrm>
                  <a:off x="875925" y="5181600"/>
                  <a:ext cx="685800" cy="685800"/>
                </a:xfrm>
                <a:prstGeom prst="ellipse">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𝑤</m:t>
                            </m:r>
                          </m:e>
                          <m:sub>
                            <m:r>
                              <a:rPr lang="de-DE" i="1" dirty="0">
                                <a:latin typeface="Cambria Math" charset="0"/>
                                <a:sym typeface="Symbol" charset="0"/>
                              </a:rPr>
                              <m:t>𝑑</m:t>
                            </m:r>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130" name="Oval 7"/>
                <p:cNvSpPr>
                  <a:spLocks noRot="1" noChangeAspect="1" noMove="1" noResize="1" noEditPoints="1" noAdjustHandles="1" noChangeArrowheads="1" noChangeShapeType="1" noTextEdit="1"/>
                </p:cNvSpPr>
                <p:nvPr/>
              </p:nvSpPr>
              <p:spPr bwMode="auto">
                <a:xfrm>
                  <a:off x="875925" y="5181600"/>
                  <a:ext cx="685800" cy="685800"/>
                </a:xfrm>
                <a:prstGeom prst="ellipse">
                  <a:avLst/>
                </a:prstGeom>
                <a:blipFill rotWithShape="0">
                  <a:blip r:embed="rId5"/>
                  <a:stretch>
                    <a:fillRect/>
                  </a:stretch>
                </a:blip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31" name="Rectangle 8"/>
            <p:cNvSpPr>
              <a:spLocks noChangeArrowheads="1"/>
            </p:cNvSpPr>
            <p:nvPr/>
          </p:nvSpPr>
          <p:spPr bwMode="auto">
            <a:xfrm>
              <a:off x="647325" y="3962400"/>
              <a:ext cx="114300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32" name="Line 11"/>
            <p:cNvSpPr>
              <a:spLocks noChangeShapeType="1"/>
            </p:cNvSpPr>
            <p:nvPr/>
          </p:nvSpPr>
          <p:spPr bwMode="auto">
            <a:xfrm rot="21480000" flipH="1">
              <a:off x="1214593" y="3657600"/>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133" name="Line 12"/>
            <p:cNvSpPr>
              <a:spLocks noChangeShapeType="1"/>
            </p:cNvSpPr>
            <p:nvPr/>
          </p:nvSpPr>
          <p:spPr bwMode="auto">
            <a:xfrm>
              <a:off x="1180725" y="4800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134" name="Oval 15"/>
                <p:cNvSpPr>
                  <a:spLocks noChangeArrowheads="1"/>
                </p:cNvSpPr>
                <p:nvPr/>
              </p:nvSpPr>
              <p:spPr bwMode="auto">
                <a:xfrm>
                  <a:off x="918589" y="3048000"/>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sz="2400" b="0" i="1" dirty="0" smtClean="0">
                                <a:latin typeface="Cambria Math" charset="0"/>
                                <a:sym typeface="Symbol" charset="0"/>
                              </a:rPr>
                            </m:ctrlPr>
                          </m:sSubPr>
                          <m:e>
                            <m:r>
                              <a:rPr lang="de-DE" sz="2400" b="0" i="1" dirty="0" smtClean="0">
                                <a:latin typeface="Cambria Math" charset="0"/>
                                <a:sym typeface="Symbol" charset="0"/>
                              </a:rPr>
                              <m:t>𝜃</m:t>
                            </m:r>
                          </m:e>
                          <m:sub>
                            <m:r>
                              <a:rPr lang="de-DE" sz="2400" b="0" i="1" dirty="0" smtClean="0">
                                <a:latin typeface="Cambria Math" charset="0"/>
                                <a:sym typeface="Symbol" charset="0"/>
                              </a:rPr>
                              <m:t>𝑑</m:t>
                            </m:r>
                          </m:sub>
                        </m:sSub>
                      </m:oMath>
                    </m:oMathPara>
                  </a14:m>
                  <a:endParaRPr lang="en-US" sz="2400" baseline="-25000" dirty="0"/>
                </a:p>
              </p:txBody>
            </p:sp>
          </mc:Choice>
          <mc:Fallback>
            <p:sp>
              <p:nvSpPr>
                <p:cNvPr id="134" name="Oval 15"/>
                <p:cNvSpPr>
                  <a:spLocks noRot="1" noChangeAspect="1" noMove="1" noResize="1" noEditPoints="1" noAdjustHandles="1" noChangeArrowheads="1" noChangeShapeType="1" noTextEdit="1"/>
                </p:cNvSpPr>
                <p:nvPr/>
              </p:nvSpPr>
              <p:spPr bwMode="auto">
                <a:xfrm>
                  <a:off x="918589" y="3048000"/>
                  <a:ext cx="612000" cy="612000"/>
                </a:xfrm>
                <a:prstGeom prst="ellipse">
                  <a:avLst/>
                </a:prstGeom>
                <a:blipFill rotWithShape="0">
                  <a:blip r:embed="rId6"/>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5" name="Oval 134"/>
                <p:cNvSpPr>
                  <a:spLocks noChangeArrowheads="1"/>
                </p:cNvSpPr>
                <p:nvPr/>
              </p:nvSpPr>
              <p:spPr bwMode="auto">
                <a:xfrm>
                  <a:off x="2625449" y="2146771"/>
                  <a:ext cx="609600" cy="5334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r>
                          <m:rPr>
                            <m:sty m:val="p"/>
                          </m:rPr>
                          <a:rPr lang="de-DE" sz="2400" b="0" i="1" dirty="0" smtClean="0">
                            <a:latin typeface="Cambria Math" charset="0"/>
                            <a:sym typeface="Symbol" charset="0"/>
                          </a:rPr>
                          <m:t>α</m:t>
                        </m:r>
                      </m:oMath>
                    </m:oMathPara>
                  </a14:m>
                  <a:endParaRPr lang="de-DE" sz="2400" b="0" dirty="0" smtClean="0">
                    <a:latin typeface="Symbol" charset="0"/>
                    <a:sym typeface="Symbol" charset="0"/>
                  </a:endParaRPr>
                </a:p>
              </p:txBody>
            </p:sp>
          </mc:Choice>
          <mc:Fallback>
            <p:sp>
              <p:nvSpPr>
                <p:cNvPr id="135" name="Oval 134"/>
                <p:cNvSpPr>
                  <a:spLocks noRot="1" noChangeAspect="1" noMove="1" noResize="1" noEditPoints="1" noAdjustHandles="1" noChangeArrowheads="1" noChangeShapeType="1" noTextEdit="1"/>
                </p:cNvSpPr>
                <p:nvPr/>
              </p:nvSpPr>
              <p:spPr bwMode="auto">
                <a:xfrm>
                  <a:off x="2625449" y="2146771"/>
                  <a:ext cx="609600" cy="533400"/>
                </a:xfrm>
                <a:prstGeom prst="ellipse">
                  <a:avLst/>
                </a:prstGeom>
                <a:blipFill rotWithShape="0">
                  <a:blip r:embed="rId7"/>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36" name="Line 22"/>
            <p:cNvSpPr>
              <a:spLocks noChangeShapeType="1"/>
            </p:cNvSpPr>
            <p:nvPr/>
          </p:nvSpPr>
          <p:spPr bwMode="auto">
            <a:xfrm flipH="1">
              <a:off x="1223761" y="2490317"/>
              <a:ext cx="1401688" cy="556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137" name="Text Box 24"/>
                <p:cNvSpPr txBox="1">
                  <a:spLocks noChangeArrowheads="1"/>
                </p:cNvSpPr>
                <p:nvPr/>
              </p:nvSpPr>
              <p:spPr bwMode="auto">
                <a:xfrm>
                  <a:off x="612973" y="5742024"/>
                  <a:ext cx="304800" cy="362984"/>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𝑁</m:t>
                            </m:r>
                          </m:e>
                          <m:sub>
                            <m:r>
                              <a:rPr lang="de-DE" i="1" dirty="0">
                                <a:latin typeface="Cambria Math" charset="0"/>
                                <a:sym typeface="Symbol" charset="0"/>
                              </a:rPr>
                              <m:t>𝑑</m:t>
                            </m:r>
                          </m:sub>
                        </m:sSub>
                      </m:oMath>
                    </m:oMathPara>
                  </a14:m>
                  <a:endParaRPr lang="en-US" baseline="-25000" dirty="0"/>
                </a:p>
              </p:txBody>
            </p:sp>
          </mc:Choice>
          <mc:Fallback>
            <p:sp>
              <p:nvSpPr>
                <p:cNvPr id="137" name="Text Box 24"/>
                <p:cNvSpPr txBox="1">
                  <a:spLocks noRot="1" noChangeAspect="1" noMove="1" noResize="1" noEditPoints="1" noAdjustHandles="1" noChangeArrowheads="1" noChangeShapeType="1" noTextEdit="1"/>
                </p:cNvSpPr>
                <p:nvPr/>
              </p:nvSpPr>
              <p:spPr bwMode="auto">
                <a:xfrm>
                  <a:off x="612973" y="5742024"/>
                  <a:ext cx="304800" cy="362984"/>
                </a:xfrm>
                <a:prstGeom prst="rect">
                  <a:avLst/>
                </a:prstGeom>
                <a:blipFill rotWithShape="0">
                  <a:blip r:embed="rId8"/>
                  <a:stretch>
                    <a:fillRect r="-36000" b="-339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38" name="Rectangle 137"/>
            <p:cNvSpPr>
              <a:spLocks noChangeArrowheads="1"/>
            </p:cNvSpPr>
            <p:nvPr/>
          </p:nvSpPr>
          <p:spPr bwMode="auto">
            <a:xfrm>
              <a:off x="2358749" y="4953000"/>
              <a:ext cx="1143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39" name="Text Box 24"/>
            <p:cNvSpPr txBox="1">
              <a:spLocks noChangeArrowheads="1"/>
            </p:cNvSpPr>
            <p:nvPr/>
          </p:nvSpPr>
          <p:spPr bwMode="auto">
            <a:xfrm>
              <a:off x="3196949" y="5638800"/>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smtClean="0"/>
                <a:t>K</a:t>
              </a:r>
              <a:endParaRPr lang="en-US" dirty="0"/>
            </a:p>
          </p:txBody>
        </p:sp>
        <mc:AlternateContent xmlns:mc="http://schemas.openxmlformats.org/markup-compatibility/2006">
          <mc:Choice xmlns:a14="http://schemas.microsoft.com/office/drawing/2010/main" Requires="a14">
            <p:sp>
              <p:nvSpPr>
                <p:cNvPr id="140" name="Oval 15"/>
                <p:cNvSpPr>
                  <a:spLocks noChangeArrowheads="1"/>
                </p:cNvSpPr>
                <p:nvPr/>
              </p:nvSpPr>
              <p:spPr bwMode="auto">
                <a:xfrm>
                  <a:off x="2592044" y="5207684"/>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right"/>
                      </m:oMathParaPr>
                      <m:oMath xmlns:m="http://schemas.openxmlformats.org/officeDocument/2006/math">
                        <m:sSub>
                          <m:sSubPr>
                            <m:ctrlPr>
                              <a:rPr lang="en-US" sz="2400" i="1" dirty="0" smtClean="0">
                                <a:latin typeface="Cambria Math" charset="0"/>
                                <a:sym typeface="Symbol" charset="0"/>
                              </a:rPr>
                            </m:ctrlPr>
                          </m:sSubPr>
                          <m:e>
                            <m:r>
                              <a:rPr lang="de-DE" sz="2400" b="0" i="1" dirty="0" smtClean="0">
                                <a:latin typeface="Cambria Math" charset="0"/>
                                <a:sym typeface="Symbol" charset="0"/>
                              </a:rPr>
                              <m:t>𝛽</m:t>
                            </m:r>
                          </m:e>
                          <m:sub>
                            <m:r>
                              <a:rPr lang="de-DE" sz="2400" b="0" i="1" dirty="0" smtClean="0">
                                <a:latin typeface="Cambria Math" charset="0"/>
                                <a:sym typeface="Symbol" charset="0"/>
                              </a:rPr>
                              <m:t>𝑘</m:t>
                            </m:r>
                          </m:sub>
                        </m:sSub>
                      </m:oMath>
                    </m:oMathPara>
                  </a14:m>
                  <a:endParaRPr lang="de-DE" sz="2400" b="0" dirty="0" smtClean="0">
                    <a:sym typeface="Symbol" charset="0"/>
                  </a:endParaRPr>
                </a:p>
              </p:txBody>
            </p:sp>
          </mc:Choice>
          <mc:Fallback>
            <p:sp>
              <p:nvSpPr>
                <p:cNvPr id="140" name="Oval 15"/>
                <p:cNvSpPr>
                  <a:spLocks noRot="1" noChangeAspect="1" noMove="1" noResize="1" noEditPoints="1" noAdjustHandles="1" noChangeArrowheads="1" noChangeShapeType="1" noTextEdit="1"/>
                </p:cNvSpPr>
                <p:nvPr/>
              </p:nvSpPr>
              <p:spPr bwMode="auto">
                <a:xfrm>
                  <a:off x="2592044" y="5207684"/>
                  <a:ext cx="612000" cy="612000"/>
                </a:xfrm>
                <a:prstGeom prst="ellipse">
                  <a:avLst/>
                </a:prstGeom>
                <a:blipFill rotWithShape="0">
                  <a:blip r:embed="rId9"/>
                  <a:stretch>
                    <a:fillRect/>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41" name="Line 10"/>
            <p:cNvSpPr>
              <a:spLocks noChangeShapeType="1"/>
            </p:cNvSpPr>
            <p:nvPr/>
          </p:nvSpPr>
          <p:spPr bwMode="auto">
            <a:xfrm rot="5400000">
              <a:off x="2074747" y="5017867"/>
              <a:ext cx="4762" cy="1008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142" name="Group 141"/>
          <p:cNvGrpSpPr/>
          <p:nvPr/>
        </p:nvGrpSpPr>
        <p:grpSpPr>
          <a:xfrm>
            <a:off x="2842591" y="2490318"/>
            <a:ext cx="1932929" cy="3674266"/>
            <a:chOff x="3204044" y="2490318"/>
            <a:chExt cx="1932929" cy="3674266"/>
          </a:xfrm>
        </p:grpSpPr>
        <p:grpSp>
          <p:nvGrpSpPr>
            <p:cNvPr id="143" name="Group 142"/>
            <p:cNvGrpSpPr/>
            <p:nvPr/>
          </p:nvGrpSpPr>
          <p:grpSpPr>
            <a:xfrm>
              <a:off x="3204044" y="2490318"/>
              <a:ext cx="1932929" cy="3674266"/>
              <a:chOff x="198439" y="1127276"/>
              <a:chExt cx="1932929" cy="3674266"/>
            </a:xfrm>
          </p:grpSpPr>
          <mc:AlternateContent xmlns:mc="http://schemas.openxmlformats.org/markup-compatibility/2006">
            <mc:Choice xmlns:a14="http://schemas.microsoft.com/office/drawing/2010/main" Requires="a14">
              <p:sp>
                <p:nvSpPr>
                  <p:cNvPr id="145" name="Oval 6"/>
                  <p:cNvSpPr>
                    <a:spLocks noChangeArrowheads="1"/>
                  </p:cNvSpPr>
                  <p:nvPr/>
                </p:nvSpPr>
                <p:spPr bwMode="auto">
                  <a:xfrm>
                    <a:off x="1216968" y="2820342"/>
                    <a:ext cx="685800" cy="6858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i="1" dirty="0">
                                  <a:latin typeface="Cambria Math" charset="0"/>
                                  <a:sym typeface="Symbol" charset="0"/>
                                </a:rPr>
                                <m:t>𝑧</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145" name="Oval 6"/>
                  <p:cNvSpPr>
                    <a:spLocks noRot="1" noChangeAspect="1" noMove="1" noResize="1" noEditPoints="1" noAdjustHandles="1" noChangeArrowheads="1" noChangeShapeType="1" noTextEdit="1"/>
                  </p:cNvSpPr>
                  <p:nvPr/>
                </p:nvSpPr>
                <p:spPr bwMode="auto">
                  <a:xfrm>
                    <a:off x="1216968" y="2820342"/>
                    <a:ext cx="685800" cy="685800"/>
                  </a:xfrm>
                  <a:prstGeom prst="ellipse">
                    <a:avLst/>
                  </a:prstGeom>
                  <a:blipFill rotWithShape="0">
                    <a:blip r:embed="rId10"/>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6" name="Oval 7"/>
                  <p:cNvSpPr>
                    <a:spLocks noChangeArrowheads="1"/>
                  </p:cNvSpPr>
                  <p:nvPr/>
                </p:nvSpPr>
                <p:spPr bwMode="auto">
                  <a:xfrm>
                    <a:off x="1216968" y="3887142"/>
                    <a:ext cx="685800" cy="685800"/>
                  </a:xfrm>
                  <a:prstGeom prst="ellipse">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𝑤</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146" name="Oval 7"/>
                  <p:cNvSpPr>
                    <a:spLocks noRot="1" noChangeAspect="1" noMove="1" noResize="1" noEditPoints="1" noAdjustHandles="1" noChangeArrowheads="1" noChangeShapeType="1" noTextEdit="1"/>
                  </p:cNvSpPr>
                  <p:nvPr/>
                </p:nvSpPr>
                <p:spPr bwMode="auto">
                  <a:xfrm>
                    <a:off x="1216968" y="3887142"/>
                    <a:ext cx="685800" cy="685800"/>
                  </a:xfrm>
                  <a:prstGeom prst="ellipse">
                    <a:avLst/>
                  </a:prstGeom>
                  <a:blipFill rotWithShape="0">
                    <a:blip r:embed="rId11"/>
                    <a:stretch>
                      <a:fillRect/>
                    </a:stretch>
                  </a:blip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47" name="Rectangle 8"/>
              <p:cNvSpPr>
                <a:spLocks noChangeArrowheads="1"/>
              </p:cNvSpPr>
              <p:nvPr/>
            </p:nvSpPr>
            <p:spPr bwMode="auto">
              <a:xfrm>
                <a:off x="988368" y="2667942"/>
                <a:ext cx="114300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48" name="Line 11"/>
              <p:cNvSpPr>
                <a:spLocks noChangeShapeType="1"/>
              </p:cNvSpPr>
              <p:nvPr/>
            </p:nvSpPr>
            <p:spPr bwMode="auto">
              <a:xfrm rot="21480000" flipH="1">
                <a:off x="1555636" y="2363142"/>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149" name="Line 12"/>
              <p:cNvSpPr>
                <a:spLocks noChangeShapeType="1"/>
              </p:cNvSpPr>
              <p:nvPr/>
            </p:nvSpPr>
            <p:spPr bwMode="auto">
              <a:xfrm>
                <a:off x="1521768" y="3506142"/>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150" name="Oval 149"/>
                  <p:cNvSpPr>
                    <a:spLocks noChangeArrowheads="1"/>
                  </p:cNvSpPr>
                  <p:nvPr/>
                </p:nvSpPr>
                <p:spPr bwMode="auto">
                  <a:xfrm>
                    <a:off x="1259632" y="1753542"/>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sz="2400" i="1" dirty="0" smtClean="0">
                                  <a:latin typeface="Cambria Math" charset="0"/>
                                  <a:sym typeface="Symbol" charset="0"/>
                                </a:rPr>
                              </m:ctrlPr>
                            </m:sSubPr>
                            <m:e>
                              <m:r>
                                <a:rPr lang="de-DE" sz="2400" i="1" dirty="0">
                                  <a:latin typeface="Cambria Math" charset="0"/>
                                  <a:sym typeface="Symbol" charset="0"/>
                                </a:rPr>
                                <m:t>𝜃</m:t>
                              </m:r>
                            </m:e>
                            <m:sub>
                              <m:sSup>
                                <m:sSupPr>
                                  <m:ctrlPr>
                                    <a:rPr lang="de-DE" sz="2400" b="0" i="1" dirty="0" smtClean="0">
                                      <a:latin typeface="Cambria Math" charset="0"/>
                                      <a:sym typeface="Symbol" charset="0"/>
                                    </a:rPr>
                                  </m:ctrlPr>
                                </m:sSupPr>
                                <m:e>
                                  <m:r>
                                    <a:rPr lang="de-DE" sz="2400" i="1" dirty="0">
                                      <a:latin typeface="Cambria Math" charset="0"/>
                                      <a:sym typeface="Symbol" charset="0"/>
                                    </a:rPr>
                                    <m:t>𝑑</m:t>
                                  </m:r>
                                </m:e>
                                <m:sup>
                                  <m:r>
                                    <a:rPr lang="de-DE" sz="2400" b="0" i="1" dirty="0" smtClean="0">
                                      <a:latin typeface="Cambria Math" charset="0"/>
                                      <a:sym typeface="Symbol" charset="0"/>
                                    </a:rPr>
                                    <m:t>′</m:t>
                                  </m:r>
                                </m:sup>
                              </m:sSup>
                            </m:sub>
                          </m:sSub>
                        </m:oMath>
                      </m:oMathPara>
                    </a14:m>
                    <a:endParaRPr lang="en-US" sz="2400" baseline="-25000" dirty="0"/>
                  </a:p>
                </p:txBody>
              </p:sp>
            </mc:Choice>
            <mc:Fallback>
              <p:sp>
                <p:nvSpPr>
                  <p:cNvPr id="150" name="Oval 149"/>
                  <p:cNvSpPr>
                    <a:spLocks noRot="1" noChangeAspect="1" noMove="1" noResize="1" noEditPoints="1" noAdjustHandles="1" noChangeArrowheads="1" noChangeShapeType="1" noTextEdit="1"/>
                  </p:cNvSpPr>
                  <p:nvPr/>
                </p:nvSpPr>
                <p:spPr bwMode="auto">
                  <a:xfrm>
                    <a:off x="1259632" y="1753542"/>
                    <a:ext cx="612000" cy="612000"/>
                  </a:xfrm>
                  <a:prstGeom prst="ellipse">
                    <a:avLst/>
                  </a:prstGeom>
                  <a:blipFill rotWithShape="0">
                    <a:blip r:embed="rId12"/>
                    <a:stretch>
                      <a:fillRect l="-3883"/>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51" name="Line 22"/>
              <p:cNvSpPr>
                <a:spLocks noChangeShapeType="1"/>
              </p:cNvSpPr>
              <p:nvPr/>
            </p:nvSpPr>
            <p:spPr bwMode="auto">
              <a:xfrm>
                <a:off x="198439" y="1127276"/>
                <a:ext cx="1323329" cy="6209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152" name="Text Box 24"/>
                  <p:cNvSpPr txBox="1">
                    <a:spLocks noChangeArrowheads="1"/>
                  </p:cNvSpPr>
                  <p:nvPr/>
                </p:nvSpPr>
                <p:spPr bwMode="auto">
                  <a:xfrm>
                    <a:off x="1826568" y="4420542"/>
                    <a:ext cx="304800" cy="372538"/>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a:spAutoFit/>
                  </a:bodyP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𝑁</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sub>
                          </m:sSub>
                        </m:oMath>
                      </m:oMathPara>
                    </a14:m>
                    <a:endParaRPr lang="en-US" baseline="-25000" dirty="0"/>
                  </a:p>
                </p:txBody>
              </p:sp>
            </mc:Choice>
            <mc:Fallback>
              <p:sp>
                <p:nvSpPr>
                  <p:cNvPr id="152" name="Text Box 24"/>
                  <p:cNvSpPr txBox="1">
                    <a:spLocks noRot="1" noChangeAspect="1" noMove="1" noResize="1" noEditPoints="1" noAdjustHandles="1" noChangeArrowheads="1" noChangeShapeType="1" noTextEdit="1"/>
                  </p:cNvSpPr>
                  <p:nvPr/>
                </p:nvSpPr>
                <p:spPr bwMode="auto">
                  <a:xfrm>
                    <a:off x="1826568" y="4420542"/>
                    <a:ext cx="304800" cy="372538"/>
                  </a:xfrm>
                  <a:prstGeom prst="rect">
                    <a:avLst/>
                  </a:prstGeom>
                  <a:blipFill rotWithShape="0">
                    <a:blip r:embed="rId13"/>
                    <a:stretch>
                      <a:fillRect l="-38000" r="-14000" b="-3279"/>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grpSp>
        <p:sp>
          <p:nvSpPr>
            <p:cNvPr id="144" name="Line 10"/>
            <p:cNvSpPr>
              <a:spLocks noChangeShapeType="1"/>
            </p:cNvSpPr>
            <p:nvPr/>
          </p:nvSpPr>
          <p:spPr bwMode="auto">
            <a:xfrm rot="16200000" flipH="1">
              <a:off x="3715941" y="5011814"/>
              <a:ext cx="4762" cy="1008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153" name="Group 152"/>
          <p:cNvGrpSpPr/>
          <p:nvPr/>
        </p:nvGrpSpPr>
        <p:grpSpPr>
          <a:xfrm>
            <a:off x="1205328" y="3125352"/>
            <a:ext cx="2648892" cy="1673229"/>
            <a:chOff x="1566781" y="3125352"/>
            <a:chExt cx="2648892" cy="1673229"/>
          </a:xfrm>
        </p:grpSpPr>
        <mc:AlternateContent xmlns:mc="http://schemas.openxmlformats.org/markup-compatibility/2006">
          <mc:Choice xmlns:a14="http://schemas.microsoft.com/office/drawing/2010/main" Requires="a14">
            <p:sp>
              <p:nvSpPr>
                <p:cNvPr id="154" name="Oval 15"/>
                <p:cNvSpPr>
                  <a:spLocks noChangeArrowheads="1"/>
                </p:cNvSpPr>
                <p:nvPr/>
              </p:nvSpPr>
              <p:spPr bwMode="auto">
                <a:xfrm>
                  <a:off x="2625449" y="4186581"/>
                  <a:ext cx="612000" cy="612000"/>
                </a:xfrm>
                <a:prstGeom prst="ellipse">
                  <a:avLst/>
                </a:prstGeom>
                <a:solidFill>
                  <a:schemeClr val="accent1"/>
                </a:solid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
                      </m:oMathParaPr>
                      <m:oMath xmlns:m="http://schemas.openxmlformats.org/officeDocument/2006/math">
                        <m:r>
                          <a:rPr lang="de-DE" sz="2000" b="0" i="1" dirty="0" smtClean="0">
                            <a:latin typeface="Cambria Math" charset="0"/>
                            <a:sym typeface="Symbol" charset="0"/>
                          </a:rPr>
                          <m:t> </m:t>
                        </m:r>
                        <m:sSub>
                          <m:sSubPr>
                            <m:ctrlPr>
                              <a:rPr lang="en-US" sz="2000" i="1" dirty="0" smtClean="0">
                                <a:latin typeface="Cambria Math" charset="0"/>
                                <a:sym typeface="Symbol" charset="0"/>
                              </a:rPr>
                            </m:ctrlPr>
                          </m:sSubPr>
                          <m:e>
                            <m:r>
                              <a:rPr lang="de-DE" sz="2000" b="0" i="1" dirty="0" smtClean="0">
                                <a:latin typeface="Cambria Math" charset="0"/>
                                <a:sym typeface="Symbol" charset="0"/>
                              </a:rPr>
                              <m:t>𝑦</m:t>
                            </m:r>
                          </m:e>
                          <m:sub>
                            <m:r>
                              <a:rPr lang="de-DE" sz="2000" b="0" i="1" dirty="0" smtClean="0">
                                <a:latin typeface="Cambria Math" charset="0"/>
                                <a:sym typeface="Symbol" charset="0"/>
                              </a:rPr>
                              <m:t>𝑑</m:t>
                            </m:r>
                            <m:r>
                              <a:rPr lang="de-DE" sz="2000" b="0" i="1" dirty="0" smtClean="0">
                                <a:latin typeface="Cambria Math" charset="0"/>
                                <a:sym typeface="Symbol" charset="0"/>
                              </a:rPr>
                              <m:t>,</m:t>
                            </m:r>
                            <m:sSup>
                              <m:sSupPr>
                                <m:ctrlPr>
                                  <a:rPr lang="de-DE" sz="2000" b="0" i="1" dirty="0" smtClean="0">
                                    <a:latin typeface="Cambria Math" charset="0"/>
                                    <a:sym typeface="Symbol" charset="0"/>
                                  </a:rPr>
                                </m:ctrlPr>
                              </m:sSupPr>
                              <m:e>
                                <m:r>
                                  <a:rPr lang="de-DE" sz="2000" b="0" i="1" dirty="0" smtClean="0">
                                    <a:latin typeface="Cambria Math" charset="0"/>
                                    <a:sym typeface="Symbol" charset="0"/>
                                  </a:rPr>
                                  <m:t>𝑑</m:t>
                                </m:r>
                              </m:e>
                              <m:sup>
                                <m:r>
                                  <a:rPr lang="de-DE" sz="2000" b="0" i="1" dirty="0" smtClean="0">
                                    <a:latin typeface="Cambria Math" charset="0"/>
                                    <a:sym typeface="Symbol" charset="0"/>
                                  </a:rPr>
                                  <m:t>′</m:t>
                                </m:r>
                              </m:sup>
                            </m:sSup>
                          </m:sub>
                        </m:sSub>
                      </m:oMath>
                    </m:oMathPara>
                  </a14:m>
                  <a:endParaRPr lang="de-DE" sz="2400" b="0" dirty="0" smtClean="0">
                    <a:sym typeface="Symbol" charset="0"/>
                  </a:endParaRPr>
                </a:p>
              </p:txBody>
            </p:sp>
          </mc:Choice>
          <mc:Fallback>
            <p:sp>
              <p:nvSpPr>
                <p:cNvPr id="154" name="Oval 15"/>
                <p:cNvSpPr>
                  <a:spLocks noRot="1" noChangeAspect="1" noMove="1" noResize="1" noEditPoints="1" noAdjustHandles="1" noChangeArrowheads="1" noChangeShapeType="1" noTextEdit="1"/>
                </p:cNvSpPr>
                <p:nvPr/>
              </p:nvSpPr>
              <p:spPr bwMode="auto">
                <a:xfrm>
                  <a:off x="2625449" y="4186581"/>
                  <a:ext cx="612000" cy="612000"/>
                </a:xfrm>
                <a:prstGeom prst="ellipse">
                  <a:avLst/>
                </a:prstGeom>
                <a:blipFill rotWithShape="0">
                  <a:blip r:embed="rId14"/>
                  <a:stretch>
                    <a:fillRect l="-20388" t="-47059" b="-61765"/>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55" name="Line 10"/>
            <p:cNvSpPr>
              <a:spLocks noChangeShapeType="1"/>
            </p:cNvSpPr>
            <p:nvPr/>
          </p:nvSpPr>
          <p:spPr bwMode="auto">
            <a:xfrm rot="5400000">
              <a:off x="2104400" y="3961278"/>
              <a:ext cx="4762" cy="1080000"/>
            </a:xfrm>
            <a:prstGeom prst="line">
              <a:avLst/>
            </a:prstGeom>
            <a:noFill/>
            <a:ln w="9525">
              <a:solidFill>
                <a:schemeClr val="tx1"/>
              </a:solidFill>
              <a:round/>
              <a:headEnd type="triangle"/>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156" name="Line 10"/>
            <p:cNvSpPr>
              <a:spLocks noChangeShapeType="1"/>
            </p:cNvSpPr>
            <p:nvPr/>
          </p:nvSpPr>
          <p:spPr bwMode="auto">
            <a:xfrm rot="16200000" flipH="1">
              <a:off x="3729553" y="4048894"/>
              <a:ext cx="240" cy="972000"/>
            </a:xfrm>
            <a:prstGeom prst="line">
              <a:avLst/>
            </a:prstGeom>
            <a:noFill/>
            <a:ln w="9525">
              <a:solidFill>
                <a:schemeClr val="tx1"/>
              </a:solidFill>
              <a:round/>
              <a:headEnd type="triangle"/>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157" name="Oval 15"/>
                <p:cNvSpPr>
                  <a:spLocks noChangeArrowheads="1"/>
                </p:cNvSpPr>
                <p:nvPr/>
              </p:nvSpPr>
              <p:spPr bwMode="auto">
                <a:xfrm>
                  <a:off x="2631673" y="3125352"/>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
                      </m:oMathParaPr>
                      <m:oMath xmlns:m="http://schemas.openxmlformats.org/officeDocument/2006/math">
                        <m:r>
                          <a:rPr lang="de-DE" sz="2000" b="0" i="1" dirty="0" smtClean="0">
                            <a:latin typeface="Cambria Math" charset="0"/>
                            <a:sym typeface="Symbol" charset="0"/>
                          </a:rPr>
                          <m:t> </m:t>
                        </m:r>
                        <m:r>
                          <a:rPr lang="de-DE" sz="2000" i="1" dirty="0" smtClean="0">
                            <a:latin typeface="Cambria Math" charset="0"/>
                            <a:ea typeface="Cambria Math" charset="0"/>
                            <a:cs typeface="Cambria Math" charset="0"/>
                            <a:sym typeface="Symbol" charset="0"/>
                          </a:rPr>
                          <m:t>𝜂</m:t>
                        </m:r>
                      </m:oMath>
                    </m:oMathPara>
                  </a14:m>
                  <a:endParaRPr lang="de-DE" sz="2400" b="0" dirty="0" smtClean="0">
                    <a:sym typeface="Symbol" charset="0"/>
                  </a:endParaRPr>
                </a:p>
              </p:txBody>
            </p:sp>
          </mc:Choice>
          <mc:Fallback>
            <p:sp>
              <p:nvSpPr>
                <p:cNvPr id="157" name="Oval 15"/>
                <p:cNvSpPr>
                  <a:spLocks noRot="1" noChangeAspect="1" noMove="1" noResize="1" noEditPoints="1" noAdjustHandles="1" noChangeArrowheads="1" noChangeShapeType="1" noTextEdit="1"/>
                </p:cNvSpPr>
                <p:nvPr/>
              </p:nvSpPr>
              <p:spPr bwMode="auto">
                <a:xfrm>
                  <a:off x="2631673" y="3125352"/>
                  <a:ext cx="612000" cy="612000"/>
                </a:xfrm>
                <a:prstGeom prst="ellipse">
                  <a:avLst/>
                </a:prstGeom>
                <a:blipFill rotWithShape="0">
                  <a:blip r:embed="rId15"/>
                  <a:stretch>
                    <a:fillRect t="-47059" b="-61765"/>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58" name="Line 11"/>
            <p:cNvSpPr>
              <a:spLocks noChangeShapeType="1"/>
            </p:cNvSpPr>
            <p:nvPr/>
          </p:nvSpPr>
          <p:spPr bwMode="auto">
            <a:xfrm rot="21480000" flipH="1">
              <a:off x="2926821" y="3749371"/>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spTree>
    <p:extLst>
      <p:ext uri="{BB962C8B-B14F-4D97-AF65-F5344CB8AC3E}">
        <p14:creationId xmlns:p14="http://schemas.microsoft.com/office/powerpoint/2010/main" val="5260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P spid="49" grpId="0"/>
      <p:bldP spid="5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smtClean="0"/>
              <a:t>Relational Topic Model (RTM) [ChangBlei 2009]</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46444" y="1196975"/>
                <a:ext cx="4340356" cy="4968875"/>
              </a:xfrm>
            </p:spPr>
            <p:txBody>
              <a:bodyPr/>
              <a:lstStyle/>
              <a:p>
                <a:r>
                  <a:rPr lang="en-US" dirty="0" smtClean="0"/>
                  <a:t>For each document d</a:t>
                </a:r>
              </a:p>
              <a:p>
                <a:pPr lvl="1"/>
                <a:r>
                  <a:rPr lang="en-US" dirty="0"/>
                  <a:t>Draw topic proportions </a:t>
                </a:r>
                <a14:m>
                  <m:oMath xmlns:m="http://schemas.openxmlformats.org/officeDocument/2006/math">
                    <m:sSub>
                      <m:sSubPr>
                        <m:ctrlPr>
                          <a:rPr lang="de-DE" i="1">
                            <a:latin typeface="Cambria Math" charset="0"/>
                          </a:rPr>
                        </m:ctrlPr>
                      </m:sSubPr>
                      <m:e>
                        <m:r>
                          <a:rPr lang="de-DE" i="1">
                            <a:latin typeface="Cambria Math" charset="0"/>
                          </a:rPr>
                          <m:t>𝜃</m:t>
                        </m:r>
                      </m:e>
                      <m:sub>
                        <m:r>
                          <a:rPr lang="de-DE" i="1">
                            <a:latin typeface="Cambria Math" charset="0"/>
                          </a:rPr>
                          <m:t>𝑑</m:t>
                        </m:r>
                      </m:sub>
                    </m:sSub>
                    <m:r>
                      <a:rPr lang="de-DE" i="1">
                        <a:latin typeface="Cambria Math" charset="0"/>
                      </a:rPr>
                      <m:t>|</m:t>
                    </m:r>
                    <m:r>
                      <a:rPr lang="de-DE" i="1">
                        <a:latin typeface="Cambria Math" charset="0"/>
                      </a:rPr>
                      <m:t>𝛼</m:t>
                    </m:r>
                    <m:r>
                      <a:rPr lang="de-DE" i="1">
                        <a:latin typeface="Cambria Math" charset="0"/>
                      </a:rPr>
                      <m:t> ~ </m:t>
                    </m:r>
                    <m:r>
                      <a:rPr lang="de-DE" i="1">
                        <a:latin typeface="Cambria Math" charset="0"/>
                      </a:rPr>
                      <m:t>𝐷𝑖𝑟</m:t>
                    </m:r>
                    <m:d>
                      <m:dPr>
                        <m:ctrlPr>
                          <a:rPr lang="de-DE" i="1">
                            <a:latin typeface="Cambria Math" charset="0"/>
                          </a:rPr>
                        </m:ctrlPr>
                      </m:dPr>
                      <m:e>
                        <m:r>
                          <a:rPr lang="de-DE" i="1">
                            <a:latin typeface="Cambria Math" charset="0"/>
                          </a:rPr>
                          <m:t>𝛼</m:t>
                        </m:r>
                      </m:e>
                    </m:d>
                  </m:oMath>
                </a14:m>
                <a:endParaRPr lang="de-DE" dirty="0"/>
              </a:p>
              <a:p>
                <a:pPr lvl="1"/>
                <a:r>
                  <a:rPr lang="en-US" dirty="0"/>
                  <a:t>For each word </a:t>
                </a:r>
                <a14:m>
                  <m:oMath xmlns:m="http://schemas.openxmlformats.org/officeDocument/2006/math">
                    <m:sSub>
                      <m:sSubPr>
                        <m:ctrlPr>
                          <a:rPr lang="de-DE" i="1">
                            <a:latin typeface="Cambria Math" charset="0"/>
                          </a:rPr>
                        </m:ctrlPr>
                      </m:sSubPr>
                      <m:e>
                        <m:r>
                          <a:rPr lang="de-DE" i="1">
                            <a:latin typeface="Cambria Math" charset="0"/>
                          </a:rPr>
                          <m:t>𝑤</m:t>
                        </m:r>
                      </m:e>
                      <m:sub>
                        <m:r>
                          <a:rPr lang="de-DE" i="1">
                            <a:latin typeface="Cambria Math" charset="0"/>
                          </a:rPr>
                          <m:t>𝑑</m:t>
                        </m:r>
                        <m:r>
                          <a:rPr lang="de-DE" i="1">
                            <a:latin typeface="Cambria Math" charset="0"/>
                          </a:rPr>
                          <m:t>,</m:t>
                        </m:r>
                        <m:r>
                          <a:rPr lang="de-DE" i="1">
                            <a:latin typeface="Cambria Math" charset="0"/>
                          </a:rPr>
                          <m:t>𝑛</m:t>
                        </m:r>
                      </m:sub>
                    </m:sSub>
                  </m:oMath>
                </a14:m>
                <a:endParaRPr lang="en-US" dirty="0"/>
              </a:p>
              <a:p>
                <a:pPr lvl="2"/>
                <a:r>
                  <a:rPr lang="en-US" dirty="0"/>
                  <a:t>Draw assignment </a:t>
                </a:r>
                <a14:m>
                  <m:oMath xmlns:m="http://schemas.openxmlformats.org/officeDocument/2006/math">
                    <m:sSub>
                      <m:sSubPr>
                        <m:ctrlPr>
                          <a:rPr lang="de-DE" i="1">
                            <a:latin typeface="Cambria Math" charset="0"/>
                          </a:rPr>
                        </m:ctrlPr>
                      </m:sSubPr>
                      <m:e>
                        <m:r>
                          <a:rPr lang="de-DE" i="1">
                            <a:latin typeface="Cambria Math" charset="0"/>
                          </a:rPr>
                          <m:t>𝑧</m:t>
                        </m:r>
                      </m:e>
                      <m:sub>
                        <m:r>
                          <a:rPr lang="de-DE" i="1">
                            <a:latin typeface="Cambria Math" charset="0"/>
                          </a:rPr>
                          <m:t>𝑑</m:t>
                        </m:r>
                        <m:r>
                          <a:rPr lang="de-DE" i="1">
                            <a:latin typeface="Cambria Math" charset="0"/>
                          </a:rPr>
                          <m:t>,</m:t>
                        </m:r>
                        <m:r>
                          <a:rPr lang="de-DE" i="1">
                            <a:latin typeface="Cambria Math" charset="0"/>
                          </a:rPr>
                          <m:t>𝑛</m:t>
                        </m:r>
                      </m:sub>
                    </m:sSub>
                    <m:r>
                      <a:rPr lang="de-DE" i="1">
                        <a:latin typeface="Cambria Math" charset="0"/>
                      </a:rPr>
                      <m:t>|</m:t>
                    </m:r>
                    <m:sSub>
                      <m:sSubPr>
                        <m:ctrlPr>
                          <a:rPr lang="de-DE" i="1">
                            <a:latin typeface="Cambria Math" charset="0"/>
                          </a:rPr>
                        </m:ctrlPr>
                      </m:sSubPr>
                      <m:e>
                        <m:r>
                          <a:rPr lang="de-DE" i="1">
                            <a:latin typeface="Cambria Math" charset="0"/>
                          </a:rPr>
                          <m:t>𝜃</m:t>
                        </m:r>
                      </m:e>
                      <m:sub>
                        <m:r>
                          <a:rPr lang="de-DE" i="1">
                            <a:latin typeface="Cambria Math" charset="0"/>
                          </a:rPr>
                          <m:t>𝑑</m:t>
                        </m:r>
                      </m:sub>
                    </m:sSub>
                    <m:r>
                      <a:rPr lang="de-DE" i="1">
                        <a:latin typeface="Cambria Math" charset="0"/>
                      </a:rPr>
                      <m:t> ~ </m:t>
                    </m:r>
                    <m:r>
                      <a:rPr lang="de-DE" i="1">
                        <a:latin typeface="Cambria Math" charset="0"/>
                      </a:rPr>
                      <m:t>𝑀𝑢𝑙𝑡</m:t>
                    </m:r>
                    <m:r>
                      <a:rPr lang="de-DE" i="1">
                        <a:latin typeface="Cambria Math" charset="0"/>
                      </a:rPr>
                      <m:t>(</m:t>
                    </m:r>
                    <m:sSub>
                      <m:sSubPr>
                        <m:ctrlPr>
                          <a:rPr lang="de-DE" i="1">
                            <a:latin typeface="Cambria Math" charset="0"/>
                          </a:rPr>
                        </m:ctrlPr>
                      </m:sSubPr>
                      <m:e>
                        <m:r>
                          <a:rPr lang="de-DE" i="1">
                            <a:latin typeface="Cambria Math" charset="0"/>
                          </a:rPr>
                          <m:t>𝜃</m:t>
                        </m:r>
                      </m:e>
                      <m:sub>
                        <m:r>
                          <a:rPr lang="de-DE" i="1">
                            <a:latin typeface="Cambria Math" charset="0"/>
                          </a:rPr>
                          <m:t>𝑑</m:t>
                        </m:r>
                      </m:sub>
                    </m:sSub>
                    <m:r>
                      <a:rPr lang="de-DE" i="1">
                        <a:latin typeface="Cambria Math" charset="0"/>
                      </a:rPr>
                      <m:t>)</m:t>
                    </m:r>
                  </m:oMath>
                </a14:m>
                <a:endParaRPr lang="de-DE" dirty="0"/>
              </a:p>
              <a:p>
                <a:pPr lvl="2"/>
                <a:r>
                  <a:rPr lang="en-US" dirty="0"/>
                  <a:t>Draw word </a:t>
                </a:r>
                <a14:m>
                  <m:oMath xmlns:m="http://schemas.openxmlformats.org/officeDocument/2006/math">
                    <m:sSub>
                      <m:sSubPr>
                        <m:ctrlPr>
                          <a:rPr lang="de-DE" i="1">
                            <a:latin typeface="Cambria Math" charset="0"/>
                          </a:rPr>
                        </m:ctrlPr>
                      </m:sSubPr>
                      <m:e>
                        <m:r>
                          <a:rPr lang="de-DE" i="1">
                            <a:latin typeface="Cambria Math" charset="0"/>
                          </a:rPr>
                          <m:t>𝑤</m:t>
                        </m:r>
                      </m:e>
                      <m:sub>
                        <m:r>
                          <a:rPr lang="de-DE" i="1">
                            <a:latin typeface="Cambria Math" charset="0"/>
                          </a:rPr>
                          <m:t>𝑑</m:t>
                        </m:r>
                        <m:r>
                          <a:rPr lang="de-DE" i="1">
                            <a:latin typeface="Cambria Math" charset="0"/>
                          </a:rPr>
                          <m:t>,</m:t>
                        </m:r>
                        <m:r>
                          <a:rPr lang="de-DE" i="1">
                            <a:latin typeface="Cambria Math" charset="0"/>
                          </a:rPr>
                          <m:t>𝑛</m:t>
                        </m:r>
                      </m:sub>
                    </m:sSub>
                    <m:r>
                      <a:rPr lang="de-DE" i="1">
                        <a:latin typeface="Cambria Math" charset="0"/>
                      </a:rPr>
                      <m:t>|</m:t>
                    </m:r>
                    <m:sSub>
                      <m:sSubPr>
                        <m:ctrlPr>
                          <a:rPr lang="de-DE" i="1">
                            <a:latin typeface="Cambria Math" charset="0"/>
                          </a:rPr>
                        </m:ctrlPr>
                      </m:sSubPr>
                      <m:e>
                        <m:r>
                          <a:rPr lang="de-DE" i="1">
                            <a:latin typeface="Cambria Math" charset="0"/>
                          </a:rPr>
                          <m:t>𝑧</m:t>
                        </m:r>
                      </m:e>
                      <m:sub>
                        <m:r>
                          <a:rPr lang="de-DE" i="1">
                            <a:latin typeface="Cambria Math" charset="0"/>
                          </a:rPr>
                          <m:t>𝑑</m:t>
                        </m:r>
                        <m:r>
                          <a:rPr lang="de-DE" i="1">
                            <a:latin typeface="Cambria Math" charset="0"/>
                          </a:rPr>
                          <m:t>,</m:t>
                        </m:r>
                        <m:r>
                          <a:rPr lang="de-DE" i="1">
                            <a:latin typeface="Cambria Math" charset="0"/>
                          </a:rPr>
                          <m:t>𝑛</m:t>
                        </m:r>
                      </m:sub>
                    </m:sSub>
                    <m:r>
                      <a:rPr lang="de-DE" i="1">
                        <a:latin typeface="Cambria Math" charset="0"/>
                      </a:rPr>
                      <m:t>,</m:t>
                    </m:r>
                    <m:sSub>
                      <m:sSubPr>
                        <m:ctrlPr>
                          <a:rPr lang="de-DE" i="1">
                            <a:latin typeface="Cambria Math" charset="0"/>
                          </a:rPr>
                        </m:ctrlPr>
                      </m:sSubPr>
                      <m:e>
                        <m:r>
                          <a:rPr lang="de-DE" i="1">
                            <a:latin typeface="Cambria Math" charset="0"/>
                          </a:rPr>
                          <m:t>𝛽</m:t>
                        </m:r>
                      </m:e>
                      <m:sub>
                        <m:r>
                          <a:rPr lang="de-DE" i="1">
                            <a:latin typeface="Cambria Math" charset="0"/>
                          </a:rPr>
                          <m:t>1:</m:t>
                        </m:r>
                        <m:r>
                          <a:rPr lang="de-DE" i="1">
                            <a:latin typeface="Cambria Math" charset="0"/>
                          </a:rPr>
                          <m:t>𝐾</m:t>
                        </m:r>
                      </m:sub>
                    </m:sSub>
                    <m:r>
                      <a:rPr lang="de-DE" i="1">
                        <a:latin typeface="Cambria Math" charset="0"/>
                      </a:rPr>
                      <m:t> ~ </m:t>
                    </m:r>
                    <m:r>
                      <a:rPr lang="de-DE" i="1">
                        <a:latin typeface="Cambria Math" charset="0"/>
                      </a:rPr>
                      <m:t>𝑀𝑢𝑙𝑡</m:t>
                    </m:r>
                    <m:r>
                      <a:rPr lang="de-DE" i="1">
                        <a:latin typeface="Cambria Math" charset="0"/>
                      </a:rPr>
                      <m:t>(</m:t>
                    </m:r>
                    <m:sSub>
                      <m:sSubPr>
                        <m:ctrlPr>
                          <a:rPr lang="de-DE" i="1">
                            <a:latin typeface="Cambria Math" charset="0"/>
                          </a:rPr>
                        </m:ctrlPr>
                      </m:sSubPr>
                      <m:e>
                        <m:r>
                          <a:rPr lang="de-DE" i="1">
                            <a:latin typeface="Cambria Math" charset="0"/>
                          </a:rPr>
                          <m:t>𝛽</m:t>
                        </m:r>
                      </m:e>
                      <m:sub>
                        <m:sSub>
                          <m:sSubPr>
                            <m:ctrlPr>
                              <a:rPr lang="de-DE" i="1">
                                <a:latin typeface="Cambria Math" charset="0"/>
                              </a:rPr>
                            </m:ctrlPr>
                          </m:sSubPr>
                          <m:e>
                            <m:r>
                              <a:rPr lang="de-DE" i="1">
                                <a:latin typeface="Cambria Math" charset="0"/>
                              </a:rPr>
                              <m:t>𝑧</m:t>
                            </m:r>
                          </m:e>
                          <m:sub>
                            <m:r>
                              <a:rPr lang="de-DE" i="1">
                                <a:latin typeface="Cambria Math" charset="0"/>
                              </a:rPr>
                              <m:t>𝑑</m:t>
                            </m:r>
                            <m:r>
                              <a:rPr lang="de-DE" i="1">
                                <a:latin typeface="Cambria Math" charset="0"/>
                              </a:rPr>
                              <m:t>,</m:t>
                            </m:r>
                            <m:r>
                              <a:rPr lang="de-DE" i="1">
                                <a:latin typeface="Cambria Math" charset="0"/>
                              </a:rPr>
                              <m:t>𝑛</m:t>
                            </m:r>
                          </m:sub>
                        </m:sSub>
                      </m:sub>
                    </m:sSub>
                    <m:r>
                      <a:rPr lang="de-DE" i="1">
                        <a:latin typeface="Cambria Math" charset="0"/>
                      </a:rPr>
                      <m:t>)</m:t>
                    </m:r>
                  </m:oMath>
                </a14:m>
                <a:endParaRPr lang="en-US" sz="1200" kern="1200" dirty="0">
                  <a:ea typeface="ＭＳ Ｐゴシック" charset="0"/>
                  <a:cs typeface="ＭＳ Ｐゴシック" charset="0"/>
                </a:endParaRPr>
              </a:p>
              <a:p>
                <a:pPr lvl="1"/>
                <a:r>
                  <a:rPr lang="en-US" dirty="0" smtClean="0"/>
                  <a:t>For each pair of documents </a:t>
                </a:r>
                <a14:m>
                  <m:oMath xmlns:m="http://schemas.openxmlformats.org/officeDocument/2006/math">
                    <m:r>
                      <a:rPr lang="de-DE" smtClean="0"/>
                      <m:t>𝑑</m:t>
                    </m:r>
                    <m:r>
                      <a:rPr lang="de-DE" smtClean="0"/>
                      <m:t>,</m:t>
                    </m:r>
                    <m:sSup>
                      <m:sSupPr>
                        <m:ctrlPr>
                          <a:rPr lang="de-DE" smtClean="0"/>
                        </m:ctrlPr>
                      </m:sSupPr>
                      <m:e>
                        <m:r>
                          <a:rPr lang="de-DE" smtClean="0"/>
                          <m:t>𝑑</m:t>
                        </m:r>
                      </m:e>
                      <m:sup>
                        <m:r>
                          <a:rPr lang="de-DE" smtClean="0"/>
                          <m:t>′</m:t>
                        </m:r>
                      </m:sup>
                    </m:sSup>
                  </m:oMath>
                </a14:m>
                <a:endParaRPr lang="de-DE" dirty="0" smtClean="0"/>
              </a:p>
              <a:p>
                <a:pPr lvl="2"/>
                <a:r>
                  <a:rPr lang="en-US" dirty="0" smtClean="0"/>
                  <a:t>Draw binary link indicator </a:t>
                </a:r>
                <a14:m>
                  <m:oMath xmlns:m="http://schemas.openxmlformats.org/officeDocument/2006/math">
                    <m:r>
                      <a:rPr lang="de-DE" smtClean="0"/>
                      <m:t>𝑦</m:t>
                    </m:r>
                    <m:r>
                      <a:rPr lang="de-DE" smtClean="0"/>
                      <m:t>|</m:t>
                    </m:r>
                    <m:sSub>
                      <m:sSubPr>
                        <m:ctrlPr>
                          <a:rPr lang="de-DE" smtClean="0"/>
                        </m:ctrlPr>
                      </m:sSubPr>
                      <m:e>
                        <m:r>
                          <a:rPr lang="de-DE" smtClean="0"/>
                          <m:t>𝑧</m:t>
                        </m:r>
                      </m:e>
                      <m:sub>
                        <m:r>
                          <a:rPr lang="de-DE" smtClean="0"/>
                          <m:t>𝑑</m:t>
                        </m:r>
                      </m:sub>
                    </m:sSub>
                    <m:r>
                      <a:rPr lang="de-DE" smtClean="0"/>
                      <m:t>,</m:t>
                    </m:r>
                    <m:sSub>
                      <m:sSubPr>
                        <m:ctrlPr>
                          <a:rPr lang="de-DE" smtClean="0"/>
                        </m:ctrlPr>
                      </m:sSubPr>
                      <m:e>
                        <m:r>
                          <a:rPr lang="de-DE" smtClean="0"/>
                          <m:t>𝑧</m:t>
                        </m:r>
                      </m:e>
                      <m:sub>
                        <m:sSup>
                          <m:sSupPr>
                            <m:ctrlPr>
                              <a:rPr lang="de-DE" smtClean="0"/>
                            </m:ctrlPr>
                          </m:sSupPr>
                          <m:e>
                            <m:r>
                              <a:rPr lang="de-DE" smtClean="0"/>
                              <m:t>𝑑</m:t>
                            </m:r>
                          </m:e>
                          <m:sup>
                            <m:r>
                              <a:rPr lang="de-DE" smtClean="0"/>
                              <m:t>′</m:t>
                            </m:r>
                          </m:sup>
                        </m:sSup>
                      </m:sub>
                    </m:sSub>
                    <m:r>
                      <a:rPr lang="de-DE" smtClean="0"/>
                      <m:t> </m:t>
                    </m:r>
                    <m:r>
                      <a:rPr lang="de-DE" smtClean="0"/>
                      <m:t>~ </m:t>
                    </m:r>
                    <m:r>
                      <a:rPr lang="de-DE" smtClean="0"/>
                      <m:t>𝜓</m:t>
                    </m:r>
                    <m:r>
                      <a:rPr lang="de-DE" smtClean="0"/>
                      <m:t>(⋅|</m:t>
                    </m:r>
                    <m:sSub>
                      <m:sSubPr>
                        <m:ctrlPr>
                          <a:rPr lang="de-DE" smtClean="0"/>
                        </m:ctrlPr>
                      </m:sSubPr>
                      <m:e>
                        <m:r>
                          <a:rPr lang="de-DE" smtClean="0"/>
                          <m:t>𝑧</m:t>
                        </m:r>
                      </m:e>
                      <m:sub>
                        <m:r>
                          <a:rPr lang="de-DE" smtClean="0"/>
                          <m:t>𝑑</m:t>
                        </m:r>
                      </m:sub>
                    </m:sSub>
                    <m:r>
                      <a:rPr lang="de-DE" smtClean="0"/>
                      <m:t>,</m:t>
                    </m:r>
                    <m:sSub>
                      <m:sSubPr>
                        <m:ctrlPr>
                          <a:rPr lang="de-DE" smtClean="0"/>
                        </m:ctrlPr>
                      </m:sSubPr>
                      <m:e>
                        <m:r>
                          <a:rPr lang="de-DE" smtClean="0"/>
                          <m:t>𝑧</m:t>
                        </m:r>
                      </m:e>
                      <m:sub>
                        <m:sSup>
                          <m:sSupPr>
                            <m:ctrlPr>
                              <a:rPr lang="de-DE" smtClean="0"/>
                            </m:ctrlPr>
                          </m:sSupPr>
                          <m:e>
                            <m:r>
                              <a:rPr lang="de-DE" smtClean="0"/>
                              <m:t>𝑑</m:t>
                            </m:r>
                          </m:e>
                          <m:sup>
                            <m:r>
                              <a:rPr lang="de-DE" smtClean="0"/>
                              <m:t>′</m:t>
                            </m:r>
                          </m:sup>
                        </m:sSup>
                      </m:sub>
                    </m:sSub>
                    <m:r>
                      <a:rPr lang="de-DE" smtClean="0"/>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46444" y="1196975"/>
                <a:ext cx="4340356" cy="4968875"/>
              </a:xfrm>
              <a:blipFill rotWithShape="0">
                <a:blip r:embed="rId3"/>
                <a:stretch>
                  <a:fillRect l="-1826" t="-982" r="-8989" b="-92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4C577E2-95DD-1F4B-A688-E8FB02007787}" type="slidenum">
              <a:rPr lang="de-DE" smtClean="0"/>
              <a:pPr/>
              <a:t>71</a:t>
            </a:fld>
            <a:endParaRPr lang="de-DE"/>
          </a:p>
        </p:txBody>
      </p:sp>
      <p:grpSp>
        <p:nvGrpSpPr>
          <p:cNvPr id="53" name="Group 52"/>
          <p:cNvGrpSpPr/>
          <p:nvPr/>
        </p:nvGrpSpPr>
        <p:grpSpPr>
          <a:xfrm>
            <a:off x="251520" y="2146771"/>
            <a:ext cx="2888776" cy="3958237"/>
            <a:chOff x="612973" y="2146771"/>
            <a:chExt cx="2888776" cy="3958237"/>
          </a:xfrm>
        </p:grpSpPr>
        <mc:AlternateContent xmlns:mc="http://schemas.openxmlformats.org/markup-compatibility/2006">
          <mc:Choice xmlns:a14="http://schemas.microsoft.com/office/drawing/2010/main" Requires="a14">
            <p:sp>
              <p:nvSpPr>
                <p:cNvPr id="54" name="Oval 6"/>
                <p:cNvSpPr>
                  <a:spLocks noChangeArrowheads="1"/>
                </p:cNvSpPr>
                <p:nvPr/>
              </p:nvSpPr>
              <p:spPr bwMode="auto">
                <a:xfrm>
                  <a:off x="875925" y="4114800"/>
                  <a:ext cx="685800" cy="6858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𝑧</m:t>
                            </m:r>
                          </m:e>
                          <m:sub>
                            <m:r>
                              <a:rPr lang="de-DE" i="1" dirty="0">
                                <a:latin typeface="Cambria Math" charset="0"/>
                                <a:sym typeface="Symbol" charset="0"/>
                              </a:rPr>
                              <m:t>𝑑</m:t>
                            </m:r>
                            <m:r>
                              <a:rPr lang="de-DE" b="0" i="1" dirty="0" smtClean="0">
                                <a:latin typeface="Cambria Math" charset="0"/>
                                <a:sym typeface="Symbol" charset="0"/>
                              </a:rPr>
                              <m:t>,</m:t>
                            </m:r>
                            <m:r>
                              <a:rPr lang="de-DE" b="0" i="1" dirty="0" smtClean="0">
                                <a:latin typeface="Cambria Math" charset="0"/>
                                <a:sym typeface="Symbol" charset="0"/>
                              </a:rPr>
                              <m:t>𝑛</m:t>
                            </m:r>
                          </m:sub>
                        </m:sSub>
                      </m:oMath>
                    </m:oMathPara>
                  </a14:m>
                  <a:endParaRPr lang="en-US" baseline="-25000" dirty="0"/>
                </a:p>
              </p:txBody>
            </p:sp>
          </mc:Choice>
          <mc:Fallback>
            <p:sp>
              <p:nvSpPr>
                <p:cNvPr id="54" name="Oval 6"/>
                <p:cNvSpPr>
                  <a:spLocks noRot="1" noChangeAspect="1" noMove="1" noResize="1" noEditPoints="1" noAdjustHandles="1" noChangeArrowheads="1" noChangeShapeType="1" noTextEdit="1"/>
                </p:cNvSpPr>
                <p:nvPr/>
              </p:nvSpPr>
              <p:spPr bwMode="auto">
                <a:xfrm>
                  <a:off x="875925" y="4114800"/>
                  <a:ext cx="685800" cy="685800"/>
                </a:xfrm>
                <a:prstGeom prst="ellipse">
                  <a:avLst/>
                </a:prstGeom>
                <a:blipFill rotWithShape="0">
                  <a:blip r:embed="rId4"/>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Oval 7"/>
                <p:cNvSpPr>
                  <a:spLocks noChangeArrowheads="1"/>
                </p:cNvSpPr>
                <p:nvPr/>
              </p:nvSpPr>
              <p:spPr bwMode="auto">
                <a:xfrm>
                  <a:off x="875925" y="5181600"/>
                  <a:ext cx="685800" cy="685800"/>
                </a:xfrm>
                <a:prstGeom prst="ellipse">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𝑤</m:t>
                            </m:r>
                          </m:e>
                          <m:sub>
                            <m:r>
                              <a:rPr lang="de-DE" i="1" dirty="0">
                                <a:latin typeface="Cambria Math" charset="0"/>
                                <a:sym typeface="Symbol" charset="0"/>
                              </a:rPr>
                              <m:t>𝑑</m:t>
                            </m:r>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55" name="Oval 7"/>
                <p:cNvSpPr>
                  <a:spLocks noRot="1" noChangeAspect="1" noMove="1" noResize="1" noEditPoints="1" noAdjustHandles="1" noChangeArrowheads="1" noChangeShapeType="1" noTextEdit="1"/>
                </p:cNvSpPr>
                <p:nvPr/>
              </p:nvSpPr>
              <p:spPr bwMode="auto">
                <a:xfrm>
                  <a:off x="875925" y="5181600"/>
                  <a:ext cx="685800" cy="685800"/>
                </a:xfrm>
                <a:prstGeom prst="ellipse">
                  <a:avLst/>
                </a:prstGeom>
                <a:blipFill rotWithShape="0">
                  <a:blip r:embed="rId5"/>
                  <a:stretch>
                    <a:fillRect/>
                  </a:stretch>
                </a:blip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56" name="Rectangle 8"/>
            <p:cNvSpPr>
              <a:spLocks noChangeArrowheads="1"/>
            </p:cNvSpPr>
            <p:nvPr/>
          </p:nvSpPr>
          <p:spPr bwMode="auto">
            <a:xfrm>
              <a:off x="647325" y="3962400"/>
              <a:ext cx="114300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7" name="Line 11"/>
            <p:cNvSpPr>
              <a:spLocks noChangeShapeType="1"/>
            </p:cNvSpPr>
            <p:nvPr/>
          </p:nvSpPr>
          <p:spPr bwMode="auto">
            <a:xfrm rot="21480000" flipH="1">
              <a:off x="1214593" y="3657600"/>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58" name="Line 12"/>
            <p:cNvSpPr>
              <a:spLocks noChangeShapeType="1"/>
            </p:cNvSpPr>
            <p:nvPr/>
          </p:nvSpPr>
          <p:spPr bwMode="auto">
            <a:xfrm>
              <a:off x="1180725" y="4800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59" name="Oval 15"/>
                <p:cNvSpPr>
                  <a:spLocks noChangeArrowheads="1"/>
                </p:cNvSpPr>
                <p:nvPr/>
              </p:nvSpPr>
              <p:spPr bwMode="auto">
                <a:xfrm>
                  <a:off x="918589" y="3048000"/>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sz="2400" b="0" i="1" dirty="0" smtClean="0">
                                <a:latin typeface="Cambria Math" charset="0"/>
                                <a:sym typeface="Symbol" charset="0"/>
                              </a:rPr>
                            </m:ctrlPr>
                          </m:sSubPr>
                          <m:e>
                            <m:r>
                              <a:rPr lang="de-DE" sz="2400" b="0" i="1" dirty="0" smtClean="0">
                                <a:latin typeface="Cambria Math" charset="0"/>
                                <a:sym typeface="Symbol" charset="0"/>
                              </a:rPr>
                              <m:t>𝜃</m:t>
                            </m:r>
                          </m:e>
                          <m:sub>
                            <m:r>
                              <a:rPr lang="de-DE" sz="2400" b="0" i="1" dirty="0" smtClean="0">
                                <a:latin typeface="Cambria Math" charset="0"/>
                                <a:sym typeface="Symbol" charset="0"/>
                              </a:rPr>
                              <m:t>𝑑</m:t>
                            </m:r>
                          </m:sub>
                        </m:sSub>
                      </m:oMath>
                    </m:oMathPara>
                  </a14:m>
                  <a:endParaRPr lang="en-US" sz="2400" baseline="-25000" dirty="0"/>
                </a:p>
              </p:txBody>
            </p:sp>
          </mc:Choice>
          <mc:Fallback>
            <p:sp>
              <p:nvSpPr>
                <p:cNvPr id="59" name="Oval 15"/>
                <p:cNvSpPr>
                  <a:spLocks noRot="1" noChangeAspect="1" noMove="1" noResize="1" noEditPoints="1" noAdjustHandles="1" noChangeArrowheads="1" noChangeShapeType="1" noTextEdit="1"/>
                </p:cNvSpPr>
                <p:nvPr/>
              </p:nvSpPr>
              <p:spPr bwMode="auto">
                <a:xfrm>
                  <a:off x="918589" y="3048000"/>
                  <a:ext cx="612000" cy="612000"/>
                </a:xfrm>
                <a:prstGeom prst="ellipse">
                  <a:avLst/>
                </a:prstGeom>
                <a:blipFill rotWithShape="0">
                  <a:blip r:embed="rId6"/>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Oval 59"/>
                <p:cNvSpPr>
                  <a:spLocks noChangeArrowheads="1"/>
                </p:cNvSpPr>
                <p:nvPr/>
              </p:nvSpPr>
              <p:spPr bwMode="auto">
                <a:xfrm>
                  <a:off x="2625449" y="2146771"/>
                  <a:ext cx="609600" cy="5334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r>
                          <m:rPr>
                            <m:sty m:val="p"/>
                          </m:rPr>
                          <a:rPr lang="de-DE" sz="2400" b="0" i="1" dirty="0" smtClean="0">
                            <a:latin typeface="Cambria Math" charset="0"/>
                            <a:sym typeface="Symbol" charset="0"/>
                          </a:rPr>
                          <m:t>α</m:t>
                        </m:r>
                      </m:oMath>
                    </m:oMathPara>
                  </a14:m>
                  <a:endParaRPr lang="de-DE" sz="2400" b="0" dirty="0" smtClean="0">
                    <a:latin typeface="Symbol" charset="0"/>
                    <a:sym typeface="Symbol" charset="0"/>
                  </a:endParaRPr>
                </a:p>
              </p:txBody>
            </p:sp>
          </mc:Choice>
          <mc:Fallback>
            <p:sp>
              <p:nvSpPr>
                <p:cNvPr id="60" name="Oval 59"/>
                <p:cNvSpPr>
                  <a:spLocks noRot="1" noChangeAspect="1" noMove="1" noResize="1" noEditPoints="1" noAdjustHandles="1" noChangeArrowheads="1" noChangeShapeType="1" noTextEdit="1"/>
                </p:cNvSpPr>
                <p:nvPr/>
              </p:nvSpPr>
              <p:spPr bwMode="auto">
                <a:xfrm>
                  <a:off x="2625449" y="2146771"/>
                  <a:ext cx="609600" cy="533400"/>
                </a:xfrm>
                <a:prstGeom prst="ellipse">
                  <a:avLst/>
                </a:prstGeom>
                <a:blipFill rotWithShape="0">
                  <a:blip r:embed="rId7"/>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61" name="Line 22"/>
            <p:cNvSpPr>
              <a:spLocks noChangeShapeType="1"/>
            </p:cNvSpPr>
            <p:nvPr/>
          </p:nvSpPr>
          <p:spPr bwMode="auto">
            <a:xfrm flipH="1">
              <a:off x="1223761" y="2490317"/>
              <a:ext cx="1401688" cy="556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62" name="Text Box 24"/>
                <p:cNvSpPr txBox="1">
                  <a:spLocks noChangeArrowheads="1"/>
                </p:cNvSpPr>
                <p:nvPr/>
              </p:nvSpPr>
              <p:spPr bwMode="auto">
                <a:xfrm>
                  <a:off x="612973" y="5742024"/>
                  <a:ext cx="304800" cy="362984"/>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𝑁</m:t>
                            </m:r>
                          </m:e>
                          <m:sub>
                            <m:r>
                              <a:rPr lang="de-DE" i="1" dirty="0">
                                <a:latin typeface="Cambria Math" charset="0"/>
                                <a:sym typeface="Symbol" charset="0"/>
                              </a:rPr>
                              <m:t>𝑑</m:t>
                            </m:r>
                          </m:sub>
                        </m:sSub>
                      </m:oMath>
                    </m:oMathPara>
                  </a14:m>
                  <a:endParaRPr lang="en-US" baseline="-25000" dirty="0"/>
                </a:p>
              </p:txBody>
            </p:sp>
          </mc:Choice>
          <mc:Fallback>
            <p:sp>
              <p:nvSpPr>
                <p:cNvPr id="62" name="Text Box 24"/>
                <p:cNvSpPr txBox="1">
                  <a:spLocks noRot="1" noChangeAspect="1" noMove="1" noResize="1" noEditPoints="1" noAdjustHandles="1" noChangeArrowheads="1" noChangeShapeType="1" noTextEdit="1"/>
                </p:cNvSpPr>
                <p:nvPr/>
              </p:nvSpPr>
              <p:spPr bwMode="auto">
                <a:xfrm>
                  <a:off x="612973" y="5742024"/>
                  <a:ext cx="304800" cy="362984"/>
                </a:xfrm>
                <a:prstGeom prst="rect">
                  <a:avLst/>
                </a:prstGeom>
                <a:blipFill rotWithShape="0">
                  <a:blip r:embed="rId8"/>
                  <a:stretch>
                    <a:fillRect r="-36000" b="-339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63" name="Rectangle 62"/>
            <p:cNvSpPr>
              <a:spLocks noChangeArrowheads="1"/>
            </p:cNvSpPr>
            <p:nvPr/>
          </p:nvSpPr>
          <p:spPr bwMode="auto">
            <a:xfrm>
              <a:off x="2358749" y="4953000"/>
              <a:ext cx="1143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64" name="Text Box 24"/>
            <p:cNvSpPr txBox="1">
              <a:spLocks noChangeArrowheads="1"/>
            </p:cNvSpPr>
            <p:nvPr/>
          </p:nvSpPr>
          <p:spPr bwMode="auto">
            <a:xfrm>
              <a:off x="3196949" y="5638800"/>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smtClean="0"/>
                <a:t>K</a:t>
              </a:r>
              <a:endParaRPr lang="en-US" dirty="0"/>
            </a:p>
          </p:txBody>
        </p:sp>
        <mc:AlternateContent xmlns:mc="http://schemas.openxmlformats.org/markup-compatibility/2006">
          <mc:Choice xmlns:a14="http://schemas.microsoft.com/office/drawing/2010/main" Requires="a14">
            <p:sp>
              <p:nvSpPr>
                <p:cNvPr id="65" name="Oval 15"/>
                <p:cNvSpPr>
                  <a:spLocks noChangeArrowheads="1"/>
                </p:cNvSpPr>
                <p:nvPr/>
              </p:nvSpPr>
              <p:spPr bwMode="auto">
                <a:xfrm>
                  <a:off x="2592044" y="5207684"/>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right"/>
                      </m:oMathParaPr>
                      <m:oMath xmlns:m="http://schemas.openxmlformats.org/officeDocument/2006/math">
                        <m:sSub>
                          <m:sSubPr>
                            <m:ctrlPr>
                              <a:rPr lang="en-US" sz="2400" i="1" dirty="0" smtClean="0">
                                <a:latin typeface="Cambria Math" charset="0"/>
                                <a:sym typeface="Symbol" charset="0"/>
                              </a:rPr>
                            </m:ctrlPr>
                          </m:sSubPr>
                          <m:e>
                            <m:r>
                              <a:rPr lang="de-DE" sz="2400" b="0" i="1" dirty="0" smtClean="0">
                                <a:latin typeface="Cambria Math" charset="0"/>
                                <a:sym typeface="Symbol" charset="0"/>
                              </a:rPr>
                              <m:t>𝛽</m:t>
                            </m:r>
                          </m:e>
                          <m:sub>
                            <m:r>
                              <a:rPr lang="de-DE" sz="2400" b="0" i="1" dirty="0" smtClean="0">
                                <a:latin typeface="Cambria Math" charset="0"/>
                                <a:sym typeface="Symbol" charset="0"/>
                              </a:rPr>
                              <m:t>𝑘</m:t>
                            </m:r>
                          </m:sub>
                        </m:sSub>
                      </m:oMath>
                    </m:oMathPara>
                  </a14:m>
                  <a:endParaRPr lang="de-DE" sz="2400" b="0" dirty="0" smtClean="0">
                    <a:sym typeface="Symbol" charset="0"/>
                  </a:endParaRPr>
                </a:p>
              </p:txBody>
            </p:sp>
          </mc:Choice>
          <mc:Fallback>
            <p:sp>
              <p:nvSpPr>
                <p:cNvPr id="65" name="Oval 15"/>
                <p:cNvSpPr>
                  <a:spLocks noRot="1" noChangeAspect="1" noMove="1" noResize="1" noEditPoints="1" noAdjustHandles="1" noChangeArrowheads="1" noChangeShapeType="1" noTextEdit="1"/>
                </p:cNvSpPr>
                <p:nvPr/>
              </p:nvSpPr>
              <p:spPr bwMode="auto">
                <a:xfrm>
                  <a:off x="2592044" y="5207684"/>
                  <a:ext cx="612000" cy="612000"/>
                </a:xfrm>
                <a:prstGeom prst="ellipse">
                  <a:avLst/>
                </a:prstGeom>
                <a:blipFill rotWithShape="0">
                  <a:blip r:embed="rId9"/>
                  <a:stretch>
                    <a:fillRect/>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66" name="Line 10"/>
            <p:cNvSpPr>
              <a:spLocks noChangeShapeType="1"/>
            </p:cNvSpPr>
            <p:nvPr/>
          </p:nvSpPr>
          <p:spPr bwMode="auto">
            <a:xfrm rot="5400000">
              <a:off x="2074747" y="5017867"/>
              <a:ext cx="4762" cy="1008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67" name="Group 66"/>
          <p:cNvGrpSpPr/>
          <p:nvPr/>
        </p:nvGrpSpPr>
        <p:grpSpPr>
          <a:xfrm>
            <a:off x="2842591" y="2490318"/>
            <a:ext cx="1932929" cy="3674266"/>
            <a:chOff x="3204044" y="2490318"/>
            <a:chExt cx="1932929" cy="3674266"/>
          </a:xfrm>
        </p:grpSpPr>
        <p:grpSp>
          <p:nvGrpSpPr>
            <p:cNvPr id="68" name="Group 67"/>
            <p:cNvGrpSpPr/>
            <p:nvPr/>
          </p:nvGrpSpPr>
          <p:grpSpPr>
            <a:xfrm>
              <a:off x="3204044" y="2490318"/>
              <a:ext cx="1932929" cy="3674266"/>
              <a:chOff x="198439" y="1127276"/>
              <a:chExt cx="1932929" cy="3674266"/>
            </a:xfrm>
          </p:grpSpPr>
          <mc:AlternateContent xmlns:mc="http://schemas.openxmlformats.org/markup-compatibility/2006">
            <mc:Choice xmlns:a14="http://schemas.microsoft.com/office/drawing/2010/main" Requires="a14">
              <p:sp>
                <p:nvSpPr>
                  <p:cNvPr id="70" name="Oval 6"/>
                  <p:cNvSpPr>
                    <a:spLocks noChangeArrowheads="1"/>
                  </p:cNvSpPr>
                  <p:nvPr/>
                </p:nvSpPr>
                <p:spPr bwMode="auto">
                  <a:xfrm>
                    <a:off x="1216968" y="2820342"/>
                    <a:ext cx="685800" cy="6858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i="1" dirty="0">
                                  <a:latin typeface="Cambria Math" charset="0"/>
                                  <a:sym typeface="Symbol" charset="0"/>
                                </a:rPr>
                                <m:t>𝑧</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70" name="Oval 6"/>
                  <p:cNvSpPr>
                    <a:spLocks noRot="1" noChangeAspect="1" noMove="1" noResize="1" noEditPoints="1" noAdjustHandles="1" noChangeArrowheads="1" noChangeShapeType="1" noTextEdit="1"/>
                  </p:cNvSpPr>
                  <p:nvPr/>
                </p:nvSpPr>
                <p:spPr bwMode="auto">
                  <a:xfrm>
                    <a:off x="1216968" y="2820342"/>
                    <a:ext cx="685800" cy="685800"/>
                  </a:xfrm>
                  <a:prstGeom prst="ellipse">
                    <a:avLst/>
                  </a:prstGeom>
                  <a:blipFill rotWithShape="0">
                    <a:blip r:embed="rId10"/>
                    <a:stretch>
                      <a:fillRect/>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Oval 7"/>
                  <p:cNvSpPr>
                    <a:spLocks noChangeArrowheads="1"/>
                  </p:cNvSpPr>
                  <p:nvPr/>
                </p:nvSpPr>
                <p:spPr bwMode="auto">
                  <a:xfrm>
                    <a:off x="1216968" y="3887142"/>
                    <a:ext cx="685800" cy="685800"/>
                  </a:xfrm>
                  <a:prstGeom prst="ellipse">
                    <a:avLst/>
                  </a:prstGeom>
                  <a:solidFill>
                    <a:schemeClr val="accent1"/>
                  </a:solidFill>
                  <a:ln w="9525">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𝑤</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r>
                                <a:rPr lang="de-DE" i="1" dirty="0">
                                  <a:latin typeface="Cambria Math" charset="0"/>
                                  <a:sym typeface="Symbol" charset="0"/>
                                </a:rPr>
                                <m:t>,</m:t>
                              </m:r>
                              <m:r>
                                <a:rPr lang="de-DE" i="1" dirty="0">
                                  <a:latin typeface="Cambria Math" charset="0"/>
                                  <a:sym typeface="Symbol" charset="0"/>
                                </a:rPr>
                                <m:t>𝑛</m:t>
                              </m:r>
                            </m:sub>
                          </m:sSub>
                        </m:oMath>
                      </m:oMathPara>
                    </a14:m>
                    <a:endParaRPr lang="en-US" baseline="-25000" dirty="0"/>
                  </a:p>
                </p:txBody>
              </p:sp>
            </mc:Choice>
            <mc:Fallback>
              <p:sp>
                <p:nvSpPr>
                  <p:cNvPr id="71" name="Oval 7"/>
                  <p:cNvSpPr>
                    <a:spLocks noRot="1" noChangeAspect="1" noMove="1" noResize="1" noEditPoints="1" noAdjustHandles="1" noChangeArrowheads="1" noChangeShapeType="1" noTextEdit="1"/>
                  </p:cNvSpPr>
                  <p:nvPr/>
                </p:nvSpPr>
                <p:spPr bwMode="auto">
                  <a:xfrm>
                    <a:off x="1216968" y="3887142"/>
                    <a:ext cx="685800" cy="685800"/>
                  </a:xfrm>
                  <a:prstGeom prst="ellipse">
                    <a:avLst/>
                  </a:prstGeom>
                  <a:blipFill rotWithShape="0">
                    <a:blip r:embed="rId11"/>
                    <a:stretch>
                      <a:fillRect/>
                    </a:stretch>
                  </a:blip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72" name="Rectangle 8"/>
              <p:cNvSpPr>
                <a:spLocks noChangeArrowheads="1"/>
              </p:cNvSpPr>
              <p:nvPr/>
            </p:nvSpPr>
            <p:spPr bwMode="auto">
              <a:xfrm>
                <a:off x="988368" y="2667942"/>
                <a:ext cx="114300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73" name="Line 11"/>
              <p:cNvSpPr>
                <a:spLocks noChangeShapeType="1"/>
              </p:cNvSpPr>
              <p:nvPr/>
            </p:nvSpPr>
            <p:spPr bwMode="auto">
              <a:xfrm rot="21480000" flipH="1">
                <a:off x="1555636" y="2363142"/>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74" name="Line 12"/>
              <p:cNvSpPr>
                <a:spLocks noChangeShapeType="1"/>
              </p:cNvSpPr>
              <p:nvPr/>
            </p:nvSpPr>
            <p:spPr bwMode="auto">
              <a:xfrm>
                <a:off x="1521768" y="3506142"/>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75" name="Oval 74"/>
                  <p:cNvSpPr>
                    <a:spLocks noChangeArrowheads="1"/>
                  </p:cNvSpPr>
                  <p:nvPr/>
                </p:nvSpPr>
                <p:spPr bwMode="auto">
                  <a:xfrm>
                    <a:off x="1259632" y="1753542"/>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sz="2400" i="1" dirty="0" smtClean="0">
                                  <a:latin typeface="Cambria Math" charset="0"/>
                                  <a:sym typeface="Symbol" charset="0"/>
                                </a:rPr>
                              </m:ctrlPr>
                            </m:sSubPr>
                            <m:e>
                              <m:r>
                                <a:rPr lang="de-DE" sz="2400" i="1" dirty="0">
                                  <a:latin typeface="Cambria Math" charset="0"/>
                                  <a:sym typeface="Symbol" charset="0"/>
                                </a:rPr>
                                <m:t>𝜃</m:t>
                              </m:r>
                            </m:e>
                            <m:sub>
                              <m:sSup>
                                <m:sSupPr>
                                  <m:ctrlPr>
                                    <a:rPr lang="de-DE" sz="2400" b="0" i="1" dirty="0" smtClean="0">
                                      <a:latin typeface="Cambria Math" charset="0"/>
                                      <a:sym typeface="Symbol" charset="0"/>
                                    </a:rPr>
                                  </m:ctrlPr>
                                </m:sSupPr>
                                <m:e>
                                  <m:r>
                                    <a:rPr lang="de-DE" sz="2400" i="1" dirty="0">
                                      <a:latin typeface="Cambria Math" charset="0"/>
                                      <a:sym typeface="Symbol" charset="0"/>
                                    </a:rPr>
                                    <m:t>𝑑</m:t>
                                  </m:r>
                                </m:e>
                                <m:sup>
                                  <m:r>
                                    <a:rPr lang="de-DE" sz="2400" b="0" i="1" dirty="0" smtClean="0">
                                      <a:latin typeface="Cambria Math" charset="0"/>
                                      <a:sym typeface="Symbol" charset="0"/>
                                    </a:rPr>
                                    <m:t>′</m:t>
                                  </m:r>
                                </m:sup>
                              </m:sSup>
                            </m:sub>
                          </m:sSub>
                        </m:oMath>
                      </m:oMathPara>
                    </a14:m>
                    <a:endParaRPr lang="en-US" sz="2400" baseline="-25000" dirty="0"/>
                  </a:p>
                </p:txBody>
              </p:sp>
            </mc:Choice>
            <mc:Fallback>
              <p:sp>
                <p:nvSpPr>
                  <p:cNvPr id="75" name="Oval 74"/>
                  <p:cNvSpPr>
                    <a:spLocks noRot="1" noChangeAspect="1" noMove="1" noResize="1" noEditPoints="1" noAdjustHandles="1" noChangeArrowheads="1" noChangeShapeType="1" noTextEdit="1"/>
                  </p:cNvSpPr>
                  <p:nvPr/>
                </p:nvSpPr>
                <p:spPr bwMode="auto">
                  <a:xfrm>
                    <a:off x="1259632" y="1753542"/>
                    <a:ext cx="612000" cy="612000"/>
                  </a:xfrm>
                  <a:prstGeom prst="ellipse">
                    <a:avLst/>
                  </a:prstGeom>
                  <a:blipFill rotWithShape="0">
                    <a:blip r:embed="rId12"/>
                    <a:stretch>
                      <a:fillRect l="-3883"/>
                    </a:stretch>
                  </a:blip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76" name="Line 22"/>
              <p:cNvSpPr>
                <a:spLocks noChangeShapeType="1"/>
              </p:cNvSpPr>
              <p:nvPr/>
            </p:nvSpPr>
            <p:spPr bwMode="auto">
              <a:xfrm>
                <a:off x="198439" y="1127276"/>
                <a:ext cx="1323329" cy="6209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77" name="Text Box 24"/>
                  <p:cNvSpPr txBox="1">
                    <a:spLocks noChangeArrowheads="1"/>
                  </p:cNvSpPr>
                  <p:nvPr/>
                </p:nvSpPr>
                <p:spPr bwMode="auto">
                  <a:xfrm>
                    <a:off x="1826568" y="4420542"/>
                    <a:ext cx="304800" cy="372538"/>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a:spAutoFit/>
                  </a:bodyPr>
                  <a:lstStyle/>
                  <a:p>
                    <a:pPr algn="ctr"/>
                    <a14:m>
                      <m:oMathPara xmlns:m="http://schemas.openxmlformats.org/officeDocument/2006/math">
                        <m:oMathParaPr>
                          <m:jc m:val="centerGroup"/>
                        </m:oMathParaPr>
                        <m:oMath xmlns:m="http://schemas.openxmlformats.org/officeDocument/2006/math">
                          <m:sSub>
                            <m:sSubPr>
                              <m:ctrlPr>
                                <a:rPr lang="de-DE" i="1" dirty="0" smtClean="0">
                                  <a:latin typeface="Cambria Math" charset="0"/>
                                  <a:sym typeface="Symbol" charset="0"/>
                                </a:rPr>
                              </m:ctrlPr>
                            </m:sSubPr>
                            <m:e>
                              <m:r>
                                <a:rPr lang="de-DE" b="0" i="1" dirty="0" smtClean="0">
                                  <a:latin typeface="Cambria Math" charset="0"/>
                                  <a:sym typeface="Symbol" charset="0"/>
                                </a:rPr>
                                <m:t>𝑁</m:t>
                              </m:r>
                            </m:e>
                            <m:sub>
                              <m:sSup>
                                <m:sSupPr>
                                  <m:ctrlPr>
                                    <a:rPr lang="de-DE" b="0" i="1" dirty="0" smtClean="0">
                                      <a:latin typeface="Cambria Math" charset="0"/>
                                      <a:sym typeface="Symbol" charset="0"/>
                                    </a:rPr>
                                  </m:ctrlPr>
                                </m:sSupPr>
                                <m:e>
                                  <m:r>
                                    <a:rPr lang="de-DE" i="1" dirty="0">
                                      <a:latin typeface="Cambria Math" charset="0"/>
                                      <a:sym typeface="Symbol" charset="0"/>
                                    </a:rPr>
                                    <m:t>𝑑</m:t>
                                  </m:r>
                                </m:e>
                                <m:sup>
                                  <m:r>
                                    <a:rPr lang="de-DE" b="0" i="1" dirty="0" smtClean="0">
                                      <a:latin typeface="Cambria Math" charset="0"/>
                                      <a:sym typeface="Symbol" charset="0"/>
                                    </a:rPr>
                                    <m:t>′</m:t>
                                  </m:r>
                                </m:sup>
                              </m:sSup>
                            </m:sub>
                          </m:sSub>
                        </m:oMath>
                      </m:oMathPara>
                    </a14:m>
                    <a:endParaRPr lang="en-US" baseline="-25000" dirty="0"/>
                  </a:p>
                </p:txBody>
              </p:sp>
            </mc:Choice>
            <mc:Fallback>
              <p:sp>
                <p:nvSpPr>
                  <p:cNvPr id="77" name="Text Box 24"/>
                  <p:cNvSpPr txBox="1">
                    <a:spLocks noRot="1" noChangeAspect="1" noMove="1" noResize="1" noEditPoints="1" noAdjustHandles="1" noChangeArrowheads="1" noChangeShapeType="1" noTextEdit="1"/>
                  </p:cNvSpPr>
                  <p:nvPr/>
                </p:nvSpPr>
                <p:spPr bwMode="auto">
                  <a:xfrm>
                    <a:off x="1826568" y="4420542"/>
                    <a:ext cx="304800" cy="372538"/>
                  </a:xfrm>
                  <a:prstGeom prst="rect">
                    <a:avLst/>
                  </a:prstGeom>
                  <a:blipFill rotWithShape="0">
                    <a:blip r:embed="rId13"/>
                    <a:stretch>
                      <a:fillRect l="-38000" r="-14000" b="-3279"/>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grpSp>
        <p:sp>
          <p:nvSpPr>
            <p:cNvPr id="69" name="Line 10"/>
            <p:cNvSpPr>
              <a:spLocks noChangeShapeType="1"/>
            </p:cNvSpPr>
            <p:nvPr/>
          </p:nvSpPr>
          <p:spPr bwMode="auto">
            <a:xfrm rot="16200000" flipH="1">
              <a:off x="3715941" y="5011814"/>
              <a:ext cx="4762" cy="1008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78" name="Group 77"/>
          <p:cNvGrpSpPr/>
          <p:nvPr/>
        </p:nvGrpSpPr>
        <p:grpSpPr>
          <a:xfrm>
            <a:off x="1205328" y="3125352"/>
            <a:ext cx="2648892" cy="1673229"/>
            <a:chOff x="1566781" y="3125352"/>
            <a:chExt cx="2648892" cy="1673229"/>
          </a:xfrm>
        </p:grpSpPr>
        <mc:AlternateContent xmlns:mc="http://schemas.openxmlformats.org/markup-compatibility/2006">
          <mc:Choice xmlns:a14="http://schemas.microsoft.com/office/drawing/2010/main" Requires="a14">
            <p:sp>
              <p:nvSpPr>
                <p:cNvPr id="79" name="Oval 15"/>
                <p:cNvSpPr>
                  <a:spLocks noChangeArrowheads="1"/>
                </p:cNvSpPr>
                <p:nvPr/>
              </p:nvSpPr>
              <p:spPr bwMode="auto">
                <a:xfrm>
                  <a:off x="2625449" y="4186581"/>
                  <a:ext cx="612000" cy="612000"/>
                </a:xfrm>
                <a:prstGeom prst="ellipse">
                  <a:avLst/>
                </a:prstGeom>
                <a:solidFill>
                  <a:schemeClr val="accent1"/>
                </a:solid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
                      </m:oMathParaPr>
                      <m:oMath xmlns:m="http://schemas.openxmlformats.org/officeDocument/2006/math">
                        <m:r>
                          <a:rPr lang="de-DE" sz="2000" b="0" i="1" dirty="0" smtClean="0">
                            <a:latin typeface="Cambria Math" charset="0"/>
                            <a:sym typeface="Symbol" charset="0"/>
                          </a:rPr>
                          <m:t> </m:t>
                        </m:r>
                        <m:sSub>
                          <m:sSubPr>
                            <m:ctrlPr>
                              <a:rPr lang="en-US" sz="2000" i="1" dirty="0" smtClean="0">
                                <a:latin typeface="Cambria Math" charset="0"/>
                                <a:sym typeface="Symbol" charset="0"/>
                              </a:rPr>
                            </m:ctrlPr>
                          </m:sSubPr>
                          <m:e>
                            <m:r>
                              <a:rPr lang="de-DE" sz="2000" b="0" i="1" dirty="0" smtClean="0">
                                <a:latin typeface="Cambria Math" charset="0"/>
                                <a:sym typeface="Symbol" charset="0"/>
                              </a:rPr>
                              <m:t>𝑦</m:t>
                            </m:r>
                          </m:e>
                          <m:sub>
                            <m:r>
                              <a:rPr lang="de-DE" sz="2000" b="0" i="1" dirty="0" smtClean="0">
                                <a:latin typeface="Cambria Math" charset="0"/>
                                <a:sym typeface="Symbol" charset="0"/>
                              </a:rPr>
                              <m:t>𝑑</m:t>
                            </m:r>
                            <m:r>
                              <a:rPr lang="de-DE" sz="2000" b="0" i="1" dirty="0" smtClean="0">
                                <a:latin typeface="Cambria Math" charset="0"/>
                                <a:sym typeface="Symbol" charset="0"/>
                              </a:rPr>
                              <m:t>,</m:t>
                            </m:r>
                            <m:sSup>
                              <m:sSupPr>
                                <m:ctrlPr>
                                  <a:rPr lang="de-DE" sz="2000" b="0" i="1" dirty="0" smtClean="0">
                                    <a:latin typeface="Cambria Math" charset="0"/>
                                    <a:sym typeface="Symbol" charset="0"/>
                                  </a:rPr>
                                </m:ctrlPr>
                              </m:sSupPr>
                              <m:e>
                                <m:r>
                                  <a:rPr lang="de-DE" sz="2000" b="0" i="1" dirty="0" smtClean="0">
                                    <a:latin typeface="Cambria Math" charset="0"/>
                                    <a:sym typeface="Symbol" charset="0"/>
                                  </a:rPr>
                                  <m:t>𝑑</m:t>
                                </m:r>
                              </m:e>
                              <m:sup>
                                <m:r>
                                  <a:rPr lang="de-DE" sz="2000" b="0" i="1" dirty="0" smtClean="0">
                                    <a:latin typeface="Cambria Math" charset="0"/>
                                    <a:sym typeface="Symbol" charset="0"/>
                                  </a:rPr>
                                  <m:t>′</m:t>
                                </m:r>
                              </m:sup>
                            </m:sSup>
                          </m:sub>
                        </m:sSub>
                      </m:oMath>
                    </m:oMathPara>
                  </a14:m>
                  <a:endParaRPr lang="de-DE" sz="2400" b="0" dirty="0" smtClean="0">
                    <a:sym typeface="Symbol" charset="0"/>
                  </a:endParaRPr>
                </a:p>
              </p:txBody>
            </p:sp>
          </mc:Choice>
          <mc:Fallback>
            <p:sp>
              <p:nvSpPr>
                <p:cNvPr id="79" name="Oval 15"/>
                <p:cNvSpPr>
                  <a:spLocks noRot="1" noChangeAspect="1" noMove="1" noResize="1" noEditPoints="1" noAdjustHandles="1" noChangeArrowheads="1" noChangeShapeType="1" noTextEdit="1"/>
                </p:cNvSpPr>
                <p:nvPr/>
              </p:nvSpPr>
              <p:spPr bwMode="auto">
                <a:xfrm>
                  <a:off x="2625449" y="4186581"/>
                  <a:ext cx="612000" cy="612000"/>
                </a:xfrm>
                <a:prstGeom prst="ellipse">
                  <a:avLst/>
                </a:prstGeom>
                <a:blipFill rotWithShape="0">
                  <a:blip r:embed="rId14"/>
                  <a:stretch>
                    <a:fillRect l="-20388" t="-47059" b="-61765"/>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80" name="Line 10"/>
            <p:cNvSpPr>
              <a:spLocks noChangeShapeType="1"/>
            </p:cNvSpPr>
            <p:nvPr/>
          </p:nvSpPr>
          <p:spPr bwMode="auto">
            <a:xfrm rot="5400000">
              <a:off x="2104400" y="3961278"/>
              <a:ext cx="4762" cy="1080000"/>
            </a:xfrm>
            <a:prstGeom prst="line">
              <a:avLst/>
            </a:prstGeom>
            <a:noFill/>
            <a:ln w="9525">
              <a:solidFill>
                <a:schemeClr val="tx1"/>
              </a:solidFill>
              <a:round/>
              <a:headEnd type="triangle"/>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sp>
          <p:nvSpPr>
            <p:cNvPr id="81" name="Line 10"/>
            <p:cNvSpPr>
              <a:spLocks noChangeShapeType="1"/>
            </p:cNvSpPr>
            <p:nvPr/>
          </p:nvSpPr>
          <p:spPr bwMode="auto">
            <a:xfrm rot="16200000" flipH="1">
              <a:off x="3729553" y="4048894"/>
              <a:ext cx="240" cy="972000"/>
            </a:xfrm>
            <a:prstGeom prst="line">
              <a:avLst/>
            </a:prstGeom>
            <a:noFill/>
            <a:ln w="9525">
              <a:solidFill>
                <a:schemeClr val="tx1"/>
              </a:solidFill>
              <a:round/>
              <a:headEnd type="triangle"/>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mc:AlternateContent xmlns:mc="http://schemas.openxmlformats.org/markup-compatibility/2006">
          <mc:Choice xmlns:a14="http://schemas.microsoft.com/office/drawing/2010/main" Requires="a14">
            <p:sp>
              <p:nvSpPr>
                <p:cNvPr id="82" name="Oval 15"/>
                <p:cNvSpPr>
                  <a:spLocks noChangeArrowheads="1"/>
                </p:cNvSpPr>
                <p:nvPr/>
              </p:nvSpPr>
              <p:spPr bwMode="auto">
                <a:xfrm>
                  <a:off x="2631673" y="3125352"/>
                  <a:ext cx="612000" cy="612000"/>
                </a:xfrm>
                <a:prstGeom prst="ellipse">
                  <a:avLst/>
                </a:prstGeom>
                <a:noFill/>
                <a:ln w="9525">
                  <a:solidFill>
                    <a:schemeClr val="tx1"/>
                  </a:solidFill>
                  <a:round/>
                  <a:headEnd/>
                  <a:tailEnd/>
                </a:ln>
                <a:effectLst/>
                <a:extLst>
                  <a:ext uri="{909E8E84-426E-40dd-AFC4-6F175D3DCCD1}">
                    <a14:hiddenFill xmlns="">
                      <a:solidFill>
                        <a:schemeClr val="accent1"/>
                      </a:solidFill>
                    </a14:hiddenFill>
                  </a:ex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lgn="ctr"/>
                  <a14:m>
                    <m:oMathPara xmlns:m="http://schemas.openxmlformats.org/officeDocument/2006/math">
                      <m:oMathParaPr>
                        <m:jc m:val="center"/>
                      </m:oMathParaPr>
                      <m:oMath xmlns:m="http://schemas.openxmlformats.org/officeDocument/2006/math">
                        <m:r>
                          <a:rPr lang="de-DE" sz="2000" b="0" i="1" dirty="0" smtClean="0">
                            <a:latin typeface="Cambria Math" charset="0"/>
                            <a:sym typeface="Symbol" charset="0"/>
                          </a:rPr>
                          <m:t> </m:t>
                        </m:r>
                        <m:r>
                          <a:rPr lang="de-DE" sz="2000" i="1" dirty="0" smtClean="0">
                            <a:latin typeface="Cambria Math" charset="0"/>
                            <a:ea typeface="Cambria Math" charset="0"/>
                            <a:cs typeface="Cambria Math" charset="0"/>
                            <a:sym typeface="Symbol" charset="0"/>
                          </a:rPr>
                          <m:t>𝜂</m:t>
                        </m:r>
                      </m:oMath>
                    </m:oMathPara>
                  </a14:m>
                  <a:endParaRPr lang="de-DE" sz="2400" b="0" dirty="0" smtClean="0">
                    <a:sym typeface="Symbol" charset="0"/>
                  </a:endParaRPr>
                </a:p>
              </p:txBody>
            </p:sp>
          </mc:Choice>
          <mc:Fallback>
            <p:sp>
              <p:nvSpPr>
                <p:cNvPr id="82" name="Oval 15"/>
                <p:cNvSpPr>
                  <a:spLocks noRot="1" noChangeAspect="1" noMove="1" noResize="1" noEditPoints="1" noAdjustHandles="1" noChangeArrowheads="1" noChangeShapeType="1" noTextEdit="1"/>
                </p:cNvSpPr>
                <p:nvPr/>
              </p:nvSpPr>
              <p:spPr bwMode="auto">
                <a:xfrm>
                  <a:off x="2631673" y="3125352"/>
                  <a:ext cx="612000" cy="612000"/>
                </a:xfrm>
                <a:prstGeom prst="ellipse">
                  <a:avLst/>
                </a:prstGeom>
                <a:blipFill rotWithShape="0">
                  <a:blip r:embed="rId15"/>
                  <a:stretch>
                    <a:fillRect t="-47059" b="-61765"/>
                  </a:stretch>
                </a:blip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83" name="Line 11"/>
            <p:cNvSpPr>
              <a:spLocks noChangeShapeType="1"/>
            </p:cNvSpPr>
            <p:nvPr/>
          </p:nvSpPr>
          <p:spPr bwMode="auto">
            <a:xfrm rot="21480000" flipH="1">
              <a:off x="2926821" y="3749371"/>
              <a:ext cx="21704"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pSp>
    </p:spTree>
    <p:extLst>
      <p:ext uri="{BB962C8B-B14F-4D97-AF65-F5344CB8AC3E}">
        <p14:creationId xmlns:p14="http://schemas.microsoft.com/office/powerpoint/2010/main" val="6712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x-none"/>
              <a:t>Link probability functions</a:t>
            </a:r>
          </a:p>
        </p:txBody>
      </p:sp>
      <p:sp>
        <p:nvSpPr>
          <p:cNvPr id="66563" name="Rectangle 3"/>
          <p:cNvSpPr>
            <a:spLocks noGrp="1" noChangeArrowheads="1"/>
          </p:cNvSpPr>
          <p:nvPr>
            <p:ph idx="1"/>
          </p:nvPr>
        </p:nvSpPr>
        <p:spPr/>
        <p:txBody>
          <a:bodyPr/>
          <a:lstStyle/>
          <a:p>
            <a:r>
              <a:rPr lang="en-US" altLang="x-none" sz="2400" u="sng" dirty="0"/>
              <a:t>Exponential</a:t>
            </a:r>
            <a:r>
              <a:rPr lang="en-US" altLang="x-none" sz="2400" dirty="0"/>
              <a:t>:</a:t>
            </a:r>
          </a:p>
          <a:p>
            <a:endParaRPr lang="en-US" altLang="x-none" sz="2400" dirty="0"/>
          </a:p>
          <a:p>
            <a:r>
              <a:rPr lang="en-US" altLang="x-none" sz="2400" dirty="0"/>
              <a:t>Sigmoid:</a:t>
            </a:r>
          </a:p>
          <a:p>
            <a:endParaRPr lang="en-US" altLang="x-none" sz="2400" dirty="0"/>
          </a:p>
          <a:p>
            <a:r>
              <a:rPr lang="en-US" altLang="x-none" sz="2400" dirty="0"/>
              <a:t>Normal CDF:</a:t>
            </a:r>
          </a:p>
          <a:p>
            <a:endParaRPr lang="en-US" altLang="x-none" sz="2400" dirty="0"/>
          </a:p>
          <a:p>
            <a:r>
              <a:rPr lang="en-US" altLang="x-none" sz="2400" dirty="0"/>
              <a:t>Normal:</a:t>
            </a:r>
          </a:p>
          <a:p>
            <a:endParaRPr lang="en-US" altLang="x-none" sz="2400" dirty="0"/>
          </a:p>
          <a:p>
            <a:pPr lvl="1"/>
            <a:r>
              <a:rPr lang="en-US" altLang="x-none" sz="2000" dirty="0"/>
              <a:t>where </a:t>
            </a:r>
          </a:p>
          <a:p>
            <a:endParaRPr lang="en-US" altLang="x-none" sz="2400" dirty="0"/>
          </a:p>
          <a:p>
            <a:endParaRPr lang="en-US" altLang="x-none" sz="2400" dirty="0"/>
          </a:p>
        </p:txBody>
      </p:sp>
      <p:sp>
        <p:nvSpPr>
          <p:cNvPr id="14" name="Slide Number Placeholder 5"/>
          <p:cNvSpPr>
            <a:spLocks noGrp="1"/>
          </p:cNvSpPr>
          <p:nvPr>
            <p:ph type="sldNum" sz="quarter" idx="12"/>
          </p:nvPr>
        </p:nvSpPr>
        <p:spPr/>
        <p:txBody>
          <a:bodyPr/>
          <a:lstStyle/>
          <a:p>
            <a:fld id="{06F5166D-F0BB-224F-9E6D-9A11999D1363}" type="slidenum">
              <a:rPr lang="en-US" altLang="x-none"/>
              <a:pPr/>
              <a:t>72</a:t>
            </a:fld>
            <a:endParaRPr lang="en-US" altLang="x-none"/>
          </a:p>
        </p:txBody>
      </p:sp>
      <p:sp>
        <p:nvSpPr>
          <p:cNvPr id="66573" name="Text Box 13"/>
          <p:cNvSpPr txBox="1">
            <a:spLocks noChangeArrowheads="1"/>
          </p:cNvSpPr>
          <p:nvPr/>
        </p:nvSpPr>
        <p:spPr bwMode="auto">
          <a:xfrm>
            <a:off x="6435725" y="5040313"/>
            <a:ext cx="2278063" cy="6508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a:solidFill>
                  <a:schemeClr val="accent2"/>
                </a:solidFill>
                <a:latin typeface="Franklin Gothic Book" charset="0"/>
              </a:rPr>
              <a:t>Element-wise (Hadamard) product</a:t>
            </a:r>
          </a:p>
        </p:txBody>
      </p:sp>
      <p:sp>
        <p:nvSpPr>
          <p:cNvPr id="66574" name="Line 14"/>
          <p:cNvSpPr>
            <a:spLocks noChangeShapeType="1"/>
          </p:cNvSpPr>
          <p:nvPr/>
        </p:nvSpPr>
        <p:spPr bwMode="auto">
          <a:xfrm flipV="1">
            <a:off x="6807200" y="4622800"/>
            <a:ext cx="85725" cy="419100"/>
          </a:xfrm>
          <a:prstGeom prst="line">
            <a:avLst/>
          </a:prstGeom>
          <a:noFill/>
          <a:ln w="15875">
            <a:solidFill>
              <a:schemeClr val="accent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575" name="Text Box 15"/>
          <p:cNvSpPr txBox="1">
            <a:spLocks noChangeArrowheads="1"/>
          </p:cNvSpPr>
          <p:nvPr/>
        </p:nvSpPr>
        <p:spPr bwMode="auto">
          <a:xfrm>
            <a:off x="4606925" y="5053013"/>
            <a:ext cx="1300163" cy="6508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a:solidFill>
                  <a:schemeClr val="accent2"/>
                </a:solidFill>
                <a:latin typeface="Franklin Gothic Book" charset="0"/>
              </a:rPr>
              <a:t>0/1 vector of size K</a:t>
            </a:r>
          </a:p>
        </p:txBody>
      </p:sp>
      <p:sp>
        <p:nvSpPr>
          <p:cNvPr id="66576" name="Line 16"/>
          <p:cNvSpPr>
            <a:spLocks noChangeShapeType="1"/>
          </p:cNvSpPr>
          <p:nvPr/>
        </p:nvSpPr>
        <p:spPr bwMode="auto">
          <a:xfrm flipH="1" flipV="1">
            <a:off x="4114800" y="5334000"/>
            <a:ext cx="482600" cy="38100"/>
          </a:xfrm>
          <a:prstGeom prst="line">
            <a:avLst/>
          </a:prstGeom>
          <a:noFill/>
          <a:ln w="15875">
            <a:solidFill>
              <a:schemeClr val="accent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577" name="Text Box 17"/>
          <p:cNvSpPr txBox="1">
            <a:spLocks noChangeArrowheads="1"/>
          </p:cNvSpPr>
          <p:nvPr/>
        </p:nvSpPr>
        <p:spPr bwMode="auto">
          <a:xfrm>
            <a:off x="1260475" y="6069013"/>
            <a:ext cx="6365875" cy="5270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5372100" algn="l"/>
              </a:tabLst>
              <a:defRPr>
                <a:solidFill>
                  <a:schemeClr val="tx1"/>
                </a:solidFill>
                <a:latin typeface="Arial" charset="0"/>
              </a:defRPr>
            </a:lvl1pPr>
            <a:lvl2pPr>
              <a:tabLst>
                <a:tab pos="5372100" algn="l"/>
              </a:tabLst>
              <a:defRPr>
                <a:solidFill>
                  <a:schemeClr val="tx1"/>
                </a:solidFill>
                <a:latin typeface="Arial" charset="0"/>
              </a:defRPr>
            </a:lvl2pPr>
            <a:lvl3pPr>
              <a:tabLst>
                <a:tab pos="5372100" algn="l"/>
              </a:tabLst>
              <a:defRPr>
                <a:solidFill>
                  <a:schemeClr val="tx1"/>
                </a:solidFill>
                <a:latin typeface="Arial" charset="0"/>
              </a:defRPr>
            </a:lvl3pPr>
            <a:lvl4pPr>
              <a:tabLst>
                <a:tab pos="5372100" algn="l"/>
              </a:tabLst>
              <a:defRPr>
                <a:solidFill>
                  <a:schemeClr val="tx1"/>
                </a:solidFill>
                <a:latin typeface="Arial" charset="0"/>
              </a:defRPr>
            </a:lvl4pPr>
            <a:lvl5pPr>
              <a:tabLst>
                <a:tab pos="5372100" algn="l"/>
              </a:tabLst>
              <a:defRPr>
                <a:solidFill>
                  <a:schemeClr val="tx1"/>
                </a:solidFill>
                <a:latin typeface="Arial" charset="0"/>
              </a:defRPr>
            </a:lvl5pPr>
            <a:lvl6pPr fontAlgn="base">
              <a:spcBef>
                <a:spcPct val="0"/>
              </a:spcBef>
              <a:spcAft>
                <a:spcPct val="0"/>
              </a:spcAft>
              <a:tabLst>
                <a:tab pos="5372100" algn="l"/>
              </a:tabLst>
              <a:defRPr>
                <a:solidFill>
                  <a:schemeClr val="tx1"/>
                </a:solidFill>
                <a:latin typeface="Arial" charset="0"/>
              </a:defRPr>
            </a:lvl6pPr>
            <a:lvl7pPr fontAlgn="base">
              <a:spcBef>
                <a:spcPct val="0"/>
              </a:spcBef>
              <a:spcAft>
                <a:spcPct val="0"/>
              </a:spcAft>
              <a:tabLst>
                <a:tab pos="5372100" algn="l"/>
              </a:tabLst>
              <a:defRPr>
                <a:solidFill>
                  <a:schemeClr val="tx1"/>
                </a:solidFill>
                <a:latin typeface="Arial" charset="0"/>
              </a:defRPr>
            </a:lvl7pPr>
            <a:lvl8pPr fontAlgn="base">
              <a:spcBef>
                <a:spcPct val="0"/>
              </a:spcBef>
              <a:spcAft>
                <a:spcPct val="0"/>
              </a:spcAft>
              <a:tabLst>
                <a:tab pos="5372100" algn="l"/>
              </a:tabLst>
              <a:defRPr>
                <a:solidFill>
                  <a:schemeClr val="tx1"/>
                </a:solidFill>
                <a:latin typeface="Arial" charset="0"/>
              </a:defRPr>
            </a:lvl8pPr>
            <a:lvl9pPr fontAlgn="base">
              <a:spcBef>
                <a:spcPct val="0"/>
              </a:spcBef>
              <a:spcAft>
                <a:spcPct val="0"/>
              </a:spcAft>
              <a:tabLst>
                <a:tab pos="5372100" algn="l"/>
              </a:tabLst>
              <a:defRPr>
                <a:solidFill>
                  <a:schemeClr val="tx1"/>
                </a:solidFill>
                <a:latin typeface="Arial" charset="0"/>
              </a:defRPr>
            </a:lvl9pPr>
          </a:lstStyle>
          <a:p>
            <a:r>
              <a:rPr lang="en-US" altLang="x-none" sz="1400"/>
              <a:t>Note:</a:t>
            </a:r>
            <a:r>
              <a:rPr lang="en-US" altLang="x-none" sz="1400" b="0"/>
              <a:t> The formulation above is similar to “cosine distance”, but since we don’t divide by the magnitude, this is not a true notion of “distance”.  </a:t>
            </a:r>
          </a:p>
        </p:txBody>
      </p:sp>
      <p:pic>
        <p:nvPicPr>
          <p:cNvPr id="66579" name="Picture 19"/>
          <p:cNvPicPr>
            <a:picLocks noChangeAspect="1" noChangeArrowheads="1"/>
          </p:cNvPicPr>
          <p:nvPr/>
        </p:nvPicPr>
        <p:blipFill>
          <a:blip r:embed="rId3">
            <a:extLst>
              <a:ext uri="{28A0092B-C50C-407E-A947-70E740481C1C}">
                <a14:useLocalDpi xmlns:a14="http://schemas.microsoft.com/office/drawing/2010/main" val="0"/>
              </a:ext>
            </a:extLst>
          </a:blip>
          <a:srcRect r="7591"/>
          <a:stretch>
            <a:fillRect/>
          </a:stretch>
        </p:blipFill>
        <p:spPr bwMode="auto">
          <a:xfrm>
            <a:off x="3178175" y="1692275"/>
            <a:ext cx="394652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80" name="Picture 20"/>
          <p:cNvPicPr>
            <a:picLocks noChangeAspect="1" noChangeArrowheads="1"/>
          </p:cNvPicPr>
          <p:nvPr/>
        </p:nvPicPr>
        <p:blipFill>
          <a:blip r:embed="rId4">
            <a:extLst>
              <a:ext uri="{28A0092B-C50C-407E-A947-70E740481C1C}">
                <a14:useLocalDpi xmlns:a14="http://schemas.microsoft.com/office/drawing/2010/main" val="0"/>
              </a:ext>
            </a:extLst>
          </a:blip>
          <a:srcRect r="7448" b="-6325"/>
          <a:stretch>
            <a:fillRect/>
          </a:stretch>
        </p:blipFill>
        <p:spPr bwMode="auto">
          <a:xfrm>
            <a:off x="3167063" y="2530475"/>
            <a:ext cx="37623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81" name="Picture 21"/>
          <p:cNvPicPr>
            <a:picLocks noChangeAspect="1" noChangeArrowheads="1"/>
          </p:cNvPicPr>
          <p:nvPr/>
        </p:nvPicPr>
        <p:blipFill>
          <a:blip r:embed="rId5">
            <a:extLst>
              <a:ext uri="{28A0092B-C50C-407E-A947-70E740481C1C}">
                <a14:useLocalDpi xmlns:a14="http://schemas.microsoft.com/office/drawing/2010/main" val="0"/>
              </a:ext>
            </a:extLst>
          </a:blip>
          <a:srcRect r="7639"/>
          <a:stretch>
            <a:fillRect/>
          </a:stretch>
        </p:blipFill>
        <p:spPr bwMode="auto">
          <a:xfrm>
            <a:off x="3168650" y="3409950"/>
            <a:ext cx="3781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82" name="Picture 22"/>
          <p:cNvPicPr>
            <a:picLocks noChangeAspect="1" noChangeArrowheads="1"/>
          </p:cNvPicPr>
          <p:nvPr/>
        </p:nvPicPr>
        <p:blipFill>
          <a:blip r:embed="rId6">
            <a:extLst>
              <a:ext uri="{28A0092B-C50C-407E-A947-70E740481C1C}">
                <a14:useLocalDpi xmlns:a14="http://schemas.microsoft.com/office/drawing/2010/main" val="0"/>
              </a:ext>
            </a:extLst>
          </a:blip>
          <a:srcRect r="4930"/>
          <a:stretch>
            <a:fillRect/>
          </a:stretch>
        </p:blipFill>
        <p:spPr bwMode="auto">
          <a:xfrm>
            <a:off x="3130550" y="4295775"/>
            <a:ext cx="555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84" name="Picture 24"/>
          <p:cNvPicPr>
            <a:picLocks noChangeAspect="1" noChangeArrowheads="1"/>
          </p:cNvPicPr>
          <p:nvPr/>
        </p:nvPicPr>
        <p:blipFill>
          <a:blip r:embed="rId7">
            <a:extLst>
              <a:ext uri="{28A0092B-C50C-407E-A947-70E740481C1C}">
                <a14:useLocalDpi xmlns:a14="http://schemas.microsoft.com/office/drawing/2010/main" val="0"/>
              </a:ext>
            </a:extLst>
          </a:blip>
          <a:srcRect l="9579" r="11104"/>
          <a:stretch>
            <a:fillRect/>
          </a:stretch>
        </p:blipFill>
        <p:spPr bwMode="auto">
          <a:xfrm>
            <a:off x="2152650" y="5056188"/>
            <a:ext cx="184150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7887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0169539A-0267-3D4B-A005-1CF55C8B0692}" type="slidenum">
              <a:rPr lang="en-US" altLang="x-none"/>
              <a:pPr/>
              <a:t>73</a:t>
            </a:fld>
            <a:endParaRPr lang="en-US" altLang="x-none"/>
          </a:p>
        </p:txBody>
      </p:sp>
      <p:sp>
        <p:nvSpPr>
          <p:cNvPr id="28674" name="Rectangle 2"/>
          <p:cNvSpPr>
            <a:spLocks noGrp="1" noChangeArrowheads="1"/>
          </p:cNvSpPr>
          <p:nvPr>
            <p:ph type="title"/>
          </p:nvPr>
        </p:nvSpPr>
        <p:spPr/>
        <p:txBody>
          <a:bodyPr/>
          <a:lstStyle/>
          <a:p>
            <a:r>
              <a:rPr lang="en-US" altLang="x-none" sz="4000"/>
              <a:t>Approximate inference techniques</a:t>
            </a:r>
            <a:br>
              <a:rPr lang="en-US" altLang="x-none" sz="4000"/>
            </a:br>
            <a:r>
              <a:rPr lang="en-US" altLang="x-none" sz="1800"/>
              <a:t>(because exact inference is intractable)</a:t>
            </a:r>
          </a:p>
        </p:txBody>
      </p:sp>
      <p:sp>
        <p:nvSpPr>
          <p:cNvPr id="28675" name="Rectangle 3"/>
          <p:cNvSpPr>
            <a:spLocks noGrp="1" noChangeArrowheads="1"/>
          </p:cNvSpPr>
          <p:nvPr>
            <p:ph type="body" sz="half" idx="1"/>
          </p:nvPr>
        </p:nvSpPr>
        <p:spPr>
          <a:xfrm>
            <a:off x="304800" y="1762125"/>
            <a:ext cx="8267700" cy="4525963"/>
          </a:xfrm>
        </p:spPr>
        <p:txBody>
          <a:bodyPr/>
          <a:lstStyle/>
          <a:p>
            <a:pPr>
              <a:lnSpc>
                <a:spcPct val="90000"/>
              </a:lnSpc>
            </a:pPr>
            <a:r>
              <a:rPr lang="en-US" altLang="x-none" sz="2000"/>
              <a:t>Collapsed Gibbs sampling (CGS):</a:t>
            </a:r>
          </a:p>
          <a:p>
            <a:pPr lvl="1">
              <a:lnSpc>
                <a:spcPct val="90000"/>
              </a:lnSpc>
            </a:pPr>
            <a:r>
              <a:rPr lang="en-US" altLang="x-none" sz="1800"/>
              <a:t>Integrate out </a:t>
            </a:r>
            <a:r>
              <a:rPr lang="el-GR" altLang="x-none" sz="1800"/>
              <a:t>Θ</a:t>
            </a:r>
            <a:r>
              <a:rPr lang="en-US" altLang="x-none" sz="1800"/>
              <a:t> and </a:t>
            </a:r>
            <a:r>
              <a:rPr lang="el-GR" altLang="x-none" sz="1800"/>
              <a:t>Φ</a:t>
            </a:r>
            <a:endParaRPr lang="en-US" altLang="x-none" sz="1800"/>
          </a:p>
          <a:p>
            <a:pPr lvl="1">
              <a:lnSpc>
                <a:spcPct val="90000"/>
              </a:lnSpc>
            </a:pPr>
            <a:r>
              <a:rPr lang="en-US" altLang="x-none" sz="1800"/>
              <a:t>Sample each z</a:t>
            </a:r>
            <a:r>
              <a:rPr lang="en-US" altLang="x-none" sz="1800" baseline="-25000"/>
              <a:t>id</a:t>
            </a:r>
            <a:r>
              <a:rPr lang="en-US" altLang="x-none" sz="1800"/>
              <a:t> from the conditional</a:t>
            </a:r>
          </a:p>
          <a:p>
            <a:pPr lvl="1">
              <a:lnSpc>
                <a:spcPct val="90000"/>
              </a:lnSpc>
            </a:pPr>
            <a:r>
              <a:rPr lang="en-US" altLang="x-none" sz="1800"/>
              <a:t>CGS for LDA: [Griffiths, Steyvers, 2004]</a:t>
            </a:r>
          </a:p>
          <a:p>
            <a:pPr>
              <a:lnSpc>
                <a:spcPct val="90000"/>
              </a:lnSpc>
            </a:pPr>
            <a:endParaRPr lang="en-US" altLang="x-none" sz="2000"/>
          </a:p>
          <a:p>
            <a:pPr>
              <a:lnSpc>
                <a:spcPct val="90000"/>
              </a:lnSpc>
            </a:pPr>
            <a:endParaRPr lang="en-US" altLang="x-none" sz="2000"/>
          </a:p>
          <a:p>
            <a:pPr>
              <a:lnSpc>
                <a:spcPct val="90000"/>
              </a:lnSpc>
            </a:pPr>
            <a:r>
              <a:rPr lang="en-US" altLang="x-none" sz="2000"/>
              <a:t>Fast collapsed variational Bayesian inference (“CVB0”):</a:t>
            </a:r>
          </a:p>
          <a:p>
            <a:pPr lvl="1">
              <a:lnSpc>
                <a:spcPct val="90000"/>
              </a:lnSpc>
            </a:pPr>
            <a:r>
              <a:rPr lang="en-US" altLang="x-none" sz="1800"/>
              <a:t>Integrate out </a:t>
            </a:r>
            <a:r>
              <a:rPr lang="el-GR" altLang="x-none" sz="1800"/>
              <a:t>Θ</a:t>
            </a:r>
            <a:r>
              <a:rPr lang="en-US" altLang="x-none" sz="1800"/>
              <a:t> and </a:t>
            </a:r>
            <a:r>
              <a:rPr lang="el-GR" altLang="x-none" sz="1800"/>
              <a:t>Φ</a:t>
            </a:r>
            <a:endParaRPr lang="en-US" altLang="x-none" sz="1800"/>
          </a:p>
          <a:p>
            <a:pPr lvl="1">
              <a:lnSpc>
                <a:spcPct val="90000"/>
              </a:lnSpc>
            </a:pPr>
            <a:r>
              <a:rPr lang="en-US" altLang="x-none" sz="1800"/>
              <a:t>Update </a:t>
            </a:r>
            <a:r>
              <a:rPr lang="en-US" altLang="x-none" sz="1800" u="sng"/>
              <a:t>variational</a:t>
            </a:r>
            <a:r>
              <a:rPr lang="en-US" altLang="x-none" sz="1800"/>
              <a:t> distribution for each z</a:t>
            </a:r>
            <a:r>
              <a:rPr lang="en-US" altLang="x-none" sz="1800" baseline="-25000"/>
              <a:t>id</a:t>
            </a:r>
            <a:r>
              <a:rPr lang="en-US" altLang="x-none" sz="1800"/>
              <a:t> using the conditional  </a:t>
            </a:r>
          </a:p>
          <a:p>
            <a:pPr lvl="1">
              <a:lnSpc>
                <a:spcPct val="90000"/>
              </a:lnSpc>
            </a:pPr>
            <a:r>
              <a:rPr lang="en-US" altLang="x-none" sz="1800"/>
              <a:t>CVB0 for LDA: [Asuncion, Welling, Smyth, Teh, 2009]</a:t>
            </a:r>
          </a:p>
          <a:p>
            <a:pPr lvl="1">
              <a:lnSpc>
                <a:spcPct val="90000"/>
              </a:lnSpc>
              <a:buFontTx/>
              <a:buNone/>
            </a:pPr>
            <a:endParaRPr lang="en-US" altLang="x-none" sz="1800"/>
          </a:p>
          <a:p>
            <a:pPr lvl="1">
              <a:lnSpc>
                <a:spcPct val="90000"/>
              </a:lnSpc>
              <a:buFontTx/>
              <a:buNone/>
            </a:pPr>
            <a:endParaRPr lang="en-US" altLang="x-none" sz="1800"/>
          </a:p>
          <a:p>
            <a:pPr>
              <a:lnSpc>
                <a:spcPct val="90000"/>
              </a:lnSpc>
            </a:pPr>
            <a:r>
              <a:rPr lang="en-US" altLang="x-none" sz="2000"/>
              <a:t>Other options:</a:t>
            </a:r>
          </a:p>
          <a:p>
            <a:pPr lvl="1">
              <a:lnSpc>
                <a:spcPct val="90000"/>
              </a:lnSpc>
            </a:pPr>
            <a:r>
              <a:rPr lang="en-US" altLang="x-none" sz="1800"/>
              <a:t>ML/MAP estimation, non-collapsed GS, non-collapsed VB, etc.</a:t>
            </a:r>
          </a:p>
          <a:p>
            <a:pPr lvl="1">
              <a:lnSpc>
                <a:spcPct val="90000"/>
              </a:lnSpc>
            </a:pPr>
            <a:endParaRPr lang="en-US" altLang="x-none" sz="1800"/>
          </a:p>
          <a:p>
            <a:pPr>
              <a:lnSpc>
                <a:spcPct val="90000"/>
              </a:lnSpc>
              <a:buFontTx/>
              <a:buNone/>
            </a:pPr>
            <a:endParaRPr lang="en-US" altLang="x-none" sz="2000"/>
          </a:p>
        </p:txBody>
      </p:sp>
      <p:pic>
        <p:nvPicPr>
          <p:cNvPr id="28722" name="Picture 50"/>
          <p:cNvPicPr>
            <a:picLocks noChangeAspect="1" noChangeArrowheads="1"/>
          </p:cNvPicPr>
          <p:nvPr/>
        </p:nvPicPr>
        <p:blipFill>
          <a:blip r:embed="rId3">
            <a:extLst>
              <a:ext uri="{28A0092B-C50C-407E-A947-70E740481C1C}">
                <a14:useLocalDpi xmlns:a14="http://schemas.microsoft.com/office/drawing/2010/main" val="0"/>
              </a:ext>
            </a:extLst>
          </a:blip>
          <a:srcRect l="10023" t="13806" r="3673" b="9012"/>
          <a:stretch>
            <a:fillRect/>
          </a:stretch>
        </p:blipFill>
        <p:spPr bwMode="auto">
          <a:xfrm>
            <a:off x="5597525" y="1233488"/>
            <a:ext cx="31940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09224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x-none" dirty="0"/>
              <a:t>Collapsed Gibbs </a:t>
            </a:r>
            <a:r>
              <a:rPr lang="en-US" altLang="x-none" dirty="0" smtClean="0"/>
              <a:t>Sampling </a:t>
            </a:r>
            <a:r>
              <a:rPr lang="en-US" altLang="x-none" dirty="0"/>
              <a:t>for RTM</a:t>
            </a:r>
          </a:p>
        </p:txBody>
      </p:sp>
      <mc:AlternateContent xmlns:mc="http://schemas.openxmlformats.org/markup-compatibility/2006">
        <mc:Choice xmlns:a14="http://schemas.microsoft.com/office/drawing/2010/main" Requires="a14">
          <p:sp>
            <p:nvSpPr>
              <p:cNvPr id="68611" name="Rectangle 3"/>
              <p:cNvSpPr>
                <a:spLocks noGrp="1" noChangeArrowheads="1"/>
              </p:cNvSpPr>
              <p:nvPr>
                <p:ph idx="1"/>
              </p:nvPr>
            </p:nvSpPr>
            <p:spPr/>
            <p:txBody>
              <a:bodyPr/>
              <a:lstStyle/>
              <a:p>
                <a:pPr>
                  <a:lnSpc>
                    <a:spcPct val="90000"/>
                  </a:lnSpc>
                </a:pPr>
                <a:r>
                  <a:rPr lang="en-US" altLang="x-none" dirty="0"/>
                  <a:t>Conditional distribution of each </a:t>
                </a:r>
                <a14:m>
                  <m:oMath xmlns:m="http://schemas.openxmlformats.org/officeDocument/2006/math">
                    <m:r>
                      <a:rPr lang="en-US" altLang="x-none" i="1" dirty="0" smtClean="0">
                        <a:latin typeface="Cambria Math" charset="0"/>
                      </a:rPr>
                      <m:t>𝑧</m:t>
                    </m:r>
                  </m:oMath>
                </a14:m>
                <a:r>
                  <a:rPr lang="en-US" altLang="x-none" dirty="0" smtClean="0"/>
                  <a:t>:</a:t>
                </a:r>
              </a:p>
              <a:p>
                <a:pPr>
                  <a:lnSpc>
                    <a:spcPct val="90000"/>
                  </a:lnSpc>
                </a:pPr>
                <a:endParaRPr lang="en-US" altLang="x-none" dirty="0"/>
              </a:p>
              <a:p>
                <a:pPr>
                  <a:lnSpc>
                    <a:spcPct val="90000"/>
                  </a:lnSpc>
                </a:pPr>
                <a:endParaRPr lang="en-US" altLang="x-none" dirty="0" smtClean="0"/>
              </a:p>
              <a:p>
                <a:pPr>
                  <a:lnSpc>
                    <a:spcPct val="90000"/>
                  </a:lnSpc>
                </a:pPr>
                <a:endParaRPr lang="en-US" altLang="x-none" dirty="0"/>
              </a:p>
              <a:p>
                <a:pPr>
                  <a:lnSpc>
                    <a:spcPct val="90000"/>
                  </a:lnSpc>
                </a:pPr>
                <a:endParaRPr lang="en-US" altLang="x-none" dirty="0" smtClean="0"/>
              </a:p>
              <a:p>
                <a:pPr>
                  <a:lnSpc>
                    <a:spcPct val="90000"/>
                  </a:lnSpc>
                </a:pPr>
                <a:endParaRPr lang="en-US" altLang="x-none" dirty="0"/>
              </a:p>
              <a:p>
                <a:pPr>
                  <a:lnSpc>
                    <a:spcPct val="90000"/>
                  </a:lnSpc>
                </a:pPr>
                <a:endParaRPr lang="en-US" altLang="x-none" dirty="0"/>
              </a:p>
              <a:p>
                <a:pPr>
                  <a:lnSpc>
                    <a:spcPct val="90000"/>
                  </a:lnSpc>
                </a:pPr>
                <a:r>
                  <a:rPr lang="en-US" altLang="x-none" dirty="0" smtClean="0"/>
                  <a:t>Using </a:t>
                </a:r>
                <a:r>
                  <a:rPr lang="en-US" altLang="x-none" dirty="0"/>
                  <a:t>the exponential link probability function, it is computationally efficient to calculate the “edge” term</a:t>
                </a:r>
                <a:r>
                  <a:rPr lang="en-US" altLang="x-none" dirty="0" smtClean="0"/>
                  <a:t>.</a:t>
                </a:r>
                <a:endParaRPr lang="en-US" altLang="x-none" dirty="0"/>
              </a:p>
              <a:p>
                <a:pPr>
                  <a:lnSpc>
                    <a:spcPct val="90000"/>
                  </a:lnSpc>
                </a:pPr>
                <a:r>
                  <a:rPr lang="en-US" altLang="x-none" dirty="0"/>
                  <a:t>It is </a:t>
                </a:r>
                <a:r>
                  <a:rPr lang="en-US" altLang="x-none" b="1" u="sng" dirty="0"/>
                  <a:t>very costly</a:t>
                </a:r>
                <a:r>
                  <a:rPr lang="en-US" altLang="x-none" dirty="0"/>
                  <a:t> to compute the “non-edge” term exactly.</a:t>
                </a:r>
              </a:p>
            </p:txBody>
          </p:sp>
        </mc:Choice>
        <mc:Fallback>
          <p:sp>
            <p:nvSpPr>
              <p:cNvPr id="68611" name="Rectangle 3"/>
              <p:cNvSpPr>
                <a:spLocks noGrp="1" noRot="1" noChangeAspect="1" noMove="1" noResize="1" noEditPoints="1" noAdjustHandles="1" noChangeArrowheads="1" noChangeShapeType="1" noTextEdit="1"/>
              </p:cNvSpPr>
              <p:nvPr>
                <p:ph idx="1"/>
              </p:nvPr>
            </p:nvSpPr>
            <p:spPr>
              <a:blipFill rotWithShape="0">
                <a:blip r:embed="rId3"/>
                <a:stretch>
                  <a:fillRect l="-963" t="-1595"/>
                </a:stretch>
              </a:blipFill>
            </p:spPr>
            <p:txBody>
              <a:bodyPr/>
              <a:lstStyle/>
              <a:p>
                <a:r>
                  <a:rPr lang="en-US">
                    <a:noFill/>
                  </a:rPr>
                  <a:t> </a:t>
                </a:r>
              </a:p>
            </p:txBody>
          </p:sp>
        </mc:Fallback>
      </mc:AlternateContent>
      <p:sp>
        <p:nvSpPr>
          <p:cNvPr id="11" name="Slide Number Placeholder 5"/>
          <p:cNvSpPr>
            <a:spLocks noGrp="1"/>
          </p:cNvSpPr>
          <p:nvPr>
            <p:ph type="sldNum" sz="quarter" idx="12"/>
          </p:nvPr>
        </p:nvSpPr>
        <p:spPr/>
        <p:txBody>
          <a:bodyPr/>
          <a:lstStyle/>
          <a:p>
            <a:fld id="{56EE403D-74E6-ED44-BC88-56837F0CC820}" type="slidenum">
              <a:rPr lang="en-US" altLang="x-none"/>
              <a:pPr/>
              <a:t>74</a:t>
            </a:fld>
            <a:endParaRPr lang="en-US" altLang="x-none"/>
          </a:p>
        </p:txBody>
      </p:sp>
      <p:sp>
        <p:nvSpPr>
          <p:cNvPr id="68615" name="Text Box 7"/>
          <p:cNvSpPr txBox="1">
            <a:spLocks noChangeArrowheads="1"/>
          </p:cNvSpPr>
          <p:nvPr/>
        </p:nvSpPr>
        <p:spPr bwMode="auto">
          <a:xfrm>
            <a:off x="7232650" y="1736657"/>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dirty="0">
                <a:solidFill>
                  <a:schemeClr val="accent2"/>
                </a:solidFill>
                <a:latin typeface="Franklin Gothic Book" charset="0"/>
              </a:rPr>
              <a:t>LDA term</a:t>
            </a:r>
          </a:p>
        </p:txBody>
      </p:sp>
      <p:sp>
        <p:nvSpPr>
          <p:cNvPr id="68616" name="Text Box 8"/>
          <p:cNvSpPr txBox="1">
            <a:spLocks noChangeArrowheads="1"/>
          </p:cNvSpPr>
          <p:nvPr/>
        </p:nvSpPr>
        <p:spPr bwMode="auto">
          <a:xfrm>
            <a:off x="7191089" y="2525564"/>
            <a:ext cx="139439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x-none" b="0" dirty="0">
                <a:solidFill>
                  <a:schemeClr val="accent2"/>
                </a:solidFill>
                <a:latin typeface="Franklin Gothic Book" charset="0"/>
              </a:rPr>
              <a:t>“Edge” term</a:t>
            </a:r>
          </a:p>
        </p:txBody>
      </p:sp>
      <p:sp>
        <p:nvSpPr>
          <p:cNvPr id="68617" name="Text Box 9"/>
          <p:cNvSpPr txBox="1">
            <a:spLocks noChangeArrowheads="1"/>
          </p:cNvSpPr>
          <p:nvPr/>
        </p:nvSpPr>
        <p:spPr bwMode="auto">
          <a:xfrm>
            <a:off x="7232650" y="3466667"/>
            <a:ext cx="197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dirty="0">
                <a:solidFill>
                  <a:schemeClr val="accent2"/>
                </a:solidFill>
                <a:latin typeface="Franklin Gothic Book" charset="0"/>
              </a:rPr>
              <a:t>“</a:t>
            </a:r>
            <a:r>
              <a:rPr lang="en-US" altLang="x-none" b="0" dirty="0" smtClean="0">
                <a:solidFill>
                  <a:schemeClr val="accent2"/>
                </a:solidFill>
                <a:latin typeface="Franklin Gothic Book" charset="0"/>
              </a:rPr>
              <a:t>Non-edge” </a:t>
            </a:r>
            <a:r>
              <a:rPr lang="en-US" altLang="x-none" b="0" dirty="0">
                <a:solidFill>
                  <a:schemeClr val="accent2"/>
                </a:solidFill>
                <a:latin typeface="Franklin Gothic Book" charset="0"/>
              </a:rPr>
              <a:t>term</a:t>
            </a:r>
          </a:p>
        </p:txBody>
      </p:sp>
      <p:sp>
        <p:nvSpPr>
          <p:cNvPr id="68619" name="Line 11"/>
          <p:cNvSpPr>
            <a:spLocks noChangeShapeType="1"/>
          </p:cNvSpPr>
          <p:nvPr/>
        </p:nvSpPr>
        <p:spPr bwMode="auto">
          <a:xfrm flipH="1">
            <a:off x="6887046" y="2708920"/>
            <a:ext cx="349250" cy="0"/>
          </a:xfrm>
          <a:prstGeom prst="line">
            <a:avLst/>
          </a:prstGeom>
          <a:noFill/>
          <a:ln w="9525">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8620" name="Line 12"/>
          <p:cNvSpPr>
            <a:spLocks noChangeShapeType="1"/>
          </p:cNvSpPr>
          <p:nvPr/>
        </p:nvSpPr>
        <p:spPr bwMode="auto">
          <a:xfrm flipH="1">
            <a:off x="6896571" y="3650023"/>
            <a:ext cx="349250" cy="0"/>
          </a:xfrm>
          <a:prstGeom prst="line">
            <a:avLst/>
          </a:prstGeom>
          <a:noFill/>
          <a:ln w="9525">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8618" name="Line 10"/>
          <p:cNvSpPr>
            <a:spLocks noChangeShapeType="1"/>
          </p:cNvSpPr>
          <p:nvPr/>
        </p:nvSpPr>
        <p:spPr bwMode="auto">
          <a:xfrm flipH="1">
            <a:off x="5884217" y="1913784"/>
            <a:ext cx="1361604" cy="3048"/>
          </a:xfrm>
          <a:prstGeom prst="line">
            <a:avLst/>
          </a:prstGeom>
          <a:noFill/>
          <a:ln w="9525">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mc:Choice xmlns:a14="http://schemas.microsoft.com/office/drawing/2010/main" Requires="a14">
          <p:sp>
            <p:nvSpPr>
              <p:cNvPr id="2" name="TextBox 1"/>
              <p:cNvSpPr txBox="1"/>
              <p:nvPr/>
            </p:nvSpPr>
            <p:spPr>
              <a:xfrm>
                <a:off x="864738" y="1580493"/>
                <a:ext cx="6225037" cy="2681311"/>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de-DE" b="0" i="1" smtClean="0">
                          <a:latin typeface="Cambria Math" charset="0"/>
                        </a:rPr>
                        <m:t>𝑃</m:t>
                      </m:r>
                      <m:d>
                        <m:dPr>
                          <m:ctrlPr>
                            <a:rPr lang="de-DE" b="0" i="1" smtClean="0">
                              <a:latin typeface="Cambria Math" charset="0"/>
                            </a:rPr>
                          </m:ctrlPr>
                        </m:dPr>
                        <m:e>
                          <m:sSub>
                            <m:sSubPr>
                              <m:ctrlPr>
                                <a:rPr lang="de-DE" b="0" i="1" smtClean="0">
                                  <a:latin typeface="Cambria Math" charset="0"/>
                                </a:rPr>
                              </m:ctrlPr>
                            </m:sSubPr>
                            <m:e>
                              <m:r>
                                <a:rPr lang="de-DE" b="0" i="1" smtClean="0">
                                  <a:latin typeface="Cambria Math" charset="0"/>
                                </a:rPr>
                                <m:t>𝑧</m:t>
                              </m:r>
                            </m:e>
                            <m:sub>
                              <m:r>
                                <a:rPr lang="de-DE" b="0" i="1" smtClean="0">
                                  <a:latin typeface="Cambria Math" charset="0"/>
                                </a:rPr>
                                <m:t>𝑑</m:t>
                              </m:r>
                              <m:r>
                                <a:rPr lang="de-DE" b="0" i="1" smtClean="0">
                                  <a:latin typeface="Cambria Math" charset="0"/>
                                </a:rPr>
                                <m:t>,</m:t>
                              </m:r>
                              <m:r>
                                <a:rPr lang="de-DE" b="0" i="1" smtClean="0">
                                  <a:latin typeface="Cambria Math" charset="0"/>
                                </a:rPr>
                                <m:t>𝑛</m:t>
                              </m:r>
                            </m:sub>
                          </m:sSub>
                          <m:r>
                            <a:rPr lang="de-DE" b="0" i="1" smtClean="0">
                              <a:latin typeface="Cambria Math" charset="0"/>
                            </a:rPr>
                            <m:t>=</m:t>
                          </m:r>
                          <m:r>
                            <a:rPr lang="de-DE" b="0" i="1" smtClean="0">
                              <a:latin typeface="Cambria Math" charset="0"/>
                            </a:rPr>
                            <m:t>𝑘</m:t>
                          </m:r>
                        </m:e>
                        <m:e>
                          <m:sSup>
                            <m:sSupPr>
                              <m:ctrlPr>
                                <a:rPr lang="de-DE" b="0" i="1" smtClean="0">
                                  <a:latin typeface="Cambria Math" charset="0"/>
                                </a:rPr>
                              </m:ctrlPr>
                            </m:sSupPr>
                            <m:e>
                              <m:r>
                                <a:rPr lang="de-DE" b="0" i="1" smtClean="0">
                                  <a:latin typeface="Cambria Math" charset="0"/>
                                </a:rPr>
                                <m:t>𝑧</m:t>
                              </m:r>
                            </m:e>
                            <m:sup>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𝑑</m:t>
                              </m:r>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𝑛</m:t>
                              </m:r>
                            </m:sup>
                          </m:sSup>
                          <m:r>
                            <a:rPr lang="de-DE" b="0" i="1" smtClean="0">
                              <a:latin typeface="Cambria Math" charset="0"/>
                            </a:rPr>
                            <m:t>,⋅</m:t>
                          </m:r>
                        </m:e>
                      </m:d>
                      <m:r>
                        <a:rPr lang="de-DE" i="1">
                          <a:latin typeface="Cambria Math" charset="0"/>
                          <a:ea typeface="Cambria Math" charset="0"/>
                          <a:cs typeface="Cambria Math" charset="0"/>
                        </a:rPr>
                        <m:t>∝</m:t>
                      </m:r>
                      <m:d>
                        <m:dPr>
                          <m:ctrlPr>
                            <a:rPr lang="is-IS" i="1" smtClean="0">
                              <a:latin typeface="Cambria Math" charset="0"/>
                              <a:ea typeface="Cambria Math" charset="0"/>
                              <a:cs typeface="Cambria Math" charset="0"/>
                            </a:rPr>
                          </m:ctrlPr>
                        </m:dPr>
                        <m:e>
                          <m:sSubSup>
                            <m:sSubSupPr>
                              <m:ctrlPr>
                                <a:rPr lang="de-DE" b="0" i="1" smtClean="0">
                                  <a:latin typeface="Cambria Math" charset="0"/>
                                  <a:ea typeface="Cambria Math" charset="0"/>
                                  <a:cs typeface="Cambria Math" charset="0"/>
                                </a:rPr>
                              </m:ctrlPr>
                            </m:sSubSupPr>
                            <m:e>
                              <m:r>
                                <a:rPr lang="de-DE" b="0" i="1" smtClean="0">
                                  <a:latin typeface="Cambria Math" charset="0"/>
                                  <a:ea typeface="Cambria Math" charset="0"/>
                                  <a:cs typeface="Cambria Math" charset="0"/>
                                </a:rPr>
                                <m:t>𝑁</m:t>
                              </m:r>
                            </m:e>
                            <m:sub>
                              <m:r>
                                <a:rPr lang="de-DE" b="0" i="1" smtClean="0">
                                  <a:latin typeface="Cambria Math" charset="0"/>
                                  <a:ea typeface="Cambria Math" charset="0"/>
                                  <a:cs typeface="Cambria Math" charset="0"/>
                                </a:rPr>
                                <m:t>𝑑𝑘</m:t>
                              </m:r>
                            </m:sub>
                            <m:sup>
                              <m:r>
                                <a:rPr lang="de-DE" i="1">
                                  <a:latin typeface="Cambria Math" charset="0"/>
                                  <a:ea typeface="Cambria Math" charset="0"/>
                                  <a:cs typeface="Cambria Math" charset="0"/>
                                </a:rPr>
                                <m:t>¬</m:t>
                              </m:r>
                              <m: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r>
                                <a:rPr lang="de-DE" i="1">
                                  <a:latin typeface="Cambria Math" charset="0"/>
                                  <a:ea typeface="Cambria Math" charset="0"/>
                                  <a:cs typeface="Cambria Math" charset="0"/>
                                </a:rPr>
                                <m:t>𝑛</m:t>
                              </m:r>
                            </m:sup>
                          </m:sSubSup>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𝛼</m:t>
                          </m:r>
                        </m:e>
                      </m:d>
                      <m:f>
                        <m:fPr>
                          <m:ctrlPr>
                            <a:rPr lang="bg-BG" i="1" smtClean="0">
                              <a:latin typeface="Cambria Math" charset="0"/>
                              <a:ea typeface="Cambria Math" charset="0"/>
                              <a:cs typeface="Cambria Math" charset="0"/>
                            </a:rPr>
                          </m:ctrlPr>
                        </m:fPr>
                        <m:num>
                          <m:sSubSup>
                            <m:sSubSupPr>
                              <m:ctrlPr>
                                <a:rPr lang="de-DE" i="1">
                                  <a:latin typeface="Cambria Math" charset="0"/>
                                  <a:ea typeface="Cambria Math" charset="0"/>
                                  <a:cs typeface="Cambria Math" charset="0"/>
                                </a:rPr>
                              </m:ctrlPr>
                            </m:sSubSupPr>
                            <m:e>
                              <m:r>
                                <a:rPr lang="de-DE" i="1">
                                  <a:latin typeface="Cambria Math" charset="0"/>
                                  <a:ea typeface="Cambria Math" charset="0"/>
                                  <a:cs typeface="Cambria Math" charset="0"/>
                                </a:rPr>
                                <m:t>𝑁</m:t>
                              </m:r>
                            </m:e>
                            <m:sub>
                              <m:r>
                                <a:rPr lang="de-DE" i="1">
                                  <a:latin typeface="Cambria Math" charset="0"/>
                                  <a:ea typeface="Cambria Math" charset="0"/>
                                  <a:cs typeface="Cambria Math" charset="0"/>
                                </a:rPr>
                                <m:t>𝑘</m:t>
                              </m:r>
                              <m:r>
                                <a:rPr lang="de-DE" b="0" i="1" smtClean="0">
                                  <a:latin typeface="Cambria Math" charset="0"/>
                                  <a:ea typeface="Cambria Math" charset="0"/>
                                  <a:cs typeface="Cambria Math" charset="0"/>
                                </a:rPr>
                                <m:t>𝑤</m:t>
                              </m:r>
                            </m:sub>
                            <m:sup>
                              <m:r>
                                <a:rPr lang="de-DE" i="1">
                                  <a:latin typeface="Cambria Math" charset="0"/>
                                  <a:ea typeface="Cambria Math" charset="0"/>
                                  <a:cs typeface="Cambria Math" charset="0"/>
                                </a:rPr>
                                <m:t>¬</m:t>
                              </m:r>
                              <m: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r>
                                <a:rPr lang="de-DE" i="1">
                                  <a:latin typeface="Cambria Math" charset="0"/>
                                  <a:ea typeface="Cambria Math" charset="0"/>
                                  <a:cs typeface="Cambria Math" charset="0"/>
                                </a:rPr>
                                <m:t>𝑛</m:t>
                              </m:r>
                            </m:sup>
                          </m:sSubSup>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𝛽</m:t>
                          </m:r>
                        </m:num>
                        <m:den>
                          <m:sSubSup>
                            <m:sSubSupPr>
                              <m:ctrlPr>
                                <a:rPr lang="de-DE" i="1">
                                  <a:latin typeface="Cambria Math" charset="0"/>
                                  <a:ea typeface="Cambria Math" charset="0"/>
                                  <a:cs typeface="Cambria Math" charset="0"/>
                                </a:rPr>
                              </m:ctrlPr>
                            </m:sSubSupPr>
                            <m:e>
                              <m:r>
                                <a:rPr lang="de-DE" i="1">
                                  <a:latin typeface="Cambria Math" charset="0"/>
                                  <a:ea typeface="Cambria Math" charset="0"/>
                                  <a:cs typeface="Cambria Math" charset="0"/>
                                </a:rPr>
                                <m:t>𝑁</m:t>
                              </m:r>
                            </m:e>
                            <m:sub>
                              <m:r>
                                <a:rPr lang="de-DE" i="1">
                                  <a:latin typeface="Cambria Math" charset="0"/>
                                  <a:ea typeface="Cambria Math" charset="0"/>
                                  <a:cs typeface="Cambria Math" charset="0"/>
                                </a:rPr>
                                <m:t>𝑘</m:t>
                              </m:r>
                            </m:sub>
                            <m:sup>
                              <m:r>
                                <a:rPr lang="de-DE" i="1">
                                  <a:latin typeface="Cambria Math" charset="0"/>
                                  <a:ea typeface="Cambria Math" charset="0"/>
                                  <a:cs typeface="Cambria Math" charset="0"/>
                                </a:rPr>
                                <m:t>¬</m:t>
                              </m:r>
                              <m: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r>
                                <a:rPr lang="de-DE" i="1">
                                  <a:latin typeface="Cambria Math" charset="0"/>
                                  <a:ea typeface="Cambria Math" charset="0"/>
                                  <a:cs typeface="Cambria Math" charset="0"/>
                                </a:rPr>
                                <m:t>𝑛</m:t>
                              </m:r>
                            </m:sup>
                          </m:sSubSup>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𝑊</m:t>
                          </m:r>
                          <m:r>
                            <a:rPr lang="de-DE" b="0" i="1" smtClean="0">
                              <a:latin typeface="Cambria Math" charset="0"/>
                              <a:ea typeface="Cambria Math" charset="0"/>
                              <a:cs typeface="Cambria Math" charset="0"/>
                            </a:rPr>
                            <m:t>𝛽</m:t>
                          </m:r>
                        </m:den>
                      </m:f>
                    </m:oMath>
                  </m:oMathPara>
                </a14:m>
                <a:endParaRPr lang="de-DE" i="1" dirty="0" smtClean="0">
                  <a:latin typeface="Cambria Math" charset="0"/>
                  <a:ea typeface="Cambria Math" charset="0"/>
                  <a:cs typeface="Cambria Math" charset="0"/>
                </a:endParaRPr>
              </a:p>
              <a:p>
                <a:pPr marL="2540000">
                  <a:spcAft>
                    <a:spcPts val="1200"/>
                  </a:spcAft>
                </a:pPr>
                <a14:m>
                  <m:oMathPara xmlns:m="http://schemas.openxmlformats.org/officeDocument/2006/math">
                    <m:oMathParaPr>
                      <m:jc m:val="left"/>
                    </m:oMathParaPr>
                    <m:oMath xmlns:m="http://schemas.openxmlformats.org/officeDocument/2006/math">
                      <m:nary>
                        <m:naryPr>
                          <m:chr m:val="∏"/>
                          <m:supHide m:val="on"/>
                          <m:ctrlPr>
                            <a:rPr lang="bg-BG" i="1" smtClean="0">
                              <a:latin typeface="Cambria Math" charset="0"/>
                              <a:ea typeface="Cambria Math" charset="0"/>
                              <a:cs typeface="Cambria Math" charset="0"/>
                            </a:rPr>
                          </m:ctrlPr>
                        </m:naryPr>
                        <m:sub>
                          <m:sSup>
                            <m:sSupPr>
                              <m:ctrlPr>
                                <a:rPr lang="de-DE" b="0" i="1" smtClean="0">
                                  <a:latin typeface="Cambria Math" charset="0"/>
                                  <a:ea typeface="Cambria Math" charset="0"/>
                                  <a:cs typeface="Cambria Math" charset="0"/>
                                </a:rPr>
                              </m:ctrlPr>
                            </m:sSupPr>
                            <m:e>
                              <m:r>
                                <m:rPr>
                                  <m:brk m:alnAt="7"/>
                                </m:rPr>
                                <a:rPr lang="de-DE" b="0" i="1" smtClean="0">
                                  <a:latin typeface="Cambria Math" charset="0"/>
                                  <a:ea typeface="Cambria Math" charset="0"/>
                                  <a:cs typeface="Cambria Math" charset="0"/>
                                </a:rPr>
                                <m:t>𝑑</m:t>
                              </m:r>
                            </m:e>
                            <m:sup>
                              <m:r>
                                <m:rPr>
                                  <m:brk m:alnAt="7"/>
                                </m:rPr>
                                <a:rPr lang="de-DE" b="0" i="1" smtClean="0">
                                  <a:latin typeface="Cambria Math" charset="0"/>
                                  <a:ea typeface="Cambria Math" charset="0"/>
                                  <a:cs typeface="Cambria Math" charset="0"/>
                                </a:rPr>
                                <m:t>′</m:t>
                              </m:r>
                            </m:sup>
                          </m:sSup>
                          <m:r>
                            <m:rPr>
                              <m:brk m:alnAt="7"/>
                            </m:rP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𝑑</m:t>
                          </m:r>
                          <m:r>
                            <a:rPr lang="de-DE" b="0" i="1" smtClean="0">
                              <a:latin typeface="Cambria Math" charset="0"/>
                              <a:ea typeface="Cambria Math" charset="0"/>
                              <a:cs typeface="Cambria Math" charset="0"/>
                            </a:rPr>
                            <m:t>:</m:t>
                          </m:r>
                          <m:sSub>
                            <m:sSubPr>
                              <m:ctrlPr>
                                <a:rPr lang="de-DE" b="0" i="1" smtClean="0">
                                  <a:latin typeface="Cambria Math" charset="0"/>
                                  <a:ea typeface="Cambria Math" charset="0"/>
                                  <a:cs typeface="Cambria Math" charset="0"/>
                                </a:rPr>
                              </m:ctrlPr>
                            </m:sSubPr>
                            <m:e>
                              <m:r>
                                <m:rPr>
                                  <m:brk m:alnAt="7"/>
                                </m:rPr>
                                <a:rPr lang="de-DE" b="0" i="1" smtClean="0">
                                  <a:latin typeface="Cambria Math" charset="0"/>
                                  <a:ea typeface="Cambria Math" charset="0"/>
                                  <a:cs typeface="Cambria Math" charset="0"/>
                                </a:rPr>
                                <m:t>𝑦</m:t>
                              </m:r>
                            </m:e>
                            <m:sub>
                              <m:r>
                                <m:rPr>
                                  <m:brk m:alnAt="7"/>
                                </m:rPr>
                                <a:rPr lang="de-DE" b="0" i="1" smtClean="0">
                                  <a:latin typeface="Cambria Math" charset="0"/>
                                  <a:ea typeface="Cambria Math" charset="0"/>
                                  <a:cs typeface="Cambria Math" charset="0"/>
                                </a:rPr>
                                <m:t>𝑑</m:t>
                              </m:r>
                              <m:r>
                                <a:rPr lang="de-DE" b="0" i="1" smtClean="0">
                                  <a:latin typeface="Cambria Math" charset="0"/>
                                  <a:ea typeface="Cambria Math" charset="0"/>
                                  <a:cs typeface="Cambria Math" charset="0"/>
                                </a:rPr>
                                <m:t>,</m:t>
                              </m:r>
                              <m:sSup>
                                <m:sSupPr>
                                  <m:ctrlPr>
                                    <a:rPr lang="de-DE" b="0" i="1" smtClean="0">
                                      <a:latin typeface="Cambria Math" charset="0"/>
                                      <a:ea typeface="Cambria Math" charset="0"/>
                                      <a:cs typeface="Cambria Math" charset="0"/>
                                    </a:rPr>
                                  </m:ctrlPr>
                                </m:sSupPr>
                                <m:e>
                                  <m:r>
                                    <m:rPr>
                                      <m:brk m:alnAt="7"/>
                                    </m:rPr>
                                    <a:rPr lang="de-DE" b="0" i="1" smtClean="0">
                                      <a:latin typeface="Cambria Math" charset="0"/>
                                      <a:ea typeface="Cambria Math" charset="0"/>
                                      <a:cs typeface="Cambria Math" charset="0"/>
                                    </a:rPr>
                                    <m:t>𝑑</m:t>
                                  </m:r>
                                </m:e>
                                <m:sup>
                                  <m:r>
                                    <m:rPr>
                                      <m:brk m:alnAt="7"/>
                                    </m:rPr>
                                    <a:rPr lang="de-DE" b="0" i="1" smtClean="0">
                                      <a:latin typeface="Cambria Math" charset="0"/>
                                      <a:ea typeface="Cambria Math" charset="0"/>
                                      <a:cs typeface="Cambria Math" charset="0"/>
                                    </a:rPr>
                                    <m:t>′</m:t>
                                  </m:r>
                                </m:sup>
                              </m:sSup>
                            </m:sub>
                          </m:sSub>
                          <m:r>
                            <m:rPr>
                              <m:brk m:alnAt="7"/>
                            </m:rPr>
                            <a:rPr lang="de-DE" b="0" i="1" smtClean="0">
                              <a:latin typeface="Cambria Math" charset="0"/>
                              <a:ea typeface="Cambria Math" charset="0"/>
                              <a:cs typeface="Cambria Math" charset="0"/>
                            </a:rPr>
                            <m:t>=1</m:t>
                          </m:r>
                        </m:sub>
                        <m:sup/>
                        <m:e>
                          <m:sSub>
                            <m:sSubPr>
                              <m:ctrlPr>
                                <a:rPr lang="de-DE" b="0" i="1" smtClean="0">
                                  <a:latin typeface="Cambria Math" charset="0"/>
                                  <a:ea typeface="Cambria Math" charset="0"/>
                                  <a:cs typeface="Cambria Math" charset="0"/>
                                </a:rPr>
                              </m:ctrlPr>
                            </m:sSubPr>
                            <m:e>
                              <m:r>
                                <a:rPr lang="de-DE" b="0" i="1" smtClean="0">
                                  <a:latin typeface="Cambria Math" charset="0"/>
                                  <a:ea typeface="Cambria Math" charset="0"/>
                                  <a:cs typeface="Cambria Math" charset="0"/>
                                </a:rPr>
                                <m:t>𝜓</m:t>
                              </m:r>
                            </m:e>
                            <m:sub>
                              <m:r>
                                <a:rPr lang="de-DE" b="0" i="1" smtClean="0">
                                  <a:latin typeface="Cambria Math" charset="0"/>
                                  <a:ea typeface="Cambria Math" charset="0"/>
                                  <a:cs typeface="Cambria Math" charset="0"/>
                                </a:rPr>
                                <m:t>𝑒</m:t>
                              </m:r>
                            </m:sub>
                          </m:sSub>
                          <m:d>
                            <m:dPr>
                              <m:ctrlPr>
                                <a:rPr lang="is-IS" b="0" i="1" smtClean="0">
                                  <a:latin typeface="Cambria Math" charset="0"/>
                                  <a:ea typeface="Cambria Math" charset="0"/>
                                  <a:cs typeface="Cambria Math" charset="0"/>
                                </a:rPr>
                              </m:ctrlPr>
                            </m:dPr>
                            <m:e>
                              <m:sSub>
                                <m:sSubPr>
                                  <m:ctrlPr>
                                    <a:rPr lang="de-DE" b="0" i="1" smtClean="0">
                                      <a:latin typeface="Cambria Math" charset="0"/>
                                      <a:ea typeface="Cambria Math" charset="0"/>
                                      <a:cs typeface="Cambria Math" charset="0"/>
                                    </a:rPr>
                                  </m:ctrlPr>
                                </m:sSubPr>
                                <m:e>
                                  <m:r>
                                    <a:rPr lang="de-DE" b="0" i="1" smtClean="0">
                                      <a:latin typeface="Cambria Math" charset="0"/>
                                      <a:ea typeface="Cambria Math" charset="0"/>
                                      <a:cs typeface="Cambria Math" charset="0"/>
                                    </a:rPr>
                                    <m:t>𝑦</m:t>
                                  </m:r>
                                </m:e>
                                <m:sub>
                                  <m:r>
                                    <a:rPr lang="de-DE" b="0" i="1" smtClean="0">
                                      <a:latin typeface="Cambria Math" charset="0"/>
                                      <a:ea typeface="Cambria Math" charset="0"/>
                                      <a:cs typeface="Cambria Math" charset="0"/>
                                    </a:rPr>
                                    <m:t>𝑑</m:t>
                                  </m:r>
                                  <m:r>
                                    <a:rPr lang="de-DE" b="0" i="1" smtClean="0">
                                      <a:latin typeface="Cambria Math" charset="0"/>
                                      <a:ea typeface="Cambria Math" charset="0"/>
                                      <a:cs typeface="Cambria Math" charset="0"/>
                                    </a:rPr>
                                    <m:t>,</m:t>
                                  </m:r>
                                  <m:sSup>
                                    <m:sSupPr>
                                      <m:ctrlPr>
                                        <a:rPr lang="de-DE" b="0" i="1" smtClean="0">
                                          <a:latin typeface="Cambria Math" charset="0"/>
                                          <a:ea typeface="Cambria Math" charset="0"/>
                                          <a:cs typeface="Cambria Math" charset="0"/>
                                        </a:rPr>
                                      </m:ctrlPr>
                                    </m:sSupPr>
                                    <m:e>
                                      <m:r>
                                        <a:rPr lang="de-DE" b="0" i="1" smtClean="0">
                                          <a:latin typeface="Cambria Math" charset="0"/>
                                          <a:ea typeface="Cambria Math" charset="0"/>
                                          <a:cs typeface="Cambria Math" charset="0"/>
                                        </a:rPr>
                                        <m:t>𝑑</m:t>
                                      </m:r>
                                    </m:e>
                                    <m:sup>
                                      <m:r>
                                        <a:rPr lang="de-DE" b="0" i="1" smtClean="0">
                                          <a:latin typeface="Cambria Math" charset="0"/>
                                          <a:ea typeface="Cambria Math" charset="0"/>
                                          <a:cs typeface="Cambria Math" charset="0"/>
                                        </a:rPr>
                                        <m:t>′</m:t>
                                      </m:r>
                                    </m:sup>
                                  </m:sSup>
                                </m:sub>
                              </m:sSub>
                              <m:r>
                                <a:rPr lang="de-DE" b="0" i="1" smtClean="0">
                                  <a:latin typeface="Cambria Math" charset="0"/>
                                  <a:ea typeface="Cambria Math" charset="0"/>
                                  <a:cs typeface="Cambria Math" charset="0"/>
                                </a:rPr>
                                <m:t>=1|</m:t>
                              </m:r>
                              <m:sSub>
                                <m:sSubPr>
                                  <m:ctrlPr>
                                    <a:rPr lang="de-DE" b="0" i="1" smtClean="0">
                                      <a:latin typeface="Cambria Math" charset="0"/>
                                      <a:ea typeface="Cambria Math" charset="0"/>
                                      <a:cs typeface="Cambria Math" charset="0"/>
                                    </a:rPr>
                                  </m:ctrlPr>
                                </m:sSubPr>
                                <m:e>
                                  <m:r>
                                    <a:rPr lang="de-DE" b="1" i="1" smtClean="0">
                                      <a:latin typeface="Cambria Math" charset="0"/>
                                      <a:ea typeface="Cambria Math" charset="0"/>
                                      <a:cs typeface="Cambria Math" charset="0"/>
                                    </a:rPr>
                                    <m:t>𝒛</m:t>
                                  </m:r>
                                </m:e>
                                <m:sub>
                                  <m:r>
                                    <a:rPr lang="de-DE" b="0" i="1" smtClean="0">
                                      <a:latin typeface="Cambria Math" charset="0"/>
                                      <a:ea typeface="Cambria Math" charset="0"/>
                                      <a:cs typeface="Cambria Math" charset="0"/>
                                    </a:rPr>
                                    <m:t>𝑑</m:t>
                                  </m:r>
                                </m:sub>
                              </m:sSub>
                              <m:r>
                                <a:rPr lang="de-DE" b="0" i="1" smtClean="0">
                                  <a:latin typeface="Cambria Math" charset="0"/>
                                  <a:ea typeface="Cambria Math" charset="0"/>
                                  <a:cs typeface="Cambria Math" charset="0"/>
                                </a:rPr>
                                <m:t>,</m:t>
                              </m:r>
                              <m:sSub>
                                <m:sSubPr>
                                  <m:ctrlPr>
                                    <a:rPr lang="de-DE" b="0" i="1" smtClean="0">
                                      <a:latin typeface="Cambria Math" charset="0"/>
                                      <a:ea typeface="Cambria Math" charset="0"/>
                                      <a:cs typeface="Cambria Math" charset="0"/>
                                    </a:rPr>
                                  </m:ctrlPr>
                                </m:sSubPr>
                                <m:e>
                                  <m:r>
                                    <a:rPr lang="de-DE" b="1" i="1" smtClean="0">
                                      <a:latin typeface="Cambria Math" charset="0"/>
                                      <a:ea typeface="Cambria Math" charset="0"/>
                                      <a:cs typeface="Cambria Math" charset="0"/>
                                    </a:rPr>
                                    <m:t>𝒛</m:t>
                                  </m:r>
                                </m:e>
                                <m:sub>
                                  <m:sSup>
                                    <m:sSupPr>
                                      <m:ctrlPr>
                                        <a:rPr lang="de-DE" b="0" i="1" smtClean="0">
                                          <a:latin typeface="Cambria Math" charset="0"/>
                                          <a:ea typeface="Cambria Math" charset="0"/>
                                          <a:cs typeface="Cambria Math" charset="0"/>
                                        </a:rPr>
                                      </m:ctrlPr>
                                    </m:sSupPr>
                                    <m:e>
                                      <m:r>
                                        <a:rPr lang="de-DE" b="0" i="1" smtClean="0">
                                          <a:latin typeface="Cambria Math" charset="0"/>
                                          <a:ea typeface="Cambria Math" charset="0"/>
                                          <a:cs typeface="Cambria Math" charset="0"/>
                                        </a:rPr>
                                        <m:t>𝑑</m:t>
                                      </m:r>
                                    </m:e>
                                    <m:sup>
                                      <m:r>
                                        <a:rPr lang="de-DE" b="0" i="1" smtClean="0">
                                          <a:latin typeface="Cambria Math" charset="0"/>
                                          <a:ea typeface="Cambria Math" charset="0"/>
                                          <a:cs typeface="Cambria Math" charset="0"/>
                                        </a:rPr>
                                        <m:t>′</m:t>
                                      </m:r>
                                    </m:sup>
                                  </m:sSup>
                                </m:sub>
                              </m:sSub>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𝜂</m:t>
                              </m:r>
                            </m:e>
                          </m:d>
                        </m:e>
                      </m:nary>
                    </m:oMath>
                  </m:oMathPara>
                </a14:m>
                <a:endParaRPr lang="de-DE" i="1" dirty="0" smtClean="0">
                  <a:latin typeface="Cambria Math" charset="0"/>
                  <a:ea typeface="Cambria Math" charset="0"/>
                  <a:cs typeface="Cambria Math" charset="0"/>
                </a:endParaRPr>
              </a:p>
              <a:p>
                <a:pPr marL="2540000">
                  <a:spcAft>
                    <a:spcPts val="1200"/>
                  </a:spcAft>
                </a:pPr>
                <a14:m>
                  <m:oMathPara xmlns:m="http://schemas.openxmlformats.org/officeDocument/2006/math">
                    <m:oMathParaPr>
                      <m:jc m:val="left"/>
                    </m:oMathParaPr>
                    <m:oMath xmlns:m="http://schemas.openxmlformats.org/officeDocument/2006/math">
                      <m:nary>
                        <m:naryPr>
                          <m:chr m:val="∏"/>
                          <m:supHide m:val="on"/>
                          <m:ctrlPr>
                            <a:rPr lang="bg-BG" i="1">
                              <a:latin typeface="Cambria Math" charset="0"/>
                              <a:ea typeface="Cambria Math" charset="0"/>
                              <a:cs typeface="Cambria Math" charset="0"/>
                            </a:rPr>
                          </m:ctrlPr>
                        </m:naryPr>
                        <m:sub>
                          <m:sSup>
                            <m:sSupPr>
                              <m:ctrlPr>
                                <a:rPr lang="de-DE" i="1">
                                  <a:latin typeface="Cambria Math" charset="0"/>
                                  <a:ea typeface="Cambria Math" charset="0"/>
                                  <a:cs typeface="Cambria Math" charset="0"/>
                                </a:rPr>
                              </m:ctrlPr>
                            </m:sSupPr>
                            <m:e>
                              <m:r>
                                <m:rPr>
                                  <m:brk m:alnAt="7"/>
                                </m:rPr>
                                <a:rPr lang="de-DE" i="1">
                                  <a:latin typeface="Cambria Math" charset="0"/>
                                  <a:ea typeface="Cambria Math" charset="0"/>
                                  <a:cs typeface="Cambria Math" charset="0"/>
                                </a:rPr>
                                <m:t>𝑑</m:t>
                              </m:r>
                            </m:e>
                            <m:sup>
                              <m:r>
                                <m:rPr>
                                  <m:brk m:alnAt="7"/>
                                </m:rPr>
                                <a:rPr lang="de-DE" i="1">
                                  <a:latin typeface="Cambria Math" charset="0"/>
                                  <a:ea typeface="Cambria Math" charset="0"/>
                                  <a:cs typeface="Cambria Math" charset="0"/>
                                </a:rPr>
                                <m:t>′</m:t>
                              </m:r>
                            </m:sup>
                          </m:sSup>
                          <m:r>
                            <m:rPr>
                              <m:brk m:alnAt="7"/>
                            </m:rPr>
                            <a:rPr lang="de-DE" i="1">
                              <a:latin typeface="Cambria Math" charset="0"/>
                              <a:ea typeface="Cambria Math" charset="0"/>
                              <a:cs typeface="Cambria Math" charset="0"/>
                            </a:rPr>
                            <m:t>≠</m:t>
                          </m:r>
                          <m: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sSub>
                            <m:sSubPr>
                              <m:ctrlPr>
                                <a:rPr lang="de-DE" i="1">
                                  <a:latin typeface="Cambria Math" charset="0"/>
                                  <a:ea typeface="Cambria Math" charset="0"/>
                                  <a:cs typeface="Cambria Math" charset="0"/>
                                </a:rPr>
                              </m:ctrlPr>
                            </m:sSubPr>
                            <m:e>
                              <m:r>
                                <m:rPr>
                                  <m:brk m:alnAt="7"/>
                                </m:rPr>
                                <a:rPr lang="de-DE" i="1">
                                  <a:latin typeface="Cambria Math" charset="0"/>
                                  <a:ea typeface="Cambria Math" charset="0"/>
                                  <a:cs typeface="Cambria Math" charset="0"/>
                                </a:rPr>
                                <m:t>𝑦</m:t>
                              </m:r>
                            </m:e>
                            <m:sub>
                              <m:r>
                                <m:rPr>
                                  <m:brk m:alnAt="7"/>
                                </m:rP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sSup>
                                <m:sSupPr>
                                  <m:ctrlPr>
                                    <a:rPr lang="de-DE" i="1">
                                      <a:latin typeface="Cambria Math" charset="0"/>
                                      <a:ea typeface="Cambria Math" charset="0"/>
                                      <a:cs typeface="Cambria Math" charset="0"/>
                                    </a:rPr>
                                  </m:ctrlPr>
                                </m:sSupPr>
                                <m:e>
                                  <m:r>
                                    <m:rPr>
                                      <m:brk m:alnAt="7"/>
                                    </m:rPr>
                                    <a:rPr lang="de-DE" i="1">
                                      <a:latin typeface="Cambria Math" charset="0"/>
                                      <a:ea typeface="Cambria Math" charset="0"/>
                                      <a:cs typeface="Cambria Math" charset="0"/>
                                    </a:rPr>
                                    <m:t>𝑑</m:t>
                                  </m:r>
                                </m:e>
                                <m:sup>
                                  <m:r>
                                    <m:rPr>
                                      <m:brk m:alnAt="7"/>
                                    </m:rPr>
                                    <a:rPr lang="de-DE" i="1">
                                      <a:latin typeface="Cambria Math" charset="0"/>
                                      <a:ea typeface="Cambria Math" charset="0"/>
                                      <a:cs typeface="Cambria Math" charset="0"/>
                                    </a:rPr>
                                    <m:t>′</m:t>
                                  </m:r>
                                </m:sup>
                              </m:sSup>
                            </m:sub>
                          </m:sSub>
                          <m:r>
                            <m:rPr>
                              <m:brk m:alnAt="7"/>
                            </m:rP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0</m:t>
                          </m:r>
                        </m:sub>
                        <m:sup/>
                        <m:e>
                          <m:sSub>
                            <m:sSubPr>
                              <m:ctrlPr>
                                <a:rPr lang="de-DE" i="1">
                                  <a:latin typeface="Cambria Math" charset="0"/>
                                  <a:ea typeface="Cambria Math" charset="0"/>
                                  <a:cs typeface="Cambria Math" charset="0"/>
                                </a:rPr>
                              </m:ctrlPr>
                            </m:sSubPr>
                            <m:e>
                              <m:r>
                                <a:rPr lang="de-DE" i="1">
                                  <a:latin typeface="Cambria Math" charset="0"/>
                                  <a:ea typeface="Cambria Math" charset="0"/>
                                  <a:cs typeface="Cambria Math" charset="0"/>
                                </a:rPr>
                                <m:t>𝜓</m:t>
                              </m:r>
                            </m:e>
                            <m:sub>
                              <m:r>
                                <a:rPr lang="de-DE" i="1">
                                  <a:latin typeface="Cambria Math" charset="0"/>
                                  <a:ea typeface="Cambria Math" charset="0"/>
                                  <a:cs typeface="Cambria Math" charset="0"/>
                                </a:rPr>
                                <m:t>𝑒</m:t>
                              </m:r>
                            </m:sub>
                          </m:sSub>
                          <m:d>
                            <m:dPr>
                              <m:ctrlPr>
                                <a:rPr lang="is-IS" i="1">
                                  <a:latin typeface="Cambria Math" charset="0"/>
                                  <a:ea typeface="Cambria Math" charset="0"/>
                                  <a:cs typeface="Cambria Math" charset="0"/>
                                </a:rPr>
                              </m:ctrlPr>
                            </m:dPr>
                            <m:e>
                              <m:sSub>
                                <m:sSubPr>
                                  <m:ctrlPr>
                                    <a:rPr lang="de-DE" i="1">
                                      <a:latin typeface="Cambria Math" charset="0"/>
                                      <a:ea typeface="Cambria Math" charset="0"/>
                                      <a:cs typeface="Cambria Math" charset="0"/>
                                    </a:rPr>
                                  </m:ctrlPr>
                                </m:sSubPr>
                                <m:e>
                                  <m:r>
                                    <a:rPr lang="de-DE" i="1">
                                      <a:latin typeface="Cambria Math" charset="0"/>
                                      <a:ea typeface="Cambria Math" charset="0"/>
                                      <a:cs typeface="Cambria Math" charset="0"/>
                                    </a:rPr>
                                    <m:t>𝑦</m:t>
                                  </m:r>
                                </m:e>
                                <m:sub>
                                  <m:r>
                                    <a:rPr lang="de-DE" i="1">
                                      <a:latin typeface="Cambria Math" charset="0"/>
                                      <a:ea typeface="Cambria Math" charset="0"/>
                                      <a:cs typeface="Cambria Math" charset="0"/>
                                    </a:rPr>
                                    <m:t>𝑑</m:t>
                                  </m:r>
                                  <m:r>
                                    <a:rPr lang="de-DE" i="1">
                                      <a:latin typeface="Cambria Math" charset="0"/>
                                      <a:ea typeface="Cambria Math" charset="0"/>
                                      <a:cs typeface="Cambria Math" charset="0"/>
                                    </a:rPr>
                                    <m:t>,</m:t>
                                  </m:r>
                                  <m:sSup>
                                    <m:sSupPr>
                                      <m:ctrlPr>
                                        <a:rPr lang="de-DE" i="1">
                                          <a:latin typeface="Cambria Math" charset="0"/>
                                          <a:ea typeface="Cambria Math" charset="0"/>
                                          <a:cs typeface="Cambria Math" charset="0"/>
                                        </a:rPr>
                                      </m:ctrlPr>
                                    </m:sSupPr>
                                    <m:e>
                                      <m:r>
                                        <a:rPr lang="de-DE" i="1">
                                          <a:latin typeface="Cambria Math" charset="0"/>
                                          <a:ea typeface="Cambria Math" charset="0"/>
                                          <a:cs typeface="Cambria Math" charset="0"/>
                                        </a:rPr>
                                        <m:t>𝑑</m:t>
                                      </m:r>
                                    </m:e>
                                    <m:sup>
                                      <m:r>
                                        <a:rPr lang="de-DE" i="1">
                                          <a:latin typeface="Cambria Math" charset="0"/>
                                          <a:ea typeface="Cambria Math" charset="0"/>
                                          <a:cs typeface="Cambria Math" charset="0"/>
                                        </a:rPr>
                                        <m:t>′</m:t>
                                      </m:r>
                                    </m:sup>
                                  </m:sSup>
                                </m:sub>
                              </m:sSub>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i="1">
                                  <a:latin typeface="Cambria Math" charset="0"/>
                                  <a:ea typeface="Cambria Math" charset="0"/>
                                  <a:cs typeface="Cambria Math" charset="0"/>
                                </a:rPr>
                                <m:t>|</m:t>
                              </m:r>
                              <m:sSub>
                                <m:sSubPr>
                                  <m:ctrlPr>
                                    <a:rPr lang="de-DE" i="1">
                                      <a:latin typeface="Cambria Math" charset="0"/>
                                      <a:ea typeface="Cambria Math" charset="0"/>
                                      <a:cs typeface="Cambria Math" charset="0"/>
                                    </a:rPr>
                                  </m:ctrlPr>
                                </m:sSubPr>
                                <m:e>
                                  <m:r>
                                    <a:rPr lang="de-DE" b="1" i="1">
                                      <a:latin typeface="Cambria Math" charset="0"/>
                                      <a:ea typeface="Cambria Math" charset="0"/>
                                      <a:cs typeface="Cambria Math" charset="0"/>
                                    </a:rPr>
                                    <m:t>𝒛</m:t>
                                  </m:r>
                                </m:e>
                                <m:sub>
                                  <m:r>
                                    <a:rPr lang="de-DE" i="1">
                                      <a:latin typeface="Cambria Math" charset="0"/>
                                      <a:ea typeface="Cambria Math" charset="0"/>
                                      <a:cs typeface="Cambria Math" charset="0"/>
                                    </a:rPr>
                                    <m:t>𝑑</m:t>
                                  </m:r>
                                </m:sub>
                              </m:sSub>
                              <m:r>
                                <a:rPr lang="de-DE" i="1">
                                  <a:latin typeface="Cambria Math" charset="0"/>
                                  <a:ea typeface="Cambria Math" charset="0"/>
                                  <a:cs typeface="Cambria Math" charset="0"/>
                                </a:rPr>
                                <m:t>,</m:t>
                              </m:r>
                              <m:sSub>
                                <m:sSubPr>
                                  <m:ctrlPr>
                                    <a:rPr lang="de-DE" i="1">
                                      <a:latin typeface="Cambria Math" charset="0"/>
                                      <a:ea typeface="Cambria Math" charset="0"/>
                                      <a:cs typeface="Cambria Math" charset="0"/>
                                    </a:rPr>
                                  </m:ctrlPr>
                                </m:sSubPr>
                                <m:e>
                                  <m:r>
                                    <a:rPr lang="de-DE" b="1" i="1">
                                      <a:latin typeface="Cambria Math" charset="0"/>
                                      <a:ea typeface="Cambria Math" charset="0"/>
                                      <a:cs typeface="Cambria Math" charset="0"/>
                                    </a:rPr>
                                    <m:t>𝒛</m:t>
                                  </m:r>
                                </m:e>
                                <m:sub>
                                  <m:sSup>
                                    <m:sSupPr>
                                      <m:ctrlPr>
                                        <a:rPr lang="de-DE" i="1">
                                          <a:latin typeface="Cambria Math" charset="0"/>
                                          <a:ea typeface="Cambria Math" charset="0"/>
                                          <a:cs typeface="Cambria Math" charset="0"/>
                                        </a:rPr>
                                      </m:ctrlPr>
                                    </m:sSupPr>
                                    <m:e>
                                      <m:r>
                                        <a:rPr lang="de-DE" i="1">
                                          <a:latin typeface="Cambria Math" charset="0"/>
                                          <a:ea typeface="Cambria Math" charset="0"/>
                                          <a:cs typeface="Cambria Math" charset="0"/>
                                        </a:rPr>
                                        <m:t>𝑑</m:t>
                                      </m:r>
                                    </m:e>
                                    <m:sup>
                                      <m:r>
                                        <a:rPr lang="de-DE" i="1">
                                          <a:latin typeface="Cambria Math" charset="0"/>
                                          <a:ea typeface="Cambria Math" charset="0"/>
                                          <a:cs typeface="Cambria Math" charset="0"/>
                                        </a:rPr>
                                        <m:t>′</m:t>
                                      </m:r>
                                    </m:sup>
                                  </m:sSup>
                                </m:sub>
                              </m:sSub>
                              <m:r>
                                <a:rPr lang="de-DE" i="1">
                                  <a:latin typeface="Cambria Math" charset="0"/>
                                  <a:ea typeface="Cambria Math" charset="0"/>
                                  <a:cs typeface="Cambria Math" charset="0"/>
                                </a:rPr>
                                <m:t>,</m:t>
                              </m:r>
                              <m:r>
                                <a:rPr lang="de-DE" i="1">
                                  <a:latin typeface="Cambria Math" charset="0"/>
                                  <a:ea typeface="Cambria Math" charset="0"/>
                                  <a:cs typeface="Cambria Math" charset="0"/>
                                </a:rPr>
                                <m:t>𝜂</m:t>
                              </m:r>
                            </m:e>
                          </m:d>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864738" y="1580493"/>
                <a:ext cx="6225037" cy="268131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325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x-none" dirty="0"/>
              <a:t>Approximating the </a:t>
            </a:r>
            <a:r>
              <a:rPr lang="en-US" altLang="x-none" dirty="0" smtClean="0"/>
              <a:t>Non-edges</a:t>
            </a:r>
            <a:endParaRPr lang="en-US" altLang="x-none" dirty="0"/>
          </a:p>
        </p:txBody>
      </p:sp>
      <mc:AlternateContent xmlns:mc="http://schemas.openxmlformats.org/markup-compatibility/2006">
        <mc:Choice xmlns:a14="http://schemas.microsoft.com/office/drawing/2010/main" Requires="a14">
          <p:sp>
            <p:nvSpPr>
              <p:cNvPr id="30723" name="Rectangle 3"/>
              <p:cNvSpPr>
                <a:spLocks noGrp="1" noChangeArrowheads="1"/>
              </p:cNvSpPr>
              <p:nvPr>
                <p:ph idx="1"/>
              </p:nvPr>
            </p:nvSpPr>
            <p:spPr/>
            <p:txBody>
              <a:bodyPr/>
              <a:lstStyle/>
              <a:p>
                <a:pPr marL="609600" indent="-609600">
                  <a:lnSpc>
                    <a:spcPct val="80000"/>
                  </a:lnSpc>
                  <a:buFontTx/>
                  <a:buAutoNum type="arabicPeriod"/>
                </a:pPr>
                <a:r>
                  <a:rPr lang="en-US" altLang="x-none" dirty="0" smtClean="0"/>
                  <a:t>Assume non-edges </a:t>
                </a:r>
                <a:r>
                  <a:rPr lang="en-US" altLang="x-none" dirty="0"/>
                  <a:t>are “missing” and ignore the term entirely (Chang/</a:t>
                </a:r>
                <a:r>
                  <a:rPr lang="en-US" altLang="x-none" dirty="0" err="1"/>
                  <a:t>Blei</a:t>
                </a:r>
                <a:r>
                  <a:rPr lang="en-US" altLang="x-none" dirty="0" smtClean="0"/>
                  <a:t>)</a:t>
                </a:r>
                <a:endParaRPr lang="en-US" altLang="x-none" sz="2600" dirty="0"/>
              </a:p>
              <a:p>
                <a:pPr marL="990600" lvl="1" indent="-533400">
                  <a:lnSpc>
                    <a:spcPct val="80000"/>
                  </a:lnSpc>
                  <a:buFontTx/>
                  <a:buAutoNum type="arabicPeriod"/>
                </a:pPr>
                <a:endParaRPr lang="en-US" altLang="x-none" sz="2600" dirty="0"/>
              </a:p>
              <a:p>
                <a:pPr marL="609600" indent="-609600">
                  <a:lnSpc>
                    <a:spcPct val="80000"/>
                  </a:lnSpc>
                  <a:buFontTx/>
                  <a:buAutoNum type="arabicPeriod"/>
                </a:pPr>
                <a:r>
                  <a:rPr lang="en-US" altLang="x-none" dirty="0"/>
                  <a:t>Make the following fast approximation</a:t>
                </a:r>
                <a:r>
                  <a:rPr lang="en-US" altLang="x-none" dirty="0" smtClean="0"/>
                  <a:t>:</a:t>
                </a:r>
                <a:endParaRPr lang="en-US" altLang="x-none" sz="2600" dirty="0"/>
              </a:p>
              <a:p>
                <a:pPr marL="990600" lvl="1" indent="-533400">
                  <a:lnSpc>
                    <a:spcPct val="80000"/>
                  </a:lnSpc>
                  <a:buFontTx/>
                  <a:buAutoNum type="arabicPeriod"/>
                </a:pPr>
                <a:endParaRPr lang="en-US" altLang="x-none" sz="2600" dirty="0" smtClean="0"/>
              </a:p>
              <a:p>
                <a:pPr marL="990600" lvl="1" indent="-533400">
                  <a:lnSpc>
                    <a:spcPct val="80000"/>
                  </a:lnSpc>
                  <a:buFontTx/>
                  <a:buAutoNum type="arabicPeriod"/>
                </a:pPr>
                <a:endParaRPr lang="en-US" altLang="x-none" sz="2600" dirty="0"/>
              </a:p>
              <a:p>
                <a:pPr marL="990600" lvl="1" indent="-533400">
                  <a:lnSpc>
                    <a:spcPct val="80000"/>
                  </a:lnSpc>
                  <a:buFontTx/>
                  <a:buAutoNum type="arabicPeriod"/>
                </a:pPr>
                <a:endParaRPr lang="en-US" altLang="x-none" sz="2600" dirty="0"/>
              </a:p>
              <a:p>
                <a:pPr marL="609600" indent="-609600">
                  <a:lnSpc>
                    <a:spcPct val="80000"/>
                  </a:lnSpc>
                  <a:buFontTx/>
                  <a:buAutoNum type="arabicPeriod"/>
                </a:pPr>
                <a:r>
                  <a:rPr lang="en-US" altLang="x-none" dirty="0"/>
                  <a:t>Subsample non-edges and exactly calculate the term over subset</a:t>
                </a:r>
                <a:r>
                  <a:rPr lang="en-US" altLang="x-none" dirty="0" smtClean="0"/>
                  <a:t>.</a:t>
                </a:r>
                <a:endParaRPr lang="en-US" altLang="x-none" sz="2600" dirty="0"/>
              </a:p>
              <a:p>
                <a:pPr marL="609600" indent="-609600">
                  <a:lnSpc>
                    <a:spcPct val="80000"/>
                  </a:lnSpc>
                  <a:buFontTx/>
                  <a:buAutoNum type="arabicPeriod"/>
                </a:pPr>
                <a:endParaRPr lang="en-US" altLang="x-none" dirty="0"/>
              </a:p>
              <a:p>
                <a:pPr marL="609600" indent="-609600">
                  <a:lnSpc>
                    <a:spcPct val="80000"/>
                  </a:lnSpc>
                  <a:buFontTx/>
                  <a:buAutoNum type="arabicPeriod"/>
                </a:pPr>
                <a:r>
                  <a:rPr lang="en-US" altLang="x-none" dirty="0"/>
                  <a:t>Subsample non-edges but instead of recalculating statistics for every </a:t>
                </a:r>
                <a14:m>
                  <m:oMath xmlns:m="http://schemas.openxmlformats.org/officeDocument/2006/math">
                    <m:sSub>
                      <m:sSubPr>
                        <m:ctrlPr>
                          <a:rPr lang="de-DE" altLang="x-none" b="0" i="1" dirty="0" smtClean="0">
                            <a:latin typeface="Cambria Math" charset="0"/>
                          </a:rPr>
                        </m:ctrlPr>
                      </m:sSubPr>
                      <m:e>
                        <m:r>
                          <a:rPr lang="en-US" altLang="x-none" i="1" dirty="0" smtClean="0">
                            <a:latin typeface="Cambria Math" charset="0"/>
                          </a:rPr>
                          <m:t>𝑧</m:t>
                        </m:r>
                      </m:e>
                      <m:sub>
                        <m:r>
                          <a:rPr lang="de-DE" altLang="x-none" b="0" i="1" dirty="0" smtClean="0">
                            <a:latin typeface="Cambria Math" charset="0"/>
                          </a:rPr>
                          <m:t>𝑑</m:t>
                        </m:r>
                        <m:r>
                          <a:rPr lang="de-DE" altLang="x-none" b="0" i="1" dirty="0" smtClean="0">
                            <a:latin typeface="Cambria Math" charset="0"/>
                          </a:rPr>
                          <m:t>,</m:t>
                        </m:r>
                        <m:r>
                          <a:rPr lang="de-DE" altLang="x-none" b="0" i="1" dirty="0" smtClean="0">
                            <a:latin typeface="Cambria Math" charset="0"/>
                          </a:rPr>
                          <m:t>𝑛</m:t>
                        </m:r>
                      </m:sub>
                    </m:sSub>
                  </m:oMath>
                </a14:m>
                <a:r>
                  <a:rPr lang="en-US" altLang="x-none" dirty="0"/>
                  <a:t> </a:t>
                </a:r>
                <a:r>
                  <a:rPr lang="en-US" altLang="x-none" i="1" dirty="0"/>
                  <a:t>token</a:t>
                </a:r>
                <a:r>
                  <a:rPr lang="en-US" altLang="x-none" dirty="0"/>
                  <a:t>, calculate statistics </a:t>
                </a:r>
                <a:r>
                  <a:rPr lang="en-US" altLang="x-none" i="1" dirty="0"/>
                  <a:t>once per document</a:t>
                </a:r>
                <a:r>
                  <a:rPr lang="en-US" altLang="x-none" dirty="0"/>
                  <a:t> and </a:t>
                </a:r>
                <a:r>
                  <a:rPr lang="en-US" altLang="x-none" i="1" u="sng" dirty="0"/>
                  <a:t>cache</a:t>
                </a:r>
                <a:r>
                  <a:rPr lang="en-US" altLang="x-none" dirty="0"/>
                  <a:t> them over each Gibbs sweep.</a:t>
                </a:r>
              </a:p>
              <a:p>
                <a:pPr marL="609600" indent="-609600">
                  <a:lnSpc>
                    <a:spcPct val="80000"/>
                  </a:lnSpc>
                  <a:buFontTx/>
                  <a:buNone/>
                </a:pPr>
                <a:endParaRPr lang="en-US" altLang="x-none" sz="1800" dirty="0"/>
              </a:p>
            </p:txBody>
          </p:sp>
        </mc:Choice>
        <mc:Fallback>
          <p:sp>
            <p:nvSpPr>
              <p:cNvPr id="30723" name="Rectangle 3"/>
              <p:cNvSpPr>
                <a:spLocks noGrp="1" noRot="1" noChangeAspect="1" noMove="1" noResize="1" noEditPoints="1" noAdjustHandles="1" noChangeArrowheads="1" noChangeShapeType="1" noTextEdit="1"/>
              </p:cNvSpPr>
              <p:nvPr>
                <p:ph idx="1"/>
              </p:nvPr>
            </p:nvSpPr>
            <p:spPr>
              <a:blipFill rotWithShape="0">
                <a:blip r:embed="rId3"/>
                <a:stretch>
                  <a:fillRect l="-963" t="-2209" r="-741" b="-1472"/>
                </a:stretch>
              </a:blipFill>
            </p:spPr>
            <p:txBody>
              <a:bodyPr/>
              <a:lstStyle/>
              <a:p>
                <a:r>
                  <a:rPr lang="en-US">
                    <a:noFill/>
                  </a:rPr>
                  <a:t> </a:t>
                </a:r>
              </a:p>
            </p:txBody>
          </p:sp>
        </mc:Fallback>
      </mc:AlternateContent>
      <p:sp>
        <p:nvSpPr>
          <p:cNvPr id="5" name="Slide Number Placeholder 5"/>
          <p:cNvSpPr>
            <a:spLocks noGrp="1"/>
          </p:cNvSpPr>
          <p:nvPr>
            <p:ph type="sldNum" sz="quarter" idx="12"/>
          </p:nvPr>
        </p:nvSpPr>
        <p:spPr/>
        <p:txBody>
          <a:bodyPr/>
          <a:lstStyle/>
          <a:p>
            <a:fld id="{21AC9BCD-5E75-CF4B-97AA-D2D7A6F97B25}" type="slidenum">
              <a:rPr lang="en-US" altLang="x-none"/>
              <a:pPr/>
              <a:t>75</a:t>
            </a:fld>
            <a:endParaRPr lang="en-US" altLang="x-none"/>
          </a:p>
        </p:txBody>
      </p:sp>
      <mc:AlternateContent xmlns:mc="http://schemas.openxmlformats.org/markup-compatibility/2006">
        <mc:Choice xmlns:a14="http://schemas.microsoft.com/office/drawing/2010/main" Requires="a14">
          <p:sp>
            <p:nvSpPr>
              <p:cNvPr id="2" name="TextBox 1"/>
              <p:cNvSpPr txBox="1"/>
              <p:nvPr/>
            </p:nvSpPr>
            <p:spPr>
              <a:xfrm>
                <a:off x="1195772" y="2785205"/>
                <a:ext cx="7264809" cy="89620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charset="0"/>
                            </a:rPr>
                          </m:ctrlPr>
                        </m:naryPr>
                        <m:sub>
                          <m:r>
                            <m:rPr>
                              <m:brk m:alnAt="7"/>
                            </m:rPr>
                            <a:rPr lang="de-DE" sz="2400" b="0" i="1" smtClean="0">
                              <a:latin typeface="Cambria Math" charset="0"/>
                            </a:rPr>
                            <m:t>𝑖</m:t>
                          </m:r>
                        </m:sub>
                        <m:sup/>
                        <m:e>
                          <m:d>
                            <m:dPr>
                              <m:ctrlPr>
                                <a:rPr lang="is-IS" sz="2400" i="1" smtClean="0">
                                  <a:latin typeface="Cambria Math" charset="0"/>
                                </a:rPr>
                              </m:ctrlPr>
                            </m:dPr>
                            <m:e>
                              <m:r>
                                <a:rPr lang="de-DE" sz="2400" b="0" i="1" smtClean="0">
                                  <a:latin typeface="Cambria Math" charset="0"/>
                                </a:rPr>
                                <m:t>1−</m:t>
                              </m:r>
                              <m:r>
                                <m:rPr>
                                  <m:sty m:val="p"/>
                                </m:rPr>
                                <a:rPr lang="de-DE" sz="2400" b="0" i="0" smtClean="0">
                                  <a:latin typeface="Cambria Math" charset="0"/>
                                </a:rPr>
                                <m:t>exp</m:t>
                              </m:r>
                              <m:r>
                                <a:rPr lang="de-DE" sz="2400" b="0" i="1" smtClean="0">
                                  <a:latin typeface="Cambria Math" charset="0"/>
                                </a:rPr>
                                <m:t>⁡</m:t>
                              </m:r>
                              <m:d>
                                <m:dPr>
                                  <m:ctrlPr>
                                    <a:rPr lang="is-IS" sz="2400" b="0" i="1" smtClean="0">
                                      <a:latin typeface="Cambria Math" charset="0"/>
                                    </a:rPr>
                                  </m:ctrlPr>
                                </m:dPr>
                                <m:e>
                                  <m:sSub>
                                    <m:sSubPr>
                                      <m:ctrlPr>
                                        <a:rPr lang="de-DE" sz="2400" b="0" i="1" smtClean="0">
                                          <a:latin typeface="Cambria Math" charset="0"/>
                                        </a:rPr>
                                      </m:ctrlPr>
                                    </m:sSubPr>
                                    <m:e>
                                      <m:r>
                                        <a:rPr lang="de-DE" sz="2400" b="0" i="1" smtClean="0">
                                          <a:latin typeface="Cambria Math" charset="0"/>
                                        </a:rPr>
                                        <m:t>𝑐</m:t>
                                      </m:r>
                                    </m:e>
                                    <m:sub>
                                      <m:r>
                                        <a:rPr lang="de-DE" sz="2400" b="0" i="1" smtClean="0">
                                          <a:latin typeface="Cambria Math" charset="0"/>
                                        </a:rPr>
                                        <m:t>𝑖</m:t>
                                      </m:r>
                                    </m:sub>
                                  </m:sSub>
                                </m:e>
                              </m:d>
                            </m:e>
                          </m:d>
                        </m:e>
                      </m:nary>
                      <m:r>
                        <a:rPr lang="en-US" sz="2400" i="1" smtClean="0">
                          <a:latin typeface="Cambria Math" charset="0"/>
                          <a:ea typeface="Cambria Math" charset="0"/>
                          <a:cs typeface="Cambria Math" charset="0"/>
                        </a:rPr>
                        <m:t>≈</m:t>
                      </m:r>
                      <m:sSup>
                        <m:sSupPr>
                          <m:ctrlPr>
                            <a:rPr lang="de-DE" sz="2400" b="0" i="1" smtClean="0">
                              <a:latin typeface="Cambria Math" charset="0"/>
                              <a:ea typeface="Cambria Math" charset="0"/>
                              <a:cs typeface="Cambria Math" charset="0"/>
                            </a:rPr>
                          </m:ctrlPr>
                        </m:sSupPr>
                        <m:e>
                          <m:d>
                            <m:dPr>
                              <m:ctrlPr>
                                <a:rPr lang="is-IS" sz="2400" i="1" smtClean="0">
                                  <a:latin typeface="Cambria Math" charset="0"/>
                                  <a:ea typeface="Cambria Math" charset="0"/>
                                  <a:cs typeface="Cambria Math" charset="0"/>
                                </a:rPr>
                              </m:ctrlPr>
                            </m:dPr>
                            <m:e>
                              <m:r>
                                <a:rPr lang="de-DE" sz="2400" b="0" i="1" smtClean="0">
                                  <a:latin typeface="Cambria Math" charset="0"/>
                                  <a:ea typeface="Cambria Math" charset="0"/>
                                  <a:cs typeface="Cambria Math" charset="0"/>
                                </a:rPr>
                                <m:t>1−</m:t>
                              </m:r>
                              <m:func>
                                <m:funcPr>
                                  <m:ctrlPr>
                                    <a:rPr lang="de-DE" sz="2400" b="0" i="1" smtClean="0">
                                      <a:latin typeface="Cambria Math" charset="0"/>
                                      <a:ea typeface="Cambria Math" charset="0"/>
                                      <a:cs typeface="Cambria Math" charset="0"/>
                                    </a:rPr>
                                  </m:ctrlPr>
                                </m:funcPr>
                                <m:fName>
                                  <m:r>
                                    <m:rPr>
                                      <m:sty m:val="p"/>
                                    </m:rPr>
                                    <a:rPr lang="de-DE" sz="2400" b="0" i="0" smtClean="0">
                                      <a:latin typeface="Cambria Math" charset="0"/>
                                      <a:ea typeface="Cambria Math" charset="0"/>
                                      <a:cs typeface="Cambria Math" charset="0"/>
                                    </a:rPr>
                                    <m:t>exp</m:t>
                                  </m:r>
                                </m:fName>
                                <m:e>
                                  <m:d>
                                    <m:dPr>
                                      <m:ctrlPr>
                                        <a:rPr lang="is-IS" sz="2400" b="0" i="1" smtClean="0">
                                          <a:latin typeface="Cambria Math" charset="0"/>
                                          <a:ea typeface="Cambria Math" charset="0"/>
                                          <a:cs typeface="Cambria Math" charset="0"/>
                                        </a:rPr>
                                      </m:ctrlPr>
                                    </m:dPr>
                                    <m:e>
                                      <m:sSub>
                                        <m:sSubPr>
                                          <m:ctrlPr>
                                            <a:rPr lang="de-DE" sz="2400" b="0" i="1" smtClean="0">
                                              <a:latin typeface="Cambria Math" charset="0"/>
                                              <a:ea typeface="Cambria Math" charset="0"/>
                                              <a:cs typeface="Cambria Math" charset="0"/>
                                            </a:rPr>
                                          </m:ctrlPr>
                                        </m:sSubPr>
                                        <m:e>
                                          <m:acc>
                                            <m:accPr>
                                              <m:chr m:val="̅"/>
                                              <m:ctrlPr>
                                                <a:rPr lang="de-DE" sz="2400" b="0" i="1" smtClean="0">
                                                  <a:latin typeface="Cambria Math" charset="0"/>
                                                  <a:ea typeface="Cambria Math" charset="0"/>
                                                  <a:cs typeface="Cambria Math" charset="0"/>
                                                </a:rPr>
                                              </m:ctrlPr>
                                            </m:accPr>
                                            <m:e>
                                              <m:r>
                                                <a:rPr lang="de-DE" sz="2400" b="0" i="1" smtClean="0">
                                                  <a:latin typeface="Cambria Math" charset="0"/>
                                                  <a:ea typeface="Cambria Math" charset="0"/>
                                                  <a:cs typeface="Cambria Math" charset="0"/>
                                                </a:rPr>
                                                <m:t>𝑐</m:t>
                                              </m:r>
                                            </m:e>
                                          </m:acc>
                                        </m:e>
                                        <m:sub>
                                          <m:r>
                                            <a:rPr lang="de-DE" sz="2400" b="0" i="1" smtClean="0">
                                              <a:latin typeface="Cambria Math" charset="0"/>
                                              <a:ea typeface="Cambria Math" charset="0"/>
                                              <a:cs typeface="Cambria Math" charset="0"/>
                                            </a:rPr>
                                            <m:t>𝑖</m:t>
                                          </m:r>
                                        </m:sub>
                                      </m:sSub>
                                    </m:e>
                                  </m:d>
                                </m:e>
                              </m:func>
                            </m:e>
                          </m:d>
                        </m:e>
                        <m:sup>
                          <m:r>
                            <a:rPr lang="de-DE" sz="2400" b="0" i="1" smtClean="0">
                              <a:latin typeface="Cambria Math" charset="0"/>
                              <a:ea typeface="Cambria Math" charset="0"/>
                              <a:cs typeface="Cambria Math" charset="0"/>
                            </a:rPr>
                            <m:t>𝑁</m:t>
                          </m:r>
                        </m:sup>
                      </m:sSup>
                      <m:r>
                        <a:rPr lang="de-DE" sz="2400" b="0" i="1" smtClean="0">
                          <a:latin typeface="Cambria Math" charset="0"/>
                          <a:ea typeface="Cambria Math" charset="0"/>
                          <a:cs typeface="Cambria Math" charset="0"/>
                        </a:rPr>
                        <m:t>, </m:t>
                      </m:r>
                      <m:r>
                        <m:rPr>
                          <m:nor/>
                        </m:rPr>
                        <a:rPr lang="de-DE" sz="2400" b="0" i="0" smtClean="0">
                          <a:latin typeface="Cambria Math" charset="0"/>
                          <a:ea typeface="Cambria Math" charset="0"/>
                          <a:cs typeface="Cambria Math" charset="0"/>
                        </a:rPr>
                        <m:t>where</m:t>
                      </m:r>
                      <m:r>
                        <m:rPr>
                          <m:nor/>
                        </m:rPr>
                        <a:rPr lang="de-DE" sz="2400" b="0" i="0" smtClean="0">
                          <a:latin typeface="Cambria Math" charset="0"/>
                          <a:ea typeface="Cambria Math" charset="0"/>
                          <a:cs typeface="Cambria Math" charset="0"/>
                        </a:rPr>
                        <m:t> </m:t>
                      </m:r>
                      <m:sSub>
                        <m:sSubPr>
                          <m:ctrlPr>
                            <a:rPr lang="de-DE" sz="2400" i="1">
                              <a:latin typeface="Cambria Math" charset="0"/>
                              <a:ea typeface="Cambria Math" charset="0"/>
                              <a:cs typeface="Cambria Math" charset="0"/>
                            </a:rPr>
                          </m:ctrlPr>
                        </m:sSubPr>
                        <m:e>
                          <m:acc>
                            <m:accPr>
                              <m:chr m:val="̅"/>
                              <m:ctrlPr>
                                <a:rPr lang="de-DE" sz="2400" i="1">
                                  <a:latin typeface="Cambria Math" charset="0"/>
                                  <a:ea typeface="Cambria Math" charset="0"/>
                                  <a:cs typeface="Cambria Math" charset="0"/>
                                </a:rPr>
                              </m:ctrlPr>
                            </m:accPr>
                            <m:e>
                              <m:r>
                                <a:rPr lang="de-DE" sz="2400" i="1" smtClean="0">
                                  <a:latin typeface="Cambria Math" charset="0"/>
                                  <a:ea typeface="Cambria Math" charset="0"/>
                                  <a:cs typeface="Cambria Math" charset="0"/>
                                </a:rPr>
                                <m:t>𝑐</m:t>
                              </m:r>
                            </m:e>
                          </m:acc>
                        </m:e>
                        <m:sub>
                          <m:r>
                            <a:rPr lang="de-DE" sz="2400" b="0" i="1" smtClean="0">
                              <a:latin typeface="Cambria Math" charset="0"/>
                              <a:ea typeface="Cambria Math" charset="0"/>
                              <a:cs typeface="Cambria Math" charset="0"/>
                            </a:rPr>
                            <m:t>𝑖</m:t>
                          </m:r>
                        </m:sub>
                      </m:sSub>
                      <m:r>
                        <a:rPr lang="de-DE" sz="2400" b="0" i="1" smtClean="0">
                          <a:latin typeface="Cambria Math" charset="0"/>
                          <a:ea typeface="Cambria Math" charset="0"/>
                          <a:cs typeface="Cambria Math" charset="0"/>
                        </a:rPr>
                        <m:t>= </m:t>
                      </m:r>
                      <m:f>
                        <m:fPr>
                          <m:ctrlPr>
                            <a:rPr lang="bg-BG" sz="2400" b="0" i="1" smtClean="0">
                              <a:latin typeface="Cambria Math" charset="0"/>
                              <a:ea typeface="Cambria Math" charset="0"/>
                              <a:cs typeface="Cambria Math" charset="0"/>
                            </a:rPr>
                          </m:ctrlPr>
                        </m:fPr>
                        <m:num>
                          <m:r>
                            <a:rPr lang="de-DE" sz="2400" b="0" i="1" smtClean="0">
                              <a:latin typeface="Cambria Math" charset="0"/>
                              <a:ea typeface="Cambria Math" charset="0"/>
                              <a:cs typeface="Cambria Math" charset="0"/>
                            </a:rPr>
                            <m:t>1</m:t>
                          </m:r>
                        </m:num>
                        <m:den>
                          <m:r>
                            <a:rPr lang="de-DE" sz="2400" b="0" i="1" smtClean="0">
                              <a:latin typeface="Cambria Math" charset="0"/>
                              <a:ea typeface="Cambria Math" charset="0"/>
                              <a:cs typeface="Cambria Math" charset="0"/>
                            </a:rPr>
                            <m:t>𝑁</m:t>
                          </m:r>
                        </m:den>
                      </m:f>
                      <m:nary>
                        <m:naryPr>
                          <m:chr m:val="∑"/>
                          <m:supHide m:val="on"/>
                          <m:ctrlPr>
                            <a:rPr lang="bg-BG" sz="2400" b="0" i="1" smtClean="0">
                              <a:latin typeface="Cambria Math" charset="0"/>
                              <a:ea typeface="Cambria Math" charset="0"/>
                              <a:cs typeface="Cambria Math" charset="0"/>
                            </a:rPr>
                          </m:ctrlPr>
                        </m:naryPr>
                        <m:sub>
                          <m:r>
                            <m:rPr>
                              <m:brk m:alnAt="7"/>
                            </m:rPr>
                            <a:rPr lang="de-DE" sz="2400" b="0" i="1" smtClean="0">
                              <a:latin typeface="Cambria Math" charset="0"/>
                              <a:ea typeface="Cambria Math" charset="0"/>
                              <a:cs typeface="Cambria Math" charset="0"/>
                            </a:rPr>
                            <m:t>𝑖</m:t>
                          </m:r>
                        </m:sub>
                        <m:sup/>
                        <m:e>
                          <m:sSub>
                            <m:sSubPr>
                              <m:ctrlPr>
                                <a:rPr lang="de-DE" sz="2400" b="0" i="1" smtClean="0">
                                  <a:latin typeface="Cambria Math" charset="0"/>
                                  <a:ea typeface="Cambria Math" charset="0"/>
                                  <a:cs typeface="Cambria Math" charset="0"/>
                                </a:rPr>
                              </m:ctrlPr>
                            </m:sSubPr>
                            <m:e>
                              <m:r>
                                <a:rPr lang="de-DE" sz="2400" b="0" i="1" smtClean="0">
                                  <a:latin typeface="Cambria Math" charset="0"/>
                                  <a:ea typeface="Cambria Math" charset="0"/>
                                  <a:cs typeface="Cambria Math" charset="0"/>
                                </a:rPr>
                                <m:t>𝑐</m:t>
                              </m:r>
                            </m:e>
                            <m:sub>
                              <m:r>
                                <a:rPr lang="de-DE" sz="2400" b="0" i="1" smtClean="0">
                                  <a:latin typeface="Cambria Math" charset="0"/>
                                  <a:ea typeface="Cambria Math" charset="0"/>
                                  <a:cs typeface="Cambria Math" charset="0"/>
                                </a:rPr>
                                <m:t>𝑖</m:t>
                              </m:r>
                            </m:sub>
                          </m:sSub>
                        </m:e>
                      </m:nary>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195772" y="2785205"/>
                <a:ext cx="7264809" cy="89620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512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B19EE84-957C-4B44-B350-2836430AB9DD}" type="slidenum">
              <a:rPr lang="en-US" altLang="x-none"/>
              <a:pPr/>
              <a:t>76</a:t>
            </a:fld>
            <a:endParaRPr lang="en-US" altLang="x-none"/>
          </a:p>
        </p:txBody>
      </p:sp>
      <p:sp>
        <p:nvSpPr>
          <p:cNvPr id="70658" name="Rectangle 2"/>
          <p:cNvSpPr>
            <a:spLocks noGrp="1" noChangeArrowheads="1"/>
          </p:cNvSpPr>
          <p:nvPr>
            <p:ph type="title"/>
          </p:nvPr>
        </p:nvSpPr>
        <p:spPr/>
        <p:txBody>
          <a:bodyPr/>
          <a:lstStyle/>
          <a:p>
            <a:r>
              <a:rPr lang="en-US" altLang="x-none"/>
              <a:t>Variational inference</a:t>
            </a:r>
          </a:p>
        </p:txBody>
      </p:sp>
      <p:sp>
        <p:nvSpPr>
          <p:cNvPr id="70659" name="Rectangle 3"/>
          <p:cNvSpPr>
            <a:spLocks noGrp="1" noChangeArrowheads="1"/>
          </p:cNvSpPr>
          <p:nvPr>
            <p:ph type="body" idx="1"/>
          </p:nvPr>
        </p:nvSpPr>
        <p:spPr/>
        <p:txBody>
          <a:bodyPr/>
          <a:lstStyle/>
          <a:p>
            <a:r>
              <a:rPr lang="en-US" altLang="x-none" sz="1800"/>
              <a:t>Minimize Kullback-Leibler (KL) divergence between true posterior and “variational” posterior (equivalent to maximizing “evidence lower bound”):</a:t>
            </a:r>
          </a:p>
          <a:p>
            <a:endParaRPr lang="en-US" altLang="x-none" sz="1800"/>
          </a:p>
          <a:p>
            <a:endParaRPr lang="en-US" altLang="x-none" sz="1800"/>
          </a:p>
          <a:p>
            <a:endParaRPr lang="en-US" altLang="x-none" sz="1800"/>
          </a:p>
          <a:p>
            <a:endParaRPr lang="en-US" altLang="x-none" sz="1800"/>
          </a:p>
          <a:p>
            <a:endParaRPr lang="en-US" altLang="x-none" sz="1800"/>
          </a:p>
          <a:p>
            <a:endParaRPr lang="en-US" altLang="x-none" sz="1800"/>
          </a:p>
          <a:p>
            <a:endParaRPr lang="en-US" altLang="x-none" sz="1800"/>
          </a:p>
          <a:p>
            <a:endParaRPr lang="en-US" altLang="x-none" sz="1800"/>
          </a:p>
          <a:p>
            <a:r>
              <a:rPr lang="en-US" altLang="x-none" sz="1800"/>
              <a:t>Typically we use a factorized variational posterior for computational reasons:</a:t>
            </a:r>
          </a:p>
          <a:p>
            <a:endParaRPr lang="en-US" altLang="x-none" sz="1800"/>
          </a:p>
          <a:p>
            <a:pPr>
              <a:buFontTx/>
              <a:buNone/>
            </a:pPr>
            <a:endParaRPr lang="en-US" altLang="x-none" sz="180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554288"/>
            <a:ext cx="6229350"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661" name="Oval 5"/>
          <p:cNvSpPr>
            <a:spLocks noChangeArrowheads="1"/>
          </p:cNvSpPr>
          <p:nvPr/>
        </p:nvSpPr>
        <p:spPr bwMode="auto">
          <a:xfrm>
            <a:off x="2257425" y="3343275"/>
            <a:ext cx="495300" cy="476250"/>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2" name="Text Box 6"/>
          <p:cNvSpPr txBox="1">
            <a:spLocks noChangeArrowheads="1"/>
          </p:cNvSpPr>
          <p:nvPr/>
        </p:nvSpPr>
        <p:spPr bwMode="auto">
          <a:xfrm>
            <a:off x="488950" y="3409950"/>
            <a:ext cx="16748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solidFill>
                  <a:srgbClr val="FF0000"/>
                </a:solidFill>
                <a:latin typeface="Franklin Gothic Book" charset="0"/>
              </a:rPr>
              <a:t>Jensen’s inequality.</a:t>
            </a:r>
          </a:p>
          <a:p>
            <a:r>
              <a:rPr lang="en-US" altLang="x-none" sz="1400" b="0">
                <a:solidFill>
                  <a:srgbClr val="FF0000"/>
                </a:solidFill>
                <a:latin typeface="Franklin Gothic Book" charset="0"/>
              </a:rPr>
              <a:t>Gap = KL [</a:t>
            </a:r>
            <a:r>
              <a:rPr lang="en-US" altLang="x-none" sz="1400" b="0" i="1">
                <a:solidFill>
                  <a:srgbClr val="FF0000"/>
                </a:solidFill>
                <a:latin typeface="Franklin Gothic Book" charset="0"/>
              </a:rPr>
              <a:t>q</a:t>
            </a:r>
            <a:r>
              <a:rPr lang="en-US" altLang="x-none" sz="1400" b="0">
                <a:solidFill>
                  <a:srgbClr val="FF0000"/>
                </a:solidFill>
                <a:latin typeface="Franklin Gothic Book" charset="0"/>
              </a:rPr>
              <a:t>, </a:t>
            </a:r>
            <a:r>
              <a:rPr lang="en-US" altLang="x-none" sz="1400" b="0" i="1">
                <a:solidFill>
                  <a:srgbClr val="FF0000"/>
                </a:solidFill>
                <a:latin typeface="Franklin Gothic Book" charset="0"/>
              </a:rPr>
              <a:t>p(h|y)</a:t>
            </a:r>
            <a:r>
              <a:rPr lang="en-US" altLang="x-none" sz="1400" b="0">
                <a:solidFill>
                  <a:srgbClr val="FF0000"/>
                </a:solidFill>
                <a:latin typeface="Franklin Gothic Book" charset="0"/>
              </a:rPr>
              <a:t>]</a:t>
            </a:r>
          </a:p>
        </p:txBody>
      </p:sp>
      <p:sp>
        <p:nvSpPr>
          <p:cNvPr id="70663" name="Text Box 7"/>
          <p:cNvSpPr txBox="1">
            <a:spLocks noChangeArrowheads="1"/>
          </p:cNvSpPr>
          <p:nvPr/>
        </p:nvSpPr>
        <p:spPr bwMode="auto">
          <a:xfrm>
            <a:off x="2346325" y="4078288"/>
            <a:ext cx="5734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0">
                <a:solidFill>
                  <a:schemeClr val="accent2"/>
                </a:solidFill>
              </a:rPr>
              <a:t>By maximizing this lower bound, we are implicitly minimizing KL (q, p)</a:t>
            </a:r>
          </a:p>
        </p:txBody>
      </p:sp>
      <p:pic>
        <p:nvPicPr>
          <p:cNvPr id="706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5311775"/>
            <a:ext cx="2047875"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69756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DBC7500-E1D8-7845-836F-1D1308896FBB}" type="slidenum">
              <a:rPr lang="en-US" altLang="x-none"/>
              <a:pPr/>
              <a:t>77</a:t>
            </a:fld>
            <a:endParaRPr lang="en-US" altLang="x-none"/>
          </a:p>
        </p:txBody>
      </p:sp>
      <p:sp>
        <p:nvSpPr>
          <p:cNvPr id="101378" name="Rectangle 2"/>
          <p:cNvSpPr>
            <a:spLocks noGrp="1" noChangeArrowheads="1"/>
          </p:cNvSpPr>
          <p:nvPr>
            <p:ph type="title"/>
          </p:nvPr>
        </p:nvSpPr>
        <p:spPr/>
        <p:txBody>
          <a:bodyPr/>
          <a:lstStyle/>
          <a:p>
            <a:r>
              <a:rPr lang="en-US" altLang="x-none" sz="4000"/>
              <a:t>CVB0 inference for topic models</a:t>
            </a:r>
            <a:br>
              <a:rPr lang="en-US" altLang="x-none" sz="4000"/>
            </a:br>
            <a:r>
              <a:rPr lang="en-US" altLang="x-none" sz="1600"/>
              <a:t>[Asuncion, Welling, Smyth, Teh, 2009]</a:t>
            </a:r>
            <a:endParaRPr lang="en-US" altLang="x-none" sz="2800"/>
          </a:p>
        </p:txBody>
      </p:sp>
      <p:sp>
        <p:nvSpPr>
          <p:cNvPr id="101379" name="Rectangle 3"/>
          <p:cNvSpPr>
            <a:spLocks noGrp="1" noChangeArrowheads="1"/>
          </p:cNvSpPr>
          <p:nvPr>
            <p:ph type="body" idx="1"/>
          </p:nvPr>
        </p:nvSpPr>
        <p:spPr>
          <a:xfrm>
            <a:off x="457200" y="1657350"/>
            <a:ext cx="8229600" cy="3954463"/>
          </a:xfrm>
        </p:spPr>
        <p:txBody>
          <a:bodyPr/>
          <a:lstStyle/>
          <a:p>
            <a:pPr>
              <a:lnSpc>
                <a:spcPct val="90000"/>
              </a:lnSpc>
            </a:pPr>
            <a:r>
              <a:rPr lang="en-US" altLang="x-none" sz="2000"/>
              <a:t>Collapsed Gibbs sampling:</a:t>
            </a:r>
          </a:p>
          <a:p>
            <a:pPr lvl="1">
              <a:lnSpc>
                <a:spcPct val="90000"/>
              </a:lnSpc>
              <a:buFontTx/>
              <a:buNone/>
            </a:pPr>
            <a:r>
              <a:rPr lang="en-US" altLang="x-none" sz="2000"/>
              <a:t>			</a:t>
            </a:r>
          </a:p>
          <a:p>
            <a:pPr lvl="1">
              <a:lnSpc>
                <a:spcPct val="90000"/>
              </a:lnSpc>
              <a:buFontTx/>
              <a:buNone/>
            </a:pPr>
            <a:endParaRPr lang="en-US" altLang="x-none" sz="1400"/>
          </a:p>
          <a:p>
            <a:pPr lvl="1">
              <a:lnSpc>
                <a:spcPct val="90000"/>
              </a:lnSpc>
              <a:buFontTx/>
              <a:buNone/>
            </a:pPr>
            <a:endParaRPr lang="en-US" altLang="x-none" sz="1400"/>
          </a:p>
          <a:p>
            <a:pPr>
              <a:lnSpc>
                <a:spcPct val="90000"/>
              </a:lnSpc>
            </a:pPr>
            <a:r>
              <a:rPr lang="en-US" altLang="x-none" sz="2000"/>
              <a:t>Collapsed variational inference (0</a:t>
            </a:r>
            <a:r>
              <a:rPr lang="en-US" altLang="x-none" sz="2000" baseline="30000"/>
              <a:t>th</a:t>
            </a:r>
            <a:r>
              <a:rPr lang="en-US" altLang="x-none" sz="2000"/>
              <a:t>-order approx):</a:t>
            </a:r>
          </a:p>
          <a:p>
            <a:pPr>
              <a:lnSpc>
                <a:spcPct val="90000"/>
              </a:lnSpc>
            </a:pPr>
            <a:endParaRPr lang="en-US" altLang="x-none" sz="2000"/>
          </a:p>
          <a:p>
            <a:pPr>
              <a:lnSpc>
                <a:spcPct val="90000"/>
              </a:lnSpc>
            </a:pPr>
            <a:endParaRPr lang="en-US" altLang="x-none" sz="2000"/>
          </a:p>
          <a:p>
            <a:pPr>
              <a:lnSpc>
                <a:spcPct val="90000"/>
              </a:lnSpc>
            </a:pPr>
            <a:endParaRPr lang="en-US" altLang="x-none" sz="2000"/>
          </a:p>
          <a:p>
            <a:pPr>
              <a:lnSpc>
                <a:spcPct val="90000"/>
              </a:lnSpc>
            </a:pPr>
            <a:endParaRPr lang="en-US" altLang="x-none" sz="2000"/>
          </a:p>
          <a:p>
            <a:pPr>
              <a:lnSpc>
                <a:spcPct val="90000"/>
              </a:lnSpc>
            </a:pPr>
            <a:r>
              <a:rPr lang="en-US" altLang="x-none" sz="2000"/>
              <a:t>Statistics affected by q(z</a:t>
            </a:r>
            <a:r>
              <a:rPr lang="en-US" altLang="x-none" sz="2000" baseline="-25000"/>
              <a:t>id</a:t>
            </a:r>
            <a:r>
              <a:rPr lang="en-US" altLang="x-none" sz="2000"/>
              <a:t>):</a:t>
            </a:r>
          </a:p>
          <a:p>
            <a:pPr lvl="1">
              <a:lnSpc>
                <a:spcPct val="90000"/>
              </a:lnSpc>
            </a:pPr>
            <a:endParaRPr lang="en-US" altLang="x-none" sz="1800"/>
          </a:p>
          <a:p>
            <a:pPr lvl="1">
              <a:lnSpc>
                <a:spcPct val="90000"/>
              </a:lnSpc>
            </a:pPr>
            <a:r>
              <a:rPr lang="en-US" altLang="x-none" sz="1800"/>
              <a:t>Counts in LDA term:</a:t>
            </a:r>
          </a:p>
          <a:p>
            <a:pPr lvl="1">
              <a:lnSpc>
                <a:spcPct val="90000"/>
              </a:lnSpc>
            </a:pPr>
            <a:endParaRPr lang="en-US" altLang="x-none" sz="1800"/>
          </a:p>
          <a:p>
            <a:pPr lvl="1">
              <a:lnSpc>
                <a:spcPct val="90000"/>
              </a:lnSpc>
            </a:pPr>
            <a:r>
              <a:rPr lang="en-US" altLang="x-none" sz="1800"/>
              <a:t>Counts in Hadamard product:</a:t>
            </a:r>
            <a:endParaRPr lang="en-US" altLang="x-none" sz="2000"/>
          </a:p>
          <a:p>
            <a:pPr lvl="1">
              <a:lnSpc>
                <a:spcPct val="90000"/>
              </a:lnSpc>
              <a:buFontTx/>
              <a:buNone/>
            </a:pPr>
            <a:endParaRPr lang="en-US" altLang="x-none" sz="2400" baseline="-25000"/>
          </a:p>
        </p:txBody>
      </p:sp>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l="9589" r="10959" b="-3571"/>
          <a:stretch>
            <a:fillRect/>
          </a:stretch>
        </p:blipFill>
        <p:spPr bwMode="auto">
          <a:xfrm>
            <a:off x="1776413" y="2152650"/>
            <a:ext cx="2514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1381" name="Picture 5"/>
          <p:cNvPicPr>
            <a:picLocks noChangeAspect="1" noChangeArrowheads="1"/>
          </p:cNvPicPr>
          <p:nvPr/>
        </p:nvPicPr>
        <p:blipFill>
          <a:blip r:embed="rId4">
            <a:extLst>
              <a:ext uri="{28A0092B-C50C-407E-A947-70E740481C1C}">
                <a14:useLocalDpi xmlns:a14="http://schemas.microsoft.com/office/drawing/2010/main" val="0"/>
              </a:ext>
            </a:extLst>
          </a:blip>
          <a:srcRect l="8391" r="10103" b="-3572"/>
          <a:stretch>
            <a:fillRect/>
          </a:stretch>
        </p:blipFill>
        <p:spPr bwMode="auto">
          <a:xfrm>
            <a:off x="1704975" y="3419475"/>
            <a:ext cx="29527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1382" name="Text Box 6"/>
          <p:cNvSpPr txBox="1">
            <a:spLocks noChangeArrowheads="1"/>
          </p:cNvSpPr>
          <p:nvPr/>
        </p:nvSpPr>
        <p:spPr bwMode="auto">
          <a:xfrm>
            <a:off x="5146675" y="3294063"/>
            <a:ext cx="3084513" cy="7397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ltLang="x-none" sz="1400" b="0">
                <a:solidFill>
                  <a:schemeClr val="accent2"/>
                </a:solidFill>
                <a:latin typeface="Franklin Gothic Book" charset="0"/>
              </a:rPr>
              <a:t>“Soft” Gibbs update</a:t>
            </a:r>
          </a:p>
          <a:p>
            <a:pPr>
              <a:buFontTx/>
              <a:buChar char="•"/>
            </a:pPr>
            <a:r>
              <a:rPr lang="en-US" altLang="x-none" sz="1400" b="0">
                <a:solidFill>
                  <a:schemeClr val="accent2"/>
                </a:solidFill>
                <a:latin typeface="Franklin Gothic Book" charset="0"/>
              </a:rPr>
              <a:t> Deterministic</a:t>
            </a:r>
          </a:p>
          <a:p>
            <a:pPr>
              <a:buFontTx/>
              <a:buChar char="•"/>
            </a:pPr>
            <a:r>
              <a:rPr lang="en-US" altLang="x-none" sz="1400" b="0">
                <a:solidFill>
                  <a:schemeClr val="accent2"/>
                </a:solidFill>
                <a:latin typeface="Franklin Gothic Book" charset="0"/>
              </a:rPr>
              <a:t> Very similar to ML/MAP estimation</a:t>
            </a:r>
          </a:p>
        </p:txBody>
      </p:sp>
      <p:pic>
        <p:nvPicPr>
          <p:cNvPr id="101383" name="Picture 7"/>
          <p:cNvPicPr>
            <a:picLocks noChangeAspect="1" noChangeArrowheads="1"/>
          </p:cNvPicPr>
          <p:nvPr/>
        </p:nvPicPr>
        <p:blipFill>
          <a:blip r:embed="rId5">
            <a:extLst>
              <a:ext uri="{28A0092B-C50C-407E-A947-70E740481C1C}">
                <a14:useLocalDpi xmlns:a14="http://schemas.microsoft.com/office/drawing/2010/main" val="0"/>
              </a:ext>
            </a:extLst>
          </a:blip>
          <a:srcRect l="40955" t="-471" r="13730" b="66876"/>
          <a:stretch>
            <a:fillRect/>
          </a:stretch>
        </p:blipFill>
        <p:spPr bwMode="auto">
          <a:xfrm>
            <a:off x="3397250" y="5026025"/>
            <a:ext cx="2154238"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1385" name="Picture 9"/>
          <p:cNvPicPr>
            <a:picLocks noChangeAspect="1" noChangeArrowheads="1"/>
          </p:cNvPicPr>
          <p:nvPr/>
        </p:nvPicPr>
        <p:blipFill>
          <a:blip r:embed="rId6">
            <a:extLst>
              <a:ext uri="{28A0092B-C50C-407E-A947-70E740481C1C}">
                <a14:useLocalDpi xmlns:a14="http://schemas.microsoft.com/office/drawing/2010/main" val="0"/>
              </a:ext>
            </a:extLst>
          </a:blip>
          <a:srcRect l="9363" r="11354" b="-800"/>
          <a:stretch>
            <a:fillRect/>
          </a:stretch>
        </p:blipFill>
        <p:spPr bwMode="auto">
          <a:xfrm>
            <a:off x="4333875" y="5691188"/>
            <a:ext cx="160972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60026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6553200" y="6245225"/>
            <a:ext cx="2133600" cy="476250"/>
          </a:xfrm>
          <a:prstGeom prst="rect">
            <a:avLst/>
          </a:prstGeom>
        </p:spPr>
        <p:txBody>
          <a:bodyPr/>
          <a:lstStyle/>
          <a:p>
            <a:fld id="{06F01444-8C93-FA41-BE66-C682E4CB52B5}" type="slidenum">
              <a:rPr lang="en-US" altLang="x-none"/>
              <a:pPr/>
              <a:t>78</a:t>
            </a:fld>
            <a:endParaRPr lang="en-US" altLang="x-none"/>
          </a:p>
        </p:txBody>
      </p:sp>
      <p:sp>
        <p:nvSpPr>
          <p:cNvPr id="93186" name="Rectangle 2"/>
          <p:cNvSpPr>
            <a:spLocks noGrp="1" noChangeArrowheads="1"/>
          </p:cNvSpPr>
          <p:nvPr>
            <p:ph type="title" idx="4294967295"/>
          </p:nvPr>
        </p:nvSpPr>
        <p:spPr/>
        <p:txBody>
          <a:bodyPr/>
          <a:lstStyle/>
          <a:p>
            <a:r>
              <a:rPr lang="en-US" altLang="x-none"/>
              <a:t>Parameter estimation</a:t>
            </a:r>
          </a:p>
        </p:txBody>
      </p:sp>
      <p:sp>
        <p:nvSpPr>
          <p:cNvPr id="93187" name="Rectangle 3"/>
          <p:cNvSpPr>
            <a:spLocks noGrp="1" noChangeArrowheads="1"/>
          </p:cNvSpPr>
          <p:nvPr>
            <p:ph type="body" idx="4294967295"/>
          </p:nvPr>
        </p:nvSpPr>
        <p:spPr/>
        <p:txBody>
          <a:bodyPr/>
          <a:lstStyle/>
          <a:p>
            <a:r>
              <a:rPr lang="en-US" altLang="x-none" sz="2000"/>
              <a:t>We learn the parameters of the link function </a:t>
            </a:r>
            <a:r>
              <a:rPr lang="en-US" altLang="x-none" sz="2000">
                <a:latin typeface="UnivrstyRoman Bd BT" charset="0"/>
              </a:rPr>
              <a:t>(</a:t>
            </a:r>
            <a:r>
              <a:rPr lang="el-GR" altLang="x-none" sz="2000">
                <a:latin typeface="UnivrstyRoman Bd BT" charset="0"/>
              </a:rPr>
              <a:t>γ</a:t>
            </a:r>
            <a:r>
              <a:rPr lang="en-US" altLang="x-none" sz="2000">
                <a:latin typeface="UnivrstyRoman Bd BT" charset="0"/>
              </a:rPr>
              <a:t> = [η, ν])</a:t>
            </a:r>
            <a:r>
              <a:rPr lang="en-US" altLang="x-none" sz="2000"/>
              <a:t> via gradient ascent:</a:t>
            </a:r>
            <a:endParaRPr lang="en-US" altLang="x-none" sz="2400"/>
          </a:p>
          <a:p>
            <a:pPr lvl="1">
              <a:buFontTx/>
              <a:buNone/>
            </a:pPr>
            <a:endParaRPr lang="en-US" altLang="x-none" sz="2000"/>
          </a:p>
          <a:p>
            <a:endParaRPr lang="en-US" altLang="x-none" sz="2000"/>
          </a:p>
          <a:p>
            <a:endParaRPr lang="en-US" altLang="x-none" sz="2000"/>
          </a:p>
          <a:p>
            <a:endParaRPr lang="en-US" altLang="x-none" sz="2000"/>
          </a:p>
          <a:p>
            <a:endParaRPr lang="en-US" altLang="x-none" sz="2000"/>
          </a:p>
          <a:p>
            <a:endParaRPr lang="en-US" altLang="x-none" sz="2000"/>
          </a:p>
          <a:p>
            <a:endParaRPr lang="en-US" altLang="x-none" sz="2000"/>
          </a:p>
          <a:p>
            <a:r>
              <a:rPr lang="en-US" altLang="x-none" sz="2000"/>
              <a:t>We learn parameters </a:t>
            </a:r>
            <a:r>
              <a:rPr lang="en-US" altLang="x-none" sz="2000">
                <a:latin typeface="UnivrstyRoman Bd BT" charset="0"/>
              </a:rPr>
              <a:t>(α, β)</a:t>
            </a:r>
            <a:r>
              <a:rPr lang="en-US" altLang="x-none" sz="2000"/>
              <a:t> via a fixed-point algorithm [Minka 2000].</a:t>
            </a:r>
          </a:p>
          <a:p>
            <a:pPr lvl="1"/>
            <a:r>
              <a:rPr lang="en-US" altLang="x-none" sz="1800"/>
              <a:t>Also possible to Gibbs sample </a:t>
            </a:r>
            <a:r>
              <a:rPr lang="en-US" altLang="x-none" sz="1800">
                <a:latin typeface="UnivrstyRoman Bd BT" charset="0"/>
              </a:rPr>
              <a:t>α, β</a:t>
            </a:r>
          </a:p>
        </p:txBody>
      </p:sp>
      <p:pic>
        <p:nvPicPr>
          <p:cNvPr id="93191" name="Picture 7"/>
          <p:cNvPicPr>
            <a:picLocks noChangeAspect="1" noChangeArrowheads="1"/>
          </p:cNvPicPr>
          <p:nvPr/>
        </p:nvPicPr>
        <p:blipFill>
          <a:blip r:embed="rId3">
            <a:extLst>
              <a:ext uri="{28A0092B-C50C-407E-A947-70E740481C1C}">
                <a14:useLocalDpi xmlns:a14="http://schemas.microsoft.com/office/drawing/2010/main" val="0"/>
              </a:ext>
            </a:extLst>
          </a:blip>
          <a:srcRect l="8382" r="11047"/>
          <a:stretch>
            <a:fillRect/>
          </a:stretch>
        </p:blipFill>
        <p:spPr bwMode="auto">
          <a:xfrm>
            <a:off x="2005013" y="3857625"/>
            <a:ext cx="22288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3192" name="Picture 8"/>
          <p:cNvPicPr>
            <a:picLocks noChangeAspect="1" noChangeArrowheads="1"/>
          </p:cNvPicPr>
          <p:nvPr/>
        </p:nvPicPr>
        <p:blipFill>
          <a:blip r:embed="rId4">
            <a:extLst>
              <a:ext uri="{28A0092B-C50C-407E-A947-70E740481C1C}">
                <a14:useLocalDpi xmlns:a14="http://schemas.microsoft.com/office/drawing/2010/main" val="0"/>
              </a:ext>
            </a:extLst>
          </a:blip>
          <a:srcRect l="3093" r="3952" b="1639"/>
          <a:stretch>
            <a:fillRect/>
          </a:stretch>
        </p:blipFill>
        <p:spPr bwMode="auto">
          <a:xfrm>
            <a:off x="2071688" y="2414588"/>
            <a:ext cx="43815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3195" name="Picture 11"/>
          <p:cNvPicPr>
            <a:picLocks noChangeAspect="1" noChangeArrowheads="1"/>
          </p:cNvPicPr>
          <p:nvPr/>
        </p:nvPicPr>
        <p:blipFill>
          <a:blip r:embed="rId5">
            <a:extLst>
              <a:ext uri="{28A0092B-C50C-407E-A947-70E740481C1C}">
                <a14:useLocalDpi xmlns:a14="http://schemas.microsoft.com/office/drawing/2010/main" val="0"/>
              </a:ext>
            </a:extLst>
          </a:blip>
          <a:srcRect l="4063" r="4709"/>
          <a:stretch>
            <a:fillRect/>
          </a:stretch>
        </p:blipFill>
        <p:spPr bwMode="auto">
          <a:xfrm>
            <a:off x="1990725" y="2919413"/>
            <a:ext cx="39433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3196" name="Text Box 12"/>
          <p:cNvSpPr txBox="1">
            <a:spLocks noChangeArrowheads="1"/>
          </p:cNvSpPr>
          <p:nvPr/>
        </p:nvSpPr>
        <p:spPr bwMode="auto">
          <a:xfrm>
            <a:off x="3051175" y="4340225"/>
            <a:ext cx="768350" cy="2746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b="0">
                <a:solidFill>
                  <a:schemeClr val="accent2"/>
                </a:solidFill>
                <a:latin typeface="Franklin Gothic Book" charset="0"/>
              </a:rPr>
              <a:t>Step-size</a:t>
            </a:r>
          </a:p>
        </p:txBody>
      </p:sp>
      <p:sp>
        <p:nvSpPr>
          <p:cNvPr id="93198" name="Line 14"/>
          <p:cNvSpPr>
            <a:spLocks noChangeShapeType="1"/>
          </p:cNvSpPr>
          <p:nvPr/>
        </p:nvSpPr>
        <p:spPr bwMode="auto">
          <a:xfrm flipV="1">
            <a:off x="3476625" y="4152900"/>
            <a:ext cx="19050" cy="209550"/>
          </a:xfrm>
          <a:prstGeom prst="line">
            <a:avLst/>
          </a:prstGeom>
          <a:noFill/>
          <a:ln w="9525">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246238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6"/>
          <p:cNvSpPr>
            <a:spLocks noGrp="1"/>
          </p:cNvSpPr>
          <p:nvPr>
            <p:ph type="sldNum" sz="quarter" idx="12"/>
          </p:nvPr>
        </p:nvSpPr>
        <p:spPr/>
        <p:txBody>
          <a:bodyPr/>
          <a:lstStyle/>
          <a:p>
            <a:fld id="{9CDDF655-720D-4C43-9D17-D4187D31BD88}" type="slidenum">
              <a:rPr lang="en-US" altLang="x-none"/>
              <a:pPr/>
              <a:t>79</a:t>
            </a:fld>
            <a:endParaRPr lang="en-US" altLang="x-none"/>
          </a:p>
        </p:txBody>
      </p:sp>
      <p:sp>
        <p:nvSpPr>
          <p:cNvPr id="32770" name="Rectangle 2"/>
          <p:cNvSpPr>
            <a:spLocks noGrp="1" noChangeArrowheads="1"/>
          </p:cNvSpPr>
          <p:nvPr>
            <p:ph type="title"/>
          </p:nvPr>
        </p:nvSpPr>
        <p:spPr/>
        <p:txBody>
          <a:bodyPr/>
          <a:lstStyle/>
          <a:p>
            <a:r>
              <a:rPr lang="en-US" altLang="x-none"/>
              <a:t>Document networks</a:t>
            </a:r>
          </a:p>
        </p:txBody>
      </p:sp>
      <p:graphicFrame>
        <p:nvGraphicFramePr>
          <p:cNvPr id="32930" name="Group 162"/>
          <p:cNvGraphicFramePr>
            <a:graphicFrameLocks noGrp="1"/>
          </p:cNvGraphicFramePr>
          <p:nvPr>
            <p:ph sz="half" idx="2"/>
          </p:nvPr>
        </p:nvGraphicFramePr>
        <p:xfrm>
          <a:off x="495300" y="2076450"/>
          <a:ext cx="8201025" cy="2651760"/>
        </p:xfrm>
        <a:graphic>
          <a:graphicData uri="http://schemas.openxmlformats.org/drawingml/2006/table">
            <a:tbl>
              <a:tblPr/>
              <a:tblGrid>
                <a:gridCol w="1250950"/>
                <a:gridCol w="958850"/>
                <a:gridCol w="1057275"/>
                <a:gridCol w="1123950"/>
                <a:gridCol w="1285875"/>
                <a:gridCol w="2524125"/>
              </a:tblGrid>
              <a:tr h="0">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600" b="0" i="0" u="none" strike="noStrike" cap="none" normalizeH="0" baseline="0">
                        <a:ln>
                          <a:noFill/>
                        </a:ln>
                        <a:solidFill>
                          <a:schemeClr val="tx1"/>
                        </a:solidFill>
                        <a:effectLst/>
                        <a:latin typeface="Franklin Gothic Book"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 Docs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 Links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Ave. Doc-Length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Vocab-Size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Link Semantics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CORA </a:t>
                      </a:r>
                      <a:endParaRPr kumimoji="0" lang="en-US" altLang="x-none" sz="1600" b="0" i="0" u="none" strike="noStrike" cap="none" normalizeH="0" baseline="0">
                        <a:ln>
                          <a:noFill/>
                        </a:ln>
                        <a:solidFill>
                          <a:schemeClr val="tx1"/>
                        </a:solidFill>
                        <a:effectLst/>
                        <a:latin typeface="Franklin Gothic Book"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17,000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Paper citation (undirected)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Netflix Movies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43,000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38,000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Common actor/director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Enron (Undirected)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16,000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55,000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Communication between person i and person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chemeClr val="tx1"/>
                          </a:solidFill>
                          <a:effectLst/>
                          <a:latin typeface="Franklin Gothic Book" charset="0"/>
                        </a:rPr>
                        <a:t>Enron (Directed)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55,000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Franklin Gothic Book" charset="0"/>
                        </a:rPr>
                        <a:t>Email from person i to person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215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mn-lt"/>
                <a:ea typeface="ＭＳ Ｐゴシック" charset="0"/>
              </a:rPr>
              <a:t>Analysis of Anchor-based Retrieval</a:t>
            </a:r>
            <a:endParaRPr lang="en-US" sz="3600" dirty="0">
              <a:latin typeface="+mn-lt"/>
              <a:ea typeface="ＭＳ Ｐゴシック" charset="0"/>
            </a:endParaRPr>
          </a:p>
        </p:txBody>
      </p:sp>
      <p:sp>
        <p:nvSpPr>
          <p:cNvPr id="19459" name="Rectangle 3"/>
          <p:cNvSpPr>
            <a:spLocks noGrp="1" noChangeArrowheads="1"/>
          </p:cNvSpPr>
          <p:nvPr>
            <p:ph idx="1"/>
          </p:nvPr>
        </p:nvSpPr>
        <p:spPr/>
        <p:txBody>
          <a:bodyPr/>
          <a:lstStyle/>
          <a:p>
            <a:r>
              <a:rPr lang="en-US" dirty="0">
                <a:ea typeface="ＭＳ Ｐゴシック" charset="0"/>
              </a:rPr>
              <a:t>For </a:t>
            </a:r>
            <a:r>
              <a:rPr lang="en-US" b="1" dirty="0" smtClean="0">
                <a:ea typeface="ＭＳ Ｐゴシック" charset="0"/>
              </a:rPr>
              <a:t>IBM </a:t>
            </a:r>
            <a:r>
              <a:rPr lang="en-US" dirty="0" smtClean="0">
                <a:ea typeface="ＭＳ Ｐゴシック" charset="0"/>
              </a:rPr>
              <a:t>how </a:t>
            </a:r>
            <a:r>
              <a:rPr lang="en-US" dirty="0">
                <a:ea typeface="ＭＳ Ｐゴシック" charset="0"/>
              </a:rPr>
              <a:t>to distinguish between:</a:t>
            </a:r>
          </a:p>
          <a:p>
            <a:pPr lvl="1"/>
            <a:r>
              <a:rPr lang="en-US" dirty="0">
                <a:ea typeface="ＭＳ Ｐゴシック" charset="0"/>
              </a:rPr>
              <a:t>IBM’s home page (mostly graphical)</a:t>
            </a:r>
          </a:p>
          <a:p>
            <a:pPr lvl="1"/>
            <a:r>
              <a:rPr lang="en-US" dirty="0">
                <a:ea typeface="ＭＳ Ｐゴシック" charset="0"/>
              </a:rPr>
              <a:t>IBM’s copyright page (high term freq. for ‘</a:t>
            </a:r>
            <a:r>
              <a:rPr lang="en-US" dirty="0" err="1">
                <a:ea typeface="ＭＳ Ｐゴシック" charset="0"/>
              </a:rPr>
              <a:t>ibm</a:t>
            </a:r>
            <a:r>
              <a:rPr lang="en-US" dirty="0">
                <a:ea typeface="ＭＳ Ｐゴシック" charset="0"/>
              </a:rPr>
              <a:t>’)</a:t>
            </a:r>
          </a:p>
          <a:p>
            <a:pPr lvl="1"/>
            <a:r>
              <a:rPr lang="en-US" dirty="0">
                <a:ea typeface="ＭＳ Ｐゴシック" charset="0"/>
              </a:rPr>
              <a:t>Rival’s spam page (arbitrarily high term freq</a:t>
            </a:r>
            <a:r>
              <a:rPr lang="en-US" dirty="0" smtClean="0">
                <a:ea typeface="ＭＳ Ｐゴシック" charset="0"/>
              </a:rPr>
              <a:t>.)</a:t>
            </a:r>
          </a:p>
        </p:txBody>
      </p:sp>
      <p:sp>
        <p:nvSpPr>
          <p:cNvPr id="12" name="Foliennummernplatzhalter 1"/>
          <p:cNvSpPr>
            <a:spLocks noGrp="1"/>
          </p:cNvSpPr>
          <p:nvPr>
            <p:ph type="sldNum" sz="quarter" idx="12"/>
          </p:nvPr>
        </p:nvSpPr>
        <p:spPr/>
        <p:txBody>
          <a:bodyPr/>
          <a:lstStyle/>
          <a:p>
            <a:pPr>
              <a:defRPr/>
            </a:pPr>
            <a:fld id="{3459873F-0287-9A4B-A260-FE52D1F3913B}" type="slidenum">
              <a:rPr lang="de-DE"/>
              <a:pPr>
                <a:defRPr/>
              </a:pPr>
              <a:t>8</a:t>
            </a:fld>
            <a:endParaRPr lang="de-DE" dirty="0"/>
          </a:p>
        </p:txBody>
      </p:sp>
      <p:sp>
        <p:nvSpPr>
          <p:cNvPr id="19460" name="Rectangle 4"/>
          <p:cNvSpPr>
            <a:spLocks noChangeArrowheads="1"/>
          </p:cNvSpPr>
          <p:nvPr/>
        </p:nvSpPr>
        <p:spPr bwMode="auto">
          <a:xfrm>
            <a:off x="3810000" y="4343400"/>
            <a:ext cx="1828800" cy="1295400"/>
          </a:xfrm>
          <a:prstGeom prst="rect">
            <a:avLst/>
          </a:prstGeom>
          <a:solidFill>
            <a:srgbClr val="FFCC99"/>
          </a:solidFill>
          <a:ln w="9525">
            <a:solidFill>
              <a:schemeClr val="tx1"/>
            </a:solidFill>
            <a:miter lim="800000"/>
            <a:headEnd/>
            <a:tailEnd/>
          </a:ln>
        </p:spPr>
        <p:txBody>
          <a:bodyPr wrap="none" anchor="ctr"/>
          <a:lstStyle/>
          <a:p>
            <a:pPr algn="ctr"/>
            <a:r>
              <a:rPr lang="en-US" sz="2000" b="1">
                <a:latin typeface="+mn-lt"/>
              </a:rPr>
              <a:t>www.ibm.com</a:t>
            </a:r>
          </a:p>
        </p:txBody>
      </p:sp>
      <p:sp>
        <p:nvSpPr>
          <p:cNvPr id="19461" name="Text Box 5"/>
          <p:cNvSpPr txBox="1">
            <a:spLocks noChangeArrowheads="1"/>
          </p:cNvSpPr>
          <p:nvPr/>
        </p:nvSpPr>
        <p:spPr bwMode="auto">
          <a:xfrm>
            <a:off x="1828800" y="3581400"/>
            <a:ext cx="9412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a:t>
            </a:r>
          </a:p>
        </p:txBody>
      </p:sp>
      <p:sp>
        <p:nvSpPr>
          <p:cNvPr id="19462" name="Text Box 6"/>
          <p:cNvSpPr txBox="1">
            <a:spLocks noChangeArrowheads="1"/>
          </p:cNvSpPr>
          <p:nvPr/>
        </p:nvSpPr>
        <p:spPr bwMode="auto">
          <a:xfrm>
            <a:off x="3886200" y="3505200"/>
            <a:ext cx="1544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“ibm.com”</a:t>
            </a:r>
          </a:p>
        </p:txBody>
      </p:sp>
      <p:sp>
        <p:nvSpPr>
          <p:cNvPr id="19463" name="Text Box 7"/>
          <p:cNvSpPr txBox="1">
            <a:spLocks noChangeArrowheads="1"/>
          </p:cNvSpPr>
          <p:nvPr/>
        </p:nvSpPr>
        <p:spPr bwMode="auto">
          <a:xfrm>
            <a:off x="6248400" y="3429000"/>
            <a:ext cx="24673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home page”</a:t>
            </a:r>
          </a:p>
        </p:txBody>
      </p:sp>
      <p:sp>
        <p:nvSpPr>
          <p:cNvPr id="19464" name="Line 8"/>
          <p:cNvSpPr>
            <a:spLocks noChangeShapeType="1"/>
          </p:cNvSpPr>
          <p:nvPr/>
        </p:nvSpPr>
        <p:spPr bwMode="auto">
          <a:xfrm>
            <a:off x="4648200" y="3886200"/>
            <a:ext cx="0" cy="685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5" name="Line 9"/>
          <p:cNvSpPr>
            <a:spLocks noChangeShapeType="1"/>
          </p:cNvSpPr>
          <p:nvPr/>
        </p:nvSpPr>
        <p:spPr bwMode="auto">
          <a:xfrm flipH="1">
            <a:off x="5638800" y="3810000"/>
            <a:ext cx="6858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6" name="Text Box 10"/>
          <p:cNvSpPr txBox="1">
            <a:spLocks noChangeArrowheads="1"/>
          </p:cNvSpPr>
          <p:nvPr/>
        </p:nvSpPr>
        <p:spPr bwMode="auto">
          <a:xfrm>
            <a:off x="304800" y="4114800"/>
            <a:ext cx="3124200" cy="12003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A million pieces of anchor text with “</a:t>
            </a:r>
            <a:r>
              <a:rPr lang="en-US" i="0" dirty="0" err="1">
                <a:latin typeface="+mn-lt"/>
              </a:rPr>
              <a:t>ibm</a:t>
            </a:r>
            <a:r>
              <a:rPr lang="en-US" i="0" dirty="0">
                <a:latin typeface="+mn-lt"/>
              </a:rPr>
              <a:t>” send a strong signal</a:t>
            </a:r>
          </a:p>
        </p:txBody>
      </p:sp>
      <p:sp>
        <p:nvSpPr>
          <p:cNvPr id="19467" name="Line 11"/>
          <p:cNvSpPr>
            <a:spLocks noChangeShapeType="1"/>
          </p:cNvSpPr>
          <p:nvPr/>
        </p:nvSpPr>
        <p:spPr bwMode="auto">
          <a:xfrm>
            <a:off x="2590800" y="3886200"/>
            <a:ext cx="12192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3" name="Rechteck 22"/>
          <p:cNvSpPr/>
          <p:nvPr/>
        </p:nvSpPr>
        <p:spPr>
          <a:xfrm>
            <a:off x="2680441" y="5978897"/>
            <a:ext cx="4087917" cy="738664"/>
          </a:xfrm>
          <a:prstGeom prst="rect">
            <a:avLst/>
          </a:prstGeom>
        </p:spPr>
        <p:txBody>
          <a:bodyPr wrap="square">
            <a:spAutoFit/>
          </a:bodyPr>
          <a:lstStyle/>
          <a:p>
            <a:pPr marL="12700" lvl="1" eaLnBrk="1" hangingPunct="1">
              <a:defRPr/>
            </a:pPr>
            <a:r>
              <a:rPr lang="fr-CA" sz="1050" dirty="0" err="1" smtClean="0">
                <a:solidFill>
                  <a:srgbClr val="0000FF"/>
                </a:solidFill>
              </a:rPr>
              <a:t>Nadav</a:t>
            </a:r>
            <a:r>
              <a:rPr lang="fr-CA" sz="1050" dirty="0" smtClean="0">
                <a:solidFill>
                  <a:srgbClr val="0000FF"/>
                </a:solidFill>
              </a:rPr>
              <a:t> </a:t>
            </a:r>
            <a:r>
              <a:rPr lang="fr-CA" sz="1050" dirty="0" err="1" smtClean="0">
                <a:solidFill>
                  <a:srgbClr val="0000FF"/>
                </a:solidFill>
              </a:rPr>
              <a:t>Eiron</a:t>
            </a:r>
            <a:r>
              <a:rPr lang="fr-CA" sz="1050" dirty="0" smtClean="0">
                <a:solidFill>
                  <a:srgbClr val="0000FF"/>
                </a:solidFill>
              </a:rPr>
              <a:t> and Kevin S. </a:t>
            </a:r>
            <a:r>
              <a:rPr lang="fr-CA" sz="1050" dirty="0" err="1" smtClean="0">
                <a:solidFill>
                  <a:srgbClr val="0000FF"/>
                </a:solidFill>
              </a:rPr>
              <a:t>McCurley</a:t>
            </a:r>
            <a:r>
              <a:rPr lang="fr-CA" sz="1050" dirty="0" smtClean="0">
                <a:solidFill>
                  <a:srgbClr val="0000FF"/>
                </a:solidFill>
              </a:rPr>
              <a:t>, </a:t>
            </a:r>
            <a:r>
              <a:rPr lang="fr-CA" sz="1050" dirty="0" err="1" smtClean="0">
                <a:solidFill>
                  <a:srgbClr val="0000FF"/>
                </a:solidFill>
              </a:rPr>
              <a:t>Analysis</a:t>
            </a:r>
            <a:r>
              <a:rPr lang="fr-CA" sz="1050" dirty="0" smtClean="0">
                <a:solidFill>
                  <a:srgbClr val="0000FF"/>
                </a:solidFill>
              </a:rPr>
              <a:t> of Anchor </a:t>
            </a:r>
            <a:r>
              <a:rPr lang="fr-CA" sz="1050" dirty="0" err="1" smtClean="0">
                <a:solidFill>
                  <a:srgbClr val="0000FF"/>
                </a:solidFill>
              </a:rPr>
              <a:t>Text</a:t>
            </a:r>
            <a:r>
              <a:rPr lang="fr-CA" sz="1050" dirty="0" smtClean="0">
                <a:solidFill>
                  <a:srgbClr val="0000FF"/>
                </a:solidFill>
              </a:rPr>
              <a:t> for Web </a:t>
            </a:r>
            <a:r>
              <a:rPr lang="fr-CA" sz="1050" dirty="0" err="1" smtClean="0">
                <a:solidFill>
                  <a:srgbClr val="0000FF"/>
                </a:solidFill>
              </a:rPr>
              <a:t>Search</a:t>
            </a:r>
            <a:r>
              <a:rPr lang="fr-CA" sz="1050" dirty="0" smtClean="0">
                <a:solidFill>
                  <a:srgbClr val="0000FF"/>
                </a:solidFill>
              </a:rPr>
              <a:t>,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Twenty-Sixth</a:t>
            </a:r>
            <a:r>
              <a:rPr lang="fr-CA" sz="1050" dirty="0" smtClean="0">
                <a:solidFill>
                  <a:srgbClr val="0000FF"/>
                </a:solidFill>
              </a:rPr>
              <a:t> </a:t>
            </a:r>
            <a:r>
              <a:rPr lang="fr-CA" sz="1050" dirty="0" err="1" smtClean="0">
                <a:solidFill>
                  <a:srgbClr val="0000FF"/>
                </a:solidFill>
              </a:rPr>
              <a:t>Annual</a:t>
            </a:r>
            <a:r>
              <a:rPr lang="fr-CA" sz="1050" dirty="0" smtClean="0">
                <a:solidFill>
                  <a:srgbClr val="0000FF"/>
                </a:solidFill>
              </a:rPr>
              <a:t> International </a:t>
            </a:r>
            <a:r>
              <a:rPr lang="fr-CA" sz="1050" dirty="0" err="1" smtClean="0">
                <a:solidFill>
                  <a:srgbClr val="0000FF"/>
                </a:solidFill>
              </a:rPr>
              <a:t>Conference</a:t>
            </a:r>
            <a:r>
              <a:rPr lang="fr-CA" sz="1050" dirty="0" smtClean="0">
                <a:solidFill>
                  <a:srgbClr val="0000FF"/>
                </a:solidFill>
              </a:rPr>
              <a:t> on </a:t>
            </a:r>
            <a:r>
              <a:rPr lang="fr-CA" sz="1050" dirty="0" err="1" smtClean="0">
                <a:solidFill>
                  <a:srgbClr val="0000FF"/>
                </a:solidFill>
              </a:rPr>
              <a:t>Research</a:t>
            </a:r>
            <a:r>
              <a:rPr lang="fr-CA" sz="1050" dirty="0" smtClean="0">
                <a:solidFill>
                  <a:srgbClr val="0000FF"/>
                </a:solidFill>
              </a:rPr>
              <a:t> and </a:t>
            </a:r>
            <a:r>
              <a:rPr lang="fr-CA" sz="1050" dirty="0" err="1" smtClean="0">
                <a:solidFill>
                  <a:srgbClr val="0000FF"/>
                </a:solidFill>
              </a:rPr>
              <a:t>Development</a:t>
            </a:r>
            <a:r>
              <a:rPr lang="fr-CA" sz="1050" dirty="0" smtClean="0">
                <a:solidFill>
                  <a:srgbClr val="0000FF"/>
                </a:solidFill>
              </a:rPr>
              <a:t> in Information </a:t>
            </a:r>
            <a:r>
              <a:rPr lang="fr-CA" sz="1050" dirty="0" err="1" smtClean="0">
                <a:solidFill>
                  <a:srgbClr val="0000FF"/>
                </a:solidFill>
              </a:rPr>
              <a:t>Retrieval</a:t>
            </a:r>
            <a:r>
              <a:rPr lang="fr-CA" sz="1050" dirty="0" smtClean="0">
                <a:solidFill>
                  <a:srgbClr val="0000FF"/>
                </a:solidFill>
              </a:rPr>
              <a:t> (SIGIR), </a:t>
            </a:r>
            <a:r>
              <a:rPr lang="fr-CA" sz="1050" b="1" dirty="0" smtClean="0">
                <a:solidFill>
                  <a:srgbClr val="FF0000"/>
                </a:solidFill>
              </a:rPr>
              <a:t>2003</a:t>
            </a:r>
            <a:endParaRPr lang="fr-CA" sz="1050" b="1" dirty="0">
              <a:solidFill>
                <a:srgbClr val="FF0000"/>
              </a:solidFill>
            </a:endParaRPr>
          </a:p>
        </p:txBody>
      </p:sp>
    </p:spTree>
    <p:extLst>
      <p:ext uri="{BB962C8B-B14F-4D97-AF65-F5344CB8AC3E}">
        <p14:creationId xmlns:p14="http://schemas.microsoft.com/office/powerpoint/2010/main" val="196958306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Rank</a:t>
            </a:r>
            <a:endParaRPr lang="en-US" dirty="0"/>
          </a:p>
        </p:txBody>
      </p:sp>
      <p:sp>
        <p:nvSpPr>
          <p:cNvPr id="3" name="Content Placeholder 2"/>
          <p:cNvSpPr>
            <a:spLocks noGrp="1"/>
          </p:cNvSpPr>
          <p:nvPr>
            <p:ph idx="1"/>
          </p:nvPr>
        </p:nvSpPr>
        <p:spPr>
          <a:xfrm>
            <a:off x="457199" y="1196975"/>
            <a:ext cx="8507413" cy="4968875"/>
          </a:xfrm>
        </p:spPr>
        <p:txBody>
          <a:bodyPr/>
          <a:lstStyle/>
          <a:p>
            <a:r>
              <a:rPr lang="en-US" dirty="0" smtClean="0"/>
              <a:t>“Link rank” on held-out data as evaluation metric</a:t>
            </a:r>
          </a:p>
          <a:p>
            <a:pPr lvl="1"/>
            <a:r>
              <a:rPr lang="en-US" dirty="0" smtClean="0"/>
              <a:t>Lower is better</a:t>
            </a:r>
          </a:p>
          <a:p>
            <a:endParaRPr lang="en-US" dirty="0" smtClean="0"/>
          </a:p>
          <a:p>
            <a:endParaRPr lang="en-US" dirty="0" smtClean="0"/>
          </a:p>
          <a:p>
            <a:endParaRPr lang="en-US" dirty="0" smtClean="0"/>
          </a:p>
          <a:p>
            <a:endParaRPr lang="en-US" dirty="0" smtClean="0"/>
          </a:p>
          <a:p>
            <a:r>
              <a:rPr lang="en-US" dirty="0" smtClean="0"/>
              <a:t>How to compute link rank (simplified):</a:t>
            </a:r>
          </a:p>
          <a:p>
            <a:pPr marL="838200" lvl="1" indent="-381000">
              <a:lnSpc>
                <a:spcPct val="90000"/>
              </a:lnSpc>
              <a:buFontTx/>
              <a:buAutoNum type="arabicPeriod"/>
            </a:pPr>
            <a:r>
              <a:rPr lang="en-US" altLang="x-none" dirty="0" smtClean="0"/>
              <a:t>Train model with {</a:t>
            </a:r>
            <a:r>
              <a:rPr lang="en-US" altLang="x-none" dirty="0" err="1" smtClean="0"/>
              <a:t>d</a:t>
            </a:r>
            <a:r>
              <a:rPr lang="en-US" altLang="x-none" baseline="-25000" dirty="0" err="1" smtClean="0"/>
              <a:t>train</a:t>
            </a:r>
            <a:r>
              <a:rPr lang="en-US" altLang="x-none" dirty="0" smtClean="0"/>
              <a:t>}.</a:t>
            </a:r>
          </a:p>
          <a:p>
            <a:pPr marL="838200" lvl="1" indent="-381000">
              <a:lnSpc>
                <a:spcPct val="90000"/>
              </a:lnSpc>
              <a:buFontTx/>
              <a:buAutoNum type="arabicPeriod"/>
            </a:pPr>
            <a:r>
              <a:rPr lang="en-US" altLang="x-none" dirty="0" smtClean="0"/>
              <a:t>Given the model, calculate probability that </a:t>
            </a:r>
            <a:r>
              <a:rPr lang="en-US" altLang="x-none" dirty="0" err="1" smtClean="0"/>
              <a:t>d</a:t>
            </a:r>
            <a:r>
              <a:rPr lang="en-US" altLang="x-none" baseline="-25000" dirty="0" err="1" smtClean="0"/>
              <a:t>test</a:t>
            </a:r>
            <a:r>
              <a:rPr lang="en-US" altLang="x-none" dirty="0" smtClean="0"/>
              <a:t> would link to each </a:t>
            </a:r>
            <a:r>
              <a:rPr lang="en-US" altLang="x-none" dirty="0" err="1" smtClean="0"/>
              <a:t>d</a:t>
            </a:r>
            <a:r>
              <a:rPr lang="en-US" altLang="x-none" baseline="-25000" dirty="0" err="1" smtClean="0"/>
              <a:t>train</a:t>
            </a:r>
            <a:r>
              <a:rPr lang="en-US" altLang="x-none" dirty="0" smtClean="0"/>
              <a:t>.  Rank {</a:t>
            </a:r>
            <a:r>
              <a:rPr lang="en-US" altLang="x-none" dirty="0" err="1" smtClean="0"/>
              <a:t>d</a:t>
            </a:r>
            <a:r>
              <a:rPr lang="en-US" altLang="x-none" baseline="-25000" dirty="0" err="1" smtClean="0"/>
              <a:t>train</a:t>
            </a:r>
            <a:r>
              <a:rPr lang="en-US" altLang="x-none" dirty="0" smtClean="0"/>
              <a:t>} according to these probabilities.  </a:t>
            </a:r>
          </a:p>
          <a:p>
            <a:pPr marL="838200" lvl="1" indent="-381000">
              <a:lnSpc>
                <a:spcPct val="90000"/>
              </a:lnSpc>
              <a:buFontTx/>
              <a:buAutoNum type="arabicPeriod"/>
            </a:pPr>
            <a:r>
              <a:rPr lang="en-US" altLang="x-none" dirty="0" smtClean="0"/>
              <a:t>For each observed link between </a:t>
            </a:r>
            <a:r>
              <a:rPr lang="en-US" altLang="x-none" dirty="0" err="1" smtClean="0"/>
              <a:t>d</a:t>
            </a:r>
            <a:r>
              <a:rPr lang="en-US" altLang="x-none" baseline="-25000" dirty="0" err="1" smtClean="0"/>
              <a:t>test</a:t>
            </a:r>
            <a:r>
              <a:rPr lang="en-US" altLang="x-none" dirty="0" smtClean="0"/>
              <a:t> and {</a:t>
            </a:r>
            <a:r>
              <a:rPr lang="en-US" altLang="x-none" dirty="0" err="1" smtClean="0"/>
              <a:t>d</a:t>
            </a:r>
            <a:r>
              <a:rPr lang="en-US" altLang="x-none" baseline="-25000" dirty="0" err="1" smtClean="0"/>
              <a:t>train</a:t>
            </a:r>
            <a:r>
              <a:rPr lang="en-US" altLang="x-none" dirty="0" smtClean="0"/>
              <a:t>}, find the “rank”, and average all these ranks to obtain the “link rank”</a:t>
            </a:r>
            <a:endParaRPr lang="en-US" altLang="x-none"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80</a:t>
            </a:fld>
            <a:endParaRPr lang="de-DE"/>
          </a:p>
        </p:txBody>
      </p:sp>
      <p:sp>
        <p:nvSpPr>
          <p:cNvPr id="5" name="Text Box 18"/>
          <p:cNvSpPr txBox="1">
            <a:spLocks noChangeArrowheads="1"/>
          </p:cNvSpPr>
          <p:nvPr/>
        </p:nvSpPr>
        <p:spPr bwMode="auto">
          <a:xfrm>
            <a:off x="3241675" y="2276872"/>
            <a:ext cx="593725" cy="406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dirty="0" err="1">
                <a:latin typeface="Franklin Gothic Book" charset="0"/>
              </a:rPr>
              <a:t>d</a:t>
            </a:r>
            <a:r>
              <a:rPr lang="en-US" altLang="x-none" sz="2000" b="0" baseline="-25000" dirty="0" err="1">
                <a:latin typeface="Franklin Gothic Book" charset="0"/>
              </a:rPr>
              <a:t>test</a:t>
            </a:r>
            <a:endParaRPr lang="en-US" altLang="x-none" sz="2000" b="0" dirty="0">
              <a:latin typeface="Franklin Gothic Book" charset="0"/>
            </a:endParaRPr>
          </a:p>
        </p:txBody>
      </p:sp>
      <p:sp>
        <p:nvSpPr>
          <p:cNvPr id="6" name="Text Box 19"/>
          <p:cNvSpPr txBox="1">
            <a:spLocks noChangeArrowheads="1"/>
          </p:cNvSpPr>
          <p:nvPr/>
        </p:nvSpPr>
        <p:spPr bwMode="auto">
          <a:xfrm>
            <a:off x="1593850" y="2819797"/>
            <a:ext cx="798513" cy="406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a:latin typeface="Franklin Gothic Book" charset="0"/>
              </a:rPr>
              <a:t>{d</a:t>
            </a:r>
            <a:r>
              <a:rPr lang="en-US" altLang="x-none" sz="2000" b="0" baseline="-25000">
                <a:latin typeface="Franklin Gothic Book" charset="0"/>
              </a:rPr>
              <a:t>train</a:t>
            </a:r>
            <a:r>
              <a:rPr lang="en-US" altLang="x-none" sz="2000" b="0">
                <a:latin typeface="Franklin Gothic Book" charset="0"/>
              </a:rPr>
              <a:t>}</a:t>
            </a:r>
          </a:p>
        </p:txBody>
      </p:sp>
      <p:sp>
        <p:nvSpPr>
          <p:cNvPr id="7" name="Text Box 20"/>
          <p:cNvSpPr txBox="1">
            <a:spLocks noChangeArrowheads="1"/>
          </p:cNvSpPr>
          <p:nvPr/>
        </p:nvSpPr>
        <p:spPr bwMode="auto">
          <a:xfrm>
            <a:off x="2936875" y="2919810"/>
            <a:ext cx="1120775" cy="6508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a:solidFill>
                  <a:schemeClr val="bg1"/>
                </a:solidFill>
                <a:latin typeface="Franklin Gothic Book" charset="0"/>
              </a:rPr>
              <a:t>Black-box predictor</a:t>
            </a:r>
          </a:p>
        </p:txBody>
      </p:sp>
      <p:sp>
        <p:nvSpPr>
          <p:cNvPr id="8" name="Text Box 21"/>
          <p:cNvSpPr txBox="1">
            <a:spLocks noChangeArrowheads="1"/>
          </p:cNvSpPr>
          <p:nvPr/>
        </p:nvSpPr>
        <p:spPr bwMode="auto">
          <a:xfrm>
            <a:off x="4537075" y="2932510"/>
            <a:ext cx="1725613"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Ranking over {d</a:t>
            </a:r>
            <a:r>
              <a:rPr lang="en-US" altLang="x-none" sz="1400" b="0" baseline="-25000"/>
              <a:t>train</a:t>
            </a:r>
            <a:r>
              <a:rPr lang="en-US" altLang="x-none" sz="1400" b="0"/>
              <a:t>}</a:t>
            </a:r>
          </a:p>
        </p:txBody>
      </p:sp>
      <p:sp>
        <p:nvSpPr>
          <p:cNvPr id="9" name="Text Box 22"/>
          <p:cNvSpPr txBox="1">
            <a:spLocks noChangeArrowheads="1"/>
          </p:cNvSpPr>
          <p:nvPr/>
        </p:nvSpPr>
        <p:spPr bwMode="auto">
          <a:xfrm>
            <a:off x="4346575" y="3521472"/>
            <a:ext cx="2579688"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Edges between d</a:t>
            </a:r>
            <a:r>
              <a:rPr lang="en-US" altLang="x-none" sz="1400" b="0" baseline="-25000"/>
              <a:t>test</a:t>
            </a:r>
            <a:r>
              <a:rPr lang="en-US" altLang="x-none" sz="1400" b="0"/>
              <a:t> and {d</a:t>
            </a:r>
            <a:r>
              <a:rPr lang="en-US" altLang="x-none" sz="1400" b="0" baseline="-25000"/>
              <a:t>train</a:t>
            </a:r>
            <a:r>
              <a:rPr lang="en-US" altLang="x-none" sz="1400" b="0"/>
              <a:t>}</a:t>
            </a:r>
          </a:p>
        </p:txBody>
      </p:sp>
      <p:sp>
        <p:nvSpPr>
          <p:cNvPr id="10" name="Line 23"/>
          <p:cNvSpPr>
            <a:spLocks noChangeShapeType="1"/>
          </p:cNvSpPr>
          <p:nvPr/>
        </p:nvSpPr>
        <p:spPr bwMode="auto">
          <a:xfrm>
            <a:off x="2409825" y="3092847"/>
            <a:ext cx="504825"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24"/>
          <p:cNvSpPr>
            <a:spLocks noChangeShapeType="1"/>
          </p:cNvSpPr>
          <p:nvPr/>
        </p:nvSpPr>
        <p:spPr bwMode="auto">
          <a:xfrm flipH="1">
            <a:off x="3543300" y="2692797"/>
            <a:ext cx="0" cy="20955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25"/>
          <p:cNvSpPr>
            <a:spLocks noChangeShapeType="1"/>
          </p:cNvSpPr>
          <p:nvPr/>
        </p:nvSpPr>
        <p:spPr bwMode="auto">
          <a:xfrm>
            <a:off x="4076700" y="3111897"/>
            <a:ext cx="447675"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Text Box 26"/>
          <p:cNvSpPr txBox="1">
            <a:spLocks noChangeArrowheads="1"/>
          </p:cNvSpPr>
          <p:nvPr/>
        </p:nvSpPr>
        <p:spPr bwMode="auto">
          <a:xfrm>
            <a:off x="860425" y="3426222"/>
            <a:ext cx="1774825"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Edges among {d</a:t>
            </a:r>
            <a:r>
              <a:rPr lang="en-US" altLang="x-none" sz="1400" b="0" baseline="-25000"/>
              <a:t>train</a:t>
            </a:r>
            <a:r>
              <a:rPr lang="en-US" altLang="x-none" sz="1400" b="0"/>
              <a:t>}</a:t>
            </a:r>
          </a:p>
        </p:txBody>
      </p:sp>
      <p:sp>
        <p:nvSpPr>
          <p:cNvPr id="14" name="Line 27"/>
          <p:cNvSpPr>
            <a:spLocks noChangeShapeType="1"/>
          </p:cNvSpPr>
          <p:nvPr/>
        </p:nvSpPr>
        <p:spPr bwMode="auto">
          <a:xfrm flipV="1">
            <a:off x="2628900" y="3530997"/>
            <a:ext cx="28575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28"/>
          <p:cNvSpPr>
            <a:spLocks noChangeShapeType="1"/>
          </p:cNvSpPr>
          <p:nvPr/>
        </p:nvSpPr>
        <p:spPr bwMode="auto">
          <a:xfrm>
            <a:off x="6286500" y="3159522"/>
            <a:ext cx="1038225" cy="104775"/>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29"/>
          <p:cNvSpPr>
            <a:spLocks noChangeShapeType="1"/>
          </p:cNvSpPr>
          <p:nvPr/>
        </p:nvSpPr>
        <p:spPr bwMode="auto">
          <a:xfrm flipV="1">
            <a:off x="6934200" y="3359547"/>
            <a:ext cx="409575" cy="26670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Text Box 30"/>
          <p:cNvSpPr txBox="1">
            <a:spLocks noChangeArrowheads="1"/>
          </p:cNvSpPr>
          <p:nvPr/>
        </p:nvSpPr>
        <p:spPr bwMode="auto">
          <a:xfrm>
            <a:off x="7327900" y="3107135"/>
            <a:ext cx="107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0">
                <a:latin typeface="Franklin Gothic Book" charset="0"/>
              </a:rPr>
              <a:t>Link ranks</a:t>
            </a:r>
          </a:p>
        </p:txBody>
      </p:sp>
    </p:spTree>
    <p:extLst>
      <p:ext uri="{BB962C8B-B14F-4D97-AF65-F5344CB8AC3E}">
        <p14:creationId xmlns:p14="http://schemas.microsoft.com/office/powerpoint/2010/main" val="13616861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Rank</a:t>
            </a:r>
            <a:endParaRPr lang="en-US" dirty="0"/>
          </a:p>
        </p:txBody>
      </p:sp>
      <p:sp>
        <p:nvSpPr>
          <p:cNvPr id="3" name="Content Placeholder 2"/>
          <p:cNvSpPr>
            <a:spLocks noGrp="1"/>
          </p:cNvSpPr>
          <p:nvPr>
            <p:ph idx="1"/>
          </p:nvPr>
        </p:nvSpPr>
        <p:spPr/>
        <p:txBody>
          <a:bodyPr/>
          <a:lstStyle/>
          <a:p>
            <a:r>
              <a:rPr lang="en-US" dirty="0" smtClean="0"/>
              <a:t>“Link rank” on held-out data as evaluation metric</a:t>
            </a:r>
          </a:p>
          <a:p>
            <a:pPr lvl="1"/>
            <a:r>
              <a:rPr lang="en-US" dirty="0" smtClean="0"/>
              <a:t>Lower is better</a:t>
            </a:r>
          </a:p>
          <a:p>
            <a:endParaRPr lang="en-US" dirty="0" smtClean="0"/>
          </a:p>
          <a:p>
            <a:endParaRPr lang="en-US" dirty="0"/>
          </a:p>
          <a:p>
            <a:endParaRPr lang="en-US" dirty="0" smtClean="0"/>
          </a:p>
          <a:p>
            <a:endParaRPr lang="en-US" dirty="0"/>
          </a:p>
          <a:p>
            <a:r>
              <a:rPr lang="en-US" dirty="0" smtClean="0"/>
              <a:t>How to compute link rank:</a:t>
            </a:r>
          </a:p>
          <a:p>
            <a:pPr marL="838200" lvl="1" indent="-381000">
              <a:lnSpc>
                <a:spcPct val="90000"/>
              </a:lnSpc>
              <a:buFontTx/>
              <a:buAutoNum type="arabicPeriod"/>
            </a:pPr>
            <a:r>
              <a:rPr lang="en-US" altLang="x-none" sz="1800" dirty="0"/>
              <a:t>Run RTM Gibbs sampler on {</a:t>
            </a:r>
            <a:r>
              <a:rPr lang="en-US" altLang="x-none" sz="1800" dirty="0" err="1"/>
              <a:t>d</a:t>
            </a:r>
            <a:r>
              <a:rPr lang="en-US" altLang="x-none" sz="1800" baseline="-25000" dirty="0" err="1"/>
              <a:t>train</a:t>
            </a:r>
            <a:r>
              <a:rPr lang="en-US" altLang="x-none" sz="1800" dirty="0"/>
              <a:t>} and obtain {</a:t>
            </a:r>
            <a:r>
              <a:rPr lang="el-GR" altLang="x-none" sz="1800" dirty="0"/>
              <a:t>Φ</a:t>
            </a:r>
            <a:r>
              <a:rPr lang="en-US" altLang="x-none" sz="1800" dirty="0"/>
              <a:t>, </a:t>
            </a:r>
            <a:r>
              <a:rPr lang="el-GR" altLang="x-none" sz="1800" dirty="0"/>
              <a:t>Θ</a:t>
            </a:r>
            <a:r>
              <a:rPr lang="en-US" altLang="x-none" sz="1800" baseline="-25000" dirty="0"/>
              <a:t>train</a:t>
            </a:r>
            <a:r>
              <a:rPr lang="en-US" altLang="x-none" sz="1800" dirty="0"/>
              <a:t>, </a:t>
            </a:r>
            <a:r>
              <a:rPr lang="en-US" altLang="x-none" sz="1800" dirty="0" err="1"/>
              <a:t>η</a:t>
            </a:r>
            <a:r>
              <a:rPr lang="en-US" altLang="x-none" sz="1800" dirty="0"/>
              <a:t>, </a:t>
            </a:r>
            <a:r>
              <a:rPr lang="en-US" altLang="x-none" sz="1800" dirty="0" err="1"/>
              <a:t>ν</a:t>
            </a:r>
            <a:r>
              <a:rPr lang="en-US" altLang="x-none" sz="1800" dirty="0"/>
              <a:t>}</a:t>
            </a:r>
          </a:p>
          <a:p>
            <a:pPr marL="838200" lvl="1" indent="-381000">
              <a:lnSpc>
                <a:spcPct val="90000"/>
              </a:lnSpc>
              <a:buFontTx/>
              <a:buAutoNum type="arabicPeriod"/>
            </a:pPr>
            <a:r>
              <a:rPr lang="en-US" altLang="x-none" sz="1800" dirty="0"/>
              <a:t>Given </a:t>
            </a:r>
            <a:r>
              <a:rPr lang="el-GR" altLang="x-none" sz="1800" dirty="0"/>
              <a:t>Φ</a:t>
            </a:r>
            <a:r>
              <a:rPr lang="en-US" altLang="x-none" sz="1800" dirty="0"/>
              <a:t>, fold in </a:t>
            </a:r>
            <a:r>
              <a:rPr lang="en-US" altLang="x-none" sz="1800" dirty="0" err="1"/>
              <a:t>d</a:t>
            </a:r>
            <a:r>
              <a:rPr lang="en-US" altLang="x-none" sz="1800" baseline="-25000" dirty="0" err="1"/>
              <a:t>test</a:t>
            </a:r>
            <a:r>
              <a:rPr lang="en-US" altLang="x-none" sz="1800" dirty="0"/>
              <a:t> to obtain </a:t>
            </a:r>
            <a:r>
              <a:rPr lang="el-GR" altLang="x-none" sz="1800" dirty="0"/>
              <a:t>Θ</a:t>
            </a:r>
            <a:r>
              <a:rPr lang="en-US" altLang="x-none" sz="1800" baseline="-25000" dirty="0"/>
              <a:t>test</a:t>
            </a:r>
          </a:p>
          <a:p>
            <a:pPr marL="838200" lvl="1" indent="-381000">
              <a:lnSpc>
                <a:spcPct val="90000"/>
              </a:lnSpc>
              <a:buFontTx/>
              <a:buAutoNum type="arabicPeriod"/>
            </a:pPr>
            <a:r>
              <a:rPr lang="en-US" altLang="x-none" sz="1800" dirty="0"/>
              <a:t>Given {</a:t>
            </a:r>
            <a:r>
              <a:rPr lang="el-GR" altLang="x-none" sz="1800" dirty="0"/>
              <a:t>Θ</a:t>
            </a:r>
            <a:r>
              <a:rPr lang="en-US" altLang="x-none" sz="1800" baseline="-25000" dirty="0"/>
              <a:t>train</a:t>
            </a:r>
            <a:r>
              <a:rPr lang="en-US" altLang="x-none" sz="1800" dirty="0"/>
              <a:t>, </a:t>
            </a:r>
            <a:r>
              <a:rPr lang="el-GR" altLang="x-none" sz="1800" dirty="0"/>
              <a:t>Θ</a:t>
            </a:r>
            <a:r>
              <a:rPr lang="en-US" altLang="x-none" sz="1800" baseline="-25000" dirty="0"/>
              <a:t>test</a:t>
            </a:r>
            <a:r>
              <a:rPr lang="en-US" altLang="x-none" sz="1800" dirty="0"/>
              <a:t>, </a:t>
            </a:r>
            <a:r>
              <a:rPr lang="en-US" altLang="x-none" sz="1800" dirty="0" err="1"/>
              <a:t>η</a:t>
            </a:r>
            <a:r>
              <a:rPr lang="en-US" altLang="x-none" sz="1800" dirty="0"/>
              <a:t>, </a:t>
            </a:r>
            <a:r>
              <a:rPr lang="en-US" altLang="x-none" sz="1800" dirty="0" err="1"/>
              <a:t>ν</a:t>
            </a:r>
            <a:r>
              <a:rPr lang="en-US" altLang="x-none" sz="1800" dirty="0"/>
              <a:t>}, calculate probability that </a:t>
            </a:r>
            <a:r>
              <a:rPr lang="en-US" altLang="x-none" sz="1800" dirty="0" err="1"/>
              <a:t>d</a:t>
            </a:r>
            <a:r>
              <a:rPr lang="en-US" altLang="x-none" sz="1800" baseline="-25000" dirty="0" err="1"/>
              <a:t>test</a:t>
            </a:r>
            <a:r>
              <a:rPr lang="en-US" altLang="x-none" sz="1800" dirty="0"/>
              <a:t> would link to each </a:t>
            </a:r>
            <a:r>
              <a:rPr lang="en-US" altLang="x-none" sz="1800" dirty="0" err="1"/>
              <a:t>d</a:t>
            </a:r>
            <a:r>
              <a:rPr lang="en-US" altLang="x-none" sz="1800" baseline="-25000" dirty="0" err="1"/>
              <a:t>train</a:t>
            </a:r>
            <a:r>
              <a:rPr lang="en-US" altLang="x-none" sz="1800" dirty="0"/>
              <a:t>.  Rank {</a:t>
            </a:r>
            <a:r>
              <a:rPr lang="en-US" altLang="x-none" sz="1800" dirty="0" err="1"/>
              <a:t>d</a:t>
            </a:r>
            <a:r>
              <a:rPr lang="en-US" altLang="x-none" sz="1800" baseline="-25000" dirty="0" err="1"/>
              <a:t>train</a:t>
            </a:r>
            <a:r>
              <a:rPr lang="en-US" altLang="x-none" sz="1800" dirty="0"/>
              <a:t>} according to these probabilities.  </a:t>
            </a:r>
          </a:p>
          <a:p>
            <a:pPr marL="838200" lvl="1" indent="-381000">
              <a:lnSpc>
                <a:spcPct val="90000"/>
              </a:lnSpc>
              <a:buFontTx/>
              <a:buAutoNum type="arabicPeriod"/>
            </a:pPr>
            <a:r>
              <a:rPr lang="en-US" altLang="x-none" sz="1800" dirty="0"/>
              <a:t>For each observed link between </a:t>
            </a:r>
            <a:r>
              <a:rPr lang="en-US" altLang="x-none" sz="1800" dirty="0" err="1"/>
              <a:t>d</a:t>
            </a:r>
            <a:r>
              <a:rPr lang="en-US" altLang="x-none" sz="1800" baseline="-25000" dirty="0" err="1"/>
              <a:t>test</a:t>
            </a:r>
            <a:r>
              <a:rPr lang="en-US" altLang="x-none" sz="1800" dirty="0"/>
              <a:t> and {</a:t>
            </a:r>
            <a:r>
              <a:rPr lang="en-US" altLang="x-none" sz="1800" dirty="0" err="1"/>
              <a:t>d</a:t>
            </a:r>
            <a:r>
              <a:rPr lang="en-US" altLang="x-none" sz="1800" baseline="-25000" dirty="0" err="1"/>
              <a:t>train</a:t>
            </a:r>
            <a:r>
              <a:rPr lang="en-US" altLang="x-none" sz="1800" dirty="0"/>
              <a:t>}, find the “rank”, and average all these ranks to obtain the “link rank</a:t>
            </a:r>
            <a:r>
              <a:rPr lang="en-US" altLang="x-none" sz="1800" dirty="0" smtClean="0"/>
              <a:t>”</a:t>
            </a:r>
            <a:endParaRPr lang="en-US" altLang="x-none" sz="1800"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81</a:t>
            </a:fld>
            <a:endParaRPr lang="de-DE"/>
          </a:p>
        </p:txBody>
      </p:sp>
      <p:sp>
        <p:nvSpPr>
          <p:cNvPr id="5" name="Text Box 18"/>
          <p:cNvSpPr txBox="1">
            <a:spLocks noChangeArrowheads="1"/>
          </p:cNvSpPr>
          <p:nvPr/>
        </p:nvSpPr>
        <p:spPr bwMode="auto">
          <a:xfrm>
            <a:off x="3241675" y="2276872"/>
            <a:ext cx="593725" cy="406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dirty="0" err="1">
                <a:latin typeface="Franklin Gothic Book" charset="0"/>
              </a:rPr>
              <a:t>d</a:t>
            </a:r>
            <a:r>
              <a:rPr lang="en-US" altLang="x-none" sz="2000" b="0" baseline="-25000" dirty="0" err="1">
                <a:latin typeface="Franklin Gothic Book" charset="0"/>
              </a:rPr>
              <a:t>test</a:t>
            </a:r>
            <a:endParaRPr lang="en-US" altLang="x-none" sz="2000" b="0" dirty="0">
              <a:latin typeface="Franklin Gothic Book" charset="0"/>
            </a:endParaRPr>
          </a:p>
        </p:txBody>
      </p:sp>
      <p:sp>
        <p:nvSpPr>
          <p:cNvPr id="6" name="Text Box 19"/>
          <p:cNvSpPr txBox="1">
            <a:spLocks noChangeArrowheads="1"/>
          </p:cNvSpPr>
          <p:nvPr/>
        </p:nvSpPr>
        <p:spPr bwMode="auto">
          <a:xfrm>
            <a:off x="1593850" y="2819797"/>
            <a:ext cx="798513" cy="406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b="0">
                <a:latin typeface="Franklin Gothic Book" charset="0"/>
              </a:rPr>
              <a:t>{d</a:t>
            </a:r>
            <a:r>
              <a:rPr lang="en-US" altLang="x-none" sz="2000" b="0" baseline="-25000">
                <a:latin typeface="Franklin Gothic Book" charset="0"/>
              </a:rPr>
              <a:t>train</a:t>
            </a:r>
            <a:r>
              <a:rPr lang="en-US" altLang="x-none" sz="2000" b="0">
                <a:latin typeface="Franklin Gothic Book" charset="0"/>
              </a:rPr>
              <a:t>}</a:t>
            </a:r>
          </a:p>
        </p:txBody>
      </p:sp>
      <p:sp>
        <p:nvSpPr>
          <p:cNvPr id="7" name="Text Box 20"/>
          <p:cNvSpPr txBox="1">
            <a:spLocks noChangeArrowheads="1"/>
          </p:cNvSpPr>
          <p:nvPr/>
        </p:nvSpPr>
        <p:spPr bwMode="auto">
          <a:xfrm>
            <a:off x="2936875" y="2919810"/>
            <a:ext cx="1120775" cy="6508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b="0">
                <a:solidFill>
                  <a:schemeClr val="bg1"/>
                </a:solidFill>
                <a:latin typeface="Franklin Gothic Book" charset="0"/>
              </a:rPr>
              <a:t>Black-box predictor</a:t>
            </a:r>
          </a:p>
        </p:txBody>
      </p:sp>
      <p:sp>
        <p:nvSpPr>
          <p:cNvPr id="8" name="Text Box 21"/>
          <p:cNvSpPr txBox="1">
            <a:spLocks noChangeArrowheads="1"/>
          </p:cNvSpPr>
          <p:nvPr/>
        </p:nvSpPr>
        <p:spPr bwMode="auto">
          <a:xfrm>
            <a:off x="4537075" y="2932510"/>
            <a:ext cx="1725613"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Ranking over {d</a:t>
            </a:r>
            <a:r>
              <a:rPr lang="en-US" altLang="x-none" sz="1400" b="0" baseline="-25000"/>
              <a:t>train</a:t>
            </a:r>
            <a:r>
              <a:rPr lang="en-US" altLang="x-none" sz="1400" b="0"/>
              <a:t>}</a:t>
            </a:r>
          </a:p>
        </p:txBody>
      </p:sp>
      <p:sp>
        <p:nvSpPr>
          <p:cNvPr id="9" name="Text Box 22"/>
          <p:cNvSpPr txBox="1">
            <a:spLocks noChangeArrowheads="1"/>
          </p:cNvSpPr>
          <p:nvPr/>
        </p:nvSpPr>
        <p:spPr bwMode="auto">
          <a:xfrm>
            <a:off x="4346575" y="3521472"/>
            <a:ext cx="2579688"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Edges between d</a:t>
            </a:r>
            <a:r>
              <a:rPr lang="en-US" altLang="x-none" sz="1400" b="0" baseline="-25000"/>
              <a:t>test</a:t>
            </a:r>
            <a:r>
              <a:rPr lang="en-US" altLang="x-none" sz="1400" b="0"/>
              <a:t> and {d</a:t>
            </a:r>
            <a:r>
              <a:rPr lang="en-US" altLang="x-none" sz="1400" b="0" baseline="-25000"/>
              <a:t>train</a:t>
            </a:r>
            <a:r>
              <a:rPr lang="en-US" altLang="x-none" sz="1400" b="0"/>
              <a:t>}</a:t>
            </a:r>
          </a:p>
        </p:txBody>
      </p:sp>
      <p:sp>
        <p:nvSpPr>
          <p:cNvPr id="10" name="Line 23"/>
          <p:cNvSpPr>
            <a:spLocks noChangeShapeType="1"/>
          </p:cNvSpPr>
          <p:nvPr/>
        </p:nvSpPr>
        <p:spPr bwMode="auto">
          <a:xfrm>
            <a:off x="2409825" y="3092847"/>
            <a:ext cx="504825"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24"/>
          <p:cNvSpPr>
            <a:spLocks noChangeShapeType="1"/>
          </p:cNvSpPr>
          <p:nvPr/>
        </p:nvSpPr>
        <p:spPr bwMode="auto">
          <a:xfrm flipH="1">
            <a:off x="3543300" y="2692797"/>
            <a:ext cx="0" cy="20955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25"/>
          <p:cNvSpPr>
            <a:spLocks noChangeShapeType="1"/>
          </p:cNvSpPr>
          <p:nvPr/>
        </p:nvSpPr>
        <p:spPr bwMode="auto">
          <a:xfrm>
            <a:off x="4076700" y="3111897"/>
            <a:ext cx="447675"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Text Box 26"/>
          <p:cNvSpPr txBox="1">
            <a:spLocks noChangeArrowheads="1"/>
          </p:cNvSpPr>
          <p:nvPr/>
        </p:nvSpPr>
        <p:spPr bwMode="auto">
          <a:xfrm>
            <a:off x="860425" y="3426222"/>
            <a:ext cx="1774825" cy="3143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t>Edges among {d</a:t>
            </a:r>
            <a:r>
              <a:rPr lang="en-US" altLang="x-none" sz="1400" b="0" baseline="-25000"/>
              <a:t>train</a:t>
            </a:r>
            <a:r>
              <a:rPr lang="en-US" altLang="x-none" sz="1400" b="0"/>
              <a:t>}</a:t>
            </a:r>
          </a:p>
        </p:txBody>
      </p:sp>
      <p:sp>
        <p:nvSpPr>
          <p:cNvPr id="14" name="Line 27"/>
          <p:cNvSpPr>
            <a:spLocks noChangeShapeType="1"/>
          </p:cNvSpPr>
          <p:nvPr/>
        </p:nvSpPr>
        <p:spPr bwMode="auto">
          <a:xfrm flipV="1">
            <a:off x="2628900" y="3530997"/>
            <a:ext cx="28575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28"/>
          <p:cNvSpPr>
            <a:spLocks noChangeShapeType="1"/>
          </p:cNvSpPr>
          <p:nvPr/>
        </p:nvSpPr>
        <p:spPr bwMode="auto">
          <a:xfrm>
            <a:off x="6286500" y="3159522"/>
            <a:ext cx="1038225" cy="104775"/>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29"/>
          <p:cNvSpPr>
            <a:spLocks noChangeShapeType="1"/>
          </p:cNvSpPr>
          <p:nvPr/>
        </p:nvSpPr>
        <p:spPr bwMode="auto">
          <a:xfrm flipV="1">
            <a:off x="6934200" y="3359547"/>
            <a:ext cx="409575" cy="26670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Text Box 30"/>
          <p:cNvSpPr txBox="1">
            <a:spLocks noChangeArrowheads="1"/>
          </p:cNvSpPr>
          <p:nvPr/>
        </p:nvSpPr>
        <p:spPr bwMode="auto">
          <a:xfrm>
            <a:off x="7327900" y="3107135"/>
            <a:ext cx="107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0">
                <a:latin typeface="Franklin Gothic Book" charset="0"/>
              </a:rPr>
              <a:t>Link ranks</a:t>
            </a:r>
          </a:p>
        </p:txBody>
      </p:sp>
    </p:spTree>
    <p:extLst>
      <p:ext uri="{BB962C8B-B14F-4D97-AF65-F5344CB8AC3E}">
        <p14:creationId xmlns:p14="http://schemas.microsoft.com/office/powerpoint/2010/main" val="1029254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D1BDE97-D6C3-F541-864C-3B97338801A8}" type="slidenum">
              <a:rPr lang="en-US" altLang="x-none"/>
              <a:pPr/>
              <a:t>82</a:t>
            </a:fld>
            <a:endParaRPr lang="en-US" altLang="x-none"/>
          </a:p>
        </p:txBody>
      </p:sp>
      <p:sp>
        <p:nvSpPr>
          <p:cNvPr id="104453" name="Rectangle 5"/>
          <p:cNvSpPr>
            <a:spLocks noGrp="1" noChangeArrowheads="1"/>
          </p:cNvSpPr>
          <p:nvPr>
            <p:ph type="title"/>
          </p:nvPr>
        </p:nvSpPr>
        <p:spPr/>
        <p:txBody>
          <a:bodyPr/>
          <a:lstStyle/>
          <a:p>
            <a:r>
              <a:rPr lang="en-US" altLang="x-none" dirty="0"/>
              <a:t>Results on CORA data</a:t>
            </a:r>
          </a:p>
        </p:txBody>
      </p:sp>
      <p:graphicFrame>
        <p:nvGraphicFramePr>
          <p:cNvPr id="104462" name="Object 14"/>
          <p:cNvGraphicFramePr>
            <a:graphicFrameLocks noGrp="1" noChangeAspect="1"/>
          </p:cNvGraphicFramePr>
          <p:nvPr>
            <p:ph idx="1"/>
            <p:extLst>
              <p:ext uri="{D42A27DB-BD31-4B8C-83A1-F6EECF244321}">
                <p14:modId xmlns:p14="http://schemas.microsoft.com/office/powerpoint/2010/main" val="2094472505"/>
              </p:ext>
            </p:extLst>
          </p:nvPr>
        </p:nvGraphicFramePr>
        <p:xfrm>
          <a:off x="677863" y="1537494"/>
          <a:ext cx="7810500" cy="4089400"/>
        </p:xfrm>
        <a:graphic>
          <a:graphicData uri="http://schemas.openxmlformats.org/presentationml/2006/ole">
            <mc:AlternateContent xmlns:mc="http://schemas.openxmlformats.org/markup-compatibility/2006">
              <mc:Choice xmlns:v="urn:schemas-microsoft-com:vml" Requires="v">
                <p:oleObj spid="_x0000_s82970" name="Chart" r:id="rId4" imgW="7277322" imgH="3810190" progId="Excel.Chart.8">
                  <p:embed/>
                </p:oleObj>
              </mc:Choice>
              <mc:Fallback>
                <p:oleObj name="Chart" r:id="rId4" imgW="7277322" imgH="381019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537494"/>
                        <a:ext cx="78105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1566498" y="6125933"/>
            <a:ext cx="5820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0" smtClean="0">
                <a:latin typeface="Franklin Gothic Book" charset="0"/>
              </a:rPr>
              <a:t>8-fold </a:t>
            </a:r>
            <a:r>
              <a:rPr lang="en-US" altLang="x-none" sz="1600" b="0" dirty="0">
                <a:latin typeface="Franklin Gothic Book" charset="0"/>
              </a:rPr>
              <a:t>cross-validation.  Random guessing gives link rank = 2000.</a:t>
            </a:r>
          </a:p>
        </p:txBody>
      </p:sp>
    </p:spTree>
    <p:extLst>
      <p:ext uri="{BB962C8B-B14F-4D97-AF65-F5344CB8AC3E}">
        <p14:creationId xmlns:p14="http://schemas.microsoft.com/office/powerpoint/2010/main" val="5106737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x-none" dirty="0"/>
              <a:t>Results on CORA data</a:t>
            </a:r>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Model does better with more topics</a:t>
            </a:r>
          </a:p>
          <a:p>
            <a:r>
              <a:rPr lang="en-US" dirty="0" smtClean="0"/>
              <a:t>Model does better with more words in each document</a:t>
            </a:r>
            <a:endParaRPr lang="en-US" dirty="0"/>
          </a:p>
        </p:txBody>
      </p:sp>
      <p:sp>
        <p:nvSpPr>
          <p:cNvPr id="6" name="Slide Number Placeholder 5"/>
          <p:cNvSpPr>
            <a:spLocks noGrp="1"/>
          </p:cNvSpPr>
          <p:nvPr>
            <p:ph type="sldNum" sz="quarter" idx="12"/>
          </p:nvPr>
        </p:nvSpPr>
        <p:spPr/>
        <p:txBody>
          <a:bodyPr/>
          <a:lstStyle/>
          <a:p>
            <a:fld id="{7CA310FA-9F8D-DE42-A0A3-19133D1CC3EE}" type="slidenum">
              <a:rPr lang="en-US" altLang="x-none"/>
              <a:pPr/>
              <a:t>83</a:t>
            </a:fld>
            <a:endParaRPr lang="en-US" altLang="x-none"/>
          </a:p>
        </p:txBody>
      </p:sp>
      <p:pic>
        <p:nvPicPr>
          <p:cNvPr id="41026"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77938"/>
            <a:ext cx="41338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28"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274763"/>
            <a:ext cx="415925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370220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536DBAA-9865-2543-BE18-3F302075A623}" type="slidenum">
              <a:rPr lang="en-US" altLang="x-none"/>
              <a:pPr/>
              <a:t>84</a:t>
            </a:fld>
            <a:endParaRPr lang="en-US" altLang="x-none"/>
          </a:p>
        </p:txBody>
      </p:sp>
      <p:sp>
        <p:nvSpPr>
          <p:cNvPr id="56322" name="Rectangle 2"/>
          <p:cNvSpPr>
            <a:spLocks noGrp="1" noChangeArrowheads="1"/>
          </p:cNvSpPr>
          <p:nvPr>
            <p:ph type="title"/>
          </p:nvPr>
        </p:nvSpPr>
        <p:spPr/>
        <p:txBody>
          <a:bodyPr/>
          <a:lstStyle/>
          <a:p>
            <a:r>
              <a:rPr lang="en-US" altLang="x-none"/>
              <a:t>Timing Results on CORA </a:t>
            </a:r>
          </a:p>
        </p:txBody>
      </p:sp>
      <p:sp>
        <p:nvSpPr>
          <p:cNvPr id="56326" name="Text Box 6"/>
          <p:cNvSpPr txBox="1">
            <a:spLocks noChangeArrowheads="1"/>
          </p:cNvSpPr>
          <p:nvPr/>
        </p:nvSpPr>
        <p:spPr bwMode="auto">
          <a:xfrm>
            <a:off x="1968500" y="5919788"/>
            <a:ext cx="5264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400" b="0">
                <a:latin typeface="Franklin Gothic Book" charset="0"/>
              </a:rPr>
              <a:t>“Subsampling (20%) without caching” not shown since it takes </a:t>
            </a:r>
            <a:r>
              <a:rPr lang="en-US" altLang="x-none" sz="1400">
                <a:latin typeface="Franklin Gothic Book" charset="0"/>
              </a:rPr>
              <a:t>62,000</a:t>
            </a:r>
            <a:r>
              <a:rPr lang="en-US" altLang="x-none" sz="1400" b="0">
                <a:latin typeface="Franklin Gothic Book" charset="0"/>
              </a:rPr>
              <a:t> seconds for D=1000 and </a:t>
            </a:r>
            <a:r>
              <a:rPr lang="en-US" altLang="x-none" sz="1400">
                <a:latin typeface="Franklin Gothic Book" charset="0"/>
              </a:rPr>
              <a:t>3,720,150</a:t>
            </a:r>
            <a:r>
              <a:rPr lang="en-US" altLang="x-none" sz="1400" b="0">
                <a:latin typeface="Franklin Gothic Book" charset="0"/>
              </a:rPr>
              <a:t> seconds for D=4000</a:t>
            </a:r>
          </a:p>
        </p:txBody>
      </p:sp>
      <p:pic>
        <p:nvPicPr>
          <p:cNvPr id="563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1682750"/>
            <a:ext cx="52324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755227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61A843D-37C1-DA4F-86E6-0A9E7CDE5F56}" type="slidenum">
              <a:rPr lang="en-US" altLang="x-none"/>
              <a:pPr/>
              <a:t>85</a:t>
            </a:fld>
            <a:endParaRPr lang="en-US" altLang="x-none"/>
          </a:p>
        </p:txBody>
      </p:sp>
      <p:sp>
        <p:nvSpPr>
          <p:cNvPr id="36866" name="Rectangle 2"/>
          <p:cNvSpPr>
            <a:spLocks noGrp="1" noChangeArrowheads="1"/>
          </p:cNvSpPr>
          <p:nvPr>
            <p:ph type="title"/>
          </p:nvPr>
        </p:nvSpPr>
        <p:spPr/>
        <p:txBody>
          <a:bodyPr/>
          <a:lstStyle/>
          <a:p>
            <a:r>
              <a:rPr lang="en-US" altLang="x-none"/>
              <a:t>CGS vs. CVB0 inference</a:t>
            </a:r>
          </a:p>
        </p:txBody>
      </p:sp>
      <p:sp>
        <p:nvSpPr>
          <p:cNvPr id="36870" name="Text Box 6"/>
          <p:cNvSpPr txBox="1">
            <a:spLocks noChangeArrowheads="1"/>
          </p:cNvSpPr>
          <p:nvPr/>
        </p:nvSpPr>
        <p:spPr bwMode="auto">
          <a:xfrm>
            <a:off x="5143500" y="2505075"/>
            <a:ext cx="32289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x-none" sz="1600" b="0">
              <a:latin typeface="Franklin Gothic Book" charset="0"/>
            </a:endParaRPr>
          </a:p>
          <a:p>
            <a:endParaRPr lang="en-US" altLang="x-none" sz="1600" b="0">
              <a:latin typeface="Franklin Gothic Book" charset="0"/>
            </a:endParaRPr>
          </a:p>
          <a:p>
            <a:r>
              <a:rPr lang="en-US" altLang="x-none" sz="1600">
                <a:latin typeface="Franklin Gothic Book" charset="0"/>
              </a:rPr>
              <a:t>Total time:</a:t>
            </a:r>
          </a:p>
          <a:p>
            <a:r>
              <a:rPr lang="en-US" altLang="x-none" sz="1600" b="0">
                <a:latin typeface="Franklin Gothic Book" charset="0"/>
              </a:rPr>
              <a:t>CGS = 5285 seconds</a:t>
            </a:r>
          </a:p>
          <a:p>
            <a:r>
              <a:rPr lang="en-US" altLang="x-none" sz="1600" b="0">
                <a:latin typeface="Franklin Gothic Book" charset="0"/>
              </a:rPr>
              <a:t>CVB0 = 4191 seconds</a:t>
            </a:r>
          </a:p>
          <a:p>
            <a:endParaRPr lang="en-US" altLang="x-none" sz="1600" b="0">
              <a:latin typeface="Franklin Gothic Book" charset="0"/>
            </a:endParaRPr>
          </a:p>
          <a:p>
            <a:endParaRPr lang="en-US" altLang="x-none" sz="1600" b="0">
              <a:latin typeface="Franklin Gothic Book" charset="0"/>
            </a:endParaRPr>
          </a:p>
          <a:p>
            <a:r>
              <a:rPr lang="en-US" altLang="x-none" sz="1600" b="0">
                <a:latin typeface="Franklin Gothic Book" charset="0"/>
              </a:rPr>
              <a:t>CVB0 converges more quickly.  Also, each iteration is faster due to clumping of data points.</a:t>
            </a:r>
          </a:p>
        </p:txBody>
      </p:sp>
      <p:pic>
        <p:nvPicPr>
          <p:cNvPr id="368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730375"/>
            <a:ext cx="45847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0257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5D770DDA-828E-D341-B8BA-25C6AE4FDABB}" type="slidenum">
              <a:rPr lang="en-US" altLang="x-none"/>
              <a:pPr/>
              <a:t>86</a:t>
            </a:fld>
            <a:endParaRPr lang="en-US" altLang="x-none"/>
          </a:p>
        </p:txBody>
      </p:sp>
      <p:sp>
        <p:nvSpPr>
          <p:cNvPr id="113702" name="Rectangle 38"/>
          <p:cNvSpPr>
            <a:spLocks noGrp="1" noChangeArrowheads="1"/>
          </p:cNvSpPr>
          <p:nvPr>
            <p:ph type="title"/>
          </p:nvPr>
        </p:nvSpPr>
        <p:spPr/>
        <p:txBody>
          <a:bodyPr/>
          <a:lstStyle/>
          <a:p>
            <a:r>
              <a:rPr lang="en-US" altLang="x-none"/>
              <a:t>Results on Netflix</a:t>
            </a:r>
          </a:p>
        </p:txBody>
      </p:sp>
      <p:graphicFrame>
        <p:nvGraphicFramePr>
          <p:cNvPr id="113725" name="Group 61"/>
          <p:cNvGraphicFramePr>
            <a:graphicFrameLocks noGrp="1"/>
          </p:cNvGraphicFramePr>
          <p:nvPr>
            <p:ph idx="1"/>
          </p:nvPr>
        </p:nvGraphicFramePr>
        <p:xfrm>
          <a:off x="942975" y="1828800"/>
          <a:ext cx="5792788" cy="3353437"/>
        </p:xfrm>
        <a:graphic>
          <a:graphicData uri="http://schemas.openxmlformats.org/drawingml/2006/table">
            <a:tbl>
              <a:tblPr/>
              <a:tblGrid>
                <a:gridCol w="3536950"/>
                <a:gridCol w="2255838"/>
              </a:tblGrid>
              <a:tr h="357188">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800" b="0" i="0" u="none" strike="noStrike" cap="none" normalizeH="0" baseline="0">
                        <a:ln>
                          <a:noFill/>
                        </a:ln>
                        <a:solidFill>
                          <a:schemeClr val="tx1"/>
                        </a:solidFill>
                        <a:effectLst/>
                        <a:latin typeface="Franklin Gothic Book"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a:ln>
                            <a:noFill/>
                          </a:ln>
                          <a:solidFill>
                            <a:schemeClr val="tx1"/>
                          </a:solidFill>
                          <a:effectLst/>
                          <a:latin typeface="Franklin Gothic Book" charset="0"/>
                        </a:rPr>
                        <a:t>NETFLIX, K=20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Random Guessing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Baseline (TF-IDF / Cosine)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rgbClr val="FF0000"/>
                          </a:solidFill>
                          <a:effectLst/>
                          <a:latin typeface="Franklin Gothic Book" charset="0"/>
                        </a:rPr>
                        <a:t>541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LDA + Regression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2321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Ignoring Non-Edges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1955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Fast Approximation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2089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(Note K=50: 1256)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a:ln>
                            <a:noFill/>
                          </a:ln>
                          <a:solidFill>
                            <a:schemeClr val="tx1"/>
                          </a:solidFill>
                          <a:effectLst/>
                          <a:latin typeface="Franklin Gothic Book" charset="0"/>
                        </a:rPr>
                        <a:t>Subsampling 5% + Caching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Franklin Gothic Book" charset="0"/>
                        </a:defRPr>
                      </a:lvl1pPr>
                      <a:lvl2pPr>
                        <a:spcBef>
                          <a:spcPct val="20000"/>
                        </a:spcBef>
                        <a:defRPr sz="2400">
                          <a:solidFill>
                            <a:schemeClr val="tx1"/>
                          </a:solidFill>
                          <a:latin typeface="Franklin Gothic Book" charset="0"/>
                        </a:defRPr>
                      </a:lvl2pPr>
                      <a:lvl3pPr>
                        <a:spcBef>
                          <a:spcPct val="20000"/>
                        </a:spcBef>
                        <a:defRPr sz="2000">
                          <a:solidFill>
                            <a:schemeClr val="tx1"/>
                          </a:solidFill>
                          <a:latin typeface="Franklin Gothic Book" charset="0"/>
                        </a:defRPr>
                      </a:lvl3pPr>
                      <a:lvl4pPr>
                        <a:spcBef>
                          <a:spcPct val="20000"/>
                        </a:spcBef>
                        <a:defRPr>
                          <a:solidFill>
                            <a:schemeClr val="tx1"/>
                          </a:solidFill>
                          <a:latin typeface="Franklin Gothic Book" charset="0"/>
                        </a:defRPr>
                      </a:lvl4pPr>
                      <a:lvl5pPr>
                        <a:spcBef>
                          <a:spcPct val="20000"/>
                        </a:spcBef>
                        <a:defRPr>
                          <a:solidFill>
                            <a:schemeClr val="tx1"/>
                          </a:solidFill>
                          <a:latin typeface="Franklin Gothic Book" charset="0"/>
                        </a:defRPr>
                      </a:lvl5pPr>
                      <a:lvl6pPr fontAlgn="base">
                        <a:spcBef>
                          <a:spcPct val="20000"/>
                        </a:spcBef>
                        <a:spcAft>
                          <a:spcPct val="0"/>
                        </a:spcAft>
                        <a:defRPr>
                          <a:solidFill>
                            <a:schemeClr val="tx1"/>
                          </a:solidFill>
                          <a:latin typeface="Franklin Gothic Book" charset="0"/>
                        </a:defRPr>
                      </a:lvl6pPr>
                      <a:lvl7pPr fontAlgn="base">
                        <a:spcBef>
                          <a:spcPct val="20000"/>
                        </a:spcBef>
                        <a:spcAft>
                          <a:spcPct val="0"/>
                        </a:spcAft>
                        <a:defRPr>
                          <a:solidFill>
                            <a:schemeClr val="tx1"/>
                          </a:solidFill>
                          <a:latin typeface="Franklin Gothic Book" charset="0"/>
                        </a:defRPr>
                      </a:lvl7pPr>
                      <a:lvl8pPr fontAlgn="base">
                        <a:spcBef>
                          <a:spcPct val="20000"/>
                        </a:spcBef>
                        <a:spcAft>
                          <a:spcPct val="0"/>
                        </a:spcAft>
                        <a:defRPr>
                          <a:solidFill>
                            <a:schemeClr val="tx1"/>
                          </a:solidFill>
                          <a:latin typeface="Franklin Gothic Book" charset="0"/>
                        </a:defRPr>
                      </a:lvl8pPr>
                      <a:lvl9pPr fontAlgn="base">
                        <a:spcBef>
                          <a:spcPct val="20000"/>
                        </a:spcBef>
                        <a:spcAft>
                          <a:spcPct val="0"/>
                        </a:spcAft>
                        <a:defRPr>
                          <a:solidFill>
                            <a:schemeClr val="tx1"/>
                          </a:solidFill>
                          <a:latin typeface="Franklin Gothic Book"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chemeClr val="tx1"/>
                          </a:solidFill>
                          <a:effectLst/>
                          <a:latin typeface="Franklin Gothic Book" charset="0"/>
                        </a:rPr>
                        <a:t>1739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723" name="Text Box 59"/>
          <p:cNvSpPr txBox="1">
            <a:spLocks noChangeArrowheads="1"/>
          </p:cNvSpPr>
          <p:nvPr/>
        </p:nvSpPr>
        <p:spPr bwMode="auto">
          <a:xfrm>
            <a:off x="6823075" y="2690813"/>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b="0">
                <a:solidFill>
                  <a:srgbClr val="FF0000"/>
                </a:solidFill>
              </a:rPr>
              <a:t>Baseline does very well!</a:t>
            </a:r>
          </a:p>
          <a:p>
            <a:r>
              <a:rPr lang="en-US" altLang="x-none" sz="1200" b="0">
                <a:solidFill>
                  <a:srgbClr val="FF0000"/>
                </a:solidFill>
              </a:rPr>
              <a:t>Needs more investigation…</a:t>
            </a:r>
          </a:p>
        </p:txBody>
      </p:sp>
    </p:spTree>
    <p:extLst>
      <p:ext uri="{BB962C8B-B14F-4D97-AF65-F5344CB8AC3E}">
        <p14:creationId xmlns:p14="http://schemas.microsoft.com/office/powerpoint/2010/main" val="1020986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12D6D9-808F-CB4E-B885-9CCB65ED1D3A}" type="slidenum">
              <a:rPr lang="en-US" altLang="x-none"/>
              <a:pPr/>
              <a:t>87</a:t>
            </a:fld>
            <a:endParaRPr lang="en-US" altLang="x-none"/>
          </a:p>
        </p:txBody>
      </p:sp>
      <p:sp>
        <p:nvSpPr>
          <p:cNvPr id="43010" name="Rectangle 2"/>
          <p:cNvSpPr>
            <a:spLocks noGrp="1" noChangeArrowheads="1"/>
          </p:cNvSpPr>
          <p:nvPr>
            <p:ph type="title"/>
          </p:nvPr>
        </p:nvSpPr>
        <p:spPr/>
        <p:txBody>
          <a:bodyPr/>
          <a:lstStyle/>
          <a:p>
            <a:r>
              <a:rPr lang="en-US" altLang="x-none"/>
              <a:t>Some Netflix topics</a:t>
            </a:r>
          </a:p>
        </p:txBody>
      </p:sp>
      <p:sp>
        <p:nvSpPr>
          <p:cNvPr id="43013" name="Text Box 5"/>
          <p:cNvSpPr txBox="1">
            <a:spLocks noChangeArrowheads="1"/>
          </p:cNvSpPr>
          <p:nvPr/>
        </p:nvSpPr>
        <p:spPr bwMode="auto">
          <a:xfrm>
            <a:off x="1279525" y="1563688"/>
            <a:ext cx="59721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200" b="0"/>
              <a:t>POLICE: 	[t2] police agent kill gun action escape car film</a:t>
            </a:r>
          </a:p>
          <a:p>
            <a:r>
              <a:rPr lang="en-US" altLang="x-none" sz="1200" b="0"/>
              <a:t>DISNEY: 	[t4] disney film animated movie christmas cat animation story</a:t>
            </a:r>
          </a:p>
          <a:p>
            <a:r>
              <a:rPr lang="en-US" altLang="x-none" sz="1200" b="0"/>
              <a:t>AMERICAN: 	[t5] president war american political united states government against</a:t>
            </a:r>
          </a:p>
          <a:p>
            <a:r>
              <a:rPr lang="en-US" altLang="x-none" sz="1200" b="0"/>
              <a:t>CHINESE: 	[t6] film kong hong chinese chan wong china link</a:t>
            </a:r>
          </a:p>
          <a:p>
            <a:r>
              <a:rPr lang="en-US" altLang="x-none" sz="1200" b="0"/>
              <a:t>WESTERN: 	[t7] western town texas sheriff eastwood west clint genre</a:t>
            </a:r>
          </a:p>
          <a:p>
            <a:r>
              <a:rPr lang="en-US" altLang="x-none" sz="1200" b="0"/>
              <a:t>SCI-FI: 	[t8] earth science space fiction alien bond planet ship</a:t>
            </a:r>
          </a:p>
          <a:p>
            <a:r>
              <a:rPr lang="en-US" altLang="x-none" sz="1200" b="0"/>
              <a:t>AWARDS: 	[t9] award film academy nominated won actor actress picture</a:t>
            </a:r>
          </a:p>
          <a:p>
            <a:r>
              <a:rPr lang="en-US" altLang="x-none" sz="1200" b="0"/>
              <a:t>WAR:	[t20] war soldier army officer captain air military general</a:t>
            </a:r>
          </a:p>
          <a:p>
            <a:r>
              <a:rPr lang="en-US" altLang="x-none" sz="1200" b="0"/>
              <a:t>FRENCH:	[t21] french film jean france paris fran les link</a:t>
            </a:r>
          </a:p>
          <a:p>
            <a:r>
              <a:rPr lang="en-US" altLang="x-none" sz="1200" b="0"/>
              <a:t>HINDI:	[t24] film hindi award link india khan indian music</a:t>
            </a:r>
          </a:p>
          <a:p>
            <a:r>
              <a:rPr lang="en-US" altLang="x-none" sz="1200" b="0"/>
              <a:t>MUSIC:	[t28] album song band music rock live soundtrack record</a:t>
            </a:r>
          </a:p>
          <a:p>
            <a:r>
              <a:rPr lang="en-US" altLang="x-none" sz="1200" b="0"/>
              <a:t>JAPANESE:	[t30] anime japanese manga series english japan retrieved character</a:t>
            </a:r>
          </a:p>
          <a:p>
            <a:r>
              <a:rPr lang="en-US" altLang="x-none" sz="1200" b="0"/>
              <a:t>BRITISH: 	[t31] british play london john shakespeare film production sir</a:t>
            </a:r>
          </a:p>
          <a:p>
            <a:r>
              <a:rPr lang="en-US" altLang="x-none" sz="1200" b="0"/>
              <a:t>FAMILY:	[t32] love girl mother family father friend school sister</a:t>
            </a:r>
          </a:p>
          <a:p>
            <a:r>
              <a:rPr lang="en-US" altLang="x-none" sz="1200" b="0"/>
              <a:t>SERIES:	[t35] series television show episode season character episodes original</a:t>
            </a:r>
          </a:p>
          <a:p>
            <a:r>
              <a:rPr lang="en-US" altLang="x-none" sz="1200" b="0"/>
              <a:t>SPIELBERG:	[t36] spielberg steven park joe future marty gremlin jurassic</a:t>
            </a:r>
          </a:p>
          <a:p>
            <a:r>
              <a:rPr lang="en-US" altLang="x-none" sz="1200" b="0"/>
              <a:t>MEDIEVAL	[t37] king island robin treasure princess lost adventure castle</a:t>
            </a:r>
          </a:p>
          <a:p>
            <a:r>
              <a:rPr lang="en-US" altLang="x-none" sz="1200" b="0"/>
              <a:t>GERMAN:	[t38] film german russian von germany language anna soviet</a:t>
            </a:r>
          </a:p>
          <a:p>
            <a:r>
              <a:rPr lang="en-US" altLang="x-none" sz="1200" b="0"/>
              <a:t>GIBSON:	[t41] max ben danny gibson johnny mad ice mel</a:t>
            </a:r>
          </a:p>
          <a:p>
            <a:r>
              <a:rPr lang="en-US" altLang="x-none" sz="1200" b="0"/>
              <a:t>MUSICAL:	[t42] musical phantom opera song music broadway stage judy</a:t>
            </a:r>
          </a:p>
          <a:p>
            <a:r>
              <a:rPr lang="en-US" altLang="x-none" sz="1200" b="0"/>
              <a:t>BATTLE:	[t43] power human world attack character battle earth game</a:t>
            </a:r>
          </a:p>
          <a:p>
            <a:r>
              <a:rPr lang="en-US" altLang="x-none" sz="1200" b="0"/>
              <a:t>MURDER:	[t46] death murder kill police killed wife later killer</a:t>
            </a:r>
          </a:p>
          <a:p>
            <a:r>
              <a:rPr lang="en-US" altLang="x-none" sz="1200" b="0"/>
              <a:t>SPORTS:	[t47] team game player rocky baseball play charlie ruth</a:t>
            </a:r>
          </a:p>
          <a:p>
            <a:r>
              <a:rPr lang="en-US" altLang="x-none" sz="1200" b="0"/>
              <a:t>KING:	[t48] king henry arthur queen knight anne prince elizabeth</a:t>
            </a:r>
          </a:p>
          <a:p>
            <a:r>
              <a:rPr lang="en-US" altLang="x-none" sz="1200" b="0"/>
              <a:t>HORROR:	[t49] horror film dracula scooby doo vampire blood ghost</a:t>
            </a:r>
          </a:p>
          <a:p>
            <a:endParaRPr lang="en-US" altLang="x-none" sz="1200" b="0"/>
          </a:p>
        </p:txBody>
      </p:sp>
    </p:spTree>
    <p:extLst>
      <p:ext uri="{BB962C8B-B14F-4D97-AF65-F5344CB8AC3E}">
        <p14:creationId xmlns:p14="http://schemas.microsoft.com/office/powerpoint/2010/main" val="512093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6BA9AF0-CC07-704A-9D41-36CF81727818}" type="slidenum">
              <a:rPr lang="en-US" altLang="x-none"/>
              <a:pPr/>
              <a:t>88</a:t>
            </a:fld>
            <a:endParaRPr lang="en-US" altLang="x-none"/>
          </a:p>
        </p:txBody>
      </p:sp>
      <p:sp>
        <p:nvSpPr>
          <p:cNvPr id="116738" name="Rectangle 2"/>
          <p:cNvSpPr>
            <a:spLocks noGrp="1" noChangeArrowheads="1"/>
          </p:cNvSpPr>
          <p:nvPr>
            <p:ph type="title"/>
          </p:nvPr>
        </p:nvSpPr>
        <p:spPr>
          <a:xfrm>
            <a:off x="476250" y="0"/>
            <a:ext cx="8229600" cy="1143000"/>
          </a:xfrm>
        </p:spPr>
        <p:txBody>
          <a:bodyPr/>
          <a:lstStyle/>
          <a:p>
            <a:r>
              <a:rPr lang="en-US" altLang="x-none"/>
              <a:t> Some movie examples</a:t>
            </a:r>
          </a:p>
        </p:txBody>
      </p:sp>
      <p:sp>
        <p:nvSpPr>
          <p:cNvPr id="116739" name="Rectangle 3"/>
          <p:cNvSpPr>
            <a:spLocks noGrp="1" noChangeArrowheads="1"/>
          </p:cNvSpPr>
          <p:nvPr>
            <p:ph type="body" idx="1"/>
          </p:nvPr>
        </p:nvSpPr>
        <p:spPr>
          <a:xfrm>
            <a:off x="657225" y="1122363"/>
            <a:ext cx="7743825" cy="5507037"/>
          </a:xfrm>
        </p:spPr>
        <p:txBody>
          <a:bodyPr/>
          <a:lstStyle/>
          <a:p>
            <a:pPr>
              <a:lnSpc>
                <a:spcPct val="80000"/>
              </a:lnSpc>
            </a:pPr>
            <a:r>
              <a:rPr lang="en-US" altLang="x-none" sz="1600" b="1"/>
              <a:t>'Sholay' </a:t>
            </a:r>
          </a:p>
          <a:p>
            <a:pPr lvl="1">
              <a:lnSpc>
                <a:spcPct val="80000"/>
              </a:lnSpc>
            </a:pPr>
            <a:r>
              <a:rPr lang="en-US" altLang="x-none" sz="1400"/>
              <a:t>Indian film, 45% of words belong to topic 24 (Hindi topic)</a:t>
            </a:r>
          </a:p>
          <a:p>
            <a:pPr lvl="1">
              <a:lnSpc>
                <a:spcPct val="80000"/>
              </a:lnSpc>
            </a:pPr>
            <a:r>
              <a:rPr lang="en-US" altLang="x-none" sz="1400"/>
              <a:t>Top 5 most probable movie links in training set: </a:t>
            </a:r>
          </a:p>
          <a:p>
            <a:pPr lvl="2">
              <a:lnSpc>
                <a:spcPct val="80000"/>
              </a:lnSpc>
            </a:pPr>
            <a:r>
              <a:rPr lang="en-US" altLang="x-none" sz="1400"/>
              <a:t>'Laawaris‘</a:t>
            </a:r>
          </a:p>
          <a:p>
            <a:pPr lvl="2">
              <a:lnSpc>
                <a:spcPct val="80000"/>
              </a:lnSpc>
            </a:pPr>
            <a:r>
              <a:rPr lang="en-US" altLang="x-none" sz="1400"/>
              <a:t>'Hote Hote Pyaar Ho Gaya‘</a:t>
            </a:r>
          </a:p>
          <a:p>
            <a:pPr lvl="2">
              <a:lnSpc>
                <a:spcPct val="80000"/>
              </a:lnSpc>
            </a:pPr>
            <a:r>
              <a:rPr lang="en-US" altLang="x-none" sz="1400"/>
              <a:t>'Trishul‘</a:t>
            </a:r>
          </a:p>
          <a:p>
            <a:pPr lvl="2">
              <a:lnSpc>
                <a:spcPct val="80000"/>
              </a:lnSpc>
            </a:pPr>
            <a:r>
              <a:rPr lang="en-US" altLang="x-none" sz="1400"/>
              <a:t>'Mr. Natwarlal‘</a:t>
            </a:r>
          </a:p>
          <a:p>
            <a:pPr lvl="2">
              <a:lnSpc>
                <a:spcPct val="80000"/>
              </a:lnSpc>
            </a:pPr>
            <a:r>
              <a:rPr lang="en-US" altLang="x-none" sz="1400"/>
              <a:t>'Rangeela‘</a:t>
            </a:r>
          </a:p>
          <a:p>
            <a:pPr lvl="2">
              <a:lnSpc>
                <a:spcPct val="80000"/>
              </a:lnSpc>
            </a:pPr>
            <a:endParaRPr lang="en-US" altLang="x-none" sz="900"/>
          </a:p>
          <a:p>
            <a:pPr>
              <a:lnSpc>
                <a:spcPct val="80000"/>
              </a:lnSpc>
            </a:pPr>
            <a:r>
              <a:rPr lang="en-US" altLang="x-none" sz="1600" b="1"/>
              <a:t>‘Cowboy’</a:t>
            </a:r>
          </a:p>
          <a:p>
            <a:pPr lvl="1">
              <a:lnSpc>
                <a:spcPct val="80000"/>
              </a:lnSpc>
            </a:pPr>
            <a:r>
              <a:rPr lang="en-US" altLang="x-none" sz="1400"/>
              <a:t>Western film, 25% of words belong to topic 7 (western topic)</a:t>
            </a:r>
          </a:p>
          <a:p>
            <a:pPr lvl="1">
              <a:lnSpc>
                <a:spcPct val="80000"/>
              </a:lnSpc>
            </a:pPr>
            <a:r>
              <a:rPr lang="en-US" altLang="x-none" sz="1400"/>
              <a:t>Top 5 most probable movie links in training set:</a:t>
            </a:r>
          </a:p>
          <a:p>
            <a:pPr lvl="2">
              <a:lnSpc>
                <a:spcPct val="80000"/>
              </a:lnSpc>
            </a:pPr>
            <a:r>
              <a:rPr lang="en-US" altLang="x-none" sz="1400"/>
              <a:t>'Tall in the Saddle‘</a:t>
            </a:r>
          </a:p>
          <a:p>
            <a:pPr lvl="2">
              <a:lnSpc>
                <a:spcPct val="80000"/>
              </a:lnSpc>
            </a:pPr>
            <a:r>
              <a:rPr lang="en-US" altLang="x-none" sz="1400"/>
              <a:t>'The Indian Fighter'</a:t>
            </a:r>
          </a:p>
          <a:p>
            <a:pPr lvl="2">
              <a:lnSpc>
                <a:spcPct val="80000"/>
              </a:lnSpc>
            </a:pPr>
            <a:r>
              <a:rPr lang="en-US" altLang="x-none" sz="1400"/>
              <a:t>'Dakota'</a:t>
            </a:r>
          </a:p>
          <a:p>
            <a:pPr lvl="2">
              <a:lnSpc>
                <a:spcPct val="80000"/>
              </a:lnSpc>
            </a:pPr>
            <a:r>
              <a:rPr lang="en-US" altLang="x-none" sz="1400"/>
              <a:t>'The Train Robbers'</a:t>
            </a:r>
          </a:p>
          <a:p>
            <a:pPr lvl="2">
              <a:lnSpc>
                <a:spcPct val="80000"/>
              </a:lnSpc>
            </a:pPr>
            <a:r>
              <a:rPr lang="en-US" altLang="x-none" sz="1400"/>
              <a:t>'A Lady Takes a Chance‘</a:t>
            </a:r>
            <a:br>
              <a:rPr lang="en-US" altLang="x-none" sz="1400"/>
            </a:br>
            <a:endParaRPr lang="en-US" altLang="x-none" sz="1400"/>
          </a:p>
          <a:p>
            <a:pPr>
              <a:lnSpc>
                <a:spcPct val="80000"/>
              </a:lnSpc>
            </a:pPr>
            <a:r>
              <a:rPr lang="en-US" altLang="x-none" sz="1600" b="1"/>
              <a:t>‘Rocky II’</a:t>
            </a:r>
          </a:p>
          <a:p>
            <a:pPr lvl="1">
              <a:lnSpc>
                <a:spcPct val="80000"/>
              </a:lnSpc>
            </a:pPr>
            <a:r>
              <a:rPr lang="en-US" altLang="x-none" sz="1400"/>
              <a:t>Boxing film, 40% of words belong to topic 47 (sports topic)</a:t>
            </a:r>
          </a:p>
          <a:p>
            <a:pPr lvl="1">
              <a:lnSpc>
                <a:spcPct val="80000"/>
              </a:lnSpc>
            </a:pPr>
            <a:r>
              <a:rPr lang="en-US" altLang="x-none" sz="1400"/>
              <a:t>Top 5 most probable movie links in training set:</a:t>
            </a:r>
          </a:p>
          <a:p>
            <a:pPr lvl="2">
              <a:lnSpc>
                <a:spcPct val="80000"/>
              </a:lnSpc>
            </a:pPr>
            <a:r>
              <a:rPr lang="en-US" altLang="x-none" sz="1400"/>
              <a:t>'Bull Durham‘</a:t>
            </a:r>
          </a:p>
          <a:p>
            <a:pPr lvl="2">
              <a:lnSpc>
                <a:spcPct val="80000"/>
              </a:lnSpc>
            </a:pPr>
            <a:r>
              <a:rPr lang="en-US" altLang="x-none" sz="1400"/>
              <a:t>'2003 World Series‘</a:t>
            </a:r>
          </a:p>
          <a:p>
            <a:pPr lvl="2">
              <a:lnSpc>
                <a:spcPct val="80000"/>
              </a:lnSpc>
            </a:pPr>
            <a:r>
              <a:rPr lang="en-US" altLang="x-none" sz="1400"/>
              <a:t>'Bowfinger‘</a:t>
            </a:r>
          </a:p>
          <a:p>
            <a:pPr lvl="2">
              <a:lnSpc>
                <a:spcPct val="80000"/>
              </a:lnSpc>
            </a:pPr>
            <a:r>
              <a:rPr lang="en-US" altLang="x-none" sz="1400"/>
              <a:t>'Rocky V‘</a:t>
            </a:r>
          </a:p>
          <a:p>
            <a:pPr lvl="2">
              <a:lnSpc>
                <a:spcPct val="80000"/>
              </a:lnSpc>
            </a:pPr>
            <a:r>
              <a:rPr lang="en-US" altLang="x-none" sz="1400"/>
              <a:t>'Rocky IV'</a:t>
            </a:r>
          </a:p>
          <a:p>
            <a:pPr lvl="2">
              <a:lnSpc>
                <a:spcPct val="80000"/>
              </a:lnSpc>
            </a:pPr>
            <a:endParaRPr lang="en-US" altLang="x-none" sz="1400"/>
          </a:p>
          <a:p>
            <a:pPr lvl="2">
              <a:lnSpc>
                <a:spcPct val="80000"/>
              </a:lnSpc>
            </a:pPr>
            <a:endParaRPr lang="en-US" altLang="x-none" sz="1200"/>
          </a:p>
          <a:p>
            <a:pPr lvl="2">
              <a:lnSpc>
                <a:spcPct val="80000"/>
              </a:lnSpc>
            </a:pPr>
            <a:endParaRPr lang="en-US" altLang="x-none" sz="1200"/>
          </a:p>
          <a:p>
            <a:pPr lvl="2">
              <a:lnSpc>
                <a:spcPct val="80000"/>
              </a:lnSpc>
            </a:pPr>
            <a:endParaRPr lang="en-US" altLang="x-none" sz="1200"/>
          </a:p>
          <a:p>
            <a:pPr>
              <a:lnSpc>
                <a:spcPct val="80000"/>
              </a:lnSpc>
              <a:buFontTx/>
              <a:buNone/>
            </a:pPr>
            <a:endParaRPr lang="en-US" altLang="x-none" sz="1600"/>
          </a:p>
          <a:p>
            <a:pPr>
              <a:lnSpc>
                <a:spcPct val="80000"/>
              </a:lnSpc>
              <a:buFontTx/>
              <a:buNone/>
            </a:pPr>
            <a:endParaRPr lang="en-US" altLang="x-none" sz="1600"/>
          </a:p>
          <a:p>
            <a:pPr lvl="1">
              <a:lnSpc>
                <a:spcPct val="80000"/>
              </a:lnSpc>
            </a:pPr>
            <a:endParaRPr lang="en-US" altLang="x-none" sz="1400"/>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888" y="1457325"/>
            <a:ext cx="922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7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3400425"/>
            <a:ext cx="8540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7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463" y="5210175"/>
            <a:ext cx="8747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833994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8177A5-4A20-AA40-9E87-709F9DD8354D}" type="slidenum">
              <a:rPr lang="en-US" altLang="x-none"/>
              <a:pPr/>
              <a:t>89</a:t>
            </a:fld>
            <a:endParaRPr lang="en-US" altLang="x-none"/>
          </a:p>
        </p:txBody>
      </p:sp>
      <p:sp>
        <p:nvSpPr>
          <p:cNvPr id="38914" name="Rectangle 2"/>
          <p:cNvSpPr>
            <a:spLocks noGrp="1" noChangeArrowheads="1"/>
          </p:cNvSpPr>
          <p:nvPr>
            <p:ph type="title"/>
          </p:nvPr>
        </p:nvSpPr>
        <p:spPr/>
        <p:txBody>
          <a:bodyPr/>
          <a:lstStyle/>
          <a:p>
            <a:r>
              <a:rPr lang="en-US" altLang="x-none" sz="4000"/>
              <a:t>Directed vs. Undirected RTM on ENRON emails</a:t>
            </a:r>
          </a:p>
        </p:txBody>
      </p:sp>
      <p:pic>
        <p:nvPicPr>
          <p:cNvPr id="389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825625"/>
            <a:ext cx="3824288"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29" name="Rectangle 17"/>
          <p:cNvSpPr>
            <a:spLocks noChangeArrowheads="1"/>
          </p:cNvSpPr>
          <p:nvPr/>
        </p:nvSpPr>
        <p:spPr bwMode="auto">
          <a:xfrm>
            <a:off x="3924300" y="2095500"/>
            <a:ext cx="5000625"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Franklin Gothic Book" charset="0"/>
              </a:defRPr>
            </a:lvl1pPr>
            <a:lvl2pPr marL="742950" indent="-285750">
              <a:spcBef>
                <a:spcPct val="20000"/>
              </a:spcBef>
              <a:buChar char="–"/>
              <a:defRPr sz="2800">
                <a:solidFill>
                  <a:schemeClr val="tx1"/>
                </a:solidFill>
                <a:latin typeface="Franklin Gothic Book" charset="0"/>
              </a:defRPr>
            </a:lvl2pPr>
            <a:lvl3pPr marL="1143000" indent="-228600">
              <a:spcBef>
                <a:spcPct val="20000"/>
              </a:spcBef>
              <a:buChar char="•"/>
              <a:defRPr sz="2400">
                <a:solidFill>
                  <a:schemeClr val="tx1"/>
                </a:solidFill>
                <a:latin typeface="Franklin Gothic Book" charset="0"/>
              </a:defRPr>
            </a:lvl3pPr>
            <a:lvl4pPr marL="1600200" indent="-228600">
              <a:spcBef>
                <a:spcPct val="20000"/>
              </a:spcBef>
              <a:buChar char="–"/>
              <a:defRPr sz="2000">
                <a:solidFill>
                  <a:schemeClr val="tx1"/>
                </a:solidFill>
                <a:latin typeface="Franklin Gothic Book" charset="0"/>
              </a:defRPr>
            </a:lvl4pPr>
            <a:lvl5pPr marL="2057400" indent="-228600">
              <a:spcBef>
                <a:spcPct val="20000"/>
              </a:spcBef>
              <a:buChar char="»"/>
              <a:defRPr sz="2000">
                <a:solidFill>
                  <a:schemeClr val="tx1"/>
                </a:solidFill>
                <a:latin typeface="Franklin Gothic Book" charset="0"/>
              </a:defRPr>
            </a:lvl5pPr>
            <a:lvl6pPr marL="2514600" indent="-228600" fontAlgn="base">
              <a:spcBef>
                <a:spcPct val="20000"/>
              </a:spcBef>
              <a:spcAft>
                <a:spcPct val="0"/>
              </a:spcAft>
              <a:buChar char="»"/>
              <a:defRPr sz="2000">
                <a:solidFill>
                  <a:schemeClr val="tx1"/>
                </a:solidFill>
                <a:latin typeface="Franklin Gothic Book" charset="0"/>
              </a:defRPr>
            </a:lvl6pPr>
            <a:lvl7pPr marL="2971800" indent="-228600" fontAlgn="base">
              <a:spcBef>
                <a:spcPct val="20000"/>
              </a:spcBef>
              <a:spcAft>
                <a:spcPct val="0"/>
              </a:spcAft>
              <a:buChar char="»"/>
              <a:defRPr sz="2000">
                <a:solidFill>
                  <a:schemeClr val="tx1"/>
                </a:solidFill>
                <a:latin typeface="Franklin Gothic Book" charset="0"/>
              </a:defRPr>
            </a:lvl7pPr>
            <a:lvl8pPr marL="3429000" indent="-228600" fontAlgn="base">
              <a:spcBef>
                <a:spcPct val="20000"/>
              </a:spcBef>
              <a:spcAft>
                <a:spcPct val="0"/>
              </a:spcAft>
              <a:buChar char="»"/>
              <a:defRPr sz="2000">
                <a:solidFill>
                  <a:schemeClr val="tx1"/>
                </a:solidFill>
                <a:latin typeface="Franklin Gothic Book" charset="0"/>
              </a:defRPr>
            </a:lvl8pPr>
            <a:lvl9pPr marL="3886200" indent="-228600" fontAlgn="base">
              <a:spcBef>
                <a:spcPct val="20000"/>
              </a:spcBef>
              <a:spcAft>
                <a:spcPct val="0"/>
              </a:spcAft>
              <a:buChar char="»"/>
              <a:defRPr sz="2000">
                <a:solidFill>
                  <a:schemeClr val="tx1"/>
                </a:solidFill>
                <a:latin typeface="Franklin Gothic Book" charset="0"/>
              </a:defRPr>
            </a:lvl9pPr>
          </a:lstStyle>
          <a:p>
            <a:pPr eaLnBrk="1" hangingPunct="1">
              <a:lnSpc>
                <a:spcPct val="90000"/>
              </a:lnSpc>
            </a:pPr>
            <a:r>
              <a:rPr lang="en-US" altLang="x-none" sz="1600"/>
              <a:t>Undirected:</a:t>
            </a:r>
            <a:r>
              <a:rPr lang="en-US" altLang="x-none" sz="1600" b="0"/>
              <a:t> Aggregate incoming &amp; outgoing emails into 1 document</a:t>
            </a:r>
          </a:p>
          <a:p>
            <a:pPr eaLnBrk="1" hangingPunct="1">
              <a:lnSpc>
                <a:spcPct val="90000"/>
              </a:lnSpc>
            </a:pPr>
            <a:endParaRPr lang="en-US" altLang="x-none" sz="1600" b="0"/>
          </a:p>
          <a:p>
            <a:pPr eaLnBrk="1" hangingPunct="1">
              <a:lnSpc>
                <a:spcPct val="90000"/>
              </a:lnSpc>
            </a:pPr>
            <a:r>
              <a:rPr lang="en-US" altLang="x-none" sz="1600"/>
              <a:t>Directed:</a:t>
            </a:r>
            <a:r>
              <a:rPr lang="en-US" altLang="x-none" sz="1600" b="0"/>
              <a:t> Aggregate incoming emails into 1 “receiver” document and outgoing emails into 1 “sender” document</a:t>
            </a:r>
          </a:p>
          <a:p>
            <a:pPr eaLnBrk="1" hangingPunct="1">
              <a:lnSpc>
                <a:spcPct val="90000"/>
              </a:lnSpc>
            </a:pPr>
            <a:endParaRPr lang="en-US" altLang="x-none" sz="1600" b="0"/>
          </a:p>
          <a:p>
            <a:pPr eaLnBrk="1" hangingPunct="1">
              <a:lnSpc>
                <a:spcPct val="90000"/>
              </a:lnSpc>
            </a:pPr>
            <a:endParaRPr lang="en-US" altLang="x-none" sz="1600" b="0"/>
          </a:p>
          <a:p>
            <a:pPr eaLnBrk="1" hangingPunct="1">
              <a:lnSpc>
                <a:spcPct val="90000"/>
              </a:lnSpc>
            </a:pPr>
            <a:endParaRPr lang="en-US" altLang="x-none" sz="1600" b="0"/>
          </a:p>
          <a:p>
            <a:pPr eaLnBrk="1" hangingPunct="1">
              <a:lnSpc>
                <a:spcPct val="90000"/>
              </a:lnSpc>
            </a:pPr>
            <a:endParaRPr lang="en-US" altLang="x-none" sz="1600" b="0"/>
          </a:p>
          <a:p>
            <a:pPr eaLnBrk="1" hangingPunct="1">
              <a:lnSpc>
                <a:spcPct val="90000"/>
              </a:lnSpc>
            </a:pPr>
            <a:r>
              <a:rPr lang="en-US" altLang="x-none" sz="1600" b="0"/>
              <a:t>Directed RTM performs better than undirected RTM</a:t>
            </a:r>
          </a:p>
          <a:p>
            <a:pPr lvl="1" eaLnBrk="1" hangingPunct="1">
              <a:lnSpc>
                <a:spcPct val="90000"/>
              </a:lnSpc>
            </a:pPr>
            <a:endParaRPr lang="en-US" altLang="x-none" sz="1400" b="0"/>
          </a:p>
        </p:txBody>
      </p:sp>
      <p:sp>
        <p:nvSpPr>
          <p:cNvPr id="38930" name="Text Box 18"/>
          <p:cNvSpPr txBox="1">
            <a:spLocks noChangeArrowheads="1"/>
          </p:cNvSpPr>
          <p:nvPr/>
        </p:nvSpPr>
        <p:spPr bwMode="auto">
          <a:xfrm>
            <a:off x="793750" y="5743575"/>
            <a:ext cx="2686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latin typeface="Franklin Gothic Book" charset="0"/>
              </a:rPr>
              <a:t>Random guessing: link rank=500</a:t>
            </a:r>
          </a:p>
        </p:txBody>
      </p:sp>
      <p:pic>
        <p:nvPicPr>
          <p:cNvPr id="38931" name="Picture 19"/>
          <p:cNvPicPr>
            <a:picLocks noChangeAspect="1" noChangeArrowheads="1"/>
          </p:cNvPicPr>
          <p:nvPr/>
        </p:nvPicPr>
        <p:blipFill>
          <a:blip r:embed="rId4">
            <a:extLst>
              <a:ext uri="{28A0092B-C50C-407E-A947-70E740481C1C}">
                <a14:useLocalDpi xmlns:a14="http://schemas.microsoft.com/office/drawing/2010/main" val="0"/>
              </a:ext>
            </a:extLst>
          </a:blip>
          <a:srcRect l="4567" r="4936" b="-22011"/>
          <a:stretch>
            <a:fillRect/>
          </a:stretch>
        </p:blipFill>
        <p:spPr bwMode="auto">
          <a:xfrm>
            <a:off x="4305300" y="3895725"/>
            <a:ext cx="4591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6281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mn-lt"/>
                <a:ea typeface="ＭＳ Ｐゴシック" charset="0"/>
              </a:rPr>
              <a:t>Analysis of Anchor-based Retrieval</a:t>
            </a:r>
            <a:endParaRPr lang="en-US" sz="3600" dirty="0">
              <a:latin typeface="+mn-lt"/>
              <a:ea typeface="ＭＳ Ｐゴシック" charset="0"/>
            </a:endParaRPr>
          </a:p>
        </p:txBody>
      </p:sp>
      <p:sp>
        <p:nvSpPr>
          <p:cNvPr id="19459" name="Rectangle 3"/>
          <p:cNvSpPr>
            <a:spLocks noGrp="1" noChangeArrowheads="1"/>
          </p:cNvSpPr>
          <p:nvPr>
            <p:ph idx="1"/>
          </p:nvPr>
        </p:nvSpPr>
        <p:spPr/>
        <p:txBody>
          <a:bodyPr/>
          <a:lstStyle/>
          <a:p>
            <a:r>
              <a:rPr lang="en-US" dirty="0" smtClean="0">
                <a:ea typeface="ＭＳ Ｐゴシック" charset="0"/>
              </a:rPr>
              <a:t>Better than titles as an indicator</a:t>
            </a:r>
          </a:p>
          <a:p>
            <a:pPr lvl="1"/>
            <a:r>
              <a:rPr lang="en-US" dirty="0" smtClean="0">
                <a:ea typeface="ＭＳ Ｐゴシック" charset="0"/>
              </a:rPr>
              <a:t>Summaries from different contexts and different people</a:t>
            </a:r>
          </a:p>
          <a:p>
            <a:pPr lvl="1"/>
            <a:r>
              <a:rPr lang="en-US" dirty="0" smtClean="0">
                <a:ea typeface="ＭＳ Ｐゴシック" charset="0"/>
              </a:rPr>
              <a:t>Multi-word query matched by anchor text of higher value</a:t>
            </a:r>
          </a:p>
          <a:p>
            <a:pPr lvl="1"/>
            <a:r>
              <a:rPr lang="en-US" dirty="0" smtClean="0">
                <a:ea typeface="ＭＳ Ｐゴシック" charset="0"/>
              </a:rPr>
              <a:t>Own set of stop words</a:t>
            </a:r>
          </a:p>
          <a:p>
            <a:r>
              <a:rPr lang="en-US" dirty="0" smtClean="0">
                <a:ea typeface="ＭＳ Ｐゴシック" charset="0"/>
              </a:rPr>
              <a:t>Works well for page-finding queries</a:t>
            </a:r>
          </a:p>
        </p:txBody>
      </p:sp>
      <p:sp>
        <p:nvSpPr>
          <p:cNvPr id="12" name="Foliennummernplatzhalter 1"/>
          <p:cNvSpPr>
            <a:spLocks noGrp="1"/>
          </p:cNvSpPr>
          <p:nvPr>
            <p:ph type="sldNum" sz="quarter" idx="12"/>
          </p:nvPr>
        </p:nvSpPr>
        <p:spPr/>
        <p:txBody>
          <a:bodyPr/>
          <a:lstStyle/>
          <a:p>
            <a:pPr>
              <a:defRPr/>
            </a:pPr>
            <a:fld id="{3459873F-0287-9A4B-A260-FE52D1F3913B}" type="slidenum">
              <a:rPr lang="de-DE"/>
              <a:pPr>
                <a:defRPr/>
              </a:pPr>
              <a:t>9</a:t>
            </a:fld>
            <a:endParaRPr lang="de-DE" dirty="0"/>
          </a:p>
        </p:txBody>
      </p:sp>
      <p:sp>
        <p:nvSpPr>
          <p:cNvPr id="19460" name="Rectangle 4"/>
          <p:cNvSpPr>
            <a:spLocks noChangeArrowheads="1"/>
          </p:cNvSpPr>
          <p:nvPr/>
        </p:nvSpPr>
        <p:spPr bwMode="auto">
          <a:xfrm>
            <a:off x="3810000" y="4343400"/>
            <a:ext cx="1828800" cy="1295400"/>
          </a:xfrm>
          <a:prstGeom prst="rect">
            <a:avLst/>
          </a:prstGeom>
          <a:solidFill>
            <a:srgbClr val="FFCC99"/>
          </a:solidFill>
          <a:ln w="9525">
            <a:solidFill>
              <a:schemeClr val="tx1"/>
            </a:solidFill>
            <a:miter lim="800000"/>
            <a:headEnd/>
            <a:tailEnd/>
          </a:ln>
        </p:spPr>
        <p:txBody>
          <a:bodyPr wrap="none" anchor="ctr"/>
          <a:lstStyle/>
          <a:p>
            <a:pPr algn="ctr"/>
            <a:r>
              <a:rPr lang="en-US" sz="2000" b="1">
                <a:latin typeface="+mn-lt"/>
              </a:rPr>
              <a:t>www.ibm.com</a:t>
            </a:r>
          </a:p>
        </p:txBody>
      </p:sp>
      <p:sp>
        <p:nvSpPr>
          <p:cNvPr id="19461" name="Text Box 5"/>
          <p:cNvSpPr txBox="1">
            <a:spLocks noChangeArrowheads="1"/>
          </p:cNvSpPr>
          <p:nvPr/>
        </p:nvSpPr>
        <p:spPr bwMode="auto">
          <a:xfrm>
            <a:off x="1828800" y="3581400"/>
            <a:ext cx="9412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a:t>
            </a:r>
          </a:p>
        </p:txBody>
      </p:sp>
      <p:sp>
        <p:nvSpPr>
          <p:cNvPr id="19462" name="Text Box 6"/>
          <p:cNvSpPr txBox="1">
            <a:spLocks noChangeArrowheads="1"/>
          </p:cNvSpPr>
          <p:nvPr/>
        </p:nvSpPr>
        <p:spPr bwMode="auto">
          <a:xfrm>
            <a:off x="3886200" y="3505200"/>
            <a:ext cx="1544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“ibm.com”</a:t>
            </a:r>
          </a:p>
        </p:txBody>
      </p:sp>
      <p:sp>
        <p:nvSpPr>
          <p:cNvPr id="19463" name="Text Box 7"/>
          <p:cNvSpPr txBox="1">
            <a:spLocks noChangeArrowheads="1"/>
          </p:cNvSpPr>
          <p:nvPr/>
        </p:nvSpPr>
        <p:spPr bwMode="auto">
          <a:xfrm>
            <a:off x="6248400" y="3429000"/>
            <a:ext cx="24673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home page”</a:t>
            </a:r>
          </a:p>
        </p:txBody>
      </p:sp>
      <p:sp>
        <p:nvSpPr>
          <p:cNvPr id="19464" name="Line 8"/>
          <p:cNvSpPr>
            <a:spLocks noChangeShapeType="1"/>
          </p:cNvSpPr>
          <p:nvPr/>
        </p:nvSpPr>
        <p:spPr bwMode="auto">
          <a:xfrm>
            <a:off x="4648200" y="3886200"/>
            <a:ext cx="0" cy="685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5" name="Line 9"/>
          <p:cNvSpPr>
            <a:spLocks noChangeShapeType="1"/>
          </p:cNvSpPr>
          <p:nvPr/>
        </p:nvSpPr>
        <p:spPr bwMode="auto">
          <a:xfrm flipH="1">
            <a:off x="5638800" y="3810000"/>
            <a:ext cx="6858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6" name="Text Box 10"/>
          <p:cNvSpPr txBox="1">
            <a:spLocks noChangeArrowheads="1"/>
          </p:cNvSpPr>
          <p:nvPr/>
        </p:nvSpPr>
        <p:spPr bwMode="auto">
          <a:xfrm>
            <a:off x="304800" y="4114800"/>
            <a:ext cx="3124200" cy="12003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A million pieces of anchor text with “ibm” send a strong signal</a:t>
            </a:r>
          </a:p>
        </p:txBody>
      </p:sp>
      <p:sp>
        <p:nvSpPr>
          <p:cNvPr id="19467" name="Line 11"/>
          <p:cNvSpPr>
            <a:spLocks noChangeShapeType="1"/>
          </p:cNvSpPr>
          <p:nvPr/>
        </p:nvSpPr>
        <p:spPr bwMode="auto">
          <a:xfrm>
            <a:off x="2590800" y="3886200"/>
            <a:ext cx="12192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3" name="Rechteck 22"/>
          <p:cNvSpPr/>
          <p:nvPr/>
        </p:nvSpPr>
        <p:spPr>
          <a:xfrm>
            <a:off x="2680441" y="5978897"/>
            <a:ext cx="4087917" cy="738664"/>
          </a:xfrm>
          <a:prstGeom prst="rect">
            <a:avLst/>
          </a:prstGeom>
        </p:spPr>
        <p:txBody>
          <a:bodyPr wrap="square">
            <a:spAutoFit/>
          </a:bodyPr>
          <a:lstStyle/>
          <a:p>
            <a:pPr marL="12700" lvl="1" eaLnBrk="1" hangingPunct="1">
              <a:defRPr/>
            </a:pPr>
            <a:r>
              <a:rPr lang="fr-CA" sz="1050" dirty="0" err="1" smtClean="0">
                <a:solidFill>
                  <a:srgbClr val="0000FF"/>
                </a:solidFill>
              </a:rPr>
              <a:t>Nadav</a:t>
            </a:r>
            <a:r>
              <a:rPr lang="fr-CA" sz="1050" dirty="0" smtClean="0">
                <a:solidFill>
                  <a:srgbClr val="0000FF"/>
                </a:solidFill>
              </a:rPr>
              <a:t> </a:t>
            </a:r>
            <a:r>
              <a:rPr lang="fr-CA" sz="1050" dirty="0" err="1" smtClean="0">
                <a:solidFill>
                  <a:srgbClr val="0000FF"/>
                </a:solidFill>
              </a:rPr>
              <a:t>Eiron</a:t>
            </a:r>
            <a:r>
              <a:rPr lang="fr-CA" sz="1050" dirty="0" smtClean="0">
                <a:solidFill>
                  <a:srgbClr val="0000FF"/>
                </a:solidFill>
              </a:rPr>
              <a:t> and Kevin S. </a:t>
            </a:r>
            <a:r>
              <a:rPr lang="fr-CA" sz="1050" dirty="0" err="1" smtClean="0">
                <a:solidFill>
                  <a:srgbClr val="0000FF"/>
                </a:solidFill>
              </a:rPr>
              <a:t>McCurley</a:t>
            </a:r>
            <a:r>
              <a:rPr lang="fr-CA" sz="1050" dirty="0" smtClean="0">
                <a:solidFill>
                  <a:srgbClr val="0000FF"/>
                </a:solidFill>
              </a:rPr>
              <a:t>, </a:t>
            </a:r>
            <a:r>
              <a:rPr lang="fr-CA" sz="1050" dirty="0" err="1" smtClean="0">
                <a:solidFill>
                  <a:srgbClr val="0000FF"/>
                </a:solidFill>
              </a:rPr>
              <a:t>Analysis</a:t>
            </a:r>
            <a:r>
              <a:rPr lang="fr-CA" sz="1050" dirty="0" smtClean="0">
                <a:solidFill>
                  <a:srgbClr val="0000FF"/>
                </a:solidFill>
              </a:rPr>
              <a:t> of Anchor </a:t>
            </a:r>
            <a:r>
              <a:rPr lang="fr-CA" sz="1050" dirty="0" err="1" smtClean="0">
                <a:solidFill>
                  <a:srgbClr val="0000FF"/>
                </a:solidFill>
              </a:rPr>
              <a:t>Text</a:t>
            </a:r>
            <a:r>
              <a:rPr lang="fr-CA" sz="1050" dirty="0" smtClean="0">
                <a:solidFill>
                  <a:srgbClr val="0000FF"/>
                </a:solidFill>
              </a:rPr>
              <a:t> for Web </a:t>
            </a:r>
            <a:r>
              <a:rPr lang="fr-CA" sz="1050" dirty="0" err="1" smtClean="0">
                <a:solidFill>
                  <a:srgbClr val="0000FF"/>
                </a:solidFill>
              </a:rPr>
              <a:t>Search</a:t>
            </a:r>
            <a:r>
              <a:rPr lang="fr-CA" sz="1050" dirty="0" smtClean="0">
                <a:solidFill>
                  <a:srgbClr val="0000FF"/>
                </a:solidFill>
              </a:rPr>
              <a:t>, </a:t>
            </a:r>
            <a:r>
              <a:rPr lang="fr-CA" sz="1050" dirty="0" err="1">
                <a:solidFill>
                  <a:srgbClr val="0000FF"/>
                </a:solidFill>
              </a:rPr>
              <a:t>Proceedings</a:t>
            </a:r>
            <a:r>
              <a:rPr lang="fr-CA" sz="1050" dirty="0">
                <a:solidFill>
                  <a:srgbClr val="0000FF"/>
                </a:solidFill>
              </a:rPr>
              <a:t> of the </a:t>
            </a:r>
            <a:r>
              <a:rPr lang="fr-CA" sz="1050" dirty="0" err="1" smtClean="0">
                <a:solidFill>
                  <a:srgbClr val="0000FF"/>
                </a:solidFill>
              </a:rPr>
              <a:t>Twenty-Sixth</a:t>
            </a:r>
            <a:r>
              <a:rPr lang="fr-CA" sz="1050" dirty="0" smtClean="0">
                <a:solidFill>
                  <a:srgbClr val="0000FF"/>
                </a:solidFill>
              </a:rPr>
              <a:t> </a:t>
            </a:r>
            <a:r>
              <a:rPr lang="fr-CA" sz="1050" dirty="0" err="1" smtClean="0">
                <a:solidFill>
                  <a:srgbClr val="0000FF"/>
                </a:solidFill>
              </a:rPr>
              <a:t>Annual</a:t>
            </a:r>
            <a:r>
              <a:rPr lang="fr-CA" sz="1050" dirty="0" smtClean="0">
                <a:solidFill>
                  <a:srgbClr val="0000FF"/>
                </a:solidFill>
              </a:rPr>
              <a:t> International </a:t>
            </a:r>
            <a:r>
              <a:rPr lang="fr-CA" sz="1050" dirty="0" err="1" smtClean="0">
                <a:solidFill>
                  <a:srgbClr val="0000FF"/>
                </a:solidFill>
              </a:rPr>
              <a:t>Conference</a:t>
            </a:r>
            <a:r>
              <a:rPr lang="fr-CA" sz="1050" dirty="0" smtClean="0">
                <a:solidFill>
                  <a:srgbClr val="0000FF"/>
                </a:solidFill>
              </a:rPr>
              <a:t> on </a:t>
            </a:r>
            <a:r>
              <a:rPr lang="fr-CA" sz="1050" dirty="0" err="1" smtClean="0">
                <a:solidFill>
                  <a:srgbClr val="0000FF"/>
                </a:solidFill>
              </a:rPr>
              <a:t>Research</a:t>
            </a:r>
            <a:r>
              <a:rPr lang="fr-CA" sz="1050" dirty="0" smtClean="0">
                <a:solidFill>
                  <a:srgbClr val="0000FF"/>
                </a:solidFill>
              </a:rPr>
              <a:t> and </a:t>
            </a:r>
            <a:r>
              <a:rPr lang="fr-CA" sz="1050" dirty="0" err="1" smtClean="0">
                <a:solidFill>
                  <a:srgbClr val="0000FF"/>
                </a:solidFill>
              </a:rPr>
              <a:t>Development</a:t>
            </a:r>
            <a:r>
              <a:rPr lang="fr-CA" sz="1050" dirty="0" smtClean="0">
                <a:solidFill>
                  <a:srgbClr val="0000FF"/>
                </a:solidFill>
              </a:rPr>
              <a:t> in Information </a:t>
            </a:r>
            <a:r>
              <a:rPr lang="fr-CA" sz="1050" dirty="0" err="1" smtClean="0">
                <a:solidFill>
                  <a:srgbClr val="0000FF"/>
                </a:solidFill>
              </a:rPr>
              <a:t>Retrieval</a:t>
            </a:r>
            <a:r>
              <a:rPr lang="fr-CA" sz="1050" dirty="0" smtClean="0">
                <a:solidFill>
                  <a:srgbClr val="0000FF"/>
                </a:solidFill>
              </a:rPr>
              <a:t> (SIGIR), </a:t>
            </a:r>
            <a:r>
              <a:rPr lang="fr-CA" sz="1050" b="1" dirty="0" smtClean="0">
                <a:solidFill>
                  <a:srgbClr val="FF0000"/>
                </a:solidFill>
              </a:rPr>
              <a:t>2003</a:t>
            </a:r>
            <a:endParaRPr lang="fr-CA" sz="1050" b="1" dirty="0">
              <a:solidFill>
                <a:srgbClr val="FF0000"/>
              </a:solidFill>
            </a:endParaRPr>
          </a:p>
        </p:txBody>
      </p:sp>
    </p:spTree>
    <p:extLst>
      <p:ext uri="{BB962C8B-B14F-4D97-AF65-F5344CB8AC3E}">
        <p14:creationId xmlns:p14="http://schemas.microsoft.com/office/powerpoint/2010/main" val="35102506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0347ACA-D330-EF43-8A51-9050CF307DE1}" type="slidenum">
              <a:rPr lang="en-US" altLang="x-none"/>
              <a:pPr/>
              <a:t>90</a:t>
            </a:fld>
            <a:endParaRPr lang="en-US" altLang="x-none"/>
          </a:p>
        </p:txBody>
      </p:sp>
      <p:sp>
        <p:nvSpPr>
          <p:cNvPr id="34818" name="Rectangle 2"/>
          <p:cNvSpPr>
            <a:spLocks noGrp="1" noChangeArrowheads="1"/>
          </p:cNvSpPr>
          <p:nvPr>
            <p:ph type="title"/>
          </p:nvPr>
        </p:nvSpPr>
        <p:spPr/>
        <p:txBody>
          <a:bodyPr/>
          <a:lstStyle/>
          <a:p>
            <a:r>
              <a:rPr lang="en-US" altLang="x-none"/>
              <a:t>Discussion</a:t>
            </a:r>
          </a:p>
        </p:txBody>
      </p:sp>
      <p:sp>
        <p:nvSpPr>
          <p:cNvPr id="34819" name="Rectangle 3"/>
          <p:cNvSpPr>
            <a:spLocks noGrp="1" noChangeArrowheads="1"/>
          </p:cNvSpPr>
          <p:nvPr>
            <p:ph type="body" idx="1"/>
          </p:nvPr>
        </p:nvSpPr>
        <p:spPr>
          <a:xfrm>
            <a:off x="457200" y="1600200"/>
            <a:ext cx="8229600" cy="4697413"/>
          </a:xfrm>
        </p:spPr>
        <p:txBody>
          <a:bodyPr/>
          <a:lstStyle/>
          <a:p>
            <a:pPr>
              <a:lnSpc>
                <a:spcPct val="80000"/>
              </a:lnSpc>
            </a:pPr>
            <a:r>
              <a:rPr lang="en-US" altLang="x-none" sz="1800"/>
              <a:t>RTM is similar to latent space models:</a:t>
            </a:r>
          </a:p>
          <a:p>
            <a:pPr>
              <a:lnSpc>
                <a:spcPct val="80000"/>
              </a:lnSpc>
              <a:buFontTx/>
              <a:buNone/>
            </a:pPr>
            <a:endParaRPr lang="en-US" altLang="x-none" sz="1800"/>
          </a:p>
          <a:p>
            <a:pPr>
              <a:lnSpc>
                <a:spcPct val="80000"/>
              </a:lnSpc>
            </a:pPr>
            <a:endParaRPr lang="en-US" altLang="x-none" sz="1800"/>
          </a:p>
          <a:p>
            <a:pPr>
              <a:lnSpc>
                <a:spcPct val="80000"/>
              </a:lnSpc>
            </a:pPr>
            <a:endParaRPr lang="en-US" altLang="x-none" sz="1800"/>
          </a:p>
          <a:p>
            <a:pPr>
              <a:lnSpc>
                <a:spcPct val="80000"/>
              </a:lnSpc>
            </a:pPr>
            <a:endParaRPr lang="en-US" altLang="x-none" sz="1800"/>
          </a:p>
          <a:p>
            <a:pPr>
              <a:lnSpc>
                <a:spcPct val="80000"/>
              </a:lnSpc>
            </a:pPr>
            <a:endParaRPr lang="en-US" altLang="x-none" sz="1800"/>
          </a:p>
          <a:p>
            <a:pPr>
              <a:lnSpc>
                <a:spcPct val="80000"/>
              </a:lnSpc>
            </a:pPr>
            <a:endParaRPr lang="en-US" altLang="x-none" sz="1800"/>
          </a:p>
          <a:p>
            <a:pPr>
              <a:lnSpc>
                <a:spcPct val="80000"/>
              </a:lnSpc>
            </a:pPr>
            <a:endParaRPr lang="en-US" altLang="x-none" sz="2800"/>
          </a:p>
          <a:p>
            <a:pPr>
              <a:lnSpc>
                <a:spcPct val="80000"/>
              </a:lnSpc>
            </a:pPr>
            <a:r>
              <a:rPr lang="en-US" altLang="x-none" sz="1800"/>
              <a:t>Topic mixtures (the “topic space”) can be combined with the other dimensions (the “social space”) to create a combined latent position </a:t>
            </a:r>
            <a:r>
              <a:rPr lang="en-US" altLang="x-none" sz="1800" i="1"/>
              <a:t>z</a:t>
            </a:r>
            <a:r>
              <a:rPr lang="en-US" altLang="x-none" sz="1800"/>
              <a:t>.</a:t>
            </a:r>
          </a:p>
          <a:p>
            <a:pPr>
              <a:lnSpc>
                <a:spcPct val="80000"/>
              </a:lnSpc>
            </a:pPr>
            <a:endParaRPr lang="en-US" altLang="x-none" sz="2800"/>
          </a:p>
          <a:p>
            <a:pPr>
              <a:lnSpc>
                <a:spcPct val="80000"/>
              </a:lnSpc>
            </a:pPr>
            <a:r>
              <a:rPr lang="en-US" altLang="x-none" sz="1800"/>
              <a:t>Other extensions:</a:t>
            </a:r>
          </a:p>
          <a:p>
            <a:pPr lvl="1">
              <a:lnSpc>
                <a:spcPct val="80000"/>
              </a:lnSpc>
            </a:pPr>
            <a:r>
              <a:rPr lang="en-US" altLang="x-none" sz="1500"/>
              <a:t>Include other attributes in the link probability (e.g. timestamp of email, language of movie)</a:t>
            </a:r>
          </a:p>
          <a:p>
            <a:pPr lvl="1">
              <a:lnSpc>
                <a:spcPct val="80000"/>
              </a:lnSpc>
            </a:pPr>
            <a:r>
              <a:rPr lang="en-US" altLang="x-none" sz="1500"/>
              <a:t>Use non-parametric prior over dimensionality of latent space (e.g. use Dirichlet processes)</a:t>
            </a:r>
          </a:p>
          <a:p>
            <a:pPr lvl="1">
              <a:lnSpc>
                <a:spcPct val="80000"/>
              </a:lnSpc>
            </a:pPr>
            <a:r>
              <a:rPr lang="en-US" altLang="x-none" sz="1500"/>
              <a:t>Place a hierarchy over {</a:t>
            </a:r>
            <a:r>
              <a:rPr lang="el-GR" altLang="x-none" sz="1500"/>
              <a:t>θ</a:t>
            </a:r>
            <a:r>
              <a:rPr lang="en-US" altLang="x-none" sz="1500" baseline="-25000"/>
              <a:t>d</a:t>
            </a:r>
            <a:r>
              <a:rPr lang="en-US" altLang="x-none" sz="1500"/>
              <a:t>} to learn clusters of documents – similar to latent position cluster model [Handcock, Raftery, Tantrum, 2007] </a:t>
            </a:r>
            <a:endParaRPr lang="el-GR" altLang="x-none" sz="1500"/>
          </a:p>
          <a:p>
            <a:pPr lvl="1">
              <a:lnSpc>
                <a:spcPct val="80000"/>
              </a:lnSpc>
            </a:pPr>
            <a:endParaRPr lang="en-US" altLang="x-none" sz="1500"/>
          </a:p>
          <a:p>
            <a:pPr lvl="1">
              <a:lnSpc>
                <a:spcPct val="80000"/>
              </a:lnSpc>
            </a:pPr>
            <a:endParaRPr lang="en-US" altLang="x-none" sz="1600"/>
          </a:p>
        </p:txBody>
      </p:sp>
      <p:sp>
        <p:nvSpPr>
          <p:cNvPr id="34822" name="Line 6"/>
          <p:cNvSpPr>
            <a:spLocks noChangeShapeType="1"/>
          </p:cNvSpPr>
          <p:nvPr/>
        </p:nvSpPr>
        <p:spPr bwMode="auto">
          <a:xfrm flipV="1">
            <a:off x="4419600" y="3009900"/>
            <a:ext cx="371475" cy="304800"/>
          </a:xfrm>
          <a:prstGeom prst="line">
            <a:avLst/>
          </a:prstGeom>
          <a:noFill/>
          <a:ln w="9525">
            <a:solidFill>
              <a:schemeClr val="accent2"/>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4827" name="Picture 11"/>
          <p:cNvPicPr>
            <a:picLocks noChangeAspect="1" noChangeArrowheads="1"/>
          </p:cNvPicPr>
          <p:nvPr/>
        </p:nvPicPr>
        <p:blipFill>
          <a:blip r:embed="rId3">
            <a:extLst>
              <a:ext uri="{28A0092B-C50C-407E-A947-70E740481C1C}">
                <a14:useLocalDpi xmlns:a14="http://schemas.microsoft.com/office/drawing/2010/main" val="0"/>
              </a:ext>
            </a:extLst>
          </a:blip>
          <a:srcRect l="14566" r="16434" b="-2232"/>
          <a:stretch>
            <a:fillRect/>
          </a:stretch>
        </p:blipFill>
        <p:spPr bwMode="auto">
          <a:xfrm>
            <a:off x="3656013" y="3367088"/>
            <a:ext cx="1098550" cy="273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833" name="Picture 17"/>
          <p:cNvPicPr>
            <a:picLocks noChangeAspect="1" noChangeArrowheads="1"/>
          </p:cNvPicPr>
          <p:nvPr/>
        </p:nvPicPr>
        <p:blipFill>
          <a:blip r:embed="rId4">
            <a:extLst>
              <a:ext uri="{28A0092B-C50C-407E-A947-70E740481C1C}">
                <a14:useLocalDpi xmlns:a14="http://schemas.microsoft.com/office/drawing/2010/main" val="0"/>
              </a:ext>
            </a:extLst>
          </a:blip>
          <a:srcRect l="4601" r="5113"/>
          <a:stretch>
            <a:fillRect/>
          </a:stretch>
        </p:blipFill>
        <p:spPr bwMode="auto">
          <a:xfrm>
            <a:off x="1495425" y="2143125"/>
            <a:ext cx="433863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34" name="Text Box 18"/>
          <p:cNvSpPr txBox="1">
            <a:spLocks noChangeArrowheads="1"/>
          </p:cNvSpPr>
          <p:nvPr/>
        </p:nvSpPr>
        <p:spPr bwMode="auto">
          <a:xfrm>
            <a:off x="3136900" y="3338513"/>
            <a:ext cx="571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b="0">
                <a:solidFill>
                  <a:schemeClr val="accent2"/>
                </a:solidFill>
                <a:latin typeface="Franklin Gothic Book" charset="0"/>
              </a:rPr>
              <a:t>RTM</a:t>
            </a:r>
          </a:p>
        </p:txBody>
      </p:sp>
      <p:sp>
        <p:nvSpPr>
          <p:cNvPr id="34835" name="Text Box 19"/>
          <p:cNvSpPr txBox="1">
            <a:spLocks noChangeArrowheads="1"/>
          </p:cNvSpPr>
          <p:nvPr/>
        </p:nvSpPr>
        <p:spPr bwMode="auto">
          <a:xfrm>
            <a:off x="5973763" y="2038350"/>
            <a:ext cx="2570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solidFill>
                  <a:schemeClr val="accent2"/>
                </a:solidFill>
                <a:latin typeface="Franklin Gothic Book" charset="0"/>
              </a:rPr>
              <a:t>Projection model </a:t>
            </a:r>
          </a:p>
          <a:p>
            <a:r>
              <a:rPr lang="en-US" altLang="x-none" sz="1400" b="0">
                <a:solidFill>
                  <a:schemeClr val="accent2"/>
                </a:solidFill>
                <a:latin typeface="Franklin Gothic Book" charset="0"/>
              </a:rPr>
              <a:t>[Hoff, Raftery, Handcock, 2002]</a:t>
            </a:r>
          </a:p>
        </p:txBody>
      </p:sp>
      <p:sp>
        <p:nvSpPr>
          <p:cNvPr id="34836" name="Text Box 20"/>
          <p:cNvSpPr txBox="1">
            <a:spLocks noChangeArrowheads="1"/>
          </p:cNvSpPr>
          <p:nvPr/>
        </p:nvSpPr>
        <p:spPr bwMode="auto">
          <a:xfrm>
            <a:off x="5964238" y="2686050"/>
            <a:ext cx="2692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400" b="0">
                <a:solidFill>
                  <a:schemeClr val="accent2"/>
                </a:solidFill>
                <a:latin typeface="Franklin Gothic Book" charset="0"/>
              </a:rPr>
              <a:t>Multiplicative latent factor model </a:t>
            </a:r>
          </a:p>
          <a:p>
            <a:r>
              <a:rPr lang="en-US" altLang="x-none" sz="1400" b="0">
                <a:solidFill>
                  <a:schemeClr val="accent2"/>
                </a:solidFill>
                <a:latin typeface="Franklin Gothic Book" charset="0"/>
              </a:rPr>
              <a:t>[Hoff, 2006]</a:t>
            </a:r>
          </a:p>
        </p:txBody>
      </p:sp>
    </p:spTree>
    <p:extLst>
      <p:ext uri="{BB962C8B-B14F-4D97-AF65-F5344CB8AC3E}">
        <p14:creationId xmlns:p14="http://schemas.microsoft.com/office/powerpoint/2010/main" val="1321857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095E65-34B8-0646-879C-D971D6F4339A}" type="slidenum">
              <a:rPr lang="en-US" altLang="x-none"/>
              <a:pPr/>
              <a:t>91</a:t>
            </a:fld>
            <a:endParaRPr lang="en-US" altLang="x-none"/>
          </a:p>
        </p:txBody>
      </p:sp>
      <p:sp>
        <p:nvSpPr>
          <p:cNvPr id="129026" name="Rectangle 2"/>
          <p:cNvSpPr>
            <a:spLocks noGrp="1" noChangeArrowheads="1"/>
          </p:cNvSpPr>
          <p:nvPr>
            <p:ph type="title"/>
          </p:nvPr>
        </p:nvSpPr>
        <p:spPr/>
        <p:txBody>
          <a:bodyPr/>
          <a:lstStyle/>
          <a:p>
            <a:r>
              <a:rPr lang="en-US" altLang="x-none"/>
              <a:t>Conclusion</a:t>
            </a:r>
          </a:p>
        </p:txBody>
      </p:sp>
      <p:sp>
        <p:nvSpPr>
          <p:cNvPr id="129027" name="Rectangle 3"/>
          <p:cNvSpPr>
            <a:spLocks noGrp="1" noChangeArrowheads="1"/>
          </p:cNvSpPr>
          <p:nvPr>
            <p:ph type="body" idx="1"/>
          </p:nvPr>
        </p:nvSpPr>
        <p:spPr>
          <a:xfrm>
            <a:off x="685800" y="1657350"/>
            <a:ext cx="7800975" cy="4011613"/>
          </a:xfrm>
        </p:spPr>
        <p:txBody>
          <a:bodyPr/>
          <a:lstStyle/>
          <a:p>
            <a:r>
              <a:rPr lang="en-US" altLang="x-none" sz="2000"/>
              <a:t>Relational topic modeling provides a useful start for combining text and network data in a single statistical framework </a:t>
            </a:r>
          </a:p>
          <a:p>
            <a:endParaRPr lang="en-US" altLang="x-none" sz="2000"/>
          </a:p>
          <a:p>
            <a:endParaRPr lang="en-US" altLang="x-none" sz="2000"/>
          </a:p>
          <a:p>
            <a:r>
              <a:rPr lang="en-US" altLang="x-none" sz="2000"/>
              <a:t>RTM can improve over simpler approaches for link prediction</a:t>
            </a:r>
          </a:p>
          <a:p>
            <a:endParaRPr lang="en-US" altLang="x-none" sz="2000"/>
          </a:p>
          <a:p>
            <a:endParaRPr lang="en-US" altLang="x-none" sz="2000"/>
          </a:p>
          <a:p>
            <a:r>
              <a:rPr lang="en-US" altLang="x-none" sz="2000"/>
              <a:t> Opportunities for future work:</a:t>
            </a:r>
          </a:p>
          <a:p>
            <a:pPr lvl="1"/>
            <a:r>
              <a:rPr lang="en-US" altLang="x-none" sz="1800"/>
              <a:t>Faster algorithms for larger data sets</a:t>
            </a:r>
          </a:p>
          <a:p>
            <a:pPr lvl="1"/>
            <a:r>
              <a:rPr lang="en-US" altLang="x-none" sz="1800"/>
              <a:t>Better understanding of non-edge modeling</a:t>
            </a:r>
          </a:p>
          <a:p>
            <a:pPr lvl="1"/>
            <a:r>
              <a:rPr lang="en-US" altLang="x-none" sz="1800"/>
              <a:t>Extended models</a:t>
            </a:r>
          </a:p>
        </p:txBody>
      </p:sp>
    </p:spTree>
    <p:extLst>
      <p:ext uri="{BB962C8B-B14F-4D97-AF65-F5344CB8AC3E}">
        <p14:creationId xmlns:p14="http://schemas.microsoft.com/office/powerpoint/2010/main" val="809019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12579</TotalTime>
  <Words>7109</Words>
  <Application>Microsoft Macintosh PowerPoint</Application>
  <PresentationFormat>On-screen Show (4:3)</PresentationFormat>
  <Paragraphs>1061</Paragraphs>
  <Slides>91</Slides>
  <Notes>56</Notes>
  <HiddenSlides>12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3" baseType="lpstr">
      <vt:lpstr>Calibri</vt:lpstr>
      <vt:lpstr>Cambria Math</vt:lpstr>
      <vt:lpstr>cmsy10</vt:lpstr>
      <vt:lpstr>Franklin Gothic Book</vt:lpstr>
      <vt:lpstr>ＭＳ Ｐゴシック</vt:lpstr>
      <vt:lpstr>Myriad Pro</vt:lpstr>
      <vt:lpstr>Symbol</vt:lpstr>
      <vt:lpstr>UnivrstyRoman Bd BT</vt:lpstr>
      <vt:lpstr>Arial</vt:lpstr>
      <vt:lpstr>7_Standarddesign</vt:lpstr>
      <vt:lpstr>Bild</vt:lpstr>
      <vt:lpstr>Chart</vt:lpstr>
      <vt:lpstr>Web-Mining Agents Community Analysis</vt:lpstr>
      <vt:lpstr>Literature</vt:lpstr>
      <vt:lpstr>Retrieving &amp; Ranking Documents With Links</vt:lpstr>
      <vt:lpstr>Today’s Lecture</vt:lpstr>
      <vt:lpstr>The Web as a Directed Graph</vt:lpstr>
      <vt:lpstr>Indexing anchor text</vt:lpstr>
      <vt:lpstr>WWWW – World Wide Web Worm (1994)</vt:lpstr>
      <vt:lpstr>Analysis of Anchor-based Retrieval</vt:lpstr>
      <vt:lpstr>Analysis of Anchor-based Retrieval</vt:lpstr>
      <vt:lpstr>Links for Query-independent Ordering</vt:lpstr>
      <vt:lpstr>Query Processing</vt:lpstr>
      <vt:lpstr>Spamming Simple Popularity</vt:lpstr>
      <vt:lpstr>PageRank Scoring</vt:lpstr>
      <vt:lpstr>Not Quite Enough</vt:lpstr>
      <vt:lpstr>Teleporting</vt:lpstr>
      <vt:lpstr>Mathematical Background: Markov Chains</vt:lpstr>
      <vt:lpstr>Markov Chains</vt:lpstr>
      <vt:lpstr>Ergodic Markov Chains</vt:lpstr>
      <vt:lpstr>Ergodic Markov Chains</vt:lpstr>
      <vt:lpstr>Probability Vectors</vt:lpstr>
      <vt:lpstr>Change in Probability Vector</vt:lpstr>
      <vt:lpstr>Reaching the Steady State</vt:lpstr>
      <vt:lpstr>How Do We Compute This Vector?</vt:lpstr>
      <vt:lpstr>Steady State Example</vt:lpstr>
      <vt:lpstr>PageRank Summary</vt:lpstr>
      <vt:lpstr>PageRank: Issues and Variants</vt:lpstr>
      <vt:lpstr>Topic-specific PageRank [Have02]</vt:lpstr>
      <vt:lpstr>Topic-specific PageRank [Have02]</vt:lpstr>
      <vt:lpstr>Non-uniform Teleportation</vt:lpstr>
      <vt:lpstr>Topic-specific PageRank [Have02]</vt:lpstr>
      <vt:lpstr>Topic-specific PageRank [Have02]</vt:lpstr>
      <vt:lpstr>Influencing PageRanks</vt:lpstr>
      <vt:lpstr>Interest in Sports</vt:lpstr>
      <vt:lpstr>Interest in Health</vt:lpstr>
      <vt:lpstr>What If Many Interests?</vt:lpstr>
      <vt:lpstr>Composite Scores</vt:lpstr>
      <vt:lpstr>Query Answering</vt:lpstr>
      <vt:lpstr>Example Query Answering</vt:lpstr>
      <vt:lpstr>Example Query Answering</vt:lpstr>
      <vt:lpstr>Hyperlink-induced Topic Search</vt:lpstr>
      <vt:lpstr>Hyperlink-Induced Topic Search (HITS)</vt:lpstr>
      <vt:lpstr>Hubs and Authorities</vt:lpstr>
      <vt:lpstr>The Hope</vt:lpstr>
      <vt:lpstr>High-level Scheme</vt:lpstr>
      <vt:lpstr>Base Set</vt:lpstr>
      <vt:lpstr>Visualization</vt:lpstr>
      <vt:lpstr>Assembling the Base Set</vt:lpstr>
      <vt:lpstr>Distilling Hubs and Authorities</vt:lpstr>
      <vt:lpstr>Iterative Update</vt:lpstr>
      <vt:lpstr>Scaling</vt:lpstr>
      <vt:lpstr>How Many Iterations?</vt:lpstr>
      <vt:lpstr>Things to Note</vt:lpstr>
      <vt:lpstr>Issues</vt:lpstr>
      <vt:lpstr>Generative Topic Models for Community Analysis </vt:lpstr>
      <vt:lpstr>What if the corpus has network structure? </vt:lpstr>
      <vt:lpstr>Citations As Links</vt:lpstr>
      <vt:lpstr>Outline</vt:lpstr>
      <vt:lpstr>Hyperlink Modeling Using pLSA</vt:lpstr>
      <vt:lpstr>Hyperlink Modeling Using pLSA</vt:lpstr>
      <vt:lpstr>Hyperlink Modeling Using pLSA</vt:lpstr>
      <vt:lpstr>Hyperlink Modeling Using pLSA</vt:lpstr>
      <vt:lpstr>Hyperlink modeling using LDA</vt:lpstr>
      <vt:lpstr>Link-PLSA-LDA: Topic Influence in Blogs</vt:lpstr>
      <vt:lpstr>PowerPoint Presentation</vt:lpstr>
      <vt:lpstr>Modeling Citation Influences - Copycat Model</vt:lpstr>
      <vt:lpstr>Modeling Citation Influences</vt:lpstr>
      <vt:lpstr>Modeling Citation Influences</vt:lpstr>
      <vt:lpstr>Modeling Citation Influences</vt:lpstr>
      <vt:lpstr>Modeling Citation Influences</vt:lpstr>
      <vt:lpstr>Relational Topic Model (RTM) [ChangBlei 2009]</vt:lpstr>
      <vt:lpstr>Relational Topic Model (RTM) [ChangBlei 2009]</vt:lpstr>
      <vt:lpstr>Link probability functions</vt:lpstr>
      <vt:lpstr>Approximate inference techniques (because exact inference is intractable)</vt:lpstr>
      <vt:lpstr>Collapsed Gibbs Sampling for RTM</vt:lpstr>
      <vt:lpstr>Approximating the Non-edges</vt:lpstr>
      <vt:lpstr>Variational inference</vt:lpstr>
      <vt:lpstr>CVB0 inference for topic models [Asuncion, Welling, Smyth, Teh, 2009]</vt:lpstr>
      <vt:lpstr>Parameter estimation</vt:lpstr>
      <vt:lpstr>Document networks</vt:lpstr>
      <vt:lpstr>Link Rank</vt:lpstr>
      <vt:lpstr>Link Rank</vt:lpstr>
      <vt:lpstr>Results on CORA data</vt:lpstr>
      <vt:lpstr>Results on CORA data</vt:lpstr>
      <vt:lpstr>Timing Results on CORA </vt:lpstr>
      <vt:lpstr>CGS vs. CVB0 inference</vt:lpstr>
      <vt:lpstr>Results on Netflix</vt:lpstr>
      <vt:lpstr>Some Netflix topics</vt:lpstr>
      <vt:lpstr> Some movie examples</vt:lpstr>
      <vt:lpstr>Directed vs. Undirected RTM on ENRON emails</vt:lpstr>
      <vt:lpstr>Discussion</vt:lpstr>
      <vt:lpstr>Conclusion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Microsoft Office User</cp:lastModifiedBy>
  <cp:revision>528</cp:revision>
  <cp:lastPrinted>2016-12-22T15:42:10Z</cp:lastPrinted>
  <dcterms:created xsi:type="dcterms:W3CDTF">2010-04-27T12:26:40Z</dcterms:created>
  <dcterms:modified xsi:type="dcterms:W3CDTF">2016-12-22T15:54:32Z</dcterms:modified>
</cp:coreProperties>
</file>