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71"/>
  </p:notesMasterIdLst>
  <p:sldIdLst>
    <p:sldId id="344" r:id="rId2"/>
    <p:sldId id="380" r:id="rId3"/>
    <p:sldId id="381" r:id="rId4"/>
    <p:sldId id="383" r:id="rId5"/>
    <p:sldId id="384" r:id="rId6"/>
    <p:sldId id="385" r:id="rId7"/>
    <p:sldId id="386" r:id="rId8"/>
    <p:sldId id="387" r:id="rId9"/>
    <p:sldId id="388" r:id="rId10"/>
    <p:sldId id="389" r:id="rId11"/>
    <p:sldId id="390" r:id="rId12"/>
    <p:sldId id="345"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402" r:id="rId38"/>
    <p:sldId id="303" r:id="rId39"/>
    <p:sldId id="304" r:id="rId40"/>
    <p:sldId id="305" r:id="rId41"/>
    <p:sldId id="306" r:id="rId42"/>
    <p:sldId id="307" r:id="rId43"/>
    <p:sldId id="308" r:id="rId44"/>
    <p:sldId id="309" r:id="rId45"/>
    <p:sldId id="310" r:id="rId46"/>
    <p:sldId id="349" r:id="rId47"/>
    <p:sldId id="316" r:id="rId48"/>
    <p:sldId id="346" r:id="rId49"/>
    <p:sldId id="350"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 id="364" r:id="rId63"/>
    <p:sldId id="365" r:id="rId64"/>
    <p:sldId id="366" r:id="rId65"/>
    <p:sldId id="367" r:id="rId66"/>
    <p:sldId id="376" r:id="rId67"/>
    <p:sldId id="378" r:id="rId68"/>
    <p:sldId id="379" r:id="rId69"/>
    <p:sldId id="318" r:id="rId70"/>
  </p:sldIdLst>
  <p:sldSz cx="9144000" cy="6858000" type="screen4x3"/>
  <p:notesSz cx="6858000" cy="9144000"/>
  <p:defaultTextStyle>
    <a:defPPr>
      <a:defRPr lang="de-DE"/>
    </a:defPPr>
    <a:lvl1pPr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i="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i="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i="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i="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94"/>
    <p:restoredTop sz="94694"/>
  </p:normalViewPr>
  <p:slideViewPr>
    <p:cSldViewPr>
      <p:cViewPr varScale="1">
        <p:scale>
          <a:sx n="115" d="100"/>
          <a:sy n="115" d="100"/>
        </p:scale>
        <p:origin x="99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8" Type="http://schemas.openxmlformats.org/officeDocument/2006/relationships/image" Target="../media/image28.emf"/><Relationship Id="rId9" Type="http://schemas.openxmlformats.org/officeDocument/2006/relationships/image" Target="../media/image29.emf"/><Relationship Id="rId10" Type="http://schemas.openxmlformats.org/officeDocument/2006/relationships/image" Target="../media/image30.emf"/><Relationship Id="rId1" Type="http://schemas.openxmlformats.org/officeDocument/2006/relationships/image" Target="../media/image21.emf"/><Relationship Id="rId2"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3FB40A43-6B0A-F843-A04E-2898F5AF89AE}" type="slidenum">
              <a:rPr lang="de-DE"/>
              <a:pPr>
                <a:defRPr/>
              </a:pPr>
              <a:t>‹#›</a:t>
            </a:fld>
            <a:endParaRPr lang="de-DE"/>
          </a:p>
        </p:txBody>
      </p:sp>
    </p:spTree>
    <p:extLst>
      <p:ext uri="{BB962C8B-B14F-4D97-AF65-F5344CB8AC3E}">
        <p14:creationId xmlns:p14="http://schemas.microsoft.com/office/powerpoint/2010/main" val="91745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436746B-DFB8-1749-AB29-F606D7C92A7C}" type="slidenum">
              <a:rPr lang="de-DE" sz="1200"/>
              <a:pPr/>
              <a:t>1</a:t>
            </a:fld>
            <a:endParaRPr lang="de-DE" sz="1200"/>
          </a:p>
        </p:txBody>
      </p:sp>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C1BE5E5-7AD9-6B42-A39E-B1CA978B9128}" type="slidenum">
              <a:rPr lang="de-DE" sz="1200"/>
              <a:pPr/>
              <a:t>10</a:t>
            </a:fld>
            <a:endParaRPr lang="de-DE"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68448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DD4C60F-7F20-8A41-A1F4-05B3C6BB4337}" type="slidenum">
              <a:rPr lang="de-DE" sz="1200"/>
              <a:pPr/>
              <a:t>12</a:t>
            </a:fld>
            <a:endParaRPr lang="de-DE" sz="1200"/>
          </a:p>
        </p:txBody>
      </p:sp>
      <p:sp>
        <p:nvSpPr>
          <p:cNvPr id="20482" name="Rectangle 1026"/>
          <p:cNvSpPr>
            <a:spLocks noGrp="1" noRot="1" noChangeAspect="1" noChangeArrowheads="1"/>
          </p:cNvSpPr>
          <p:nvPr>
            <p:ph type="sldImg"/>
          </p:nvPr>
        </p:nvSpPr>
        <p:spPr>
          <a:solidFill>
            <a:srgbClr val="FFFFFF"/>
          </a:solidFill>
          <a:ln/>
        </p:spPr>
      </p:sp>
      <p:sp>
        <p:nvSpPr>
          <p:cNvPr id="2048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7F29666-B0EA-BF46-BAB6-5EBC7B807C76}" type="slidenum">
              <a:rPr lang="de-DE" sz="1200"/>
              <a:pPr/>
              <a:t>13</a:t>
            </a:fld>
            <a:endParaRPr lang="de-DE"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8086DBE4-C120-DC4C-AA66-43B3ADE9C1C9}" type="slidenum">
              <a:rPr lang="de-DE" sz="1200"/>
              <a:pPr/>
              <a:t>14</a:t>
            </a:fld>
            <a:endParaRPr lang="de-DE"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6C3FA43-D063-B14E-80D9-065767D4E3B3}" type="slidenum">
              <a:rPr lang="de-DE" sz="1200"/>
              <a:pPr/>
              <a:t>15</a:t>
            </a:fld>
            <a:endParaRPr lang="de-DE"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E2B923E1-27A3-704F-8802-06321A7F7680}" type="slidenum">
              <a:rPr lang="de-DE" sz="1200"/>
              <a:pPr/>
              <a:t>16</a:t>
            </a:fld>
            <a:endParaRPr lang="de-DE"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4913241-B813-CC4F-974C-C0D4EDFE77DC}" type="slidenum">
              <a:rPr lang="de-DE" sz="1200"/>
              <a:pPr/>
              <a:t>17</a:t>
            </a:fld>
            <a:endParaRPr lang="de-DE"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EB7F20C-8951-4446-9549-AB0F068DEA52}" type="slidenum">
              <a:rPr lang="de-DE" sz="1200"/>
              <a:pPr/>
              <a:t>18</a:t>
            </a:fld>
            <a:endParaRPr lang="de-DE"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4BA6927-164E-224D-92D9-7E1A29E583C1}" type="slidenum">
              <a:rPr lang="de-DE" sz="1200"/>
              <a:pPr/>
              <a:t>19</a:t>
            </a:fld>
            <a:endParaRPr lang="de-DE"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E6323AA0-CCF6-274F-BC56-F1F4F6C5064E}" type="slidenum">
              <a:rPr lang="de-DE" sz="1200"/>
              <a:pPr/>
              <a:t>20</a:t>
            </a:fld>
            <a:endParaRPr lang="de-DE"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57BA9463-0761-C247-95EC-461F9CF10B90}" type="slidenum">
              <a:rPr lang="de-DE" sz="1200"/>
              <a:pPr/>
              <a:t>2</a:t>
            </a:fld>
            <a:endParaRPr lang="de-DE"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693948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6E4F1AE3-FB36-8644-A3F5-42044C97DCEC}" type="slidenum">
              <a:rPr lang="de-DE" sz="1200"/>
              <a:pPr/>
              <a:t>21</a:t>
            </a:fld>
            <a:endParaRPr lang="de-DE"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15E7BD0-5663-9943-BCF9-B8F14611D399}" type="slidenum">
              <a:rPr lang="de-DE" sz="1200"/>
              <a:pPr/>
              <a:t>22</a:t>
            </a:fld>
            <a:endParaRPr lang="de-DE"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3478A8E-8038-584D-AFAD-5016644FBBD1}" type="slidenum">
              <a:rPr lang="de-DE" sz="1200"/>
              <a:pPr/>
              <a:t>23</a:t>
            </a:fld>
            <a:endParaRPr lang="de-DE"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A51AE896-3998-4E47-ABD9-C20FB5904DFC}" type="slidenum">
              <a:rPr lang="de-DE" sz="1200"/>
              <a:pPr/>
              <a:t>24</a:t>
            </a:fld>
            <a:endParaRPr lang="de-DE"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58ACCE33-C588-F349-9CA7-05DC03009CF1}" type="slidenum">
              <a:rPr lang="de-DE" sz="1200"/>
              <a:pPr/>
              <a:t>25</a:t>
            </a:fld>
            <a:endParaRPr lang="de-DE"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2EBF3315-6540-5540-A224-5ACA6D35A63B}" type="slidenum">
              <a:rPr lang="de-DE" sz="1200"/>
              <a:pPr/>
              <a:t>26</a:t>
            </a:fld>
            <a:endParaRPr lang="de-DE"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56B85D03-67D4-3049-A6BD-E71F58C22B91}" type="slidenum">
              <a:rPr lang="de-DE" sz="1200"/>
              <a:pPr/>
              <a:t>27</a:t>
            </a:fld>
            <a:endParaRPr lang="de-DE"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2195F3BF-4096-DF41-89CD-74682B8E1691}" type="slidenum">
              <a:rPr lang="de-DE" sz="1200"/>
              <a:pPr/>
              <a:t>28</a:t>
            </a:fld>
            <a:endParaRPr lang="de-DE"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83992540-820E-DA46-8F19-F653B9AE8992}" type="slidenum">
              <a:rPr lang="de-DE" sz="1200"/>
              <a:pPr/>
              <a:t>29</a:t>
            </a:fld>
            <a:endParaRPr lang="de-DE"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B0C700D9-9DA7-F345-9D01-F3BD8DD66664}" type="slidenum">
              <a:rPr lang="de-DE" sz="1200"/>
              <a:pPr/>
              <a:t>30</a:t>
            </a:fld>
            <a:endParaRPr lang="de-DE"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FA82167E-7FCD-7743-8D8A-F702BFDC6A02}" type="slidenum">
              <a:rPr lang="de-DE" sz="1200"/>
              <a:pPr/>
              <a:t>3</a:t>
            </a:fld>
            <a:endParaRPr lang="de-DE"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15593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748CFF2-CE41-224B-B3DA-E61D0D81CBEF}" type="slidenum">
              <a:rPr lang="de-DE" sz="1200"/>
              <a:pPr/>
              <a:t>31</a:t>
            </a:fld>
            <a:endParaRPr lang="de-DE"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F5DD9BDB-8C85-F24D-A7DC-8D26FFAC07A9}" type="slidenum">
              <a:rPr lang="de-DE" sz="1200"/>
              <a:pPr/>
              <a:t>32</a:t>
            </a:fld>
            <a:endParaRPr lang="de-DE"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8A5ED14-19E4-6A45-887F-4359E382299F}" type="slidenum">
              <a:rPr lang="de-DE" sz="1200"/>
              <a:pPr/>
              <a:t>33</a:t>
            </a:fld>
            <a:endParaRPr lang="de-DE"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EEFCE6D-49F3-1344-AEC3-BBAE23D5D862}" type="slidenum">
              <a:rPr lang="de-DE" sz="1200"/>
              <a:pPr/>
              <a:t>34</a:t>
            </a:fld>
            <a:endParaRPr lang="de-DE"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EC52968D-7F07-054F-819C-45020FEC7C6D}" type="slidenum">
              <a:rPr lang="de-DE" sz="1200"/>
              <a:pPr/>
              <a:t>35</a:t>
            </a:fld>
            <a:endParaRPr lang="de-DE"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E153B47-2478-8A47-8293-B034E61F5997}" type="slidenum">
              <a:rPr lang="de-DE" sz="1200"/>
              <a:pPr/>
              <a:t>36</a:t>
            </a:fld>
            <a:endParaRPr lang="de-DE"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436746B-DFB8-1749-AB29-F606D7C92A7C}" type="slidenum">
              <a:rPr lang="de-DE" sz="1200"/>
              <a:pPr/>
              <a:t>37</a:t>
            </a:fld>
            <a:endParaRPr lang="de-DE" sz="1200"/>
          </a:p>
        </p:txBody>
      </p:sp>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58411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A082C441-DE5E-3547-BF9C-D51836DA7EB6}" type="slidenum">
              <a:rPr lang="de-DE" sz="1200"/>
              <a:pPr/>
              <a:t>38</a:t>
            </a:fld>
            <a:endParaRPr lang="de-DE"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A416C19-4FE3-4647-ACE0-F7A8D48862F4}" type="slidenum">
              <a:rPr lang="de-DE" sz="1200"/>
              <a:pPr/>
              <a:t>39</a:t>
            </a:fld>
            <a:endParaRPr lang="de-DE" sz="1200"/>
          </a:p>
        </p:txBody>
      </p:sp>
      <p:sp>
        <p:nvSpPr>
          <p:cNvPr id="75778" name="Rectangle 1026"/>
          <p:cNvSpPr>
            <a:spLocks noGrp="1" noRot="1" noChangeAspect="1" noChangeArrowheads="1" noTextEdit="1"/>
          </p:cNvSpPr>
          <p:nvPr>
            <p:ph type="sldImg"/>
          </p:nvPr>
        </p:nvSpPr>
        <p:spPr>
          <a:ln/>
        </p:spPr>
      </p:sp>
      <p:sp>
        <p:nvSpPr>
          <p:cNvPr id="75779"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EB2EE90-69A1-014B-A897-B2BFB4532722}" type="slidenum">
              <a:rPr lang="de-DE" sz="1200"/>
              <a:pPr/>
              <a:t>40</a:t>
            </a:fld>
            <a:endParaRPr lang="de-DE" sz="1200"/>
          </a:p>
        </p:txBody>
      </p:sp>
      <p:sp>
        <p:nvSpPr>
          <p:cNvPr id="77826" name="Rectangle 1026"/>
          <p:cNvSpPr>
            <a:spLocks noGrp="1" noRot="1" noChangeAspect="1" noChangeArrowheads="1" noTextEdit="1"/>
          </p:cNvSpPr>
          <p:nvPr>
            <p:ph type="sldImg"/>
          </p:nvPr>
        </p:nvSpPr>
        <p:spPr>
          <a:ln/>
        </p:spPr>
      </p:sp>
      <p:sp>
        <p:nvSpPr>
          <p:cNvPr id="77827"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25CA8EC4-A844-124F-AD04-073BB5C5885D}" type="slidenum">
              <a:rPr lang="de-DE" sz="1200"/>
              <a:pPr/>
              <a:t>4</a:t>
            </a:fld>
            <a:endParaRPr lang="de-DE" sz="12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72611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922B9EE-D8F3-E34B-A77E-4F8567E030B7}" type="slidenum">
              <a:rPr lang="de-DE" sz="1200"/>
              <a:pPr/>
              <a:t>41</a:t>
            </a:fld>
            <a:endParaRPr lang="de-DE" sz="12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2E5E83B-CD04-0D49-ADAF-6F706DA8597C}" type="slidenum">
              <a:rPr lang="de-DE" sz="1200"/>
              <a:pPr/>
              <a:t>42</a:t>
            </a:fld>
            <a:endParaRPr lang="de-DE"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59CE500-3252-144F-BC18-5A7F34C55BA3}" type="slidenum">
              <a:rPr lang="de-DE" sz="1200"/>
              <a:pPr/>
              <a:t>43</a:t>
            </a:fld>
            <a:endParaRPr lang="de-DE"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A2155B0-6A12-7B44-B1DC-A9BAEB850402}" type="slidenum">
              <a:rPr lang="de-DE" sz="1200"/>
              <a:pPr/>
              <a:t>44</a:t>
            </a:fld>
            <a:endParaRPr lang="de-DE"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F98866F2-DB92-4644-8113-F06D4AE45572}" type="slidenum">
              <a:rPr lang="de-DE" sz="1200"/>
              <a:pPr/>
              <a:t>45</a:t>
            </a:fld>
            <a:endParaRPr lang="de-DE"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1AEC72A-0E2E-3B4C-80D8-B82E40ED2304}" type="slidenum">
              <a:rPr lang="de-DE" sz="1200"/>
              <a:pPr/>
              <a:t>46</a:t>
            </a:fld>
            <a:endParaRPr lang="de-DE"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03041F2-6F04-3B4B-9A45-1E4C3195DDCE}" type="slidenum">
              <a:rPr lang="de-DE" sz="1200"/>
              <a:pPr/>
              <a:t>47</a:t>
            </a:fld>
            <a:endParaRPr lang="de-DE" sz="120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DF17EFE3-2559-E747-8F16-5B72B0C42180}" type="slidenum">
              <a:rPr lang="de-DE" sz="1200"/>
              <a:pPr/>
              <a:t>48</a:t>
            </a:fld>
            <a:endParaRPr lang="de-DE" sz="1200"/>
          </a:p>
        </p:txBody>
      </p:sp>
      <p:sp>
        <p:nvSpPr>
          <p:cNvPr id="96258" name="Rectangle 2"/>
          <p:cNvSpPr>
            <a:spLocks noGrp="1" noRot="1" noChangeAspect="1" noChangeArrowheads="1" noTextEdit="1"/>
          </p:cNvSpPr>
          <p:nvPr>
            <p:ph type="sldImg"/>
          </p:nvPr>
        </p:nvSpPr>
        <p:spPr>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A52D922-023D-0543-BDCA-9E07C44C7F87}" type="slidenum">
              <a:rPr lang="de-DE" sz="1200"/>
              <a:pPr/>
              <a:t>49</a:t>
            </a:fld>
            <a:endParaRPr lang="de-DE"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3FF3FB5-C4E9-2042-AA10-0BF3681055AD}" type="slidenum">
              <a:rPr lang="de-DE" sz="1200"/>
              <a:pPr/>
              <a:t>50</a:t>
            </a:fld>
            <a:endParaRPr lang="de-DE"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10B7BDA-B6C0-6643-A90D-3B3D51207DB2}" type="slidenum">
              <a:rPr lang="de-DE" sz="1200"/>
              <a:pPr/>
              <a:t>5</a:t>
            </a:fld>
            <a:endParaRPr lang="de-DE" sz="12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119278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B4CAE018-5A7A-5A41-A9D5-ADEBD3458452}" type="slidenum">
              <a:rPr lang="de-DE" sz="1200"/>
              <a:pPr/>
              <a:t>51</a:t>
            </a:fld>
            <a:endParaRPr lang="de-DE"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 think there is only one belief state. Having more means ad distribution over belief states. What should this be?</a:t>
            </a:r>
          </a:p>
          <a:p>
            <a:pPr eaLnBrk="1" hangingPunct="1"/>
            <a:r>
              <a:rPr lang="en-US">
                <a:ea typeface="ＭＳ Ｐゴシック" charset="0"/>
                <a:cs typeface="ＭＳ Ｐゴシック" charset="0"/>
              </a:rPr>
              <a:t>But this one belief state distribution is orthogonal to Utilities, these are the same for all belief states.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DE9819B-43F6-AB47-BBBE-353E07B9A980}" type="slidenum">
              <a:rPr lang="de-DE" sz="1200"/>
              <a:pPr/>
              <a:t>52</a:t>
            </a:fld>
            <a:endParaRPr lang="de-DE" sz="120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Folienbildplatzhalter 1"/>
          <p:cNvSpPr>
            <a:spLocks noGrp="1" noRot="1" noChangeAspect="1" noTextEdit="1"/>
          </p:cNvSpPr>
          <p:nvPr>
            <p:ph type="sldImg"/>
          </p:nvPr>
        </p:nvSpPr>
        <p:spPr>
          <a:ln/>
        </p:spPr>
      </p:sp>
      <p:sp>
        <p:nvSpPr>
          <p:cNvPr id="119810" name="Notizenplatzhalt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119811" name="Foliennummernplatzhalt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70A5D9F-2F58-3442-989C-6250F38A056A}" type="slidenum">
              <a:rPr lang="de-DE" sz="1200"/>
              <a:pPr/>
              <a:t>59</a:t>
            </a:fld>
            <a:endParaRPr lang="de-DE"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33FE8BB-798E-5B46-97D9-52988B30899B}" type="slidenum">
              <a:rPr lang="de-DE" sz="1200"/>
              <a:pPr/>
              <a:t>62</a:t>
            </a:fld>
            <a:endParaRPr lang="de-DE" sz="1200"/>
          </a:p>
        </p:txBody>
      </p:sp>
      <p:sp>
        <p:nvSpPr>
          <p:cNvPr id="123906" name="Rectangle 2"/>
          <p:cNvSpPr>
            <a:spLocks noGrp="1" noRot="1" noChangeAspect="1" noChangeArrowheads="1" noTextEdit="1"/>
          </p:cNvSpPr>
          <p:nvPr>
            <p:ph type="sldImg"/>
          </p:nvPr>
        </p:nvSpPr>
        <p:spPr>
          <a:solidFill>
            <a:srgbClr val="FFFFFF"/>
          </a:solidFill>
          <a:ln/>
        </p:spPr>
      </p:sp>
      <p:sp>
        <p:nvSpPr>
          <p:cNvPr id="123907"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ＭＳ Ｐゴシック" charset="0"/>
                <a:cs typeface="ＭＳ Ｐゴシック" charset="0"/>
              </a:rPr>
              <a:t>Methods based on value and policy iteration focus on finding optimal policies.  For some POMDPs, the optimal policy has infinitely many regions , so the simple list-of-regions approach fails and more ingenious methods are needed. </a:t>
            </a:r>
          </a:p>
          <a:p>
            <a:pPr eaLnBrk="1" hangingPunct="1"/>
            <a:r>
              <a:rPr lang="en-US" altLang="zh-CN">
                <a:ea typeface="ＭＳ Ｐゴシック" charset="0"/>
                <a:cs typeface="ＭＳ Ｐゴシック" charset="0"/>
              </a:rPr>
              <a:t>The policy is a sequence which gives the mapping from all states to all corresponding actions. So the agents using these methods have to memorize all the possible states from the very beginning of solving the problem. If the problems are more complex with observations and with a few dozen states, the methods will not work or work inefficiently. That means maybe sometimes the agent update policy with some states they will hardly get into.</a:t>
            </a:r>
          </a:p>
          <a:p>
            <a:pPr eaLnBrk="1" hangingPunct="1"/>
            <a:r>
              <a:rPr lang="en-US" altLang="zh-CN">
                <a:ea typeface="ＭＳ Ｐゴシック" charset="0"/>
                <a:cs typeface="ＭＳ Ｐゴシック" charset="0"/>
              </a:rPr>
              <a:t>Method based on lookahead search which we will describe next is a different, approximate method for solving those complex POMDPs.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2B4189F-6A22-5341-BB93-CCEB87831792}" type="slidenum">
              <a:rPr lang="de-DE" sz="1200"/>
              <a:pPr/>
              <a:t>63</a:t>
            </a:fld>
            <a:endParaRPr lang="de-DE" sz="1200"/>
          </a:p>
        </p:txBody>
      </p:sp>
      <p:sp>
        <p:nvSpPr>
          <p:cNvPr id="125954" name="Rectangle 1026"/>
          <p:cNvSpPr>
            <a:spLocks noGrp="1" noRot="1" noChangeAspect="1" noChangeArrowheads="1" noTextEdit="1"/>
          </p:cNvSpPr>
          <p:nvPr>
            <p:ph type="sldImg"/>
          </p:nvPr>
        </p:nvSpPr>
        <p:spPr>
          <a:ln/>
        </p:spPr>
      </p:sp>
      <p:sp>
        <p:nvSpPr>
          <p:cNvPr id="125955"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FF1C8422-19ED-9E4F-8197-AB8BBC8F04DC}" type="slidenum">
              <a:rPr lang="de-DE" sz="1200"/>
              <a:pPr/>
              <a:t>64</a:t>
            </a:fld>
            <a:endParaRPr lang="de-DE" sz="1200"/>
          </a:p>
        </p:txBody>
      </p:sp>
      <p:sp>
        <p:nvSpPr>
          <p:cNvPr id="128002" name="Rectangle 1026"/>
          <p:cNvSpPr>
            <a:spLocks noGrp="1" noRot="1" noChangeAspect="1" noChangeArrowheads="1" noTextEdit="1"/>
          </p:cNvSpPr>
          <p:nvPr>
            <p:ph type="sldImg"/>
          </p:nvPr>
        </p:nvSpPr>
        <p:spPr>
          <a:ln/>
        </p:spPr>
      </p:sp>
      <p:sp>
        <p:nvSpPr>
          <p:cNvPr id="128003"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2B8D2B0-0423-3B4B-ADB7-6E0F64C97DC2}" type="slidenum">
              <a:rPr lang="de-DE" sz="1200"/>
              <a:pPr/>
              <a:t>65</a:t>
            </a:fld>
            <a:endParaRPr lang="de-DE" sz="1200"/>
          </a:p>
        </p:txBody>
      </p:sp>
      <p:sp>
        <p:nvSpPr>
          <p:cNvPr id="130050" name="Rectangle 2"/>
          <p:cNvSpPr>
            <a:spLocks noGrp="1" noRot="1" noChangeAspect="1" noChangeArrowheads="1" noTextEdit="1"/>
          </p:cNvSpPr>
          <p:nvPr>
            <p:ph type="sldImg"/>
          </p:nvPr>
        </p:nvSpPr>
        <p:spPr>
          <a:solidFill>
            <a:srgbClr val="FFFFFF"/>
          </a:solidFill>
          <a:ln/>
        </p:spPr>
      </p:sp>
      <p:sp>
        <p:nvSpPr>
          <p:cNvPr id="13005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ＭＳ Ｐゴシック" charset="0"/>
                <a:cs typeface="ＭＳ Ｐゴシック" charset="0"/>
              </a:rPr>
              <a:t>Dt-1 is treated as evidence because it has already happened.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245AC60C-14F1-5045-AF40-62795BBA8062}" type="slidenum">
              <a:rPr lang="de-DE" sz="1200"/>
              <a:pPr/>
              <a:t>66</a:t>
            </a:fld>
            <a:endParaRPr lang="de-DE" sz="1200"/>
          </a:p>
        </p:txBody>
      </p:sp>
      <p:sp>
        <p:nvSpPr>
          <p:cNvPr id="148482" name="Rectangle 2"/>
          <p:cNvSpPr>
            <a:spLocks noGrp="1" noRot="1" noChangeAspect="1" noChangeArrowheads="1" noTextEdit="1"/>
          </p:cNvSpPr>
          <p:nvPr>
            <p:ph type="sldImg"/>
          </p:nvPr>
        </p:nvSpPr>
        <p:spPr>
          <a:solidFill>
            <a:srgbClr val="FFFFFF"/>
          </a:solidFill>
          <a:ln/>
        </p:spPr>
      </p:sp>
      <p:sp>
        <p:nvSpPr>
          <p:cNvPr id="14848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ＭＳ Ｐゴシック" charset="0"/>
                <a:cs typeface="ＭＳ Ｐゴシック" charset="0"/>
              </a:rPr>
              <a:t>Each of the triangular nodes is a belief state in which the agent make a decision Dt+i.</a:t>
            </a:r>
          </a:p>
          <a:p>
            <a:pPr eaLnBrk="1" hangingPunct="1"/>
            <a:r>
              <a:rPr lang="en-US" altLang="zh-CN">
                <a:ea typeface="ＭＳ Ｐゴシック" charset="0"/>
                <a:cs typeface="ＭＳ Ｐゴシック" charset="0"/>
              </a:rPr>
              <a:t>The round nodes correspond to choices by the environment as to what observation Et+i occurs.</a:t>
            </a:r>
          </a:p>
          <a:p>
            <a:pPr eaLnBrk="1" hangingPunct="1"/>
            <a:r>
              <a:rPr lang="en-US" altLang="zh-CN">
                <a:ea typeface="ＭＳ Ｐゴシック" charset="0"/>
                <a:cs typeface="ＭＳ Ｐゴシック" charset="0"/>
              </a:rPr>
              <a:t>There are no chance nodes corresponding to the action outcomes. This is because the belief state update for an action is deterministic regardless of the actual outcome.</a:t>
            </a:r>
          </a:p>
          <a:p>
            <a:pPr eaLnBrk="1" hangingPunct="1"/>
            <a:r>
              <a:rPr lang="en-US" altLang="zh-CN">
                <a:ea typeface="ＭＳ Ｐゴシック" charset="0"/>
                <a:cs typeface="ＭＳ Ｐゴシック" charset="0"/>
              </a:rPr>
              <a:t>A decision can be extracted from the search tree by backing up the utility values from the leaves, taking an average at the chances nodes and taking the maximum at the decision nodes.</a:t>
            </a:r>
          </a:p>
          <a:p>
            <a:pPr eaLnBrk="1" hangingPunct="1"/>
            <a:r>
              <a:rPr lang="en-US" altLang="zh-CN">
                <a:ea typeface="ＭＳ Ｐゴシック" charset="0"/>
                <a:cs typeface="ＭＳ Ｐゴシック" charset="0"/>
              </a:rPr>
              <a:t>What’s the difference between this search tree and policy tree?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DEEFC84-50E7-B040-A238-145DD10F2669}" type="slidenum">
              <a:rPr lang="de-DE" sz="1200"/>
              <a:pPr/>
              <a:t>67</a:t>
            </a:fld>
            <a:endParaRPr lang="de-DE" sz="120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4E0ED29-80F5-A144-87D2-C2D75B24F684}" type="slidenum">
              <a:rPr lang="de-DE" sz="1200"/>
              <a:pPr/>
              <a:t>68</a:t>
            </a:fld>
            <a:endParaRPr lang="de-DE" sz="120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FAE185F-2D70-FD4D-849C-A687D548F8C9}" type="slidenum">
              <a:rPr lang="de-DE" sz="1200"/>
              <a:pPr/>
              <a:t>6</a:t>
            </a:fld>
            <a:endParaRPr lang="de-DE"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67388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F76B541-848D-9D4E-BA9D-37E1D4833F8F}" type="slidenum">
              <a:rPr lang="de-DE" sz="1200"/>
              <a:pPr/>
              <a:t>69</a:t>
            </a:fld>
            <a:endParaRPr lang="de-DE" sz="120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E150CCB3-5567-614A-9D1B-A43D513E286D}" type="slidenum">
              <a:rPr lang="de-DE" sz="1200"/>
              <a:pPr/>
              <a:t>7</a:t>
            </a:fld>
            <a:endParaRPr lang="de-DE"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7400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F9CD0E2-D875-174A-B45E-6FD9692C16EF}" type="slidenum">
              <a:rPr lang="de-DE" sz="1200"/>
              <a:pPr/>
              <a:t>8</a:t>
            </a:fld>
            <a:endParaRPr lang="de-DE"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836497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DAA2C88-3FC1-3143-9402-8AD444A2A626}" type="slidenum">
              <a:rPr lang="de-DE" sz="1200"/>
              <a:pPr/>
              <a:t>9</a:t>
            </a:fld>
            <a:endParaRPr lang="de-DE"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52671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5"/>
          <p:cNvGrpSpPr>
            <a:grpSpLocks/>
          </p:cNvGrpSpPr>
          <p:nvPr/>
        </p:nvGrpSpPr>
        <p:grpSpPr bwMode="auto">
          <a:xfrm>
            <a:off x="0" y="0"/>
            <a:ext cx="9144000" cy="4038600"/>
            <a:chOff x="0" y="0"/>
            <a:chExt cx="5760" cy="2544"/>
          </a:xfrm>
        </p:grpSpPr>
        <p:sp>
          <p:nvSpPr>
            <p:cNvPr id="5" name="Rectangle 6" descr="aqbg"/>
            <p:cNvSpPr>
              <a:spLocks noChangeArrowheads="1"/>
            </p:cNvSpPr>
            <p:nvPr/>
          </p:nvSpPr>
          <p:spPr bwMode="auto">
            <a:xfrm>
              <a:off x="0" y="0"/>
              <a:ext cx="5760" cy="2208"/>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6" name="Group 7"/>
            <p:cNvGrpSpPr>
              <a:grpSpLocks/>
            </p:cNvGrpSpPr>
            <p:nvPr userDrawn="1"/>
          </p:nvGrpSpPr>
          <p:grpSpPr bwMode="auto">
            <a:xfrm>
              <a:off x="0" y="2196"/>
              <a:ext cx="5756" cy="237"/>
              <a:chOff x="0" y="768"/>
              <a:chExt cx="5760" cy="197"/>
            </a:xfrm>
          </p:grpSpPr>
          <p:sp>
            <p:nvSpPr>
              <p:cNvPr id="8" name="Rectangle 8"/>
              <p:cNvSpPr>
                <a:spLocks noChangeArrowheads="1"/>
              </p:cNvSpPr>
              <p:nvPr/>
            </p:nvSpPr>
            <p:spPr bwMode="auto">
              <a:xfrm flipV="1">
                <a:off x="0" y="780"/>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9"/>
              <p:cNvSpPr>
                <a:spLocks noChangeArrowheads="1"/>
              </p:cNvSpPr>
              <p:nvPr/>
            </p:nvSpPr>
            <p:spPr bwMode="auto">
              <a:xfrm>
                <a:off x="0" y="828"/>
                <a:ext cx="5760" cy="116"/>
              </a:xfrm>
              <a:prstGeom prst="rect">
                <a:avLst/>
              </a:prstGeom>
              <a:gradFill rotWithShape="0">
                <a:gsLst>
                  <a:gs pos="0">
                    <a:schemeClr val="accent1"/>
                  </a:gs>
                  <a:gs pos="100000">
                    <a:schemeClr val="accent1">
                      <a:gamma/>
                      <a:tint val="42745"/>
                      <a:invGamma/>
                    </a:schemeClr>
                  </a:gs>
                </a:gsLst>
                <a:lin ang="5400000" scaled="1"/>
              </a:gradFill>
              <a:ln w="9525">
                <a:noFill/>
                <a:miter lim="800000"/>
                <a:headEnd/>
                <a:tailEnd/>
              </a:ln>
              <a:effectLst/>
            </p:spPr>
            <p:txBody>
              <a:bodyPr wrap="none" anchor="ctr"/>
              <a:lstStyle/>
              <a:p>
                <a:pPr>
                  <a:defRPr/>
                </a:pPr>
                <a:endParaRPr lang="en-US"/>
              </a:p>
            </p:txBody>
          </p:sp>
          <p:sp>
            <p:nvSpPr>
              <p:cNvPr id="10" name="Rectangle 10"/>
              <p:cNvSpPr>
                <a:spLocks noChangeArrowheads="1"/>
              </p:cNvSpPr>
              <p:nvPr/>
            </p:nvSpPr>
            <p:spPr bwMode="auto">
              <a:xfrm>
                <a:off x="0" y="768"/>
                <a:ext cx="5760" cy="12"/>
              </a:xfrm>
              <a:prstGeom prst="rect">
                <a:avLst/>
              </a:prstGeom>
              <a:gradFill rotWithShape="0">
                <a:gsLst>
                  <a:gs pos="0">
                    <a:schemeClr val="tx2"/>
                  </a:gs>
                  <a:gs pos="100000">
                    <a:schemeClr val="tx2">
                      <a:gamma/>
                      <a:tint val="51765"/>
                      <a:invGamma/>
                    </a:schemeClr>
                  </a:gs>
                </a:gsLst>
                <a:lin ang="5400000" scaled="1"/>
              </a:gradFill>
              <a:ln w="9525">
                <a:noFill/>
                <a:miter lim="800000"/>
                <a:headEnd/>
                <a:tailEnd/>
              </a:ln>
              <a:effectLst/>
            </p:spPr>
            <p:txBody>
              <a:bodyPr wrap="none" anchor="ctr"/>
              <a:lstStyle/>
              <a:p>
                <a:pPr>
                  <a:defRPr/>
                </a:pPr>
                <a:endParaRPr lang="en-US"/>
              </a:p>
            </p:txBody>
          </p:sp>
          <p:sp>
            <p:nvSpPr>
              <p:cNvPr id="11" name="Rectangle 11"/>
              <p:cNvSpPr>
                <a:spLocks noChangeArrowheads="1"/>
              </p:cNvSpPr>
              <p:nvPr/>
            </p:nvSpPr>
            <p:spPr bwMode="auto">
              <a:xfrm flipV="1">
                <a:off x="0" y="942"/>
                <a:ext cx="5760" cy="23"/>
              </a:xfrm>
              <a:prstGeom prst="rect">
                <a:avLst/>
              </a:prstGeom>
              <a:gradFill rotWithShape="0">
                <a:gsLst>
                  <a:gs pos="0">
                    <a:schemeClr val="accent1">
                      <a:gamma/>
                      <a:tint val="42745"/>
                      <a:invGamma/>
                    </a:schemeClr>
                  </a:gs>
                  <a:gs pos="100000">
                    <a:schemeClr val="accent1"/>
                  </a:gs>
                </a:gsLst>
                <a:lin ang="5400000" scaled="1"/>
              </a:gradFill>
              <a:ln w="9525">
                <a:noFill/>
                <a:miter lim="800000"/>
                <a:headEnd/>
                <a:tailEnd/>
              </a:ln>
              <a:effectLst/>
            </p:spPr>
            <p:txBody>
              <a:bodyPr rot="10800000" wrap="none" anchor="ctr"/>
              <a:lstStyle/>
              <a:p>
                <a:pPr algn="ctr">
                  <a:defRPr/>
                </a:pPr>
                <a:endParaRPr lang="en-US" i="0">
                  <a:latin typeface="Times" charset="0"/>
                </a:endParaRPr>
              </a:p>
            </p:txBody>
          </p:sp>
          <p:sp>
            <p:nvSpPr>
              <p:cNvPr id="12" name="Rectangle 12"/>
              <p:cNvSpPr>
                <a:spLocks noChangeArrowheads="1"/>
              </p:cNvSpPr>
              <p:nvPr/>
            </p:nvSpPr>
            <p:spPr bwMode="auto">
              <a:xfrm>
                <a:off x="0" y="824"/>
                <a:ext cx="5760" cy="23"/>
              </a:xfrm>
              <a:prstGeom prst="rect">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7" name="Rectangle 13"/>
            <p:cNvSpPr>
              <a:spLocks noChangeArrowheads="1"/>
            </p:cNvSpPr>
            <p:nvPr/>
          </p:nvSpPr>
          <p:spPr bwMode="auto">
            <a:xfrm>
              <a:off x="2" y="2448"/>
              <a:ext cx="5758" cy="96"/>
            </a:xfrm>
            <a:prstGeom prst="rect">
              <a:avLst/>
            </a:prstGeom>
            <a:gradFill rotWithShape="1">
              <a:gsLst>
                <a:gs pos="0">
                  <a:srgbClr val="777777"/>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3" name="Rectangle 14"/>
          <p:cNvSpPr>
            <a:spLocks noChangeArrowheads="1"/>
          </p:cNvSpPr>
          <p:nvPr/>
        </p:nvSpPr>
        <p:spPr bwMode="auto">
          <a:xfrm>
            <a:off x="0" y="3470275"/>
            <a:ext cx="9139238" cy="74613"/>
          </a:xfrm>
          <a:prstGeom prst="rect">
            <a:avLst/>
          </a:prstGeom>
          <a:solidFill>
            <a:srgbClr val="777777">
              <a:alpha val="3098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231" name="Rectangle 15"/>
          <p:cNvSpPr>
            <a:spLocks noGrp="1" noChangeArrowheads="1"/>
          </p:cNvSpPr>
          <p:nvPr>
            <p:ph type="ctrTitle"/>
          </p:nvPr>
        </p:nvSpPr>
        <p:spPr>
          <a:xfrm>
            <a:off x="685800" y="1752600"/>
            <a:ext cx="7772400" cy="1470025"/>
          </a:xfrm>
        </p:spPr>
        <p:txBody>
          <a:bodyPr/>
          <a:lstStyle>
            <a:lvl1pPr>
              <a:defRPr/>
            </a:lvl1pPr>
          </a:lstStyle>
          <a:p>
            <a:r>
              <a:rPr lang="de-DE"/>
              <a:t>Mastertitelformat bearbeiten</a:t>
            </a:r>
          </a:p>
        </p:txBody>
      </p:sp>
      <p:sp>
        <p:nvSpPr>
          <p:cNvPr id="9232" name="Rectangle 16"/>
          <p:cNvSpPr>
            <a:spLocks noGrp="1" noChangeArrowheads="1"/>
          </p:cNvSpPr>
          <p:nvPr>
            <p:ph type="subTitle" idx="1"/>
          </p:nvPr>
        </p:nvSpPr>
        <p:spPr>
          <a:xfrm>
            <a:off x="1371600" y="4114800"/>
            <a:ext cx="6400800" cy="1752600"/>
          </a:xfrm>
        </p:spPr>
        <p:txBody>
          <a:bodyPr/>
          <a:lstStyle>
            <a:lvl1pPr marL="0" indent="0" algn="ctr">
              <a:buFont typeface="Times" charset="0"/>
              <a:buNone/>
              <a:defRPr/>
            </a:lvl1pPr>
          </a:lstStyle>
          <a:p>
            <a:r>
              <a:rPr lang="de-DE"/>
              <a:t>Master-Untertitelformat bearbeiten</a:t>
            </a:r>
          </a:p>
        </p:txBody>
      </p:sp>
      <p:sp>
        <p:nvSpPr>
          <p:cNvPr id="14" name="Rectangle 2"/>
          <p:cNvSpPr>
            <a:spLocks noGrp="1" noChangeArrowheads="1"/>
          </p:cNvSpPr>
          <p:nvPr>
            <p:ph type="dt" sz="half" idx="10"/>
          </p:nvPr>
        </p:nvSpPr>
        <p:spPr>
          <a:xfrm>
            <a:off x="457200" y="6245225"/>
            <a:ext cx="2133600" cy="476250"/>
          </a:xfrm>
        </p:spPr>
        <p:txBody>
          <a:bodyPr/>
          <a:lstStyle>
            <a:lvl1pPr>
              <a:defRPr/>
            </a:lvl1pPr>
          </a:lstStyle>
          <a:p>
            <a:pPr>
              <a:defRPr/>
            </a:pPr>
            <a:endParaRPr lang="de-DE"/>
          </a:p>
        </p:txBody>
      </p:sp>
      <p:sp>
        <p:nvSpPr>
          <p:cNvPr id="15" name="Rectangle 3"/>
          <p:cNvSpPr>
            <a:spLocks noGrp="1" noChangeArrowheads="1"/>
          </p:cNvSpPr>
          <p:nvPr>
            <p:ph type="ftr" sz="quarter" idx="11"/>
          </p:nvPr>
        </p:nvSpPr>
        <p:spPr>
          <a:xfrm>
            <a:off x="3124200" y="6245225"/>
            <a:ext cx="2895600" cy="476250"/>
          </a:xfrm>
        </p:spPr>
        <p:txBody>
          <a:bodyPr/>
          <a:lstStyle>
            <a:lvl1pPr>
              <a:defRPr/>
            </a:lvl1pPr>
          </a:lstStyle>
          <a:p>
            <a:pPr>
              <a:defRPr/>
            </a:pPr>
            <a:endParaRPr lang="de-DE"/>
          </a:p>
        </p:txBody>
      </p:sp>
      <p:sp>
        <p:nvSpPr>
          <p:cNvPr id="16"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1B01A91B-A884-334D-8FD6-E6CFFA810126}" type="slidenum">
              <a:rPr lang="de-DE"/>
              <a:pPr>
                <a:defRPr/>
              </a:pPr>
              <a:t>‹#›</a:t>
            </a:fld>
            <a:endParaRPr lang="de-DE"/>
          </a:p>
        </p:txBody>
      </p:sp>
    </p:spTree>
    <p:extLst>
      <p:ext uri="{BB962C8B-B14F-4D97-AF65-F5344CB8AC3E}">
        <p14:creationId xmlns:p14="http://schemas.microsoft.com/office/powerpoint/2010/main" val="132248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00D157F-C909-FF47-A026-B38AA1ADE858}" type="slidenum">
              <a:rPr lang="de-DE"/>
              <a:pPr>
                <a:defRPr/>
              </a:pPr>
              <a:t>‹#›</a:t>
            </a:fld>
            <a:endParaRPr lang="de-DE"/>
          </a:p>
        </p:txBody>
      </p:sp>
    </p:spTree>
    <p:extLst>
      <p:ext uri="{BB962C8B-B14F-4D97-AF65-F5344CB8AC3E}">
        <p14:creationId xmlns:p14="http://schemas.microsoft.com/office/powerpoint/2010/main" val="178432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38950" y="76200"/>
            <a:ext cx="2228850" cy="6324600"/>
          </a:xfrm>
        </p:spPr>
        <p:txBody>
          <a:bodyPr vert="eaVert"/>
          <a:lstStyle/>
          <a:p>
            <a:r>
              <a:rPr lang="de-DE" smtClean="0"/>
              <a:t>Mastertitelformat bearbeiten</a:t>
            </a:r>
            <a:endParaRPr lang="en-US"/>
          </a:p>
        </p:txBody>
      </p:sp>
      <p:sp>
        <p:nvSpPr>
          <p:cNvPr id="3" name="Vertikaler Textplatzhalter 2"/>
          <p:cNvSpPr>
            <a:spLocks noGrp="1"/>
          </p:cNvSpPr>
          <p:nvPr>
            <p:ph type="body" orient="vert" idx="1"/>
          </p:nvPr>
        </p:nvSpPr>
        <p:spPr>
          <a:xfrm>
            <a:off x="152400" y="76200"/>
            <a:ext cx="6534150" cy="63246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93226BC-8C78-7F42-A922-2AAAC917FE44}" type="slidenum">
              <a:rPr lang="de-DE"/>
              <a:pPr>
                <a:defRPr/>
              </a:pPr>
              <a:t>‹#›</a:t>
            </a:fld>
            <a:endParaRPr lang="de-DE"/>
          </a:p>
        </p:txBody>
      </p:sp>
    </p:spTree>
    <p:extLst>
      <p:ext uri="{BB962C8B-B14F-4D97-AF65-F5344CB8AC3E}">
        <p14:creationId xmlns:p14="http://schemas.microsoft.com/office/powerpoint/2010/main" val="4156634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2400" y="76200"/>
            <a:ext cx="8915400" cy="1066800"/>
          </a:xfrm>
        </p:spPr>
        <p:txBody>
          <a:bodyPr/>
          <a:lstStyle/>
          <a:p>
            <a:r>
              <a:rPr lang="de-DE" smtClean="0"/>
              <a:t>Mastertitelformat bearbeiten</a:t>
            </a:r>
            <a:endParaRPr lang="en-US"/>
          </a:p>
        </p:txBody>
      </p:sp>
      <p:sp>
        <p:nvSpPr>
          <p:cNvPr id="3" name="Textplatzhalter 2"/>
          <p:cNvSpPr>
            <a:spLocks noGrp="1"/>
          </p:cNvSpPr>
          <p:nvPr>
            <p:ph type="body" sz="half" idx="1"/>
          </p:nvPr>
        </p:nvSpPr>
        <p:spPr>
          <a:xfrm>
            <a:off x="457200" y="1874838"/>
            <a:ext cx="4038600" cy="45259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874838"/>
            <a:ext cx="4038600" cy="45259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077513E-630B-6E40-977F-70BD54E2A5D3}" type="slidenum">
              <a:rPr lang="de-DE"/>
              <a:pPr>
                <a:defRPr/>
              </a:pPr>
              <a:t>‹#›</a:t>
            </a:fld>
            <a:endParaRPr lang="de-DE"/>
          </a:p>
        </p:txBody>
      </p:sp>
    </p:spTree>
    <p:extLst>
      <p:ext uri="{BB962C8B-B14F-4D97-AF65-F5344CB8AC3E}">
        <p14:creationId xmlns:p14="http://schemas.microsoft.com/office/powerpoint/2010/main" val="2241011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52400" y="76200"/>
            <a:ext cx="8915400" cy="1066800"/>
          </a:xfrm>
        </p:spPr>
        <p:txBody>
          <a:bodyPr/>
          <a:lstStyle/>
          <a:p>
            <a:r>
              <a:rPr lang="de-DE" smtClean="0"/>
              <a:t>Mastertitelformat bearbeiten</a:t>
            </a:r>
            <a:endParaRPr lang="en-US"/>
          </a:p>
        </p:txBody>
      </p:sp>
      <p:sp>
        <p:nvSpPr>
          <p:cNvPr id="3" name="Textplatzhalter 2"/>
          <p:cNvSpPr>
            <a:spLocks noGrp="1"/>
          </p:cNvSpPr>
          <p:nvPr>
            <p:ph type="body" sz="half" idx="1"/>
          </p:nvPr>
        </p:nvSpPr>
        <p:spPr>
          <a:xfrm>
            <a:off x="457200" y="1874838"/>
            <a:ext cx="4038600" cy="45259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1874838"/>
            <a:ext cx="4038600" cy="2185987"/>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648200" y="4213225"/>
            <a:ext cx="4038600" cy="2187575"/>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D775CDE1-6279-D04C-BBD3-C28256CBA5D4}" type="slidenum">
              <a:rPr lang="de-DE"/>
              <a:pPr>
                <a:defRPr/>
              </a:pPr>
              <a:t>‹#›</a:t>
            </a:fld>
            <a:endParaRPr lang="de-DE"/>
          </a:p>
        </p:txBody>
      </p:sp>
    </p:spTree>
    <p:extLst>
      <p:ext uri="{BB962C8B-B14F-4D97-AF65-F5344CB8AC3E}">
        <p14:creationId xmlns:p14="http://schemas.microsoft.com/office/powerpoint/2010/main" val="2626174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152400" y="76200"/>
            <a:ext cx="8915400" cy="1066800"/>
          </a:xfrm>
        </p:spPr>
        <p:txBody>
          <a:bodyPr/>
          <a:lstStyle/>
          <a:p>
            <a:r>
              <a:rPr lang="de-DE" smtClean="0"/>
              <a:t>Mastertitelformat bearbeiten</a:t>
            </a:r>
            <a:endParaRPr lang="en-US"/>
          </a:p>
        </p:txBody>
      </p:sp>
      <p:sp>
        <p:nvSpPr>
          <p:cNvPr id="3" name="Inhaltsplatzhalter 2"/>
          <p:cNvSpPr>
            <a:spLocks noGrp="1"/>
          </p:cNvSpPr>
          <p:nvPr>
            <p:ph sz="quarter" idx="1"/>
          </p:nvPr>
        </p:nvSpPr>
        <p:spPr>
          <a:xfrm>
            <a:off x="457200" y="1874838"/>
            <a:ext cx="4038600" cy="2185987"/>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1874838"/>
            <a:ext cx="4038600" cy="2185987"/>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57200" y="4213225"/>
            <a:ext cx="4038600" cy="2187575"/>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Inhaltsplatzhalter 5"/>
          <p:cNvSpPr>
            <a:spLocks noGrp="1"/>
          </p:cNvSpPr>
          <p:nvPr>
            <p:ph sz="quarter" idx="4"/>
          </p:nvPr>
        </p:nvSpPr>
        <p:spPr>
          <a:xfrm>
            <a:off x="4648200" y="4213225"/>
            <a:ext cx="4038600" cy="2187575"/>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01A7CA9-917D-6A4F-8E4D-B5A1BEB041FD}" type="slidenum">
              <a:rPr lang="de-DE"/>
              <a:pPr>
                <a:defRPr/>
              </a:pPr>
              <a:t>‹#›</a:t>
            </a:fld>
            <a:endParaRPr lang="de-DE"/>
          </a:p>
        </p:txBody>
      </p:sp>
    </p:spTree>
    <p:extLst>
      <p:ext uri="{BB962C8B-B14F-4D97-AF65-F5344CB8AC3E}">
        <p14:creationId xmlns:p14="http://schemas.microsoft.com/office/powerpoint/2010/main" val="300978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447F2C6-41FF-C74F-B323-660F02EF2642}" type="slidenum">
              <a:rPr lang="de-DE"/>
              <a:pPr>
                <a:defRPr/>
              </a:pPr>
              <a:t>‹#›</a:t>
            </a:fld>
            <a:endParaRPr lang="de-DE"/>
          </a:p>
        </p:txBody>
      </p:sp>
    </p:spTree>
    <p:extLst>
      <p:ext uri="{BB962C8B-B14F-4D97-AF65-F5344CB8AC3E}">
        <p14:creationId xmlns:p14="http://schemas.microsoft.com/office/powerpoint/2010/main" val="337213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A58DCF9-A972-C34C-B179-AC8344584785}" type="slidenum">
              <a:rPr lang="de-DE"/>
              <a:pPr>
                <a:defRPr/>
              </a:pPr>
              <a:t>‹#›</a:t>
            </a:fld>
            <a:endParaRPr lang="de-DE"/>
          </a:p>
        </p:txBody>
      </p:sp>
    </p:spTree>
    <p:extLst>
      <p:ext uri="{BB962C8B-B14F-4D97-AF65-F5344CB8AC3E}">
        <p14:creationId xmlns:p14="http://schemas.microsoft.com/office/powerpoint/2010/main" val="48329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sz="half" idx="1"/>
          </p:nvPr>
        </p:nvSpPr>
        <p:spPr>
          <a:xfrm>
            <a:off x="457200" y="1874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874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6FA9A95-5C0E-064A-B2B8-DE9450E3808F}" type="slidenum">
              <a:rPr lang="de-DE"/>
              <a:pPr>
                <a:defRPr/>
              </a:pPr>
              <a:t>‹#›</a:t>
            </a:fld>
            <a:endParaRPr lang="de-DE"/>
          </a:p>
        </p:txBody>
      </p:sp>
    </p:spTree>
    <p:extLst>
      <p:ext uri="{BB962C8B-B14F-4D97-AF65-F5344CB8AC3E}">
        <p14:creationId xmlns:p14="http://schemas.microsoft.com/office/powerpoint/2010/main" val="40075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9FA3F5B9-E6E4-2945-AC94-32906B604DE1}" type="slidenum">
              <a:rPr lang="de-DE"/>
              <a:pPr>
                <a:defRPr/>
              </a:pPr>
              <a:t>‹#›</a:t>
            </a:fld>
            <a:endParaRPr lang="de-DE"/>
          </a:p>
        </p:txBody>
      </p:sp>
    </p:spTree>
    <p:extLst>
      <p:ext uri="{BB962C8B-B14F-4D97-AF65-F5344CB8AC3E}">
        <p14:creationId xmlns:p14="http://schemas.microsoft.com/office/powerpoint/2010/main" val="275239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CEBC0E67-C0B7-4E45-971C-FB6C3ED4824E}" type="slidenum">
              <a:rPr lang="de-DE"/>
              <a:pPr>
                <a:defRPr/>
              </a:pPr>
              <a:t>‹#›</a:t>
            </a:fld>
            <a:endParaRPr lang="de-DE"/>
          </a:p>
        </p:txBody>
      </p:sp>
    </p:spTree>
    <p:extLst>
      <p:ext uri="{BB962C8B-B14F-4D97-AF65-F5344CB8AC3E}">
        <p14:creationId xmlns:p14="http://schemas.microsoft.com/office/powerpoint/2010/main" val="313541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0E29A418-0D3A-D549-9C9B-ED2D4F50265C}" type="slidenum">
              <a:rPr lang="de-DE"/>
              <a:pPr>
                <a:defRPr/>
              </a:pPr>
              <a:t>‹#›</a:t>
            </a:fld>
            <a:endParaRPr lang="de-DE"/>
          </a:p>
        </p:txBody>
      </p:sp>
    </p:spTree>
    <p:extLst>
      <p:ext uri="{BB962C8B-B14F-4D97-AF65-F5344CB8AC3E}">
        <p14:creationId xmlns:p14="http://schemas.microsoft.com/office/powerpoint/2010/main" val="297557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DCFB28F-D25D-834A-8E4B-BD3C8AD8B3BE}" type="slidenum">
              <a:rPr lang="de-DE"/>
              <a:pPr>
                <a:defRPr/>
              </a:pPr>
              <a:t>‹#›</a:t>
            </a:fld>
            <a:endParaRPr lang="de-DE"/>
          </a:p>
        </p:txBody>
      </p:sp>
    </p:spTree>
    <p:extLst>
      <p:ext uri="{BB962C8B-B14F-4D97-AF65-F5344CB8AC3E}">
        <p14:creationId xmlns:p14="http://schemas.microsoft.com/office/powerpoint/2010/main" val="122623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8F29683-70D5-0F46-B691-42D26462A9B4}" type="slidenum">
              <a:rPr lang="de-DE"/>
              <a:pPr>
                <a:defRPr/>
              </a:pPr>
              <a:t>‹#›</a:t>
            </a:fld>
            <a:endParaRPr lang="de-DE"/>
          </a:p>
        </p:txBody>
      </p:sp>
    </p:spTree>
    <p:extLst>
      <p:ext uri="{BB962C8B-B14F-4D97-AF65-F5344CB8AC3E}">
        <p14:creationId xmlns:p14="http://schemas.microsoft.com/office/powerpoint/2010/main" val="14220147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0" y="1905000"/>
            <a:ext cx="381000" cy="4953000"/>
          </a:xfrm>
          <a:prstGeom prst="rtTriangle">
            <a:avLst/>
          </a:prstGeom>
          <a:gradFill rotWithShape="0">
            <a:gsLst>
              <a:gs pos="0">
                <a:schemeClr val="bg1"/>
              </a:gs>
              <a:gs pos="50000">
                <a:schemeClr val="bg1">
                  <a:gamma/>
                  <a:tint val="0"/>
                  <a:invGamma/>
                </a:schemeClr>
              </a:gs>
              <a:gs pos="100000">
                <a:schemeClr val="bg1"/>
              </a:gs>
            </a:gsLst>
            <a:lin ang="18900000" scaled="1"/>
          </a:gradFill>
          <a:ln w="9525">
            <a:noFill/>
            <a:miter lim="800000"/>
            <a:headEnd/>
            <a:tailEnd/>
          </a:ln>
          <a:effectLst/>
        </p:spPr>
        <p:txBody>
          <a:bodyPr wrap="none" anchor="ctr"/>
          <a:lstStyle/>
          <a:p>
            <a:pPr algn="ctr">
              <a:defRPr/>
            </a:pPr>
            <a:endParaRPr lang="en-US" i="0">
              <a:latin typeface="Times" charset="0"/>
            </a:endParaRPr>
          </a:p>
        </p:txBody>
      </p:sp>
      <p:sp>
        <p:nvSpPr>
          <p:cNvPr id="1027" name="AutoShape 3"/>
          <p:cNvSpPr>
            <a:spLocks noChangeArrowheads="1"/>
          </p:cNvSpPr>
          <p:nvPr/>
        </p:nvSpPr>
        <p:spPr bwMode="auto">
          <a:xfrm flipH="1">
            <a:off x="8686800" y="1905000"/>
            <a:ext cx="454025" cy="4953000"/>
          </a:xfrm>
          <a:prstGeom prst="rtTriangle">
            <a:avLst/>
          </a:prstGeom>
          <a:gradFill rotWithShape="0">
            <a:gsLst>
              <a:gs pos="0">
                <a:schemeClr val="bg1"/>
              </a:gs>
              <a:gs pos="50000">
                <a:schemeClr val="bg1">
                  <a:gamma/>
                  <a:tint val="0"/>
                  <a:invGamma/>
                </a:schemeClr>
              </a:gs>
              <a:gs pos="100000">
                <a:schemeClr val="bg1"/>
              </a:gs>
            </a:gsLst>
            <a:lin ang="2700000" scaled="1"/>
          </a:gradFill>
          <a:ln w="9525">
            <a:noFill/>
            <a:miter lim="800000"/>
            <a:headEnd/>
            <a:tailEnd/>
          </a:ln>
          <a:effectLst/>
        </p:spPr>
        <p:txBody>
          <a:bodyPr wrap="none" anchor="ctr"/>
          <a:lstStyle/>
          <a:p>
            <a:pPr algn="ctr">
              <a:defRPr/>
            </a:pPr>
            <a:endParaRPr lang="en-US" i="0">
              <a:latin typeface="Times" charset="0"/>
            </a:endParaRPr>
          </a:p>
        </p:txBody>
      </p:sp>
      <p:sp>
        <p:nvSpPr>
          <p:cNvPr id="1028" name="Rectangle 4"/>
          <p:cNvSpPr>
            <a:spLocks noGrp="1" noChangeArrowheads="1"/>
          </p:cNvSpPr>
          <p:nvPr>
            <p:ph type="dt" sz="half" idx="2"/>
          </p:nvPr>
        </p:nvSpPr>
        <p:spPr bwMode="auto">
          <a:xfrm>
            <a:off x="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vl1pPr>
          </a:lstStyle>
          <a:p>
            <a:pPr>
              <a:defRPr/>
            </a:pPr>
            <a:endParaRPr lang="de-DE"/>
          </a:p>
        </p:txBody>
      </p:sp>
      <p:sp>
        <p:nvSpPr>
          <p:cNvPr id="1029" name="Rectangle 5"/>
          <p:cNvSpPr>
            <a:spLocks noGrp="1" noChangeArrowheads="1"/>
          </p:cNvSpPr>
          <p:nvPr>
            <p:ph type="ftr" sz="quarter" idx="3"/>
          </p:nvPr>
        </p:nvSpPr>
        <p:spPr bwMode="auto">
          <a:xfrm>
            <a:off x="1371600" y="6553200"/>
            <a:ext cx="7162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vl1pPr>
          </a:lstStyle>
          <a:p>
            <a:pPr>
              <a:defRPr/>
            </a:pPr>
            <a:endParaRPr lang="de-DE"/>
          </a:p>
        </p:txBody>
      </p:sp>
      <p:sp>
        <p:nvSpPr>
          <p:cNvPr id="1030" name="Rectangle 6"/>
          <p:cNvSpPr>
            <a:spLocks noGrp="1" noChangeArrowheads="1"/>
          </p:cNvSpPr>
          <p:nvPr>
            <p:ph type="sldNum" sz="quarter" idx="4"/>
          </p:nvPr>
        </p:nvSpPr>
        <p:spPr bwMode="auto">
          <a:xfrm>
            <a:off x="8686800" y="6324600"/>
            <a:ext cx="45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tx2"/>
                </a:solidFill>
              </a:defRPr>
            </a:lvl1pPr>
          </a:lstStyle>
          <a:p>
            <a:pPr>
              <a:defRPr/>
            </a:pPr>
            <a:fld id="{8C321B84-3CBF-F04C-B82D-EC4218827015}" type="slidenum">
              <a:rPr lang="de-DE"/>
              <a:pPr>
                <a:defRPr/>
              </a:pPr>
              <a:t>‹#›</a:t>
            </a:fld>
            <a:endParaRPr lang="de-DE"/>
          </a:p>
        </p:txBody>
      </p:sp>
      <p:grpSp>
        <p:nvGrpSpPr>
          <p:cNvPr id="1031" name="Group 7"/>
          <p:cNvGrpSpPr>
            <a:grpSpLocks/>
          </p:cNvGrpSpPr>
          <p:nvPr/>
        </p:nvGrpSpPr>
        <p:grpSpPr bwMode="auto">
          <a:xfrm>
            <a:off x="0" y="0"/>
            <a:ext cx="9144000" cy="1752600"/>
            <a:chOff x="0" y="0"/>
            <a:chExt cx="5760" cy="1104"/>
          </a:xfrm>
        </p:grpSpPr>
        <p:grpSp>
          <p:nvGrpSpPr>
            <p:cNvPr id="1034" name="Group 8"/>
            <p:cNvGrpSpPr>
              <a:grpSpLocks/>
            </p:cNvGrpSpPr>
            <p:nvPr userDrawn="1"/>
          </p:nvGrpSpPr>
          <p:grpSpPr bwMode="auto">
            <a:xfrm>
              <a:off x="4" y="768"/>
              <a:ext cx="5756" cy="240"/>
              <a:chOff x="0" y="768"/>
              <a:chExt cx="5760" cy="197"/>
            </a:xfrm>
          </p:grpSpPr>
          <p:sp>
            <p:nvSpPr>
              <p:cNvPr id="1038" name="Rectangle 9"/>
              <p:cNvSpPr>
                <a:spLocks noChangeArrowheads="1"/>
              </p:cNvSpPr>
              <p:nvPr/>
            </p:nvSpPr>
            <p:spPr bwMode="auto">
              <a:xfrm flipV="1">
                <a:off x="0" y="780"/>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 name="Rectangle 10"/>
              <p:cNvSpPr>
                <a:spLocks noChangeArrowheads="1"/>
              </p:cNvSpPr>
              <p:nvPr/>
            </p:nvSpPr>
            <p:spPr bwMode="auto">
              <a:xfrm>
                <a:off x="0" y="828"/>
                <a:ext cx="5760" cy="116"/>
              </a:xfrm>
              <a:prstGeom prst="rect">
                <a:avLst/>
              </a:prstGeom>
              <a:gradFill rotWithShape="0">
                <a:gsLst>
                  <a:gs pos="0">
                    <a:schemeClr val="accent1"/>
                  </a:gs>
                  <a:gs pos="100000">
                    <a:schemeClr val="accent1">
                      <a:gamma/>
                      <a:tint val="42745"/>
                      <a:invGamma/>
                    </a:schemeClr>
                  </a:gs>
                </a:gsLst>
                <a:lin ang="5400000" scaled="1"/>
              </a:gradFill>
              <a:ln w="9525">
                <a:noFill/>
                <a:miter lim="800000"/>
                <a:headEnd/>
                <a:tailEnd/>
              </a:ln>
              <a:effectLst/>
            </p:spPr>
            <p:txBody>
              <a:bodyPr wrap="none" anchor="ctr"/>
              <a:lstStyle/>
              <a:p>
                <a:pPr>
                  <a:defRPr/>
                </a:pPr>
                <a:endParaRPr lang="en-US"/>
              </a:p>
            </p:txBody>
          </p:sp>
          <p:sp>
            <p:nvSpPr>
              <p:cNvPr id="2" name="Rectangle 11"/>
              <p:cNvSpPr>
                <a:spLocks noChangeArrowheads="1"/>
              </p:cNvSpPr>
              <p:nvPr/>
            </p:nvSpPr>
            <p:spPr bwMode="auto">
              <a:xfrm>
                <a:off x="0" y="768"/>
                <a:ext cx="5760" cy="12"/>
              </a:xfrm>
              <a:prstGeom prst="rect">
                <a:avLst/>
              </a:prstGeom>
              <a:gradFill rotWithShape="0">
                <a:gsLst>
                  <a:gs pos="0">
                    <a:schemeClr val="tx2"/>
                  </a:gs>
                  <a:gs pos="100000">
                    <a:schemeClr val="tx2">
                      <a:gamma/>
                      <a:tint val="51765"/>
                      <a:invGamma/>
                    </a:schemeClr>
                  </a:gs>
                </a:gsLst>
                <a:lin ang="5400000" scaled="1"/>
              </a:gradFill>
              <a:ln w="9525">
                <a:noFill/>
                <a:miter lim="800000"/>
                <a:headEnd/>
                <a:tailEnd/>
              </a:ln>
              <a:effectLst/>
            </p:spPr>
            <p:txBody>
              <a:bodyPr wrap="none" anchor="ctr"/>
              <a:lstStyle/>
              <a:p>
                <a:pPr>
                  <a:defRPr/>
                </a:pPr>
                <a:endParaRPr lang="en-US"/>
              </a:p>
            </p:txBody>
          </p:sp>
          <p:sp>
            <p:nvSpPr>
              <p:cNvPr id="4" name="Rectangle 12"/>
              <p:cNvSpPr>
                <a:spLocks noChangeArrowheads="1"/>
              </p:cNvSpPr>
              <p:nvPr/>
            </p:nvSpPr>
            <p:spPr bwMode="auto">
              <a:xfrm flipV="1">
                <a:off x="0" y="942"/>
                <a:ext cx="5760" cy="23"/>
              </a:xfrm>
              <a:prstGeom prst="rect">
                <a:avLst/>
              </a:prstGeom>
              <a:gradFill rotWithShape="0">
                <a:gsLst>
                  <a:gs pos="0">
                    <a:schemeClr val="accent1">
                      <a:gamma/>
                      <a:tint val="42745"/>
                      <a:invGamma/>
                    </a:schemeClr>
                  </a:gs>
                  <a:gs pos="100000">
                    <a:schemeClr val="accent1"/>
                  </a:gs>
                </a:gsLst>
                <a:lin ang="5400000" scaled="1"/>
              </a:gradFill>
              <a:ln w="9525">
                <a:noFill/>
                <a:miter lim="800000"/>
                <a:headEnd/>
                <a:tailEnd/>
              </a:ln>
              <a:effectLst/>
            </p:spPr>
            <p:txBody>
              <a:bodyPr rot="10800000" wrap="none" anchor="ctr"/>
              <a:lstStyle/>
              <a:p>
                <a:pPr algn="ctr">
                  <a:defRPr/>
                </a:pPr>
                <a:endParaRPr lang="en-US" i="0">
                  <a:latin typeface="Times" charset="0"/>
                </a:endParaRPr>
              </a:p>
            </p:txBody>
          </p:sp>
          <p:sp>
            <p:nvSpPr>
              <p:cNvPr id="1042" name="Rectangle 13"/>
              <p:cNvSpPr>
                <a:spLocks noChangeArrowheads="1"/>
              </p:cNvSpPr>
              <p:nvPr/>
            </p:nvSpPr>
            <p:spPr bwMode="auto">
              <a:xfrm>
                <a:off x="0" y="824"/>
                <a:ext cx="5760" cy="23"/>
              </a:xfrm>
              <a:prstGeom prst="rect">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035" name="Rectangle 14" descr="aqbg"/>
            <p:cNvSpPr>
              <a:spLocks noChangeArrowheads="1"/>
            </p:cNvSpPr>
            <p:nvPr/>
          </p:nvSpPr>
          <p:spPr bwMode="auto">
            <a:xfrm>
              <a:off x="0" y="0"/>
              <a:ext cx="5760" cy="768"/>
            </a:xfrm>
            <a:prstGeom prst="rect">
              <a:avLst/>
            </a:prstGeom>
            <a:blipFill dpi="0" rotWithShape="1">
              <a:blip r:embed="rId16"/>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6" name="Rectangle 15"/>
            <p:cNvSpPr>
              <a:spLocks noChangeArrowheads="1"/>
            </p:cNvSpPr>
            <p:nvPr/>
          </p:nvSpPr>
          <p:spPr bwMode="auto">
            <a:xfrm>
              <a:off x="2" y="1008"/>
              <a:ext cx="5758" cy="96"/>
            </a:xfrm>
            <a:prstGeom prst="rect">
              <a:avLst/>
            </a:prstGeom>
            <a:gradFill rotWithShape="1">
              <a:gsLst>
                <a:gs pos="0">
                  <a:srgbClr val="777777"/>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7" name="Rectangle 16"/>
            <p:cNvSpPr>
              <a:spLocks noChangeArrowheads="1"/>
            </p:cNvSpPr>
            <p:nvPr/>
          </p:nvSpPr>
          <p:spPr bwMode="auto">
            <a:xfrm>
              <a:off x="3" y="746"/>
              <a:ext cx="5757" cy="47"/>
            </a:xfrm>
            <a:prstGeom prst="rect">
              <a:avLst/>
            </a:prstGeom>
            <a:solidFill>
              <a:srgbClr val="777777">
                <a:alpha val="3098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032" name="Rectangle 17"/>
          <p:cNvSpPr>
            <a:spLocks noGrp="1" noChangeArrowheads="1"/>
          </p:cNvSpPr>
          <p:nvPr>
            <p:ph type="title"/>
          </p:nvPr>
        </p:nvSpPr>
        <p:spPr bwMode="auto">
          <a:xfrm>
            <a:off x="152400" y="76200"/>
            <a:ext cx="8915400" cy="1066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33" name="Rectangle 18"/>
          <p:cNvSpPr>
            <a:spLocks noGrp="1" noChangeArrowheads="1"/>
          </p:cNvSpPr>
          <p:nvPr>
            <p:ph type="body" idx="1"/>
          </p:nvPr>
        </p:nvSpPr>
        <p:spPr bwMode="auto">
          <a:xfrm>
            <a:off x="457200" y="1874838"/>
            <a:ext cx="8229600" cy="452596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 bg1="lt1" tx1="dk1" bg2="lt2" tx2="dk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9" r:id="rId12"/>
    <p:sldLayoutId id="2147483740" r:id="rId13"/>
    <p:sldLayoutId id="2147483741" r:id="rId14"/>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latin typeface="Lucida Grande"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latin typeface="Lucida Grande"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latin typeface="Lucida Grande"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latin typeface="Lucida Grande"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latin typeface="Lucida Grande" charset="0"/>
        </a:defRPr>
      </a:lvl6pPr>
      <a:lvl7pPr marL="914400" algn="ctr" rtl="0" fontAlgn="base">
        <a:spcBef>
          <a:spcPct val="0"/>
        </a:spcBef>
        <a:spcAft>
          <a:spcPct val="0"/>
        </a:spcAft>
        <a:defRPr sz="4400" b="1">
          <a:solidFill>
            <a:schemeClr val="tx2"/>
          </a:solidFill>
          <a:latin typeface="Lucida Grande" charset="0"/>
        </a:defRPr>
      </a:lvl7pPr>
      <a:lvl8pPr marL="1371600" algn="ctr" rtl="0" fontAlgn="base">
        <a:spcBef>
          <a:spcPct val="0"/>
        </a:spcBef>
        <a:spcAft>
          <a:spcPct val="0"/>
        </a:spcAft>
        <a:defRPr sz="4400" b="1">
          <a:solidFill>
            <a:schemeClr val="tx2"/>
          </a:solidFill>
          <a:latin typeface="Lucida Grande" charset="0"/>
        </a:defRPr>
      </a:lvl8pPr>
      <a:lvl9pPr marL="1828800" algn="ctr" rtl="0" fontAlgn="base">
        <a:spcBef>
          <a:spcPct val="0"/>
        </a:spcBef>
        <a:spcAft>
          <a:spcPct val="0"/>
        </a:spcAft>
        <a:defRPr sz="4400" b="1">
          <a:solidFill>
            <a:schemeClr val="tx2"/>
          </a:solidFill>
          <a:latin typeface="Lucida Grande" charset="0"/>
        </a:defRPr>
      </a:lvl9pPr>
    </p:titleStyle>
    <p:bodyStyle>
      <a:lvl1pPr marL="342900" indent="-342900" algn="l" rtl="0" eaLnBrk="0" fontAlgn="base" hangingPunct="0">
        <a:spcBef>
          <a:spcPct val="20000"/>
        </a:spcBef>
        <a:spcAft>
          <a:spcPct val="0"/>
        </a:spcAft>
        <a:buClr>
          <a:schemeClr val="accent1"/>
        </a:buClr>
        <a:buFont typeface="Times" charset="0"/>
        <a:buChar char="•"/>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accent2"/>
        </a:buClr>
        <a:buFont typeface="Wingdings" charset="0"/>
        <a:buChar char="w"/>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lr>
          <a:schemeClr val="accent1"/>
        </a:buClr>
        <a:buFont typeface="Wingdings" charset="0"/>
        <a:buChar char="§"/>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lr>
          <a:schemeClr val="tx2"/>
        </a:buClr>
        <a:buFont typeface="Wingdings" charset="0"/>
        <a:buChar char="§"/>
        <a:defRPr sz="2000">
          <a:solidFill>
            <a:schemeClr val="tx1"/>
          </a:solidFill>
          <a:latin typeface="+mn-lt"/>
          <a:ea typeface="ＭＳ Ｐゴシック" charset="-128"/>
        </a:defRPr>
      </a:lvl5pPr>
      <a:lvl6pPr marL="2228850" indent="-228600" algn="l" rtl="0" fontAlgn="base">
        <a:spcBef>
          <a:spcPct val="20000"/>
        </a:spcBef>
        <a:spcAft>
          <a:spcPct val="0"/>
        </a:spcAft>
        <a:buClr>
          <a:schemeClr val="tx2"/>
        </a:buClr>
        <a:buFont typeface="Wingdings" charset="2"/>
        <a:buChar char="§"/>
        <a:defRPr sz="2000">
          <a:solidFill>
            <a:schemeClr val="tx1"/>
          </a:solidFill>
          <a:latin typeface="+mn-lt"/>
          <a:ea typeface="ＭＳ Ｐゴシック" charset="-128"/>
        </a:defRPr>
      </a:lvl6pPr>
      <a:lvl7pPr marL="2686050" indent="-228600" algn="l" rtl="0" fontAlgn="base">
        <a:spcBef>
          <a:spcPct val="20000"/>
        </a:spcBef>
        <a:spcAft>
          <a:spcPct val="0"/>
        </a:spcAft>
        <a:buClr>
          <a:schemeClr val="tx2"/>
        </a:buClr>
        <a:buFont typeface="Wingdings" charset="2"/>
        <a:buChar char="§"/>
        <a:defRPr sz="2000">
          <a:solidFill>
            <a:schemeClr val="tx1"/>
          </a:solidFill>
          <a:latin typeface="+mn-lt"/>
          <a:ea typeface="ＭＳ Ｐゴシック" charset="-128"/>
        </a:defRPr>
      </a:lvl7pPr>
      <a:lvl8pPr marL="3143250" indent="-228600" algn="l" rtl="0" fontAlgn="base">
        <a:spcBef>
          <a:spcPct val="20000"/>
        </a:spcBef>
        <a:spcAft>
          <a:spcPct val="0"/>
        </a:spcAft>
        <a:buClr>
          <a:schemeClr val="tx2"/>
        </a:buClr>
        <a:buFont typeface="Wingdings" charset="2"/>
        <a:buChar char="§"/>
        <a:defRPr sz="2000">
          <a:solidFill>
            <a:schemeClr val="tx1"/>
          </a:solidFill>
          <a:latin typeface="+mn-lt"/>
          <a:ea typeface="ＭＳ Ｐゴシック" charset="-128"/>
        </a:defRPr>
      </a:lvl8pPr>
      <a:lvl9pPr marL="3600450" indent="-228600" algn="l" rtl="0" fontAlgn="base">
        <a:spcBef>
          <a:spcPct val="20000"/>
        </a:spcBef>
        <a:spcAft>
          <a:spcPct val="0"/>
        </a:spcAft>
        <a:buClr>
          <a:schemeClr val="tx2"/>
        </a:buClr>
        <a:buFont typeface="Wingdings" charset="2"/>
        <a:buChar char="§"/>
        <a:defRPr sz="20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oleObject1.bin"/><Relationship Id="rId5" Type="http://schemas.openxmlformats.org/officeDocument/2006/relationships/image" Target="../media/image8.emf"/><Relationship Id="rId6" Type="http://schemas.openxmlformats.org/officeDocument/2006/relationships/oleObject" Target="../embeddings/oleObject2.bin"/><Relationship Id="rId7"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oleObject3.bin"/><Relationship Id="rId5" Type="http://schemas.openxmlformats.org/officeDocument/2006/relationships/image" Target="../media/image10.emf"/><Relationship Id="rId6"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4.bin"/><Relationship Id="rId5"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embeddings/oleObject5.bin"/><Relationship Id="rId5" Type="http://schemas.openxmlformats.org/officeDocument/2006/relationships/image" Target="../media/image18.emf"/><Relationship Id="rId6" Type="http://schemas.openxmlformats.org/officeDocument/2006/relationships/image" Target="../media/image19.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6.bin"/><Relationship Id="rId5" Type="http://schemas.openxmlformats.org/officeDocument/2006/relationships/image" Target="../media/image20.emf"/><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9" Type="http://schemas.openxmlformats.org/officeDocument/2006/relationships/image" Target="../media/image23.emf"/><Relationship Id="rId20" Type="http://schemas.openxmlformats.org/officeDocument/2006/relationships/oleObject" Target="../embeddings/oleObject15.bin"/><Relationship Id="rId21" Type="http://schemas.openxmlformats.org/officeDocument/2006/relationships/image" Target="../media/image29.emf"/><Relationship Id="rId22" Type="http://schemas.openxmlformats.org/officeDocument/2006/relationships/oleObject" Target="../embeddings/oleObject16.bin"/><Relationship Id="rId23" Type="http://schemas.openxmlformats.org/officeDocument/2006/relationships/image" Target="../media/image30.emf"/><Relationship Id="rId10" Type="http://schemas.openxmlformats.org/officeDocument/2006/relationships/oleObject" Target="../embeddings/oleObject10.bin"/><Relationship Id="rId11" Type="http://schemas.openxmlformats.org/officeDocument/2006/relationships/image" Target="../media/image24.emf"/><Relationship Id="rId12" Type="http://schemas.openxmlformats.org/officeDocument/2006/relationships/oleObject" Target="../embeddings/oleObject11.bin"/><Relationship Id="rId13" Type="http://schemas.openxmlformats.org/officeDocument/2006/relationships/image" Target="../media/image25.emf"/><Relationship Id="rId14" Type="http://schemas.openxmlformats.org/officeDocument/2006/relationships/oleObject" Target="../embeddings/oleObject12.bin"/><Relationship Id="rId15" Type="http://schemas.openxmlformats.org/officeDocument/2006/relationships/image" Target="../media/image26.emf"/><Relationship Id="rId16" Type="http://schemas.openxmlformats.org/officeDocument/2006/relationships/oleObject" Target="../embeddings/oleObject13.bin"/><Relationship Id="rId17" Type="http://schemas.openxmlformats.org/officeDocument/2006/relationships/image" Target="../media/image27.emf"/><Relationship Id="rId18" Type="http://schemas.openxmlformats.org/officeDocument/2006/relationships/oleObject" Target="../embeddings/oleObject14.bin"/><Relationship Id="rId19"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14.xml"/><Relationship Id="rId3" Type="http://schemas.openxmlformats.org/officeDocument/2006/relationships/notesSlide" Target="../notesSlides/notesSlide57.xml"/><Relationship Id="rId4" Type="http://schemas.openxmlformats.org/officeDocument/2006/relationships/oleObject" Target="../embeddings/oleObject7.bin"/><Relationship Id="rId5" Type="http://schemas.openxmlformats.org/officeDocument/2006/relationships/image" Target="../media/image21.emf"/><Relationship Id="rId6" Type="http://schemas.openxmlformats.org/officeDocument/2006/relationships/oleObject" Target="../embeddings/oleObject8.bin"/><Relationship Id="rId7" Type="http://schemas.openxmlformats.org/officeDocument/2006/relationships/image" Target="../media/image22.emf"/><Relationship Id="rId8" Type="http://schemas.openxmlformats.org/officeDocument/2006/relationships/oleObject" Target="../embeddings/oleObject9.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685800" y="1295400"/>
            <a:ext cx="7772400" cy="1143000"/>
          </a:xfrm>
        </p:spPr>
        <p:txBody>
          <a:bodyPr/>
          <a:lstStyle/>
          <a:p>
            <a:pPr eaLnBrk="1" hangingPunct="1"/>
            <a:r>
              <a:rPr lang="en-US" sz="3600" dirty="0">
                <a:latin typeface="Lucida Grande" charset="0"/>
                <a:ea typeface="ＭＳ Ｐゴシック" charset="0"/>
                <a:cs typeface="ＭＳ Ｐゴシック" charset="0"/>
              </a:rPr>
              <a:t>Web-Mining Agents</a:t>
            </a:r>
            <a:r>
              <a:rPr lang="en-US" dirty="0">
                <a:latin typeface="Lucida Grande" charset="0"/>
                <a:ea typeface="ＭＳ Ｐゴシック" charset="0"/>
                <a:cs typeface="ＭＳ Ｐゴシック" charset="0"/>
              </a:rPr>
              <a:t/>
            </a:r>
            <a:br>
              <a:rPr lang="en-US" dirty="0">
                <a:latin typeface="Lucida Grande" charset="0"/>
                <a:ea typeface="ＭＳ Ｐゴシック" charset="0"/>
                <a:cs typeface="ＭＳ Ｐゴシック" charset="0"/>
              </a:rPr>
            </a:br>
            <a:r>
              <a:rPr lang="en-US" dirty="0">
                <a:latin typeface="Lucida Grande" charset="0"/>
                <a:ea typeface="ＭＳ Ｐゴシック" charset="0"/>
                <a:cs typeface="ＭＳ Ｐゴシック" charset="0"/>
              </a:rPr>
              <a:t> </a:t>
            </a:r>
            <a:r>
              <a:rPr lang="de-DE" sz="3200" dirty="0" err="1">
                <a:latin typeface="Lucida Grande" charset="0"/>
                <a:ea typeface="ＭＳ Ｐゴシック" charset="0"/>
                <a:cs typeface="ＭＳ Ｐゴシック" charset="0"/>
              </a:rPr>
              <a:t>Agents</a:t>
            </a:r>
            <a:r>
              <a:rPr lang="de-DE" sz="3200" dirty="0">
                <a:latin typeface="Lucida Grande" charset="0"/>
                <a:ea typeface="ＭＳ Ｐゴシック" charset="0"/>
                <a:cs typeface="ＭＳ Ｐゴシック" charset="0"/>
              </a:rPr>
              <a:t> </a:t>
            </a:r>
            <a:r>
              <a:rPr lang="de-DE" sz="3200" dirty="0" err="1">
                <a:latin typeface="Lucida Grande" charset="0"/>
                <a:ea typeface="ＭＳ Ｐゴシック" charset="0"/>
                <a:cs typeface="ＭＳ Ｐゴシック" charset="0"/>
              </a:rPr>
              <a:t>and</a:t>
            </a:r>
            <a:r>
              <a:rPr lang="de-DE" sz="3200" dirty="0">
                <a:latin typeface="Lucida Grande" charset="0"/>
                <a:ea typeface="ＭＳ Ｐゴシック" charset="0"/>
                <a:cs typeface="ＭＳ Ｐゴシック" charset="0"/>
              </a:rPr>
              <a:t> Rational </a:t>
            </a:r>
            <a:r>
              <a:rPr lang="de-DE" sz="3200" dirty="0" err="1">
                <a:latin typeface="Lucida Grande" charset="0"/>
                <a:ea typeface="ＭＳ Ｐゴシック" charset="0"/>
                <a:cs typeface="ＭＳ Ｐゴシック" charset="0"/>
              </a:rPr>
              <a:t>Behavior</a:t>
            </a:r>
            <a:r>
              <a:rPr lang="de-DE" sz="3200" dirty="0">
                <a:latin typeface="Lucida Grande" charset="0"/>
                <a:ea typeface="ＭＳ Ｐゴシック" charset="0"/>
                <a:cs typeface="ＭＳ Ｐゴシック" charset="0"/>
              </a:rPr>
              <a:t/>
            </a:r>
            <a:br>
              <a:rPr lang="de-DE" sz="3200" dirty="0">
                <a:latin typeface="Lucida Grande" charset="0"/>
                <a:ea typeface="ＭＳ Ｐゴシック" charset="0"/>
                <a:cs typeface="ＭＳ Ｐゴシック" charset="0"/>
              </a:rPr>
            </a:br>
            <a:r>
              <a:rPr lang="de-DE" sz="2400" dirty="0" err="1">
                <a:latin typeface="Lucida Grande" charset="0"/>
                <a:ea typeface="ＭＳ Ｐゴシック" charset="0"/>
                <a:cs typeface="ＭＳ Ｐゴシック" charset="0"/>
              </a:rPr>
              <a:t>Decision</a:t>
            </a:r>
            <a:r>
              <a:rPr lang="de-DE" sz="2400" dirty="0">
                <a:latin typeface="Lucida Grande" charset="0"/>
                <a:ea typeface="ＭＳ Ｐゴシック" charset="0"/>
                <a:cs typeface="ＭＳ Ｐゴシック" charset="0"/>
              </a:rPr>
              <a:t>-Making </a:t>
            </a:r>
            <a:r>
              <a:rPr lang="de-DE" sz="2400" dirty="0" err="1">
                <a:latin typeface="Lucida Grande" charset="0"/>
                <a:ea typeface="ＭＳ Ｐゴシック" charset="0"/>
                <a:cs typeface="ＭＳ Ｐゴシック" charset="0"/>
              </a:rPr>
              <a:t>under</a:t>
            </a:r>
            <a:r>
              <a:rPr lang="de-DE" sz="2400" dirty="0">
                <a:latin typeface="Lucida Grande" charset="0"/>
                <a:ea typeface="ＭＳ Ｐゴシック" charset="0"/>
                <a:cs typeface="ＭＳ Ｐゴシック" charset="0"/>
              </a:rPr>
              <a:t> </a:t>
            </a:r>
            <a:r>
              <a:rPr lang="de-DE" sz="2400" smtClean="0">
                <a:latin typeface="Lucida Grande" charset="0"/>
                <a:ea typeface="ＭＳ Ｐゴシック" charset="0"/>
                <a:cs typeface="ＭＳ Ｐゴシック" charset="0"/>
              </a:rPr>
              <a:t>Uncertainty</a:t>
            </a:r>
            <a:endParaRPr lang="en-US" sz="3200">
              <a:latin typeface="Lucida Grande" charset="0"/>
              <a:ea typeface="ＭＳ Ｐゴシック" charset="0"/>
              <a:cs typeface="ＭＳ Ｐゴシック" charset="0"/>
            </a:endParaRPr>
          </a:p>
        </p:txBody>
      </p:sp>
      <p:sp>
        <p:nvSpPr>
          <p:cNvPr id="17410" name="Rectangle 3"/>
          <p:cNvSpPr>
            <a:spLocks noGrp="1" noChangeArrowheads="1"/>
          </p:cNvSpPr>
          <p:nvPr>
            <p:ph type="subTitle" idx="1"/>
          </p:nvPr>
        </p:nvSpPr>
        <p:spPr>
          <a:xfrm>
            <a:off x="990600" y="4495800"/>
            <a:ext cx="7467600" cy="1752600"/>
          </a:xfrm>
          <a:noFill/>
        </p:spPr>
        <p:txBody>
          <a:bodyPr/>
          <a:lstStyle/>
          <a:p>
            <a:pPr eaLnBrk="1" hangingPunct="1"/>
            <a:r>
              <a:rPr lang="de-DE">
                <a:latin typeface="Lucida Grande" charset="0"/>
                <a:ea typeface="ＭＳ Ｐゴシック" charset="0"/>
                <a:cs typeface="ＭＳ Ｐゴシック" charset="0"/>
              </a:rPr>
              <a:t>Ralf Möller</a:t>
            </a:r>
          </a:p>
          <a:p>
            <a:pPr eaLnBrk="1" hangingPunct="1"/>
            <a:r>
              <a:rPr lang="de-DE">
                <a:latin typeface="Lucida Grande" charset="0"/>
                <a:ea typeface="ＭＳ Ｐゴシック" charset="0"/>
                <a:cs typeface="ＭＳ Ｐゴシック" charset="0"/>
              </a:rPr>
              <a:t>Universität zu Lübeck</a:t>
            </a:r>
          </a:p>
          <a:p>
            <a:pPr eaLnBrk="1" hangingPunct="1"/>
            <a:r>
              <a:rPr lang="de-DE">
                <a:latin typeface="Lucida Grande" charset="0"/>
                <a:ea typeface="ＭＳ Ｐゴシック" charset="0"/>
                <a:cs typeface="ＭＳ Ｐゴシック" charset="0"/>
              </a:rPr>
              <a:t>Institut für Informationssysteme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de-DE">
                <a:latin typeface="Lucida Grande" charset="0"/>
                <a:ea typeface="ＭＳ Ｐゴシック" charset="0"/>
                <a:cs typeface="ＭＳ Ｐゴシック" charset="0"/>
              </a:rPr>
              <a:t>Qualitative behaviors</a:t>
            </a:r>
          </a:p>
        </p:txBody>
      </p:sp>
      <p:pic>
        <p:nvPicPr>
          <p:cNvPr id="89090" name="Picture 3" descr="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960" y="1772816"/>
            <a:ext cx="6330280" cy="3603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899592" y="5534561"/>
            <a:ext cx="7974632" cy="1323439"/>
          </a:xfrm>
          <a:prstGeom prst="rect">
            <a:avLst/>
          </a:prstGeom>
        </p:spPr>
        <p:txBody>
          <a:bodyPr wrap="square">
            <a:spAutoFit/>
          </a:bodyPr>
          <a:lstStyle/>
          <a:p>
            <a:r>
              <a:rPr lang="en-US" sz="1600" dirty="0">
                <a:latin typeface="Times" charset="0"/>
              </a:rPr>
              <a:t>Three generic cases for the value of information. In (a), </a:t>
            </a:r>
            <a:r>
              <a:rPr lang="en-US" sz="1600" dirty="0">
                <a:latin typeface="CMMI10" charset="0"/>
              </a:rPr>
              <a:t>a</a:t>
            </a:r>
            <a:r>
              <a:rPr lang="en-US" sz="500" dirty="0">
                <a:latin typeface="CMR7" charset="0"/>
              </a:rPr>
              <a:t>1 </a:t>
            </a:r>
            <a:r>
              <a:rPr lang="en-US" sz="1600" dirty="0">
                <a:latin typeface="Times" charset="0"/>
              </a:rPr>
              <a:t>will almost </a:t>
            </a:r>
            <a:r>
              <a:rPr lang="en-US" sz="1600" dirty="0" smtClean="0">
                <a:latin typeface="Times" charset="0"/>
              </a:rPr>
              <a:t>certainly </a:t>
            </a:r>
            <a:r>
              <a:rPr lang="en-US" sz="1600" dirty="0">
                <a:latin typeface="Times" charset="0"/>
              </a:rPr>
              <a:t>remain superior to </a:t>
            </a:r>
            <a:r>
              <a:rPr lang="en-US" sz="1600" dirty="0">
                <a:latin typeface="CMMI10" charset="0"/>
              </a:rPr>
              <a:t>a</a:t>
            </a:r>
            <a:r>
              <a:rPr lang="en-US" sz="500" dirty="0">
                <a:latin typeface="CMR7" charset="0"/>
              </a:rPr>
              <a:t>2</a:t>
            </a:r>
            <a:r>
              <a:rPr lang="en-US" sz="1600" dirty="0">
                <a:latin typeface="Times" charset="0"/>
              </a:rPr>
              <a:t>, so the information is not needed. In (b), the choice is unclear and the information is crucial. In (c), the choice is unclear, but because it makes little difference, the information is less valuable. (Note: The fact that </a:t>
            </a:r>
            <a:r>
              <a:rPr lang="en-US" sz="1600" dirty="0">
                <a:latin typeface="CMMI10" charset="0"/>
              </a:rPr>
              <a:t>U</a:t>
            </a:r>
            <a:r>
              <a:rPr lang="en-US" sz="500" dirty="0">
                <a:latin typeface="CMR7" charset="0"/>
              </a:rPr>
              <a:t>2 </a:t>
            </a:r>
            <a:r>
              <a:rPr lang="en-US" sz="1600" dirty="0">
                <a:latin typeface="Times" charset="0"/>
              </a:rPr>
              <a:t>has a high peak in (c) means that its expected value is known with higher certainty than </a:t>
            </a:r>
            <a:r>
              <a:rPr lang="en-US" sz="1600" dirty="0">
                <a:latin typeface="CMMI10" charset="0"/>
              </a:rPr>
              <a:t>U</a:t>
            </a:r>
            <a:r>
              <a:rPr lang="en-US" sz="500" dirty="0">
                <a:latin typeface="CMR7" charset="0"/>
              </a:rPr>
              <a:t>1</a:t>
            </a:r>
            <a:r>
              <a:rPr lang="en-US" sz="1600" dirty="0">
                <a:latin typeface="Times" charset="0"/>
              </a:rPr>
              <a:t>.) </a:t>
            </a:r>
            <a:endParaRPr lang="en-US" sz="1600" dirty="0"/>
          </a:p>
        </p:txBody>
      </p:sp>
    </p:spTree>
    <p:extLst>
      <p:ext uri="{BB962C8B-B14F-4D97-AF65-F5344CB8AC3E}">
        <p14:creationId xmlns:p14="http://schemas.microsoft.com/office/powerpoint/2010/main" val="497181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el 1"/>
          <p:cNvSpPr>
            <a:spLocks noGrp="1"/>
          </p:cNvSpPr>
          <p:nvPr>
            <p:ph type="title"/>
          </p:nvPr>
        </p:nvSpPr>
        <p:spPr/>
        <p:txBody>
          <a:bodyPr/>
          <a:lstStyle/>
          <a:p>
            <a:r>
              <a:rPr lang="de-DE">
                <a:latin typeface="Lucida Grande" charset="0"/>
                <a:ea typeface="ＭＳ Ｐゴシック" charset="0"/>
                <a:cs typeface="ＭＳ Ｐゴシック" charset="0"/>
              </a:rPr>
              <a:t>Information Gathering Agent</a:t>
            </a:r>
          </a:p>
        </p:txBody>
      </p:sp>
      <p:pic>
        <p:nvPicPr>
          <p:cNvPr id="91138" name="Bild 2" descr="Screen Shot 2016-01-13 at 13.58.1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825" y="3700463"/>
            <a:ext cx="8027988" cy="260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39" name="Rectangle 3"/>
          <p:cNvSpPr txBox="1">
            <a:spLocks noChangeArrowheads="1"/>
          </p:cNvSpPr>
          <p:nvPr/>
        </p:nvSpPr>
        <p:spPr bwMode="auto">
          <a:xfrm>
            <a:off x="457200" y="17732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20000"/>
              </a:spcBef>
              <a:buClr>
                <a:schemeClr val="accent1"/>
              </a:buClr>
              <a:buFont typeface="Times" charset="0"/>
              <a:buChar char="•"/>
            </a:pPr>
            <a:r>
              <a:rPr lang="en-US" i="0">
                <a:latin typeface="Lucida Grande" charset="0"/>
              </a:rPr>
              <a:t>Ask questions Request(E</a:t>
            </a:r>
            <a:r>
              <a:rPr lang="en-US" i="0" baseline="-25000">
                <a:latin typeface="Lucida Grande" charset="0"/>
              </a:rPr>
              <a:t>j</a:t>
            </a:r>
            <a:r>
              <a:rPr lang="en-US" i="0">
                <a:latin typeface="Lucida Grande" charset="0"/>
              </a:rPr>
              <a:t>) in a reasonable order</a:t>
            </a:r>
          </a:p>
          <a:p>
            <a:pPr eaLnBrk="1" hangingPunct="1">
              <a:spcBef>
                <a:spcPct val="20000"/>
              </a:spcBef>
              <a:buClr>
                <a:schemeClr val="accent1"/>
              </a:buClr>
              <a:buFont typeface="Times" charset="0"/>
              <a:buChar char="•"/>
            </a:pPr>
            <a:r>
              <a:rPr lang="en-US" i="0">
                <a:latin typeface="Lucida Grande" charset="0"/>
              </a:rPr>
              <a:t>Avoid irrelevant questions</a:t>
            </a:r>
          </a:p>
          <a:p>
            <a:pPr eaLnBrk="1" hangingPunct="1">
              <a:spcBef>
                <a:spcPct val="20000"/>
              </a:spcBef>
              <a:buClr>
                <a:schemeClr val="accent1"/>
              </a:buClr>
              <a:buFont typeface="Times" charset="0"/>
              <a:buChar char="•"/>
            </a:pPr>
            <a:r>
              <a:rPr lang="en-US" i="0">
                <a:latin typeface="Lucida Grande" charset="0"/>
              </a:rPr>
              <a:t>Take into account imporance of piece of information j in relation to Cost(E</a:t>
            </a:r>
            <a:r>
              <a:rPr lang="en-US" i="0" baseline="-25000">
                <a:latin typeface="Lucida Grande" charset="0"/>
              </a:rPr>
              <a:t>j</a:t>
            </a:r>
            <a:r>
              <a:rPr lang="en-US" i="0">
                <a:latin typeface="Lucida Grande" charset="0"/>
              </a:rPr>
              <a:t>)</a:t>
            </a:r>
          </a:p>
        </p:txBody>
      </p:sp>
    </p:spTree>
    <p:extLst>
      <p:ext uri="{BB962C8B-B14F-4D97-AF65-F5344CB8AC3E}">
        <p14:creationId xmlns:p14="http://schemas.microsoft.com/office/powerpoint/2010/main" val="2102095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de-DE">
                <a:latin typeface="Lucida Grande" charset="0"/>
                <a:ea typeface="ＭＳ Ｐゴシック" charset="0"/>
                <a:cs typeface="ＭＳ Ｐゴシック" charset="0"/>
              </a:rPr>
              <a:t>Literature</a:t>
            </a:r>
          </a:p>
        </p:txBody>
      </p:sp>
      <p:sp>
        <p:nvSpPr>
          <p:cNvPr id="19458" name="Rectangle 3"/>
          <p:cNvSpPr>
            <a:spLocks noGrp="1" noChangeArrowheads="1"/>
          </p:cNvSpPr>
          <p:nvPr>
            <p:ph type="body" idx="1"/>
          </p:nvPr>
        </p:nvSpPr>
        <p:spPr/>
        <p:txBody>
          <a:bodyPr/>
          <a:lstStyle/>
          <a:p>
            <a:pPr eaLnBrk="1" hangingPunct="1"/>
            <a:endParaRPr lang="en-US">
              <a:latin typeface="Lucida Grande" charset="0"/>
              <a:ea typeface="ＭＳ Ｐゴシック" charset="0"/>
              <a:cs typeface="ＭＳ Ｐゴシック" charset="0"/>
            </a:endParaRPr>
          </a:p>
        </p:txBody>
      </p:sp>
      <p:sp>
        <p:nvSpPr>
          <p:cNvPr id="19459" name="Rectangle 4"/>
          <p:cNvSpPr>
            <a:spLocks noChangeArrowheads="1"/>
          </p:cNvSpPr>
          <p:nvPr/>
        </p:nvSpPr>
        <p:spPr bwMode="auto">
          <a:xfrm>
            <a:off x="3962400" y="4038600"/>
            <a:ext cx="48006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chemeClr val="accent1"/>
              </a:buClr>
              <a:buFont typeface="Times" charset="0"/>
              <a:buChar char="•"/>
            </a:pPr>
            <a:r>
              <a:rPr lang="en-US" i="0">
                <a:latin typeface="Lucida Grande" charset="0"/>
              </a:rPr>
              <a:t>Chapter 17</a:t>
            </a:r>
          </a:p>
        </p:txBody>
      </p:sp>
      <p:pic>
        <p:nvPicPr>
          <p:cNvPr id="19460" name="Picture 5" descr="2e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3336925" cy="410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Text Box 6"/>
          <p:cNvSpPr txBox="1">
            <a:spLocks noChangeArrowheads="1"/>
          </p:cNvSpPr>
          <p:nvPr/>
        </p:nvSpPr>
        <p:spPr bwMode="auto">
          <a:xfrm>
            <a:off x="4343400" y="5257800"/>
            <a:ext cx="45116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Material from Lise Getoor, Jean-Claude Latombe, Daphne Koller, and </a:t>
            </a:r>
            <a:br>
              <a:rPr lang="en-US" sz="1800" i="0"/>
            </a:br>
            <a:r>
              <a:rPr lang="en-US" sz="1800" i="0"/>
              <a:t>Stuart Russell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381000" y="0"/>
            <a:ext cx="8153400" cy="1143000"/>
          </a:xfrm>
        </p:spPr>
        <p:txBody>
          <a:bodyPr/>
          <a:lstStyle/>
          <a:p>
            <a:pPr eaLnBrk="1" hangingPunct="1">
              <a:defRPr/>
            </a:pPr>
            <a:r>
              <a:rPr lang="en-US" sz="3600">
                <a:effectLst>
                  <a:outerShdw blurRad="38100" dist="38100" dir="2700000" algn="tl">
                    <a:srgbClr val="DDDDDD"/>
                  </a:outerShdw>
                </a:effectLst>
                <a:latin typeface="Lucida Grande" charset="0"/>
                <a:ea typeface="ＭＳ Ｐゴシック" charset="0"/>
                <a:cs typeface="ＭＳ Ｐゴシック" charset="0"/>
              </a:rPr>
              <a:t>Simple Robot Navigation Problem</a:t>
            </a:r>
          </a:p>
        </p:txBody>
      </p:sp>
      <p:grpSp>
        <p:nvGrpSpPr>
          <p:cNvPr id="23554" name="Group 3"/>
          <p:cNvGrpSpPr>
            <a:grpSpLocks/>
          </p:cNvGrpSpPr>
          <p:nvPr/>
        </p:nvGrpSpPr>
        <p:grpSpPr bwMode="auto">
          <a:xfrm>
            <a:off x="3352800" y="2133600"/>
            <a:ext cx="2438400" cy="1828800"/>
            <a:chOff x="960" y="1152"/>
            <a:chExt cx="1536" cy="1152"/>
          </a:xfrm>
        </p:grpSpPr>
        <p:sp>
          <p:nvSpPr>
            <p:cNvPr id="23557"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558"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3559"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3560"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3561"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3562"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3563"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23555" name="Freeform 11"/>
          <p:cNvSpPr>
            <a:spLocks/>
          </p:cNvSpPr>
          <p:nvPr/>
        </p:nvSpPr>
        <p:spPr bwMode="auto">
          <a:xfrm>
            <a:off x="3517900" y="3505200"/>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66604" name="Text Box 12"/>
          <p:cNvSpPr txBox="1">
            <a:spLocks noChangeArrowheads="1"/>
          </p:cNvSpPr>
          <p:nvPr/>
        </p:nvSpPr>
        <p:spPr bwMode="auto">
          <a:xfrm>
            <a:off x="762000" y="4191000"/>
            <a:ext cx="63119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In each state, the possible actions are </a:t>
            </a:r>
            <a:r>
              <a:rPr lang="en-US" sz="2000" i="0">
                <a:solidFill>
                  <a:srgbClr val="990000"/>
                </a:solidFill>
                <a:latin typeface="Tahoma" charset="0"/>
              </a:rPr>
              <a:t>U</a:t>
            </a:r>
            <a:r>
              <a:rPr lang="en-US" sz="2000" i="0">
                <a:latin typeface="Tahoma" charset="0"/>
              </a:rPr>
              <a:t>, </a:t>
            </a:r>
            <a:r>
              <a:rPr lang="en-US" sz="2000" i="0">
                <a:solidFill>
                  <a:srgbClr val="990000"/>
                </a:solidFill>
                <a:latin typeface="Tahoma" charset="0"/>
              </a:rPr>
              <a:t>D</a:t>
            </a:r>
            <a:r>
              <a:rPr lang="en-US" sz="2000" i="0">
                <a:latin typeface="Tahoma" charset="0"/>
              </a:rPr>
              <a:t>, </a:t>
            </a:r>
            <a:r>
              <a:rPr lang="en-US" sz="2000" i="0">
                <a:solidFill>
                  <a:srgbClr val="990000"/>
                </a:solidFill>
                <a:latin typeface="Tahoma" charset="0"/>
              </a:rPr>
              <a:t>R</a:t>
            </a:r>
            <a:r>
              <a:rPr lang="en-US" sz="2000" i="0">
                <a:latin typeface="Tahoma" charset="0"/>
              </a:rPr>
              <a:t>, and </a:t>
            </a:r>
            <a:r>
              <a:rPr lang="en-US" sz="2000" i="0">
                <a:solidFill>
                  <a:srgbClr val="990000"/>
                </a:solidFill>
                <a:latin typeface="Tahoma" charset="0"/>
              </a:rPr>
              <a:t>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6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533400" y="0"/>
            <a:ext cx="8077200" cy="1143000"/>
          </a:xfrm>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Probabilistic Transition Model</a:t>
            </a:r>
          </a:p>
        </p:txBody>
      </p:sp>
      <p:grpSp>
        <p:nvGrpSpPr>
          <p:cNvPr id="25602" name="Group 3"/>
          <p:cNvGrpSpPr>
            <a:grpSpLocks/>
          </p:cNvGrpSpPr>
          <p:nvPr/>
        </p:nvGrpSpPr>
        <p:grpSpPr bwMode="auto">
          <a:xfrm>
            <a:off x="3352800" y="2133600"/>
            <a:ext cx="2438400" cy="1828800"/>
            <a:chOff x="960" y="1152"/>
            <a:chExt cx="1536" cy="1152"/>
          </a:xfrm>
        </p:grpSpPr>
        <p:sp>
          <p:nvSpPr>
            <p:cNvPr id="25605"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06"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5607"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5608"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5609"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5610"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5611"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25603" name="Freeform 11"/>
          <p:cNvSpPr>
            <a:spLocks/>
          </p:cNvSpPr>
          <p:nvPr/>
        </p:nvSpPr>
        <p:spPr bwMode="auto">
          <a:xfrm>
            <a:off x="3517900" y="3505200"/>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25604" name="Text Box 12"/>
          <p:cNvSpPr txBox="1">
            <a:spLocks noChangeArrowheads="1"/>
          </p:cNvSpPr>
          <p:nvPr/>
        </p:nvSpPr>
        <p:spPr bwMode="auto">
          <a:xfrm>
            <a:off x="762000" y="4191000"/>
            <a:ext cx="7470775"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In each state, the possible actions are </a:t>
            </a:r>
            <a:r>
              <a:rPr lang="en-US" sz="2000" i="0">
                <a:solidFill>
                  <a:srgbClr val="990000"/>
                </a:solidFill>
                <a:latin typeface="Tahoma" charset="0"/>
              </a:rPr>
              <a:t>U</a:t>
            </a:r>
            <a:r>
              <a:rPr lang="en-US" sz="2000" i="0">
                <a:latin typeface="Tahoma" charset="0"/>
              </a:rPr>
              <a:t>, </a:t>
            </a:r>
            <a:r>
              <a:rPr lang="en-US" sz="2000" i="0">
                <a:solidFill>
                  <a:srgbClr val="990000"/>
                </a:solidFill>
                <a:latin typeface="Tahoma" charset="0"/>
              </a:rPr>
              <a:t>D</a:t>
            </a:r>
            <a:r>
              <a:rPr lang="en-US" sz="2000" i="0">
                <a:latin typeface="Tahoma" charset="0"/>
              </a:rPr>
              <a:t>, </a:t>
            </a:r>
            <a:r>
              <a:rPr lang="en-US" sz="2000" i="0">
                <a:solidFill>
                  <a:srgbClr val="990000"/>
                </a:solidFill>
                <a:latin typeface="Tahoma" charset="0"/>
              </a:rPr>
              <a:t>R</a:t>
            </a:r>
            <a:r>
              <a:rPr lang="en-US" sz="2000" i="0">
                <a:latin typeface="Tahoma" charset="0"/>
              </a:rPr>
              <a:t>, and </a:t>
            </a:r>
            <a:r>
              <a:rPr lang="en-US" sz="2000" i="0">
                <a:solidFill>
                  <a:srgbClr val="990000"/>
                </a:solidFill>
                <a:latin typeface="Tahoma" charset="0"/>
              </a:rPr>
              <a:t>L</a:t>
            </a:r>
          </a:p>
          <a:p>
            <a:pPr eaLnBrk="1" hangingPunct="1">
              <a:buFontTx/>
              <a:buChar char="•"/>
            </a:pPr>
            <a:r>
              <a:rPr lang="en-US" sz="2000" i="0">
                <a:latin typeface="Tahoma" charset="0"/>
              </a:rPr>
              <a:t> The effect of </a:t>
            </a:r>
            <a:r>
              <a:rPr lang="en-US" sz="2000" i="0">
                <a:solidFill>
                  <a:srgbClr val="990000"/>
                </a:solidFill>
                <a:latin typeface="Tahoma" charset="0"/>
              </a:rPr>
              <a:t>U</a:t>
            </a:r>
            <a:r>
              <a:rPr lang="en-US" sz="2000" i="0">
                <a:latin typeface="Tahoma" charset="0"/>
              </a:rPr>
              <a:t> is as follows (</a:t>
            </a:r>
            <a:r>
              <a:rPr lang="en-US" sz="2000" i="0">
                <a:solidFill>
                  <a:srgbClr val="009900"/>
                </a:solidFill>
                <a:latin typeface="Tahoma" charset="0"/>
              </a:rPr>
              <a:t>transition model</a:t>
            </a:r>
            <a:r>
              <a:rPr lang="en-US" sz="2000" i="0">
                <a:latin typeface="Tahoma" charset="0"/>
              </a:rPr>
              <a:t>):</a:t>
            </a:r>
          </a:p>
          <a:p>
            <a:pPr lvl="1" eaLnBrk="1" hangingPunct="1">
              <a:buFontTx/>
              <a:buChar char="•"/>
            </a:pPr>
            <a:r>
              <a:rPr lang="en-US" sz="2000" i="0">
                <a:latin typeface="Tahoma" charset="0"/>
              </a:rPr>
              <a:t> With probability 0.8 the robot moves up one square (if the </a:t>
            </a:r>
            <a:br>
              <a:rPr lang="en-US" sz="2000" i="0">
                <a:latin typeface="Tahoma" charset="0"/>
              </a:rPr>
            </a:br>
            <a:r>
              <a:rPr lang="en-US" sz="2000" i="0">
                <a:latin typeface="Tahoma" charset="0"/>
              </a:rPr>
              <a:t>   robot is already in the top row, then it does not move)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533400" y="0"/>
            <a:ext cx="8077200" cy="1143000"/>
          </a:xfrm>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Probabilistic Transition Model</a:t>
            </a:r>
          </a:p>
        </p:txBody>
      </p:sp>
      <p:grpSp>
        <p:nvGrpSpPr>
          <p:cNvPr id="27650" name="Group 3"/>
          <p:cNvGrpSpPr>
            <a:grpSpLocks/>
          </p:cNvGrpSpPr>
          <p:nvPr/>
        </p:nvGrpSpPr>
        <p:grpSpPr bwMode="auto">
          <a:xfrm>
            <a:off x="3352800" y="2133600"/>
            <a:ext cx="2438400" cy="1828800"/>
            <a:chOff x="960" y="1152"/>
            <a:chExt cx="1536" cy="1152"/>
          </a:xfrm>
        </p:grpSpPr>
        <p:sp>
          <p:nvSpPr>
            <p:cNvPr id="27653"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54"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7655"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7656"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7657"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7658"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7659"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27651" name="Freeform 11"/>
          <p:cNvSpPr>
            <a:spLocks/>
          </p:cNvSpPr>
          <p:nvPr/>
        </p:nvSpPr>
        <p:spPr bwMode="auto">
          <a:xfrm>
            <a:off x="3517900" y="3505200"/>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27652" name="Text Box 12"/>
          <p:cNvSpPr txBox="1">
            <a:spLocks noChangeArrowheads="1"/>
          </p:cNvSpPr>
          <p:nvPr/>
        </p:nvSpPr>
        <p:spPr bwMode="auto">
          <a:xfrm>
            <a:off x="762000" y="4191000"/>
            <a:ext cx="7697788"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In each state, the possible actions are </a:t>
            </a:r>
            <a:r>
              <a:rPr lang="en-US" sz="2000" i="0">
                <a:solidFill>
                  <a:srgbClr val="990000"/>
                </a:solidFill>
                <a:latin typeface="Tahoma" charset="0"/>
              </a:rPr>
              <a:t>U</a:t>
            </a:r>
            <a:r>
              <a:rPr lang="en-US" sz="2000" i="0">
                <a:latin typeface="Tahoma" charset="0"/>
              </a:rPr>
              <a:t>, </a:t>
            </a:r>
            <a:r>
              <a:rPr lang="en-US" sz="2000" i="0">
                <a:solidFill>
                  <a:srgbClr val="990000"/>
                </a:solidFill>
                <a:latin typeface="Tahoma" charset="0"/>
              </a:rPr>
              <a:t>D</a:t>
            </a:r>
            <a:r>
              <a:rPr lang="en-US" sz="2000" i="0">
                <a:latin typeface="Tahoma" charset="0"/>
              </a:rPr>
              <a:t>, </a:t>
            </a:r>
            <a:r>
              <a:rPr lang="en-US" sz="2000" i="0">
                <a:solidFill>
                  <a:srgbClr val="990000"/>
                </a:solidFill>
                <a:latin typeface="Tahoma" charset="0"/>
              </a:rPr>
              <a:t>R</a:t>
            </a:r>
            <a:r>
              <a:rPr lang="en-US" sz="2000" i="0">
                <a:latin typeface="Tahoma" charset="0"/>
              </a:rPr>
              <a:t>, and </a:t>
            </a:r>
            <a:r>
              <a:rPr lang="en-US" sz="2000" i="0">
                <a:solidFill>
                  <a:srgbClr val="990000"/>
                </a:solidFill>
                <a:latin typeface="Tahoma" charset="0"/>
              </a:rPr>
              <a:t>L</a:t>
            </a:r>
          </a:p>
          <a:p>
            <a:pPr eaLnBrk="1" hangingPunct="1">
              <a:buFontTx/>
              <a:buChar char="•"/>
            </a:pPr>
            <a:r>
              <a:rPr lang="en-US" sz="2000" i="0">
                <a:latin typeface="Tahoma" charset="0"/>
              </a:rPr>
              <a:t> The effect of </a:t>
            </a:r>
            <a:r>
              <a:rPr lang="en-US" sz="2000" i="0">
                <a:solidFill>
                  <a:srgbClr val="990000"/>
                </a:solidFill>
                <a:latin typeface="Tahoma" charset="0"/>
              </a:rPr>
              <a:t>U</a:t>
            </a:r>
            <a:r>
              <a:rPr lang="en-US" sz="2000" i="0">
                <a:latin typeface="Tahoma" charset="0"/>
              </a:rPr>
              <a:t> is as follows (</a:t>
            </a:r>
            <a:r>
              <a:rPr lang="en-US" sz="2000" i="0">
                <a:solidFill>
                  <a:srgbClr val="009900"/>
                </a:solidFill>
                <a:latin typeface="Tahoma" charset="0"/>
              </a:rPr>
              <a:t>transition model</a:t>
            </a:r>
            <a:r>
              <a:rPr lang="en-US" sz="2000" i="0">
                <a:latin typeface="Tahoma" charset="0"/>
              </a:rPr>
              <a:t>):</a:t>
            </a:r>
          </a:p>
          <a:p>
            <a:pPr lvl="1" eaLnBrk="1" hangingPunct="1">
              <a:buFontTx/>
              <a:buChar char="•"/>
            </a:pPr>
            <a:r>
              <a:rPr lang="en-US" sz="2000" i="0">
                <a:latin typeface="Tahoma" charset="0"/>
              </a:rPr>
              <a:t> </a:t>
            </a:r>
            <a:r>
              <a:rPr lang="en-US" sz="2000" i="0">
                <a:solidFill>
                  <a:schemeClr val="accent2"/>
                </a:solidFill>
                <a:latin typeface="Tahoma" charset="0"/>
              </a:rPr>
              <a:t>With probability 0.8 the robot moves up one square (if the </a:t>
            </a:r>
            <a:br>
              <a:rPr lang="en-US" sz="2000" i="0">
                <a:solidFill>
                  <a:schemeClr val="accent2"/>
                </a:solidFill>
                <a:latin typeface="Tahoma" charset="0"/>
              </a:rPr>
            </a:br>
            <a:r>
              <a:rPr lang="en-US" sz="2000" i="0">
                <a:solidFill>
                  <a:schemeClr val="accent2"/>
                </a:solidFill>
                <a:latin typeface="Tahoma" charset="0"/>
              </a:rPr>
              <a:t>   robot is already in the top row, then it does not move)</a:t>
            </a:r>
          </a:p>
          <a:p>
            <a:pPr lvl="1" eaLnBrk="1" hangingPunct="1">
              <a:buFontTx/>
              <a:buChar char="•"/>
            </a:pPr>
            <a:r>
              <a:rPr lang="en-US" sz="2000" i="0">
                <a:latin typeface="Tahoma" charset="0"/>
              </a:rPr>
              <a:t> With probability 0.1 the robot moves right one square (if the</a:t>
            </a:r>
            <a:br>
              <a:rPr lang="en-US" sz="2000" i="0">
                <a:latin typeface="Tahoma" charset="0"/>
              </a:rPr>
            </a:br>
            <a:r>
              <a:rPr lang="en-US" sz="2000" i="0">
                <a:latin typeface="Tahoma" charset="0"/>
              </a:rPr>
              <a:t>   robot is already in the rightmost row, then it does not move)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533400" y="0"/>
            <a:ext cx="8077200" cy="1143000"/>
          </a:xfrm>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Probabilistic Transition Model</a:t>
            </a:r>
          </a:p>
        </p:txBody>
      </p:sp>
      <p:grpSp>
        <p:nvGrpSpPr>
          <p:cNvPr id="29698" name="Group 3"/>
          <p:cNvGrpSpPr>
            <a:grpSpLocks/>
          </p:cNvGrpSpPr>
          <p:nvPr/>
        </p:nvGrpSpPr>
        <p:grpSpPr bwMode="auto">
          <a:xfrm>
            <a:off x="3352800" y="2133600"/>
            <a:ext cx="2438400" cy="1828800"/>
            <a:chOff x="2112" y="1056"/>
            <a:chExt cx="1536" cy="1152"/>
          </a:xfrm>
        </p:grpSpPr>
        <p:grpSp>
          <p:nvGrpSpPr>
            <p:cNvPr id="29700" name="Group 4"/>
            <p:cNvGrpSpPr>
              <a:grpSpLocks/>
            </p:cNvGrpSpPr>
            <p:nvPr/>
          </p:nvGrpSpPr>
          <p:grpSpPr bwMode="auto">
            <a:xfrm>
              <a:off x="2112" y="1056"/>
              <a:ext cx="1536" cy="1152"/>
              <a:chOff x="960" y="1152"/>
              <a:chExt cx="1536" cy="1152"/>
            </a:xfrm>
          </p:grpSpPr>
          <p:sp>
            <p:nvSpPr>
              <p:cNvPr id="29702" name="Rectangle 5"/>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703" name="Line 6"/>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9704" name="Line 7"/>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9705" name="Line 8"/>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9706" name="Line 9"/>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9707" name="Line 10"/>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29708" name="Rectangle 11"/>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29701" name="Freeform 12"/>
            <p:cNvSpPr>
              <a:spLocks/>
            </p:cNvSpPr>
            <p:nvPr/>
          </p:nvSpPr>
          <p:spPr bwMode="auto">
            <a:xfrm>
              <a:off x="2216" y="1920"/>
              <a:ext cx="192" cy="192"/>
            </a:xfrm>
            <a:custGeom>
              <a:avLst/>
              <a:gdLst>
                <a:gd name="T0" fmla="*/ 96 w 192"/>
                <a:gd name="T1" fmla="*/ 0 h 192"/>
                <a:gd name="T2" fmla="*/ 0 w 192"/>
                <a:gd name="T3" fmla="*/ 192 h 192"/>
                <a:gd name="T4" fmla="*/ 144 w 192"/>
                <a:gd name="T5" fmla="*/ 192 h 192"/>
                <a:gd name="T6" fmla="*/ 192 w 192"/>
                <a:gd name="T7" fmla="*/ 192 h 192"/>
                <a:gd name="T8" fmla="*/ 96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grpSp>
      <p:sp>
        <p:nvSpPr>
          <p:cNvPr id="29699" name="Text Box 13"/>
          <p:cNvSpPr txBox="1">
            <a:spLocks noChangeArrowheads="1"/>
          </p:cNvSpPr>
          <p:nvPr/>
        </p:nvSpPr>
        <p:spPr bwMode="auto">
          <a:xfrm>
            <a:off x="762000" y="4191000"/>
            <a:ext cx="7697788" cy="253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In each state, the possible actions are </a:t>
            </a:r>
            <a:r>
              <a:rPr lang="en-US" sz="2000" i="0">
                <a:solidFill>
                  <a:srgbClr val="990000"/>
                </a:solidFill>
                <a:latin typeface="Tahoma" charset="0"/>
              </a:rPr>
              <a:t>U</a:t>
            </a:r>
            <a:r>
              <a:rPr lang="en-US" sz="2000" i="0">
                <a:latin typeface="Tahoma" charset="0"/>
              </a:rPr>
              <a:t>, </a:t>
            </a:r>
            <a:r>
              <a:rPr lang="en-US" sz="2000" i="0">
                <a:solidFill>
                  <a:srgbClr val="990000"/>
                </a:solidFill>
                <a:latin typeface="Tahoma" charset="0"/>
              </a:rPr>
              <a:t>D</a:t>
            </a:r>
            <a:r>
              <a:rPr lang="en-US" sz="2000" i="0">
                <a:latin typeface="Tahoma" charset="0"/>
              </a:rPr>
              <a:t>, </a:t>
            </a:r>
            <a:r>
              <a:rPr lang="en-US" sz="2000" i="0">
                <a:solidFill>
                  <a:srgbClr val="990000"/>
                </a:solidFill>
                <a:latin typeface="Tahoma" charset="0"/>
              </a:rPr>
              <a:t>R</a:t>
            </a:r>
            <a:r>
              <a:rPr lang="en-US" sz="2000" i="0">
                <a:latin typeface="Tahoma" charset="0"/>
              </a:rPr>
              <a:t>, and </a:t>
            </a:r>
            <a:r>
              <a:rPr lang="en-US" sz="2000" i="0">
                <a:solidFill>
                  <a:srgbClr val="990000"/>
                </a:solidFill>
                <a:latin typeface="Tahoma" charset="0"/>
              </a:rPr>
              <a:t>L</a:t>
            </a:r>
          </a:p>
          <a:p>
            <a:pPr eaLnBrk="1" hangingPunct="1">
              <a:buFontTx/>
              <a:buChar char="•"/>
            </a:pPr>
            <a:r>
              <a:rPr lang="en-US" sz="2000" i="0">
                <a:latin typeface="Tahoma" charset="0"/>
              </a:rPr>
              <a:t> The effect of </a:t>
            </a:r>
            <a:r>
              <a:rPr lang="en-US" sz="2000" i="0">
                <a:solidFill>
                  <a:srgbClr val="990000"/>
                </a:solidFill>
                <a:latin typeface="Tahoma" charset="0"/>
              </a:rPr>
              <a:t>U</a:t>
            </a:r>
            <a:r>
              <a:rPr lang="en-US" sz="2000" i="0">
                <a:latin typeface="Tahoma" charset="0"/>
              </a:rPr>
              <a:t> is as follows (</a:t>
            </a:r>
            <a:r>
              <a:rPr lang="en-US" sz="2000" i="0">
                <a:solidFill>
                  <a:srgbClr val="009900"/>
                </a:solidFill>
                <a:latin typeface="Tahoma" charset="0"/>
              </a:rPr>
              <a:t>transition model</a:t>
            </a:r>
            <a:r>
              <a:rPr lang="en-US" sz="2000" i="0">
                <a:latin typeface="Tahoma" charset="0"/>
              </a:rPr>
              <a:t>):</a:t>
            </a:r>
          </a:p>
          <a:p>
            <a:pPr lvl="1" eaLnBrk="1" hangingPunct="1">
              <a:buFontTx/>
              <a:buChar char="•"/>
            </a:pPr>
            <a:r>
              <a:rPr lang="en-US" sz="2000" i="0">
                <a:latin typeface="Tahoma" charset="0"/>
              </a:rPr>
              <a:t> </a:t>
            </a:r>
            <a:r>
              <a:rPr lang="en-US" sz="2000" i="0">
                <a:solidFill>
                  <a:schemeClr val="accent2"/>
                </a:solidFill>
                <a:latin typeface="Tahoma" charset="0"/>
              </a:rPr>
              <a:t>With probability 0.8 the robot moves up one square (if the </a:t>
            </a:r>
            <a:br>
              <a:rPr lang="en-US" sz="2000" i="0">
                <a:solidFill>
                  <a:schemeClr val="accent2"/>
                </a:solidFill>
                <a:latin typeface="Tahoma" charset="0"/>
              </a:rPr>
            </a:br>
            <a:r>
              <a:rPr lang="en-US" sz="2000" i="0">
                <a:solidFill>
                  <a:schemeClr val="accent2"/>
                </a:solidFill>
                <a:latin typeface="Tahoma" charset="0"/>
              </a:rPr>
              <a:t>   robot is already in the top row, then it does not move)</a:t>
            </a:r>
          </a:p>
          <a:p>
            <a:pPr lvl="1" eaLnBrk="1" hangingPunct="1">
              <a:buFontTx/>
              <a:buChar char="•"/>
            </a:pPr>
            <a:r>
              <a:rPr lang="en-US" sz="2000" i="0">
                <a:solidFill>
                  <a:schemeClr val="accent2"/>
                </a:solidFill>
                <a:latin typeface="Tahoma" charset="0"/>
              </a:rPr>
              <a:t> With probability 0.1 the robot moves right one square (if the</a:t>
            </a:r>
            <a:br>
              <a:rPr lang="en-US" sz="2000" i="0">
                <a:solidFill>
                  <a:schemeClr val="accent2"/>
                </a:solidFill>
                <a:latin typeface="Tahoma" charset="0"/>
              </a:rPr>
            </a:br>
            <a:r>
              <a:rPr lang="en-US" sz="2000" i="0">
                <a:solidFill>
                  <a:schemeClr val="accent2"/>
                </a:solidFill>
                <a:latin typeface="Tahoma" charset="0"/>
              </a:rPr>
              <a:t>   robot is already in the rightmost row, then it does not move)</a:t>
            </a:r>
          </a:p>
          <a:p>
            <a:pPr lvl="1" eaLnBrk="1" hangingPunct="1">
              <a:buFontTx/>
              <a:buChar char="•"/>
            </a:pPr>
            <a:r>
              <a:rPr lang="en-US" sz="2000" i="0">
                <a:latin typeface="Tahoma" charset="0"/>
              </a:rPr>
              <a:t> With probability 0.1 the robot moves left one square (if the</a:t>
            </a:r>
            <a:br>
              <a:rPr lang="en-US" sz="2000" i="0">
                <a:latin typeface="Tahoma" charset="0"/>
              </a:rPr>
            </a:br>
            <a:r>
              <a:rPr lang="en-US" sz="2000" i="0">
                <a:latin typeface="Tahoma" charset="0"/>
              </a:rPr>
              <a:t>   robot is already in the leftmost row, then it does not move)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Markov Property</a:t>
            </a:r>
          </a:p>
        </p:txBody>
      </p:sp>
      <p:sp>
        <p:nvSpPr>
          <p:cNvPr id="31746" name="Text Box 3"/>
          <p:cNvSpPr txBox="1">
            <a:spLocks noChangeArrowheads="1"/>
          </p:cNvSpPr>
          <p:nvPr/>
        </p:nvSpPr>
        <p:spPr bwMode="auto">
          <a:xfrm>
            <a:off x="990600" y="2286000"/>
            <a:ext cx="7042150" cy="155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3200" i="0">
                <a:solidFill>
                  <a:srgbClr val="990000"/>
                </a:solidFill>
                <a:latin typeface="Tahoma" charset="0"/>
              </a:rPr>
              <a:t>The transition properties depend only </a:t>
            </a:r>
            <a:br>
              <a:rPr lang="en-US" sz="3200" i="0">
                <a:solidFill>
                  <a:srgbClr val="990000"/>
                </a:solidFill>
                <a:latin typeface="Tahoma" charset="0"/>
              </a:rPr>
            </a:br>
            <a:r>
              <a:rPr lang="en-US" sz="3200" i="0">
                <a:solidFill>
                  <a:srgbClr val="990000"/>
                </a:solidFill>
                <a:latin typeface="Tahoma" charset="0"/>
              </a:rPr>
              <a:t>on the current state, not on previous </a:t>
            </a:r>
            <a:br>
              <a:rPr lang="en-US" sz="3200" i="0">
                <a:solidFill>
                  <a:srgbClr val="990000"/>
                </a:solidFill>
                <a:latin typeface="Tahoma" charset="0"/>
              </a:rPr>
            </a:br>
            <a:r>
              <a:rPr lang="en-US" sz="3200" i="0">
                <a:solidFill>
                  <a:srgbClr val="990000"/>
                </a:solidFill>
                <a:latin typeface="Tahoma" charset="0"/>
              </a:rPr>
              <a:t>history (how that state was reached)</a:t>
            </a:r>
            <a:r>
              <a:rPr lang="en-US" i="0">
                <a:latin typeface="Tahoma"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Sequence of Actions</a:t>
            </a:r>
          </a:p>
        </p:txBody>
      </p:sp>
      <p:grpSp>
        <p:nvGrpSpPr>
          <p:cNvPr id="33794" name="Group 3"/>
          <p:cNvGrpSpPr>
            <a:grpSpLocks/>
          </p:cNvGrpSpPr>
          <p:nvPr/>
        </p:nvGrpSpPr>
        <p:grpSpPr bwMode="auto">
          <a:xfrm>
            <a:off x="1524000" y="2041525"/>
            <a:ext cx="2438400" cy="1828800"/>
            <a:chOff x="960" y="1152"/>
            <a:chExt cx="1536" cy="1152"/>
          </a:xfrm>
        </p:grpSpPr>
        <p:sp>
          <p:nvSpPr>
            <p:cNvPr id="33806"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807"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3808"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3809"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3810"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3811"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3812"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33795" name="Freeform 11"/>
          <p:cNvSpPr>
            <a:spLocks/>
          </p:cNvSpPr>
          <p:nvPr/>
        </p:nvSpPr>
        <p:spPr bwMode="auto">
          <a:xfrm>
            <a:off x="2895600" y="28035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3796" name="Text Box 12"/>
          <p:cNvSpPr txBox="1">
            <a:spLocks noChangeArrowheads="1"/>
          </p:cNvSpPr>
          <p:nvPr/>
        </p:nvSpPr>
        <p:spPr bwMode="auto">
          <a:xfrm>
            <a:off x="2286000" y="4251325"/>
            <a:ext cx="44910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Planned sequence of actions:  (U, R)</a:t>
            </a:r>
          </a:p>
        </p:txBody>
      </p:sp>
      <p:sp>
        <p:nvSpPr>
          <p:cNvPr id="33797" name="Rectangle 13"/>
          <p:cNvSpPr>
            <a:spLocks noChangeArrowheads="1"/>
          </p:cNvSpPr>
          <p:nvPr/>
        </p:nvSpPr>
        <p:spPr bwMode="auto">
          <a:xfrm>
            <a:off x="3352800" y="2041525"/>
            <a:ext cx="609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798" name="Text Box 14"/>
          <p:cNvSpPr txBox="1">
            <a:spLocks noChangeArrowheads="1"/>
          </p:cNvSpPr>
          <p:nvPr/>
        </p:nvSpPr>
        <p:spPr bwMode="auto">
          <a:xfrm>
            <a:off x="1143000" y="28035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33799" name="Text Box 15"/>
          <p:cNvSpPr txBox="1">
            <a:spLocks noChangeArrowheads="1"/>
          </p:cNvSpPr>
          <p:nvPr/>
        </p:nvSpPr>
        <p:spPr bwMode="auto">
          <a:xfrm>
            <a:off x="1143000" y="21939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33800" name="Text Box 16"/>
          <p:cNvSpPr txBox="1">
            <a:spLocks noChangeArrowheads="1"/>
          </p:cNvSpPr>
          <p:nvPr/>
        </p:nvSpPr>
        <p:spPr bwMode="auto">
          <a:xfrm>
            <a:off x="1143000" y="33369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33801" name="Text Box 17"/>
          <p:cNvSpPr txBox="1">
            <a:spLocks noChangeArrowheads="1"/>
          </p:cNvSpPr>
          <p:nvPr/>
        </p:nvSpPr>
        <p:spPr bwMode="auto">
          <a:xfrm>
            <a:off x="35052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33802" name="Text Box 18"/>
          <p:cNvSpPr txBox="1">
            <a:spLocks noChangeArrowheads="1"/>
          </p:cNvSpPr>
          <p:nvPr/>
        </p:nvSpPr>
        <p:spPr bwMode="auto">
          <a:xfrm>
            <a:off x="28956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33803" name="Text Box 19"/>
          <p:cNvSpPr txBox="1">
            <a:spLocks noChangeArrowheads="1"/>
          </p:cNvSpPr>
          <p:nvPr/>
        </p:nvSpPr>
        <p:spPr bwMode="auto">
          <a:xfrm>
            <a:off x="22860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33804" name="Text Box 20"/>
          <p:cNvSpPr txBox="1">
            <a:spLocks noChangeArrowheads="1"/>
          </p:cNvSpPr>
          <p:nvPr/>
        </p:nvSpPr>
        <p:spPr bwMode="auto">
          <a:xfrm>
            <a:off x="16764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33805" name="Text Box 21"/>
          <p:cNvSpPr txBox="1">
            <a:spLocks noChangeArrowheads="1"/>
          </p:cNvSpPr>
          <p:nvPr/>
        </p:nvSpPr>
        <p:spPr bwMode="auto">
          <a:xfrm>
            <a:off x="6096000" y="1889125"/>
            <a:ext cx="742950" cy="406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Sequence of Actions</a:t>
            </a:r>
          </a:p>
        </p:txBody>
      </p:sp>
      <p:grpSp>
        <p:nvGrpSpPr>
          <p:cNvPr id="35842" name="Group 3"/>
          <p:cNvGrpSpPr>
            <a:grpSpLocks/>
          </p:cNvGrpSpPr>
          <p:nvPr/>
        </p:nvGrpSpPr>
        <p:grpSpPr bwMode="auto">
          <a:xfrm>
            <a:off x="1524000" y="2041525"/>
            <a:ext cx="2438400" cy="1828800"/>
            <a:chOff x="960" y="1152"/>
            <a:chExt cx="1536" cy="1152"/>
          </a:xfrm>
        </p:grpSpPr>
        <p:sp>
          <p:nvSpPr>
            <p:cNvPr id="35864"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5865"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5866"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5867"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5868"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5869"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5870"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35843" name="Freeform 11"/>
          <p:cNvSpPr>
            <a:spLocks/>
          </p:cNvSpPr>
          <p:nvPr/>
        </p:nvSpPr>
        <p:spPr bwMode="auto">
          <a:xfrm>
            <a:off x="2895600" y="21939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5844" name="Text Box 12"/>
          <p:cNvSpPr txBox="1">
            <a:spLocks noChangeArrowheads="1"/>
          </p:cNvSpPr>
          <p:nvPr/>
        </p:nvSpPr>
        <p:spPr bwMode="auto">
          <a:xfrm>
            <a:off x="2286000" y="4251325"/>
            <a:ext cx="449103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Planned sequence of actions:  (U, R)</a:t>
            </a:r>
          </a:p>
          <a:p>
            <a:pPr eaLnBrk="1" hangingPunct="1">
              <a:buFontTx/>
              <a:buChar char="•"/>
            </a:pPr>
            <a:r>
              <a:rPr lang="en-US" sz="2000" i="0">
                <a:latin typeface="Tahoma" charset="0"/>
              </a:rPr>
              <a:t> U is executed</a:t>
            </a:r>
          </a:p>
        </p:txBody>
      </p:sp>
      <p:sp>
        <p:nvSpPr>
          <p:cNvPr id="35845" name="Freeform 13"/>
          <p:cNvSpPr>
            <a:spLocks/>
          </p:cNvSpPr>
          <p:nvPr/>
        </p:nvSpPr>
        <p:spPr bwMode="auto">
          <a:xfrm>
            <a:off x="3505200" y="28035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5846" name="Rectangle 14"/>
          <p:cNvSpPr>
            <a:spLocks noChangeArrowheads="1"/>
          </p:cNvSpPr>
          <p:nvPr/>
        </p:nvSpPr>
        <p:spPr bwMode="auto">
          <a:xfrm>
            <a:off x="3352800" y="2041525"/>
            <a:ext cx="609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47" name="Text Box 15"/>
          <p:cNvSpPr txBox="1">
            <a:spLocks noChangeArrowheads="1"/>
          </p:cNvSpPr>
          <p:nvPr/>
        </p:nvSpPr>
        <p:spPr bwMode="auto">
          <a:xfrm>
            <a:off x="1143000" y="28035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35848" name="Text Box 16"/>
          <p:cNvSpPr txBox="1">
            <a:spLocks noChangeArrowheads="1"/>
          </p:cNvSpPr>
          <p:nvPr/>
        </p:nvSpPr>
        <p:spPr bwMode="auto">
          <a:xfrm>
            <a:off x="1143000" y="21939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35849" name="Text Box 17"/>
          <p:cNvSpPr txBox="1">
            <a:spLocks noChangeArrowheads="1"/>
          </p:cNvSpPr>
          <p:nvPr/>
        </p:nvSpPr>
        <p:spPr bwMode="auto">
          <a:xfrm>
            <a:off x="1143000" y="33369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35850" name="Text Box 18"/>
          <p:cNvSpPr txBox="1">
            <a:spLocks noChangeArrowheads="1"/>
          </p:cNvSpPr>
          <p:nvPr/>
        </p:nvSpPr>
        <p:spPr bwMode="auto">
          <a:xfrm>
            <a:off x="35052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35851" name="Text Box 19"/>
          <p:cNvSpPr txBox="1">
            <a:spLocks noChangeArrowheads="1"/>
          </p:cNvSpPr>
          <p:nvPr/>
        </p:nvSpPr>
        <p:spPr bwMode="auto">
          <a:xfrm>
            <a:off x="28956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35852" name="Text Box 20"/>
          <p:cNvSpPr txBox="1">
            <a:spLocks noChangeArrowheads="1"/>
          </p:cNvSpPr>
          <p:nvPr/>
        </p:nvSpPr>
        <p:spPr bwMode="auto">
          <a:xfrm>
            <a:off x="22860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35853" name="Text Box 21"/>
          <p:cNvSpPr txBox="1">
            <a:spLocks noChangeArrowheads="1"/>
          </p:cNvSpPr>
          <p:nvPr/>
        </p:nvSpPr>
        <p:spPr bwMode="auto">
          <a:xfrm>
            <a:off x="16764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35854" name="Freeform 22"/>
          <p:cNvSpPr>
            <a:spLocks/>
          </p:cNvSpPr>
          <p:nvPr/>
        </p:nvSpPr>
        <p:spPr bwMode="auto">
          <a:xfrm>
            <a:off x="2895600" y="28035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grpSp>
        <p:nvGrpSpPr>
          <p:cNvPr id="35855" name="Group 23"/>
          <p:cNvGrpSpPr>
            <a:grpSpLocks/>
          </p:cNvGrpSpPr>
          <p:nvPr/>
        </p:nvGrpSpPr>
        <p:grpSpPr bwMode="auto">
          <a:xfrm>
            <a:off x="5410200" y="1965325"/>
            <a:ext cx="2266950" cy="1168400"/>
            <a:chOff x="3600" y="1008"/>
            <a:chExt cx="1428" cy="736"/>
          </a:xfrm>
        </p:grpSpPr>
        <p:grpSp>
          <p:nvGrpSpPr>
            <p:cNvPr id="35856" name="Group 24"/>
            <p:cNvGrpSpPr>
              <a:grpSpLocks/>
            </p:cNvGrpSpPr>
            <p:nvPr/>
          </p:nvGrpSpPr>
          <p:grpSpPr bwMode="auto">
            <a:xfrm>
              <a:off x="3600" y="1008"/>
              <a:ext cx="1428" cy="736"/>
              <a:chOff x="3600" y="1008"/>
              <a:chExt cx="1428" cy="736"/>
            </a:xfrm>
          </p:grpSpPr>
          <p:sp>
            <p:nvSpPr>
              <p:cNvPr id="35860" name="Text Box 25"/>
              <p:cNvSpPr txBox="1">
                <a:spLocks noChangeArrowheads="1"/>
              </p:cNvSpPr>
              <p:nvPr/>
            </p:nvSpPr>
            <p:spPr bwMode="auto">
              <a:xfrm>
                <a:off x="4080" y="1008"/>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35861" name="Text Box 26"/>
              <p:cNvSpPr txBox="1">
                <a:spLocks noChangeArrowheads="1"/>
              </p:cNvSpPr>
              <p:nvPr/>
            </p:nvSpPr>
            <p:spPr bwMode="auto">
              <a:xfrm>
                <a:off x="4560" y="1488"/>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[4,2]</a:t>
                </a:r>
              </a:p>
            </p:txBody>
          </p:sp>
          <p:sp>
            <p:nvSpPr>
              <p:cNvPr id="35862" name="Text Box 27"/>
              <p:cNvSpPr txBox="1">
                <a:spLocks noChangeArrowheads="1"/>
              </p:cNvSpPr>
              <p:nvPr/>
            </p:nvSpPr>
            <p:spPr bwMode="auto">
              <a:xfrm>
                <a:off x="4080" y="1488"/>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35863" name="Text Box 28"/>
              <p:cNvSpPr txBox="1">
                <a:spLocks noChangeArrowheads="1"/>
              </p:cNvSpPr>
              <p:nvPr/>
            </p:nvSpPr>
            <p:spPr bwMode="auto">
              <a:xfrm>
                <a:off x="3600" y="1488"/>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grpSp>
        <p:sp>
          <p:nvSpPr>
            <p:cNvPr id="35857" name="Line 29"/>
            <p:cNvSpPr>
              <a:spLocks noChangeShapeType="1"/>
            </p:cNvSpPr>
            <p:nvPr/>
          </p:nvSpPr>
          <p:spPr bwMode="auto">
            <a:xfrm flipH="1">
              <a:off x="3840" y="1248"/>
              <a:ext cx="48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5858" name="Line 30"/>
            <p:cNvSpPr>
              <a:spLocks noChangeShapeType="1"/>
            </p:cNvSpPr>
            <p:nvPr/>
          </p:nvSpPr>
          <p:spPr bwMode="auto">
            <a:xfrm>
              <a:off x="4320" y="1248"/>
              <a:ext cx="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5859" name="Line 31"/>
            <p:cNvSpPr>
              <a:spLocks noChangeShapeType="1"/>
            </p:cNvSpPr>
            <p:nvPr/>
          </p:nvSpPr>
          <p:spPr bwMode="auto">
            <a:xfrm>
              <a:off x="4320" y="1248"/>
              <a:ext cx="432"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a:latin typeface="Lucida Grande" charset="0"/>
                <a:ea typeface="ＭＳ Ｐゴシック" charset="0"/>
                <a:cs typeface="ＭＳ Ｐゴシック" charset="0"/>
              </a:rPr>
              <a:t>Decision Networks</a:t>
            </a:r>
          </a:p>
        </p:txBody>
      </p:sp>
      <p:sp>
        <p:nvSpPr>
          <p:cNvPr id="70658" name="Rectangle 3"/>
          <p:cNvSpPr>
            <a:spLocks noGrp="1" noChangeArrowheads="1"/>
          </p:cNvSpPr>
          <p:nvPr>
            <p:ph type="body" idx="1"/>
          </p:nvPr>
        </p:nvSpPr>
        <p:spPr/>
        <p:txBody>
          <a:bodyPr/>
          <a:lstStyle/>
          <a:p>
            <a:pPr eaLnBrk="1" hangingPunct="1"/>
            <a:r>
              <a:rPr lang="en-US">
                <a:latin typeface="Lucida Grande" charset="0"/>
                <a:ea typeface="ＭＳ Ｐゴシック" charset="0"/>
                <a:cs typeface="ＭＳ Ｐゴシック" charset="0"/>
              </a:rPr>
              <a:t>Extend BNs to handle actions and utilities</a:t>
            </a:r>
          </a:p>
          <a:p>
            <a:pPr eaLnBrk="1" hangingPunct="1"/>
            <a:r>
              <a:rPr lang="en-US">
                <a:latin typeface="Lucida Grande" charset="0"/>
                <a:ea typeface="ＭＳ Ｐゴシック" charset="0"/>
                <a:cs typeface="ＭＳ Ｐゴシック" charset="0"/>
              </a:rPr>
              <a:t>Also called </a:t>
            </a:r>
            <a:r>
              <a:rPr lang="en-US" i="1">
                <a:solidFill>
                  <a:schemeClr val="tx2"/>
                </a:solidFill>
                <a:latin typeface="Lucida Grande" charset="0"/>
                <a:ea typeface="ＭＳ Ｐゴシック" charset="0"/>
                <a:cs typeface="ＭＳ Ｐゴシック" charset="0"/>
              </a:rPr>
              <a:t>influence diagrams</a:t>
            </a:r>
          </a:p>
          <a:p>
            <a:pPr eaLnBrk="1" hangingPunct="1"/>
            <a:r>
              <a:rPr lang="en-US">
                <a:latin typeface="Lucida Grande" charset="0"/>
                <a:ea typeface="ＭＳ Ｐゴシック" charset="0"/>
                <a:cs typeface="ＭＳ Ｐゴシック" charset="0"/>
              </a:rPr>
              <a:t>Use BN inference methods to solve</a:t>
            </a:r>
          </a:p>
          <a:p>
            <a:pPr eaLnBrk="1" hangingPunct="1"/>
            <a:r>
              <a:rPr lang="en-US">
                <a:latin typeface="Lucida Grande" charset="0"/>
                <a:ea typeface="ＭＳ Ｐゴシック" charset="0"/>
                <a:cs typeface="ＭＳ Ｐゴシック" charset="0"/>
              </a:rPr>
              <a:t>Perform </a:t>
            </a:r>
            <a:r>
              <a:rPr lang="en-US" i="1">
                <a:solidFill>
                  <a:schemeClr val="tx2"/>
                </a:solidFill>
                <a:latin typeface="Lucida Grande" charset="0"/>
                <a:ea typeface="ＭＳ Ｐゴシック" charset="0"/>
                <a:cs typeface="ＭＳ Ｐゴシック" charset="0"/>
              </a:rPr>
              <a:t>Value of Information</a:t>
            </a:r>
            <a:r>
              <a:rPr lang="en-US">
                <a:latin typeface="Lucida Grande" charset="0"/>
                <a:ea typeface="ＭＳ Ｐゴシック" charset="0"/>
                <a:cs typeface="ＭＳ Ｐゴシック" charset="0"/>
              </a:rPr>
              <a:t> calculations</a:t>
            </a:r>
          </a:p>
        </p:txBody>
      </p:sp>
    </p:spTree>
    <p:extLst>
      <p:ext uri="{BB962C8B-B14F-4D97-AF65-F5344CB8AC3E}">
        <p14:creationId xmlns:p14="http://schemas.microsoft.com/office/powerpoint/2010/main" val="1866423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3352800" y="2041525"/>
            <a:ext cx="609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73763" name="Rectangle 3"/>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Histories</a:t>
            </a:r>
          </a:p>
        </p:txBody>
      </p:sp>
      <p:grpSp>
        <p:nvGrpSpPr>
          <p:cNvPr id="37891" name="Group 4"/>
          <p:cNvGrpSpPr>
            <a:grpSpLocks/>
          </p:cNvGrpSpPr>
          <p:nvPr/>
        </p:nvGrpSpPr>
        <p:grpSpPr bwMode="auto">
          <a:xfrm>
            <a:off x="1524000" y="2041525"/>
            <a:ext cx="2438400" cy="1828800"/>
            <a:chOff x="960" y="1152"/>
            <a:chExt cx="1536" cy="1152"/>
          </a:xfrm>
        </p:grpSpPr>
        <p:sp>
          <p:nvSpPr>
            <p:cNvPr id="37931" name="Rectangle 5"/>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32" name="Line 6"/>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7933" name="Line 7"/>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7934" name="Line 8"/>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7935" name="Line 9"/>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7936" name="Line 10"/>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7937" name="Rectangle 11"/>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37892" name="Freeform 12"/>
          <p:cNvSpPr>
            <a:spLocks/>
          </p:cNvSpPr>
          <p:nvPr/>
        </p:nvSpPr>
        <p:spPr bwMode="auto">
          <a:xfrm>
            <a:off x="2895600" y="21939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7893" name="Text Box 13"/>
          <p:cNvSpPr txBox="1">
            <a:spLocks noChangeArrowheads="1"/>
          </p:cNvSpPr>
          <p:nvPr/>
        </p:nvSpPr>
        <p:spPr bwMode="auto">
          <a:xfrm>
            <a:off x="2286000" y="4251325"/>
            <a:ext cx="5651500" cy="222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Planned sequence of actions:  (U, R)</a:t>
            </a:r>
          </a:p>
          <a:p>
            <a:pPr eaLnBrk="1" hangingPunct="1">
              <a:buFontTx/>
              <a:buChar char="•"/>
            </a:pPr>
            <a:r>
              <a:rPr lang="en-US" sz="2000" i="0">
                <a:latin typeface="Tahoma" charset="0"/>
              </a:rPr>
              <a:t> U has been executed</a:t>
            </a:r>
          </a:p>
          <a:p>
            <a:pPr eaLnBrk="1" hangingPunct="1">
              <a:buFontTx/>
              <a:buChar char="•"/>
            </a:pPr>
            <a:r>
              <a:rPr lang="en-US" sz="2000" i="0">
                <a:latin typeface="Tahoma" charset="0"/>
              </a:rPr>
              <a:t> R is executed</a:t>
            </a:r>
          </a:p>
          <a:p>
            <a:pPr eaLnBrk="1" hangingPunct="1"/>
            <a:endParaRPr lang="en-US" sz="2000" i="0">
              <a:latin typeface="Tahoma" charset="0"/>
            </a:endParaRPr>
          </a:p>
          <a:p>
            <a:pPr eaLnBrk="1" hangingPunct="1">
              <a:buFontTx/>
              <a:buChar char="•"/>
            </a:pPr>
            <a:r>
              <a:rPr lang="en-US" sz="2000" i="0">
                <a:latin typeface="Tahoma" charset="0"/>
              </a:rPr>
              <a:t> </a:t>
            </a:r>
            <a:r>
              <a:rPr lang="en-US" sz="2000" i="0">
                <a:solidFill>
                  <a:srgbClr val="990000"/>
                </a:solidFill>
                <a:latin typeface="Tahoma" charset="0"/>
              </a:rPr>
              <a:t>There are 9 possible sequences of states </a:t>
            </a:r>
            <a:br>
              <a:rPr lang="en-US" sz="2000" i="0">
                <a:solidFill>
                  <a:srgbClr val="990000"/>
                </a:solidFill>
                <a:latin typeface="Tahoma" charset="0"/>
              </a:rPr>
            </a:br>
            <a:r>
              <a:rPr lang="en-US" sz="2000" i="0">
                <a:solidFill>
                  <a:srgbClr val="990000"/>
                </a:solidFill>
                <a:latin typeface="Tahoma" charset="0"/>
              </a:rPr>
              <a:t>   – called </a:t>
            </a:r>
            <a:r>
              <a:rPr lang="en-US" sz="2000" i="0">
                <a:solidFill>
                  <a:srgbClr val="2B51F3"/>
                </a:solidFill>
                <a:latin typeface="Tahoma" charset="0"/>
              </a:rPr>
              <a:t>histories</a:t>
            </a:r>
            <a:r>
              <a:rPr lang="en-US" sz="2000" i="0">
                <a:solidFill>
                  <a:srgbClr val="990000"/>
                </a:solidFill>
                <a:latin typeface="Tahoma" charset="0"/>
              </a:rPr>
              <a:t> –  and 6 possible final states </a:t>
            </a:r>
            <a:br>
              <a:rPr lang="en-US" sz="2000" i="0">
                <a:solidFill>
                  <a:srgbClr val="990000"/>
                </a:solidFill>
                <a:latin typeface="Tahoma" charset="0"/>
              </a:rPr>
            </a:br>
            <a:r>
              <a:rPr lang="en-US" sz="2000" i="0">
                <a:solidFill>
                  <a:srgbClr val="990000"/>
                </a:solidFill>
                <a:latin typeface="Tahoma" charset="0"/>
              </a:rPr>
              <a:t>   for the robot!</a:t>
            </a:r>
          </a:p>
        </p:txBody>
      </p:sp>
      <p:sp>
        <p:nvSpPr>
          <p:cNvPr id="37894" name="Freeform 14"/>
          <p:cNvSpPr>
            <a:spLocks/>
          </p:cNvSpPr>
          <p:nvPr/>
        </p:nvSpPr>
        <p:spPr bwMode="auto">
          <a:xfrm>
            <a:off x="3505200" y="28035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7895" name="Freeform 15"/>
          <p:cNvSpPr>
            <a:spLocks/>
          </p:cNvSpPr>
          <p:nvPr/>
        </p:nvSpPr>
        <p:spPr bwMode="auto">
          <a:xfrm>
            <a:off x="3505200" y="21939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7896" name="Freeform 16"/>
          <p:cNvSpPr>
            <a:spLocks/>
          </p:cNvSpPr>
          <p:nvPr/>
        </p:nvSpPr>
        <p:spPr bwMode="auto">
          <a:xfrm>
            <a:off x="2895600" y="28035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7897" name="Freeform 17"/>
          <p:cNvSpPr>
            <a:spLocks/>
          </p:cNvSpPr>
          <p:nvPr/>
        </p:nvSpPr>
        <p:spPr bwMode="auto">
          <a:xfrm>
            <a:off x="3505200" y="34131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7898" name="Text Box 18"/>
          <p:cNvSpPr txBox="1">
            <a:spLocks noChangeArrowheads="1"/>
          </p:cNvSpPr>
          <p:nvPr/>
        </p:nvSpPr>
        <p:spPr bwMode="auto">
          <a:xfrm>
            <a:off x="35052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37899" name="Text Box 19"/>
          <p:cNvSpPr txBox="1">
            <a:spLocks noChangeArrowheads="1"/>
          </p:cNvSpPr>
          <p:nvPr/>
        </p:nvSpPr>
        <p:spPr bwMode="auto">
          <a:xfrm>
            <a:off x="28956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37900" name="Text Box 20"/>
          <p:cNvSpPr txBox="1">
            <a:spLocks noChangeArrowheads="1"/>
          </p:cNvSpPr>
          <p:nvPr/>
        </p:nvSpPr>
        <p:spPr bwMode="auto">
          <a:xfrm>
            <a:off x="22860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37901" name="Text Box 21"/>
          <p:cNvSpPr txBox="1">
            <a:spLocks noChangeArrowheads="1"/>
          </p:cNvSpPr>
          <p:nvPr/>
        </p:nvSpPr>
        <p:spPr bwMode="auto">
          <a:xfrm>
            <a:off x="16764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37902" name="Text Box 22"/>
          <p:cNvSpPr txBox="1">
            <a:spLocks noChangeArrowheads="1"/>
          </p:cNvSpPr>
          <p:nvPr/>
        </p:nvSpPr>
        <p:spPr bwMode="auto">
          <a:xfrm>
            <a:off x="1143000" y="28035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37903" name="Text Box 23"/>
          <p:cNvSpPr txBox="1">
            <a:spLocks noChangeArrowheads="1"/>
          </p:cNvSpPr>
          <p:nvPr/>
        </p:nvSpPr>
        <p:spPr bwMode="auto">
          <a:xfrm>
            <a:off x="1143000" y="21939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37904" name="Text Box 24"/>
          <p:cNvSpPr txBox="1">
            <a:spLocks noChangeArrowheads="1"/>
          </p:cNvSpPr>
          <p:nvPr/>
        </p:nvSpPr>
        <p:spPr bwMode="auto">
          <a:xfrm>
            <a:off x="1143000" y="33369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nvGrpSpPr>
          <p:cNvPr id="37905" name="Group 25"/>
          <p:cNvGrpSpPr>
            <a:grpSpLocks/>
          </p:cNvGrpSpPr>
          <p:nvPr/>
        </p:nvGrpSpPr>
        <p:grpSpPr bwMode="auto">
          <a:xfrm>
            <a:off x="5410200" y="1965325"/>
            <a:ext cx="2266950" cy="1168400"/>
            <a:chOff x="3600" y="1008"/>
            <a:chExt cx="1428" cy="736"/>
          </a:xfrm>
        </p:grpSpPr>
        <p:grpSp>
          <p:nvGrpSpPr>
            <p:cNvPr id="37923" name="Group 26"/>
            <p:cNvGrpSpPr>
              <a:grpSpLocks/>
            </p:cNvGrpSpPr>
            <p:nvPr/>
          </p:nvGrpSpPr>
          <p:grpSpPr bwMode="auto">
            <a:xfrm>
              <a:off x="3600" y="1008"/>
              <a:ext cx="1428" cy="736"/>
              <a:chOff x="3600" y="1008"/>
              <a:chExt cx="1428" cy="736"/>
            </a:xfrm>
          </p:grpSpPr>
          <p:sp>
            <p:nvSpPr>
              <p:cNvPr id="37927" name="Text Box 27"/>
              <p:cNvSpPr txBox="1">
                <a:spLocks noChangeArrowheads="1"/>
              </p:cNvSpPr>
              <p:nvPr/>
            </p:nvSpPr>
            <p:spPr bwMode="auto">
              <a:xfrm>
                <a:off x="4080" y="1008"/>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37928" name="Text Box 28"/>
              <p:cNvSpPr txBox="1">
                <a:spLocks noChangeArrowheads="1"/>
              </p:cNvSpPr>
              <p:nvPr/>
            </p:nvSpPr>
            <p:spPr bwMode="auto">
              <a:xfrm>
                <a:off x="4560" y="1488"/>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[4,2]</a:t>
                </a:r>
              </a:p>
            </p:txBody>
          </p:sp>
          <p:sp>
            <p:nvSpPr>
              <p:cNvPr id="37929" name="Text Box 29"/>
              <p:cNvSpPr txBox="1">
                <a:spLocks noChangeArrowheads="1"/>
              </p:cNvSpPr>
              <p:nvPr/>
            </p:nvSpPr>
            <p:spPr bwMode="auto">
              <a:xfrm>
                <a:off x="4080" y="1488"/>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37930" name="Text Box 30"/>
              <p:cNvSpPr txBox="1">
                <a:spLocks noChangeArrowheads="1"/>
              </p:cNvSpPr>
              <p:nvPr/>
            </p:nvSpPr>
            <p:spPr bwMode="auto">
              <a:xfrm>
                <a:off x="3600" y="1488"/>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grpSp>
        <p:sp>
          <p:nvSpPr>
            <p:cNvPr id="37924" name="Line 31"/>
            <p:cNvSpPr>
              <a:spLocks noChangeShapeType="1"/>
            </p:cNvSpPr>
            <p:nvPr/>
          </p:nvSpPr>
          <p:spPr bwMode="auto">
            <a:xfrm flipH="1">
              <a:off x="3840" y="1248"/>
              <a:ext cx="48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7925" name="Line 32"/>
            <p:cNvSpPr>
              <a:spLocks noChangeShapeType="1"/>
            </p:cNvSpPr>
            <p:nvPr/>
          </p:nvSpPr>
          <p:spPr bwMode="auto">
            <a:xfrm>
              <a:off x="4320" y="1248"/>
              <a:ext cx="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7926" name="Line 33"/>
            <p:cNvSpPr>
              <a:spLocks noChangeShapeType="1"/>
            </p:cNvSpPr>
            <p:nvPr/>
          </p:nvSpPr>
          <p:spPr bwMode="auto">
            <a:xfrm>
              <a:off x="4320" y="1248"/>
              <a:ext cx="432"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grpSp>
      <p:sp>
        <p:nvSpPr>
          <p:cNvPr id="37906" name="Freeform 34"/>
          <p:cNvSpPr>
            <a:spLocks/>
          </p:cNvSpPr>
          <p:nvPr/>
        </p:nvSpPr>
        <p:spPr bwMode="auto">
          <a:xfrm>
            <a:off x="2895600" y="341312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grpSp>
        <p:nvGrpSpPr>
          <p:cNvPr id="37907" name="Group 35"/>
          <p:cNvGrpSpPr>
            <a:grpSpLocks/>
          </p:cNvGrpSpPr>
          <p:nvPr/>
        </p:nvGrpSpPr>
        <p:grpSpPr bwMode="auto">
          <a:xfrm>
            <a:off x="4267200" y="3565525"/>
            <a:ext cx="4552950" cy="406400"/>
            <a:chOff x="2400" y="1920"/>
            <a:chExt cx="2868" cy="256"/>
          </a:xfrm>
        </p:grpSpPr>
        <p:sp>
          <p:nvSpPr>
            <p:cNvPr id="37917" name="Text Box 36"/>
            <p:cNvSpPr txBox="1">
              <a:spLocks noChangeArrowheads="1"/>
            </p:cNvSpPr>
            <p:nvPr/>
          </p:nvSpPr>
          <p:spPr bwMode="auto">
            <a:xfrm>
              <a:off x="3360" y="1920"/>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37918" name="Text Box 37"/>
            <p:cNvSpPr txBox="1">
              <a:spLocks noChangeArrowheads="1"/>
            </p:cNvSpPr>
            <p:nvPr/>
          </p:nvSpPr>
          <p:spPr bwMode="auto">
            <a:xfrm>
              <a:off x="2880" y="1920"/>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37919" name="Text Box 38"/>
            <p:cNvSpPr txBox="1">
              <a:spLocks noChangeArrowheads="1"/>
            </p:cNvSpPr>
            <p:nvPr/>
          </p:nvSpPr>
          <p:spPr bwMode="auto">
            <a:xfrm>
              <a:off x="3840" y="1920"/>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[4,1]</a:t>
              </a:r>
            </a:p>
          </p:txBody>
        </p:sp>
        <p:sp>
          <p:nvSpPr>
            <p:cNvPr id="37920" name="Text Box 39"/>
            <p:cNvSpPr txBox="1">
              <a:spLocks noChangeArrowheads="1"/>
            </p:cNvSpPr>
            <p:nvPr/>
          </p:nvSpPr>
          <p:spPr bwMode="auto">
            <a:xfrm>
              <a:off x="4320" y="1920"/>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[4,2]</a:t>
              </a:r>
            </a:p>
          </p:txBody>
        </p:sp>
        <p:sp>
          <p:nvSpPr>
            <p:cNvPr id="37921" name="Text Box 40"/>
            <p:cNvSpPr txBox="1">
              <a:spLocks noChangeArrowheads="1"/>
            </p:cNvSpPr>
            <p:nvPr/>
          </p:nvSpPr>
          <p:spPr bwMode="auto">
            <a:xfrm>
              <a:off x="4800" y="1920"/>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[4,3]</a:t>
              </a:r>
            </a:p>
          </p:txBody>
        </p:sp>
        <p:sp>
          <p:nvSpPr>
            <p:cNvPr id="37922" name="Text Box 41"/>
            <p:cNvSpPr txBox="1">
              <a:spLocks noChangeArrowheads="1"/>
            </p:cNvSpPr>
            <p:nvPr/>
          </p:nvSpPr>
          <p:spPr bwMode="auto">
            <a:xfrm>
              <a:off x="2400" y="1920"/>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[3,1]</a:t>
              </a:r>
            </a:p>
          </p:txBody>
        </p:sp>
      </p:grpSp>
      <p:sp>
        <p:nvSpPr>
          <p:cNvPr id="37908" name="Line 42"/>
          <p:cNvSpPr>
            <a:spLocks noChangeShapeType="1"/>
          </p:cNvSpPr>
          <p:nvPr/>
        </p:nvSpPr>
        <p:spPr bwMode="auto">
          <a:xfrm>
            <a:off x="5791200" y="3108325"/>
            <a:ext cx="3810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7909" name="Line 43"/>
          <p:cNvSpPr>
            <a:spLocks noChangeShapeType="1"/>
          </p:cNvSpPr>
          <p:nvPr/>
        </p:nvSpPr>
        <p:spPr bwMode="auto">
          <a:xfrm flipH="1">
            <a:off x="4648200" y="3108325"/>
            <a:ext cx="11430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7910" name="Line 44"/>
          <p:cNvSpPr>
            <a:spLocks noChangeShapeType="1"/>
          </p:cNvSpPr>
          <p:nvPr/>
        </p:nvSpPr>
        <p:spPr bwMode="auto">
          <a:xfrm>
            <a:off x="5791200" y="3108325"/>
            <a:ext cx="1828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7911" name="Line 45"/>
          <p:cNvSpPr>
            <a:spLocks noChangeShapeType="1"/>
          </p:cNvSpPr>
          <p:nvPr/>
        </p:nvSpPr>
        <p:spPr bwMode="auto">
          <a:xfrm flipH="1">
            <a:off x="6172200" y="3108325"/>
            <a:ext cx="3810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7912" name="Line 46"/>
          <p:cNvSpPr>
            <a:spLocks noChangeShapeType="1"/>
          </p:cNvSpPr>
          <p:nvPr/>
        </p:nvSpPr>
        <p:spPr bwMode="auto">
          <a:xfrm flipH="1">
            <a:off x="5486400" y="3108325"/>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7913" name="Line 47"/>
          <p:cNvSpPr>
            <a:spLocks noChangeShapeType="1"/>
          </p:cNvSpPr>
          <p:nvPr/>
        </p:nvSpPr>
        <p:spPr bwMode="auto">
          <a:xfrm>
            <a:off x="6553200" y="3108325"/>
            <a:ext cx="19050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7914" name="Line 48"/>
          <p:cNvSpPr>
            <a:spLocks noChangeShapeType="1"/>
          </p:cNvSpPr>
          <p:nvPr/>
        </p:nvSpPr>
        <p:spPr bwMode="auto">
          <a:xfrm>
            <a:off x="7315200" y="3108325"/>
            <a:ext cx="304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7915" name="Line 49"/>
          <p:cNvSpPr>
            <a:spLocks noChangeShapeType="1"/>
          </p:cNvSpPr>
          <p:nvPr/>
        </p:nvSpPr>
        <p:spPr bwMode="auto">
          <a:xfrm flipH="1">
            <a:off x="6934200" y="3108325"/>
            <a:ext cx="3810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7916" name="Line 50"/>
          <p:cNvSpPr>
            <a:spLocks noChangeShapeType="1"/>
          </p:cNvSpPr>
          <p:nvPr/>
        </p:nvSpPr>
        <p:spPr bwMode="auto">
          <a:xfrm>
            <a:off x="7315200" y="3108325"/>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5181600" y="1997075"/>
            <a:ext cx="609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74787" name="Rectangle 3"/>
          <p:cNvSpPr>
            <a:spLocks noGrp="1" noChangeArrowheads="1"/>
          </p:cNvSpPr>
          <p:nvPr>
            <p:ph type="title"/>
          </p:nvPr>
        </p:nvSpPr>
        <p:spPr/>
        <p:txBody>
          <a:bodyPr/>
          <a:lstStyle/>
          <a:p>
            <a:pPr eaLnBrk="1" hangingPunct="1">
              <a:defRPr/>
            </a:pPr>
            <a:r>
              <a:rPr lang="en-US" sz="3600">
                <a:effectLst>
                  <a:outerShdw blurRad="38100" dist="38100" dir="2700000" algn="tl">
                    <a:srgbClr val="DDDDDD"/>
                  </a:outerShdw>
                </a:effectLst>
                <a:latin typeface="Lucida Grande" charset="0"/>
                <a:ea typeface="ＭＳ Ｐゴシック" charset="0"/>
                <a:cs typeface="ＭＳ Ｐゴシック" charset="0"/>
              </a:rPr>
              <a:t>Probability of Reaching the Goal</a:t>
            </a:r>
          </a:p>
        </p:txBody>
      </p:sp>
      <p:grpSp>
        <p:nvGrpSpPr>
          <p:cNvPr id="39939" name="Group 4"/>
          <p:cNvGrpSpPr>
            <a:grpSpLocks/>
          </p:cNvGrpSpPr>
          <p:nvPr/>
        </p:nvGrpSpPr>
        <p:grpSpPr bwMode="auto">
          <a:xfrm>
            <a:off x="3352800" y="1997075"/>
            <a:ext cx="2438400" cy="1828800"/>
            <a:chOff x="960" y="1152"/>
            <a:chExt cx="1536" cy="1152"/>
          </a:xfrm>
        </p:grpSpPr>
        <p:sp>
          <p:nvSpPr>
            <p:cNvPr id="39958" name="Rectangle 5"/>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959" name="Line 6"/>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9960" name="Line 7"/>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9961" name="Line 8"/>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9962" name="Line 9"/>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9963" name="Line 10"/>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39964" name="Rectangle 11"/>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39940" name="Freeform 12"/>
          <p:cNvSpPr>
            <a:spLocks/>
          </p:cNvSpPr>
          <p:nvPr/>
        </p:nvSpPr>
        <p:spPr bwMode="auto">
          <a:xfrm>
            <a:off x="4724400" y="214947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74797" name="Text Box 13"/>
          <p:cNvSpPr txBox="1">
            <a:spLocks noChangeArrowheads="1"/>
          </p:cNvSpPr>
          <p:nvPr/>
        </p:nvSpPr>
        <p:spPr bwMode="auto">
          <a:xfrm>
            <a:off x="914400" y="4157663"/>
            <a:ext cx="7720013"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b="1" i="0">
                <a:latin typeface="Tahoma" charset="0"/>
              </a:rPr>
              <a:t>P</a:t>
            </a:r>
            <a:r>
              <a:rPr lang="en-US" i="0">
                <a:latin typeface="Tahoma" charset="0"/>
              </a:rPr>
              <a:t>([4,3] | (U,R).[3,2]) = </a:t>
            </a:r>
          </a:p>
          <a:p>
            <a:pPr eaLnBrk="1" hangingPunct="1"/>
            <a:r>
              <a:rPr lang="en-US" b="1" i="0">
                <a:latin typeface="Tahoma" charset="0"/>
              </a:rPr>
              <a:t>                           </a:t>
            </a:r>
            <a:r>
              <a:rPr lang="en-US" b="1" i="0">
                <a:solidFill>
                  <a:srgbClr val="006600"/>
                </a:solidFill>
                <a:latin typeface="Tahoma" charset="0"/>
              </a:rPr>
              <a:t>P</a:t>
            </a:r>
            <a:r>
              <a:rPr lang="en-US" i="0">
                <a:solidFill>
                  <a:srgbClr val="006600"/>
                </a:solidFill>
                <a:latin typeface="Tahoma" charset="0"/>
              </a:rPr>
              <a:t>([4,3] | R.[3,3])</a:t>
            </a:r>
            <a:r>
              <a:rPr lang="en-US" i="0">
                <a:latin typeface="Tahoma" charset="0"/>
              </a:rPr>
              <a:t> x </a:t>
            </a:r>
            <a:r>
              <a:rPr lang="en-US" b="1" i="0">
                <a:solidFill>
                  <a:schemeClr val="tx2"/>
                </a:solidFill>
                <a:latin typeface="Tahoma" charset="0"/>
              </a:rPr>
              <a:t>P</a:t>
            </a:r>
            <a:r>
              <a:rPr lang="en-US" i="0">
                <a:solidFill>
                  <a:schemeClr val="tx2"/>
                </a:solidFill>
                <a:latin typeface="Tahoma" charset="0"/>
              </a:rPr>
              <a:t>([3,3] | U.[3,2])</a:t>
            </a:r>
            <a:r>
              <a:rPr lang="en-US" i="0">
                <a:latin typeface="Tahoma" charset="0"/>
              </a:rPr>
              <a:t> </a:t>
            </a:r>
            <a:br>
              <a:rPr lang="en-US" i="0">
                <a:latin typeface="Tahoma" charset="0"/>
              </a:rPr>
            </a:br>
            <a:r>
              <a:rPr lang="en-US" i="0">
                <a:latin typeface="Tahoma" charset="0"/>
              </a:rPr>
              <a:t>                      + </a:t>
            </a:r>
            <a:r>
              <a:rPr lang="en-US" b="1" i="0">
                <a:solidFill>
                  <a:srgbClr val="006600"/>
                </a:solidFill>
                <a:latin typeface="Tahoma" charset="0"/>
              </a:rPr>
              <a:t>P</a:t>
            </a:r>
            <a:r>
              <a:rPr lang="en-US" i="0">
                <a:solidFill>
                  <a:srgbClr val="006600"/>
                </a:solidFill>
                <a:latin typeface="Tahoma" charset="0"/>
              </a:rPr>
              <a:t>([4,3] | R.[4,2])</a:t>
            </a:r>
            <a:r>
              <a:rPr lang="en-US" i="0">
                <a:latin typeface="Tahoma" charset="0"/>
              </a:rPr>
              <a:t> x </a:t>
            </a:r>
            <a:r>
              <a:rPr lang="en-US" b="1" i="0">
                <a:solidFill>
                  <a:schemeClr val="tx2"/>
                </a:solidFill>
                <a:latin typeface="Tahoma" charset="0"/>
              </a:rPr>
              <a:t>P</a:t>
            </a:r>
            <a:r>
              <a:rPr lang="en-US" i="0">
                <a:solidFill>
                  <a:schemeClr val="tx2"/>
                </a:solidFill>
                <a:latin typeface="Tahoma" charset="0"/>
              </a:rPr>
              <a:t>([4,2] | U.[3,2])</a:t>
            </a:r>
          </a:p>
        </p:txBody>
      </p:sp>
      <p:sp>
        <p:nvSpPr>
          <p:cNvPr id="39942" name="Freeform 14"/>
          <p:cNvSpPr>
            <a:spLocks/>
          </p:cNvSpPr>
          <p:nvPr/>
        </p:nvSpPr>
        <p:spPr bwMode="auto">
          <a:xfrm>
            <a:off x="5334000" y="275907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9943" name="Freeform 15"/>
          <p:cNvSpPr>
            <a:spLocks/>
          </p:cNvSpPr>
          <p:nvPr/>
        </p:nvSpPr>
        <p:spPr bwMode="auto">
          <a:xfrm>
            <a:off x="5334000" y="214947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9944" name="Freeform 16"/>
          <p:cNvSpPr>
            <a:spLocks/>
          </p:cNvSpPr>
          <p:nvPr/>
        </p:nvSpPr>
        <p:spPr bwMode="auto">
          <a:xfrm>
            <a:off x="4724400" y="275907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9945" name="Freeform 17"/>
          <p:cNvSpPr>
            <a:spLocks/>
          </p:cNvSpPr>
          <p:nvPr/>
        </p:nvSpPr>
        <p:spPr bwMode="auto">
          <a:xfrm>
            <a:off x="5334000" y="336867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9946" name="Text Box 18"/>
          <p:cNvSpPr txBox="1">
            <a:spLocks noChangeArrowheads="1"/>
          </p:cNvSpPr>
          <p:nvPr/>
        </p:nvSpPr>
        <p:spPr bwMode="auto">
          <a:xfrm>
            <a:off x="2971800" y="275907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39947" name="Text Box 19"/>
          <p:cNvSpPr txBox="1">
            <a:spLocks noChangeArrowheads="1"/>
          </p:cNvSpPr>
          <p:nvPr/>
        </p:nvSpPr>
        <p:spPr bwMode="auto">
          <a:xfrm>
            <a:off x="2971800" y="214947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39948" name="Text Box 20"/>
          <p:cNvSpPr txBox="1">
            <a:spLocks noChangeArrowheads="1"/>
          </p:cNvSpPr>
          <p:nvPr/>
        </p:nvSpPr>
        <p:spPr bwMode="auto">
          <a:xfrm>
            <a:off x="2971800" y="329247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39949" name="Text Box 21"/>
          <p:cNvSpPr txBox="1">
            <a:spLocks noChangeArrowheads="1"/>
          </p:cNvSpPr>
          <p:nvPr/>
        </p:nvSpPr>
        <p:spPr bwMode="auto">
          <a:xfrm>
            <a:off x="5334000" y="382587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39950" name="Text Box 22"/>
          <p:cNvSpPr txBox="1">
            <a:spLocks noChangeArrowheads="1"/>
          </p:cNvSpPr>
          <p:nvPr/>
        </p:nvSpPr>
        <p:spPr bwMode="auto">
          <a:xfrm>
            <a:off x="4724400" y="382587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39951" name="Text Box 23"/>
          <p:cNvSpPr txBox="1">
            <a:spLocks noChangeArrowheads="1"/>
          </p:cNvSpPr>
          <p:nvPr/>
        </p:nvSpPr>
        <p:spPr bwMode="auto">
          <a:xfrm>
            <a:off x="4114800" y="382587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39952" name="Text Box 24"/>
          <p:cNvSpPr txBox="1">
            <a:spLocks noChangeArrowheads="1"/>
          </p:cNvSpPr>
          <p:nvPr/>
        </p:nvSpPr>
        <p:spPr bwMode="auto">
          <a:xfrm>
            <a:off x="3505200" y="382587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39953" name="Freeform 25"/>
          <p:cNvSpPr>
            <a:spLocks/>
          </p:cNvSpPr>
          <p:nvPr/>
        </p:nvSpPr>
        <p:spPr bwMode="auto">
          <a:xfrm>
            <a:off x="4724400" y="336867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sp>
        <p:nvSpPr>
          <p:cNvPr id="374810" name="Text Box 26"/>
          <p:cNvSpPr txBox="1">
            <a:spLocks noChangeArrowheads="1"/>
          </p:cNvSpPr>
          <p:nvPr/>
        </p:nvSpPr>
        <p:spPr bwMode="auto">
          <a:xfrm>
            <a:off x="1300163" y="2378075"/>
            <a:ext cx="6026150" cy="974725"/>
          </a:xfrm>
          <a:prstGeom prst="rect">
            <a:avLst/>
          </a:prstGeom>
          <a:solidFill>
            <a:srgbClr val="FFEBEB"/>
          </a:solidFill>
          <a:ln w="28575">
            <a:solidFill>
              <a:srgbClr val="FF0000"/>
            </a:solidFill>
            <a:miter lim="800000"/>
            <a:headEnd/>
            <a:tailEnd/>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en-US" sz="2800" i="0">
                <a:solidFill>
                  <a:srgbClr val="FF0000"/>
                </a:solidFill>
                <a:latin typeface="Tahoma" charset="0"/>
              </a:rPr>
              <a:t>Note importance of Markov property </a:t>
            </a:r>
          </a:p>
          <a:p>
            <a:pPr algn="ctr" eaLnBrk="1" hangingPunct="1"/>
            <a:r>
              <a:rPr lang="en-US" sz="2800" i="0">
                <a:solidFill>
                  <a:srgbClr val="FF0000"/>
                </a:solidFill>
                <a:latin typeface="Tahoma" charset="0"/>
              </a:rPr>
              <a:t>in this derivation</a:t>
            </a:r>
          </a:p>
        </p:txBody>
      </p:sp>
      <p:sp>
        <p:nvSpPr>
          <p:cNvPr id="374811" name="Text Box 27"/>
          <p:cNvSpPr txBox="1">
            <a:spLocks noChangeArrowheads="1"/>
          </p:cNvSpPr>
          <p:nvPr/>
        </p:nvSpPr>
        <p:spPr bwMode="auto">
          <a:xfrm>
            <a:off x="4724400" y="5273675"/>
            <a:ext cx="3509963"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b="1" i="0">
                <a:solidFill>
                  <a:schemeClr val="tx2"/>
                </a:solidFill>
                <a:latin typeface="Tahoma" charset="0"/>
              </a:rPr>
              <a:t>P</a:t>
            </a:r>
            <a:r>
              <a:rPr lang="en-US" i="0">
                <a:solidFill>
                  <a:schemeClr val="tx2"/>
                </a:solidFill>
                <a:latin typeface="Tahoma" charset="0"/>
              </a:rPr>
              <a:t>([3,3] | U.[3,2]) = 0.8</a:t>
            </a:r>
          </a:p>
          <a:p>
            <a:pPr eaLnBrk="1" hangingPunct="1">
              <a:buFontTx/>
              <a:buChar char="•"/>
            </a:pPr>
            <a:r>
              <a:rPr lang="en-US" b="1" i="0">
                <a:solidFill>
                  <a:schemeClr val="tx2"/>
                </a:solidFill>
                <a:latin typeface="Tahoma" charset="0"/>
              </a:rPr>
              <a:t>P</a:t>
            </a:r>
            <a:r>
              <a:rPr lang="en-US" i="0">
                <a:solidFill>
                  <a:schemeClr val="tx2"/>
                </a:solidFill>
                <a:latin typeface="Tahoma" charset="0"/>
              </a:rPr>
              <a:t>([4,2] | U.[3,2]) = 0.1</a:t>
            </a:r>
          </a:p>
        </p:txBody>
      </p:sp>
      <p:sp>
        <p:nvSpPr>
          <p:cNvPr id="374812" name="Text Box 28"/>
          <p:cNvSpPr txBox="1">
            <a:spLocks noChangeArrowheads="1"/>
          </p:cNvSpPr>
          <p:nvPr/>
        </p:nvSpPr>
        <p:spPr bwMode="auto">
          <a:xfrm>
            <a:off x="838200" y="5273675"/>
            <a:ext cx="349885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b="1" i="0">
                <a:solidFill>
                  <a:srgbClr val="006600"/>
                </a:solidFill>
                <a:latin typeface="Tahoma" charset="0"/>
              </a:rPr>
              <a:t>P</a:t>
            </a:r>
            <a:r>
              <a:rPr lang="en-US" i="0">
                <a:solidFill>
                  <a:srgbClr val="006600"/>
                </a:solidFill>
                <a:latin typeface="Tahoma" charset="0"/>
              </a:rPr>
              <a:t>([4,3] | R.[3,3]) = 0.8</a:t>
            </a:r>
          </a:p>
          <a:p>
            <a:pPr eaLnBrk="1" hangingPunct="1">
              <a:buFontTx/>
              <a:buChar char="•"/>
            </a:pPr>
            <a:r>
              <a:rPr lang="en-US" b="1" i="0">
                <a:solidFill>
                  <a:srgbClr val="006600"/>
                </a:solidFill>
                <a:latin typeface="Tahoma" charset="0"/>
              </a:rPr>
              <a:t>P</a:t>
            </a:r>
            <a:r>
              <a:rPr lang="en-US" i="0">
                <a:solidFill>
                  <a:srgbClr val="006600"/>
                </a:solidFill>
                <a:latin typeface="Tahoma" charset="0"/>
              </a:rPr>
              <a:t>([4,3] | R.[4,2]) = 0.1</a:t>
            </a:r>
          </a:p>
          <a:p>
            <a:pPr eaLnBrk="1" hangingPunct="1"/>
            <a:endParaRPr lang="en-US" i="0">
              <a:latin typeface="Tahoma" charset="0"/>
            </a:endParaRPr>
          </a:p>
        </p:txBody>
      </p:sp>
      <p:sp>
        <p:nvSpPr>
          <p:cNvPr id="374813" name="Text Box 29"/>
          <p:cNvSpPr txBox="1">
            <a:spLocks noChangeArrowheads="1"/>
          </p:cNvSpPr>
          <p:nvPr/>
        </p:nvSpPr>
        <p:spPr bwMode="auto">
          <a:xfrm>
            <a:off x="838200" y="6188075"/>
            <a:ext cx="419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b="1" i="0">
                <a:latin typeface="Tahoma" charset="0"/>
              </a:rPr>
              <a:t>P</a:t>
            </a:r>
            <a:r>
              <a:rPr lang="en-US" i="0">
                <a:latin typeface="Tahoma" charset="0"/>
              </a:rPr>
              <a:t>([4,3] | (U,R).[3,2]) = 0.65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47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48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48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48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4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7" grpId="0" autoUpdateAnimBg="0"/>
      <p:bldP spid="374810" grpId="0" animBg="1" autoUpdateAnimBg="0"/>
      <p:bldP spid="374811" grpId="0" autoUpdateAnimBg="0"/>
      <p:bldP spid="374812" grpId="0" autoUpdateAnimBg="0"/>
      <p:bldP spid="37481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Utility Function</a:t>
            </a:r>
          </a:p>
        </p:txBody>
      </p:sp>
      <p:sp>
        <p:nvSpPr>
          <p:cNvPr id="41986" name="Text Box 3"/>
          <p:cNvSpPr txBox="1">
            <a:spLocks noChangeArrowheads="1"/>
          </p:cNvSpPr>
          <p:nvPr/>
        </p:nvSpPr>
        <p:spPr bwMode="auto">
          <a:xfrm>
            <a:off x="762000" y="4403725"/>
            <a:ext cx="66992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[4,3] provides </a:t>
            </a:r>
            <a:r>
              <a:rPr lang="en-US" sz="2000" i="0">
                <a:solidFill>
                  <a:srgbClr val="008000"/>
                </a:solidFill>
                <a:latin typeface="Tahoma" charset="0"/>
              </a:rPr>
              <a:t>power supply</a:t>
            </a:r>
          </a:p>
          <a:p>
            <a:pPr eaLnBrk="1" hangingPunct="1">
              <a:buFontTx/>
              <a:buChar char="•"/>
            </a:pPr>
            <a:r>
              <a:rPr lang="en-US" sz="2000" i="0">
                <a:latin typeface="Tahoma" charset="0"/>
              </a:rPr>
              <a:t> [4,2] is a </a:t>
            </a:r>
            <a:r>
              <a:rPr lang="en-US" sz="2000" i="0">
                <a:solidFill>
                  <a:srgbClr val="FF0000"/>
                </a:solidFill>
                <a:latin typeface="Tahoma" charset="0"/>
              </a:rPr>
              <a:t>sand area</a:t>
            </a:r>
            <a:r>
              <a:rPr lang="en-US" sz="2000" i="0">
                <a:latin typeface="Tahoma" charset="0"/>
              </a:rPr>
              <a:t> from which the robot cannot escape</a:t>
            </a:r>
          </a:p>
        </p:txBody>
      </p:sp>
      <p:grpSp>
        <p:nvGrpSpPr>
          <p:cNvPr id="41987" name="Group 4"/>
          <p:cNvGrpSpPr>
            <a:grpSpLocks/>
          </p:cNvGrpSpPr>
          <p:nvPr/>
        </p:nvGrpSpPr>
        <p:grpSpPr bwMode="auto">
          <a:xfrm>
            <a:off x="2971800" y="2041525"/>
            <a:ext cx="2819400" cy="2225675"/>
            <a:chOff x="1872" y="1056"/>
            <a:chExt cx="1776" cy="1402"/>
          </a:xfrm>
        </p:grpSpPr>
        <p:grpSp>
          <p:nvGrpSpPr>
            <p:cNvPr id="41988" name="Group 5"/>
            <p:cNvGrpSpPr>
              <a:grpSpLocks/>
            </p:cNvGrpSpPr>
            <p:nvPr/>
          </p:nvGrpSpPr>
          <p:grpSpPr bwMode="auto">
            <a:xfrm>
              <a:off x="2112" y="1056"/>
              <a:ext cx="1536" cy="1152"/>
              <a:chOff x="960" y="1152"/>
              <a:chExt cx="1536" cy="1152"/>
            </a:xfrm>
          </p:grpSpPr>
          <p:sp>
            <p:nvSpPr>
              <p:cNvPr id="42007" name="Rectangle 6"/>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008" name="Line 7"/>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2009" name="Line 8"/>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2010" name="Line 9"/>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2011" name="Line 10"/>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2012" name="Line 11"/>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2013" name="Rectangle 12"/>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41989" name="Text Box 13"/>
            <p:cNvSpPr txBox="1">
              <a:spLocks noChangeArrowheads="1"/>
            </p:cNvSpPr>
            <p:nvPr/>
          </p:nvSpPr>
          <p:spPr bwMode="auto">
            <a:xfrm>
              <a:off x="3312" y="1536"/>
              <a:ext cx="26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41990" name="Text Box 14"/>
            <p:cNvSpPr txBox="1">
              <a:spLocks noChangeArrowheads="1"/>
            </p:cNvSpPr>
            <p:nvPr/>
          </p:nvSpPr>
          <p:spPr bwMode="auto">
            <a:xfrm>
              <a:off x="3264" y="1152"/>
              <a:ext cx="32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41991" name="Text Box 15"/>
            <p:cNvSpPr txBox="1">
              <a:spLocks noChangeArrowheads="1"/>
            </p:cNvSpPr>
            <p:nvPr/>
          </p:nvSpPr>
          <p:spPr bwMode="auto">
            <a:xfrm>
              <a:off x="2208" y="1152"/>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1992" name="Text Box 16"/>
            <p:cNvSpPr txBox="1">
              <a:spLocks noChangeArrowheads="1"/>
            </p:cNvSpPr>
            <p:nvPr/>
          </p:nvSpPr>
          <p:spPr bwMode="auto">
            <a:xfrm>
              <a:off x="2208" y="1536"/>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1993" name="Text Box 17"/>
            <p:cNvSpPr txBox="1">
              <a:spLocks noChangeArrowheads="1"/>
            </p:cNvSpPr>
            <p:nvPr/>
          </p:nvSpPr>
          <p:spPr bwMode="auto">
            <a:xfrm>
              <a:off x="2976" y="1152"/>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1994" name="Text Box 18"/>
            <p:cNvSpPr txBox="1">
              <a:spLocks noChangeArrowheads="1"/>
            </p:cNvSpPr>
            <p:nvPr/>
          </p:nvSpPr>
          <p:spPr bwMode="auto">
            <a:xfrm>
              <a:off x="2592" y="1152"/>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1995" name="Text Box 19"/>
            <p:cNvSpPr txBox="1">
              <a:spLocks noChangeArrowheads="1"/>
            </p:cNvSpPr>
            <p:nvPr/>
          </p:nvSpPr>
          <p:spPr bwMode="auto">
            <a:xfrm>
              <a:off x="2976" y="1536"/>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1996" name="Text Box 20"/>
            <p:cNvSpPr txBox="1">
              <a:spLocks noChangeArrowheads="1"/>
            </p:cNvSpPr>
            <p:nvPr/>
          </p:nvSpPr>
          <p:spPr bwMode="auto">
            <a:xfrm>
              <a:off x="2976" y="1920"/>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1997" name="Text Box 21"/>
            <p:cNvSpPr txBox="1">
              <a:spLocks noChangeArrowheads="1"/>
            </p:cNvSpPr>
            <p:nvPr/>
          </p:nvSpPr>
          <p:spPr bwMode="auto">
            <a:xfrm>
              <a:off x="2592" y="1920"/>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1998" name="Text Box 22"/>
            <p:cNvSpPr txBox="1">
              <a:spLocks noChangeArrowheads="1"/>
            </p:cNvSpPr>
            <p:nvPr/>
          </p:nvSpPr>
          <p:spPr bwMode="auto">
            <a:xfrm>
              <a:off x="3360" y="1920"/>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1999" name="Text Box 23"/>
            <p:cNvSpPr txBox="1">
              <a:spLocks noChangeArrowheads="1"/>
            </p:cNvSpPr>
            <p:nvPr/>
          </p:nvSpPr>
          <p:spPr bwMode="auto">
            <a:xfrm>
              <a:off x="2208" y="1903"/>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2000" name="Text Box 24"/>
            <p:cNvSpPr txBox="1">
              <a:spLocks noChangeArrowheads="1"/>
            </p:cNvSpPr>
            <p:nvPr/>
          </p:nvSpPr>
          <p:spPr bwMode="auto">
            <a:xfrm>
              <a:off x="1872" y="1536"/>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42001" name="Text Box 25"/>
            <p:cNvSpPr txBox="1">
              <a:spLocks noChangeArrowheads="1"/>
            </p:cNvSpPr>
            <p:nvPr/>
          </p:nvSpPr>
          <p:spPr bwMode="auto">
            <a:xfrm>
              <a:off x="1872" y="1152"/>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42002" name="Text Box 26"/>
            <p:cNvSpPr txBox="1">
              <a:spLocks noChangeArrowheads="1"/>
            </p:cNvSpPr>
            <p:nvPr/>
          </p:nvSpPr>
          <p:spPr bwMode="auto">
            <a:xfrm>
              <a:off x="1872" y="1872"/>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42003" name="Text Box 27"/>
            <p:cNvSpPr txBox="1">
              <a:spLocks noChangeArrowheads="1"/>
            </p:cNvSpPr>
            <p:nvPr/>
          </p:nvSpPr>
          <p:spPr bwMode="auto">
            <a:xfrm>
              <a:off x="3360"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42004" name="Text Box 28"/>
            <p:cNvSpPr txBox="1">
              <a:spLocks noChangeArrowheads="1"/>
            </p:cNvSpPr>
            <p:nvPr/>
          </p:nvSpPr>
          <p:spPr bwMode="auto">
            <a:xfrm>
              <a:off x="2976"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42005" name="Text Box 29"/>
            <p:cNvSpPr txBox="1">
              <a:spLocks noChangeArrowheads="1"/>
            </p:cNvSpPr>
            <p:nvPr/>
          </p:nvSpPr>
          <p:spPr bwMode="auto">
            <a:xfrm>
              <a:off x="2592"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42006" name="Text Box 30"/>
            <p:cNvSpPr txBox="1">
              <a:spLocks noChangeArrowheads="1"/>
            </p:cNvSpPr>
            <p:nvPr/>
          </p:nvSpPr>
          <p:spPr bwMode="auto">
            <a:xfrm>
              <a:off x="2208"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Utility Function</a:t>
            </a:r>
          </a:p>
        </p:txBody>
      </p:sp>
      <p:sp>
        <p:nvSpPr>
          <p:cNvPr id="44034" name="Text Box 3"/>
          <p:cNvSpPr txBox="1">
            <a:spLocks noChangeArrowheads="1"/>
          </p:cNvSpPr>
          <p:nvPr/>
        </p:nvSpPr>
        <p:spPr bwMode="auto">
          <a:xfrm>
            <a:off x="762000" y="4403725"/>
            <a:ext cx="669925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[4,3] provides power supply</a:t>
            </a:r>
          </a:p>
          <a:p>
            <a:pPr eaLnBrk="1" hangingPunct="1">
              <a:buFontTx/>
              <a:buChar char="•"/>
            </a:pPr>
            <a:r>
              <a:rPr lang="en-US" sz="2000" i="0">
                <a:latin typeface="Tahoma" charset="0"/>
              </a:rPr>
              <a:t> [4,2] is a sand area from which the robot cannot escape</a:t>
            </a:r>
          </a:p>
          <a:p>
            <a:pPr eaLnBrk="1" hangingPunct="1">
              <a:buFontTx/>
              <a:buChar char="•"/>
            </a:pPr>
            <a:r>
              <a:rPr lang="en-US" sz="2000" i="0">
                <a:latin typeface="Tahoma" charset="0"/>
              </a:rPr>
              <a:t> </a:t>
            </a:r>
            <a:r>
              <a:rPr lang="en-US" sz="2000" i="0">
                <a:solidFill>
                  <a:srgbClr val="990000"/>
                </a:solidFill>
                <a:latin typeface="Tahoma" charset="0"/>
              </a:rPr>
              <a:t>The robot needs to recharge its batteries</a:t>
            </a:r>
          </a:p>
        </p:txBody>
      </p:sp>
      <p:grpSp>
        <p:nvGrpSpPr>
          <p:cNvPr id="44035" name="Group 4"/>
          <p:cNvGrpSpPr>
            <a:grpSpLocks/>
          </p:cNvGrpSpPr>
          <p:nvPr/>
        </p:nvGrpSpPr>
        <p:grpSpPr bwMode="auto">
          <a:xfrm>
            <a:off x="2971800" y="2041525"/>
            <a:ext cx="2819400" cy="2225675"/>
            <a:chOff x="1872" y="1056"/>
            <a:chExt cx="1776" cy="1402"/>
          </a:xfrm>
        </p:grpSpPr>
        <p:grpSp>
          <p:nvGrpSpPr>
            <p:cNvPr id="44036" name="Group 5"/>
            <p:cNvGrpSpPr>
              <a:grpSpLocks/>
            </p:cNvGrpSpPr>
            <p:nvPr/>
          </p:nvGrpSpPr>
          <p:grpSpPr bwMode="auto">
            <a:xfrm>
              <a:off x="2112" y="1056"/>
              <a:ext cx="1536" cy="1152"/>
              <a:chOff x="960" y="1152"/>
              <a:chExt cx="1536" cy="1152"/>
            </a:xfrm>
          </p:grpSpPr>
          <p:sp>
            <p:nvSpPr>
              <p:cNvPr id="44055" name="Rectangle 6"/>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056" name="Line 7"/>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4057" name="Line 8"/>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4058" name="Line 9"/>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4059" name="Line 10"/>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4060" name="Line 11"/>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4061" name="Rectangle 12"/>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44037" name="Text Box 13"/>
            <p:cNvSpPr txBox="1">
              <a:spLocks noChangeArrowheads="1"/>
            </p:cNvSpPr>
            <p:nvPr/>
          </p:nvSpPr>
          <p:spPr bwMode="auto">
            <a:xfrm>
              <a:off x="3312" y="1536"/>
              <a:ext cx="26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44038" name="Text Box 14"/>
            <p:cNvSpPr txBox="1">
              <a:spLocks noChangeArrowheads="1"/>
            </p:cNvSpPr>
            <p:nvPr/>
          </p:nvSpPr>
          <p:spPr bwMode="auto">
            <a:xfrm>
              <a:off x="3264" y="1152"/>
              <a:ext cx="32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44039" name="Text Box 15"/>
            <p:cNvSpPr txBox="1">
              <a:spLocks noChangeArrowheads="1"/>
            </p:cNvSpPr>
            <p:nvPr/>
          </p:nvSpPr>
          <p:spPr bwMode="auto">
            <a:xfrm>
              <a:off x="2208" y="1152"/>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0" name="Text Box 16"/>
            <p:cNvSpPr txBox="1">
              <a:spLocks noChangeArrowheads="1"/>
            </p:cNvSpPr>
            <p:nvPr/>
          </p:nvSpPr>
          <p:spPr bwMode="auto">
            <a:xfrm>
              <a:off x="2208" y="1536"/>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1" name="Text Box 17"/>
            <p:cNvSpPr txBox="1">
              <a:spLocks noChangeArrowheads="1"/>
            </p:cNvSpPr>
            <p:nvPr/>
          </p:nvSpPr>
          <p:spPr bwMode="auto">
            <a:xfrm>
              <a:off x="2976" y="1152"/>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2" name="Text Box 18"/>
            <p:cNvSpPr txBox="1">
              <a:spLocks noChangeArrowheads="1"/>
            </p:cNvSpPr>
            <p:nvPr/>
          </p:nvSpPr>
          <p:spPr bwMode="auto">
            <a:xfrm>
              <a:off x="2592" y="1152"/>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3" name="Text Box 19"/>
            <p:cNvSpPr txBox="1">
              <a:spLocks noChangeArrowheads="1"/>
            </p:cNvSpPr>
            <p:nvPr/>
          </p:nvSpPr>
          <p:spPr bwMode="auto">
            <a:xfrm>
              <a:off x="2976" y="1536"/>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4" name="Text Box 20"/>
            <p:cNvSpPr txBox="1">
              <a:spLocks noChangeArrowheads="1"/>
            </p:cNvSpPr>
            <p:nvPr/>
          </p:nvSpPr>
          <p:spPr bwMode="auto">
            <a:xfrm>
              <a:off x="2976" y="1920"/>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5" name="Text Box 21"/>
            <p:cNvSpPr txBox="1">
              <a:spLocks noChangeArrowheads="1"/>
            </p:cNvSpPr>
            <p:nvPr/>
          </p:nvSpPr>
          <p:spPr bwMode="auto">
            <a:xfrm>
              <a:off x="2592" y="1920"/>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6" name="Text Box 22"/>
            <p:cNvSpPr txBox="1">
              <a:spLocks noChangeArrowheads="1"/>
            </p:cNvSpPr>
            <p:nvPr/>
          </p:nvSpPr>
          <p:spPr bwMode="auto">
            <a:xfrm>
              <a:off x="3360" y="1920"/>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7" name="Text Box 23"/>
            <p:cNvSpPr txBox="1">
              <a:spLocks noChangeArrowheads="1"/>
            </p:cNvSpPr>
            <p:nvPr/>
          </p:nvSpPr>
          <p:spPr bwMode="auto">
            <a:xfrm>
              <a:off x="2208" y="1903"/>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4048" name="Text Box 24"/>
            <p:cNvSpPr txBox="1">
              <a:spLocks noChangeArrowheads="1"/>
            </p:cNvSpPr>
            <p:nvPr/>
          </p:nvSpPr>
          <p:spPr bwMode="auto">
            <a:xfrm>
              <a:off x="1872" y="1536"/>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44049" name="Text Box 25"/>
            <p:cNvSpPr txBox="1">
              <a:spLocks noChangeArrowheads="1"/>
            </p:cNvSpPr>
            <p:nvPr/>
          </p:nvSpPr>
          <p:spPr bwMode="auto">
            <a:xfrm>
              <a:off x="1872" y="1152"/>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44050" name="Text Box 26"/>
            <p:cNvSpPr txBox="1">
              <a:spLocks noChangeArrowheads="1"/>
            </p:cNvSpPr>
            <p:nvPr/>
          </p:nvSpPr>
          <p:spPr bwMode="auto">
            <a:xfrm>
              <a:off x="1872" y="1872"/>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44051" name="Text Box 27"/>
            <p:cNvSpPr txBox="1">
              <a:spLocks noChangeArrowheads="1"/>
            </p:cNvSpPr>
            <p:nvPr/>
          </p:nvSpPr>
          <p:spPr bwMode="auto">
            <a:xfrm>
              <a:off x="3360"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44052" name="Text Box 28"/>
            <p:cNvSpPr txBox="1">
              <a:spLocks noChangeArrowheads="1"/>
            </p:cNvSpPr>
            <p:nvPr/>
          </p:nvSpPr>
          <p:spPr bwMode="auto">
            <a:xfrm>
              <a:off x="2976"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44053" name="Text Box 29"/>
            <p:cNvSpPr txBox="1">
              <a:spLocks noChangeArrowheads="1"/>
            </p:cNvSpPr>
            <p:nvPr/>
          </p:nvSpPr>
          <p:spPr bwMode="auto">
            <a:xfrm>
              <a:off x="2592"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44054" name="Text Box 30"/>
            <p:cNvSpPr txBox="1">
              <a:spLocks noChangeArrowheads="1"/>
            </p:cNvSpPr>
            <p:nvPr/>
          </p:nvSpPr>
          <p:spPr bwMode="auto">
            <a:xfrm>
              <a:off x="2208"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Utility Function</a:t>
            </a:r>
          </a:p>
        </p:txBody>
      </p:sp>
      <p:sp>
        <p:nvSpPr>
          <p:cNvPr id="46082" name="Text Box 3"/>
          <p:cNvSpPr txBox="1">
            <a:spLocks noChangeArrowheads="1"/>
          </p:cNvSpPr>
          <p:nvPr/>
        </p:nvSpPr>
        <p:spPr bwMode="auto">
          <a:xfrm>
            <a:off x="762000" y="4403725"/>
            <a:ext cx="66992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[4,3] provides power supply</a:t>
            </a:r>
          </a:p>
          <a:p>
            <a:pPr eaLnBrk="1" hangingPunct="1">
              <a:buFontTx/>
              <a:buChar char="•"/>
            </a:pPr>
            <a:r>
              <a:rPr lang="en-US" sz="2000" i="0">
                <a:latin typeface="Tahoma" charset="0"/>
              </a:rPr>
              <a:t> [4,2] is a sand area from which the robot cannot escape</a:t>
            </a:r>
          </a:p>
          <a:p>
            <a:pPr eaLnBrk="1" hangingPunct="1">
              <a:buFontTx/>
              <a:buChar char="•"/>
            </a:pPr>
            <a:r>
              <a:rPr lang="en-US" sz="2000" i="0">
                <a:solidFill>
                  <a:srgbClr val="990000"/>
                </a:solidFill>
                <a:latin typeface="Tahoma" charset="0"/>
              </a:rPr>
              <a:t> The robot needs to recharge its batteries</a:t>
            </a:r>
          </a:p>
          <a:p>
            <a:pPr eaLnBrk="1" hangingPunct="1">
              <a:buFontTx/>
              <a:buChar char="•"/>
            </a:pPr>
            <a:r>
              <a:rPr lang="en-US" sz="2000" i="0">
                <a:solidFill>
                  <a:srgbClr val="990000"/>
                </a:solidFill>
                <a:latin typeface="Tahoma" charset="0"/>
              </a:rPr>
              <a:t> [4,3] or [4,2] are terminal states</a:t>
            </a:r>
          </a:p>
        </p:txBody>
      </p:sp>
      <p:grpSp>
        <p:nvGrpSpPr>
          <p:cNvPr id="46083" name="Group 4"/>
          <p:cNvGrpSpPr>
            <a:grpSpLocks/>
          </p:cNvGrpSpPr>
          <p:nvPr/>
        </p:nvGrpSpPr>
        <p:grpSpPr bwMode="auto">
          <a:xfrm>
            <a:off x="2971800" y="2041525"/>
            <a:ext cx="2819400" cy="2225675"/>
            <a:chOff x="1872" y="1056"/>
            <a:chExt cx="1776" cy="1402"/>
          </a:xfrm>
        </p:grpSpPr>
        <p:grpSp>
          <p:nvGrpSpPr>
            <p:cNvPr id="46084" name="Group 5"/>
            <p:cNvGrpSpPr>
              <a:grpSpLocks/>
            </p:cNvGrpSpPr>
            <p:nvPr/>
          </p:nvGrpSpPr>
          <p:grpSpPr bwMode="auto">
            <a:xfrm>
              <a:off x="2112" y="1056"/>
              <a:ext cx="1536" cy="1152"/>
              <a:chOff x="960" y="1152"/>
              <a:chExt cx="1536" cy="1152"/>
            </a:xfrm>
          </p:grpSpPr>
          <p:sp>
            <p:nvSpPr>
              <p:cNvPr id="46103" name="Rectangle 6"/>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104" name="Line 7"/>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6105" name="Line 8"/>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6106" name="Line 9"/>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6107" name="Line 10"/>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6108" name="Line 11"/>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6109" name="Rectangle 12"/>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46085" name="Text Box 13"/>
            <p:cNvSpPr txBox="1">
              <a:spLocks noChangeArrowheads="1"/>
            </p:cNvSpPr>
            <p:nvPr/>
          </p:nvSpPr>
          <p:spPr bwMode="auto">
            <a:xfrm>
              <a:off x="3312" y="1536"/>
              <a:ext cx="26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46086" name="Text Box 14"/>
            <p:cNvSpPr txBox="1">
              <a:spLocks noChangeArrowheads="1"/>
            </p:cNvSpPr>
            <p:nvPr/>
          </p:nvSpPr>
          <p:spPr bwMode="auto">
            <a:xfrm>
              <a:off x="3264" y="1152"/>
              <a:ext cx="32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46087" name="Text Box 15"/>
            <p:cNvSpPr txBox="1">
              <a:spLocks noChangeArrowheads="1"/>
            </p:cNvSpPr>
            <p:nvPr/>
          </p:nvSpPr>
          <p:spPr bwMode="auto">
            <a:xfrm>
              <a:off x="2208" y="1152"/>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88" name="Text Box 16"/>
            <p:cNvSpPr txBox="1">
              <a:spLocks noChangeArrowheads="1"/>
            </p:cNvSpPr>
            <p:nvPr/>
          </p:nvSpPr>
          <p:spPr bwMode="auto">
            <a:xfrm>
              <a:off x="2208" y="1536"/>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89" name="Text Box 17"/>
            <p:cNvSpPr txBox="1">
              <a:spLocks noChangeArrowheads="1"/>
            </p:cNvSpPr>
            <p:nvPr/>
          </p:nvSpPr>
          <p:spPr bwMode="auto">
            <a:xfrm>
              <a:off x="2976" y="1152"/>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90" name="Text Box 18"/>
            <p:cNvSpPr txBox="1">
              <a:spLocks noChangeArrowheads="1"/>
            </p:cNvSpPr>
            <p:nvPr/>
          </p:nvSpPr>
          <p:spPr bwMode="auto">
            <a:xfrm>
              <a:off x="2592" y="1152"/>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91" name="Text Box 19"/>
            <p:cNvSpPr txBox="1">
              <a:spLocks noChangeArrowheads="1"/>
            </p:cNvSpPr>
            <p:nvPr/>
          </p:nvSpPr>
          <p:spPr bwMode="auto">
            <a:xfrm>
              <a:off x="2976" y="1536"/>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92" name="Text Box 20"/>
            <p:cNvSpPr txBox="1">
              <a:spLocks noChangeArrowheads="1"/>
            </p:cNvSpPr>
            <p:nvPr/>
          </p:nvSpPr>
          <p:spPr bwMode="auto">
            <a:xfrm>
              <a:off x="2976" y="1920"/>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93" name="Text Box 21"/>
            <p:cNvSpPr txBox="1">
              <a:spLocks noChangeArrowheads="1"/>
            </p:cNvSpPr>
            <p:nvPr/>
          </p:nvSpPr>
          <p:spPr bwMode="auto">
            <a:xfrm>
              <a:off x="2592" y="1920"/>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94" name="Text Box 22"/>
            <p:cNvSpPr txBox="1">
              <a:spLocks noChangeArrowheads="1"/>
            </p:cNvSpPr>
            <p:nvPr/>
          </p:nvSpPr>
          <p:spPr bwMode="auto">
            <a:xfrm>
              <a:off x="3360" y="1920"/>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95" name="Text Box 23"/>
            <p:cNvSpPr txBox="1">
              <a:spLocks noChangeArrowheads="1"/>
            </p:cNvSpPr>
            <p:nvPr/>
          </p:nvSpPr>
          <p:spPr bwMode="auto">
            <a:xfrm>
              <a:off x="2208" y="1903"/>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6096" name="Text Box 24"/>
            <p:cNvSpPr txBox="1">
              <a:spLocks noChangeArrowheads="1"/>
            </p:cNvSpPr>
            <p:nvPr/>
          </p:nvSpPr>
          <p:spPr bwMode="auto">
            <a:xfrm>
              <a:off x="1872" y="1536"/>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46097" name="Text Box 25"/>
            <p:cNvSpPr txBox="1">
              <a:spLocks noChangeArrowheads="1"/>
            </p:cNvSpPr>
            <p:nvPr/>
          </p:nvSpPr>
          <p:spPr bwMode="auto">
            <a:xfrm>
              <a:off x="1872" y="1152"/>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46098" name="Text Box 26"/>
            <p:cNvSpPr txBox="1">
              <a:spLocks noChangeArrowheads="1"/>
            </p:cNvSpPr>
            <p:nvPr/>
          </p:nvSpPr>
          <p:spPr bwMode="auto">
            <a:xfrm>
              <a:off x="1872" y="1872"/>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46099" name="Text Box 27"/>
            <p:cNvSpPr txBox="1">
              <a:spLocks noChangeArrowheads="1"/>
            </p:cNvSpPr>
            <p:nvPr/>
          </p:nvSpPr>
          <p:spPr bwMode="auto">
            <a:xfrm>
              <a:off x="3360"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46100" name="Text Box 28"/>
            <p:cNvSpPr txBox="1">
              <a:spLocks noChangeArrowheads="1"/>
            </p:cNvSpPr>
            <p:nvPr/>
          </p:nvSpPr>
          <p:spPr bwMode="auto">
            <a:xfrm>
              <a:off x="2976"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46101" name="Text Box 29"/>
            <p:cNvSpPr txBox="1">
              <a:spLocks noChangeArrowheads="1"/>
            </p:cNvSpPr>
            <p:nvPr/>
          </p:nvSpPr>
          <p:spPr bwMode="auto">
            <a:xfrm>
              <a:off x="2592"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46102" name="Text Box 30"/>
            <p:cNvSpPr txBox="1">
              <a:spLocks noChangeArrowheads="1"/>
            </p:cNvSpPr>
            <p:nvPr/>
          </p:nvSpPr>
          <p:spPr bwMode="auto">
            <a:xfrm>
              <a:off x="2208"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Utility of a History</a:t>
            </a:r>
          </a:p>
        </p:txBody>
      </p:sp>
      <p:sp>
        <p:nvSpPr>
          <p:cNvPr id="48130" name="Text Box 3"/>
          <p:cNvSpPr txBox="1">
            <a:spLocks noChangeArrowheads="1"/>
          </p:cNvSpPr>
          <p:nvPr/>
        </p:nvSpPr>
        <p:spPr bwMode="auto">
          <a:xfrm>
            <a:off x="762000" y="4403725"/>
            <a:ext cx="7378700"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[4,3] provides power supply</a:t>
            </a:r>
          </a:p>
          <a:p>
            <a:pPr eaLnBrk="1" hangingPunct="1">
              <a:buFontTx/>
              <a:buChar char="•"/>
            </a:pPr>
            <a:r>
              <a:rPr lang="en-US" sz="2000" i="0">
                <a:latin typeface="Tahoma" charset="0"/>
              </a:rPr>
              <a:t> [4,2] is a sand area from which the robot cannot escape</a:t>
            </a:r>
          </a:p>
          <a:p>
            <a:pPr eaLnBrk="1" hangingPunct="1">
              <a:buFontTx/>
              <a:buChar char="•"/>
            </a:pPr>
            <a:r>
              <a:rPr lang="en-US" sz="2000" i="0">
                <a:latin typeface="Tahoma" charset="0"/>
              </a:rPr>
              <a:t> The robot needs to recharge its batteries</a:t>
            </a:r>
          </a:p>
          <a:p>
            <a:pPr eaLnBrk="1" hangingPunct="1">
              <a:buFontTx/>
              <a:buChar char="•"/>
            </a:pPr>
            <a:r>
              <a:rPr lang="en-US" sz="2000" i="0">
                <a:latin typeface="Tahoma" charset="0"/>
              </a:rPr>
              <a:t> [4,3] or [4,2] are terminal states</a:t>
            </a:r>
          </a:p>
          <a:p>
            <a:pPr eaLnBrk="1" hangingPunct="1">
              <a:buFontTx/>
              <a:buChar char="•"/>
            </a:pPr>
            <a:r>
              <a:rPr lang="en-US" sz="2000" i="0">
                <a:latin typeface="Tahoma" charset="0"/>
              </a:rPr>
              <a:t> The </a:t>
            </a:r>
            <a:r>
              <a:rPr lang="en-US" sz="2000" i="0">
                <a:solidFill>
                  <a:srgbClr val="2B51F3"/>
                </a:solidFill>
                <a:latin typeface="Tahoma" charset="0"/>
              </a:rPr>
              <a:t>utility of a history</a:t>
            </a:r>
            <a:r>
              <a:rPr lang="en-US" sz="2000" i="0">
                <a:latin typeface="Tahoma" charset="0"/>
              </a:rPr>
              <a:t> is defined by the utility of the last </a:t>
            </a:r>
            <a:br>
              <a:rPr lang="en-US" sz="2000" i="0">
                <a:latin typeface="Tahoma" charset="0"/>
              </a:rPr>
            </a:br>
            <a:r>
              <a:rPr lang="en-US" sz="2000" i="0">
                <a:latin typeface="Tahoma" charset="0"/>
              </a:rPr>
              <a:t>   state (+1 or –1) minus </a:t>
            </a:r>
            <a:r>
              <a:rPr lang="en-US" sz="2000" i="0">
                <a:solidFill>
                  <a:schemeClr val="tx2"/>
                </a:solidFill>
                <a:latin typeface="Tahoma" charset="0"/>
              </a:rPr>
              <a:t>n</a:t>
            </a:r>
            <a:r>
              <a:rPr lang="en-US" sz="2000" i="0">
                <a:latin typeface="Tahoma" charset="0"/>
              </a:rPr>
              <a:t>/25, where </a:t>
            </a:r>
            <a:r>
              <a:rPr lang="en-US" sz="2000" i="0">
                <a:solidFill>
                  <a:schemeClr val="tx2"/>
                </a:solidFill>
                <a:latin typeface="Tahoma" charset="0"/>
              </a:rPr>
              <a:t>n</a:t>
            </a:r>
            <a:r>
              <a:rPr lang="en-US" sz="2000" i="0">
                <a:latin typeface="Tahoma" charset="0"/>
              </a:rPr>
              <a:t> is the number of moves</a:t>
            </a:r>
          </a:p>
        </p:txBody>
      </p:sp>
      <p:grpSp>
        <p:nvGrpSpPr>
          <p:cNvPr id="48131" name="Group 4"/>
          <p:cNvGrpSpPr>
            <a:grpSpLocks/>
          </p:cNvGrpSpPr>
          <p:nvPr/>
        </p:nvGrpSpPr>
        <p:grpSpPr bwMode="auto">
          <a:xfrm>
            <a:off x="2971800" y="2041525"/>
            <a:ext cx="2819400" cy="2225675"/>
            <a:chOff x="1872" y="1056"/>
            <a:chExt cx="1776" cy="1402"/>
          </a:xfrm>
        </p:grpSpPr>
        <p:grpSp>
          <p:nvGrpSpPr>
            <p:cNvPr id="48132" name="Group 5"/>
            <p:cNvGrpSpPr>
              <a:grpSpLocks/>
            </p:cNvGrpSpPr>
            <p:nvPr/>
          </p:nvGrpSpPr>
          <p:grpSpPr bwMode="auto">
            <a:xfrm>
              <a:off x="2112" y="1056"/>
              <a:ext cx="1536" cy="1152"/>
              <a:chOff x="960" y="1152"/>
              <a:chExt cx="1536" cy="1152"/>
            </a:xfrm>
          </p:grpSpPr>
          <p:sp>
            <p:nvSpPr>
              <p:cNvPr id="48151" name="Rectangle 6"/>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52" name="Line 7"/>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8153" name="Line 8"/>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8154" name="Line 9"/>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8155" name="Line 10"/>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8156" name="Line 11"/>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48157" name="Rectangle 12"/>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48133" name="Text Box 13"/>
            <p:cNvSpPr txBox="1">
              <a:spLocks noChangeArrowheads="1"/>
            </p:cNvSpPr>
            <p:nvPr/>
          </p:nvSpPr>
          <p:spPr bwMode="auto">
            <a:xfrm>
              <a:off x="3312" y="1536"/>
              <a:ext cx="26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48134" name="Text Box 14"/>
            <p:cNvSpPr txBox="1">
              <a:spLocks noChangeArrowheads="1"/>
            </p:cNvSpPr>
            <p:nvPr/>
          </p:nvSpPr>
          <p:spPr bwMode="auto">
            <a:xfrm>
              <a:off x="3264" y="1152"/>
              <a:ext cx="32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48135" name="Text Box 15"/>
            <p:cNvSpPr txBox="1">
              <a:spLocks noChangeArrowheads="1"/>
            </p:cNvSpPr>
            <p:nvPr/>
          </p:nvSpPr>
          <p:spPr bwMode="auto">
            <a:xfrm>
              <a:off x="2208" y="1152"/>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36" name="Text Box 16"/>
            <p:cNvSpPr txBox="1">
              <a:spLocks noChangeArrowheads="1"/>
            </p:cNvSpPr>
            <p:nvPr/>
          </p:nvSpPr>
          <p:spPr bwMode="auto">
            <a:xfrm>
              <a:off x="2208" y="1536"/>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37" name="Text Box 17"/>
            <p:cNvSpPr txBox="1">
              <a:spLocks noChangeArrowheads="1"/>
            </p:cNvSpPr>
            <p:nvPr/>
          </p:nvSpPr>
          <p:spPr bwMode="auto">
            <a:xfrm>
              <a:off x="2976" y="1152"/>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38" name="Text Box 18"/>
            <p:cNvSpPr txBox="1">
              <a:spLocks noChangeArrowheads="1"/>
            </p:cNvSpPr>
            <p:nvPr/>
          </p:nvSpPr>
          <p:spPr bwMode="auto">
            <a:xfrm>
              <a:off x="2592" y="1152"/>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39" name="Text Box 19"/>
            <p:cNvSpPr txBox="1">
              <a:spLocks noChangeArrowheads="1"/>
            </p:cNvSpPr>
            <p:nvPr/>
          </p:nvSpPr>
          <p:spPr bwMode="auto">
            <a:xfrm>
              <a:off x="2976" y="1536"/>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40" name="Text Box 20"/>
            <p:cNvSpPr txBox="1">
              <a:spLocks noChangeArrowheads="1"/>
            </p:cNvSpPr>
            <p:nvPr/>
          </p:nvSpPr>
          <p:spPr bwMode="auto">
            <a:xfrm>
              <a:off x="2976" y="1920"/>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41" name="Text Box 21"/>
            <p:cNvSpPr txBox="1">
              <a:spLocks noChangeArrowheads="1"/>
            </p:cNvSpPr>
            <p:nvPr/>
          </p:nvSpPr>
          <p:spPr bwMode="auto">
            <a:xfrm>
              <a:off x="2592" y="1920"/>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42" name="Text Box 22"/>
            <p:cNvSpPr txBox="1">
              <a:spLocks noChangeArrowheads="1"/>
            </p:cNvSpPr>
            <p:nvPr/>
          </p:nvSpPr>
          <p:spPr bwMode="auto">
            <a:xfrm>
              <a:off x="3360" y="1920"/>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43" name="Text Box 23"/>
            <p:cNvSpPr txBox="1">
              <a:spLocks noChangeArrowheads="1"/>
            </p:cNvSpPr>
            <p:nvPr/>
          </p:nvSpPr>
          <p:spPr bwMode="auto">
            <a:xfrm>
              <a:off x="2208" y="1903"/>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000" i="0">
                <a:latin typeface="Tahoma" charset="0"/>
              </a:endParaRPr>
            </a:p>
          </p:txBody>
        </p:sp>
        <p:sp>
          <p:nvSpPr>
            <p:cNvPr id="48144" name="Text Box 24"/>
            <p:cNvSpPr txBox="1">
              <a:spLocks noChangeArrowheads="1"/>
            </p:cNvSpPr>
            <p:nvPr/>
          </p:nvSpPr>
          <p:spPr bwMode="auto">
            <a:xfrm>
              <a:off x="1872" y="1536"/>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48145" name="Text Box 25"/>
            <p:cNvSpPr txBox="1">
              <a:spLocks noChangeArrowheads="1"/>
            </p:cNvSpPr>
            <p:nvPr/>
          </p:nvSpPr>
          <p:spPr bwMode="auto">
            <a:xfrm>
              <a:off x="1872" y="1152"/>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48146" name="Text Box 26"/>
            <p:cNvSpPr txBox="1">
              <a:spLocks noChangeArrowheads="1"/>
            </p:cNvSpPr>
            <p:nvPr/>
          </p:nvSpPr>
          <p:spPr bwMode="auto">
            <a:xfrm>
              <a:off x="1872" y="1872"/>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48147" name="Text Box 27"/>
            <p:cNvSpPr txBox="1">
              <a:spLocks noChangeArrowheads="1"/>
            </p:cNvSpPr>
            <p:nvPr/>
          </p:nvSpPr>
          <p:spPr bwMode="auto">
            <a:xfrm>
              <a:off x="3360"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48148" name="Text Box 28"/>
            <p:cNvSpPr txBox="1">
              <a:spLocks noChangeArrowheads="1"/>
            </p:cNvSpPr>
            <p:nvPr/>
          </p:nvSpPr>
          <p:spPr bwMode="auto">
            <a:xfrm>
              <a:off x="2976"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48149" name="Text Box 29"/>
            <p:cNvSpPr txBox="1">
              <a:spLocks noChangeArrowheads="1"/>
            </p:cNvSpPr>
            <p:nvPr/>
          </p:nvSpPr>
          <p:spPr bwMode="auto">
            <a:xfrm>
              <a:off x="2592"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48150" name="Text Box 30"/>
            <p:cNvSpPr txBox="1">
              <a:spLocks noChangeArrowheads="1"/>
            </p:cNvSpPr>
            <p:nvPr/>
          </p:nvSpPr>
          <p:spPr bwMode="auto">
            <a:xfrm>
              <a:off x="2208"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Utility of an Action Sequence</a:t>
            </a:r>
          </a:p>
        </p:txBody>
      </p:sp>
      <p:grpSp>
        <p:nvGrpSpPr>
          <p:cNvPr id="50178" name="Group 3"/>
          <p:cNvGrpSpPr>
            <a:grpSpLocks/>
          </p:cNvGrpSpPr>
          <p:nvPr/>
        </p:nvGrpSpPr>
        <p:grpSpPr bwMode="auto">
          <a:xfrm>
            <a:off x="1219200" y="2041525"/>
            <a:ext cx="2438400" cy="1828800"/>
            <a:chOff x="960" y="1152"/>
            <a:chExt cx="1536" cy="1152"/>
          </a:xfrm>
        </p:grpSpPr>
        <p:sp>
          <p:nvSpPr>
            <p:cNvPr id="50190"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91"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0192"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0193"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0194"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0195"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0196"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50179" name="Text Box 11"/>
          <p:cNvSpPr txBox="1">
            <a:spLocks noChangeArrowheads="1"/>
          </p:cNvSpPr>
          <p:nvPr/>
        </p:nvSpPr>
        <p:spPr bwMode="auto">
          <a:xfrm>
            <a:off x="3136900" y="2727325"/>
            <a:ext cx="4143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50180" name="Text Box 12"/>
          <p:cNvSpPr txBox="1">
            <a:spLocks noChangeArrowheads="1"/>
          </p:cNvSpPr>
          <p:nvPr/>
        </p:nvSpPr>
        <p:spPr bwMode="auto">
          <a:xfrm>
            <a:off x="3124200" y="2117725"/>
            <a:ext cx="508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50181" name="Text Box 13"/>
          <p:cNvSpPr txBox="1">
            <a:spLocks noChangeArrowheads="1"/>
          </p:cNvSpPr>
          <p:nvPr/>
        </p:nvSpPr>
        <p:spPr bwMode="auto">
          <a:xfrm>
            <a:off x="762000" y="4403725"/>
            <a:ext cx="55816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Consider the action sequence (U,R) from [3,2]</a:t>
            </a:r>
          </a:p>
        </p:txBody>
      </p:sp>
      <p:sp>
        <p:nvSpPr>
          <p:cNvPr id="50182" name="Text Box 14"/>
          <p:cNvSpPr txBox="1">
            <a:spLocks noChangeArrowheads="1"/>
          </p:cNvSpPr>
          <p:nvPr/>
        </p:nvSpPr>
        <p:spPr bwMode="auto">
          <a:xfrm>
            <a:off x="838200" y="28035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0183" name="Text Box 15"/>
          <p:cNvSpPr txBox="1">
            <a:spLocks noChangeArrowheads="1"/>
          </p:cNvSpPr>
          <p:nvPr/>
        </p:nvSpPr>
        <p:spPr bwMode="auto">
          <a:xfrm>
            <a:off x="838200" y="21939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0184" name="Text Box 16"/>
          <p:cNvSpPr txBox="1">
            <a:spLocks noChangeArrowheads="1"/>
          </p:cNvSpPr>
          <p:nvPr/>
        </p:nvSpPr>
        <p:spPr bwMode="auto">
          <a:xfrm>
            <a:off x="838200" y="33369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50185" name="Text Box 17"/>
          <p:cNvSpPr txBox="1">
            <a:spLocks noChangeArrowheads="1"/>
          </p:cNvSpPr>
          <p:nvPr/>
        </p:nvSpPr>
        <p:spPr bwMode="auto">
          <a:xfrm>
            <a:off x="32004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50186" name="Text Box 18"/>
          <p:cNvSpPr txBox="1">
            <a:spLocks noChangeArrowheads="1"/>
          </p:cNvSpPr>
          <p:nvPr/>
        </p:nvSpPr>
        <p:spPr bwMode="auto">
          <a:xfrm>
            <a:off x="25908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0187" name="Text Box 19"/>
          <p:cNvSpPr txBox="1">
            <a:spLocks noChangeArrowheads="1"/>
          </p:cNvSpPr>
          <p:nvPr/>
        </p:nvSpPr>
        <p:spPr bwMode="auto">
          <a:xfrm>
            <a:off x="19812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0188" name="Text Box 20"/>
          <p:cNvSpPr txBox="1">
            <a:spLocks noChangeArrowheads="1"/>
          </p:cNvSpPr>
          <p:nvPr/>
        </p:nvSpPr>
        <p:spPr bwMode="auto">
          <a:xfrm>
            <a:off x="13716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50189" name="Rectangle 21"/>
          <p:cNvSpPr>
            <a:spLocks noChangeArrowheads="1"/>
          </p:cNvSpPr>
          <p:nvPr/>
        </p:nvSpPr>
        <p:spPr bwMode="auto">
          <a:xfrm>
            <a:off x="2438400" y="2651125"/>
            <a:ext cx="609600" cy="609600"/>
          </a:xfrm>
          <a:prstGeom prst="rect">
            <a:avLst/>
          </a:prstGeom>
          <a:solidFill>
            <a:srgbClr val="E0FFC1"/>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Utility of an Action Sequence</a:t>
            </a:r>
          </a:p>
        </p:txBody>
      </p:sp>
      <p:grpSp>
        <p:nvGrpSpPr>
          <p:cNvPr id="52226" name="Group 3"/>
          <p:cNvGrpSpPr>
            <a:grpSpLocks/>
          </p:cNvGrpSpPr>
          <p:nvPr/>
        </p:nvGrpSpPr>
        <p:grpSpPr bwMode="auto">
          <a:xfrm>
            <a:off x="1219200" y="2041525"/>
            <a:ext cx="2438400" cy="1828800"/>
            <a:chOff x="960" y="1152"/>
            <a:chExt cx="1536" cy="1152"/>
          </a:xfrm>
        </p:grpSpPr>
        <p:sp>
          <p:nvSpPr>
            <p:cNvPr id="52258"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2259"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2260"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2261"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2262"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2263"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2264"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52227" name="Text Box 11"/>
          <p:cNvSpPr txBox="1">
            <a:spLocks noChangeArrowheads="1"/>
          </p:cNvSpPr>
          <p:nvPr/>
        </p:nvSpPr>
        <p:spPr bwMode="auto">
          <a:xfrm>
            <a:off x="3136900" y="2727325"/>
            <a:ext cx="4143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52228" name="Text Box 12"/>
          <p:cNvSpPr txBox="1">
            <a:spLocks noChangeArrowheads="1"/>
          </p:cNvSpPr>
          <p:nvPr/>
        </p:nvSpPr>
        <p:spPr bwMode="auto">
          <a:xfrm>
            <a:off x="3124200" y="2117725"/>
            <a:ext cx="508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52229" name="Text Box 13"/>
          <p:cNvSpPr txBox="1">
            <a:spLocks noChangeArrowheads="1"/>
          </p:cNvSpPr>
          <p:nvPr/>
        </p:nvSpPr>
        <p:spPr bwMode="auto">
          <a:xfrm>
            <a:off x="762000" y="4403725"/>
            <a:ext cx="753745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Consider the action sequence (U,R) from [3,2]</a:t>
            </a:r>
          </a:p>
          <a:p>
            <a:pPr eaLnBrk="1" hangingPunct="1">
              <a:buFontTx/>
              <a:buChar char="•"/>
            </a:pPr>
            <a:r>
              <a:rPr lang="en-US" sz="2000" i="0">
                <a:latin typeface="Tahoma" charset="0"/>
              </a:rPr>
              <a:t> A run produces one among 7 possible histories, each with some</a:t>
            </a:r>
            <a:br>
              <a:rPr lang="en-US" sz="2000" i="0">
                <a:latin typeface="Tahoma" charset="0"/>
              </a:rPr>
            </a:br>
            <a:r>
              <a:rPr lang="en-US" sz="2000" i="0">
                <a:latin typeface="Tahoma" charset="0"/>
              </a:rPr>
              <a:t>   probability</a:t>
            </a:r>
          </a:p>
        </p:txBody>
      </p:sp>
      <p:sp>
        <p:nvSpPr>
          <p:cNvPr id="52230" name="Text Box 14"/>
          <p:cNvSpPr txBox="1">
            <a:spLocks noChangeArrowheads="1"/>
          </p:cNvSpPr>
          <p:nvPr/>
        </p:nvSpPr>
        <p:spPr bwMode="auto">
          <a:xfrm>
            <a:off x="838200" y="28035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2231" name="Text Box 15"/>
          <p:cNvSpPr txBox="1">
            <a:spLocks noChangeArrowheads="1"/>
          </p:cNvSpPr>
          <p:nvPr/>
        </p:nvSpPr>
        <p:spPr bwMode="auto">
          <a:xfrm>
            <a:off x="838200" y="21939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2232" name="Text Box 16"/>
          <p:cNvSpPr txBox="1">
            <a:spLocks noChangeArrowheads="1"/>
          </p:cNvSpPr>
          <p:nvPr/>
        </p:nvSpPr>
        <p:spPr bwMode="auto">
          <a:xfrm>
            <a:off x="838200" y="33369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52233" name="Text Box 17"/>
          <p:cNvSpPr txBox="1">
            <a:spLocks noChangeArrowheads="1"/>
          </p:cNvSpPr>
          <p:nvPr/>
        </p:nvSpPr>
        <p:spPr bwMode="auto">
          <a:xfrm>
            <a:off x="32004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52234" name="Text Box 18"/>
          <p:cNvSpPr txBox="1">
            <a:spLocks noChangeArrowheads="1"/>
          </p:cNvSpPr>
          <p:nvPr/>
        </p:nvSpPr>
        <p:spPr bwMode="auto">
          <a:xfrm>
            <a:off x="25908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2235" name="Text Box 19"/>
          <p:cNvSpPr txBox="1">
            <a:spLocks noChangeArrowheads="1"/>
          </p:cNvSpPr>
          <p:nvPr/>
        </p:nvSpPr>
        <p:spPr bwMode="auto">
          <a:xfrm>
            <a:off x="19812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2236" name="Text Box 20"/>
          <p:cNvSpPr txBox="1">
            <a:spLocks noChangeArrowheads="1"/>
          </p:cNvSpPr>
          <p:nvPr/>
        </p:nvSpPr>
        <p:spPr bwMode="auto">
          <a:xfrm>
            <a:off x="13716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nvGrpSpPr>
          <p:cNvPr id="52237" name="Group 21"/>
          <p:cNvGrpSpPr>
            <a:grpSpLocks/>
          </p:cNvGrpSpPr>
          <p:nvPr/>
        </p:nvGrpSpPr>
        <p:grpSpPr bwMode="auto">
          <a:xfrm>
            <a:off x="4114800" y="2041525"/>
            <a:ext cx="4552950" cy="2006600"/>
            <a:chOff x="2592" y="1056"/>
            <a:chExt cx="2868" cy="1264"/>
          </a:xfrm>
        </p:grpSpPr>
        <p:sp>
          <p:nvSpPr>
            <p:cNvPr id="52239" name="Text Box 22"/>
            <p:cNvSpPr txBox="1">
              <a:spLocks noChangeArrowheads="1"/>
            </p:cNvSpPr>
            <p:nvPr/>
          </p:nvSpPr>
          <p:spPr bwMode="auto">
            <a:xfrm>
              <a:off x="3792" y="1056"/>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2240" name="Text Box 23"/>
            <p:cNvSpPr txBox="1">
              <a:spLocks noChangeArrowheads="1"/>
            </p:cNvSpPr>
            <p:nvPr/>
          </p:nvSpPr>
          <p:spPr bwMode="auto">
            <a:xfrm>
              <a:off x="4272" y="1536"/>
              <a:ext cx="468" cy="256"/>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[4,2]</a:t>
              </a:r>
            </a:p>
          </p:txBody>
        </p:sp>
        <p:sp>
          <p:nvSpPr>
            <p:cNvPr id="52241" name="Text Box 24"/>
            <p:cNvSpPr txBox="1">
              <a:spLocks noChangeArrowheads="1"/>
            </p:cNvSpPr>
            <p:nvPr/>
          </p:nvSpPr>
          <p:spPr bwMode="auto">
            <a:xfrm>
              <a:off x="3792" y="1536"/>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52242" name="Text Box 25"/>
            <p:cNvSpPr txBox="1">
              <a:spLocks noChangeArrowheads="1"/>
            </p:cNvSpPr>
            <p:nvPr/>
          </p:nvSpPr>
          <p:spPr bwMode="auto">
            <a:xfrm>
              <a:off x="3312" y="1536"/>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2243" name="Line 26"/>
            <p:cNvSpPr>
              <a:spLocks noChangeShapeType="1"/>
            </p:cNvSpPr>
            <p:nvPr/>
          </p:nvSpPr>
          <p:spPr bwMode="auto">
            <a:xfrm flipH="1">
              <a:off x="3552" y="1296"/>
              <a:ext cx="48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2244" name="Line 27"/>
            <p:cNvSpPr>
              <a:spLocks noChangeShapeType="1"/>
            </p:cNvSpPr>
            <p:nvPr/>
          </p:nvSpPr>
          <p:spPr bwMode="auto">
            <a:xfrm>
              <a:off x="4032" y="1296"/>
              <a:ext cx="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2245" name="Line 28"/>
            <p:cNvSpPr>
              <a:spLocks noChangeShapeType="1"/>
            </p:cNvSpPr>
            <p:nvPr/>
          </p:nvSpPr>
          <p:spPr bwMode="auto">
            <a:xfrm>
              <a:off x="4032" y="1296"/>
              <a:ext cx="432"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2246" name="Text Box 29"/>
            <p:cNvSpPr txBox="1">
              <a:spLocks noChangeArrowheads="1"/>
            </p:cNvSpPr>
            <p:nvPr/>
          </p:nvSpPr>
          <p:spPr bwMode="auto">
            <a:xfrm>
              <a:off x="355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52247" name="Text Box 30"/>
            <p:cNvSpPr txBox="1">
              <a:spLocks noChangeArrowheads="1"/>
            </p:cNvSpPr>
            <p:nvPr/>
          </p:nvSpPr>
          <p:spPr bwMode="auto">
            <a:xfrm>
              <a:off x="307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2248" name="Text Box 31"/>
            <p:cNvSpPr txBox="1">
              <a:spLocks noChangeArrowheads="1"/>
            </p:cNvSpPr>
            <p:nvPr/>
          </p:nvSpPr>
          <p:spPr bwMode="auto">
            <a:xfrm>
              <a:off x="403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[4,1]</a:t>
              </a:r>
            </a:p>
          </p:txBody>
        </p:sp>
        <p:sp>
          <p:nvSpPr>
            <p:cNvPr id="52249" name="Text Box 32"/>
            <p:cNvSpPr txBox="1">
              <a:spLocks noChangeArrowheads="1"/>
            </p:cNvSpPr>
            <p:nvPr/>
          </p:nvSpPr>
          <p:spPr bwMode="auto">
            <a:xfrm>
              <a:off x="4512" y="2064"/>
              <a:ext cx="468" cy="256"/>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[4,2]</a:t>
              </a:r>
            </a:p>
          </p:txBody>
        </p:sp>
        <p:sp>
          <p:nvSpPr>
            <p:cNvPr id="52250" name="Text Box 33"/>
            <p:cNvSpPr txBox="1">
              <a:spLocks noChangeArrowheads="1"/>
            </p:cNvSpPr>
            <p:nvPr/>
          </p:nvSpPr>
          <p:spPr bwMode="auto">
            <a:xfrm>
              <a:off x="4992" y="2064"/>
              <a:ext cx="468" cy="256"/>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8000"/>
                  </a:solidFill>
                  <a:latin typeface="Tahoma" charset="0"/>
                </a:rPr>
                <a:t>[4,3]</a:t>
              </a:r>
            </a:p>
          </p:txBody>
        </p:sp>
        <p:sp>
          <p:nvSpPr>
            <p:cNvPr id="52251" name="Text Box 34"/>
            <p:cNvSpPr txBox="1">
              <a:spLocks noChangeArrowheads="1"/>
            </p:cNvSpPr>
            <p:nvPr/>
          </p:nvSpPr>
          <p:spPr bwMode="auto">
            <a:xfrm>
              <a:off x="259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[3,1]</a:t>
              </a:r>
            </a:p>
          </p:txBody>
        </p:sp>
        <p:sp>
          <p:nvSpPr>
            <p:cNvPr id="52252" name="Line 35"/>
            <p:cNvSpPr>
              <a:spLocks noChangeShapeType="1"/>
            </p:cNvSpPr>
            <p:nvPr/>
          </p:nvSpPr>
          <p:spPr bwMode="auto">
            <a:xfrm>
              <a:off x="3552" y="1776"/>
              <a:ext cx="24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2253" name="Line 36"/>
            <p:cNvSpPr>
              <a:spLocks noChangeShapeType="1"/>
            </p:cNvSpPr>
            <p:nvPr/>
          </p:nvSpPr>
          <p:spPr bwMode="auto">
            <a:xfrm flipH="1">
              <a:off x="2832" y="1776"/>
              <a:ext cx="72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2254" name="Line 37"/>
            <p:cNvSpPr>
              <a:spLocks noChangeShapeType="1"/>
            </p:cNvSpPr>
            <p:nvPr/>
          </p:nvSpPr>
          <p:spPr bwMode="auto">
            <a:xfrm>
              <a:off x="3552" y="1776"/>
              <a:ext cx="1152"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2255" name="Line 38"/>
            <p:cNvSpPr>
              <a:spLocks noChangeShapeType="1"/>
            </p:cNvSpPr>
            <p:nvPr/>
          </p:nvSpPr>
          <p:spPr bwMode="auto">
            <a:xfrm flipH="1">
              <a:off x="3792" y="1776"/>
              <a:ext cx="24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2256" name="Line 39"/>
            <p:cNvSpPr>
              <a:spLocks noChangeShapeType="1"/>
            </p:cNvSpPr>
            <p:nvPr/>
          </p:nvSpPr>
          <p:spPr bwMode="auto">
            <a:xfrm flipH="1">
              <a:off x="3360" y="1776"/>
              <a:ext cx="672"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2257" name="Line 40"/>
            <p:cNvSpPr>
              <a:spLocks noChangeShapeType="1"/>
            </p:cNvSpPr>
            <p:nvPr/>
          </p:nvSpPr>
          <p:spPr bwMode="auto">
            <a:xfrm>
              <a:off x="4032" y="1776"/>
              <a:ext cx="120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grpSp>
      <p:sp>
        <p:nvSpPr>
          <p:cNvPr id="52238" name="Rectangle 41"/>
          <p:cNvSpPr>
            <a:spLocks noChangeArrowheads="1"/>
          </p:cNvSpPr>
          <p:nvPr/>
        </p:nvSpPr>
        <p:spPr bwMode="auto">
          <a:xfrm>
            <a:off x="2438400" y="2651125"/>
            <a:ext cx="609600" cy="609600"/>
          </a:xfrm>
          <a:prstGeom prst="rect">
            <a:avLst/>
          </a:prstGeom>
          <a:solidFill>
            <a:srgbClr val="E0FFC1"/>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Utility of an Action Sequence</a:t>
            </a:r>
          </a:p>
        </p:txBody>
      </p:sp>
      <p:grpSp>
        <p:nvGrpSpPr>
          <p:cNvPr id="54274" name="Group 3"/>
          <p:cNvGrpSpPr>
            <a:grpSpLocks/>
          </p:cNvGrpSpPr>
          <p:nvPr/>
        </p:nvGrpSpPr>
        <p:grpSpPr bwMode="auto">
          <a:xfrm>
            <a:off x="1219200" y="2011363"/>
            <a:ext cx="2438400" cy="1828800"/>
            <a:chOff x="960" y="1152"/>
            <a:chExt cx="1536" cy="1152"/>
          </a:xfrm>
        </p:grpSpPr>
        <p:sp>
          <p:nvSpPr>
            <p:cNvPr id="54306"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307"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4308"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4309"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4310"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4311"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4312"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54275" name="Text Box 11"/>
          <p:cNvSpPr txBox="1">
            <a:spLocks noChangeArrowheads="1"/>
          </p:cNvSpPr>
          <p:nvPr/>
        </p:nvSpPr>
        <p:spPr bwMode="auto">
          <a:xfrm>
            <a:off x="3136900" y="2697163"/>
            <a:ext cx="4143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54276" name="Text Box 12"/>
          <p:cNvSpPr txBox="1">
            <a:spLocks noChangeArrowheads="1"/>
          </p:cNvSpPr>
          <p:nvPr/>
        </p:nvSpPr>
        <p:spPr bwMode="auto">
          <a:xfrm>
            <a:off x="3124200" y="2087563"/>
            <a:ext cx="508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54277" name="Text Box 13"/>
          <p:cNvSpPr txBox="1">
            <a:spLocks noChangeArrowheads="1"/>
          </p:cNvSpPr>
          <p:nvPr/>
        </p:nvSpPr>
        <p:spPr bwMode="auto">
          <a:xfrm>
            <a:off x="762000" y="4373563"/>
            <a:ext cx="7677150" cy="179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Consider the action sequence (U,R) from [3,2]</a:t>
            </a:r>
          </a:p>
          <a:p>
            <a:pPr eaLnBrk="1" hangingPunct="1">
              <a:buFontTx/>
              <a:buChar char="•"/>
            </a:pPr>
            <a:r>
              <a:rPr lang="en-US" sz="2000" i="0">
                <a:latin typeface="Tahoma" charset="0"/>
              </a:rPr>
              <a:t> A run produces one among 7 possible histories, each with some</a:t>
            </a:r>
            <a:br>
              <a:rPr lang="en-US" sz="2000" i="0">
                <a:latin typeface="Tahoma" charset="0"/>
              </a:rPr>
            </a:br>
            <a:r>
              <a:rPr lang="en-US" sz="2000" i="0">
                <a:latin typeface="Tahoma" charset="0"/>
              </a:rPr>
              <a:t>   probability</a:t>
            </a:r>
          </a:p>
          <a:p>
            <a:pPr eaLnBrk="1" hangingPunct="1">
              <a:buFontTx/>
              <a:buChar char="•"/>
            </a:pPr>
            <a:r>
              <a:rPr lang="en-US" sz="2000" i="0">
                <a:latin typeface="Tahoma" charset="0"/>
              </a:rPr>
              <a:t> The </a:t>
            </a:r>
            <a:r>
              <a:rPr lang="en-US" sz="2000" i="0">
                <a:solidFill>
                  <a:srgbClr val="2B51F3"/>
                </a:solidFill>
                <a:latin typeface="Tahoma" charset="0"/>
              </a:rPr>
              <a:t>utility of the sequence</a:t>
            </a:r>
            <a:r>
              <a:rPr lang="en-US" sz="2000" i="0">
                <a:latin typeface="Tahoma" charset="0"/>
              </a:rPr>
              <a:t> is the expected utility of the histories:</a:t>
            </a:r>
            <a:br>
              <a:rPr lang="en-US" sz="2000" i="0">
                <a:latin typeface="Tahoma" charset="0"/>
              </a:rPr>
            </a:br>
            <a:r>
              <a:rPr lang="en-US" sz="2000" i="0">
                <a:latin typeface="Tahoma" charset="0"/>
              </a:rPr>
              <a:t>                                    </a:t>
            </a:r>
            <a:r>
              <a:rPr lang="en-US" sz="3200" b="1" i="0">
                <a:latin typeface="Bradley Hand ITC" charset="0"/>
              </a:rPr>
              <a:t>U</a:t>
            </a:r>
            <a:r>
              <a:rPr lang="en-US" sz="2000" i="0">
                <a:latin typeface="Tahoma" charset="0"/>
              </a:rPr>
              <a:t> = </a:t>
            </a:r>
            <a:r>
              <a:rPr lang="en-US" sz="3200" i="0">
                <a:latin typeface="Symbol" charset="0"/>
              </a:rPr>
              <a:t>S</a:t>
            </a:r>
            <a:r>
              <a:rPr lang="en-US" i="0" baseline="-30000">
                <a:latin typeface="Tahoma" charset="0"/>
                <a:cs typeface="Times New Roman" charset="0"/>
              </a:rPr>
              <a:t>h</a:t>
            </a:r>
            <a:r>
              <a:rPr lang="en-US" sz="3200" b="1" i="0">
                <a:latin typeface="Bradley Hand ITC" charset="0"/>
              </a:rPr>
              <a:t>U</a:t>
            </a:r>
            <a:r>
              <a:rPr lang="en-US" i="0" baseline="-30000">
                <a:latin typeface="Tahoma" charset="0"/>
                <a:cs typeface="Times New Roman" charset="0"/>
              </a:rPr>
              <a:t>h</a:t>
            </a:r>
            <a:r>
              <a:rPr lang="en-US" sz="1600" i="0">
                <a:latin typeface="Tahoma" charset="0"/>
              </a:rPr>
              <a:t> </a:t>
            </a:r>
            <a:r>
              <a:rPr lang="en-US" sz="2800" b="1" i="0">
                <a:latin typeface="Tahoma" charset="0"/>
              </a:rPr>
              <a:t>P</a:t>
            </a:r>
            <a:r>
              <a:rPr lang="en-US" sz="2800" i="0">
                <a:latin typeface="Tahoma" charset="0"/>
              </a:rPr>
              <a:t>(h)</a:t>
            </a:r>
            <a:endParaRPr lang="en-US" sz="2800" i="0" baseline="-30000">
              <a:latin typeface="Tahoma" charset="0"/>
              <a:cs typeface="Times New Roman" charset="0"/>
            </a:endParaRPr>
          </a:p>
        </p:txBody>
      </p:sp>
      <p:sp>
        <p:nvSpPr>
          <p:cNvPr id="54278" name="Text Box 14"/>
          <p:cNvSpPr txBox="1">
            <a:spLocks noChangeArrowheads="1"/>
          </p:cNvSpPr>
          <p:nvPr/>
        </p:nvSpPr>
        <p:spPr bwMode="auto">
          <a:xfrm>
            <a:off x="838200" y="2773363"/>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4279" name="Text Box 15"/>
          <p:cNvSpPr txBox="1">
            <a:spLocks noChangeArrowheads="1"/>
          </p:cNvSpPr>
          <p:nvPr/>
        </p:nvSpPr>
        <p:spPr bwMode="auto">
          <a:xfrm>
            <a:off x="838200" y="2163763"/>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4280" name="Text Box 16"/>
          <p:cNvSpPr txBox="1">
            <a:spLocks noChangeArrowheads="1"/>
          </p:cNvSpPr>
          <p:nvPr/>
        </p:nvSpPr>
        <p:spPr bwMode="auto">
          <a:xfrm>
            <a:off x="838200" y="3306763"/>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54281" name="Text Box 17"/>
          <p:cNvSpPr txBox="1">
            <a:spLocks noChangeArrowheads="1"/>
          </p:cNvSpPr>
          <p:nvPr/>
        </p:nvSpPr>
        <p:spPr bwMode="auto">
          <a:xfrm>
            <a:off x="3200400" y="3840163"/>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54282" name="Text Box 18"/>
          <p:cNvSpPr txBox="1">
            <a:spLocks noChangeArrowheads="1"/>
          </p:cNvSpPr>
          <p:nvPr/>
        </p:nvSpPr>
        <p:spPr bwMode="auto">
          <a:xfrm>
            <a:off x="2590800" y="3840163"/>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4283" name="Text Box 19"/>
          <p:cNvSpPr txBox="1">
            <a:spLocks noChangeArrowheads="1"/>
          </p:cNvSpPr>
          <p:nvPr/>
        </p:nvSpPr>
        <p:spPr bwMode="auto">
          <a:xfrm>
            <a:off x="1981200" y="3840163"/>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4284" name="Text Box 20"/>
          <p:cNvSpPr txBox="1">
            <a:spLocks noChangeArrowheads="1"/>
          </p:cNvSpPr>
          <p:nvPr/>
        </p:nvSpPr>
        <p:spPr bwMode="auto">
          <a:xfrm>
            <a:off x="1371600" y="3840163"/>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nvGrpSpPr>
          <p:cNvPr id="54285" name="Group 21"/>
          <p:cNvGrpSpPr>
            <a:grpSpLocks/>
          </p:cNvGrpSpPr>
          <p:nvPr/>
        </p:nvGrpSpPr>
        <p:grpSpPr bwMode="auto">
          <a:xfrm>
            <a:off x="4114800" y="2011363"/>
            <a:ext cx="4552950" cy="2006600"/>
            <a:chOff x="2592" y="1056"/>
            <a:chExt cx="2868" cy="1264"/>
          </a:xfrm>
        </p:grpSpPr>
        <p:sp>
          <p:nvSpPr>
            <p:cNvPr id="54287" name="Text Box 22"/>
            <p:cNvSpPr txBox="1">
              <a:spLocks noChangeArrowheads="1"/>
            </p:cNvSpPr>
            <p:nvPr/>
          </p:nvSpPr>
          <p:spPr bwMode="auto">
            <a:xfrm>
              <a:off x="3792" y="1056"/>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4288" name="Text Box 23"/>
            <p:cNvSpPr txBox="1">
              <a:spLocks noChangeArrowheads="1"/>
            </p:cNvSpPr>
            <p:nvPr/>
          </p:nvSpPr>
          <p:spPr bwMode="auto">
            <a:xfrm>
              <a:off x="4272" y="1536"/>
              <a:ext cx="468" cy="256"/>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[4,2]</a:t>
              </a:r>
            </a:p>
          </p:txBody>
        </p:sp>
        <p:sp>
          <p:nvSpPr>
            <p:cNvPr id="54289" name="Text Box 24"/>
            <p:cNvSpPr txBox="1">
              <a:spLocks noChangeArrowheads="1"/>
            </p:cNvSpPr>
            <p:nvPr/>
          </p:nvSpPr>
          <p:spPr bwMode="auto">
            <a:xfrm>
              <a:off x="3792" y="1536"/>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54290" name="Text Box 25"/>
            <p:cNvSpPr txBox="1">
              <a:spLocks noChangeArrowheads="1"/>
            </p:cNvSpPr>
            <p:nvPr/>
          </p:nvSpPr>
          <p:spPr bwMode="auto">
            <a:xfrm>
              <a:off x="3312" y="1536"/>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4291" name="Line 26"/>
            <p:cNvSpPr>
              <a:spLocks noChangeShapeType="1"/>
            </p:cNvSpPr>
            <p:nvPr/>
          </p:nvSpPr>
          <p:spPr bwMode="auto">
            <a:xfrm flipH="1">
              <a:off x="3552" y="1296"/>
              <a:ext cx="48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4292" name="Line 27"/>
            <p:cNvSpPr>
              <a:spLocks noChangeShapeType="1"/>
            </p:cNvSpPr>
            <p:nvPr/>
          </p:nvSpPr>
          <p:spPr bwMode="auto">
            <a:xfrm>
              <a:off x="4032" y="1296"/>
              <a:ext cx="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4293" name="Line 28"/>
            <p:cNvSpPr>
              <a:spLocks noChangeShapeType="1"/>
            </p:cNvSpPr>
            <p:nvPr/>
          </p:nvSpPr>
          <p:spPr bwMode="auto">
            <a:xfrm>
              <a:off x="4032" y="1296"/>
              <a:ext cx="432"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4294" name="Text Box 29"/>
            <p:cNvSpPr txBox="1">
              <a:spLocks noChangeArrowheads="1"/>
            </p:cNvSpPr>
            <p:nvPr/>
          </p:nvSpPr>
          <p:spPr bwMode="auto">
            <a:xfrm>
              <a:off x="355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54295" name="Text Box 30"/>
            <p:cNvSpPr txBox="1">
              <a:spLocks noChangeArrowheads="1"/>
            </p:cNvSpPr>
            <p:nvPr/>
          </p:nvSpPr>
          <p:spPr bwMode="auto">
            <a:xfrm>
              <a:off x="307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4296" name="Text Box 31"/>
            <p:cNvSpPr txBox="1">
              <a:spLocks noChangeArrowheads="1"/>
            </p:cNvSpPr>
            <p:nvPr/>
          </p:nvSpPr>
          <p:spPr bwMode="auto">
            <a:xfrm>
              <a:off x="403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[4,1]</a:t>
              </a:r>
            </a:p>
          </p:txBody>
        </p:sp>
        <p:sp>
          <p:nvSpPr>
            <p:cNvPr id="54297" name="Text Box 32"/>
            <p:cNvSpPr txBox="1">
              <a:spLocks noChangeArrowheads="1"/>
            </p:cNvSpPr>
            <p:nvPr/>
          </p:nvSpPr>
          <p:spPr bwMode="auto">
            <a:xfrm>
              <a:off x="4512" y="2064"/>
              <a:ext cx="468" cy="256"/>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[4,2]</a:t>
              </a:r>
            </a:p>
          </p:txBody>
        </p:sp>
        <p:sp>
          <p:nvSpPr>
            <p:cNvPr id="54298" name="Text Box 33"/>
            <p:cNvSpPr txBox="1">
              <a:spLocks noChangeArrowheads="1"/>
            </p:cNvSpPr>
            <p:nvPr/>
          </p:nvSpPr>
          <p:spPr bwMode="auto">
            <a:xfrm>
              <a:off x="4992" y="2064"/>
              <a:ext cx="468" cy="256"/>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8000"/>
                  </a:solidFill>
                  <a:latin typeface="Tahoma" charset="0"/>
                </a:rPr>
                <a:t>[4,3]</a:t>
              </a:r>
            </a:p>
          </p:txBody>
        </p:sp>
        <p:sp>
          <p:nvSpPr>
            <p:cNvPr id="54299" name="Text Box 34"/>
            <p:cNvSpPr txBox="1">
              <a:spLocks noChangeArrowheads="1"/>
            </p:cNvSpPr>
            <p:nvPr/>
          </p:nvSpPr>
          <p:spPr bwMode="auto">
            <a:xfrm>
              <a:off x="259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[3,1]</a:t>
              </a:r>
            </a:p>
          </p:txBody>
        </p:sp>
        <p:sp>
          <p:nvSpPr>
            <p:cNvPr id="54300" name="Line 35"/>
            <p:cNvSpPr>
              <a:spLocks noChangeShapeType="1"/>
            </p:cNvSpPr>
            <p:nvPr/>
          </p:nvSpPr>
          <p:spPr bwMode="auto">
            <a:xfrm>
              <a:off x="3552" y="1776"/>
              <a:ext cx="24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4301" name="Line 36"/>
            <p:cNvSpPr>
              <a:spLocks noChangeShapeType="1"/>
            </p:cNvSpPr>
            <p:nvPr/>
          </p:nvSpPr>
          <p:spPr bwMode="auto">
            <a:xfrm flipH="1">
              <a:off x="2832" y="1776"/>
              <a:ext cx="72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4302" name="Line 37"/>
            <p:cNvSpPr>
              <a:spLocks noChangeShapeType="1"/>
            </p:cNvSpPr>
            <p:nvPr/>
          </p:nvSpPr>
          <p:spPr bwMode="auto">
            <a:xfrm>
              <a:off x="3552" y="1776"/>
              <a:ext cx="1152"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4303" name="Line 38"/>
            <p:cNvSpPr>
              <a:spLocks noChangeShapeType="1"/>
            </p:cNvSpPr>
            <p:nvPr/>
          </p:nvSpPr>
          <p:spPr bwMode="auto">
            <a:xfrm flipH="1">
              <a:off x="3792" y="1776"/>
              <a:ext cx="24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4304" name="Line 39"/>
            <p:cNvSpPr>
              <a:spLocks noChangeShapeType="1"/>
            </p:cNvSpPr>
            <p:nvPr/>
          </p:nvSpPr>
          <p:spPr bwMode="auto">
            <a:xfrm flipH="1">
              <a:off x="3360" y="1776"/>
              <a:ext cx="672"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4305" name="Line 40"/>
            <p:cNvSpPr>
              <a:spLocks noChangeShapeType="1"/>
            </p:cNvSpPr>
            <p:nvPr/>
          </p:nvSpPr>
          <p:spPr bwMode="auto">
            <a:xfrm>
              <a:off x="4032" y="1776"/>
              <a:ext cx="120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grpSp>
      <p:sp>
        <p:nvSpPr>
          <p:cNvPr id="54286" name="Rectangle 41"/>
          <p:cNvSpPr>
            <a:spLocks noChangeArrowheads="1"/>
          </p:cNvSpPr>
          <p:nvPr/>
        </p:nvSpPr>
        <p:spPr bwMode="auto">
          <a:xfrm>
            <a:off x="2438400" y="2620963"/>
            <a:ext cx="609600" cy="609600"/>
          </a:xfrm>
          <a:prstGeom prst="rect">
            <a:avLst/>
          </a:prstGeom>
          <a:solidFill>
            <a:srgbClr val="E0FFC1"/>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Optimal Action Sequence</a:t>
            </a:r>
          </a:p>
        </p:txBody>
      </p:sp>
      <p:grpSp>
        <p:nvGrpSpPr>
          <p:cNvPr id="56322" name="Group 3"/>
          <p:cNvGrpSpPr>
            <a:grpSpLocks/>
          </p:cNvGrpSpPr>
          <p:nvPr/>
        </p:nvGrpSpPr>
        <p:grpSpPr bwMode="auto">
          <a:xfrm>
            <a:off x="1219200" y="2041525"/>
            <a:ext cx="2438400" cy="1828800"/>
            <a:chOff x="960" y="1152"/>
            <a:chExt cx="1536" cy="1152"/>
          </a:xfrm>
        </p:grpSpPr>
        <p:sp>
          <p:nvSpPr>
            <p:cNvPr id="56354"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6355"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6356"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6357"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6358"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6359"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6360"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56323" name="Text Box 11"/>
          <p:cNvSpPr txBox="1">
            <a:spLocks noChangeArrowheads="1"/>
          </p:cNvSpPr>
          <p:nvPr/>
        </p:nvSpPr>
        <p:spPr bwMode="auto">
          <a:xfrm>
            <a:off x="3136900" y="2727325"/>
            <a:ext cx="4143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56324" name="Text Box 12"/>
          <p:cNvSpPr txBox="1">
            <a:spLocks noChangeArrowheads="1"/>
          </p:cNvSpPr>
          <p:nvPr/>
        </p:nvSpPr>
        <p:spPr bwMode="auto">
          <a:xfrm>
            <a:off x="3124200" y="2117725"/>
            <a:ext cx="508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56325" name="Text Box 13"/>
          <p:cNvSpPr txBox="1">
            <a:spLocks noChangeArrowheads="1"/>
          </p:cNvSpPr>
          <p:nvPr/>
        </p:nvSpPr>
        <p:spPr bwMode="auto">
          <a:xfrm>
            <a:off x="762000" y="4403725"/>
            <a:ext cx="7588250"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Consider the action sequence (U,R) from [3,2]</a:t>
            </a:r>
          </a:p>
          <a:p>
            <a:pPr eaLnBrk="1" hangingPunct="1">
              <a:buFontTx/>
              <a:buChar char="•"/>
            </a:pPr>
            <a:r>
              <a:rPr lang="en-US" sz="2000" i="0">
                <a:latin typeface="Tahoma" charset="0"/>
              </a:rPr>
              <a:t> A run produces one among 7 possible histories, each with some</a:t>
            </a:r>
            <a:br>
              <a:rPr lang="en-US" sz="2000" i="0">
                <a:latin typeface="Tahoma" charset="0"/>
              </a:rPr>
            </a:br>
            <a:r>
              <a:rPr lang="en-US" sz="2000" i="0">
                <a:latin typeface="Tahoma" charset="0"/>
              </a:rPr>
              <a:t>   probability</a:t>
            </a:r>
          </a:p>
          <a:p>
            <a:pPr eaLnBrk="1" hangingPunct="1">
              <a:buFontTx/>
              <a:buChar char="•"/>
            </a:pPr>
            <a:r>
              <a:rPr lang="en-US" sz="2000" i="0">
                <a:latin typeface="Tahoma" charset="0"/>
              </a:rPr>
              <a:t> The utility of the sequence is the expected utility of the histories</a:t>
            </a:r>
          </a:p>
          <a:p>
            <a:pPr eaLnBrk="1" hangingPunct="1">
              <a:buFontTx/>
              <a:buChar char="•"/>
            </a:pPr>
            <a:r>
              <a:rPr lang="en-US" sz="2000" i="0">
                <a:latin typeface="Tahoma" charset="0"/>
              </a:rPr>
              <a:t> The </a:t>
            </a:r>
            <a:r>
              <a:rPr lang="en-US" sz="2000" i="0">
                <a:solidFill>
                  <a:srgbClr val="2B51F3"/>
                </a:solidFill>
                <a:latin typeface="Tahoma" charset="0"/>
              </a:rPr>
              <a:t>optimal sequence</a:t>
            </a:r>
            <a:r>
              <a:rPr lang="en-US" sz="2000" i="0">
                <a:latin typeface="Tahoma" charset="0"/>
              </a:rPr>
              <a:t> is the one with maximal utility</a:t>
            </a:r>
            <a:endParaRPr lang="en-US" sz="2000" b="1" i="0">
              <a:solidFill>
                <a:srgbClr val="FF0000"/>
              </a:solidFill>
              <a:latin typeface="Tahoma" charset="0"/>
            </a:endParaRPr>
          </a:p>
        </p:txBody>
      </p:sp>
      <p:sp>
        <p:nvSpPr>
          <p:cNvPr id="56326" name="Text Box 14"/>
          <p:cNvSpPr txBox="1">
            <a:spLocks noChangeArrowheads="1"/>
          </p:cNvSpPr>
          <p:nvPr/>
        </p:nvSpPr>
        <p:spPr bwMode="auto">
          <a:xfrm>
            <a:off x="838200" y="28035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6327" name="Text Box 15"/>
          <p:cNvSpPr txBox="1">
            <a:spLocks noChangeArrowheads="1"/>
          </p:cNvSpPr>
          <p:nvPr/>
        </p:nvSpPr>
        <p:spPr bwMode="auto">
          <a:xfrm>
            <a:off x="838200" y="21939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6328" name="Text Box 16"/>
          <p:cNvSpPr txBox="1">
            <a:spLocks noChangeArrowheads="1"/>
          </p:cNvSpPr>
          <p:nvPr/>
        </p:nvSpPr>
        <p:spPr bwMode="auto">
          <a:xfrm>
            <a:off x="838200" y="33369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56329" name="Text Box 17"/>
          <p:cNvSpPr txBox="1">
            <a:spLocks noChangeArrowheads="1"/>
          </p:cNvSpPr>
          <p:nvPr/>
        </p:nvSpPr>
        <p:spPr bwMode="auto">
          <a:xfrm>
            <a:off x="32004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56330" name="Text Box 18"/>
          <p:cNvSpPr txBox="1">
            <a:spLocks noChangeArrowheads="1"/>
          </p:cNvSpPr>
          <p:nvPr/>
        </p:nvSpPr>
        <p:spPr bwMode="auto">
          <a:xfrm>
            <a:off x="25908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6331" name="Text Box 19"/>
          <p:cNvSpPr txBox="1">
            <a:spLocks noChangeArrowheads="1"/>
          </p:cNvSpPr>
          <p:nvPr/>
        </p:nvSpPr>
        <p:spPr bwMode="auto">
          <a:xfrm>
            <a:off x="19812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6332" name="Text Box 20"/>
          <p:cNvSpPr txBox="1">
            <a:spLocks noChangeArrowheads="1"/>
          </p:cNvSpPr>
          <p:nvPr/>
        </p:nvSpPr>
        <p:spPr bwMode="auto">
          <a:xfrm>
            <a:off x="13716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nvGrpSpPr>
          <p:cNvPr id="56333" name="Group 21"/>
          <p:cNvGrpSpPr>
            <a:grpSpLocks/>
          </p:cNvGrpSpPr>
          <p:nvPr/>
        </p:nvGrpSpPr>
        <p:grpSpPr bwMode="auto">
          <a:xfrm>
            <a:off x="4114800" y="2041525"/>
            <a:ext cx="4552950" cy="2006600"/>
            <a:chOff x="2592" y="1056"/>
            <a:chExt cx="2868" cy="1264"/>
          </a:xfrm>
        </p:grpSpPr>
        <p:sp>
          <p:nvSpPr>
            <p:cNvPr id="56335" name="Text Box 22"/>
            <p:cNvSpPr txBox="1">
              <a:spLocks noChangeArrowheads="1"/>
            </p:cNvSpPr>
            <p:nvPr/>
          </p:nvSpPr>
          <p:spPr bwMode="auto">
            <a:xfrm>
              <a:off x="3792" y="1056"/>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6336" name="Text Box 23"/>
            <p:cNvSpPr txBox="1">
              <a:spLocks noChangeArrowheads="1"/>
            </p:cNvSpPr>
            <p:nvPr/>
          </p:nvSpPr>
          <p:spPr bwMode="auto">
            <a:xfrm>
              <a:off x="4272" y="1536"/>
              <a:ext cx="468" cy="256"/>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[4,2]</a:t>
              </a:r>
            </a:p>
          </p:txBody>
        </p:sp>
        <p:sp>
          <p:nvSpPr>
            <p:cNvPr id="56337" name="Text Box 24"/>
            <p:cNvSpPr txBox="1">
              <a:spLocks noChangeArrowheads="1"/>
            </p:cNvSpPr>
            <p:nvPr/>
          </p:nvSpPr>
          <p:spPr bwMode="auto">
            <a:xfrm>
              <a:off x="3792" y="1536"/>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56338" name="Text Box 25"/>
            <p:cNvSpPr txBox="1">
              <a:spLocks noChangeArrowheads="1"/>
            </p:cNvSpPr>
            <p:nvPr/>
          </p:nvSpPr>
          <p:spPr bwMode="auto">
            <a:xfrm>
              <a:off x="3312" y="1536"/>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6339" name="Line 26"/>
            <p:cNvSpPr>
              <a:spLocks noChangeShapeType="1"/>
            </p:cNvSpPr>
            <p:nvPr/>
          </p:nvSpPr>
          <p:spPr bwMode="auto">
            <a:xfrm flipH="1">
              <a:off x="3552" y="1296"/>
              <a:ext cx="48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6340" name="Line 27"/>
            <p:cNvSpPr>
              <a:spLocks noChangeShapeType="1"/>
            </p:cNvSpPr>
            <p:nvPr/>
          </p:nvSpPr>
          <p:spPr bwMode="auto">
            <a:xfrm>
              <a:off x="4032" y="1296"/>
              <a:ext cx="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6341" name="Line 28"/>
            <p:cNvSpPr>
              <a:spLocks noChangeShapeType="1"/>
            </p:cNvSpPr>
            <p:nvPr/>
          </p:nvSpPr>
          <p:spPr bwMode="auto">
            <a:xfrm>
              <a:off x="4032" y="1296"/>
              <a:ext cx="432"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6342" name="Text Box 29"/>
            <p:cNvSpPr txBox="1">
              <a:spLocks noChangeArrowheads="1"/>
            </p:cNvSpPr>
            <p:nvPr/>
          </p:nvSpPr>
          <p:spPr bwMode="auto">
            <a:xfrm>
              <a:off x="355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56343" name="Text Box 30"/>
            <p:cNvSpPr txBox="1">
              <a:spLocks noChangeArrowheads="1"/>
            </p:cNvSpPr>
            <p:nvPr/>
          </p:nvSpPr>
          <p:spPr bwMode="auto">
            <a:xfrm>
              <a:off x="307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6344" name="Text Box 31"/>
            <p:cNvSpPr txBox="1">
              <a:spLocks noChangeArrowheads="1"/>
            </p:cNvSpPr>
            <p:nvPr/>
          </p:nvSpPr>
          <p:spPr bwMode="auto">
            <a:xfrm>
              <a:off x="403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[4,1]</a:t>
              </a:r>
            </a:p>
          </p:txBody>
        </p:sp>
        <p:sp>
          <p:nvSpPr>
            <p:cNvPr id="56345" name="Text Box 32"/>
            <p:cNvSpPr txBox="1">
              <a:spLocks noChangeArrowheads="1"/>
            </p:cNvSpPr>
            <p:nvPr/>
          </p:nvSpPr>
          <p:spPr bwMode="auto">
            <a:xfrm>
              <a:off x="4512" y="2064"/>
              <a:ext cx="468" cy="256"/>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[4,2]</a:t>
              </a:r>
            </a:p>
          </p:txBody>
        </p:sp>
        <p:sp>
          <p:nvSpPr>
            <p:cNvPr id="56346" name="Text Box 33"/>
            <p:cNvSpPr txBox="1">
              <a:spLocks noChangeArrowheads="1"/>
            </p:cNvSpPr>
            <p:nvPr/>
          </p:nvSpPr>
          <p:spPr bwMode="auto">
            <a:xfrm>
              <a:off x="4992" y="2064"/>
              <a:ext cx="468" cy="256"/>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8000"/>
                  </a:solidFill>
                  <a:latin typeface="Tahoma" charset="0"/>
                </a:rPr>
                <a:t>[4,3]</a:t>
              </a:r>
            </a:p>
          </p:txBody>
        </p:sp>
        <p:sp>
          <p:nvSpPr>
            <p:cNvPr id="56347" name="Text Box 34"/>
            <p:cNvSpPr txBox="1">
              <a:spLocks noChangeArrowheads="1"/>
            </p:cNvSpPr>
            <p:nvPr/>
          </p:nvSpPr>
          <p:spPr bwMode="auto">
            <a:xfrm>
              <a:off x="259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[3,1]</a:t>
              </a:r>
            </a:p>
          </p:txBody>
        </p:sp>
        <p:sp>
          <p:nvSpPr>
            <p:cNvPr id="56348" name="Line 35"/>
            <p:cNvSpPr>
              <a:spLocks noChangeShapeType="1"/>
            </p:cNvSpPr>
            <p:nvPr/>
          </p:nvSpPr>
          <p:spPr bwMode="auto">
            <a:xfrm>
              <a:off x="3552" y="1776"/>
              <a:ext cx="24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6349" name="Line 36"/>
            <p:cNvSpPr>
              <a:spLocks noChangeShapeType="1"/>
            </p:cNvSpPr>
            <p:nvPr/>
          </p:nvSpPr>
          <p:spPr bwMode="auto">
            <a:xfrm flipH="1">
              <a:off x="2832" y="1776"/>
              <a:ext cx="72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6350" name="Line 37"/>
            <p:cNvSpPr>
              <a:spLocks noChangeShapeType="1"/>
            </p:cNvSpPr>
            <p:nvPr/>
          </p:nvSpPr>
          <p:spPr bwMode="auto">
            <a:xfrm>
              <a:off x="3552" y="1776"/>
              <a:ext cx="1152"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6351" name="Line 38"/>
            <p:cNvSpPr>
              <a:spLocks noChangeShapeType="1"/>
            </p:cNvSpPr>
            <p:nvPr/>
          </p:nvSpPr>
          <p:spPr bwMode="auto">
            <a:xfrm flipH="1">
              <a:off x="3792" y="1776"/>
              <a:ext cx="24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6352" name="Line 39"/>
            <p:cNvSpPr>
              <a:spLocks noChangeShapeType="1"/>
            </p:cNvSpPr>
            <p:nvPr/>
          </p:nvSpPr>
          <p:spPr bwMode="auto">
            <a:xfrm flipH="1">
              <a:off x="3360" y="1776"/>
              <a:ext cx="672"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6353" name="Line 40"/>
            <p:cNvSpPr>
              <a:spLocks noChangeShapeType="1"/>
            </p:cNvSpPr>
            <p:nvPr/>
          </p:nvSpPr>
          <p:spPr bwMode="auto">
            <a:xfrm>
              <a:off x="4032" y="1776"/>
              <a:ext cx="120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grpSp>
      <p:sp>
        <p:nvSpPr>
          <p:cNvPr id="56334" name="Rectangle 41"/>
          <p:cNvSpPr>
            <a:spLocks noChangeArrowheads="1"/>
          </p:cNvSpPr>
          <p:nvPr/>
        </p:nvSpPr>
        <p:spPr bwMode="auto">
          <a:xfrm>
            <a:off x="2438400" y="2651125"/>
            <a:ext cx="609600" cy="609600"/>
          </a:xfrm>
          <a:prstGeom prst="rect">
            <a:avLst/>
          </a:prstGeom>
          <a:solidFill>
            <a:srgbClr val="E0FFC1"/>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atin typeface="Lucida Grande" charset="0"/>
                <a:ea typeface="ＭＳ Ｐゴシック" charset="0"/>
                <a:cs typeface="ＭＳ Ｐゴシック" charset="0"/>
              </a:rPr>
              <a:t>Decision Networks cont.</a:t>
            </a:r>
          </a:p>
        </p:txBody>
      </p:sp>
      <p:sp>
        <p:nvSpPr>
          <p:cNvPr id="72706" name="Rectangle 3"/>
          <p:cNvSpPr>
            <a:spLocks noGrp="1" noChangeArrowheads="1"/>
          </p:cNvSpPr>
          <p:nvPr>
            <p:ph type="body" idx="1"/>
          </p:nvPr>
        </p:nvSpPr>
        <p:spPr>
          <a:xfrm>
            <a:off x="1506538" y="1874838"/>
            <a:ext cx="7180262" cy="4525962"/>
          </a:xfrm>
        </p:spPr>
        <p:txBody>
          <a:bodyPr/>
          <a:lstStyle/>
          <a:p>
            <a:pPr eaLnBrk="1" hangingPunct="1"/>
            <a:r>
              <a:rPr lang="en-US" sz="2800">
                <a:latin typeface="Lucida Grande" charset="0"/>
                <a:ea typeface="ＭＳ Ｐゴシック" charset="0"/>
                <a:cs typeface="ＭＳ Ｐゴシック" charset="0"/>
              </a:rPr>
              <a:t>Chance nodes: random variables, as in BNs</a:t>
            </a:r>
          </a:p>
          <a:p>
            <a:pPr eaLnBrk="1" hangingPunct="1"/>
            <a:r>
              <a:rPr lang="en-US" sz="2800">
                <a:latin typeface="Lucida Grande" charset="0"/>
                <a:ea typeface="ＭＳ Ｐゴシック" charset="0"/>
                <a:cs typeface="ＭＳ Ｐゴシック" charset="0"/>
              </a:rPr>
              <a:t>Decision nodes: actions that decision maker can take</a:t>
            </a:r>
          </a:p>
          <a:p>
            <a:pPr eaLnBrk="1" hangingPunct="1"/>
            <a:r>
              <a:rPr lang="en-US" sz="2800">
                <a:latin typeface="Lucida Grande" charset="0"/>
                <a:ea typeface="ＭＳ Ｐゴシック" charset="0"/>
                <a:cs typeface="ＭＳ Ｐゴシック" charset="0"/>
              </a:rPr>
              <a:t>Utility/value nodes: the utility of the outcome state.  </a:t>
            </a:r>
          </a:p>
        </p:txBody>
      </p:sp>
      <p:sp>
        <p:nvSpPr>
          <p:cNvPr id="72707" name="Oval 4"/>
          <p:cNvSpPr>
            <a:spLocks noChangeArrowheads="1"/>
          </p:cNvSpPr>
          <p:nvPr/>
        </p:nvSpPr>
        <p:spPr bwMode="auto">
          <a:xfrm>
            <a:off x="838200" y="1981200"/>
            <a:ext cx="914400" cy="3810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72708" name="Rectangle 5"/>
          <p:cNvSpPr>
            <a:spLocks noChangeArrowheads="1"/>
          </p:cNvSpPr>
          <p:nvPr/>
        </p:nvSpPr>
        <p:spPr bwMode="auto">
          <a:xfrm>
            <a:off x="914400" y="2895600"/>
            <a:ext cx="762000" cy="381000"/>
          </a:xfrm>
          <a:prstGeom prst="rect">
            <a:avLst/>
          </a:prstGeom>
          <a:solidFill>
            <a:srgbClr val="FFCCFF"/>
          </a:solidFill>
          <a:ln w="9525">
            <a:solidFill>
              <a:schemeClr val="tx1"/>
            </a:solidFill>
            <a:miter lim="800000"/>
            <a:headEnd/>
            <a:tailEnd/>
          </a:ln>
        </p:spPr>
        <p:txBody>
          <a:bodyPr wrap="none" anchor="ctr"/>
          <a:lstStyle/>
          <a:p>
            <a:endParaRPr lang="en-US"/>
          </a:p>
        </p:txBody>
      </p:sp>
      <p:sp>
        <p:nvSpPr>
          <p:cNvPr id="72709" name="AutoShape 6"/>
          <p:cNvSpPr>
            <a:spLocks noChangeArrowheads="1"/>
          </p:cNvSpPr>
          <p:nvPr/>
        </p:nvSpPr>
        <p:spPr bwMode="auto">
          <a:xfrm>
            <a:off x="914400" y="3810000"/>
            <a:ext cx="838200" cy="533400"/>
          </a:xfrm>
          <a:prstGeom prst="flowChartDecision">
            <a:avLst/>
          </a:prstGeom>
          <a:solidFill>
            <a:srgbClr val="CCFF99"/>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00786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Optimal Action Sequence</a:t>
            </a:r>
          </a:p>
        </p:txBody>
      </p:sp>
      <p:grpSp>
        <p:nvGrpSpPr>
          <p:cNvPr id="58370" name="Group 3"/>
          <p:cNvGrpSpPr>
            <a:grpSpLocks/>
          </p:cNvGrpSpPr>
          <p:nvPr/>
        </p:nvGrpSpPr>
        <p:grpSpPr bwMode="auto">
          <a:xfrm>
            <a:off x="1219200" y="2041525"/>
            <a:ext cx="2438400" cy="1828800"/>
            <a:chOff x="960" y="1152"/>
            <a:chExt cx="1536" cy="1152"/>
          </a:xfrm>
        </p:grpSpPr>
        <p:sp>
          <p:nvSpPr>
            <p:cNvPr id="58405"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8406"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8407"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8408"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8409"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8410"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8411"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58371" name="Text Box 11"/>
          <p:cNvSpPr txBox="1">
            <a:spLocks noChangeArrowheads="1"/>
          </p:cNvSpPr>
          <p:nvPr/>
        </p:nvSpPr>
        <p:spPr bwMode="auto">
          <a:xfrm>
            <a:off x="3136900" y="2727325"/>
            <a:ext cx="4143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58372" name="Text Box 12"/>
          <p:cNvSpPr txBox="1">
            <a:spLocks noChangeArrowheads="1"/>
          </p:cNvSpPr>
          <p:nvPr/>
        </p:nvSpPr>
        <p:spPr bwMode="auto">
          <a:xfrm>
            <a:off x="3124200" y="2117725"/>
            <a:ext cx="508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58373" name="Text Box 13"/>
          <p:cNvSpPr txBox="1">
            <a:spLocks noChangeArrowheads="1"/>
          </p:cNvSpPr>
          <p:nvPr/>
        </p:nvSpPr>
        <p:spPr bwMode="auto">
          <a:xfrm>
            <a:off x="762000" y="4403725"/>
            <a:ext cx="7588250" cy="222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2000" i="0">
                <a:latin typeface="Tahoma" charset="0"/>
              </a:rPr>
              <a:t> Consider the action sequence (U,R) from [3,2]</a:t>
            </a:r>
          </a:p>
          <a:p>
            <a:pPr eaLnBrk="1" hangingPunct="1">
              <a:buFontTx/>
              <a:buChar char="•"/>
            </a:pPr>
            <a:r>
              <a:rPr lang="en-US" sz="2000" i="0">
                <a:latin typeface="Tahoma" charset="0"/>
              </a:rPr>
              <a:t> A run produces one among 7 possible histories, each with some</a:t>
            </a:r>
            <a:br>
              <a:rPr lang="en-US" sz="2000" i="0">
                <a:latin typeface="Tahoma" charset="0"/>
              </a:rPr>
            </a:br>
            <a:r>
              <a:rPr lang="en-US" sz="2000" i="0">
                <a:latin typeface="Tahoma" charset="0"/>
              </a:rPr>
              <a:t>   probability</a:t>
            </a:r>
          </a:p>
          <a:p>
            <a:pPr eaLnBrk="1" hangingPunct="1">
              <a:buFontTx/>
              <a:buChar char="•"/>
            </a:pPr>
            <a:r>
              <a:rPr lang="en-US" sz="2000" i="0">
                <a:latin typeface="Tahoma" charset="0"/>
              </a:rPr>
              <a:t> The utility of the sequence is the expected utility of the histories</a:t>
            </a:r>
          </a:p>
          <a:p>
            <a:pPr eaLnBrk="1" hangingPunct="1">
              <a:buFontTx/>
              <a:buChar char="•"/>
            </a:pPr>
            <a:r>
              <a:rPr lang="en-US" sz="2000" i="0">
                <a:latin typeface="Tahoma" charset="0"/>
              </a:rPr>
              <a:t> The </a:t>
            </a:r>
            <a:r>
              <a:rPr lang="en-US" sz="2000" i="0">
                <a:solidFill>
                  <a:srgbClr val="2B51F3"/>
                </a:solidFill>
                <a:latin typeface="Tahoma" charset="0"/>
              </a:rPr>
              <a:t>optimal sequence</a:t>
            </a:r>
            <a:r>
              <a:rPr lang="en-US" sz="2000" i="0">
                <a:latin typeface="Tahoma" charset="0"/>
              </a:rPr>
              <a:t> is the one with maximal utility</a:t>
            </a:r>
          </a:p>
          <a:p>
            <a:pPr eaLnBrk="1" hangingPunct="1">
              <a:buFontTx/>
              <a:buChar char="•"/>
            </a:pPr>
            <a:r>
              <a:rPr lang="en-US" sz="2000" i="0">
                <a:latin typeface="Tahoma" charset="0"/>
              </a:rPr>
              <a:t> </a:t>
            </a:r>
            <a:r>
              <a:rPr lang="en-US" sz="2000" b="1" i="0">
                <a:solidFill>
                  <a:srgbClr val="FF0000"/>
                </a:solidFill>
                <a:latin typeface="Tahoma" charset="0"/>
              </a:rPr>
              <a:t>But is the optimal action sequence what we want to </a:t>
            </a:r>
            <a:br>
              <a:rPr lang="en-US" sz="2000" b="1" i="0">
                <a:solidFill>
                  <a:srgbClr val="FF0000"/>
                </a:solidFill>
                <a:latin typeface="Tahoma" charset="0"/>
              </a:rPr>
            </a:br>
            <a:r>
              <a:rPr lang="en-US" sz="2000" b="1" i="0">
                <a:solidFill>
                  <a:srgbClr val="FF0000"/>
                </a:solidFill>
                <a:latin typeface="Tahoma" charset="0"/>
              </a:rPr>
              <a:t>  compute?</a:t>
            </a:r>
          </a:p>
        </p:txBody>
      </p:sp>
      <p:sp>
        <p:nvSpPr>
          <p:cNvPr id="58374" name="Text Box 14"/>
          <p:cNvSpPr txBox="1">
            <a:spLocks noChangeArrowheads="1"/>
          </p:cNvSpPr>
          <p:nvPr/>
        </p:nvSpPr>
        <p:spPr bwMode="auto">
          <a:xfrm>
            <a:off x="838200" y="28035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8375" name="Text Box 15"/>
          <p:cNvSpPr txBox="1">
            <a:spLocks noChangeArrowheads="1"/>
          </p:cNvSpPr>
          <p:nvPr/>
        </p:nvSpPr>
        <p:spPr bwMode="auto">
          <a:xfrm>
            <a:off x="838200" y="21939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8376" name="Text Box 16"/>
          <p:cNvSpPr txBox="1">
            <a:spLocks noChangeArrowheads="1"/>
          </p:cNvSpPr>
          <p:nvPr/>
        </p:nvSpPr>
        <p:spPr bwMode="auto">
          <a:xfrm>
            <a:off x="838200" y="33369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58377" name="Text Box 17"/>
          <p:cNvSpPr txBox="1">
            <a:spLocks noChangeArrowheads="1"/>
          </p:cNvSpPr>
          <p:nvPr/>
        </p:nvSpPr>
        <p:spPr bwMode="auto">
          <a:xfrm>
            <a:off x="32004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58378" name="Text Box 18"/>
          <p:cNvSpPr txBox="1">
            <a:spLocks noChangeArrowheads="1"/>
          </p:cNvSpPr>
          <p:nvPr/>
        </p:nvSpPr>
        <p:spPr bwMode="auto">
          <a:xfrm>
            <a:off x="25908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58379" name="Text Box 19"/>
          <p:cNvSpPr txBox="1">
            <a:spLocks noChangeArrowheads="1"/>
          </p:cNvSpPr>
          <p:nvPr/>
        </p:nvSpPr>
        <p:spPr bwMode="auto">
          <a:xfrm>
            <a:off x="19812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58380" name="Text Box 20"/>
          <p:cNvSpPr txBox="1">
            <a:spLocks noChangeArrowheads="1"/>
          </p:cNvSpPr>
          <p:nvPr/>
        </p:nvSpPr>
        <p:spPr bwMode="auto">
          <a:xfrm>
            <a:off x="1371600" y="38703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nvGrpSpPr>
          <p:cNvPr id="58381" name="Group 21"/>
          <p:cNvGrpSpPr>
            <a:grpSpLocks/>
          </p:cNvGrpSpPr>
          <p:nvPr/>
        </p:nvGrpSpPr>
        <p:grpSpPr bwMode="auto">
          <a:xfrm>
            <a:off x="4114800" y="2041525"/>
            <a:ext cx="4552950" cy="2006600"/>
            <a:chOff x="2592" y="1056"/>
            <a:chExt cx="2868" cy="1264"/>
          </a:xfrm>
        </p:grpSpPr>
        <p:sp>
          <p:nvSpPr>
            <p:cNvPr id="58386" name="Text Box 22"/>
            <p:cNvSpPr txBox="1">
              <a:spLocks noChangeArrowheads="1"/>
            </p:cNvSpPr>
            <p:nvPr/>
          </p:nvSpPr>
          <p:spPr bwMode="auto">
            <a:xfrm>
              <a:off x="3792" y="1056"/>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8387" name="Text Box 23"/>
            <p:cNvSpPr txBox="1">
              <a:spLocks noChangeArrowheads="1"/>
            </p:cNvSpPr>
            <p:nvPr/>
          </p:nvSpPr>
          <p:spPr bwMode="auto">
            <a:xfrm>
              <a:off x="4272" y="1536"/>
              <a:ext cx="468" cy="256"/>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[4,2]</a:t>
              </a:r>
            </a:p>
          </p:txBody>
        </p:sp>
        <p:sp>
          <p:nvSpPr>
            <p:cNvPr id="58388" name="Text Box 24"/>
            <p:cNvSpPr txBox="1">
              <a:spLocks noChangeArrowheads="1"/>
            </p:cNvSpPr>
            <p:nvPr/>
          </p:nvSpPr>
          <p:spPr bwMode="auto">
            <a:xfrm>
              <a:off x="3792" y="1536"/>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58389" name="Text Box 25"/>
            <p:cNvSpPr txBox="1">
              <a:spLocks noChangeArrowheads="1"/>
            </p:cNvSpPr>
            <p:nvPr/>
          </p:nvSpPr>
          <p:spPr bwMode="auto">
            <a:xfrm>
              <a:off x="3312" y="1536"/>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8390" name="Line 26"/>
            <p:cNvSpPr>
              <a:spLocks noChangeShapeType="1"/>
            </p:cNvSpPr>
            <p:nvPr/>
          </p:nvSpPr>
          <p:spPr bwMode="auto">
            <a:xfrm flipH="1">
              <a:off x="3552" y="1296"/>
              <a:ext cx="48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8391" name="Line 27"/>
            <p:cNvSpPr>
              <a:spLocks noChangeShapeType="1"/>
            </p:cNvSpPr>
            <p:nvPr/>
          </p:nvSpPr>
          <p:spPr bwMode="auto">
            <a:xfrm>
              <a:off x="4032" y="1296"/>
              <a:ext cx="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8392" name="Line 28"/>
            <p:cNvSpPr>
              <a:spLocks noChangeShapeType="1"/>
            </p:cNvSpPr>
            <p:nvPr/>
          </p:nvSpPr>
          <p:spPr bwMode="auto">
            <a:xfrm>
              <a:off x="4032" y="1296"/>
              <a:ext cx="432"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8393" name="Text Box 29"/>
            <p:cNvSpPr txBox="1">
              <a:spLocks noChangeArrowheads="1"/>
            </p:cNvSpPr>
            <p:nvPr/>
          </p:nvSpPr>
          <p:spPr bwMode="auto">
            <a:xfrm>
              <a:off x="355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[3,3]</a:t>
              </a:r>
            </a:p>
          </p:txBody>
        </p:sp>
        <p:sp>
          <p:nvSpPr>
            <p:cNvPr id="58394" name="Text Box 30"/>
            <p:cNvSpPr txBox="1">
              <a:spLocks noChangeArrowheads="1"/>
            </p:cNvSpPr>
            <p:nvPr/>
          </p:nvSpPr>
          <p:spPr bwMode="auto">
            <a:xfrm>
              <a:off x="307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[3,2]</a:t>
              </a:r>
            </a:p>
          </p:txBody>
        </p:sp>
        <p:sp>
          <p:nvSpPr>
            <p:cNvPr id="58395" name="Text Box 31"/>
            <p:cNvSpPr txBox="1">
              <a:spLocks noChangeArrowheads="1"/>
            </p:cNvSpPr>
            <p:nvPr/>
          </p:nvSpPr>
          <p:spPr bwMode="auto">
            <a:xfrm>
              <a:off x="403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[4,1]</a:t>
              </a:r>
            </a:p>
          </p:txBody>
        </p:sp>
        <p:sp>
          <p:nvSpPr>
            <p:cNvPr id="58396" name="Text Box 32"/>
            <p:cNvSpPr txBox="1">
              <a:spLocks noChangeArrowheads="1"/>
            </p:cNvSpPr>
            <p:nvPr/>
          </p:nvSpPr>
          <p:spPr bwMode="auto">
            <a:xfrm>
              <a:off x="4512" y="2064"/>
              <a:ext cx="468" cy="256"/>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[4,2]</a:t>
              </a:r>
            </a:p>
          </p:txBody>
        </p:sp>
        <p:sp>
          <p:nvSpPr>
            <p:cNvPr id="58397" name="Text Box 33"/>
            <p:cNvSpPr txBox="1">
              <a:spLocks noChangeArrowheads="1"/>
            </p:cNvSpPr>
            <p:nvPr/>
          </p:nvSpPr>
          <p:spPr bwMode="auto">
            <a:xfrm>
              <a:off x="4992" y="2064"/>
              <a:ext cx="468" cy="256"/>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8000"/>
                  </a:solidFill>
                  <a:latin typeface="Tahoma" charset="0"/>
                </a:rPr>
                <a:t>[4,3]</a:t>
              </a:r>
            </a:p>
          </p:txBody>
        </p:sp>
        <p:sp>
          <p:nvSpPr>
            <p:cNvPr id="58398" name="Text Box 34"/>
            <p:cNvSpPr txBox="1">
              <a:spLocks noChangeArrowheads="1"/>
            </p:cNvSpPr>
            <p:nvPr/>
          </p:nvSpPr>
          <p:spPr bwMode="auto">
            <a:xfrm>
              <a:off x="2592" y="2064"/>
              <a:ext cx="468" cy="2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[3,1]</a:t>
              </a:r>
            </a:p>
          </p:txBody>
        </p:sp>
        <p:sp>
          <p:nvSpPr>
            <p:cNvPr id="58399" name="Line 35"/>
            <p:cNvSpPr>
              <a:spLocks noChangeShapeType="1"/>
            </p:cNvSpPr>
            <p:nvPr/>
          </p:nvSpPr>
          <p:spPr bwMode="auto">
            <a:xfrm>
              <a:off x="3552" y="1776"/>
              <a:ext cx="24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8400" name="Line 36"/>
            <p:cNvSpPr>
              <a:spLocks noChangeShapeType="1"/>
            </p:cNvSpPr>
            <p:nvPr/>
          </p:nvSpPr>
          <p:spPr bwMode="auto">
            <a:xfrm flipH="1">
              <a:off x="2832" y="1776"/>
              <a:ext cx="72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8401" name="Line 37"/>
            <p:cNvSpPr>
              <a:spLocks noChangeShapeType="1"/>
            </p:cNvSpPr>
            <p:nvPr/>
          </p:nvSpPr>
          <p:spPr bwMode="auto">
            <a:xfrm>
              <a:off x="3552" y="1776"/>
              <a:ext cx="1152"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8402" name="Line 38"/>
            <p:cNvSpPr>
              <a:spLocks noChangeShapeType="1"/>
            </p:cNvSpPr>
            <p:nvPr/>
          </p:nvSpPr>
          <p:spPr bwMode="auto">
            <a:xfrm flipH="1">
              <a:off x="3792" y="1776"/>
              <a:ext cx="24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8403" name="Line 39"/>
            <p:cNvSpPr>
              <a:spLocks noChangeShapeType="1"/>
            </p:cNvSpPr>
            <p:nvPr/>
          </p:nvSpPr>
          <p:spPr bwMode="auto">
            <a:xfrm flipH="1">
              <a:off x="3360" y="1776"/>
              <a:ext cx="672"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58404" name="Line 40"/>
            <p:cNvSpPr>
              <a:spLocks noChangeShapeType="1"/>
            </p:cNvSpPr>
            <p:nvPr/>
          </p:nvSpPr>
          <p:spPr bwMode="auto">
            <a:xfrm>
              <a:off x="4032" y="1776"/>
              <a:ext cx="120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grpSp>
      <p:sp>
        <p:nvSpPr>
          <p:cNvPr id="58382" name="Rectangle 41"/>
          <p:cNvSpPr>
            <a:spLocks noChangeArrowheads="1"/>
          </p:cNvSpPr>
          <p:nvPr/>
        </p:nvSpPr>
        <p:spPr bwMode="auto">
          <a:xfrm>
            <a:off x="2438400" y="2651125"/>
            <a:ext cx="609600" cy="609600"/>
          </a:xfrm>
          <a:prstGeom prst="rect">
            <a:avLst/>
          </a:prstGeom>
          <a:solidFill>
            <a:srgbClr val="E0FFC1"/>
          </a:solidFill>
          <a:ln w="12700">
            <a:solidFill>
              <a:schemeClr val="tx1"/>
            </a:solidFill>
            <a:miter lim="800000"/>
            <a:headEnd/>
            <a:tailEnd/>
          </a:ln>
        </p:spPr>
        <p:txBody>
          <a:bodyPr wrap="none" anchor="ctr"/>
          <a:lstStyle/>
          <a:p>
            <a:endParaRPr lang="en-US"/>
          </a:p>
        </p:txBody>
      </p:sp>
      <p:grpSp>
        <p:nvGrpSpPr>
          <p:cNvPr id="4" name="Group 42"/>
          <p:cNvGrpSpPr>
            <a:grpSpLocks/>
          </p:cNvGrpSpPr>
          <p:nvPr/>
        </p:nvGrpSpPr>
        <p:grpSpPr bwMode="auto">
          <a:xfrm>
            <a:off x="2224088" y="4784725"/>
            <a:ext cx="5670550" cy="1676400"/>
            <a:chOff x="1401" y="2784"/>
            <a:chExt cx="3572" cy="1056"/>
          </a:xfrm>
        </p:grpSpPr>
        <p:sp>
          <p:nvSpPr>
            <p:cNvPr id="58384" name="Text Box 43"/>
            <p:cNvSpPr txBox="1">
              <a:spLocks noChangeArrowheads="1"/>
            </p:cNvSpPr>
            <p:nvPr/>
          </p:nvSpPr>
          <p:spPr bwMode="auto">
            <a:xfrm>
              <a:off x="1401" y="2784"/>
              <a:ext cx="3572" cy="294"/>
            </a:xfrm>
            <a:prstGeom prst="rect">
              <a:avLst/>
            </a:prstGeom>
            <a:solidFill>
              <a:srgbClr val="FFF5EB"/>
            </a:solidFill>
            <a:ln w="9525">
              <a:solidFill>
                <a:srgbClr val="FF0000"/>
              </a:solidFill>
              <a:miter lim="800000"/>
              <a:headEnd/>
              <a:tailEnd/>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en-US" i="0">
                  <a:solidFill>
                    <a:srgbClr val="FF0000"/>
                  </a:solidFill>
                  <a:latin typeface="Tahoma" charset="0"/>
                </a:rPr>
                <a:t>only if the sequence is executed blindly! </a:t>
              </a:r>
            </a:p>
          </p:txBody>
        </p:sp>
        <p:sp>
          <p:nvSpPr>
            <p:cNvPr id="58385" name="Line 44"/>
            <p:cNvSpPr>
              <a:spLocks noChangeShapeType="1"/>
            </p:cNvSpPr>
            <p:nvPr/>
          </p:nvSpPr>
          <p:spPr bwMode="auto">
            <a:xfrm flipV="1">
              <a:off x="1488" y="3312"/>
              <a:ext cx="1728" cy="528"/>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09800" y="1905000"/>
            <a:ext cx="5819775" cy="1295400"/>
            <a:chOff x="1392" y="1200"/>
            <a:chExt cx="3666" cy="816"/>
          </a:xfrm>
        </p:grpSpPr>
        <p:sp>
          <p:nvSpPr>
            <p:cNvPr id="60420" name="Oval 3"/>
            <p:cNvSpPr>
              <a:spLocks noChangeArrowheads="1"/>
            </p:cNvSpPr>
            <p:nvPr/>
          </p:nvSpPr>
          <p:spPr bwMode="auto">
            <a:xfrm>
              <a:off x="1392" y="1632"/>
              <a:ext cx="1632" cy="384"/>
            </a:xfrm>
            <a:prstGeom prst="ellipse">
              <a:avLst/>
            </a:prstGeom>
            <a:solidFill>
              <a:srgbClr val="E0FFC1"/>
            </a:solidFill>
            <a:ln w="9525">
              <a:solidFill>
                <a:srgbClr val="008000"/>
              </a:solidFill>
              <a:round/>
              <a:headEnd/>
              <a:tailEnd/>
            </a:ln>
          </p:spPr>
          <p:txBody>
            <a:bodyPr wrap="none" anchor="ctr"/>
            <a:lstStyle/>
            <a:p>
              <a:endParaRPr lang="en-US"/>
            </a:p>
          </p:txBody>
        </p:sp>
        <p:sp>
          <p:nvSpPr>
            <p:cNvPr id="60421" name="Line 4"/>
            <p:cNvSpPr>
              <a:spLocks noChangeShapeType="1"/>
            </p:cNvSpPr>
            <p:nvPr/>
          </p:nvSpPr>
          <p:spPr bwMode="auto">
            <a:xfrm flipV="1">
              <a:off x="2784" y="1392"/>
              <a:ext cx="864" cy="288"/>
            </a:xfrm>
            <a:prstGeom prst="line">
              <a:avLst/>
            </a:prstGeom>
            <a:noFill/>
            <a:ln w="9525">
              <a:solidFill>
                <a:srgbClr val="008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0422" name="Text Box 5"/>
            <p:cNvSpPr txBox="1">
              <a:spLocks noChangeArrowheads="1"/>
            </p:cNvSpPr>
            <p:nvPr/>
          </p:nvSpPr>
          <p:spPr bwMode="auto">
            <a:xfrm>
              <a:off x="3552" y="1200"/>
              <a:ext cx="150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en-US" i="0">
                  <a:solidFill>
                    <a:srgbClr val="008000"/>
                  </a:solidFill>
                  <a:latin typeface="Tahoma" charset="0"/>
                </a:rPr>
                <a:t>Accessible or</a:t>
              </a:r>
            </a:p>
            <a:p>
              <a:pPr algn="ctr" eaLnBrk="1" hangingPunct="1"/>
              <a:r>
                <a:rPr lang="en-US" i="0">
                  <a:solidFill>
                    <a:srgbClr val="008000"/>
                  </a:solidFill>
                  <a:latin typeface="Tahoma" charset="0"/>
                </a:rPr>
                <a:t>observable state</a:t>
              </a:r>
            </a:p>
          </p:txBody>
        </p:sp>
      </p:grpSp>
      <p:sp>
        <p:nvSpPr>
          <p:cNvPr id="60418" name="Text Box 6"/>
          <p:cNvSpPr txBox="1">
            <a:spLocks noChangeArrowheads="1"/>
          </p:cNvSpPr>
          <p:nvPr/>
        </p:nvSpPr>
        <p:spPr bwMode="auto">
          <a:xfrm>
            <a:off x="990600" y="1981200"/>
            <a:ext cx="5668963" cy="328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20000"/>
              </a:spcBef>
              <a:buClr>
                <a:schemeClr val="hlink"/>
              </a:buClr>
              <a:buSzPct val="110000"/>
              <a:buFont typeface="Wingdings" charset="0"/>
              <a:buNone/>
            </a:pPr>
            <a:r>
              <a:rPr lang="en-US" sz="3200" i="0">
                <a:latin typeface="Tahoma" charset="0"/>
              </a:rPr>
              <a:t>Repeat:</a:t>
            </a:r>
          </a:p>
          <a:p>
            <a:pPr eaLnBrk="1" hangingPunct="1">
              <a:spcBef>
                <a:spcPct val="20000"/>
              </a:spcBef>
              <a:buClr>
                <a:schemeClr val="hlink"/>
              </a:buClr>
              <a:buSzPct val="110000"/>
              <a:buFont typeface="Wingdings" charset="0"/>
              <a:buChar char="w"/>
            </a:pPr>
            <a:r>
              <a:rPr lang="en-US" sz="3200" i="0">
                <a:solidFill>
                  <a:srgbClr val="008000"/>
                </a:solidFill>
                <a:latin typeface="Tahoma" charset="0"/>
              </a:rPr>
              <a:t>s </a:t>
            </a:r>
            <a:r>
              <a:rPr lang="en-US" sz="3200" i="0">
                <a:latin typeface="Tahoma" charset="0"/>
                <a:sym typeface="Wingdings" charset="0"/>
              </a:rPr>
              <a:t> </a:t>
            </a:r>
            <a:r>
              <a:rPr lang="en-US" sz="3200" i="0">
                <a:latin typeface="Tahoma" charset="0"/>
              </a:rPr>
              <a:t>sensed state</a:t>
            </a:r>
          </a:p>
          <a:p>
            <a:pPr eaLnBrk="1" hangingPunct="1">
              <a:spcBef>
                <a:spcPct val="20000"/>
              </a:spcBef>
              <a:buClr>
                <a:schemeClr val="hlink"/>
              </a:buClr>
              <a:buSzPct val="110000"/>
              <a:buFont typeface="Wingdings" charset="0"/>
              <a:buChar char="w"/>
            </a:pPr>
            <a:r>
              <a:rPr lang="en-US" sz="3200" i="0">
                <a:latin typeface="Tahoma" charset="0"/>
              </a:rPr>
              <a:t>If </a:t>
            </a:r>
            <a:r>
              <a:rPr lang="en-US" sz="3200" i="0">
                <a:solidFill>
                  <a:srgbClr val="008000"/>
                </a:solidFill>
                <a:latin typeface="Tahoma" charset="0"/>
              </a:rPr>
              <a:t>s</a:t>
            </a:r>
            <a:r>
              <a:rPr lang="en-US" sz="3200" i="0">
                <a:latin typeface="Tahoma" charset="0"/>
              </a:rPr>
              <a:t> is terminal then exit</a:t>
            </a:r>
          </a:p>
          <a:p>
            <a:pPr eaLnBrk="1" hangingPunct="1">
              <a:spcBef>
                <a:spcPct val="20000"/>
              </a:spcBef>
              <a:buClr>
                <a:schemeClr val="hlink"/>
              </a:buClr>
              <a:buSzPct val="110000"/>
              <a:buFont typeface="Wingdings" charset="0"/>
              <a:buChar char="w"/>
            </a:pPr>
            <a:r>
              <a:rPr lang="en-US" sz="3200" i="0">
                <a:solidFill>
                  <a:srgbClr val="990000"/>
                </a:solidFill>
                <a:latin typeface="Tahoma" charset="0"/>
              </a:rPr>
              <a:t>a</a:t>
            </a:r>
            <a:r>
              <a:rPr lang="en-US" sz="3200" i="0">
                <a:latin typeface="Tahoma" charset="0"/>
              </a:rPr>
              <a:t> </a:t>
            </a:r>
            <a:r>
              <a:rPr lang="en-US" sz="3200" i="0">
                <a:latin typeface="Tahoma" charset="0"/>
                <a:sym typeface="Wingdings" charset="0"/>
              </a:rPr>
              <a:t></a:t>
            </a:r>
            <a:r>
              <a:rPr lang="en-US" sz="3200" i="0">
                <a:latin typeface="Tahoma" charset="0"/>
              </a:rPr>
              <a:t> choose action (given </a:t>
            </a:r>
            <a:r>
              <a:rPr lang="en-US" sz="3200" i="0">
                <a:solidFill>
                  <a:srgbClr val="008000"/>
                </a:solidFill>
                <a:latin typeface="Tahoma" charset="0"/>
              </a:rPr>
              <a:t>s</a:t>
            </a:r>
            <a:r>
              <a:rPr lang="en-US" sz="3200" i="0">
                <a:latin typeface="Tahoma" charset="0"/>
              </a:rPr>
              <a:t>)</a:t>
            </a:r>
            <a:endParaRPr lang="en-US" sz="3200" i="0">
              <a:solidFill>
                <a:srgbClr val="008000"/>
              </a:solidFill>
              <a:latin typeface="Tahoma" charset="0"/>
            </a:endParaRPr>
          </a:p>
          <a:p>
            <a:pPr eaLnBrk="1" hangingPunct="1">
              <a:spcBef>
                <a:spcPct val="20000"/>
              </a:spcBef>
              <a:buClr>
                <a:schemeClr val="hlink"/>
              </a:buClr>
              <a:buSzPct val="110000"/>
              <a:buFont typeface="Wingdings" charset="0"/>
              <a:buChar char="w"/>
            </a:pPr>
            <a:r>
              <a:rPr lang="en-US" sz="3200" i="0">
                <a:latin typeface="Tahoma" charset="0"/>
              </a:rPr>
              <a:t>Perform </a:t>
            </a:r>
            <a:r>
              <a:rPr lang="en-US" sz="3200" i="0">
                <a:solidFill>
                  <a:srgbClr val="990000"/>
                </a:solidFill>
                <a:latin typeface="Tahoma" charset="0"/>
              </a:rPr>
              <a:t>a</a:t>
            </a:r>
          </a:p>
          <a:p>
            <a:pPr eaLnBrk="1" hangingPunct="1"/>
            <a:endParaRPr lang="en-US" i="0">
              <a:latin typeface="Tahoma" charset="0"/>
            </a:endParaRPr>
          </a:p>
        </p:txBody>
      </p:sp>
      <p:sp>
        <p:nvSpPr>
          <p:cNvPr id="385031" name="Rectangle 7"/>
          <p:cNvSpPr>
            <a:spLocks noGrp="1" noChangeArrowheads="1"/>
          </p:cNvSpPr>
          <p:nvPr>
            <p:ph type="title"/>
          </p:nvPr>
        </p:nvSpPr>
        <p:spPr>
          <a:xfrm>
            <a:off x="381000" y="0"/>
            <a:ext cx="8153400" cy="1143000"/>
          </a:xfrm>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Reactive Agent Algorithm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Policy </a:t>
            </a:r>
            <a:r>
              <a:rPr lang="en-US" sz="2800">
                <a:effectLst>
                  <a:outerShdw blurRad="38100" dist="38100" dir="2700000" algn="tl">
                    <a:srgbClr val="DDDDDD"/>
                  </a:outerShdw>
                </a:effectLst>
                <a:latin typeface="Lucida Grande" charset="0"/>
                <a:ea typeface="ＭＳ Ｐゴシック" charset="0"/>
                <a:cs typeface="ＭＳ Ｐゴシック" charset="0"/>
              </a:rPr>
              <a:t>(Reactive/Closed-Loop Strategy)</a:t>
            </a:r>
          </a:p>
        </p:txBody>
      </p:sp>
      <p:sp>
        <p:nvSpPr>
          <p:cNvPr id="62466" name="Text Box 3"/>
          <p:cNvSpPr txBox="1">
            <a:spLocks noChangeArrowheads="1"/>
          </p:cNvSpPr>
          <p:nvPr/>
        </p:nvSpPr>
        <p:spPr bwMode="auto">
          <a:xfrm>
            <a:off x="838200" y="4495800"/>
            <a:ext cx="79375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i="0">
                <a:latin typeface="Tahoma" charset="0"/>
              </a:rPr>
              <a:t> A </a:t>
            </a:r>
            <a:r>
              <a:rPr lang="en-US" i="0">
                <a:solidFill>
                  <a:srgbClr val="990000"/>
                </a:solidFill>
                <a:latin typeface="Tahoma" charset="0"/>
              </a:rPr>
              <a:t>policy </a:t>
            </a:r>
            <a:r>
              <a:rPr lang="en-US" i="0">
                <a:solidFill>
                  <a:srgbClr val="990000"/>
                </a:solidFill>
                <a:latin typeface="Symbol" charset="0"/>
              </a:rPr>
              <a:t>P</a:t>
            </a:r>
            <a:r>
              <a:rPr lang="en-US" i="0">
                <a:latin typeface="Tahoma" charset="0"/>
              </a:rPr>
              <a:t> is a complete mapping from states to actions</a:t>
            </a:r>
          </a:p>
        </p:txBody>
      </p:sp>
      <p:grpSp>
        <p:nvGrpSpPr>
          <p:cNvPr id="62467" name="Group 4"/>
          <p:cNvGrpSpPr>
            <a:grpSpLocks/>
          </p:cNvGrpSpPr>
          <p:nvPr/>
        </p:nvGrpSpPr>
        <p:grpSpPr bwMode="auto">
          <a:xfrm>
            <a:off x="2971800" y="2057400"/>
            <a:ext cx="2819400" cy="2225675"/>
            <a:chOff x="1872" y="1056"/>
            <a:chExt cx="1776" cy="1402"/>
          </a:xfrm>
        </p:grpSpPr>
        <p:grpSp>
          <p:nvGrpSpPr>
            <p:cNvPr id="62468" name="Group 5"/>
            <p:cNvGrpSpPr>
              <a:grpSpLocks/>
            </p:cNvGrpSpPr>
            <p:nvPr/>
          </p:nvGrpSpPr>
          <p:grpSpPr bwMode="auto">
            <a:xfrm>
              <a:off x="2112" y="1056"/>
              <a:ext cx="1536" cy="1152"/>
              <a:chOff x="960" y="1152"/>
              <a:chExt cx="1536" cy="1152"/>
            </a:xfrm>
          </p:grpSpPr>
          <p:sp>
            <p:nvSpPr>
              <p:cNvPr id="62487" name="Rectangle 6"/>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2488" name="Line 7"/>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62489" name="Line 8"/>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62490" name="Line 9"/>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62491" name="Line 10"/>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62492" name="Line 11"/>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62493" name="Rectangle 12"/>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62469" name="Text Box 13"/>
            <p:cNvSpPr txBox="1">
              <a:spLocks noChangeArrowheads="1"/>
            </p:cNvSpPr>
            <p:nvPr/>
          </p:nvSpPr>
          <p:spPr bwMode="auto">
            <a:xfrm>
              <a:off x="3320" y="1488"/>
              <a:ext cx="26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62470" name="Text Box 14"/>
            <p:cNvSpPr txBox="1">
              <a:spLocks noChangeArrowheads="1"/>
            </p:cNvSpPr>
            <p:nvPr/>
          </p:nvSpPr>
          <p:spPr bwMode="auto">
            <a:xfrm>
              <a:off x="3312" y="1104"/>
              <a:ext cx="32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62471" name="Text Box 15"/>
            <p:cNvSpPr txBox="1">
              <a:spLocks noChangeArrowheads="1"/>
            </p:cNvSpPr>
            <p:nvPr/>
          </p:nvSpPr>
          <p:spPr bwMode="auto">
            <a:xfrm>
              <a:off x="1872" y="1536"/>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62472" name="Text Box 16"/>
            <p:cNvSpPr txBox="1">
              <a:spLocks noChangeArrowheads="1"/>
            </p:cNvSpPr>
            <p:nvPr/>
          </p:nvSpPr>
          <p:spPr bwMode="auto">
            <a:xfrm>
              <a:off x="1872" y="1152"/>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62473" name="Text Box 17"/>
            <p:cNvSpPr txBox="1">
              <a:spLocks noChangeArrowheads="1"/>
            </p:cNvSpPr>
            <p:nvPr/>
          </p:nvSpPr>
          <p:spPr bwMode="auto">
            <a:xfrm>
              <a:off x="1872" y="1872"/>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62474" name="Text Box 18"/>
            <p:cNvSpPr txBox="1">
              <a:spLocks noChangeArrowheads="1"/>
            </p:cNvSpPr>
            <p:nvPr/>
          </p:nvSpPr>
          <p:spPr bwMode="auto">
            <a:xfrm>
              <a:off x="3360"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62475" name="Text Box 19"/>
            <p:cNvSpPr txBox="1">
              <a:spLocks noChangeArrowheads="1"/>
            </p:cNvSpPr>
            <p:nvPr/>
          </p:nvSpPr>
          <p:spPr bwMode="auto">
            <a:xfrm>
              <a:off x="2976"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62476" name="Text Box 20"/>
            <p:cNvSpPr txBox="1">
              <a:spLocks noChangeArrowheads="1"/>
            </p:cNvSpPr>
            <p:nvPr/>
          </p:nvSpPr>
          <p:spPr bwMode="auto">
            <a:xfrm>
              <a:off x="2592"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62477" name="Text Box 21"/>
            <p:cNvSpPr txBox="1">
              <a:spLocks noChangeArrowheads="1"/>
            </p:cNvSpPr>
            <p:nvPr/>
          </p:nvSpPr>
          <p:spPr bwMode="auto">
            <a:xfrm>
              <a:off x="2208" y="2208"/>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62478" name="Line 22"/>
            <p:cNvSpPr>
              <a:spLocks noChangeShapeType="1"/>
            </p:cNvSpPr>
            <p:nvPr/>
          </p:nvSpPr>
          <p:spPr bwMode="auto">
            <a:xfrm>
              <a:off x="2208" y="124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2479" name="Line 23"/>
            <p:cNvSpPr>
              <a:spLocks noChangeShapeType="1"/>
            </p:cNvSpPr>
            <p:nvPr/>
          </p:nvSpPr>
          <p:spPr bwMode="auto">
            <a:xfrm>
              <a:off x="2592" y="124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2480" name="Line 24"/>
            <p:cNvSpPr>
              <a:spLocks noChangeShapeType="1"/>
            </p:cNvSpPr>
            <p:nvPr/>
          </p:nvSpPr>
          <p:spPr bwMode="auto">
            <a:xfrm>
              <a:off x="2976" y="124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2481" name="Line 25"/>
            <p:cNvSpPr>
              <a:spLocks noChangeShapeType="1"/>
            </p:cNvSpPr>
            <p:nvPr/>
          </p:nvSpPr>
          <p:spPr bwMode="auto">
            <a:xfrm rot="10800000">
              <a:off x="3312" y="2016"/>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2482" name="Line 26"/>
            <p:cNvSpPr>
              <a:spLocks noChangeShapeType="1"/>
            </p:cNvSpPr>
            <p:nvPr/>
          </p:nvSpPr>
          <p:spPr bwMode="auto">
            <a:xfrm rot="-5400000">
              <a:off x="2184" y="1992"/>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2483" name="Line 27"/>
            <p:cNvSpPr>
              <a:spLocks noChangeShapeType="1"/>
            </p:cNvSpPr>
            <p:nvPr/>
          </p:nvSpPr>
          <p:spPr bwMode="auto">
            <a:xfrm rot="-5400000">
              <a:off x="2952" y="160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2484" name="Line 28"/>
            <p:cNvSpPr>
              <a:spLocks noChangeShapeType="1"/>
            </p:cNvSpPr>
            <p:nvPr/>
          </p:nvSpPr>
          <p:spPr bwMode="auto">
            <a:xfrm rot="-5400000">
              <a:off x="2184" y="160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2485" name="Line 29"/>
            <p:cNvSpPr>
              <a:spLocks noChangeShapeType="1"/>
            </p:cNvSpPr>
            <p:nvPr/>
          </p:nvSpPr>
          <p:spPr bwMode="auto">
            <a:xfrm rot="10800000">
              <a:off x="2928" y="2016"/>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2486" name="Line 30"/>
            <p:cNvSpPr>
              <a:spLocks noChangeShapeType="1"/>
            </p:cNvSpPr>
            <p:nvPr/>
          </p:nvSpPr>
          <p:spPr bwMode="auto">
            <a:xfrm rot="10800000">
              <a:off x="2544" y="2016"/>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2"/>
          <p:cNvSpPr txBox="1">
            <a:spLocks noChangeArrowheads="1"/>
          </p:cNvSpPr>
          <p:nvPr/>
        </p:nvSpPr>
        <p:spPr bwMode="auto">
          <a:xfrm>
            <a:off x="990600" y="1981200"/>
            <a:ext cx="4922838" cy="328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20000"/>
              </a:spcBef>
              <a:buClr>
                <a:schemeClr val="hlink"/>
              </a:buClr>
              <a:buSzPct val="110000"/>
              <a:buFont typeface="Wingdings" charset="0"/>
              <a:buNone/>
            </a:pPr>
            <a:r>
              <a:rPr lang="en-US" sz="3200" i="0">
                <a:latin typeface="Tahoma" charset="0"/>
              </a:rPr>
              <a:t>Repeat:</a:t>
            </a:r>
          </a:p>
          <a:p>
            <a:pPr eaLnBrk="1" hangingPunct="1">
              <a:spcBef>
                <a:spcPct val="20000"/>
              </a:spcBef>
              <a:buClr>
                <a:schemeClr val="hlink"/>
              </a:buClr>
              <a:buSzPct val="110000"/>
              <a:buFont typeface="Wingdings" charset="0"/>
              <a:buChar char="w"/>
            </a:pPr>
            <a:r>
              <a:rPr lang="en-US" sz="3200" i="0">
                <a:solidFill>
                  <a:srgbClr val="008000"/>
                </a:solidFill>
                <a:latin typeface="Tahoma" charset="0"/>
              </a:rPr>
              <a:t>s </a:t>
            </a:r>
            <a:r>
              <a:rPr lang="en-US" sz="3200" i="0">
                <a:latin typeface="Tahoma" charset="0"/>
                <a:sym typeface="Wingdings" charset="0"/>
              </a:rPr>
              <a:t> </a:t>
            </a:r>
            <a:r>
              <a:rPr lang="en-US" sz="3200" i="0">
                <a:latin typeface="Tahoma" charset="0"/>
              </a:rPr>
              <a:t>sensed state</a:t>
            </a:r>
          </a:p>
          <a:p>
            <a:pPr eaLnBrk="1" hangingPunct="1">
              <a:spcBef>
                <a:spcPct val="20000"/>
              </a:spcBef>
              <a:buClr>
                <a:schemeClr val="hlink"/>
              </a:buClr>
              <a:buSzPct val="110000"/>
              <a:buFont typeface="Wingdings" charset="0"/>
              <a:buChar char="w"/>
            </a:pPr>
            <a:r>
              <a:rPr lang="en-US" sz="3200" i="0">
                <a:latin typeface="Tahoma" charset="0"/>
              </a:rPr>
              <a:t>If </a:t>
            </a:r>
            <a:r>
              <a:rPr lang="en-US" sz="3200" i="0">
                <a:solidFill>
                  <a:srgbClr val="008000"/>
                </a:solidFill>
                <a:latin typeface="Tahoma" charset="0"/>
              </a:rPr>
              <a:t>s</a:t>
            </a:r>
            <a:r>
              <a:rPr lang="en-US" sz="3200" i="0">
                <a:latin typeface="Tahoma" charset="0"/>
              </a:rPr>
              <a:t> is terminal then exit</a:t>
            </a:r>
          </a:p>
          <a:p>
            <a:pPr eaLnBrk="1" hangingPunct="1">
              <a:spcBef>
                <a:spcPct val="20000"/>
              </a:spcBef>
              <a:buClr>
                <a:schemeClr val="hlink"/>
              </a:buClr>
              <a:buSzPct val="110000"/>
              <a:buFont typeface="Wingdings" charset="0"/>
              <a:buChar char="w"/>
            </a:pPr>
            <a:r>
              <a:rPr lang="en-US" sz="3200" i="0">
                <a:solidFill>
                  <a:srgbClr val="990000"/>
                </a:solidFill>
                <a:latin typeface="Tahoma" charset="0"/>
              </a:rPr>
              <a:t>a</a:t>
            </a:r>
            <a:r>
              <a:rPr lang="en-US" sz="3200" i="0">
                <a:latin typeface="Tahoma" charset="0"/>
              </a:rPr>
              <a:t> </a:t>
            </a:r>
            <a:r>
              <a:rPr lang="en-US" sz="3200" i="0">
                <a:latin typeface="Tahoma" charset="0"/>
                <a:sym typeface="Wingdings" charset="0"/>
              </a:rPr>
              <a:t></a:t>
            </a:r>
            <a:r>
              <a:rPr lang="en-US" sz="3200" i="0">
                <a:latin typeface="Tahoma" charset="0"/>
              </a:rPr>
              <a:t> </a:t>
            </a:r>
            <a:r>
              <a:rPr lang="en-US" sz="3200" i="0">
                <a:latin typeface="Symbol" charset="0"/>
              </a:rPr>
              <a:t>P</a:t>
            </a:r>
            <a:r>
              <a:rPr lang="en-US" sz="3200" i="0">
                <a:latin typeface="Tahoma" charset="0"/>
              </a:rPr>
              <a:t>(</a:t>
            </a:r>
            <a:r>
              <a:rPr lang="en-US" sz="3200" i="0">
                <a:solidFill>
                  <a:srgbClr val="008000"/>
                </a:solidFill>
                <a:latin typeface="Tahoma" charset="0"/>
              </a:rPr>
              <a:t>s</a:t>
            </a:r>
            <a:r>
              <a:rPr lang="en-US" sz="3200" i="0">
                <a:latin typeface="Tahoma" charset="0"/>
              </a:rPr>
              <a:t>)</a:t>
            </a:r>
            <a:endParaRPr lang="en-US" sz="3200" i="0">
              <a:solidFill>
                <a:srgbClr val="008000"/>
              </a:solidFill>
              <a:latin typeface="Tahoma" charset="0"/>
            </a:endParaRPr>
          </a:p>
          <a:p>
            <a:pPr eaLnBrk="1" hangingPunct="1">
              <a:spcBef>
                <a:spcPct val="20000"/>
              </a:spcBef>
              <a:buClr>
                <a:schemeClr val="hlink"/>
              </a:buClr>
              <a:buSzPct val="110000"/>
              <a:buFont typeface="Wingdings" charset="0"/>
              <a:buChar char="w"/>
            </a:pPr>
            <a:r>
              <a:rPr lang="en-US" sz="3200" i="0">
                <a:latin typeface="Tahoma" charset="0"/>
              </a:rPr>
              <a:t>Perform </a:t>
            </a:r>
            <a:r>
              <a:rPr lang="en-US" sz="3200" i="0">
                <a:solidFill>
                  <a:srgbClr val="990000"/>
                </a:solidFill>
                <a:latin typeface="Tahoma" charset="0"/>
              </a:rPr>
              <a:t>a</a:t>
            </a:r>
          </a:p>
          <a:p>
            <a:pPr eaLnBrk="1" hangingPunct="1"/>
            <a:endParaRPr lang="en-US" i="0">
              <a:latin typeface="Tahoma" charset="0"/>
            </a:endParaRPr>
          </a:p>
        </p:txBody>
      </p:sp>
      <p:sp>
        <p:nvSpPr>
          <p:cNvPr id="387075" name="Rectangle 3"/>
          <p:cNvSpPr>
            <a:spLocks noGrp="1" noChangeArrowheads="1"/>
          </p:cNvSpPr>
          <p:nvPr>
            <p:ph type="title"/>
          </p:nvPr>
        </p:nvSpPr>
        <p:spPr>
          <a:xfrm>
            <a:off x="457200" y="0"/>
            <a:ext cx="8153400" cy="1143000"/>
          </a:xfrm>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Reactive Agent Algorithm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Optimal Policy</a:t>
            </a:r>
            <a:endParaRPr lang="en-US" sz="2800">
              <a:effectLst>
                <a:outerShdw blurRad="38100" dist="38100" dir="2700000" algn="tl">
                  <a:srgbClr val="DDDDDD"/>
                </a:outerShdw>
              </a:effectLst>
              <a:latin typeface="Lucida Grande" charset="0"/>
              <a:ea typeface="ＭＳ Ｐゴシック" charset="0"/>
              <a:cs typeface="ＭＳ Ｐゴシック" charset="0"/>
            </a:endParaRPr>
          </a:p>
        </p:txBody>
      </p:sp>
      <p:grpSp>
        <p:nvGrpSpPr>
          <p:cNvPr id="66562" name="Group 3"/>
          <p:cNvGrpSpPr>
            <a:grpSpLocks/>
          </p:cNvGrpSpPr>
          <p:nvPr/>
        </p:nvGrpSpPr>
        <p:grpSpPr bwMode="auto">
          <a:xfrm>
            <a:off x="3352800" y="2057400"/>
            <a:ext cx="2438400" cy="1828800"/>
            <a:chOff x="960" y="1152"/>
            <a:chExt cx="1536" cy="1152"/>
          </a:xfrm>
        </p:grpSpPr>
        <p:sp>
          <p:nvSpPr>
            <p:cNvPr id="66590"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6591"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66592"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66593"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66594"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66595"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66596"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66563" name="Text Box 11"/>
          <p:cNvSpPr txBox="1">
            <a:spLocks noChangeArrowheads="1"/>
          </p:cNvSpPr>
          <p:nvPr/>
        </p:nvSpPr>
        <p:spPr bwMode="auto">
          <a:xfrm>
            <a:off x="5270500" y="2743200"/>
            <a:ext cx="4143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66564" name="Text Box 12"/>
          <p:cNvSpPr txBox="1">
            <a:spLocks noChangeArrowheads="1"/>
          </p:cNvSpPr>
          <p:nvPr/>
        </p:nvSpPr>
        <p:spPr bwMode="auto">
          <a:xfrm>
            <a:off x="5257800" y="2133600"/>
            <a:ext cx="508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66565" name="Text Box 13"/>
          <p:cNvSpPr txBox="1">
            <a:spLocks noChangeArrowheads="1"/>
          </p:cNvSpPr>
          <p:nvPr/>
        </p:nvSpPr>
        <p:spPr bwMode="auto">
          <a:xfrm>
            <a:off x="838200" y="4495800"/>
            <a:ext cx="79375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i="0">
                <a:latin typeface="Tahoma" charset="0"/>
              </a:rPr>
              <a:t> A </a:t>
            </a:r>
            <a:r>
              <a:rPr lang="en-US" i="0">
                <a:solidFill>
                  <a:srgbClr val="990000"/>
                </a:solidFill>
                <a:latin typeface="Tahoma" charset="0"/>
              </a:rPr>
              <a:t>policy </a:t>
            </a:r>
            <a:r>
              <a:rPr lang="en-US" i="0">
                <a:solidFill>
                  <a:srgbClr val="990000"/>
                </a:solidFill>
                <a:latin typeface="Symbol" charset="0"/>
              </a:rPr>
              <a:t>P</a:t>
            </a:r>
            <a:r>
              <a:rPr lang="en-US" i="0">
                <a:latin typeface="Tahoma" charset="0"/>
              </a:rPr>
              <a:t> is a complete mapping from states to actions</a:t>
            </a:r>
          </a:p>
          <a:p>
            <a:pPr eaLnBrk="1" hangingPunct="1">
              <a:buFontTx/>
              <a:buChar char="•"/>
            </a:pPr>
            <a:r>
              <a:rPr lang="en-US" i="0">
                <a:latin typeface="Tahoma" charset="0"/>
              </a:rPr>
              <a:t> The </a:t>
            </a:r>
            <a:r>
              <a:rPr lang="en-US" i="0">
                <a:solidFill>
                  <a:srgbClr val="990000"/>
                </a:solidFill>
                <a:latin typeface="Tahoma" charset="0"/>
              </a:rPr>
              <a:t>optimal policy</a:t>
            </a:r>
            <a:r>
              <a:rPr lang="en-US" i="0">
                <a:latin typeface="Tahoma" charset="0"/>
              </a:rPr>
              <a:t> </a:t>
            </a:r>
            <a:r>
              <a:rPr lang="en-US" i="0">
                <a:solidFill>
                  <a:srgbClr val="990000"/>
                </a:solidFill>
                <a:latin typeface="Symbol" charset="0"/>
              </a:rPr>
              <a:t>P</a:t>
            </a:r>
            <a:r>
              <a:rPr lang="en-US" i="0">
                <a:solidFill>
                  <a:srgbClr val="990000"/>
                </a:solidFill>
                <a:latin typeface="Tahoma" charset="0"/>
              </a:rPr>
              <a:t>*</a:t>
            </a:r>
            <a:r>
              <a:rPr lang="en-US" i="0">
                <a:latin typeface="Tahoma" charset="0"/>
              </a:rPr>
              <a:t> is the one that always yields a </a:t>
            </a:r>
            <a:br>
              <a:rPr lang="en-US" i="0">
                <a:latin typeface="Tahoma" charset="0"/>
              </a:rPr>
            </a:br>
            <a:r>
              <a:rPr lang="en-US" i="0">
                <a:latin typeface="Tahoma" charset="0"/>
              </a:rPr>
              <a:t>   history (ending at a terminal state) with maximal </a:t>
            </a:r>
          </a:p>
          <a:p>
            <a:pPr eaLnBrk="1" hangingPunct="1"/>
            <a:r>
              <a:rPr lang="en-US" i="0">
                <a:latin typeface="Tahoma" charset="0"/>
              </a:rPr>
              <a:t>   expected utility</a:t>
            </a:r>
          </a:p>
        </p:txBody>
      </p:sp>
      <p:sp>
        <p:nvSpPr>
          <p:cNvPr id="66566" name="Text Box 14"/>
          <p:cNvSpPr txBox="1">
            <a:spLocks noChangeArrowheads="1"/>
          </p:cNvSpPr>
          <p:nvPr/>
        </p:nvSpPr>
        <p:spPr bwMode="auto">
          <a:xfrm>
            <a:off x="2971800" y="2819400"/>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66567" name="Text Box 15"/>
          <p:cNvSpPr txBox="1">
            <a:spLocks noChangeArrowheads="1"/>
          </p:cNvSpPr>
          <p:nvPr/>
        </p:nvSpPr>
        <p:spPr bwMode="auto">
          <a:xfrm>
            <a:off x="2971800" y="2209800"/>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66568" name="Text Box 16"/>
          <p:cNvSpPr txBox="1">
            <a:spLocks noChangeArrowheads="1"/>
          </p:cNvSpPr>
          <p:nvPr/>
        </p:nvSpPr>
        <p:spPr bwMode="auto">
          <a:xfrm>
            <a:off x="2971800" y="3352800"/>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66569" name="Text Box 17"/>
          <p:cNvSpPr txBox="1">
            <a:spLocks noChangeArrowheads="1"/>
          </p:cNvSpPr>
          <p:nvPr/>
        </p:nvSpPr>
        <p:spPr bwMode="auto">
          <a:xfrm>
            <a:off x="5334000" y="3886200"/>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66570" name="Text Box 18"/>
          <p:cNvSpPr txBox="1">
            <a:spLocks noChangeArrowheads="1"/>
          </p:cNvSpPr>
          <p:nvPr/>
        </p:nvSpPr>
        <p:spPr bwMode="auto">
          <a:xfrm>
            <a:off x="4724400" y="3886200"/>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66571" name="Text Box 19"/>
          <p:cNvSpPr txBox="1">
            <a:spLocks noChangeArrowheads="1"/>
          </p:cNvSpPr>
          <p:nvPr/>
        </p:nvSpPr>
        <p:spPr bwMode="auto">
          <a:xfrm>
            <a:off x="4114800" y="3886200"/>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66572" name="Text Box 20"/>
          <p:cNvSpPr txBox="1">
            <a:spLocks noChangeArrowheads="1"/>
          </p:cNvSpPr>
          <p:nvPr/>
        </p:nvSpPr>
        <p:spPr bwMode="auto">
          <a:xfrm>
            <a:off x="3505200" y="3886200"/>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66573" name="Line 21"/>
          <p:cNvSpPr>
            <a:spLocks noChangeShapeType="1"/>
          </p:cNvSpPr>
          <p:nvPr/>
        </p:nvSpPr>
        <p:spPr bwMode="auto">
          <a:xfrm>
            <a:off x="3505200" y="2362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6574" name="Line 22"/>
          <p:cNvSpPr>
            <a:spLocks noChangeShapeType="1"/>
          </p:cNvSpPr>
          <p:nvPr/>
        </p:nvSpPr>
        <p:spPr bwMode="auto">
          <a:xfrm>
            <a:off x="4114800" y="2362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6575" name="Line 23"/>
          <p:cNvSpPr>
            <a:spLocks noChangeShapeType="1"/>
          </p:cNvSpPr>
          <p:nvPr/>
        </p:nvSpPr>
        <p:spPr bwMode="auto">
          <a:xfrm>
            <a:off x="4724400" y="2362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6576" name="Line 24"/>
          <p:cNvSpPr>
            <a:spLocks noChangeShapeType="1"/>
          </p:cNvSpPr>
          <p:nvPr/>
        </p:nvSpPr>
        <p:spPr bwMode="auto">
          <a:xfrm rot="10800000">
            <a:off x="5257800" y="3581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6577" name="Line 25"/>
          <p:cNvSpPr>
            <a:spLocks noChangeShapeType="1"/>
          </p:cNvSpPr>
          <p:nvPr/>
        </p:nvSpPr>
        <p:spPr bwMode="auto">
          <a:xfrm rot="-5400000">
            <a:off x="3467100" y="35433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6578" name="Line 26"/>
          <p:cNvSpPr>
            <a:spLocks noChangeShapeType="1"/>
          </p:cNvSpPr>
          <p:nvPr/>
        </p:nvSpPr>
        <p:spPr bwMode="auto">
          <a:xfrm rot="-5400000">
            <a:off x="4686300" y="29337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6579" name="Line 27"/>
          <p:cNvSpPr>
            <a:spLocks noChangeShapeType="1"/>
          </p:cNvSpPr>
          <p:nvPr/>
        </p:nvSpPr>
        <p:spPr bwMode="auto">
          <a:xfrm rot="-5400000">
            <a:off x="3467100" y="29337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6580" name="Line 28"/>
          <p:cNvSpPr>
            <a:spLocks noChangeShapeType="1"/>
          </p:cNvSpPr>
          <p:nvPr/>
        </p:nvSpPr>
        <p:spPr bwMode="auto">
          <a:xfrm rot="10800000">
            <a:off x="4648200" y="3581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6581" name="Line 29"/>
          <p:cNvSpPr>
            <a:spLocks noChangeShapeType="1"/>
          </p:cNvSpPr>
          <p:nvPr/>
        </p:nvSpPr>
        <p:spPr bwMode="auto">
          <a:xfrm rot="10800000">
            <a:off x="4038600" y="3581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grpSp>
        <p:nvGrpSpPr>
          <p:cNvPr id="3" name="Group 30"/>
          <p:cNvGrpSpPr>
            <a:grpSpLocks/>
          </p:cNvGrpSpPr>
          <p:nvPr/>
        </p:nvGrpSpPr>
        <p:grpSpPr bwMode="auto">
          <a:xfrm>
            <a:off x="2133600" y="5257800"/>
            <a:ext cx="6400800" cy="1295400"/>
            <a:chOff x="1344" y="3072"/>
            <a:chExt cx="4032" cy="816"/>
          </a:xfrm>
        </p:grpSpPr>
        <p:grpSp>
          <p:nvGrpSpPr>
            <p:cNvPr id="66586" name="Group 31"/>
            <p:cNvGrpSpPr>
              <a:grpSpLocks/>
            </p:cNvGrpSpPr>
            <p:nvPr/>
          </p:nvGrpSpPr>
          <p:grpSpPr bwMode="auto">
            <a:xfrm>
              <a:off x="1344" y="3456"/>
              <a:ext cx="4032" cy="432"/>
              <a:chOff x="1344" y="3456"/>
              <a:chExt cx="4032" cy="432"/>
            </a:xfrm>
          </p:grpSpPr>
          <p:sp>
            <p:nvSpPr>
              <p:cNvPr id="66588" name="Oval 32"/>
              <p:cNvSpPr>
                <a:spLocks noChangeArrowheads="1"/>
              </p:cNvSpPr>
              <p:nvPr/>
            </p:nvSpPr>
            <p:spPr bwMode="auto">
              <a:xfrm>
                <a:off x="1344" y="3456"/>
                <a:ext cx="4032" cy="432"/>
              </a:xfrm>
              <a:prstGeom prst="ellipse">
                <a:avLst/>
              </a:prstGeom>
              <a:solidFill>
                <a:srgbClr val="FFD5D5"/>
              </a:solidFill>
              <a:ln w="28575">
                <a:solidFill>
                  <a:srgbClr val="FF0000"/>
                </a:solidFill>
                <a:round/>
                <a:headEnd/>
                <a:tailEnd/>
              </a:ln>
            </p:spPr>
            <p:txBody>
              <a:bodyPr wrap="none" anchor="ctr"/>
              <a:lstStyle/>
              <a:p>
                <a:endParaRPr lang="en-US"/>
              </a:p>
            </p:txBody>
          </p:sp>
          <p:sp>
            <p:nvSpPr>
              <p:cNvPr id="66589" name="Text Box 33"/>
              <p:cNvSpPr txBox="1">
                <a:spLocks noChangeArrowheads="1"/>
              </p:cNvSpPr>
              <p:nvPr/>
            </p:nvSpPr>
            <p:spPr bwMode="auto">
              <a:xfrm>
                <a:off x="1526" y="3525"/>
                <a:ext cx="367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FF0000"/>
                    </a:solidFill>
                    <a:latin typeface="Tahoma" charset="0"/>
                  </a:rPr>
                  <a:t>Makes sense because of Markov property</a:t>
                </a:r>
                <a:r>
                  <a:rPr lang="en-US" i="0">
                    <a:latin typeface="Tahoma" charset="0"/>
                  </a:rPr>
                  <a:t> </a:t>
                </a:r>
              </a:p>
            </p:txBody>
          </p:sp>
        </p:grpSp>
        <p:sp>
          <p:nvSpPr>
            <p:cNvPr id="66587" name="Line 34"/>
            <p:cNvSpPr>
              <a:spLocks noChangeShapeType="1"/>
            </p:cNvSpPr>
            <p:nvPr/>
          </p:nvSpPr>
          <p:spPr bwMode="auto">
            <a:xfrm>
              <a:off x="1728" y="3072"/>
              <a:ext cx="432" cy="432"/>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grpSp>
      <p:grpSp>
        <p:nvGrpSpPr>
          <p:cNvPr id="5" name="Group 35"/>
          <p:cNvGrpSpPr>
            <a:grpSpLocks/>
          </p:cNvGrpSpPr>
          <p:nvPr/>
        </p:nvGrpSpPr>
        <p:grpSpPr bwMode="auto">
          <a:xfrm>
            <a:off x="4267200" y="3657600"/>
            <a:ext cx="4608513" cy="1958975"/>
            <a:chOff x="2688" y="2064"/>
            <a:chExt cx="2903" cy="1234"/>
          </a:xfrm>
        </p:grpSpPr>
        <p:sp>
          <p:nvSpPr>
            <p:cNvPr id="66584" name="Text Box 36"/>
            <p:cNvSpPr txBox="1">
              <a:spLocks noChangeArrowheads="1"/>
            </p:cNvSpPr>
            <p:nvPr/>
          </p:nvSpPr>
          <p:spPr bwMode="auto">
            <a:xfrm>
              <a:off x="2688" y="2544"/>
              <a:ext cx="2903" cy="754"/>
            </a:xfrm>
            <a:prstGeom prst="rect">
              <a:avLst/>
            </a:prstGeom>
            <a:solidFill>
              <a:srgbClr val="E0FFC1"/>
            </a:solidFill>
            <a:ln w="9525">
              <a:solidFill>
                <a:srgbClr val="009900"/>
              </a:solidFill>
              <a:miter lim="800000"/>
              <a:headEnd/>
              <a:tailEnd/>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en-US" i="0">
                  <a:solidFill>
                    <a:srgbClr val="009900"/>
                  </a:solidFill>
                  <a:latin typeface="Tahoma" charset="0"/>
                </a:rPr>
                <a:t>Note that [3,2] is a “dangerous” </a:t>
              </a:r>
            </a:p>
            <a:p>
              <a:pPr algn="ctr" eaLnBrk="1" hangingPunct="1"/>
              <a:r>
                <a:rPr lang="en-US" i="0">
                  <a:solidFill>
                    <a:srgbClr val="009900"/>
                  </a:solidFill>
                  <a:latin typeface="Tahoma" charset="0"/>
                </a:rPr>
                <a:t>state that the optimal policy </a:t>
              </a:r>
            </a:p>
            <a:p>
              <a:pPr algn="ctr" eaLnBrk="1" hangingPunct="1"/>
              <a:r>
                <a:rPr lang="en-US" i="0">
                  <a:solidFill>
                    <a:srgbClr val="009900"/>
                  </a:solidFill>
                  <a:latin typeface="Tahoma" charset="0"/>
                </a:rPr>
                <a:t>tries to avoid</a:t>
              </a:r>
            </a:p>
          </p:txBody>
        </p:sp>
        <p:sp>
          <p:nvSpPr>
            <p:cNvPr id="66585" name="Line 37"/>
            <p:cNvSpPr>
              <a:spLocks noChangeShapeType="1"/>
            </p:cNvSpPr>
            <p:nvPr/>
          </p:nvSpPr>
          <p:spPr bwMode="auto">
            <a:xfrm flipH="1" flipV="1">
              <a:off x="3120" y="2064"/>
              <a:ext cx="1008" cy="480"/>
            </a:xfrm>
            <a:prstGeom prst="line">
              <a:avLst/>
            </a:prstGeom>
            <a:noFill/>
            <a:ln w="9525">
              <a:solidFill>
                <a:srgbClr val="009900"/>
              </a:solidFill>
              <a:round/>
              <a:headEnd/>
              <a:tailEnd type="arrow" w="med" len="med"/>
            </a:ln>
            <a:extLst>
              <a:ext uri="{909E8E84-426E-40dd-AFC4-6F175D3DCCD1}">
                <a14:hiddenFill xmlns:a14="http://schemas.microsoft.com/office/drawing/2010/main" xmlns="">
                  <a:noFill/>
                </a14:hiddenFill>
              </a:ext>
            </a:extLst>
          </p:spPr>
          <p:txBody>
            <a:bodyPr wrap="none"/>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Optimal Policy</a:t>
            </a:r>
            <a:endParaRPr lang="en-US" sz="2800">
              <a:effectLst>
                <a:outerShdw blurRad="38100" dist="38100" dir="2700000" algn="tl">
                  <a:srgbClr val="DDDDDD"/>
                </a:outerShdw>
              </a:effectLst>
              <a:latin typeface="Lucida Grande" charset="0"/>
              <a:ea typeface="ＭＳ Ｐゴシック" charset="0"/>
              <a:cs typeface="ＭＳ Ｐゴシック" charset="0"/>
            </a:endParaRPr>
          </a:p>
        </p:txBody>
      </p:sp>
      <p:grpSp>
        <p:nvGrpSpPr>
          <p:cNvPr id="68610" name="Group 3"/>
          <p:cNvGrpSpPr>
            <a:grpSpLocks/>
          </p:cNvGrpSpPr>
          <p:nvPr/>
        </p:nvGrpSpPr>
        <p:grpSpPr bwMode="auto">
          <a:xfrm>
            <a:off x="3352800" y="1982788"/>
            <a:ext cx="2438400" cy="1828800"/>
            <a:chOff x="960" y="1152"/>
            <a:chExt cx="1536" cy="1152"/>
          </a:xfrm>
        </p:grpSpPr>
        <p:sp>
          <p:nvSpPr>
            <p:cNvPr id="68636" name="Rectangle 4"/>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8637" name="Line 5"/>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68638" name="Line 6"/>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68639" name="Line 7"/>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68640" name="Line 8"/>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68641" name="Line 9"/>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68642" name="Rectangle 10"/>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68611" name="Text Box 11"/>
          <p:cNvSpPr txBox="1">
            <a:spLocks noChangeArrowheads="1"/>
          </p:cNvSpPr>
          <p:nvPr/>
        </p:nvSpPr>
        <p:spPr bwMode="auto">
          <a:xfrm>
            <a:off x="5270500" y="2668588"/>
            <a:ext cx="4143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68612" name="Text Box 12"/>
          <p:cNvSpPr txBox="1">
            <a:spLocks noChangeArrowheads="1"/>
          </p:cNvSpPr>
          <p:nvPr/>
        </p:nvSpPr>
        <p:spPr bwMode="auto">
          <a:xfrm>
            <a:off x="5257800" y="2058988"/>
            <a:ext cx="508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68613" name="Text Box 13"/>
          <p:cNvSpPr txBox="1">
            <a:spLocks noChangeArrowheads="1"/>
          </p:cNvSpPr>
          <p:nvPr/>
        </p:nvSpPr>
        <p:spPr bwMode="auto">
          <a:xfrm>
            <a:off x="838200" y="4421188"/>
            <a:ext cx="79375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i="0">
                <a:latin typeface="Tahoma" charset="0"/>
              </a:rPr>
              <a:t> A </a:t>
            </a:r>
            <a:r>
              <a:rPr lang="en-US" i="0">
                <a:solidFill>
                  <a:srgbClr val="990000"/>
                </a:solidFill>
                <a:latin typeface="Tahoma" charset="0"/>
              </a:rPr>
              <a:t>policy </a:t>
            </a:r>
            <a:r>
              <a:rPr lang="en-US" i="0">
                <a:solidFill>
                  <a:srgbClr val="990000"/>
                </a:solidFill>
                <a:latin typeface="Symbol" charset="0"/>
              </a:rPr>
              <a:t>P</a:t>
            </a:r>
            <a:r>
              <a:rPr lang="en-US" i="0">
                <a:latin typeface="Tahoma" charset="0"/>
              </a:rPr>
              <a:t> is a complete mapping from states to actions</a:t>
            </a:r>
          </a:p>
          <a:p>
            <a:pPr eaLnBrk="1" hangingPunct="1">
              <a:buFontTx/>
              <a:buChar char="•"/>
            </a:pPr>
            <a:r>
              <a:rPr lang="en-US" i="0">
                <a:latin typeface="Tahoma" charset="0"/>
              </a:rPr>
              <a:t> The </a:t>
            </a:r>
            <a:r>
              <a:rPr lang="en-US" i="0">
                <a:solidFill>
                  <a:srgbClr val="990000"/>
                </a:solidFill>
                <a:latin typeface="Tahoma" charset="0"/>
              </a:rPr>
              <a:t>optimal policy</a:t>
            </a:r>
            <a:r>
              <a:rPr lang="en-US" i="0">
                <a:latin typeface="Tahoma" charset="0"/>
              </a:rPr>
              <a:t> </a:t>
            </a:r>
            <a:r>
              <a:rPr lang="en-US" i="0">
                <a:solidFill>
                  <a:srgbClr val="990000"/>
                </a:solidFill>
                <a:latin typeface="Symbol" charset="0"/>
              </a:rPr>
              <a:t>P</a:t>
            </a:r>
            <a:r>
              <a:rPr lang="en-US" i="0">
                <a:solidFill>
                  <a:srgbClr val="990000"/>
                </a:solidFill>
                <a:latin typeface="Tahoma" charset="0"/>
              </a:rPr>
              <a:t>*</a:t>
            </a:r>
            <a:r>
              <a:rPr lang="en-US" i="0">
                <a:latin typeface="Tahoma" charset="0"/>
              </a:rPr>
              <a:t> is the one that always yields a </a:t>
            </a:r>
            <a:br>
              <a:rPr lang="en-US" i="0">
                <a:latin typeface="Tahoma" charset="0"/>
              </a:rPr>
            </a:br>
            <a:r>
              <a:rPr lang="en-US" i="0">
                <a:latin typeface="Tahoma" charset="0"/>
              </a:rPr>
              <a:t>   history with maximal expected utility</a:t>
            </a:r>
          </a:p>
        </p:txBody>
      </p:sp>
      <p:sp>
        <p:nvSpPr>
          <p:cNvPr id="68614" name="Text Box 14"/>
          <p:cNvSpPr txBox="1">
            <a:spLocks noChangeArrowheads="1"/>
          </p:cNvSpPr>
          <p:nvPr/>
        </p:nvSpPr>
        <p:spPr bwMode="auto">
          <a:xfrm>
            <a:off x="2971800" y="2744788"/>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68615" name="Text Box 15"/>
          <p:cNvSpPr txBox="1">
            <a:spLocks noChangeArrowheads="1"/>
          </p:cNvSpPr>
          <p:nvPr/>
        </p:nvSpPr>
        <p:spPr bwMode="auto">
          <a:xfrm>
            <a:off x="2971800" y="2135188"/>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68616" name="Text Box 16"/>
          <p:cNvSpPr txBox="1">
            <a:spLocks noChangeArrowheads="1"/>
          </p:cNvSpPr>
          <p:nvPr/>
        </p:nvSpPr>
        <p:spPr bwMode="auto">
          <a:xfrm>
            <a:off x="2971800" y="3278188"/>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68617" name="Text Box 17"/>
          <p:cNvSpPr txBox="1">
            <a:spLocks noChangeArrowheads="1"/>
          </p:cNvSpPr>
          <p:nvPr/>
        </p:nvSpPr>
        <p:spPr bwMode="auto">
          <a:xfrm>
            <a:off x="5334000" y="3811588"/>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68618" name="Text Box 18"/>
          <p:cNvSpPr txBox="1">
            <a:spLocks noChangeArrowheads="1"/>
          </p:cNvSpPr>
          <p:nvPr/>
        </p:nvSpPr>
        <p:spPr bwMode="auto">
          <a:xfrm>
            <a:off x="4724400" y="3811588"/>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68619" name="Text Box 19"/>
          <p:cNvSpPr txBox="1">
            <a:spLocks noChangeArrowheads="1"/>
          </p:cNvSpPr>
          <p:nvPr/>
        </p:nvSpPr>
        <p:spPr bwMode="auto">
          <a:xfrm>
            <a:off x="4114800" y="3811588"/>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68620" name="Text Box 20"/>
          <p:cNvSpPr txBox="1">
            <a:spLocks noChangeArrowheads="1"/>
          </p:cNvSpPr>
          <p:nvPr/>
        </p:nvSpPr>
        <p:spPr bwMode="auto">
          <a:xfrm>
            <a:off x="3505200" y="3811588"/>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68621" name="Line 21"/>
          <p:cNvSpPr>
            <a:spLocks noChangeShapeType="1"/>
          </p:cNvSpPr>
          <p:nvPr/>
        </p:nvSpPr>
        <p:spPr bwMode="auto">
          <a:xfrm>
            <a:off x="3505200" y="228758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8622" name="Line 22"/>
          <p:cNvSpPr>
            <a:spLocks noChangeShapeType="1"/>
          </p:cNvSpPr>
          <p:nvPr/>
        </p:nvSpPr>
        <p:spPr bwMode="auto">
          <a:xfrm>
            <a:off x="4114800" y="228758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8623" name="Line 23"/>
          <p:cNvSpPr>
            <a:spLocks noChangeShapeType="1"/>
          </p:cNvSpPr>
          <p:nvPr/>
        </p:nvSpPr>
        <p:spPr bwMode="auto">
          <a:xfrm>
            <a:off x="4724400" y="228758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8624" name="Line 24"/>
          <p:cNvSpPr>
            <a:spLocks noChangeShapeType="1"/>
          </p:cNvSpPr>
          <p:nvPr/>
        </p:nvSpPr>
        <p:spPr bwMode="auto">
          <a:xfrm rot="10800000">
            <a:off x="5257800" y="350678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8625" name="Line 25"/>
          <p:cNvSpPr>
            <a:spLocks noChangeShapeType="1"/>
          </p:cNvSpPr>
          <p:nvPr/>
        </p:nvSpPr>
        <p:spPr bwMode="auto">
          <a:xfrm rot="-5400000">
            <a:off x="3467100" y="346868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8626" name="Line 26"/>
          <p:cNvSpPr>
            <a:spLocks noChangeShapeType="1"/>
          </p:cNvSpPr>
          <p:nvPr/>
        </p:nvSpPr>
        <p:spPr bwMode="auto">
          <a:xfrm rot="-5400000">
            <a:off x="4686300" y="285908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8627" name="Line 27"/>
          <p:cNvSpPr>
            <a:spLocks noChangeShapeType="1"/>
          </p:cNvSpPr>
          <p:nvPr/>
        </p:nvSpPr>
        <p:spPr bwMode="auto">
          <a:xfrm rot="-5400000">
            <a:off x="3467100" y="285908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8628" name="Line 28"/>
          <p:cNvSpPr>
            <a:spLocks noChangeShapeType="1"/>
          </p:cNvSpPr>
          <p:nvPr/>
        </p:nvSpPr>
        <p:spPr bwMode="auto">
          <a:xfrm rot="10800000">
            <a:off x="4648200" y="3506788"/>
            <a:ext cx="381000"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68629" name="Line 29"/>
          <p:cNvSpPr>
            <a:spLocks noChangeShapeType="1"/>
          </p:cNvSpPr>
          <p:nvPr/>
        </p:nvSpPr>
        <p:spPr bwMode="auto">
          <a:xfrm rot="10800000">
            <a:off x="4038600" y="3506788"/>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grpSp>
        <p:nvGrpSpPr>
          <p:cNvPr id="3" name="Group 30"/>
          <p:cNvGrpSpPr>
            <a:grpSpLocks/>
          </p:cNvGrpSpPr>
          <p:nvPr/>
        </p:nvGrpSpPr>
        <p:grpSpPr bwMode="auto">
          <a:xfrm>
            <a:off x="3887788" y="4344988"/>
            <a:ext cx="4513262" cy="1676400"/>
            <a:chOff x="2449" y="2544"/>
            <a:chExt cx="2843" cy="1056"/>
          </a:xfrm>
        </p:grpSpPr>
        <p:sp>
          <p:nvSpPr>
            <p:cNvPr id="68634" name="Text Box 31"/>
            <p:cNvSpPr txBox="1">
              <a:spLocks noChangeArrowheads="1"/>
            </p:cNvSpPr>
            <p:nvPr/>
          </p:nvSpPr>
          <p:spPr bwMode="auto">
            <a:xfrm>
              <a:off x="2449" y="2544"/>
              <a:ext cx="2843" cy="524"/>
            </a:xfrm>
            <a:prstGeom prst="rect">
              <a:avLst/>
            </a:prstGeom>
            <a:solidFill>
              <a:srgbClr val="E0FFC1"/>
            </a:solidFill>
            <a:ln w="9525">
              <a:solidFill>
                <a:srgbClr val="009900"/>
              </a:solidFill>
              <a:miter lim="800000"/>
              <a:headEnd/>
              <a:tailEnd/>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en-US" i="0">
                  <a:solidFill>
                    <a:srgbClr val="009900"/>
                  </a:solidFill>
                  <a:latin typeface="Tahoma" charset="0"/>
                </a:rPr>
                <a:t>This problem is called a</a:t>
              </a:r>
            </a:p>
            <a:p>
              <a:pPr algn="ctr" eaLnBrk="1" hangingPunct="1"/>
              <a:r>
                <a:rPr lang="en-US" i="0">
                  <a:solidFill>
                    <a:srgbClr val="009900"/>
                  </a:solidFill>
                  <a:latin typeface="Tahoma" charset="0"/>
                </a:rPr>
                <a:t>Markov Decision Problem (MDP)</a:t>
              </a:r>
            </a:p>
          </p:txBody>
        </p:sp>
        <p:sp>
          <p:nvSpPr>
            <p:cNvPr id="68635" name="Line 32"/>
            <p:cNvSpPr>
              <a:spLocks noChangeShapeType="1"/>
            </p:cNvSpPr>
            <p:nvPr/>
          </p:nvSpPr>
          <p:spPr bwMode="auto">
            <a:xfrm flipV="1">
              <a:off x="3792" y="3072"/>
              <a:ext cx="0" cy="528"/>
            </a:xfrm>
            <a:prstGeom prst="line">
              <a:avLst/>
            </a:prstGeom>
            <a:noFill/>
            <a:ln w="28575">
              <a:solidFill>
                <a:srgbClr val="0099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grpSp>
      <p:grpSp>
        <p:nvGrpSpPr>
          <p:cNvPr id="68631" name="Group 33"/>
          <p:cNvGrpSpPr>
            <a:grpSpLocks/>
          </p:cNvGrpSpPr>
          <p:nvPr/>
        </p:nvGrpSpPr>
        <p:grpSpPr bwMode="auto">
          <a:xfrm>
            <a:off x="2895600" y="5183188"/>
            <a:ext cx="5356225" cy="1446212"/>
            <a:chOff x="1824" y="3072"/>
            <a:chExt cx="3374" cy="911"/>
          </a:xfrm>
        </p:grpSpPr>
        <p:sp>
          <p:nvSpPr>
            <p:cNvPr id="68632" name="Text Box 34"/>
            <p:cNvSpPr txBox="1">
              <a:spLocks noChangeArrowheads="1"/>
            </p:cNvSpPr>
            <p:nvPr/>
          </p:nvSpPr>
          <p:spPr bwMode="auto">
            <a:xfrm>
              <a:off x="2640" y="3600"/>
              <a:ext cx="2558" cy="383"/>
            </a:xfrm>
            <a:prstGeom prst="rect">
              <a:avLst/>
            </a:prstGeom>
            <a:solidFill>
              <a:srgbClr val="D1E8FF"/>
            </a:solidFill>
            <a:ln w="28575">
              <a:solidFill>
                <a:schemeClr val="tx1"/>
              </a:solidFill>
              <a:miter lim="800000"/>
              <a:headEnd/>
              <a:tailEnd/>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3200" i="0">
                  <a:solidFill>
                    <a:srgbClr val="2B51F3"/>
                  </a:solidFill>
                  <a:latin typeface="Tahoma" charset="0"/>
                </a:rPr>
                <a:t>How to compute </a:t>
              </a:r>
              <a:r>
                <a:rPr lang="en-US" sz="3200" b="1" i="0">
                  <a:solidFill>
                    <a:srgbClr val="2B51F3"/>
                  </a:solidFill>
                  <a:latin typeface="Symbol" charset="0"/>
                </a:rPr>
                <a:t>P</a:t>
              </a:r>
              <a:r>
                <a:rPr lang="en-US" sz="3200" b="1" i="0">
                  <a:solidFill>
                    <a:srgbClr val="2B51F3"/>
                  </a:solidFill>
                  <a:latin typeface="Tahoma" charset="0"/>
                </a:rPr>
                <a:t>*</a:t>
              </a:r>
              <a:r>
                <a:rPr lang="en-US" sz="3200" i="0">
                  <a:solidFill>
                    <a:srgbClr val="2B51F3"/>
                  </a:solidFill>
                  <a:latin typeface="Tahoma" charset="0"/>
                </a:rPr>
                <a:t>?</a:t>
              </a:r>
            </a:p>
          </p:txBody>
        </p:sp>
        <p:sp>
          <p:nvSpPr>
            <p:cNvPr id="68633" name="Line 35"/>
            <p:cNvSpPr>
              <a:spLocks noChangeShapeType="1"/>
            </p:cNvSpPr>
            <p:nvPr/>
          </p:nvSpPr>
          <p:spPr bwMode="auto">
            <a:xfrm>
              <a:off x="1824" y="3072"/>
              <a:ext cx="816" cy="72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pPr eaLnBrk="1" hangingPunct="1">
              <a:defRPr/>
            </a:pPr>
            <a:r>
              <a:rPr lang="en-US">
                <a:effectLst>
                  <a:outerShdw blurRad="38100" dist="38100" dir="2700000" algn="tl">
                    <a:srgbClr val="DDDDDD"/>
                  </a:outerShdw>
                </a:effectLst>
                <a:latin typeface="Lucida Grande" charset="0"/>
                <a:ea typeface="ＭＳ Ｐゴシック" charset="0"/>
                <a:cs typeface="ＭＳ Ｐゴシック" charset="0"/>
              </a:rPr>
              <a:t>Additive Utility</a:t>
            </a:r>
          </a:p>
        </p:txBody>
      </p:sp>
      <p:sp>
        <p:nvSpPr>
          <p:cNvPr id="70658" name="Rectangle 3"/>
          <p:cNvSpPr>
            <a:spLocks noGrp="1" noChangeArrowheads="1"/>
          </p:cNvSpPr>
          <p:nvPr>
            <p:ph type="body" idx="1"/>
          </p:nvPr>
        </p:nvSpPr>
        <p:spPr>
          <a:xfrm>
            <a:off x="457200" y="1874838"/>
            <a:ext cx="8229600" cy="2011362"/>
          </a:xfrm>
        </p:spPr>
        <p:txBody>
          <a:bodyPr/>
          <a:lstStyle/>
          <a:p>
            <a:pPr eaLnBrk="1" hangingPunct="1"/>
            <a:r>
              <a:rPr lang="en-US">
                <a:latin typeface="Lucida Grande" charset="0"/>
                <a:ea typeface="ＭＳ Ｐゴシック" charset="0"/>
                <a:cs typeface="ＭＳ Ｐゴシック" charset="0"/>
              </a:rPr>
              <a:t> History H = (s</a:t>
            </a:r>
            <a:r>
              <a:rPr lang="en-US" sz="2400" baseline="-30000">
                <a:latin typeface="Lucida Grande" charset="0"/>
                <a:ea typeface="ＭＳ Ｐゴシック" charset="0"/>
                <a:cs typeface="Times New Roman" charset="0"/>
              </a:rPr>
              <a:t>0</a:t>
            </a:r>
            <a:r>
              <a:rPr lang="en-US">
                <a:latin typeface="Lucida Grande" charset="0"/>
                <a:ea typeface="ＭＳ Ｐゴシック" charset="0"/>
                <a:cs typeface="ＭＳ Ｐゴシック" charset="0"/>
              </a:rPr>
              <a:t>,s</a:t>
            </a:r>
            <a:r>
              <a:rPr lang="en-US" sz="2400" baseline="-30000">
                <a:latin typeface="Lucida Grande" charset="0"/>
                <a:ea typeface="ＭＳ Ｐゴシック" charset="0"/>
                <a:cs typeface="Times New Roman" charset="0"/>
              </a:rPr>
              <a:t>1</a:t>
            </a:r>
            <a:r>
              <a:rPr lang="en-US">
                <a:latin typeface="Lucida Grande" charset="0"/>
                <a:ea typeface="ＭＳ Ｐゴシック" charset="0"/>
                <a:cs typeface="ＭＳ Ｐゴシック" charset="0"/>
              </a:rPr>
              <a:t>,…,s</a:t>
            </a:r>
            <a:r>
              <a:rPr lang="en-US" sz="2400" baseline="-30000">
                <a:latin typeface="Lucida Grande" charset="0"/>
                <a:ea typeface="ＭＳ Ｐゴシック" charset="0"/>
                <a:cs typeface="Times New Roman" charset="0"/>
              </a:rPr>
              <a:t>n</a:t>
            </a:r>
            <a:r>
              <a:rPr lang="en-US">
                <a:latin typeface="Lucida Grande" charset="0"/>
                <a:ea typeface="ＭＳ Ｐゴシック" charset="0"/>
                <a:cs typeface="ＭＳ Ｐゴシック" charset="0"/>
              </a:rPr>
              <a:t>)</a:t>
            </a:r>
          </a:p>
          <a:p>
            <a:pPr eaLnBrk="1" hangingPunct="1"/>
            <a:r>
              <a:rPr lang="en-US">
                <a:latin typeface="Lucida Grande" charset="0"/>
                <a:ea typeface="ＭＳ Ｐゴシック" charset="0"/>
                <a:cs typeface="ＭＳ Ｐゴシック" charset="0"/>
              </a:rPr>
              <a:t> The utility of H is </a:t>
            </a:r>
            <a:r>
              <a:rPr lang="en-US">
                <a:solidFill>
                  <a:srgbClr val="990000"/>
                </a:solidFill>
                <a:latin typeface="Lucida Grande" charset="0"/>
                <a:ea typeface="ＭＳ Ｐゴシック" charset="0"/>
                <a:cs typeface="ＭＳ Ｐゴシック" charset="0"/>
              </a:rPr>
              <a:t>additive</a:t>
            </a:r>
            <a:r>
              <a:rPr lang="en-US">
                <a:latin typeface="Lucida Grande" charset="0"/>
                <a:ea typeface="ＭＳ Ｐゴシック" charset="0"/>
                <a:cs typeface="ＭＳ Ｐゴシック" charset="0"/>
              </a:rPr>
              <a:t> iff: </a:t>
            </a:r>
            <a:br>
              <a:rPr lang="en-US">
                <a:latin typeface="Lucida Grande" charset="0"/>
                <a:ea typeface="ＭＳ Ｐゴシック" charset="0"/>
                <a:cs typeface="ＭＳ Ｐゴシック" charset="0"/>
              </a:rPr>
            </a:br>
            <a:r>
              <a:rPr lang="en-US">
                <a:latin typeface="Lucida Grande" charset="0"/>
                <a:ea typeface="ＭＳ Ｐゴシック" charset="0"/>
                <a:cs typeface="ＭＳ Ｐゴシック" charset="0"/>
              </a:rPr>
              <a:t>    </a:t>
            </a:r>
            <a:r>
              <a:rPr lang="en-US" sz="3600" b="1">
                <a:latin typeface="Bradley Hand ITC" charset="0"/>
                <a:ea typeface="ＭＳ Ｐゴシック" charset="0"/>
                <a:cs typeface="ＭＳ Ｐゴシック" charset="0"/>
              </a:rPr>
              <a:t>U</a:t>
            </a:r>
            <a:r>
              <a:rPr lang="en-US" sz="2400">
                <a:latin typeface="Lucida Grande" charset="0"/>
                <a:ea typeface="ＭＳ Ｐゴシック" charset="0"/>
                <a:cs typeface="ＭＳ Ｐゴシック" charset="0"/>
              </a:rPr>
              <a:t>(s</a:t>
            </a:r>
            <a:r>
              <a:rPr lang="en-US" sz="1800" baseline="-30000">
                <a:latin typeface="Lucida Grande" charset="0"/>
                <a:ea typeface="ＭＳ Ｐゴシック" charset="0"/>
                <a:cs typeface="Times New Roman" charset="0"/>
              </a:rPr>
              <a:t>0</a:t>
            </a:r>
            <a:r>
              <a:rPr lang="en-US" sz="2400">
                <a:latin typeface="Lucida Grande" charset="0"/>
                <a:ea typeface="ＭＳ Ｐゴシック" charset="0"/>
                <a:cs typeface="ＭＳ Ｐゴシック" charset="0"/>
              </a:rPr>
              <a:t>,s</a:t>
            </a:r>
            <a:r>
              <a:rPr lang="en-US" sz="1800" baseline="-30000">
                <a:latin typeface="Lucida Grande" charset="0"/>
                <a:ea typeface="ＭＳ Ｐゴシック" charset="0"/>
                <a:cs typeface="Times New Roman" charset="0"/>
              </a:rPr>
              <a:t>1</a:t>
            </a:r>
            <a:r>
              <a:rPr lang="en-US" sz="2400">
                <a:latin typeface="Lucida Grande" charset="0"/>
                <a:ea typeface="ＭＳ Ｐゴシック" charset="0"/>
                <a:cs typeface="ＭＳ Ｐゴシック" charset="0"/>
              </a:rPr>
              <a:t>,…,s</a:t>
            </a:r>
            <a:r>
              <a:rPr lang="en-US" sz="1800" baseline="-30000">
                <a:latin typeface="Lucida Grande" charset="0"/>
                <a:ea typeface="ＭＳ Ｐゴシック" charset="0"/>
                <a:cs typeface="Times New Roman" charset="0"/>
              </a:rPr>
              <a:t>n</a:t>
            </a:r>
            <a:r>
              <a:rPr lang="en-US" sz="2400">
                <a:latin typeface="Lucida Grande" charset="0"/>
                <a:ea typeface="ＭＳ Ｐゴシック" charset="0"/>
                <a:cs typeface="ＭＳ Ｐゴシック" charset="0"/>
              </a:rPr>
              <a:t>)</a:t>
            </a:r>
            <a:r>
              <a:rPr lang="en-US">
                <a:latin typeface="Lucida Grande" charset="0"/>
                <a:ea typeface="ＭＳ Ｐゴシック" charset="0"/>
                <a:cs typeface="ＭＳ Ｐゴシック" charset="0"/>
              </a:rPr>
              <a:t> = </a:t>
            </a:r>
            <a:r>
              <a:rPr lang="en-US" sz="3600" b="1">
                <a:solidFill>
                  <a:srgbClr val="2B51F3"/>
                </a:solidFill>
                <a:latin typeface="Bradley Hand ITC" charset="0"/>
                <a:ea typeface="ＭＳ Ｐゴシック" charset="0"/>
                <a:cs typeface="ＭＳ Ｐゴシック" charset="0"/>
              </a:rPr>
              <a:t>R</a:t>
            </a:r>
            <a:r>
              <a:rPr lang="en-US" sz="2400">
                <a:solidFill>
                  <a:srgbClr val="2B51F3"/>
                </a:solidFill>
                <a:latin typeface="Lucida Grande" charset="0"/>
                <a:ea typeface="ＭＳ Ｐゴシック" charset="0"/>
                <a:cs typeface="ＭＳ Ｐゴシック" charset="0"/>
              </a:rPr>
              <a:t>(0)</a:t>
            </a:r>
            <a:r>
              <a:rPr lang="en-US">
                <a:latin typeface="Lucida Grande" charset="0"/>
                <a:ea typeface="ＭＳ Ｐゴシック" charset="0"/>
                <a:cs typeface="ＭＳ Ｐゴシック" charset="0"/>
              </a:rPr>
              <a:t> + </a:t>
            </a:r>
            <a:r>
              <a:rPr lang="en-US" b="1">
                <a:latin typeface="Bradley Hand ITC" charset="0"/>
                <a:ea typeface="ＭＳ Ｐゴシック" charset="0"/>
                <a:cs typeface="ＭＳ Ｐゴシック" charset="0"/>
              </a:rPr>
              <a:t>U</a:t>
            </a:r>
            <a:r>
              <a:rPr lang="en-US" sz="2400">
                <a:latin typeface="Lucida Grande" charset="0"/>
                <a:ea typeface="ＭＳ Ｐゴシック" charset="0"/>
                <a:cs typeface="ＭＳ Ｐゴシック" charset="0"/>
              </a:rPr>
              <a:t>(s</a:t>
            </a:r>
            <a:r>
              <a:rPr lang="en-US" sz="1800" baseline="-30000">
                <a:latin typeface="Lucida Grande" charset="0"/>
                <a:ea typeface="ＭＳ Ｐゴシック" charset="0"/>
                <a:cs typeface="Times New Roman" charset="0"/>
              </a:rPr>
              <a:t>1</a:t>
            </a:r>
            <a:r>
              <a:rPr lang="en-US" sz="2400">
                <a:latin typeface="Lucida Grande" charset="0"/>
                <a:ea typeface="ＭＳ Ｐゴシック" charset="0"/>
                <a:cs typeface="ＭＳ Ｐゴシック" charset="0"/>
              </a:rPr>
              <a:t>,…,s</a:t>
            </a:r>
            <a:r>
              <a:rPr lang="en-US" sz="1800" baseline="-30000">
                <a:latin typeface="Lucida Grande" charset="0"/>
                <a:ea typeface="ＭＳ Ｐゴシック" charset="0"/>
                <a:cs typeface="Times New Roman" charset="0"/>
              </a:rPr>
              <a:t>n</a:t>
            </a:r>
            <a:r>
              <a:rPr lang="en-US" sz="2400">
                <a:latin typeface="Lucida Grande" charset="0"/>
                <a:ea typeface="ＭＳ Ｐゴシック" charset="0"/>
                <a:cs typeface="ＭＳ Ｐゴシック" charset="0"/>
              </a:rPr>
              <a:t>) = </a:t>
            </a:r>
            <a:r>
              <a:rPr lang="en-US" sz="3600">
                <a:solidFill>
                  <a:srgbClr val="2B51F3"/>
                </a:solidFill>
                <a:latin typeface="Symbol" charset="0"/>
                <a:ea typeface="ＭＳ Ｐゴシック" charset="0"/>
                <a:cs typeface="ＭＳ Ｐゴシック" charset="0"/>
              </a:rPr>
              <a:t>S </a:t>
            </a:r>
            <a:r>
              <a:rPr lang="en-US" sz="3600" b="1">
                <a:solidFill>
                  <a:srgbClr val="2B51F3"/>
                </a:solidFill>
                <a:latin typeface="Bradley Hand ITC" charset="0"/>
                <a:ea typeface="ＭＳ Ｐゴシック" charset="0"/>
                <a:cs typeface="ＭＳ Ｐゴシック" charset="0"/>
              </a:rPr>
              <a:t>R</a:t>
            </a:r>
            <a:r>
              <a:rPr lang="en-US" sz="2400">
                <a:solidFill>
                  <a:srgbClr val="2B51F3"/>
                </a:solidFill>
                <a:latin typeface="Lucida Grande" charset="0"/>
                <a:ea typeface="ＭＳ Ｐゴシック" charset="0"/>
                <a:cs typeface="ＭＳ Ｐゴシック" charset="0"/>
              </a:rPr>
              <a:t>(i)</a:t>
            </a:r>
            <a:r>
              <a:rPr lang="en-US">
                <a:solidFill>
                  <a:srgbClr val="2B51F3"/>
                </a:solidFill>
                <a:latin typeface="Lucida Grande" charset="0"/>
                <a:ea typeface="ＭＳ Ｐゴシック" charset="0"/>
                <a:cs typeface="ＭＳ Ｐゴシック" charset="0"/>
              </a:rPr>
              <a:t> </a:t>
            </a:r>
          </a:p>
        </p:txBody>
      </p:sp>
      <p:sp>
        <p:nvSpPr>
          <p:cNvPr id="70659" name="Text Box 4"/>
          <p:cNvSpPr txBox="1">
            <a:spLocks noChangeArrowheads="1"/>
          </p:cNvSpPr>
          <p:nvPr/>
        </p:nvSpPr>
        <p:spPr bwMode="auto">
          <a:xfrm>
            <a:off x="5486400" y="4724400"/>
            <a:ext cx="15367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3200" i="0">
                <a:solidFill>
                  <a:srgbClr val="2B51F3"/>
                </a:solidFill>
                <a:latin typeface="Tahoma" charset="0"/>
              </a:rPr>
              <a:t>Reward</a:t>
            </a:r>
          </a:p>
        </p:txBody>
      </p:sp>
      <p:sp>
        <p:nvSpPr>
          <p:cNvPr id="70660" name="Line 5"/>
          <p:cNvSpPr>
            <a:spLocks noChangeShapeType="1"/>
          </p:cNvSpPr>
          <p:nvPr/>
        </p:nvSpPr>
        <p:spPr bwMode="auto">
          <a:xfrm flipH="1" flipV="1">
            <a:off x="4800600" y="3581400"/>
            <a:ext cx="1371600" cy="1219200"/>
          </a:xfrm>
          <a:prstGeom prst="line">
            <a:avLst/>
          </a:prstGeom>
          <a:noFill/>
          <a:ln w="9525">
            <a:solidFill>
              <a:srgbClr val="2B51F3"/>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0661" name="Line 6"/>
          <p:cNvSpPr>
            <a:spLocks noChangeShapeType="1"/>
          </p:cNvSpPr>
          <p:nvPr/>
        </p:nvSpPr>
        <p:spPr bwMode="auto">
          <a:xfrm flipV="1">
            <a:off x="6172200" y="3581400"/>
            <a:ext cx="1371600" cy="1219200"/>
          </a:xfrm>
          <a:prstGeom prst="line">
            <a:avLst/>
          </a:prstGeom>
          <a:noFill/>
          <a:ln w="9525">
            <a:solidFill>
              <a:srgbClr val="2B51F3"/>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685800" y="1295400"/>
            <a:ext cx="7772400" cy="1143000"/>
          </a:xfrm>
        </p:spPr>
        <p:txBody>
          <a:bodyPr/>
          <a:lstStyle/>
          <a:p>
            <a:pPr eaLnBrk="1" hangingPunct="1"/>
            <a:r>
              <a:rPr lang="en-US" sz="3600" dirty="0">
                <a:latin typeface="Lucida Grande" charset="0"/>
                <a:ea typeface="ＭＳ Ｐゴシック" charset="0"/>
                <a:cs typeface="ＭＳ Ｐゴシック" charset="0"/>
              </a:rPr>
              <a:t>Web-Mining Agents</a:t>
            </a:r>
            <a:r>
              <a:rPr lang="en-US" dirty="0">
                <a:latin typeface="Lucida Grande" charset="0"/>
                <a:ea typeface="ＭＳ Ｐゴシック" charset="0"/>
                <a:cs typeface="ＭＳ Ｐゴシック" charset="0"/>
              </a:rPr>
              <a:t/>
            </a:r>
            <a:br>
              <a:rPr lang="en-US" dirty="0">
                <a:latin typeface="Lucida Grande" charset="0"/>
                <a:ea typeface="ＭＳ Ｐゴシック" charset="0"/>
                <a:cs typeface="ＭＳ Ｐゴシック" charset="0"/>
              </a:rPr>
            </a:br>
            <a:r>
              <a:rPr lang="en-US" dirty="0">
                <a:latin typeface="Lucida Grande" charset="0"/>
                <a:ea typeface="ＭＳ Ｐゴシック" charset="0"/>
                <a:cs typeface="ＭＳ Ｐゴシック" charset="0"/>
              </a:rPr>
              <a:t> </a:t>
            </a:r>
            <a:r>
              <a:rPr lang="de-DE" sz="3200" dirty="0" err="1">
                <a:latin typeface="Lucida Grande" charset="0"/>
                <a:ea typeface="ＭＳ Ｐゴシック" charset="0"/>
                <a:cs typeface="ＭＳ Ｐゴシック" charset="0"/>
              </a:rPr>
              <a:t>Agents</a:t>
            </a:r>
            <a:r>
              <a:rPr lang="de-DE" sz="3200" dirty="0">
                <a:latin typeface="Lucida Grande" charset="0"/>
                <a:ea typeface="ＭＳ Ｐゴシック" charset="0"/>
                <a:cs typeface="ＭＳ Ｐゴシック" charset="0"/>
              </a:rPr>
              <a:t> </a:t>
            </a:r>
            <a:r>
              <a:rPr lang="de-DE" sz="3200" dirty="0" err="1">
                <a:latin typeface="Lucida Grande" charset="0"/>
                <a:ea typeface="ＭＳ Ｐゴシック" charset="0"/>
                <a:cs typeface="ＭＳ Ｐゴシック" charset="0"/>
              </a:rPr>
              <a:t>and</a:t>
            </a:r>
            <a:r>
              <a:rPr lang="de-DE" sz="3200" dirty="0">
                <a:latin typeface="Lucida Grande" charset="0"/>
                <a:ea typeface="ＭＳ Ｐゴシック" charset="0"/>
                <a:cs typeface="ＭＳ Ｐゴシック" charset="0"/>
              </a:rPr>
              <a:t> Rational </a:t>
            </a:r>
            <a:r>
              <a:rPr lang="de-DE" sz="3200" dirty="0" err="1">
                <a:latin typeface="Lucida Grande" charset="0"/>
                <a:ea typeface="ＭＳ Ｐゴシック" charset="0"/>
                <a:cs typeface="ＭＳ Ｐゴシック" charset="0"/>
              </a:rPr>
              <a:t>Behavior</a:t>
            </a:r>
            <a:r>
              <a:rPr lang="de-DE" sz="3200" dirty="0">
                <a:latin typeface="Lucida Grande" charset="0"/>
                <a:ea typeface="ＭＳ Ｐゴシック" charset="0"/>
                <a:cs typeface="ＭＳ Ｐゴシック" charset="0"/>
              </a:rPr>
              <a:t/>
            </a:r>
            <a:br>
              <a:rPr lang="de-DE" sz="3200" dirty="0">
                <a:latin typeface="Lucida Grande" charset="0"/>
                <a:ea typeface="ＭＳ Ｐゴシック" charset="0"/>
                <a:cs typeface="ＭＳ Ｐゴシック" charset="0"/>
              </a:rPr>
            </a:br>
            <a:r>
              <a:rPr lang="de-DE" sz="2400" dirty="0" err="1">
                <a:latin typeface="Lucida Grande" charset="0"/>
                <a:ea typeface="ＭＳ Ｐゴシック" charset="0"/>
                <a:cs typeface="ＭＳ Ｐゴシック" charset="0"/>
              </a:rPr>
              <a:t>Decision</a:t>
            </a:r>
            <a:r>
              <a:rPr lang="de-DE" sz="2400" dirty="0">
                <a:latin typeface="Lucida Grande" charset="0"/>
                <a:ea typeface="ＭＳ Ｐゴシック" charset="0"/>
                <a:cs typeface="ＭＳ Ｐゴシック" charset="0"/>
              </a:rPr>
              <a:t>-Making </a:t>
            </a:r>
            <a:r>
              <a:rPr lang="de-DE" sz="2400" dirty="0" err="1">
                <a:latin typeface="Lucida Grande" charset="0"/>
                <a:ea typeface="ＭＳ Ｐゴシック" charset="0"/>
                <a:cs typeface="ＭＳ Ｐゴシック" charset="0"/>
              </a:rPr>
              <a:t>under</a:t>
            </a:r>
            <a:r>
              <a:rPr lang="de-DE" sz="2400" dirty="0">
                <a:latin typeface="Lucida Grande" charset="0"/>
                <a:ea typeface="ＭＳ Ｐゴシック" charset="0"/>
                <a:cs typeface="ＭＳ Ｐゴシック" charset="0"/>
              </a:rPr>
              <a:t> </a:t>
            </a:r>
            <a:r>
              <a:rPr lang="de-DE" sz="2400" smtClean="0">
                <a:latin typeface="Lucida Grande" charset="0"/>
                <a:ea typeface="ＭＳ Ｐゴシック" charset="0"/>
                <a:cs typeface="ＭＳ Ｐゴシック" charset="0"/>
              </a:rPr>
              <a:t>Uncertainty</a:t>
            </a:r>
            <a:endParaRPr lang="en-US" sz="3200">
              <a:latin typeface="Lucida Grande" charset="0"/>
              <a:ea typeface="ＭＳ Ｐゴシック" charset="0"/>
              <a:cs typeface="ＭＳ Ｐゴシック" charset="0"/>
            </a:endParaRPr>
          </a:p>
        </p:txBody>
      </p:sp>
      <p:sp>
        <p:nvSpPr>
          <p:cNvPr id="17410" name="Rectangle 3"/>
          <p:cNvSpPr>
            <a:spLocks noGrp="1" noChangeArrowheads="1"/>
          </p:cNvSpPr>
          <p:nvPr>
            <p:ph type="subTitle" idx="1"/>
          </p:nvPr>
        </p:nvSpPr>
        <p:spPr>
          <a:xfrm>
            <a:off x="990600" y="4495800"/>
            <a:ext cx="7467600" cy="1752600"/>
          </a:xfrm>
          <a:noFill/>
        </p:spPr>
        <p:txBody>
          <a:bodyPr/>
          <a:lstStyle/>
          <a:p>
            <a:pPr eaLnBrk="1" hangingPunct="1"/>
            <a:r>
              <a:rPr lang="de-DE">
                <a:latin typeface="Lucida Grande" charset="0"/>
                <a:ea typeface="ＭＳ Ｐゴシック" charset="0"/>
                <a:cs typeface="ＭＳ Ｐゴシック" charset="0"/>
              </a:rPr>
              <a:t>Ralf Möller</a:t>
            </a:r>
          </a:p>
          <a:p>
            <a:pPr eaLnBrk="1" hangingPunct="1"/>
            <a:r>
              <a:rPr lang="de-DE">
                <a:latin typeface="Lucida Grande" charset="0"/>
                <a:ea typeface="ＭＳ Ｐゴシック" charset="0"/>
                <a:cs typeface="ＭＳ Ｐゴシック" charset="0"/>
              </a:rPr>
              <a:t>Universität zu Lübeck</a:t>
            </a:r>
          </a:p>
          <a:p>
            <a:pPr eaLnBrk="1" hangingPunct="1"/>
            <a:r>
              <a:rPr lang="de-DE">
                <a:latin typeface="Lucida Grande" charset="0"/>
                <a:ea typeface="ＭＳ Ｐゴシック" charset="0"/>
                <a:cs typeface="ＭＳ Ｐゴシック" charset="0"/>
              </a:rPr>
              <a:t>Institut für Informationssysteme</a:t>
            </a:r>
          </a:p>
        </p:txBody>
      </p:sp>
    </p:spTree>
    <p:extLst>
      <p:ext uri="{BB962C8B-B14F-4D97-AF65-F5344CB8AC3E}">
        <p14:creationId xmlns:p14="http://schemas.microsoft.com/office/powerpoint/2010/main" val="1435885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eaLnBrk="1" hangingPunct="1">
              <a:defRPr/>
            </a:pPr>
            <a:r>
              <a:rPr lang="en-US">
                <a:effectLst>
                  <a:outerShdw blurRad="38100" dist="38100" dir="2700000" algn="tl">
                    <a:srgbClr val="DDDDDD"/>
                  </a:outerShdw>
                </a:effectLst>
                <a:latin typeface="Lucida Grande" charset="0"/>
                <a:ea typeface="ＭＳ Ｐゴシック" charset="0"/>
                <a:cs typeface="ＭＳ Ｐゴシック" charset="0"/>
              </a:rPr>
              <a:t>Additive Utility</a:t>
            </a:r>
          </a:p>
        </p:txBody>
      </p:sp>
      <p:sp>
        <p:nvSpPr>
          <p:cNvPr id="72706" name="Rectangle 3"/>
          <p:cNvSpPr>
            <a:spLocks noGrp="1" noChangeArrowheads="1"/>
          </p:cNvSpPr>
          <p:nvPr>
            <p:ph type="body" idx="1"/>
          </p:nvPr>
        </p:nvSpPr>
        <p:spPr>
          <a:xfrm>
            <a:off x="838200" y="1905000"/>
            <a:ext cx="7772400" cy="4495800"/>
          </a:xfrm>
        </p:spPr>
        <p:txBody>
          <a:bodyPr/>
          <a:lstStyle/>
          <a:p>
            <a:pPr eaLnBrk="1" hangingPunct="1"/>
            <a:r>
              <a:rPr lang="en-US" sz="2800">
                <a:latin typeface="Lucida Grande" charset="0"/>
                <a:ea typeface="ＭＳ Ｐゴシック" charset="0"/>
                <a:cs typeface="ＭＳ Ｐゴシック" charset="0"/>
              </a:rPr>
              <a:t> History H = (s</a:t>
            </a:r>
            <a:r>
              <a:rPr lang="en-US" sz="2000" baseline="-30000">
                <a:latin typeface="Lucida Grande" charset="0"/>
                <a:ea typeface="ＭＳ Ｐゴシック" charset="0"/>
                <a:cs typeface="Times New Roman" charset="0"/>
              </a:rPr>
              <a:t>0</a:t>
            </a:r>
            <a:r>
              <a:rPr lang="en-US" sz="2800">
                <a:latin typeface="Lucida Grande" charset="0"/>
                <a:ea typeface="ＭＳ Ｐゴシック" charset="0"/>
                <a:cs typeface="ＭＳ Ｐゴシック" charset="0"/>
              </a:rPr>
              <a:t>,s</a:t>
            </a:r>
            <a:r>
              <a:rPr lang="en-US" sz="2000" baseline="-30000">
                <a:latin typeface="Lucida Grande" charset="0"/>
                <a:ea typeface="ＭＳ Ｐゴシック" charset="0"/>
                <a:cs typeface="Times New Roman" charset="0"/>
              </a:rPr>
              <a:t>1</a:t>
            </a:r>
            <a:r>
              <a:rPr lang="en-US" sz="2800">
                <a:latin typeface="Lucida Grande" charset="0"/>
                <a:ea typeface="ＭＳ Ｐゴシック" charset="0"/>
                <a:cs typeface="ＭＳ Ｐゴシック" charset="0"/>
              </a:rPr>
              <a:t>,…,s</a:t>
            </a:r>
            <a:r>
              <a:rPr lang="en-US" sz="2000" baseline="-30000">
                <a:latin typeface="Lucida Grande" charset="0"/>
                <a:ea typeface="ＭＳ Ｐゴシック" charset="0"/>
                <a:cs typeface="Times New Roman" charset="0"/>
              </a:rPr>
              <a:t>n</a:t>
            </a:r>
            <a:r>
              <a:rPr lang="en-US" sz="2800">
                <a:latin typeface="Lucida Grande" charset="0"/>
                <a:ea typeface="ＭＳ Ｐゴシック" charset="0"/>
                <a:cs typeface="ＭＳ Ｐゴシック" charset="0"/>
              </a:rPr>
              <a:t>)</a:t>
            </a:r>
          </a:p>
          <a:p>
            <a:pPr eaLnBrk="1" hangingPunct="1"/>
            <a:r>
              <a:rPr lang="en-US" sz="2800">
                <a:latin typeface="Lucida Grande" charset="0"/>
                <a:ea typeface="ＭＳ Ｐゴシック" charset="0"/>
                <a:cs typeface="ＭＳ Ｐゴシック" charset="0"/>
              </a:rPr>
              <a:t> The utility of H is </a:t>
            </a:r>
            <a:r>
              <a:rPr lang="en-US" sz="2800">
                <a:solidFill>
                  <a:srgbClr val="990000"/>
                </a:solidFill>
                <a:latin typeface="Lucida Grande" charset="0"/>
                <a:ea typeface="ＭＳ Ｐゴシック" charset="0"/>
                <a:cs typeface="ＭＳ Ｐゴシック" charset="0"/>
              </a:rPr>
              <a:t>additive</a:t>
            </a:r>
            <a:r>
              <a:rPr lang="en-US" sz="2800">
                <a:latin typeface="Lucida Grande" charset="0"/>
                <a:ea typeface="ＭＳ Ｐゴシック" charset="0"/>
                <a:cs typeface="ＭＳ Ｐゴシック" charset="0"/>
              </a:rPr>
              <a:t> iff: </a:t>
            </a:r>
            <a:br>
              <a:rPr lang="en-US" sz="2800">
                <a:latin typeface="Lucida Grande" charset="0"/>
                <a:ea typeface="ＭＳ Ｐゴシック" charset="0"/>
                <a:cs typeface="ＭＳ Ｐゴシック" charset="0"/>
              </a:rPr>
            </a:br>
            <a:r>
              <a:rPr lang="en-US" sz="2800">
                <a:latin typeface="Lucida Grande" charset="0"/>
                <a:ea typeface="ＭＳ Ｐゴシック" charset="0"/>
                <a:cs typeface="ＭＳ Ｐゴシック" charset="0"/>
              </a:rPr>
              <a:t>    </a:t>
            </a:r>
            <a:r>
              <a:rPr lang="en-US" b="1">
                <a:latin typeface="Bradley Hand ITC" charset="0"/>
                <a:ea typeface="ＭＳ Ｐゴシック" charset="0"/>
                <a:cs typeface="ＭＳ Ｐゴシック" charset="0"/>
              </a:rPr>
              <a:t>U</a:t>
            </a:r>
            <a:r>
              <a:rPr lang="en-US" sz="2000">
                <a:latin typeface="Lucida Grande" charset="0"/>
                <a:ea typeface="ＭＳ Ｐゴシック" charset="0"/>
                <a:cs typeface="ＭＳ Ｐゴシック" charset="0"/>
              </a:rPr>
              <a:t>(s</a:t>
            </a:r>
            <a:r>
              <a:rPr lang="en-US" sz="1600" baseline="-30000">
                <a:latin typeface="Lucida Grande" charset="0"/>
                <a:ea typeface="ＭＳ Ｐゴシック" charset="0"/>
                <a:cs typeface="Times New Roman" charset="0"/>
              </a:rPr>
              <a:t>0</a:t>
            </a:r>
            <a:r>
              <a:rPr lang="en-US" sz="2000">
                <a:latin typeface="Lucida Grande" charset="0"/>
                <a:ea typeface="ＭＳ Ｐゴシック" charset="0"/>
                <a:cs typeface="ＭＳ Ｐゴシック" charset="0"/>
              </a:rPr>
              <a:t>,s</a:t>
            </a:r>
            <a:r>
              <a:rPr lang="en-US" sz="1600" baseline="-30000">
                <a:latin typeface="Lucida Grande" charset="0"/>
                <a:ea typeface="ＭＳ Ｐゴシック" charset="0"/>
                <a:cs typeface="Times New Roman" charset="0"/>
              </a:rPr>
              <a:t>1</a:t>
            </a:r>
            <a:r>
              <a:rPr lang="en-US" sz="2000">
                <a:latin typeface="Lucida Grande" charset="0"/>
                <a:ea typeface="ＭＳ Ｐゴシック" charset="0"/>
                <a:cs typeface="ＭＳ Ｐゴシック" charset="0"/>
              </a:rPr>
              <a:t>,…,s</a:t>
            </a:r>
            <a:r>
              <a:rPr lang="en-US" sz="1600" baseline="-30000">
                <a:latin typeface="Lucida Grande" charset="0"/>
                <a:ea typeface="ＭＳ Ｐゴシック" charset="0"/>
                <a:cs typeface="Times New Roman" charset="0"/>
              </a:rPr>
              <a:t>n</a:t>
            </a:r>
            <a:r>
              <a:rPr lang="en-US" sz="2000">
                <a:latin typeface="Lucida Grande" charset="0"/>
                <a:ea typeface="ＭＳ Ｐゴシック" charset="0"/>
                <a:cs typeface="ＭＳ Ｐゴシック" charset="0"/>
              </a:rPr>
              <a:t>)</a:t>
            </a:r>
            <a:r>
              <a:rPr lang="en-US" sz="2800">
                <a:latin typeface="Lucida Grande" charset="0"/>
                <a:ea typeface="ＭＳ Ｐゴシック" charset="0"/>
                <a:cs typeface="ＭＳ Ｐゴシック" charset="0"/>
              </a:rPr>
              <a:t> = </a:t>
            </a:r>
            <a:r>
              <a:rPr lang="en-US" b="1">
                <a:latin typeface="Bradley Hand ITC" charset="0"/>
                <a:ea typeface="ＭＳ Ｐゴシック" charset="0"/>
                <a:cs typeface="ＭＳ Ｐゴシック" charset="0"/>
              </a:rPr>
              <a:t>R</a:t>
            </a:r>
            <a:r>
              <a:rPr lang="en-US" sz="2000">
                <a:latin typeface="Lucida Grande" charset="0"/>
                <a:ea typeface="ＭＳ Ｐゴシック" charset="0"/>
                <a:cs typeface="ＭＳ Ｐゴシック" charset="0"/>
              </a:rPr>
              <a:t>(0)</a:t>
            </a:r>
            <a:r>
              <a:rPr lang="en-US" sz="2800">
                <a:latin typeface="Lucida Grande" charset="0"/>
                <a:ea typeface="ＭＳ Ｐゴシック" charset="0"/>
                <a:cs typeface="ＭＳ Ｐゴシック" charset="0"/>
              </a:rPr>
              <a:t> + </a:t>
            </a:r>
            <a:r>
              <a:rPr lang="en-US" sz="2800" b="1">
                <a:latin typeface="Bradley Hand ITC" charset="0"/>
                <a:ea typeface="ＭＳ Ｐゴシック" charset="0"/>
                <a:cs typeface="ＭＳ Ｐゴシック" charset="0"/>
              </a:rPr>
              <a:t>U</a:t>
            </a:r>
            <a:r>
              <a:rPr lang="en-US" sz="2000">
                <a:latin typeface="Lucida Grande" charset="0"/>
                <a:ea typeface="ＭＳ Ｐゴシック" charset="0"/>
                <a:cs typeface="ＭＳ Ｐゴシック" charset="0"/>
              </a:rPr>
              <a:t>(s</a:t>
            </a:r>
            <a:r>
              <a:rPr lang="en-US" sz="1600" baseline="-30000">
                <a:latin typeface="Lucida Grande" charset="0"/>
                <a:ea typeface="ＭＳ Ｐゴシック" charset="0"/>
                <a:cs typeface="Times New Roman" charset="0"/>
              </a:rPr>
              <a:t>1</a:t>
            </a:r>
            <a:r>
              <a:rPr lang="en-US" sz="2000">
                <a:latin typeface="Lucida Grande" charset="0"/>
                <a:ea typeface="ＭＳ Ｐゴシック" charset="0"/>
                <a:cs typeface="ＭＳ Ｐゴシック" charset="0"/>
              </a:rPr>
              <a:t>,…,s</a:t>
            </a:r>
            <a:r>
              <a:rPr lang="en-US" sz="1600" baseline="-30000">
                <a:latin typeface="Lucida Grande" charset="0"/>
                <a:ea typeface="ＭＳ Ｐゴシック" charset="0"/>
                <a:cs typeface="Times New Roman" charset="0"/>
              </a:rPr>
              <a:t>n</a:t>
            </a:r>
            <a:r>
              <a:rPr lang="en-US" sz="2000">
                <a:latin typeface="Lucida Grande" charset="0"/>
                <a:ea typeface="ＭＳ Ｐゴシック" charset="0"/>
                <a:cs typeface="ＭＳ Ｐゴシック" charset="0"/>
              </a:rPr>
              <a:t>)  = </a:t>
            </a:r>
            <a:r>
              <a:rPr lang="en-US">
                <a:latin typeface="Symbol" charset="0"/>
                <a:ea typeface="ＭＳ Ｐゴシック" charset="0"/>
                <a:cs typeface="ＭＳ Ｐゴシック" charset="0"/>
              </a:rPr>
              <a:t>S </a:t>
            </a:r>
            <a:r>
              <a:rPr lang="en-US" b="1">
                <a:latin typeface="Bradley Hand ITC" charset="0"/>
                <a:ea typeface="ＭＳ Ｐゴシック" charset="0"/>
                <a:cs typeface="ＭＳ Ｐゴシック" charset="0"/>
              </a:rPr>
              <a:t>R</a:t>
            </a:r>
            <a:r>
              <a:rPr lang="en-US" sz="2000">
                <a:latin typeface="Lucida Grande" charset="0"/>
                <a:ea typeface="ＭＳ Ｐゴシック" charset="0"/>
                <a:cs typeface="ＭＳ Ｐゴシック" charset="0"/>
              </a:rPr>
              <a:t>(i)</a:t>
            </a:r>
            <a:r>
              <a:rPr lang="en-US" sz="2800">
                <a:latin typeface="Lucida Grande" charset="0"/>
                <a:ea typeface="ＭＳ Ｐゴシック" charset="0"/>
                <a:cs typeface="ＭＳ Ｐゴシック" charset="0"/>
              </a:rPr>
              <a:t> </a:t>
            </a:r>
          </a:p>
          <a:p>
            <a:pPr eaLnBrk="1" hangingPunct="1"/>
            <a:r>
              <a:rPr lang="en-US" sz="2800">
                <a:latin typeface="Lucida Grande" charset="0"/>
                <a:ea typeface="ＭＳ Ｐゴシック" charset="0"/>
                <a:cs typeface="ＭＳ Ｐゴシック" charset="0"/>
              </a:rPr>
              <a:t> </a:t>
            </a:r>
            <a:r>
              <a:rPr lang="en-US" sz="2800">
                <a:solidFill>
                  <a:srgbClr val="006600"/>
                </a:solidFill>
                <a:latin typeface="Lucida Grande" charset="0"/>
                <a:ea typeface="ＭＳ Ｐゴシック" charset="0"/>
                <a:cs typeface="ＭＳ Ｐゴシック" charset="0"/>
              </a:rPr>
              <a:t>Robot navigation example:</a:t>
            </a:r>
          </a:p>
          <a:p>
            <a:pPr lvl="1" eaLnBrk="1" hangingPunct="1"/>
            <a:r>
              <a:rPr lang="en-US" b="1">
                <a:solidFill>
                  <a:srgbClr val="006600"/>
                </a:solidFill>
                <a:latin typeface="Bradley Hand ITC" charset="0"/>
                <a:ea typeface="ＭＳ Ｐゴシック" charset="0"/>
              </a:rPr>
              <a:t>R</a:t>
            </a:r>
            <a:r>
              <a:rPr lang="en-US" sz="1800">
                <a:solidFill>
                  <a:srgbClr val="006600"/>
                </a:solidFill>
                <a:latin typeface="Lucida Grande" charset="0"/>
                <a:ea typeface="ＭＳ Ｐゴシック" charset="0"/>
              </a:rPr>
              <a:t>(n) = +1 </a:t>
            </a:r>
            <a:r>
              <a:rPr lang="en-US" sz="2000">
                <a:solidFill>
                  <a:srgbClr val="006600"/>
                </a:solidFill>
                <a:latin typeface="Lucida Grande" charset="0"/>
                <a:ea typeface="ＭＳ Ｐゴシック" charset="0"/>
              </a:rPr>
              <a:t>if </a:t>
            </a:r>
            <a:r>
              <a:rPr lang="en-US" sz="2400">
                <a:solidFill>
                  <a:srgbClr val="006600"/>
                </a:solidFill>
                <a:latin typeface="Lucida Grande" charset="0"/>
                <a:ea typeface="ＭＳ Ｐゴシック" charset="0"/>
              </a:rPr>
              <a:t>s</a:t>
            </a:r>
            <a:r>
              <a:rPr lang="en-US" sz="1800" baseline="-30000">
                <a:solidFill>
                  <a:srgbClr val="006600"/>
                </a:solidFill>
                <a:latin typeface="Lucida Grande" charset="0"/>
                <a:ea typeface="ＭＳ Ｐゴシック" charset="0"/>
                <a:cs typeface="Times New Roman" charset="0"/>
              </a:rPr>
              <a:t>n</a:t>
            </a:r>
            <a:r>
              <a:rPr lang="en-US" sz="2000">
                <a:solidFill>
                  <a:srgbClr val="006600"/>
                </a:solidFill>
                <a:latin typeface="Lucida Grande" charset="0"/>
                <a:ea typeface="ＭＳ Ｐゴシック" charset="0"/>
              </a:rPr>
              <a:t> = [4,3]</a:t>
            </a:r>
          </a:p>
          <a:p>
            <a:pPr lvl="1" eaLnBrk="1" hangingPunct="1"/>
            <a:r>
              <a:rPr lang="en-US" b="1">
                <a:solidFill>
                  <a:srgbClr val="006600"/>
                </a:solidFill>
                <a:latin typeface="Bradley Hand ITC" charset="0"/>
                <a:ea typeface="ＭＳ Ｐゴシック" charset="0"/>
              </a:rPr>
              <a:t>R</a:t>
            </a:r>
            <a:r>
              <a:rPr lang="en-US" sz="1800">
                <a:solidFill>
                  <a:srgbClr val="006600"/>
                </a:solidFill>
                <a:latin typeface="Lucida Grande" charset="0"/>
                <a:ea typeface="ＭＳ Ｐゴシック" charset="0"/>
              </a:rPr>
              <a:t>(n) = -1 </a:t>
            </a:r>
            <a:r>
              <a:rPr lang="en-US" sz="2000">
                <a:solidFill>
                  <a:srgbClr val="006600"/>
                </a:solidFill>
                <a:latin typeface="Lucida Grande" charset="0"/>
                <a:ea typeface="ＭＳ Ｐゴシック" charset="0"/>
              </a:rPr>
              <a:t>if </a:t>
            </a:r>
            <a:r>
              <a:rPr lang="en-US" sz="2400">
                <a:solidFill>
                  <a:srgbClr val="006600"/>
                </a:solidFill>
                <a:latin typeface="Lucida Grande" charset="0"/>
                <a:ea typeface="ＭＳ Ｐゴシック" charset="0"/>
              </a:rPr>
              <a:t>s</a:t>
            </a:r>
            <a:r>
              <a:rPr lang="en-US" sz="1800" baseline="-30000">
                <a:solidFill>
                  <a:srgbClr val="006600"/>
                </a:solidFill>
                <a:latin typeface="Lucida Grande" charset="0"/>
                <a:ea typeface="ＭＳ Ｐゴシック" charset="0"/>
                <a:cs typeface="Times New Roman" charset="0"/>
              </a:rPr>
              <a:t>n</a:t>
            </a:r>
            <a:r>
              <a:rPr lang="en-US" sz="2000">
                <a:solidFill>
                  <a:srgbClr val="006600"/>
                </a:solidFill>
                <a:latin typeface="Lucida Grande" charset="0"/>
                <a:ea typeface="ＭＳ Ｐゴシック" charset="0"/>
              </a:rPr>
              <a:t> = [4,2]</a:t>
            </a:r>
            <a:r>
              <a:rPr lang="en-US" b="1">
                <a:solidFill>
                  <a:srgbClr val="006600"/>
                </a:solidFill>
                <a:latin typeface="Bradley Hand ITC" charset="0"/>
                <a:ea typeface="ＭＳ Ｐゴシック" charset="0"/>
              </a:rPr>
              <a:t> </a:t>
            </a:r>
          </a:p>
          <a:p>
            <a:pPr lvl="1" eaLnBrk="1" hangingPunct="1"/>
            <a:r>
              <a:rPr lang="en-US" b="1">
                <a:solidFill>
                  <a:srgbClr val="006600"/>
                </a:solidFill>
                <a:latin typeface="Bradley Hand ITC" charset="0"/>
                <a:ea typeface="ＭＳ Ｐゴシック" charset="0"/>
              </a:rPr>
              <a:t>R</a:t>
            </a:r>
            <a:r>
              <a:rPr lang="en-US" sz="1800">
                <a:solidFill>
                  <a:srgbClr val="006600"/>
                </a:solidFill>
                <a:latin typeface="Lucida Grande" charset="0"/>
                <a:ea typeface="ＭＳ Ｐゴシック" charset="0"/>
              </a:rPr>
              <a:t>(i) = -1/25 </a:t>
            </a:r>
            <a:r>
              <a:rPr lang="en-US" sz="2000">
                <a:solidFill>
                  <a:srgbClr val="006600"/>
                </a:solidFill>
                <a:latin typeface="Lucida Grande" charset="0"/>
                <a:ea typeface="ＭＳ Ｐゴシック" charset="0"/>
              </a:rPr>
              <a:t>if i </a:t>
            </a:r>
            <a:r>
              <a:rPr lang="en-US" sz="2000">
                <a:solidFill>
                  <a:srgbClr val="006600"/>
                </a:solidFill>
                <a:latin typeface="Lucida Grande" charset="0"/>
                <a:ea typeface="ＭＳ Ｐゴシック" charset="0"/>
                <a:cs typeface="Times New Roman" charset="0"/>
                <a:sym typeface="Symbol" charset="0"/>
              </a:rPr>
              <a:t>= 0, …, n-1</a:t>
            </a:r>
            <a:r>
              <a:rPr lang="en-US" b="1">
                <a:solidFill>
                  <a:srgbClr val="006600"/>
                </a:solidFill>
                <a:latin typeface="Bradley Hand ITC" charset="0"/>
                <a:ea typeface="ＭＳ Ｐゴシック" charset="0"/>
              </a:rPr>
              <a:t> </a:t>
            </a:r>
            <a:endParaRPr lang="en-US" sz="2000">
              <a:solidFill>
                <a:srgbClr val="006600"/>
              </a:solidFill>
              <a:latin typeface="Lucida Grande" charset="0"/>
              <a:ea typeface="ＭＳ Ｐゴシック"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eaLnBrk="1" hangingPunct="1">
              <a:defRPr/>
            </a:pPr>
            <a:r>
              <a:rPr lang="en-US" sz="3600">
                <a:effectLst>
                  <a:outerShdw blurRad="38100" dist="38100" dir="2700000" algn="tl">
                    <a:srgbClr val="DDDDDD"/>
                  </a:outerShdw>
                </a:effectLst>
                <a:latin typeface="Lucida Grande" charset="0"/>
                <a:ea typeface="ＭＳ Ｐゴシック" charset="0"/>
                <a:cs typeface="ＭＳ Ｐゴシック" charset="0"/>
              </a:rPr>
              <a:t>Principle of Max Expected Utility</a:t>
            </a:r>
          </a:p>
        </p:txBody>
      </p:sp>
      <p:sp>
        <p:nvSpPr>
          <p:cNvPr id="74754" name="Rectangle 3"/>
          <p:cNvSpPr>
            <a:spLocks noGrp="1" noChangeArrowheads="1"/>
          </p:cNvSpPr>
          <p:nvPr>
            <p:ph type="body" idx="1"/>
          </p:nvPr>
        </p:nvSpPr>
        <p:spPr>
          <a:xfrm>
            <a:off x="838200" y="1752600"/>
            <a:ext cx="7772400" cy="4916760"/>
          </a:xfrm>
        </p:spPr>
        <p:txBody>
          <a:bodyPr/>
          <a:lstStyle/>
          <a:p>
            <a:pPr eaLnBrk="1" hangingPunct="1">
              <a:lnSpc>
                <a:spcPct val="90000"/>
              </a:lnSpc>
            </a:pPr>
            <a:r>
              <a:rPr lang="en-US" sz="2400" dirty="0">
                <a:solidFill>
                  <a:srgbClr val="777777"/>
                </a:solidFill>
                <a:latin typeface="Lucida Grande" charset="0"/>
                <a:ea typeface="ＭＳ Ｐゴシック" charset="0"/>
                <a:cs typeface="ＭＳ Ｐゴシック" charset="0"/>
              </a:rPr>
              <a:t>History H = (s</a:t>
            </a:r>
            <a:r>
              <a:rPr lang="en-US" sz="1800" baseline="-30000" dirty="0">
                <a:solidFill>
                  <a:srgbClr val="777777"/>
                </a:solidFill>
                <a:latin typeface="Lucida Grande" charset="0"/>
                <a:ea typeface="ＭＳ Ｐゴシック" charset="0"/>
                <a:cs typeface="Times New Roman" charset="0"/>
              </a:rPr>
              <a:t>0</a:t>
            </a:r>
            <a:r>
              <a:rPr lang="en-US" sz="2400" dirty="0">
                <a:solidFill>
                  <a:srgbClr val="777777"/>
                </a:solidFill>
                <a:latin typeface="Lucida Grande" charset="0"/>
                <a:ea typeface="ＭＳ Ｐゴシック" charset="0"/>
                <a:cs typeface="ＭＳ Ｐゴシック" charset="0"/>
              </a:rPr>
              <a:t>,s</a:t>
            </a:r>
            <a:r>
              <a:rPr lang="en-US" sz="1800" baseline="-30000" dirty="0">
                <a:solidFill>
                  <a:srgbClr val="777777"/>
                </a:solidFill>
                <a:latin typeface="Lucida Grande" charset="0"/>
                <a:ea typeface="ＭＳ Ｐゴシック" charset="0"/>
                <a:cs typeface="Times New Roman" charset="0"/>
              </a:rPr>
              <a:t>1</a:t>
            </a:r>
            <a:r>
              <a:rPr lang="en-US" sz="2400" dirty="0">
                <a:solidFill>
                  <a:srgbClr val="777777"/>
                </a:solidFill>
                <a:latin typeface="Lucida Grande" charset="0"/>
                <a:ea typeface="ＭＳ Ｐゴシック" charset="0"/>
                <a:cs typeface="ＭＳ Ｐゴシック" charset="0"/>
              </a:rPr>
              <a:t>,…,</a:t>
            </a:r>
            <a:r>
              <a:rPr lang="en-US" sz="2400" dirty="0" err="1">
                <a:solidFill>
                  <a:srgbClr val="777777"/>
                </a:solidFill>
                <a:latin typeface="Lucida Grande" charset="0"/>
                <a:ea typeface="ＭＳ Ｐゴシック" charset="0"/>
                <a:cs typeface="ＭＳ Ｐゴシック" charset="0"/>
              </a:rPr>
              <a:t>s</a:t>
            </a:r>
            <a:r>
              <a:rPr lang="en-US" sz="1800" baseline="-30000" dirty="0" err="1">
                <a:solidFill>
                  <a:srgbClr val="777777"/>
                </a:solidFill>
                <a:latin typeface="Lucida Grande" charset="0"/>
                <a:ea typeface="ＭＳ Ｐゴシック" charset="0"/>
                <a:cs typeface="Times New Roman" charset="0"/>
              </a:rPr>
              <a:t>n</a:t>
            </a:r>
            <a:r>
              <a:rPr lang="en-US" sz="2400" dirty="0">
                <a:solidFill>
                  <a:srgbClr val="777777"/>
                </a:solidFill>
                <a:latin typeface="Lucida Grande" charset="0"/>
                <a:ea typeface="ＭＳ Ｐゴシック" charset="0"/>
                <a:cs typeface="ＭＳ Ｐゴシック" charset="0"/>
              </a:rPr>
              <a:t>)</a:t>
            </a:r>
          </a:p>
          <a:p>
            <a:pPr eaLnBrk="1" hangingPunct="1">
              <a:lnSpc>
                <a:spcPct val="90000"/>
              </a:lnSpc>
            </a:pPr>
            <a:r>
              <a:rPr lang="en-US" sz="2400" dirty="0">
                <a:solidFill>
                  <a:srgbClr val="777777"/>
                </a:solidFill>
                <a:latin typeface="Lucida Grande" charset="0"/>
                <a:ea typeface="ＭＳ Ｐゴシック" charset="0"/>
                <a:cs typeface="ＭＳ Ｐゴシック" charset="0"/>
              </a:rPr>
              <a:t>Utility of H: </a:t>
            </a:r>
            <a:r>
              <a:rPr lang="en-US" sz="2800" b="1" dirty="0">
                <a:solidFill>
                  <a:srgbClr val="777777"/>
                </a:solidFill>
                <a:latin typeface="Bradley Hand ITC" charset="0"/>
                <a:ea typeface="ＭＳ Ｐゴシック" charset="0"/>
                <a:cs typeface="ＭＳ Ｐゴシック" charset="0"/>
              </a:rPr>
              <a:t>U</a:t>
            </a:r>
            <a:r>
              <a:rPr lang="en-US" sz="1800" dirty="0">
                <a:solidFill>
                  <a:srgbClr val="777777"/>
                </a:solidFill>
                <a:latin typeface="Lucida Grande" charset="0"/>
                <a:ea typeface="ＭＳ Ｐゴシック" charset="0"/>
                <a:cs typeface="ＭＳ Ｐゴシック" charset="0"/>
              </a:rPr>
              <a:t>(s</a:t>
            </a:r>
            <a:r>
              <a:rPr lang="en-US" sz="1400" baseline="-30000" dirty="0">
                <a:solidFill>
                  <a:srgbClr val="777777"/>
                </a:solidFill>
                <a:latin typeface="Lucida Grande" charset="0"/>
                <a:ea typeface="ＭＳ Ｐゴシック" charset="0"/>
                <a:cs typeface="Times New Roman" charset="0"/>
              </a:rPr>
              <a:t>0</a:t>
            </a:r>
            <a:r>
              <a:rPr lang="en-US" sz="1800" dirty="0">
                <a:solidFill>
                  <a:srgbClr val="777777"/>
                </a:solidFill>
                <a:latin typeface="Lucida Grande" charset="0"/>
                <a:ea typeface="ＭＳ Ｐゴシック" charset="0"/>
                <a:cs typeface="ＭＳ Ｐゴシック" charset="0"/>
              </a:rPr>
              <a:t>,s</a:t>
            </a:r>
            <a:r>
              <a:rPr lang="en-US" sz="1400" baseline="-30000" dirty="0">
                <a:solidFill>
                  <a:srgbClr val="777777"/>
                </a:solidFill>
                <a:latin typeface="Lucida Grande" charset="0"/>
                <a:ea typeface="ＭＳ Ｐゴシック" charset="0"/>
                <a:cs typeface="Times New Roman" charset="0"/>
              </a:rPr>
              <a:t>1</a:t>
            </a:r>
            <a:r>
              <a:rPr lang="en-US" sz="1800" dirty="0">
                <a:solidFill>
                  <a:srgbClr val="777777"/>
                </a:solidFill>
                <a:latin typeface="Lucida Grande" charset="0"/>
                <a:ea typeface="ＭＳ Ｐゴシック" charset="0"/>
                <a:cs typeface="ＭＳ Ｐゴシック" charset="0"/>
              </a:rPr>
              <a:t>,…,</a:t>
            </a:r>
            <a:r>
              <a:rPr lang="en-US" sz="1800" dirty="0" err="1">
                <a:solidFill>
                  <a:srgbClr val="777777"/>
                </a:solidFill>
                <a:latin typeface="Lucida Grande" charset="0"/>
                <a:ea typeface="ＭＳ Ｐゴシック" charset="0"/>
                <a:cs typeface="ＭＳ Ｐゴシック" charset="0"/>
              </a:rPr>
              <a:t>s</a:t>
            </a:r>
            <a:r>
              <a:rPr lang="en-US" sz="1400" baseline="-30000" dirty="0" err="1">
                <a:solidFill>
                  <a:srgbClr val="777777"/>
                </a:solidFill>
                <a:latin typeface="Lucida Grande" charset="0"/>
                <a:ea typeface="ＭＳ Ｐゴシック" charset="0"/>
                <a:cs typeface="Times New Roman" charset="0"/>
              </a:rPr>
              <a:t>n</a:t>
            </a:r>
            <a:r>
              <a:rPr lang="en-US" sz="1800" dirty="0">
                <a:solidFill>
                  <a:srgbClr val="777777"/>
                </a:solidFill>
                <a:latin typeface="Lucida Grande" charset="0"/>
                <a:ea typeface="ＭＳ Ｐゴシック" charset="0"/>
                <a:cs typeface="ＭＳ Ｐゴシック" charset="0"/>
              </a:rPr>
              <a:t>)</a:t>
            </a:r>
            <a:r>
              <a:rPr lang="en-US" sz="2400" dirty="0">
                <a:solidFill>
                  <a:srgbClr val="777777"/>
                </a:solidFill>
                <a:latin typeface="Lucida Grande" charset="0"/>
                <a:ea typeface="ＭＳ Ｐゴシック" charset="0"/>
                <a:cs typeface="ＭＳ Ｐゴシック" charset="0"/>
              </a:rPr>
              <a:t> </a:t>
            </a:r>
            <a:r>
              <a:rPr lang="en-US" sz="2000" dirty="0">
                <a:solidFill>
                  <a:srgbClr val="777777"/>
                </a:solidFill>
                <a:latin typeface="Lucida Grande" charset="0"/>
                <a:ea typeface="ＭＳ Ｐゴシック" charset="0"/>
                <a:cs typeface="ＭＳ Ｐゴシック" charset="0"/>
              </a:rPr>
              <a:t>= </a:t>
            </a:r>
            <a:r>
              <a:rPr lang="en-US" dirty="0">
                <a:solidFill>
                  <a:srgbClr val="777777"/>
                </a:solidFill>
                <a:latin typeface="Symbol" charset="0"/>
                <a:ea typeface="ＭＳ Ｐゴシック" charset="0"/>
                <a:cs typeface="ＭＳ Ｐゴシック" charset="0"/>
              </a:rPr>
              <a:t>S </a:t>
            </a:r>
            <a:r>
              <a:rPr lang="en-US" b="1" dirty="0">
                <a:solidFill>
                  <a:srgbClr val="777777"/>
                </a:solidFill>
                <a:latin typeface="Bradley Hand ITC" charset="0"/>
                <a:ea typeface="ＭＳ Ｐゴシック" charset="0"/>
                <a:cs typeface="ＭＳ Ｐゴシック" charset="0"/>
              </a:rPr>
              <a:t>R</a:t>
            </a:r>
            <a:r>
              <a:rPr lang="en-US" sz="2000" dirty="0">
                <a:solidFill>
                  <a:srgbClr val="777777"/>
                </a:solidFill>
                <a:latin typeface="Lucida Grande" charset="0"/>
                <a:ea typeface="ＭＳ Ｐゴシック" charset="0"/>
                <a:cs typeface="ＭＳ Ｐゴシック" charset="0"/>
              </a:rPr>
              <a:t>(</a:t>
            </a:r>
            <a:r>
              <a:rPr lang="en-US" sz="2000" dirty="0" err="1">
                <a:solidFill>
                  <a:srgbClr val="777777"/>
                </a:solidFill>
                <a:latin typeface="Lucida Grande" charset="0"/>
                <a:ea typeface="ＭＳ Ｐゴシック" charset="0"/>
                <a:cs typeface="ＭＳ Ｐゴシック" charset="0"/>
              </a:rPr>
              <a:t>i</a:t>
            </a:r>
            <a:r>
              <a:rPr lang="en-US" sz="2000" dirty="0">
                <a:solidFill>
                  <a:srgbClr val="777777"/>
                </a:solidFill>
                <a:latin typeface="Lucida Grande" charset="0"/>
                <a:ea typeface="ＭＳ Ｐゴシック" charset="0"/>
                <a:cs typeface="ＭＳ Ｐゴシック" charset="0"/>
              </a:rPr>
              <a:t>)</a:t>
            </a:r>
            <a:endParaRPr lang="en-US" sz="1800" dirty="0">
              <a:solidFill>
                <a:srgbClr val="777777"/>
              </a:solidFill>
              <a:latin typeface="Lucida Grande" charset="0"/>
              <a:ea typeface="ＭＳ Ｐゴシック" charset="0"/>
              <a:cs typeface="ＭＳ Ｐゴシック" charset="0"/>
            </a:endParaRPr>
          </a:p>
          <a:p>
            <a:pPr eaLnBrk="1" hangingPunct="1">
              <a:lnSpc>
                <a:spcPct val="90000"/>
              </a:lnSpc>
              <a:buFont typeface="Times" charset="0"/>
              <a:buNone/>
            </a:pPr>
            <a:r>
              <a:rPr lang="en-US" sz="2400" dirty="0">
                <a:latin typeface="Symbol" charset="0"/>
                <a:ea typeface="ＭＳ Ｐゴシック" charset="0"/>
                <a:cs typeface="ＭＳ Ｐゴシック" charset="0"/>
              </a:rPr>
              <a:t> </a:t>
            </a:r>
          </a:p>
          <a:p>
            <a:pPr eaLnBrk="1" hangingPunct="1">
              <a:lnSpc>
                <a:spcPct val="90000"/>
              </a:lnSpc>
            </a:pPr>
            <a:endParaRPr lang="en-US" sz="2400" dirty="0">
              <a:latin typeface="Symbol" charset="0"/>
              <a:ea typeface="ＭＳ Ｐゴシック" charset="0"/>
              <a:cs typeface="ＭＳ Ｐゴシック" charset="0"/>
            </a:endParaRPr>
          </a:p>
          <a:p>
            <a:pPr eaLnBrk="1" hangingPunct="1">
              <a:lnSpc>
                <a:spcPct val="90000"/>
              </a:lnSpc>
            </a:pPr>
            <a:endParaRPr lang="en-US" sz="2400" dirty="0">
              <a:latin typeface="Symbol" charset="0"/>
              <a:ea typeface="ＭＳ Ｐゴシック" charset="0"/>
              <a:cs typeface="ＭＳ Ｐゴシック" charset="0"/>
            </a:endParaRPr>
          </a:p>
          <a:p>
            <a:pPr eaLnBrk="1" hangingPunct="1">
              <a:lnSpc>
                <a:spcPct val="90000"/>
              </a:lnSpc>
              <a:buFont typeface="Times" charset="0"/>
              <a:buNone/>
            </a:pPr>
            <a:endParaRPr lang="en-US" b="1" dirty="0">
              <a:latin typeface="Bradley Hand ITC" charset="0"/>
              <a:ea typeface="ＭＳ Ｐゴシック" charset="0"/>
              <a:cs typeface="ＭＳ Ｐゴシック" charset="0"/>
            </a:endParaRPr>
          </a:p>
          <a:p>
            <a:pPr eaLnBrk="1" hangingPunct="1">
              <a:lnSpc>
                <a:spcPct val="90000"/>
              </a:lnSpc>
              <a:buFont typeface="Times" charset="0"/>
              <a:buNone/>
            </a:pPr>
            <a:endParaRPr lang="en-US" b="1" dirty="0">
              <a:latin typeface="Bradley Hand ITC" charset="0"/>
              <a:ea typeface="ＭＳ Ｐゴシック" charset="0"/>
              <a:cs typeface="ＭＳ Ｐゴシック" charset="0"/>
            </a:endParaRPr>
          </a:p>
          <a:p>
            <a:pPr eaLnBrk="1" hangingPunct="1">
              <a:lnSpc>
                <a:spcPct val="90000"/>
              </a:lnSpc>
              <a:buFont typeface="Times" charset="0"/>
              <a:buNone/>
            </a:pPr>
            <a:r>
              <a:rPr lang="en-US" sz="2400" b="1" dirty="0">
                <a:latin typeface="Bradley Hand ITC" charset="0"/>
                <a:ea typeface="ＭＳ Ｐゴシック" charset="0"/>
                <a:cs typeface="ＭＳ Ｐゴシック" charset="0"/>
              </a:rPr>
              <a:t>First-step analysis </a:t>
            </a:r>
            <a:r>
              <a:rPr lang="en-US" sz="2400" b="1" dirty="0">
                <a:latin typeface="Bradley Hand ITC" charset="0"/>
                <a:ea typeface="ＭＳ Ｐゴシック" charset="0"/>
                <a:cs typeface="ＭＳ Ｐゴシック" charset="0"/>
                <a:sym typeface="Wingdings" charset="0"/>
              </a:rPr>
              <a:t></a:t>
            </a:r>
            <a:endParaRPr lang="en-US" sz="2400" b="1" dirty="0">
              <a:latin typeface="Bradley Hand ITC" charset="0"/>
              <a:ea typeface="ＭＳ Ｐゴシック" charset="0"/>
              <a:cs typeface="ＭＳ Ｐゴシック" charset="0"/>
            </a:endParaRPr>
          </a:p>
          <a:p>
            <a:pPr eaLnBrk="1" hangingPunct="1">
              <a:lnSpc>
                <a:spcPct val="90000"/>
              </a:lnSpc>
            </a:pPr>
            <a:r>
              <a:rPr lang="en-US" sz="2400" b="1" dirty="0">
                <a:latin typeface="Bradley Hand ITC" charset="0"/>
                <a:ea typeface="ＭＳ Ｐゴシック" charset="0"/>
                <a:cs typeface="ＭＳ Ｐゴシック" charset="0"/>
              </a:rPr>
              <a:t> </a:t>
            </a:r>
            <a:r>
              <a:rPr lang="en-US" sz="2800" b="1" dirty="0">
                <a:latin typeface="Bradley Hand ITC" charset="0"/>
                <a:ea typeface="ＭＳ Ｐゴシック" charset="0"/>
                <a:cs typeface="ＭＳ Ｐゴシック" charset="0"/>
              </a:rPr>
              <a:t>U</a:t>
            </a:r>
            <a:r>
              <a:rPr lang="en-US" sz="2000" dirty="0">
                <a:latin typeface="Lucida Grande" charset="0"/>
                <a:ea typeface="ＭＳ Ｐゴシック" charset="0"/>
                <a:cs typeface="ＭＳ Ｐゴシック" charset="0"/>
              </a:rPr>
              <a:t>(</a:t>
            </a:r>
            <a:r>
              <a:rPr lang="en-US" sz="2000" dirty="0" err="1">
                <a:latin typeface="Lucida Grande" charset="0"/>
                <a:ea typeface="ＭＳ Ｐゴシック" charset="0"/>
                <a:cs typeface="ＭＳ Ｐゴシック" charset="0"/>
              </a:rPr>
              <a:t>i</a:t>
            </a:r>
            <a:r>
              <a:rPr lang="en-US" sz="2000" dirty="0">
                <a:latin typeface="Lucida Grande" charset="0"/>
                <a:ea typeface="ＭＳ Ｐゴシック" charset="0"/>
                <a:cs typeface="ＭＳ Ｐゴシック" charset="0"/>
              </a:rPr>
              <a:t>) = </a:t>
            </a:r>
            <a:r>
              <a:rPr lang="en-US" b="1" dirty="0">
                <a:latin typeface="Bradley Hand ITC" charset="0"/>
                <a:ea typeface="ＭＳ Ｐゴシック" charset="0"/>
                <a:cs typeface="ＭＳ Ｐゴシック" charset="0"/>
              </a:rPr>
              <a:t>R</a:t>
            </a:r>
            <a:r>
              <a:rPr lang="en-US" sz="2000" dirty="0">
                <a:latin typeface="Lucida Grande" charset="0"/>
                <a:ea typeface="ＭＳ Ｐゴシック" charset="0"/>
                <a:cs typeface="ＭＳ Ｐゴシック" charset="0"/>
              </a:rPr>
              <a:t>(</a:t>
            </a:r>
            <a:r>
              <a:rPr lang="en-US" sz="2000" dirty="0" err="1">
                <a:latin typeface="Lucida Grande" charset="0"/>
                <a:ea typeface="ＭＳ Ｐゴシック" charset="0"/>
                <a:cs typeface="ＭＳ Ｐゴシック" charset="0"/>
              </a:rPr>
              <a:t>i</a:t>
            </a:r>
            <a:r>
              <a:rPr lang="en-US" sz="2000" dirty="0">
                <a:latin typeface="Lucida Grande" charset="0"/>
                <a:ea typeface="ＭＳ Ｐゴシック" charset="0"/>
                <a:cs typeface="ＭＳ Ｐゴシック" charset="0"/>
              </a:rPr>
              <a:t>) + </a:t>
            </a:r>
            <a:r>
              <a:rPr lang="en-US" sz="2000" dirty="0" err="1">
                <a:latin typeface="Lucida Grande" charset="0"/>
                <a:ea typeface="ＭＳ Ｐゴシック" charset="0"/>
                <a:cs typeface="ＭＳ Ｐゴシック" charset="0"/>
              </a:rPr>
              <a:t>max</a:t>
            </a:r>
            <a:r>
              <a:rPr lang="en-US" sz="1800" baseline="-30000" dirty="0" err="1">
                <a:latin typeface="Lucida Grande" charset="0"/>
                <a:ea typeface="ＭＳ Ｐゴシック" charset="0"/>
                <a:cs typeface="Times New Roman" charset="0"/>
              </a:rPr>
              <a:t>a</a:t>
            </a:r>
            <a:r>
              <a:rPr lang="en-US" sz="2000" dirty="0">
                <a:latin typeface="Lucida Grande" charset="0"/>
                <a:ea typeface="ＭＳ Ｐゴシック" charset="0"/>
                <a:cs typeface="ＭＳ Ｐゴシック" charset="0"/>
              </a:rPr>
              <a:t> </a:t>
            </a:r>
            <a:r>
              <a:rPr lang="en-US" sz="3600" dirty="0" err="1">
                <a:latin typeface="Symbol" charset="0"/>
                <a:ea typeface="ＭＳ Ｐゴシック" charset="0"/>
                <a:cs typeface="ＭＳ Ｐゴシック" charset="0"/>
              </a:rPr>
              <a:t>S</a:t>
            </a:r>
            <a:r>
              <a:rPr lang="en-US" sz="1800" baseline="-30000" dirty="0" err="1">
                <a:latin typeface="Lucida Grande" charset="0"/>
                <a:ea typeface="ＭＳ Ｐゴシック" charset="0"/>
                <a:cs typeface="Times New Roman" charset="0"/>
              </a:rPr>
              <a:t>j</a:t>
            </a:r>
            <a:r>
              <a:rPr lang="en-US" sz="2800" b="1" dirty="0" err="1">
                <a:latin typeface="Lucida Grande" charset="0"/>
                <a:ea typeface="ＭＳ Ｐゴシック" charset="0"/>
                <a:cs typeface="ＭＳ Ｐゴシック" charset="0"/>
              </a:rPr>
              <a:t>P</a:t>
            </a:r>
            <a:r>
              <a:rPr lang="en-US" sz="2000" dirty="0">
                <a:latin typeface="Lucida Grande" charset="0"/>
                <a:ea typeface="ＭＳ Ｐゴシック" charset="0"/>
                <a:cs typeface="ＭＳ Ｐゴシック" charset="0"/>
              </a:rPr>
              <a:t>(j | </a:t>
            </a:r>
            <a:r>
              <a:rPr lang="en-US" sz="2000" dirty="0" err="1">
                <a:latin typeface="Lucida Grande" charset="0"/>
                <a:ea typeface="ＭＳ Ｐゴシック" charset="0"/>
                <a:cs typeface="ＭＳ Ｐゴシック" charset="0"/>
              </a:rPr>
              <a:t>a.i</a:t>
            </a:r>
            <a:r>
              <a:rPr lang="en-US" sz="2000" dirty="0">
                <a:latin typeface="Lucida Grande" charset="0"/>
                <a:ea typeface="ＭＳ Ｐゴシック" charset="0"/>
                <a:cs typeface="ＭＳ Ｐゴシック" charset="0"/>
              </a:rPr>
              <a:t>) </a:t>
            </a:r>
            <a:r>
              <a:rPr lang="en-US" sz="2800" b="1" dirty="0">
                <a:latin typeface="Bradley Hand ITC" charset="0"/>
                <a:ea typeface="ＭＳ Ｐゴシック" charset="0"/>
                <a:cs typeface="ＭＳ Ｐゴシック" charset="0"/>
              </a:rPr>
              <a:t>U</a:t>
            </a:r>
            <a:r>
              <a:rPr lang="en-US" sz="2000" dirty="0">
                <a:latin typeface="Lucida Grande" charset="0"/>
                <a:ea typeface="ＭＳ Ｐゴシック" charset="0"/>
                <a:cs typeface="ＭＳ Ｐゴシック" charset="0"/>
              </a:rPr>
              <a:t>(j)</a:t>
            </a:r>
          </a:p>
          <a:p>
            <a:pPr eaLnBrk="1" hangingPunct="1">
              <a:lnSpc>
                <a:spcPct val="90000"/>
              </a:lnSpc>
            </a:pPr>
            <a:r>
              <a:rPr lang="en-US" sz="2400" dirty="0">
                <a:latin typeface="Symbol" charset="0"/>
                <a:ea typeface="ＭＳ Ｐゴシック" charset="0"/>
                <a:cs typeface="ＭＳ Ｐゴシック" charset="0"/>
              </a:rPr>
              <a:t> P</a:t>
            </a:r>
            <a:r>
              <a:rPr lang="en-US" sz="2000" dirty="0">
                <a:latin typeface="Lucida Grande" charset="0"/>
                <a:ea typeface="ＭＳ Ｐゴシック" charset="0"/>
                <a:cs typeface="ＭＳ Ｐゴシック" charset="0"/>
              </a:rPr>
              <a:t>*(</a:t>
            </a:r>
            <a:r>
              <a:rPr lang="en-US" sz="2000" dirty="0" err="1">
                <a:latin typeface="Lucida Grande" charset="0"/>
                <a:ea typeface="ＭＳ Ｐゴシック" charset="0"/>
                <a:cs typeface="ＭＳ Ｐゴシック" charset="0"/>
              </a:rPr>
              <a:t>i</a:t>
            </a:r>
            <a:r>
              <a:rPr lang="en-US" sz="2000" dirty="0">
                <a:latin typeface="Lucida Grande" charset="0"/>
                <a:ea typeface="ＭＳ Ｐゴシック" charset="0"/>
                <a:cs typeface="ＭＳ Ｐゴシック" charset="0"/>
              </a:rPr>
              <a:t>) = </a:t>
            </a:r>
            <a:r>
              <a:rPr lang="en-US" sz="2000" dirty="0" err="1">
                <a:latin typeface="Lucida Grande" charset="0"/>
                <a:ea typeface="ＭＳ Ｐゴシック" charset="0"/>
                <a:cs typeface="ＭＳ Ｐゴシック" charset="0"/>
              </a:rPr>
              <a:t>arg</a:t>
            </a:r>
            <a:r>
              <a:rPr lang="en-US" sz="2000" dirty="0">
                <a:latin typeface="Lucida Grande" charset="0"/>
                <a:ea typeface="ＭＳ Ｐゴシック" charset="0"/>
                <a:cs typeface="ＭＳ Ｐゴシック" charset="0"/>
              </a:rPr>
              <a:t> </a:t>
            </a:r>
            <a:r>
              <a:rPr lang="en-US" sz="2000" dirty="0" err="1">
                <a:latin typeface="Lucida Grande" charset="0"/>
                <a:ea typeface="ＭＳ Ｐゴシック" charset="0"/>
                <a:cs typeface="ＭＳ Ｐゴシック" charset="0"/>
              </a:rPr>
              <a:t>max</a:t>
            </a:r>
            <a:r>
              <a:rPr lang="en-US" sz="1800" baseline="-30000" dirty="0" err="1">
                <a:latin typeface="Lucida Grande" charset="0"/>
                <a:ea typeface="ＭＳ Ｐゴシック" charset="0"/>
                <a:cs typeface="Times New Roman" charset="0"/>
              </a:rPr>
              <a:t>a</a:t>
            </a:r>
            <a:r>
              <a:rPr lang="en-US" sz="2000" dirty="0">
                <a:latin typeface="Lucida Grande" charset="0"/>
                <a:ea typeface="ＭＳ Ｐゴシック" charset="0"/>
                <a:cs typeface="ＭＳ Ｐゴシック" charset="0"/>
              </a:rPr>
              <a:t> </a:t>
            </a:r>
            <a:r>
              <a:rPr lang="en-US" sz="3600" dirty="0" err="1">
                <a:latin typeface="Symbol" charset="0"/>
                <a:ea typeface="ＭＳ Ｐゴシック" charset="0"/>
                <a:cs typeface="ＭＳ Ｐゴシック" charset="0"/>
              </a:rPr>
              <a:t>S</a:t>
            </a:r>
            <a:r>
              <a:rPr lang="en-US" sz="1800" baseline="-30000" dirty="0" err="1">
                <a:latin typeface="Lucida Grande" charset="0"/>
                <a:ea typeface="ＭＳ Ｐゴシック" charset="0"/>
                <a:cs typeface="Times New Roman" charset="0"/>
              </a:rPr>
              <a:t>k</a:t>
            </a:r>
            <a:r>
              <a:rPr lang="en-US" sz="2800" b="1" dirty="0" err="1">
                <a:latin typeface="Lucida Grande" charset="0"/>
                <a:ea typeface="ＭＳ Ｐゴシック" charset="0"/>
                <a:cs typeface="ＭＳ Ｐゴシック" charset="0"/>
              </a:rPr>
              <a:t>P</a:t>
            </a:r>
            <a:r>
              <a:rPr lang="en-US" sz="2000" dirty="0">
                <a:latin typeface="Lucida Grande" charset="0"/>
                <a:ea typeface="ＭＳ Ｐゴシック" charset="0"/>
                <a:cs typeface="ＭＳ Ｐゴシック" charset="0"/>
              </a:rPr>
              <a:t>(k | </a:t>
            </a:r>
            <a:r>
              <a:rPr lang="en-US" sz="2000" dirty="0" err="1">
                <a:latin typeface="Lucida Grande" charset="0"/>
                <a:ea typeface="ＭＳ Ｐゴシック" charset="0"/>
                <a:cs typeface="ＭＳ Ｐゴシック" charset="0"/>
              </a:rPr>
              <a:t>a.i</a:t>
            </a:r>
            <a:r>
              <a:rPr lang="en-US" sz="2000" dirty="0">
                <a:latin typeface="Lucida Grande" charset="0"/>
                <a:ea typeface="ＭＳ Ｐゴシック" charset="0"/>
                <a:cs typeface="ＭＳ Ｐゴシック" charset="0"/>
              </a:rPr>
              <a:t>) </a:t>
            </a:r>
            <a:r>
              <a:rPr lang="en-US" sz="2800" b="1" dirty="0">
                <a:latin typeface="Bradley Hand ITC" charset="0"/>
                <a:ea typeface="ＭＳ Ｐゴシック" charset="0"/>
                <a:cs typeface="ＭＳ Ｐゴシック" charset="0"/>
              </a:rPr>
              <a:t>U</a:t>
            </a:r>
            <a:r>
              <a:rPr lang="en-US" sz="2000" dirty="0">
                <a:latin typeface="Lucida Grande" charset="0"/>
                <a:ea typeface="ＭＳ Ｐゴシック" charset="0"/>
                <a:cs typeface="ＭＳ Ｐゴシック" charset="0"/>
              </a:rPr>
              <a:t>(k)</a:t>
            </a:r>
          </a:p>
          <a:p>
            <a:pPr eaLnBrk="1" hangingPunct="1">
              <a:lnSpc>
                <a:spcPct val="90000"/>
              </a:lnSpc>
              <a:buFont typeface="Times" charset="0"/>
              <a:buNone/>
            </a:pPr>
            <a:endParaRPr lang="en-US" sz="2000" dirty="0">
              <a:latin typeface="Lucida Grande" charset="0"/>
              <a:ea typeface="ＭＳ Ｐゴシック" charset="0"/>
              <a:cs typeface="ＭＳ Ｐゴシック" charset="0"/>
            </a:endParaRPr>
          </a:p>
        </p:txBody>
      </p:sp>
      <p:grpSp>
        <p:nvGrpSpPr>
          <p:cNvPr id="74755" name="Group 4"/>
          <p:cNvGrpSpPr>
            <a:grpSpLocks/>
          </p:cNvGrpSpPr>
          <p:nvPr/>
        </p:nvGrpSpPr>
        <p:grpSpPr bwMode="auto">
          <a:xfrm>
            <a:off x="3059832" y="2852936"/>
            <a:ext cx="2438400" cy="1828800"/>
            <a:chOff x="2112" y="2918"/>
            <a:chExt cx="1536" cy="1152"/>
          </a:xfrm>
        </p:grpSpPr>
        <p:grpSp>
          <p:nvGrpSpPr>
            <p:cNvPr id="74756" name="Group 5"/>
            <p:cNvGrpSpPr>
              <a:grpSpLocks/>
            </p:cNvGrpSpPr>
            <p:nvPr/>
          </p:nvGrpSpPr>
          <p:grpSpPr bwMode="auto">
            <a:xfrm>
              <a:off x="2112" y="2918"/>
              <a:ext cx="1536" cy="1152"/>
              <a:chOff x="960" y="1152"/>
              <a:chExt cx="1536" cy="1152"/>
            </a:xfrm>
          </p:grpSpPr>
          <p:sp>
            <p:nvSpPr>
              <p:cNvPr id="74768" name="Rectangle 6"/>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4769" name="Line 7"/>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4770" name="Line 8"/>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4771" name="Line 9"/>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4772" name="Line 10"/>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4773" name="Line 11"/>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4774" name="Rectangle 12"/>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74757" name="Text Box 13"/>
            <p:cNvSpPr txBox="1">
              <a:spLocks noChangeArrowheads="1"/>
            </p:cNvSpPr>
            <p:nvPr/>
          </p:nvSpPr>
          <p:spPr bwMode="auto">
            <a:xfrm>
              <a:off x="3320" y="3350"/>
              <a:ext cx="26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dirty="0">
                  <a:solidFill>
                    <a:srgbClr val="FF0000"/>
                  </a:solidFill>
                  <a:latin typeface="Tahoma" charset="0"/>
                </a:rPr>
                <a:t>-1</a:t>
              </a:r>
            </a:p>
          </p:txBody>
        </p:sp>
        <p:sp>
          <p:nvSpPr>
            <p:cNvPr id="74758" name="Text Box 14"/>
            <p:cNvSpPr txBox="1">
              <a:spLocks noChangeArrowheads="1"/>
            </p:cNvSpPr>
            <p:nvPr/>
          </p:nvSpPr>
          <p:spPr bwMode="auto">
            <a:xfrm>
              <a:off x="3312" y="2966"/>
              <a:ext cx="32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74759" name="Line 15"/>
            <p:cNvSpPr>
              <a:spLocks noChangeShapeType="1"/>
            </p:cNvSpPr>
            <p:nvPr/>
          </p:nvSpPr>
          <p:spPr bwMode="auto">
            <a:xfrm>
              <a:off x="2208" y="311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4760" name="Line 16"/>
            <p:cNvSpPr>
              <a:spLocks noChangeShapeType="1"/>
            </p:cNvSpPr>
            <p:nvPr/>
          </p:nvSpPr>
          <p:spPr bwMode="auto">
            <a:xfrm>
              <a:off x="2592" y="311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4761" name="Line 17"/>
            <p:cNvSpPr>
              <a:spLocks noChangeShapeType="1"/>
            </p:cNvSpPr>
            <p:nvPr/>
          </p:nvSpPr>
          <p:spPr bwMode="auto">
            <a:xfrm>
              <a:off x="2976" y="311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4762" name="Line 18"/>
            <p:cNvSpPr>
              <a:spLocks noChangeShapeType="1"/>
            </p:cNvSpPr>
            <p:nvPr/>
          </p:nvSpPr>
          <p:spPr bwMode="auto">
            <a:xfrm rot="10800000">
              <a:off x="3312" y="387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4763" name="Line 19"/>
            <p:cNvSpPr>
              <a:spLocks noChangeShapeType="1"/>
            </p:cNvSpPr>
            <p:nvPr/>
          </p:nvSpPr>
          <p:spPr bwMode="auto">
            <a:xfrm rot="-5400000">
              <a:off x="2184" y="3854"/>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4764" name="Line 20"/>
            <p:cNvSpPr>
              <a:spLocks noChangeShapeType="1"/>
            </p:cNvSpPr>
            <p:nvPr/>
          </p:nvSpPr>
          <p:spPr bwMode="auto">
            <a:xfrm rot="-5400000">
              <a:off x="2952" y="347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4765" name="Line 21"/>
            <p:cNvSpPr>
              <a:spLocks noChangeShapeType="1"/>
            </p:cNvSpPr>
            <p:nvPr/>
          </p:nvSpPr>
          <p:spPr bwMode="auto">
            <a:xfrm rot="-5400000">
              <a:off x="2184" y="347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4766" name="Line 22"/>
            <p:cNvSpPr>
              <a:spLocks noChangeShapeType="1"/>
            </p:cNvSpPr>
            <p:nvPr/>
          </p:nvSpPr>
          <p:spPr bwMode="auto">
            <a:xfrm rot="10800000">
              <a:off x="2928" y="387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4767" name="Line 23"/>
            <p:cNvSpPr>
              <a:spLocks noChangeShapeType="1"/>
            </p:cNvSpPr>
            <p:nvPr/>
          </p:nvSpPr>
          <p:spPr bwMode="auto">
            <a:xfrm rot="10800000">
              <a:off x="2544" y="387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grpSp>
      <p:sp>
        <p:nvSpPr>
          <p:cNvPr id="2" name="TextBox 1"/>
          <p:cNvSpPr txBox="1"/>
          <p:nvPr/>
        </p:nvSpPr>
        <p:spPr>
          <a:xfrm>
            <a:off x="6294899" y="4606096"/>
            <a:ext cx="2263761" cy="1631216"/>
          </a:xfrm>
          <a:prstGeom prst="rect">
            <a:avLst/>
          </a:prstGeom>
          <a:noFill/>
        </p:spPr>
        <p:txBody>
          <a:bodyPr wrap="none" rtlCol="0">
            <a:spAutoFit/>
          </a:bodyPr>
          <a:lstStyle/>
          <a:p>
            <a:r>
              <a:rPr lang="en-US" sz="2000" dirty="0" smtClean="0"/>
              <a:t>Some authors use</a:t>
            </a:r>
            <a:br>
              <a:rPr lang="en-US" sz="2000" dirty="0" smtClean="0"/>
            </a:br>
            <a:r>
              <a:rPr lang="en-US" sz="2000" dirty="0" smtClean="0"/>
              <a:t>a so-called </a:t>
            </a:r>
            <a:br>
              <a:rPr lang="en-US" sz="2000" dirty="0" smtClean="0"/>
            </a:br>
            <a:r>
              <a:rPr lang="en-US" sz="2000" dirty="0" smtClean="0"/>
              <a:t>discounting factor</a:t>
            </a:r>
            <a:r>
              <a:rPr lang="en-US" sz="2000" dirty="0" smtClean="0"/>
              <a:t/>
            </a:r>
            <a:br>
              <a:rPr lang="en-US" sz="2000" dirty="0" smtClean="0"/>
            </a:br>
            <a:r>
              <a:rPr lang="en-US" sz="2000" dirty="0" smtClean="0"/>
              <a:t>𝛾 </a:t>
            </a:r>
            <a:r>
              <a:rPr lang="en-US" sz="2000" dirty="0" smtClean="0"/>
              <a:t>∈ [0, 1</a:t>
            </a:r>
            <a:r>
              <a:rPr lang="en-US" sz="2000" dirty="0" smtClean="0"/>
              <a:t>] in front</a:t>
            </a:r>
            <a:br>
              <a:rPr lang="en-US" sz="2000" dirty="0" smtClean="0"/>
            </a:br>
            <a:r>
              <a:rPr lang="en-US" sz="2000" dirty="0" smtClean="0"/>
              <a:t>of</a:t>
            </a:r>
            <a:r>
              <a:rPr lang="en-US" sz="2000" dirty="0"/>
              <a:t> </a:t>
            </a:r>
            <a:r>
              <a:rPr lang="en-US" sz="2000" dirty="0" smtClean="0"/>
              <a:t>the summation</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a:latin typeface="Lucida Grande" charset="0"/>
                <a:ea typeface="ＭＳ Ｐゴシック" charset="0"/>
                <a:cs typeface="ＭＳ Ｐゴシック" charset="0"/>
              </a:rPr>
              <a:t>Umbrella Network</a:t>
            </a:r>
          </a:p>
        </p:txBody>
      </p:sp>
      <p:sp>
        <p:nvSpPr>
          <p:cNvPr id="76802" name="Oval 3"/>
          <p:cNvSpPr>
            <a:spLocks noChangeArrowheads="1"/>
          </p:cNvSpPr>
          <p:nvPr/>
        </p:nvSpPr>
        <p:spPr bwMode="auto">
          <a:xfrm>
            <a:off x="5029200" y="2971800"/>
            <a:ext cx="1295400" cy="533400"/>
          </a:xfrm>
          <a:prstGeom prst="ellipse">
            <a:avLst/>
          </a:prstGeom>
          <a:solidFill>
            <a:schemeClr val="folHlink"/>
          </a:solidFill>
          <a:ln w="9525">
            <a:solidFill>
              <a:schemeClr val="tx1"/>
            </a:solidFill>
            <a:round/>
            <a:headEnd/>
            <a:tailEnd/>
          </a:ln>
        </p:spPr>
        <p:txBody>
          <a:bodyPr wrap="none" anchor="ctr"/>
          <a:lstStyle/>
          <a:p>
            <a:pPr algn="ctr"/>
            <a:r>
              <a:rPr lang="en-US" sz="2000" i="0">
                <a:latin typeface="Comic Sans MS" charset="0"/>
              </a:rPr>
              <a:t>weather</a:t>
            </a:r>
          </a:p>
        </p:txBody>
      </p:sp>
      <p:sp>
        <p:nvSpPr>
          <p:cNvPr id="76803" name="Oval 4"/>
          <p:cNvSpPr>
            <a:spLocks noChangeArrowheads="1"/>
          </p:cNvSpPr>
          <p:nvPr/>
        </p:nvSpPr>
        <p:spPr bwMode="auto">
          <a:xfrm>
            <a:off x="6858000" y="4038600"/>
            <a:ext cx="1295400" cy="533400"/>
          </a:xfrm>
          <a:prstGeom prst="ellipse">
            <a:avLst/>
          </a:prstGeom>
          <a:solidFill>
            <a:schemeClr val="folHlink"/>
          </a:solidFill>
          <a:ln w="9525">
            <a:solidFill>
              <a:schemeClr val="tx1"/>
            </a:solidFill>
            <a:round/>
            <a:headEnd/>
            <a:tailEnd/>
          </a:ln>
        </p:spPr>
        <p:txBody>
          <a:bodyPr wrap="none" anchor="ctr"/>
          <a:lstStyle/>
          <a:p>
            <a:pPr algn="ctr"/>
            <a:r>
              <a:rPr lang="en-US" sz="2000" i="0">
                <a:latin typeface="Comic Sans MS" charset="0"/>
              </a:rPr>
              <a:t>forecast</a:t>
            </a:r>
          </a:p>
        </p:txBody>
      </p:sp>
      <p:sp>
        <p:nvSpPr>
          <p:cNvPr id="76804" name="Rectangle 5"/>
          <p:cNvSpPr>
            <a:spLocks noChangeArrowheads="1"/>
          </p:cNvSpPr>
          <p:nvPr/>
        </p:nvSpPr>
        <p:spPr bwMode="auto">
          <a:xfrm>
            <a:off x="1447800" y="2819400"/>
            <a:ext cx="1219200" cy="457200"/>
          </a:xfrm>
          <a:prstGeom prst="rect">
            <a:avLst/>
          </a:prstGeom>
          <a:solidFill>
            <a:srgbClr val="FFCCFF"/>
          </a:solidFill>
          <a:ln w="9525">
            <a:solidFill>
              <a:schemeClr val="tx1"/>
            </a:solidFill>
            <a:miter lim="800000"/>
            <a:headEnd/>
            <a:tailEnd/>
          </a:ln>
        </p:spPr>
        <p:txBody>
          <a:bodyPr wrap="none" anchor="ctr"/>
          <a:lstStyle/>
          <a:p>
            <a:pPr algn="ctr"/>
            <a:r>
              <a:rPr lang="en-US" sz="2000" i="0">
                <a:latin typeface="Comic Sans MS" charset="0"/>
              </a:rPr>
              <a:t>umbrella</a:t>
            </a:r>
          </a:p>
        </p:txBody>
      </p:sp>
      <p:sp>
        <p:nvSpPr>
          <p:cNvPr id="76805" name="AutoShape 6"/>
          <p:cNvSpPr>
            <a:spLocks noChangeArrowheads="1"/>
          </p:cNvSpPr>
          <p:nvPr/>
        </p:nvSpPr>
        <p:spPr bwMode="auto">
          <a:xfrm>
            <a:off x="3352800" y="4267200"/>
            <a:ext cx="1676400" cy="685800"/>
          </a:xfrm>
          <a:prstGeom prst="flowChartDecision">
            <a:avLst/>
          </a:prstGeom>
          <a:solidFill>
            <a:srgbClr val="CCFF99"/>
          </a:solidFill>
          <a:ln w="9525">
            <a:solidFill>
              <a:schemeClr val="tx1"/>
            </a:solidFill>
            <a:miter lim="800000"/>
            <a:headEnd/>
            <a:tailEnd/>
          </a:ln>
        </p:spPr>
        <p:txBody>
          <a:bodyPr wrap="none" anchor="ctr"/>
          <a:lstStyle/>
          <a:p>
            <a:pPr algn="ctr"/>
            <a:r>
              <a:rPr lang="en-US" sz="2000" i="0">
                <a:latin typeface="Comic Sans MS" charset="0"/>
              </a:rPr>
              <a:t>happiness</a:t>
            </a:r>
          </a:p>
        </p:txBody>
      </p:sp>
      <p:cxnSp>
        <p:nvCxnSpPr>
          <p:cNvPr id="76806" name="AutoShape 7"/>
          <p:cNvCxnSpPr>
            <a:cxnSpLocks noChangeShapeType="1"/>
            <a:stCxn id="76802" idx="4"/>
            <a:endCxn id="76805" idx="0"/>
          </p:cNvCxnSpPr>
          <p:nvPr/>
        </p:nvCxnSpPr>
        <p:spPr bwMode="auto">
          <a:xfrm flipH="1">
            <a:off x="4191000" y="3505200"/>
            <a:ext cx="1485900" cy="7620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6807" name="AutoShape 8"/>
          <p:cNvCxnSpPr>
            <a:cxnSpLocks noChangeShapeType="1"/>
            <a:stCxn id="76815" idx="4"/>
            <a:endCxn id="76805" idx="0"/>
          </p:cNvCxnSpPr>
          <p:nvPr/>
        </p:nvCxnSpPr>
        <p:spPr bwMode="auto">
          <a:xfrm>
            <a:off x="2667000" y="4114800"/>
            <a:ext cx="1524000" cy="1524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6808" name="AutoShape 9"/>
          <p:cNvCxnSpPr>
            <a:cxnSpLocks noChangeShapeType="1"/>
            <a:stCxn id="76802" idx="4"/>
            <a:endCxn id="76803" idx="1"/>
          </p:cNvCxnSpPr>
          <p:nvPr/>
        </p:nvCxnSpPr>
        <p:spPr bwMode="auto">
          <a:xfrm>
            <a:off x="5676900" y="3505200"/>
            <a:ext cx="1370013" cy="61118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76809" name="Text Box 10"/>
          <p:cNvSpPr txBox="1">
            <a:spLocks noChangeArrowheads="1"/>
          </p:cNvSpPr>
          <p:nvPr/>
        </p:nvSpPr>
        <p:spPr bwMode="auto">
          <a:xfrm>
            <a:off x="1127125" y="2362200"/>
            <a:ext cx="16716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take/don’t take</a:t>
            </a:r>
          </a:p>
        </p:txBody>
      </p:sp>
      <p:sp>
        <p:nvSpPr>
          <p:cNvPr id="76810" name="Text Box 11"/>
          <p:cNvSpPr txBox="1">
            <a:spLocks noChangeArrowheads="1"/>
          </p:cNvSpPr>
          <p:nvPr/>
        </p:nvSpPr>
        <p:spPr bwMode="auto">
          <a:xfrm>
            <a:off x="6477000" y="4800600"/>
            <a:ext cx="2314575"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f            w         p(f|w)</a:t>
            </a:r>
          </a:p>
          <a:p>
            <a:r>
              <a:rPr lang="en-US" sz="1800" i="0"/>
              <a:t>sunny    rain      0.3</a:t>
            </a:r>
          </a:p>
          <a:p>
            <a:r>
              <a:rPr lang="en-US" sz="1800" i="0"/>
              <a:t>rainy      rain      0.7</a:t>
            </a:r>
          </a:p>
          <a:p>
            <a:r>
              <a:rPr lang="en-US" sz="1800" i="0"/>
              <a:t>sunny  no rain   0.8</a:t>
            </a:r>
          </a:p>
          <a:p>
            <a:r>
              <a:rPr lang="en-US" sz="1800" i="0"/>
              <a:t>rainy    no rain   0.2</a:t>
            </a:r>
          </a:p>
        </p:txBody>
      </p:sp>
      <p:sp>
        <p:nvSpPr>
          <p:cNvPr id="76811" name="Line 12"/>
          <p:cNvSpPr>
            <a:spLocks noChangeShapeType="1"/>
          </p:cNvSpPr>
          <p:nvPr/>
        </p:nvSpPr>
        <p:spPr bwMode="auto">
          <a:xfrm>
            <a:off x="6248400" y="5105400"/>
            <a:ext cx="2819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6812" name="Line 13"/>
          <p:cNvSpPr>
            <a:spLocks noChangeShapeType="1"/>
          </p:cNvSpPr>
          <p:nvPr/>
        </p:nvSpPr>
        <p:spPr bwMode="auto">
          <a:xfrm>
            <a:off x="8077200" y="4800600"/>
            <a:ext cx="0" cy="1447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6813" name="Text Box 14"/>
          <p:cNvSpPr txBox="1">
            <a:spLocks noChangeArrowheads="1"/>
          </p:cNvSpPr>
          <p:nvPr/>
        </p:nvSpPr>
        <p:spPr bwMode="auto">
          <a:xfrm>
            <a:off x="4953000" y="2514600"/>
            <a:ext cx="1447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P(rain) = 0.4</a:t>
            </a:r>
          </a:p>
        </p:txBody>
      </p:sp>
      <p:sp>
        <p:nvSpPr>
          <p:cNvPr id="76814" name="Text Box 15"/>
          <p:cNvSpPr txBox="1">
            <a:spLocks noChangeArrowheads="1"/>
          </p:cNvSpPr>
          <p:nvPr/>
        </p:nvSpPr>
        <p:spPr bwMode="auto">
          <a:xfrm>
            <a:off x="3124200" y="5029200"/>
            <a:ext cx="2414588"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U(have,rain) = -25</a:t>
            </a:r>
          </a:p>
          <a:p>
            <a:r>
              <a:rPr lang="en-US" sz="1800" i="0"/>
              <a:t>U(have,~rain) = 0</a:t>
            </a:r>
          </a:p>
          <a:p>
            <a:r>
              <a:rPr lang="en-US" sz="1800" i="0"/>
              <a:t>U(~have, rain) = -100</a:t>
            </a:r>
          </a:p>
          <a:p>
            <a:r>
              <a:rPr lang="en-US" sz="1800" i="0"/>
              <a:t>U(~have, ~rain) = 100</a:t>
            </a:r>
          </a:p>
        </p:txBody>
      </p:sp>
      <p:sp>
        <p:nvSpPr>
          <p:cNvPr id="76815" name="Oval 16"/>
          <p:cNvSpPr>
            <a:spLocks noChangeArrowheads="1"/>
          </p:cNvSpPr>
          <p:nvPr/>
        </p:nvSpPr>
        <p:spPr bwMode="auto">
          <a:xfrm>
            <a:off x="1752600" y="3581400"/>
            <a:ext cx="1828800" cy="533400"/>
          </a:xfrm>
          <a:prstGeom prst="ellipse">
            <a:avLst/>
          </a:prstGeom>
          <a:solidFill>
            <a:schemeClr val="folHlink"/>
          </a:solidFill>
          <a:ln w="9525">
            <a:solidFill>
              <a:schemeClr val="tx1"/>
            </a:solidFill>
            <a:round/>
            <a:headEnd/>
            <a:tailEnd/>
          </a:ln>
        </p:spPr>
        <p:txBody>
          <a:bodyPr wrap="none" anchor="ctr"/>
          <a:lstStyle/>
          <a:p>
            <a:pPr algn="ctr"/>
            <a:r>
              <a:rPr lang="en-US" sz="2000" i="0">
                <a:latin typeface="Comic Sans MS" charset="0"/>
              </a:rPr>
              <a:t>have umbrella</a:t>
            </a:r>
          </a:p>
        </p:txBody>
      </p:sp>
      <p:cxnSp>
        <p:nvCxnSpPr>
          <p:cNvPr id="76816" name="AutoShape 17"/>
          <p:cNvCxnSpPr>
            <a:cxnSpLocks noChangeShapeType="1"/>
            <a:stCxn id="76804" idx="2"/>
            <a:endCxn id="76815" idx="1"/>
          </p:cNvCxnSpPr>
          <p:nvPr/>
        </p:nvCxnSpPr>
        <p:spPr bwMode="auto">
          <a:xfrm flipH="1">
            <a:off x="2020888" y="3276600"/>
            <a:ext cx="36512" cy="38258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76817" name="Text Box 18"/>
          <p:cNvSpPr txBox="1">
            <a:spLocks noChangeArrowheads="1"/>
          </p:cNvSpPr>
          <p:nvPr/>
        </p:nvSpPr>
        <p:spPr bwMode="auto">
          <a:xfrm>
            <a:off x="304800" y="4159250"/>
            <a:ext cx="21939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P(have|take) = 1.0</a:t>
            </a:r>
          </a:p>
          <a:p>
            <a:r>
              <a:rPr lang="en-US" sz="1800" i="0"/>
              <a:t>P(~have|~take)=1.0</a:t>
            </a:r>
          </a:p>
        </p:txBody>
      </p:sp>
    </p:spTree>
    <p:extLst>
      <p:ext uri="{BB962C8B-B14F-4D97-AF65-F5344CB8AC3E}">
        <p14:creationId xmlns:p14="http://schemas.microsoft.com/office/powerpoint/2010/main" val="1545432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Value Iteration</a:t>
            </a:r>
          </a:p>
        </p:txBody>
      </p:sp>
      <p:sp>
        <p:nvSpPr>
          <p:cNvPr id="76802" name="Rectangle 3"/>
          <p:cNvSpPr>
            <a:spLocks noGrp="1" noChangeArrowheads="1"/>
          </p:cNvSpPr>
          <p:nvPr>
            <p:ph type="body" idx="1"/>
          </p:nvPr>
        </p:nvSpPr>
        <p:spPr>
          <a:xfrm>
            <a:off x="685800" y="2041525"/>
            <a:ext cx="8001000" cy="4114800"/>
          </a:xfrm>
        </p:spPr>
        <p:txBody>
          <a:bodyPr/>
          <a:lstStyle/>
          <a:p>
            <a:pPr eaLnBrk="1" hangingPunct="1"/>
            <a:r>
              <a:rPr lang="en-US" sz="2400">
                <a:latin typeface="Lucida Grande" charset="0"/>
                <a:ea typeface="ＭＳ Ｐゴシック" charset="0"/>
                <a:cs typeface="ＭＳ Ｐゴシック" charset="0"/>
              </a:rPr>
              <a:t>Initialize the utility of each non-terminal state s</a:t>
            </a:r>
            <a:r>
              <a:rPr lang="en-US" sz="1800" baseline="-30000">
                <a:latin typeface="Lucida Grande" charset="0"/>
                <a:ea typeface="ＭＳ Ｐゴシック" charset="0"/>
                <a:cs typeface="Times New Roman" charset="0"/>
              </a:rPr>
              <a:t>i </a:t>
            </a:r>
            <a:r>
              <a:rPr lang="en-US" sz="2400">
                <a:latin typeface="Lucida Grande" charset="0"/>
                <a:ea typeface="ＭＳ Ｐゴシック" charset="0"/>
                <a:cs typeface="ＭＳ Ｐゴシック" charset="0"/>
              </a:rPr>
              <a:t>to </a:t>
            </a:r>
            <a:r>
              <a:rPr lang="en-US" sz="2800" b="1">
                <a:latin typeface="Bradley Hand ITC" charset="0"/>
                <a:ea typeface="ＭＳ Ｐゴシック" charset="0"/>
                <a:cs typeface="ＭＳ Ｐゴシック" charset="0"/>
              </a:rPr>
              <a:t>U</a:t>
            </a:r>
            <a:r>
              <a:rPr lang="en-US" sz="1600" b="1" baseline="-30000">
                <a:latin typeface="Lucida Grande" charset="0"/>
                <a:ea typeface="ＭＳ Ｐゴシック" charset="0"/>
                <a:cs typeface="Times New Roman" charset="0"/>
              </a:rPr>
              <a:t>0</a:t>
            </a:r>
            <a:r>
              <a:rPr lang="en-US" sz="2000">
                <a:latin typeface="Lucida Grande" charset="0"/>
                <a:ea typeface="ＭＳ Ｐゴシック" charset="0"/>
                <a:cs typeface="ＭＳ Ｐゴシック" charset="0"/>
              </a:rPr>
              <a:t>(i)</a:t>
            </a:r>
            <a:r>
              <a:rPr lang="en-US" sz="1600">
                <a:latin typeface="Lucida Grande" charset="0"/>
                <a:ea typeface="ＭＳ Ｐゴシック" charset="0"/>
                <a:cs typeface="ＭＳ Ｐゴシック" charset="0"/>
              </a:rPr>
              <a:t> </a:t>
            </a:r>
            <a:r>
              <a:rPr lang="en-US" sz="1800">
                <a:latin typeface="Lucida Grande" charset="0"/>
                <a:ea typeface="ＭＳ Ｐゴシック" charset="0"/>
                <a:cs typeface="ＭＳ Ｐゴシック" charset="0"/>
              </a:rPr>
              <a:t>= 0</a:t>
            </a:r>
            <a:endParaRPr lang="en-US" sz="2800">
              <a:latin typeface="Lucida Grande" charset="0"/>
              <a:ea typeface="ＭＳ Ｐゴシック" charset="0"/>
              <a:cs typeface="ＭＳ Ｐゴシック" charset="0"/>
            </a:endParaRPr>
          </a:p>
          <a:p>
            <a:pPr eaLnBrk="1" hangingPunct="1"/>
            <a:r>
              <a:rPr lang="en-US" sz="2400">
                <a:latin typeface="Lucida Grande" charset="0"/>
                <a:ea typeface="ＭＳ Ｐゴシック" charset="0"/>
                <a:cs typeface="ＭＳ Ｐゴシック" charset="0"/>
              </a:rPr>
              <a:t>For t = 0, 1, 2, …, do:</a:t>
            </a:r>
            <a:br>
              <a:rPr lang="en-US" sz="2400">
                <a:latin typeface="Lucida Grande" charset="0"/>
                <a:ea typeface="ＭＳ Ｐゴシック" charset="0"/>
                <a:cs typeface="ＭＳ Ｐゴシック" charset="0"/>
              </a:rPr>
            </a:br>
            <a:r>
              <a:rPr lang="en-US">
                <a:latin typeface="Lucida Grande" charset="0"/>
                <a:ea typeface="ＭＳ Ｐゴシック" charset="0"/>
                <a:cs typeface="ＭＳ Ｐゴシック" charset="0"/>
              </a:rPr>
              <a:t>     </a:t>
            </a:r>
            <a:r>
              <a:rPr lang="en-US" sz="2800" b="1">
                <a:latin typeface="Bradley Hand ITC" charset="0"/>
                <a:ea typeface="ＭＳ Ｐゴシック" charset="0"/>
                <a:cs typeface="ＭＳ Ｐゴシック" charset="0"/>
              </a:rPr>
              <a:t>U</a:t>
            </a:r>
            <a:r>
              <a:rPr lang="en-US" sz="2000" b="1" baseline="-30000">
                <a:latin typeface="Lucida Grande" charset="0"/>
                <a:ea typeface="ＭＳ Ｐゴシック" charset="0"/>
                <a:cs typeface="Times New Roman" charset="0"/>
              </a:rPr>
              <a:t>t+1</a:t>
            </a:r>
            <a:r>
              <a:rPr lang="en-US" sz="2000">
                <a:latin typeface="Lucida Grande" charset="0"/>
                <a:ea typeface="ＭＳ Ｐゴシック" charset="0"/>
                <a:cs typeface="ＭＳ Ｐゴシック" charset="0"/>
              </a:rPr>
              <a:t>(i) </a:t>
            </a:r>
            <a:r>
              <a:rPr lang="en-US" sz="2000">
                <a:latin typeface="Lucida Grande" charset="0"/>
                <a:ea typeface="ＭＳ Ｐゴシック" charset="0"/>
                <a:cs typeface="ＭＳ Ｐゴシック" charset="0"/>
                <a:sym typeface="Wingdings" charset="0"/>
              </a:rPr>
              <a:t></a:t>
            </a:r>
            <a:r>
              <a:rPr lang="en-US" sz="2000">
                <a:latin typeface="Lucida Grande" charset="0"/>
                <a:ea typeface="ＭＳ Ｐゴシック" charset="0"/>
                <a:cs typeface="ＭＳ Ｐゴシック" charset="0"/>
              </a:rPr>
              <a:t> </a:t>
            </a:r>
            <a:r>
              <a:rPr lang="en-US" b="1">
                <a:latin typeface="Bradley Hand ITC" charset="0"/>
                <a:ea typeface="ＭＳ Ｐゴシック" charset="0"/>
                <a:cs typeface="ＭＳ Ｐゴシック" charset="0"/>
              </a:rPr>
              <a:t>R</a:t>
            </a:r>
            <a:r>
              <a:rPr lang="en-US" sz="2000">
                <a:latin typeface="Lucida Grande" charset="0"/>
                <a:ea typeface="ＭＳ Ｐゴシック" charset="0"/>
                <a:cs typeface="ＭＳ Ｐゴシック" charset="0"/>
              </a:rPr>
              <a:t>(i) + max</a:t>
            </a:r>
            <a:r>
              <a:rPr lang="en-US" sz="1800" baseline="-30000">
                <a:latin typeface="Lucida Grande" charset="0"/>
                <a:ea typeface="ＭＳ Ｐゴシック" charset="0"/>
                <a:cs typeface="Times New Roman" charset="0"/>
              </a:rPr>
              <a:t>a</a:t>
            </a:r>
            <a:r>
              <a:rPr lang="en-US" sz="2000">
                <a:latin typeface="Lucida Grande" charset="0"/>
                <a:ea typeface="ＭＳ Ｐゴシック" charset="0"/>
                <a:cs typeface="ＭＳ Ｐゴシック" charset="0"/>
              </a:rPr>
              <a:t> </a:t>
            </a:r>
            <a:r>
              <a:rPr lang="en-US" sz="3600">
                <a:latin typeface="Symbol" charset="0"/>
                <a:ea typeface="ＭＳ Ｐゴシック" charset="0"/>
                <a:cs typeface="ＭＳ Ｐゴシック" charset="0"/>
              </a:rPr>
              <a:t>S</a:t>
            </a:r>
            <a:r>
              <a:rPr lang="en-US" sz="1800" baseline="-30000">
                <a:latin typeface="Lucida Grande" charset="0"/>
                <a:ea typeface="ＭＳ Ｐゴシック" charset="0"/>
                <a:cs typeface="Times New Roman" charset="0"/>
              </a:rPr>
              <a:t>k</a:t>
            </a:r>
            <a:r>
              <a:rPr lang="en-US" sz="2800" b="1">
                <a:latin typeface="Lucida Grande" charset="0"/>
                <a:ea typeface="ＭＳ Ｐゴシック" charset="0"/>
                <a:cs typeface="ＭＳ Ｐゴシック" charset="0"/>
              </a:rPr>
              <a:t>P</a:t>
            </a:r>
            <a:r>
              <a:rPr lang="en-US" sz="2000">
                <a:latin typeface="Lucida Grande" charset="0"/>
                <a:ea typeface="ＭＳ Ｐゴシック" charset="0"/>
                <a:cs typeface="ＭＳ Ｐゴシック" charset="0"/>
              </a:rPr>
              <a:t>(k | a.i) </a:t>
            </a:r>
            <a:r>
              <a:rPr lang="en-US" sz="2800" b="1">
                <a:latin typeface="Bradley Hand ITC" charset="0"/>
                <a:ea typeface="ＭＳ Ｐゴシック" charset="0"/>
                <a:cs typeface="ＭＳ Ｐゴシック" charset="0"/>
              </a:rPr>
              <a:t>U</a:t>
            </a:r>
            <a:r>
              <a:rPr lang="en-US" sz="2000" b="1" baseline="-30000">
                <a:latin typeface="Lucida Grande" charset="0"/>
                <a:ea typeface="ＭＳ Ｐゴシック" charset="0"/>
                <a:cs typeface="Times New Roman" charset="0"/>
              </a:rPr>
              <a:t>t</a:t>
            </a:r>
            <a:r>
              <a:rPr lang="en-US" sz="2000">
                <a:latin typeface="Lucida Grande" charset="0"/>
                <a:ea typeface="ＭＳ Ｐゴシック" charset="0"/>
                <a:cs typeface="ＭＳ Ｐゴシック" charset="0"/>
              </a:rPr>
              <a:t>(k)</a:t>
            </a:r>
          </a:p>
        </p:txBody>
      </p:sp>
      <p:grpSp>
        <p:nvGrpSpPr>
          <p:cNvPr id="76803" name="Group 4"/>
          <p:cNvGrpSpPr>
            <a:grpSpLocks/>
          </p:cNvGrpSpPr>
          <p:nvPr/>
        </p:nvGrpSpPr>
        <p:grpSpPr bwMode="auto">
          <a:xfrm>
            <a:off x="1219200" y="4403725"/>
            <a:ext cx="2819400" cy="2225675"/>
            <a:chOff x="768" y="2544"/>
            <a:chExt cx="1776" cy="1402"/>
          </a:xfrm>
        </p:grpSpPr>
        <p:grpSp>
          <p:nvGrpSpPr>
            <p:cNvPr id="76804" name="Group 5"/>
            <p:cNvGrpSpPr>
              <a:grpSpLocks/>
            </p:cNvGrpSpPr>
            <p:nvPr/>
          </p:nvGrpSpPr>
          <p:grpSpPr bwMode="auto">
            <a:xfrm>
              <a:off x="1008" y="2544"/>
              <a:ext cx="1536" cy="1152"/>
              <a:chOff x="960" y="1152"/>
              <a:chExt cx="1536" cy="1152"/>
            </a:xfrm>
          </p:grpSpPr>
          <p:sp>
            <p:nvSpPr>
              <p:cNvPr id="76814" name="Rectangle 6"/>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6815" name="Line 7"/>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6816" name="Line 8"/>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6817" name="Line 9"/>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6818" name="Line 10"/>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6819" name="Line 11"/>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6820" name="Rectangle 12"/>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76805" name="Text Box 13"/>
            <p:cNvSpPr txBox="1">
              <a:spLocks noChangeArrowheads="1"/>
            </p:cNvSpPr>
            <p:nvPr/>
          </p:nvSpPr>
          <p:spPr bwMode="auto">
            <a:xfrm>
              <a:off x="2216" y="2976"/>
              <a:ext cx="26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76806" name="Text Box 14"/>
            <p:cNvSpPr txBox="1">
              <a:spLocks noChangeArrowheads="1"/>
            </p:cNvSpPr>
            <p:nvPr/>
          </p:nvSpPr>
          <p:spPr bwMode="auto">
            <a:xfrm>
              <a:off x="2208" y="2592"/>
              <a:ext cx="32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76807" name="Text Box 15"/>
            <p:cNvSpPr txBox="1">
              <a:spLocks noChangeArrowheads="1"/>
            </p:cNvSpPr>
            <p:nvPr/>
          </p:nvSpPr>
          <p:spPr bwMode="auto">
            <a:xfrm>
              <a:off x="768" y="3024"/>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76808" name="Text Box 16"/>
            <p:cNvSpPr txBox="1">
              <a:spLocks noChangeArrowheads="1"/>
            </p:cNvSpPr>
            <p:nvPr/>
          </p:nvSpPr>
          <p:spPr bwMode="auto">
            <a:xfrm>
              <a:off x="768" y="2640"/>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76809" name="Text Box 17"/>
            <p:cNvSpPr txBox="1">
              <a:spLocks noChangeArrowheads="1"/>
            </p:cNvSpPr>
            <p:nvPr/>
          </p:nvSpPr>
          <p:spPr bwMode="auto">
            <a:xfrm>
              <a:off x="768" y="3360"/>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76810" name="Text Box 18"/>
            <p:cNvSpPr txBox="1">
              <a:spLocks noChangeArrowheads="1"/>
            </p:cNvSpPr>
            <p:nvPr/>
          </p:nvSpPr>
          <p:spPr bwMode="auto">
            <a:xfrm>
              <a:off x="2256" y="3696"/>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76811" name="Text Box 19"/>
            <p:cNvSpPr txBox="1">
              <a:spLocks noChangeArrowheads="1"/>
            </p:cNvSpPr>
            <p:nvPr/>
          </p:nvSpPr>
          <p:spPr bwMode="auto">
            <a:xfrm>
              <a:off x="1872" y="3696"/>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76812" name="Text Box 20"/>
            <p:cNvSpPr txBox="1">
              <a:spLocks noChangeArrowheads="1"/>
            </p:cNvSpPr>
            <p:nvPr/>
          </p:nvSpPr>
          <p:spPr bwMode="auto">
            <a:xfrm>
              <a:off x="1488" y="3696"/>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76813" name="Text Box 21"/>
            <p:cNvSpPr txBox="1">
              <a:spLocks noChangeArrowheads="1"/>
            </p:cNvSpPr>
            <p:nvPr/>
          </p:nvSpPr>
          <p:spPr bwMode="auto">
            <a:xfrm>
              <a:off x="1104" y="3696"/>
              <a:ext cx="20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Value Iteration</a:t>
            </a:r>
          </a:p>
        </p:txBody>
      </p:sp>
      <p:sp>
        <p:nvSpPr>
          <p:cNvPr id="78850" name="Rectangle 3"/>
          <p:cNvSpPr>
            <a:spLocks noGrp="1" noChangeArrowheads="1"/>
          </p:cNvSpPr>
          <p:nvPr>
            <p:ph type="body" idx="1"/>
          </p:nvPr>
        </p:nvSpPr>
        <p:spPr>
          <a:xfrm>
            <a:off x="685800" y="2041525"/>
            <a:ext cx="8001000" cy="4114800"/>
          </a:xfrm>
        </p:spPr>
        <p:txBody>
          <a:bodyPr/>
          <a:lstStyle/>
          <a:p>
            <a:pPr eaLnBrk="1" hangingPunct="1"/>
            <a:r>
              <a:rPr lang="en-US" sz="2400">
                <a:latin typeface="Lucida Grande" charset="0"/>
                <a:ea typeface="ＭＳ Ｐゴシック" charset="0"/>
                <a:cs typeface="ＭＳ Ｐゴシック" charset="0"/>
              </a:rPr>
              <a:t>Initialize the utility of each non-terminal state s</a:t>
            </a:r>
            <a:r>
              <a:rPr lang="en-US" sz="1800" baseline="-30000">
                <a:latin typeface="Lucida Grande" charset="0"/>
                <a:ea typeface="ＭＳ Ｐゴシック" charset="0"/>
                <a:cs typeface="Times New Roman" charset="0"/>
              </a:rPr>
              <a:t>i </a:t>
            </a:r>
            <a:r>
              <a:rPr lang="en-US" sz="2400">
                <a:latin typeface="Lucida Grande" charset="0"/>
                <a:ea typeface="ＭＳ Ｐゴシック" charset="0"/>
                <a:cs typeface="ＭＳ Ｐゴシック" charset="0"/>
              </a:rPr>
              <a:t>to </a:t>
            </a:r>
            <a:r>
              <a:rPr lang="en-US" sz="2800" b="1">
                <a:latin typeface="Bradley Hand ITC" charset="0"/>
                <a:ea typeface="ＭＳ Ｐゴシック" charset="0"/>
                <a:cs typeface="ＭＳ Ｐゴシック" charset="0"/>
              </a:rPr>
              <a:t>U</a:t>
            </a:r>
            <a:r>
              <a:rPr lang="en-US" sz="1600" b="1" baseline="-30000">
                <a:latin typeface="Lucida Grande" charset="0"/>
                <a:ea typeface="ＭＳ Ｐゴシック" charset="0"/>
                <a:cs typeface="Times New Roman" charset="0"/>
              </a:rPr>
              <a:t>0</a:t>
            </a:r>
            <a:r>
              <a:rPr lang="en-US" sz="2000">
                <a:latin typeface="Lucida Grande" charset="0"/>
                <a:ea typeface="ＭＳ Ｐゴシック" charset="0"/>
                <a:cs typeface="ＭＳ Ｐゴシック" charset="0"/>
              </a:rPr>
              <a:t>(i)</a:t>
            </a:r>
            <a:r>
              <a:rPr lang="en-US" sz="1600">
                <a:latin typeface="Lucida Grande" charset="0"/>
                <a:ea typeface="ＭＳ Ｐゴシック" charset="0"/>
                <a:cs typeface="ＭＳ Ｐゴシック" charset="0"/>
              </a:rPr>
              <a:t> </a:t>
            </a:r>
            <a:r>
              <a:rPr lang="en-US" sz="1800">
                <a:latin typeface="Lucida Grande" charset="0"/>
                <a:ea typeface="ＭＳ Ｐゴシック" charset="0"/>
                <a:cs typeface="ＭＳ Ｐゴシック" charset="0"/>
              </a:rPr>
              <a:t>= 0</a:t>
            </a:r>
            <a:endParaRPr lang="en-US" sz="2800">
              <a:latin typeface="Lucida Grande" charset="0"/>
              <a:ea typeface="ＭＳ Ｐゴシック" charset="0"/>
              <a:cs typeface="ＭＳ Ｐゴシック" charset="0"/>
            </a:endParaRPr>
          </a:p>
          <a:p>
            <a:pPr eaLnBrk="1" hangingPunct="1"/>
            <a:r>
              <a:rPr lang="en-US" sz="2400">
                <a:latin typeface="Lucida Grande" charset="0"/>
                <a:ea typeface="ＭＳ Ｐゴシック" charset="0"/>
                <a:cs typeface="ＭＳ Ｐゴシック" charset="0"/>
              </a:rPr>
              <a:t>For t = 0, 1, 2, …, do:</a:t>
            </a:r>
            <a:br>
              <a:rPr lang="en-US" sz="2400">
                <a:latin typeface="Lucida Grande" charset="0"/>
                <a:ea typeface="ＭＳ Ｐゴシック" charset="0"/>
                <a:cs typeface="ＭＳ Ｐゴシック" charset="0"/>
              </a:rPr>
            </a:br>
            <a:r>
              <a:rPr lang="en-US">
                <a:latin typeface="Lucida Grande" charset="0"/>
                <a:ea typeface="ＭＳ Ｐゴシック" charset="0"/>
                <a:cs typeface="ＭＳ Ｐゴシック" charset="0"/>
              </a:rPr>
              <a:t>     </a:t>
            </a:r>
            <a:r>
              <a:rPr lang="en-US" sz="2800" b="1">
                <a:latin typeface="Bradley Hand ITC" charset="0"/>
                <a:ea typeface="ＭＳ Ｐゴシック" charset="0"/>
                <a:cs typeface="ＭＳ Ｐゴシック" charset="0"/>
              </a:rPr>
              <a:t>U</a:t>
            </a:r>
            <a:r>
              <a:rPr lang="en-US" sz="2000" b="1" baseline="-30000">
                <a:latin typeface="Lucida Grande" charset="0"/>
                <a:ea typeface="ＭＳ Ｐゴシック" charset="0"/>
                <a:cs typeface="Times New Roman" charset="0"/>
              </a:rPr>
              <a:t>t+1</a:t>
            </a:r>
            <a:r>
              <a:rPr lang="en-US" sz="2000">
                <a:latin typeface="Lucida Grande" charset="0"/>
                <a:ea typeface="ＭＳ Ｐゴシック" charset="0"/>
                <a:cs typeface="ＭＳ Ｐゴシック" charset="0"/>
              </a:rPr>
              <a:t>(i) </a:t>
            </a:r>
            <a:r>
              <a:rPr lang="en-US" sz="2000">
                <a:latin typeface="Lucida Grande" charset="0"/>
                <a:ea typeface="ＭＳ Ｐゴシック" charset="0"/>
                <a:cs typeface="ＭＳ Ｐゴシック" charset="0"/>
                <a:sym typeface="Wingdings" charset="0"/>
              </a:rPr>
              <a:t></a:t>
            </a:r>
            <a:r>
              <a:rPr lang="en-US" sz="2000">
                <a:latin typeface="Lucida Grande" charset="0"/>
                <a:ea typeface="ＭＳ Ｐゴシック" charset="0"/>
                <a:cs typeface="ＭＳ Ｐゴシック" charset="0"/>
              </a:rPr>
              <a:t> </a:t>
            </a:r>
            <a:r>
              <a:rPr lang="en-US" b="1">
                <a:latin typeface="Bradley Hand ITC" charset="0"/>
                <a:ea typeface="ＭＳ Ｐゴシック" charset="0"/>
                <a:cs typeface="ＭＳ Ｐゴシック" charset="0"/>
              </a:rPr>
              <a:t>R</a:t>
            </a:r>
            <a:r>
              <a:rPr lang="en-US" sz="2000">
                <a:latin typeface="Lucida Grande" charset="0"/>
                <a:ea typeface="ＭＳ Ｐゴシック" charset="0"/>
                <a:cs typeface="ＭＳ Ｐゴシック" charset="0"/>
              </a:rPr>
              <a:t>(i) + max</a:t>
            </a:r>
            <a:r>
              <a:rPr lang="en-US" sz="1800" baseline="-30000">
                <a:latin typeface="Lucida Grande" charset="0"/>
                <a:ea typeface="ＭＳ Ｐゴシック" charset="0"/>
                <a:cs typeface="Times New Roman" charset="0"/>
              </a:rPr>
              <a:t>a</a:t>
            </a:r>
            <a:r>
              <a:rPr lang="en-US" sz="2000">
                <a:latin typeface="Lucida Grande" charset="0"/>
                <a:ea typeface="ＭＳ Ｐゴシック" charset="0"/>
                <a:cs typeface="ＭＳ Ｐゴシック" charset="0"/>
              </a:rPr>
              <a:t> </a:t>
            </a:r>
            <a:r>
              <a:rPr lang="en-US" sz="3600">
                <a:latin typeface="Symbol" charset="0"/>
                <a:ea typeface="ＭＳ Ｐゴシック" charset="0"/>
                <a:cs typeface="ＭＳ Ｐゴシック" charset="0"/>
              </a:rPr>
              <a:t>S</a:t>
            </a:r>
            <a:r>
              <a:rPr lang="en-US" sz="1800" baseline="-30000">
                <a:latin typeface="Lucida Grande" charset="0"/>
                <a:ea typeface="ＭＳ Ｐゴシック" charset="0"/>
                <a:cs typeface="Times New Roman" charset="0"/>
              </a:rPr>
              <a:t>k</a:t>
            </a:r>
            <a:r>
              <a:rPr lang="en-US" sz="2800" b="1">
                <a:latin typeface="Lucida Grande" charset="0"/>
                <a:ea typeface="ＭＳ Ｐゴシック" charset="0"/>
                <a:cs typeface="ＭＳ Ｐゴシック" charset="0"/>
              </a:rPr>
              <a:t>P</a:t>
            </a:r>
            <a:r>
              <a:rPr lang="en-US" sz="2000">
                <a:latin typeface="Lucida Grande" charset="0"/>
                <a:ea typeface="ＭＳ Ｐゴシック" charset="0"/>
                <a:cs typeface="ＭＳ Ｐゴシック" charset="0"/>
              </a:rPr>
              <a:t>(k | a.i) </a:t>
            </a:r>
            <a:r>
              <a:rPr lang="en-US" sz="2800" b="1">
                <a:latin typeface="Bradley Hand ITC" charset="0"/>
                <a:ea typeface="ＭＳ Ｐゴシック" charset="0"/>
                <a:cs typeface="ＭＳ Ｐゴシック" charset="0"/>
              </a:rPr>
              <a:t>U</a:t>
            </a:r>
            <a:r>
              <a:rPr lang="en-US" sz="2000" b="1" baseline="-30000">
                <a:latin typeface="Lucida Grande" charset="0"/>
                <a:ea typeface="ＭＳ Ｐゴシック" charset="0"/>
                <a:cs typeface="Times New Roman" charset="0"/>
              </a:rPr>
              <a:t>t</a:t>
            </a:r>
            <a:r>
              <a:rPr lang="en-US" sz="2000">
                <a:latin typeface="Lucida Grande" charset="0"/>
                <a:ea typeface="ＭＳ Ｐゴシック" charset="0"/>
                <a:cs typeface="ＭＳ Ｐゴシック" charset="0"/>
              </a:rPr>
              <a:t>(k)</a:t>
            </a:r>
          </a:p>
        </p:txBody>
      </p:sp>
      <p:grpSp>
        <p:nvGrpSpPr>
          <p:cNvPr id="2" name="Group 4"/>
          <p:cNvGrpSpPr>
            <a:grpSpLocks/>
          </p:cNvGrpSpPr>
          <p:nvPr/>
        </p:nvGrpSpPr>
        <p:grpSpPr bwMode="auto">
          <a:xfrm>
            <a:off x="4038600" y="4022725"/>
            <a:ext cx="4321175" cy="2576513"/>
            <a:chOff x="2544" y="2304"/>
            <a:chExt cx="2722" cy="1623"/>
          </a:xfrm>
        </p:grpSpPr>
        <p:sp>
          <p:nvSpPr>
            <p:cNvPr id="78888" name="Text Box 5"/>
            <p:cNvSpPr txBox="1">
              <a:spLocks noChangeArrowheads="1"/>
            </p:cNvSpPr>
            <p:nvPr/>
          </p:nvSpPr>
          <p:spPr bwMode="auto">
            <a:xfrm>
              <a:off x="2544" y="2304"/>
              <a:ext cx="8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b="1" i="0">
                  <a:solidFill>
                    <a:srgbClr val="990000"/>
                  </a:solidFill>
                  <a:latin typeface="Bradley Hand ITC" charset="0"/>
                </a:rPr>
                <a:t>U</a:t>
              </a:r>
              <a:r>
                <a:rPr lang="en-US" sz="1800" b="1" i="0" baseline="-30000">
                  <a:solidFill>
                    <a:srgbClr val="990000"/>
                  </a:solidFill>
                  <a:latin typeface="Tahoma" charset="0"/>
                  <a:cs typeface="Times New Roman" charset="0"/>
                </a:rPr>
                <a:t>t</a:t>
              </a:r>
              <a:r>
                <a:rPr lang="en-US" sz="1800" i="0">
                  <a:solidFill>
                    <a:srgbClr val="990000"/>
                  </a:solidFill>
                  <a:latin typeface="Tahoma" charset="0"/>
                </a:rPr>
                <a:t>([3,1])</a:t>
              </a:r>
            </a:p>
          </p:txBody>
        </p:sp>
        <p:grpSp>
          <p:nvGrpSpPr>
            <p:cNvPr id="78889" name="Group 6"/>
            <p:cNvGrpSpPr>
              <a:grpSpLocks/>
            </p:cNvGrpSpPr>
            <p:nvPr/>
          </p:nvGrpSpPr>
          <p:grpSpPr bwMode="auto">
            <a:xfrm>
              <a:off x="2832" y="2400"/>
              <a:ext cx="2434" cy="1527"/>
              <a:chOff x="2832" y="2400"/>
              <a:chExt cx="2434" cy="1527"/>
            </a:xfrm>
          </p:grpSpPr>
          <p:sp>
            <p:nvSpPr>
              <p:cNvPr id="78890" name="Line 7"/>
              <p:cNvSpPr>
                <a:spLocks noChangeShapeType="1"/>
              </p:cNvSpPr>
              <p:nvPr/>
            </p:nvSpPr>
            <p:spPr bwMode="auto">
              <a:xfrm flipV="1">
                <a:off x="3264" y="2400"/>
                <a:ext cx="0" cy="129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8891" name="Line 8"/>
              <p:cNvSpPr>
                <a:spLocks noChangeShapeType="1"/>
              </p:cNvSpPr>
              <p:nvPr/>
            </p:nvSpPr>
            <p:spPr bwMode="auto">
              <a:xfrm>
                <a:off x="3264" y="3696"/>
                <a:ext cx="192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8892" name="Line 9"/>
              <p:cNvSpPr>
                <a:spLocks noChangeShapeType="1"/>
              </p:cNvSpPr>
              <p:nvPr/>
            </p:nvSpPr>
            <p:spPr bwMode="auto">
              <a:xfrm>
                <a:off x="3264" y="3264"/>
                <a:ext cx="4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8893" name="Line 10"/>
              <p:cNvSpPr>
                <a:spLocks noChangeShapeType="1"/>
              </p:cNvSpPr>
              <p:nvPr/>
            </p:nvSpPr>
            <p:spPr bwMode="auto">
              <a:xfrm>
                <a:off x="2880" y="36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8894" name="Line 11"/>
              <p:cNvSpPr>
                <a:spLocks noChangeShapeType="1"/>
              </p:cNvSpPr>
              <p:nvPr/>
            </p:nvSpPr>
            <p:spPr bwMode="auto">
              <a:xfrm>
                <a:off x="3264" y="2880"/>
                <a:ext cx="4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8895" name="Line 12"/>
              <p:cNvSpPr>
                <a:spLocks noChangeShapeType="1"/>
              </p:cNvSpPr>
              <p:nvPr/>
            </p:nvSpPr>
            <p:spPr bwMode="auto">
              <a:xfrm>
                <a:off x="3264" y="2784"/>
                <a:ext cx="1856" cy="0"/>
              </a:xfrm>
              <a:prstGeom prst="line">
                <a:avLst/>
              </a:prstGeom>
              <a:noFill/>
              <a:ln w="9525">
                <a:solidFill>
                  <a:srgbClr val="008000"/>
                </a:solidFill>
                <a:prstDash val="dash"/>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8896" name="Text Box 13"/>
              <p:cNvSpPr txBox="1">
                <a:spLocks noChangeArrowheads="1"/>
              </p:cNvSpPr>
              <p:nvPr/>
            </p:nvSpPr>
            <p:spPr bwMode="auto">
              <a:xfrm>
                <a:off x="5136" y="3648"/>
                <a:ext cx="1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000" i="0">
                    <a:latin typeface="Tahoma" charset="0"/>
                  </a:rPr>
                  <a:t>t</a:t>
                </a:r>
              </a:p>
            </p:txBody>
          </p:sp>
          <p:sp>
            <p:nvSpPr>
              <p:cNvPr id="78897" name="Line 14"/>
              <p:cNvSpPr>
                <a:spLocks noChangeShapeType="1"/>
              </p:cNvSpPr>
              <p:nvPr/>
            </p:nvSpPr>
            <p:spPr bwMode="auto">
              <a:xfrm>
                <a:off x="3840" y="3648"/>
                <a:ext cx="0" cy="4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8898" name="Line 15"/>
              <p:cNvSpPr>
                <a:spLocks noChangeShapeType="1"/>
              </p:cNvSpPr>
              <p:nvPr/>
            </p:nvSpPr>
            <p:spPr bwMode="auto">
              <a:xfrm>
                <a:off x="4416" y="3648"/>
                <a:ext cx="0" cy="4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8899" name="Line 16"/>
              <p:cNvSpPr>
                <a:spLocks noChangeShapeType="1"/>
              </p:cNvSpPr>
              <p:nvPr/>
            </p:nvSpPr>
            <p:spPr bwMode="auto">
              <a:xfrm>
                <a:off x="4992" y="3648"/>
                <a:ext cx="0" cy="4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8900" name="Text Box 17"/>
              <p:cNvSpPr txBox="1">
                <a:spLocks noChangeArrowheads="1"/>
              </p:cNvSpPr>
              <p:nvPr/>
            </p:nvSpPr>
            <p:spPr bwMode="auto">
              <a:xfrm>
                <a:off x="3168" y="3696"/>
                <a:ext cx="19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Tahoma" charset="0"/>
                  </a:rPr>
                  <a:t>0</a:t>
                </a:r>
              </a:p>
            </p:txBody>
          </p:sp>
          <p:sp>
            <p:nvSpPr>
              <p:cNvPr id="78901" name="Text Box 18"/>
              <p:cNvSpPr txBox="1">
                <a:spLocks noChangeArrowheads="1"/>
              </p:cNvSpPr>
              <p:nvPr/>
            </p:nvSpPr>
            <p:spPr bwMode="auto">
              <a:xfrm>
                <a:off x="4896" y="3696"/>
                <a:ext cx="27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Tahoma" charset="0"/>
                  </a:rPr>
                  <a:t>30</a:t>
                </a:r>
              </a:p>
            </p:txBody>
          </p:sp>
          <p:sp>
            <p:nvSpPr>
              <p:cNvPr id="78902" name="Text Box 19"/>
              <p:cNvSpPr txBox="1">
                <a:spLocks noChangeArrowheads="1"/>
              </p:cNvSpPr>
              <p:nvPr/>
            </p:nvSpPr>
            <p:spPr bwMode="auto">
              <a:xfrm>
                <a:off x="4320" y="3696"/>
                <a:ext cx="27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Tahoma" charset="0"/>
                  </a:rPr>
                  <a:t>20</a:t>
                </a:r>
              </a:p>
            </p:txBody>
          </p:sp>
          <p:sp>
            <p:nvSpPr>
              <p:cNvPr id="78903" name="Text Box 20"/>
              <p:cNvSpPr txBox="1">
                <a:spLocks noChangeArrowheads="1"/>
              </p:cNvSpPr>
              <p:nvPr/>
            </p:nvSpPr>
            <p:spPr bwMode="auto">
              <a:xfrm>
                <a:off x="3744" y="3696"/>
                <a:ext cx="27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Tahoma" charset="0"/>
                  </a:rPr>
                  <a:t>10</a:t>
                </a:r>
              </a:p>
            </p:txBody>
          </p:sp>
          <p:sp>
            <p:nvSpPr>
              <p:cNvPr id="78904" name="Text Box 21"/>
              <p:cNvSpPr txBox="1">
                <a:spLocks noChangeArrowheads="1"/>
              </p:cNvSpPr>
              <p:nvPr/>
            </p:nvSpPr>
            <p:spPr bwMode="auto">
              <a:xfrm>
                <a:off x="2832" y="2640"/>
                <a:ext cx="47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solidFill>
                      <a:srgbClr val="008000"/>
                    </a:solidFill>
                    <a:latin typeface="Tahoma" charset="0"/>
                  </a:rPr>
                  <a:t>0.611</a:t>
                </a:r>
              </a:p>
            </p:txBody>
          </p:sp>
          <p:sp>
            <p:nvSpPr>
              <p:cNvPr id="78905" name="Text Box 22"/>
              <p:cNvSpPr txBox="1">
                <a:spLocks noChangeArrowheads="1"/>
              </p:cNvSpPr>
              <p:nvPr/>
            </p:nvSpPr>
            <p:spPr bwMode="auto">
              <a:xfrm>
                <a:off x="2976" y="2832"/>
                <a:ext cx="31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Tahoma" charset="0"/>
                  </a:rPr>
                  <a:t>0.5</a:t>
                </a:r>
              </a:p>
            </p:txBody>
          </p:sp>
          <p:sp>
            <p:nvSpPr>
              <p:cNvPr id="78906" name="Text Box 23"/>
              <p:cNvSpPr txBox="1">
                <a:spLocks noChangeArrowheads="1"/>
              </p:cNvSpPr>
              <p:nvPr/>
            </p:nvSpPr>
            <p:spPr bwMode="auto">
              <a:xfrm>
                <a:off x="3120" y="3168"/>
                <a:ext cx="19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Tahoma" charset="0"/>
                  </a:rPr>
                  <a:t>0</a:t>
                </a:r>
              </a:p>
            </p:txBody>
          </p:sp>
          <p:sp>
            <p:nvSpPr>
              <p:cNvPr id="78907" name="Line 24"/>
              <p:cNvSpPr>
                <a:spLocks noChangeShapeType="1"/>
              </p:cNvSpPr>
              <p:nvPr/>
            </p:nvSpPr>
            <p:spPr bwMode="auto">
              <a:xfrm>
                <a:off x="3264" y="3264"/>
                <a:ext cx="192" cy="96"/>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8908" name="Freeform 25"/>
              <p:cNvSpPr>
                <a:spLocks/>
              </p:cNvSpPr>
              <p:nvPr/>
            </p:nvSpPr>
            <p:spPr bwMode="auto">
              <a:xfrm>
                <a:off x="3456" y="2784"/>
                <a:ext cx="1536" cy="576"/>
              </a:xfrm>
              <a:custGeom>
                <a:avLst/>
                <a:gdLst>
                  <a:gd name="T0" fmla="*/ 0 w 1536"/>
                  <a:gd name="T1" fmla="*/ 576 h 576"/>
                  <a:gd name="T2" fmla="*/ 48 w 1536"/>
                  <a:gd name="T3" fmla="*/ 432 h 576"/>
                  <a:gd name="T4" fmla="*/ 144 w 1536"/>
                  <a:gd name="T5" fmla="*/ 240 h 576"/>
                  <a:gd name="T6" fmla="*/ 384 w 1536"/>
                  <a:gd name="T7" fmla="*/ 144 h 576"/>
                  <a:gd name="T8" fmla="*/ 864 w 1536"/>
                  <a:gd name="T9" fmla="*/ 48 h 576"/>
                  <a:gd name="T10" fmla="*/ 1536 w 1536"/>
                  <a:gd name="T11" fmla="*/ 0 h 576"/>
                  <a:gd name="T12" fmla="*/ 0 60000 65536"/>
                  <a:gd name="T13" fmla="*/ 0 60000 65536"/>
                  <a:gd name="T14" fmla="*/ 0 60000 65536"/>
                  <a:gd name="T15" fmla="*/ 0 60000 65536"/>
                  <a:gd name="T16" fmla="*/ 0 60000 65536"/>
                  <a:gd name="T17" fmla="*/ 0 60000 65536"/>
                  <a:gd name="T18" fmla="*/ 0 w 1536"/>
                  <a:gd name="T19" fmla="*/ 0 h 576"/>
                  <a:gd name="T20" fmla="*/ 1536 w 153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536" h="576">
                    <a:moveTo>
                      <a:pt x="0" y="576"/>
                    </a:moveTo>
                    <a:cubicBezTo>
                      <a:pt x="12" y="532"/>
                      <a:pt x="24" y="488"/>
                      <a:pt x="48" y="432"/>
                    </a:cubicBezTo>
                    <a:cubicBezTo>
                      <a:pt x="72" y="376"/>
                      <a:pt x="88" y="288"/>
                      <a:pt x="144" y="240"/>
                    </a:cubicBezTo>
                    <a:cubicBezTo>
                      <a:pt x="200" y="192"/>
                      <a:pt x="264" y="176"/>
                      <a:pt x="384" y="144"/>
                    </a:cubicBezTo>
                    <a:cubicBezTo>
                      <a:pt x="504" y="112"/>
                      <a:pt x="672" y="72"/>
                      <a:pt x="864" y="48"/>
                    </a:cubicBezTo>
                    <a:cubicBezTo>
                      <a:pt x="1056" y="24"/>
                      <a:pt x="1424" y="8"/>
                      <a:pt x="1536" y="0"/>
                    </a:cubicBezTo>
                  </a:path>
                </a:pathLst>
              </a:cu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de-DE"/>
              </a:p>
            </p:txBody>
          </p:sp>
        </p:grpSp>
      </p:grpSp>
      <p:grpSp>
        <p:nvGrpSpPr>
          <p:cNvPr id="78852" name="Group 26"/>
          <p:cNvGrpSpPr>
            <a:grpSpLocks/>
          </p:cNvGrpSpPr>
          <p:nvPr/>
        </p:nvGrpSpPr>
        <p:grpSpPr bwMode="auto">
          <a:xfrm>
            <a:off x="1600200" y="4403725"/>
            <a:ext cx="2438400" cy="1828800"/>
            <a:chOff x="960" y="1152"/>
            <a:chExt cx="1536" cy="1152"/>
          </a:xfrm>
        </p:grpSpPr>
        <p:sp>
          <p:nvSpPr>
            <p:cNvPr id="78881" name="Rectangle 27"/>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8882" name="Line 28"/>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8883" name="Line 29"/>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8884" name="Line 30"/>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8885" name="Line 31"/>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8886" name="Line 32"/>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78887" name="Rectangle 33"/>
            <p:cNvSpPr>
              <a:spLocks noChangeArrowheads="1"/>
            </p:cNvSpPr>
            <p:nvPr/>
          </p:nvSpPr>
          <p:spPr bwMode="auto">
            <a:xfrm>
              <a:off x="1344" y="1536"/>
              <a:ext cx="384" cy="384"/>
            </a:xfrm>
            <a:prstGeom prst="rect">
              <a:avLst/>
            </a:prstGeom>
            <a:solidFill>
              <a:schemeClr val="accent2"/>
            </a:solidFill>
            <a:ln w="9525">
              <a:solidFill>
                <a:schemeClr val="tx1"/>
              </a:solidFill>
              <a:miter lim="800000"/>
              <a:headEnd/>
              <a:tailEnd/>
            </a:ln>
          </p:spPr>
          <p:txBody>
            <a:bodyPr wrap="none" anchor="ctr"/>
            <a:lstStyle/>
            <a:p>
              <a:endParaRPr lang="en-US"/>
            </a:p>
          </p:txBody>
        </p:sp>
      </p:grpSp>
      <p:sp>
        <p:nvSpPr>
          <p:cNvPr id="78853" name="Text Box 34"/>
          <p:cNvSpPr txBox="1">
            <a:spLocks noChangeArrowheads="1"/>
          </p:cNvSpPr>
          <p:nvPr/>
        </p:nvSpPr>
        <p:spPr bwMode="auto">
          <a:xfrm>
            <a:off x="3517900" y="5089525"/>
            <a:ext cx="4143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FF0000"/>
                </a:solidFill>
                <a:latin typeface="Tahoma" charset="0"/>
              </a:rPr>
              <a:t>-1</a:t>
            </a:r>
          </a:p>
        </p:txBody>
      </p:sp>
      <p:sp>
        <p:nvSpPr>
          <p:cNvPr id="78854" name="Text Box 35"/>
          <p:cNvSpPr txBox="1">
            <a:spLocks noChangeArrowheads="1"/>
          </p:cNvSpPr>
          <p:nvPr/>
        </p:nvSpPr>
        <p:spPr bwMode="auto">
          <a:xfrm>
            <a:off x="3505200" y="4479925"/>
            <a:ext cx="508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solidFill>
                  <a:srgbClr val="009900"/>
                </a:solidFill>
                <a:latin typeface="Tahoma" charset="0"/>
              </a:rPr>
              <a:t>+1</a:t>
            </a:r>
          </a:p>
        </p:txBody>
      </p:sp>
      <p:sp>
        <p:nvSpPr>
          <p:cNvPr id="78855" name="Text Box 36"/>
          <p:cNvSpPr txBox="1">
            <a:spLocks noChangeArrowheads="1"/>
          </p:cNvSpPr>
          <p:nvPr/>
        </p:nvSpPr>
        <p:spPr bwMode="auto">
          <a:xfrm>
            <a:off x="1219200" y="51657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78856" name="Text Box 37"/>
          <p:cNvSpPr txBox="1">
            <a:spLocks noChangeArrowheads="1"/>
          </p:cNvSpPr>
          <p:nvPr/>
        </p:nvSpPr>
        <p:spPr bwMode="auto">
          <a:xfrm>
            <a:off x="1219200" y="45561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78857" name="Text Box 38"/>
          <p:cNvSpPr txBox="1">
            <a:spLocks noChangeArrowheads="1"/>
          </p:cNvSpPr>
          <p:nvPr/>
        </p:nvSpPr>
        <p:spPr bwMode="auto">
          <a:xfrm>
            <a:off x="1219200" y="56991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78858" name="Text Box 39"/>
          <p:cNvSpPr txBox="1">
            <a:spLocks noChangeArrowheads="1"/>
          </p:cNvSpPr>
          <p:nvPr/>
        </p:nvSpPr>
        <p:spPr bwMode="auto">
          <a:xfrm>
            <a:off x="3581400" y="62325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4</a:t>
            </a:r>
          </a:p>
        </p:txBody>
      </p:sp>
      <p:sp>
        <p:nvSpPr>
          <p:cNvPr id="78859" name="Text Box 40"/>
          <p:cNvSpPr txBox="1">
            <a:spLocks noChangeArrowheads="1"/>
          </p:cNvSpPr>
          <p:nvPr/>
        </p:nvSpPr>
        <p:spPr bwMode="auto">
          <a:xfrm>
            <a:off x="2971800" y="62325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3</a:t>
            </a:r>
          </a:p>
        </p:txBody>
      </p:sp>
      <p:sp>
        <p:nvSpPr>
          <p:cNvPr id="78860" name="Text Box 41"/>
          <p:cNvSpPr txBox="1">
            <a:spLocks noChangeArrowheads="1"/>
          </p:cNvSpPr>
          <p:nvPr/>
        </p:nvSpPr>
        <p:spPr bwMode="auto">
          <a:xfrm>
            <a:off x="2362200" y="62325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2</a:t>
            </a:r>
          </a:p>
        </p:txBody>
      </p:sp>
      <p:sp>
        <p:nvSpPr>
          <p:cNvPr id="78861" name="Text Box 42"/>
          <p:cNvSpPr txBox="1">
            <a:spLocks noChangeArrowheads="1"/>
          </p:cNvSpPr>
          <p:nvPr/>
        </p:nvSpPr>
        <p:spPr bwMode="auto">
          <a:xfrm>
            <a:off x="1752600" y="6232525"/>
            <a:ext cx="3222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Tahoma" charset="0"/>
              </a:rPr>
              <a:t>1</a:t>
            </a:r>
          </a:p>
        </p:txBody>
      </p:sp>
      <p:sp>
        <p:nvSpPr>
          <p:cNvPr id="78862" name="Line 43"/>
          <p:cNvSpPr>
            <a:spLocks noChangeShapeType="1"/>
          </p:cNvSpPr>
          <p:nvPr/>
        </p:nvSpPr>
        <p:spPr bwMode="auto">
          <a:xfrm>
            <a:off x="1752600" y="47085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8863" name="Line 44"/>
          <p:cNvSpPr>
            <a:spLocks noChangeShapeType="1"/>
          </p:cNvSpPr>
          <p:nvPr/>
        </p:nvSpPr>
        <p:spPr bwMode="auto">
          <a:xfrm>
            <a:off x="2362200" y="47085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8864" name="Line 45"/>
          <p:cNvSpPr>
            <a:spLocks noChangeShapeType="1"/>
          </p:cNvSpPr>
          <p:nvPr/>
        </p:nvSpPr>
        <p:spPr bwMode="auto">
          <a:xfrm>
            <a:off x="2971800" y="47085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8865" name="Line 46"/>
          <p:cNvSpPr>
            <a:spLocks noChangeShapeType="1"/>
          </p:cNvSpPr>
          <p:nvPr/>
        </p:nvSpPr>
        <p:spPr bwMode="auto">
          <a:xfrm rot="10800000">
            <a:off x="3505200" y="59277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8866" name="Line 47"/>
          <p:cNvSpPr>
            <a:spLocks noChangeShapeType="1"/>
          </p:cNvSpPr>
          <p:nvPr/>
        </p:nvSpPr>
        <p:spPr bwMode="auto">
          <a:xfrm rot="-5400000">
            <a:off x="3009900" y="5356225"/>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8867" name="Line 48"/>
          <p:cNvSpPr>
            <a:spLocks noChangeShapeType="1"/>
          </p:cNvSpPr>
          <p:nvPr/>
        </p:nvSpPr>
        <p:spPr bwMode="auto">
          <a:xfrm rot="10800000">
            <a:off x="2895600" y="59277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8868" name="Line 49"/>
          <p:cNvSpPr>
            <a:spLocks noChangeShapeType="1"/>
          </p:cNvSpPr>
          <p:nvPr/>
        </p:nvSpPr>
        <p:spPr bwMode="auto">
          <a:xfrm rot="10800000">
            <a:off x="2286000" y="59277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8869" name="Text Box 50"/>
          <p:cNvSpPr txBox="1">
            <a:spLocks noChangeArrowheads="1"/>
          </p:cNvSpPr>
          <p:nvPr/>
        </p:nvSpPr>
        <p:spPr bwMode="auto">
          <a:xfrm>
            <a:off x="1600200" y="5622925"/>
            <a:ext cx="692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0.705</a:t>
            </a:r>
          </a:p>
        </p:txBody>
      </p:sp>
      <p:sp>
        <p:nvSpPr>
          <p:cNvPr id="78870" name="Text Box 51"/>
          <p:cNvSpPr txBox="1">
            <a:spLocks noChangeArrowheads="1"/>
          </p:cNvSpPr>
          <p:nvPr/>
        </p:nvSpPr>
        <p:spPr bwMode="auto">
          <a:xfrm>
            <a:off x="2209800" y="5622925"/>
            <a:ext cx="692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0.655</a:t>
            </a:r>
          </a:p>
        </p:txBody>
      </p:sp>
      <p:sp>
        <p:nvSpPr>
          <p:cNvPr id="78871" name="Text Box 52"/>
          <p:cNvSpPr txBox="1">
            <a:spLocks noChangeArrowheads="1"/>
          </p:cNvSpPr>
          <p:nvPr/>
        </p:nvSpPr>
        <p:spPr bwMode="auto">
          <a:xfrm>
            <a:off x="3429000" y="5622925"/>
            <a:ext cx="692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0.388</a:t>
            </a:r>
          </a:p>
        </p:txBody>
      </p:sp>
      <p:sp>
        <p:nvSpPr>
          <p:cNvPr id="78872" name="Text Box 53"/>
          <p:cNvSpPr txBox="1">
            <a:spLocks noChangeArrowheads="1"/>
          </p:cNvSpPr>
          <p:nvPr/>
        </p:nvSpPr>
        <p:spPr bwMode="auto">
          <a:xfrm>
            <a:off x="2819400" y="5622925"/>
            <a:ext cx="692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0.611</a:t>
            </a:r>
          </a:p>
        </p:txBody>
      </p:sp>
      <p:sp>
        <p:nvSpPr>
          <p:cNvPr id="78873" name="Text Box 54"/>
          <p:cNvSpPr txBox="1">
            <a:spLocks noChangeArrowheads="1"/>
          </p:cNvSpPr>
          <p:nvPr/>
        </p:nvSpPr>
        <p:spPr bwMode="auto">
          <a:xfrm>
            <a:off x="1600200" y="5013325"/>
            <a:ext cx="692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0.762</a:t>
            </a:r>
          </a:p>
        </p:txBody>
      </p:sp>
      <p:sp>
        <p:nvSpPr>
          <p:cNvPr id="78874" name="Text Box 55"/>
          <p:cNvSpPr txBox="1">
            <a:spLocks noChangeArrowheads="1"/>
          </p:cNvSpPr>
          <p:nvPr/>
        </p:nvSpPr>
        <p:spPr bwMode="auto">
          <a:xfrm>
            <a:off x="1600200" y="4403725"/>
            <a:ext cx="692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0.812</a:t>
            </a:r>
          </a:p>
        </p:txBody>
      </p:sp>
      <p:sp>
        <p:nvSpPr>
          <p:cNvPr id="78875" name="Text Box 56"/>
          <p:cNvSpPr txBox="1">
            <a:spLocks noChangeArrowheads="1"/>
          </p:cNvSpPr>
          <p:nvPr/>
        </p:nvSpPr>
        <p:spPr bwMode="auto">
          <a:xfrm>
            <a:off x="2209800" y="4403725"/>
            <a:ext cx="692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0.868</a:t>
            </a:r>
          </a:p>
        </p:txBody>
      </p:sp>
      <p:sp>
        <p:nvSpPr>
          <p:cNvPr id="78876" name="Text Box 57"/>
          <p:cNvSpPr txBox="1">
            <a:spLocks noChangeArrowheads="1"/>
          </p:cNvSpPr>
          <p:nvPr/>
        </p:nvSpPr>
        <p:spPr bwMode="auto">
          <a:xfrm>
            <a:off x="2819400" y="4403725"/>
            <a:ext cx="692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0.918</a:t>
            </a:r>
          </a:p>
        </p:txBody>
      </p:sp>
      <p:sp>
        <p:nvSpPr>
          <p:cNvPr id="78877" name="Text Box 58"/>
          <p:cNvSpPr txBox="1">
            <a:spLocks noChangeArrowheads="1"/>
          </p:cNvSpPr>
          <p:nvPr/>
        </p:nvSpPr>
        <p:spPr bwMode="auto">
          <a:xfrm>
            <a:off x="2819400" y="5013325"/>
            <a:ext cx="692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400" b="1" i="0">
                <a:solidFill>
                  <a:srgbClr val="990000"/>
                </a:solidFill>
                <a:latin typeface="Tahoma" charset="0"/>
              </a:rPr>
              <a:t>0.660</a:t>
            </a:r>
          </a:p>
        </p:txBody>
      </p:sp>
      <p:sp>
        <p:nvSpPr>
          <p:cNvPr id="78878" name="Line 59"/>
          <p:cNvSpPr>
            <a:spLocks noChangeShapeType="1"/>
          </p:cNvSpPr>
          <p:nvPr/>
        </p:nvSpPr>
        <p:spPr bwMode="auto">
          <a:xfrm rot="-5400000">
            <a:off x="1790700" y="5432425"/>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78879" name="Line 60"/>
          <p:cNvSpPr>
            <a:spLocks noChangeShapeType="1"/>
          </p:cNvSpPr>
          <p:nvPr/>
        </p:nvSpPr>
        <p:spPr bwMode="auto">
          <a:xfrm rot="-5400000">
            <a:off x="1790700" y="5965825"/>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sp>
        <p:nvSpPr>
          <p:cNvPr id="394301" name="Text Box 61"/>
          <p:cNvSpPr txBox="1">
            <a:spLocks noChangeArrowheads="1"/>
          </p:cNvSpPr>
          <p:nvPr/>
        </p:nvSpPr>
        <p:spPr bwMode="auto">
          <a:xfrm>
            <a:off x="4953000" y="1584325"/>
            <a:ext cx="3162300" cy="1590675"/>
          </a:xfrm>
          <a:prstGeom prst="rect">
            <a:avLst/>
          </a:prstGeom>
          <a:solidFill>
            <a:srgbClr val="FFE7E7"/>
          </a:solidFill>
          <a:ln w="38100">
            <a:solidFill>
              <a:srgbClr val="FF0000"/>
            </a:solidFill>
            <a:miter lim="800000"/>
            <a:headEnd/>
            <a:tailEnd/>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FF0000"/>
                </a:solidFill>
                <a:latin typeface="Tahoma" charset="0"/>
              </a:rPr>
              <a:t>Note the importance</a:t>
            </a:r>
          </a:p>
          <a:p>
            <a:pPr eaLnBrk="1" hangingPunct="1"/>
            <a:r>
              <a:rPr lang="en-US" i="0">
                <a:solidFill>
                  <a:srgbClr val="FF0000"/>
                </a:solidFill>
                <a:latin typeface="Tahoma" charset="0"/>
              </a:rPr>
              <a:t>of terminal states and</a:t>
            </a:r>
          </a:p>
          <a:p>
            <a:pPr eaLnBrk="1" hangingPunct="1"/>
            <a:r>
              <a:rPr lang="en-US" i="0">
                <a:solidFill>
                  <a:srgbClr val="FF0000"/>
                </a:solidFill>
                <a:latin typeface="Tahoma" charset="0"/>
              </a:rPr>
              <a:t>connectivity of the</a:t>
            </a:r>
          </a:p>
          <a:p>
            <a:pPr eaLnBrk="1" hangingPunct="1"/>
            <a:r>
              <a:rPr lang="en-US" i="0">
                <a:solidFill>
                  <a:srgbClr val="FF0000"/>
                </a:solidFill>
                <a:latin typeface="Tahoma" charset="0"/>
              </a:rPr>
              <a:t>state-transition graph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4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301"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Policy Iteration</a:t>
            </a:r>
          </a:p>
        </p:txBody>
      </p:sp>
      <p:sp>
        <p:nvSpPr>
          <p:cNvPr id="80898" name="Rectangle 3"/>
          <p:cNvSpPr>
            <a:spLocks noGrp="1" noChangeArrowheads="1"/>
          </p:cNvSpPr>
          <p:nvPr>
            <p:ph type="body" idx="1"/>
          </p:nvPr>
        </p:nvSpPr>
        <p:spPr/>
        <p:txBody>
          <a:bodyPr/>
          <a:lstStyle/>
          <a:p>
            <a:pPr eaLnBrk="1" hangingPunct="1"/>
            <a:r>
              <a:rPr lang="en-US">
                <a:latin typeface="Lucida Grande" charset="0"/>
                <a:ea typeface="ＭＳ Ｐゴシック" charset="0"/>
                <a:cs typeface="ＭＳ Ｐゴシック" charset="0"/>
              </a:rPr>
              <a:t> Pick a policy </a:t>
            </a:r>
            <a:r>
              <a:rPr lang="en-US">
                <a:latin typeface="Symbol" charset="0"/>
                <a:ea typeface="ＭＳ Ｐゴシック" charset="0"/>
                <a:cs typeface="ＭＳ Ｐゴシック" charset="0"/>
              </a:rPr>
              <a:t>P</a:t>
            </a:r>
            <a:r>
              <a:rPr lang="en-US">
                <a:latin typeface="Lucida Grande" charset="0"/>
                <a:ea typeface="ＭＳ Ｐゴシック" charset="0"/>
                <a:cs typeface="ＭＳ Ｐゴシック" charset="0"/>
              </a:rPr>
              <a:t> at random</a:t>
            </a:r>
          </a:p>
          <a:p>
            <a:pPr eaLnBrk="1" hangingPunct="1">
              <a:buFont typeface="Times" charset="0"/>
              <a:buNone/>
            </a:pPr>
            <a:endParaRPr lang="en-US">
              <a:latin typeface="Lucida Grande" charset="0"/>
              <a:ea typeface="ＭＳ Ｐゴシック" charset="0"/>
              <a:cs typeface="ＭＳ Ｐゴシック" charset="0"/>
            </a:endParaRPr>
          </a:p>
        </p:txBody>
      </p:sp>
      <p:sp>
        <p:nvSpPr>
          <p:cNvPr id="80899" name="Text Box 4"/>
          <p:cNvSpPr txBox="1">
            <a:spLocks noChangeArrowheads="1"/>
          </p:cNvSpPr>
          <p:nvPr/>
        </p:nvSpPr>
        <p:spPr bwMode="auto">
          <a:xfrm>
            <a:off x="1431925" y="529113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i="0">
              <a:latin typeface="Tahoma"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Policy Iteration</a:t>
            </a:r>
          </a:p>
        </p:txBody>
      </p:sp>
      <p:sp>
        <p:nvSpPr>
          <p:cNvPr id="82946" name="Rectangle 3"/>
          <p:cNvSpPr>
            <a:spLocks noGrp="1" noChangeArrowheads="1"/>
          </p:cNvSpPr>
          <p:nvPr>
            <p:ph type="body" idx="1"/>
          </p:nvPr>
        </p:nvSpPr>
        <p:spPr/>
        <p:txBody>
          <a:bodyPr/>
          <a:lstStyle/>
          <a:p>
            <a:pPr eaLnBrk="1" hangingPunct="1"/>
            <a:r>
              <a:rPr lang="en-US">
                <a:latin typeface="Lucida Grande" charset="0"/>
                <a:ea typeface="ＭＳ Ｐゴシック" charset="0"/>
                <a:cs typeface="ＭＳ Ｐゴシック" charset="0"/>
              </a:rPr>
              <a:t> Pick a policy </a:t>
            </a:r>
            <a:r>
              <a:rPr lang="en-US">
                <a:latin typeface="Symbol" charset="0"/>
                <a:ea typeface="ＭＳ Ｐゴシック" charset="0"/>
                <a:cs typeface="ＭＳ Ｐゴシック" charset="0"/>
              </a:rPr>
              <a:t>P</a:t>
            </a:r>
            <a:r>
              <a:rPr lang="en-US">
                <a:latin typeface="Lucida Grande" charset="0"/>
                <a:ea typeface="ＭＳ Ｐゴシック" charset="0"/>
                <a:cs typeface="ＭＳ Ｐゴシック" charset="0"/>
              </a:rPr>
              <a:t> at random</a:t>
            </a:r>
          </a:p>
          <a:p>
            <a:pPr eaLnBrk="1" hangingPunct="1"/>
            <a:r>
              <a:rPr lang="en-US">
                <a:latin typeface="Lucida Grande" charset="0"/>
                <a:ea typeface="ＭＳ Ｐゴシック" charset="0"/>
                <a:cs typeface="ＭＳ Ｐゴシック" charset="0"/>
              </a:rPr>
              <a:t> Repeat:</a:t>
            </a:r>
          </a:p>
          <a:p>
            <a:pPr lvl="1" eaLnBrk="1" hangingPunct="1"/>
            <a:r>
              <a:rPr lang="en-US">
                <a:latin typeface="Lucida Grande" charset="0"/>
                <a:ea typeface="ＭＳ Ｐゴシック" charset="0"/>
              </a:rPr>
              <a:t>Compute the utility of each state for </a:t>
            </a:r>
            <a:r>
              <a:rPr lang="en-US">
                <a:latin typeface="Symbol" charset="0"/>
                <a:ea typeface="ＭＳ Ｐゴシック" charset="0"/>
              </a:rPr>
              <a:t>P</a:t>
            </a:r>
            <a:r>
              <a:rPr lang="en-US">
                <a:latin typeface="Lucida Grande" charset="0"/>
                <a:ea typeface="ＭＳ Ｐゴシック" charset="0"/>
              </a:rPr>
              <a:t/>
            </a:r>
            <a:br>
              <a:rPr lang="en-US">
                <a:latin typeface="Lucida Grande" charset="0"/>
                <a:ea typeface="ＭＳ Ｐゴシック" charset="0"/>
              </a:rPr>
            </a:br>
            <a:r>
              <a:rPr lang="en-US">
                <a:latin typeface="Lucida Grande" charset="0"/>
                <a:ea typeface="ＭＳ Ｐゴシック" charset="0"/>
              </a:rPr>
              <a:t> </a:t>
            </a:r>
            <a:r>
              <a:rPr lang="en-US" b="1">
                <a:latin typeface="Bradley Hand ITC" charset="0"/>
                <a:ea typeface="ＭＳ Ｐゴシック" charset="0"/>
              </a:rPr>
              <a:t>U</a:t>
            </a:r>
            <a:r>
              <a:rPr lang="en-US" sz="2000" b="1" baseline="-30000">
                <a:latin typeface="Lucida Grande" charset="0"/>
                <a:ea typeface="ＭＳ Ｐゴシック" charset="0"/>
                <a:cs typeface="Times New Roman" charset="0"/>
              </a:rPr>
              <a:t>t+1</a:t>
            </a:r>
            <a:r>
              <a:rPr lang="en-US" sz="2000">
                <a:latin typeface="Lucida Grande" charset="0"/>
                <a:ea typeface="ＭＳ Ｐゴシック" charset="0"/>
              </a:rPr>
              <a:t>(i) </a:t>
            </a:r>
            <a:r>
              <a:rPr lang="en-US" sz="2000">
                <a:latin typeface="Lucida Grande" charset="0"/>
                <a:ea typeface="ＭＳ Ｐゴシック" charset="0"/>
                <a:sym typeface="Wingdings" charset="0"/>
              </a:rPr>
              <a:t></a:t>
            </a:r>
            <a:r>
              <a:rPr lang="en-US" sz="2000">
                <a:latin typeface="Lucida Grande" charset="0"/>
                <a:ea typeface="ＭＳ Ｐゴシック" charset="0"/>
              </a:rPr>
              <a:t> </a:t>
            </a:r>
            <a:r>
              <a:rPr lang="en-US" sz="3200" b="1">
                <a:latin typeface="Bradley Hand ITC" charset="0"/>
                <a:ea typeface="ＭＳ Ｐゴシック" charset="0"/>
              </a:rPr>
              <a:t>R</a:t>
            </a:r>
            <a:r>
              <a:rPr lang="en-US" sz="2000">
                <a:latin typeface="Lucida Grande" charset="0"/>
                <a:ea typeface="ＭＳ Ｐゴシック" charset="0"/>
              </a:rPr>
              <a:t>(i) + </a:t>
            </a:r>
            <a:r>
              <a:rPr lang="en-US" sz="3600">
                <a:latin typeface="Symbol" charset="0"/>
                <a:ea typeface="ＭＳ Ｐゴシック" charset="0"/>
              </a:rPr>
              <a:t>S</a:t>
            </a:r>
            <a:r>
              <a:rPr lang="en-US" sz="1800" baseline="-30000">
                <a:latin typeface="Lucida Grande" charset="0"/>
                <a:ea typeface="ＭＳ Ｐゴシック" charset="0"/>
                <a:cs typeface="Times New Roman" charset="0"/>
              </a:rPr>
              <a:t>k</a:t>
            </a:r>
            <a:r>
              <a:rPr lang="en-US" b="1">
                <a:latin typeface="Lucida Grande" charset="0"/>
                <a:ea typeface="ＭＳ Ｐゴシック" charset="0"/>
              </a:rPr>
              <a:t>P</a:t>
            </a:r>
            <a:r>
              <a:rPr lang="en-US" sz="2000">
                <a:latin typeface="Lucida Grande" charset="0"/>
                <a:ea typeface="ＭＳ Ｐゴシック" charset="0"/>
              </a:rPr>
              <a:t>(k | </a:t>
            </a:r>
            <a:r>
              <a:rPr lang="en-US" sz="2000">
                <a:latin typeface="Symbol" charset="0"/>
                <a:ea typeface="ＭＳ Ｐゴシック" charset="0"/>
              </a:rPr>
              <a:t>P</a:t>
            </a:r>
            <a:r>
              <a:rPr lang="en-US" sz="2000">
                <a:latin typeface="Lucida Grande" charset="0"/>
                <a:ea typeface="ＭＳ Ｐゴシック" charset="0"/>
              </a:rPr>
              <a:t>(i).i) </a:t>
            </a:r>
            <a:r>
              <a:rPr lang="en-US" b="1">
                <a:latin typeface="Bradley Hand ITC" charset="0"/>
                <a:ea typeface="ＭＳ Ｐゴシック" charset="0"/>
              </a:rPr>
              <a:t>U</a:t>
            </a:r>
            <a:r>
              <a:rPr lang="en-US" sz="2000" b="1" baseline="-30000">
                <a:latin typeface="Lucida Grande" charset="0"/>
                <a:ea typeface="ＭＳ Ｐゴシック" charset="0"/>
                <a:cs typeface="Times New Roman" charset="0"/>
              </a:rPr>
              <a:t>t</a:t>
            </a:r>
            <a:r>
              <a:rPr lang="en-US" sz="2000">
                <a:latin typeface="Lucida Grande" charset="0"/>
                <a:ea typeface="ＭＳ Ｐゴシック" charset="0"/>
              </a:rPr>
              <a:t>(k)</a:t>
            </a:r>
            <a:endParaRPr lang="en-US">
              <a:latin typeface="Lucida Grande" charset="0"/>
              <a:ea typeface="ＭＳ Ｐゴシック" charset="0"/>
            </a:endParaRPr>
          </a:p>
        </p:txBody>
      </p:sp>
      <p:sp>
        <p:nvSpPr>
          <p:cNvPr id="82947" name="Text Box 4"/>
          <p:cNvSpPr txBox="1">
            <a:spLocks noChangeArrowheads="1"/>
          </p:cNvSpPr>
          <p:nvPr/>
        </p:nvSpPr>
        <p:spPr bwMode="auto">
          <a:xfrm>
            <a:off x="1431925" y="529113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i="0">
              <a:latin typeface="Tahoma"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Policy Iteration</a:t>
            </a:r>
          </a:p>
        </p:txBody>
      </p:sp>
      <p:sp>
        <p:nvSpPr>
          <p:cNvPr id="84994" name="Rectangle 3"/>
          <p:cNvSpPr>
            <a:spLocks noGrp="1" noChangeArrowheads="1"/>
          </p:cNvSpPr>
          <p:nvPr>
            <p:ph type="body" idx="1"/>
          </p:nvPr>
        </p:nvSpPr>
        <p:spPr/>
        <p:txBody>
          <a:bodyPr/>
          <a:lstStyle/>
          <a:p>
            <a:pPr eaLnBrk="1" hangingPunct="1"/>
            <a:r>
              <a:rPr lang="en-US">
                <a:latin typeface="Lucida Grande" charset="0"/>
                <a:ea typeface="ＭＳ Ｐゴシック" charset="0"/>
                <a:cs typeface="ＭＳ Ｐゴシック" charset="0"/>
              </a:rPr>
              <a:t> Pick a policy </a:t>
            </a:r>
            <a:r>
              <a:rPr lang="en-US">
                <a:latin typeface="Symbol" charset="0"/>
                <a:ea typeface="ＭＳ Ｐゴシック" charset="0"/>
                <a:cs typeface="ＭＳ Ｐゴシック" charset="0"/>
              </a:rPr>
              <a:t>P</a:t>
            </a:r>
            <a:r>
              <a:rPr lang="en-US">
                <a:latin typeface="Lucida Grande" charset="0"/>
                <a:ea typeface="ＭＳ Ｐゴシック" charset="0"/>
                <a:cs typeface="ＭＳ Ｐゴシック" charset="0"/>
              </a:rPr>
              <a:t> at random</a:t>
            </a:r>
          </a:p>
          <a:p>
            <a:pPr eaLnBrk="1" hangingPunct="1"/>
            <a:r>
              <a:rPr lang="en-US">
                <a:latin typeface="Lucida Grande" charset="0"/>
                <a:ea typeface="ＭＳ Ｐゴシック" charset="0"/>
                <a:cs typeface="ＭＳ Ｐゴシック" charset="0"/>
              </a:rPr>
              <a:t> Repeat:</a:t>
            </a:r>
          </a:p>
          <a:p>
            <a:pPr lvl="1" eaLnBrk="1" hangingPunct="1"/>
            <a:r>
              <a:rPr lang="en-US">
                <a:latin typeface="Lucida Grande" charset="0"/>
                <a:ea typeface="ＭＳ Ｐゴシック" charset="0"/>
              </a:rPr>
              <a:t>Compute the utility of each state for </a:t>
            </a:r>
            <a:r>
              <a:rPr lang="en-US">
                <a:latin typeface="Symbol" charset="0"/>
                <a:ea typeface="ＭＳ Ｐゴシック" charset="0"/>
              </a:rPr>
              <a:t>P</a:t>
            </a:r>
            <a:r>
              <a:rPr lang="en-US">
                <a:latin typeface="Lucida Grande" charset="0"/>
                <a:ea typeface="ＭＳ Ｐゴシック" charset="0"/>
              </a:rPr>
              <a:t/>
            </a:r>
            <a:br>
              <a:rPr lang="en-US">
                <a:latin typeface="Lucida Grande" charset="0"/>
                <a:ea typeface="ＭＳ Ｐゴシック" charset="0"/>
              </a:rPr>
            </a:br>
            <a:r>
              <a:rPr lang="en-US">
                <a:latin typeface="Lucida Grande" charset="0"/>
                <a:ea typeface="ＭＳ Ｐゴシック" charset="0"/>
              </a:rPr>
              <a:t> </a:t>
            </a:r>
            <a:r>
              <a:rPr lang="en-US" b="1">
                <a:latin typeface="Bradley Hand ITC" charset="0"/>
                <a:ea typeface="ＭＳ Ｐゴシック" charset="0"/>
              </a:rPr>
              <a:t>U</a:t>
            </a:r>
            <a:r>
              <a:rPr lang="en-US" sz="2000" b="1" baseline="-30000">
                <a:latin typeface="Lucida Grande" charset="0"/>
                <a:ea typeface="ＭＳ Ｐゴシック" charset="0"/>
                <a:cs typeface="Times New Roman" charset="0"/>
              </a:rPr>
              <a:t>t+1</a:t>
            </a:r>
            <a:r>
              <a:rPr lang="en-US" sz="2000">
                <a:latin typeface="Lucida Grande" charset="0"/>
                <a:ea typeface="ＭＳ Ｐゴシック" charset="0"/>
              </a:rPr>
              <a:t>(i) </a:t>
            </a:r>
            <a:r>
              <a:rPr lang="en-US" sz="2000">
                <a:latin typeface="Lucida Grande" charset="0"/>
                <a:ea typeface="ＭＳ Ｐゴシック" charset="0"/>
                <a:sym typeface="Wingdings" charset="0"/>
              </a:rPr>
              <a:t></a:t>
            </a:r>
            <a:r>
              <a:rPr lang="en-US" sz="2000">
                <a:latin typeface="Lucida Grande" charset="0"/>
                <a:ea typeface="ＭＳ Ｐゴシック" charset="0"/>
              </a:rPr>
              <a:t> </a:t>
            </a:r>
            <a:r>
              <a:rPr lang="en-US" sz="3200" b="1">
                <a:latin typeface="Bradley Hand ITC" charset="0"/>
                <a:ea typeface="ＭＳ Ｐゴシック" charset="0"/>
              </a:rPr>
              <a:t>R</a:t>
            </a:r>
            <a:r>
              <a:rPr lang="en-US" sz="2000">
                <a:latin typeface="Lucida Grande" charset="0"/>
                <a:ea typeface="ＭＳ Ｐゴシック" charset="0"/>
              </a:rPr>
              <a:t>(i) + </a:t>
            </a:r>
            <a:r>
              <a:rPr lang="en-US" sz="3600">
                <a:latin typeface="Symbol" charset="0"/>
                <a:ea typeface="ＭＳ Ｐゴシック" charset="0"/>
              </a:rPr>
              <a:t>S</a:t>
            </a:r>
            <a:r>
              <a:rPr lang="en-US" sz="1800" baseline="-30000">
                <a:latin typeface="Lucida Grande" charset="0"/>
                <a:ea typeface="ＭＳ Ｐゴシック" charset="0"/>
                <a:cs typeface="Times New Roman" charset="0"/>
              </a:rPr>
              <a:t>k</a:t>
            </a:r>
            <a:r>
              <a:rPr lang="en-US" b="1">
                <a:latin typeface="Lucida Grande" charset="0"/>
                <a:ea typeface="ＭＳ Ｐゴシック" charset="0"/>
              </a:rPr>
              <a:t>P</a:t>
            </a:r>
            <a:r>
              <a:rPr lang="en-US" sz="2000">
                <a:latin typeface="Lucida Grande" charset="0"/>
                <a:ea typeface="ＭＳ Ｐゴシック" charset="0"/>
              </a:rPr>
              <a:t>(k | </a:t>
            </a:r>
            <a:r>
              <a:rPr lang="en-US" sz="2000">
                <a:latin typeface="Symbol" charset="0"/>
                <a:ea typeface="ＭＳ Ｐゴシック" charset="0"/>
              </a:rPr>
              <a:t>P</a:t>
            </a:r>
            <a:r>
              <a:rPr lang="en-US" sz="2000">
                <a:latin typeface="Lucida Grande" charset="0"/>
                <a:ea typeface="ＭＳ Ｐゴシック" charset="0"/>
              </a:rPr>
              <a:t>(i).i) </a:t>
            </a:r>
            <a:r>
              <a:rPr lang="en-US" b="1">
                <a:latin typeface="Bradley Hand ITC" charset="0"/>
                <a:ea typeface="ＭＳ Ｐゴシック" charset="0"/>
              </a:rPr>
              <a:t>U</a:t>
            </a:r>
            <a:r>
              <a:rPr lang="en-US" sz="2000" b="1" baseline="-30000">
                <a:latin typeface="Lucida Grande" charset="0"/>
                <a:ea typeface="ＭＳ Ｐゴシック" charset="0"/>
                <a:cs typeface="Times New Roman" charset="0"/>
              </a:rPr>
              <a:t>t</a:t>
            </a:r>
            <a:r>
              <a:rPr lang="en-US" sz="2000">
                <a:latin typeface="Lucida Grande" charset="0"/>
                <a:ea typeface="ＭＳ Ｐゴシック" charset="0"/>
              </a:rPr>
              <a:t>(k)</a:t>
            </a:r>
            <a:r>
              <a:rPr lang="en-US">
                <a:latin typeface="Lucida Grande" charset="0"/>
                <a:ea typeface="ＭＳ Ｐゴシック" charset="0"/>
              </a:rPr>
              <a:t> </a:t>
            </a:r>
          </a:p>
          <a:p>
            <a:pPr lvl="1" eaLnBrk="1" hangingPunct="1"/>
            <a:r>
              <a:rPr lang="en-US">
                <a:latin typeface="Lucida Grande" charset="0"/>
                <a:ea typeface="ＭＳ Ｐゴシック" charset="0"/>
              </a:rPr>
              <a:t>Compute the policy </a:t>
            </a:r>
            <a:r>
              <a:rPr lang="en-US">
                <a:latin typeface="Symbol" charset="0"/>
                <a:ea typeface="ＭＳ Ｐゴシック" charset="0"/>
              </a:rPr>
              <a:t>P</a:t>
            </a:r>
            <a:r>
              <a:rPr lang="en-US">
                <a:latin typeface="Lucida Grande" charset="0"/>
                <a:ea typeface="ＭＳ Ｐゴシック" charset="0"/>
              </a:rPr>
              <a:t>’ given these utilities</a:t>
            </a:r>
            <a:br>
              <a:rPr lang="en-US">
                <a:latin typeface="Lucida Grande" charset="0"/>
                <a:ea typeface="ＭＳ Ｐゴシック" charset="0"/>
              </a:rPr>
            </a:br>
            <a:r>
              <a:rPr lang="en-US">
                <a:latin typeface="Lucida Grande" charset="0"/>
                <a:ea typeface="ＭＳ Ｐゴシック" charset="0"/>
              </a:rPr>
              <a:t> </a:t>
            </a:r>
            <a:r>
              <a:rPr lang="en-US" sz="2400">
                <a:latin typeface="Symbol" charset="0"/>
                <a:ea typeface="ＭＳ Ｐゴシック" charset="0"/>
              </a:rPr>
              <a:t>P</a:t>
            </a:r>
            <a:r>
              <a:rPr lang="en-US" sz="2400">
                <a:latin typeface="Lucida Grande" charset="0"/>
                <a:ea typeface="ＭＳ Ｐゴシック" charset="0"/>
              </a:rPr>
              <a:t>’(i) = arg max</a:t>
            </a:r>
            <a:r>
              <a:rPr lang="en-US" sz="2000" baseline="-30000">
                <a:latin typeface="Lucida Grande" charset="0"/>
                <a:ea typeface="ＭＳ Ｐゴシック" charset="0"/>
                <a:cs typeface="Times New Roman" charset="0"/>
              </a:rPr>
              <a:t>a</a:t>
            </a:r>
            <a:r>
              <a:rPr lang="en-US" sz="2400">
                <a:latin typeface="Lucida Grande" charset="0"/>
                <a:ea typeface="ＭＳ Ｐゴシック" charset="0"/>
              </a:rPr>
              <a:t> </a:t>
            </a:r>
            <a:r>
              <a:rPr lang="en-US" sz="4000">
                <a:latin typeface="Symbol" charset="0"/>
                <a:ea typeface="ＭＳ Ｐゴシック" charset="0"/>
              </a:rPr>
              <a:t>S</a:t>
            </a:r>
            <a:r>
              <a:rPr lang="en-US" sz="2000" baseline="-30000">
                <a:latin typeface="Lucida Grande" charset="0"/>
                <a:ea typeface="ＭＳ Ｐゴシック" charset="0"/>
                <a:cs typeface="Times New Roman" charset="0"/>
              </a:rPr>
              <a:t>k</a:t>
            </a:r>
            <a:r>
              <a:rPr lang="en-US" sz="3200" b="1">
                <a:latin typeface="Lucida Grande" charset="0"/>
                <a:ea typeface="ＭＳ Ｐゴシック" charset="0"/>
              </a:rPr>
              <a:t>P</a:t>
            </a:r>
            <a:r>
              <a:rPr lang="en-US" sz="2400">
                <a:latin typeface="Lucida Grande" charset="0"/>
                <a:ea typeface="ＭＳ Ｐゴシック" charset="0"/>
              </a:rPr>
              <a:t>(k | a.i) </a:t>
            </a:r>
            <a:r>
              <a:rPr lang="en-US" sz="3200" b="1">
                <a:latin typeface="Bradley Hand ITC" charset="0"/>
                <a:ea typeface="ＭＳ Ｐゴシック" charset="0"/>
              </a:rPr>
              <a:t>U</a:t>
            </a:r>
            <a:r>
              <a:rPr lang="en-US" sz="2400">
                <a:latin typeface="Lucida Grande" charset="0"/>
                <a:ea typeface="ＭＳ Ｐゴシック" charset="0"/>
              </a:rPr>
              <a:t>(k)</a:t>
            </a:r>
          </a:p>
        </p:txBody>
      </p:sp>
      <p:sp>
        <p:nvSpPr>
          <p:cNvPr id="84995" name="Text Box 4"/>
          <p:cNvSpPr txBox="1">
            <a:spLocks noChangeArrowheads="1"/>
          </p:cNvSpPr>
          <p:nvPr/>
        </p:nvSpPr>
        <p:spPr bwMode="auto">
          <a:xfrm>
            <a:off x="1431925" y="529113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i="0">
              <a:latin typeface="Tahoma"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Policy Iteration</a:t>
            </a:r>
          </a:p>
        </p:txBody>
      </p:sp>
      <p:sp>
        <p:nvSpPr>
          <p:cNvPr id="87042" name="Rectangle 3"/>
          <p:cNvSpPr>
            <a:spLocks noGrp="1" noChangeArrowheads="1"/>
          </p:cNvSpPr>
          <p:nvPr>
            <p:ph type="body" idx="1"/>
          </p:nvPr>
        </p:nvSpPr>
        <p:spPr/>
        <p:txBody>
          <a:bodyPr/>
          <a:lstStyle/>
          <a:p>
            <a:pPr eaLnBrk="1" hangingPunct="1"/>
            <a:r>
              <a:rPr lang="en-US">
                <a:latin typeface="Lucida Grande" charset="0"/>
                <a:ea typeface="ＭＳ Ｐゴシック" charset="0"/>
                <a:cs typeface="ＭＳ Ｐゴシック" charset="0"/>
              </a:rPr>
              <a:t> Pick a policy </a:t>
            </a:r>
            <a:r>
              <a:rPr lang="en-US">
                <a:latin typeface="Symbol" charset="0"/>
                <a:ea typeface="ＭＳ Ｐゴシック" charset="0"/>
                <a:cs typeface="ＭＳ Ｐゴシック" charset="0"/>
              </a:rPr>
              <a:t>P</a:t>
            </a:r>
            <a:r>
              <a:rPr lang="en-US">
                <a:latin typeface="Lucida Grande" charset="0"/>
                <a:ea typeface="ＭＳ Ｐゴシック" charset="0"/>
                <a:cs typeface="ＭＳ Ｐゴシック" charset="0"/>
              </a:rPr>
              <a:t> at random</a:t>
            </a:r>
          </a:p>
          <a:p>
            <a:pPr eaLnBrk="1" hangingPunct="1"/>
            <a:r>
              <a:rPr lang="en-US">
                <a:latin typeface="Lucida Grande" charset="0"/>
                <a:ea typeface="ＭＳ Ｐゴシック" charset="0"/>
                <a:cs typeface="ＭＳ Ｐゴシック" charset="0"/>
              </a:rPr>
              <a:t> Repeat:</a:t>
            </a:r>
          </a:p>
          <a:p>
            <a:pPr lvl="1" eaLnBrk="1" hangingPunct="1"/>
            <a:r>
              <a:rPr lang="en-US">
                <a:latin typeface="Lucida Grande" charset="0"/>
                <a:ea typeface="ＭＳ Ｐゴシック" charset="0"/>
              </a:rPr>
              <a:t>Compute the utility of each state for </a:t>
            </a:r>
            <a:r>
              <a:rPr lang="en-US">
                <a:latin typeface="Symbol" charset="0"/>
                <a:ea typeface="ＭＳ Ｐゴシック" charset="0"/>
              </a:rPr>
              <a:t>P</a:t>
            </a:r>
            <a:r>
              <a:rPr lang="en-US">
                <a:latin typeface="Lucida Grande" charset="0"/>
                <a:ea typeface="ＭＳ Ｐゴシック" charset="0"/>
              </a:rPr>
              <a:t/>
            </a:r>
            <a:br>
              <a:rPr lang="en-US">
                <a:latin typeface="Lucida Grande" charset="0"/>
                <a:ea typeface="ＭＳ Ｐゴシック" charset="0"/>
              </a:rPr>
            </a:br>
            <a:r>
              <a:rPr lang="en-US">
                <a:latin typeface="Lucida Grande" charset="0"/>
                <a:ea typeface="ＭＳ Ｐゴシック" charset="0"/>
              </a:rPr>
              <a:t> </a:t>
            </a:r>
            <a:r>
              <a:rPr lang="en-US" b="1">
                <a:latin typeface="Bradley Hand ITC" charset="0"/>
                <a:ea typeface="ＭＳ Ｐゴシック" charset="0"/>
              </a:rPr>
              <a:t>U</a:t>
            </a:r>
            <a:r>
              <a:rPr lang="en-US" sz="2000" b="1" baseline="-30000">
                <a:latin typeface="Lucida Grande" charset="0"/>
                <a:ea typeface="ＭＳ Ｐゴシック" charset="0"/>
                <a:cs typeface="Times New Roman" charset="0"/>
              </a:rPr>
              <a:t>t+1</a:t>
            </a:r>
            <a:r>
              <a:rPr lang="en-US" sz="2000">
                <a:latin typeface="Lucida Grande" charset="0"/>
                <a:ea typeface="ＭＳ Ｐゴシック" charset="0"/>
              </a:rPr>
              <a:t>(i) </a:t>
            </a:r>
            <a:r>
              <a:rPr lang="en-US" sz="2000">
                <a:latin typeface="Lucida Grande" charset="0"/>
                <a:ea typeface="ＭＳ Ｐゴシック" charset="0"/>
                <a:sym typeface="Wingdings" charset="0"/>
              </a:rPr>
              <a:t></a:t>
            </a:r>
            <a:r>
              <a:rPr lang="en-US" sz="2000">
                <a:latin typeface="Lucida Grande" charset="0"/>
                <a:ea typeface="ＭＳ Ｐゴシック" charset="0"/>
              </a:rPr>
              <a:t> </a:t>
            </a:r>
            <a:r>
              <a:rPr lang="en-US" sz="3200" b="1">
                <a:latin typeface="Bradley Hand ITC" charset="0"/>
                <a:ea typeface="ＭＳ Ｐゴシック" charset="0"/>
              </a:rPr>
              <a:t>R</a:t>
            </a:r>
            <a:r>
              <a:rPr lang="en-US" sz="2000">
                <a:latin typeface="Lucida Grande" charset="0"/>
                <a:ea typeface="ＭＳ Ｐゴシック" charset="0"/>
              </a:rPr>
              <a:t>(i) + </a:t>
            </a:r>
            <a:r>
              <a:rPr lang="en-US" sz="3600">
                <a:latin typeface="Symbol" charset="0"/>
                <a:ea typeface="ＭＳ Ｐゴシック" charset="0"/>
              </a:rPr>
              <a:t>S</a:t>
            </a:r>
            <a:r>
              <a:rPr lang="en-US" sz="1800" baseline="-30000">
                <a:latin typeface="Lucida Grande" charset="0"/>
                <a:ea typeface="ＭＳ Ｐゴシック" charset="0"/>
                <a:cs typeface="Times New Roman" charset="0"/>
              </a:rPr>
              <a:t>k</a:t>
            </a:r>
            <a:r>
              <a:rPr lang="en-US" b="1">
                <a:latin typeface="Lucida Grande" charset="0"/>
                <a:ea typeface="ＭＳ Ｐゴシック" charset="0"/>
              </a:rPr>
              <a:t>P</a:t>
            </a:r>
            <a:r>
              <a:rPr lang="en-US" sz="2000">
                <a:latin typeface="Lucida Grande" charset="0"/>
                <a:ea typeface="ＭＳ Ｐゴシック" charset="0"/>
              </a:rPr>
              <a:t>(k | </a:t>
            </a:r>
            <a:r>
              <a:rPr lang="en-US" sz="2000">
                <a:latin typeface="Symbol" charset="0"/>
                <a:ea typeface="ＭＳ Ｐゴシック" charset="0"/>
              </a:rPr>
              <a:t>P</a:t>
            </a:r>
            <a:r>
              <a:rPr lang="en-US" sz="2000">
                <a:latin typeface="Lucida Grande" charset="0"/>
                <a:ea typeface="ＭＳ Ｐゴシック" charset="0"/>
              </a:rPr>
              <a:t>(i).i) </a:t>
            </a:r>
            <a:r>
              <a:rPr lang="en-US" b="1">
                <a:latin typeface="Bradley Hand ITC" charset="0"/>
                <a:ea typeface="ＭＳ Ｐゴシック" charset="0"/>
              </a:rPr>
              <a:t>U</a:t>
            </a:r>
            <a:r>
              <a:rPr lang="en-US" sz="2000" b="1" baseline="-30000">
                <a:latin typeface="Lucida Grande" charset="0"/>
                <a:ea typeface="ＭＳ Ｐゴシック" charset="0"/>
                <a:cs typeface="Times New Roman" charset="0"/>
              </a:rPr>
              <a:t>t</a:t>
            </a:r>
            <a:r>
              <a:rPr lang="en-US" sz="2000">
                <a:latin typeface="Lucida Grande" charset="0"/>
                <a:ea typeface="ＭＳ Ｐゴシック" charset="0"/>
              </a:rPr>
              <a:t>(k)</a:t>
            </a:r>
            <a:r>
              <a:rPr lang="en-US">
                <a:latin typeface="Lucida Grande" charset="0"/>
                <a:ea typeface="ＭＳ Ｐゴシック" charset="0"/>
              </a:rPr>
              <a:t> </a:t>
            </a:r>
          </a:p>
          <a:p>
            <a:pPr lvl="1" eaLnBrk="1" hangingPunct="1"/>
            <a:r>
              <a:rPr lang="en-US">
                <a:latin typeface="Lucida Grande" charset="0"/>
                <a:ea typeface="ＭＳ Ｐゴシック" charset="0"/>
              </a:rPr>
              <a:t>Compute the policy </a:t>
            </a:r>
            <a:r>
              <a:rPr lang="en-US">
                <a:latin typeface="Symbol" charset="0"/>
                <a:ea typeface="ＭＳ Ｐゴシック" charset="0"/>
              </a:rPr>
              <a:t>P</a:t>
            </a:r>
            <a:r>
              <a:rPr lang="en-US">
                <a:latin typeface="Lucida Grande" charset="0"/>
                <a:ea typeface="ＭＳ Ｐゴシック" charset="0"/>
              </a:rPr>
              <a:t>’ given these utilities</a:t>
            </a:r>
            <a:br>
              <a:rPr lang="en-US">
                <a:latin typeface="Lucida Grande" charset="0"/>
                <a:ea typeface="ＭＳ Ｐゴシック" charset="0"/>
              </a:rPr>
            </a:br>
            <a:r>
              <a:rPr lang="en-US">
                <a:latin typeface="Lucida Grande" charset="0"/>
                <a:ea typeface="ＭＳ Ｐゴシック" charset="0"/>
              </a:rPr>
              <a:t> </a:t>
            </a:r>
            <a:r>
              <a:rPr lang="en-US" sz="2400">
                <a:latin typeface="Symbol" charset="0"/>
                <a:ea typeface="ＭＳ Ｐゴシック" charset="0"/>
              </a:rPr>
              <a:t>P</a:t>
            </a:r>
            <a:r>
              <a:rPr lang="en-US" sz="2400">
                <a:latin typeface="Lucida Grande" charset="0"/>
                <a:ea typeface="ＭＳ Ｐゴシック" charset="0"/>
              </a:rPr>
              <a:t>’(i) = arg max</a:t>
            </a:r>
            <a:r>
              <a:rPr lang="en-US" sz="2000" baseline="-30000">
                <a:latin typeface="Lucida Grande" charset="0"/>
                <a:ea typeface="ＭＳ Ｐゴシック" charset="0"/>
                <a:cs typeface="Times New Roman" charset="0"/>
              </a:rPr>
              <a:t>a</a:t>
            </a:r>
            <a:r>
              <a:rPr lang="en-US" sz="2400">
                <a:latin typeface="Lucida Grande" charset="0"/>
                <a:ea typeface="ＭＳ Ｐゴシック" charset="0"/>
              </a:rPr>
              <a:t> </a:t>
            </a:r>
            <a:r>
              <a:rPr lang="en-US" sz="4000">
                <a:latin typeface="Symbol" charset="0"/>
                <a:ea typeface="ＭＳ Ｐゴシック" charset="0"/>
              </a:rPr>
              <a:t>S</a:t>
            </a:r>
            <a:r>
              <a:rPr lang="en-US" sz="2000" baseline="-30000">
                <a:latin typeface="Lucida Grande" charset="0"/>
                <a:ea typeface="ＭＳ Ｐゴシック" charset="0"/>
                <a:cs typeface="Times New Roman" charset="0"/>
              </a:rPr>
              <a:t>k</a:t>
            </a:r>
            <a:r>
              <a:rPr lang="en-US" sz="2400" b="1">
                <a:latin typeface="Lucida Grande" charset="0"/>
                <a:ea typeface="ＭＳ Ｐゴシック" charset="0"/>
              </a:rPr>
              <a:t>P</a:t>
            </a:r>
            <a:r>
              <a:rPr lang="en-US" sz="2400">
                <a:latin typeface="Lucida Grande" charset="0"/>
                <a:ea typeface="ＭＳ Ｐゴシック" charset="0"/>
              </a:rPr>
              <a:t>(k | a.i) </a:t>
            </a:r>
            <a:r>
              <a:rPr lang="en-US" sz="3200" b="1">
                <a:latin typeface="Bradley Hand ITC" charset="0"/>
                <a:ea typeface="ＭＳ Ｐゴシック" charset="0"/>
              </a:rPr>
              <a:t>U</a:t>
            </a:r>
            <a:r>
              <a:rPr lang="en-US" sz="2400">
                <a:latin typeface="Lucida Grande" charset="0"/>
                <a:ea typeface="ＭＳ Ｐゴシック" charset="0"/>
              </a:rPr>
              <a:t>(k)</a:t>
            </a:r>
          </a:p>
          <a:p>
            <a:pPr lvl="1" eaLnBrk="1" hangingPunct="1"/>
            <a:r>
              <a:rPr lang="en-US">
                <a:latin typeface="Lucida Grande" charset="0"/>
                <a:ea typeface="ＭＳ Ｐゴシック" charset="0"/>
              </a:rPr>
              <a:t>If </a:t>
            </a:r>
            <a:r>
              <a:rPr lang="en-US">
                <a:latin typeface="Symbol" charset="0"/>
                <a:ea typeface="ＭＳ Ｐゴシック" charset="0"/>
              </a:rPr>
              <a:t>P</a:t>
            </a:r>
            <a:r>
              <a:rPr lang="en-US">
                <a:latin typeface="Lucida Grande" charset="0"/>
                <a:ea typeface="ＭＳ Ｐゴシック" charset="0"/>
              </a:rPr>
              <a:t>’ = </a:t>
            </a:r>
            <a:r>
              <a:rPr lang="en-US">
                <a:latin typeface="Symbol" charset="0"/>
                <a:ea typeface="ＭＳ Ｐゴシック" charset="0"/>
              </a:rPr>
              <a:t>P</a:t>
            </a:r>
            <a:r>
              <a:rPr lang="en-US">
                <a:latin typeface="Lucida Grande" charset="0"/>
                <a:ea typeface="ＭＳ Ｐゴシック" charset="0"/>
              </a:rPr>
              <a:t> then return </a:t>
            </a:r>
            <a:r>
              <a:rPr lang="en-US">
                <a:latin typeface="Symbol" charset="0"/>
                <a:ea typeface="ＭＳ Ｐゴシック" charset="0"/>
              </a:rPr>
              <a:t>P</a:t>
            </a:r>
          </a:p>
        </p:txBody>
      </p:sp>
      <p:sp>
        <p:nvSpPr>
          <p:cNvPr id="87043" name="Text Box 4"/>
          <p:cNvSpPr txBox="1">
            <a:spLocks noChangeArrowheads="1"/>
          </p:cNvSpPr>
          <p:nvPr/>
        </p:nvSpPr>
        <p:spPr bwMode="auto">
          <a:xfrm>
            <a:off x="1431925" y="529113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i="0">
              <a:latin typeface="Tahoma" charset="0"/>
            </a:endParaRPr>
          </a:p>
        </p:txBody>
      </p:sp>
      <p:grpSp>
        <p:nvGrpSpPr>
          <p:cNvPr id="2" name="Group 5"/>
          <p:cNvGrpSpPr>
            <a:grpSpLocks/>
          </p:cNvGrpSpPr>
          <p:nvPr/>
        </p:nvGrpSpPr>
        <p:grpSpPr bwMode="auto">
          <a:xfrm>
            <a:off x="1360488" y="3581400"/>
            <a:ext cx="6716712" cy="2224088"/>
            <a:chOff x="1104" y="2256"/>
            <a:chExt cx="4231" cy="1401"/>
          </a:xfrm>
        </p:grpSpPr>
        <p:sp>
          <p:nvSpPr>
            <p:cNvPr id="87045" name="Text Box 6"/>
            <p:cNvSpPr txBox="1">
              <a:spLocks noChangeArrowheads="1"/>
            </p:cNvSpPr>
            <p:nvPr/>
          </p:nvSpPr>
          <p:spPr bwMode="auto">
            <a:xfrm>
              <a:off x="2880" y="2928"/>
              <a:ext cx="2455" cy="729"/>
            </a:xfrm>
            <a:prstGeom prst="rect">
              <a:avLst/>
            </a:prstGeom>
            <a:solidFill>
              <a:srgbClr val="FAF5DE"/>
            </a:solidFill>
            <a:ln w="28575">
              <a:solidFill>
                <a:srgbClr val="990000"/>
              </a:solidFill>
              <a:miter lim="800000"/>
              <a:headEnd/>
              <a:tailEnd/>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solidFill>
                    <a:srgbClr val="990000"/>
                  </a:solidFill>
                  <a:latin typeface="Tahoma" charset="0"/>
                </a:rPr>
                <a:t>Or solve the set of linear equations:</a:t>
              </a:r>
            </a:p>
            <a:p>
              <a:pPr eaLnBrk="1" hangingPunct="1"/>
              <a:r>
                <a:rPr lang="en-US" b="1" i="0">
                  <a:solidFill>
                    <a:srgbClr val="990000"/>
                  </a:solidFill>
                  <a:latin typeface="Bradley Hand ITC" charset="0"/>
                </a:rPr>
                <a:t>U</a:t>
              </a:r>
              <a:r>
                <a:rPr lang="en-US" sz="1800" i="0">
                  <a:solidFill>
                    <a:srgbClr val="990000"/>
                  </a:solidFill>
                  <a:latin typeface="Tahoma" charset="0"/>
                </a:rPr>
                <a:t>(i) </a:t>
              </a:r>
              <a:r>
                <a:rPr lang="en-US" sz="1800" i="0">
                  <a:solidFill>
                    <a:srgbClr val="990000"/>
                  </a:solidFill>
                  <a:latin typeface="Tahoma" charset="0"/>
                  <a:sym typeface="Wingdings" charset="0"/>
                </a:rPr>
                <a:t>=</a:t>
              </a:r>
              <a:r>
                <a:rPr lang="en-US" sz="1800" i="0">
                  <a:solidFill>
                    <a:srgbClr val="990000"/>
                  </a:solidFill>
                  <a:latin typeface="Tahoma" charset="0"/>
                </a:rPr>
                <a:t> </a:t>
              </a:r>
              <a:r>
                <a:rPr lang="en-US" sz="2800" b="1" i="0">
                  <a:solidFill>
                    <a:srgbClr val="990000"/>
                  </a:solidFill>
                  <a:latin typeface="Bradley Hand ITC" charset="0"/>
                </a:rPr>
                <a:t>R</a:t>
              </a:r>
              <a:r>
                <a:rPr lang="en-US" sz="1800" i="0">
                  <a:solidFill>
                    <a:srgbClr val="990000"/>
                  </a:solidFill>
                  <a:latin typeface="Tahoma" charset="0"/>
                </a:rPr>
                <a:t>(i) + </a:t>
              </a:r>
              <a:r>
                <a:rPr lang="en-US" sz="3200" i="0">
                  <a:solidFill>
                    <a:srgbClr val="990000"/>
                  </a:solidFill>
                  <a:latin typeface="Symbol" charset="0"/>
                </a:rPr>
                <a:t>S</a:t>
              </a:r>
              <a:r>
                <a:rPr lang="en-US" sz="1600" i="0" baseline="-30000">
                  <a:solidFill>
                    <a:srgbClr val="990000"/>
                  </a:solidFill>
                  <a:latin typeface="Tahoma" charset="0"/>
                  <a:cs typeface="Times New Roman" charset="0"/>
                </a:rPr>
                <a:t>k</a:t>
              </a:r>
              <a:r>
                <a:rPr lang="en-US" b="1" i="0">
                  <a:solidFill>
                    <a:srgbClr val="990000"/>
                  </a:solidFill>
                  <a:latin typeface="Tahoma" charset="0"/>
                </a:rPr>
                <a:t>P</a:t>
              </a:r>
              <a:r>
                <a:rPr lang="en-US" sz="1800" i="0">
                  <a:solidFill>
                    <a:srgbClr val="990000"/>
                  </a:solidFill>
                  <a:latin typeface="Tahoma" charset="0"/>
                </a:rPr>
                <a:t>(k | </a:t>
              </a:r>
              <a:r>
                <a:rPr lang="en-US" sz="1800" i="0">
                  <a:solidFill>
                    <a:srgbClr val="990000"/>
                  </a:solidFill>
                  <a:latin typeface="Symbol" charset="0"/>
                </a:rPr>
                <a:t>P</a:t>
              </a:r>
              <a:r>
                <a:rPr lang="en-US" sz="1800" i="0">
                  <a:solidFill>
                    <a:srgbClr val="990000"/>
                  </a:solidFill>
                  <a:latin typeface="Tahoma" charset="0"/>
                </a:rPr>
                <a:t>(i).i) </a:t>
              </a:r>
              <a:r>
                <a:rPr lang="en-US" b="1" i="0">
                  <a:solidFill>
                    <a:srgbClr val="990000"/>
                  </a:solidFill>
                  <a:latin typeface="Bradley Hand ITC" charset="0"/>
                </a:rPr>
                <a:t>U</a:t>
              </a:r>
              <a:r>
                <a:rPr lang="en-US" sz="1800" i="0">
                  <a:solidFill>
                    <a:srgbClr val="990000"/>
                  </a:solidFill>
                  <a:latin typeface="Tahoma" charset="0"/>
                </a:rPr>
                <a:t>(k)</a:t>
              </a:r>
            </a:p>
            <a:p>
              <a:pPr eaLnBrk="1" hangingPunct="1"/>
              <a:r>
                <a:rPr lang="en-US" sz="1800" i="0">
                  <a:solidFill>
                    <a:srgbClr val="990000"/>
                  </a:solidFill>
                  <a:latin typeface="Tahoma" charset="0"/>
                </a:rPr>
                <a:t>(often a sparse system)</a:t>
              </a:r>
            </a:p>
          </p:txBody>
        </p:sp>
        <p:sp>
          <p:nvSpPr>
            <p:cNvPr id="87046" name="Rectangle 7"/>
            <p:cNvSpPr>
              <a:spLocks noChangeArrowheads="1"/>
            </p:cNvSpPr>
            <p:nvPr/>
          </p:nvSpPr>
          <p:spPr bwMode="auto">
            <a:xfrm>
              <a:off x="1104" y="2256"/>
              <a:ext cx="2976" cy="288"/>
            </a:xfrm>
            <a:prstGeom prst="rect">
              <a:avLst/>
            </a:prstGeom>
            <a:noFill/>
            <a:ln w="9525">
              <a:solidFill>
                <a:srgbClr val="99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7047" name="Line 8"/>
            <p:cNvSpPr>
              <a:spLocks noChangeShapeType="1"/>
            </p:cNvSpPr>
            <p:nvPr/>
          </p:nvSpPr>
          <p:spPr bwMode="auto">
            <a:xfrm>
              <a:off x="2592" y="2544"/>
              <a:ext cx="288" cy="383"/>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pPr eaLnBrk="1" hangingPunct="1"/>
            <a:r>
              <a:rPr lang="en-US" altLang="zh-CN" dirty="0" smtClean="0">
                <a:latin typeface="Lucida Grande" charset="0"/>
                <a:ea typeface="ＭＳ Ｐゴシック" charset="0"/>
                <a:cs typeface="ＭＳ Ｐゴシック" charset="0"/>
              </a:rPr>
              <a:t>New Problems</a:t>
            </a:r>
            <a:endParaRPr lang="en-US" altLang="zh-CN" b="0" dirty="0">
              <a:latin typeface="Lucida Grande" charset="0"/>
              <a:ea typeface="ＭＳ Ｐゴシック" charset="0"/>
              <a:cs typeface="ＭＳ Ｐゴシック" charset="0"/>
            </a:endParaRPr>
          </a:p>
        </p:txBody>
      </p:sp>
      <p:sp>
        <p:nvSpPr>
          <p:cNvPr id="100354" name="Rectangle 3"/>
          <p:cNvSpPr>
            <a:spLocks noGrp="1" noChangeArrowheads="1"/>
          </p:cNvSpPr>
          <p:nvPr>
            <p:ph type="body" idx="1"/>
          </p:nvPr>
        </p:nvSpPr>
        <p:spPr/>
        <p:txBody>
          <a:bodyPr/>
          <a:lstStyle/>
          <a:p>
            <a:pPr eaLnBrk="1" hangingPunct="1"/>
            <a:r>
              <a:rPr lang="en-US" altLang="zh-CN">
                <a:latin typeface="Lucida Grande" charset="0"/>
                <a:ea typeface="ＭＳ Ｐゴシック" charset="0"/>
                <a:cs typeface="ＭＳ Ｐゴシック" charset="0"/>
              </a:rPr>
              <a:t>Uncertainty about the action outcome</a:t>
            </a:r>
          </a:p>
          <a:p>
            <a:pPr eaLnBrk="1" hangingPunct="1"/>
            <a:r>
              <a:rPr lang="en-US" altLang="zh-CN">
                <a:latin typeface="Lucida Grande" charset="0"/>
                <a:ea typeface="ＭＳ Ｐゴシック" charset="0"/>
                <a:cs typeface="ＭＳ Ｐゴシック" charset="0"/>
              </a:rPr>
              <a:t>Uncertainty about the world state due to imperfect (partial) information</a:t>
            </a:r>
          </a:p>
          <a:p>
            <a:pPr eaLnBrk="1" hangingPunct="1">
              <a:buFont typeface="Times" charset="0"/>
              <a:buNone/>
            </a:pPr>
            <a:endParaRPr lang="en-US" altLang="zh-CN" i="1">
              <a:latin typeface="Lucida Grande" charset="0"/>
              <a:ea typeface="ＭＳ Ｐゴシック" charset="0"/>
              <a:cs typeface="ＭＳ Ｐゴシック" charset="0"/>
            </a:endParaRPr>
          </a:p>
        </p:txBody>
      </p:sp>
      <p:sp>
        <p:nvSpPr>
          <p:cNvPr id="100355" name="Rectangle 4"/>
          <p:cNvSpPr>
            <a:spLocks noChangeArrowheads="1"/>
          </p:cNvSpPr>
          <p:nvPr/>
        </p:nvSpPr>
        <p:spPr bwMode="auto">
          <a:xfrm>
            <a:off x="5057775" y="6477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POMDP </a:t>
            </a:r>
            <a:r>
              <a:rPr lang="en-US" sz="1800">
                <a:effectLst>
                  <a:outerShdw blurRad="38100" dist="38100" dir="2700000" algn="tl">
                    <a:srgbClr val="DDDDDD"/>
                  </a:outerShdw>
                </a:effectLst>
                <a:latin typeface="Lucida Grande" charset="0"/>
                <a:ea typeface="ＭＳ Ｐゴシック" charset="0"/>
                <a:cs typeface="ＭＳ Ｐゴシック" charset="0"/>
              </a:rPr>
              <a:t>(Partially Observable Markov Decision Problem)</a:t>
            </a:r>
          </a:p>
        </p:txBody>
      </p:sp>
      <p:sp>
        <p:nvSpPr>
          <p:cNvPr id="93186" name="Text Box 3"/>
          <p:cNvSpPr txBox="1">
            <a:spLocks noChangeArrowheads="1"/>
          </p:cNvSpPr>
          <p:nvPr/>
        </p:nvSpPr>
        <p:spPr bwMode="auto">
          <a:xfrm>
            <a:off x="774700" y="1828800"/>
            <a:ext cx="7664450" cy="399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buFontTx/>
              <a:buChar char="•"/>
            </a:pPr>
            <a:r>
              <a:rPr lang="en-US" sz="3200" i="0">
                <a:latin typeface="Tahoma" charset="0"/>
              </a:rPr>
              <a:t> A sensing operation returns multiple</a:t>
            </a:r>
            <a:br>
              <a:rPr lang="en-US" sz="3200" i="0">
                <a:latin typeface="Tahoma" charset="0"/>
              </a:rPr>
            </a:br>
            <a:r>
              <a:rPr lang="en-US" sz="3200" i="0">
                <a:latin typeface="Tahoma" charset="0"/>
              </a:rPr>
              <a:t>  states, with a probability distribution</a:t>
            </a:r>
            <a:br>
              <a:rPr lang="en-US" sz="3200" i="0">
                <a:latin typeface="Tahoma" charset="0"/>
              </a:rPr>
            </a:br>
            <a:endParaRPr lang="en-US" sz="3200" i="0">
              <a:latin typeface="Tahoma" charset="0"/>
            </a:endParaRPr>
          </a:p>
          <a:p>
            <a:pPr eaLnBrk="1" hangingPunct="1">
              <a:buFontTx/>
              <a:buChar char="•"/>
            </a:pPr>
            <a:r>
              <a:rPr lang="en-US" sz="3200" i="0">
                <a:latin typeface="Tahoma" charset="0"/>
              </a:rPr>
              <a:t> Choosing the action that maximizes the</a:t>
            </a:r>
          </a:p>
          <a:p>
            <a:pPr eaLnBrk="1" hangingPunct="1"/>
            <a:r>
              <a:rPr lang="en-US" sz="3200" i="0">
                <a:latin typeface="Tahoma" charset="0"/>
              </a:rPr>
              <a:t>  expected utility of this state distribution </a:t>
            </a:r>
            <a:br>
              <a:rPr lang="en-US" sz="3200" i="0">
                <a:latin typeface="Tahoma" charset="0"/>
              </a:rPr>
            </a:br>
            <a:r>
              <a:rPr lang="en-US" sz="3200" i="0">
                <a:latin typeface="Tahoma" charset="0"/>
              </a:rPr>
              <a:t>  assuming “state utilities” computed as</a:t>
            </a:r>
          </a:p>
          <a:p>
            <a:pPr eaLnBrk="1" hangingPunct="1"/>
            <a:r>
              <a:rPr lang="en-US" sz="3200" i="0">
                <a:latin typeface="Tahoma" charset="0"/>
              </a:rPr>
              <a:t>  above is not good enough, and actually</a:t>
            </a:r>
          </a:p>
          <a:p>
            <a:pPr eaLnBrk="1" hangingPunct="1"/>
            <a:r>
              <a:rPr lang="en-US" sz="3200" i="0">
                <a:latin typeface="Tahoma" charset="0"/>
              </a:rPr>
              <a:t>  does not make sense (is not rational)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de-DE">
                <a:latin typeface="Lucida Grande" charset="0"/>
                <a:ea typeface="ＭＳ Ｐゴシック" charset="0"/>
                <a:cs typeface="ＭＳ Ｐゴシック" charset="0"/>
              </a:rPr>
              <a:t>Literature</a:t>
            </a:r>
          </a:p>
        </p:txBody>
      </p:sp>
      <p:sp>
        <p:nvSpPr>
          <p:cNvPr id="95234" name="Rectangle 3"/>
          <p:cNvSpPr>
            <a:spLocks noGrp="1" noChangeArrowheads="1"/>
          </p:cNvSpPr>
          <p:nvPr>
            <p:ph type="body" idx="1"/>
          </p:nvPr>
        </p:nvSpPr>
        <p:spPr/>
        <p:txBody>
          <a:bodyPr/>
          <a:lstStyle/>
          <a:p>
            <a:pPr eaLnBrk="1" hangingPunct="1"/>
            <a:endParaRPr lang="en-US">
              <a:latin typeface="Lucida Grande" charset="0"/>
              <a:ea typeface="ＭＳ Ｐゴシック" charset="0"/>
              <a:cs typeface="ＭＳ Ｐゴシック" charset="0"/>
            </a:endParaRPr>
          </a:p>
        </p:txBody>
      </p:sp>
      <p:sp>
        <p:nvSpPr>
          <p:cNvPr id="95235" name="Rectangle 4"/>
          <p:cNvSpPr>
            <a:spLocks noChangeArrowheads="1"/>
          </p:cNvSpPr>
          <p:nvPr/>
        </p:nvSpPr>
        <p:spPr bwMode="auto">
          <a:xfrm>
            <a:off x="3962400" y="4038600"/>
            <a:ext cx="48006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chemeClr val="accent1"/>
              </a:buClr>
              <a:buFont typeface="Times" charset="0"/>
              <a:buChar char="•"/>
            </a:pPr>
            <a:r>
              <a:rPr lang="en-US" i="0">
                <a:latin typeface="Lucida Grande" charset="0"/>
              </a:rPr>
              <a:t>Chapter 17</a:t>
            </a:r>
          </a:p>
        </p:txBody>
      </p:sp>
      <p:pic>
        <p:nvPicPr>
          <p:cNvPr id="95236" name="Picture 5" descr="2e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3336925" cy="410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7" name="Text Box 6"/>
          <p:cNvSpPr txBox="1">
            <a:spLocks noChangeArrowheads="1"/>
          </p:cNvSpPr>
          <p:nvPr/>
        </p:nvSpPr>
        <p:spPr bwMode="auto">
          <a:xfrm>
            <a:off x="4343400" y="5257800"/>
            <a:ext cx="45116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Material from </a:t>
            </a:r>
            <a:r>
              <a:rPr lang="en-US" altLang="zh-CN" sz="1800" i="0">
                <a:latin typeface="Lucida Grande" charset="0"/>
              </a:rPr>
              <a:t>Xin Lu</a:t>
            </a:r>
            <a:endParaRPr lang="en-US" altLang="zh-CN" sz="3200" i="0">
              <a:latin typeface="Lucida Grande" charset="0"/>
            </a:endParaRPr>
          </a:p>
          <a:p>
            <a:endParaRPr lang="en-US" sz="1800" i="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altLang="zh-CN">
                <a:latin typeface="Lucida Grande" charset="0"/>
                <a:ea typeface="ＭＳ Ｐゴシック" charset="0"/>
                <a:cs typeface="ＭＳ Ｐゴシック" charset="0"/>
              </a:rPr>
              <a:t>Outline</a:t>
            </a:r>
          </a:p>
        </p:txBody>
      </p:sp>
      <p:sp>
        <p:nvSpPr>
          <p:cNvPr id="102402" name="Rectangle 3"/>
          <p:cNvSpPr>
            <a:spLocks noGrp="1" noChangeArrowheads="1"/>
          </p:cNvSpPr>
          <p:nvPr>
            <p:ph type="body" idx="1"/>
          </p:nvPr>
        </p:nvSpPr>
        <p:spPr/>
        <p:txBody>
          <a:bodyPr/>
          <a:lstStyle/>
          <a:p>
            <a:pPr eaLnBrk="1" hangingPunct="1">
              <a:lnSpc>
                <a:spcPct val="90000"/>
              </a:lnSpc>
            </a:pPr>
            <a:r>
              <a:rPr lang="en-US" altLang="zh-CN">
                <a:latin typeface="Lucida Grande" charset="0"/>
                <a:ea typeface="ＭＳ Ｐゴシック" charset="0"/>
                <a:cs typeface="ＭＳ Ｐゴシック" charset="0"/>
              </a:rPr>
              <a:t>POMDP agent</a:t>
            </a:r>
          </a:p>
          <a:p>
            <a:pPr lvl="1" eaLnBrk="1" hangingPunct="1">
              <a:lnSpc>
                <a:spcPct val="90000"/>
              </a:lnSpc>
            </a:pPr>
            <a:r>
              <a:rPr lang="en-US" altLang="zh-CN" sz="2000">
                <a:latin typeface="Lucida Grande" charset="0"/>
                <a:ea typeface="ＭＳ Ｐゴシック" charset="0"/>
              </a:rPr>
              <a:t>Constructing a new MDP in which the current probability distribution over states plays the role of the state variable</a:t>
            </a:r>
          </a:p>
          <a:p>
            <a:pPr eaLnBrk="1" hangingPunct="1">
              <a:lnSpc>
                <a:spcPct val="90000"/>
              </a:lnSpc>
            </a:pPr>
            <a:r>
              <a:rPr lang="en-US" altLang="zh-CN">
                <a:latin typeface="Lucida Grande" charset="0"/>
                <a:ea typeface="ＭＳ Ｐゴシック" charset="0"/>
                <a:cs typeface="ＭＳ Ｐゴシック" charset="0"/>
              </a:rPr>
              <a:t>Decision-theoretic Agent Design for POMDP</a:t>
            </a:r>
          </a:p>
          <a:p>
            <a:pPr lvl="1" eaLnBrk="1" hangingPunct="1">
              <a:lnSpc>
                <a:spcPct val="90000"/>
              </a:lnSpc>
            </a:pPr>
            <a:r>
              <a:rPr lang="en-US" altLang="zh-CN" sz="2000">
                <a:latin typeface="Lucida Grande" charset="0"/>
                <a:ea typeface="ＭＳ Ｐゴシック" charset="0"/>
              </a:rPr>
              <a:t>A limited lookahead using the technology of decision networks</a:t>
            </a:r>
            <a:endParaRPr lang="en-US" altLang="zh-CN" sz="2400">
              <a:latin typeface="Lucida Grande" charset="0"/>
              <a:ea typeface="ＭＳ Ｐゴシック"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a:latin typeface="Lucida Grande" charset="0"/>
                <a:ea typeface="ＭＳ Ｐゴシック" charset="0"/>
                <a:cs typeface="ＭＳ Ｐゴシック" charset="0"/>
              </a:rPr>
              <a:t>Evaluating Decision Networks</a:t>
            </a:r>
          </a:p>
        </p:txBody>
      </p:sp>
      <p:sp>
        <p:nvSpPr>
          <p:cNvPr id="78850" name="Rectangle 3"/>
          <p:cNvSpPr>
            <a:spLocks noGrp="1" noChangeArrowheads="1"/>
          </p:cNvSpPr>
          <p:nvPr>
            <p:ph type="body" idx="1"/>
          </p:nvPr>
        </p:nvSpPr>
        <p:spPr/>
        <p:txBody>
          <a:bodyPr/>
          <a:lstStyle/>
          <a:p>
            <a:pPr eaLnBrk="1" hangingPunct="1"/>
            <a:r>
              <a:rPr lang="en-US" sz="2400">
                <a:latin typeface="Lucida Grande" charset="0"/>
                <a:ea typeface="ＭＳ Ｐゴシック" charset="0"/>
                <a:cs typeface="ＭＳ Ｐゴシック" charset="0"/>
              </a:rPr>
              <a:t>Set the evidence variables for current state</a:t>
            </a:r>
          </a:p>
          <a:p>
            <a:pPr eaLnBrk="1" hangingPunct="1"/>
            <a:r>
              <a:rPr lang="en-US" sz="2400">
                <a:latin typeface="Lucida Grande" charset="0"/>
                <a:ea typeface="ＭＳ Ｐゴシック" charset="0"/>
                <a:cs typeface="ＭＳ Ｐゴシック" charset="0"/>
              </a:rPr>
              <a:t>For each possible value of the decision node:</a:t>
            </a:r>
          </a:p>
          <a:p>
            <a:pPr lvl="1" eaLnBrk="1" hangingPunct="1"/>
            <a:r>
              <a:rPr lang="en-US" sz="2000">
                <a:latin typeface="Lucida Grande" charset="0"/>
                <a:ea typeface="ＭＳ Ｐゴシック" charset="0"/>
              </a:rPr>
              <a:t>Set decision node to that value</a:t>
            </a:r>
          </a:p>
          <a:p>
            <a:pPr lvl="1" eaLnBrk="1" hangingPunct="1"/>
            <a:r>
              <a:rPr lang="en-US" sz="2000">
                <a:latin typeface="Lucida Grande" charset="0"/>
                <a:ea typeface="ＭＳ Ｐゴシック" charset="0"/>
              </a:rPr>
              <a:t>Calculate the posterior probability of the parent nodes of the utility node, using BN inference</a:t>
            </a:r>
          </a:p>
          <a:p>
            <a:pPr lvl="1" eaLnBrk="1" hangingPunct="1"/>
            <a:r>
              <a:rPr lang="en-US" sz="2000">
                <a:latin typeface="Lucida Grande" charset="0"/>
                <a:ea typeface="ＭＳ Ｐゴシック" charset="0"/>
              </a:rPr>
              <a:t>Calculate the resulting utility for action</a:t>
            </a:r>
          </a:p>
          <a:p>
            <a:pPr eaLnBrk="1" hangingPunct="1"/>
            <a:r>
              <a:rPr lang="en-US" sz="2400">
                <a:latin typeface="Lucida Grande" charset="0"/>
                <a:ea typeface="ＭＳ Ｐゴシック" charset="0"/>
                <a:cs typeface="ＭＳ Ｐゴシック" charset="0"/>
              </a:rPr>
              <a:t>Return the action with the highest utility</a:t>
            </a:r>
          </a:p>
        </p:txBody>
      </p:sp>
    </p:spTree>
    <p:extLst>
      <p:ext uri="{BB962C8B-B14F-4D97-AF65-F5344CB8AC3E}">
        <p14:creationId xmlns:p14="http://schemas.microsoft.com/office/powerpoint/2010/main" val="11939369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en-US" altLang="zh-CN" sz="4000">
                <a:latin typeface="Lucida Grande" charset="0"/>
                <a:ea typeface="ＭＳ Ｐゴシック" charset="0"/>
                <a:cs typeface="ＭＳ Ｐゴシック" charset="0"/>
              </a:rPr>
              <a:t>Decision cycle of a POMDP agent </a:t>
            </a:r>
          </a:p>
        </p:txBody>
      </p:sp>
      <p:sp>
        <p:nvSpPr>
          <p:cNvPr id="106498" name="Rectangle 3"/>
          <p:cNvSpPr>
            <a:spLocks noGrp="1" noChangeArrowheads="1"/>
          </p:cNvSpPr>
          <p:nvPr>
            <p:ph type="body" sz="half" idx="1"/>
          </p:nvPr>
        </p:nvSpPr>
        <p:spPr>
          <a:xfrm>
            <a:off x="468313" y="4495800"/>
            <a:ext cx="8218487" cy="2149475"/>
          </a:xfrm>
        </p:spPr>
        <p:txBody>
          <a:bodyPr/>
          <a:lstStyle/>
          <a:p>
            <a:pPr marL="609600" indent="-609600" eaLnBrk="1" hangingPunct="1">
              <a:lnSpc>
                <a:spcPct val="90000"/>
              </a:lnSpc>
            </a:pPr>
            <a:r>
              <a:rPr lang="en-US" altLang="zh-CN" sz="2400">
                <a:latin typeface="Lucida Grande" charset="0"/>
                <a:ea typeface="ＭＳ Ｐゴシック" charset="0"/>
                <a:cs typeface="ＭＳ Ｐゴシック" charset="0"/>
              </a:rPr>
              <a:t>Given the current belief state </a:t>
            </a:r>
            <a:r>
              <a:rPr lang="en-US" altLang="zh-CN" sz="2400" i="1">
                <a:latin typeface="Lucida Grande" charset="0"/>
                <a:ea typeface="ＭＳ Ｐゴシック" charset="0"/>
                <a:cs typeface="ＭＳ Ｐゴシック" charset="0"/>
              </a:rPr>
              <a:t>b</a:t>
            </a:r>
            <a:r>
              <a:rPr lang="en-US" altLang="zh-CN" sz="2400">
                <a:latin typeface="Lucida Grande" charset="0"/>
                <a:ea typeface="ＭＳ Ｐゴシック" charset="0"/>
                <a:cs typeface="ＭＳ Ｐゴシック" charset="0"/>
              </a:rPr>
              <a:t>, execute the action </a:t>
            </a:r>
            <a:br>
              <a:rPr lang="en-US" altLang="zh-CN" sz="2400">
                <a:latin typeface="Lucida Grande" charset="0"/>
                <a:ea typeface="ＭＳ Ｐゴシック" charset="0"/>
                <a:cs typeface="ＭＳ Ｐゴシック" charset="0"/>
              </a:rPr>
            </a:br>
            <a:endParaRPr lang="en-US" altLang="zh-CN" sz="2400">
              <a:latin typeface="Lucida Grande" charset="0"/>
              <a:ea typeface="ＭＳ Ｐゴシック" charset="0"/>
              <a:cs typeface="ＭＳ Ｐゴシック" charset="0"/>
            </a:endParaRPr>
          </a:p>
          <a:p>
            <a:pPr marL="609600" indent="-609600" eaLnBrk="1" hangingPunct="1">
              <a:lnSpc>
                <a:spcPct val="90000"/>
              </a:lnSpc>
            </a:pPr>
            <a:r>
              <a:rPr lang="en-US" altLang="zh-CN" sz="2400">
                <a:latin typeface="Lucida Grande" charset="0"/>
                <a:ea typeface="ＭＳ Ｐゴシック" charset="0"/>
                <a:cs typeface="ＭＳ Ｐゴシック" charset="0"/>
              </a:rPr>
              <a:t>Receive observation </a:t>
            </a:r>
            <a:r>
              <a:rPr lang="en-US" altLang="zh-CN" sz="2400" i="1">
                <a:latin typeface="Lucida Grande" charset="0"/>
                <a:ea typeface="ＭＳ Ｐゴシック" charset="0"/>
                <a:cs typeface="ＭＳ Ｐゴシック" charset="0"/>
              </a:rPr>
              <a:t>o</a:t>
            </a:r>
          </a:p>
          <a:p>
            <a:pPr marL="609600" indent="-609600" eaLnBrk="1" hangingPunct="1">
              <a:lnSpc>
                <a:spcPct val="90000"/>
              </a:lnSpc>
            </a:pPr>
            <a:r>
              <a:rPr lang="en-US" altLang="zh-CN" sz="2400">
                <a:latin typeface="Lucida Grande" charset="0"/>
                <a:ea typeface="ＭＳ Ｐゴシック" charset="0"/>
                <a:cs typeface="ＭＳ Ｐゴシック" charset="0"/>
              </a:rPr>
              <a:t>Set the current belief state to </a:t>
            </a:r>
            <a:r>
              <a:rPr lang="en-US" altLang="zh-CN" sz="2400" i="1">
                <a:latin typeface="Lucida Grande" charset="0"/>
                <a:ea typeface="ＭＳ Ｐゴシック" charset="0"/>
                <a:cs typeface="ＭＳ Ｐゴシック" charset="0"/>
              </a:rPr>
              <a:t>SE(b,a,o)</a:t>
            </a:r>
            <a:r>
              <a:rPr lang="en-US" altLang="zh-CN" sz="2400">
                <a:latin typeface="Lucida Grande" charset="0"/>
                <a:ea typeface="ＭＳ Ｐゴシック" charset="0"/>
                <a:cs typeface="ＭＳ Ｐゴシック" charset="0"/>
              </a:rPr>
              <a:t> and repeat (SE = State Estimation)</a:t>
            </a:r>
          </a:p>
        </p:txBody>
      </p:sp>
      <p:graphicFrame>
        <p:nvGraphicFramePr>
          <p:cNvPr id="106499" name="Object 2"/>
          <p:cNvGraphicFramePr>
            <a:graphicFrameLocks noGrp="1" noChangeAspect="1"/>
          </p:cNvGraphicFramePr>
          <p:nvPr>
            <p:ph sz="half" idx="2"/>
          </p:nvPr>
        </p:nvGraphicFramePr>
        <p:xfrm>
          <a:off x="4427538" y="4941888"/>
          <a:ext cx="1296987" cy="554037"/>
        </p:xfrm>
        <a:graphic>
          <a:graphicData uri="http://schemas.openxmlformats.org/presentationml/2006/ole">
            <mc:AlternateContent xmlns:mc="http://schemas.openxmlformats.org/markup-compatibility/2006">
              <mc:Choice xmlns:v="urn:schemas-microsoft-com:vml" Requires="v">
                <p:oleObj spid="_x0000_s106628" name="Formel" r:id="rId4" imgW="622300" imgH="228600" progId="Equation.3">
                  <p:embed/>
                </p:oleObj>
              </mc:Choice>
              <mc:Fallback>
                <p:oleObj name="Formel" r:id="rId4" imgW="6223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4941888"/>
                        <a:ext cx="1296987" cy="554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106500" name="Rectangle 6"/>
          <p:cNvSpPr>
            <a:spLocks noChangeArrowheads="1"/>
          </p:cNvSpPr>
          <p:nvPr/>
        </p:nvSpPr>
        <p:spPr bwMode="auto">
          <a:xfrm>
            <a:off x="3276600" y="2895600"/>
            <a:ext cx="2819400" cy="1447800"/>
          </a:xfrm>
          <a:prstGeom prst="rect">
            <a:avLst/>
          </a:prstGeom>
          <a:gradFill rotWithShape="1">
            <a:gsLst>
              <a:gs pos="0">
                <a:srgbClr val="E2E9FF"/>
              </a:gs>
              <a:gs pos="64999">
                <a:srgbClr val="B7C8FF"/>
              </a:gs>
              <a:gs pos="100000">
                <a:srgbClr val="98B0FF"/>
              </a:gs>
            </a:gsLst>
            <a:lin ang="5400000" scaled="1"/>
          </a:gradFill>
          <a:ln w="9525">
            <a:solidFill>
              <a:srgbClr val="3064C6"/>
            </a:solidFill>
            <a:miter lim="800000"/>
            <a:headEnd/>
            <a:tailEnd/>
          </a:ln>
          <a:effectLst>
            <a:outerShdw dist="20000" dir="5400000" rotWithShape="0">
              <a:srgbClr val="808080">
                <a:alpha val="37999"/>
              </a:srgbClr>
            </a:outerShdw>
          </a:effectLst>
        </p:spPr>
        <p:txBody>
          <a:bodyPr wrap="none" anchor="ctr"/>
          <a:lstStyle/>
          <a:p>
            <a:pPr algn="ctr" eaLnBrk="1" hangingPunct="1"/>
            <a:endParaRPr lang="zh-CN" altLang="en-US" i="0">
              <a:solidFill>
                <a:srgbClr val="000000"/>
              </a:solidFill>
              <a:latin typeface="Times New Roman" charset="0"/>
              <a:cs typeface="SimSun" charset="0"/>
            </a:endParaRPr>
          </a:p>
        </p:txBody>
      </p:sp>
      <p:sp>
        <p:nvSpPr>
          <p:cNvPr id="106501" name="Rectangle 7"/>
          <p:cNvSpPr>
            <a:spLocks noChangeArrowheads="1"/>
          </p:cNvSpPr>
          <p:nvPr/>
        </p:nvSpPr>
        <p:spPr bwMode="auto">
          <a:xfrm>
            <a:off x="3733800" y="3200400"/>
            <a:ext cx="609600" cy="457200"/>
          </a:xfrm>
          <a:prstGeom prst="rect">
            <a:avLst/>
          </a:prstGeom>
          <a:solidFill>
            <a:srgbClr val="FFFFFF"/>
          </a:solidFill>
          <a:ln w="9525">
            <a:solidFill>
              <a:schemeClr val="tx1"/>
            </a:solidFill>
            <a:miter lim="800000"/>
            <a:headEnd/>
            <a:tailEnd/>
          </a:ln>
        </p:spPr>
        <p:txBody>
          <a:bodyPr wrap="none" anchor="ctr"/>
          <a:lstStyle/>
          <a:p>
            <a:pPr algn="ctr" eaLnBrk="1" hangingPunct="1"/>
            <a:r>
              <a:rPr lang="en-US" altLang="zh-CN" i="0">
                <a:latin typeface="Times New Roman" charset="0"/>
                <a:cs typeface="SimSun" charset="0"/>
              </a:rPr>
              <a:t>SE</a:t>
            </a:r>
          </a:p>
        </p:txBody>
      </p:sp>
      <p:sp>
        <p:nvSpPr>
          <p:cNvPr id="106502" name="Rectangle 9"/>
          <p:cNvSpPr>
            <a:spLocks noChangeArrowheads="1"/>
          </p:cNvSpPr>
          <p:nvPr/>
        </p:nvSpPr>
        <p:spPr bwMode="auto">
          <a:xfrm>
            <a:off x="4876800" y="3200400"/>
            <a:ext cx="762000" cy="457200"/>
          </a:xfrm>
          <a:prstGeom prst="rect">
            <a:avLst/>
          </a:prstGeom>
          <a:solidFill>
            <a:srgbClr val="FFFFFF"/>
          </a:solidFill>
          <a:ln w="9525">
            <a:solidFill>
              <a:schemeClr val="tx1"/>
            </a:solidFill>
            <a:miter lim="800000"/>
            <a:headEnd/>
            <a:tailEnd/>
          </a:ln>
        </p:spPr>
        <p:txBody>
          <a:bodyPr wrap="none" anchor="ctr"/>
          <a:lstStyle/>
          <a:p>
            <a:pPr algn="ctr" eaLnBrk="1" hangingPunct="1"/>
            <a:endParaRPr lang="zh-CN" altLang="en-US" i="0">
              <a:latin typeface="Times New Roman" charset="0"/>
              <a:cs typeface="SimSun" charset="0"/>
            </a:endParaRPr>
          </a:p>
        </p:txBody>
      </p:sp>
      <p:graphicFrame>
        <p:nvGraphicFramePr>
          <p:cNvPr id="106503" name="Object 3"/>
          <p:cNvGraphicFramePr>
            <a:graphicFrameLocks noChangeAspect="1"/>
          </p:cNvGraphicFramePr>
          <p:nvPr/>
        </p:nvGraphicFramePr>
        <p:xfrm>
          <a:off x="5029200" y="3200400"/>
          <a:ext cx="450850" cy="450850"/>
        </p:xfrm>
        <a:graphic>
          <a:graphicData uri="http://schemas.openxmlformats.org/presentationml/2006/ole">
            <mc:AlternateContent xmlns:mc="http://schemas.openxmlformats.org/markup-compatibility/2006">
              <mc:Choice xmlns:v="urn:schemas-microsoft-com:vml" Requires="v">
                <p:oleObj spid="_x0000_s106629" name="Formel" r:id="rId6" imgW="139700" imgH="139700" progId="Equation.3">
                  <p:embed/>
                </p:oleObj>
              </mc:Choice>
              <mc:Fallback>
                <p:oleObj name="Formel" r:id="rId6" imgW="139700" imgH="1397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3200400"/>
                        <a:ext cx="450850" cy="450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6504" name="Text Box 11"/>
          <p:cNvSpPr txBox="1">
            <a:spLocks noChangeArrowheads="1"/>
          </p:cNvSpPr>
          <p:nvPr/>
        </p:nvSpPr>
        <p:spPr bwMode="auto">
          <a:xfrm>
            <a:off x="4343400" y="4038600"/>
            <a:ext cx="685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altLang="zh-CN" sz="1600" i="0">
                <a:latin typeface="Times New Roman" charset="0"/>
                <a:cs typeface="SimSun" charset="0"/>
              </a:rPr>
              <a:t>Agent</a:t>
            </a:r>
          </a:p>
        </p:txBody>
      </p:sp>
      <p:sp>
        <p:nvSpPr>
          <p:cNvPr id="106505" name="Oval 12"/>
          <p:cNvSpPr>
            <a:spLocks noChangeArrowheads="1"/>
          </p:cNvSpPr>
          <p:nvPr/>
        </p:nvSpPr>
        <p:spPr bwMode="auto">
          <a:xfrm>
            <a:off x="4038600" y="1981200"/>
            <a:ext cx="1371600" cy="457200"/>
          </a:xfrm>
          <a:prstGeom prst="ellipse">
            <a:avLst/>
          </a:prstGeom>
          <a:solidFill>
            <a:srgbClr val="FFFFFF"/>
          </a:solidFill>
          <a:ln w="9525">
            <a:solidFill>
              <a:schemeClr val="tx1"/>
            </a:solidFill>
            <a:round/>
            <a:headEnd/>
            <a:tailEnd/>
          </a:ln>
        </p:spPr>
        <p:txBody>
          <a:bodyPr wrap="none" anchor="ctr"/>
          <a:lstStyle/>
          <a:p>
            <a:pPr algn="ctr" eaLnBrk="1" hangingPunct="1"/>
            <a:r>
              <a:rPr lang="en-US" altLang="zh-CN" i="0">
                <a:latin typeface="Times New Roman" charset="0"/>
                <a:cs typeface="SimSun" charset="0"/>
              </a:rPr>
              <a:t>World</a:t>
            </a:r>
          </a:p>
        </p:txBody>
      </p:sp>
      <p:sp>
        <p:nvSpPr>
          <p:cNvPr id="106506" name="Line 13"/>
          <p:cNvSpPr>
            <a:spLocks noChangeShapeType="1"/>
          </p:cNvSpPr>
          <p:nvPr/>
        </p:nvSpPr>
        <p:spPr bwMode="auto">
          <a:xfrm flipH="1">
            <a:off x="3048000" y="2209800"/>
            <a:ext cx="914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06507" name="Line 14"/>
          <p:cNvSpPr>
            <a:spLocks noChangeShapeType="1"/>
          </p:cNvSpPr>
          <p:nvPr/>
        </p:nvSpPr>
        <p:spPr bwMode="auto">
          <a:xfrm>
            <a:off x="3048000" y="2209800"/>
            <a:ext cx="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06508" name="Line 15"/>
          <p:cNvSpPr>
            <a:spLocks noChangeShapeType="1"/>
          </p:cNvSpPr>
          <p:nvPr/>
        </p:nvSpPr>
        <p:spPr bwMode="auto">
          <a:xfrm>
            <a:off x="3048000" y="3352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106509" name="Line 16"/>
          <p:cNvSpPr>
            <a:spLocks noChangeShapeType="1"/>
          </p:cNvSpPr>
          <p:nvPr/>
        </p:nvSpPr>
        <p:spPr bwMode="auto">
          <a:xfrm>
            <a:off x="4343400" y="346075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106510" name="Line 17"/>
          <p:cNvSpPr>
            <a:spLocks noChangeShapeType="1"/>
          </p:cNvSpPr>
          <p:nvPr/>
        </p:nvSpPr>
        <p:spPr bwMode="auto">
          <a:xfrm>
            <a:off x="5638800" y="3429000"/>
            <a:ext cx="762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06511" name="Line 18"/>
          <p:cNvSpPr>
            <a:spLocks noChangeShapeType="1"/>
          </p:cNvSpPr>
          <p:nvPr/>
        </p:nvSpPr>
        <p:spPr bwMode="auto">
          <a:xfrm flipV="1">
            <a:off x="6400800" y="2209800"/>
            <a:ext cx="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06512" name="Line 19"/>
          <p:cNvSpPr>
            <a:spLocks noChangeShapeType="1"/>
          </p:cNvSpPr>
          <p:nvPr/>
        </p:nvSpPr>
        <p:spPr bwMode="auto">
          <a:xfrm flipH="1">
            <a:off x="5410200" y="2224088"/>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106513" name="Text Box 20"/>
          <p:cNvSpPr txBox="1">
            <a:spLocks noChangeArrowheads="1"/>
          </p:cNvSpPr>
          <p:nvPr/>
        </p:nvSpPr>
        <p:spPr bwMode="auto">
          <a:xfrm>
            <a:off x="1600200" y="2590800"/>
            <a:ext cx="152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altLang="zh-CN" sz="2000" i="0">
                <a:latin typeface="Times New Roman" charset="0"/>
                <a:cs typeface="SimSun" charset="0"/>
              </a:rPr>
              <a:t>Observation</a:t>
            </a:r>
          </a:p>
        </p:txBody>
      </p:sp>
      <p:sp>
        <p:nvSpPr>
          <p:cNvPr id="106514" name="Text Box 21"/>
          <p:cNvSpPr txBox="1">
            <a:spLocks noChangeArrowheads="1"/>
          </p:cNvSpPr>
          <p:nvPr/>
        </p:nvSpPr>
        <p:spPr bwMode="auto">
          <a:xfrm>
            <a:off x="5562600" y="1828800"/>
            <a:ext cx="1066800" cy="3968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altLang="zh-CN" sz="2000" i="0">
                <a:latin typeface="Times New Roman" charset="0"/>
                <a:cs typeface="SimSun" charset="0"/>
              </a:rPr>
              <a:t>Action</a:t>
            </a:r>
          </a:p>
        </p:txBody>
      </p:sp>
      <p:sp>
        <p:nvSpPr>
          <p:cNvPr id="106515" name="Line 22"/>
          <p:cNvSpPr>
            <a:spLocks noChangeShapeType="1"/>
          </p:cNvSpPr>
          <p:nvPr/>
        </p:nvSpPr>
        <p:spPr bwMode="auto">
          <a:xfrm>
            <a:off x="4572000" y="34290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06516" name="Line 23"/>
          <p:cNvSpPr>
            <a:spLocks noChangeShapeType="1"/>
          </p:cNvSpPr>
          <p:nvPr/>
        </p:nvSpPr>
        <p:spPr bwMode="auto">
          <a:xfrm flipH="1">
            <a:off x="3581400" y="3810000"/>
            <a:ext cx="99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06517" name="Line 24"/>
          <p:cNvSpPr>
            <a:spLocks noChangeShapeType="1"/>
          </p:cNvSpPr>
          <p:nvPr/>
        </p:nvSpPr>
        <p:spPr bwMode="auto">
          <a:xfrm flipV="1">
            <a:off x="3581400" y="3581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06518" name="Line 25"/>
          <p:cNvSpPr>
            <a:spLocks noChangeShapeType="1"/>
          </p:cNvSpPr>
          <p:nvPr/>
        </p:nvSpPr>
        <p:spPr bwMode="auto">
          <a:xfrm>
            <a:off x="3581400" y="35814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106519" name="Line 26"/>
          <p:cNvSpPr>
            <a:spLocks noChangeShapeType="1"/>
          </p:cNvSpPr>
          <p:nvPr/>
        </p:nvSpPr>
        <p:spPr bwMode="auto">
          <a:xfrm>
            <a:off x="5791200" y="34290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06520" name="Line 27"/>
          <p:cNvSpPr>
            <a:spLocks noChangeShapeType="1"/>
          </p:cNvSpPr>
          <p:nvPr/>
        </p:nvSpPr>
        <p:spPr bwMode="auto">
          <a:xfrm flipH="1">
            <a:off x="3429000" y="4038600"/>
            <a:ext cx="236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06521" name="Line 28"/>
          <p:cNvSpPr>
            <a:spLocks noChangeShapeType="1"/>
          </p:cNvSpPr>
          <p:nvPr/>
        </p:nvSpPr>
        <p:spPr bwMode="auto">
          <a:xfrm flipV="1">
            <a:off x="3429000" y="34417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06522" name="Line 29"/>
          <p:cNvSpPr>
            <a:spLocks noChangeShapeType="1"/>
          </p:cNvSpPr>
          <p:nvPr/>
        </p:nvSpPr>
        <p:spPr bwMode="auto">
          <a:xfrm>
            <a:off x="3429000" y="34544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106523" name="Text Box 30"/>
          <p:cNvSpPr txBox="1">
            <a:spLocks noChangeArrowheads="1"/>
          </p:cNvSpPr>
          <p:nvPr/>
        </p:nvSpPr>
        <p:spPr bwMode="auto">
          <a:xfrm>
            <a:off x="4495800" y="3048000"/>
            <a:ext cx="244475" cy="336550"/>
          </a:xfrm>
          <a:prstGeom prst="rect">
            <a:avLst/>
          </a:prstGeom>
          <a:gradFill rotWithShape="1">
            <a:gsLst>
              <a:gs pos="0">
                <a:srgbClr val="FF8982"/>
              </a:gs>
              <a:gs pos="100000">
                <a:srgbClr val="FF4D40"/>
              </a:gs>
            </a:gsLst>
            <a:lin ang="5400000"/>
          </a:gradFill>
          <a:ln w="9525">
            <a:solidFill>
              <a:srgbClr val="EE5B51"/>
            </a:solidFill>
            <a:miter lim="800000"/>
            <a:headEnd/>
            <a:tailEnd/>
          </a:ln>
          <a:effectLst>
            <a:outerShdw dist="23000" dir="5400000" rotWithShape="0">
              <a:srgbClr val="808080">
                <a:alpha val="34998"/>
              </a:srgbClr>
            </a:outerShdw>
          </a:effec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600" i="0">
                <a:solidFill>
                  <a:srgbClr val="B3D1F0"/>
                </a:solidFill>
                <a:latin typeface="Times New Roman" charset="0"/>
                <a:cs typeface="SimSun" charset="0"/>
              </a:rPr>
              <a:t>b</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altLang="zh-CN">
                <a:latin typeface="Lucida Grande" charset="0"/>
                <a:ea typeface="ＭＳ Ｐゴシック" charset="0"/>
                <a:cs typeface="ＭＳ Ｐゴシック" charset="0"/>
              </a:rPr>
              <a:t>Belief state</a:t>
            </a:r>
          </a:p>
        </p:txBody>
      </p:sp>
      <p:sp>
        <p:nvSpPr>
          <p:cNvPr id="108546" name="Rectangle 3"/>
          <p:cNvSpPr>
            <a:spLocks noGrp="1" noChangeArrowheads="1"/>
          </p:cNvSpPr>
          <p:nvPr>
            <p:ph type="body" sz="half" idx="1"/>
          </p:nvPr>
        </p:nvSpPr>
        <p:spPr>
          <a:xfrm>
            <a:off x="457200" y="1874838"/>
            <a:ext cx="4038600" cy="2273300"/>
          </a:xfrm>
        </p:spPr>
        <p:txBody>
          <a:bodyPr/>
          <a:lstStyle/>
          <a:p>
            <a:pPr eaLnBrk="1" hangingPunct="1">
              <a:lnSpc>
                <a:spcPct val="90000"/>
              </a:lnSpc>
            </a:pPr>
            <a:r>
              <a:rPr lang="en-US" altLang="zh-CN" sz="2400" i="1">
                <a:latin typeface="Lucida Grande" charset="0"/>
                <a:ea typeface="ＭＳ Ｐゴシック" charset="0"/>
                <a:cs typeface="ＭＳ Ｐゴシック" charset="0"/>
              </a:rPr>
              <a:t>b(s)</a:t>
            </a:r>
            <a:r>
              <a:rPr lang="en-US" altLang="zh-CN" sz="2400">
                <a:latin typeface="Lucida Grande" charset="0"/>
                <a:ea typeface="ＭＳ Ｐゴシック" charset="0"/>
                <a:cs typeface="ＭＳ Ｐゴシック" charset="0"/>
              </a:rPr>
              <a:t> is the probability assigned to the actual state </a:t>
            </a:r>
            <a:r>
              <a:rPr lang="en-US" altLang="zh-CN" sz="2400" i="1">
                <a:latin typeface="Lucida Grande" charset="0"/>
                <a:ea typeface="ＭＳ Ｐゴシック" charset="0"/>
                <a:cs typeface="ＭＳ Ｐゴシック" charset="0"/>
              </a:rPr>
              <a:t>s</a:t>
            </a:r>
            <a:r>
              <a:rPr lang="en-US" altLang="zh-CN" sz="2400">
                <a:latin typeface="Lucida Grande" charset="0"/>
                <a:ea typeface="ＭＳ Ｐゴシック" charset="0"/>
                <a:cs typeface="ＭＳ Ｐゴシック" charset="0"/>
              </a:rPr>
              <a:t> by belief state </a:t>
            </a:r>
            <a:r>
              <a:rPr lang="en-US" altLang="zh-CN" sz="2400" i="1">
                <a:latin typeface="Lucida Grande" charset="0"/>
                <a:ea typeface="ＭＳ Ｐゴシック" charset="0"/>
                <a:cs typeface="ＭＳ Ｐゴシック" charset="0"/>
              </a:rPr>
              <a:t>b</a:t>
            </a:r>
            <a:r>
              <a:rPr lang="en-US" altLang="zh-CN" sz="2400">
                <a:latin typeface="Lucida Grande" charset="0"/>
                <a:ea typeface="ＭＳ Ｐゴシック" charset="0"/>
                <a:cs typeface="ＭＳ Ｐゴシック" charset="0"/>
              </a:rPr>
              <a:t>.</a:t>
            </a:r>
          </a:p>
          <a:p>
            <a:pPr eaLnBrk="1" hangingPunct="1">
              <a:lnSpc>
                <a:spcPct val="90000"/>
              </a:lnSpc>
              <a:buFont typeface="Times" charset="0"/>
              <a:buNone/>
            </a:pPr>
            <a:endParaRPr lang="en-US" altLang="zh-CN" sz="2400">
              <a:latin typeface="Lucida Grande" charset="0"/>
              <a:ea typeface="ＭＳ Ｐゴシック" charset="0"/>
              <a:cs typeface="ＭＳ Ｐゴシック" charset="0"/>
            </a:endParaRPr>
          </a:p>
          <a:p>
            <a:pPr eaLnBrk="1" hangingPunct="1">
              <a:lnSpc>
                <a:spcPct val="90000"/>
              </a:lnSpc>
              <a:buFont typeface="Times" charset="0"/>
              <a:buNone/>
            </a:pPr>
            <a:endParaRPr lang="en-US" altLang="zh-CN" sz="2400">
              <a:latin typeface="Lucida Grande" charset="0"/>
              <a:ea typeface="ＭＳ Ｐゴシック" charset="0"/>
              <a:cs typeface="ＭＳ Ｐゴシック" charset="0"/>
            </a:endParaRPr>
          </a:p>
        </p:txBody>
      </p:sp>
      <p:graphicFrame>
        <p:nvGraphicFramePr>
          <p:cNvPr id="519198" name="Group 30"/>
          <p:cNvGraphicFramePr>
            <a:graphicFrameLocks noGrp="1"/>
          </p:cNvGraphicFramePr>
          <p:nvPr>
            <p:ph sz="quarter" idx="2"/>
          </p:nvPr>
        </p:nvGraphicFramePr>
        <p:xfrm>
          <a:off x="4648200" y="1874838"/>
          <a:ext cx="4038600" cy="1866900"/>
        </p:xfrm>
        <a:graphic>
          <a:graphicData uri="http://schemas.openxmlformats.org/drawingml/2006/table">
            <a:tbl>
              <a:tblPr/>
              <a:tblGrid>
                <a:gridCol w="1009650"/>
                <a:gridCol w="1009650"/>
                <a:gridCol w="1009650"/>
                <a:gridCol w="1009650"/>
              </a:tblGrid>
              <a:tr h="6223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sng" strike="noStrike" cap="none" normalizeH="0" baseline="0">
                          <a:ln>
                            <a:noFill/>
                          </a:ln>
                          <a:solidFill>
                            <a:schemeClr val="tx1"/>
                          </a:solidFill>
                          <a:effectLst/>
                          <a:latin typeface="Lucida Grande" charset="0"/>
                          <a:ea typeface="ＭＳ Ｐゴシック" charset="0"/>
                          <a:cs typeface="ＭＳ Ｐゴシック" charset="0"/>
                        </a:rPr>
                        <a:t>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zh-CN" altLang="en-US" sz="1800" b="0" i="0" u="none" strike="noStrike" cap="none" normalizeH="0" baseline="0">
                        <a:ln>
                          <a:noFill/>
                        </a:ln>
                        <a:solidFill>
                          <a:schemeClr val="tx1"/>
                        </a:solidFill>
                        <a:effectLst/>
                        <a:latin typeface="Lucida Grande" charset="0"/>
                        <a:ea typeface="SimSun" charset="0"/>
                        <a:cs typeface="SimSu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sng" strike="noStrike" cap="none" normalizeH="0" baseline="0">
                          <a:ln>
                            <a:noFill/>
                          </a:ln>
                          <a:solidFill>
                            <a:schemeClr val="tx1"/>
                          </a:solidFill>
                          <a:effectLst/>
                          <a:latin typeface="Lucida Grande" charset="0"/>
                          <a:ea typeface="ＭＳ Ｐゴシック" charset="0"/>
                          <a:cs typeface="ＭＳ Ｐゴシック" charset="0"/>
                        </a:rPr>
                        <a:t>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8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8569" name="Object 2"/>
          <p:cNvGraphicFramePr>
            <a:graphicFrameLocks noGrp="1" noChangeAspect="1"/>
          </p:cNvGraphicFramePr>
          <p:nvPr>
            <p:ph sz="quarter" idx="3"/>
          </p:nvPr>
        </p:nvGraphicFramePr>
        <p:xfrm>
          <a:off x="4675188" y="4232275"/>
          <a:ext cx="4000500" cy="668338"/>
        </p:xfrm>
        <a:graphic>
          <a:graphicData uri="http://schemas.openxmlformats.org/presentationml/2006/ole">
            <mc:AlternateContent xmlns:mc="http://schemas.openxmlformats.org/markup-compatibility/2006">
              <mc:Choice xmlns:v="urn:schemas-microsoft-com:vml" Requires="v">
                <p:oleObj spid="_x0000_s108631" name="Formel" r:id="rId4" imgW="1587500" imgH="228600" progId="Equation.3">
                  <p:embed/>
                </p:oleObj>
              </mc:Choice>
              <mc:Fallback>
                <p:oleObj name="Formel" r:id="rId4" imgW="15875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188" y="4232275"/>
                        <a:ext cx="4000500" cy="6683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pic>
        <p:nvPicPr>
          <p:cNvPr id="108570"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5445125"/>
            <a:ext cx="7681912"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152400" y="381000"/>
            <a:ext cx="8915400" cy="533400"/>
          </a:xfrm>
        </p:spPr>
        <p:txBody>
          <a:bodyPr/>
          <a:lstStyle/>
          <a:p>
            <a:pPr eaLnBrk="1" hangingPunct="1"/>
            <a:r>
              <a:rPr lang="en-US" altLang="zh-CN">
                <a:latin typeface="Lucida Grande" charset="0"/>
                <a:ea typeface="ＭＳ Ｐゴシック" charset="0"/>
                <a:cs typeface="ＭＳ Ｐゴシック" charset="0"/>
              </a:rPr>
              <a:t>Belief MDP</a:t>
            </a:r>
          </a:p>
        </p:txBody>
      </p:sp>
      <p:sp>
        <p:nvSpPr>
          <p:cNvPr id="110594" name="Rectangle 3"/>
          <p:cNvSpPr>
            <a:spLocks noGrp="1" noChangeArrowheads="1"/>
          </p:cNvSpPr>
          <p:nvPr>
            <p:ph type="body" idx="1"/>
          </p:nvPr>
        </p:nvSpPr>
        <p:spPr>
          <a:xfrm>
            <a:off x="395288" y="1773238"/>
            <a:ext cx="8001000" cy="2971800"/>
          </a:xfrm>
        </p:spPr>
        <p:txBody>
          <a:bodyPr/>
          <a:lstStyle/>
          <a:p>
            <a:pPr eaLnBrk="1" hangingPunct="1"/>
            <a:r>
              <a:rPr lang="en-US" altLang="zh-CN" sz="1600">
                <a:latin typeface="Lucida Grande" charset="0"/>
                <a:ea typeface="ＭＳ Ｐゴシック" charset="0"/>
                <a:cs typeface="ＭＳ Ｐゴシック" charset="0"/>
              </a:rPr>
              <a:t>A belief MDP is a tuple &lt;B, A, </a:t>
            </a:r>
            <a:r>
              <a:rPr lang="en-US" altLang="zh-CN" sz="1600">
                <a:latin typeface="Lucida Grande" charset="0"/>
                <a:ea typeface="ＭＳ Ｐゴシック" charset="0"/>
                <a:cs typeface="ＭＳ Ｐゴシック" charset="0"/>
                <a:sym typeface="Symbol" charset="0"/>
              </a:rPr>
              <a:t>, P&gt;:</a:t>
            </a:r>
          </a:p>
          <a:p>
            <a:pPr eaLnBrk="1" hangingPunct="1">
              <a:buFont typeface="Times" charset="0"/>
              <a:buNone/>
            </a:pPr>
            <a:r>
              <a:rPr lang="en-US" altLang="zh-CN" sz="1600">
                <a:latin typeface="Lucida Grande" charset="0"/>
                <a:ea typeface="ＭＳ Ｐゴシック" charset="0"/>
                <a:cs typeface="ＭＳ Ｐゴシック" charset="0"/>
                <a:sym typeface="Symbol" charset="0"/>
              </a:rPr>
              <a:t>	B = infinite set of belief states</a:t>
            </a:r>
          </a:p>
          <a:p>
            <a:pPr eaLnBrk="1" hangingPunct="1">
              <a:buFont typeface="Times" charset="0"/>
              <a:buNone/>
            </a:pPr>
            <a:r>
              <a:rPr lang="en-US" altLang="zh-CN" sz="1600">
                <a:latin typeface="Lucida Grande" charset="0"/>
                <a:ea typeface="ＭＳ Ｐゴシック" charset="0"/>
                <a:cs typeface="ＭＳ Ｐゴシック" charset="0"/>
                <a:sym typeface="Symbol" charset="0"/>
              </a:rPr>
              <a:t>	A = finite set of actions</a:t>
            </a:r>
          </a:p>
          <a:p>
            <a:pPr eaLnBrk="1" hangingPunct="1">
              <a:buFont typeface="Times" charset="0"/>
              <a:buNone/>
            </a:pPr>
            <a:r>
              <a:rPr lang="en-US" altLang="zh-CN" sz="1600">
                <a:latin typeface="Lucida Grande" charset="0"/>
                <a:ea typeface="ＭＳ Ｐゴシック" charset="0"/>
                <a:cs typeface="ＭＳ Ｐゴシック" charset="0"/>
                <a:sym typeface="Symbol" charset="0"/>
              </a:rPr>
              <a:t>	(b) = ∑</a:t>
            </a:r>
            <a:r>
              <a:rPr lang="en-US" altLang="zh-CN" sz="1600" baseline="-25000">
                <a:latin typeface="Lucida Grande" charset="0"/>
                <a:ea typeface="ＭＳ Ｐゴシック" charset="0"/>
                <a:cs typeface="ＭＳ Ｐゴシック" charset="0"/>
                <a:sym typeface="Symbol" charset="0"/>
              </a:rPr>
              <a:t>s</a:t>
            </a:r>
            <a:r>
              <a:rPr lang="en-US" altLang="zh-CN" sz="1600">
                <a:latin typeface="Lucida Grande" charset="0"/>
                <a:ea typeface="ＭＳ Ｐゴシック" charset="0"/>
                <a:cs typeface="ＭＳ Ｐゴシック" charset="0"/>
                <a:sym typeface="Symbol" charset="0"/>
              </a:rPr>
              <a:t> b(s)R(s)	                  (reward function)</a:t>
            </a:r>
          </a:p>
          <a:p>
            <a:pPr eaLnBrk="1" hangingPunct="1"/>
            <a:endParaRPr lang="en-US" altLang="zh-CN" sz="1600">
              <a:latin typeface="Lucida Grande" charset="0"/>
              <a:ea typeface="ＭＳ Ｐゴシック" charset="0"/>
              <a:cs typeface="ＭＳ Ｐゴシック" charset="0"/>
              <a:sym typeface="Symbol" charset="0"/>
            </a:endParaRPr>
          </a:p>
          <a:p>
            <a:pPr eaLnBrk="1" hangingPunct="1">
              <a:buFont typeface="Times" charset="0"/>
              <a:buNone/>
            </a:pPr>
            <a:r>
              <a:rPr lang="en-US" altLang="zh-CN" sz="1600">
                <a:latin typeface="Lucida Grande" charset="0"/>
                <a:ea typeface="ＭＳ Ｐゴシック" charset="0"/>
                <a:cs typeface="ＭＳ Ｐゴシック" charset="0"/>
                <a:sym typeface="Symbol" charset="0"/>
              </a:rPr>
              <a:t>	P(b’|b, a) = 		                    (transition function) (see SE(b,a,o))</a:t>
            </a:r>
          </a:p>
          <a:p>
            <a:pPr eaLnBrk="1" hangingPunct="1">
              <a:buFont typeface="Times" charset="0"/>
              <a:buNone/>
            </a:pPr>
            <a:r>
              <a:rPr lang="en-US" altLang="zh-CN" sz="1600">
                <a:latin typeface="Lucida Grande" charset="0"/>
                <a:ea typeface="ＭＳ Ｐゴシック" charset="0"/>
                <a:cs typeface="ＭＳ Ｐゴシック" charset="0"/>
                <a:sym typeface="Symbol" charset="0"/>
              </a:rPr>
              <a:t>		</a:t>
            </a:r>
          </a:p>
          <a:p>
            <a:pPr eaLnBrk="1" hangingPunct="1">
              <a:buFont typeface="Times" charset="0"/>
              <a:buNone/>
            </a:pPr>
            <a:r>
              <a:rPr lang="en-US" altLang="zh-CN" sz="1600">
                <a:latin typeface="Lucida Grande" charset="0"/>
                <a:ea typeface="ＭＳ Ｐゴシック" charset="0"/>
                <a:cs typeface="ＭＳ Ｐゴシック" charset="0"/>
                <a:sym typeface="Symbol" charset="0"/>
              </a:rPr>
              <a:t>   Where P(b’|b, a, o) = 1 if SE(b, a, o) = b’, P(b’|b, a, o) = 0 otherwise;</a:t>
            </a:r>
            <a:endParaRPr lang="en-US" altLang="zh-CN" sz="1600">
              <a:latin typeface="Lucida Grande" charset="0"/>
              <a:ea typeface="ＭＳ Ｐゴシック" charset="0"/>
              <a:cs typeface="ＭＳ Ｐゴシック" charset="0"/>
            </a:endParaRPr>
          </a:p>
        </p:txBody>
      </p:sp>
      <p:graphicFrame>
        <p:nvGraphicFramePr>
          <p:cNvPr id="110595" name="Object 3"/>
          <p:cNvGraphicFramePr>
            <a:graphicFrameLocks noChangeAspect="1"/>
          </p:cNvGraphicFramePr>
          <p:nvPr/>
        </p:nvGraphicFramePr>
        <p:xfrm>
          <a:off x="1981200" y="3213100"/>
          <a:ext cx="2362200" cy="520700"/>
        </p:xfrm>
        <a:graphic>
          <a:graphicData uri="http://schemas.openxmlformats.org/presentationml/2006/ole">
            <mc:AlternateContent xmlns:mc="http://schemas.openxmlformats.org/markup-compatibility/2006">
              <mc:Choice xmlns:v="urn:schemas-microsoft-com:vml" Requires="v">
                <p:oleObj spid="_x0000_s110704" name="Formel" r:id="rId4" imgW="1562100" imgH="342900" progId="Equation.3">
                  <p:embed/>
                </p:oleObj>
              </mc:Choice>
              <mc:Fallback>
                <p:oleObj name="Formel" r:id="rId4" imgW="1562100" imgH="342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213100"/>
                        <a:ext cx="2362200"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20249" name="Group 57"/>
          <p:cNvGraphicFramePr>
            <a:graphicFrameLocks noGrp="1"/>
          </p:cNvGraphicFramePr>
          <p:nvPr>
            <p:ph type="tbl" idx="1"/>
          </p:nvPr>
        </p:nvGraphicFramePr>
        <p:xfrm>
          <a:off x="685800" y="4953000"/>
          <a:ext cx="3200400" cy="1219200"/>
        </p:xfrm>
        <a:graphic>
          <a:graphicData uri="http://schemas.openxmlformats.org/drawingml/2006/table">
            <a:tbl>
              <a:tblPr/>
              <a:tblGrid>
                <a:gridCol w="800100"/>
                <a:gridCol w="800100"/>
                <a:gridCol w="800100"/>
                <a:gridCol w="800100"/>
              </a:tblGrid>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sng" strike="noStrike" cap="none" normalizeH="0" baseline="0">
                          <a:ln>
                            <a:noFill/>
                          </a:ln>
                          <a:solidFill>
                            <a:schemeClr val="tx1"/>
                          </a:solidFill>
                          <a:effectLst/>
                          <a:latin typeface="Lucida Grande" charset="0"/>
                          <a:ea typeface="ＭＳ Ｐゴシック" charset="0"/>
                          <a:cs typeface="ＭＳ Ｐゴシック" charset="0"/>
                        </a:rPr>
                        <a:t>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zh-CN" altLang="en-US" sz="1600" b="0" i="0" u="none" strike="noStrike" cap="none" normalizeH="0" baseline="0">
                        <a:ln>
                          <a:noFill/>
                        </a:ln>
                        <a:solidFill>
                          <a:schemeClr val="tx1"/>
                        </a:solidFill>
                        <a:effectLst/>
                        <a:latin typeface="Lucida Grande" charset="0"/>
                        <a:ea typeface="SimSun" charset="0"/>
                        <a:cs typeface="SimSu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sng" strike="noStrike" cap="none" normalizeH="0" baseline="0">
                          <a:ln>
                            <a:noFill/>
                          </a:ln>
                          <a:solidFill>
                            <a:schemeClr val="tx1"/>
                          </a:solidFill>
                          <a:effectLst/>
                          <a:latin typeface="Lucida Grande" charset="0"/>
                          <a:ea typeface="ＭＳ Ｐゴシック" charset="0"/>
                          <a:cs typeface="ＭＳ Ｐゴシック" charset="0"/>
                        </a:rPr>
                        <a:t>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20248" name="Group 56"/>
          <p:cNvGraphicFramePr>
            <a:graphicFrameLocks noGrp="1"/>
          </p:cNvGraphicFramePr>
          <p:nvPr>
            <p:ph type="tbl" idx="1"/>
          </p:nvPr>
        </p:nvGraphicFramePr>
        <p:xfrm>
          <a:off x="4953000" y="4953000"/>
          <a:ext cx="3200400" cy="1219200"/>
        </p:xfrm>
        <a:graphic>
          <a:graphicData uri="http://schemas.openxmlformats.org/drawingml/2006/table">
            <a:tbl>
              <a:tblPr/>
              <a:tblGrid>
                <a:gridCol w="800100"/>
                <a:gridCol w="800100"/>
                <a:gridCol w="800100"/>
                <a:gridCol w="800100"/>
              </a:tblGrid>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0.222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sng" strike="noStrike" cap="none" normalizeH="0" baseline="0">
                          <a:ln>
                            <a:noFill/>
                          </a:ln>
                          <a:solidFill>
                            <a:schemeClr val="tx1"/>
                          </a:solidFill>
                          <a:effectLst/>
                          <a:latin typeface="Lucida Grande" charset="0"/>
                          <a:ea typeface="ＭＳ Ｐゴシック" charset="0"/>
                          <a:cs typeface="ＭＳ Ｐゴシック" charset="0"/>
                        </a:rPr>
                        <a:t>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zh-CN" altLang="en-US" sz="1600" b="0" i="0" u="none" strike="noStrike" cap="none" normalizeH="0" baseline="0">
                        <a:ln>
                          <a:noFill/>
                        </a:ln>
                        <a:solidFill>
                          <a:schemeClr val="tx1"/>
                        </a:solidFill>
                        <a:effectLst/>
                        <a:latin typeface="Lucida Grande" charset="0"/>
                        <a:ea typeface="SimSun" charset="0"/>
                        <a:cs typeface="SimSu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sng" strike="noStrike" cap="none" normalizeH="0" baseline="0">
                          <a:ln>
                            <a:noFill/>
                          </a:ln>
                          <a:solidFill>
                            <a:schemeClr val="tx1"/>
                          </a:solidFill>
                          <a:effectLst/>
                          <a:latin typeface="Lucida Grande" charset="0"/>
                          <a:ea typeface="ＭＳ Ｐゴシック" charset="0"/>
                          <a:cs typeface="ＭＳ Ｐゴシック" charset="0"/>
                        </a:rPr>
                        <a:t>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0.222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zh-CN" sz="1600" b="0" i="0" u="none" strike="noStrike" cap="none" normalizeH="0" baseline="0">
                          <a:ln>
                            <a:noFill/>
                          </a:ln>
                          <a:solidFill>
                            <a:schemeClr val="tx1"/>
                          </a:solidFill>
                          <a:effectLst/>
                          <a:latin typeface="Lucida Grande" charset="0"/>
                          <a:ea typeface="ＭＳ Ｐゴシック" charset="0"/>
                          <a:cs typeface="ＭＳ Ｐゴシック" charset="0"/>
                        </a:rPr>
                        <a:t>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0640" name="AutoShape 50"/>
          <p:cNvSpPr>
            <a:spLocks noChangeArrowheads="1"/>
          </p:cNvSpPr>
          <p:nvPr/>
        </p:nvSpPr>
        <p:spPr bwMode="auto">
          <a:xfrm>
            <a:off x="3886200" y="4702175"/>
            <a:ext cx="1219200" cy="304800"/>
          </a:xfrm>
          <a:prstGeom prst="curvedDownArrow">
            <a:avLst>
              <a:gd name="adj1" fmla="val 80000"/>
              <a:gd name="adj2" fmla="val 16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10641" name="Text Box 51"/>
          <p:cNvSpPr txBox="1">
            <a:spLocks noChangeArrowheads="1"/>
          </p:cNvSpPr>
          <p:nvPr/>
        </p:nvSpPr>
        <p:spPr bwMode="auto">
          <a:xfrm>
            <a:off x="3563938" y="4343400"/>
            <a:ext cx="1885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a:cs typeface="SimSun" charset="0"/>
              </a:rPr>
              <a:t>Move West once</a:t>
            </a:r>
          </a:p>
        </p:txBody>
      </p:sp>
      <p:sp>
        <p:nvSpPr>
          <p:cNvPr id="110642" name="Text Box 52"/>
          <p:cNvSpPr txBox="1">
            <a:spLocks noChangeArrowheads="1"/>
          </p:cNvSpPr>
          <p:nvPr/>
        </p:nvSpPr>
        <p:spPr bwMode="auto">
          <a:xfrm>
            <a:off x="1828800" y="447357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a:cs typeface="SimSun" charset="0"/>
              </a:rPr>
              <a:t>b</a:t>
            </a:r>
          </a:p>
        </p:txBody>
      </p:sp>
      <p:sp>
        <p:nvSpPr>
          <p:cNvPr id="110643" name="Text Box 53"/>
          <p:cNvSpPr txBox="1">
            <a:spLocks noChangeArrowheads="1"/>
          </p:cNvSpPr>
          <p:nvPr/>
        </p:nvSpPr>
        <p:spPr bwMode="auto">
          <a:xfrm>
            <a:off x="6296025" y="4473575"/>
            <a:ext cx="3825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2000" i="0">
                <a:cs typeface="SimSun" charset="0"/>
                <a:sym typeface="Symbol" charset="0"/>
              </a:rPr>
              <a:t>b’</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el 1"/>
          <p:cNvSpPr>
            <a:spLocks noGrp="1"/>
          </p:cNvSpPr>
          <p:nvPr>
            <p:ph type="title"/>
          </p:nvPr>
        </p:nvSpPr>
        <p:spPr/>
        <p:txBody>
          <a:bodyPr/>
          <a:lstStyle/>
          <a:p>
            <a:r>
              <a:rPr lang="de-DE">
                <a:latin typeface="Lucida Grande" charset="0"/>
                <a:ea typeface="ＭＳ Ｐゴシック" charset="0"/>
                <a:cs typeface="ＭＳ Ｐゴシック" charset="0"/>
              </a:rPr>
              <a:t>Example Scenario</a:t>
            </a:r>
          </a:p>
        </p:txBody>
      </p:sp>
      <p:pic>
        <p:nvPicPr>
          <p:cNvPr id="1126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5625" y="2873375"/>
            <a:ext cx="8032750" cy="2528888"/>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el 1"/>
          <p:cNvSpPr>
            <a:spLocks noGrp="1"/>
          </p:cNvSpPr>
          <p:nvPr>
            <p:ph type="title"/>
          </p:nvPr>
        </p:nvSpPr>
        <p:spPr/>
        <p:txBody>
          <a:bodyPr/>
          <a:lstStyle/>
          <a:p>
            <a:r>
              <a:rPr lang="de-DE">
                <a:latin typeface="Lucida Grande" charset="0"/>
                <a:ea typeface="ＭＳ Ｐゴシック" charset="0"/>
                <a:cs typeface="ＭＳ Ｐゴシック" charset="0"/>
              </a:rPr>
              <a:t>Detailed view</a:t>
            </a:r>
          </a:p>
        </p:txBody>
      </p:sp>
      <p:sp>
        <p:nvSpPr>
          <p:cNvPr id="113666" name="Inhaltsplatzhalter 2"/>
          <p:cNvSpPr>
            <a:spLocks noGrp="1"/>
          </p:cNvSpPr>
          <p:nvPr>
            <p:ph idx="1"/>
          </p:nvPr>
        </p:nvSpPr>
        <p:spPr/>
        <p:txBody>
          <a:bodyPr/>
          <a:lstStyle/>
          <a:p>
            <a:r>
              <a:rPr lang="de-DE" sz="2000" dirty="0" err="1">
                <a:latin typeface="Lucida Grande" charset="0"/>
                <a:ea typeface="ＭＳ Ｐゴシック" charset="0"/>
                <a:cs typeface="ＭＳ Ｐゴシック" charset="0"/>
              </a:rPr>
              <a:t>Probability</a:t>
            </a:r>
            <a:r>
              <a:rPr lang="de-DE" sz="2000" dirty="0">
                <a:latin typeface="Lucida Grande" charset="0"/>
                <a:ea typeface="ＭＳ Ｐゴシック" charset="0"/>
                <a:cs typeface="ＭＳ Ｐゴシック" charset="0"/>
              </a:rPr>
              <a:t> </a:t>
            </a:r>
            <a:r>
              <a:rPr lang="de-DE" sz="2000" dirty="0" err="1">
                <a:latin typeface="Lucida Grande" charset="0"/>
                <a:ea typeface="ＭＳ Ｐゴシック" charset="0"/>
                <a:cs typeface="ＭＳ Ｐゴシック" charset="0"/>
              </a:rPr>
              <a:t>of</a:t>
            </a:r>
            <a:r>
              <a:rPr lang="de-DE" sz="2000" dirty="0">
                <a:latin typeface="Lucida Grande" charset="0"/>
                <a:ea typeface="ＭＳ Ｐゴシック" charset="0"/>
                <a:cs typeface="ＭＳ Ｐゴシック" charset="0"/>
              </a:rPr>
              <a:t> an </a:t>
            </a:r>
            <a:r>
              <a:rPr lang="de-DE" sz="2000" dirty="0" err="1">
                <a:latin typeface="Lucida Grande" charset="0"/>
                <a:ea typeface="ＭＳ Ｐゴシック" charset="0"/>
                <a:cs typeface="ＭＳ Ｐゴシック" charset="0"/>
              </a:rPr>
              <a:t>observation</a:t>
            </a:r>
            <a:r>
              <a:rPr lang="de-DE" sz="2000" dirty="0">
                <a:latin typeface="Lucida Grande" charset="0"/>
                <a:ea typeface="ＭＳ Ｐゴシック" charset="0"/>
                <a:cs typeface="ＭＳ Ｐゴシック" charset="0"/>
              </a:rPr>
              <a:t> </a:t>
            </a:r>
            <a:r>
              <a:rPr lang="de-DE" sz="2000" dirty="0" err="1">
                <a:latin typeface="Lucida Grande" charset="0"/>
                <a:ea typeface="ＭＳ Ｐゴシック" charset="0"/>
                <a:cs typeface="ＭＳ Ｐゴシック" charset="0"/>
              </a:rPr>
              <a:t>e</a:t>
            </a:r>
            <a:r>
              <a:rPr lang="de-DE" sz="2000" dirty="0">
                <a:latin typeface="Lucida Grande" charset="0"/>
                <a:ea typeface="ＭＳ Ｐゴシック" charset="0"/>
                <a:cs typeface="ＭＳ Ｐゴシック" charset="0"/>
              </a:rPr>
              <a:t/>
            </a:r>
            <a:br>
              <a:rPr lang="de-DE" sz="2000" dirty="0">
                <a:latin typeface="Lucida Grande" charset="0"/>
                <a:ea typeface="ＭＳ Ｐゴシック" charset="0"/>
                <a:cs typeface="ＭＳ Ｐゴシック" charset="0"/>
              </a:rPr>
            </a:br>
            <a:r>
              <a:rPr lang="de-DE" sz="2000" dirty="0">
                <a:latin typeface="Lucida Grande" charset="0"/>
                <a:ea typeface="ＭＳ Ｐゴシック" charset="0"/>
                <a:cs typeface="ＭＳ Ｐゴシック" charset="0"/>
              </a:rPr>
              <a:t>P(</a:t>
            </a:r>
            <a:r>
              <a:rPr lang="de-DE" sz="2000" dirty="0" err="1">
                <a:latin typeface="Lucida Grande" charset="0"/>
                <a:ea typeface="ＭＳ Ｐゴシック" charset="0"/>
                <a:cs typeface="ＭＳ Ｐゴシック" charset="0"/>
              </a:rPr>
              <a:t>e|a,b</a:t>
            </a:r>
            <a:r>
              <a:rPr lang="de-DE" sz="2000" dirty="0">
                <a:latin typeface="Lucida Grande" charset="0"/>
                <a:ea typeface="ＭＳ Ｐゴシック" charset="0"/>
                <a:cs typeface="ＭＳ Ｐゴシック" charset="0"/>
              </a:rPr>
              <a:t>) = </a:t>
            </a:r>
            <a:r>
              <a:rPr lang="en-US" altLang="zh-CN" sz="2000" dirty="0">
                <a:latin typeface="Lucida Grande" charset="0"/>
                <a:ea typeface="ＭＳ Ｐゴシック" charset="0"/>
                <a:cs typeface="ＭＳ Ｐゴシック" charset="0"/>
                <a:sym typeface="Symbol" charset="0"/>
              </a:rPr>
              <a:t>∑</a:t>
            </a:r>
            <a:r>
              <a:rPr lang="en-US" altLang="zh-CN" sz="2000" baseline="-25000" dirty="0">
                <a:latin typeface="Lucida Grande" charset="0"/>
                <a:ea typeface="ＭＳ Ｐゴシック" charset="0"/>
                <a:cs typeface="ＭＳ Ｐゴシック" charset="0"/>
                <a:sym typeface="Symbol" charset="0"/>
              </a:rPr>
              <a:t>s’</a:t>
            </a:r>
            <a:r>
              <a:rPr lang="en-US" altLang="zh-CN" sz="2000" dirty="0">
                <a:latin typeface="Lucida Grande" charset="0"/>
                <a:ea typeface="ＭＳ Ｐゴシック" charset="0"/>
                <a:cs typeface="ＭＳ Ｐゴシック" charset="0"/>
                <a:sym typeface="Symbol" charset="0"/>
              </a:rPr>
              <a:t> P(</a:t>
            </a:r>
            <a:r>
              <a:rPr lang="en-US" altLang="zh-CN" sz="2000" dirty="0" err="1">
                <a:latin typeface="Lucida Grande" charset="0"/>
                <a:ea typeface="ＭＳ Ｐゴシック" charset="0"/>
                <a:cs typeface="ＭＳ Ｐゴシック" charset="0"/>
                <a:sym typeface="Symbol" charset="0"/>
              </a:rPr>
              <a:t>e|a,s’,b</a:t>
            </a:r>
            <a:r>
              <a:rPr lang="en-US" altLang="zh-CN" sz="2000" dirty="0">
                <a:latin typeface="Lucida Grande" charset="0"/>
                <a:ea typeface="ＭＳ Ｐゴシック" charset="0"/>
                <a:cs typeface="ＭＳ Ｐゴシック" charset="0"/>
                <a:sym typeface="Symbol" charset="0"/>
              </a:rPr>
              <a:t>) P(s’|</a:t>
            </a:r>
            <a:r>
              <a:rPr lang="en-US" altLang="zh-CN" sz="2000" dirty="0" err="1">
                <a:latin typeface="Lucida Grande" charset="0"/>
                <a:ea typeface="ＭＳ Ｐゴシック" charset="0"/>
                <a:cs typeface="ＭＳ Ｐゴシック" charset="0"/>
                <a:sym typeface="Symbol" charset="0"/>
              </a:rPr>
              <a:t>a,b</a:t>
            </a:r>
            <a:r>
              <a:rPr lang="en-US" altLang="zh-CN" sz="2000" dirty="0">
                <a:latin typeface="Lucida Grande" charset="0"/>
                <a:ea typeface="ＭＳ Ｐゴシック" charset="0"/>
                <a:cs typeface="ＭＳ Ｐゴシック" charset="0"/>
                <a:sym typeface="Symbol" charset="0"/>
              </a:rPr>
              <a:t>)</a:t>
            </a:r>
            <a:r>
              <a:rPr lang="de-DE" altLang="zh-CN" sz="2000" dirty="0">
                <a:latin typeface="Lucida Grande" charset="0"/>
                <a:ea typeface="ＭＳ Ｐゴシック" charset="0"/>
                <a:cs typeface="ＭＳ Ｐゴシック" charset="0"/>
                <a:sym typeface="Symbol" charset="0"/>
              </a:rPr>
              <a:t/>
            </a:r>
            <a:br>
              <a:rPr lang="de-DE" altLang="zh-CN" sz="2000" dirty="0">
                <a:latin typeface="Lucida Grande" charset="0"/>
                <a:ea typeface="ＭＳ Ｐゴシック" charset="0"/>
                <a:cs typeface="ＭＳ Ｐゴシック" charset="0"/>
                <a:sym typeface="Symbol" charset="0"/>
              </a:rPr>
            </a:br>
            <a:r>
              <a:rPr lang="de-DE" altLang="zh-CN" sz="2000" dirty="0">
                <a:latin typeface="Lucida Grande" charset="0"/>
                <a:ea typeface="ＭＳ Ｐゴシック" charset="0"/>
                <a:cs typeface="ＭＳ Ｐゴシック" charset="0"/>
                <a:sym typeface="Symbol" charset="0"/>
              </a:rPr>
              <a:t>   	      = </a:t>
            </a:r>
            <a:r>
              <a:rPr lang="en-US" altLang="zh-CN" sz="2000" dirty="0">
                <a:latin typeface="Lucida Grande" charset="0"/>
                <a:ea typeface="ＭＳ Ｐゴシック" charset="0"/>
                <a:cs typeface="ＭＳ Ｐゴシック" charset="0"/>
                <a:sym typeface="Symbol" charset="0"/>
              </a:rPr>
              <a:t>∑</a:t>
            </a:r>
            <a:r>
              <a:rPr lang="en-US" altLang="zh-CN" sz="2000" baseline="-25000" dirty="0">
                <a:latin typeface="Lucida Grande" charset="0"/>
                <a:ea typeface="ＭＳ Ｐゴシック" charset="0"/>
                <a:cs typeface="ＭＳ Ｐゴシック" charset="0"/>
                <a:sym typeface="Symbol" charset="0"/>
              </a:rPr>
              <a:t>s’</a:t>
            </a:r>
            <a:r>
              <a:rPr lang="en-US" altLang="zh-CN" sz="2000" dirty="0">
                <a:latin typeface="Lucida Grande" charset="0"/>
                <a:ea typeface="ＭＳ Ｐゴシック" charset="0"/>
                <a:cs typeface="ＭＳ Ｐゴシック" charset="0"/>
                <a:sym typeface="Symbol" charset="0"/>
              </a:rPr>
              <a:t> P(</a:t>
            </a:r>
            <a:r>
              <a:rPr lang="en-US" altLang="zh-CN" sz="2000" dirty="0" err="1">
                <a:latin typeface="Lucida Grande" charset="0"/>
                <a:ea typeface="ＭＳ Ｐゴシック" charset="0"/>
                <a:cs typeface="ＭＳ Ｐゴシック" charset="0"/>
                <a:sym typeface="Symbol" charset="0"/>
              </a:rPr>
              <a:t>e|s</a:t>
            </a:r>
            <a:r>
              <a:rPr lang="en-US" altLang="zh-CN" sz="2000" dirty="0">
                <a:latin typeface="Lucida Grande" charset="0"/>
                <a:ea typeface="ＭＳ Ｐゴシック" charset="0"/>
                <a:cs typeface="ＭＳ Ｐゴシック" charset="0"/>
                <a:sym typeface="Symbol" charset="0"/>
              </a:rPr>
              <a:t>’) P(s’|</a:t>
            </a:r>
            <a:r>
              <a:rPr lang="en-US" altLang="zh-CN" sz="2000" dirty="0" err="1">
                <a:latin typeface="Lucida Grande" charset="0"/>
                <a:ea typeface="ＭＳ Ｐゴシック" charset="0"/>
                <a:cs typeface="ＭＳ Ｐゴシック" charset="0"/>
                <a:sym typeface="Symbol" charset="0"/>
              </a:rPr>
              <a:t>a,b</a:t>
            </a:r>
            <a:r>
              <a:rPr lang="en-US" altLang="zh-CN" sz="2000" dirty="0">
                <a:latin typeface="Lucida Grande" charset="0"/>
                <a:ea typeface="ＭＳ Ｐゴシック" charset="0"/>
                <a:cs typeface="ＭＳ Ｐゴシック" charset="0"/>
                <a:sym typeface="Symbol" charset="0"/>
              </a:rPr>
              <a:t>)</a:t>
            </a:r>
            <a:br>
              <a:rPr lang="en-US" altLang="zh-CN" sz="2000" dirty="0">
                <a:latin typeface="Lucida Grande" charset="0"/>
                <a:ea typeface="ＭＳ Ｐゴシック" charset="0"/>
                <a:cs typeface="ＭＳ Ｐゴシック" charset="0"/>
                <a:sym typeface="Symbol" charset="0"/>
              </a:rPr>
            </a:br>
            <a:r>
              <a:rPr lang="en-US" altLang="zh-CN" sz="2000" dirty="0">
                <a:latin typeface="Lucida Grande" charset="0"/>
                <a:ea typeface="ＭＳ Ｐゴシック" charset="0"/>
                <a:cs typeface="ＭＳ Ｐゴシック" charset="0"/>
                <a:sym typeface="Symbol" charset="0"/>
              </a:rPr>
              <a:t>              = ∑</a:t>
            </a:r>
            <a:r>
              <a:rPr lang="en-US" altLang="zh-CN" sz="2000" baseline="-25000" dirty="0">
                <a:latin typeface="Lucida Grande" charset="0"/>
                <a:ea typeface="ＭＳ Ｐゴシック" charset="0"/>
                <a:cs typeface="ＭＳ Ｐゴシック" charset="0"/>
                <a:sym typeface="Symbol" charset="0"/>
              </a:rPr>
              <a:t>s’</a:t>
            </a:r>
            <a:r>
              <a:rPr lang="en-US" altLang="zh-CN" sz="2000" dirty="0">
                <a:latin typeface="Lucida Grande" charset="0"/>
                <a:ea typeface="ＭＳ Ｐゴシック" charset="0"/>
                <a:cs typeface="ＭＳ Ｐゴシック" charset="0"/>
                <a:sym typeface="Symbol" charset="0"/>
              </a:rPr>
              <a:t> P(</a:t>
            </a:r>
            <a:r>
              <a:rPr lang="en-US" altLang="zh-CN" sz="2000" dirty="0" err="1">
                <a:latin typeface="Lucida Grande" charset="0"/>
                <a:ea typeface="ＭＳ Ｐゴシック" charset="0"/>
                <a:cs typeface="ＭＳ Ｐゴシック" charset="0"/>
                <a:sym typeface="Symbol" charset="0"/>
              </a:rPr>
              <a:t>e|s</a:t>
            </a:r>
            <a:r>
              <a:rPr lang="en-US" altLang="zh-CN" sz="2000" dirty="0">
                <a:latin typeface="Lucida Grande" charset="0"/>
                <a:ea typeface="ＭＳ Ｐゴシック" charset="0"/>
                <a:cs typeface="ＭＳ Ｐゴシック" charset="0"/>
                <a:sym typeface="Symbol" charset="0"/>
              </a:rPr>
              <a:t>’) ∑</a:t>
            </a:r>
            <a:r>
              <a:rPr lang="en-US" altLang="zh-CN" sz="2000" baseline="-25000" dirty="0">
                <a:latin typeface="Lucida Grande" charset="0"/>
                <a:ea typeface="ＭＳ Ｐゴシック" charset="0"/>
                <a:cs typeface="ＭＳ Ｐゴシック" charset="0"/>
                <a:sym typeface="Symbol" charset="0"/>
              </a:rPr>
              <a:t>s</a:t>
            </a:r>
            <a:r>
              <a:rPr lang="en-US" altLang="zh-CN" sz="2000" dirty="0">
                <a:latin typeface="Lucida Grande" charset="0"/>
                <a:ea typeface="ＭＳ Ｐゴシック" charset="0"/>
                <a:cs typeface="ＭＳ Ｐゴシック" charset="0"/>
                <a:sym typeface="Symbol" charset="0"/>
              </a:rPr>
              <a:t> P(s’|</a:t>
            </a:r>
            <a:r>
              <a:rPr lang="en-US" altLang="zh-CN" sz="2000" dirty="0" err="1">
                <a:latin typeface="Lucida Grande" charset="0"/>
                <a:ea typeface="ＭＳ Ｐゴシック" charset="0"/>
                <a:cs typeface="ＭＳ Ｐゴシック" charset="0"/>
                <a:sym typeface="Symbol" charset="0"/>
              </a:rPr>
              <a:t>s,a</a:t>
            </a:r>
            <a:r>
              <a:rPr lang="en-US" altLang="zh-CN" sz="2000" dirty="0">
                <a:latin typeface="Lucida Grande" charset="0"/>
                <a:ea typeface="ＭＳ Ｐゴシック" charset="0"/>
                <a:cs typeface="ＭＳ Ｐゴシック" charset="0"/>
                <a:sym typeface="Symbol" charset="0"/>
              </a:rPr>
              <a:t>) b(s)</a:t>
            </a:r>
            <a:br>
              <a:rPr lang="en-US" altLang="zh-CN" sz="2000" dirty="0">
                <a:latin typeface="Lucida Grande" charset="0"/>
                <a:ea typeface="ＭＳ Ｐゴシック" charset="0"/>
                <a:cs typeface="ＭＳ Ｐゴシック" charset="0"/>
                <a:sym typeface="Symbol" charset="0"/>
              </a:rPr>
            </a:br>
            <a:endParaRPr lang="en-US" altLang="zh-CN" sz="2000" dirty="0">
              <a:latin typeface="Lucida Grande" charset="0"/>
              <a:ea typeface="ＭＳ Ｐゴシック" charset="0"/>
              <a:cs typeface="ＭＳ Ｐゴシック" charset="0"/>
              <a:sym typeface="Symbol" charset="0"/>
            </a:endParaRPr>
          </a:p>
          <a:p>
            <a:r>
              <a:rPr lang="en-US" altLang="zh-CN" sz="2000" dirty="0">
                <a:latin typeface="Lucida Grande" charset="0"/>
                <a:ea typeface="ＭＳ Ｐゴシック" charset="0"/>
                <a:cs typeface="ＭＳ Ｐゴシック" charset="0"/>
                <a:sym typeface="Symbol" charset="0"/>
              </a:rPr>
              <a:t>Probability of reaching b’ from b, given action a</a:t>
            </a:r>
            <a:br>
              <a:rPr lang="en-US" altLang="zh-CN" sz="2000" dirty="0">
                <a:latin typeface="Lucida Grande" charset="0"/>
                <a:ea typeface="ＭＳ Ｐゴシック" charset="0"/>
                <a:cs typeface="ＭＳ Ｐゴシック" charset="0"/>
                <a:sym typeface="Symbol" charset="0"/>
              </a:rPr>
            </a:br>
            <a:r>
              <a:rPr lang="en-US" altLang="zh-CN" sz="2000" dirty="0">
                <a:latin typeface="Lucida Grande" charset="0"/>
                <a:ea typeface="ＭＳ Ｐゴシック" charset="0"/>
                <a:cs typeface="ＭＳ Ｐゴシック" charset="0"/>
                <a:sym typeface="Symbol" charset="0"/>
              </a:rPr>
              <a:t>P(b’|</a:t>
            </a:r>
            <a:r>
              <a:rPr lang="en-US" altLang="zh-CN" sz="2000" dirty="0" err="1">
                <a:latin typeface="Lucida Grande" charset="0"/>
                <a:ea typeface="ＭＳ Ｐゴシック" charset="0"/>
                <a:cs typeface="ＭＳ Ｐゴシック" charset="0"/>
                <a:sym typeface="Symbol" charset="0"/>
              </a:rPr>
              <a:t>b,a</a:t>
            </a:r>
            <a:r>
              <a:rPr lang="en-US" altLang="zh-CN" sz="2000" dirty="0">
                <a:latin typeface="Lucida Grande" charset="0"/>
                <a:ea typeface="ＭＳ Ｐゴシック" charset="0"/>
                <a:cs typeface="ＭＳ Ｐゴシック" charset="0"/>
                <a:sym typeface="Symbol" charset="0"/>
              </a:rPr>
              <a:t>) = ∑</a:t>
            </a:r>
            <a:r>
              <a:rPr lang="en-US" altLang="zh-CN" sz="2000" baseline="-25000" dirty="0">
                <a:latin typeface="Lucida Grande" charset="0"/>
                <a:ea typeface="ＭＳ Ｐゴシック" charset="0"/>
                <a:cs typeface="ＭＳ Ｐゴシック" charset="0"/>
                <a:sym typeface="Symbol" charset="0"/>
              </a:rPr>
              <a:t>e</a:t>
            </a:r>
            <a:r>
              <a:rPr lang="en-US" altLang="zh-CN" sz="2000" dirty="0">
                <a:latin typeface="Lucida Grande" charset="0"/>
                <a:ea typeface="ＭＳ Ｐゴシック" charset="0"/>
                <a:cs typeface="ＭＳ Ｐゴシック" charset="0"/>
                <a:sym typeface="Symbol" charset="0"/>
              </a:rPr>
              <a:t> P(b’|</a:t>
            </a:r>
            <a:r>
              <a:rPr lang="en-US" altLang="zh-CN" sz="2000" dirty="0" err="1">
                <a:latin typeface="Lucida Grande" charset="0"/>
                <a:ea typeface="ＭＳ Ｐゴシック" charset="0"/>
                <a:cs typeface="ＭＳ Ｐゴシック" charset="0"/>
                <a:sym typeface="Symbol" charset="0"/>
              </a:rPr>
              <a:t>e,a,b</a:t>
            </a:r>
            <a:r>
              <a:rPr lang="en-US" altLang="zh-CN" sz="2000" dirty="0">
                <a:latin typeface="Lucida Grande" charset="0"/>
                <a:ea typeface="ＭＳ Ｐゴシック" charset="0"/>
                <a:cs typeface="ＭＳ Ｐゴシック" charset="0"/>
                <a:sym typeface="Symbol" charset="0"/>
              </a:rPr>
              <a:t>) P(</a:t>
            </a:r>
            <a:r>
              <a:rPr lang="en-US" altLang="zh-CN" sz="2000" dirty="0" err="1">
                <a:latin typeface="Lucida Grande" charset="0"/>
                <a:ea typeface="ＭＳ Ｐゴシック" charset="0"/>
                <a:cs typeface="ＭＳ Ｐゴシック" charset="0"/>
                <a:sym typeface="Symbol" charset="0"/>
              </a:rPr>
              <a:t>e|a,b</a:t>
            </a:r>
            <a:r>
              <a:rPr lang="en-US" altLang="zh-CN" sz="2000" dirty="0">
                <a:latin typeface="Lucida Grande" charset="0"/>
                <a:ea typeface="ＭＳ Ｐゴシック" charset="0"/>
                <a:cs typeface="ＭＳ Ｐゴシック" charset="0"/>
                <a:sym typeface="Symbol" charset="0"/>
              </a:rPr>
              <a:t>)</a:t>
            </a:r>
            <a:br>
              <a:rPr lang="en-US" altLang="zh-CN" sz="2000" dirty="0">
                <a:latin typeface="Lucida Grande" charset="0"/>
                <a:ea typeface="ＭＳ Ｐゴシック" charset="0"/>
                <a:cs typeface="ＭＳ Ｐゴシック" charset="0"/>
                <a:sym typeface="Symbol" charset="0"/>
              </a:rPr>
            </a:br>
            <a:r>
              <a:rPr lang="en-US" altLang="zh-CN" sz="2000" dirty="0">
                <a:latin typeface="Lucida Grande" charset="0"/>
                <a:ea typeface="ＭＳ Ｐゴシック" charset="0"/>
                <a:cs typeface="ＭＳ Ｐゴシック" charset="0"/>
                <a:sym typeface="Symbol" charset="0"/>
              </a:rPr>
              <a:t>               = ∑</a:t>
            </a:r>
            <a:r>
              <a:rPr lang="en-US" altLang="zh-CN" sz="2000" baseline="-25000" dirty="0">
                <a:latin typeface="Lucida Grande" charset="0"/>
                <a:ea typeface="ＭＳ Ｐゴシック" charset="0"/>
                <a:cs typeface="ＭＳ Ｐゴシック" charset="0"/>
                <a:sym typeface="Symbol" charset="0"/>
              </a:rPr>
              <a:t>e</a:t>
            </a:r>
            <a:r>
              <a:rPr lang="en-US" altLang="zh-CN" sz="2000" dirty="0">
                <a:latin typeface="Lucida Grande" charset="0"/>
                <a:ea typeface="ＭＳ Ｐゴシック" charset="0"/>
                <a:cs typeface="ＭＳ Ｐゴシック" charset="0"/>
                <a:sym typeface="Symbol" charset="0"/>
              </a:rPr>
              <a:t> P(b’|</a:t>
            </a:r>
            <a:r>
              <a:rPr lang="en-US" altLang="zh-CN" sz="2000" dirty="0" err="1">
                <a:latin typeface="Lucida Grande" charset="0"/>
                <a:ea typeface="ＭＳ Ｐゴシック" charset="0"/>
                <a:cs typeface="ＭＳ Ｐゴシック" charset="0"/>
                <a:sym typeface="Symbol" charset="0"/>
              </a:rPr>
              <a:t>e,a,b</a:t>
            </a:r>
            <a:r>
              <a:rPr lang="en-US" altLang="zh-CN" sz="2000" dirty="0">
                <a:latin typeface="Lucida Grande" charset="0"/>
                <a:ea typeface="ＭＳ Ｐゴシック" charset="0"/>
                <a:cs typeface="ＭＳ Ｐゴシック" charset="0"/>
                <a:sym typeface="Symbol" charset="0"/>
              </a:rPr>
              <a:t>)  ∑</a:t>
            </a:r>
            <a:r>
              <a:rPr lang="en-US" altLang="zh-CN" sz="2000" baseline="-25000" dirty="0">
                <a:latin typeface="Lucida Grande" charset="0"/>
                <a:ea typeface="ＭＳ Ｐゴシック" charset="0"/>
                <a:cs typeface="ＭＳ Ｐゴシック" charset="0"/>
                <a:sym typeface="Symbol" charset="0"/>
              </a:rPr>
              <a:t>s’</a:t>
            </a:r>
            <a:r>
              <a:rPr lang="en-US" altLang="zh-CN" sz="2000" dirty="0">
                <a:latin typeface="Lucida Grande" charset="0"/>
                <a:ea typeface="ＭＳ Ｐゴシック" charset="0"/>
                <a:cs typeface="ＭＳ Ｐゴシック" charset="0"/>
                <a:sym typeface="Symbol" charset="0"/>
              </a:rPr>
              <a:t> P(</a:t>
            </a:r>
            <a:r>
              <a:rPr lang="en-US" altLang="zh-CN" sz="2000" dirty="0" err="1">
                <a:latin typeface="Lucida Grande" charset="0"/>
                <a:ea typeface="ＭＳ Ｐゴシック" charset="0"/>
                <a:cs typeface="ＭＳ Ｐゴシック" charset="0"/>
                <a:sym typeface="Symbol" charset="0"/>
              </a:rPr>
              <a:t>e|s</a:t>
            </a:r>
            <a:r>
              <a:rPr lang="en-US" altLang="zh-CN" sz="2000" dirty="0">
                <a:latin typeface="Lucida Grande" charset="0"/>
                <a:ea typeface="ＭＳ Ｐゴシック" charset="0"/>
                <a:cs typeface="ＭＳ Ｐゴシック" charset="0"/>
                <a:sym typeface="Symbol" charset="0"/>
              </a:rPr>
              <a:t>’) ∑</a:t>
            </a:r>
            <a:r>
              <a:rPr lang="en-US" altLang="zh-CN" sz="2000" baseline="-25000" dirty="0">
                <a:latin typeface="Lucida Grande" charset="0"/>
                <a:ea typeface="ＭＳ Ｐゴシック" charset="0"/>
                <a:cs typeface="ＭＳ Ｐゴシック" charset="0"/>
                <a:sym typeface="Symbol" charset="0"/>
              </a:rPr>
              <a:t>s</a:t>
            </a:r>
            <a:r>
              <a:rPr lang="en-US" altLang="zh-CN" sz="2000" dirty="0">
                <a:latin typeface="Lucida Grande" charset="0"/>
                <a:ea typeface="ＭＳ Ｐゴシック" charset="0"/>
                <a:cs typeface="ＭＳ Ｐゴシック" charset="0"/>
                <a:sym typeface="Symbol" charset="0"/>
              </a:rPr>
              <a:t> P(s’|</a:t>
            </a:r>
            <a:r>
              <a:rPr lang="en-US" altLang="zh-CN" sz="2000" dirty="0" err="1">
                <a:latin typeface="Lucida Grande" charset="0"/>
                <a:ea typeface="ＭＳ Ｐゴシック" charset="0"/>
                <a:cs typeface="ＭＳ Ｐゴシック" charset="0"/>
                <a:sym typeface="Symbol" charset="0"/>
              </a:rPr>
              <a:t>s,a</a:t>
            </a:r>
            <a:r>
              <a:rPr lang="en-US" altLang="zh-CN" sz="2000" dirty="0">
                <a:latin typeface="Lucida Grande" charset="0"/>
                <a:ea typeface="ＭＳ Ｐゴシック" charset="0"/>
                <a:cs typeface="ＭＳ Ｐゴシック" charset="0"/>
                <a:sym typeface="Symbol" charset="0"/>
              </a:rPr>
              <a:t>) b(s)</a:t>
            </a:r>
            <a:br>
              <a:rPr lang="en-US" altLang="zh-CN" sz="2000" dirty="0">
                <a:latin typeface="Lucida Grande" charset="0"/>
                <a:ea typeface="ＭＳ Ｐゴシック" charset="0"/>
                <a:cs typeface="ＭＳ Ｐゴシック" charset="0"/>
                <a:sym typeface="Symbol" charset="0"/>
              </a:rPr>
            </a:br>
            <a:r>
              <a:rPr lang="en-US" altLang="zh-CN" sz="2000" dirty="0">
                <a:latin typeface="Lucida Grande" charset="0"/>
                <a:ea typeface="ＭＳ Ｐゴシック" charset="0"/>
                <a:cs typeface="ＭＳ Ｐゴシック" charset="0"/>
                <a:sym typeface="Symbol" charset="0"/>
              </a:rPr>
              <a:t> Where P(b’|</a:t>
            </a:r>
            <a:r>
              <a:rPr lang="en-US" altLang="zh-CN" sz="2000" dirty="0" err="1">
                <a:latin typeface="Lucida Grande" charset="0"/>
                <a:ea typeface="ＭＳ Ｐゴシック" charset="0"/>
                <a:cs typeface="ＭＳ Ｐゴシック" charset="0"/>
                <a:sym typeface="Symbol" charset="0"/>
              </a:rPr>
              <a:t>e,a,b</a:t>
            </a:r>
            <a:r>
              <a:rPr lang="en-US" altLang="zh-CN" sz="2000" dirty="0">
                <a:latin typeface="Lucida Grande" charset="0"/>
                <a:ea typeface="ＭＳ Ｐゴシック" charset="0"/>
                <a:cs typeface="ＭＳ Ｐゴシック" charset="0"/>
                <a:sym typeface="Symbol" charset="0"/>
              </a:rPr>
              <a:t>) = 1 if SE(b, a, e) = b’  and</a:t>
            </a:r>
            <a:br>
              <a:rPr lang="en-US" altLang="zh-CN" sz="2000" dirty="0">
                <a:latin typeface="Lucida Grande" charset="0"/>
                <a:ea typeface="ＭＳ Ｐゴシック" charset="0"/>
                <a:cs typeface="ＭＳ Ｐゴシック" charset="0"/>
                <a:sym typeface="Symbol" charset="0"/>
              </a:rPr>
            </a:br>
            <a:r>
              <a:rPr lang="en-US" altLang="zh-CN" sz="2000" dirty="0">
                <a:latin typeface="Lucida Grande" charset="0"/>
                <a:ea typeface="ＭＳ Ｐゴシック" charset="0"/>
                <a:cs typeface="ＭＳ Ｐゴシック" charset="0"/>
                <a:sym typeface="Symbol" charset="0"/>
              </a:rPr>
              <a:t>    P(</a:t>
            </a:r>
            <a:r>
              <a:rPr lang="en-US" altLang="zh-CN" sz="2000" dirty="0" err="1">
                <a:latin typeface="Lucida Grande" charset="0"/>
                <a:ea typeface="ＭＳ Ｐゴシック" charset="0"/>
                <a:cs typeface="ＭＳ Ｐゴシック" charset="0"/>
                <a:sym typeface="Symbol" charset="0"/>
              </a:rPr>
              <a:t>b’|b</a:t>
            </a:r>
            <a:r>
              <a:rPr lang="en-US" altLang="zh-CN" sz="2000">
                <a:latin typeface="Lucida Grande" charset="0"/>
                <a:ea typeface="ＭＳ Ｐゴシック" charset="0"/>
                <a:cs typeface="ＭＳ Ｐゴシック" charset="0"/>
                <a:sym typeface="Symbol" charset="0"/>
              </a:rPr>
              <a:t>, a, </a:t>
            </a:r>
            <a:r>
              <a:rPr lang="en-US" altLang="zh-CN" sz="2000" smtClean="0">
                <a:latin typeface="Lucida Grande" charset="0"/>
                <a:ea typeface="ＭＳ Ｐゴシック" charset="0"/>
                <a:cs typeface="ＭＳ Ｐゴシック" charset="0"/>
                <a:sym typeface="Symbol" charset="0"/>
              </a:rPr>
              <a:t>e) </a:t>
            </a:r>
            <a:r>
              <a:rPr lang="en-US" altLang="zh-CN" sz="2000">
                <a:latin typeface="Lucida Grande" charset="0"/>
                <a:ea typeface="ＭＳ Ｐゴシック" charset="0"/>
                <a:cs typeface="ＭＳ Ｐゴシック" charset="0"/>
                <a:sym typeface="Symbol" charset="0"/>
              </a:rPr>
              <a:t>= 0 otherwise</a:t>
            </a:r>
          </a:p>
          <a:p>
            <a:r>
              <a:rPr lang="en-US" altLang="zh-CN" sz="2000" dirty="0">
                <a:latin typeface="Lucida Grande" charset="0"/>
                <a:ea typeface="ＭＳ Ｐゴシック" charset="0"/>
                <a:cs typeface="ＭＳ Ｐゴシック" charset="0"/>
                <a:sym typeface="Symbol" charset="0"/>
              </a:rPr>
              <a:t>P(b’|</a:t>
            </a:r>
            <a:r>
              <a:rPr lang="en-US" altLang="zh-CN" sz="2000" dirty="0" err="1">
                <a:latin typeface="Lucida Grande" charset="0"/>
                <a:ea typeface="ＭＳ Ｐゴシック" charset="0"/>
                <a:cs typeface="ＭＳ Ｐゴシック" charset="0"/>
                <a:sym typeface="Symbol" charset="0"/>
              </a:rPr>
              <a:t>b,a</a:t>
            </a:r>
            <a:r>
              <a:rPr lang="en-US" altLang="zh-CN" sz="2000" dirty="0">
                <a:latin typeface="Lucida Grande" charset="0"/>
                <a:ea typeface="ＭＳ Ｐゴシック" charset="0"/>
                <a:cs typeface="ＭＳ Ｐゴシック" charset="0"/>
                <a:sym typeface="Symbol" charset="0"/>
              </a:rPr>
              <a:t>) and (b) define an </a:t>
            </a:r>
            <a:r>
              <a:rPr lang="en-US" altLang="zh-CN" sz="2000" i="1" dirty="0">
                <a:latin typeface="Lucida Grande" charset="0"/>
                <a:ea typeface="ＭＳ Ｐゴシック" charset="0"/>
                <a:cs typeface="ＭＳ Ｐゴシック" charset="0"/>
                <a:sym typeface="Symbol" charset="0"/>
              </a:rPr>
              <a:t>observable</a:t>
            </a:r>
            <a:r>
              <a:rPr lang="en-US" altLang="zh-CN" sz="2000" dirty="0">
                <a:latin typeface="Lucida Grande" charset="0"/>
                <a:ea typeface="ＭＳ Ｐゴシック" charset="0"/>
                <a:cs typeface="ＭＳ Ｐゴシック" charset="0"/>
                <a:sym typeface="Symbol" charset="0"/>
              </a:rPr>
              <a:t> MDP on the space of belief states.</a:t>
            </a:r>
          </a:p>
          <a:p>
            <a:r>
              <a:rPr lang="en-US" altLang="zh-CN" sz="2000" dirty="0">
                <a:latin typeface="Lucida Grande" charset="0"/>
                <a:ea typeface="ＭＳ Ｐゴシック" charset="0"/>
                <a:cs typeface="ＭＳ Ｐゴシック" charset="0"/>
                <a:sym typeface="Symbol" charset="0"/>
              </a:rPr>
              <a:t>Solving a POMDP on a physical state space is reduced to solving an MDP on the corresponding belief-state space.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el 1"/>
          <p:cNvSpPr>
            <a:spLocks noGrp="1"/>
          </p:cNvSpPr>
          <p:nvPr>
            <p:ph type="title"/>
          </p:nvPr>
        </p:nvSpPr>
        <p:spPr/>
        <p:txBody>
          <a:bodyPr/>
          <a:lstStyle/>
          <a:p>
            <a:r>
              <a:rPr lang="en-US">
                <a:latin typeface="Lucida Grande" charset="0"/>
                <a:ea typeface="ＭＳ Ｐゴシック" charset="0"/>
                <a:cs typeface="ＭＳ Ｐゴシック" charset="0"/>
              </a:rPr>
              <a:t>Conditional Plans</a:t>
            </a:r>
          </a:p>
        </p:txBody>
      </p:sp>
      <p:sp>
        <p:nvSpPr>
          <p:cNvPr id="114690" name="Inhaltsplatzhalter 2"/>
          <p:cNvSpPr>
            <a:spLocks noGrp="1"/>
          </p:cNvSpPr>
          <p:nvPr>
            <p:ph idx="1"/>
          </p:nvPr>
        </p:nvSpPr>
        <p:spPr>
          <a:xfrm>
            <a:off x="395288" y="1711349"/>
            <a:ext cx="8589962" cy="4525963"/>
          </a:xfrm>
        </p:spPr>
        <p:txBody>
          <a:bodyPr/>
          <a:lstStyle/>
          <a:p>
            <a:r>
              <a:rPr lang="en-US" sz="2800" dirty="0">
                <a:latin typeface="Lucida Grande" charset="0"/>
                <a:ea typeface="ＭＳ Ｐゴシック" charset="0"/>
                <a:cs typeface="ＭＳ Ｐゴシック" charset="0"/>
              </a:rPr>
              <a:t>Example: Two state world 0,1</a:t>
            </a:r>
          </a:p>
          <a:p>
            <a:r>
              <a:rPr lang="en-US" sz="2800" dirty="0">
                <a:latin typeface="Lucida Grande" charset="0"/>
                <a:ea typeface="ＭＳ Ｐゴシック" charset="0"/>
                <a:cs typeface="ＭＳ Ｐゴシック" charset="0"/>
              </a:rPr>
              <a:t>Example: Two actions: stay(p), go(p)</a:t>
            </a:r>
          </a:p>
          <a:p>
            <a:pPr lvl="1"/>
            <a:r>
              <a:rPr lang="en-US" sz="2400" dirty="0">
                <a:latin typeface="Lucida Grande" charset="0"/>
                <a:ea typeface="ＭＳ Ｐゴシック" charset="0"/>
                <a:cs typeface="ＭＳ Ｐゴシック" charset="0"/>
              </a:rPr>
              <a:t>Actions achieve intended effect </a:t>
            </a:r>
            <a:br>
              <a:rPr lang="en-US" sz="2400" dirty="0">
                <a:latin typeface="Lucida Grande" charset="0"/>
                <a:ea typeface="ＭＳ Ｐゴシック" charset="0"/>
                <a:cs typeface="ＭＳ Ｐゴシック" charset="0"/>
              </a:rPr>
            </a:br>
            <a:r>
              <a:rPr lang="en-US" sz="2400" dirty="0">
                <a:latin typeface="Lucida Grande" charset="0"/>
                <a:ea typeface="ＭＳ Ｐゴシック" charset="0"/>
                <a:cs typeface="ＭＳ Ｐゴシック" charset="0"/>
              </a:rPr>
              <a:t>with some probability p</a:t>
            </a:r>
          </a:p>
          <a:p>
            <a:r>
              <a:rPr lang="en-US" sz="2800" dirty="0">
                <a:latin typeface="Lucida Grande" charset="0"/>
                <a:ea typeface="ＭＳ Ｐゴシック" charset="0"/>
                <a:cs typeface="ＭＳ Ｐゴシック" charset="0"/>
              </a:rPr>
              <a:t>One-step plan [go], [stay]</a:t>
            </a:r>
          </a:p>
          <a:p>
            <a:r>
              <a:rPr lang="en-US" sz="2800" dirty="0">
                <a:latin typeface="Lucida Grande" charset="0"/>
                <a:ea typeface="ＭＳ Ｐゴシック" charset="0"/>
                <a:cs typeface="ＭＳ Ｐゴシック" charset="0"/>
              </a:rPr>
              <a:t>Two-step plans are conditional</a:t>
            </a:r>
          </a:p>
          <a:p>
            <a:pPr lvl="1"/>
            <a:r>
              <a:rPr lang="en-US" sz="2400" dirty="0">
                <a:latin typeface="Lucida Grande" charset="0"/>
                <a:ea typeface="ＭＳ Ｐゴシック" charset="0"/>
                <a:cs typeface="ＭＳ Ｐゴシック" charset="0"/>
              </a:rPr>
              <a:t>[a1, IF percept = 0 THEN a2 ELSE a3]</a:t>
            </a:r>
          </a:p>
          <a:p>
            <a:pPr lvl="1"/>
            <a:r>
              <a:rPr lang="en-US" sz="2400" dirty="0">
                <a:latin typeface="Lucida Grande" charset="0"/>
                <a:ea typeface="ＭＳ Ｐゴシック" charset="0"/>
                <a:cs typeface="ＭＳ Ｐゴシック" charset="0"/>
              </a:rPr>
              <a:t>Shorthand notation: [a1, a2/a3]</a:t>
            </a:r>
          </a:p>
          <a:p>
            <a:r>
              <a:rPr lang="en-US" sz="2800" dirty="0">
                <a:latin typeface="Lucida Grande" charset="0"/>
                <a:ea typeface="ＭＳ Ｐゴシック" charset="0"/>
                <a:cs typeface="ＭＳ Ｐゴシック" charset="0"/>
              </a:rPr>
              <a:t>n-step </a:t>
            </a:r>
            <a:r>
              <a:rPr lang="en-US" sz="2800" dirty="0" smtClean="0">
                <a:latin typeface="Lucida Grande" charset="0"/>
                <a:ea typeface="ＭＳ Ｐゴシック" charset="0"/>
                <a:cs typeface="ＭＳ Ｐゴシック" charset="0"/>
              </a:rPr>
              <a:t>plans </a:t>
            </a:r>
            <a:r>
              <a:rPr lang="en-US" sz="2800" dirty="0">
                <a:latin typeface="Lucida Grande" charset="0"/>
                <a:ea typeface="ＭＳ Ｐゴシック" charset="0"/>
                <a:cs typeface="ＭＳ Ｐゴシック" charset="0"/>
              </a:rPr>
              <a:t>are trees with </a:t>
            </a:r>
            <a:endParaRPr lang="en-US" sz="2800" dirty="0" smtClean="0">
              <a:latin typeface="Lucida Grande" charset="0"/>
              <a:ea typeface="ＭＳ Ｐゴシック" charset="0"/>
              <a:cs typeface="ＭＳ Ｐゴシック" charset="0"/>
            </a:endParaRPr>
          </a:p>
          <a:p>
            <a:pPr lvl="1"/>
            <a:r>
              <a:rPr lang="en-US" sz="2400" dirty="0" smtClean="0">
                <a:latin typeface="Lucida Grande" charset="0"/>
                <a:ea typeface="ＭＳ Ｐゴシック" charset="0"/>
                <a:cs typeface="ＭＳ Ｐゴシック" charset="0"/>
              </a:rPr>
              <a:t>nodes </a:t>
            </a:r>
            <a:r>
              <a:rPr lang="en-US" sz="2400" dirty="0">
                <a:latin typeface="Lucida Grande" charset="0"/>
                <a:ea typeface="ＭＳ Ｐゴシック" charset="0"/>
                <a:cs typeface="ＭＳ Ｐゴシック" charset="0"/>
              </a:rPr>
              <a:t>attached with actions and </a:t>
            </a:r>
          </a:p>
          <a:p>
            <a:pPr lvl="1"/>
            <a:r>
              <a:rPr lang="en-US" sz="2000" dirty="0" smtClean="0">
                <a:latin typeface="Lucida Grande" charset="0"/>
                <a:ea typeface="ＭＳ Ｐゴシック" charset="0"/>
                <a:cs typeface="ＭＳ Ｐゴシック" charset="0"/>
              </a:rPr>
              <a:t>edges </a:t>
            </a:r>
            <a:r>
              <a:rPr lang="en-US" sz="2000" dirty="0">
                <a:latin typeface="Lucida Grande" charset="0"/>
                <a:ea typeface="ＭＳ Ｐゴシック" charset="0"/>
                <a:cs typeface="ＭＳ Ｐゴシック" charset="0"/>
              </a:rPr>
              <a:t>attached with percepts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el 1"/>
          <p:cNvSpPr>
            <a:spLocks noGrp="1"/>
          </p:cNvSpPr>
          <p:nvPr>
            <p:ph type="title"/>
          </p:nvPr>
        </p:nvSpPr>
        <p:spPr/>
        <p:txBody>
          <a:bodyPr/>
          <a:lstStyle/>
          <a:p>
            <a:r>
              <a:rPr lang="de-DE" dirty="0">
                <a:latin typeface="Lucida Grande" charset="0"/>
                <a:ea typeface="ＭＳ Ｐゴシック" charset="0"/>
                <a:cs typeface="ＭＳ Ｐゴシック" charset="0"/>
              </a:rPr>
              <a:t>Value Iteration </a:t>
            </a:r>
            <a:r>
              <a:rPr lang="de-DE" dirty="0" err="1">
                <a:latin typeface="Lucida Grande" charset="0"/>
                <a:ea typeface="ＭＳ Ｐゴシック" charset="0"/>
                <a:cs typeface="ＭＳ Ｐゴシック" charset="0"/>
              </a:rPr>
              <a:t>for</a:t>
            </a:r>
            <a:r>
              <a:rPr lang="de-DE" dirty="0">
                <a:latin typeface="Lucida Grande" charset="0"/>
                <a:ea typeface="ＭＳ Ｐゴシック" charset="0"/>
                <a:cs typeface="ＭＳ Ｐゴシック" charset="0"/>
              </a:rPr>
              <a:t> </a:t>
            </a:r>
            <a:r>
              <a:rPr lang="de-DE" dirty="0" smtClean="0">
                <a:latin typeface="Lucida Grande" charset="0"/>
                <a:ea typeface="ＭＳ Ｐゴシック" charset="0"/>
                <a:cs typeface="ＭＳ Ｐゴシック" charset="0"/>
              </a:rPr>
              <a:t>POMDPs</a:t>
            </a:r>
            <a:endParaRPr lang="de-DE" dirty="0">
              <a:latin typeface="Lucida Grande" charset="0"/>
              <a:ea typeface="ＭＳ Ｐゴシック" charset="0"/>
              <a:cs typeface="ＭＳ Ｐゴシック" charset="0"/>
            </a:endParaRPr>
          </a:p>
        </p:txBody>
      </p:sp>
      <p:sp>
        <p:nvSpPr>
          <p:cNvPr id="115714" name="Inhaltsplatzhalter 2"/>
          <p:cNvSpPr>
            <a:spLocks noGrp="1"/>
          </p:cNvSpPr>
          <p:nvPr>
            <p:ph idx="1"/>
          </p:nvPr>
        </p:nvSpPr>
        <p:spPr>
          <a:xfrm>
            <a:off x="457200" y="1676400"/>
            <a:ext cx="8507413" cy="4525963"/>
          </a:xfrm>
        </p:spPr>
        <p:txBody>
          <a:bodyPr/>
          <a:lstStyle/>
          <a:p>
            <a:r>
              <a:rPr lang="en-US" sz="2400" dirty="0" smtClean="0">
                <a:latin typeface="Lucida Grande" charset="0"/>
                <a:ea typeface="ＭＳ Ｐゴシック" charset="0"/>
                <a:cs typeface="ＭＳ Ｐゴシック" charset="0"/>
              </a:rPr>
              <a:t>Cannot </a:t>
            </a:r>
            <a:r>
              <a:rPr lang="en-US" sz="2400" dirty="0">
                <a:latin typeface="Lucida Grande" charset="0"/>
                <a:ea typeface="ＭＳ Ｐゴシック" charset="0"/>
                <a:cs typeface="ＭＳ Ｐゴシック" charset="0"/>
              </a:rPr>
              <a:t>compute a single utility value for each state of all belief states.</a:t>
            </a:r>
          </a:p>
          <a:p>
            <a:r>
              <a:rPr lang="en-US" sz="2400" dirty="0">
                <a:latin typeface="Lucida Grande" charset="0"/>
                <a:ea typeface="ＭＳ Ｐゴシック" charset="0"/>
                <a:cs typeface="ＭＳ Ｐゴシック" charset="0"/>
              </a:rPr>
              <a:t>Consider an optimal policy π* and its application in belief state b.</a:t>
            </a:r>
          </a:p>
          <a:p>
            <a:r>
              <a:rPr lang="en-US" sz="2400" dirty="0">
                <a:latin typeface="Lucida Grande" charset="0"/>
                <a:ea typeface="ＭＳ Ｐゴシック" charset="0"/>
                <a:cs typeface="ＭＳ Ｐゴシック" charset="0"/>
              </a:rPr>
              <a:t>For this b the policy is a “conditional plan”</a:t>
            </a:r>
          </a:p>
          <a:p>
            <a:pPr lvl="1"/>
            <a:r>
              <a:rPr lang="en-US" sz="2000" dirty="0">
                <a:latin typeface="Lucida Grande" charset="0"/>
                <a:ea typeface="ＭＳ Ｐゴシック" charset="0"/>
              </a:rPr>
              <a:t>Let the utility of executing a fixed conditional plan p in s be u</a:t>
            </a:r>
            <a:r>
              <a:rPr lang="en-US" sz="2000" baseline="-25000" dirty="0">
                <a:latin typeface="Lucida Grande" charset="0"/>
                <a:ea typeface="ＭＳ Ｐゴシック" charset="0"/>
              </a:rPr>
              <a:t>p</a:t>
            </a:r>
            <a:r>
              <a:rPr lang="en-US" sz="2000" dirty="0">
                <a:latin typeface="Lucida Grande" charset="0"/>
                <a:ea typeface="ＭＳ Ｐゴシック" charset="0"/>
              </a:rPr>
              <a:t>(s).</a:t>
            </a:r>
            <a:br>
              <a:rPr lang="en-US" sz="2000" dirty="0">
                <a:latin typeface="Lucida Grande" charset="0"/>
                <a:ea typeface="ＭＳ Ｐゴシック" charset="0"/>
              </a:rPr>
            </a:br>
            <a:r>
              <a:rPr lang="en-US" sz="2000" dirty="0">
                <a:latin typeface="Lucida Grande" charset="0"/>
                <a:ea typeface="ＭＳ Ｐゴシック" charset="0"/>
              </a:rPr>
              <a:t>Expected utility U</a:t>
            </a:r>
            <a:r>
              <a:rPr lang="en-US" sz="2000" baseline="-25000" dirty="0">
                <a:latin typeface="Lucida Grande" charset="0"/>
                <a:ea typeface="ＭＳ Ｐゴシック" charset="0"/>
              </a:rPr>
              <a:t>p</a:t>
            </a:r>
            <a:r>
              <a:rPr lang="en-US" sz="2000" dirty="0">
                <a:latin typeface="Lucida Grande" charset="0"/>
                <a:ea typeface="ＭＳ Ｐゴシック" charset="0"/>
              </a:rPr>
              <a:t>(b) = ∑</a:t>
            </a:r>
            <a:r>
              <a:rPr lang="en-US" sz="2000" baseline="-25000" dirty="0">
                <a:latin typeface="Lucida Grande" charset="0"/>
                <a:ea typeface="ＭＳ Ｐゴシック" charset="0"/>
              </a:rPr>
              <a:t>s</a:t>
            </a:r>
            <a:r>
              <a:rPr lang="en-US" sz="2000" dirty="0">
                <a:latin typeface="Lucida Grande" charset="0"/>
                <a:ea typeface="ＭＳ Ｐゴシック" charset="0"/>
              </a:rPr>
              <a:t> b(s) u</a:t>
            </a:r>
            <a:r>
              <a:rPr lang="en-US" sz="2000" baseline="-25000" dirty="0">
                <a:latin typeface="Lucida Grande" charset="0"/>
                <a:ea typeface="ＭＳ Ｐゴシック" charset="0"/>
              </a:rPr>
              <a:t>p</a:t>
            </a:r>
            <a:r>
              <a:rPr lang="en-US" sz="2000" dirty="0">
                <a:latin typeface="Lucida Grande" charset="0"/>
                <a:ea typeface="ＭＳ Ｐゴシック" charset="0"/>
              </a:rPr>
              <a:t>(s)</a:t>
            </a:r>
            <a:br>
              <a:rPr lang="en-US" sz="2000" dirty="0">
                <a:latin typeface="Lucida Grande" charset="0"/>
                <a:ea typeface="ＭＳ Ｐゴシック" charset="0"/>
              </a:rPr>
            </a:br>
            <a:r>
              <a:rPr lang="en-US" sz="2000" dirty="0">
                <a:latin typeface="Lucida Grande" charset="0"/>
                <a:ea typeface="ＭＳ Ｐゴシック" charset="0"/>
              </a:rPr>
              <a:t>It varies linearly with b, a </a:t>
            </a:r>
            <a:r>
              <a:rPr lang="en-US" sz="2000" dirty="0" err="1">
                <a:latin typeface="Lucida Grande" charset="0"/>
                <a:ea typeface="ＭＳ Ｐゴシック" charset="0"/>
              </a:rPr>
              <a:t>hyperplane</a:t>
            </a:r>
            <a:r>
              <a:rPr lang="en-US" sz="2000" dirty="0">
                <a:latin typeface="Lucida Grande" charset="0"/>
                <a:ea typeface="ＭＳ Ｐゴシック" charset="0"/>
              </a:rPr>
              <a:t> in a belief space</a:t>
            </a:r>
          </a:p>
          <a:p>
            <a:pPr lvl="1"/>
            <a:r>
              <a:rPr lang="en-US" sz="2000" dirty="0">
                <a:latin typeface="Lucida Grande" charset="0"/>
                <a:ea typeface="ＭＳ Ｐゴシック" charset="0"/>
              </a:rPr>
              <a:t>At any b, the optimal policy will choose the conditional plan with the highest expected utility</a:t>
            </a:r>
            <a:br>
              <a:rPr lang="en-US" sz="2000" dirty="0">
                <a:latin typeface="Lucida Grande" charset="0"/>
                <a:ea typeface="ＭＳ Ｐゴシック" charset="0"/>
              </a:rPr>
            </a:br>
            <a:r>
              <a:rPr lang="en-US" sz="2000" dirty="0">
                <a:latin typeface="Lucida Grande" charset="0"/>
                <a:ea typeface="ＭＳ Ｐゴシック" charset="0"/>
              </a:rPr>
              <a:t>U(b) = U </a:t>
            </a:r>
            <a:r>
              <a:rPr lang="en-US" sz="2000" baseline="-25000" dirty="0">
                <a:latin typeface="Lucida Grande" charset="0"/>
                <a:ea typeface="ＭＳ Ｐゴシック" charset="0"/>
              </a:rPr>
              <a:t>π*</a:t>
            </a:r>
            <a:r>
              <a:rPr lang="en-US" sz="2000" dirty="0">
                <a:latin typeface="Lucida Grande" charset="0"/>
                <a:ea typeface="ＭＳ Ｐゴシック" charset="0"/>
              </a:rPr>
              <a:t> (b) π* = </a:t>
            </a:r>
            <a:r>
              <a:rPr lang="en-US" sz="2000" dirty="0" err="1">
                <a:latin typeface="Lucida Grande" charset="0"/>
                <a:ea typeface="ＭＳ Ｐゴシック" charset="0"/>
              </a:rPr>
              <a:t>argmax</a:t>
            </a:r>
            <a:r>
              <a:rPr lang="en-US" sz="2000" baseline="-25000" dirty="0" err="1">
                <a:latin typeface="Lucida Grande" charset="0"/>
                <a:ea typeface="ＭＳ Ｐゴシック" charset="0"/>
              </a:rPr>
              <a:t>p</a:t>
            </a:r>
            <a:r>
              <a:rPr lang="en-US" sz="2000" dirty="0">
                <a:latin typeface="Lucida Grande" charset="0"/>
                <a:ea typeface="ＭＳ Ｐゴシック" charset="0"/>
              </a:rPr>
              <a:t> b*u</a:t>
            </a:r>
            <a:r>
              <a:rPr lang="en-US" sz="2000" baseline="-25000" dirty="0">
                <a:latin typeface="Lucida Grande" charset="0"/>
                <a:ea typeface="ＭＳ Ｐゴシック" charset="0"/>
              </a:rPr>
              <a:t>p </a:t>
            </a:r>
            <a:r>
              <a:rPr lang="en-US" sz="2000" dirty="0">
                <a:latin typeface="Lucida Grande" charset="0"/>
                <a:ea typeface="ＭＳ Ｐゴシック" charset="0"/>
              </a:rPr>
              <a:t>(summation as dot-prod.)</a:t>
            </a:r>
            <a:endParaRPr lang="en-US" sz="2000" baseline="-25000" dirty="0">
              <a:latin typeface="Lucida Grande" charset="0"/>
              <a:ea typeface="ＭＳ Ｐゴシック" charset="0"/>
            </a:endParaRPr>
          </a:p>
          <a:p>
            <a:r>
              <a:rPr lang="en-US" sz="2400" dirty="0">
                <a:latin typeface="Lucida Grande" charset="0"/>
                <a:ea typeface="ＭＳ Ｐゴシック" charset="0"/>
                <a:cs typeface="ＭＳ Ｐゴシック" charset="0"/>
              </a:rPr>
              <a:t>U(b) is the maximum of a collection of </a:t>
            </a:r>
            <a:r>
              <a:rPr lang="en-US" sz="2400" dirty="0" err="1">
                <a:latin typeface="Lucida Grande" charset="0"/>
                <a:ea typeface="ＭＳ Ｐゴシック" charset="0"/>
                <a:cs typeface="ＭＳ Ｐゴシック" charset="0"/>
              </a:rPr>
              <a:t>hyperplanes</a:t>
            </a:r>
            <a:r>
              <a:rPr lang="en-US" sz="2400" dirty="0">
                <a:latin typeface="Lucida Grande" charset="0"/>
                <a:ea typeface="ＭＳ Ｐゴシック" charset="0"/>
                <a:cs typeface="ＭＳ Ｐゴシック" charset="0"/>
              </a:rPr>
              <a:t> and will be piecewise linear and convex</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el 1"/>
          <p:cNvSpPr>
            <a:spLocks noGrp="1"/>
          </p:cNvSpPr>
          <p:nvPr>
            <p:ph type="title"/>
          </p:nvPr>
        </p:nvSpPr>
        <p:spPr/>
        <p:txBody>
          <a:bodyPr/>
          <a:lstStyle/>
          <a:p>
            <a:r>
              <a:rPr lang="en-US">
                <a:latin typeface="Lucida Grande" charset="0"/>
                <a:ea typeface="ＭＳ Ｐゴシック" charset="0"/>
                <a:cs typeface="ＭＳ Ｐゴシック" charset="0"/>
              </a:rPr>
              <a:t>Example</a:t>
            </a:r>
          </a:p>
        </p:txBody>
      </p:sp>
      <p:pic>
        <p:nvPicPr>
          <p:cNvPr id="1167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773238"/>
            <a:ext cx="4160838" cy="2951162"/>
          </a:xfrm>
          <a:noFill/>
        </p:spPr>
      </p:pic>
      <p:sp>
        <p:nvSpPr>
          <p:cNvPr id="116739" name="Textfeld 5"/>
          <p:cNvSpPr txBox="1">
            <a:spLocks noChangeArrowheads="1"/>
          </p:cNvSpPr>
          <p:nvPr/>
        </p:nvSpPr>
        <p:spPr bwMode="auto">
          <a:xfrm>
            <a:off x="4716463" y="2205038"/>
            <a:ext cx="30051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Utility of two one-step plans</a:t>
            </a:r>
            <a:br>
              <a:rPr lang="en-US" sz="1800" i="0"/>
            </a:br>
            <a:r>
              <a:rPr lang="en-US" sz="1800" i="0"/>
              <a:t>as a function of b(1)</a:t>
            </a:r>
          </a:p>
        </p:txBody>
      </p:sp>
      <p:sp>
        <p:nvSpPr>
          <p:cNvPr id="116740" name="Textfeld 7"/>
          <p:cNvSpPr txBox="1">
            <a:spLocks noChangeArrowheads="1"/>
          </p:cNvSpPr>
          <p:nvPr/>
        </p:nvSpPr>
        <p:spPr bwMode="auto">
          <a:xfrm>
            <a:off x="539750" y="4941888"/>
            <a:ext cx="7051675" cy="132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a:t>We can compute the utilities for conditional plans of</a:t>
            </a:r>
            <a:br>
              <a:rPr lang="en-US" sz="2000" i="0"/>
            </a:br>
            <a:r>
              <a:rPr lang="en-US" sz="2000" i="0"/>
              <a:t>depth-2 by considering each possible first action, each</a:t>
            </a:r>
            <a:br>
              <a:rPr lang="en-US" sz="2000" i="0"/>
            </a:br>
            <a:r>
              <a:rPr lang="en-US" sz="2000" i="0"/>
              <a:t>possible subsequent percept and then each way of choosing</a:t>
            </a:r>
            <a:br>
              <a:rPr lang="en-US" sz="2000" i="0"/>
            </a:br>
            <a:r>
              <a:rPr lang="en-US" sz="2000" i="0"/>
              <a:t>a depth-1 plan to execute for each percept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el 1"/>
          <p:cNvSpPr>
            <a:spLocks noGrp="1"/>
          </p:cNvSpPr>
          <p:nvPr>
            <p:ph type="title"/>
          </p:nvPr>
        </p:nvSpPr>
        <p:spPr/>
        <p:txBody>
          <a:bodyPr/>
          <a:lstStyle/>
          <a:p>
            <a:r>
              <a:rPr lang="en-US">
                <a:latin typeface="Lucida Grande" charset="0"/>
                <a:ea typeface="ＭＳ Ｐゴシック" charset="0"/>
                <a:cs typeface="ＭＳ Ｐゴシック" charset="0"/>
              </a:rPr>
              <a:t>Example</a:t>
            </a:r>
          </a:p>
        </p:txBody>
      </p:sp>
      <p:sp>
        <p:nvSpPr>
          <p:cNvPr id="117762" name="Inhaltsplatzhalter 2"/>
          <p:cNvSpPr>
            <a:spLocks noGrp="1"/>
          </p:cNvSpPr>
          <p:nvPr>
            <p:ph idx="1"/>
          </p:nvPr>
        </p:nvSpPr>
        <p:spPr/>
        <p:txBody>
          <a:bodyPr/>
          <a:lstStyle/>
          <a:p>
            <a:r>
              <a:rPr lang="en-US" sz="2400">
                <a:latin typeface="Lucida Grande" charset="0"/>
                <a:ea typeface="ＭＳ Ｐゴシック" charset="0"/>
                <a:cs typeface="ＭＳ Ｐゴシック" charset="0"/>
              </a:rPr>
              <a:t>Two state world 0,1. R(0)=0, R(1)=1</a:t>
            </a:r>
          </a:p>
          <a:p>
            <a:r>
              <a:rPr lang="en-US" sz="2400">
                <a:latin typeface="Lucida Grande" charset="0"/>
                <a:ea typeface="ＭＳ Ｐゴシック" charset="0"/>
                <a:cs typeface="ＭＳ Ｐゴシック" charset="0"/>
              </a:rPr>
              <a:t>Two actions: stay (0.9), go (0.9)</a:t>
            </a:r>
          </a:p>
          <a:p>
            <a:r>
              <a:rPr lang="en-US" sz="2400">
                <a:latin typeface="Lucida Grande" charset="0"/>
                <a:ea typeface="ＭＳ Ｐゴシック" charset="0"/>
                <a:cs typeface="ＭＳ Ｐゴシック" charset="0"/>
              </a:rPr>
              <a:t>The sensor reports the correct state with prob. 0.6</a:t>
            </a:r>
          </a:p>
          <a:p>
            <a:r>
              <a:rPr lang="en-US" sz="2400">
                <a:latin typeface="Lucida Grande" charset="0"/>
                <a:ea typeface="ＭＳ Ｐゴシック" charset="0"/>
                <a:cs typeface="ＭＳ Ｐゴシック" charset="0"/>
              </a:rPr>
              <a:t>Consider the one-step plans [stay] and [go]</a:t>
            </a:r>
          </a:p>
          <a:p>
            <a:pPr lvl="1"/>
            <a:r>
              <a:rPr lang="en-US" sz="2000">
                <a:latin typeface="Lucida Grande" charset="0"/>
                <a:ea typeface="ＭＳ Ｐゴシック" charset="0"/>
              </a:rPr>
              <a:t>u</a:t>
            </a:r>
            <a:r>
              <a:rPr lang="en-US" sz="2000" baseline="-25000">
                <a:latin typeface="Lucida Grande" charset="0"/>
                <a:ea typeface="ＭＳ Ｐゴシック" charset="0"/>
              </a:rPr>
              <a:t>[stay]</a:t>
            </a:r>
            <a:r>
              <a:rPr lang="en-US" sz="2000">
                <a:latin typeface="Lucida Grande" charset="0"/>
                <a:ea typeface="ＭＳ Ｐゴシック" charset="0"/>
              </a:rPr>
              <a:t>(0)=R(0) + 0.9R(0)+0.1R(1) = 0.1</a:t>
            </a:r>
          </a:p>
          <a:p>
            <a:pPr lvl="1"/>
            <a:r>
              <a:rPr lang="en-US" sz="2000">
                <a:latin typeface="Lucida Grande" charset="0"/>
                <a:ea typeface="ＭＳ Ｐゴシック" charset="0"/>
              </a:rPr>
              <a:t>u</a:t>
            </a:r>
            <a:r>
              <a:rPr lang="en-US" sz="2000" baseline="-25000">
                <a:latin typeface="Lucida Grande" charset="0"/>
                <a:ea typeface="ＭＳ Ｐゴシック" charset="0"/>
              </a:rPr>
              <a:t>[stay] </a:t>
            </a:r>
            <a:r>
              <a:rPr lang="en-US" sz="2000">
                <a:latin typeface="Lucida Grande" charset="0"/>
                <a:ea typeface="ＭＳ Ｐゴシック" charset="0"/>
              </a:rPr>
              <a:t>(1)=R(1) + 0.9R(1)+0.1R(0) = 1.9</a:t>
            </a:r>
          </a:p>
          <a:p>
            <a:pPr lvl="1"/>
            <a:r>
              <a:rPr lang="en-US" sz="2000">
                <a:latin typeface="Lucida Grande" charset="0"/>
                <a:ea typeface="ＭＳ Ｐゴシック" charset="0"/>
              </a:rPr>
              <a:t>u</a:t>
            </a:r>
            <a:r>
              <a:rPr lang="en-US" sz="2000" baseline="-25000">
                <a:latin typeface="Lucida Grande" charset="0"/>
                <a:ea typeface="ＭＳ Ｐゴシック" charset="0"/>
              </a:rPr>
              <a:t>[go] </a:t>
            </a:r>
            <a:r>
              <a:rPr lang="en-US" sz="2000">
                <a:latin typeface="Lucida Grande" charset="0"/>
                <a:ea typeface="ＭＳ Ｐゴシック" charset="0"/>
              </a:rPr>
              <a:t>(0)=R(0) + 0.9R(1)+0.1R(0) = 0.9</a:t>
            </a:r>
          </a:p>
          <a:p>
            <a:pPr lvl="1"/>
            <a:r>
              <a:rPr lang="en-US" sz="2000">
                <a:latin typeface="Lucida Grande" charset="0"/>
                <a:ea typeface="ＭＳ Ｐゴシック" charset="0"/>
              </a:rPr>
              <a:t>u</a:t>
            </a:r>
            <a:r>
              <a:rPr lang="en-US" sz="2000" baseline="-25000">
                <a:latin typeface="Lucida Grande" charset="0"/>
                <a:ea typeface="ＭＳ Ｐゴシック" charset="0"/>
              </a:rPr>
              <a:t>[go] </a:t>
            </a:r>
            <a:r>
              <a:rPr lang="en-US" sz="2000">
                <a:latin typeface="Lucida Grande" charset="0"/>
                <a:ea typeface="ＭＳ Ｐゴシック" charset="0"/>
              </a:rPr>
              <a:t>(1)=R(1) + 0.9R(0)+0.1R(1) = 1.1</a:t>
            </a:r>
          </a:p>
          <a:p>
            <a:r>
              <a:rPr lang="en-US" sz="2400">
                <a:latin typeface="Lucida Grande" charset="0"/>
                <a:ea typeface="ＭＳ Ｐゴシック" charset="0"/>
                <a:cs typeface="ＭＳ Ｐゴシック" charset="0"/>
              </a:rPr>
              <a:t>This is just the direct reward function (taken into account the probabilistic transitions)</a:t>
            </a:r>
          </a:p>
          <a:p>
            <a:pPr lvl="1"/>
            <a:endParaRPr lang="en-US" sz="2000">
              <a:latin typeface="Lucida Grande" charset="0"/>
              <a:ea typeface="ＭＳ Ｐゴシック" charset="0"/>
            </a:endParaRPr>
          </a:p>
          <a:p>
            <a:pPr lvl="1"/>
            <a:endParaRPr lang="en-US" sz="2000">
              <a:latin typeface="Lucida Grande" charset="0"/>
              <a:ea typeface="ＭＳ Ｐゴシック"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Inhaltsplatzhalter 6"/>
          <p:cNvSpPr>
            <a:spLocks noGrp="1"/>
          </p:cNvSpPr>
          <p:nvPr>
            <p:ph idx="1"/>
          </p:nvPr>
        </p:nvSpPr>
        <p:spPr>
          <a:xfrm>
            <a:off x="-180975" y="4056906"/>
            <a:ext cx="9324975" cy="2684462"/>
          </a:xfrm>
        </p:spPr>
        <p:txBody>
          <a:bodyPr/>
          <a:lstStyle/>
          <a:p>
            <a:endParaRPr lang="en-US" sz="1800" dirty="0">
              <a:latin typeface="Lucida Grande" charset="0"/>
              <a:ea typeface="ＭＳ Ｐゴシック" charset="0"/>
              <a:cs typeface="ＭＳ Ｐゴシック" charset="0"/>
            </a:endParaRPr>
          </a:p>
          <a:p>
            <a:pPr>
              <a:buFont typeface="Times" charset="0"/>
              <a:buNone/>
            </a:pPr>
            <a:r>
              <a:rPr lang="en-US" sz="1800" dirty="0">
                <a:latin typeface="Lucida Grande" charset="0"/>
                <a:ea typeface="ＭＳ Ｐゴシック" charset="0"/>
                <a:cs typeface="ＭＳ Ｐゴシック" charset="0"/>
              </a:rPr>
              <a:t>  u</a:t>
            </a:r>
            <a:r>
              <a:rPr lang="en-US" sz="1800" baseline="-25000" dirty="0">
                <a:latin typeface="Lucida Grande" charset="0"/>
                <a:ea typeface="ＭＳ Ｐゴシック" charset="0"/>
                <a:cs typeface="ＭＳ Ｐゴシック" charset="0"/>
              </a:rPr>
              <a:t>[</a:t>
            </a:r>
            <a:r>
              <a:rPr lang="en-US" sz="1800" baseline="-25000" dirty="0" err="1">
                <a:latin typeface="Lucida Grande" charset="0"/>
                <a:ea typeface="ＭＳ Ｐゴシック" charset="0"/>
                <a:cs typeface="ＭＳ Ｐゴシック" charset="0"/>
              </a:rPr>
              <a:t>stay,stay</a:t>
            </a:r>
            <a:r>
              <a:rPr lang="en-US" sz="1800" baseline="-25000" dirty="0">
                <a:latin typeface="Lucida Grande" charset="0"/>
                <a:ea typeface="ＭＳ Ｐゴシック" charset="0"/>
                <a:cs typeface="ＭＳ Ｐゴシック" charset="0"/>
              </a:rPr>
              <a:t>/stay]</a:t>
            </a:r>
            <a:r>
              <a:rPr lang="en-US" sz="1800" dirty="0">
                <a:latin typeface="Lucida Grande" charset="0"/>
                <a:ea typeface="ＭＳ Ｐゴシック" charset="0"/>
                <a:cs typeface="ＭＳ Ｐゴシック" charset="0"/>
              </a:rPr>
              <a:t>(0)=R(0) + (0.9*(0.6*0.1 + 0.4*0.1) + 0.1*(0.6*1.9 + 0.4*1.9))=0.28</a:t>
            </a:r>
          </a:p>
          <a:p>
            <a:pPr>
              <a:buFont typeface="Times" charset="0"/>
              <a:buNone/>
            </a:pPr>
            <a:r>
              <a:rPr lang="en-US" sz="1800" dirty="0">
                <a:latin typeface="Lucida Grande" charset="0"/>
                <a:ea typeface="ＭＳ Ｐゴシック" charset="0"/>
                <a:cs typeface="ＭＳ Ｐゴシック" charset="0"/>
              </a:rPr>
              <a:t>  u</a:t>
            </a:r>
            <a:r>
              <a:rPr lang="en-US" sz="1800" baseline="-25000" dirty="0">
                <a:latin typeface="Lucida Grande" charset="0"/>
                <a:ea typeface="ＭＳ Ｐゴシック" charset="0"/>
                <a:cs typeface="ＭＳ Ｐゴシック" charset="0"/>
              </a:rPr>
              <a:t>[</a:t>
            </a:r>
            <a:r>
              <a:rPr lang="en-US" sz="1800" baseline="-25000" dirty="0" err="1">
                <a:latin typeface="Lucida Grande" charset="0"/>
                <a:ea typeface="ＭＳ Ｐゴシック" charset="0"/>
                <a:cs typeface="ＭＳ Ｐゴシック" charset="0"/>
              </a:rPr>
              <a:t>stay,stay</a:t>
            </a:r>
            <a:r>
              <a:rPr lang="en-US" sz="1800" baseline="-25000" dirty="0">
                <a:latin typeface="Lucida Grande" charset="0"/>
                <a:ea typeface="ＭＳ Ｐゴシック" charset="0"/>
                <a:cs typeface="ＭＳ Ｐゴシック" charset="0"/>
              </a:rPr>
              <a:t>/stay]</a:t>
            </a:r>
            <a:r>
              <a:rPr lang="en-US" sz="1800" dirty="0">
                <a:latin typeface="Lucida Grande" charset="0"/>
                <a:ea typeface="ＭＳ Ｐゴシック" charset="0"/>
                <a:cs typeface="ＭＳ Ｐゴシック" charset="0"/>
              </a:rPr>
              <a:t>(1)=R(1) + (0.9*(0.6*1.9 + 0.4*1.9) + 0.1*(0.6*0.1 + 0.4*0.1))=2.72</a:t>
            </a:r>
            <a:br>
              <a:rPr lang="en-US" sz="1800" dirty="0">
                <a:latin typeface="Lucida Grande" charset="0"/>
                <a:ea typeface="ＭＳ Ｐゴシック" charset="0"/>
                <a:cs typeface="ＭＳ Ｐゴシック" charset="0"/>
              </a:rPr>
            </a:br>
            <a:r>
              <a:rPr lang="en-US" sz="1800" dirty="0">
                <a:latin typeface="Lucida Grande" charset="0"/>
                <a:ea typeface="ＭＳ Ｐゴシック" charset="0"/>
                <a:cs typeface="ＭＳ Ｐゴシック" charset="0"/>
              </a:rPr>
              <a:t/>
            </a:r>
            <a:br>
              <a:rPr lang="en-US" sz="1800" dirty="0">
                <a:latin typeface="Lucida Grande" charset="0"/>
                <a:ea typeface="ＭＳ Ｐゴシック" charset="0"/>
                <a:cs typeface="ＭＳ Ｐゴシック" charset="0"/>
              </a:rPr>
            </a:br>
            <a:endParaRPr lang="en-US" sz="1800" dirty="0">
              <a:latin typeface="Lucida Grande" charset="0"/>
              <a:ea typeface="ＭＳ Ｐゴシック" charset="0"/>
              <a:cs typeface="ＭＳ Ｐゴシック" charset="0"/>
            </a:endParaRPr>
          </a:p>
          <a:p>
            <a:pPr>
              <a:buFont typeface="Times" charset="0"/>
              <a:buNone/>
            </a:pPr>
            <a:endParaRPr lang="en-US" sz="1800" dirty="0">
              <a:latin typeface="Lucida Grande" charset="0"/>
              <a:ea typeface="ＭＳ Ｐゴシック" charset="0"/>
              <a:cs typeface="ＭＳ Ｐゴシック" charset="0"/>
            </a:endParaRPr>
          </a:p>
          <a:p>
            <a:pPr>
              <a:buFont typeface="Times" charset="0"/>
              <a:buNone/>
            </a:pPr>
            <a:r>
              <a:rPr lang="en-US" sz="1800" dirty="0">
                <a:latin typeface="Lucida Grande" charset="0"/>
                <a:ea typeface="ＭＳ Ｐゴシック" charset="0"/>
                <a:cs typeface="ＭＳ Ｐゴシック" charset="0"/>
              </a:rPr>
              <a:t>  u</a:t>
            </a:r>
            <a:r>
              <a:rPr lang="en-US" sz="1800" baseline="-25000" dirty="0">
                <a:latin typeface="Lucida Grande" charset="0"/>
                <a:ea typeface="ＭＳ Ｐゴシック" charset="0"/>
                <a:cs typeface="ＭＳ Ｐゴシック" charset="0"/>
              </a:rPr>
              <a:t>[</a:t>
            </a:r>
            <a:r>
              <a:rPr lang="en-US" sz="1800" baseline="-25000" dirty="0" err="1">
                <a:latin typeface="Lucida Grande" charset="0"/>
                <a:ea typeface="ＭＳ Ｐゴシック" charset="0"/>
                <a:cs typeface="ＭＳ Ｐゴシック" charset="0"/>
              </a:rPr>
              <a:t>go,stay</a:t>
            </a:r>
            <a:r>
              <a:rPr lang="en-US" sz="1800" baseline="-25000" dirty="0">
                <a:latin typeface="Lucida Grande" charset="0"/>
                <a:ea typeface="ＭＳ Ｐゴシック" charset="0"/>
                <a:cs typeface="ＭＳ Ｐゴシック" charset="0"/>
              </a:rPr>
              <a:t>/stay]</a:t>
            </a:r>
            <a:r>
              <a:rPr lang="en-US" sz="1800" dirty="0">
                <a:latin typeface="Lucida Grande" charset="0"/>
                <a:ea typeface="ＭＳ Ｐゴシック" charset="0"/>
                <a:cs typeface="ＭＳ Ｐゴシック" charset="0"/>
              </a:rPr>
              <a:t>(0)=R(0) + (0.9*(0.6*1.9 + 0.4*1.9) + 0.1*(0.6*0.1 + 0.4*0.1))=1.72</a:t>
            </a:r>
          </a:p>
          <a:p>
            <a:pPr>
              <a:buFont typeface="Times" charset="0"/>
              <a:buNone/>
            </a:pPr>
            <a:r>
              <a:rPr lang="en-US" sz="1800" dirty="0">
                <a:latin typeface="Lucida Grande" charset="0"/>
                <a:ea typeface="ＭＳ Ｐゴシック" charset="0"/>
                <a:cs typeface="ＭＳ Ｐゴシック" charset="0"/>
              </a:rPr>
              <a:t>  u</a:t>
            </a:r>
            <a:r>
              <a:rPr lang="en-US" sz="1800" baseline="-25000" dirty="0">
                <a:latin typeface="Lucida Grande" charset="0"/>
                <a:ea typeface="ＭＳ Ｐゴシック" charset="0"/>
                <a:cs typeface="ＭＳ Ｐゴシック" charset="0"/>
              </a:rPr>
              <a:t>[</a:t>
            </a:r>
            <a:r>
              <a:rPr lang="en-US" sz="1800" baseline="-25000" dirty="0" err="1">
                <a:latin typeface="Lucida Grande" charset="0"/>
                <a:ea typeface="ＭＳ Ｐゴシック" charset="0"/>
                <a:cs typeface="ＭＳ Ｐゴシック" charset="0"/>
              </a:rPr>
              <a:t>go,stay</a:t>
            </a:r>
            <a:r>
              <a:rPr lang="en-US" sz="1800" baseline="-25000" dirty="0">
                <a:latin typeface="Lucida Grande" charset="0"/>
                <a:ea typeface="ＭＳ Ｐゴシック" charset="0"/>
                <a:cs typeface="ＭＳ Ｐゴシック" charset="0"/>
              </a:rPr>
              <a:t>/stay]</a:t>
            </a:r>
            <a:r>
              <a:rPr lang="en-US" sz="1800" dirty="0">
                <a:latin typeface="Lucida Grande" charset="0"/>
                <a:ea typeface="ＭＳ Ｐゴシック" charset="0"/>
                <a:cs typeface="ＭＳ Ｐゴシック" charset="0"/>
              </a:rPr>
              <a:t>(1)=R(1) + (0.9*(0.6*0.1 + 0.4*0.1) + 0.1*(0.6*1.9 + 0.4*1.9))=1.28</a:t>
            </a:r>
          </a:p>
        </p:txBody>
      </p:sp>
      <p:sp>
        <p:nvSpPr>
          <p:cNvPr id="118786" name="Titel 1"/>
          <p:cNvSpPr>
            <a:spLocks noGrp="1"/>
          </p:cNvSpPr>
          <p:nvPr>
            <p:ph type="title"/>
          </p:nvPr>
        </p:nvSpPr>
        <p:spPr/>
        <p:txBody>
          <a:bodyPr/>
          <a:lstStyle/>
          <a:p>
            <a:r>
              <a:rPr lang="en-US">
                <a:latin typeface="Lucida Grande" charset="0"/>
                <a:ea typeface="ＭＳ Ｐゴシック" charset="0"/>
                <a:cs typeface="ＭＳ Ｐゴシック" charset="0"/>
              </a:rPr>
              <a:t>                Example</a:t>
            </a:r>
          </a:p>
        </p:txBody>
      </p:sp>
      <p:sp>
        <p:nvSpPr>
          <p:cNvPr id="118787" name="Textfeld 7"/>
          <p:cNvSpPr txBox="1">
            <a:spLocks noChangeArrowheads="1"/>
          </p:cNvSpPr>
          <p:nvPr/>
        </p:nvSpPr>
        <p:spPr bwMode="auto">
          <a:xfrm>
            <a:off x="4427538" y="1628775"/>
            <a:ext cx="43211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dirty="0"/>
              <a:t>8 distinct depth-2 plans. </a:t>
            </a:r>
            <a:br>
              <a:rPr lang="en-US" sz="2000" i="0" dirty="0"/>
            </a:br>
            <a:r>
              <a:rPr lang="en-US" sz="2000" i="0" dirty="0"/>
              <a:t>4 are suboptimal across the </a:t>
            </a:r>
            <a:br>
              <a:rPr lang="en-US" sz="2000" i="0" dirty="0"/>
            </a:br>
            <a:r>
              <a:rPr lang="en-US" sz="2000" i="0" dirty="0"/>
              <a:t>entire belief space (dashed lines).</a:t>
            </a:r>
          </a:p>
        </p:txBody>
      </p:sp>
      <p:pic>
        <p:nvPicPr>
          <p:cNvPr id="1187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74625"/>
            <a:ext cx="4306888" cy="339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Gerade Verbindung 8"/>
          <p:cNvCxnSpPr>
            <a:cxnSpLocks noChangeShapeType="1"/>
          </p:cNvCxnSpPr>
          <p:nvPr/>
        </p:nvCxnSpPr>
        <p:spPr bwMode="auto">
          <a:xfrm flipV="1">
            <a:off x="684213" y="549275"/>
            <a:ext cx="3382962" cy="2016125"/>
          </a:xfrm>
          <a:prstGeom prst="line">
            <a:avLst/>
          </a:prstGeom>
          <a:noFill/>
          <a:ln w="25400">
            <a:solidFill>
              <a:schemeClr val="accent2"/>
            </a:solidFill>
            <a:round/>
            <a:headEnd/>
            <a:tailEnd/>
          </a:ln>
          <a:effectLst>
            <a:outerShdw blurRad="63500" dist="20000" dir="5400000" rotWithShape="0">
              <a:srgbClr val="000000">
                <a:alpha val="37999"/>
              </a:srgbClr>
            </a:outerShdw>
          </a:effectLst>
        </p:spPr>
      </p:cxnSp>
      <p:cxnSp>
        <p:nvCxnSpPr>
          <p:cNvPr id="13" name="Gerade Verbindung 12"/>
          <p:cNvCxnSpPr>
            <a:cxnSpLocks noChangeShapeType="1"/>
          </p:cNvCxnSpPr>
          <p:nvPr/>
        </p:nvCxnSpPr>
        <p:spPr bwMode="auto">
          <a:xfrm>
            <a:off x="611188" y="1412875"/>
            <a:ext cx="3455987" cy="360363"/>
          </a:xfrm>
          <a:prstGeom prst="line">
            <a:avLst/>
          </a:prstGeom>
          <a:noFill/>
          <a:ln w="38100">
            <a:solidFill>
              <a:schemeClr val="accent1"/>
            </a:solidFill>
            <a:round/>
            <a:headEnd/>
            <a:tailEnd/>
          </a:ln>
          <a:effectLst>
            <a:outerShdw blurRad="63500" dist="23000" dir="5400000" rotWithShape="0">
              <a:srgbClr val="000000">
                <a:alpha val="34999"/>
              </a:srgbClr>
            </a:outerShdw>
          </a:effectLst>
        </p:spPr>
      </p:cxnSp>
      <p:cxnSp>
        <p:nvCxnSpPr>
          <p:cNvPr id="15" name="Gerade Verbindung 14"/>
          <p:cNvCxnSpPr>
            <a:cxnSpLocks noChangeShapeType="1"/>
          </p:cNvCxnSpPr>
          <p:nvPr/>
        </p:nvCxnSpPr>
        <p:spPr bwMode="auto">
          <a:xfrm rot="5400000">
            <a:off x="8748712" y="4704606"/>
            <a:ext cx="574675" cy="0"/>
          </a:xfrm>
          <a:prstGeom prst="line">
            <a:avLst/>
          </a:prstGeom>
          <a:noFill/>
          <a:ln w="25400">
            <a:solidFill>
              <a:schemeClr val="accent2"/>
            </a:solidFill>
            <a:round/>
            <a:headEnd/>
            <a:tailEnd/>
          </a:ln>
          <a:effectLst>
            <a:outerShdw blurRad="63500" dist="20000" dir="5400000" rotWithShape="0">
              <a:srgbClr val="000000">
                <a:alpha val="37999"/>
              </a:srgbClr>
            </a:outerShdw>
          </a:effectLst>
        </p:spPr>
      </p:cxnSp>
      <p:cxnSp>
        <p:nvCxnSpPr>
          <p:cNvPr id="16" name="Gerade Verbindung 15"/>
          <p:cNvCxnSpPr>
            <a:cxnSpLocks noChangeShapeType="1"/>
          </p:cNvCxnSpPr>
          <p:nvPr/>
        </p:nvCxnSpPr>
        <p:spPr bwMode="auto">
          <a:xfrm rot="5400000">
            <a:off x="8747919" y="6218287"/>
            <a:ext cx="576262" cy="0"/>
          </a:xfrm>
          <a:prstGeom prst="line">
            <a:avLst/>
          </a:prstGeom>
          <a:noFill/>
          <a:ln w="38100">
            <a:solidFill>
              <a:schemeClr val="accent1"/>
            </a:solidFill>
            <a:round/>
            <a:headEnd/>
            <a:tailEnd/>
          </a:ln>
          <a:effectLst>
            <a:outerShdw blurRad="63500" dist="23000" dir="5400000" rotWithShape="0">
              <a:srgbClr val="000000">
                <a:alpha val="34999"/>
              </a:srgbClr>
            </a:outerShdw>
          </a:effectLst>
        </p:spPr>
      </p:cxnSp>
      <p:sp>
        <p:nvSpPr>
          <p:cNvPr id="118793" name="Rechteck 16"/>
          <p:cNvSpPr>
            <a:spLocks noChangeArrowheads="1"/>
          </p:cNvSpPr>
          <p:nvPr/>
        </p:nvSpPr>
        <p:spPr bwMode="auto">
          <a:xfrm>
            <a:off x="3492500" y="5425331"/>
            <a:ext cx="9413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a:t>u</a:t>
            </a:r>
            <a:r>
              <a:rPr lang="en-US" sz="1800" baseline="-25000"/>
              <a:t>stay</a:t>
            </a:r>
            <a:r>
              <a:rPr lang="en-US" sz="1800"/>
              <a:t>(1)</a:t>
            </a:r>
            <a:endParaRPr lang="de-DE" sz="1800"/>
          </a:p>
        </p:txBody>
      </p:sp>
      <p:sp>
        <p:nvSpPr>
          <p:cNvPr id="118794" name="Rechteck 17"/>
          <p:cNvSpPr>
            <a:spLocks noChangeArrowheads="1"/>
          </p:cNvSpPr>
          <p:nvPr/>
        </p:nvSpPr>
        <p:spPr bwMode="auto">
          <a:xfrm>
            <a:off x="6300788" y="5498356"/>
            <a:ext cx="9413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dirty="0" err="1"/>
              <a:t>u</a:t>
            </a:r>
            <a:r>
              <a:rPr lang="en-US" sz="1800" baseline="-25000" dirty="0" err="1"/>
              <a:t>stay</a:t>
            </a:r>
            <a:r>
              <a:rPr lang="en-US" sz="1800" dirty="0"/>
              <a:t>(0)</a:t>
            </a:r>
            <a:endParaRPr lang="de-DE" sz="1800" dirty="0"/>
          </a:p>
        </p:txBody>
      </p:sp>
      <p:sp>
        <p:nvSpPr>
          <p:cNvPr id="118795" name="Geschweifte Klammer links 18"/>
          <p:cNvSpPr>
            <a:spLocks/>
          </p:cNvSpPr>
          <p:nvPr/>
        </p:nvSpPr>
        <p:spPr bwMode="auto">
          <a:xfrm rot="-5400000">
            <a:off x="3959225" y="4453781"/>
            <a:ext cx="288925" cy="1800225"/>
          </a:xfrm>
          <a:prstGeom prst="leftBrace">
            <a:avLst>
              <a:gd name="adj1" fmla="val 8308"/>
              <a:gd name="adj2" fmla="val 50000"/>
            </a:avLst>
          </a:prstGeom>
          <a:solidFill>
            <a:srgbClr val="FFFFFF"/>
          </a:solidFill>
          <a:ln w="9525">
            <a:solidFill>
              <a:schemeClr val="tx1"/>
            </a:solidFill>
            <a:round/>
            <a:headEnd/>
            <a:tailEnd/>
          </a:ln>
        </p:spPr>
        <p:txBody>
          <a:bodyPr/>
          <a:lstStyle/>
          <a:p>
            <a:endParaRPr lang="en-US"/>
          </a:p>
        </p:txBody>
      </p:sp>
      <p:sp>
        <p:nvSpPr>
          <p:cNvPr id="118796" name="Geschweifte Klammer links 19"/>
          <p:cNvSpPr>
            <a:spLocks/>
          </p:cNvSpPr>
          <p:nvPr/>
        </p:nvSpPr>
        <p:spPr bwMode="auto">
          <a:xfrm rot="-5400000">
            <a:off x="6767513" y="4453781"/>
            <a:ext cx="288925" cy="1800225"/>
          </a:xfrm>
          <a:prstGeom prst="leftBrace">
            <a:avLst>
              <a:gd name="adj1" fmla="val 8308"/>
              <a:gd name="adj2" fmla="val 50000"/>
            </a:avLst>
          </a:prstGeom>
          <a:solidFill>
            <a:srgbClr val="FFFFFF"/>
          </a:solidFill>
          <a:ln w="9525">
            <a:solidFill>
              <a:schemeClr val="tx1"/>
            </a:solidFill>
            <a:round/>
            <a:headEnd/>
            <a:tailEnd/>
          </a:ln>
        </p:spPr>
        <p:txBody>
          <a:bodyPr/>
          <a:lstStyle/>
          <a:p>
            <a:endParaRPr lang="en-US"/>
          </a:p>
        </p:txBody>
      </p:sp>
      <p:sp>
        <p:nvSpPr>
          <p:cNvPr id="14" name="Geschweifte Klammer links 18"/>
          <p:cNvSpPr>
            <a:spLocks/>
          </p:cNvSpPr>
          <p:nvPr/>
        </p:nvSpPr>
        <p:spPr bwMode="auto">
          <a:xfrm rot="5400000" flipV="1">
            <a:off x="3959498" y="3301951"/>
            <a:ext cx="288925" cy="1800225"/>
          </a:xfrm>
          <a:prstGeom prst="leftBrace">
            <a:avLst>
              <a:gd name="adj1" fmla="val 8308"/>
              <a:gd name="adj2" fmla="val 50000"/>
            </a:avLst>
          </a:prstGeom>
          <a:solidFill>
            <a:srgbClr val="FFFFFF"/>
          </a:solidFill>
          <a:ln w="9525">
            <a:solidFill>
              <a:schemeClr val="tx1"/>
            </a:solidFill>
            <a:round/>
            <a:headEnd/>
            <a:tailEnd/>
          </a:ln>
        </p:spPr>
        <p:txBody>
          <a:bodyPr/>
          <a:lstStyle/>
          <a:p>
            <a:endParaRPr lang="en-US"/>
          </a:p>
        </p:txBody>
      </p:sp>
      <p:sp>
        <p:nvSpPr>
          <p:cNvPr id="17" name="Geschweifte Klammer links 19"/>
          <p:cNvSpPr>
            <a:spLocks/>
          </p:cNvSpPr>
          <p:nvPr/>
        </p:nvSpPr>
        <p:spPr bwMode="auto">
          <a:xfrm rot="5400000" flipV="1">
            <a:off x="6767786" y="3301951"/>
            <a:ext cx="288925" cy="1800225"/>
          </a:xfrm>
          <a:prstGeom prst="leftBrace">
            <a:avLst>
              <a:gd name="adj1" fmla="val 8308"/>
              <a:gd name="adj2" fmla="val 50000"/>
            </a:avLst>
          </a:prstGeom>
          <a:solidFill>
            <a:srgbClr val="FFFFFF"/>
          </a:solidFill>
          <a:ln w="9525">
            <a:solidFill>
              <a:schemeClr val="tx1"/>
            </a:solidFill>
            <a:round/>
            <a:headEnd/>
            <a:tailEnd/>
          </a:ln>
        </p:spPr>
        <p:txBody>
          <a:bodyPr/>
          <a:lstStyle/>
          <a:p>
            <a:endParaRPr lang="en-US"/>
          </a:p>
        </p:txBody>
      </p:sp>
      <p:sp>
        <p:nvSpPr>
          <p:cNvPr id="18" name="Rechteck 16"/>
          <p:cNvSpPr>
            <a:spLocks noChangeArrowheads="1"/>
          </p:cNvSpPr>
          <p:nvPr/>
        </p:nvSpPr>
        <p:spPr bwMode="auto">
          <a:xfrm>
            <a:off x="6444208" y="3625552"/>
            <a:ext cx="9413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dirty="0" err="1"/>
              <a:t>u</a:t>
            </a:r>
            <a:r>
              <a:rPr lang="en-US" sz="1800" baseline="-25000" dirty="0" err="1"/>
              <a:t>stay</a:t>
            </a:r>
            <a:r>
              <a:rPr lang="en-US" sz="1800" dirty="0"/>
              <a:t>(1)</a:t>
            </a:r>
            <a:endParaRPr lang="de-DE" sz="1800" dirty="0"/>
          </a:p>
        </p:txBody>
      </p:sp>
      <p:sp>
        <p:nvSpPr>
          <p:cNvPr id="19" name="Rechteck 17"/>
          <p:cNvSpPr>
            <a:spLocks noChangeArrowheads="1"/>
          </p:cNvSpPr>
          <p:nvPr/>
        </p:nvSpPr>
        <p:spPr bwMode="auto">
          <a:xfrm>
            <a:off x="3491880" y="3625552"/>
            <a:ext cx="9413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dirty="0" err="1"/>
              <a:t>u</a:t>
            </a:r>
            <a:r>
              <a:rPr lang="en-US" sz="1800" baseline="-25000" dirty="0" err="1"/>
              <a:t>stay</a:t>
            </a:r>
            <a:r>
              <a:rPr lang="en-US" sz="1800" dirty="0"/>
              <a:t>(0)</a:t>
            </a:r>
            <a:endParaRPr lang="de-DE"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sz="3600">
                <a:latin typeface="Lucida Grande" charset="0"/>
                <a:ea typeface="ＭＳ Ｐゴシック" charset="0"/>
                <a:cs typeface="ＭＳ Ｐゴシック" charset="0"/>
              </a:rPr>
              <a:t>Decision Making: Umbrella Network</a:t>
            </a:r>
          </a:p>
        </p:txBody>
      </p:sp>
      <p:sp>
        <p:nvSpPr>
          <p:cNvPr id="80898" name="Oval 3"/>
          <p:cNvSpPr>
            <a:spLocks noChangeArrowheads="1"/>
          </p:cNvSpPr>
          <p:nvPr/>
        </p:nvSpPr>
        <p:spPr bwMode="auto">
          <a:xfrm>
            <a:off x="5029200" y="2971800"/>
            <a:ext cx="1295400" cy="533400"/>
          </a:xfrm>
          <a:prstGeom prst="ellipse">
            <a:avLst/>
          </a:prstGeom>
          <a:solidFill>
            <a:schemeClr val="folHlink"/>
          </a:solidFill>
          <a:ln w="9525">
            <a:solidFill>
              <a:schemeClr val="tx1"/>
            </a:solidFill>
            <a:round/>
            <a:headEnd/>
            <a:tailEnd/>
          </a:ln>
        </p:spPr>
        <p:txBody>
          <a:bodyPr wrap="none" anchor="ctr"/>
          <a:lstStyle/>
          <a:p>
            <a:pPr algn="ctr"/>
            <a:r>
              <a:rPr lang="en-US" sz="2000" i="0">
                <a:latin typeface="Comic Sans MS" charset="0"/>
              </a:rPr>
              <a:t>weather</a:t>
            </a:r>
          </a:p>
        </p:txBody>
      </p:sp>
      <p:sp>
        <p:nvSpPr>
          <p:cNvPr id="80899" name="Oval 4"/>
          <p:cNvSpPr>
            <a:spLocks noChangeArrowheads="1"/>
          </p:cNvSpPr>
          <p:nvPr/>
        </p:nvSpPr>
        <p:spPr bwMode="auto">
          <a:xfrm>
            <a:off x="6858000" y="4038600"/>
            <a:ext cx="1295400" cy="533400"/>
          </a:xfrm>
          <a:prstGeom prst="ellipse">
            <a:avLst/>
          </a:prstGeom>
          <a:solidFill>
            <a:schemeClr val="folHlink"/>
          </a:solidFill>
          <a:ln w="9525">
            <a:solidFill>
              <a:schemeClr val="tx1"/>
            </a:solidFill>
            <a:round/>
            <a:headEnd/>
            <a:tailEnd/>
          </a:ln>
        </p:spPr>
        <p:txBody>
          <a:bodyPr wrap="none" anchor="ctr"/>
          <a:lstStyle/>
          <a:p>
            <a:pPr algn="ctr"/>
            <a:r>
              <a:rPr lang="en-US" sz="2000" i="0">
                <a:latin typeface="Comic Sans MS" charset="0"/>
              </a:rPr>
              <a:t>forecast</a:t>
            </a:r>
          </a:p>
        </p:txBody>
      </p:sp>
      <p:sp>
        <p:nvSpPr>
          <p:cNvPr id="80900" name="Rectangle 5"/>
          <p:cNvSpPr>
            <a:spLocks noChangeArrowheads="1"/>
          </p:cNvSpPr>
          <p:nvPr/>
        </p:nvSpPr>
        <p:spPr bwMode="auto">
          <a:xfrm>
            <a:off x="1447800" y="2819400"/>
            <a:ext cx="1219200" cy="457200"/>
          </a:xfrm>
          <a:prstGeom prst="rect">
            <a:avLst/>
          </a:prstGeom>
          <a:solidFill>
            <a:srgbClr val="FFCCFF"/>
          </a:solidFill>
          <a:ln w="9525">
            <a:solidFill>
              <a:schemeClr val="tx1"/>
            </a:solidFill>
            <a:miter lim="800000"/>
            <a:headEnd/>
            <a:tailEnd/>
          </a:ln>
        </p:spPr>
        <p:txBody>
          <a:bodyPr wrap="none" anchor="ctr"/>
          <a:lstStyle/>
          <a:p>
            <a:pPr algn="ctr"/>
            <a:r>
              <a:rPr lang="en-US" sz="2000" i="0">
                <a:latin typeface="Comic Sans MS" charset="0"/>
              </a:rPr>
              <a:t>umbrella</a:t>
            </a:r>
          </a:p>
        </p:txBody>
      </p:sp>
      <p:sp>
        <p:nvSpPr>
          <p:cNvPr id="80901" name="AutoShape 6"/>
          <p:cNvSpPr>
            <a:spLocks noChangeArrowheads="1"/>
          </p:cNvSpPr>
          <p:nvPr/>
        </p:nvSpPr>
        <p:spPr bwMode="auto">
          <a:xfrm>
            <a:off x="3352800" y="4267200"/>
            <a:ext cx="1676400" cy="685800"/>
          </a:xfrm>
          <a:prstGeom prst="flowChartDecision">
            <a:avLst/>
          </a:prstGeom>
          <a:solidFill>
            <a:srgbClr val="CCFF99"/>
          </a:solidFill>
          <a:ln w="9525">
            <a:solidFill>
              <a:schemeClr val="tx1"/>
            </a:solidFill>
            <a:miter lim="800000"/>
            <a:headEnd/>
            <a:tailEnd/>
          </a:ln>
        </p:spPr>
        <p:txBody>
          <a:bodyPr wrap="none" anchor="ctr"/>
          <a:lstStyle/>
          <a:p>
            <a:pPr algn="ctr"/>
            <a:r>
              <a:rPr lang="en-US" sz="2000" i="0">
                <a:latin typeface="Comic Sans MS" charset="0"/>
              </a:rPr>
              <a:t>happiness</a:t>
            </a:r>
          </a:p>
        </p:txBody>
      </p:sp>
      <p:cxnSp>
        <p:nvCxnSpPr>
          <p:cNvPr id="80902" name="AutoShape 7"/>
          <p:cNvCxnSpPr>
            <a:cxnSpLocks noChangeShapeType="1"/>
            <a:stCxn id="80898" idx="4"/>
            <a:endCxn id="80901" idx="0"/>
          </p:cNvCxnSpPr>
          <p:nvPr/>
        </p:nvCxnSpPr>
        <p:spPr bwMode="auto">
          <a:xfrm flipH="1">
            <a:off x="4191000" y="3505200"/>
            <a:ext cx="1485900" cy="7620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0903" name="AutoShape 8"/>
          <p:cNvCxnSpPr>
            <a:cxnSpLocks noChangeShapeType="1"/>
            <a:stCxn id="80911" idx="4"/>
            <a:endCxn id="80901" idx="0"/>
          </p:cNvCxnSpPr>
          <p:nvPr/>
        </p:nvCxnSpPr>
        <p:spPr bwMode="auto">
          <a:xfrm>
            <a:off x="2667000" y="4114800"/>
            <a:ext cx="1524000" cy="1524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0904" name="AutoShape 9"/>
          <p:cNvCxnSpPr>
            <a:cxnSpLocks noChangeShapeType="1"/>
            <a:stCxn id="80898" idx="4"/>
            <a:endCxn id="80899" idx="1"/>
          </p:cNvCxnSpPr>
          <p:nvPr/>
        </p:nvCxnSpPr>
        <p:spPr bwMode="auto">
          <a:xfrm>
            <a:off x="5676900" y="3505200"/>
            <a:ext cx="1370013" cy="61118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80905" name="Text Box 10"/>
          <p:cNvSpPr txBox="1">
            <a:spLocks noChangeArrowheads="1"/>
          </p:cNvSpPr>
          <p:nvPr/>
        </p:nvSpPr>
        <p:spPr bwMode="auto">
          <a:xfrm>
            <a:off x="1127125" y="2362200"/>
            <a:ext cx="16716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take/don’t take</a:t>
            </a:r>
          </a:p>
        </p:txBody>
      </p:sp>
      <p:sp>
        <p:nvSpPr>
          <p:cNvPr id="80906" name="Text Box 11"/>
          <p:cNvSpPr txBox="1">
            <a:spLocks noChangeArrowheads="1"/>
          </p:cNvSpPr>
          <p:nvPr/>
        </p:nvSpPr>
        <p:spPr bwMode="auto">
          <a:xfrm>
            <a:off x="6477000" y="4800600"/>
            <a:ext cx="2314575"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f            w         p(f|w)</a:t>
            </a:r>
          </a:p>
          <a:p>
            <a:r>
              <a:rPr lang="en-US" sz="1800" i="0"/>
              <a:t>sunny    rain      0.3</a:t>
            </a:r>
          </a:p>
          <a:p>
            <a:r>
              <a:rPr lang="en-US" sz="1800" i="0"/>
              <a:t>rainy      rain      0.7</a:t>
            </a:r>
          </a:p>
          <a:p>
            <a:r>
              <a:rPr lang="en-US" sz="1800" i="0"/>
              <a:t>sunny  no rain   0.8</a:t>
            </a:r>
          </a:p>
          <a:p>
            <a:r>
              <a:rPr lang="en-US" sz="1800" i="0"/>
              <a:t>rainy    no rain   0.2</a:t>
            </a:r>
          </a:p>
        </p:txBody>
      </p:sp>
      <p:sp>
        <p:nvSpPr>
          <p:cNvPr id="80907" name="Line 12"/>
          <p:cNvSpPr>
            <a:spLocks noChangeShapeType="1"/>
          </p:cNvSpPr>
          <p:nvPr/>
        </p:nvSpPr>
        <p:spPr bwMode="auto">
          <a:xfrm>
            <a:off x="6248400" y="5105400"/>
            <a:ext cx="2819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80908" name="Line 13"/>
          <p:cNvSpPr>
            <a:spLocks noChangeShapeType="1"/>
          </p:cNvSpPr>
          <p:nvPr/>
        </p:nvSpPr>
        <p:spPr bwMode="auto">
          <a:xfrm>
            <a:off x="8077200" y="4800600"/>
            <a:ext cx="0" cy="1447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de-DE"/>
          </a:p>
        </p:txBody>
      </p:sp>
      <p:sp>
        <p:nvSpPr>
          <p:cNvPr id="80909" name="Text Box 14"/>
          <p:cNvSpPr txBox="1">
            <a:spLocks noChangeArrowheads="1"/>
          </p:cNvSpPr>
          <p:nvPr/>
        </p:nvSpPr>
        <p:spPr bwMode="auto">
          <a:xfrm>
            <a:off x="4953000" y="2514600"/>
            <a:ext cx="1447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P(rain) = 0.4</a:t>
            </a:r>
          </a:p>
        </p:txBody>
      </p:sp>
      <p:sp>
        <p:nvSpPr>
          <p:cNvPr id="80910" name="Text Box 15"/>
          <p:cNvSpPr txBox="1">
            <a:spLocks noChangeArrowheads="1"/>
          </p:cNvSpPr>
          <p:nvPr/>
        </p:nvSpPr>
        <p:spPr bwMode="auto">
          <a:xfrm>
            <a:off x="3124200" y="5029200"/>
            <a:ext cx="2414588"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U(have,rain) = -25</a:t>
            </a:r>
          </a:p>
          <a:p>
            <a:r>
              <a:rPr lang="en-US" sz="1800" i="0"/>
              <a:t>U(have,~rain) = 0</a:t>
            </a:r>
          </a:p>
          <a:p>
            <a:r>
              <a:rPr lang="en-US" sz="1800" i="0"/>
              <a:t>U(~have, rain) = -100</a:t>
            </a:r>
          </a:p>
          <a:p>
            <a:r>
              <a:rPr lang="en-US" sz="1800" i="0"/>
              <a:t>U(~have, ~rain) = 100</a:t>
            </a:r>
          </a:p>
        </p:txBody>
      </p:sp>
      <p:sp>
        <p:nvSpPr>
          <p:cNvPr id="80911" name="Oval 16"/>
          <p:cNvSpPr>
            <a:spLocks noChangeArrowheads="1"/>
          </p:cNvSpPr>
          <p:nvPr/>
        </p:nvSpPr>
        <p:spPr bwMode="auto">
          <a:xfrm>
            <a:off x="1752600" y="3581400"/>
            <a:ext cx="1828800" cy="533400"/>
          </a:xfrm>
          <a:prstGeom prst="ellipse">
            <a:avLst/>
          </a:prstGeom>
          <a:solidFill>
            <a:schemeClr val="folHlink"/>
          </a:solidFill>
          <a:ln w="9525">
            <a:solidFill>
              <a:schemeClr val="tx1"/>
            </a:solidFill>
            <a:round/>
            <a:headEnd/>
            <a:tailEnd/>
          </a:ln>
        </p:spPr>
        <p:txBody>
          <a:bodyPr wrap="none" anchor="ctr"/>
          <a:lstStyle/>
          <a:p>
            <a:pPr algn="ctr"/>
            <a:r>
              <a:rPr lang="en-US" sz="2000" i="0">
                <a:latin typeface="Comic Sans MS" charset="0"/>
              </a:rPr>
              <a:t>have umbrella</a:t>
            </a:r>
          </a:p>
        </p:txBody>
      </p:sp>
      <p:cxnSp>
        <p:nvCxnSpPr>
          <p:cNvPr id="80912" name="AutoShape 17"/>
          <p:cNvCxnSpPr>
            <a:cxnSpLocks noChangeShapeType="1"/>
            <a:stCxn id="80900" idx="2"/>
            <a:endCxn id="80911" idx="1"/>
          </p:cNvCxnSpPr>
          <p:nvPr/>
        </p:nvCxnSpPr>
        <p:spPr bwMode="auto">
          <a:xfrm flipH="1">
            <a:off x="2020888" y="3276600"/>
            <a:ext cx="36512" cy="38258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80913" name="Text Box 18"/>
          <p:cNvSpPr txBox="1">
            <a:spLocks noChangeArrowheads="1"/>
          </p:cNvSpPr>
          <p:nvPr/>
        </p:nvSpPr>
        <p:spPr bwMode="auto">
          <a:xfrm>
            <a:off x="304800" y="4159250"/>
            <a:ext cx="21939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P(have|take) = 1.0</a:t>
            </a:r>
          </a:p>
          <a:p>
            <a:r>
              <a:rPr lang="en-US" sz="1800" i="0"/>
              <a:t>P(~have|~take)=1.0</a:t>
            </a:r>
          </a:p>
        </p:txBody>
      </p:sp>
      <p:sp>
        <p:nvSpPr>
          <p:cNvPr id="80914" name="Text Box 19"/>
          <p:cNvSpPr txBox="1">
            <a:spLocks noChangeArrowheads="1"/>
          </p:cNvSpPr>
          <p:nvPr/>
        </p:nvSpPr>
        <p:spPr bwMode="auto">
          <a:xfrm>
            <a:off x="2041525" y="1687513"/>
            <a:ext cx="3403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a:solidFill>
                  <a:schemeClr val="tx2"/>
                </a:solidFill>
              </a:rPr>
              <a:t>Should I take my umbrella??</a:t>
            </a:r>
          </a:p>
        </p:txBody>
      </p:sp>
    </p:spTree>
    <p:extLst>
      <p:ext uri="{BB962C8B-B14F-4D97-AF65-F5344CB8AC3E}">
        <p14:creationId xmlns:p14="http://schemas.microsoft.com/office/powerpoint/2010/main" val="19310428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el 1"/>
          <p:cNvSpPr>
            <a:spLocks noGrp="1"/>
          </p:cNvSpPr>
          <p:nvPr>
            <p:ph type="title"/>
          </p:nvPr>
        </p:nvSpPr>
        <p:spPr/>
        <p:txBody>
          <a:bodyPr/>
          <a:lstStyle/>
          <a:p>
            <a:r>
              <a:rPr lang="en-US">
                <a:latin typeface="Lucida Grande" charset="0"/>
                <a:ea typeface="ＭＳ Ｐゴシック" charset="0"/>
                <a:cs typeface="ＭＳ Ｐゴシック" charset="0"/>
              </a:rPr>
              <a:t>Example</a:t>
            </a:r>
          </a:p>
        </p:txBody>
      </p:sp>
      <p:pic>
        <p:nvPicPr>
          <p:cNvPr id="1208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2133600"/>
            <a:ext cx="3600450" cy="2533650"/>
          </a:xfrm>
          <a:noFill/>
        </p:spPr>
      </p:pic>
      <p:pic>
        <p:nvPicPr>
          <p:cNvPr id="1208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133600"/>
            <a:ext cx="3495675" cy="251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6" name="Textfeld 5"/>
          <p:cNvSpPr txBox="1">
            <a:spLocks noChangeArrowheads="1"/>
          </p:cNvSpPr>
          <p:nvPr/>
        </p:nvSpPr>
        <p:spPr bwMode="auto">
          <a:xfrm>
            <a:off x="684213" y="5084763"/>
            <a:ext cx="29289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Utility of four undominated </a:t>
            </a:r>
            <a:br>
              <a:rPr lang="en-US" sz="1800" i="0"/>
            </a:br>
            <a:r>
              <a:rPr lang="en-US" sz="1800" i="0"/>
              <a:t>two-step plans</a:t>
            </a:r>
          </a:p>
        </p:txBody>
      </p:sp>
      <p:sp>
        <p:nvSpPr>
          <p:cNvPr id="120837" name="Textfeld 6"/>
          <p:cNvSpPr txBox="1">
            <a:spLocks noChangeArrowheads="1"/>
          </p:cNvSpPr>
          <p:nvPr/>
        </p:nvSpPr>
        <p:spPr bwMode="auto">
          <a:xfrm>
            <a:off x="4716463" y="5229225"/>
            <a:ext cx="28257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t>Utility function for optimal </a:t>
            </a:r>
            <a:br>
              <a:rPr lang="en-US" sz="1800" i="0"/>
            </a:br>
            <a:r>
              <a:rPr lang="en-US" sz="1800" i="0"/>
              <a:t>eight step plans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el 1"/>
          <p:cNvSpPr>
            <a:spLocks noGrp="1"/>
          </p:cNvSpPr>
          <p:nvPr>
            <p:ph type="title"/>
          </p:nvPr>
        </p:nvSpPr>
        <p:spPr/>
        <p:txBody>
          <a:bodyPr/>
          <a:lstStyle/>
          <a:p>
            <a:r>
              <a:rPr lang="en-US">
                <a:latin typeface="Lucida Grande" charset="0"/>
                <a:ea typeface="ＭＳ Ｐゴシック" charset="0"/>
                <a:cs typeface="ＭＳ Ｐゴシック" charset="0"/>
              </a:rPr>
              <a:t>General formula</a:t>
            </a:r>
          </a:p>
        </p:txBody>
      </p:sp>
      <p:sp>
        <p:nvSpPr>
          <p:cNvPr id="121858" name="Inhaltsplatzhalter 2"/>
          <p:cNvSpPr>
            <a:spLocks noGrp="1"/>
          </p:cNvSpPr>
          <p:nvPr>
            <p:ph idx="1"/>
          </p:nvPr>
        </p:nvSpPr>
        <p:spPr/>
        <p:txBody>
          <a:bodyPr/>
          <a:lstStyle/>
          <a:p>
            <a:r>
              <a:rPr lang="en-US" sz="2000" dirty="0">
                <a:latin typeface="Lucida Grande" charset="0"/>
                <a:ea typeface="ＭＳ Ｐゴシック" charset="0"/>
                <a:cs typeface="ＭＳ Ｐゴシック" charset="0"/>
              </a:rPr>
              <a:t>Let </a:t>
            </a:r>
            <a:r>
              <a:rPr lang="en-US" sz="2000" i="1" dirty="0">
                <a:latin typeface="Lucida Grande" charset="0"/>
                <a:ea typeface="ＭＳ Ｐゴシック" charset="0"/>
                <a:cs typeface="ＭＳ Ｐゴシック" charset="0"/>
              </a:rPr>
              <a:t>p</a:t>
            </a:r>
            <a:r>
              <a:rPr lang="en-US" sz="2000" dirty="0">
                <a:latin typeface="Lucida Grande" charset="0"/>
                <a:ea typeface="ＭＳ Ｐゴシック" charset="0"/>
                <a:cs typeface="ＭＳ Ｐゴシック" charset="0"/>
              </a:rPr>
              <a:t> be a depth-</a:t>
            </a:r>
            <a:r>
              <a:rPr lang="en-US" sz="2000" i="1" dirty="0">
                <a:latin typeface="Lucida Grande" charset="0"/>
                <a:ea typeface="ＭＳ Ｐゴシック" charset="0"/>
                <a:cs typeface="ＭＳ Ｐゴシック" charset="0"/>
              </a:rPr>
              <a:t>d</a:t>
            </a:r>
            <a:r>
              <a:rPr lang="en-US" sz="2000" dirty="0">
                <a:latin typeface="Lucida Grande" charset="0"/>
                <a:ea typeface="ＭＳ Ｐゴシック" charset="0"/>
                <a:cs typeface="ＭＳ Ｐゴシック" charset="0"/>
              </a:rPr>
              <a:t> conditional plan whose initial action is </a:t>
            </a:r>
            <a:r>
              <a:rPr lang="en-US" sz="2000" i="1" dirty="0">
                <a:latin typeface="Lucida Grande" charset="0"/>
                <a:ea typeface="ＭＳ Ｐゴシック" charset="0"/>
                <a:cs typeface="ＭＳ Ｐゴシック" charset="0"/>
              </a:rPr>
              <a:t>a</a:t>
            </a:r>
            <a:r>
              <a:rPr lang="en-US" sz="2000" dirty="0">
                <a:latin typeface="Lucida Grande" charset="0"/>
                <a:ea typeface="ＭＳ Ｐゴシック" charset="0"/>
                <a:cs typeface="ＭＳ Ｐゴシック" charset="0"/>
              </a:rPr>
              <a:t> and whose depth</a:t>
            </a:r>
            <a:r>
              <a:rPr lang="en-US" sz="2000" i="1" dirty="0">
                <a:latin typeface="Lucida Grande" charset="0"/>
                <a:ea typeface="ＭＳ Ｐゴシック" charset="0"/>
                <a:cs typeface="ＭＳ Ｐゴシック" charset="0"/>
              </a:rPr>
              <a:t>-d-1</a:t>
            </a:r>
            <a:r>
              <a:rPr lang="en-US" sz="2000" dirty="0">
                <a:latin typeface="Lucida Grande" charset="0"/>
                <a:ea typeface="ＭＳ Ｐゴシック" charset="0"/>
                <a:cs typeface="ＭＳ Ｐゴシック" charset="0"/>
              </a:rPr>
              <a:t> </a:t>
            </a:r>
            <a:r>
              <a:rPr lang="en-US" sz="2000" dirty="0" err="1">
                <a:latin typeface="Lucida Grande" charset="0"/>
                <a:ea typeface="ＭＳ Ｐゴシック" charset="0"/>
                <a:cs typeface="ＭＳ Ｐゴシック" charset="0"/>
              </a:rPr>
              <a:t>subplan</a:t>
            </a:r>
            <a:r>
              <a:rPr lang="en-US" sz="2000" dirty="0">
                <a:latin typeface="Lucida Grande" charset="0"/>
                <a:ea typeface="ＭＳ Ｐゴシック" charset="0"/>
                <a:cs typeface="ＭＳ Ｐゴシック" charset="0"/>
              </a:rPr>
              <a:t> for percept e is </a:t>
            </a:r>
            <a:r>
              <a:rPr lang="en-US" sz="2000" i="1" dirty="0" err="1">
                <a:latin typeface="Lucida Grande" charset="0"/>
                <a:ea typeface="ＭＳ Ｐゴシック" charset="0"/>
                <a:cs typeface="ＭＳ Ｐゴシック" charset="0"/>
              </a:rPr>
              <a:t>p.e</a:t>
            </a:r>
            <a:r>
              <a:rPr lang="en-US" sz="2000" dirty="0">
                <a:latin typeface="Lucida Grande" charset="0"/>
                <a:ea typeface="ＭＳ Ｐゴシック" charset="0"/>
                <a:cs typeface="ＭＳ Ｐゴシック" charset="0"/>
              </a:rPr>
              <a:t>, then</a:t>
            </a:r>
            <a:br>
              <a:rPr lang="en-US" sz="2000" dirty="0">
                <a:latin typeface="Lucida Grande" charset="0"/>
                <a:ea typeface="ＭＳ Ｐゴシック" charset="0"/>
                <a:cs typeface="ＭＳ Ｐゴシック" charset="0"/>
              </a:rPr>
            </a:br>
            <a:r>
              <a:rPr lang="en-US" sz="2000" dirty="0">
                <a:latin typeface="Lucida Grande" charset="0"/>
                <a:ea typeface="ＭＳ Ｐゴシック" charset="0"/>
                <a:cs typeface="ＭＳ Ｐゴシック" charset="0"/>
              </a:rPr>
              <a:t/>
            </a:r>
            <a:br>
              <a:rPr lang="en-US" sz="2000" dirty="0">
                <a:latin typeface="Lucida Grande" charset="0"/>
                <a:ea typeface="ＭＳ Ｐゴシック" charset="0"/>
                <a:cs typeface="ＭＳ Ｐゴシック" charset="0"/>
              </a:rPr>
            </a:br>
            <a:r>
              <a:rPr lang="en-US" sz="2000" dirty="0">
                <a:latin typeface="Lucida Grande" charset="0"/>
                <a:ea typeface="ＭＳ Ｐゴシック" charset="0"/>
                <a:cs typeface="ＭＳ Ｐゴシック" charset="0"/>
              </a:rPr>
              <a:t>u</a:t>
            </a:r>
            <a:r>
              <a:rPr lang="en-US" sz="2000" baseline="-25000" dirty="0">
                <a:latin typeface="Lucida Grande" charset="0"/>
                <a:ea typeface="ＭＳ Ｐゴシック" charset="0"/>
                <a:cs typeface="ＭＳ Ｐゴシック" charset="0"/>
              </a:rPr>
              <a:t>p</a:t>
            </a:r>
            <a:r>
              <a:rPr lang="en-US" sz="2000" dirty="0">
                <a:latin typeface="Lucida Grande" charset="0"/>
                <a:ea typeface="ＭＳ Ｐゴシック" charset="0"/>
                <a:cs typeface="ＭＳ Ｐゴシック" charset="0"/>
              </a:rPr>
              <a:t>(s) = R(s) + ∑</a:t>
            </a:r>
            <a:r>
              <a:rPr lang="en-US" sz="2000" baseline="-25000" dirty="0">
                <a:latin typeface="Lucida Grande" charset="0"/>
                <a:ea typeface="ＭＳ Ｐゴシック" charset="0"/>
                <a:cs typeface="ＭＳ Ｐゴシック" charset="0"/>
              </a:rPr>
              <a:t>s’</a:t>
            </a:r>
            <a:r>
              <a:rPr lang="en-US" altLang="ja-JP" sz="2000" dirty="0">
                <a:latin typeface="Lucida Grande" charset="0"/>
                <a:ea typeface="ＭＳ Ｐゴシック" charset="0"/>
                <a:cs typeface="ＭＳ Ｐゴシック" charset="0"/>
              </a:rPr>
              <a:t> P(s</a:t>
            </a:r>
            <a:r>
              <a:rPr lang="en-US" sz="2000" dirty="0">
                <a:latin typeface="Lucida Grande" charset="0"/>
                <a:ea typeface="ＭＳ Ｐゴシック" charset="0"/>
                <a:cs typeface="ＭＳ Ｐゴシック" charset="0"/>
              </a:rPr>
              <a:t>’</a:t>
            </a:r>
            <a:r>
              <a:rPr lang="en-US" altLang="ja-JP" sz="2000" dirty="0">
                <a:latin typeface="Lucida Grande" charset="0"/>
                <a:ea typeface="ＭＳ Ｐゴシック" charset="0"/>
                <a:cs typeface="ＭＳ Ｐゴシック" charset="0"/>
              </a:rPr>
              <a:t>| </a:t>
            </a:r>
            <a:r>
              <a:rPr lang="en-US" altLang="ja-JP" sz="2000" dirty="0" err="1">
                <a:latin typeface="Lucida Grande" charset="0"/>
                <a:ea typeface="ＭＳ Ｐゴシック" charset="0"/>
                <a:cs typeface="ＭＳ Ｐゴシック" charset="0"/>
              </a:rPr>
              <a:t>s,a</a:t>
            </a:r>
            <a:r>
              <a:rPr lang="en-US" altLang="ja-JP" sz="2000" dirty="0">
                <a:latin typeface="Lucida Grande" charset="0"/>
                <a:ea typeface="ＭＳ Ｐゴシック" charset="0"/>
                <a:cs typeface="ＭＳ Ｐゴシック" charset="0"/>
              </a:rPr>
              <a:t>) ∑</a:t>
            </a:r>
            <a:r>
              <a:rPr lang="en-US" altLang="ja-JP" sz="2000" baseline="-25000" dirty="0">
                <a:latin typeface="Lucida Grande" charset="0"/>
                <a:ea typeface="ＭＳ Ｐゴシック" charset="0"/>
                <a:cs typeface="ＭＳ Ｐゴシック" charset="0"/>
              </a:rPr>
              <a:t>e</a:t>
            </a:r>
            <a:r>
              <a:rPr lang="en-US" altLang="ja-JP" sz="2000" dirty="0">
                <a:latin typeface="Lucida Grande" charset="0"/>
                <a:ea typeface="ＭＳ Ｐゴシック" charset="0"/>
                <a:cs typeface="ＭＳ Ｐゴシック" charset="0"/>
              </a:rPr>
              <a:t> P(</a:t>
            </a:r>
            <a:r>
              <a:rPr lang="en-US" altLang="ja-JP" sz="2000" dirty="0" err="1">
                <a:latin typeface="Lucida Grande" charset="0"/>
                <a:ea typeface="ＭＳ Ｐゴシック" charset="0"/>
                <a:cs typeface="ＭＳ Ｐゴシック" charset="0"/>
              </a:rPr>
              <a:t>e|s</a:t>
            </a:r>
            <a:r>
              <a:rPr lang="en-US" sz="2000" dirty="0">
                <a:latin typeface="Lucida Grande" charset="0"/>
                <a:ea typeface="ＭＳ Ｐゴシック" charset="0"/>
                <a:cs typeface="ＭＳ Ｐゴシック" charset="0"/>
              </a:rPr>
              <a:t>’</a:t>
            </a:r>
            <a:r>
              <a:rPr lang="en-US" altLang="ja-JP" sz="2000" dirty="0">
                <a:latin typeface="Lucida Grande" charset="0"/>
                <a:ea typeface="ＭＳ Ｐゴシック" charset="0"/>
                <a:cs typeface="ＭＳ Ｐゴシック" charset="0"/>
              </a:rPr>
              <a:t>) </a:t>
            </a:r>
            <a:r>
              <a:rPr lang="en-US" altLang="ja-JP" sz="2000" dirty="0" err="1">
                <a:latin typeface="Lucida Grande" charset="0"/>
                <a:ea typeface="ＭＳ Ｐゴシック" charset="0"/>
                <a:cs typeface="ＭＳ Ｐゴシック" charset="0"/>
              </a:rPr>
              <a:t>u</a:t>
            </a:r>
            <a:r>
              <a:rPr lang="en-US" altLang="ja-JP" sz="2000" baseline="-25000" dirty="0" err="1">
                <a:latin typeface="Lucida Grande" charset="0"/>
                <a:ea typeface="ＭＳ Ｐゴシック" charset="0"/>
                <a:cs typeface="ＭＳ Ｐゴシック" charset="0"/>
              </a:rPr>
              <a:t>p.e</a:t>
            </a:r>
            <a:r>
              <a:rPr lang="en-US" altLang="ja-JP" sz="2000" dirty="0">
                <a:latin typeface="Lucida Grande" charset="0"/>
                <a:ea typeface="ＭＳ Ｐゴシック" charset="0"/>
                <a:cs typeface="ＭＳ Ｐゴシック" charset="0"/>
              </a:rPr>
              <a:t>(s</a:t>
            </a:r>
            <a:r>
              <a:rPr lang="en-US" sz="2000" dirty="0">
                <a:latin typeface="Lucida Grande" charset="0"/>
                <a:ea typeface="ＭＳ Ｐゴシック" charset="0"/>
                <a:cs typeface="ＭＳ Ｐゴシック" charset="0"/>
              </a:rPr>
              <a:t>’</a:t>
            </a:r>
            <a:r>
              <a:rPr lang="en-US" altLang="ja-JP" sz="2000" dirty="0">
                <a:latin typeface="Lucida Grande" charset="0"/>
                <a:ea typeface="ＭＳ Ｐゴシック" charset="0"/>
                <a:cs typeface="ＭＳ Ｐゴシック" charset="0"/>
              </a:rPr>
              <a:t>)</a:t>
            </a:r>
            <a:br>
              <a:rPr lang="en-US" altLang="ja-JP" sz="2000" dirty="0">
                <a:latin typeface="Lucida Grande" charset="0"/>
                <a:ea typeface="ＭＳ Ｐゴシック" charset="0"/>
                <a:cs typeface="ＭＳ Ｐゴシック" charset="0"/>
              </a:rPr>
            </a:br>
            <a:r>
              <a:rPr lang="en-US" altLang="ja-JP" sz="2000" dirty="0">
                <a:latin typeface="Lucida Grande" charset="0"/>
                <a:ea typeface="ＭＳ Ｐゴシック" charset="0"/>
                <a:cs typeface="ＭＳ Ｐゴシック" charset="0"/>
              </a:rPr>
              <a:t/>
            </a:r>
            <a:br>
              <a:rPr lang="en-US" altLang="ja-JP" sz="2000" dirty="0">
                <a:latin typeface="Lucida Grande" charset="0"/>
                <a:ea typeface="ＭＳ Ｐゴシック" charset="0"/>
                <a:cs typeface="ＭＳ Ｐゴシック" charset="0"/>
              </a:rPr>
            </a:br>
            <a:endParaRPr lang="en-US" altLang="ja-JP" sz="2000" dirty="0">
              <a:latin typeface="Lucida Grande" charset="0"/>
              <a:ea typeface="ＭＳ Ｐゴシック" charset="0"/>
              <a:cs typeface="ＭＳ Ｐゴシック" charset="0"/>
            </a:endParaRPr>
          </a:p>
          <a:p>
            <a:r>
              <a:rPr lang="en-US" sz="2000">
                <a:latin typeface="Lucida Grande" charset="0"/>
                <a:ea typeface="ＭＳ Ｐゴシック" charset="0"/>
                <a:cs typeface="ＭＳ Ｐゴシック" charset="0"/>
              </a:rPr>
              <a:t>This </a:t>
            </a:r>
            <a:r>
              <a:rPr lang="en-US" sz="2000" smtClean="0">
                <a:latin typeface="Lucida Grande" charset="0"/>
                <a:ea typeface="ＭＳ Ｐゴシック" charset="0"/>
                <a:cs typeface="ＭＳ Ｐゴシック" charset="0"/>
              </a:rPr>
              <a:t>gives </a:t>
            </a:r>
            <a:r>
              <a:rPr lang="en-US" sz="2000">
                <a:latin typeface="Lucida Grande" charset="0"/>
                <a:ea typeface="ＭＳ Ｐゴシック" charset="0"/>
                <a:cs typeface="ＭＳ Ｐゴシック" charset="0"/>
              </a:rPr>
              <a:t>us a value iteration algorithm</a:t>
            </a:r>
          </a:p>
          <a:p>
            <a:r>
              <a:rPr lang="en-US" sz="2000" dirty="0">
                <a:latin typeface="Lucida Grande" charset="0"/>
                <a:ea typeface="ＭＳ Ｐゴシック" charset="0"/>
                <a:cs typeface="ＭＳ Ｐゴシック" charset="0"/>
              </a:rPr>
              <a:t>The elimination of dominated plans is essential for reducing doubly exponential growth: the number of </a:t>
            </a:r>
            <a:r>
              <a:rPr lang="en-US" sz="2000" dirty="0" err="1">
                <a:latin typeface="Lucida Grande" charset="0"/>
                <a:ea typeface="ＭＳ Ｐゴシック" charset="0"/>
                <a:cs typeface="ＭＳ Ｐゴシック" charset="0"/>
              </a:rPr>
              <a:t>undominated</a:t>
            </a:r>
            <a:r>
              <a:rPr lang="en-US" sz="2000" dirty="0">
                <a:latin typeface="Lucida Grande" charset="0"/>
                <a:ea typeface="ＭＳ Ｐゴシック" charset="0"/>
                <a:cs typeface="ＭＳ Ｐゴシック" charset="0"/>
              </a:rPr>
              <a:t> plans with d=8 is just 144, otherwise 2</a:t>
            </a:r>
            <a:r>
              <a:rPr lang="en-US" sz="2000" baseline="30000" dirty="0">
                <a:latin typeface="Lucida Grande" charset="0"/>
                <a:ea typeface="ＭＳ Ｐゴシック" charset="0"/>
                <a:cs typeface="ＭＳ Ｐゴシック" charset="0"/>
              </a:rPr>
              <a:t>255</a:t>
            </a:r>
            <a:r>
              <a:rPr lang="en-US" sz="2000" dirty="0">
                <a:latin typeface="Lucida Grande" charset="0"/>
                <a:ea typeface="ＭＳ Ｐゴシック" charset="0"/>
                <a:cs typeface="ＭＳ Ｐゴシック" charset="0"/>
              </a:rPr>
              <a:t>  (|A| </a:t>
            </a:r>
            <a:r>
              <a:rPr lang="en-US" sz="2000" baseline="30000" dirty="0">
                <a:latin typeface="Lucida Grande" charset="0"/>
                <a:ea typeface="ＭＳ Ｐゴシック" charset="0"/>
                <a:cs typeface="ＭＳ Ｐゴシック" charset="0"/>
              </a:rPr>
              <a:t>O(|E|</a:t>
            </a:r>
            <a:r>
              <a:rPr lang="en-US" sz="2000" baseline="54000" dirty="0">
                <a:latin typeface="Lucida Grande" charset="0"/>
                <a:ea typeface="ＭＳ Ｐゴシック" charset="0"/>
                <a:cs typeface="ＭＳ Ｐゴシック" charset="0"/>
              </a:rPr>
              <a:t>d</a:t>
            </a:r>
            <a:r>
              <a:rPr lang="en-US" sz="2000" baseline="30000" dirty="0">
                <a:latin typeface="Lucida Grande" charset="0"/>
                <a:ea typeface="ＭＳ Ｐゴシック" charset="0"/>
                <a:cs typeface="ＭＳ Ｐゴシック" charset="0"/>
              </a:rPr>
              <a:t>-1)</a:t>
            </a:r>
            <a:r>
              <a:rPr lang="en-US" sz="2000" dirty="0">
                <a:latin typeface="Lucida Grande" charset="0"/>
                <a:ea typeface="ＭＳ Ｐゴシック" charset="0"/>
                <a:cs typeface="ＭＳ Ｐゴシック" charset="0"/>
              </a:rPr>
              <a:t>)</a:t>
            </a:r>
          </a:p>
          <a:p>
            <a:r>
              <a:rPr lang="en-US" sz="2000" dirty="0">
                <a:latin typeface="Lucida Grande" charset="0"/>
                <a:ea typeface="ＭＳ Ｐゴシック" charset="0"/>
                <a:cs typeface="ＭＳ Ｐゴシック" charset="0"/>
              </a:rPr>
              <a:t>For large POMDPs this approach is highly inefficient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en-US" altLang="zh-CN">
                <a:latin typeface="Lucida Grande" charset="0"/>
                <a:ea typeface="ＭＳ Ｐゴシック" charset="0"/>
                <a:cs typeface="ＭＳ Ｐゴシック" charset="0"/>
              </a:rPr>
              <a:t>Solutions for POMDP</a:t>
            </a:r>
          </a:p>
        </p:txBody>
      </p:sp>
      <p:sp>
        <p:nvSpPr>
          <p:cNvPr id="122882" name="Rectangle 3"/>
          <p:cNvSpPr>
            <a:spLocks noGrp="1" noChangeArrowheads="1"/>
          </p:cNvSpPr>
          <p:nvPr>
            <p:ph type="body" idx="1"/>
          </p:nvPr>
        </p:nvSpPr>
        <p:spPr>
          <a:xfrm>
            <a:off x="300038" y="2097088"/>
            <a:ext cx="8077200" cy="4191000"/>
          </a:xfrm>
        </p:spPr>
        <p:txBody>
          <a:bodyPr/>
          <a:lstStyle/>
          <a:p>
            <a:pPr eaLnBrk="1" hangingPunct="1"/>
            <a:r>
              <a:rPr lang="en-US" altLang="zh-CN" sz="2000">
                <a:latin typeface="Lucida Grande" charset="0"/>
                <a:ea typeface="ＭＳ Ｐゴシック" charset="0"/>
                <a:cs typeface="ＭＳ Ｐゴシック" charset="0"/>
              </a:rPr>
              <a:t>Belief MDP has reduced POMDP to MDP, the MDP obtained has a multidimensional continuous state space. </a:t>
            </a:r>
          </a:p>
          <a:p>
            <a:pPr eaLnBrk="1" hangingPunct="1"/>
            <a:r>
              <a:rPr lang="en-US" altLang="zh-CN" sz="2000">
                <a:latin typeface="Lucida Grande" charset="0"/>
                <a:ea typeface="ＭＳ Ｐゴシック" charset="0"/>
                <a:cs typeface="ＭＳ Ｐゴシック" charset="0"/>
              </a:rPr>
              <a:t>Methods based on </a:t>
            </a:r>
            <a:r>
              <a:rPr lang="en-US" altLang="zh-CN" sz="2000" i="1">
                <a:latin typeface="Lucida Grande" charset="0"/>
                <a:ea typeface="ＭＳ Ｐゴシック" charset="0"/>
                <a:cs typeface="ＭＳ Ｐゴシック" charset="0"/>
              </a:rPr>
              <a:t>value</a:t>
            </a:r>
            <a:r>
              <a:rPr lang="en-US" altLang="zh-CN" sz="2000">
                <a:latin typeface="Lucida Grande" charset="0"/>
                <a:ea typeface="ＭＳ Ｐゴシック" charset="0"/>
                <a:cs typeface="ＭＳ Ｐゴシック" charset="0"/>
              </a:rPr>
              <a:t> and </a:t>
            </a:r>
            <a:r>
              <a:rPr lang="en-US" altLang="zh-CN" sz="2000" i="1">
                <a:latin typeface="Lucida Grande" charset="0"/>
                <a:ea typeface="ＭＳ Ｐゴシック" charset="0"/>
                <a:cs typeface="ＭＳ Ｐゴシック" charset="0"/>
              </a:rPr>
              <a:t>policy</a:t>
            </a:r>
            <a:r>
              <a:rPr lang="en-US" altLang="zh-CN" sz="2000">
                <a:latin typeface="Lucida Grande" charset="0"/>
                <a:ea typeface="ＭＳ Ｐゴシック" charset="0"/>
                <a:cs typeface="ＭＳ Ｐゴシック" charset="0"/>
              </a:rPr>
              <a:t> </a:t>
            </a:r>
            <a:r>
              <a:rPr lang="en-US" altLang="zh-CN" sz="2000" i="1">
                <a:latin typeface="Lucida Grande" charset="0"/>
                <a:ea typeface="ＭＳ Ｐゴシック" charset="0"/>
                <a:cs typeface="ＭＳ Ｐゴシック" charset="0"/>
              </a:rPr>
              <a:t>iteration</a:t>
            </a:r>
            <a:r>
              <a:rPr lang="en-US" altLang="zh-CN" sz="2000">
                <a:latin typeface="Lucida Grande" charset="0"/>
                <a:ea typeface="ＭＳ Ｐゴシック" charset="0"/>
                <a:cs typeface="ＭＳ Ｐゴシック" charset="0"/>
              </a:rPr>
              <a:t>:</a:t>
            </a:r>
          </a:p>
          <a:p>
            <a:pPr eaLnBrk="1" hangingPunct="1">
              <a:buFont typeface="Times" charset="0"/>
              <a:buNone/>
            </a:pPr>
            <a:r>
              <a:rPr lang="en-US" altLang="zh-CN" sz="2000">
                <a:latin typeface="Lucida Grande" charset="0"/>
                <a:ea typeface="ＭＳ Ｐゴシック" charset="0"/>
                <a:cs typeface="ＭＳ Ｐゴシック" charset="0"/>
              </a:rPr>
              <a:t>    A policy        can be represented as a set of </a:t>
            </a:r>
            <a:r>
              <a:rPr lang="en-US" altLang="zh-CN" sz="2000" i="1">
                <a:latin typeface="Lucida Grande" charset="0"/>
                <a:ea typeface="ＭＳ Ｐゴシック" charset="0"/>
                <a:cs typeface="ＭＳ Ｐゴシック" charset="0"/>
              </a:rPr>
              <a:t>regions </a:t>
            </a:r>
            <a:r>
              <a:rPr lang="en-US" altLang="zh-CN" sz="2000">
                <a:latin typeface="Lucida Grande" charset="0"/>
                <a:ea typeface="ＭＳ Ｐゴシック" charset="0"/>
                <a:cs typeface="ＭＳ Ｐゴシック" charset="0"/>
              </a:rPr>
              <a:t>of belief state space, each of which is associated with a particular optimal action. The value function associates a distinct </a:t>
            </a:r>
            <a:r>
              <a:rPr lang="en-US" altLang="zh-CN" sz="2000" i="1">
                <a:latin typeface="Lucida Grande" charset="0"/>
                <a:ea typeface="ＭＳ Ｐゴシック" charset="0"/>
                <a:cs typeface="ＭＳ Ｐゴシック" charset="0"/>
              </a:rPr>
              <a:t>linear </a:t>
            </a:r>
            <a:r>
              <a:rPr lang="en-US" altLang="zh-CN" sz="2000">
                <a:latin typeface="Lucida Grande" charset="0"/>
                <a:ea typeface="ＭＳ Ｐゴシック" charset="0"/>
                <a:cs typeface="ＭＳ Ｐゴシック" charset="0"/>
              </a:rPr>
              <a:t>function of </a:t>
            </a:r>
            <a:r>
              <a:rPr lang="en-US" altLang="zh-CN" sz="2000" i="1">
                <a:latin typeface="Lucida Grande" charset="0"/>
                <a:ea typeface="ＭＳ Ｐゴシック" charset="0"/>
                <a:cs typeface="ＭＳ Ｐゴシック" charset="0"/>
              </a:rPr>
              <a:t>b</a:t>
            </a:r>
            <a:r>
              <a:rPr lang="en-US" altLang="zh-CN" sz="2000">
                <a:latin typeface="Lucida Grande" charset="0"/>
                <a:ea typeface="ＭＳ Ｐゴシック" charset="0"/>
                <a:cs typeface="ＭＳ Ｐゴシック" charset="0"/>
              </a:rPr>
              <a:t> with each region. Each value or policy iteration step refines the boundaries of the regions and may introduce new regions.</a:t>
            </a:r>
          </a:p>
        </p:txBody>
      </p:sp>
      <p:graphicFrame>
        <p:nvGraphicFramePr>
          <p:cNvPr id="122883" name="Object 2"/>
          <p:cNvGraphicFramePr>
            <a:graphicFrameLocks noChangeAspect="1"/>
          </p:cNvGraphicFramePr>
          <p:nvPr/>
        </p:nvGraphicFramePr>
        <p:xfrm>
          <a:off x="1763713" y="3213100"/>
          <a:ext cx="503237" cy="320675"/>
        </p:xfrm>
        <a:graphic>
          <a:graphicData uri="http://schemas.openxmlformats.org/presentationml/2006/ole">
            <mc:AlternateContent xmlns:mc="http://schemas.openxmlformats.org/markup-compatibility/2006">
              <mc:Choice xmlns:v="urn:schemas-microsoft-com:vml" Requires="v">
                <p:oleObj spid="_x0000_s122945" name="Formel" r:id="rId4" imgW="317500" imgH="203200" progId="Equation.3">
                  <p:embed/>
                </p:oleObj>
              </mc:Choice>
              <mc:Fallback>
                <p:oleObj name="Formel" r:id="rId4" imgW="317500" imgH="203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3213100"/>
                        <a:ext cx="503237" cy="320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122884" name="Picture 5" descr="pwlc-parti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738688"/>
            <a:ext cx="2667000" cy="1966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152400" y="304800"/>
            <a:ext cx="8915400" cy="592138"/>
          </a:xfrm>
        </p:spPr>
        <p:txBody>
          <a:bodyPr/>
          <a:lstStyle/>
          <a:p>
            <a:pPr eaLnBrk="1" hangingPunct="1"/>
            <a:r>
              <a:rPr lang="en-US" altLang="zh-CN" sz="4000">
                <a:latin typeface="Lucida Grande" charset="0"/>
                <a:ea typeface="ＭＳ Ｐゴシック" charset="0"/>
                <a:cs typeface="ＭＳ Ｐゴシック" charset="0"/>
              </a:rPr>
              <a:t>Agent Design: Decision Theory</a:t>
            </a:r>
          </a:p>
        </p:txBody>
      </p:sp>
      <p:sp>
        <p:nvSpPr>
          <p:cNvPr id="124930" name="Rectangle 3"/>
          <p:cNvSpPr>
            <a:spLocks noGrp="1" noChangeArrowheads="1"/>
          </p:cNvSpPr>
          <p:nvPr>
            <p:ph type="body" idx="1"/>
          </p:nvPr>
        </p:nvSpPr>
        <p:spPr>
          <a:xfrm>
            <a:off x="323850" y="1981200"/>
            <a:ext cx="8362950" cy="3281363"/>
          </a:xfrm>
        </p:spPr>
        <p:txBody>
          <a:bodyPr/>
          <a:lstStyle/>
          <a:p>
            <a:pPr eaLnBrk="1" hangingPunct="1">
              <a:buFont typeface="Times" charset="0"/>
              <a:buNone/>
            </a:pPr>
            <a:r>
              <a:rPr lang="zh-CN" altLang="en-US" sz="2800">
                <a:latin typeface="Lucida Grande" charset="0"/>
                <a:ea typeface="ＭＳ Ｐゴシック" charset="0"/>
                <a:cs typeface="SimSun" charset="0"/>
              </a:rPr>
              <a:t>      </a:t>
            </a:r>
            <a:r>
              <a:rPr lang="en-US" altLang="zh-CN" sz="2800">
                <a:latin typeface="Lucida Grande" charset="0"/>
                <a:ea typeface="ＭＳ Ｐゴシック" charset="0"/>
                <a:cs typeface="ＭＳ Ｐゴシック" charset="0"/>
              </a:rPr>
              <a:t>= probability theory + utility theory</a:t>
            </a:r>
          </a:p>
          <a:p>
            <a:pPr eaLnBrk="1" hangingPunct="1">
              <a:buFont typeface="Times" charset="0"/>
              <a:buNone/>
            </a:pPr>
            <a:r>
              <a:rPr lang="en-US" altLang="zh-CN" sz="2800">
                <a:latin typeface="Lucida Grande" charset="0"/>
                <a:ea typeface="ＭＳ Ｐゴシック" charset="0"/>
                <a:cs typeface="ＭＳ Ｐゴシック" charset="0"/>
              </a:rPr>
              <a:t>   </a:t>
            </a:r>
            <a:br>
              <a:rPr lang="en-US" altLang="zh-CN" sz="2800">
                <a:latin typeface="Lucida Grande" charset="0"/>
                <a:ea typeface="ＭＳ Ｐゴシック" charset="0"/>
                <a:cs typeface="ＭＳ Ｐゴシック" charset="0"/>
              </a:rPr>
            </a:br>
            <a:r>
              <a:rPr lang="en-US" altLang="zh-CN" sz="2800">
                <a:latin typeface="Lucida Grande" charset="0"/>
                <a:ea typeface="ＭＳ Ｐゴシック" charset="0"/>
                <a:cs typeface="ＭＳ Ｐゴシック" charset="0"/>
              </a:rPr>
              <a:t>The fundamental idea of decision theory is that an agent is rational if and only if it chooses the action that yields the highest expected utility, averaged over all possible outcomes of the action.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152400" y="244475"/>
            <a:ext cx="8915400" cy="574675"/>
          </a:xfrm>
        </p:spPr>
        <p:txBody>
          <a:bodyPr/>
          <a:lstStyle/>
          <a:p>
            <a:pPr eaLnBrk="1" hangingPunct="1"/>
            <a:r>
              <a:rPr lang="en-US" altLang="zh-CN" sz="4000">
                <a:latin typeface="Lucida Grande" charset="0"/>
                <a:ea typeface="ＭＳ Ｐゴシック" charset="0"/>
                <a:cs typeface="ＭＳ Ｐゴシック" charset="0"/>
              </a:rPr>
              <a:t>A Decision-Theoretic Agent</a:t>
            </a:r>
          </a:p>
        </p:txBody>
      </p:sp>
      <p:sp>
        <p:nvSpPr>
          <p:cNvPr id="126978" name="Rectangle 3"/>
          <p:cNvSpPr>
            <a:spLocks noGrp="1" noChangeArrowheads="1"/>
          </p:cNvSpPr>
          <p:nvPr>
            <p:ph type="body" idx="1"/>
          </p:nvPr>
        </p:nvSpPr>
        <p:spPr>
          <a:xfrm>
            <a:off x="539750" y="2209800"/>
            <a:ext cx="8147050" cy="2952750"/>
          </a:xfrm>
        </p:spPr>
        <p:txBody>
          <a:bodyPr/>
          <a:lstStyle/>
          <a:p>
            <a:pPr eaLnBrk="1" hangingPunct="1">
              <a:lnSpc>
                <a:spcPct val="90000"/>
              </a:lnSpc>
              <a:buFont typeface="Times" charset="0"/>
              <a:buNone/>
            </a:pPr>
            <a:r>
              <a:rPr lang="en-US" altLang="zh-CN" sz="2000">
                <a:latin typeface="Lucida Grande" charset="0"/>
                <a:ea typeface="ＭＳ Ｐゴシック" charset="0"/>
                <a:cs typeface="ＭＳ Ｐゴシック" charset="0"/>
              </a:rPr>
              <a:t>function DECISION-THEORETIC-AGENT(</a:t>
            </a:r>
            <a:r>
              <a:rPr lang="en-US" altLang="zh-CN" sz="2000" i="1">
                <a:latin typeface="Lucida Grande" charset="0"/>
                <a:ea typeface="ＭＳ Ｐゴシック" charset="0"/>
                <a:cs typeface="ＭＳ Ｐゴシック" charset="0"/>
              </a:rPr>
              <a:t>percept</a:t>
            </a:r>
            <a:r>
              <a:rPr lang="en-US" altLang="zh-CN" sz="2000">
                <a:latin typeface="Lucida Grande" charset="0"/>
                <a:ea typeface="ＭＳ Ｐゴシック" charset="0"/>
                <a:cs typeface="ＭＳ Ｐゴシック" charset="0"/>
              </a:rPr>
              <a:t>) returns </a:t>
            </a:r>
            <a:r>
              <a:rPr lang="en-US" altLang="zh-CN" sz="2000" i="1">
                <a:latin typeface="Lucida Grande" charset="0"/>
                <a:ea typeface="ＭＳ Ｐゴシック" charset="0"/>
                <a:cs typeface="ＭＳ Ｐゴシック" charset="0"/>
              </a:rPr>
              <a:t>action</a:t>
            </a:r>
          </a:p>
          <a:p>
            <a:pPr eaLnBrk="1" hangingPunct="1">
              <a:lnSpc>
                <a:spcPct val="90000"/>
              </a:lnSpc>
              <a:buFont typeface="Times" charset="0"/>
              <a:buNone/>
            </a:pPr>
            <a:r>
              <a:rPr lang="en-US" altLang="zh-CN" sz="2000">
                <a:latin typeface="Lucida Grande" charset="0"/>
                <a:ea typeface="ＭＳ Ｐゴシック" charset="0"/>
                <a:cs typeface="ＭＳ Ｐゴシック" charset="0"/>
              </a:rPr>
              <a:t>  calculate updated </a:t>
            </a:r>
            <a:r>
              <a:rPr lang="en-US" altLang="zh-CN" sz="2000" u="sng">
                <a:latin typeface="Lucida Grande" charset="0"/>
                <a:ea typeface="ＭＳ Ｐゴシック" charset="0"/>
                <a:cs typeface="ＭＳ Ｐゴシック" charset="0"/>
              </a:rPr>
              <a:t>probabilities for current state</a:t>
            </a:r>
            <a:r>
              <a:rPr lang="en-US" altLang="zh-CN" sz="2000">
                <a:latin typeface="Lucida Grande" charset="0"/>
                <a:ea typeface="ＭＳ Ｐゴシック" charset="0"/>
                <a:cs typeface="ＭＳ Ｐゴシック" charset="0"/>
              </a:rPr>
              <a:t> based on available evidence including current percept and previous action </a:t>
            </a:r>
          </a:p>
          <a:p>
            <a:pPr eaLnBrk="1" hangingPunct="1">
              <a:lnSpc>
                <a:spcPct val="90000"/>
              </a:lnSpc>
              <a:buFont typeface="Times" charset="0"/>
              <a:buNone/>
            </a:pPr>
            <a:r>
              <a:rPr lang="en-US" altLang="zh-CN" sz="2000">
                <a:latin typeface="Lucida Grande" charset="0"/>
                <a:ea typeface="ＭＳ Ｐゴシック" charset="0"/>
                <a:cs typeface="ＭＳ Ｐゴシック" charset="0"/>
              </a:rPr>
              <a:t>  calculate outcome probabilities for actions</a:t>
            </a:r>
          </a:p>
          <a:p>
            <a:pPr eaLnBrk="1" hangingPunct="1">
              <a:lnSpc>
                <a:spcPct val="90000"/>
              </a:lnSpc>
              <a:buFont typeface="Times" charset="0"/>
              <a:buNone/>
            </a:pPr>
            <a:r>
              <a:rPr lang="en-US" altLang="zh-CN" sz="2000">
                <a:latin typeface="Lucida Grande" charset="0"/>
                <a:ea typeface="ＭＳ Ｐゴシック" charset="0"/>
                <a:cs typeface="ＭＳ Ｐゴシック" charset="0"/>
              </a:rPr>
              <a:t>     given action descriptions and probabilities of current states</a:t>
            </a:r>
          </a:p>
          <a:p>
            <a:pPr eaLnBrk="1" hangingPunct="1">
              <a:lnSpc>
                <a:spcPct val="90000"/>
              </a:lnSpc>
              <a:buFont typeface="Times" charset="0"/>
              <a:buNone/>
            </a:pPr>
            <a:r>
              <a:rPr lang="en-US" altLang="zh-CN" sz="2000">
                <a:latin typeface="Lucida Grande" charset="0"/>
                <a:ea typeface="ＭＳ Ｐゴシック" charset="0"/>
                <a:cs typeface="ＭＳ Ｐゴシック" charset="0"/>
              </a:rPr>
              <a:t>  select </a:t>
            </a:r>
            <a:r>
              <a:rPr lang="en-US" altLang="zh-CN" sz="2000" i="1">
                <a:latin typeface="Lucida Grande" charset="0"/>
                <a:ea typeface="ＭＳ Ｐゴシック" charset="0"/>
                <a:cs typeface="ＭＳ Ｐゴシック" charset="0"/>
              </a:rPr>
              <a:t>action</a:t>
            </a:r>
            <a:r>
              <a:rPr lang="en-US" altLang="zh-CN" sz="2000">
                <a:latin typeface="Lucida Grande" charset="0"/>
                <a:ea typeface="ＭＳ Ｐゴシック" charset="0"/>
                <a:cs typeface="ＭＳ Ｐゴシック" charset="0"/>
              </a:rPr>
              <a:t> with highest expected utility</a:t>
            </a:r>
          </a:p>
          <a:p>
            <a:pPr eaLnBrk="1" hangingPunct="1">
              <a:lnSpc>
                <a:spcPct val="90000"/>
              </a:lnSpc>
              <a:buFont typeface="Times" charset="0"/>
              <a:buNone/>
            </a:pPr>
            <a:r>
              <a:rPr lang="en-US" altLang="zh-CN" sz="2000">
                <a:latin typeface="Lucida Grande" charset="0"/>
                <a:ea typeface="ＭＳ Ｐゴシック" charset="0"/>
                <a:cs typeface="ＭＳ Ｐゴシック" charset="0"/>
              </a:rPr>
              <a:t>     given probabilities of outcomes and utility information</a:t>
            </a:r>
          </a:p>
          <a:p>
            <a:pPr eaLnBrk="1" hangingPunct="1">
              <a:lnSpc>
                <a:spcPct val="90000"/>
              </a:lnSpc>
              <a:buFont typeface="Times" charset="0"/>
              <a:buNone/>
            </a:pPr>
            <a:r>
              <a:rPr lang="en-US" altLang="zh-CN" sz="2000">
                <a:latin typeface="Lucida Grande" charset="0"/>
                <a:ea typeface="ＭＳ Ｐゴシック" charset="0"/>
                <a:cs typeface="ＭＳ Ｐゴシック" charset="0"/>
              </a:rPr>
              <a:t>  return </a:t>
            </a:r>
            <a:r>
              <a:rPr lang="en-US" altLang="zh-CN" sz="2000" i="1">
                <a:latin typeface="Lucida Grande" charset="0"/>
                <a:ea typeface="ＭＳ Ｐゴシック" charset="0"/>
                <a:cs typeface="ＭＳ Ｐゴシック" charset="0"/>
              </a:rPr>
              <a:t>action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Oval 2"/>
          <p:cNvSpPr>
            <a:spLocks noChangeArrowheads="1"/>
          </p:cNvSpPr>
          <p:nvPr/>
        </p:nvSpPr>
        <p:spPr bwMode="auto">
          <a:xfrm>
            <a:off x="1476375" y="4168775"/>
            <a:ext cx="1150938" cy="504825"/>
          </a:xfrm>
          <a:prstGeom prst="ellipse">
            <a:avLst/>
          </a:prstGeom>
          <a:solidFill>
            <a:schemeClr val="hlink"/>
          </a:solidFill>
          <a:ln w="9525">
            <a:solidFill>
              <a:schemeClr val="tx1"/>
            </a:solidFill>
            <a:round/>
            <a:headEnd/>
            <a:tailEnd/>
          </a:ln>
        </p:spPr>
        <p:txBody>
          <a:bodyPr wrap="none" anchor="ctr"/>
          <a:lstStyle/>
          <a:p>
            <a:pPr algn="ctr" eaLnBrk="1" hangingPunct="1"/>
            <a:r>
              <a:rPr lang="en-US" altLang="zh-CN" sz="1800" i="0">
                <a:cs typeface="SimSun" charset="0"/>
              </a:rPr>
              <a:t>Sense.t</a:t>
            </a:r>
          </a:p>
        </p:txBody>
      </p:sp>
      <p:sp>
        <p:nvSpPr>
          <p:cNvPr id="129026" name="Oval 3"/>
          <p:cNvSpPr>
            <a:spLocks noChangeArrowheads="1"/>
          </p:cNvSpPr>
          <p:nvPr/>
        </p:nvSpPr>
        <p:spPr bwMode="auto">
          <a:xfrm>
            <a:off x="828675" y="2008188"/>
            <a:ext cx="1008063" cy="431800"/>
          </a:xfrm>
          <a:prstGeom prst="ellipse">
            <a:avLst/>
          </a:prstGeom>
          <a:solidFill>
            <a:schemeClr val="hlink"/>
          </a:solidFill>
          <a:ln w="9525">
            <a:solidFill>
              <a:schemeClr val="tx1"/>
            </a:solidFill>
            <a:round/>
            <a:headEnd/>
            <a:tailEnd/>
          </a:ln>
        </p:spPr>
        <p:txBody>
          <a:bodyPr wrap="none" anchor="ctr"/>
          <a:lstStyle/>
          <a:p>
            <a:pPr algn="ctr" eaLnBrk="1" hangingPunct="1"/>
            <a:r>
              <a:rPr lang="en-US" altLang="zh-CN" sz="1800" i="0">
                <a:cs typeface="SimSun" charset="0"/>
              </a:rPr>
              <a:t>D.t-1</a:t>
            </a:r>
          </a:p>
        </p:txBody>
      </p:sp>
      <p:sp>
        <p:nvSpPr>
          <p:cNvPr id="129027" name="Oval 4"/>
          <p:cNvSpPr>
            <a:spLocks noChangeArrowheads="1"/>
          </p:cNvSpPr>
          <p:nvPr/>
        </p:nvSpPr>
        <p:spPr bwMode="auto">
          <a:xfrm>
            <a:off x="1476375" y="3160713"/>
            <a:ext cx="1152525"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r>
              <a:rPr lang="en-US" altLang="zh-CN" sz="1800" i="0">
                <a:cs typeface="SimSun" charset="0"/>
              </a:rPr>
              <a:t>State.t</a:t>
            </a:r>
          </a:p>
        </p:txBody>
      </p:sp>
      <p:cxnSp>
        <p:nvCxnSpPr>
          <p:cNvPr id="129028" name="AutoShape 5"/>
          <p:cNvCxnSpPr>
            <a:cxnSpLocks noChangeShapeType="1"/>
            <a:stCxn id="129027" idx="4"/>
            <a:endCxn id="129025" idx="0"/>
          </p:cNvCxnSpPr>
          <p:nvPr/>
        </p:nvCxnSpPr>
        <p:spPr bwMode="auto">
          <a:xfrm>
            <a:off x="2052638" y="3736975"/>
            <a:ext cx="0" cy="431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29029" name="AutoShape 6"/>
          <p:cNvCxnSpPr>
            <a:cxnSpLocks noChangeShapeType="1"/>
            <a:stCxn id="129026" idx="4"/>
            <a:endCxn id="129027" idx="1"/>
          </p:cNvCxnSpPr>
          <p:nvPr/>
        </p:nvCxnSpPr>
        <p:spPr bwMode="auto">
          <a:xfrm>
            <a:off x="1333500" y="2439988"/>
            <a:ext cx="311150" cy="804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29030" name="Oval 7"/>
          <p:cNvSpPr>
            <a:spLocks noChangeArrowheads="1"/>
          </p:cNvSpPr>
          <p:nvPr/>
        </p:nvSpPr>
        <p:spPr bwMode="auto">
          <a:xfrm>
            <a:off x="2987675" y="4168775"/>
            <a:ext cx="1150938" cy="503238"/>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r>
              <a:rPr lang="en-US" altLang="zh-CN" sz="1800" i="0">
                <a:cs typeface="SimSun" charset="0"/>
              </a:rPr>
              <a:t>Sense.t+1</a:t>
            </a:r>
          </a:p>
        </p:txBody>
      </p:sp>
      <p:sp>
        <p:nvSpPr>
          <p:cNvPr id="129031" name="Oval 8"/>
          <p:cNvSpPr>
            <a:spLocks noChangeArrowheads="1"/>
          </p:cNvSpPr>
          <p:nvPr/>
        </p:nvSpPr>
        <p:spPr bwMode="auto">
          <a:xfrm>
            <a:off x="2987675" y="3160713"/>
            <a:ext cx="1152525"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r>
              <a:rPr lang="en-US" altLang="zh-CN" sz="1800" i="0">
                <a:cs typeface="SimSun" charset="0"/>
              </a:rPr>
              <a:t>State.t+1</a:t>
            </a:r>
          </a:p>
        </p:txBody>
      </p:sp>
      <p:cxnSp>
        <p:nvCxnSpPr>
          <p:cNvPr id="129032" name="AutoShape 9"/>
          <p:cNvCxnSpPr>
            <a:cxnSpLocks noChangeShapeType="1"/>
            <a:stCxn id="129031" idx="4"/>
            <a:endCxn id="129030" idx="0"/>
          </p:cNvCxnSpPr>
          <p:nvPr/>
        </p:nvCxnSpPr>
        <p:spPr bwMode="auto">
          <a:xfrm>
            <a:off x="3563938" y="3736975"/>
            <a:ext cx="0" cy="431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29033" name="AutoShape 10"/>
          <p:cNvCxnSpPr>
            <a:cxnSpLocks noChangeShapeType="1"/>
            <a:stCxn id="129027" idx="6"/>
            <a:endCxn id="129031" idx="2"/>
          </p:cNvCxnSpPr>
          <p:nvPr/>
        </p:nvCxnSpPr>
        <p:spPr bwMode="auto">
          <a:xfrm>
            <a:off x="2628900" y="3449638"/>
            <a:ext cx="3587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29034" name="Rectangle 11"/>
          <p:cNvSpPr>
            <a:spLocks noChangeArrowheads="1"/>
          </p:cNvSpPr>
          <p:nvPr/>
        </p:nvSpPr>
        <p:spPr bwMode="auto">
          <a:xfrm>
            <a:off x="2628900" y="2008188"/>
            <a:ext cx="574675" cy="431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r>
              <a:rPr lang="en-US" altLang="zh-CN" sz="1800" i="0">
                <a:cs typeface="SimSun" charset="0"/>
              </a:rPr>
              <a:t>D.t</a:t>
            </a:r>
          </a:p>
        </p:txBody>
      </p:sp>
      <p:cxnSp>
        <p:nvCxnSpPr>
          <p:cNvPr id="129035" name="AutoShape 12"/>
          <p:cNvCxnSpPr>
            <a:cxnSpLocks noChangeShapeType="1"/>
            <a:stCxn id="129034" idx="2"/>
            <a:endCxn id="129031" idx="1"/>
          </p:cNvCxnSpPr>
          <p:nvPr/>
        </p:nvCxnSpPr>
        <p:spPr bwMode="auto">
          <a:xfrm>
            <a:off x="2916238" y="2439988"/>
            <a:ext cx="239712" cy="804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29036" name="Oval 13"/>
          <p:cNvSpPr>
            <a:spLocks noChangeArrowheads="1"/>
          </p:cNvSpPr>
          <p:nvPr/>
        </p:nvSpPr>
        <p:spPr bwMode="auto">
          <a:xfrm>
            <a:off x="4498975" y="4168775"/>
            <a:ext cx="1150938" cy="503238"/>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r>
              <a:rPr lang="en-US" altLang="zh-CN" sz="1800" i="0">
                <a:cs typeface="SimSun" charset="0"/>
              </a:rPr>
              <a:t>Sense.t+2</a:t>
            </a:r>
          </a:p>
        </p:txBody>
      </p:sp>
      <p:sp>
        <p:nvSpPr>
          <p:cNvPr id="129037" name="Oval 14"/>
          <p:cNvSpPr>
            <a:spLocks noChangeArrowheads="1"/>
          </p:cNvSpPr>
          <p:nvPr/>
        </p:nvSpPr>
        <p:spPr bwMode="auto">
          <a:xfrm>
            <a:off x="4498975" y="3160713"/>
            <a:ext cx="1152525"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r>
              <a:rPr lang="en-US" altLang="zh-CN" sz="1800" i="0">
                <a:cs typeface="SimSun" charset="0"/>
              </a:rPr>
              <a:t>State.t+2</a:t>
            </a:r>
          </a:p>
        </p:txBody>
      </p:sp>
      <p:cxnSp>
        <p:nvCxnSpPr>
          <p:cNvPr id="129038" name="AutoShape 15"/>
          <p:cNvCxnSpPr>
            <a:cxnSpLocks noChangeShapeType="1"/>
            <a:stCxn id="129037" idx="4"/>
            <a:endCxn id="129036" idx="0"/>
          </p:cNvCxnSpPr>
          <p:nvPr/>
        </p:nvCxnSpPr>
        <p:spPr bwMode="auto">
          <a:xfrm>
            <a:off x="5075238" y="3736975"/>
            <a:ext cx="0" cy="431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29039" name="AutoShape 16"/>
          <p:cNvCxnSpPr>
            <a:cxnSpLocks noChangeShapeType="1"/>
            <a:endCxn id="129037" idx="2"/>
          </p:cNvCxnSpPr>
          <p:nvPr/>
        </p:nvCxnSpPr>
        <p:spPr bwMode="auto">
          <a:xfrm>
            <a:off x="4140200" y="3449638"/>
            <a:ext cx="3587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29040" name="Rectangle 17"/>
          <p:cNvSpPr>
            <a:spLocks noChangeArrowheads="1"/>
          </p:cNvSpPr>
          <p:nvPr/>
        </p:nvSpPr>
        <p:spPr bwMode="auto">
          <a:xfrm>
            <a:off x="4140200" y="2008188"/>
            <a:ext cx="574675" cy="431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r>
              <a:rPr lang="en-US" altLang="zh-CN" sz="1800" i="0">
                <a:cs typeface="SimSun" charset="0"/>
              </a:rPr>
              <a:t>D.t+1</a:t>
            </a:r>
          </a:p>
        </p:txBody>
      </p:sp>
      <p:cxnSp>
        <p:nvCxnSpPr>
          <p:cNvPr id="129041" name="AutoShape 18"/>
          <p:cNvCxnSpPr>
            <a:cxnSpLocks noChangeShapeType="1"/>
            <a:stCxn id="129040" idx="2"/>
            <a:endCxn id="129037" idx="1"/>
          </p:cNvCxnSpPr>
          <p:nvPr/>
        </p:nvCxnSpPr>
        <p:spPr bwMode="auto">
          <a:xfrm>
            <a:off x="4427538" y="2439988"/>
            <a:ext cx="239712" cy="804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29042" name="Oval 19"/>
          <p:cNvSpPr>
            <a:spLocks noChangeArrowheads="1"/>
          </p:cNvSpPr>
          <p:nvPr/>
        </p:nvSpPr>
        <p:spPr bwMode="auto">
          <a:xfrm>
            <a:off x="6011863" y="4168775"/>
            <a:ext cx="1150937" cy="503238"/>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r>
              <a:rPr lang="en-US" altLang="zh-CN" sz="1800" i="0">
                <a:cs typeface="SimSun" charset="0"/>
              </a:rPr>
              <a:t>Sense.t+3</a:t>
            </a:r>
          </a:p>
        </p:txBody>
      </p:sp>
      <p:sp>
        <p:nvSpPr>
          <p:cNvPr id="129043" name="Oval 20"/>
          <p:cNvSpPr>
            <a:spLocks noChangeArrowheads="1"/>
          </p:cNvSpPr>
          <p:nvPr/>
        </p:nvSpPr>
        <p:spPr bwMode="auto">
          <a:xfrm>
            <a:off x="6011863" y="3160713"/>
            <a:ext cx="1152525"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r>
              <a:rPr lang="en-US" altLang="zh-CN" sz="1800" i="0">
                <a:cs typeface="SimSun" charset="0"/>
              </a:rPr>
              <a:t>State.t+3</a:t>
            </a:r>
          </a:p>
        </p:txBody>
      </p:sp>
      <p:cxnSp>
        <p:nvCxnSpPr>
          <p:cNvPr id="129044" name="AutoShape 21"/>
          <p:cNvCxnSpPr>
            <a:cxnSpLocks noChangeShapeType="1"/>
            <a:stCxn id="129043" idx="4"/>
            <a:endCxn id="129042" idx="0"/>
          </p:cNvCxnSpPr>
          <p:nvPr/>
        </p:nvCxnSpPr>
        <p:spPr bwMode="auto">
          <a:xfrm>
            <a:off x="6588125" y="3736975"/>
            <a:ext cx="0" cy="431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29045" name="AutoShape 22"/>
          <p:cNvCxnSpPr>
            <a:cxnSpLocks noChangeShapeType="1"/>
            <a:endCxn id="129043" idx="2"/>
          </p:cNvCxnSpPr>
          <p:nvPr/>
        </p:nvCxnSpPr>
        <p:spPr bwMode="auto">
          <a:xfrm>
            <a:off x="5653088" y="3449638"/>
            <a:ext cx="3587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29046" name="Rectangle 23"/>
          <p:cNvSpPr>
            <a:spLocks noChangeArrowheads="1"/>
          </p:cNvSpPr>
          <p:nvPr/>
        </p:nvSpPr>
        <p:spPr bwMode="auto">
          <a:xfrm>
            <a:off x="5653088" y="2008188"/>
            <a:ext cx="574675" cy="431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r>
              <a:rPr lang="en-US" altLang="zh-CN" sz="1800" i="0">
                <a:cs typeface="SimSun" charset="0"/>
              </a:rPr>
              <a:t>D.t+2</a:t>
            </a:r>
          </a:p>
        </p:txBody>
      </p:sp>
      <p:cxnSp>
        <p:nvCxnSpPr>
          <p:cNvPr id="129047" name="AutoShape 24"/>
          <p:cNvCxnSpPr>
            <a:cxnSpLocks noChangeShapeType="1"/>
            <a:stCxn id="129046" idx="2"/>
            <a:endCxn id="129043" idx="1"/>
          </p:cNvCxnSpPr>
          <p:nvPr/>
        </p:nvCxnSpPr>
        <p:spPr bwMode="auto">
          <a:xfrm>
            <a:off x="5940425" y="2439988"/>
            <a:ext cx="239713" cy="804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29048" name="AutoShape 25"/>
          <p:cNvSpPr>
            <a:spLocks noChangeArrowheads="1"/>
          </p:cNvSpPr>
          <p:nvPr/>
        </p:nvSpPr>
        <p:spPr bwMode="auto">
          <a:xfrm>
            <a:off x="7235825" y="1863725"/>
            <a:ext cx="865188" cy="719138"/>
          </a:xfrm>
          <a:prstGeom prst="diamond">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r>
              <a:rPr lang="en-US" altLang="zh-CN" sz="1800" i="0">
                <a:cs typeface="SimSun" charset="0"/>
              </a:rPr>
              <a:t>U.t+3</a:t>
            </a:r>
          </a:p>
        </p:txBody>
      </p:sp>
      <p:sp>
        <p:nvSpPr>
          <p:cNvPr id="129049" name="Line 26"/>
          <p:cNvSpPr>
            <a:spLocks noChangeShapeType="1"/>
          </p:cNvSpPr>
          <p:nvPr/>
        </p:nvSpPr>
        <p:spPr bwMode="auto">
          <a:xfrm flipV="1">
            <a:off x="6804025" y="2439988"/>
            <a:ext cx="649288"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129050" name="Rectangle 27"/>
          <p:cNvSpPr>
            <a:spLocks noGrp="1" noChangeArrowheads="1"/>
          </p:cNvSpPr>
          <p:nvPr>
            <p:ph type="title"/>
          </p:nvPr>
        </p:nvSpPr>
        <p:spPr>
          <a:xfrm>
            <a:off x="0" y="228600"/>
            <a:ext cx="9144000" cy="792163"/>
          </a:xfrm>
        </p:spPr>
        <p:txBody>
          <a:bodyPr/>
          <a:lstStyle/>
          <a:p>
            <a:pPr eaLnBrk="1" hangingPunct="1"/>
            <a:r>
              <a:rPr lang="en-US" altLang="zh-CN" sz="3200">
                <a:latin typeface="Lucida Grande" charset="0"/>
                <a:ea typeface="ＭＳ Ｐゴシック" charset="0"/>
                <a:cs typeface="ＭＳ Ｐゴシック" charset="0"/>
              </a:rPr>
              <a:t>Dynamic Bayesian Decision Networks</a:t>
            </a:r>
          </a:p>
        </p:txBody>
      </p:sp>
      <p:sp>
        <p:nvSpPr>
          <p:cNvPr id="129051" name="Rectangle 28"/>
          <p:cNvSpPr>
            <a:spLocks noGrp="1" noChangeArrowheads="1"/>
          </p:cNvSpPr>
          <p:nvPr>
            <p:ph type="body" sz="half" idx="1"/>
          </p:nvPr>
        </p:nvSpPr>
        <p:spPr>
          <a:xfrm>
            <a:off x="611188" y="4941888"/>
            <a:ext cx="7777162" cy="1512887"/>
          </a:xfrm>
        </p:spPr>
        <p:txBody>
          <a:bodyPr/>
          <a:lstStyle/>
          <a:p>
            <a:pPr marL="533400" indent="-533400" eaLnBrk="1" hangingPunct="1"/>
            <a:r>
              <a:rPr lang="en-US" altLang="zh-CN" sz="2000">
                <a:latin typeface="Lucida Grande" charset="0"/>
                <a:ea typeface="ＭＳ Ｐゴシック" charset="0"/>
                <a:cs typeface="ＭＳ Ｐゴシック" charset="0"/>
              </a:rPr>
              <a:t>The decision problem involves calculating the value of      that maximizes the agent’s expected utility over the remaining state sequence.</a:t>
            </a:r>
          </a:p>
          <a:p>
            <a:pPr marL="533400" indent="-533400" eaLnBrk="1" hangingPunct="1">
              <a:buFont typeface="Times" charset="0"/>
              <a:buNone/>
            </a:pPr>
            <a:endParaRPr lang="en-US" altLang="zh-CN" sz="2000">
              <a:latin typeface="Lucida Grande" charset="0"/>
              <a:ea typeface="ＭＳ Ｐゴシック" charset="0"/>
              <a:cs typeface="ＭＳ Ｐゴシック" charset="0"/>
            </a:endParaRPr>
          </a:p>
        </p:txBody>
      </p:sp>
      <p:graphicFrame>
        <p:nvGraphicFramePr>
          <p:cNvPr id="129052" name="Object 2"/>
          <p:cNvGraphicFramePr>
            <a:graphicFrameLocks noGrp="1" noChangeAspect="1"/>
          </p:cNvGraphicFramePr>
          <p:nvPr>
            <p:ph sz="half" idx="2"/>
          </p:nvPr>
        </p:nvGraphicFramePr>
        <p:xfrm>
          <a:off x="7956550" y="4941888"/>
          <a:ext cx="360363" cy="503237"/>
        </p:xfrm>
        <a:graphic>
          <a:graphicData uri="http://schemas.openxmlformats.org/presentationml/2006/ole">
            <mc:AlternateContent xmlns:mc="http://schemas.openxmlformats.org/markup-compatibility/2006">
              <mc:Choice xmlns:v="urn:schemas-microsoft-com:vml" Requires="v">
                <p:oleObj spid="_x0000_s129125" name="Formel" r:id="rId4" imgW="190500" imgH="228600" progId="Equation.3">
                  <p:embed/>
                </p:oleObj>
              </mc:Choice>
              <mc:Fallback>
                <p:oleObj name="Formel" r:id="rId4" imgW="1905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4941888"/>
                        <a:ext cx="360363" cy="503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grpSp>
        <p:nvGrpSpPr>
          <p:cNvPr id="129053" name="Gruppieren 33"/>
          <p:cNvGrpSpPr>
            <a:grpSpLocks/>
          </p:cNvGrpSpPr>
          <p:nvPr/>
        </p:nvGrpSpPr>
        <p:grpSpPr bwMode="auto">
          <a:xfrm>
            <a:off x="2339975" y="3716338"/>
            <a:ext cx="671513" cy="508000"/>
            <a:chOff x="227082" y="3662792"/>
            <a:chExt cx="672510" cy="506873"/>
          </a:xfrm>
        </p:grpSpPr>
        <p:sp>
          <p:nvSpPr>
            <p:cNvPr id="129063" name="Rechteck 29"/>
            <p:cNvSpPr>
              <a:spLocks noChangeArrowheads="1"/>
            </p:cNvSpPr>
            <p:nvPr/>
          </p:nvSpPr>
          <p:spPr bwMode="auto">
            <a:xfrm rot="2773689">
              <a:off x="347191" y="3652945"/>
              <a:ext cx="506873" cy="526568"/>
            </a:xfrm>
            <a:prstGeom prst="rect">
              <a:avLst/>
            </a:prstGeom>
            <a:solidFill>
              <a:srgbClr val="FFFFFF"/>
            </a:solidFill>
            <a:ln w="9525">
              <a:solidFill>
                <a:schemeClr val="tx1"/>
              </a:solidFill>
              <a:round/>
              <a:headEnd/>
              <a:tailEnd/>
            </a:ln>
          </p:spPr>
          <p:txBody>
            <a:bodyPr/>
            <a:lstStyle/>
            <a:p>
              <a:endParaRPr lang="en-US"/>
            </a:p>
          </p:txBody>
        </p:sp>
        <p:sp>
          <p:nvSpPr>
            <p:cNvPr id="129064" name="Textfeld 30"/>
            <p:cNvSpPr txBox="1">
              <a:spLocks noChangeArrowheads="1"/>
            </p:cNvSpPr>
            <p:nvPr/>
          </p:nvSpPr>
          <p:spPr bwMode="auto">
            <a:xfrm>
              <a:off x="227082" y="3717032"/>
              <a:ext cx="67251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de-DE" altLang="zh-CN" sz="1600" i="0">
                  <a:cs typeface="SimSun" charset="0"/>
                </a:rPr>
                <a:t>R.t</a:t>
              </a:r>
            </a:p>
          </p:txBody>
        </p:sp>
      </p:grpSp>
      <p:grpSp>
        <p:nvGrpSpPr>
          <p:cNvPr id="129054" name="Gruppieren 34"/>
          <p:cNvGrpSpPr>
            <a:grpSpLocks/>
          </p:cNvGrpSpPr>
          <p:nvPr/>
        </p:nvGrpSpPr>
        <p:grpSpPr bwMode="auto">
          <a:xfrm>
            <a:off x="3851275" y="3716338"/>
            <a:ext cx="736600" cy="508000"/>
            <a:chOff x="379482" y="4322587"/>
            <a:chExt cx="736134" cy="506873"/>
          </a:xfrm>
        </p:grpSpPr>
        <p:sp>
          <p:nvSpPr>
            <p:cNvPr id="129061" name="Rechteck 31"/>
            <p:cNvSpPr>
              <a:spLocks noChangeArrowheads="1"/>
            </p:cNvSpPr>
            <p:nvPr/>
          </p:nvSpPr>
          <p:spPr bwMode="auto">
            <a:xfrm rot="2773689">
              <a:off x="499591" y="4312740"/>
              <a:ext cx="506873" cy="526568"/>
            </a:xfrm>
            <a:prstGeom prst="rect">
              <a:avLst/>
            </a:prstGeom>
            <a:solidFill>
              <a:srgbClr val="FFFFFF"/>
            </a:solidFill>
            <a:ln w="9525">
              <a:solidFill>
                <a:schemeClr val="tx1"/>
              </a:solidFill>
              <a:round/>
              <a:headEnd/>
              <a:tailEnd/>
            </a:ln>
          </p:spPr>
          <p:txBody>
            <a:bodyPr/>
            <a:lstStyle/>
            <a:p>
              <a:endParaRPr lang="en-US"/>
            </a:p>
          </p:txBody>
        </p:sp>
        <p:sp>
          <p:nvSpPr>
            <p:cNvPr id="129062" name="Textfeld 32"/>
            <p:cNvSpPr txBox="1">
              <a:spLocks noChangeArrowheads="1"/>
            </p:cNvSpPr>
            <p:nvPr/>
          </p:nvSpPr>
          <p:spPr bwMode="auto">
            <a:xfrm>
              <a:off x="379482" y="4376827"/>
              <a:ext cx="73613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de-DE" altLang="zh-CN" sz="1600" i="0">
                  <a:cs typeface="SimSun" charset="0"/>
                </a:rPr>
                <a:t>R.t+1</a:t>
              </a:r>
            </a:p>
          </p:txBody>
        </p:sp>
      </p:grpSp>
      <p:grpSp>
        <p:nvGrpSpPr>
          <p:cNvPr id="129055" name="Gruppieren 35"/>
          <p:cNvGrpSpPr>
            <a:grpSpLocks/>
          </p:cNvGrpSpPr>
          <p:nvPr/>
        </p:nvGrpSpPr>
        <p:grpSpPr bwMode="auto">
          <a:xfrm>
            <a:off x="5435600" y="3644900"/>
            <a:ext cx="736600" cy="506413"/>
            <a:chOff x="379482" y="4322587"/>
            <a:chExt cx="736134" cy="506873"/>
          </a:xfrm>
        </p:grpSpPr>
        <p:sp>
          <p:nvSpPr>
            <p:cNvPr id="129059" name="Rechteck 36"/>
            <p:cNvSpPr>
              <a:spLocks noChangeArrowheads="1"/>
            </p:cNvSpPr>
            <p:nvPr/>
          </p:nvSpPr>
          <p:spPr bwMode="auto">
            <a:xfrm rot="2773689">
              <a:off x="499591" y="4312740"/>
              <a:ext cx="506873" cy="526568"/>
            </a:xfrm>
            <a:prstGeom prst="rect">
              <a:avLst/>
            </a:prstGeom>
            <a:solidFill>
              <a:srgbClr val="FFFFFF"/>
            </a:solidFill>
            <a:ln w="9525">
              <a:solidFill>
                <a:schemeClr val="tx1"/>
              </a:solidFill>
              <a:round/>
              <a:headEnd/>
              <a:tailEnd/>
            </a:ln>
          </p:spPr>
          <p:txBody>
            <a:bodyPr/>
            <a:lstStyle/>
            <a:p>
              <a:endParaRPr lang="en-US"/>
            </a:p>
          </p:txBody>
        </p:sp>
        <p:sp>
          <p:nvSpPr>
            <p:cNvPr id="129060" name="Textfeld 37"/>
            <p:cNvSpPr txBox="1">
              <a:spLocks noChangeArrowheads="1"/>
            </p:cNvSpPr>
            <p:nvPr/>
          </p:nvSpPr>
          <p:spPr bwMode="auto">
            <a:xfrm>
              <a:off x="379482" y="4376827"/>
              <a:ext cx="73613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de-DE" altLang="zh-CN" sz="1600" i="0">
                  <a:cs typeface="SimSun" charset="0"/>
                </a:rPr>
                <a:t>R.t+2</a:t>
              </a:r>
            </a:p>
          </p:txBody>
        </p:sp>
      </p:grpSp>
      <p:cxnSp>
        <p:nvCxnSpPr>
          <p:cNvPr id="129056" name="Gerade Verbindung mit Pfeil 42"/>
          <p:cNvCxnSpPr>
            <a:cxnSpLocks noChangeShapeType="1"/>
            <a:stCxn id="129027" idx="5"/>
            <a:endCxn id="129063" idx="1"/>
          </p:cNvCxnSpPr>
          <p:nvPr/>
        </p:nvCxnSpPr>
        <p:spPr bwMode="auto">
          <a:xfrm rot="16200000" flipH="1">
            <a:off x="2432050" y="3681413"/>
            <a:ext cx="134937" cy="777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29057" name="Gerade Verbindung mit Pfeil 44"/>
          <p:cNvCxnSpPr>
            <a:cxnSpLocks noChangeShapeType="1"/>
            <a:stCxn id="129031" idx="5"/>
          </p:cNvCxnSpPr>
          <p:nvPr/>
        </p:nvCxnSpPr>
        <p:spPr bwMode="auto">
          <a:xfrm rot="16200000" flipH="1">
            <a:off x="3951287" y="3673476"/>
            <a:ext cx="136525" cy="952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29058" name="Gerade Verbindung mit Pfeil 46"/>
          <p:cNvCxnSpPr>
            <a:cxnSpLocks noChangeShapeType="1"/>
            <a:stCxn id="129037" idx="5"/>
          </p:cNvCxnSpPr>
          <p:nvPr/>
        </p:nvCxnSpPr>
        <p:spPr bwMode="auto">
          <a:xfrm rot="16200000" flipH="1">
            <a:off x="5499894" y="3636169"/>
            <a:ext cx="63500" cy="9683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sz="quarter"/>
          </p:nvPr>
        </p:nvSpPr>
        <p:spPr>
          <a:xfrm>
            <a:off x="76200" y="0"/>
            <a:ext cx="8915400" cy="1066800"/>
          </a:xfrm>
        </p:spPr>
        <p:txBody>
          <a:bodyPr/>
          <a:lstStyle/>
          <a:p>
            <a:pPr eaLnBrk="1" hangingPunct="1"/>
            <a:r>
              <a:rPr lang="en-US" altLang="zh-CN" sz="3600">
                <a:latin typeface="Lucida Grande" charset="0"/>
                <a:ea typeface="ＭＳ Ｐゴシック" charset="0"/>
                <a:cs typeface="ＭＳ Ｐゴシック" charset="0"/>
              </a:rPr>
              <a:t>Search Tree of the Lookahead DDN</a:t>
            </a:r>
          </a:p>
        </p:txBody>
      </p:sp>
      <p:graphicFrame>
        <p:nvGraphicFramePr>
          <p:cNvPr id="147458" name="Object 2"/>
          <p:cNvGraphicFramePr>
            <a:graphicFrameLocks noGrp="1" noChangeAspect="1"/>
          </p:cNvGraphicFramePr>
          <p:nvPr>
            <p:ph sz="quarter" idx="1"/>
          </p:nvPr>
        </p:nvGraphicFramePr>
        <p:xfrm>
          <a:off x="762000" y="2079625"/>
          <a:ext cx="369888" cy="444500"/>
        </p:xfrm>
        <a:graphic>
          <a:graphicData uri="http://schemas.openxmlformats.org/presentationml/2006/ole">
            <mc:AlternateContent xmlns:mc="http://schemas.openxmlformats.org/markup-compatibility/2006">
              <mc:Choice xmlns:v="urn:schemas-microsoft-com:vml" Requires="v">
                <p:oleObj spid="_x0000_s148067" name="Formel" r:id="rId4" imgW="190500" imgH="228600" progId="Equation.3">
                  <p:embed/>
                </p:oleObj>
              </mc:Choice>
              <mc:Fallback>
                <p:oleObj name="Formel" r:id="rId4" imgW="1905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079625"/>
                        <a:ext cx="369888" cy="44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47459" name="Object 3"/>
          <p:cNvGraphicFramePr>
            <a:graphicFrameLocks noGrp="1" noChangeAspect="1"/>
          </p:cNvGraphicFramePr>
          <p:nvPr>
            <p:ph sz="quarter" idx="2"/>
          </p:nvPr>
        </p:nvGraphicFramePr>
        <p:xfrm>
          <a:off x="763588" y="3303588"/>
          <a:ext cx="574675" cy="471487"/>
        </p:xfrm>
        <a:graphic>
          <a:graphicData uri="http://schemas.openxmlformats.org/presentationml/2006/ole">
            <mc:AlternateContent xmlns:mc="http://schemas.openxmlformats.org/markup-compatibility/2006">
              <mc:Choice xmlns:v="urn:schemas-microsoft-com:vml" Requires="v">
                <p:oleObj spid="_x0000_s148068" name="Formel" r:id="rId6" imgW="279400" imgH="228600" progId="Equation.3">
                  <p:embed/>
                </p:oleObj>
              </mc:Choice>
              <mc:Fallback>
                <p:oleObj name="Formel" r:id="rId6" imgW="27940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588" y="3303588"/>
                        <a:ext cx="574675" cy="4714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47460" name="Object 4"/>
          <p:cNvGraphicFramePr>
            <a:graphicFrameLocks noGrp="1" noChangeAspect="1"/>
          </p:cNvGraphicFramePr>
          <p:nvPr>
            <p:ph sz="quarter" idx="3"/>
          </p:nvPr>
        </p:nvGraphicFramePr>
        <p:xfrm>
          <a:off x="546100" y="4548188"/>
          <a:ext cx="576263" cy="450850"/>
        </p:xfrm>
        <a:graphic>
          <a:graphicData uri="http://schemas.openxmlformats.org/presentationml/2006/ole">
            <mc:AlternateContent xmlns:mc="http://schemas.openxmlformats.org/markup-compatibility/2006">
              <mc:Choice xmlns:v="urn:schemas-microsoft-com:vml" Requires="v">
                <p:oleObj spid="_x0000_s148069" name="Formel" r:id="rId8" imgW="292100" imgH="228600" progId="Equation.3">
                  <p:embed/>
                </p:oleObj>
              </mc:Choice>
              <mc:Fallback>
                <p:oleObj name="Formel" r:id="rId8" imgW="292100" imgH="228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100" y="4548188"/>
                        <a:ext cx="576263" cy="450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grpSp>
        <p:nvGrpSpPr>
          <p:cNvPr id="147461" name="Group 8"/>
          <p:cNvGrpSpPr>
            <a:grpSpLocks/>
          </p:cNvGrpSpPr>
          <p:nvPr/>
        </p:nvGrpSpPr>
        <p:grpSpPr bwMode="auto">
          <a:xfrm>
            <a:off x="3281363" y="2054225"/>
            <a:ext cx="5184775" cy="4248150"/>
            <a:chOff x="1701" y="709"/>
            <a:chExt cx="3629" cy="3174"/>
          </a:xfrm>
        </p:grpSpPr>
        <p:sp>
          <p:nvSpPr>
            <p:cNvPr id="147585" name="AutoShape 9"/>
            <p:cNvSpPr>
              <a:spLocks noChangeArrowheads="1"/>
            </p:cNvSpPr>
            <p:nvPr/>
          </p:nvSpPr>
          <p:spPr bwMode="auto">
            <a:xfrm>
              <a:off x="2925" y="709"/>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586" name="Oval 10"/>
            <p:cNvSpPr>
              <a:spLocks noChangeArrowheads="1"/>
            </p:cNvSpPr>
            <p:nvPr/>
          </p:nvSpPr>
          <p:spPr bwMode="auto">
            <a:xfrm>
              <a:off x="1882" y="1207"/>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87" name="Oval 11"/>
            <p:cNvSpPr>
              <a:spLocks noChangeArrowheads="1"/>
            </p:cNvSpPr>
            <p:nvPr/>
          </p:nvSpPr>
          <p:spPr bwMode="auto">
            <a:xfrm>
              <a:off x="2472" y="1207"/>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88" name="Oval 12"/>
            <p:cNvSpPr>
              <a:spLocks noChangeArrowheads="1"/>
            </p:cNvSpPr>
            <p:nvPr/>
          </p:nvSpPr>
          <p:spPr bwMode="auto">
            <a:xfrm>
              <a:off x="3515" y="1207"/>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89" name="Oval 13"/>
            <p:cNvSpPr>
              <a:spLocks noChangeArrowheads="1"/>
            </p:cNvSpPr>
            <p:nvPr/>
          </p:nvSpPr>
          <p:spPr bwMode="auto">
            <a:xfrm>
              <a:off x="4150" y="1207"/>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90" name="Oval 14"/>
            <p:cNvSpPr>
              <a:spLocks noChangeArrowheads="1"/>
            </p:cNvSpPr>
            <p:nvPr/>
          </p:nvSpPr>
          <p:spPr bwMode="auto">
            <a:xfrm>
              <a:off x="4830" y="1207"/>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91" name="AutoShape 15"/>
            <p:cNvSpPr>
              <a:spLocks noChangeArrowheads="1"/>
            </p:cNvSpPr>
            <p:nvPr/>
          </p:nvSpPr>
          <p:spPr bwMode="auto">
            <a:xfrm>
              <a:off x="1927" y="1661"/>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592" name="AutoShape 16"/>
            <p:cNvSpPr>
              <a:spLocks noChangeArrowheads="1"/>
            </p:cNvSpPr>
            <p:nvPr/>
          </p:nvSpPr>
          <p:spPr bwMode="auto">
            <a:xfrm>
              <a:off x="2699" y="1661"/>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593" name="AutoShape 17"/>
            <p:cNvSpPr>
              <a:spLocks noChangeArrowheads="1"/>
            </p:cNvSpPr>
            <p:nvPr/>
          </p:nvSpPr>
          <p:spPr bwMode="auto">
            <a:xfrm>
              <a:off x="3833" y="1662"/>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594" name="AutoShape 18"/>
            <p:cNvSpPr>
              <a:spLocks noChangeArrowheads="1"/>
            </p:cNvSpPr>
            <p:nvPr/>
          </p:nvSpPr>
          <p:spPr bwMode="auto">
            <a:xfrm>
              <a:off x="4830" y="1661"/>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595" name="Oval 19"/>
            <p:cNvSpPr>
              <a:spLocks noChangeArrowheads="1"/>
            </p:cNvSpPr>
            <p:nvPr/>
          </p:nvSpPr>
          <p:spPr bwMode="auto">
            <a:xfrm>
              <a:off x="2699" y="2205"/>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96" name="Oval 20"/>
            <p:cNvSpPr>
              <a:spLocks noChangeArrowheads="1"/>
            </p:cNvSpPr>
            <p:nvPr/>
          </p:nvSpPr>
          <p:spPr bwMode="auto">
            <a:xfrm>
              <a:off x="3379" y="2205"/>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97" name="Oval 21"/>
            <p:cNvSpPr>
              <a:spLocks noChangeArrowheads="1"/>
            </p:cNvSpPr>
            <p:nvPr/>
          </p:nvSpPr>
          <p:spPr bwMode="auto">
            <a:xfrm>
              <a:off x="4468" y="2205"/>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98" name="Oval 22"/>
            <p:cNvSpPr>
              <a:spLocks noChangeArrowheads="1"/>
            </p:cNvSpPr>
            <p:nvPr/>
          </p:nvSpPr>
          <p:spPr bwMode="auto">
            <a:xfrm>
              <a:off x="5103" y="2205"/>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599" name="AutoShape 23"/>
            <p:cNvSpPr>
              <a:spLocks noChangeArrowheads="1"/>
            </p:cNvSpPr>
            <p:nvPr/>
          </p:nvSpPr>
          <p:spPr bwMode="auto">
            <a:xfrm>
              <a:off x="3878" y="2659"/>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600" name="AutoShape 24"/>
            <p:cNvSpPr>
              <a:spLocks noChangeArrowheads="1"/>
            </p:cNvSpPr>
            <p:nvPr/>
          </p:nvSpPr>
          <p:spPr bwMode="auto">
            <a:xfrm>
              <a:off x="3152" y="2659"/>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601" name="AutoShape 25"/>
            <p:cNvSpPr>
              <a:spLocks noChangeArrowheads="1"/>
            </p:cNvSpPr>
            <p:nvPr/>
          </p:nvSpPr>
          <p:spPr bwMode="auto">
            <a:xfrm>
              <a:off x="2336" y="2659"/>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602" name="AutoShape 26"/>
            <p:cNvSpPr>
              <a:spLocks noChangeArrowheads="1"/>
            </p:cNvSpPr>
            <p:nvPr/>
          </p:nvSpPr>
          <p:spPr bwMode="auto">
            <a:xfrm>
              <a:off x="1701" y="2659"/>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603" name="Oval 27"/>
            <p:cNvSpPr>
              <a:spLocks noChangeArrowheads="1"/>
            </p:cNvSpPr>
            <p:nvPr/>
          </p:nvSpPr>
          <p:spPr bwMode="auto">
            <a:xfrm>
              <a:off x="4286" y="3113"/>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604" name="Oval 28"/>
            <p:cNvSpPr>
              <a:spLocks noChangeArrowheads="1"/>
            </p:cNvSpPr>
            <p:nvPr/>
          </p:nvSpPr>
          <p:spPr bwMode="auto">
            <a:xfrm>
              <a:off x="3606" y="3113"/>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605" name="Oval 29"/>
            <p:cNvSpPr>
              <a:spLocks noChangeArrowheads="1"/>
            </p:cNvSpPr>
            <p:nvPr/>
          </p:nvSpPr>
          <p:spPr bwMode="auto">
            <a:xfrm>
              <a:off x="2880" y="3113"/>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606" name="Oval 30"/>
            <p:cNvSpPr>
              <a:spLocks noChangeArrowheads="1"/>
            </p:cNvSpPr>
            <p:nvPr/>
          </p:nvSpPr>
          <p:spPr bwMode="auto">
            <a:xfrm>
              <a:off x="2154" y="3113"/>
              <a:ext cx="227" cy="22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7607" name="AutoShape 31"/>
            <p:cNvSpPr>
              <a:spLocks noChangeArrowheads="1"/>
            </p:cNvSpPr>
            <p:nvPr/>
          </p:nvSpPr>
          <p:spPr bwMode="auto">
            <a:xfrm>
              <a:off x="4059" y="3657"/>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608" name="AutoShape 32"/>
            <p:cNvSpPr>
              <a:spLocks noChangeArrowheads="1"/>
            </p:cNvSpPr>
            <p:nvPr/>
          </p:nvSpPr>
          <p:spPr bwMode="auto">
            <a:xfrm>
              <a:off x="3334" y="3657"/>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609" name="AutoShape 33"/>
            <p:cNvSpPr>
              <a:spLocks noChangeArrowheads="1"/>
            </p:cNvSpPr>
            <p:nvPr/>
          </p:nvSpPr>
          <p:spPr bwMode="auto">
            <a:xfrm>
              <a:off x="2562" y="3657"/>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7610" name="AutoShape 34"/>
            <p:cNvSpPr>
              <a:spLocks noChangeArrowheads="1"/>
            </p:cNvSpPr>
            <p:nvPr/>
          </p:nvSpPr>
          <p:spPr bwMode="auto">
            <a:xfrm>
              <a:off x="1882" y="3657"/>
              <a:ext cx="227" cy="22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grpSp>
      <p:cxnSp>
        <p:nvCxnSpPr>
          <p:cNvPr id="147462" name="AutoShape 35"/>
          <p:cNvCxnSpPr>
            <a:cxnSpLocks noChangeShapeType="1"/>
            <a:stCxn id="147585" idx="2"/>
            <a:endCxn id="147586" idx="0"/>
          </p:cNvCxnSpPr>
          <p:nvPr/>
        </p:nvCxnSpPr>
        <p:spPr bwMode="auto">
          <a:xfrm flipH="1">
            <a:off x="3702050" y="2357438"/>
            <a:ext cx="1328738" cy="363537"/>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63" name="AutoShape 36"/>
          <p:cNvCxnSpPr>
            <a:cxnSpLocks noChangeShapeType="1"/>
            <a:stCxn id="147585" idx="3"/>
            <a:endCxn id="147587" idx="0"/>
          </p:cNvCxnSpPr>
          <p:nvPr/>
        </p:nvCxnSpPr>
        <p:spPr bwMode="auto">
          <a:xfrm flipH="1">
            <a:off x="4545013" y="2357438"/>
            <a:ext cx="647700" cy="363537"/>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64" name="AutoShape 37"/>
          <p:cNvCxnSpPr>
            <a:cxnSpLocks noChangeShapeType="1"/>
            <a:stCxn id="147585" idx="3"/>
            <a:endCxn id="147588" idx="0"/>
          </p:cNvCxnSpPr>
          <p:nvPr/>
        </p:nvCxnSpPr>
        <p:spPr bwMode="auto">
          <a:xfrm>
            <a:off x="5192713" y="2357438"/>
            <a:ext cx="842962" cy="363537"/>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65" name="AutoShape 38"/>
          <p:cNvCxnSpPr>
            <a:cxnSpLocks noChangeShapeType="1"/>
            <a:stCxn id="147585" idx="3"/>
            <a:endCxn id="147589" idx="0"/>
          </p:cNvCxnSpPr>
          <p:nvPr/>
        </p:nvCxnSpPr>
        <p:spPr bwMode="auto">
          <a:xfrm>
            <a:off x="5192713" y="2357438"/>
            <a:ext cx="1749425" cy="363537"/>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66" name="AutoShape 39"/>
          <p:cNvCxnSpPr>
            <a:cxnSpLocks noChangeShapeType="1"/>
            <a:stCxn id="147585" idx="4"/>
            <a:endCxn id="147590" idx="0"/>
          </p:cNvCxnSpPr>
          <p:nvPr/>
        </p:nvCxnSpPr>
        <p:spPr bwMode="auto">
          <a:xfrm>
            <a:off x="5354638" y="2357438"/>
            <a:ext cx="2559050" cy="363537"/>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67" name="AutoShape 40"/>
          <p:cNvCxnSpPr>
            <a:cxnSpLocks noChangeShapeType="1"/>
            <a:stCxn id="147588" idx="4"/>
            <a:endCxn id="147591" idx="0"/>
          </p:cNvCxnSpPr>
          <p:nvPr/>
        </p:nvCxnSpPr>
        <p:spPr bwMode="auto">
          <a:xfrm flipH="1">
            <a:off x="3767138" y="3022600"/>
            <a:ext cx="2268537" cy="306388"/>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68" name="AutoShape 41"/>
          <p:cNvCxnSpPr>
            <a:cxnSpLocks noChangeShapeType="1"/>
            <a:stCxn id="147588" idx="4"/>
            <a:endCxn id="147592" idx="0"/>
          </p:cNvCxnSpPr>
          <p:nvPr/>
        </p:nvCxnSpPr>
        <p:spPr bwMode="auto">
          <a:xfrm flipH="1">
            <a:off x="4868863" y="3022600"/>
            <a:ext cx="1166812" cy="306388"/>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69" name="AutoShape 42"/>
          <p:cNvCxnSpPr>
            <a:cxnSpLocks noChangeShapeType="1"/>
            <a:stCxn id="147588" idx="4"/>
            <a:endCxn id="147593" idx="0"/>
          </p:cNvCxnSpPr>
          <p:nvPr/>
        </p:nvCxnSpPr>
        <p:spPr bwMode="auto">
          <a:xfrm>
            <a:off x="6035675" y="3022600"/>
            <a:ext cx="454025" cy="306388"/>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70" name="AutoShape 43"/>
          <p:cNvCxnSpPr>
            <a:cxnSpLocks noChangeShapeType="1"/>
            <a:stCxn id="147588" idx="4"/>
            <a:endCxn id="147594" idx="0"/>
          </p:cNvCxnSpPr>
          <p:nvPr/>
        </p:nvCxnSpPr>
        <p:spPr bwMode="auto">
          <a:xfrm>
            <a:off x="6035675" y="3022600"/>
            <a:ext cx="1878013" cy="306388"/>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71" name="AutoShape 44"/>
          <p:cNvCxnSpPr>
            <a:cxnSpLocks noChangeShapeType="1"/>
            <a:stCxn id="147593" idx="3"/>
            <a:endCxn id="147595" idx="0"/>
          </p:cNvCxnSpPr>
          <p:nvPr/>
        </p:nvCxnSpPr>
        <p:spPr bwMode="auto">
          <a:xfrm flipH="1">
            <a:off x="4868863" y="3632200"/>
            <a:ext cx="1620837" cy="423863"/>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72" name="AutoShape 45"/>
          <p:cNvCxnSpPr>
            <a:cxnSpLocks noChangeShapeType="1"/>
            <a:stCxn id="147593" idx="3"/>
            <a:endCxn id="147596" idx="0"/>
          </p:cNvCxnSpPr>
          <p:nvPr/>
        </p:nvCxnSpPr>
        <p:spPr bwMode="auto">
          <a:xfrm flipH="1">
            <a:off x="5840413" y="3632200"/>
            <a:ext cx="649287" cy="423863"/>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73" name="AutoShape 46"/>
          <p:cNvCxnSpPr>
            <a:cxnSpLocks noChangeShapeType="1"/>
            <a:stCxn id="147593" idx="3"/>
            <a:endCxn id="147597" idx="0"/>
          </p:cNvCxnSpPr>
          <p:nvPr/>
        </p:nvCxnSpPr>
        <p:spPr bwMode="auto">
          <a:xfrm>
            <a:off x="6489700" y="3632200"/>
            <a:ext cx="908050" cy="423863"/>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74" name="AutoShape 47"/>
          <p:cNvCxnSpPr>
            <a:cxnSpLocks noChangeShapeType="1"/>
            <a:stCxn id="147593" idx="3"/>
            <a:endCxn id="147598" idx="0"/>
          </p:cNvCxnSpPr>
          <p:nvPr/>
        </p:nvCxnSpPr>
        <p:spPr bwMode="auto">
          <a:xfrm>
            <a:off x="6489700" y="3632200"/>
            <a:ext cx="1814513" cy="423863"/>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75" name="AutoShape 48"/>
          <p:cNvCxnSpPr>
            <a:cxnSpLocks noChangeShapeType="1"/>
            <a:stCxn id="147595" idx="4"/>
            <a:endCxn id="147602" idx="0"/>
          </p:cNvCxnSpPr>
          <p:nvPr/>
        </p:nvCxnSpPr>
        <p:spPr bwMode="auto">
          <a:xfrm flipH="1">
            <a:off x="3443288" y="4359275"/>
            <a:ext cx="1425575" cy="30480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76" name="AutoShape 49"/>
          <p:cNvCxnSpPr>
            <a:cxnSpLocks noChangeShapeType="1"/>
            <a:stCxn id="147595" idx="4"/>
            <a:endCxn id="147601" idx="0"/>
          </p:cNvCxnSpPr>
          <p:nvPr/>
        </p:nvCxnSpPr>
        <p:spPr bwMode="auto">
          <a:xfrm flipH="1">
            <a:off x="4351338" y="4359275"/>
            <a:ext cx="517525" cy="30480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77" name="AutoShape 50"/>
          <p:cNvCxnSpPr>
            <a:cxnSpLocks noChangeShapeType="1"/>
            <a:stCxn id="147595" idx="4"/>
            <a:endCxn id="147600" idx="0"/>
          </p:cNvCxnSpPr>
          <p:nvPr/>
        </p:nvCxnSpPr>
        <p:spPr bwMode="auto">
          <a:xfrm>
            <a:off x="4868863" y="4359275"/>
            <a:ext cx="647700" cy="30480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78" name="AutoShape 51"/>
          <p:cNvCxnSpPr>
            <a:cxnSpLocks noChangeShapeType="1"/>
            <a:stCxn id="147595" idx="4"/>
            <a:endCxn id="147599" idx="0"/>
          </p:cNvCxnSpPr>
          <p:nvPr/>
        </p:nvCxnSpPr>
        <p:spPr bwMode="auto">
          <a:xfrm>
            <a:off x="4868863" y="4359275"/>
            <a:ext cx="1685925" cy="30480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79" name="AutoShape 52"/>
          <p:cNvCxnSpPr>
            <a:cxnSpLocks noChangeShapeType="1"/>
            <a:stCxn id="147600" idx="3"/>
            <a:endCxn id="147606" idx="0"/>
          </p:cNvCxnSpPr>
          <p:nvPr/>
        </p:nvCxnSpPr>
        <p:spPr bwMode="auto">
          <a:xfrm flipH="1">
            <a:off x="4090988" y="4967288"/>
            <a:ext cx="1425575" cy="30480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80" name="AutoShape 53"/>
          <p:cNvCxnSpPr>
            <a:cxnSpLocks noChangeShapeType="1"/>
            <a:stCxn id="147600" idx="3"/>
            <a:endCxn id="147605" idx="0"/>
          </p:cNvCxnSpPr>
          <p:nvPr/>
        </p:nvCxnSpPr>
        <p:spPr bwMode="auto">
          <a:xfrm flipH="1">
            <a:off x="5127625" y="4967288"/>
            <a:ext cx="388938" cy="30480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81" name="AutoShape 54"/>
          <p:cNvCxnSpPr>
            <a:cxnSpLocks noChangeShapeType="1"/>
            <a:stCxn id="147600" idx="3"/>
            <a:endCxn id="147604" idx="0"/>
          </p:cNvCxnSpPr>
          <p:nvPr/>
        </p:nvCxnSpPr>
        <p:spPr bwMode="auto">
          <a:xfrm>
            <a:off x="5516563" y="4967288"/>
            <a:ext cx="649287" cy="30480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82" name="AutoShape 55"/>
          <p:cNvCxnSpPr>
            <a:cxnSpLocks noChangeShapeType="1"/>
            <a:stCxn id="147600" idx="3"/>
            <a:endCxn id="147603" idx="0"/>
          </p:cNvCxnSpPr>
          <p:nvPr/>
        </p:nvCxnSpPr>
        <p:spPr bwMode="auto">
          <a:xfrm>
            <a:off x="5516563" y="4967288"/>
            <a:ext cx="1620837" cy="30480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83" name="AutoShape 56"/>
          <p:cNvCxnSpPr>
            <a:cxnSpLocks noChangeShapeType="1"/>
            <a:stCxn id="147605" idx="4"/>
            <a:endCxn id="147610" idx="0"/>
          </p:cNvCxnSpPr>
          <p:nvPr/>
        </p:nvCxnSpPr>
        <p:spPr bwMode="auto">
          <a:xfrm flipH="1">
            <a:off x="3702050" y="5573713"/>
            <a:ext cx="1425575" cy="42545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84" name="AutoShape 57"/>
          <p:cNvCxnSpPr>
            <a:cxnSpLocks noChangeShapeType="1"/>
            <a:stCxn id="147605" idx="4"/>
            <a:endCxn id="147609" idx="0"/>
          </p:cNvCxnSpPr>
          <p:nvPr/>
        </p:nvCxnSpPr>
        <p:spPr bwMode="auto">
          <a:xfrm flipH="1">
            <a:off x="4673600" y="5573713"/>
            <a:ext cx="454025" cy="42545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85" name="AutoShape 58"/>
          <p:cNvCxnSpPr>
            <a:cxnSpLocks noChangeShapeType="1"/>
            <a:stCxn id="147605" idx="4"/>
            <a:endCxn id="147608" idx="0"/>
          </p:cNvCxnSpPr>
          <p:nvPr/>
        </p:nvCxnSpPr>
        <p:spPr bwMode="auto">
          <a:xfrm>
            <a:off x="5127625" y="5573713"/>
            <a:ext cx="649288" cy="42545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86" name="AutoShape 59"/>
          <p:cNvCxnSpPr>
            <a:cxnSpLocks noChangeShapeType="1"/>
            <a:stCxn id="147605" idx="4"/>
            <a:endCxn id="147607" idx="0"/>
          </p:cNvCxnSpPr>
          <p:nvPr/>
        </p:nvCxnSpPr>
        <p:spPr bwMode="auto">
          <a:xfrm>
            <a:off x="5127625" y="5573713"/>
            <a:ext cx="1684338" cy="42545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87" name="AutoShape 60"/>
          <p:cNvCxnSpPr>
            <a:cxnSpLocks noChangeShapeType="1"/>
            <a:stCxn id="147585" idx="3"/>
          </p:cNvCxnSpPr>
          <p:nvPr/>
        </p:nvCxnSpPr>
        <p:spPr bwMode="auto">
          <a:xfrm>
            <a:off x="5192713" y="2357438"/>
            <a:ext cx="465137" cy="128587"/>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47488" name="Line 61"/>
          <p:cNvSpPr>
            <a:spLocks noChangeShapeType="1"/>
          </p:cNvSpPr>
          <p:nvPr/>
        </p:nvSpPr>
        <p:spPr bwMode="auto">
          <a:xfrm>
            <a:off x="6378575" y="2844800"/>
            <a:ext cx="2873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489" name="Line 62"/>
          <p:cNvSpPr>
            <a:spLocks noChangeShapeType="1"/>
          </p:cNvSpPr>
          <p:nvPr/>
        </p:nvSpPr>
        <p:spPr bwMode="auto">
          <a:xfrm>
            <a:off x="5586413" y="3565525"/>
            <a:ext cx="287337"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490" name="Line 63"/>
          <p:cNvSpPr>
            <a:spLocks noChangeShapeType="1"/>
          </p:cNvSpPr>
          <p:nvPr/>
        </p:nvSpPr>
        <p:spPr bwMode="auto">
          <a:xfrm>
            <a:off x="6450013" y="4213225"/>
            <a:ext cx="287337"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491" name="Line 64"/>
          <p:cNvSpPr>
            <a:spLocks noChangeShapeType="1"/>
          </p:cNvSpPr>
          <p:nvPr/>
        </p:nvSpPr>
        <p:spPr bwMode="auto">
          <a:xfrm>
            <a:off x="4794250" y="4862513"/>
            <a:ext cx="2873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492" name="Line 65"/>
          <p:cNvSpPr>
            <a:spLocks noChangeShapeType="1"/>
          </p:cNvSpPr>
          <p:nvPr/>
        </p:nvSpPr>
        <p:spPr bwMode="auto">
          <a:xfrm>
            <a:off x="5514975" y="5437188"/>
            <a:ext cx="2873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493" name="Line 66"/>
          <p:cNvSpPr>
            <a:spLocks noChangeShapeType="1"/>
          </p:cNvSpPr>
          <p:nvPr/>
        </p:nvSpPr>
        <p:spPr bwMode="auto">
          <a:xfrm>
            <a:off x="5083175" y="6229350"/>
            <a:ext cx="2873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de-DE"/>
          </a:p>
        </p:txBody>
      </p:sp>
      <p:grpSp>
        <p:nvGrpSpPr>
          <p:cNvPr id="147494" name="Group 67"/>
          <p:cNvGrpSpPr>
            <a:grpSpLocks/>
          </p:cNvGrpSpPr>
          <p:nvPr/>
        </p:nvGrpSpPr>
        <p:grpSpPr bwMode="auto">
          <a:xfrm>
            <a:off x="3497263" y="2989263"/>
            <a:ext cx="504825" cy="144462"/>
            <a:chOff x="2199" y="1298"/>
            <a:chExt cx="318" cy="91"/>
          </a:xfrm>
        </p:grpSpPr>
        <p:sp>
          <p:nvSpPr>
            <p:cNvPr id="147581" name="Line 68"/>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82" name="Line 69"/>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83" name="Line 70"/>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84" name="Line 71"/>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de-DE"/>
            </a:p>
          </p:txBody>
        </p:sp>
      </p:grpSp>
      <p:grpSp>
        <p:nvGrpSpPr>
          <p:cNvPr id="147495" name="Group 72"/>
          <p:cNvGrpSpPr>
            <a:grpSpLocks/>
          </p:cNvGrpSpPr>
          <p:nvPr/>
        </p:nvGrpSpPr>
        <p:grpSpPr bwMode="auto">
          <a:xfrm>
            <a:off x="4362450" y="2989263"/>
            <a:ext cx="504825" cy="144462"/>
            <a:chOff x="2199" y="1298"/>
            <a:chExt cx="318" cy="91"/>
          </a:xfrm>
        </p:grpSpPr>
        <p:sp>
          <p:nvSpPr>
            <p:cNvPr id="147577" name="Line 73"/>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78" name="Line 74"/>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79" name="Line 75"/>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80" name="Line 76"/>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de-DE"/>
            </a:p>
          </p:txBody>
        </p:sp>
      </p:grpSp>
      <p:grpSp>
        <p:nvGrpSpPr>
          <p:cNvPr id="147496" name="Group 77"/>
          <p:cNvGrpSpPr>
            <a:grpSpLocks/>
          </p:cNvGrpSpPr>
          <p:nvPr/>
        </p:nvGrpSpPr>
        <p:grpSpPr bwMode="auto">
          <a:xfrm>
            <a:off x="6737350" y="2989263"/>
            <a:ext cx="504825" cy="144462"/>
            <a:chOff x="2199" y="1298"/>
            <a:chExt cx="318" cy="91"/>
          </a:xfrm>
        </p:grpSpPr>
        <p:sp>
          <p:nvSpPr>
            <p:cNvPr id="147573" name="Line 78"/>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74" name="Line 79"/>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75" name="Line 80"/>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76" name="Line 81"/>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de-DE"/>
            </a:p>
          </p:txBody>
        </p:sp>
      </p:grpSp>
      <p:grpSp>
        <p:nvGrpSpPr>
          <p:cNvPr id="147497" name="Group 82"/>
          <p:cNvGrpSpPr>
            <a:grpSpLocks/>
          </p:cNvGrpSpPr>
          <p:nvPr/>
        </p:nvGrpSpPr>
        <p:grpSpPr bwMode="auto">
          <a:xfrm>
            <a:off x="7673975" y="2989263"/>
            <a:ext cx="504825" cy="144462"/>
            <a:chOff x="2199" y="1298"/>
            <a:chExt cx="318" cy="91"/>
          </a:xfrm>
        </p:grpSpPr>
        <p:sp>
          <p:nvSpPr>
            <p:cNvPr id="147569" name="Line 83"/>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70" name="Line 84"/>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71" name="Line 85"/>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72" name="Line 86"/>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de-DE"/>
            </a:p>
          </p:txBody>
        </p:sp>
      </p:grpSp>
      <p:grpSp>
        <p:nvGrpSpPr>
          <p:cNvPr id="147498" name="Group 87"/>
          <p:cNvGrpSpPr>
            <a:grpSpLocks/>
          </p:cNvGrpSpPr>
          <p:nvPr/>
        </p:nvGrpSpPr>
        <p:grpSpPr bwMode="auto">
          <a:xfrm>
            <a:off x="3568700" y="3636963"/>
            <a:ext cx="504825" cy="144462"/>
            <a:chOff x="2199" y="1298"/>
            <a:chExt cx="318" cy="91"/>
          </a:xfrm>
        </p:grpSpPr>
        <p:sp>
          <p:nvSpPr>
            <p:cNvPr id="147565" name="Line 88"/>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66" name="Line 89"/>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67" name="Line 90"/>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68" name="Line 91"/>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de-DE"/>
            </a:p>
          </p:txBody>
        </p:sp>
      </p:grpSp>
      <p:grpSp>
        <p:nvGrpSpPr>
          <p:cNvPr id="147499" name="Group 92"/>
          <p:cNvGrpSpPr>
            <a:grpSpLocks/>
          </p:cNvGrpSpPr>
          <p:nvPr/>
        </p:nvGrpSpPr>
        <p:grpSpPr bwMode="auto">
          <a:xfrm>
            <a:off x="4649788" y="3636963"/>
            <a:ext cx="504825" cy="144462"/>
            <a:chOff x="2199" y="1298"/>
            <a:chExt cx="318" cy="91"/>
          </a:xfrm>
        </p:grpSpPr>
        <p:sp>
          <p:nvSpPr>
            <p:cNvPr id="147561" name="Line 93"/>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62" name="Line 94"/>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63" name="Line 95"/>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64" name="Line 96"/>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de-DE"/>
            </a:p>
          </p:txBody>
        </p:sp>
      </p:grpSp>
      <p:grpSp>
        <p:nvGrpSpPr>
          <p:cNvPr id="147500" name="Group 97"/>
          <p:cNvGrpSpPr>
            <a:grpSpLocks/>
          </p:cNvGrpSpPr>
          <p:nvPr/>
        </p:nvGrpSpPr>
        <p:grpSpPr bwMode="auto">
          <a:xfrm>
            <a:off x="7673975" y="3636963"/>
            <a:ext cx="504825" cy="144462"/>
            <a:chOff x="2199" y="1298"/>
            <a:chExt cx="318" cy="91"/>
          </a:xfrm>
        </p:grpSpPr>
        <p:sp>
          <p:nvSpPr>
            <p:cNvPr id="147557" name="Line 98"/>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58" name="Line 99"/>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59" name="Line 100"/>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60" name="Line 101"/>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de-DE"/>
            </a:p>
          </p:txBody>
        </p:sp>
      </p:grpSp>
      <p:grpSp>
        <p:nvGrpSpPr>
          <p:cNvPr id="147501" name="Group 102"/>
          <p:cNvGrpSpPr>
            <a:grpSpLocks/>
          </p:cNvGrpSpPr>
          <p:nvPr/>
        </p:nvGrpSpPr>
        <p:grpSpPr bwMode="auto">
          <a:xfrm>
            <a:off x="8105775" y="4357688"/>
            <a:ext cx="504825" cy="144462"/>
            <a:chOff x="2199" y="1298"/>
            <a:chExt cx="318" cy="91"/>
          </a:xfrm>
        </p:grpSpPr>
        <p:sp>
          <p:nvSpPr>
            <p:cNvPr id="147553" name="Line 103"/>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54" name="Line 104"/>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55" name="Line 105"/>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56" name="Line 106"/>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de-DE"/>
            </a:p>
          </p:txBody>
        </p:sp>
      </p:grpSp>
      <p:grpSp>
        <p:nvGrpSpPr>
          <p:cNvPr id="147502" name="Group 107"/>
          <p:cNvGrpSpPr>
            <a:grpSpLocks/>
          </p:cNvGrpSpPr>
          <p:nvPr/>
        </p:nvGrpSpPr>
        <p:grpSpPr bwMode="auto">
          <a:xfrm>
            <a:off x="7170738" y="4357688"/>
            <a:ext cx="504825" cy="144462"/>
            <a:chOff x="2199" y="1298"/>
            <a:chExt cx="318" cy="91"/>
          </a:xfrm>
        </p:grpSpPr>
        <p:sp>
          <p:nvSpPr>
            <p:cNvPr id="147549" name="Line 108"/>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50" name="Line 109"/>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51" name="Line 110"/>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52" name="Line 111"/>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de-DE"/>
            </a:p>
          </p:txBody>
        </p:sp>
      </p:grpSp>
      <p:grpSp>
        <p:nvGrpSpPr>
          <p:cNvPr id="147503" name="Group 112"/>
          <p:cNvGrpSpPr>
            <a:grpSpLocks/>
          </p:cNvGrpSpPr>
          <p:nvPr/>
        </p:nvGrpSpPr>
        <p:grpSpPr bwMode="auto">
          <a:xfrm>
            <a:off x="5657850" y="4357688"/>
            <a:ext cx="504825" cy="144462"/>
            <a:chOff x="2199" y="1298"/>
            <a:chExt cx="318" cy="91"/>
          </a:xfrm>
        </p:grpSpPr>
        <p:sp>
          <p:nvSpPr>
            <p:cNvPr id="147545" name="Line 113"/>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46" name="Line 114"/>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47" name="Line 115"/>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48" name="Line 116"/>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de-DE"/>
            </a:p>
          </p:txBody>
        </p:sp>
      </p:grpSp>
      <p:grpSp>
        <p:nvGrpSpPr>
          <p:cNvPr id="147504" name="Group 117"/>
          <p:cNvGrpSpPr>
            <a:grpSpLocks/>
          </p:cNvGrpSpPr>
          <p:nvPr/>
        </p:nvGrpSpPr>
        <p:grpSpPr bwMode="auto">
          <a:xfrm>
            <a:off x="6378575" y="4933950"/>
            <a:ext cx="504825" cy="144463"/>
            <a:chOff x="2199" y="1298"/>
            <a:chExt cx="318" cy="91"/>
          </a:xfrm>
        </p:grpSpPr>
        <p:sp>
          <p:nvSpPr>
            <p:cNvPr id="147541" name="Line 118"/>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42" name="Line 119"/>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43" name="Line 120"/>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44" name="Line 121"/>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de-DE"/>
            </a:p>
          </p:txBody>
        </p:sp>
      </p:grpSp>
      <p:grpSp>
        <p:nvGrpSpPr>
          <p:cNvPr id="147505" name="Group 122"/>
          <p:cNvGrpSpPr>
            <a:grpSpLocks/>
          </p:cNvGrpSpPr>
          <p:nvPr/>
        </p:nvGrpSpPr>
        <p:grpSpPr bwMode="auto">
          <a:xfrm>
            <a:off x="4144963" y="4933950"/>
            <a:ext cx="504825" cy="144463"/>
            <a:chOff x="2199" y="1298"/>
            <a:chExt cx="318" cy="91"/>
          </a:xfrm>
        </p:grpSpPr>
        <p:sp>
          <p:nvSpPr>
            <p:cNvPr id="147537" name="Line 123"/>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38" name="Line 124"/>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39" name="Line 125"/>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40" name="Line 126"/>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de-DE"/>
            </a:p>
          </p:txBody>
        </p:sp>
      </p:grpSp>
      <p:grpSp>
        <p:nvGrpSpPr>
          <p:cNvPr id="147506" name="Group 127"/>
          <p:cNvGrpSpPr>
            <a:grpSpLocks/>
          </p:cNvGrpSpPr>
          <p:nvPr/>
        </p:nvGrpSpPr>
        <p:grpSpPr bwMode="auto">
          <a:xfrm>
            <a:off x="3209925" y="4933950"/>
            <a:ext cx="504825" cy="144463"/>
            <a:chOff x="2199" y="1298"/>
            <a:chExt cx="318" cy="91"/>
          </a:xfrm>
        </p:grpSpPr>
        <p:sp>
          <p:nvSpPr>
            <p:cNvPr id="147533" name="Line 128"/>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34" name="Line 129"/>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35" name="Line 130"/>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36" name="Line 131"/>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de-DE"/>
            </a:p>
          </p:txBody>
        </p:sp>
      </p:grpSp>
      <p:grpSp>
        <p:nvGrpSpPr>
          <p:cNvPr id="147507" name="Group 132"/>
          <p:cNvGrpSpPr>
            <a:grpSpLocks/>
          </p:cNvGrpSpPr>
          <p:nvPr/>
        </p:nvGrpSpPr>
        <p:grpSpPr bwMode="auto">
          <a:xfrm>
            <a:off x="3857625" y="5581650"/>
            <a:ext cx="504825" cy="144463"/>
            <a:chOff x="2199" y="1298"/>
            <a:chExt cx="318" cy="91"/>
          </a:xfrm>
        </p:grpSpPr>
        <p:sp>
          <p:nvSpPr>
            <p:cNvPr id="147529" name="Line 133"/>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30" name="Line 134"/>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31" name="Line 135"/>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32" name="Line 136"/>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de-DE"/>
            </a:p>
          </p:txBody>
        </p:sp>
      </p:grpSp>
      <p:grpSp>
        <p:nvGrpSpPr>
          <p:cNvPr id="147508" name="Group 137"/>
          <p:cNvGrpSpPr>
            <a:grpSpLocks/>
          </p:cNvGrpSpPr>
          <p:nvPr/>
        </p:nvGrpSpPr>
        <p:grpSpPr bwMode="auto">
          <a:xfrm>
            <a:off x="5945188" y="5581650"/>
            <a:ext cx="504825" cy="144463"/>
            <a:chOff x="2199" y="1298"/>
            <a:chExt cx="318" cy="91"/>
          </a:xfrm>
        </p:grpSpPr>
        <p:sp>
          <p:nvSpPr>
            <p:cNvPr id="147525" name="Line 138"/>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26" name="Line 139"/>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27" name="Line 140"/>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28" name="Line 141"/>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de-DE"/>
            </a:p>
          </p:txBody>
        </p:sp>
      </p:grpSp>
      <p:grpSp>
        <p:nvGrpSpPr>
          <p:cNvPr id="147509" name="Group 142"/>
          <p:cNvGrpSpPr>
            <a:grpSpLocks/>
          </p:cNvGrpSpPr>
          <p:nvPr/>
        </p:nvGrpSpPr>
        <p:grpSpPr bwMode="auto">
          <a:xfrm>
            <a:off x="6953250" y="5581650"/>
            <a:ext cx="504825" cy="144463"/>
            <a:chOff x="2199" y="1298"/>
            <a:chExt cx="318" cy="91"/>
          </a:xfrm>
        </p:grpSpPr>
        <p:sp>
          <p:nvSpPr>
            <p:cNvPr id="147521" name="Line 143"/>
            <p:cNvSpPr>
              <a:spLocks noChangeShapeType="1"/>
            </p:cNvSpPr>
            <p:nvPr/>
          </p:nvSpPr>
          <p:spPr bwMode="auto">
            <a:xfrm flipH="1">
              <a:off x="2199" y="1298"/>
              <a:ext cx="136"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22" name="Line 144"/>
            <p:cNvSpPr>
              <a:spLocks noChangeShapeType="1"/>
            </p:cNvSpPr>
            <p:nvPr/>
          </p:nvSpPr>
          <p:spPr bwMode="auto">
            <a:xfrm flipH="1">
              <a:off x="2290" y="1298"/>
              <a:ext cx="45"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23" name="Line 145"/>
            <p:cNvSpPr>
              <a:spLocks noChangeShapeType="1"/>
            </p:cNvSpPr>
            <p:nvPr/>
          </p:nvSpPr>
          <p:spPr bwMode="auto">
            <a:xfrm>
              <a:off x="2335" y="1298"/>
              <a:ext cx="182"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47524" name="Line 146"/>
            <p:cNvSpPr>
              <a:spLocks noChangeShapeType="1"/>
            </p:cNvSpPr>
            <p:nvPr/>
          </p:nvSpPr>
          <p:spPr bwMode="auto">
            <a:xfrm>
              <a:off x="2335" y="1389"/>
              <a:ext cx="91"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de-DE"/>
            </a:p>
          </p:txBody>
        </p:sp>
      </p:grpSp>
      <p:sp>
        <p:nvSpPr>
          <p:cNvPr id="147510" name="Text Box 147"/>
          <p:cNvSpPr txBox="1">
            <a:spLocks noChangeArrowheads="1"/>
          </p:cNvSpPr>
          <p:nvPr/>
        </p:nvSpPr>
        <p:spPr bwMode="auto">
          <a:xfrm>
            <a:off x="3357563" y="6338888"/>
            <a:ext cx="35766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a:cs typeface="SimSun" charset="0"/>
              </a:rPr>
              <a:t>10             -4              -6              3</a:t>
            </a:r>
          </a:p>
        </p:txBody>
      </p:sp>
      <p:graphicFrame>
        <p:nvGraphicFramePr>
          <p:cNvPr id="147511" name="Object 5"/>
          <p:cNvGraphicFramePr>
            <a:graphicFrameLocks noGrp="1" noChangeAspect="1"/>
          </p:cNvGraphicFramePr>
          <p:nvPr>
            <p:ph sz="quarter" idx="4"/>
          </p:nvPr>
        </p:nvGraphicFramePr>
        <p:xfrm>
          <a:off x="1482725" y="2584450"/>
          <a:ext cx="555625" cy="476250"/>
        </p:xfrm>
        <a:graphic>
          <a:graphicData uri="http://schemas.openxmlformats.org/presentationml/2006/ole">
            <mc:AlternateContent xmlns:mc="http://schemas.openxmlformats.org/markup-compatibility/2006">
              <mc:Choice xmlns:v="urn:schemas-microsoft-com:vml" Requires="v">
                <p:oleObj spid="_x0000_s148070" name="Formel" r:id="rId10" imgW="266700" imgH="228600" progId="Equation.3">
                  <p:embed/>
                </p:oleObj>
              </mc:Choice>
              <mc:Fallback>
                <p:oleObj name="Formel" r:id="rId10" imgW="266700" imgH="2286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82725" y="2584450"/>
                        <a:ext cx="555625"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47512" name="Object 6"/>
          <p:cNvGraphicFramePr>
            <a:graphicFrameLocks noChangeAspect="1"/>
          </p:cNvGraphicFramePr>
          <p:nvPr/>
        </p:nvGraphicFramePr>
        <p:xfrm>
          <a:off x="1481138" y="3879850"/>
          <a:ext cx="576262" cy="471488"/>
        </p:xfrm>
        <a:graphic>
          <a:graphicData uri="http://schemas.openxmlformats.org/presentationml/2006/ole">
            <mc:AlternateContent xmlns:mc="http://schemas.openxmlformats.org/markup-compatibility/2006">
              <mc:Choice xmlns:v="urn:schemas-microsoft-com:vml" Requires="v">
                <p:oleObj spid="_x0000_s148071" name="Formel" r:id="rId12" imgW="279400" imgH="228600" progId="Equation.3">
                  <p:embed/>
                </p:oleObj>
              </mc:Choice>
              <mc:Fallback>
                <p:oleObj name="Formel" r:id="rId12" imgW="279400" imgH="2286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1138" y="3879850"/>
                        <a:ext cx="576262" cy="4714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7513" name="Object 7"/>
          <p:cNvGraphicFramePr>
            <a:graphicFrameLocks noChangeAspect="1"/>
          </p:cNvGraphicFramePr>
          <p:nvPr/>
        </p:nvGraphicFramePr>
        <p:xfrm>
          <a:off x="1409700" y="5176838"/>
          <a:ext cx="566738" cy="463550"/>
        </p:xfrm>
        <a:graphic>
          <a:graphicData uri="http://schemas.openxmlformats.org/presentationml/2006/ole">
            <mc:AlternateContent xmlns:mc="http://schemas.openxmlformats.org/markup-compatibility/2006">
              <mc:Choice xmlns:v="urn:schemas-microsoft-com:vml" Requires="v">
                <p:oleObj spid="_x0000_s148072" name="Formel" r:id="rId14" imgW="279400" imgH="228600" progId="Equation.3">
                  <p:embed/>
                </p:oleObj>
              </mc:Choice>
              <mc:Fallback>
                <p:oleObj name="Formel" r:id="rId14" imgW="279400" imgH="2286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09700" y="5176838"/>
                        <a:ext cx="566738" cy="463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7514" name="Object 8"/>
          <p:cNvGraphicFramePr>
            <a:graphicFrameLocks noChangeAspect="1"/>
          </p:cNvGraphicFramePr>
          <p:nvPr/>
        </p:nvGraphicFramePr>
        <p:xfrm>
          <a:off x="1482725" y="2079625"/>
          <a:ext cx="1511300" cy="495300"/>
        </p:xfrm>
        <a:graphic>
          <a:graphicData uri="http://schemas.openxmlformats.org/presentationml/2006/ole">
            <mc:AlternateContent xmlns:mc="http://schemas.openxmlformats.org/markup-compatibility/2006">
              <mc:Choice xmlns:v="urn:schemas-microsoft-com:vml" Requires="v">
                <p:oleObj spid="_x0000_s148073" name="Formel" r:id="rId16" imgW="698500" imgH="228600" progId="Equation.3">
                  <p:embed/>
                </p:oleObj>
              </mc:Choice>
              <mc:Fallback>
                <p:oleObj name="Formel" r:id="rId16" imgW="698500" imgH="2286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82725" y="2079625"/>
                        <a:ext cx="151130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7515" name="Object 9"/>
          <p:cNvGraphicFramePr>
            <a:graphicFrameLocks noChangeAspect="1"/>
          </p:cNvGraphicFramePr>
          <p:nvPr/>
        </p:nvGraphicFramePr>
        <p:xfrm>
          <a:off x="1554163" y="3303588"/>
          <a:ext cx="1871662" cy="488950"/>
        </p:xfrm>
        <a:graphic>
          <a:graphicData uri="http://schemas.openxmlformats.org/presentationml/2006/ole">
            <mc:AlternateContent xmlns:mc="http://schemas.openxmlformats.org/markup-compatibility/2006">
              <mc:Choice xmlns:v="urn:schemas-microsoft-com:vml" Requires="v">
                <p:oleObj spid="_x0000_s148074" name="Formel" r:id="rId18" imgW="876300" imgH="228600" progId="Equation.3">
                  <p:embed/>
                </p:oleObj>
              </mc:Choice>
              <mc:Fallback>
                <p:oleObj name="Formel" r:id="rId18" imgW="876300" imgH="228600"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54163" y="3303588"/>
                        <a:ext cx="1871662" cy="488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7516" name="Object 10"/>
          <p:cNvGraphicFramePr>
            <a:graphicFrameLocks noChangeAspect="1"/>
          </p:cNvGraphicFramePr>
          <p:nvPr/>
        </p:nvGraphicFramePr>
        <p:xfrm>
          <a:off x="1266825" y="4529138"/>
          <a:ext cx="2087563" cy="522287"/>
        </p:xfrm>
        <a:graphic>
          <a:graphicData uri="http://schemas.openxmlformats.org/presentationml/2006/ole">
            <mc:AlternateContent xmlns:mc="http://schemas.openxmlformats.org/markup-compatibility/2006">
              <mc:Choice xmlns:v="urn:schemas-microsoft-com:vml" Requires="v">
                <p:oleObj spid="_x0000_s148075" name="Formel" r:id="rId20" imgW="914400" imgH="228600" progId="Equation.3">
                  <p:embed/>
                </p:oleObj>
              </mc:Choice>
              <mc:Fallback>
                <p:oleObj name="Formel" r:id="rId20" imgW="914400" imgH="22860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66825" y="4529138"/>
                        <a:ext cx="2087563" cy="5222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7517" name="Object 11"/>
          <p:cNvGraphicFramePr>
            <a:graphicFrameLocks noChangeAspect="1"/>
          </p:cNvGraphicFramePr>
          <p:nvPr/>
        </p:nvGraphicFramePr>
        <p:xfrm>
          <a:off x="1338263" y="5907088"/>
          <a:ext cx="1152525" cy="493712"/>
        </p:xfrm>
        <a:graphic>
          <a:graphicData uri="http://schemas.openxmlformats.org/presentationml/2006/ole">
            <mc:AlternateContent xmlns:mc="http://schemas.openxmlformats.org/markup-compatibility/2006">
              <mc:Choice xmlns:v="urn:schemas-microsoft-com:vml" Requires="v">
                <p:oleObj spid="_x0000_s148076" name="Formel" r:id="rId22" imgW="533400" imgH="228600" progId="Equation.3">
                  <p:embed/>
                </p:oleObj>
              </mc:Choice>
              <mc:Fallback>
                <p:oleObj name="Formel" r:id="rId22" imgW="533400" imgH="228600" progId="Equation.3">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38263" y="5907088"/>
                        <a:ext cx="1152525" cy="493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7518" name="Text Box 155"/>
          <p:cNvSpPr txBox="1">
            <a:spLocks noChangeArrowheads="1"/>
          </p:cNvSpPr>
          <p:nvPr/>
        </p:nvSpPr>
        <p:spPr bwMode="auto">
          <a:xfrm>
            <a:off x="1122363" y="2144713"/>
            <a:ext cx="3619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a:cs typeface="SimSun" charset="0"/>
              </a:rPr>
              <a:t>in</a:t>
            </a:r>
          </a:p>
        </p:txBody>
      </p:sp>
      <p:sp>
        <p:nvSpPr>
          <p:cNvPr id="147519" name="Text Box 156"/>
          <p:cNvSpPr txBox="1">
            <a:spLocks noChangeArrowheads="1"/>
          </p:cNvSpPr>
          <p:nvPr/>
        </p:nvSpPr>
        <p:spPr bwMode="auto">
          <a:xfrm>
            <a:off x="1263650" y="3370263"/>
            <a:ext cx="3619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a:cs typeface="SimSun" charset="0"/>
              </a:rPr>
              <a:t>in</a:t>
            </a:r>
          </a:p>
        </p:txBody>
      </p:sp>
      <p:sp>
        <p:nvSpPr>
          <p:cNvPr id="147520" name="Text Box 157"/>
          <p:cNvSpPr txBox="1">
            <a:spLocks noChangeArrowheads="1"/>
          </p:cNvSpPr>
          <p:nvPr/>
        </p:nvSpPr>
        <p:spPr bwMode="auto">
          <a:xfrm>
            <a:off x="1049338" y="4613275"/>
            <a:ext cx="361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a:cs typeface="SimSun" charset="0"/>
              </a:rPr>
              <a:t>in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pPr eaLnBrk="1" hangingPunct="1"/>
            <a:r>
              <a:rPr lang="en-US" altLang="zh-CN">
                <a:latin typeface="Lucida Grande" charset="0"/>
                <a:ea typeface="ＭＳ Ｐゴシック" charset="0"/>
                <a:cs typeface="ＭＳ Ｐゴシック" charset="0"/>
              </a:rPr>
              <a:t>Discussion of DDNs</a:t>
            </a:r>
          </a:p>
        </p:txBody>
      </p:sp>
      <p:sp>
        <p:nvSpPr>
          <p:cNvPr id="151554" name="Rectangle 3"/>
          <p:cNvSpPr>
            <a:spLocks noGrp="1" noChangeArrowheads="1"/>
          </p:cNvSpPr>
          <p:nvPr>
            <p:ph type="body" idx="1"/>
          </p:nvPr>
        </p:nvSpPr>
        <p:spPr>
          <a:xfrm>
            <a:off x="250825" y="2143125"/>
            <a:ext cx="8208963" cy="4105275"/>
          </a:xfrm>
        </p:spPr>
        <p:txBody>
          <a:bodyPr/>
          <a:lstStyle/>
          <a:p>
            <a:pPr eaLnBrk="1" hangingPunct="1">
              <a:lnSpc>
                <a:spcPct val="90000"/>
              </a:lnSpc>
            </a:pPr>
            <a:r>
              <a:rPr lang="en-US" altLang="zh-CN" sz="2800">
                <a:latin typeface="Lucida Grande" charset="0"/>
                <a:ea typeface="ＭＳ Ｐゴシック" charset="0"/>
                <a:cs typeface="ＭＳ Ｐゴシック" charset="0"/>
              </a:rPr>
              <a:t>DDNs provide a </a:t>
            </a:r>
            <a:r>
              <a:rPr lang="en-US" altLang="zh-CN" sz="2800" b="1">
                <a:latin typeface="Lucida Grande" charset="0"/>
                <a:ea typeface="ＭＳ Ｐゴシック" charset="0"/>
                <a:cs typeface="ＭＳ Ｐゴシック" charset="0"/>
              </a:rPr>
              <a:t>general</a:t>
            </a:r>
            <a:r>
              <a:rPr lang="en-US" altLang="zh-CN" sz="2800">
                <a:latin typeface="Lucida Grande" charset="0"/>
                <a:ea typeface="ＭＳ Ｐゴシック" charset="0"/>
                <a:cs typeface="ＭＳ Ｐゴシック" charset="0"/>
              </a:rPr>
              <a:t>, </a:t>
            </a:r>
            <a:r>
              <a:rPr lang="en-US" altLang="zh-CN" sz="2800" b="1">
                <a:latin typeface="Lucida Grande" charset="0"/>
                <a:ea typeface="ＭＳ Ｐゴシック" charset="0"/>
                <a:cs typeface="ＭＳ Ｐゴシック" charset="0"/>
              </a:rPr>
              <a:t>concise</a:t>
            </a:r>
            <a:r>
              <a:rPr lang="en-US" altLang="zh-CN" sz="2800">
                <a:latin typeface="Lucida Grande" charset="0"/>
                <a:ea typeface="ＭＳ Ｐゴシック" charset="0"/>
                <a:cs typeface="ＭＳ Ｐゴシック" charset="0"/>
              </a:rPr>
              <a:t> </a:t>
            </a:r>
            <a:r>
              <a:rPr lang="en-US" altLang="zh-CN" sz="2800" b="1">
                <a:latin typeface="Lucida Grande" charset="0"/>
                <a:ea typeface="ＭＳ Ｐゴシック" charset="0"/>
                <a:cs typeface="ＭＳ Ｐゴシック" charset="0"/>
              </a:rPr>
              <a:t>representation</a:t>
            </a:r>
            <a:r>
              <a:rPr lang="en-US" altLang="zh-CN" sz="2800">
                <a:latin typeface="Lucida Grande" charset="0"/>
                <a:ea typeface="ＭＳ Ｐゴシック" charset="0"/>
                <a:cs typeface="ＭＳ Ｐゴシック" charset="0"/>
              </a:rPr>
              <a:t> for large POMDPs</a:t>
            </a:r>
          </a:p>
          <a:p>
            <a:pPr eaLnBrk="1" hangingPunct="1">
              <a:lnSpc>
                <a:spcPct val="90000"/>
              </a:lnSpc>
            </a:pPr>
            <a:r>
              <a:rPr lang="en-US" altLang="zh-CN" sz="2800">
                <a:latin typeface="Lucida Grande" charset="0"/>
                <a:ea typeface="ＭＳ Ｐゴシック" charset="0"/>
                <a:cs typeface="ＭＳ Ｐゴシック" charset="0"/>
              </a:rPr>
              <a:t>Agent systems moved from </a:t>
            </a:r>
          </a:p>
          <a:p>
            <a:pPr lvl="1" eaLnBrk="1" hangingPunct="1">
              <a:lnSpc>
                <a:spcPct val="90000"/>
              </a:lnSpc>
            </a:pPr>
            <a:r>
              <a:rPr lang="en-US" altLang="zh-CN" sz="2400" b="1">
                <a:latin typeface="Lucida Grande" charset="0"/>
                <a:ea typeface="ＭＳ Ｐゴシック" charset="0"/>
                <a:cs typeface="ＭＳ Ｐゴシック" charset="0"/>
              </a:rPr>
              <a:t>static</a:t>
            </a:r>
            <a:r>
              <a:rPr lang="en-US" altLang="zh-CN" sz="2400">
                <a:latin typeface="Lucida Grande" charset="0"/>
                <a:ea typeface="ＭＳ Ｐゴシック" charset="0"/>
                <a:cs typeface="ＭＳ Ｐゴシック" charset="0"/>
              </a:rPr>
              <a:t>, </a:t>
            </a:r>
            <a:r>
              <a:rPr lang="en-US" altLang="zh-CN" sz="2400" b="1">
                <a:latin typeface="Lucida Grande" charset="0"/>
                <a:ea typeface="ＭＳ Ｐゴシック" charset="0"/>
                <a:cs typeface="ＭＳ Ｐゴシック" charset="0"/>
              </a:rPr>
              <a:t>accessible</a:t>
            </a:r>
            <a:r>
              <a:rPr lang="en-US" altLang="zh-CN" sz="2400">
                <a:latin typeface="Lucida Grande" charset="0"/>
                <a:ea typeface="ＭＳ Ｐゴシック" charset="0"/>
                <a:cs typeface="ＭＳ Ｐゴシック" charset="0"/>
              </a:rPr>
              <a:t>, and </a:t>
            </a:r>
            <a:r>
              <a:rPr lang="en-US" altLang="zh-CN" sz="2400" b="1">
                <a:latin typeface="Lucida Grande" charset="0"/>
                <a:ea typeface="ＭＳ Ｐゴシック" charset="0"/>
                <a:cs typeface="ＭＳ Ｐゴシック" charset="0"/>
              </a:rPr>
              <a:t>simple</a:t>
            </a:r>
            <a:r>
              <a:rPr lang="en-US" altLang="zh-CN" sz="2400">
                <a:latin typeface="Lucida Grande" charset="0"/>
                <a:ea typeface="ＭＳ Ｐゴシック" charset="0"/>
                <a:cs typeface="ＭＳ Ｐゴシック" charset="0"/>
              </a:rPr>
              <a:t> environments to</a:t>
            </a:r>
          </a:p>
          <a:p>
            <a:pPr lvl="1" eaLnBrk="1" hangingPunct="1">
              <a:lnSpc>
                <a:spcPct val="90000"/>
              </a:lnSpc>
            </a:pPr>
            <a:r>
              <a:rPr lang="en-US" altLang="zh-CN" sz="2400" b="1">
                <a:latin typeface="Lucida Grande" charset="0"/>
                <a:ea typeface="ＭＳ Ｐゴシック" charset="0"/>
                <a:cs typeface="ＭＳ Ｐゴシック" charset="0"/>
              </a:rPr>
              <a:t>dynamic</a:t>
            </a:r>
            <a:r>
              <a:rPr lang="en-US" altLang="zh-CN" sz="2400">
                <a:latin typeface="Lucida Grande" charset="0"/>
                <a:ea typeface="ＭＳ Ｐゴシック" charset="0"/>
                <a:cs typeface="ＭＳ Ｐゴシック" charset="0"/>
              </a:rPr>
              <a:t>, </a:t>
            </a:r>
            <a:r>
              <a:rPr lang="en-US" altLang="zh-CN" sz="2400" b="1">
                <a:latin typeface="Lucida Grande" charset="0"/>
                <a:ea typeface="ＭＳ Ｐゴシック" charset="0"/>
                <a:cs typeface="ＭＳ Ｐゴシック" charset="0"/>
              </a:rPr>
              <a:t>inaccessible</a:t>
            </a:r>
            <a:r>
              <a:rPr lang="en-US" altLang="zh-CN" sz="2400">
                <a:latin typeface="Lucida Grande" charset="0"/>
                <a:ea typeface="ＭＳ Ｐゴシック" charset="0"/>
                <a:cs typeface="ＭＳ Ｐゴシック" charset="0"/>
              </a:rPr>
              <a:t>, and </a:t>
            </a:r>
            <a:r>
              <a:rPr lang="en-US" altLang="zh-CN" sz="2400" b="1">
                <a:latin typeface="Lucida Grande" charset="0"/>
                <a:ea typeface="ＭＳ Ｐゴシック" charset="0"/>
                <a:cs typeface="ＭＳ Ｐゴシック" charset="0"/>
              </a:rPr>
              <a:t>complex</a:t>
            </a:r>
            <a:r>
              <a:rPr lang="en-US" altLang="zh-CN" sz="2400">
                <a:latin typeface="Lucida Grande" charset="0"/>
                <a:ea typeface="ＭＳ Ｐゴシック" charset="0"/>
                <a:cs typeface="ＭＳ Ｐゴシック" charset="0"/>
              </a:rPr>
              <a:t> environments that are closer to the real world</a:t>
            </a:r>
          </a:p>
          <a:p>
            <a:pPr eaLnBrk="1" hangingPunct="1">
              <a:lnSpc>
                <a:spcPct val="90000"/>
              </a:lnSpc>
            </a:pPr>
            <a:r>
              <a:rPr lang="en-US" altLang="zh-CN" sz="2800">
                <a:latin typeface="Lucida Grande" charset="0"/>
                <a:ea typeface="ＭＳ Ｐゴシック" charset="0"/>
                <a:cs typeface="ＭＳ Ｐゴシック" charset="0"/>
              </a:rPr>
              <a:t>However, </a:t>
            </a:r>
            <a:r>
              <a:rPr lang="en-US" altLang="zh-CN" sz="2800" b="1">
                <a:latin typeface="Lucida Grande" charset="0"/>
                <a:ea typeface="ＭＳ Ｐゴシック" charset="0"/>
                <a:cs typeface="ＭＳ Ｐゴシック" charset="0"/>
              </a:rPr>
              <a:t>exact algorithms </a:t>
            </a:r>
            <a:r>
              <a:rPr lang="en-US" altLang="zh-CN" sz="2800">
                <a:latin typeface="Lucida Grande" charset="0"/>
                <a:ea typeface="ＭＳ Ｐゴシック" charset="0"/>
                <a:cs typeface="ＭＳ Ｐゴシック" charset="0"/>
              </a:rPr>
              <a:t>are </a:t>
            </a:r>
            <a:r>
              <a:rPr lang="en-US" altLang="zh-CN" sz="2800" b="1">
                <a:latin typeface="Lucida Grande" charset="0"/>
                <a:ea typeface="ＭＳ Ｐゴシック" charset="0"/>
                <a:cs typeface="ＭＳ Ｐゴシック" charset="0"/>
              </a:rPr>
              <a:t>exponential</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0" y="76200"/>
            <a:ext cx="9067800" cy="1066800"/>
          </a:xfrm>
        </p:spPr>
        <p:txBody>
          <a:bodyPr/>
          <a:lstStyle/>
          <a:p>
            <a:pPr eaLnBrk="1" hangingPunct="1"/>
            <a:r>
              <a:rPr lang="en-US" altLang="zh-CN" sz="3600">
                <a:latin typeface="Lucida Grande" charset="0"/>
                <a:ea typeface="ＭＳ Ｐゴシック" charset="0"/>
                <a:cs typeface="ＭＳ Ｐゴシック" charset="0"/>
              </a:rPr>
              <a:t>Perspectives of DDNs to </a:t>
            </a:r>
            <a:br>
              <a:rPr lang="en-US" altLang="zh-CN" sz="3600">
                <a:latin typeface="Lucida Grande" charset="0"/>
                <a:ea typeface="ＭＳ Ｐゴシック" charset="0"/>
                <a:cs typeface="ＭＳ Ｐゴシック" charset="0"/>
              </a:rPr>
            </a:br>
            <a:r>
              <a:rPr lang="en-US" altLang="zh-CN" sz="3600">
                <a:latin typeface="Lucida Grande" charset="0"/>
                <a:ea typeface="ＭＳ Ｐゴシック" charset="0"/>
                <a:cs typeface="ＭＳ Ｐゴシック" charset="0"/>
              </a:rPr>
              <a:t>Reduce Complexity</a:t>
            </a:r>
          </a:p>
        </p:txBody>
      </p:sp>
      <p:sp>
        <p:nvSpPr>
          <p:cNvPr id="153602" name="Rectangle 3"/>
          <p:cNvSpPr>
            <a:spLocks noGrp="1" noChangeArrowheads="1"/>
          </p:cNvSpPr>
          <p:nvPr>
            <p:ph type="body" idx="1"/>
          </p:nvPr>
        </p:nvSpPr>
        <p:spPr>
          <a:xfrm>
            <a:off x="457200" y="1989138"/>
            <a:ext cx="8229600" cy="4411662"/>
          </a:xfrm>
        </p:spPr>
        <p:txBody>
          <a:bodyPr/>
          <a:lstStyle/>
          <a:p>
            <a:pPr marL="609600" indent="-609600" eaLnBrk="1" hangingPunct="1">
              <a:lnSpc>
                <a:spcPct val="90000"/>
              </a:lnSpc>
            </a:pPr>
            <a:r>
              <a:rPr lang="en-US" altLang="zh-CN" sz="2400">
                <a:latin typeface="Lucida Grande" charset="0"/>
                <a:ea typeface="ＭＳ Ｐゴシック" charset="0"/>
                <a:cs typeface="ＭＳ Ｐゴシック" charset="0"/>
              </a:rPr>
              <a:t>Combined with a </a:t>
            </a:r>
            <a:r>
              <a:rPr lang="en-US" altLang="zh-CN" sz="2400" b="1">
                <a:latin typeface="Lucida Grande" charset="0"/>
                <a:ea typeface="ＭＳ Ｐゴシック" charset="0"/>
                <a:cs typeface="ＭＳ Ｐゴシック" charset="0"/>
              </a:rPr>
              <a:t>heuristic estimate </a:t>
            </a:r>
            <a:r>
              <a:rPr lang="en-US" altLang="zh-CN" sz="2400">
                <a:latin typeface="Lucida Grande" charset="0"/>
                <a:ea typeface="ＭＳ Ｐゴシック" charset="0"/>
                <a:cs typeface="ＭＳ Ｐゴシック" charset="0"/>
              </a:rPr>
              <a:t>for </a:t>
            </a:r>
            <a:br>
              <a:rPr lang="en-US" altLang="zh-CN" sz="2400">
                <a:latin typeface="Lucida Grande" charset="0"/>
                <a:ea typeface="ＭＳ Ｐゴシック" charset="0"/>
                <a:cs typeface="ＭＳ Ｐゴシック" charset="0"/>
              </a:rPr>
            </a:br>
            <a:r>
              <a:rPr lang="en-US" altLang="zh-CN" sz="2400">
                <a:latin typeface="Lucida Grande" charset="0"/>
                <a:ea typeface="ＭＳ Ｐゴシック" charset="0"/>
                <a:cs typeface="ＭＳ Ｐゴシック" charset="0"/>
              </a:rPr>
              <a:t>the utility of the remaining steps</a:t>
            </a:r>
          </a:p>
          <a:p>
            <a:pPr marL="609600" indent="-609600" eaLnBrk="1" hangingPunct="1">
              <a:lnSpc>
                <a:spcPct val="90000"/>
              </a:lnSpc>
            </a:pPr>
            <a:r>
              <a:rPr lang="en-US" altLang="zh-CN" sz="2400">
                <a:latin typeface="Lucida Grande" charset="0"/>
                <a:ea typeface="ＭＳ Ｐゴシック" charset="0"/>
                <a:cs typeface="ＭＳ Ｐゴシック" charset="0"/>
              </a:rPr>
              <a:t>Incremental </a:t>
            </a:r>
            <a:r>
              <a:rPr lang="en-US" altLang="zh-CN" sz="2400" b="1">
                <a:latin typeface="Lucida Grande" charset="0"/>
                <a:ea typeface="ＭＳ Ｐゴシック" charset="0"/>
                <a:cs typeface="ＭＳ Ｐゴシック" charset="0"/>
              </a:rPr>
              <a:t>pruning</a:t>
            </a:r>
            <a:r>
              <a:rPr lang="en-US" altLang="zh-CN" sz="2400">
                <a:latin typeface="Lucida Grande" charset="0"/>
                <a:ea typeface="ＭＳ Ｐゴシック" charset="0"/>
                <a:cs typeface="ＭＳ Ｐゴシック" charset="0"/>
              </a:rPr>
              <a:t> techniques</a:t>
            </a:r>
          </a:p>
          <a:p>
            <a:pPr marL="609600" indent="-609600" eaLnBrk="1" hangingPunct="1">
              <a:lnSpc>
                <a:spcPct val="90000"/>
              </a:lnSpc>
            </a:pPr>
            <a:r>
              <a:rPr lang="en-US" altLang="zh-CN" sz="2400">
                <a:latin typeface="Lucida Grande" charset="0"/>
                <a:ea typeface="ＭＳ Ｐゴシック" charset="0"/>
                <a:cs typeface="ＭＳ Ｐゴシック" charset="0"/>
              </a:rPr>
              <a:t>Many </a:t>
            </a:r>
            <a:r>
              <a:rPr lang="en-US" altLang="zh-CN" sz="2400" b="1">
                <a:latin typeface="Lucida Grande" charset="0"/>
                <a:ea typeface="ＭＳ Ｐゴシック" charset="0"/>
                <a:cs typeface="ＭＳ Ｐゴシック" charset="0"/>
              </a:rPr>
              <a:t>approximation</a:t>
            </a:r>
            <a:r>
              <a:rPr lang="en-US" altLang="zh-CN" sz="2400">
                <a:latin typeface="Lucida Grande" charset="0"/>
                <a:ea typeface="ＭＳ Ｐゴシック" charset="0"/>
                <a:cs typeface="ＭＳ Ｐゴシック" charset="0"/>
              </a:rPr>
              <a:t> techniques:</a:t>
            </a:r>
          </a:p>
          <a:p>
            <a:pPr marL="1009650" lvl="1" indent="-609600" eaLnBrk="1" hangingPunct="1">
              <a:lnSpc>
                <a:spcPct val="90000"/>
              </a:lnSpc>
            </a:pPr>
            <a:r>
              <a:rPr lang="en-US" altLang="zh-CN" sz="2000">
                <a:latin typeface="Lucida Grande" charset="0"/>
                <a:ea typeface="ＭＳ Ｐゴシック" charset="0"/>
                <a:cs typeface="ＭＳ Ｐゴシック" charset="0"/>
              </a:rPr>
              <a:t>Using less detailed state variables for states in the distant future.</a:t>
            </a:r>
          </a:p>
          <a:p>
            <a:pPr marL="1009650" lvl="1" indent="-609600" eaLnBrk="1" hangingPunct="1">
              <a:lnSpc>
                <a:spcPct val="90000"/>
              </a:lnSpc>
            </a:pPr>
            <a:r>
              <a:rPr lang="en-US" altLang="zh-CN" sz="2000">
                <a:latin typeface="Lucida Grande" charset="0"/>
                <a:ea typeface="ＭＳ Ｐゴシック" charset="0"/>
                <a:cs typeface="ＭＳ Ｐゴシック" charset="0"/>
              </a:rPr>
              <a:t>Using a greedy heuristic search through the space of decision sequences.</a:t>
            </a:r>
          </a:p>
          <a:p>
            <a:pPr marL="1009650" lvl="1" indent="-609600" eaLnBrk="1" hangingPunct="1">
              <a:lnSpc>
                <a:spcPct val="90000"/>
              </a:lnSpc>
            </a:pPr>
            <a:r>
              <a:rPr lang="en-US" altLang="zh-CN" sz="2000">
                <a:latin typeface="Lucida Grande" charset="0"/>
                <a:ea typeface="ＭＳ Ｐゴシック" charset="0"/>
                <a:cs typeface="ＭＳ Ｐゴシック" charset="0"/>
              </a:rPr>
              <a:t>Assuming “most likely” values for future percept sequences rather than considering all possible values</a:t>
            </a:r>
          </a:p>
          <a:p>
            <a:pPr marL="609600" indent="-609600" eaLnBrk="1" hangingPunct="1">
              <a:lnSpc>
                <a:spcPct val="90000"/>
              </a:lnSpc>
              <a:buFont typeface="Wingdings" charset="0"/>
              <a:buNone/>
            </a:pPr>
            <a:r>
              <a:rPr lang="en-US" altLang="zh-CN" sz="2400">
                <a:latin typeface="Lucida Grande" charset="0"/>
                <a:ea typeface="ＭＳ Ｐゴシック" charset="0"/>
                <a:cs typeface="ＭＳ Ｐゴシック" charset="0"/>
              </a:rPr>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eaLnBrk="1" hangingPunct="1">
              <a:defRPr/>
            </a:pPr>
            <a:r>
              <a:rPr lang="en-US" sz="4000">
                <a:effectLst>
                  <a:outerShdw blurRad="38100" dist="38100" dir="2700000" algn="tl">
                    <a:srgbClr val="DDDDDD"/>
                  </a:outerShdw>
                </a:effectLst>
                <a:latin typeface="Lucida Grande" charset="0"/>
                <a:ea typeface="ＭＳ Ｐゴシック" charset="0"/>
                <a:cs typeface="ＭＳ Ｐゴシック" charset="0"/>
              </a:rPr>
              <a:t>Summary</a:t>
            </a:r>
          </a:p>
        </p:txBody>
      </p:sp>
      <p:sp>
        <p:nvSpPr>
          <p:cNvPr id="155650" name="Rectangle 3"/>
          <p:cNvSpPr>
            <a:spLocks noGrp="1" noChangeArrowheads="1"/>
          </p:cNvSpPr>
          <p:nvPr>
            <p:ph type="body" idx="1"/>
          </p:nvPr>
        </p:nvSpPr>
        <p:spPr>
          <a:xfrm>
            <a:off x="457200" y="1905000"/>
            <a:ext cx="8229600" cy="4525963"/>
          </a:xfrm>
        </p:spPr>
        <p:txBody>
          <a:bodyPr/>
          <a:lstStyle/>
          <a:p>
            <a:pPr eaLnBrk="1" hangingPunct="1"/>
            <a:r>
              <a:rPr lang="en-US" dirty="0" smtClean="0">
                <a:latin typeface="Lucida Grande" charset="0"/>
                <a:ea typeface="ＭＳ Ｐゴシック" charset="0"/>
                <a:cs typeface="ＭＳ Ｐゴシック" charset="0"/>
              </a:rPr>
              <a:t>Decision </a:t>
            </a:r>
            <a:r>
              <a:rPr lang="en-US" dirty="0">
                <a:latin typeface="Lucida Grande" charset="0"/>
                <a:ea typeface="ＭＳ Ｐゴシック" charset="0"/>
                <a:cs typeface="ＭＳ Ｐゴシック" charset="0"/>
              </a:rPr>
              <a:t>making under uncertainty</a:t>
            </a:r>
          </a:p>
          <a:p>
            <a:pPr eaLnBrk="1" hangingPunct="1"/>
            <a:r>
              <a:rPr lang="en-US" dirty="0" smtClean="0">
                <a:latin typeface="Lucida Grande" charset="0"/>
                <a:ea typeface="ＭＳ Ｐゴシック" charset="0"/>
                <a:cs typeface="ＭＳ Ｐゴシック" charset="0"/>
              </a:rPr>
              <a:t>Utility </a:t>
            </a:r>
            <a:r>
              <a:rPr lang="en-US" dirty="0">
                <a:latin typeface="Lucida Grande" charset="0"/>
                <a:ea typeface="ＭＳ Ｐゴシック" charset="0"/>
                <a:cs typeface="ＭＳ Ｐゴシック" charset="0"/>
              </a:rPr>
              <a:t>function</a:t>
            </a:r>
          </a:p>
          <a:p>
            <a:pPr eaLnBrk="1" hangingPunct="1"/>
            <a:r>
              <a:rPr lang="en-US" dirty="0" smtClean="0">
                <a:latin typeface="Lucida Grande" charset="0"/>
                <a:ea typeface="ＭＳ Ｐゴシック" charset="0"/>
                <a:cs typeface="ＭＳ Ｐゴシック" charset="0"/>
              </a:rPr>
              <a:t>Optimal </a:t>
            </a:r>
            <a:r>
              <a:rPr lang="en-US" dirty="0">
                <a:latin typeface="Lucida Grande" charset="0"/>
                <a:ea typeface="ＭＳ Ｐゴシック" charset="0"/>
                <a:cs typeface="ＭＳ Ｐゴシック" charset="0"/>
              </a:rPr>
              <a:t>policy</a:t>
            </a:r>
          </a:p>
          <a:p>
            <a:pPr eaLnBrk="1" hangingPunct="1"/>
            <a:r>
              <a:rPr lang="en-US" dirty="0" smtClean="0">
                <a:latin typeface="Lucida Grande" charset="0"/>
                <a:ea typeface="ＭＳ Ｐゴシック" charset="0"/>
                <a:cs typeface="ＭＳ Ｐゴシック" charset="0"/>
              </a:rPr>
              <a:t>Maximal </a:t>
            </a:r>
            <a:br>
              <a:rPr lang="en-US" dirty="0" smtClean="0">
                <a:latin typeface="Lucida Grande" charset="0"/>
                <a:ea typeface="ＭＳ Ｐゴシック" charset="0"/>
                <a:cs typeface="ＭＳ Ｐゴシック" charset="0"/>
              </a:rPr>
            </a:br>
            <a:r>
              <a:rPr lang="en-US" dirty="0" smtClean="0">
                <a:latin typeface="Lucida Grande" charset="0"/>
                <a:ea typeface="ＭＳ Ｐゴシック" charset="0"/>
                <a:cs typeface="ＭＳ Ｐゴシック" charset="0"/>
              </a:rPr>
              <a:t>expected </a:t>
            </a:r>
            <a:r>
              <a:rPr lang="en-US" dirty="0">
                <a:latin typeface="Lucida Grande" charset="0"/>
                <a:ea typeface="ＭＳ Ｐゴシック" charset="0"/>
                <a:cs typeface="ＭＳ Ｐゴシック" charset="0"/>
              </a:rPr>
              <a:t>utility</a:t>
            </a:r>
          </a:p>
          <a:p>
            <a:pPr eaLnBrk="1" hangingPunct="1"/>
            <a:r>
              <a:rPr lang="en-US" dirty="0" smtClean="0">
                <a:latin typeface="Lucida Grande" charset="0"/>
                <a:ea typeface="ＭＳ Ｐゴシック" charset="0"/>
                <a:cs typeface="ＭＳ Ｐゴシック" charset="0"/>
              </a:rPr>
              <a:t>Value </a:t>
            </a:r>
            <a:r>
              <a:rPr lang="en-US" dirty="0">
                <a:latin typeface="Lucida Grande" charset="0"/>
                <a:ea typeface="ＭＳ Ｐゴシック" charset="0"/>
                <a:cs typeface="ＭＳ Ｐゴシック" charset="0"/>
              </a:rPr>
              <a:t>iteration</a:t>
            </a:r>
          </a:p>
          <a:p>
            <a:pPr eaLnBrk="1" hangingPunct="1"/>
            <a:r>
              <a:rPr lang="en-US" dirty="0" smtClean="0">
                <a:latin typeface="Lucida Grande" charset="0"/>
                <a:ea typeface="ＭＳ Ｐゴシック" charset="0"/>
                <a:cs typeface="ＭＳ Ｐゴシック" charset="0"/>
              </a:rPr>
              <a:t>Policy </a:t>
            </a:r>
            <a:r>
              <a:rPr lang="en-US" dirty="0">
                <a:latin typeface="Lucida Grande" charset="0"/>
                <a:ea typeface="ＭＳ Ｐゴシック" charset="0"/>
                <a:cs typeface="ＭＳ Ｐゴシック" charset="0"/>
              </a:rPr>
              <a:t>iteration</a:t>
            </a:r>
          </a:p>
        </p:txBody>
      </p:sp>
      <p:pic>
        <p:nvPicPr>
          <p:cNvPr id="2" name="Bild 1" descr="81z8zFtbjQ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564904"/>
            <a:ext cx="2688175" cy="38164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de-DE">
                <a:latin typeface="Lucida Grande" charset="0"/>
                <a:ea typeface="ＭＳ Ｐゴシック" charset="0"/>
                <a:cs typeface="ＭＳ Ｐゴシック" charset="0"/>
              </a:rPr>
              <a:t>Value of information</a:t>
            </a:r>
          </a:p>
        </p:txBody>
      </p:sp>
      <p:pic>
        <p:nvPicPr>
          <p:cNvPr id="82946" name="Picture 3"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086600" cy="495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6509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de-DE">
                <a:latin typeface="Lucida Grande" charset="0"/>
                <a:ea typeface="ＭＳ Ｐゴシック" charset="0"/>
                <a:cs typeface="ＭＳ Ｐゴシック" charset="0"/>
              </a:rPr>
              <a:t>General formula</a:t>
            </a:r>
          </a:p>
        </p:txBody>
      </p:sp>
      <p:pic>
        <p:nvPicPr>
          <p:cNvPr id="84994" name="Picture 3"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8077200" cy="456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07995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de-DE">
                <a:latin typeface="Lucida Grande" charset="0"/>
                <a:ea typeface="ＭＳ Ｐゴシック" charset="0"/>
                <a:cs typeface="ＭＳ Ｐゴシック" charset="0"/>
              </a:rPr>
              <a:t>Properties of VPI</a:t>
            </a:r>
          </a:p>
        </p:txBody>
      </p:sp>
      <p:pic>
        <p:nvPicPr>
          <p:cNvPr id="87042" name="Picture 3" descr="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229600" cy="410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3" name="Rechteck 3"/>
          <p:cNvSpPr>
            <a:spLocks noChangeArrowheads="1"/>
          </p:cNvSpPr>
          <p:nvPr/>
        </p:nvSpPr>
        <p:spPr bwMode="auto">
          <a:xfrm>
            <a:off x="4059238" y="2060575"/>
            <a:ext cx="3816350" cy="431800"/>
          </a:xfrm>
          <a:prstGeom prst="rect">
            <a:avLst/>
          </a:prstGeom>
          <a:solidFill>
            <a:srgbClr val="FFFFFF"/>
          </a:solidFill>
          <a:ln w="9525">
            <a:solidFill>
              <a:srgbClr val="FFFFFF"/>
            </a:solidFill>
            <a:round/>
            <a:headEnd/>
            <a:tailEnd/>
          </a:ln>
        </p:spPr>
        <p:txBody>
          <a:bodyPr/>
          <a:lstStyle/>
          <a:p>
            <a:endParaRPr lang="de-DE"/>
          </a:p>
        </p:txBody>
      </p:sp>
    </p:spTree>
    <p:extLst>
      <p:ext uri="{BB962C8B-B14F-4D97-AF65-F5344CB8AC3E}">
        <p14:creationId xmlns:p14="http://schemas.microsoft.com/office/powerpoint/2010/main" val="227377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Lichtstreifen">
  <a:themeElements>
    <a:clrScheme name="Lichtstreifen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fontScheme name="Lichtstreifen">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1"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1"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Lichtstreifen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Lichtstreifen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chtstreifen 3">
        <a:dk1>
          <a:srgbClr val="000000"/>
        </a:dk1>
        <a:lt1>
          <a:srgbClr val="EECAE1"/>
        </a:lt1>
        <a:dk2>
          <a:srgbClr val="DC54AD"/>
        </a:dk2>
        <a:lt2>
          <a:srgbClr val="000000"/>
        </a:lt2>
        <a:accent1>
          <a:srgbClr val="DC359C"/>
        </a:accent1>
        <a:accent2>
          <a:srgbClr val="FFAF18"/>
        </a:accent2>
        <a:accent3>
          <a:srgbClr val="F5E1EE"/>
        </a:accent3>
        <a:accent4>
          <a:srgbClr val="000000"/>
        </a:accent4>
        <a:accent5>
          <a:srgbClr val="EBAECB"/>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chtstreifen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chtstreifen 5">
        <a:dk1>
          <a:srgbClr val="000000"/>
        </a:dk1>
        <a:lt1>
          <a:srgbClr val="F8D1A8"/>
        </a:lt1>
        <a:dk2>
          <a:srgbClr val="FF9218"/>
        </a:dk2>
        <a:lt2>
          <a:srgbClr val="000000"/>
        </a:lt2>
        <a:accent1>
          <a:srgbClr val="FFAF18"/>
        </a:accent1>
        <a:accent2>
          <a:srgbClr val="F06157"/>
        </a:accent2>
        <a:accent3>
          <a:srgbClr val="FBE5D1"/>
        </a:accent3>
        <a:accent4>
          <a:srgbClr val="000000"/>
        </a:accent4>
        <a:accent5>
          <a:srgbClr val="FFD4AB"/>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Lichtstreifen 6">
        <a:dk1>
          <a:srgbClr val="000000"/>
        </a:dk1>
        <a:lt1>
          <a:srgbClr val="CCCCCC"/>
        </a:lt1>
        <a:dk2>
          <a:srgbClr val="555555"/>
        </a:dk2>
        <a:lt2>
          <a:srgbClr val="000000"/>
        </a:lt2>
        <a:accent1>
          <a:srgbClr val="AAAAAA"/>
        </a:accent1>
        <a:accent2>
          <a:srgbClr val="888888"/>
        </a:accent2>
        <a:accent3>
          <a:srgbClr val="E2E2E2"/>
        </a:accent3>
        <a:accent4>
          <a:srgbClr val="000000"/>
        </a:accent4>
        <a:accent5>
          <a:srgbClr val="D2D2D2"/>
        </a:accent5>
        <a:accent6>
          <a:srgbClr val="7B7B7B"/>
        </a:accent6>
        <a:hlink>
          <a:srgbClr val="333333"/>
        </a:hlink>
        <a:folHlink>
          <a:srgbClr val="88888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319</TotalTime>
  <Words>2972</Words>
  <Application>Microsoft Macintosh PowerPoint</Application>
  <PresentationFormat>On-screen Show (4:3)</PresentationFormat>
  <Paragraphs>727</Paragraphs>
  <Slides>69</Slides>
  <Notes>60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4" baseType="lpstr">
      <vt:lpstr>Bradley Hand ITC</vt:lpstr>
      <vt:lpstr>CMMI10</vt:lpstr>
      <vt:lpstr>CMR7</vt:lpstr>
      <vt:lpstr>Comic Sans MS</vt:lpstr>
      <vt:lpstr>Lucida Grande</vt:lpstr>
      <vt:lpstr>ＭＳ Ｐゴシック</vt:lpstr>
      <vt:lpstr>SimSun</vt:lpstr>
      <vt:lpstr>Symbol</vt:lpstr>
      <vt:lpstr>Tahoma</vt:lpstr>
      <vt:lpstr>Times</vt:lpstr>
      <vt:lpstr>Times New Roman</vt:lpstr>
      <vt:lpstr>Wingdings</vt:lpstr>
      <vt:lpstr>Arial</vt:lpstr>
      <vt:lpstr>Lichtstreifen</vt:lpstr>
      <vt:lpstr>Formel</vt:lpstr>
      <vt:lpstr>Web-Mining Agents  Agents and Rational Behavior Decision-Making under Uncertainty</vt:lpstr>
      <vt:lpstr>Decision Networks</vt:lpstr>
      <vt:lpstr>Decision Networks cont.</vt:lpstr>
      <vt:lpstr>Umbrella Network</vt:lpstr>
      <vt:lpstr>Evaluating Decision Networks</vt:lpstr>
      <vt:lpstr>Decision Making: Umbrella Network</vt:lpstr>
      <vt:lpstr>Value of information</vt:lpstr>
      <vt:lpstr>General formula</vt:lpstr>
      <vt:lpstr>Properties of VPI</vt:lpstr>
      <vt:lpstr>Qualitative behaviors</vt:lpstr>
      <vt:lpstr>Information Gathering Agent</vt:lpstr>
      <vt:lpstr>Literature</vt:lpstr>
      <vt:lpstr>Simple Robot Navigation Problem</vt:lpstr>
      <vt:lpstr>Probabilistic Transition Model</vt:lpstr>
      <vt:lpstr>Probabilistic Transition Model</vt:lpstr>
      <vt:lpstr>Probabilistic Transition Model</vt:lpstr>
      <vt:lpstr>Markov Property</vt:lpstr>
      <vt:lpstr>Sequence of Actions</vt:lpstr>
      <vt:lpstr>Sequence of Actions</vt:lpstr>
      <vt:lpstr>Histories</vt:lpstr>
      <vt:lpstr>Probability of Reaching the Goal</vt:lpstr>
      <vt:lpstr>Utility Function</vt:lpstr>
      <vt:lpstr>Utility Function</vt:lpstr>
      <vt:lpstr>Utility Function</vt:lpstr>
      <vt:lpstr>Utility of a History</vt:lpstr>
      <vt:lpstr>Utility of an Action Sequence</vt:lpstr>
      <vt:lpstr>Utility of an Action Sequence</vt:lpstr>
      <vt:lpstr>Utility of an Action Sequence</vt:lpstr>
      <vt:lpstr>Optimal Action Sequence</vt:lpstr>
      <vt:lpstr>Optimal Action Sequence</vt:lpstr>
      <vt:lpstr>Reactive Agent Algorithm</vt:lpstr>
      <vt:lpstr>Policy (Reactive/Closed-Loop Strategy)</vt:lpstr>
      <vt:lpstr>Reactive Agent Algorithm</vt:lpstr>
      <vt:lpstr>Optimal Policy</vt:lpstr>
      <vt:lpstr>Optimal Policy</vt:lpstr>
      <vt:lpstr>Additive Utility</vt:lpstr>
      <vt:lpstr>Web-Mining Agents  Agents and Rational Behavior Decision-Making under Uncertainty</vt:lpstr>
      <vt:lpstr>Additive Utility</vt:lpstr>
      <vt:lpstr>Principle of Max Expected Utility</vt:lpstr>
      <vt:lpstr>Value Iteration</vt:lpstr>
      <vt:lpstr>Value Iteration</vt:lpstr>
      <vt:lpstr>Policy Iteration</vt:lpstr>
      <vt:lpstr>Policy Iteration</vt:lpstr>
      <vt:lpstr>Policy Iteration</vt:lpstr>
      <vt:lpstr>Policy Iteration</vt:lpstr>
      <vt:lpstr>New Problems</vt:lpstr>
      <vt:lpstr>POMDP (Partially Observable Markov Decision Problem)</vt:lpstr>
      <vt:lpstr>Literature</vt:lpstr>
      <vt:lpstr>Outline</vt:lpstr>
      <vt:lpstr>Decision cycle of a POMDP agent </vt:lpstr>
      <vt:lpstr>Belief state</vt:lpstr>
      <vt:lpstr>Belief MDP</vt:lpstr>
      <vt:lpstr>Example Scenario</vt:lpstr>
      <vt:lpstr>Detailed view</vt:lpstr>
      <vt:lpstr>Conditional Plans</vt:lpstr>
      <vt:lpstr>Value Iteration for POMDPs</vt:lpstr>
      <vt:lpstr>Example</vt:lpstr>
      <vt:lpstr>Example</vt:lpstr>
      <vt:lpstr>                Example</vt:lpstr>
      <vt:lpstr>Example</vt:lpstr>
      <vt:lpstr>General formula</vt:lpstr>
      <vt:lpstr>Solutions for POMDP</vt:lpstr>
      <vt:lpstr>Agent Design: Decision Theory</vt:lpstr>
      <vt:lpstr>A Decision-Theoretic Agent</vt:lpstr>
      <vt:lpstr>Dynamic Bayesian Decision Networks</vt:lpstr>
      <vt:lpstr>Search Tree of the Lookahead DDN</vt:lpstr>
      <vt:lpstr>Discussion of DDNs</vt:lpstr>
      <vt:lpstr>Perspectives of DDNs to  Reduce Complexity</vt:lpstr>
      <vt:lpstr>Summary</vt:lpstr>
    </vt:vector>
  </TitlesOfParts>
  <Company>Hamburg University of Technology</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dc:title>
  <cp:lastModifiedBy>Ralf Möller</cp:lastModifiedBy>
  <cp:revision>145</cp:revision>
  <dcterms:modified xsi:type="dcterms:W3CDTF">2017-01-19T09:03:15Z</dcterms:modified>
</cp:coreProperties>
</file>