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91"/>
  </p:notesMasterIdLst>
  <p:handoutMasterIdLst>
    <p:handoutMasterId r:id="rId92"/>
  </p:handoutMasterIdLst>
  <p:sldIdLst>
    <p:sldId id="341" r:id="rId2"/>
    <p:sldId id="531" r:id="rId3"/>
    <p:sldId id="590" r:id="rId4"/>
    <p:sldId id="455" r:id="rId5"/>
    <p:sldId id="588" r:id="rId6"/>
    <p:sldId id="598" r:id="rId7"/>
    <p:sldId id="452" r:id="rId8"/>
    <p:sldId id="618" r:id="rId9"/>
    <p:sldId id="453" r:id="rId10"/>
    <p:sldId id="454" r:id="rId11"/>
    <p:sldId id="456" r:id="rId12"/>
    <p:sldId id="458" r:id="rId13"/>
    <p:sldId id="459" r:id="rId14"/>
    <p:sldId id="466" r:id="rId15"/>
    <p:sldId id="620" r:id="rId16"/>
    <p:sldId id="467" r:id="rId17"/>
    <p:sldId id="619" r:id="rId18"/>
    <p:sldId id="589" r:id="rId19"/>
    <p:sldId id="611" r:id="rId20"/>
    <p:sldId id="597" r:id="rId21"/>
    <p:sldId id="468" r:id="rId22"/>
    <p:sldId id="591" r:id="rId23"/>
    <p:sldId id="595" r:id="rId24"/>
    <p:sldId id="593" r:id="rId25"/>
    <p:sldId id="471" r:id="rId26"/>
    <p:sldId id="474" r:id="rId27"/>
    <p:sldId id="613" r:id="rId28"/>
    <p:sldId id="614" r:id="rId29"/>
    <p:sldId id="472" r:id="rId30"/>
    <p:sldId id="594" r:id="rId31"/>
    <p:sldId id="624" r:id="rId32"/>
    <p:sldId id="647" r:id="rId33"/>
    <p:sldId id="625" r:id="rId34"/>
    <p:sldId id="626" r:id="rId35"/>
    <p:sldId id="627" r:id="rId36"/>
    <p:sldId id="630" r:id="rId37"/>
    <p:sldId id="631" r:id="rId38"/>
    <p:sldId id="637" r:id="rId39"/>
    <p:sldId id="638" r:id="rId40"/>
    <p:sldId id="639" r:id="rId41"/>
    <p:sldId id="644" r:id="rId42"/>
    <p:sldId id="645" r:id="rId43"/>
    <p:sldId id="632" r:id="rId44"/>
    <p:sldId id="646" r:id="rId45"/>
    <p:sldId id="641" r:id="rId46"/>
    <p:sldId id="642" r:id="rId47"/>
    <p:sldId id="648" r:id="rId48"/>
    <p:sldId id="649" r:id="rId49"/>
    <p:sldId id="650" r:id="rId50"/>
    <p:sldId id="651" r:id="rId51"/>
    <p:sldId id="652" r:id="rId52"/>
    <p:sldId id="653" r:id="rId53"/>
    <p:sldId id="654" r:id="rId54"/>
    <p:sldId id="655" r:id="rId55"/>
    <p:sldId id="684" r:id="rId56"/>
    <p:sldId id="685" r:id="rId57"/>
    <p:sldId id="656" r:id="rId58"/>
    <p:sldId id="657" r:id="rId59"/>
    <p:sldId id="658" r:id="rId60"/>
    <p:sldId id="659" r:id="rId61"/>
    <p:sldId id="660" r:id="rId62"/>
    <p:sldId id="661" r:id="rId63"/>
    <p:sldId id="662" r:id="rId64"/>
    <p:sldId id="663" r:id="rId65"/>
    <p:sldId id="664" r:id="rId66"/>
    <p:sldId id="665" r:id="rId67"/>
    <p:sldId id="666" r:id="rId68"/>
    <p:sldId id="667" r:id="rId69"/>
    <p:sldId id="668" r:id="rId70"/>
    <p:sldId id="670" r:id="rId71"/>
    <p:sldId id="671" r:id="rId72"/>
    <p:sldId id="672" r:id="rId73"/>
    <p:sldId id="673" r:id="rId74"/>
    <p:sldId id="674" r:id="rId75"/>
    <p:sldId id="675" r:id="rId76"/>
    <p:sldId id="682" r:id="rId77"/>
    <p:sldId id="676" r:id="rId78"/>
    <p:sldId id="677" r:id="rId79"/>
    <p:sldId id="678" r:id="rId80"/>
    <p:sldId id="679" r:id="rId81"/>
    <p:sldId id="680" r:id="rId82"/>
    <p:sldId id="681" r:id="rId83"/>
    <p:sldId id="689" r:id="rId84"/>
    <p:sldId id="693" r:id="rId85"/>
    <p:sldId id="690" r:id="rId86"/>
    <p:sldId id="691" r:id="rId87"/>
    <p:sldId id="692" r:id="rId88"/>
    <p:sldId id="683" r:id="rId89"/>
    <p:sldId id="616" r:id="rId9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5FF"/>
    <a:srgbClr val="0B05FF"/>
    <a:srgbClr val="FFFFCD"/>
    <a:srgbClr val="0544FF"/>
    <a:srgbClr val="6FD8F0"/>
    <a:srgbClr val="DBA503"/>
    <a:srgbClr val="00394A"/>
    <a:srgbClr val="003241"/>
    <a:srgbClr val="DAD9D3"/>
    <a:srgbClr val="B2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1"/>
    <p:restoredTop sz="94810"/>
  </p:normalViewPr>
  <p:slideViewPr>
    <p:cSldViewPr>
      <p:cViewPr varScale="1">
        <p:scale>
          <a:sx n="126" d="100"/>
          <a:sy n="126" d="100"/>
        </p:scale>
        <p:origin x="20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notesMaster" Target="notesMasters/notesMaster1.xml"/><Relationship Id="rId92" Type="http://schemas.openxmlformats.org/officeDocument/2006/relationships/handoutMaster" Target="handoutMasters/handoutMaster1.xml"/><Relationship Id="rId93" Type="http://schemas.openxmlformats.org/officeDocument/2006/relationships/presProps" Target="presProps.xml"/><Relationship Id="rId94" Type="http://schemas.openxmlformats.org/officeDocument/2006/relationships/viewProps" Target="viewProps.xml"/><Relationship Id="rId95" Type="http://schemas.openxmlformats.org/officeDocument/2006/relationships/theme" Target="theme/theme1.xml"/><Relationship Id="rId9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4" Type="http://schemas.openxmlformats.org/officeDocument/2006/relationships/image" Target="../media/image48.wmf"/><Relationship Id="rId5" Type="http://schemas.openxmlformats.org/officeDocument/2006/relationships/image" Target="../media/image49.wmf"/><Relationship Id="rId1" Type="http://schemas.openxmlformats.org/officeDocument/2006/relationships/image" Target="../media/image42.wmf"/><Relationship Id="rId2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Relationship Id="rId2" Type="http://schemas.openxmlformats.org/officeDocument/2006/relationships/image" Target="../media/image53.wmf"/><Relationship Id="rId3" Type="http://schemas.openxmlformats.org/officeDocument/2006/relationships/image" Target="../media/image5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Relationship Id="rId2" Type="http://schemas.openxmlformats.org/officeDocument/2006/relationships/image" Target="../media/image5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4" Type="http://schemas.openxmlformats.org/officeDocument/2006/relationships/image" Target="../media/image60.wmf"/><Relationship Id="rId1" Type="http://schemas.openxmlformats.org/officeDocument/2006/relationships/image" Target="../media/image57.wmf"/><Relationship Id="rId2" Type="http://schemas.openxmlformats.org/officeDocument/2006/relationships/image" Target="../media/image5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4" Type="http://schemas.openxmlformats.org/officeDocument/2006/relationships/image" Target="../media/image64.wmf"/><Relationship Id="rId1" Type="http://schemas.openxmlformats.org/officeDocument/2006/relationships/image" Target="../media/image61.wmf"/><Relationship Id="rId2" Type="http://schemas.openxmlformats.org/officeDocument/2006/relationships/image" Target="../media/image6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Relationship Id="rId2" Type="http://schemas.openxmlformats.org/officeDocument/2006/relationships/image" Target="../media/image66.wmf"/><Relationship Id="rId3" Type="http://schemas.openxmlformats.org/officeDocument/2006/relationships/image" Target="../media/image6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Relationship Id="rId2" Type="http://schemas.openxmlformats.org/officeDocument/2006/relationships/image" Target="../media/image69.wmf"/><Relationship Id="rId3" Type="http://schemas.openxmlformats.org/officeDocument/2006/relationships/image" Target="../media/image7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Relationship Id="rId2" Type="http://schemas.openxmlformats.org/officeDocument/2006/relationships/image" Target="../media/image64.wmf"/><Relationship Id="rId3" Type="http://schemas.openxmlformats.org/officeDocument/2006/relationships/image" Target="../media/image7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Relationship Id="rId2" Type="http://schemas.openxmlformats.org/officeDocument/2006/relationships/image" Target="../media/image4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Relationship Id="rId2" Type="http://schemas.openxmlformats.org/officeDocument/2006/relationships/image" Target="../media/image40.wmf"/><Relationship Id="rId3" Type="http://schemas.openxmlformats.org/officeDocument/2006/relationships/image" Target="../media/image4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E313858-1444-3D43-A256-4203540525FB}" type="datetimeFigureOut">
              <a:rPr lang="de-DE"/>
              <a:pPr>
                <a:defRPr/>
              </a:pPr>
              <a:t>07.12.16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E53A711-EA24-9945-9209-B554BD90E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4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F448315-31FF-D64A-8E15-6406D822B296}" type="datetimeFigureOut">
              <a:rPr lang="de-DE"/>
              <a:pPr>
                <a:defRPr/>
              </a:pPr>
              <a:t>07.12.16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345C02-6D78-7546-B128-9C701081C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372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8DCA6-5A30-4628-B91A-589E61D6ED7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0543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K-S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8DCA6-5A30-4628-B91A-589E61D6ED78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877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32D7D9A-39B4-489C-B8FC-8AC52D8C5A2B}" type="slidenum">
              <a:rPr lang="en-US" altLang="de-DE"/>
              <a:pPr/>
              <a:t>41</a:t>
            </a:fld>
            <a:endParaRPr lang="en-US" altLang="de-DE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de-DE" dirty="0" err="1" smtClean="0">
                <a:latin typeface="Arial" charset="0"/>
              </a:rPr>
              <a:t>Zb</a:t>
            </a:r>
            <a:r>
              <a:rPr lang="en-US" altLang="de-DE" dirty="0" smtClean="0">
                <a:latin typeface="Arial" charset="0"/>
              </a:rPr>
              <a:t> </a:t>
            </a:r>
            <a:r>
              <a:rPr lang="en-US" altLang="de-DE" dirty="0" err="1" smtClean="0">
                <a:latin typeface="Arial" charset="0"/>
              </a:rPr>
              <a:t>geringer</a:t>
            </a:r>
            <a:r>
              <a:rPr lang="en-US" altLang="de-DE" dirty="0" smtClean="0">
                <a:latin typeface="Arial" charset="0"/>
              </a:rPr>
              <a:t> </a:t>
            </a:r>
            <a:r>
              <a:rPr lang="en-US" altLang="de-DE" dirty="0" err="1" smtClean="0">
                <a:latin typeface="Arial" charset="0"/>
              </a:rPr>
              <a:t>stichprobenumfang</a:t>
            </a:r>
            <a:endParaRPr lang="en-US" altLang="de-DE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849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467974-84F3-4932-9759-BB140FB8B17C}" type="slidenum">
              <a:rPr lang="en-US" altLang="de-DE"/>
              <a:pPr/>
              <a:t>42</a:t>
            </a:fld>
            <a:endParaRPr lang="en-US" altLang="de-DE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802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8DCA6-5A30-4628-B91A-589E61D6ED7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764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8DCA6-5A30-4628-B91A-589E61D6ED78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1571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Vermeiden, diskutieren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8DCA6-5A30-4628-B91A-589E61D6ED78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8853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Modalwert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Wert auf x-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Verteilungskurve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ihr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absolutes Maximum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annimmt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8DCA6-5A30-4628-B91A-589E61D6ED78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3800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Verhältnisdaten sind als Brüche darstellbar, echter Nullpunkt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8DCA6-5A30-4628-B91A-589E61D6ED78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6168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A3FF960-22B9-470A-8C70-881BA99FD624}" type="slidenum">
              <a:rPr lang="en-US" altLang="de-DE"/>
              <a:pPr/>
              <a:t>25</a:t>
            </a:fld>
            <a:endParaRPr lang="en-US" altLang="de-DE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220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8DCA6-5A30-4628-B91A-589E61D6ED78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6615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F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Wahrscheinlichkeit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dafür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Ereignis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k-mal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eintritt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wenn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Zufallsexperiment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n-mal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durchführt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8DCA6-5A30-4628-B91A-589E61D6ED78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8511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F78D6-AAFE-6549-883F-83F0F9282A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92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3329A-EBEB-CC42-9BF8-2D4C422D8B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605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6"/>
            <a:ext cx="2057400" cy="4824413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6"/>
            <a:ext cx="6019800" cy="4824413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CD90-3039-CE49-88E9-7086438DE1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67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F2AC-72A6-5242-BB66-261AC8F7AC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08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6868F-D895-214A-922C-F9CC83BD0B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5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5D1D6-D742-6C4A-8AAA-D3FFB9E8B8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41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205DB-DBE6-1041-9DAE-37CAD6DC95A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37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7CBAE-3DD4-5444-8053-7BDFDCD09B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97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67C7A-5470-F447-AB2D-F83D66E88D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0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8764-7045-0242-80CB-782CB840012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82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FC2B-7D34-1248-9673-E2DD8C0DFB8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37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4" y="6400801"/>
            <a:ext cx="1008063" cy="19685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E92A142D-BBBD-2D43-AE79-F93CC528D69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90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92" y="981078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92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1"/>
            <a:ext cx="8229600" cy="5032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7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40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19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40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42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4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42.wmf"/><Relationship Id="rId5" Type="http://schemas.openxmlformats.org/officeDocument/2006/relationships/image" Target="../media/image41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40.wmf"/><Relationship Id="rId8" Type="http://schemas.openxmlformats.org/officeDocument/2006/relationships/image" Target="../media/image45.em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44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42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42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42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42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42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42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.bin"/><Relationship Id="rId12" Type="http://schemas.openxmlformats.org/officeDocument/2006/relationships/image" Target="../media/image49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.bin"/><Relationship Id="rId4" Type="http://schemas.openxmlformats.org/officeDocument/2006/relationships/image" Target="../media/image42.w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46.w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47.w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48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51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52.w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53.w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54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55.w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56.wmf"/><Relationship Id="rId7" Type="http://schemas.openxmlformats.org/officeDocument/2006/relationships/oleObject" Target="../embeddings/oleObject24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57.w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58.w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59.wmf"/><Relationship Id="rId9" Type="http://schemas.openxmlformats.org/officeDocument/2006/relationships/oleObject" Target="../embeddings/oleObject28.bin"/><Relationship Id="rId10" Type="http://schemas.openxmlformats.org/officeDocument/2006/relationships/image" Target="../media/image60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61.w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62.wmf"/><Relationship Id="rId7" Type="http://schemas.openxmlformats.org/officeDocument/2006/relationships/oleObject" Target="../embeddings/oleObject31.bin"/><Relationship Id="rId8" Type="http://schemas.openxmlformats.org/officeDocument/2006/relationships/image" Target="../media/image63.wmf"/><Relationship Id="rId9" Type="http://schemas.openxmlformats.org/officeDocument/2006/relationships/oleObject" Target="../embeddings/oleObject32.bin"/><Relationship Id="rId10" Type="http://schemas.openxmlformats.org/officeDocument/2006/relationships/image" Target="../media/image64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65.w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66.wmf"/><Relationship Id="rId7" Type="http://schemas.openxmlformats.org/officeDocument/2006/relationships/oleObject" Target="../embeddings/oleObject35.bin"/><Relationship Id="rId8" Type="http://schemas.openxmlformats.org/officeDocument/2006/relationships/image" Target="../media/image67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68.wmf"/><Relationship Id="rId5" Type="http://schemas.openxmlformats.org/officeDocument/2006/relationships/oleObject" Target="../embeddings/oleObject37.bin"/><Relationship Id="rId6" Type="http://schemas.openxmlformats.org/officeDocument/2006/relationships/image" Target="../media/image69.wmf"/><Relationship Id="rId7" Type="http://schemas.openxmlformats.org/officeDocument/2006/relationships/oleObject" Target="../embeddings/oleObject38.bin"/><Relationship Id="rId8" Type="http://schemas.openxmlformats.org/officeDocument/2006/relationships/image" Target="../media/image70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71.wmf"/><Relationship Id="rId5" Type="http://schemas.openxmlformats.org/officeDocument/2006/relationships/oleObject" Target="../embeddings/oleObject40.bin"/><Relationship Id="rId6" Type="http://schemas.openxmlformats.org/officeDocument/2006/relationships/image" Target="../media/image64.wmf"/><Relationship Id="rId7" Type="http://schemas.openxmlformats.org/officeDocument/2006/relationships/oleObject" Target="../embeddings/oleObject41.bin"/><Relationship Id="rId8" Type="http://schemas.openxmlformats.org/officeDocument/2006/relationships/image" Target="../media/image72.w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Relationship Id="rId3" Type="http://schemas.openxmlformats.org/officeDocument/2006/relationships/image" Target="../media/image78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877"/>
            <a:ext cx="7772400" cy="935039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Einführung in</a:t>
            </a:r>
            <a:br>
              <a:rPr lang="de-DE" sz="3600" b="1" dirty="0">
                <a:cs typeface="+mj-cs"/>
              </a:rPr>
            </a:br>
            <a:r>
              <a:rPr lang="de-DE" sz="3600" b="1" dirty="0">
                <a:cs typeface="+mj-cs"/>
              </a:rPr>
              <a:t>Web- und Data-Science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141117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Tanya Braun (</a:t>
            </a:r>
            <a:r>
              <a:rPr lang="de-DE" sz="2400">
                <a:cs typeface="+mn-cs"/>
              </a:rPr>
              <a:t>Übungen)</a:t>
            </a:r>
            <a:endParaRPr lang="de-DE" sz="24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268760"/>
            <a:ext cx="8455920" cy="475252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dirty="0" err="1"/>
              <a:t>Welche</a:t>
            </a:r>
            <a:r>
              <a:rPr lang="en-US" sz="2400" dirty="0"/>
              <a:t> </a:t>
            </a:r>
            <a:r>
              <a:rPr lang="en-US" sz="2400" dirty="0" err="1"/>
              <a:t>Stichproben</a:t>
            </a:r>
            <a:r>
              <a:rPr lang="en-US" sz="2400" dirty="0" err="1">
                <a:solidFill>
                  <a:srgbClr val="0B05FF"/>
                </a:solidFill>
              </a:rPr>
              <a:t>einheit</a:t>
            </a:r>
            <a:r>
              <a:rPr lang="en-US" sz="2400" dirty="0"/>
              <a:t> </a:t>
            </a:r>
            <a:r>
              <a:rPr lang="en-US" sz="2400" dirty="0" err="1"/>
              <a:t>soll</a:t>
            </a:r>
            <a:r>
              <a:rPr lang="en-US" sz="2400" dirty="0"/>
              <a:t> </a:t>
            </a:r>
            <a:r>
              <a:rPr lang="en-US" sz="2400" dirty="0" err="1"/>
              <a:t>verwendet</a:t>
            </a:r>
            <a:r>
              <a:rPr lang="en-US" sz="2400" dirty="0"/>
              <a:t> </a:t>
            </a:r>
            <a:r>
              <a:rPr lang="en-US" sz="2400" dirty="0" err="1"/>
              <a:t>werden</a:t>
            </a:r>
            <a:r>
              <a:rPr lang="en-US" sz="2400" dirty="0"/>
              <a:t>?</a:t>
            </a:r>
          </a:p>
          <a:p>
            <a:pPr lvl="1"/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Skalierung</a:t>
            </a:r>
            <a:r>
              <a:rPr lang="en-US" dirty="0" smtClean="0"/>
              <a:t>/</a:t>
            </a:r>
            <a:r>
              <a:rPr lang="en-US" dirty="0" err="1" smtClean="0"/>
              <a:t>Normalisierung</a:t>
            </a:r>
            <a:r>
              <a:rPr lang="en-US" dirty="0" smtClean="0"/>
              <a:t> der </a:t>
            </a:r>
            <a:r>
              <a:rPr lang="en-US" dirty="0" err="1" smtClean="0"/>
              <a:t>Daten</a:t>
            </a:r>
            <a:r>
              <a:rPr lang="en-US" dirty="0" smtClean="0"/>
              <a:t>?</a:t>
            </a:r>
          </a:p>
          <a:p>
            <a:r>
              <a:rPr lang="en-US" sz="2400" dirty="0"/>
              <a:t>Welches </a:t>
            </a:r>
            <a:r>
              <a:rPr lang="en-US" sz="2400" dirty="0" err="1">
                <a:solidFill>
                  <a:srgbClr val="0B05FF"/>
                </a:solidFill>
              </a:rPr>
              <a:t>räumliche</a:t>
            </a:r>
            <a:r>
              <a:rPr lang="en-US" sz="2400" dirty="0">
                <a:solidFill>
                  <a:srgbClr val="0B05FF"/>
                </a:solidFill>
              </a:rPr>
              <a:t> </a:t>
            </a:r>
            <a:r>
              <a:rPr lang="en-US" sz="2400" dirty="0" err="1"/>
              <a:t>Probennahmemuster</a:t>
            </a:r>
            <a:r>
              <a:rPr lang="en-US" sz="2400" dirty="0"/>
              <a:t> </a:t>
            </a:r>
            <a:r>
              <a:rPr lang="en-US" sz="2400" dirty="0" err="1"/>
              <a:t>verwenden</a:t>
            </a:r>
            <a:r>
              <a:rPr lang="en-US" sz="2400" dirty="0"/>
              <a:t>?</a:t>
            </a:r>
          </a:p>
          <a:p>
            <a:pPr lvl="1"/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Aufteilung</a:t>
            </a:r>
            <a:r>
              <a:rPr lang="en-US" dirty="0" smtClean="0"/>
              <a:t> </a:t>
            </a:r>
            <a:r>
              <a:rPr lang="en-US" dirty="0" err="1" smtClean="0"/>
              <a:t>einer</a:t>
            </a:r>
            <a:r>
              <a:rPr lang="en-US" dirty="0" smtClean="0"/>
              <a:t> </a:t>
            </a:r>
            <a:r>
              <a:rPr lang="en-US" dirty="0" err="1" smtClean="0"/>
              <a:t>Fläche</a:t>
            </a:r>
            <a:r>
              <a:rPr lang="en-US" dirty="0" smtClean="0"/>
              <a:t> </a:t>
            </a:r>
            <a:r>
              <a:rPr lang="en-US" dirty="0" err="1" smtClean="0"/>
              <a:t>zur</a:t>
            </a:r>
            <a:r>
              <a:rPr lang="en-US" dirty="0" smtClean="0"/>
              <a:t> </a:t>
            </a:r>
            <a:r>
              <a:rPr lang="en-US" dirty="0" err="1" smtClean="0"/>
              <a:t>Beprobung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sz="2400" dirty="0"/>
              <a:t>Welches </a:t>
            </a:r>
            <a:r>
              <a:rPr lang="en-US" sz="2400" dirty="0" err="1">
                <a:solidFill>
                  <a:srgbClr val="0B05FF"/>
                </a:solidFill>
              </a:rPr>
              <a:t>zeitliche</a:t>
            </a:r>
            <a:r>
              <a:rPr lang="en-US" sz="2400" dirty="0">
                <a:solidFill>
                  <a:srgbClr val="0B05FF"/>
                </a:solidFill>
              </a:rPr>
              <a:t> </a:t>
            </a:r>
            <a:r>
              <a:rPr lang="en-US" sz="2400" dirty="0" err="1"/>
              <a:t>Probennahmemuster</a:t>
            </a:r>
            <a:r>
              <a:rPr lang="en-US" sz="2400" dirty="0"/>
              <a:t> </a:t>
            </a:r>
            <a:r>
              <a:rPr lang="en-US" sz="2400" dirty="0" err="1"/>
              <a:t>verwenden</a:t>
            </a:r>
            <a:r>
              <a:rPr lang="en-US" sz="2400" dirty="0"/>
              <a:t>?</a:t>
            </a:r>
          </a:p>
          <a:p>
            <a:pPr lvl="1"/>
            <a:r>
              <a:rPr lang="en-US" dirty="0" smtClean="0"/>
              <a:t>Was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angemessene</a:t>
            </a:r>
            <a:r>
              <a:rPr lang="en-US" dirty="0" smtClean="0"/>
              <a:t> </a:t>
            </a:r>
            <a:r>
              <a:rPr lang="en-US" dirty="0" err="1" smtClean="0"/>
              <a:t>Intervalle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44624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Planung von Auswerte-Untersuchungen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680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de-DE" dirty="0" err="1" smtClean="0"/>
              <a:t>Erhebung</a:t>
            </a:r>
            <a:r>
              <a:rPr lang="en-US" altLang="de-DE" dirty="0" smtClean="0"/>
              <a:t> von </a:t>
            </a:r>
            <a:r>
              <a:rPr lang="en-US" altLang="de-DE" dirty="0" err="1" smtClean="0"/>
              <a:t>Stichproben</a:t>
            </a:r>
            <a:endParaRPr lang="en-US" altLang="de-DE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de-DE" sz="2800" dirty="0" err="1"/>
              <a:t>Verbundene</a:t>
            </a:r>
            <a:r>
              <a:rPr lang="en-US" altLang="de-DE" sz="2800" dirty="0"/>
              <a:t> </a:t>
            </a:r>
            <a:r>
              <a:rPr lang="en-US" altLang="de-DE" sz="2800" dirty="0" err="1"/>
              <a:t>Stichproben</a:t>
            </a:r>
            <a:endParaRPr lang="en-US" altLang="de-DE" sz="2800" dirty="0"/>
          </a:p>
          <a:p>
            <a:pPr lvl="1" eaLnBrk="1" hangingPunct="1"/>
            <a:r>
              <a:rPr lang="en-US" altLang="de-DE" dirty="0" err="1" smtClean="0"/>
              <a:t>z.B</a:t>
            </a:r>
            <a:r>
              <a:rPr lang="en-US" altLang="de-DE" dirty="0" smtClean="0"/>
              <a:t>. </a:t>
            </a:r>
            <a:r>
              <a:rPr lang="en-US" altLang="de-DE" dirty="0" err="1" smtClean="0"/>
              <a:t>wiederholte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Messungen</a:t>
            </a:r>
            <a:r>
              <a:rPr lang="en-US" altLang="de-DE" dirty="0" smtClean="0"/>
              <a:t> am </a:t>
            </a:r>
            <a:r>
              <a:rPr lang="en-US" altLang="de-DE" dirty="0" err="1" smtClean="0"/>
              <a:t>gleichen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Versuchsobjekt</a:t>
            </a:r>
            <a:r>
              <a:rPr lang="en-US" altLang="de-DE" dirty="0" smtClean="0"/>
              <a:t> </a:t>
            </a:r>
          </a:p>
          <a:p>
            <a:pPr lvl="1" eaLnBrk="1" hangingPunct="1"/>
            <a:r>
              <a:rPr lang="en-US" altLang="de-DE" dirty="0" err="1" smtClean="0"/>
              <a:t>Stichprobe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zu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einem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Zeitpunkt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kann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Einfluss</a:t>
            </a:r>
            <a:r>
              <a:rPr lang="en-US" altLang="de-DE" dirty="0" smtClean="0"/>
              <a:t> auf </a:t>
            </a:r>
            <a:r>
              <a:rPr lang="en-US" altLang="de-DE" dirty="0" err="1" smtClean="0"/>
              <a:t>Stichprobe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eines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anderen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Zeitpunkts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haben</a:t>
            </a:r>
            <a:endParaRPr lang="en-US" altLang="de-DE" dirty="0" smtClean="0"/>
          </a:p>
          <a:p>
            <a:pPr eaLnBrk="1" hangingPunct="1"/>
            <a:r>
              <a:rPr lang="en-US" altLang="de-DE" sz="2800" dirty="0" err="1"/>
              <a:t>Unverbundene</a:t>
            </a:r>
            <a:r>
              <a:rPr lang="en-US" altLang="de-DE" sz="2800" dirty="0"/>
              <a:t> </a:t>
            </a:r>
            <a:r>
              <a:rPr lang="en-US" altLang="de-DE" sz="2800" dirty="0" err="1"/>
              <a:t>Stichproben</a:t>
            </a:r>
            <a:endParaRPr lang="en-US" altLang="de-DE" sz="2800" dirty="0"/>
          </a:p>
          <a:p>
            <a:pPr lvl="1" eaLnBrk="1" hangingPunct="1"/>
            <a:r>
              <a:rPr lang="en-US" altLang="de-DE" dirty="0" err="1" smtClean="0"/>
              <a:t>Stichproben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haben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keinen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Einfluss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aufeinander</a:t>
            </a:r>
            <a:endParaRPr lang="en-US" altLang="de-DE" dirty="0" smtClean="0"/>
          </a:p>
          <a:p>
            <a:pPr lvl="1" eaLnBrk="1" hangingPunct="1"/>
            <a:r>
              <a:rPr lang="en-US" altLang="de-DE" dirty="0" err="1" smtClean="0"/>
              <a:t>z.B</a:t>
            </a:r>
            <a:r>
              <a:rPr lang="en-US" altLang="de-DE" dirty="0" smtClean="0"/>
              <a:t>. </a:t>
            </a:r>
            <a:r>
              <a:rPr lang="en-US" altLang="de-DE" dirty="0" err="1" smtClean="0"/>
              <a:t>unterschiedliche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Populationen</a:t>
            </a:r>
            <a:r>
              <a:rPr lang="en-US" altLang="de-DE" dirty="0" smtClean="0"/>
              <a:t>, </a:t>
            </a:r>
            <a:r>
              <a:rPr lang="en-US" altLang="de-DE" dirty="0" err="1" smtClean="0"/>
              <a:t>Vergleich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unterschiedlicher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Objekte</a:t>
            </a:r>
            <a:endParaRPr lang="en-US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208252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 err="1" smtClean="0"/>
              <a:t>Merkmale</a:t>
            </a:r>
            <a:r>
              <a:rPr lang="en-US" altLang="de-DE" dirty="0" smtClean="0"/>
              <a:t> / </a:t>
            </a:r>
            <a:r>
              <a:rPr lang="en-US" altLang="de-DE" dirty="0" err="1" smtClean="0"/>
              <a:t>Variablen</a:t>
            </a:r>
            <a:endParaRPr lang="en-US" altLang="de-DE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196978"/>
            <a:ext cx="8229600" cy="4968875"/>
          </a:xfrm>
        </p:spPr>
        <p:txBody>
          <a:bodyPr>
            <a:normAutofit/>
          </a:bodyPr>
          <a:lstStyle/>
          <a:p>
            <a:pPr lvl="1" eaLnBrk="1" hangingPunct="1"/>
            <a:endParaRPr lang="en-US" altLang="de-DE" sz="2200" b="1" dirty="0"/>
          </a:p>
          <a:p>
            <a:pPr lvl="1" eaLnBrk="1" hangingPunct="1"/>
            <a:endParaRPr lang="en-US" altLang="de-DE" sz="2200" b="1" dirty="0"/>
          </a:p>
          <a:p>
            <a:pPr lvl="1" eaLnBrk="1" hangingPunct="1"/>
            <a:endParaRPr lang="en-US" altLang="de-DE" sz="2200" b="1" dirty="0"/>
          </a:p>
          <a:p>
            <a:pPr lvl="1" eaLnBrk="1" hangingPunct="1"/>
            <a:endParaRPr lang="en-US" altLang="de-DE" sz="2200" b="1" dirty="0"/>
          </a:p>
          <a:p>
            <a:pPr lvl="1" eaLnBrk="1" hangingPunct="1"/>
            <a:endParaRPr lang="en-US" altLang="de-DE" sz="2200" b="1" dirty="0"/>
          </a:p>
          <a:p>
            <a:pPr lvl="1" eaLnBrk="1" hangingPunct="1"/>
            <a:endParaRPr lang="en-US" altLang="de-DE" sz="2200" b="1" dirty="0"/>
          </a:p>
          <a:p>
            <a:pPr marL="457188" lvl="1" indent="0" eaLnBrk="1" hangingPunct="1">
              <a:buNone/>
            </a:pPr>
            <a:r>
              <a:rPr lang="en-US" altLang="de-DE" sz="2200" dirty="0" err="1"/>
              <a:t>Experimente</a:t>
            </a:r>
            <a:r>
              <a:rPr lang="en-US" altLang="de-DE" sz="2200" dirty="0"/>
              <a:t> </a:t>
            </a:r>
            <a:r>
              <a:rPr lang="en-US" altLang="de-DE" sz="2200" dirty="0" err="1"/>
              <a:t>werden</a:t>
            </a:r>
            <a:r>
              <a:rPr lang="en-US" altLang="de-DE" sz="2200" dirty="0"/>
              <a:t> </a:t>
            </a:r>
            <a:r>
              <a:rPr lang="en-US" altLang="de-DE" sz="2200" dirty="0" err="1"/>
              <a:t>normalerweise</a:t>
            </a:r>
            <a:r>
              <a:rPr lang="en-US" altLang="de-DE" sz="2200" dirty="0"/>
              <a:t> </a:t>
            </a:r>
            <a:r>
              <a:rPr lang="en-US" altLang="de-DE" sz="2200" dirty="0" err="1"/>
              <a:t>gestaltet</a:t>
            </a:r>
            <a:r>
              <a:rPr lang="en-US" altLang="de-DE" sz="2200" dirty="0"/>
              <a:t>, um den </a:t>
            </a:r>
            <a:r>
              <a:rPr lang="en-US" altLang="de-DE" sz="2200" dirty="0" err="1"/>
              <a:t>Einfluss</a:t>
            </a:r>
            <a:r>
              <a:rPr lang="en-US" altLang="de-DE" sz="2200" dirty="0"/>
              <a:t> </a:t>
            </a:r>
            <a:r>
              <a:rPr lang="en-US" altLang="de-DE" sz="2200" dirty="0" err="1"/>
              <a:t>eines</a:t>
            </a:r>
            <a:r>
              <a:rPr lang="en-US" altLang="de-DE" sz="2200" dirty="0"/>
              <a:t> </a:t>
            </a:r>
            <a:r>
              <a:rPr lang="en-US" altLang="de-DE" sz="2200" dirty="0" err="1"/>
              <a:t>oder</a:t>
            </a:r>
            <a:r>
              <a:rPr lang="en-US" altLang="de-DE" sz="2200" dirty="0"/>
              <a:t> </a:t>
            </a:r>
            <a:r>
              <a:rPr lang="en-US" altLang="de-DE" sz="2200" dirty="0" err="1"/>
              <a:t>mehrerer</a:t>
            </a:r>
            <a:r>
              <a:rPr lang="en-US" altLang="de-DE" sz="2200" dirty="0"/>
              <a:t> </a:t>
            </a:r>
            <a:r>
              <a:rPr lang="en-US" altLang="de-DE" sz="2200" dirty="0" err="1"/>
              <a:t>Faktoren</a:t>
            </a:r>
            <a:r>
              <a:rPr lang="en-US" altLang="de-DE" sz="2200" dirty="0"/>
              <a:t> auf </a:t>
            </a:r>
            <a:r>
              <a:rPr lang="en-US" altLang="de-DE" sz="2200" dirty="0" err="1"/>
              <a:t>eine</a:t>
            </a:r>
            <a:r>
              <a:rPr lang="en-US" altLang="de-DE" sz="2200" dirty="0"/>
              <a:t> Variable </a:t>
            </a:r>
            <a:r>
              <a:rPr lang="en-US" altLang="de-DE" sz="2200" dirty="0" err="1"/>
              <a:t>zu</a:t>
            </a:r>
            <a:r>
              <a:rPr lang="en-US" altLang="de-DE" sz="2200" dirty="0"/>
              <a:t> </a:t>
            </a:r>
            <a:r>
              <a:rPr lang="en-US" altLang="de-DE" sz="2200" dirty="0" err="1"/>
              <a:t>untersuchen</a:t>
            </a:r>
            <a:endParaRPr lang="en-US" altLang="de-DE" sz="2200" dirty="0"/>
          </a:p>
        </p:txBody>
      </p:sp>
      <p:pic>
        <p:nvPicPr>
          <p:cNvPr id="2" name="Picture 1" descr="Bildschirmfoto 2015-02-21 um 15.23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08" y="1268760"/>
            <a:ext cx="7092280" cy="223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de-DE" dirty="0" err="1" smtClean="0"/>
              <a:t>Systematischer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Fehler</a:t>
            </a:r>
            <a:r>
              <a:rPr lang="en-US" altLang="de-DE" dirty="0" smtClean="0"/>
              <a:t>/Trend (Bias)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altLang="de-DE" sz="2400" dirty="0"/>
              <a:t>Auftretender, meist störender systematischer Effekt mit einer Grundtendenz, so dass Werte von den wahren Ergebnissen abweichen</a:t>
            </a:r>
          </a:p>
          <a:p>
            <a:r>
              <a:rPr lang="en-US" altLang="de-DE" sz="2400" dirty="0" err="1"/>
              <a:t>Beispiele</a:t>
            </a:r>
            <a:endParaRPr lang="en-US" altLang="de-DE" sz="2400" dirty="0"/>
          </a:p>
          <a:p>
            <a:pPr lvl="1"/>
            <a:r>
              <a:rPr lang="en-US" altLang="de-DE" sz="2200" dirty="0" err="1"/>
              <a:t>Schätzung</a:t>
            </a:r>
            <a:r>
              <a:rPr lang="en-US" altLang="de-DE" sz="2200" dirty="0"/>
              <a:t> von </a:t>
            </a:r>
            <a:r>
              <a:rPr lang="en-US" altLang="de-DE" sz="2200" dirty="0" err="1"/>
              <a:t>Fischpopulationen</a:t>
            </a:r>
            <a:r>
              <a:rPr lang="en-US" altLang="de-DE" sz="2200" dirty="0"/>
              <a:t> </a:t>
            </a:r>
            <a:r>
              <a:rPr lang="en-US" altLang="de-DE" sz="2200" dirty="0" err="1"/>
              <a:t>mit</a:t>
            </a:r>
            <a:r>
              <a:rPr lang="en-US" altLang="de-DE" sz="2200" dirty="0"/>
              <a:t> </a:t>
            </a:r>
            <a:r>
              <a:rPr lang="en-US" altLang="de-DE" sz="2200" dirty="0" err="1"/>
              <a:t>Netzen</a:t>
            </a:r>
            <a:r>
              <a:rPr lang="en-US" altLang="de-DE" sz="2200" dirty="0"/>
              <a:t> </a:t>
            </a:r>
            <a:r>
              <a:rPr lang="en-US" altLang="de-DE" sz="2200" dirty="0" err="1"/>
              <a:t>einer</a:t>
            </a:r>
            <a:r>
              <a:rPr lang="en-US" altLang="de-DE" sz="2200" dirty="0"/>
              <a:t> </a:t>
            </a:r>
            <a:r>
              <a:rPr lang="en-US" altLang="de-DE" sz="2200" dirty="0" err="1"/>
              <a:t>bestimmten</a:t>
            </a:r>
            <a:r>
              <a:rPr lang="en-US" altLang="de-DE" sz="2200" dirty="0"/>
              <a:t> </a:t>
            </a:r>
            <a:r>
              <a:rPr lang="en-US" altLang="de-DE" sz="2200" dirty="0" err="1"/>
              <a:t>Maschenweite</a:t>
            </a:r>
            <a:r>
              <a:rPr lang="en-US" altLang="de-DE" sz="2200" dirty="0"/>
              <a:t>: </a:t>
            </a:r>
            <a:r>
              <a:rPr lang="en-US" altLang="de-DE" sz="2200" dirty="0" err="1"/>
              <a:t>kleine</a:t>
            </a:r>
            <a:r>
              <a:rPr lang="en-US" altLang="de-DE" sz="2200" dirty="0"/>
              <a:t> </a:t>
            </a:r>
            <a:r>
              <a:rPr lang="en-US" altLang="de-DE" sz="2200" dirty="0" err="1"/>
              <a:t>Fische</a:t>
            </a:r>
            <a:r>
              <a:rPr lang="en-US" altLang="de-DE" sz="2200" dirty="0"/>
              <a:t> </a:t>
            </a:r>
            <a:r>
              <a:rPr lang="en-US" altLang="de-DE" sz="2200" dirty="0" err="1"/>
              <a:t>können</a:t>
            </a:r>
            <a:r>
              <a:rPr lang="en-US" altLang="de-DE" sz="2200" dirty="0"/>
              <a:t> </a:t>
            </a:r>
            <a:r>
              <a:rPr lang="en-US" altLang="de-DE" sz="2200" dirty="0" err="1"/>
              <a:t>immer</a:t>
            </a:r>
            <a:r>
              <a:rPr lang="en-US" altLang="de-DE" sz="2200" dirty="0"/>
              <a:t> </a:t>
            </a:r>
            <a:r>
              <a:rPr lang="en-US" altLang="de-DE" sz="2200" dirty="0" err="1"/>
              <a:t>entkommen</a:t>
            </a:r>
            <a:r>
              <a:rPr lang="en-US" altLang="de-DE" sz="2200" dirty="0"/>
              <a:t> </a:t>
            </a:r>
          </a:p>
          <a:p>
            <a:pPr lvl="1"/>
            <a:r>
              <a:rPr lang="en-US" altLang="de-DE" sz="2200" dirty="0" err="1"/>
              <a:t>Fangen</a:t>
            </a:r>
            <a:r>
              <a:rPr lang="en-US" altLang="de-DE" sz="2200" dirty="0"/>
              <a:t> von </a:t>
            </a:r>
            <a:r>
              <a:rPr lang="en-US" altLang="de-DE" sz="2200" dirty="0" err="1"/>
              <a:t>Säugetieren</a:t>
            </a:r>
            <a:r>
              <a:rPr lang="en-US" altLang="de-DE" sz="2200" dirty="0"/>
              <a:t>: </a:t>
            </a:r>
            <a:r>
              <a:rPr lang="en-US" altLang="de-DE" sz="2200" dirty="0" err="1"/>
              <a:t>manche</a:t>
            </a:r>
            <a:r>
              <a:rPr lang="en-US" altLang="de-DE" sz="2200" dirty="0"/>
              <a:t> </a:t>
            </a:r>
            <a:r>
              <a:rPr lang="en-US" altLang="de-DE" sz="2200" dirty="0" err="1"/>
              <a:t>Individuen</a:t>
            </a:r>
            <a:r>
              <a:rPr lang="en-US" altLang="de-DE" sz="2200" dirty="0"/>
              <a:t> </a:t>
            </a:r>
            <a:r>
              <a:rPr lang="en-US" altLang="de-DE" sz="2200" dirty="0" err="1"/>
              <a:t>sind</a:t>
            </a:r>
            <a:r>
              <a:rPr lang="en-US" altLang="de-DE" sz="2200" dirty="0"/>
              <a:t> </a:t>
            </a:r>
            <a:br>
              <a:rPr lang="en-US" altLang="de-DE" sz="2200" dirty="0"/>
            </a:br>
            <a:r>
              <a:rPr lang="en-US" altLang="de-DE" sz="2200" dirty="0"/>
              <a:t>“trap happy”, </a:t>
            </a:r>
            <a:r>
              <a:rPr lang="en-US" altLang="de-DE" sz="2200" dirty="0" err="1"/>
              <a:t>manche</a:t>
            </a:r>
            <a:r>
              <a:rPr lang="en-US" altLang="de-DE" sz="2200" dirty="0"/>
              <a:t> </a:t>
            </a:r>
            <a:r>
              <a:rPr lang="en-US" altLang="de-DE" sz="2200" dirty="0" err="1"/>
              <a:t>sind</a:t>
            </a:r>
            <a:r>
              <a:rPr lang="en-US" altLang="de-DE" sz="2200" dirty="0"/>
              <a:t> “trap shy”</a:t>
            </a:r>
          </a:p>
        </p:txBody>
      </p:sp>
    </p:spTree>
    <p:extLst>
      <p:ext uri="{BB962C8B-B14F-4D97-AF65-F5344CB8AC3E}">
        <p14:creationId xmlns:p14="http://schemas.microsoft.com/office/powerpoint/2010/main" val="190087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 err="1" smtClean="0"/>
              <a:t>Lagemaße</a:t>
            </a:r>
            <a:r>
              <a:rPr lang="en-US" altLang="de-DE" dirty="0" smtClean="0"/>
              <a:t> - </a:t>
            </a:r>
            <a:r>
              <a:rPr lang="en-US" altLang="de-DE" dirty="0" err="1" smtClean="0"/>
              <a:t>Mittelwerte</a:t>
            </a:r>
            <a:endParaRPr lang="en-US" altLang="de-DE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6"/>
            <a:ext cx="8229600" cy="522081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de-DE" sz="2400" dirty="0" err="1"/>
              <a:t>Arithmetisches</a:t>
            </a:r>
            <a:r>
              <a:rPr lang="en-US" altLang="de-DE" sz="2400" dirty="0"/>
              <a:t> </a:t>
            </a:r>
            <a:r>
              <a:rPr lang="en-US" altLang="de-DE" sz="2400" dirty="0" err="1"/>
              <a:t>Mittel</a:t>
            </a:r>
            <a:endParaRPr lang="en-US" altLang="de-DE" sz="2400" dirty="0"/>
          </a:p>
          <a:p>
            <a:pPr eaLnBrk="1" hangingPunct="1"/>
            <a:endParaRPr lang="en-US" altLang="de-DE" sz="2400" dirty="0"/>
          </a:p>
          <a:p>
            <a:pPr eaLnBrk="1" hangingPunct="1"/>
            <a:r>
              <a:rPr lang="en-US" altLang="de-DE" sz="2400" dirty="0" err="1"/>
              <a:t>Geometrisches</a:t>
            </a:r>
            <a:r>
              <a:rPr lang="en-US" altLang="de-DE" sz="2400" dirty="0"/>
              <a:t> </a:t>
            </a:r>
            <a:r>
              <a:rPr lang="en-US" altLang="de-DE" sz="2400" dirty="0" err="1"/>
              <a:t>Mittel</a:t>
            </a:r>
            <a:r>
              <a:rPr lang="en-US" altLang="de-DE" sz="2400" dirty="0"/>
              <a:t> </a:t>
            </a:r>
          </a:p>
          <a:p>
            <a:pPr eaLnBrk="1" hangingPunct="1"/>
            <a:endParaRPr lang="en-US" altLang="de-DE" sz="2400" dirty="0"/>
          </a:p>
          <a:p>
            <a:pPr eaLnBrk="1" hangingPunct="1"/>
            <a:endParaRPr lang="en-US" altLang="de-DE" sz="2400" dirty="0"/>
          </a:p>
          <a:p>
            <a:pPr lvl="1" eaLnBrk="1" hangingPunct="1"/>
            <a:endParaRPr lang="en-US" altLang="de-DE" sz="2000" dirty="0"/>
          </a:p>
          <a:p>
            <a:pPr eaLnBrk="1" hangingPunct="1"/>
            <a:endParaRPr lang="en-US" altLang="de-DE" sz="2400" dirty="0"/>
          </a:p>
          <a:p>
            <a:pPr eaLnBrk="1" hangingPunct="1"/>
            <a:endParaRPr lang="en-US" altLang="de-DE" sz="2400" dirty="0"/>
          </a:p>
          <a:p>
            <a:pPr eaLnBrk="1" hangingPunct="1"/>
            <a:r>
              <a:rPr lang="en-US" altLang="de-DE" sz="2400" dirty="0" err="1"/>
              <a:t>Harmonisches</a:t>
            </a:r>
            <a:r>
              <a:rPr lang="en-US" altLang="de-DE" sz="2400" dirty="0"/>
              <a:t> </a:t>
            </a:r>
            <a:r>
              <a:rPr lang="en-US" altLang="de-DE" sz="2400" dirty="0" err="1"/>
              <a:t>Mittel</a:t>
            </a:r>
            <a:r>
              <a:rPr lang="en-US" altLang="de-DE" sz="2400" dirty="0"/>
              <a:t> </a:t>
            </a:r>
            <a:br>
              <a:rPr lang="en-US" altLang="de-DE" sz="2400" dirty="0"/>
            </a:br>
            <a:endParaRPr lang="en-US" altLang="de-DE" sz="2400" dirty="0"/>
          </a:p>
          <a:p>
            <a:pPr eaLnBrk="1" hangingPunct="1"/>
            <a:endParaRPr lang="en-US" altLang="de-DE" sz="2400" dirty="0"/>
          </a:p>
          <a:p>
            <a:pPr eaLnBrk="1" hangingPunct="1"/>
            <a:r>
              <a:rPr lang="en-US" altLang="de-DE" sz="2400" dirty="0"/>
              <a:t> </a:t>
            </a:r>
          </a:p>
          <a:p>
            <a:pPr eaLnBrk="1" hangingPunct="1"/>
            <a:endParaRPr lang="en-US" altLang="de-DE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1880443"/>
            <a:ext cx="4305300" cy="1054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840" y="2938140"/>
            <a:ext cx="3251200" cy="850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7895" y="2539110"/>
            <a:ext cx="2987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305FF"/>
                </a:solidFill>
              </a:rPr>
              <a:t>Das </a:t>
            </a:r>
            <a:r>
              <a:rPr lang="en-US" sz="1100" dirty="0" err="1">
                <a:solidFill>
                  <a:srgbClr val="0305FF"/>
                </a:solidFill>
              </a:rPr>
              <a:t>geometrische</a:t>
            </a:r>
            <a:r>
              <a:rPr lang="en-US" sz="1100" dirty="0">
                <a:solidFill>
                  <a:srgbClr val="0305FF"/>
                </a:solidFill>
              </a:rPr>
              <a:t> </a:t>
            </a:r>
            <a:r>
              <a:rPr lang="en-US" sz="1100" dirty="0" err="1">
                <a:solidFill>
                  <a:srgbClr val="0305FF"/>
                </a:solidFill>
              </a:rPr>
              <a:t>Mittel</a:t>
            </a:r>
            <a:r>
              <a:rPr lang="en-US" sz="1100" dirty="0">
                <a:solidFill>
                  <a:srgbClr val="0305FF"/>
                </a:solidFill>
              </a:rPr>
              <a:t> </a:t>
            </a:r>
            <a:r>
              <a:rPr lang="en-US" sz="1100" dirty="0" err="1">
                <a:solidFill>
                  <a:srgbClr val="0305FF"/>
                </a:solidFill>
              </a:rPr>
              <a:t>zweier</a:t>
            </a:r>
            <a:r>
              <a:rPr lang="en-US" sz="1100" dirty="0">
                <a:solidFill>
                  <a:srgbClr val="0305FF"/>
                </a:solidFill>
              </a:rPr>
              <a:t> </a:t>
            </a:r>
            <a:r>
              <a:rPr lang="en-US" sz="1100" dirty="0" err="1">
                <a:solidFill>
                  <a:srgbClr val="0305FF"/>
                </a:solidFill>
              </a:rPr>
              <a:t>Zahlen</a:t>
            </a:r>
            <a:r>
              <a:rPr lang="en-US" sz="1100" dirty="0">
                <a:solidFill>
                  <a:srgbClr val="0305FF"/>
                </a:solidFill>
              </a:rPr>
              <a:t> a und b </a:t>
            </a:r>
            <a:r>
              <a:rPr lang="en-US" sz="1100" dirty="0" err="1">
                <a:solidFill>
                  <a:srgbClr val="0305FF"/>
                </a:solidFill>
              </a:rPr>
              <a:t>liefert</a:t>
            </a:r>
            <a:r>
              <a:rPr lang="en-US" sz="1100" dirty="0">
                <a:solidFill>
                  <a:srgbClr val="0305FF"/>
                </a:solidFill>
              </a:rPr>
              <a:t> die </a:t>
            </a:r>
            <a:r>
              <a:rPr lang="en-US" sz="1100" dirty="0" err="1">
                <a:solidFill>
                  <a:srgbClr val="0305FF"/>
                </a:solidFill>
              </a:rPr>
              <a:t>Seitenlänge</a:t>
            </a:r>
            <a:r>
              <a:rPr lang="en-US" sz="1100" dirty="0">
                <a:solidFill>
                  <a:srgbClr val="0305FF"/>
                </a:solidFill>
              </a:rPr>
              <a:t> </a:t>
            </a:r>
            <a:r>
              <a:rPr lang="en-US" sz="1100" dirty="0" err="1">
                <a:solidFill>
                  <a:srgbClr val="0305FF"/>
                </a:solidFill>
              </a:rPr>
              <a:t>eines</a:t>
            </a:r>
            <a:r>
              <a:rPr lang="en-US" sz="1100" dirty="0">
                <a:solidFill>
                  <a:srgbClr val="0305FF"/>
                </a:solidFill>
              </a:rPr>
              <a:t> Quadrates, das den </a:t>
            </a:r>
            <a:r>
              <a:rPr lang="en-US" sz="1100" dirty="0" err="1">
                <a:solidFill>
                  <a:srgbClr val="0305FF"/>
                </a:solidFill>
              </a:rPr>
              <a:t>gleichen</a:t>
            </a:r>
            <a:r>
              <a:rPr lang="en-US" sz="1100" dirty="0">
                <a:solidFill>
                  <a:srgbClr val="0305FF"/>
                </a:solidFill>
              </a:rPr>
              <a:t> </a:t>
            </a:r>
            <a:r>
              <a:rPr lang="en-US" sz="1100" dirty="0" err="1">
                <a:solidFill>
                  <a:srgbClr val="0305FF"/>
                </a:solidFill>
              </a:rPr>
              <a:t>Flächeninhalt</a:t>
            </a:r>
            <a:r>
              <a:rPr lang="en-US" sz="1100" dirty="0">
                <a:solidFill>
                  <a:srgbClr val="0305FF"/>
                </a:solidFill>
              </a:rPr>
              <a:t> hat </a:t>
            </a:r>
            <a:r>
              <a:rPr lang="en-US" sz="1100" dirty="0" err="1">
                <a:solidFill>
                  <a:srgbClr val="0305FF"/>
                </a:solidFill>
              </a:rPr>
              <a:t>wie</a:t>
            </a:r>
            <a:r>
              <a:rPr lang="en-US" sz="1100" dirty="0">
                <a:solidFill>
                  <a:srgbClr val="0305FF"/>
                </a:solidFill>
              </a:rPr>
              <a:t> das </a:t>
            </a:r>
            <a:r>
              <a:rPr lang="en-US" sz="1100" dirty="0" err="1">
                <a:solidFill>
                  <a:srgbClr val="0305FF"/>
                </a:solidFill>
              </a:rPr>
              <a:t>Rechteck</a:t>
            </a:r>
            <a:r>
              <a:rPr lang="en-US" sz="1100" dirty="0">
                <a:solidFill>
                  <a:srgbClr val="0305FF"/>
                </a:solidFill>
              </a:rPr>
              <a:t> </a:t>
            </a:r>
            <a:r>
              <a:rPr lang="en-US" sz="1100" dirty="0" err="1">
                <a:solidFill>
                  <a:srgbClr val="0305FF"/>
                </a:solidFill>
              </a:rPr>
              <a:t>mit</a:t>
            </a:r>
            <a:r>
              <a:rPr lang="en-US" sz="1100" dirty="0">
                <a:solidFill>
                  <a:srgbClr val="0305FF"/>
                </a:solidFill>
              </a:rPr>
              <a:t> den </a:t>
            </a:r>
            <a:r>
              <a:rPr lang="en-US" sz="1100" dirty="0" err="1">
                <a:solidFill>
                  <a:srgbClr val="0305FF"/>
                </a:solidFill>
              </a:rPr>
              <a:t>Seitenlängen</a:t>
            </a:r>
            <a:r>
              <a:rPr lang="en-US" sz="1100" dirty="0">
                <a:solidFill>
                  <a:srgbClr val="0305FF"/>
                </a:solidFill>
              </a:rPr>
              <a:t> a und b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972" y="1078632"/>
            <a:ext cx="4508500" cy="838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080" y="4149080"/>
            <a:ext cx="2717800" cy="838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4941168"/>
            <a:ext cx="2755900" cy="965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805264"/>
            <a:ext cx="6743700" cy="533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35885" y="3331635"/>
            <a:ext cx="3654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/>
            <a:r>
              <a:rPr lang="en-US" altLang="de-DE" sz="1200" dirty="0">
                <a:solidFill>
                  <a:srgbClr val="0305FF"/>
                </a:solidFill>
              </a:rPr>
              <a:t>Relevant </a:t>
            </a:r>
            <a:r>
              <a:rPr lang="en-US" altLang="de-DE" sz="1200" dirty="0" err="1">
                <a:solidFill>
                  <a:srgbClr val="0305FF"/>
                </a:solidFill>
              </a:rPr>
              <a:t>u.a</a:t>
            </a:r>
            <a:r>
              <a:rPr lang="en-US" altLang="de-DE" sz="1200" dirty="0">
                <a:solidFill>
                  <a:srgbClr val="0305FF"/>
                </a:solidFill>
              </a:rPr>
              <a:t>. </a:t>
            </a:r>
            <a:r>
              <a:rPr lang="en-US" altLang="de-DE" sz="1200" dirty="0" err="1">
                <a:solidFill>
                  <a:srgbClr val="0305FF"/>
                </a:solidFill>
              </a:rPr>
              <a:t>für</a:t>
            </a:r>
            <a:r>
              <a:rPr lang="en-US" altLang="de-DE" sz="1200" dirty="0">
                <a:solidFill>
                  <a:srgbClr val="0305FF"/>
                </a:solidFill>
              </a:rPr>
              <a:t> </a:t>
            </a:r>
            <a:r>
              <a:rPr lang="en-US" altLang="de-DE" sz="1200" dirty="0" err="1">
                <a:solidFill>
                  <a:srgbClr val="0305FF"/>
                </a:solidFill>
              </a:rPr>
              <a:t>logarithmierte</a:t>
            </a:r>
            <a:r>
              <a:rPr lang="en-US" altLang="de-DE" sz="1200" dirty="0">
                <a:solidFill>
                  <a:srgbClr val="0305FF"/>
                </a:solidFill>
              </a:rPr>
              <a:t> </a:t>
            </a:r>
            <a:r>
              <a:rPr lang="en-US" altLang="de-DE" sz="1200" dirty="0" err="1">
                <a:solidFill>
                  <a:srgbClr val="0305FF"/>
                </a:solidFill>
              </a:rPr>
              <a:t>Daten</a:t>
            </a:r>
            <a:r>
              <a:rPr lang="en-US" altLang="de-DE" sz="1200" dirty="0">
                <a:solidFill>
                  <a:srgbClr val="0305FF"/>
                </a:solidFill>
              </a:rPr>
              <a:t>, </a:t>
            </a:r>
            <a:br>
              <a:rPr lang="en-US" altLang="de-DE" sz="1200" dirty="0">
                <a:solidFill>
                  <a:srgbClr val="0305FF"/>
                </a:solidFill>
              </a:rPr>
            </a:br>
            <a:r>
              <a:rPr lang="en-US" altLang="de-DE" sz="1200" dirty="0" err="1">
                <a:solidFill>
                  <a:srgbClr val="0305FF"/>
                </a:solidFill>
              </a:rPr>
              <a:t>z.B</a:t>
            </a:r>
            <a:r>
              <a:rPr lang="en-US" altLang="de-DE" sz="1200" dirty="0">
                <a:solidFill>
                  <a:srgbClr val="0305FF"/>
                </a:solidFill>
              </a:rPr>
              <a:t>. </a:t>
            </a:r>
            <a:r>
              <a:rPr lang="en-US" altLang="de-DE" sz="1200" dirty="0" err="1">
                <a:solidFill>
                  <a:srgbClr val="0305FF"/>
                </a:solidFill>
              </a:rPr>
              <a:t>Populationswachstum</a:t>
            </a:r>
            <a:endParaRPr lang="en-US" altLang="de-DE" sz="1200" dirty="0">
              <a:solidFill>
                <a:srgbClr val="03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07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Visualisierung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8" y="1188562"/>
            <a:ext cx="6297701" cy="274918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336" y="4207914"/>
            <a:ext cx="6275557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6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de-DE" sz="3600" dirty="0" err="1"/>
              <a:t>Weitere</a:t>
            </a:r>
            <a:r>
              <a:rPr lang="en-US" altLang="de-DE" sz="3600" dirty="0"/>
              <a:t> </a:t>
            </a:r>
            <a:r>
              <a:rPr lang="en-US" altLang="de-DE" sz="3600" dirty="0" err="1"/>
              <a:t>Lagemaße</a:t>
            </a:r>
            <a:endParaRPr lang="en-US" altLang="de-DE" sz="3600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de-DE" sz="2800" dirty="0">
                <a:solidFill>
                  <a:srgbClr val="0B05FF"/>
                </a:solidFill>
              </a:rPr>
              <a:t>Median</a:t>
            </a:r>
            <a:r>
              <a:rPr lang="en-US" altLang="de-DE" sz="2800" dirty="0"/>
              <a:t> (der Wert, der </a:t>
            </a:r>
            <a:r>
              <a:rPr lang="en-US" altLang="de-DE" sz="2800" dirty="0" err="1"/>
              <a:t>bei</a:t>
            </a:r>
            <a:r>
              <a:rPr lang="en-US" altLang="de-DE" sz="2800" dirty="0"/>
              <a:t> </a:t>
            </a:r>
            <a:r>
              <a:rPr lang="en-US" altLang="de-DE" sz="2800" dirty="0" err="1"/>
              <a:t>einer</a:t>
            </a:r>
            <a:r>
              <a:rPr lang="en-US" altLang="de-DE" sz="2800" dirty="0"/>
              <a:t> </a:t>
            </a:r>
            <a:r>
              <a:rPr lang="en-US" altLang="de-DE" sz="2800" dirty="0" err="1"/>
              <a:t>Auflistung</a:t>
            </a:r>
            <a:r>
              <a:rPr lang="en-US" altLang="de-DE" sz="2800" dirty="0"/>
              <a:t> von </a:t>
            </a:r>
            <a:r>
              <a:rPr lang="en-US" altLang="de-DE" sz="2800" dirty="0" err="1"/>
              <a:t>Zahlenwerten</a:t>
            </a:r>
            <a:r>
              <a:rPr lang="en-US" altLang="de-DE" sz="2800" dirty="0"/>
              <a:t> in der </a:t>
            </a:r>
            <a:r>
              <a:rPr lang="en-US" altLang="de-DE" sz="2800" dirty="0" err="1"/>
              <a:t>Mitte</a:t>
            </a:r>
            <a:r>
              <a:rPr lang="en-US" altLang="de-DE" sz="2800" dirty="0"/>
              <a:t> </a:t>
            </a:r>
            <a:r>
              <a:rPr lang="en-US" altLang="de-DE" sz="2800" dirty="0" err="1"/>
              <a:t>steht</a:t>
            </a:r>
            <a:r>
              <a:rPr lang="en-US" altLang="de-DE" sz="2800" dirty="0"/>
              <a:t>)</a:t>
            </a:r>
          </a:p>
          <a:p>
            <a:pPr lvl="1">
              <a:buNone/>
            </a:pPr>
            <a:r>
              <a:rPr lang="de-DE" dirty="0"/>
              <a:t>4, 1, 37, 2, </a:t>
            </a:r>
            <a:r>
              <a:rPr lang="de-DE" dirty="0" smtClean="0"/>
              <a:t>1  </a:t>
            </a:r>
            <a:r>
              <a:rPr lang="de-DE" dirty="0" smtClean="0">
                <a:sym typeface="Wingdings" panose="05000000000000000000" pitchFamily="2" charset="2"/>
              </a:rPr>
              <a:t> Median = 2 (1, 1, 2, 4, 37)</a:t>
            </a:r>
            <a:endParaRPr lang="en-US" altLang="de-DE" dirty="0" smtClean="0"/>
          </a:p>
          <a:p>
            <a:pPr eaLnBrk="1" hangingPunct="1"/>
            <a:r>
              <a:rPr lang="en-US" altLang="de-DE" sz="2800" dirty="0" err="1">
                <a:solidFill>
                  <a:srgbClr val="0B05FF"/>
                </a:solidFill>
              </a:rPr>
              <a:t>Modalwert</a:t>
            </a:r>
            <a:endParaRPr lang="en-US" altLang="de-DE" sz="2800" dirty="0">
              <a:solidFill>
                <a:srgbClr val="0B05FF"/>
              </a:solidFill>
            </a:endParaRPr>
          </a:p>
          <a:p>
            <a:pPr marL="457188" lvl="1" indent="0" eaLnBrk="1" hangingPunct="1">
              <a:buNone/>
            </a:pPr>
            <a:r>
              <a:rPr lang="en-US" altLang="de-DE" dirty="0" smtClean="0"/>
              <a:t>2, 2, 3, 5, 5, 5, 9, 9, 15</a:t>
            </a:r>
          </a:p>
          <a:p>
            <a:r>
              <a:rPr lang="en-US" altLang="de-DE" sz="2800" dirty="0" err="1">
                <a:solidFill>
                  <a:srgbClr val="0B05FF"/>
                </a:solidFill>
              </a:rPr>
              <a:t>Quantil</a:t>
            </a:r>
            <a:r>
              <a:rPr lang="en-US" altLang="de-DE" sz="2800" dirty="0">
                <a:solidFill>
                  <a:srgbClr val="0B05FF"/>
                </a:solidFill>
              </a:rPr>
              <a:t>, </a:t>
            </a:r>
            <a:r>
              <a:rPr lang="en-US" altLang="de-DE" sz="2800" dirty="0" err="1">
                <a:solidFill>
                  <a:srgbClr val="0B05FF"/>
                </a:solidFill>
              </a:rPr>
              <a:t>Quartil</a:t>
            </a:r>
            <a:endParaRPr lang="en-US" altLang="de-DE" sz="2800" dirty="0">
              <a:solidFill>
                <a:srgbClr val="0B05FF"/>
              </a:solidFill>
            </a:endParaRPr>
          </a:p>
          <a:p>
            <a:pPr marL="457188" lvl="1" indent="0">
              <a:buNone/>
            </a:pPr>
            <a:r>
              <a:rPr lang="en-US" dirty="0" err="1"/>
              <a:t>G</a:t>
            </a:r>
            <a:r>
              <a:rPr lang="en-US" dirty="0" err="1" smtClean="0"/>
              <a:t>eordnete</a:t>
            </a:r>
            <a:r>
              <a:rPr lang="en-US" dirty="0" smtClean="0"/>
              <a:t> </a:t>
            </a:r>
            <a:r>
              <a:rPr lang="en-US" dirty="0" err="1"/>
              <a:t>Reihe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der </a:t>
            </a:r>
            <a:r>
              <a:rPr lang="en-US" dirty="0" err="1" smtClean="0"/>
              <a:t>Merkmalsaus</a:t>
            </a: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err="1" smtClean="0"/>
              <a:t>prägungen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wird</a:t>
            </a:r>
            <a:r>
              <a:rPr lang="en-US" dirty="0" smtClean="0"/>
              <a:t> in </a:t>
            </a:r>
            <a:r>
              <a:rPr lang="en-US" dirty="0" err="1" smtClean="0"/>
              <a:t>gleichgroße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Teile</a:t>
            </a:r>
            <a:r>
              <a:rPr lang="en-US" dirty="0" smtClean="0"/>
              <a:t> </a:t>
            </a:r>
            <a:r>
              <a:rPr lang="en-US" dirty="0" err="1"/>
              <a:t>zerlegt</a:t>
            </a:r>
            <a:r>
              <a:rPr lang="en-US" dirty="0"/>
              <a:t> </a:t>
            </a:r>
            <a:endParaRPr lang="en-US" dirty="0" smtClean="0"/>
          </a:p>
          <a:p>
            <a:pPr marL="457188" lvl="1" indent="0">
              <a:buNone/>
            </a:pPr>
            <a:r>
              <a:rPr lang="en-US" altLang="de-DE" dirty="0" err="1" smtClean="0"/>
              <a:t>Kumulierte</a:t>
            </a:r>
            <a:r>
              <a:rPr lang="en-US" altLang="de-DE" dirty="0" smtClean="0"/>
              <a:t> </a:t>
            </a:r>
            <a:br>
              <a:rPr lang="en-US" altLang="de-DE" dirty="0" smtClean="0"/>
            </a:br>
            <a:r>
              <a:rPr lang="en-US" altLang="de-DE" dirty="0" err="1" smtClean="0"/>
              <a:t>Häufigkeiten</a:t>
            </a:r>
            <a:endParaRPr lang="en-US" altLang="de-DE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2780930"/>
            <a:ext cx="4924276" cy="35949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8379" y="43915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34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Anwendungen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143000"/>
            <a:ext cx="6350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2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" r="-1122"/>
          <a:stretch/>
        </p:blipFill>
        <p:spPr bwMode="auto">
          <a:xfrm>
            <a:off x="207572" y="836712"/>
            <a:ext cx="8756916" cy="505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Gleichschenkliges Dreieck 1"/>
          <p:cNvSpPr/>
          <p:nvPr/>
        </p:nvSpPr>
        <p:spPr>
          <a:xfrm>
            <a:off x="8344476" y="1484784"/>
            <a:ext cx="620012" cy="4248472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 rot="5400000">
            <a:off x="7456966" y="464849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Informationsgehalt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91041" y="152636"/>
            <a:ext cx="7406640" cy="1008112"/>
          </a:xfrm>
        </p:spPr>
        <p:txBody>
          <a:bodyPr/>
          <a:lstStyle/>
          <a:p>
            <a:pPr algn="ctr"/>
            <a:r>
              <a:rPr lang="de-DE" dirty="0" smtClean="0"/>
              <a:t>Datentypen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836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Metrische</a:t>
            </a:r>
            <a:r>
              <a:rPr lang="en-US" dirty="0" smtClean="0"/>
              <a:t> </a:t>
            </a:r>
            <a:r>
              <a:rPr lang="en-US" dirty="0" err="1" smtClean="0"/>
              <a:t>Variablen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Intervall</a:t>
            </a:r>
            <a:r>
              <a:rPr lang="en-US" dirty="0"/>
              <a:t>- und </a:t>
            </a:r>
            <a:r>
              <a:rPr lang="en-US" dirty="0" err="1"/>
              <a:t>Verhältnisskala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 smtClean="0"/>
              <a:t>sog</a:t>
            </a:r>
            <a:r>
              <a:rPr lang="en-US" dirty="0" smtClean="0"/>
              <a:t>. </a:t>
            </a:r>
            <a:r>
              <a:rPr lang="en-US" dirty="0" err="1" smtClean="0">
                <a:solidFill>
                  <a:srgbClr val="0B05FF"/>
                </a:solidFill>
              </a:rPr>
              <a:t>Kardinalskala</a:t>
            </a:r>
            <a:r>
              <a:rPr lang="en-US" dirty="0" smtClean="0">
                <a:solidFill>
                  <a:srgbClr val="0B05FF"/>
                </a:solidFill>
              </a:rPr>
              <a:t> </a:t>
            </a:r>
            <a:r>
              <a:rPr lang="en-US" dirty="0" err="1"/>
              <a:t>zusammengefasst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Merkmale</a:t>
            </a:r>
            <a:r>
              <a:rPr lang="en-US" dirty="0" smtClean="0"/>
              <a:t> </a:t>
            </a:r>
            <a:r>
              <a:rPr lang="en-US" dirty="0"/>
              <a:t>auf </a:t>
            </a:r>
            <a:r>
              <a:rPr lang="en-US" dirty="0" err="1"/>
              <a:t>dieser</a:t>
            </a:r>
            <a:r>
              <a:rPr lang="en-US" dirty="0"/>
              <a:t> </a:t>
            </a: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dann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>
                <a:solidFill>
                  <a:srgbClr val="0B05FF"/>
                </a:solidFill>
              </a:rPr>
              <a:t>metrisch</a:t>
            </a:r>
            <a:r>
              <a:rPr lang="en-US" dirty="0">
                <a:solidFill>
                  <a:srgbClr val="0B05FF"/>
                </a:solidFill>
              </a:rPr>
              <a:t> </a:t>
            </a:r>
            <a:r>
              <a:rPr lang="en-US" dirty="0" err="1" smtClean="0"/>
              <a:t>bezeichnet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157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Warenkorbanalyse</a:t>
            </a:r>
            <a:r>
              <a:rPr lang="en-US" dirty="0" smtClean="0"/>
              <a:t>: </a:t>
            </a:r>
            <a:r>
              <a:rPr lang="en-US" dirty="0" err="1" smtClean="0"/>
              <a:t>Kombinatorische</a:t>
            </a:r>
            <a:r>
              <a:rPr lang="en-US" dirty="0" smtClean="0"/>
              <a:t> Explosion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Operationen</a:t>
            </a:r>
            <a:r>
              <a:rPr lang="en-US" sz="2400" dirty="0"/>
              <a:t> </a:t>
            </a:r>
            <a:r>
              <a:rPr lang="en-US" sz="2400" dirty="0" err="1"/>
              <a:t>über</a:t>
            </a:r>
            <a:r>
              <a:rPr lang="en-US" sz="2400" dirty="0"/>
              <a:t> </a:t>
            </a:r>
            <a:r>
              <a:rPr lang="en-US" sz="2400" dirty="0" err="1"/>
              <a:t>Potenzmengenverband</a:t>
            </a:r>
            <a:endParaRPr lang="en-US" sz="2400" dirty="0"/>
          </a:p>
          <a:p>
            <a:pPr lvl="1"/>
            <a:r>
              <a:rPr lang="en-US" sz="2000" dirty="0" err="1">
                <a:solidFill>
                  <a:srgbClr val="0B05FF"/>
                </a:solidFill>
              </a:rPr>
              <a:t>Verbesserung</a:t>
            </a:r>
            <a:r>
              <a:rPr lang="en-US" sz="2000" dirty="0">
                <a:solidFill>
                  <a:srgbClr val="0B05FF"/>
                </a:solidFill>
              </a:rPr>
              <a:t> </a:t>
            </a:r>
            <a:r>
              <a:rPr lang="en-US" sz="2000" dirty="0" err="1">
                <a:solidFill>
                  <a:srgbClr val="0B05FF"/>
                </a:solidFill>
              </a:rPr>
              <a:t>durch</a:t>
            </a:r>
            <a:r>
              <a:rPr lang="en-US" sz="2000" dirty="0">
                <a:solidFill>
                  <a:srgbClr val="0B05FF"/>
                </a:solidFill>
              </a:rPr>
              <a:t>:</a:t>
            </a:r>
          </a:p>
          <a:p>
            <a:pPr lvl="2"/>
            <a:r>
              <a:rPr lang="en-US" sz="2000" dirty="0" err="1"/>
              <a:t>Berechnung</a:t>
            </a:r>
            <a:r>
              <a:rPr lang="en-US" sz="2000" dirty="0"/>
              <a:t> von </a:t>
            </a:r>
            <a:r>
              <a:rPr lang="en-US" sz="2000" dirty="0" err="1"/>
              <a:t>häufigen</a:t>
            </a:r>
            <a:r>
              <a:rPr lang="en-US" sz="2000" dirty="0"/>
              <a:t> </a:t>
            </a:r>
            <a:r>
              <a:rPr lang="en-US" sz="2000" dirty="0" err="1"/>
              <a:t>Artikelmengen</a:t>
            </a:r>
            <a:r>
              <a:rPr lang="en-US" sz="2000" dirty="0"/>
              <a:t> </a:t>
            </a:r>
            <a:r>
              <a:rPr lang="en-US" sz="2000" dirty="0" err="1"/>
              <a:t>mit</a:t>
            </a:r>
            <a:r>
              <a:rPr lang="en-US" sz="2000" dirty="0"/>
              <a:t> </a:t>
            </a:r>
            <a:r>
              <a:rPr lang="en-US" sz="2000" dirty="0" err="1"/>
              <a:t>Beschneidung</a:t>
            </a:r>
            <a:r>
              <a:rPr lang="en-US" sz="2000" dirty="0"/>
              <a:t> des </a:t>
            </a:r>
            <a:r>
              <a:rPr lang="en-US" sz="2000" dirty="0" err="1"/>
              <a:t>Suchraums</a:t>
            </a:r>
            <a:r>
              <a:rPr lang="en-US" sz="2000" dirty="0"/>
              <a:t> (</a:t>
            </a:r>
            <a:r>
              <a:rPr lang="en-US" sz="2000" dirty="0">
                <a:solidFill>
                  <a:srgbClr val="0B05FF"/>
                </a:solidFill>
              </a:rPr>
              <a:t>Pruning</a:t>
            </a:r>
            <a:r>
              <a:rPr lang="en-US" sz="2000" dirty="0"/>
              <a:t>) </a:t>
            </a:r>
            <a:r>
              <a:rPr lang="mr-IN" sz="2000" dirty="0"/>
              <a:t>…</a:t>
            </a:r>
            <a:endParaRPr lang="en-US" sz="2000" dirty="0"/>
          </a:p>
          <a:p>
            <a:pPr lvl="2"/>
            <a:r>
              <a:rPr lang="mr-IN" sz="2000" dirty="0"/>
              <a:t>…</a:t>
            </a:r>
            <a:r>
              <a:rPr lang="de-DE" sz="2000" dirty="0"/>
              <a:t> </a:t>
            </a:r>
            <a:r>
              <a:rPr lang="en-US" sz="2000" dirty="0"/>
              <a:t>und </a:t>
            </a:r>
            <a:r>
              <a:rPr lang="en-US" sz="2000" dirty="0" err="1"/>
              <a:t>anschließender</a:t>
            </a:r>
            <a:r>
              <a:rPr lang="en-US" sz="2000" dirty="0"/>
              <a:t> </a:t>
            </a:r>
            <a:r>
              <a:rPr lang="en-US" sz="2000" dirty="0" err="1"/>
              <a:t>Bestimmung</a:t>
            </a:r>
            <a:r>
              <a:rPr lang="en-US" sz="2000" dirty="0"/>
              <a:t> von </a:t>
            </a:r>
            <a:r>
              <a:rPr lang="en-US" sz="2000" dirty="0" err="1"/>
              <a:t>Assoziationsregeln</a:t>
            </a:r>
            <a:r>
              <a:rPr lang="en-US" sz="2000" dirty="0"/>
              <a:t> </a:t>
            </a:r>
            <a:r>
              <a:rPr lang="en-US" sz="2000" dirty="0" err="1"/>
              <a:t>durch</a:t>
            </a:r>
            <a:r>
              <a:rPr lang="en-US" sz="2000" dirty="0"/>
              <a:t> </a:t>
            </a:r>
            <a:r>
              <a:rPr lang="en-US" sz="2000" dirty="0" err="1"/>
              <a:t>Betrachtungen</a:t>
            </a:r>
            <a:r>
              <a:rPr lang="en-US" sz="2000" dirty="0"/>
              <a:t> </a:t>
            </a:r>
            <a:r>
              <a:rPr lang="en-US" sz="2000" dirty="0" err="1"/>
              <a:t>aller</a:t>
            </a:r>
            <a:r>
              <a:rPr lang="en-US" sz="2000" dirty="0"/>
              <a:t> </a:t>
            </a:r>
            <a:r>
              <a:rPr lang="en-US" sz="2000" dirty="0" err="1"/>
              <a:t>binären</a:t>
            </a:r>
            <a:r>
              <a:rPr lang="en-US" sz="2000" dirty="0"/>
              <a:t> </a:t>
            </a:r>
            <a:r>
              <a:rPr lang="en-US" sz="2000" dirty="0" err="1"/>
              <a:t>Partitionierungen</a:t>
            </a:r>
            <a:r>
              <a:rPr lang="en-US" sz="2000" dirty="0"/>
              <a:t> der </a:t>
            </a:r>
            <a:r>
              <a:rPr lang="en-US" sz="2000" dirty="0" err="1"/>
              <a:t>häufigen</a:t>
            </a:r>
            <a:r>
              <a:rPr lang="en-US" sz="2000" dirty="0"/>
              <a:t> </a:t>
            </a:r>
            <a:r>
              <a:rPr lang="en-US" sz="2000" dirty="0" err="1"/>
              <a:t>Artikelmengen</a:t>
            </a:r>
            <a:r>
              <a:rPr lang="en-US" sz="2000" dirty="0"/>
              <a:t> </a:t>
            </a:r>
          </a:p>
          <a:p>
            <a:pPr lvl="1"/>
            <a:r>
              <a:rPr lang="en-US" sz="2200" dirty="0"/>
              <a:t>Aber: Join </a:t>
            </a:r>
            <a:r>
              <a:rPr lang="en-US" sz="2200" dirty="0" err="1"/>
              <a:t>für</a:t>
            </a:r>
            <a:r>
              <a:rPr lang="en-US" sz="2200" dirty="0"/>
              <a:t> </a:t>
            </a:r>
            <a:r>
              <a:rPr lang="en-US" sz="2200" dirty="0" err="1"/>
              <a:t>jede</a:t>
            </a:r>
            <a:r>
              <a:rPr lang="en-US" sz="2200" dirty="0"/>
              <a:t> </a:t>
            </a:r>
            <a:r>
              <a:rPr lang="en-US" sz="2200" dirty="0" err="1"/>
              <a:t>Ebene</a:t>
            </a:r>
            <a:r>
              <a:rPr lang="en-US" sz="2200" dirty="0"/>
              <a:t> </a:t>
            </a:r>
            <a:r>
              <a:rPr lang="en-US" sz="2200" dirty="0">
                <a:sym typeface="Wingdings"/>
              </a:rPr>
              <a:t> </a:t>
            </a:r>
            <a:r>
              <a:rPr lang="en-US" sz="2200" dirty="0" err="1">
                <a:sym typeface="Wingdings"/>
              </a:rPr>
              <a:t>Jeder</a:t>
            </a:r>
            <a:r>
              <a:rPr lang="en-US" sz="2200" dirty="0">
                <a:sym typeface="Wingdings"/>
              </a:rPr>
              <a:t> </a:t>
            </a:r>
            <a:r>
              <a:rPr lang="en-US" sz="2200" dirty="0" err="1">
                <a:sym typeface="Wingdings"/>
              </a:rPr>
              <a:t>mit</a:t>
            </a:r>
            <a:r>
              <a:rPr lang="en-US" sz="2200" dirty="0">
                <a:sym typeface="Wingdings"/>
              </a:rPr>
              <a:t> </a:t>
            </a:r>
            <a:r>
              <a:rPr lang="en-US" sz="2200" dirty="0" err="1">
                <a:sym typeface="Wingdings"/>
              </a:rPr>
              <a:t>jedem</a:t>
            </a:r>
            <a:endParaRPr lang="en-US" sz="2200" dirty="0"/>
          </a:p>
          <a:p>
            <a:pPr lvl="2"/>
            <a:r>
              <a:rPr lang="en-US" sz="1800" dirty="0" err="1"/>
              <a:t>Quadratischer</a:t>
            </a:r>
            <a:r>
              <a:rPr lang="en-US" sz="1800" dirty="0"/>
              <a:t> </a:t>
            </a:r>
            <a:r>
              <a:rPr lang="en-US" sz="1800" dirty="0" err="1">
                <a:solidFill>
                  <a:srgbClr val="0B05FF"/>
                </a:solidFill>
              </a:rPr>
              <a:t>Aufwand</a:t>
            </a:r>
            <a:r>
              <a:rPr lang="en-US" sz="1800" dirty="0"/>
              <a:t>!</a:t>
            </a:r>
          </a:p>
          <a:p>
            <a:pPr lvl="2"/>
            <a:r>
              <a:rPr lang="en-US" sz="1800" dirty="0" err="1"/>
              <a:t>Ist</a:t>
            </a:r>
            <a:r>
              <a:rPr lang="en-US" sz="1800" dirty="0"/>
              <a:t> das </a:t>
            </a:r>
            <a:r>
              <a:rPr lang="en-US" sz="1800" dirty="0" err="1"/>
              <a:t>wirklich</a:t>
            </a:r>
            <a:r>
              <a:rPr lang="en-US" sz="1800" dirty="0"/>
              <a:t> </a:t>
            </a:r>
            <a:r>
              <a:rPr lang="en-US" sz="1800" dirty="0" err="1"/>
              <a:t>handhabbar</a:t>
            </a:r>
            <a:r>
              <a:rPr lang="en-US" sz="1800" dirty="0"/>
              <a:t>?</a:t>
            </a:r>
          </a:p>
          <a:p>
            <a:pPr lvl="2"/>
            <a:r>
              <a:rPr lang="en-US" sz="1800" dirty="0" err="1"/>
              <a:t>Nicht</a:t>
            </a:r>
            <a:r>
              <a:rPr lang="en-US" sz="1800" dirty="0"/>
              <a:t> </a:t>
            </a:r>
            <a:r>
              <a:rPr lang="en-US" sz="1800" dirty="0" err="1"/>
              <a:t>wenn</a:t>
            </a:r>
            <a:r>
              <a:rPr lang="en-US" sz="1800" dirty="0"/>
              <a:t> </a:t>
            </a:r>
            <a:r>
              <a:rPr lang="en-US" sz="1800" dirty="0" err="1"/>
              <a:t>viele</a:t>
            </a:r>
            <a:r>
              <a:rPr lang="en-US" sz="1800" dirty="0"/>
              <a:t> </a:t>
            </a:r>
            <a:r>
              <a:rPr lang="en-US" sz="1800" dirty="0" err="1"/>
              <a:t>verschiedene</a:t>
            </a:r>
            <a:r>
              <a:rPr lang="en-US" sz="1800" dirty="0"/>
              <a:t> </a:t>
            </a:r>
            <a:r>
              <a:rPr lang="en-US" sz="1800" dirty="0" err="1"/>
              <a:t>Artikel</a:t>
            </a:r>
            <a:r>
              <a:rPr lang="en-US" sz="1800" dirty="0"/>
              <a:t> </a:t>
            </a:r>
            <a:r>
              <a:rPr lang="en-US" sz="1800" dirty="0" err="1"/>
              <a:t>vorkommen</a:t>
            </a:r>
            <a:r>
              <a:rPr lang="en-US" sz="1800" dirty="0"/>
              <a:t>!</a:t>
            </a:r>
          </a:p>
          <a:p>
            <a:r>
              <a:rPr lang="en-US" sz="2400" dirty="0" err="1"/>
              <a:t>Können</a:t>
            </a:r>
            <a:r>
              <a:rPr lang="en-US" sz="2400" dirty="0"/>
              <a:t> </a:t>
            </a:r>
            <a:r>
              <a:rPr lang="en-US" sz="2400" dirty="0" err="1"/>
              <a:t>wir</a:t>
            </a:r>
            <a:r>
              <a:rPr lang="en-US" sz="2400" dirty="0"/>
              <a:t> </a:t>
            </a:r>
            <a:r>
              <a:rPr lang="en-US" sz="2400" dirty="0" err="1"/>
              <a:t>eventuell</a:t>
            </a:r>
            <a:r>
              <a:rPr lang="en-US" sz="2400" dirty="0"/>
              <a:t> </a:t>
            </a:r>
            <a:r>
              <a:rPr lang="en-US" sz="2400" dirty="0" err="1"/>
              <a:t>nur</a:t>
            </a:r>
            <a:r>
              <a:rPr lang="en-US" sz="2400" dirty="0"/>
              <a:t> </a:t>
            </a:r>
            <a:r>
              <a:rPr lang="en-US" sz="2400" dirty="0" err="1"/>
              <a:t>eine</a:t>
            </a:r>
            <a:r>
              <a:rPr lang="en-US" sz="2400" dirty="0"/>
              <a:t> </a:t>
            </a:r>
            <a:r>
              <a:rPr lang="en-US" sz="2400" dirty="0" err="1"/>
              <a:t>Teilmenge</a:t>
            </a:r>
            <a:r>
              <a:rPr lang="en-US" sz="2400" dirty="0"/>
              <a:t> der </a:t>
            </a:r>
            <a:r>
              <a:rPr lang="en-US" sz="2400" dirty="0" err="1"/>
              <a:t>Daten</a:t>
            </a:r>
            <a:r>
              <a:rPr lang="en-US" sz="2400" dirty="0"/>
              <a:t> </a:t>
            </a:r>
            <a:r>
              <a:rPr lang="en-US" sz="2400" dirty="0" err="1"/>
              <a:t>analysieren</a:t>
            </a:r>
            <a:r>
              <a:rPr lang="en-US" sz="2400" dirty="0"/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41840" y="4876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88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Kategoriale</a:t>
            </a:r>
            <a:r>
              <a:rPr lang="en-US" dirty="0" smtClean="0"/>
              <a:t> </a:t>
            </a:r>
            <a:r>
              <a:rPr lang="en-US" dirty="0" err="1" smtClean="0"/>
              <a:t>Variablen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nominalskalierte</a:t>
            </a:r>
            <a:r>
              <a:rPr lang="en-US" dirty="0" smtClean="0"/>
              <a:t> </a:t>
            </a:r>
            <a:r>
              <a:rPr lang="en-US" dirty="0" err="1" smtClean="0"/>
              <a:t>Variablen</a:t>
            </a:r>
            <a:endParaRPr lang="en-US" dirty="0" smtClean="0"/>
          </a:p>
          <a:p>
            <a:r>
              <a:rPr lang="en-US" dirty="0" err="1" smtClean="0"/>
              <a:t>ordinalskalierte</a:t>
            </a:r>
            <a:r>
              <a:rPr lang="en-US" dirty="0" smtClean="0"/>
              <a:t> </a:t>
            </a:r>
            <a:r>
              <a:rPr lang="en-US" dirty="0" err="1" smtClean="0"/>
              <a:t>Variablen</a:t>
            </a:r>
            <a:endParaRPr lang="en-US" dirty="0" smtClean="0"/>
          </a:p>
          <a:p>
            <a:r>
              <a:rPr lang="en-US" dirty="0" err="1" smtClean="0"/>
              <a:t>metrische</a:t>
            </a:r>
            <a:r>
              <a:rPr lang="en-US" dirty="0" smtClean="0"/>
              <a:t> </a:t>
            </a:r>
            <a:r>
              <a:rPr lang="en-US" dirty="0" err="1"/>
              <a:t>Variablen</a:t>
            </a:r>
            <a:r>
              <a:rPr lang="en-US" dirty="0"/>
              <a:t>, die </a:t>
            </a:r>
            <a:r>
              <a:rPr lang="en-US" dirty="0" err="1"/>
              <a:t>nur</a:t>
            </a:r>
            <a:r>
              <a:rPr lang="en-US" dirty="0"/>
              <a:t> </a:t>
            </a:r>
            <a:r>
              <a:rPr lang="en-US" dirty="0" err="1"/>
              <a:t>wenige</a:t>
            </a:r>
            <a:r>
              <a:rPr lang="en-US" dirty="0"/>
              <a:t> </a:t>
            </a:r>
            <a:r>
              <a:rPr lang="en-US" dirty="0" err="1"/>
              <a:t>Ausprägungen</a:t>
            </a:r>
            <a:r>
              <a:rPr lang="en-US" dirty="0"/>
              <a:t> </a:t>
            </a:r>
            <a:r>
              <a:rPr lang="en-US" dirty="0" err="1" smtClean="0"/>
              <a:t>haben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nicht</a:t>
            </a:r>
            <a:r>
              <a:rPr lang="en-US" dirty="0" smtClean="0"/>
              <a:t> von </a:t>
            </a:r>
            <a:r>
              <a:rPr lang="en-US" dirty="0" err="1" smtClean="0"/>
              <a:t>allen</a:t>
            </a:r>
            <a:r>
              <a:rPr lang="en-US" dirty="0" smtClean="0"/>
              <a:t> </a:t>
            </a:r>
            <a:r>
              <a:rPr lang="en-US" dirty="0" err="1" smtClean="0"/>
              <a:t>Autoren</a:t>
            </a:r>
            <a:r>
              <a:rPr lang="en-US" dirty="0" smtClean="0"/>
              <a:t> </a:t>
            </a:r>
            <a:r>
              <a:rPr lang="en-US" dirty="0" err="1" smtClean="0"/>
              <a:t>unterstützt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Variablen</a:t>
            </a:r>
            <a:r>
              <a:rPr lang="en-US" dirty="0" smtClean="0"/>
              <a:t>, </a:t>
            </a:r>
            <a:r>
              <a:rPr lang="en-US" dirty="0"/>
              <a:t>die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Kategorisierung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</a:t>
            </a:r>
            <a:r>
              <a:rPr lang="en-US" dirty="0" err="1"/>
              <a:t>ordinalskalierten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metrischen</a:t>
            </a:r>
            <a:r>
              <a:rPr lang="en-US" dirty="0"/>
              <a:t> </a:t>
            </a:r>
            <a:r>
              <a:rPr lang="en-US" dirty="0" err="1"/>
              <a:t>Variablen</a:t>
            </a:r>
            <a:r>
              <a:rPr lang="en-US" dirty="0"/>
              <a:t> </a:t>
            </a:r>
            <a:r>
              <a:rPr lang="en-US" dirty="0" err="1"/>
              <a:t>entstanden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(</a:t>
            </a:r>
            <a:r>
              <a:rPr lang="en-US" dirty="0" err="1"/>
              <a:t>Beispiel</a:t>
            </a:r>
            <a:r>
              <a:rPr lang="en-US" dirty="0"/>
              <a:t>: Variable „</a:t>
            </a:r>
            <a:r>
              <a:rPr lang="en-US" dirty="0" err="1"/>
              <a:t>Einkommen</a:t>
            </a:r>
            <a:r>
              <a:rPr lang="en-US" dirty="0"/>
              <a:t>“ </a:t>
            </a:r>
            <a:r>
              <a:rPr lang="en-US" dirty="0" err="1"/>
              <a:t>mit</a:t>
            </a:r>
            <a:r>
              <a:rPr lang="en-US" dirty="0"/>
              <a:t> den </a:t>
            </a:r>
            <a:r>
              <a:rPr lang="en-US" dirty="0" err="1"/>
              <a:t>Kategorien</a:t>
            </a:r>
            <a:r>
              <a:rPr lang="en-US" dirty="0"/>
              <a:t> „500-999 €“, „1000-1499 €“ </a:t>
            </a:r>
            <a:r>
              <a:rPr lang="en-US" dirty="0" err="1"/>
              <a:t>usw</a:t>
            </a:r>
            <a:r>
              <a:rPr lang="en-US" dirty="0"/>
              <a:t>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62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Streuungsmaße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err="1">
                <a:solidFill>
                  <a:srgbClr val="0B05FF"/>
                </a:solidFill>
              </a:rPr>
              <a:t>Spannweite</a:t>
            </a:r>
            <a:endParaRPr lang="en-US" sz="2800" dirty="0">
              <a:solidFill>
                <a:srgbClr val="0B05FF"/>
              </a:solidFill>
            </a:endParaRPr>
          </a:p>
          <a:p>
            <a:pPr lvl="1"/>
            <a:r>
              <a:rPr lang="en-US" dirty="0" err="1"/>
              <a:t>Maximale</a:t>
            </a:r>
            <a:r>
              <a:rPr lang="en-US" dirty="0"/>
              <a:t> </a:t>
            </a:r>
            <a:r>
              <a:rPr lang="en-US" dirty="0" err="1"/>
              <a:t>Differenz</a:t>
            </a:r>
            <a:r>
              <a:rPr lang="en-US" dirty="0"/>
              <a:t> </a:t>
            </a:r>
            <a:r>
              <a:rPr lang="en-US" dirty="0" err="1"/>
              <a:t>zwischen</a:t>
            </a:r>
            <a:r>
              <a:rPr lang="en-US" dirty="0"/>
              <a:t> </a:t>
            </a:r>
            <a:r>
              <a:rPr lang="en-US" dirty="0" err="1"/>
              <a:t>zugrunde</a:t>
            </a:r>
            <a:r>
              <a:rPr lang="en-US" dirty="0"/>
              <a:t> </a:t>
            </a:r>
            <a:r>
              <a:rPr lang="en-US" dirty="0" err="1"/>
              <a:t>liegenden</a:t>
            </a:r>
            <a:r>
              <a:rPr lang="en-US" dirty="0"/>
              <a:t> </a:t>
            </a:r>
            <a:r>
              <a:rPr lang="en-US" dirty="0" err="1"/>
              <a:t>Daten</a:t>
            </a:r>
            <a:endParaRPr lang="en-US" dirty="0"/>
          </a:p>
          <a:p>
            <a:pPr lvl="1"/>
            <a:r>
              <a:rPr lang="en-US" dirty="0" err="1"/>
              <a:t>Mindestens</a:t>
            </a:r>
            <a:r>
              <a:rPr lang="en-US" dirty="0"/>
              <a:t> </a:t>
            </a:r>
            <a:r>
              <a:rPr lang="en-US" dirty="0" err="1"/>
              <a:t>Ordinaldaten</a:t>
            </a:r>
            <a:r>
              <a:rPr lang="en-US" dirty="0"/>
              <a:t> </a:t>
            </a:r>
            <a:r>
              <a:rPr lang="en-US" dirty="0" err="1"/>
              <a:t>notwendig</a:t>
            </a:r>
            <a:endParaRPr lang="en-US" dirty="0"/>
          </a:p>
          <a:p>
            <a:r>
              <a:rPr lang="en-US" sz="2800" dirty="0" err="1">
                <a:solidFill>
                  <a:srgbClr val="0B05FF"/>
                </a:solidFill>
              </a:rPr>
              <a:t>Varianz</a:t>
            </a:r>
            <a:endParaRPr lang="en-US" sz="2800" dirty="0">
              <a:solidFill>
                <a:srgbClr val="0B05FF"/>
              </a:solidFill>
            </a:endParaRPr>
          </a:p>
          <a:p>
            <a:pPr lvl="1"/>
            <a:r>
              <a:rPr lang="en-US" dirty="0" err="1"/>
              <a:t>Mittlere</a:t>
            </a:r>
            <a:r>
              <a:rPr lang="en-US" dirty="0"/>
              <a:t> </a:t>
            </a:r>
            <a:r>
              <a:rPr lang="en-US" dirty="0" err="1"/>
              <a:t>quadratische</a:t>
            </a:r>
            <a:r>
              <a:rPr lang="en-US" dirty="0"/>
              <a:t> </a:t>
            </a:r>
            <a:r>
              <a:rPr lang="en-US" dirty="0" err="1"/>
              <a:t>Abweichung</a:t>
            </a:r>
            <a:r>
              <a:rPr lang="en-US" dirty="0"/>
              <a:t> der </a:t>
            </a:r>
            <a:r>
              <a:rPr lang="en-US" dirty="0" err="1"/>
              <a:t>einzelnen</a:t>
            </a:r>
            <a:r>
              <a:rPr lang="en-US" dirty="0"/>
              <a:t> </a:t>
            </a:r>
            <a:r>
              <a:rPr lang="en-US" dirty="0" err="1"/>
              <a:t>Datenwerte</a:t>
            </a:r>
            <a:r>
              <a:rPr lang="en-US" dirty="0"/>
              <a:t> </a:t>
            </a:r>
            <a:r>
              <a:rPr lang="en-US" dirty="0" err="1"/>
              <a:t>vom</a:t>
            </a:r>
            <a:r>
              <a:rPr lang="en-US" dirty="0"/>
              <a:t> </a:t>
            </a:r>
            <a:r>
              <a:rPr lang="en-US" dirty="0" err="1"/>
              <a:t>arithmetischen</a:t>
            </a:r>
            <a:r>
              <a:rPr lang="en-US" dirty="0"/>
              <a:t> </a:t>
            </a:r>
            <a:r>
              <a:rPr lang="en-US" dirty="0" err="1"/>
              <a:t>Mittelwert</a:t>
            </a:r>
            <a:endParaRPr lang="en-US" dirty="0" smtClean="0"/>
          </a:p>
          <a:p>
            <a:pPr lvl="1"/>
            <a:r>
              <a:rPr lang="en-US" dirty="0" err="1"/>
              <a:t>Einheiten</a:t>
            </a:r>
            <a:r>
              <a:rPr lang="en-US" dirty="0"/>
              <a:t> </a:t>
            </a:r>
            <a:r>
              <a:rPr lang="en-US" dirty="0" err="1"/>
              <a:t>quadriert</a:t>
            </a:r>
            <a:endParaRPr lang="en-US" dirty="0"/>
          </a:p>
          <a:p>
            <a:r>
              <a:rPr lang="en-US" sz="2800" dirty="0" err="1">
                <a:solidFill>
                  <a:srgbClr val="0B05FF"/>
                </a:solidFill>
              </a:rPr>
              <a:t>Standardabweichung</a:t>
            </a:r>
            <a:r>
              <a:rPr lang="en-US" sz="2800" dirty="0">
                <a:solidFill>
                  <a:srgbClr val="0B05FF"/>
                </a:solidFill>
              </a:rPr>
              <a:t> </a:t>
            </a:r>
          </a:p>
          <a:p>
            <a:pPr lvl="1"/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Standardabweichung</a:t>
            </a:r>
            <a:r>
              <a:rPr lang="en-US" dirty="0"/>
              <a:t> </a:t>
            </a:r>
            <a:r>
              <a:rPr lang="en-US" dirty="0" err="1"/>
              <a:t>bezeichnet</a:t>
            </a:r>
            <a:r>
              <a:rPr lang="en-US" dirty="0"/>
              <a:t> man die </a:t>
            </a:r>
            <a:r>
              <a:rPr lang="en-US" dirty="0" err="1"/>
              <a:t>Wurzel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der </a:t>
            </a:r>
            <a:r>
              <a:rPr lang="en-US" dirty="0" err="1"/>
              <a:t>Varianz</a:t>
            </a:r>
            <a:endParaRPr lang="en-US" dirty="0" smtClean="0"/>
          </a:p>
          <a:p>
            <a:pPr lvl="1"/>
            <a:r>
              <a:rPr lang="en-US" dirty="0" err="1"/>
              <a:t>Streuungsmaß</a:t>
            </a:r>
            <a:r>
              <a:rPr lang="en-US" dirty="0"/>
              <a:t> </a:t>
            </a:r>
            <a:r>
              <a:rPr lang="en-US" dirty="0" err="1"/>
              <a:t>besitzt</a:t>
            </a:r>
            <a:r>
              <a:rPr lang="en-US" dirty="0"/>
              <a:t> </a:t>
            </a:r>
            <a:r>
              <a:rPr lang="en-US" dirty="0" err="1"/>
              <a:t>dieselbe</a:t>
            </a:r>
            <a:r>
              <a:rPr lang="en-US" dirty="0"/>
              <a:t> Einheit </a:t>
            </a:r>
            <a:r>
              <a:rPr lang="en-US" dirty="0" err="1"/>
              <a:t>wie</a:t>
            </a:r>
            <a:r>
              <a:rPr lang="en-US" dirty="0"/>
              <a:t> die </a:t>
            </a:r>
            <a:r>
              <a:rPr lang="en-US" dirty="0" err="1"/>
              <a:t>Daten</a:t>
            </a:r>
            <a:r>
              <a:rPr lang="en-US" dirty="0"/>
              <a:t> und der </a:t>
            </a:r>
            <a:r>
              <a:rPr lang="en-US" dirty="0" err="1"/>
              <a:t>Mittelwert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242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Darstellung</a:t>
            </a:r>
            <a:r>
              <a:rPr lang="en-US" dirty="0" smtClean="0"/>
              <a:t> von </a:t>
            </a:r>
            <a:r>
              <a:rPr lang="en-US" dirty="0" err="1" smtClean="0"/>
              <a:t>Dateneigenschaften</a:t>
            </a:r>
            <a:endParaRPr lang="en-US" dirty="0"/>
          </a:p>
        </p:txBody>
      </p:sp>
      <p:pic>
        <p:nvPicPr>
          <p:cNvPr id="4" name="Content Placeholder 3" descr="Bildschirmfoto 2015-02-21 um 16.36.5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156" r="-28156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07504" y="2636912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Säulendiagramm</a:t>
            </a: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4288" y="2132856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Histogramm</a:t>
            </a: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5517232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Boxplot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52320" y="5157192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Scatterplot</a:t>
            </a:r>
          </a:p>
        </p:txBody>
      </p:sp>
    </p:spTree>
    <p:extLst>
      <p:ext uri="{BB962C8B-B14F-4D97-AF65-F5344CB8AC3E}">
        <p14:creationId xmlns:p14="http://schemas.microsoft.com/office/powerpoint/2010/main" val="159429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Darstellung</a:t>
            </a:r>
            <a:r>
              <a:rPr lang="en-US" dirty="0" smtClean="0"/>
              <a:t> von </a:t>
            </a:r>
            <a:r>
              <a:rPr lang="en-US" dirty="0" err="1" smtClean="0"/>
              <a:t>Daten</a:t>
            </a:r>
            <a:endParaRPr lang="en-US" dirty="0"/>
          </a:p>
        </p:txBody>
      </p:sp>
      <p:pic>
        <p:nvPicPr>
          <p:cNvPr id="4" name="Content Placeholder 3" descr="Bildschirmfoto 2015-02-21 um 16.27.45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42" b="-13578"/>
          <a:stretch/>
        </p:blipFill>
        <p:spPr>
          <a:xfrm>
            <a:off x="467544" y="1196752"/>
            <a:ext cx="8229600" cy="4422800"/>
          </a:xfrm>
        </p:spPr>
      </p:pic>
    </p:spTree>
    <p:extLst>
      <p:ext uri="{BB962C8B-B14F-4D97-AF65-F5344CB8AC3E}">
        <p14:creationId xmlns:p14="http://schemas.microsoft.com/office/powerpoint/2010/main" val="159559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</a:t>
            </a:r>
            <a:r>
              <a:rPr lang="en-US" dirty="0" err="1" smtClean="0"/>
              <a:t>Häufigkeiten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Histogramm</a:t>
            </a:r>
            <a:r>
              <a:rPr lang="en-US" dirty="0" smtClean="0"/>
              <a:t>: </a:t>
            </a:r>
            <a:r>
              <a:rPr lang="en-US" dirty="0" err="1" smtClean="0"/>
              <a:t>Zähler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Anzahl</a:t>
            </a:r>
            <a:r>
              <a:rPr lang="en-US" dirty="0" smtClean="0"/>
              <a:t> von </a:t>
            </a:r>
            <a:r>
              <a:rPr lang="en-US" dirty="0" err="1" smtClean="0"/>
              <a:t>Ausprägungen</a:t>
            </a:r>
            <a:endParaRPr lang="en-US" dirty="0" smtClean="0"/>
          </a:p>
          <a:p>
            <a:pPr lvl="1"/>
            <a:r>
              <a:rPr lang="en-US" dirty="0" err="1" smtClean="0"/>
              <a:t>Häufigkeitsverteilung</a:t>
            </a:r>
            <a:endParaRPr lang="en-US" dirty="0" smtClean="0"/>
          </a:p>
          <a:p>
            <a:r>
              <a:rPr lang="en-US" dirty="0" err="1" smtClean="0"/>
              <a:t>Normierung</a:t>
            </a:r>
            <a:r>
              <a:rPr lang="en-US" dirty="0" smtClean="0"/>
              <a:t> der </a:t>
            </a:r>
            <a:r>
              <a:rPr lang="en-US" dirty="0" err="1" smtClean="0"/>
              <a:t>Anzahlen</a:t>
            </a:r>
            <a:r>
              <a:rPr lang="en-US" dirty="0" smtClean="0"/>
              <a:t> auf [0, 1] (</a:t>
            </a:r>
            <a:r>
              <a:rPr lang="en-US" dirty="0" err="1" smtClean="0"/>
              <a:t>Skalierung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err="1" smtClean="0"/>
              <a:t>ergibt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B05FF"/>
                </a:solidFill>
              </a:rPr>
              <a:t>relative </a:t>
            </a:r>
            <a:r>
              <a:rPr lang="en-US" dirty="0" err="1" smtClean="0">
                <a:solidFill>
                  <a:srgbClr val="0B05FF"/>
                </a:solidFill>
              </a:rPr>
              <a:t>Häufigkeiten</a:t>
            </a:r>
            <a:endParaRPr lang="en-US" dirty="0" smtClean="0">
              <a:solidFill>
                <a:srgbClr val="0B05FF"/>
              </a:solidFill>
            </a:endParaRPr>
          </a:p>
          <a:p>
            <a:r>
              <a:rPr lang="en-US" dirty="0" err="1" smtClean="0"/>
              <a:t>Verteilung</a:t>
            </a:r>
            <a:r>
              <a:rPr lang="en-US" dirty="0" smtClean="0"/>
              <a:t> </a:t>
            </a:r>
            <a:r>
              <a:rPr lang="en-US" dirty="0" err="1" smtClean="0"/>
              <a:t>meist</a:t>
            </a:r>
            <a:r>
              <a:rPr lang="en-US" dirty="0" smtClean="0"/>
              <a:t> in </a:t>
            </a:r>
            <a:r>
              <a:rPr lang="en-US" dirty="0" err="1" smtClean="0"/>
              <a:t>Bezug</a:t>
            </a:r>
            <a:r>
              <a:rPr lang="en-US" dirty="0" smtClean="0"/>
              <a:t> auf relative </a:t>
            </a:r>
            <a:r>
              <a:rPr lang="en-US" dirty="0" err="1" smtClean="0"/>
              <a:t>Häufigkeiten</a:t>
            </a:r>
            <a:r>
              <a:rPr lang="en-US" dirty="0" smtClean="0"/>
              <a:t> </a:t>
            </a:r>
            <a:r>
              <a:rPr lang="en-US" dirty="0" err="1" smtClean="0"/>
              <a:t>betrachtet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502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de-DE" dirty="0" err="1" smtClean="0"/>
              <a:t>Verteilungen</a:t>
            </a:r>
            <a:endParaRPr lang="en-US" altLang="de-DE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85609" y="1196752"/>
            <a:ext cx="7781489" cy="4023360"/>
          </a:xfrm>
        </p:spPr>
        <p:txBody>
          <a:bodyPr/>
          <a:lstStyle/>
          <a:p>
            <a:pPr eaLnBrk="1" hangingPunct="1"/>
            <a:r>
              <a:rPr lang="en-US" altLang="de-DE" sz="2800" dirty="0" err="1"/>
              <a:t>Einige</a:t>
            </a:r>
            <a:r>
              <a:rPr lang="en-US" altLang="de-DE" sz="2800" dirty="0"/>
              <a:t> </a:t>
            </a:r>
            <a:r>
              <a:rPr lang="en-US" altLang="de-DE" sz="2800" dirty="0" err="1"/>
              <a:t>Verteilungen</a:t>
            </a:r>
            <a:r>
              <a:rPr lang="en-US" altLang="de-DE" sz="2800" dirty="0"/>
              <a:t>, die </a:t>
            </a:r>
            <a:r>
              <a:rPr lang="en-US" altLang="de-DE" sz="2800" dirty="0" err="1"/>
              <a:t>natürlich</a:t>
            </a:r>
            <a:r>
              <a:rPr lang="en-US" altLang="de-DE" sz="2800" dirty="0"/>
              <a:t> </a:t>
            </a:r>
            <a:r>
              <a:rPr lang="en-US" altLang="de-DE" sz="2800" dirty="0" err="1"/>
              <a:t>vorkommen</a:t>
            </a:r>
            <a:endParaRPr lang="en-US" altLang="de-DE" sz="2800" dirty="0"/>
          </a:p>
          <a:p>
            <a:pPr lvl="1"/>
            <a:r>
              <a:rPr lang="en-US" altLang="de-DE" dirty="0" err="1" smtClean="0"/>
              <a:t>Exponentialverteiltung</a:t>
            </a:r>
            <a:r>
              <a:rPr lang="en-US" altLang="de-DE" dirty="0" smtClean="0"/>
              <a:t> (</a:t>
            </a:r>
            <a:r>
              <a:rPr lang="en-US" altLang="de-DE" dirty="0" err="1" smtClean="0"/>
              <a:t>hatten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wir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schon</a:t>
            </a:r>
            <a:r>
              <a:rPr lang="en-US" altLang="de-DE" dirty="0" smtClean="0"/>
              <a:t>)</a:t>
            </a:r>
          </a:p>
          <a:p>
            <a:pPr lvl="2"/>
            <a:r>
              <a:rPr lang="en-US" altLang="de-DE" dirty="0" err="1" smtClean="0"/>
              <a:t>Städte</a:t>
            </a:r>
            <a:r>
              <a:rPr lang="en-US" altLang="de-DE" dirty="0" smtClean="0"/>
              <a:t> (nominal) </a:t>
            </a:r>
            <a:r>
              <a:rPr lang="en-US" altLang="de-DE" dirty="0" err="1" smtClean="0"/>
              <a:t>Anzahl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Einwohner</a:t>
            </a:r>
            <a:r>
              <a:rPr lang="en-US" altLang="de-DE" dirty="0" smtClean="0"/>
              <a:t> (</a:t>
            </a:r>
            <a:r>
              <a:rPr lang="en-US" altLang="de-DE" dirty="0" err="1" smtClean="0"/>
              <a:t>metrisch</a:t>
            </a:r>
            <a:r>
              <a:rPr lang="en-US" altLang="de-DE" dirty="0" smtClean="0"/>
              <a:t>)</a:t>
            </a:r>
          </a:p>
          <a:p>
            <a:pPr lvl="2"/>
            <a:r>
              <a:rPr lang="en-US" altLang="de-DE" dirty="0" err="1" smtClean="0"/>
              <a:t>Über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Einwohner</a:t>
            </a:r>
            <a:r>
              <a:rPr lang="en-US" altLang="de-DE" dirty="0"/>
              <a:t> </a:t>
            </a:r>
            <a:r>
              <a:rPr lang="en-US" altLang="de-DE" dirty="0" err="1" smtClean="0"/>
              <a:t>wird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Städte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sortierbar</a:t>
            </a:r>
            <a:endParaRPr lang="en-US" altLang="de-DE" dirty="0" smtClean="0"/>
          </a:p>
          <a:p>
            <a:pPr lvl="1"/>
            <a:r>
              <a:rPr lang="en-US" altLang="de-DE" dirty="0" err="1"/>
              <a:t>Binomialverteilung</a:t>
            </a:r>
            <a:endParaRPr lang="en-US" altLang="de-DE" dirty="0"/>
          </a:p>
          <a:p>
            <a:pPr lvl="1"/>
            <a:r>
              <a:rPr lang="en-US" altLang="de-DE" dirty="0" err="1" smtClean="0"/>
              <a:t>Normalverteilung</a:t>
            </a:r>
            <a:endParaRPr lang="en-US" altLang="de-DE" sz="2000" dirty="0"/>
          </a:p>
          <a:p>
            <a:endParaRPr lang="en-US" altLang="de-DE" sz="2800" dirty="0"/>
          </a:p>
          <a:p>
            <a:r>
              <a:rPr lang="en-US" altLang="de-DE" sz="2800" dirty="0" err="1"/>
              <a:t>Beschreibung</a:t>
            </a:r>
            <a:r>
              <a:rPr lang="en-US" altLang="de-DE" sz="2800" dirty="0"/>
              <a:t> </a:t>
            </a:r>
            <a:r>
              <a:rPr lang="en-US" altLang="de-DE" sz="2800" dirty="0" err="1"/>
              <a:t>durch</a:t>
            </a:r>
            <a:r>
              <a:rPr lang="en-US" altLang="de-DE" sz="2800" dirty="0"/>
              <a:t> </a:t>
            </a:r>
            <a:r>
              <a:rPr lang="en-US" altLang="de-DE" sz="2800" dirty="0" err="1"/>
              <a:t>Funktion</a:t>
            </a:r>
            <a:endParaRPr lang="en-US" altLang="de-DE" sz="2800" dirty="0"/>
          </a:p>
          <a:p>
            <a:pPr marL="0" indent="0" eaLnBrk="1" hangingPunct="1">
              <a:buNone/>
            </a:pPr>
            <a:endParaRPr lang="en-US" altLang="de-DE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699794" y="4911553"/>
            <a:ext cx="3456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B05FF"/>
                </a:solidFill>
              </a:rPr>
              <a:t>f :  </a:t>
            </a:r>
            <a:r>
              <a:rPr lang="en-US" sz="2400" dirty="0" err="1">
                <a:solidFill>
                  <a:srgbClr val="0B05FF"/>
                </a:solidFill>
              </a:rPr>
              <a:t>Grundmenge</a:t>
            </a:r>
            <a:r>
              <a:rPr lang="en-US" sz="2400" dirty="0">
                <a:solidFill>
                  <a:srgbClr val="0B05FF"/>
                </a:solidFill>
              </a:rPr>
              <a:t> </a:t>
            </a:r>
            <a:r>
              <a:rPr lang="en-US" sz="2400" dirty="0">
                <a:solidFill>
                  <a:srgbClr val="0B05FF"/>
                </a:solidFill>
                <a:sym typeface="Wingdings"/>
              </a:rPr>
              <a:t>⟶ [0, 1]</a:t>
            </a:r>
            <a:endParaRPr lang="en-US" sz="2400" dirty="0">
              <a:solidFill>
                <a:srgbClr val="0B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 err="1" smtClean="0"/>
              <a:t>Binomialverteilung</a:t>
            </a:r>
            <a:endParaRPr lang="en-US" altLang="de-DE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de-DE" sz="2400" dirty="0" err="1"/>
              <a:t>Beschreibt</a:t>
            </a:r>
            <a:r>
              <a:rPr lang="en-US" altLang="de-DE" sz="2400" dirty="0"/>
              <a:t> </a:t>
            </a:r>
            <a:r>
              <a:rPr lang="en-US" altLang="de-DE" sz="2400" dirty="0" err="1"/>
              <a:t>Anzahl</a:t>
            </a:r>
            <a:r>
              <a:rPr lang="en-US" altLang="de-DE" sz="2400" dirty="0"/>
              <a:t> der </a:t>
            </a:r>
            <a:r>
              <a:rPr lang="en-US" altLang="de-DE" sz="2400" dirty="0" err="1"/>
              <a:t>Erfolge</a:t>
            </a:r>
            <a:r>
              <a:rPr lang="en-US" altLang="de-DE" sz="2400" dirty="0"/>
              <a:t> in </a:t>
            </a:r>
            <a:r>
              <a:rPr lang="en-US" altLang="de-DE" sz="2400" dirty="0" err="1"/>
              <a:t>einer</a:t>
            </a:r>
            <a:r>
              <a:rPr lang="en-US" altLang="de-DE" sz="2400" dirty="0"/>
              <a:t> </a:t>
            </a:r>
            <a:r>
              <a:rPr lang="en-US" altLang="de-DE" sz="2400" dirty="0" err="1"/>
              <a:t>Serie</a:t>
            </a:r>
            <a:r>
              <a:rPr lang="en-US" altLang="de-DE" sz="2400" dirty="0"/>
              <a:t> von </a:t>
            </a:r>
            <a:r>
              <a:rPr lang="en-US" altLang="de-DE" sz="2400" dirty="0" err="1"/>
              <a:t>gleichartigen</a:t>
            </a:r>
            <a:r>
              <a:rPr lang="en-US" altLang="de-DE" sz="2400" dirty="0"/>
              <a:t> und </a:t>
            </a:r>
            <a:r>
              <a:rPr lang="en-US" altLang="de-DE" sz="2400" dirty="0" err="1"/>
              <a:t>unabhängigen</a:t>
            </a:r>
            <a:r>
              <a:rPr lang="en-US" altLang="de-DE" sz="2400" dirty="0"/>
              <a:t> </a:t>
            </a:r>
            <a:r>
              <a:rPr lang="en-US" altLang="de-DE" sz="2400" dirty="0" err="1"/>
              <a:t>Versuchen</a:t>
            </a:r>
            <a:r>
              <a:rPr lang="en-US" altLang="de-DE" sz="2400" dirty="0"/>
              <a:t>, die </a:t>
            </a:r>
            <a:r>
              <a:rPr lang="en-US" altLang="de-DE" sz="2400" dirty="0" err="1"/>
              <a:t>jeweils</a:t>
            </a:r>
            <a:r>
              <a:rPr lang="en-US" altLang="de-DE" sz="2400" dirty="0"/>
              <a:t> </a:t>
            </a:r>
            <a:r>
              <a:rPr lang="en-US" altLang="de-DE" sz="2400" dirty="0" err="1"/>
              <a:t>genau</a:t>
            </a:r>
            <a:r>
              <a:rPr lang="en-US" altLang="de-DE" sz="2400" dirty="0"/>
              <a:t> </a:t>
            </a:r>
            <a:r>
              <a:rPr lang="en-US" altLang="de-DE" sz="2400" dirty="0" err="1"/>
              <a:t>zwei</a:t>
            </a:r>
            <a:r>
              <a:rPr lang="en-US" altLang="de-DE" sz="2400" dirty="0"/>
              <a:t> </a:t>
            </a:r>
            <a:r>
              <a:rPr lang="en-US" altLang="de-DE" sz="2400" dirty="0" err="1"/>
              <a:t>mögliche</a:t>
            </a:r>
            <a:r>
              <a:rPr lang="en-US" altLang="de-DE" sz="2400" dirty="0"/>
              <a:t> </a:t>
            </a:r>
            <a:r>
              <a:rPr lang="en-US" altLang="de-DE" sz="2400" dirty="0" err="1"/>
              <a:t>Ergebnisse</a:t>
            </a:r>
            <a:r>
              <a:rPr lang="en-US" altLang="de-DE" sz="2400" dirty="0"/>
              <a:t> </a:t>
            </a:r>
            <a:r>
              <a:rPr lang="en-US" altLang="de-DE" sz="2400" dirty="0" err="1"/>
              <a:t>haben</a:t>
            </a:r>
            <a:r>
              <a:rPr lang="en-US" altLang="de-DE" sz="2400" dirty="0"/>
              <a:t>: </a:t>
            </a:r>
            <a:br>
              <a:rPr lang="en-US" altLang="de-DE" sz="2400" dirty="0"/>
            </a:br>
            <a:r>
              <a:rPr lang="en-US" altLang="de-DE" sz="2400" dirty="0"/>
              <a:t>„</a:t>
            </a:r>
            <a:r>
              <a:rPr lang="en-US" altLang="de-DE" sz="2400" dirty="0" err="1">
                <a:solidFill>
                  <a:srgbClr val="0B05FF"/>
                </a:solidFill>
              </a:rPr>
              <a:t>Erfolg</a:t>
            </a:r>
            <a:r>
              <a:rPr lang="en-US" altLang="de-DE" sz="2400" dirty="0"/>
              <a:t>“ </a:t>
            </a:r>
            <a:r>
              <a:rPr lang="en-US" altLang="de-DE" sz="2400" dirty="0" err="1"/>
              <a:t>oder</a:t>
            </a:r>
            <a:r>
              <a:rPr lang="en-US" altLang="de-DE" sz="2400" dirty="0"/>
              <a:t> „</a:t>
            </a:r>
            <a:r>
              <a:rPr lang="en-US" altLang="de-DE" sz="2400" dirty="0" err="1">
                <a:solidFill>
                  <a:srgbClr val="0B05FF"/>
                </a:solidFill>
              </a:rPr>
              <a:t>Misserfolg</a:t>
            </a:r>
            <a:r>
              <a:rPr lang="en-US" altLang="de-DE" sz="2400" dirty="0"/>
              <a:t>“</a:t>
            </a:r>
          </a:p>
          <a:p>
            <a:pPr eaLnBrk="1" hangingPunct="1"/>
            <a:endParaRPr lang="en-US" altLang="de-DE" sz="2400" dirty="0"/>
          </a:p>
          <a:p>
            <a:pPr marL="342891" lvl="1" indent="-342891" eaLnBrk="1" hangingPunct="1">
              <a:buFontTx/>
              <a:buChar char="•"/>
            </a:pPr>
            <a:r>
              <a:rPr lang="en-US" altLang="de-DE" sz="2200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altLang="de-DE" sz="2200" dirty="0"/>
              <a:t> = #</a:t>
            </a:r>
            <a:r>
              <a:rPr lang="en-US" altLang="de-DE" sz="2200" dirty="0" err="1"/>
              <a:t>Versuche</a:t>
            </a:r>
            <a:r>
              <a:rPr lang="en-US" altLang="de-DE" sz="2200" dirty="0"/>
              <a:t/>
            </a:r>
            <a:br>
              <a:rPr lang="en-US" altLang="de-DE" sz="2200" dirty="0"/>
            </a:br>
            <a:r>
              <a:rPr lang="en-US" altLang="de-DE" sz="2200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altLang="de-DE" sz="2200" dirty="0"/>
              <a:t> = #</a:t>
            </a:r>
            <a:r>
              <a:rPr lang="en-US" altLang="de-DE" sz="2200" dirty="0" err="1"/>
              <a:t>erfolgr</a:t>
            </a:r>
            <a:r>
              <a:rPr lang="en-US" altLang="de-DE" sz="2200" dirty="0"/>
              <a:t>. </a:t>
            </a:r>
            <a:r>
              <a:rPr lang="en-US" altLang="de-DE" sz="2200" dirty="0" err="1"/>
              <a:t>Vers</a:t>
            </a:r>
            <a:r>
              <a:rPr lang="en-US" altLang="de-DE" sz="2200" dirty="0"/>
              <a:t>. / #</a:t>
            </a:r>
            <a:r>
              <a:rPr lang="en-US" altLang="de-DE" sz="2200" dirty="0" err="1"/>
              <a:t>Versuche</a:t>
            </a:r>
            <a:endParaRPr lang="en-US" altLang="de-DE" sz="2200" dirty="0"/>
          </a:p>
          <a:p>
            <a:pPr lvl="1" eaLnBrk="1" hangingPunct="1"/>
            <a:endParaRPr lang="en-US" altLang="de-DE" dirty="0"/>
          </a:p>
          <a:p>
            <a:pPr eaLnBrk="1" hangingPunct="1"/>
            <a:r>
              <a:rPr lang="en-US" altLang="de-DE" sz="2400" dirty="0" err="1">
                <a:solidFill>
                  <a:srgbClr val="0B05FF"/>
                </a:solidFill>
              </a:rPr>
              <a:t>Beschreibung</a:t>
            </a:r>
            <a:r>
              <a:rPr lang="en-US" altLang="de-DE" sz="2400" dirty="0"/>
              <a:t/>
            </a:r>
            <a:br>
              <a:rPr lang="en-US" altLang="de-DE" sz="2400" dirty="0"/>
            </a:br>
            <a:r>
              <a:rPr lang="en-US" altLang="de-DE" sz="2400" dirty="0"/>
              <a:t>der </a:t>
            </a:r>
            <a:r>
              <a:rPr lang="en-US" altLang="de-DE" sz="2400" dirty="0" err="1"/>
              <a:t>relativen</a:t>
            </a:r>
            <a:r>
              <a:rPr lang="en-US" altLang="de-DE" sz="2400" dirty="0"/>
              <a:t> </a:t>
            </a:r>
            <a:r>
              <a:rPr lang="en-US" altLang="de-DE" sz="2400" dirty="0" err="1"/>
              <a:t>Häufig</a:t>
            </a:r>
            <a:r>
              <a:rPr lang="en-US" altLang="de-DE" sz="2400" dirty="0"/>
              <a:t>-</a:t>
            </a:r>
            <a:br>
              <a:rPr lang="en-US" altLang="de-DE" sz="2400" dirty="0"/>
            </a:br>
            <a:r>
              <a:rPr lang="en-US" altLang="de-DE" sz="2400" dirty="0" err="1"/>
              <a:t>keit</a:t>
            </a:r>
            <a:r>
              <a:rPr lang="en-US" altLang="de-DE" sz="2400" dirty="0"/>
              <a:t>, </a:t>
            </a:r>
            <a:r>
              <a:rPr lang="en-US" altLang="de-DE" sz="2400" dirty="0" err="1">
                <a:solidFill>
                  <a:srgbClr val="FF0000"/>
                </a:solidFill>
              </a:rPr>
              <a:t>genau</a:t>
            </a:r>
            <a:r>
              <a:rPr lang="en-US" altLang="de-DE" sz="2400" dirty="0">
                <a:solidFill>
                  <a:srgbClr val="FF0000"/>
                </a:solidFill>
              </a:rPr>
              <a:t> </a:t>
            </a:r>
            <a:r>
              <a:rPr lang="en-US" altLang="de-DE" sz="2400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altLang="de-DE" sz="2400" dirty="0"/>
              <a:t> </a:t>
            </a:r>
            <a:r>
              <a:rPr lang="en-US" altLang="de-DE" sz="2400" dirty="0" err="1"/>
              <a:t>Erfolge</a:t>
            </a:r>
            <a:r>
              <a:rPr lang="en-US" altLang="de-DE" sz="2400" dirty="0"/>
              <a:t/>
            </a:r>
            <a:br>
              <a:rPr lang="en-US" altLang="de-DE" sz="2400" dirty="0"/>
            </a:br>
            <a:r>
              <a:rPr lang="en-US" altLang="de-DE" sz="2400" dirty="0" err="1"/>
              <a:t>zu</a:t>
            </a:r>
            <a:r>
              <a:rPr lang="en-US" altLang="de-DE" sz="2400" dirty="0"/>
              <a:t> </a:t>
            </a:r>
            <a:r>
              <a:rPr lang="en-US" altLang="de-DE" sz="2400" dirty="0" err="1"/>
              <a:t>erzielen</a:t>
            </a:r>
            <a:r>
              <a:rPr lang="en-US" altLang="de-DE" sz="2400" dirty="0"/>
              <a:t>, </a:t>
            </a:r>
            <a:r>
              <a:rPr lang="en-US" altLang="de-DE" sz="2400" dirty="0" err="1"/>
              <a:t>als</a:t>
            </a:r>
            <a:r>
              <a:rPr lang="en-US" altLang="de-DE" sz="2400" dirty="0"/>
              <a:t> </a:t>
            </a:r>
            <a:r>
              <a:rPr lang="en-US" altLang="de-DE" sz="2400" dirty="0" err="1"/>
              <a:t>Funktion</a:t>
            </a:r>
            <a:r>
              <a:rPr lang="en-US" altLang="de-DE" sz="2400" dirty="0"/>
              <a:t> </a:t>
            </a:r>
            <a:br>
              <a:rPr lang="en-US" altLang="de-DE" sz="2400" dirty="0"/>
            </a:br>
            <a:r>
              <a:rPr lang="en-US" altLang="de-DE" sz="2400" dirty="0" err="1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US" alt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altLang="de-DE" sz="2400" baseline="-25000" dirty="0">
                <a:solidFill>
                  <a:schemeClr val="accent1">
                    <a:lumMod val="50000"/>
                  </a:schemeClr>
                </a:solidFill>
              </a:rPr>
              <a:t>, n</a:t>
            </a:r>
            <a:r>
              <a:rPr lang="en-US" altLang="de-DE" sz="2400" dirty="0">
                <a:solidFill>
                  <a:schemeClr val="accent1">
                    <a:lumMod val="50000"/>
                  </a:schemeClr>
                </a:solidFill>
              </a:rPr>
              <a:t>(k) </a:t>
            </a:r>
            <a:br>
              <a:rPr lang="en-US" altLang="de-DE" sz="2400" dirty="0">
                <a:solidFill>
                  <a:schemeClr val="accent1">
                    <a:lumMod val="50000"/>
                  </a:schemeClr>
                </a:solidFill>
              </a:rPr>
            </a:br>
            <a:endParaRPr lang="en-US" altLang="de-DE" sz="2400" dirty="0"/>
          </a:p>
          <a:p>
            <a:pPr eaLnBrk="1" hangingPunct="1"/>
            <a:endParaRPr lang="en-US" altLang="de-DE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4449496" y="2492897"/>
            <a:ext cx="4736654" cy="3478109"/>
            <a:chOff x="4153455" y="2492896"/>
            <a:chExt cx="5032695" cy="369549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45773" y="2924944"/>
              <a:ext cx="4646707" cy="3094236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8820471" y="5795972"/>
              <a:ext cx="365679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k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153455" y="2492896"/>
              <a:ext cx="889407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de-DE" dirty="0" err="1">
                  <a:solidFill>
                    <a:schemeClr val="accent1">
                      <a:lumMod val="50000"/>
                    </a:schemeClr>
                  </a:solidFill>
                </a:rPr>
                <a:t>B</a:t>
              </a:r>
              <a:r>
                <a:rPr lang="en-US" altLang="de-DE" baseline="-25000" dirty="0" err="1">
                  <a:solidFill>
                    <a:schemeClr val="accent1">
                      <a:lumMod val="50000"/>
                    </a:schemeClr>
                  </a:solidFill>
                </a:rPr>
                <a:t>p</a:t>
              </a:r>
              <a:r>
                <a:rPr lang="en-US" altLang="de-DE" baseline="-25000" dirty="0">
                  <a:solidFill>
                    <a:schemeClr val="accent1">
                      <a:lumMod val="50000"/>
                    </a:schemeClr>
                  </a:solidFill>
                </a:rPr>
                <a:t>, n</a:t>
              </a:r>
              <a:r>
                <a:rPr lang="en-US" altLang="de-DE" dirty="0">
                  <a:solidFill>
                    <a:schemeClr val="accent1">
                      <a:lumMod val="50000"/>
                    </a:schemeClr>
                  </a:solidFill>
                </a:rPr>
                <a:t>(k) 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109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9B0E5D-754F-8F43-9314-56A41F2AF0FE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err="1">
                <a:solidFill>
                  <a:srgbClr val="FFFFFF"/>
                </a:solidFill>
                <a:latin typeface="Chalkduster"/>
                <a:cs typeface="+mj-cs"/>
              </a:rPr>
              <a:t>Aufgabe</a:t>
            </a:r>
            <a:endParaRPr lang="en-US" sz="2800" dirty="0">
              <a:solidFill>
                <a:srgbClr val="FFFFFF"/>
              </a:solidFill>
              <a:latin typeface="Chalkduster"/>
              <a:cs typeface="+mj-cs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2419" y="5412913"/>
            <a:ext cx="2361583" cy="492531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800" dirty="0">
                <a:solidFill>
                  <a:srgbClr val="FFFFFF"/>
                </a:solidFill>
                <a:latin typeface="Chalkduster"/>
                <a:cs typeface="+mn-cs"/>
              </a:rPr>
              <a:t>𝛴</a:t>
            </a:r>
            <a:r>
              <a:rPr lang="en-US" sz="2800" baseline="-25000" dirty="0" err="1">
                <a:solidFill>
                  <a:srgbClr val="FFFFFF"/>
                </a:solidFill>
                <a:latin typeface="Chalkduster"/>
                <a:cs typeface="+mn-cs"/>
              </a:rPr>
              <a:t>i</a:t>
            </a:r>
            <a:r>
              <a:rPr lang="en-US" sz="2800" baseline="-25000" dirty="0">
                <a:solidFill>
                  <a:srgbClr val="FFFFFF"/>
                </a:solidFill>
                <a:latin typeface="Chalkduster"/>
                <a:cs typeface="+mn-cs"/>
              </a:rPr>
              <a:t>=0</a:t>
            </a:r>
            <a:r>
              <a:rPr lang="en-US" sz="2800" baseline="30000" dirty="0">
                <a:solidFill>
                  <a:srgbClr val="FFFFFF"/>
                </a:solidFill>
                <a:latin typeface="Chalkduster"/>
                <a:cs typeface="+mn-cs"/>
              </a:rPr>
              <a:t>k</a:t>
            </a:r>
            <a:r>
              <a:rPr lang="en-US" sz="2800" dirty="0">
                <a:solidFill>
                  <a:srgbClr val="FFFFFF"/>
                </a:solidFill>
                <a:latin typeface="Chalkduster"/>
                <a:cs typeface="+mn-c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halkduster"/>
                <a:cs typeface="+mn-cs"/>
              </a:rPr>
              <a:t>B</a:t>
            </a:r>
            <a:r>
              <a:rPr lang="en-US" sz="2800" baseline="-25000" dirty="0" err="1">
                <a:solidFill>
                  <a:srgbClr val="FFFFFF"/>
                </a:solidFill>
                <a:latin typeface="Chalkduster"/>
                <a:cs typeface="+mn-cs"/>
              </a:rPr>
              <a:t>p,n</a:t>
            </a:r>
            <a:r>
              <a:rPr lang="en-US" sz="2800" dirty="0">
                <a:solidFill>
                  <a:srgbClr val="FFFFFF"/>
                </a:solidFill>
                <a:latin typeface="Chalkduster"/>
                <a:cs typeface="+mn-cs"/>
              </a:rPr>
              <a:t>(</a:t>
            </a:r>
            <a:r>
              <a:rPr lang="en-US" sz="2800" dirty="0" err="1">
                <a:solidFill>
                  <a:srgbClr val="FFFFFF"/>
                </a:solidFill>
                <a:latin typeface="Chalkduster"/>
                <a:cs typeface="+mn-cs"/>
              </a:rPr>
              <a:t>i</a:t>
            </a:r>
            <a:r>
              <a:rPr lang="en-US" sz="2800" dirty="0">
                <a:solidFill>
                  <a:srgbClr val="FFFFFF"/>
                </a:solidFill>
                <a:latin typeface="Chalkduster"/>
                <a:cs typeface="+mn-cs"/>
              </a:rPr>
              <a:t>)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11561" y="5243681"/>
            <a:ext cx="6063329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altLang="de-DE" sz="2400" dirty="0" err="1"/>
              <a:t>Wie</a:t>
            </a:r>
            <a:r>
              <a:rPr lang="en-US" altLang="de-DE" sz="2400" dirty="0"/>
              <a:t> </a:t>
            </a:r>
            <a:r>
              <a:rPr lang="en-US" altLang="de-DE" sz="2400" dirty="0" err="1"/>
              <a:t>bestimmen</a:t>
            </a:r>
            <a:r>
              <a:rPr lang="en-US" altLang="de-DE" sz="2400" dirty="0"/>
              <a:t> </a:t>
            </a:r>
            <a:r>
              <a:rPr lang="en-US" altLang="de-DE" sz="2400" dirty="0" err="1"/>
              <a:t>wir</a:t>
            </a:r>
            <a:r>
              <a:rPr lang="en-US" altLang="de-DE" sz="2400" dirty="0"/>
              <a:t> die relative </a:t>
            </a:r>
            <a:r>
              <a:rPr lang="en-US" altLang="de-DE" sz="2400" dirty="0" err="1"/>
              <a:t>Häufigkeit</a:t>
            </a:r>
            <a:r>
              <a:rPr lang="en-US" altLang="de-DE" sz="2400" dirty="0"/>
              <a:t>, </a:t>
            </a:r>
            <a:r>
              <a:rPr lang="en-US" altLang="de-DE" sz="2400" dirty="0" smtClean="0"/>
              <a:t/>
            </a:r>
            <a:br>
              <a:rPr lang="en-US" altLang="de-DE" sz="2400" dirty="0" smtClean="0"/>
            </a:br>
            <a:r>
              <a:rPr lang="en-US" altLang="de-DE" sz="2400" dirty="0" err="1" smtClean="0">
                <a:solidFill>
                  <a:srgbClr val="FF0000"/>
                </a:solidFill>
              </a:rPr>
              <a:t>bis</a:t>
            </a:r>
            <a:r>
              <a:rPr lang="en-US" altLang="de-DE" sz="2400" dirty="0" smtClean="0">
                <a:solidFill>
                  <a:srgbClr val="FF0000"/>
                </a:solidFill>
              </a:rPr>
              <a:t> </a:t>
            </a:r>
            <a:r>
              <a:rPr lang="en-US" altLang="de-DE" sz="2400" dirty="0" err="1" smtClean="0">
                <a:solidFill>
                  <a:srgbClr val="FF0000"/>
                </a:solidFill>
              </a:rPr>
              <a:t>zu</a:t>
            </a:r>
            <a:r>
              <a:rPr lang="en-US" altLang="de-DE" sz="2400" dirty="0" smtClean="0">
                <a:solidFill>
                  <a:srgbClr val="FF0000"/>
                </a:solidFill>
              </a:rPr>
              <a:t> </a:t>
            </a:r>
            <a:r>
              <a:rPr lang="en-US" altLang="de-DE" sz="2400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altLang="de-DE" sz="2400" dirty="0" smtClean="0"/>
              <a:t> </a:t>
            </a:r>
            <a:r>
              <a:rPr lang="en-US" altLang="de-DE" sz="2400" dirty="0" err="1"/>
              <a:t>Erfolge</a:t>
            </a:r>
            <a:r>
              <a:rPr lang="en-US" altLang="de-DE" sz="2400" dirty="0"/>
              <a:t> </a:t>
            </a:r>
            <a:r>
              <a:rPr lang="en-US" altLang="de-DE" sz="2400" dirty="0" err="1"/>
              <a:t>zu</a:t>
            </a:r>
            <a:r>
              <a:rPr lang="en-US" altLang="de-DE" sz="2400" dirty="0"/>
              <a:t> </a:t>
            </a:r>
            <a:r>
              <a:rPr lang="en-US" altLang="de-DE" sz="2400" dirty="0" err="1"/>
              <a:t>erzielen</a:t>
            </a:r>
            <a:r>
              <a:rPr lang="en-US" altLang="de-DE" sz="2400" dirty="0"/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2" y="1106126"/>
            <a:ext cx="6063329" cy="403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04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 err="1" smtClean="0"/>
              <a:t>Binomialverteilung</a:t>
            </a:r>
            <a:endParaRPr lang="en-US" altLang="de-DE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de-DE" sz="2400" dirty="0" err="1"/>
              <a:t>Beschreibt</a:t>
            </a:r>
            <a:r>
              <a:rPr lang="en-US" altLang="de-DE" sz="2400" dirty="0"/>
              <a:t> </a:t>
            </a:r>
            <a:r>
              <a:rPr lang="en-US" altLang="de-DE" sz="2400" dirty="0" err="1"/>
              <a:t>Anzahl</a:t>
            </a:r>
            <a:r>
              <a:rPr lang="en-US" altLang="de-DE" sz="2400" dirty="0"/>
              <a:t> der </a:t>
            </a:r>
            <a:r>
              <a:rPr lang="en-US" altLang="de-DE" sz="2400" dirty="0" err="1"/>
              <a:t>Erfolge</a:t>
            </a:r>
            <a:r>
              <a:rPr lang="en-US" altLang="de-DE" sz="2400" dirty="0"/>
              <a:t> in </a:t>
            </a:r>
            <a:r>
              <a:rPr lang="en-US" altLang="de-DE" sz="2400" dirty="0" err="1"/>
              <a:t>einer</a:t>
            </a:r>
            <a:r>
              <a:rPr lang="en-US" altLang="de-DE" sz="2400" dirty="0"/>
              <a:t> </a:t>
            </a:r>
            <a:r>
              <a:rPr lang="en-US" altLang="de-DE" sz="2400" dirty="0" err="1"/>
              <a:t>Serie</a:t>
            </a:r>
            <a:r>
              <a:rPr lang="en-US" altLang="de-DE" sz="2400" dirty="0"/>
              <a:t> von </a:t>
            </a:r>
            <a:r>
              <a:rPr lang="en-US" altLang="de-DE" sz="2400" dirty="0" err="1"/>
              <a:t>gleichartigen</a:t>
            </a:r>
            <a:r>
              <a:rPr lang="en-US" altLang="de-DE" sz="2400" dirty="0"/>
              <a:t> und </a:t>
            </a:r>
            <a:r>
              <a:rPr lang="en-US" altLang="de-DE" sz="2400" dirty="0" err="1"/>
              <a:t>unabhängigen</a:t>
            </a:r>
            <a:r>
              <a:rPr lang="en-US" altLang="de-DE" sz="2400" dirty="0"/>
              <a:t> </a:t>
            </a:r>
            <a:r>
              <a:rPr lang="en-US" altLang="de-DE" sz="2400" dirty="0" err="1"/>
              <a:t>Versuchen</a:t>
            </a:r>
            <a:r>
              <a:rPr lang="en-US" altLang="de-DE" sz="2400" dirty="0"/>
              <a:t>, die </a:t>
            </a:r>
            <a:r>
              <a:rPr lang="en-US" altLang="de-DE" sz="2400" dirty="0" err="1"/>
              <a:t>jeweils</a:t>
            </a:r>
            <a:r>
              <a:rPr lang="en-US" altLang="de-DE" sz="2400" dirty="0"/>
              <a:t> </a:t>
            </a:r>
            <a:r>
              <a:rPr lang="en-US" altLang="de-DE" sz="2400" dirty="0" err="1"/>
              <a:t>genau</a:t>
            </a:r>
            <a:r>
              <a:rPr lang="en-US" altLang="de-DE" sz="2400" dirty="0"/>
              <a:t> </a:t>
            </a:r>
            <a:r>
              <a:rPr lang="en-US" altLang="de-DE" sz="2400" dirty="0" err="1"/>
              <a:t>zwei</a:t>
            </a:r>
            <a:r>
              <a:rPr lang="en-US" altLang="de-DE" sz="2400" dirty="0"/>
              <a:t> </a:t>
            </a:r>
            <a:r>
              <a:rPr lang="en-US" altLang="de-DE" sz="2400" dirty="0" err="1"/>
              <a:t>mögliche</a:t>
            </a:r>
            <a:r>
              <a:rPr lang="en-US" altLang="de-DE" sz="2400" dirty="0"/>
              <a:t> </a:t>
            </a:r>
            <a:r>
              <a:rPr lang="en-US" altLang="de-DE" sz="2400" dirty="0" err="1"/>
              <a:t>Ergebnisse</a:t>
            </a:r>
            <a:r>
              <a:rPr lang="en-US" altLang="de-DE" sz="2400" dirty="0"/>
              <a:t> </a:t>
            </a:r>
            <a:r>
              <a:rPr lang="en-US" altLang="de-DE" sz="2400" dirty="0" err="1"/>
              <a:t>haben</a:t>
            </a:r>
            <a:r>
              <a:rPr lang="en-US" altLang="de-DE" sz="2400" dirty="0"/>
              <a:t>: </a:t>
            </a:r>
            <a:br>
              <a:rPr lang="en-US" altLang="de-DE" sz="2400" dirty="0"/>
            </a:br>
            <a:r>
              <a:rPr lang="en-US" altLang="de-DE" sz="2400" dirty="0"/>
              <a:t>„</a:t>
            </a:r>
            <a:r>
              <a:rPr lang="en-US" altLang="de-DE" sz="2400" dirty="0" err="1">
                <a:solidFill>
                  <a:srgbClr val="0B05FF"/>
                </a:solidFill>
              </a:rPr>
              <a:t>Erfolg</a:t>
            </a:r>
            <a:r>
              <a:rPr lang="en-US" altLang="de-DE" sz="2400" dirty="0"/>
              <a:t>“ </a:t>
            </a:r>
            <a:r>
              <a:rPr lang="en-US" altLang="de-DE" sz="2400" dirty="0" err="1"/>
              <a:t>oder</a:t>
            </a:r>
            <a:r>
              <a:rPr lang="en-US" altLang="de-DE" sz="2400" dirty="0"/>
              <a:t> „</a:t>
            </a:r>
            <a:r>
              <a:rPr lang="en-US" altLang="de-DE" sz="2400" dirty="0" err="1">
                <a:solidFill>
                  <a:srgbClr val="0B05FF"/>
                </a:solidFill>
              </a:rPr>
              <a:t>Misserfolg</a:t>
            </a:r>
            <a:r>
              <a:rPr lang="en-US" altLang="de-DE" sz="2400" dirty="0"/>
              <a:t>“</a:t>
            </a:r>
          </a:p>
          <a:p>
            <a:pPr eaLnBrk="1" hangingPunct="1"/>
            <a:endParaRPr lang="en-US" altLang="de-DE" sz="2400" dirty="0"/>
          </a:p>
          <a:p>
            <a:pPr marL="342891" lvl="1" indent="-342891" eaLnBrk="1" hangingPunct="1">
              <a:buFontTx/>
              <a:buChar char="•"/>
            </a:pPr>
            <a:r>
              <a:rPr lang="en-US" altLang="de-DE" sz="2200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altLang="de-DE" sz="2200" dirty="0"/>
              <a:t> = #</a:t>
            </a:r>
            <a:r>
              <a:rPr lang="en-US" altLang="de-DE" sz="2200" dirty="0" err="1"/>
              <a:t>Versuche</a:t>
            </a:r>
            <a:r>
              <a:rPr lang="en-US" altLang="de-DE" sz="2200" dirty="0"/>
              <a:t/>
            </a:r>
            <a:br>
              <a:rPr lang="en-US" altLang="de-DE" sz="2200" dirty="0"/>
            </a:br>
            <a:r>
              <a:rPr lang="en-US" altLang="de-DE" sz="2200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altLang="de-DE" sz="2200" dirty="0"/>
              <a:t> = #</a:t>
            </a:r>
            <a:r>
              <a:rPr lang="en-US" altLang="de-DE" sz="2200" dirty="0" err="1"/>
              <a:t>erfolgr</a:t>
            </a:r>
            <a:r>
              <a:rPr lang="en-US" altLang="de-DE" sz="2200" dirty="0"/>
              <a:t>. </a:t>
            </a:r>
            <a:r>
              <a:rPr lang="en-US" altLang="de-DE" sz="2200" dirty="0" err="1"/>
              <a:t>Vers</a:t>
            </a:r>
            <a:r>
              <a:rPr lang="en-US" altLang="de-DE" sz="2200" dirty="0"/>
              <a:t>. / #</a:t>
            </a:r>
            <a:r>
              <a:rPr lang="en-US" altLang="de-DE" sz="2200" dirty="0" err="1"/>
              <a:t>Versuche</a:t>
            </a:r>
            <a:endParaRPr lang="en-US" altLang="de-DE" dirty="0"/>
          </a:p>
          <a:p>
            <a:pPr eaLnBrk="1" hangingPunct="1"/>
            <a:r>
              <a:rPr lang="en-US" altLang="de-DE" sz="2400" dirty="0" err="1">
                <a:solidFill>
                  <a:srgbClr val="0B05FF"/>
                </a:solidFill>
              </a:rPr>
              <a:t>Beschreibung</a:t>
            </a:r>
            <a:r>
              <a:rPr lang="en-US" altLang="de-DE" sz="2400" dirty="0"/>
              <a:t/>
            </a:r>
            <a:br>
              <a:rPr lang="en-US" altLang="de-DE" sz="2400" dirty="0"/>
            </a:br>
            <a:r>
              <a:rPr lang="en-US" altLang="de-DE" sz="2400" dirty="0"/>
              <a:t>der </a:t>
            </a:r>
            <a:r>
              <a:rPr lang="en-US" altLang="de-DE" sz="2400" dirty="0" err="1"/>
              <a:t>relativen</a:t>
            </a:r>
            <a:r>
              <a:rPr lang="en-US" altLang="de-DE" sz="2400" dirty="0"/>
              <a:t> </a:t>
            </a:r>
            <a:r>
              <a:rPr lang="en-US" altLang="de-DE" sz="2400" dirty="0" err="1"/>
              <a:t>Häufig</a:t>
            </a:r>
            <a:r>
              <a:rPr lang="en-US" altLang="de-DE" sz="2400" dirty="0"/>
              <a:t>-</a:t>
            </a:r>
            <a:br>
              <a:rPr lang="en-US" altLang="de-DE" sz="2400" dirty="0"/>
            </a:br>
            <a:r>
              <a:rPr lang="en-US" altLang="de-DE" sz="2400" dirty="0" err="1"/>
              <a:t>keit</a:t>
            </a:r>
            <a:r>
              <a:rPr lang="en-US" altLang="de-DE" sz="2400" dirty="0"/>
              <a:t>, </a:t>
            </a:r>
            <a:r>
              <a:rPr lang="en-US" altLang="de-DE" sz="2400" dirty="0" err="1">
                <a:solidFill>
                  <a:srgbClr val="FF0000"/>
                </a:solidFill>
              </a:rPr>
              <a:t>genau</a:t>
            </a:r>
            <a:r>
              <a:rPr lang="en-US" altLang="de-DE" sz="2400" dirty="0">
                <a:solidFill>
                  <a:srgbClr val="FF0000"/>
                </a:solidFill>
              </a:rPr>
              <a:t> </a:t>
            </a:r>
            <a:r>
              <a:rPr lang="en-US" altLang="de-DE" sz="2400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altLang="de-DE" sz="2400" dirty="0"/>
              <a:t> </a:t>
            </a:r>
            <a:r>
              <a:rPr lang="en-US" altLang="de-DE" sz="2400" dirty="0" err="1"/>
              <a:t>Erfolge</a:t>
            </a:r>
            <a:r>
              <a:rPr lang="en-US" altLang="de-DE" sz="2400" dirty="0"/>
              <a:t/>
            </a:r>
            <a:br>
              <a:rPr lang="en-US" altLang="de-DE" sz="2400" dirty="0"/>
            </a:br>
            <a:r>
              <a:rPr lang="en-US" altLang="de-DE" sz="2400" dirty="0" err="1"/>
              <a:t>zu</a:t>
            </a:r>
            <a:r>
              <a:rPr lang="en-US" altLang="de-DE" sz="2400" dirty="0"/>
              <a:t> </a:t>
            </a:r>
            <a:r>
              <a:rPr lang="en-US" altLang="de-DE" sz="2400" dirty="0" err="1"/>
              <a:t>erzielen</a:t>
            </a:r>
            <a:r>
              <a:rPr lang="en-US" altLang="de-DE" sz="2400" dirty="0"/>
              <a:t>, </a:t>
            </a:r>
            <a:r>
              <a:rPr lang="en-US" altLang="de-DE" sz="2400" dirty="0" err="1"/>
              <a:t>als</a:t>
            </a:r>
            <a:r>
              <a:rPr lang="en-US" altLang="de-DE" sz="2400" dirty="0"/>
              <a:t> </a:t>
            </a:r>
            <a:r>
              <a:rPr lang="en-US" altLang="de-DE" sz="2400" dirty="0" err="1"/>
              <a:t>Funktion</a:t>
            </a:r>
            <a:r>
              <a:rPr lang="en-US" altLang="de-DE" sz="2400" dirty="0"/>
              <a:t> </a:t>
            </a:r>
            <a:br>
              <a:rPr lang="en-US" altLang="de-DE" sz="2400" dirty="0"/>
            </a:br>
            <a:r>
              <a:rPr lang="en-US" altLang="de-DE" sz="2400" dirty="0" err="1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US" alt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altLang="de-DE" sz="2400" baseline="-25000" dirty="0">
                <a:solidFill>
                  <a:schemeClr val="accent1">
                    <a:lumMod val="50000"/>
                  </a:schemeClr>
                </a:solidFill>
              </a:rPr>
              <a:t>, n</a:t>
            </a:r>
            <a:r>
              <a:rPr lang="en-US" altLang="de-DE" sz="2400" dirty="0">
                <a:solidFill>
                  <a:schemeClr val="accent1">
                    <a:lumMod val="50000"/>
                  </a:schemeClr>
                </a:solidFill>
              </a:rPr>
              <a:t>(k) </a:t>
            </a:r>
          </a:p>
          <a:p>
            <a:pPr eaLnBrk="1" hangingPunct="1"/>
            <a:endParaRPr lang="en-US" altLang="de-DE" sz="2400" dirty="0"/>
          </a:p>
          <a:p>
            <a:pPr eaLnBrk="1" hangingPunct="1"/>
            <a:r>
              <a:rPr lang="en-US" sz="2400" dirty="0" err="1"/>
              <a:t>Es</a:t>
            </a:r>
            <a:r>
              <a:rPr lang="en-US" sz="2400" dirty="0"/>
              <a:t> gilt: 𝛴</a:t>
            </a:r>
            <a:r>
              <a:rPr lang="en-US" sz="2400" baseline="-25000" dirty="0" err="1"/>
              <a:t>i</a:t>
            </a:r>
            <a:r>
              <a:rPr lang="en-US" sz="2400" baseline="-25000" dirty="0"/>
              <a:t>=0</a:t>
            </a:r>
            <a:r>
              <a:rPr lang="en-US" sz="2400" baseline="30000" dirty="0"/>
              <a:t>n</a:t>
            </a:r>
            <a:r>
              <a:rPr lang="en-US" sz="2400" dirty="0"/>
              <a:t> </a:t>
            </a:r>
            <a:r>
              <a:rPr lang="en-US" sz="2400" dirty="0" err="1"/>
              <a:t>B</a:t>
            </a:r>
            <a:r>
              <a:rPr lang="en-US" sz="2400" baseline="-25000" dirty="0" err="1"/>
              <a:t>p,n</a:t>
            </a:r>
            <a:r>
              <a:rPr lang="en-US" sz="2400" dirty="0"/>
              <a:t>(</a:t>
            </a:r>
            <a:r>
              <a:rPr lang="en-US" sz="2400" dirty="0" err="1"/>
              <a:t>i</a:t>
            </a:r>
            <a:r>
              <a:rPr lang="en-US" sz="2400" dirty="0"/>
              <a:t>) = 1</a:t>
            </a:r>
            <a:r>
              <a:rPr lang="en-US" altLang="de-DE" sz="2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altLang="de-DE" sz="2400" dirty="0">
                <a:solidFill>
                  <a:schemeClr val="accent1">
                    <a:lumMod val="50000"/>
                  </a:schemeClr>
                </a:solidFill>
              </a:rPr>
            </a:br>
            <a:endParaRPr lang="en-US" altLang="de-DE" sz="2400" dirty="0"/>
          </a:p>
          <a:p>
            <a:pPr eaLnBrk="1" hangingPunct="1"/>
            <a:endParaRPr lang="en-US" altLang="de-DE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4449496" y="2492897"/>
            <a:ext cx="4736654" cy="3478109"/>
            <a:chOff x="4153455" y="2492896"/>
            <a:chExt cx="5032695" cy="369549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45773" y="2924944"/>
              <a:ext cx="4646707" cy="3094236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8820471" y="5795972"/>
              <a:ext cx="365679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solidFill>
                    <a:schemeClr val="accent1">
                      <a:lumMod val="50000"/>
                    </a:schemeClr>
                  </a:solidFill>
                </a:rPr>
                <a:t>k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153455" y="2492896"/>
              <a:ext cx="889407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de-DE" dirty="0" err="1">
                  <a:solidFill>
                    <a:schemeClr val="accent1">
                      <a:lumMod val="50000"/>
                    </a:schemeClr>
                  </a:solidFill>
                </a:rPr>
                <a:t>B</a:t>
              </a:r>
              <a:r>
                <a:rPr lang="en-US" altLang="de-DE" baseline="-25000" dirty="0" err="1">
                  <a:solidFill>
                    <a:schemeClr val="accent1">
                      <a:lumMod val="50000"/>
                    </a:schemeClr>
                  </a:solidFill>
                </a:rPr>
                <a:t>p</a:t>
              </a:r>
              <a:r>
                <a:rPr lang="en-US" altLang="de-DE" baseline="-25000" dirty="0">
                  <a:solidFill>
                    <a:schemeClr val="accent1">
                      <a:lumMod val="50000"/>
                    </a:schemeClr>
                  </a:solidFill>
                </a:rPr>
                <a:t>, n</a:t>
              </a:r>
              <a:r>
                <a:rPr lang="en-US" altLang="de-DE" dirty="0">
                  <a:solidFill>
                    <a:schemeClr val="accent1">
                      <a:lumMod val="50000"/>
                    </a:schemeClr>
                  </a:solidFill>
                </a:rPr>
                <a:t>(k) 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674462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523888"/>
          </a:xfrm>
        </p:spPr>
        <p:txBody>
          <a:bodyPr/>
          <a:lstStyle/>
          <a:p>
            <a:pPr eaLnBrk="1" hangingPunct="1"/>
            <a:r>
              <a:rPr lang="en-US" altLang="de-DE" dirty="0" err="1" smtClean="0"/>
              <a:t>Normalverteilung</a:t>
            </a:r>
            <a:endParaRPr lang="en-US" altLang="de-DE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/>
          <a:lstStyle/>
          <a:p>
            <a:pPr eaLnBrk="1" hangingPunct="1"/>
            <a:r>
              <a:rPr lang="en-US" altLang="de-DE" dirty="0" err="1" smtClean="0"/>
              <a:t>Grundmenge</a:t>
            </a:r>
            <a:r>
              <a:rPr lang="en-US" altLang="de-DE" dirty="0" smtClean="0"/>
              <a:t>: </a:t>
            </a:r>
            <a:r>
              <a:rPr lang="en-US" altLang="de-DE" dirty="0" err="1" smtClean="0"/>
              <a:t>ℝ</a:t>
            </a:r>
            <a:endParaRPr lang="en-US" altLang="de-DE" dirty="0" smtClean="0"/>
          </a:p>
          <a:p>
            <a:pPr eaLnBrk="1" hangingPunct="1"/>
            <a:r>
              <a:rPr lang="en-US" altLang="de-DE" dirty="0" err="1" smtClean="0"/>
              <a:t>Lagemaß</a:t>
            </a:r>
            <a:r>
              <a:rPr lang="en-US" altLang="de-DE" dirty="0" smtClean="0"/>
              <a:t>: </a:t>
            </a:r>
            <a:r>
              <a:rPr lang="en-US" altLang="de-DE" dirty="0" err="1" smtClean="0"/>
              <a:t>Mittelwert</a:t>
            </a:r>
            <a:r>
              <a:rPr lang="en-US" altLang="de-DE" dirty="0" smtClean="0"/>
              <a:t> 𝜇</a:t>
            </a:r>
          </a:p>
          <a:p>
            <a:pPr eaLnBrk="1" hangingPunct="1"/>
            <a:r>
              <a:rPr lang="en-US" altLang="de-DE" dirty="0" err="1" smtClean="0"/>
              <a:t>Streuungsmaß</a:t>
            </a:r>
            <a:r>
              <a:rPr lang="en-US" altLang="de-DE" dirty="0" smtClean="0"/>
              <a:t>: </a:t>
            </a:r>
            <a:r>
              <a:rPr lang="en-US" altLang="de-DE" dirty="0" err="1" smtClean="0"/>
              <a:t>Varianz</a:t>
            </a:r>
            <a:r>
              <a:rPr lang="en-US" altLang="de-DE" dirty="0" smtClean="0"/>
              <a:t> 𝜎</a:t>
            </a:r>
            <a:r>
              <a:rPr lang="en-US" altLang="de-DE" baseline="30000" dirty="0" smtClean="0"/>
              <a:t>2</a:t>
            </a:r>
          </a:p>
          <a:p>
            <a:pPr eaLnBrk="1" hangingPunct="1"/>
            <a:r>
              <a:rPr lang="en-US" altLang="de-DE" dirty="0" err="1" smtClean="0"/>
              <a:t>Funktion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für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Häufigkeitsverteilung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wird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im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kontinuierlichen</a:t>
            </a:r>
            <a:r>
              <a:rPr lang="en-US" altLang="de-DE" dirty="0" smtClean="0"/>
              <a:t> Fall </a:t>
            </a:r>
            <a:br>
              <a:rPr lang="en-US" altLang="de-DE" dirty="0" smtClean="0"/>
            </a:br>
            <a:r>
              <a:rPr lang="en-US" altLang="de-DE" dirty="0" err="1" smtClean="0">
                <a:solidFill>
                  <a:srgbClr val="0B05FF"/>
                </a:solidFill>
              </a:rPr>
              <a:t>Dichtefunktion</a:t>
            </a:r>
            <a:r>
              <a:rPr lang="en-US" altLang="de-DE" dirty="0"/>
              <a:t/>
            </a:r>
            <a:br>
              <a:rPr lang="en-US" altLang="de-DE" dirty="0"/>
            </a:br>
            <a:r>
              <a:rPr lang="en-US" altLang="de-DE" dirty="0" err="1" smtClean="0"/>
              <a:t>genannt</a:t>
            </a:r>
            <a:r>
              <a:rPr lang="en-US" altLang="de-DE" dirty="0" smtClean="0"/>
              <a:t>:</a:t>
            </a:r>
            <a:endParaRPr lang="en-US" altLang="de-DE" dirty="0"/>
          </a:p>
          <a:p>
            <a:pPr marL="0" indent="0" eaLnBrk="1" hangingPunct="1">
              <a:buNone/>
            </a:pPr>
            <a:r>
              <a:rPr lang="en-US" altLang="de-DE" sz="4400" dirty="0"/>
              <a:t/>
            </a:r>
            <a:br>
              <a:rPr lang="en-US" altLang="de-DE" sz="4400" dirty="0"/>
            </a:br>
            <a:r>
              <a:rPr lang="en-US" altLang="de-DE" sz="4400" dirty="0"/>
              <a:t>   ∫ </a:t>
            </a:r>
            <a:r>
              <a:rPr lang="en-US" altLang="de-DE" dirty="0" smtClean="0"/>
              <a:t>𝜑</a:t>
            </a:r>
            <a:r>
              <a:rPr lang="en-US" altLang="de-DE" baseline="-25000" dirty="0" smtClean="0"/>
              <a:t>𝜇𝜎</a:t>
            </a:r>
            <a:r>
              <a:rPr lang="en-US" altLang="de-DE" baseline="4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de-DE" i="1" dirty="0" smtClean="0">
                <a:latin typeface="Times New Roman" charset="0"/>
                <a:ea typeface="Times New Roman" charset="0"/>
                <a:cs typeface="Times New Roman" charset="0"/>
              </a:rPr>
              <a:t>(x) dx</a:t>
            </a:r>
            <a:r>
              <a:rPr lang="en-US" altLang="de-DE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de-DE" dirty="0" smtClean="0"/>
              <a:t>= 1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508104" y="1735847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Bei einer Normalverteilung sind Mittelwert und Median gleich</a:t>
            </a:r>
            <a:endParaRPr lang="de-DE" dirty="0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8678" y="3182529"/>
            <a:ext cx="4896544" cy="312679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00966" y="6130367"/>
            <a:ext cx="360040" cy="2160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605222" y="5877272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endParaRPr lang="en-US" i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6650" y="4797152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∞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5579948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-∞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76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Probleme</a:t>
            </a:r>
            <a:r>
              <a:rPr lang="en-US" dirty="0" smtClean="0"/>
              <a:t> </a:t>
            </a:r>
            <a:r>
              <a:rPr lang="en-US" dirty="0" err="1" smtClean="0"/>
              <a:t>können</a:t>
            </a:r>
            <a:r>
              <a:rPr lang="en-US" dirty="0" smtClean="0"/>
              <a:t> </a:t>
            </a:r>
            <a:r>
              <a:rPr lang="en-US" dirty="0" err="1" smtClean="0"/>
              <a:t>vereinfacht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96978"/>
            <a:ext cx="8507415" cy="4968875"/>
          </a:xfrm>
        </p:spPr>
        <p:txBody>
          <a:bodyPr/>
          <a:lstStyle/>
          <a:p>
            <a:r>
              <a:rPr lang="en-US" dirty="0" err="1" smtClean="0"/>
              <a:t>Warenkorbanalyse</a:t>
            </a:r>
            <a:r>
              <a:rPr lang="en-US" dirty="0" smtClean="0"/>
              <a:t> </a:t>
            </a:r>
            <a:r>
              <a:rPr lang="en-US" dirty="0" err="1" smtClean="0"/>
              <a:t>erzeugt</a:t>
            </a:r>
            <a:r>
              <a:rPr lang="en-US" dirty="0" smtClean="0"/>
              <a:t> </a:t>
            </a:r>
            <a:r>
              <a:rPr lang="en-US" dirty="0" err="1" smtClean="0"/>
              <a:t>viele</a:t>
            </a:r>
            <a:r>
              <a:rPr lang="en-US" dirty="0" smtClean="0"/>
              <a:t> </a:t>
            </a:r>
            <a:r>
              <a:rPr lang="en-US" dirty="0" err="1" smtClean="0"/>
              <a:t>Artikelkombinationen</a:t>
            </a:r>
            <a:endParaRPr lang="en-US" dirty="0" smtClean="0"/>
          </a:p>
          <a:p>
            <a:r>
              <a:rPr lang="en-US" dirty="0" err="1" smtClean="0"/>
              <a:t>Nehmen</a:t>
            </a:r>
            <a:r>
              <a:rPr lang="en-US" dirty="0" smtClean="0"/>
              <a:t> </a:t>
            </a:r>
            <a:r>
              <a:rPr lang="en-US" dirty="0" err="1" smtClean="0"/>
              <a:t>wir</a:t>
            </a:r>
            <a:r>
              <a:rPr lang="en-US" dirty="0" smtClean="0"/>
              <a:t> an, die </a:t>
            </a:r>
            <a:r>
              <a:rPr lang="en-US" dirty="0" err="1" smtClean="0"/>
              <a:t>Anzahl</a:t>
            </a:r>
            <a:r>
              <a:rPr lang="en-US" dirty="0" smtClean="0"/>
              <a:t> der </a:t>
            </a:r>
            <a:r>
              <a:rPr lang="en-US" dirty="0" err="1" smtClean="0"/>
              <a:t>interessierenden</a:t>
            </a:r>
            <a:r>
              <a:rPr lang="en-US" dirty="0" smtClean="0"/>
              <a:t> </a:t>
            </a:r>
            <a:r>
              <a:rPr lang="en-US" dirty="0" err="1" smtClean="0"/>
              <a:t>Artikel</a:t>
            </a:r>
            <a:r>
              <a:rPr lang="en-US" dirty="0" smtClean="0"/>
              <a:t> </a:t>
            </a:r>
            <a:r>
              <a:rPr lang="en-US" dirty="0" err="1" smtClean="0"/>
              <a:t>sei</a:t>
            </a:r>
            <a:r>
              <a:rPr lang="en-US" dirty="0" smtClean="0"/>
              <a:t> </a:t>
            </a:r>
            <a:r>
              <a:rPr lang="en-US" dirty="0" err="1" smtClean="0"/>
              <a:t>vorgegeben</a:t>
            </a:r>
            <a:r>
              <a:rPr lang="en-US" dirty="0" smtClean="0"/>
              <a:t> (und gar </a:t>
            </a:r>
            <a:r>
              <a:rPr lang="en-US" dirty="0" err="1" smtClean="0"/>
              <a:t>nicht</a:t>
            </a:r>
            <a:r>
              <a:rPr lang="en-US" dirty="0" smtClean="0"/>
              <a:t> so </a:t>
            </a:r>
            <a:r>
              <a:rPr lang="en-US" dirty="0" err="1" smtClean="0"/>
              <a:t>groß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Support- und </a:t>
            </a:r>
            <a:r>
              <a:rPr lang="en-US" dirty="0" err="1" smtClean="0"/>
              <a:t>Konfidenzberechnung</a:t>
            </a:r>
            <a:r>
              <a:rPr lang="en-US" dirty="0" smtClean="0"/>
              <a:t> </a:t>
            </a:r>
            <a:r>
              <a:rPr lang="en-US" dirty="0" err="1" smtClean="0"/>
              <a:t>immer</a:t>
            </a:r>
            <a:r>
              <a:rPr lang="en-US" dirty="0" smtClean="0"/>
              <a:t> </a:t>
            </a:r>
            <a:r>
              <a:rPr lang="en-US" dirty="0" err="1" smtClean="0"/>
              <a:t>noch</a:t>
            </a:r>
            <a:r>
              <a:rPr lang="en-US" dirty="0" smtClean="0"/>
              <a:t> </a:t>
            </a:r>
            <a:r>
              <a:rPr lang="en-US" dirty="0" err="1" smtClean="0"/>
              <a:t>aufwendig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rgbClr val="0B05FF"/>
                </a:solidFill>
              </a:rPr>
              <a:t>Anzahl</a:t>
            </a:r>
            <a:r>
              <a:rPr lang="en-US" dirty="0" smtClean="0">
                <a:solidFill>
                  <a:srgbClr val="0B05FF"/>
                </a:solidFill>
              </a:rPr>
              <a:t> der </a:t>
            </a:r>
            <a:r>
              <a:rPr lang="en-US" dirty="0" err="1" smtClean="0">
                <a:solidFill>
                  <a:srgbClr val="0B05FF"/>
                </a:solidFill>
              </a:rPr>
              <a:t>Warenkörbe</a:t>
            </a:r>
            <a:r>
              <a:rPr lang="en-US" dirty="0" smtClean="0">
                <a:solidFill>
                  <a:srgbClr val="0B05FF"/>
                </a:solidFill>
              </a:rPr>
              <a:t> </a:t>
            </a:r>
            <a:r>
              <a:rPr lang="en-US" dirty="0" err="1" smtClean="0">
                <a:solidFill>
                  <a:srgbClr val="0B05FF"/>
                </a:solidFill>
              </a:rPr>
              <a:t>zu</a:t>
            </a:r>
            <a:r>
              <a:rPr lang="en-US" dirty="0" smtClean="0">
                <a:solidFill>
                  <a:srgbClr val="0B05FF"/>
                </a:solidFill>
              </a:rPr>
              <a:t> </a:t>
            </a:r>
            <a:r>
              <a:rPr lang="en-US" dirty="0" err="1" smtClean="0">
                <a:solidFill>
                  <a:srgbClr val="0B05FF"/>
                </a:solidFill>
              </a:rPr>
              <a:t>bestimmen</a:t>
            </a:r>
            <a:r>
              <a:rPr lang="en-US" dirty="0" smtClean="0">
                <a:solidFill>
                  <a:srgbClr val="0B05FF"/>
                </a:solidFill>
              </a:rPr>
              <a:t>, die </a:t>
            </a:r>
            <a:r>
              <a:rPr lang="en-US" dirty="0" err="1" smtClean="0">
                <a:solidFill>
                  <a:srgbClr val="0B05FF"/>
                </a:solidFill>
              </a:rPr>
              <a:t>Artikel</a:t>
            </a:r>
            <a:r>
              <a:rPr lang="en-US" dirty="0" smtClean="0">
                <a:solidFill>
                  <a:srgbClr val="0B05FF"/>
                </a:solidFill>
              </a:rPr>
              <a:t> </a:t>
            </a:r>
            <a:r>
              <a:rPr lang="en-US" dirty="0" err="1" smtClean="0">
                <a:solidFill>
                  <a:srgbClr val="0B05FF"/>
                </a:solidFill>
              </a:rPr>
              <a:t>enthalten</a:t>
            </a:r>
            <a:endParaRPr lang="en-US" dirty="0">
              <a:solidFill>
                <a:srgbClr val="0B05FF"/>
              </a:solidFill>
            </a:endParaRPr>
          </a:p>
          <a:p>
            <a:r>
              <a:rPr lang="en-US" dirty="0" err="1" smtClean="0">
                <a:solidFill>
                  <a:srgbClr val="0B05FF"/>
                </a:solidFill>
              </a:rPr>
              <a:t>Teilmenge</a:t>
            </a:r>
            <a:r>
              <a:rPr lang="en-US" dirty="0" smtClean="0">
                <a:solidFill>
                  <a:srgbClr val="0B05FF"/>
                </a:solidFill>
              </a:rPr>
              <a:t> der </a:t>
            </a:r>
            <a:r>
              <a:rPr lang="en-US" dirty="0" err="1" smtClean="0">
                <a:solidFill>
                  <a:srgbClr val="0B05FF"/>
                </a:solidFill>
              </a:rPr>
              <a:t>Warenkörbe</a:t>
            </a:r>
            <a:r>
              <a:rPr lang="en-US" dirty="0" smtClean="0">
                <a:solidFill>
                  <a:srgbClr val="0B05FF"/>
                </a:solidFill>
              </a:rPr>
              <a:t> </a:t>
            </a:r>
            <a:r>
              <a:rPr lang="en-US" dirty="0" err="1" smtClean="0"/>
              <a:t>betrachten</a:t>
            </a:r>
            <a:r>
              <a:rPr lang="en-US" dirty="0" smtClean="0"/>
              <a:t>? </a:t>
            </a:r>
            <a:endParaRPr lang="en-US" dirty="0"/>
          </a:p>
          <a:p>
            <a:pPr lvl="1"/>
            <a:r>
              <a:rPr lang="en-US" dirty="0" smtClean="0"/>
              <a:t>Support- und </a:t>
            </a:r>
            <a:r>
              <a:rPr lang="en-US" dirty="0" err="1" smtClean="0"/>
              <a:t>Konfidenzwerte</a:t>
            </a:r>
            <a:r>
              <a:rPr lang="en-US" dirty="0" smtClean="0"/>
              <a:t> </a:t>
            </a: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bei</a:t>
            </a:r>
            <a:r>
              <a:rPr lang="en-US" dirty="0" smtClean="0"/>
              <a:t> </a:t>
            </a:r>
            <a:r>
              <a:rPr lang="en-US" dirty="0" err="1" smtClean="0"/>
              <a:t>Gesamtmenge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>
                <a:solidFill>
                  <a:srgbClr val="0B05FF"/>
                </a:solidFill>
              </a:rPr>
              <a:t>Wie</a:t>
            </a:r>
            <a:r>
              <a:rPr lang="en-US" dirty="0" smtClean="0">
                <a:solidFill>
                  <a:srgbClr val="0B05FF"/>
                </a:solidFill>
              </a:rPr>
              <a:t> </a:t>
            </a:r>
            <a:r>
              <a:rPr lang="en-US" dirty="0" err="1" smtClean="0">
                <a:solidFill>
                  <a:srgbClr val="0B05FF"/>
                </a:solidFill>
              </a:rPr>
              <a:t>groß</a:t>
            </a:r>
            <a:r>
              <a:rPr lang="en-US" dirty="0" smtClean="0">
                <a:solidFill>
                  <a:srgbClr val="0B05FF"/>
                </a:solidFill>
              </a:rPr>
              <a:t> </a:t>
            </a:r>
            <a:r>
              <a:rPr lang="en-US" dirty="0" smtClean="0"/>
              <a:t>muss die </a:t>
            </a:r>
            <a:r>
              <a:rPr lang="en-US" dirty="0" err="1" smtClean="0"/>
              <a:t>Teilmenge</a:t>
            </a:r>
            <a:r>
              <a:rPr lang="en-US" dirty="0" smtClean="0"/>
              <a:t> sein, </a:t>
            </a:r>
            <a:br>
              <a:rPr lang="en-US" dirty="0" smtClean="0"/>
            </a:br>
            <a:r>
              <a:rPr lang="en-US" dirty="0" smtClean="0"/>
              <a:t>um </a:t>
            </a:r>
            <a:r>
              <a:rPr lang="en-US" dirty="0" err="1" smtClean="0"/>
              <a:t>Aussagen</a:t>
            </a:r>
            <a:r>
              <a:rPr lang="en-US" dirty="0" smtClean="0"/>
              <a:t> </a:t>
            </a:r>
            <a:r>
              <a:rPr lang="en-US" dirty="0" err="1" smtClean="0"/>
              <a:t>treffen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können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>
                <a:solidFill>
                  <a:srgbClr val="0B05FF"/>
                </a:solidFill>
              </a:rPr>
              <a:t>Welche</a:t>
            </a:r>
            <a:r>
              <a:rPr lang="en-US" dirty="0" smtClean="0">
                <a:solidFill>
                  <a:srgbClr val="0B05FF"/>
                </a:solidFill>
              </a:rPr>
              <a:t> </a:t>
            </a:r>
            <a:r>
              <a:rPr lang="en-US" dirty="0" err="1" smtClean="0"/>
              <a:t>Teilmenge</a:t>
            </a:r>
            <a:r>
              <a:rPr lang="en-US" dirty="0" smtClean="0"/>
              <a:t>(n) </a:t>
            </a:r>
            <a:r>
              <a:rPr lang="en-US" dirty="0" err="1" smtClean="0"/>
              <a:t>auswählen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932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496302" cy="503239"/>
          </a:xfrm>
        </p:spPr>
        <p:txBody>
          <a:bodyPr/>
          <a:lstStyle/>
          <a:p>
            <a:r>
              <a:rPr lang="en-US" dirty="0" err="1" smtClean="0"/>
              <a:t>Verteilung</a:t>
            </a:r>
            <a:r>
              <a:rPr lang="en-US" dirty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relative </a:t>
            </a:r>
            <a:r>
              <a:rPr lang="en-US" dirty="0" err="1" smtClean="0"/>
              <a:t>Häufigkeit</a:t>
            </a:r>
            <a:r>
              <a:rPr lang="en-US" dirty="0" smtClean="0"/>
              <a:t> von Wert(x) ≤ 𝛳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33" y="1268760"/>
            <a:ext cx="7270018" cy="440355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sp>
        <p:nvSpPr>
          <p:cNvPr id="3" name="Rectangle 2"/>
          <p:cNvSpPr/>
          <p:nvPr/>
        </p:nvSpPr>
        <p:spPr>
          <a:xfrm>
            <a:off x="7956376" y="5229200"/>
            <a:ext cx="360040" cy="3605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𝛳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91682" y="5733256"/>
            <a:ext cx="6726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= </a:t>
            </a:r>
            <a:r>
              <a:rPr lang="en-US" sz="2000" dirty="0" err="1"/>
              <a:t>Fläche</a:t>
            </a:r>
            <a:r>
              <a:rPr lang="en-US" sz="2000" dirty="0"/>
              <a:t> </a:t>
            </a:r>
            <a:r>
              <a:rPr lang="en-US" sz="2000" dirty="0" err="1"/>
              <a:t>unter</a:t>
            </a:r>
            <a:r>
              <a:rPr lang="en-US" sz="2000" dirty="0"/>
              <a:t> der </a:t>
            </a:r>
            <a:r>
              <a:rPr lang="en-US" sz="2000" dirty="0" err="1"/>
              <a:t>Häufigkeitsverteilung</a:t>
            </a:r>
            <a:r>
              <a:rPr lang="en-US" sz="2000" dirty="0"/>
              <a:t>                  von -∞ </a:t>
            </a:r>
            <a:r>
              <a:rPr lang="en-US" sz="2000" dirty="0" err="1"/>
              <a:t>bis</a:t>
            </a:r>
            <a:r>
              <a:rPr lang="en-US" sz="2000" dirty="0"/>
              <a:t> 𝛳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4713" y="5302142"/>
            <a:ext cx="469900" cy="12827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0" y="5373216"/>
            <a:ext cx="360040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0531" y="-141022"/>
            <a:ext cx="648370" cy="14511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50967" y="5514416"/>
            <a:ext cx="413395" cy="9252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71800" y="6178442"/>
            <a:ext cx="2816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sog</a:t>
            </a:r>
            <a:r>
              <a:rPr lang="en-US" dirty="0" smtClean="0">
                <a:sym typeface="Wingdings"/>
              </a:rPr>
              <a:t>. </a:t>
            </a:r>
            <a:r>
              <a:rPr lang="en-US" dirty="0" err="1" smtClean="0">
                <a:solidFill>
                  <a:srgbClr val="0B05FF"/>
                </a:solidFill>
                <a:sym typeface="Wingdings"/>
              </a:rPr>
              <a:t>Verteilungsfunktion</a:t>
            </a:r>
            <a:endParaRPr lang="en-US" dirty="0">
              <a:solidFill>
                <a:srgbClr val="0B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23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Von </a:t>
            </a:r>
            <a:r>
              <a:rPr lang="en-US" sz="2800" dirty="0" err="1"/>
              <a:t>relativen</a:t>
            </a:r>
            <a:r>
              <a:rPr lang="en-US" sz="2800" dirty="0"/>
              <a:t> </a:t>
            </a:r>
            <a:r>
              <a:rPr lang="en-US" sz="2800" dirty="0" err="1"/>
              <a:t>Häufigkeiten</a:t>
            </a:r>
            <a:r>
              <a:rPr lang="en-US" sz="2800" dirty="0"/>
              <a:t> </a:t>
            </a:r>
            <a:r>
              <a:rPr lang="en-US" sz="2800" dirty="0" err="1"/>
              <a:t>zu</a:t>
            </a:r>
            <a:r>
              <a:rPr lang="en-US" sz="2800" dirty="0"/>
              <a:t> </a:t>
            </a:r>
            <a:r>
              <a:rPr lang="en-US" sz="2800" dirty="0" err="1"/>
              <a:t>Wahrscheinlichkeiten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6"/>
            <a:ext cx="8229600" cy="5203824"/>
          </a:xfrm>
        </p:spPr>
        <p:txBody>
          <a:bodyPr/>
          <a:lstStyle/>
          <a:p>
            <a:r>
              <a:rPr lang="de-DE" sz="2400" dirty="0"/>
              <a:t>Übergang von relativen Häufigkeiten auf sog. Wahrscheinlichkeiten als Eigenschaften des Daten erzeugenden Prozesses</a:t>
            </a:r>
          </a:p>
          <a:p>
            <a:pPr lvl="1"/>
            <a:r>
              <a:rPr lang="de-DE" sz="2200" dirty="0">
                <a:solidFill>
                  <a:srgbClr val="FFC000"/>
                </a:solidFill>
              </a:rPr>
              <a:t>Johann Bernoulli </a:t>
            </a:r>
            <a:r>
              <a:rPr lang="de-DE" sz="2200" dirty="0"/>
              <a:t>(1667-1748) und </a:t>
            </a:r>
            <a:r>
              <a:rPr lang="de-DE" sz="2200" dirty="0">
                <a:solidFill>
                  <a:srgbClr val="FFC000"/>
                </a:solidFill>
              </a:rPr>
              <a:t>Pierre Laplace </a:t>
            </a:r>
            <a:r>
              <a:rPr lang="de-DE" sz="2200" dirty="0"/>
              <a:t>(1749-1822)</a:t>
            </a:r>
          </a:p>
          <a:p>
            <a:pPr lvl="1"/>
            <a:r>
              <a:rPr lang="de-DE" sz="2200" dirty="0"/>
              <a:t>Beispiel: Wahrscheinlichkeit, </a:t>
            </a:r>
            <a:br>
              <a:rPr lang="de-DE" sz="2200" dirty="0"/>
            </a:br>
            <a:r>
              <a:rPr lang="de-DE" sz="2200" dirty="0">
                <a:solidFill>
                  <a:srgbClr val="0B05FF"/>
                </a:solidFill>
              </a:rPr>
              <a:t>männlich zu sein, wenn man ≥400,000 Euro verdient</a:t>
            </a:r>
          </a:p>
          <a:p>
            <a:pPr lvl="1"/>
            <a:r>
              <a:rPr lang="de-DE" sz="2200" dirty="0">
                <a:solidFill>
                  <a:srgbClr val="FF0000"/>
                </a:solidFill>
              </a:rPr>
              <a:t>Aber: </a:t>
            </a:r>
            <a:r>
              <a:rPr lang="de-DE" sz="2200" dirty="0"/>
              <a:t>Auch bei großen Datenmengen wird die Wahrscheinlichkeit für eine Eigenschaft des die Daten generierenden Prozesses offensichtlich durch </a:t>
            </a:r>
            <a:br>
              <a:rPr lang="de-DE" sz="2200" dirty="0"/>
            </a:br>
            <a:r>
              <a:rPr lang="de-DE" sz="2200" dirty="0">
                <a:solidFill>
                  <a:srgbClr val="FF0000"/>
                </a:solidFill>
              </a:rPr>
              <a:t>#günstige Fälle / #mögliche Fälle nur sehr grob geschätzt</a:t>
            </a:r>
          </a:p>
          <a:p>
            <a:r>
              <a:rPr lang="de-DE" sz="2400" dirty="0"/>
              <a:t>Betrachtung des Grenzfalles: </a:t>
            </a:r>
            <a:r>
              <a:rPr lang="de-DE" sz="2400" dirty="0">
                <a:solidFill>
                  <a:srgbClr val="0B05FF"/>
                </a:solidFill>
              </a:rPr>
              <a:t>#mögliche Fälle ⟶ ∞</a:t>
            </a:r>
          </a:p>
          <a:p>
            <a:pPr lvl="1"/>
            <a:r>
              <a:rPr lang="de-DE" sz="2200" dirty="0">
                <a:solidFill>
                  <a:srgbClr val="FFC000"/>
                </a:solidFill>
              </a:rPr>
              <a:t>Richard von </a:t>
            </a:r>
            <a:r>
              <a:rPr lang="de-DE" sz="2200" dirty="0" err="1">
                <a:solidFill>
                  <a:srgbClr val="FFC000"/>
                </a:solidFill>
              </a:rPr>
              <a:t>Mises</a:t>
            </a:r>
            <a:r>
              <a:rPr lang="de-DE" sz="2200" dirty="0">
                <a:solidFill>
                  <a:srgbClr val="FFC000"/>
                </a:solidFill>
              </a:rPr>
              <a:t> </a:t>
            </a:r>
            <a:r>
              <a:rPr lang="de-DE" sz="2200" dirty="0"/>
              <a:t>(ca. 1883-1953)</a:t>
            </a:r>
          </a:p>
          <a:p>
            <a:r>
              <a:rPr lang="de-DE" sz="2400" dirty="0"/>
              <a:t>Weitere Entwicklung ab 1930 durch </a:t>
            </a:r>
            <a:r>
              <a:rPr lang="de-DE" sz="2400" dirty="0">
                <a:solidFill>
                  <a:srgbClr val="FFC000"/>
                </a:solidFill>
              </a:rPr>
              <a:t>Andrei </a:t>
            </a:r>
            <a:r>
              <a:rPr lang="de-DE" sz="2400" dirty="0" err="1">
                <a:solidFill>
                  <a:srgbClr val="FFC000"/>
                </a:solidFill>
              </a:rPr>
              <a:t>Kolmogorov</a:t>
            </a:r>
            <a:r>
              <a:rPr lang="de-DE" sz="2400" dirty="0">
                <a:solidFill>
                  <a:srgbClr val="FFC000"/>
                </a:solidFill>
              </a:rPr>
              <a:t> 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974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Wahrscheinlichkeits</a:t>
            </a:r>
            <a:r>
              <a:rPr lang="en-US" dirty="0" smtClean="0"/>
              <a:t>- vs. </a:t>
            </a:r>
            <a:r>
              <a:rPr lang="en-US" dirty="0" err="1" smtClean="0"/>
              <a:t>Dichtefunktion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Wahrscheinlichkeitsfunktion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err="1" smtClean="0"/>
              <a:t>Wahrscheinlichkeit</a:t>
            </a:r>
            <a:r>
              <a:rPr lang="en-US" sz="2000" dirty="0" smtClean="0"/>
              <a:t> </a:t>
            </a:r>
            <a:r>
              <a:rPr lang="en-US" sz="2000" dirty="0" err="1" smtClean="0"/>
              <a:t>für</a:t>
            </a:r>
            <a:r>
              <a:rPr lang="en-US" sz="2000" dirty="0" smtClean="0"/>
              <a:t> </a:t>
            </a:r>
            <a:r>
              <a:rPr lang="en-US" sz="2000" dirty="0" err="1" smtClean="0"/>
              <a:t>jede</a:t>
            </a:r>
            <a:r>
              <a:rPr lang="en-US" sz="2000" dirty="0" smtClean="0"/>
              <a:t> </a:t>
            </a:r>
            <a:r>
              <a:rPr lang="en-US" sz="2000" dirty="0" err="1" smtClean="0"/>
              <a:t>Merkmalsausprägung</a:t>
            </a:r>
            <a:endParaRPr lang="en-US" sz="2000" dirty="0" smtClean="0"/>
          </a:p>
          <a:p>
            <a:r>
              <a:rPr lang="en-US" sz="2400" dirty="0" err="1" smtClean="0"/>
              <a:t>Geht</a:t>
            </a:r>
            <a:r>
              <a:rPr lang="en-US" sz="2400" dirty="0" smtClean="0"/>
              <a:t> </a:t>
            </a:r>
            <a:r>
              <a:rPr lang="en-US" sz="2400" dirty="0" err="1" smtClean="0"/>
              <a:t>nicht</a:t>
            </a:r>
            <a:r>
              <a:rPr lang="en-US" sz="2400" dirty="0" smtClean="0"/>
              <a:t> </a:t>
            </a:r>
            <a:r>
              <a:rPr lang="en-US" sz="2400" dirty="0" err="1" smtClean="0"/>
              <a:t>bei</a:t>
            </a:r>
            <a:r>
              <a:rPr lang="en-US" sz="2400" dirty="0" smtClean="0"/>
              <a:t> </a:t>
            </a:r>
            <a:r>
              <a:rPr lang="en-US" sz="2400" dirty="0" err="1" smtClean="0"/>
              <a:t>dichter</a:t>
            </a:r>
            <a:r>
              <a:rPr lang="en-US" sz="2400" dirty="0" smtClean="0"/>
              <a:t> </a:t>
            </a:r>
            <a:r>
              <a:rPr lang="en-US" sz="2400" dirty="0" err="1" smtClean="0"/>
              <a:t>Grundmenge</a:t>
            </a:r>
            <a:endParaRPr lang="en-US" sz="2400" dirty="0" smtClean="0"/>
          </a:p>
          <a:p>
            <a:pPr lvl="1"/>
            <a:r>
              <a:rPr lang="en-US" sz="2000" dirty="0" err="1" smtClean="0"/>
              <a:t>Wahrscheinlichkeit</a:t>
            </a:r>
            <a:r>
              <a:rPr lang="en-US" sz="2000" dirty="0" smtClean="0"/>
              <a:t> </a:t>
            </a:r>
            <a:r>
              <a:rPr lang="en-US" sz="2000" dirty="0" err="1" smtClean="0"/>
              <a:t>für</a:t>
            </a:r>
            <a:r>
              <a:rPr lang="en-US" sz="2000" dirty="0" smtClean="0"/>
              <a:t> </a:t>
            </a:r>
            <a:r>
              <a:rPr lang="en-US" sz="2000" dirty="0" err="1" smtClean="0"/>
              <a:t>jeden</a:t>
            </a:r>
            <a:r>
              <a:rPr lang="en-US" sz="2000" dirty="0" smtClean="0"/>
              <a:t> </a:t>
            </a:r>
            <a:r>
              <a:rPr lang="en-US" sz="2000" dirty="0" err="1" smtClean="0"/>
              <a:t>einzelnen</a:t>
            </a:r>
            <a:r>
              <a:rPr lang="en-US" sz="2000" dirty="0" smtClean="0"/>
              <a:t> Wert: 0</a:t>
            </a:r>
          </a:p>
          <a:p>
            <a:r>
              <a:rPr lang="en-US" sz="2400" dirty="0" err="1" smtClean="0"/>
              <a:t>Daher</a:t>
            </a:r>
            <a:r>
              <a:rPr lang="en-US" sz="2400" dirty="0" smtClean="0"/>
              <a:t> in </a:t>
            </a:r>
            <a:r>
              <a:rPr lang="en-US" sz="2400" dirty="0" err="1" smtClean="0"/>
              <a:t>diesem</a:t>
            </a:r>
            <a:r>
              <a:rPr lang="en-US" sz="2400" dirty="0" smtClean="0"/>
              <a:t> Fall: </a:t>
            </a:r>
            <a:r>
              <a:rPr lang="en-US" sz="2400" dirty="0" err="1" smtClean="0"/>
              <a:t>Dichtefunktion</a:t>
            </a:r>
            <a:endParaRPr lang="en-US" sz="2400" dirty="0" smtClean="0"/>
          </a:p>
          <a:p>
            <a:r>
              <a:rPr lang="en-US" sz="2400" dirty="0" err="1" smtClean="0"/>
              <a:t>Verwendung</a:t>
            </a:r>
            <a:r>
              <a:rPr lang="en-US" sz="2400" dirty="0" smtClean="0"/>
              <a:t> der </a:t>
            </a:r>
            <a:r>
              <a:rPr lang="en-US" sz="2400" dirty="0" err="1" smtClean="0"/>
              <a:t>Dichte</a:t>
            </a:r>
            <a:r>
              <a:rPr lang="en-US" sz="2400" dirty="0" smtClean="0"/>
              <a:t> in </a:t>
            </a:r>
            <a:r>
              <a:rPr lang="en-US" sz="2400" dirty="0" err="1" smtClean="0"/>
              <a:t>Verteilungsfunktion</a:t>
            </a:r>
            <a:endParaRPr lang="en-US" sz="2400" dirty="0" smtClean="0"/>
          </a:p>
          <a:p>
            <a:pPr lvl="1"/>
            <a:r>
              <a:rPr lang="en-US" sz="2000" dirty="0" err="1" smtClean="0"/>
              <a:t>Bestimmung</a:t>
            </a:r>
            <a:r>
              <a:rPr lang="en-US" sz="2000" dirty="0" smtClean="0"/>
              <a:t> der </a:t>
            </a:r>
            <a:r>
              <a:rPr lang="en-US" sz="2000" dirty="0" err="1" smtClean="0"/>
              <a:t>Wahrscheinlichkeit</a:t>
            </a:r>
            <a:r>
              <a:rPr lang="en-US" sz="2000" dirty="0" smtClean="0"/>
              <a:t>, </a:t>
            </a:r>
            <a:r>
              <a:rPr lang="en-US" sz="2000" dirty="0" err="1" smtClean="0"/>
              <a:t>dass</a:t>
            </a:r>
            <a:r>
              <a:rPr lang="en-US" sz="2000" dirty="0" smtClean="0"/>
              <a:t> </a:t>
            </a:r>
            <a:r>
              <a:rPr lang="en-US" sz="2000" dirty="0" err="1" smtClean="0"/>
              <a:t>ein</a:t>
            </a:r>
            <a:r>
              <a:rPr lang="en-US" sz="2000" dirty="0" smtClean="0"/>
              <a:t> </a:t>
            </a:r>
            <a:r>
              <a:rPr lang="en-US" sz="2000" dirty="0" err="1" smtClean="0"/>
              <a:t>gewisses</a:t>
            </a:r>
            <a:r>
              <a:rPr lang="en-US" sz="2000" dirty="0" smtClean="0"/>
              <a:t> </a:t>
            </a:r>
            <a:r>
              <a:rPr lang="en-US" sz="2000" dirty="0" err="1" smtClean="0"/>
              <a:t>Ereignis</a:t>
            </a:r>
            <a:r>
              <a:rPr lang="en-US" sz="2000" dirty="0" smtClean="0"/>
              <a:t> </a:t>
            </a:r>
            <a:r>
              <a:rPr lang="en-US" sz="2000" dirty="0" err="1"/>
              <a:t>höchstens</a:t>
            </a:r>
            <a:r>
              <a:rPr lang="en-US" sz="2000" dirty="0"/>
              <a:t> </a:t>
            </a:r>
            <a:r>
              <a:rPr lang="en-US" sz="2000" dirty="0" smtClean="0"/>
              <a:t>x </a:t>
            </a:r>
            <a:r>
              <a:rPr lang="en-US" sz="2000" dirty="0"/>
              <a:t>mal </a:t>
            </a:r>
            <a:r>
              <a:rPr lang="en-US" sz="2000" dirty="0" err="1" smtClean="0"/>
              <a:t>auftritt</a:t>
            </a:r>
            <a:endParaRPr lang="en-US" sz="2000" dirty="0" smtClean="0"/>
          </a:p>
          <a:p>
            <a:pPr lvl="1"/>
            <a:r>
              <a:rPr lang="en-US" sz="2000" dirty="0" err="1" smtClean="0"/>
              <a:t>Verteilungsfunktionen</a:t>
            </a:r>
            <a:r>
              <a:rPr lang="en-US" sz="2000" dirty="0" smtClean="0"/>
              <a:t> </a:t>
            </a:r>
            <a:r>
              <a:rPr lang="en-US" sz="2000" dirty="0" err="1" smtClean="0"/>
              <a:t>für</a:t>
            </a:r>
            <a:r>
              <a:rPr lang="en-US" sz="2000" dirty="0" smtClean="0"/>
              <a:t> die </a:t>
            </a:r>
            <a:r>
              <a:rPr lang="en-US" sz="2000" dirty="0" err="1" smtClean="0"/>
              <a:t>Normalverteilung</a:t>
            </a:r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r>
              <a:rPr lang="en-US" sz="2000" dirty="0" err="1" smtClean="0"/>
              <a:t>Geht</a:t>
            </a:r>
            <a:r>
              <a:rPr lang="en-US" sz="2000" dirty="0" smtClean="0"/>
              <a:t> </a:t>
            </a:r>
            <a:r>
              <a:rPr lang="en-US" sz="2000" dirty="0" err="1" smtClean="0"/>
              <a:t>für</a:t>
            </a:r>
            <a:r>
              <a:rPr lang="en-US" sz="2000" dirty="0" smtClean="0"/>
              <a:t> x⟶∞ </a:t>
            </a:r>
            <a:r>
              <a:rPr lang="en-US" sz="2000" dirty="0" err="1" smtClean="0"/>
              <a:t>gegen</a:t>
            </a:r>
            <a:r>
              <a:rPr lang="en-US" sz="2000" dirty="0" smtClean="0"/>
              <a:t> 1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grpSp>
        <p:nvGrpSpPr>
          <p:cNvPr id="9" name="Group 8"/>
          <p:cNvGrpSpPr/>
          <p:nvPr/>
        </p:nvGrpSpPr>
        <p:grpSpPr>
          <a:xfrm>
            <a:off x="2267744" y="4581128"/>
            <a:ext cx="3528392" cy="1218114"/>
            <a:chOff x="2267744" y="4581128"/>
            <a:chExt cx="3962992" cy="1368152"/>
          </a:xfrm>
        </p:grpSpPr>
        <p:sp>
          <p:nvSpPr>
            <p:cNvPr id="5" name="TextBox 4"/>
            <p:cNvSpPr txBox="1"/>
            <p:nvPr/>
          </p:nvSpPr>
          <p:spPr>
            <a:xfrm>
              <a:off x="4375221" y="4581128"/>
              <a:ext cx="343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Times New Roman" charset="0"/>
                  <a:ea typeface="Times New Roman" charset="0"/>
                  <a:cs typeface="Times New Roman" charset="0"/>
                </a:rPr>
                <a:t>x</a:t>
              </a:r>
              <a:endParaRPr lang="en-US" sz="2800" i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71767" y="5426060"/>
              <a:ext cx="5565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-∞</a:t>
              </a:r>
              <a:endParaRPr lang="en-US" sz="2800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5085184"/>
              <a:ext cx="1612900" cy="6223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872398" y="4926290"/>
              <a:ext cx="235833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indent="0" eaLnBrk="1" hangingPunct="1">
                <a:buNone/>
              </a:pPr>
              <a:r>
                <a:rPr lang="en-US" altLang="de-DE" sz="4400" dirty="0" smtClean="0"/>
                <a:t>= ∫ </a:t>
              </a:r>
              <a:r>
                <a:rPr lang="en-US" altLang="de-DE" sz="2800" dirty="0" smtClean="0"/>
                <a:t> 𝜑</a:t>
              </a:r>
              <a:r>
                <a:rPr lang="en-US" altLang="de-DE" sz="2800" baseline="-25000" dirty="0" smtClean="0"/>
                <a:t>𝜇𝜎</a:t>
              </a:r>
              <a:r>
                <a:rPr lang="en-US" altLang="de-DE" sz="2800" baseline="1000" dirty="0" smtClean="0">
                  <a:latin typeface="Times New Roman" charset="0"/>
                  <a:ea typeface="Times New Roman" charset="0"/>
                  <a:cs typeface="Times New Roman" charset="0"/>
                </a:rPr>
                <a:t>2</a:t>
              </a:r>
              <a:r>
                <a:rPr lang="en-US" altLang="de-DE" sz="2800" i="1" dirty="0" smtClean="0">
                  <a:latin typeface="Times New Roman" charset="0"/>
                  <a:ea typeface="Times New Roman" charset="0"/>
                  <a:cs typeface="Times New Roman" charset="0"/>
                </a:rPr>
                <a:t>(t) </a:t>
              </a:r>
              <a:r>
                <a:rPr lang="en-US" altLang="de-DE" sz="2800" i="1" dirty="0" err="1" smtClean="0">
                  <a:latin typeface="Times New Roman" charset="0"/>
                  <a:ea typeface="Times New Roman" charset="0"/>
                  <a:cs typeface="Times New Roman" charset="0"/>
                </a:rPr>
                <a:t>dt</a:t>
              </a:r>
              <a:endParaRPr lang="en-US" altLang="de-DE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6356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Hypothesentest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6"/>
            <a:ext cx="8229600" cy="4968875"/>
          </a:xfrm>
        </p:spPr>
        <p:txBody>
          <a:bodyPr/>
          <a:lstStyle/>
          <a:p>
            <a:r>
              <a:rPr lang="en-US" dirty="0" err="1" smtClean="0">
                <a:solidFill>
                  <a:srgbClr val="0B05FF"/>
                </a:solidFill>
              </a:rPr>
              <a:t>Vermutung</a:t>
            </a:r>
            <a:r>
              <a:rPr lang="en-US" dirty="0" smtClean="0">
                <a:solidFill>
                  <a:srgbClr val="0B05FF"/>
                </a:solidFill>
              </a:rPr>
              <a:t>: </a:t>
            </a:r>
            <a:r>
              <a:rPr lang="en-US" dirty="0" err="1" smtClean="0"/>
              <a:t>Küken</a:t>
            </a:r>
            <a:r>
              <a:rPr lang="en-US" dirty="0" smtClean="0"/>
              <a:t> </a:t>
            </a:r>
            <a:r>
              <a:rPr lang="en-US" dirty="0" err="1" smtClean="0"/>
              <a:t>können</a:t>
            </a:r>
            <a:r>
              <a:rPr lang="en-US" dirty="0" smtClean="0"/>
              <a:t> </a:t>
            </a:r>
            <a:r>
              <a:rPr lang="en-US" dirty="0" err="1" smtClean="0"/>
              <a:t>Körner</a:t>
            </a:r>
            <a:r>
              <a:rPr lang="en-US" dirty="0" smtClean="0"/>
              <a:t> </a:t>
            </a:r>
            <a:r>
              <a:rPr lang="en-US" dirty="0" err="1" smtClean="0"/>
              <a:t>schon</a:t>
            </a:r>
            <a:r>
              <a:rPr lang="en-US" dirty="0" smtClean="0"/>
              <a:t> </a:t>
            </a:r>
            <a:r>
              <a:rPr lang="en-US" dirty="0" err="1" smtClean="0"/>
              <a:t>erkennen</a:t>
            </a:r>
            <a:r>
              <a:rPr lang="en-US" dirty="0" smtClean="0"/>
              <a:t> und </a:t>
            </a:r>
            <a:r>
              <a:rPr lang="en-US" dirty="0" err="1"/>
              <a:t>müssen</a:t>
            </a:r>
            <a:r>
              <a:rPr lang="en-US" dirty="0"/>
              <a:t> </a:t>
            </a:r>
            <a:r>
              <a:rPr lang="en-US" dirty="0" smtClean="0"/>
              <a:t>die Form des </a:t>
            </a:r>
            <a:r>
              <a:rPr lang="en-US" dirty="0" err="1" smtClean="0"/>
              <a:t>Futters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erst</a:t>
            </a:r>
            <a:r>
              <a:rPr lang="en-US" dirty="0" smtClean="0"/>
              <a:t> </a:t>
            </a:r>
            <a:r>
              <a:rPr lang="en-US" dirty="0" err="1" smtClean="0"/>
              <a:t>lernen</a:t>
            </a:r>
            <a:endParaRPr lang="en-US" dirty="0" smtClean="0"/>
          </a:p>
          <a:p>
            <a:r>
              <a:rPr lang="en-US" dirty="0" smtClean="0">
                <a:solidFill>
                  <a:srgbClr val="0B05FF"/>
                </a:solidFill>
              </a:rPr>
              <a:t>Experiment: </a:t>
            </a:r>
          </a:p>
          <a:p>
            <a:pPr lvl="1"/>
            <a:r>
              <a:rPr lang="en-US" dirty="0" err="1" smtClean="0"/>
              <a:t>Kreise</a:t>
            </a:r>
            <a:r>
              <a:rPr lang="en-US" dirty="0" smtClean="0"/>
              <a:t> und </a:t>
            </a:r>
            <a:r>
              <a:rPr lang="en-US" dirty="0" err="1" smtClean="0"/>
              <a:t>Dreiecke</a:t>
            </a:r>
            <a:r>
              <a:rPr lang="en-US" dirty="0" smtClean="0"/>
              <a:t> je </a:t>
            </a:r>
            <a:r>
              <a:rPr lang="en-US" dirty="0" err="1" smtClean="0"/>
              <a:t>zur</a:t>
            </a:r>
            <a:r>
              <a:rPr lang="en-US" dirty="0" smtClean="0"/>
              <a:t> </a:t>
            </a:r>
            <a:r>
              <a:rPr lang="en-US" dirty="0" err="1" smtClean="0"/>
              <a:t>Hälfte</a:t>
            </a:r>
            <a:r>
              <a:rPr lang="en-US" dirty="0" smtClean="0"/>
              <a:t> </a:t>
            </a:r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Picken</a:t>
            </a:r>
            <a:r>
              <a:rPr lang="en-US" dirty="0" smtClean="0"/>
              <a:t> </a:t>
            </a:r>
            <a:r>
              <a:rPr lang="en-US" dirty="0" err="1" smtClean="0"/>
              <a:t>vorgegeben</a:t>
            </a:r>
            <a:r>
              <a:rPr lang="en-US" dirty="0" smtClean="0"/>
              <a:t> (</a:t>
            </a:r>
            <a:r>
              <a:rPr lang="en-US" dirty="0" err="1" smtClean="0"/>
              <a:t>sagen</a:t>
            </a:r>
            <a:r>
              <a:rPr lang="en-US" dirty="0" smtClean="0"/>
              <a:t> </a:t>
            </a:r>
            <a:r>
              <a:rPr lang="en-US" dirty="0" err="1" smtClean="0"/>
              <a:t>wir</a:t>
            </a:r>
            <a:r>
              <a:rPr lang="en-US" dirty="0" smtClean="0"/>
              <a:t> 20 </a:t>
            </a:r>
            <a:r>
              <a:rPr lang="en-US" dirty="0" err="1" smtClean="0"/>
              <a:t>Objekte</a:t>
            </a:r>
            <a:r>
              <a:rPr lang="en-US" dirty="0" smtClean="0"/>
              <a:t> </a:t>
            </a:r>
            <a:r>
              <a:rPr lang="en-US" dirty="0" err="1" smtClean="0"/>
              <a:t>insgesamt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Wenn</a:t>
            </a:r>
            <a:r>
              <a:rPr lang="en-US" dirty="0" smtClean="0"/>
              <a:t> </a:t>
            </a:r>
            <a:r>
              <a:rPr lang="en-US" dirty="0" err="1" smtClean="0"/>
              <a:t>Vermutung</a:t>
            </a:r>
            <a:r>
              <a:rPr lang="en-US" dirty="0" smtClean="0"/>
              <a:t> </a:t>
            </a:r>
            <a:r>
              <a:rPr lang="en-US" dirty="0" err="1" smtClean="0"/>
              <a:t>wahr</a:t>
            </a:r>
            <a:r>
              <a:rPr lang="en-US" dirty="0" smtClean="0"/>
              <a:t>, </a:t>
            </a:r>
            <a:r>
              <a:rPr lang="en-US" dirty="0" err="1" smtClean="0"/>
              <a:t>sollte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Kreis</a:t>
            </a:r>
            <a:r>
              <a:rPr lang="en-US" dirty="0" smtClean="0"/>
              <a:t> &gt;&gt; 0.5 </a:t>
            </a:r>
            <a:r>
              <a:rPr lang="en-US" dirty="0" err="1" smtClean="0"/>
              <a:t>gelten</a:t>
            </a:r>
            <a:endParaRPr lang="en-US" dirty="0" smtClean="0"/>
          </a:p>
          <a:p>
            <a:r>
              <a:rPr lang="en-US" dirty="0" err="1" smtClean="0">
                <a:solidFill>
                  <a:srgbClr val="0B05FF"/>
                </a:solidFill>
              </a:rPr>
              <a:t>Hypothese</a:t>
            </a:r>
            <a:r>
              <a:rPr lang="en-US" dirty="0" smtClean="0">
                <a:solidFill>
                  <a:srgbClr val="0B05FF"/>
                </a:solidFill>
              </a:rPr>
              <a:t> </a:t>
            </a:r>
            <a:r>
              <a:rPr lang="en-US" dirty="0">
                <a:solidFill>
                  <a:srgbClr val="0B05FF"/>
                </a:solidFill>
              </a:rPr>
              <a:t>H</a:t>
            </a:r>
            <a:r>
              <a:rPr lang="en-US" baseline="-25000" dirty="0">
                <a:solidFill>
                  <a:srgbClr val="0B05FF"/>
                </a:solidFill>
              </a:rPr>
              <a:t>0</a:t>
            </a:r>
            <a:r>
              <a:rPr lang="en-US" dirty="0">
                <a:solidFill>
                  <a:srgbClr val="0B05FF"/>
                </a:solidFill>
              </a:rPr>
              <a:t>: </a:t>
            </a:r>
            <a:endParaRPr lang="en-US" dirty="0" smtClean="0">
              <a:solidFill>
                <a:srgbClr val="0B05FF"/>
              </a:solidFill>
            </a:endParaRPr>
          </a:p>
          <a:p>
            <a:pPr lvl="1"/>
            <a:r>
              <a:rPr lang="en-US" dirty="0" err="1" smtClean="0"/>
              <a:t>Küken</a:t>
            </a:r>
            <a:r>
              <a:rPr lang="en-US" dirty="0" smtClean="0"/>
              <a:t> </a:t>
            </a:r>
            <a:r>
              <a:rPr lang="en-US" dirty="0" err="1" smtClean="0"/>
              <a:t>unterscheiden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zwischen</a:t>
            </a:r>
            <a:r>
              <a:rPr lang="en-US" dirty="0" smtClean="0"/>
              <a:t> </a:t>
            </a:r>
            <a:r>
              <a:rPr lang="en-US" dirty="0" err="1" smtClean="0"/>
              <a:t>Kreisen</a:t>
            </a:r>
            <a:r>
              <a:rPr lang="en-US" dirty="0" smtClean="0"/>
              <a:t> und </a:t>
            </a:r>
            <a:r>
              <a:rPr lang="en-US" dirty="0" err="1" smtClean="0"/>
              <a:t>Dreiecken</a:t>
            </a:r>
            <a:r>
              <a:rPr lang="en-US" dirty="0" smtClean="0"/>
              <a:t>,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Kreis</a:t>
            </a:r>
            <a:r>
              <a:rPr lang="en-US" dirty="0" smtClean="0"/>
              <a:t> = 0.5, </a:t>
            </a:r>
            <a:r>
              <a:rPr lang="en-US" dirty="0" err="1" smtClean="0"/>
              <a:t>Mittelwert</a:t>
            </a:r>
            <a:r>
              <a:rPr lang="en-US" dirty="0" smtClean="0"/>
              <a:t> des Experiments </a:t>
            </a:r>
            <a:r>
              <a:rPr lang="en-US" dirty="0" err="1" smtClean="0"/>
              <a:t>sollte</a:t>
            </a:r>
            <a:r>
              <a:rPr lang="en-US" dirty="0" smtClean="0"/>
              <a:t> 10 sein, </a:t>
            </a:r>
            <a:r>
              <a:rPr lang="en-US" dirty="0" err="1" smtClean="0"/>
              <a:t>Varianz</a:t>
            </a:r>
            <a:r>
              <a:rPr lang="en-US" dirty="0" smtClean="0"/>
              <a:t> </a:t>
            </a:r>
            <a:r>
              <a:rPr lang="en-US" dirty="0" err="1" smtClean="0"/>
              <a:t>sei</a:t>
            </a:r>
            <a:r>
              <a:rPr lang="en-US" dirty="0" smtClean="0"/>
              <a:t> 2</a:t>
            </a:r>
          </a:p>
          <a:p>
            <a:r>
              <a:rPr lang="en-US" dirty="0" err="1" smtClean="0">
                <a:solidFill>
                  <a:srgbClr val="0B05FF"/>
                </a:solidFill>
              </a:rPr>
              <a:t>Hypothese</a:t>
            </a:r>
            <a:r>
              <a:rPr lang="en-US" dirty="0" smtClean="0">
                <a:solidFill>
                  <a:srgbClr val="0B05FF"/>
                </a:solidFill>
              </a:rPr>
              <a:t> H</a:t>
            </a:r>
            <a:r>
              <a:rPr lang="en-US" baseline="-25000" dirty="0" smtClean="0">
                <a:solidFill>
                  <a:srgbClr val="0B05FF"/>
                </a:solidFill>
              </a:rPr>
              <a:t>1</a:t>
            </a:r>
            <a:r>
              <a:rPr lang="en-US" dirty="0" smtClean="0">
                <a:solidFill>
                  <a:srgbClr val="0B05FF"/>
                </a:solidFill>
              </a:rPr>
              <a:t>:</a:t>
            </a:r>
          </a:p>
          <a:p>
            <a:pPr lvl="1"/>
            <a:r>
              <a:rPr lang="en-US" dirty="0" err="1" smtClean="0"/>
              <a:t>Küken</a:t>
            </a:r>
            <a:r>
              <a:rPr lang="en-US" dirty="0" smtClean="0"/>
              <a:t> </a:t>
            </a:r>
            <a:r>
              <a:rPr lang="en-US" dirty="0" err="1" smtClean="0"/>
              <a:t>unterscheiden</a:t>
            </a:r>
            <a:r>
              <a:rPr lang="en-US" dirty="0" smtClean="0"/>
              <a:t> </a:t>
            </a:r>
            <a:r>
              <a:rPr lang="en-US" dirty="0" err="1" smtClean="0"/>
              <a:t>zwischen</a:t>
            </a:r>
            <a:r>
              <a:rPr lang="en-US" dirty="0" smtClean="0"/>
              <a:t> </a:t>
            </a:r>
            <a:r>
              <a:rPr lang="en-US" dirty="0" err="1" smtClean="0"/>
              <a:t>Kreis</a:t>
            </a:r>
            <a:r>
              <a:rPr lang="en-US" dirty="0" smtClean="0"/>
              <a:t> und </a:t>
            </a:r>
            <a:r>
              <a:rPr lang="en-US" dirty="0" err="1" smtClean="0"/>
              <a:t>Dreick</a:t>
            </a:r>
            <a:r>
              <a:rPr lang="en-US" dirty="0" smtClean="0"/>
              <a:t>,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picken</a:t>
            </a:r>
            <a:r>
              <a:rPr lang="en-US" dirty="0" smtClean="0"/>
              <a:t> </a:t>
            </a:r>
            <a:r>
              <a:rPr lang="en-US" dirty="0" err="1" smtClean="0"/>
              <a:t>häufiger</a:t>
            </a:r>
            <a:r>
              <a:rPr lang="en-US" dirty="0" smtClean="0"/>
              <a:t> in </a:t>
            </a:r>
            <a:r>
              <a:rPr lang="en-US" dirty="0" err="1" smtClean="0"/>
              <a:t>einen</a:t>
            </a:r>
            <a:r>
              <a:rPr lang="en-US" dirty="0" smtClean="0"/>
              <a:t> </a:t>
            </a:r>
            <a:r>
              <a:rPr lang="en-US" dirty="0" err="1" smtClean="0"/>
              <a:t>Kreis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895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</a:t>
            </a:r>
            <a:r>
              <a:rPr lang="en-US" dirty="0" err="1" smtClean="0"/>
              <a:t>unter</a:t>
            </a:r>
            <a:r>
              <a:rPr lang="en-US" dirty="0" smtClean="0"/>
              <a:t> </a:t>
            </a:r>
            <a:r>
              <a:rPr lang="en-US" dirty="0" err="1" smtClean="0"/>
              <a:t>Normalverteilungsannahme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96978"/>
            <a:ext cx="8507415" cy="4968875"/>
          </a:xfrm>
        </p:spPr>
        <p:txBody>
          <a:bodyPr/>
          <a:lstStyle/>
          <a:p>
            <a:r>
              <a:rPr lang="en-US" dirty="0" err="1" smtClean="0"/>
              <a:t>Wenn</a:t>
            </a:r>
            <a:r>
              <a:rPr lang="en-US" dirty="0" smtClean="0"/>
              <a:t> </a:t>
            </a:r>
            <a:r>
              <a:rPr lang="en-US" dirty="0" err="1" smtClean="0"/>
              <a:t>Vermutung</a:t>
            </a:r>
            <a:r>
              <a:rPr lang="en-US" dirty="0" smtClean="0"/>
              <a:t> </a:t>
            </a:r>
            <a:r>
              <a:rPr lang="en-US" dirty="0" err="1" smtClean="0"/>
              <a:t>falsch</a:t>
            </a:r>
            <a:r>
              <a:rPr lang="en-US" dirty="0" smtClean="0"/>
              <a:t>, (also H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 err="1" smtClean="0"/>
              <a:t>wahr</a:t>
            </a:r>
            <a:r>
              <a:rPr lang="en-US" dirty="0" smtClean="0"/>
              <a:t>), </a:t>
            </a:r>
            <a:br>
              <a:rPr lang="en-US" dirty="0" smtClean="0"/>
            </a:br>
            <a:r>
              <a:rPr lang="en-US" dirty="0" err="1" smtClean="0"/>
              <a:t>dann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Kreis</a:t>
            </a:r>
            <a:r>
              <a:rPr lang="en-US" dirty="0" smtClean="0"/>
              <a:t>=0.5, </a:t>
            </a:r>
            <a:r>
              <a:rPr lang="en-US" dirty="0" err="1" smtClean="0"/>
              <a:t>Mittelwert</a:t>
            </a:r>
            <a:r>
              <a:rPr lang="en-US" dirty="0" smtClean="0"/>
              <a:t> von 𝜇=10, 𝜎</a:t>
            </a:r>
            <a:r>
              <a:rPr lang="en-US" baseline="30000" dirty="0" smtClean="0"/>
              <a:t>2</a:t>
            </a:r>
            <a:r>
              <a:rPr lang="en-US" dirty="0" smtClean="0"/>
              <a:t>=2 (</a:t>
            </a:r>
            <a:r>
              <a:rPr lang="en-US" dirty="0" err="1" smtClean="0"/>
              <a:t>empirisch</a:t>
            </a:r>
            <a:r>
              <a:rPr lang="en-US" dirty="0" smtClean="0"/>
              <a:t>)</a:t>
            </a:r>
          </a:p>
          <a:p>
            <a:endParaRPr lang="en-US" dirty="0" smtClean="0">
              <a:solidFill>
                <a:srgbClr val="0B05FF"/>
              </a:solidFill>
            </a:endParaRPr>
          </a:p>
          <a:p>
            <a:endParaRPr lang="en-US" dirty="0">
              <a:solidFill>
                <a:srgbClr val="0B05FF"/>
              </a:solidFill>
            </a:endParaRPr>
          </a:p>
          <a:p>
            <a:endParaRPr lang="en-US" dirty="0" smtClean="0">
              <a:solidFill>
                <a:srgbClr val="0B05FF"/>
              </a:solidFill>
            </a:endParaRPr>
          </a:p>
          <a:p>
            <a:endParaRPr lang="en-US" dirty="0">
              <a:solidFill>
                <a:srgbClr val="0B05FF"/>
              </a:solidFill>
            </a:endParaRPr>
          </a:p>
          <a:p>
            <a:r>
              <a:rPr lang="en-US" dirty="0" err="1" smtClean="0">
                <a:solidFill>
                  <a:srgbClr val="0B05FF"/>
                </a:solidFill>
              </a:rPr>
              <a:t>Ausgang</a:t>
            </a:r>
            <a:r>
              <a:rPr lang="en-US" dirty="0" smtClean="0">
                <a:solidFill>
                  <a:srgbClr val="0B05FF"/>
                </a:solidFill>
              </a:rPr>
              <a:t> </a:t>
            </a:r>
            <a:r>
              <a:rPr lang="en-US" dirty="0">
                <a:solidFill>
                  <a:srgbClr val="0B05FF"/>
                </a:solidFill>
              </a:rPr>
              <a:t>des Experiments: </a:t>
            </a:r>
          </a:p>
          <a:p>
            <a:pPr lvl="1"/>
            <a:r>
              <a:rPr lang="en-US" dirty="0" err="1"/>
              <a:t>Ausgang</a:t>
            </a:r>
            <a:r>
              <a:rPr lang="en-US" dirty="0"/>
              <a:t>: </a:t>
            </a:r>
            <a:r>
              <a:rPr lang="en-US" dirty="0" err="1"/>
              <a:t>Küken</a:t>
            </a:r>
            <a:r>
              <a:rPr lang="en-US" dirty="0"/>
              <a:t> </a:t>
            </a:r>
            <a:r>
              <a:rPr lang="en-US" dirty="0" err="1"/>
              <a:t>pickt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Mittel</a:t>
            </a:r>
            <a:r>
              <a:rPr lang="en-US" dirty="0"/>
              <a:t> 16 mal auf </a:t>
            </a:r>
            <a:r>
              <a:rPr lang="en-US" dirty="0" err="1" smtClean="0"/>
              <a:t>Kreis</a:t>
            </a:r>
            <a:endParaRPr lang="en-US" dirty="0" smtClean="0"/>
          </a:p>
          <a:p>
            <a:r>
              <a:rPr lang="en-US" dirty="0" err="1" smtClean="0">
                <a:solidFill>
                  <a:srgbClr val="0B05FF"/>
                </a:solidFill>
              </a:rPr>
              <a:t>Annahme</a:t>
            </a:r>
            <a:r>
              <a:rPr lang="en-US" dirty="0" smtClean="0">
                <a:solidFill>
                  <a:srgbClr val="0B05FF"/>
                </a:solidFill>
              </a:rPr>
              <a:t>: </a:t>
            </a:r>
            <a:r>
              <a:rPr lang="en-US" dirty="0" err="1" smtClean="0"/>
              <a:t>Wir</a:t>
            </a:r>
            <a:r>
              <a:rPr lang="en-US" dirty="0" smtClean="0"/>
              <a:t> </a:t>
            </a:r>
            <a:r>
              <a:rPr lang="en-US" dirty="0" err="1" smtClean="0"/>
              <a:t>wollen</a:t>
            </a:r>
            <a:r>
              <a:rPr lang="en-US" dirty="0" smtClean="0"/>
              <a:t> die </a:t>
            </a:r>
            <a:r>
              <a:rPr lang="en-US" dirty="0" err="1" smtClean="0"/>
              <a:t>Wahrscheinlichkeit</a:t>
            </a:r>
            <a:r>
              <a:rPr lang="en-US" dirty="0" smtClean="0"/>
              <a:t> </a:t>
            </a:r>
            <a:r>
              <a:rPr lang="en-US" dirty="0" err="1"/>
              <a:t>minimieren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H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 err="1" smtClean="0"/>
              <a:t>abzulehnen</a:t>
            </a:r>
            <a:r>
              <a:rPr lang="en-US" dirty="0" smtClean="0"/>
              <a:t>, </a:t>
            </a:r>
            <a:r>
              <a:rPr lang="en-US" dirty="0" err="1" smtClean="0"/>
              <a:t>obwohl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wahr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4594"/>
            <a:ext cx="9144000" cy="1758462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6119105" y="2390618"/>
            <a:ext cx="216024" cy="72008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5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3601" y="3164433"/>
            <a:ext cx="9144000" cy="1920751"/>
            <a:chOff x="-13601" y="2204864"/>
            <a:chExt cx="9144000" cy="19207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601" y="2204864"/>
              <a:ext cx="9144000" cy="192075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067511" y="3712008"/>
              <a:ext cx="3417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/>
                <a:t>𝛳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Ablehnungsbereich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Ziel</a:t>
            </a:r>
            <a:r>
              <a:rPr lang="en-US" sz="2400" dirty="0" smtClean="0"/>
              <a:t>: </a:t>
            </a:r>
            <a:r>
              <a:rPr lang="en-US" sz="2400" dirty="0" err="1" smtClean="0"/>
              <a:t>Wahrscheinlichkeit</a:t>
            </a:r>
            <a:r>
              <a:rPr lang="en-US" sz="2400" dirty="0" smtClean="0"/>
              <a:t> </a:t>
            </a:r>
            <a:r>
              <a:rPr lang="en-US" sz="2400" dirty="0" err="1" smtClean="0"/>
              <a:t>für</a:t>
            </a:r>
            <a:r>
              <a:rPr lang="en-US" sz="2400" dirty="0" smtClean="0"/>
              <a:t> </a:t>
            </a:r>
            <a:r>
              <a:rPr lang="en-US" sz="2400" dirty="0" err="1" smtClean="0"/>
              <a:t>Fehler</a:t>
            </a:r>
            <a:r>
              <a:rPr lang="en-US" sz="2400" dirty="0" smtClean="0"/>
              <a:t> (</a:t>
            </a:r>
            <a:r>
              <a:rPr lang="en-US" sz="2400" dirty="0" err="1" smtClean="0"/>
              <a:t>Ablehnung</a:t>
            </a:r>
            <a:r>
              <a:rPr lang="en-US" sz="2400" dirty="0" smtClean="0"/>
              <a:t> von H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 </a:t>
            </a:r>
            <a:r>
              <a:rPr lang="en-US" sz="2400" dirty="0" err="1" smtClean="0"/>
              <a:t>obwohl</a:t>
            </a:r>
            <a:r>
              <a:rPr lang="en-US" sz="2400" dirty="0" smtClean="0"/>
              <a:t> </a:t>
            </a:r>
            <a:r>
              <a:rPr lang="en-US" sz="2400" dirty="0" err="1" smtClean="0"/>
              <a:t>wahr</a:t>
            </a:r>
            <a:r>
              <a:rPr lang="en-US" sz="2400" dirty="0" smtClean="0"/>
              <a:t>) </a:t>
            </a:r>
            <a:r>
              <a:rPr lang="en-US" sz="2400" dirty="0" err="1" smtClean="0"/>
              <a:t>klein</a:t>
            </a:r>
            <a:r>
              <a:rPr lang="en-US" sz="2400" dirty="0" smtClean="0"/>
              <a:t> </a:t>
            </a:r>
            <a:r>
              <a:rPr lang="en-US" sz="2400" dirty="0" err="1" smtClean="0"/>
              <a:t>halten</a:t>
            </a:r>
            <a:endParaRPr lang="en-US" sz="2400" dirty="0" smtClean="0"/>
          </a:p>
          <a:p>
            <a:r>
              <a:rPr lang="en-US" sz="2400" dirty="0" err="1" smtClean="0"/>
              <a:t>Setze</a:t>
            </a:r>
            <a:r>
              <a:rPr lang="en-US" sz="2400" dirty="0" smtClean="0"/>
              <a:t> </a:t>
            </a:r>
            <a:r>
              <a:rPr lang="en-US" sz="2400" dirty="0" err="1" smtClean="0"/>
              <a:t>Irrtumswahrscheinlichkeit</a:t>
            </a:r>
            <a:r>
              <a:rPr lang="en-US" sz="2400" dirty="0" smtClean="0"/>
              <a:t> 𝛼 auf 0.05</a:t>
            </a:r>
          </a:p>
          <a:p>
            <a:r>
              <a:rPr lang="en-US" sz="2400" dirty="0" err="1" smtClean="0"/>
              <a:t>Bestimme</a:t>
            </a:r>
            <a:r>
              <a:rPr lang="en-US" sz="2400" dirty="0" smtClean="0"/>
              <a:t> 𝛳 , so </a:t>
            </a:r>
            <a:r>
              <a:rPr lang="en-US" sz="2400" dirty="0" err="1" smtClean="0"/>
              <a:t>dass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/>
              <a:t>Fällt</a:t>
            </a:r>
            <a:r>
              <a:rPr lang="en-US" sz="2400" dirty="0" smtClean="0"/>
              <a:t> Test in </a:t>
            </a:r>
            <a:r>
              <a:rPr lang="en-US" sz="2400" dirty="0" err="1" smtClean="0"/>
              <a:t>Ablehnungsbereich</a:t>
            </a:r>
            <a:r>
              <a:rPr lang="en-US" sz="2400" dirty="0" smtClean="0"/>
              <a:t>, </a:t>
            </a:r>
            <a:r>
              <a:rPr lang="en-US" sz="2400" dirty="0" err="1" smtClean="0"/>
              <a:t>liegt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0B05FF"/>
                </a:solidFill>
              </a:rPr>
              <a:t>signifikante</a:t>
            </a:r>
            <a:r>
              <a:rPr lang="en-US" sz="2400" dirty="0" smtClean="0">
                <a:solidFill>
                  <a:srgbClr val="0B05FF"/>
                </a:solidFill>
              </a:rPr>
              <a:t> </a:t>
            </a:r>
            <a:r>
              <a:rPr lang="en-US" sz="2400" dirty="0" err="1" smtClean="0">
                <a:solidFill>
                  <a:srgbClr val="0B05FF"/>
                </a:solidFill>
              </a:rPr>
              <a:t>Abweichung</a:t>
            </a:r>
            <a:r>
              <a:rPr lang="en-US" sz="2400" dirty="0" smtClean="0">
                <a:solidFill>
                  <a:srgbClr val="0B05FF"/>
                </a:solidFill>
              </a:rPr>
              <a:t> </a:t>
            </a:r>
            <a:r>
              <a:rPr lang="en-US" sz="2400" dirty="0" err="1" smtClean="0"/>
              <a:t>vor</a:t>
            </a:r>
            <a:endParaRPr lang="en-US" sz="2400" dirty="0" smtClean="0"/>
          </a:p>
          <a:p>
            <a:r>
              <a:rPr lang="en-US" sz="2400" dirty="0" err="1" smtClean="0"/>
              <a:t>Wir</a:t>
            </a:r>
            <a:r>
              <a:rPr lang="en-US" sz="2400" dirty="0" smtClean="0"/>
              <a:t> </a:t>
            </a:r>
            <a:r>
              <a:rPr lang="en-US" sz="2400" dirty="0" err="1" smtClean="0"/>
              <a:t>sprechen</a:t>
            </a:r>
            <a:r>
              <a:rPr lang="en-US" sz="2400" dirty="0" smtClean="0"/>
              <a:t> von </a:t>
            </a:r>
            <a:r>
              <a:rPr lang="en-US" sz="2400" dirty="0" err="1" smtClean="0"/>
              <a:t>einem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B05FF"/>
                </a:solidFill>
              </a:rPr>
              <a:t>Test </a:t>
            </a:r>
            <a:r>
              <a:rPr lang="en-US" sz="2400" dirty="0" err="1" smtClean="0">
                <a:solidFill>
                  <a:srgbClr val="0B05FF"/>
                </a:solidFill>
              </a:rPr>
              <a:t>mit</a:t>
            </a:r>
            <a:r>
              <a:rPr lang="en-US" sz="2400" dirty="0" smtClean="0">
                <a:solidFill>
                  <a:srgbClr val="0B05FF"/>
                </a:solidFill>
              </a:rPr>
              <a:t> </a:t>
            </a:r>
            <a:r>
              <a:rPr lang="en-US" sz="2400" dirty="0" err="1" smtClean="0">
                <a:solidFill>
                  <a:srgbClr val="0B05FF"/>
                </a:solidFill>
              </a:rPr>
              <a:t>Signifikanzniveau</a:t>
            </a:r>
            <a:r>
              <a:rPr lang="en-US" sz="2400" dirty="0" smtClean="0">
                <a:solidFill>
                  <a:srgbClr val="0B05FF"/>
                </a:solidFill>
              </a:rPr>
              <a:t> 𝛼</a:t>
            </a: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3989700" y="2713714"/>
            <a:ext cx="20778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sz="3200" dirty="0"/>
              <a:t> ∫ </a:t>
            </a:r>
            <a:r>
              <a:rPr lang="en-US" altLang="de-DE" dirty="0"/>
              <a:t>𝜑</a:t>
            </a:r>
            <a:r>
              <a:rPr lang="en-US" altLang="de-DE" baseline="-25000" dirty="0"/>
              <a:t>𝜇𝜎</a:t>
            </a:r>
            <a:r>
              <a:rPr lang="en-US" altLang="de-DE" baseline="4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de-DE" i="1" dirty="0">
                <a:latin typeface="Times New Roman" charset="0"/>
                <a:ea typeface="Times New Roman" charset="0"/>
                <a:cs typeface="Times New Roman" charset="0"/>
              </a:rPr>
              <a:t>(x) dx</a:t>
            </a:r>
            <a:r>
              <a:rPr lang="en-US" altLang="de-DE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de-DE" dirty="0"/>
              <a:t>= </a:t>
            </a:r>
            <a:r>
              <a:rPr lang="en-US" altLang="de-DE" dirty="0" smtClean="0"/>
              <a:t>0.95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39241" y="320368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0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69567" y="2497688"/>
            <a:ext cx="341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𝛳</a:t>
            </a:r>
          </a:p>
        </p:txBody>
      </p:sp>
    </p:spTree>
    <p:extLst>
      <p:ext uri="{BB962C8B-B14F-4D97-AF65-F5344CB8AC3E}">
        <p14:creationId xmlns:p14="http://schemas.microsoft.com/office/powerpoint/2010/main" val="199829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Auswertung</a:t>
            </a:r>
            <a:r>
              <a:rPr lang="en-US" dirty="0" smtClean="0"/>
              <a:t> des Experiments: </a:t>
            </a:r>
            <a:r>
              <a:rPr lang="en-US" dirty="0" err="1" smtClean="0"/>
              <a:t>Fehleranalyse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Das Experiment </a:t>
            </a:r>
            <a:r>
              <a:rPr lang="en-US" dirty="0" err="1"/>
              <a:t>fällt</a:t>
            </a:r>
            <a:r>
              <a:rPr lang="en-US" dirty="0"/>
              <a:t> in den </a:t>
            </a:r>
            <a:r>
              <a:rPr lang="en-US" dirty="0" err="1"/>
              <a:t>Ablehnungsbereich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H</a:t>
            </a:r>
            <a:r>
              <a:rPr lang="en-US" baseline="-25000" dirty="0"/>
              <a:t>0</a:t>
            </a:r>
          </a:p>
          <a:p>
            <a:r>
              <a:rPr lang="en-US" dirty="0"/>
              <a:t>Also: </a:t>
            </a:r>
            <a:r>
              <a:rPr lang="en-US" dirty="0" err="1">
                <a:solidFill>
                  <a:srgbClr val="0B05FF"/>
                </a:solidFill>
              </a:rPr>
              <a:t>Annahme</a:t>
            </a:r>
            <a:r>
              <a:rPr lang="en-US" dirty="0">
                <a:solidFill>
                  <a:srgbClr val="0B05FF"/>
                </a:solidFill>
              </a:rPr>
              <a:t> der </a:t>
            </a:r>
            <a:r>
              <a:rPr lang="en-US" dirty="0" err="1">
                <a:solidFill>
                  <a:srgbClr val="0B05FF"/>
                </a:solidFill>
              </a:rPr>
              <a:t>Vermutung</a:t>
            </a:r>
            <a:r>
              <a:rPr lang="en-US" dirty="0">
                <a:solidFill>
                  <a:srgbClr val="0B05FF"/>
                </a:solidFill>
              </a:rPr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wahr</a:t>
            </a:r>
            <a:endParaRPr lang="en-US" dirty="0"/>
          </a:p>
          <a:p>
            <a:r>
              <a:rPr lang="en-US" dirty="0" err="1" smtClean="0"/>
              <a:t>Anzahl</a:t>
            </a:r>
            <a:r>
              <a:rPr lang="en-US" dirty="0" smtClean="0"/>
              <a:t> der </a:t>
            </a:r>
            <a:r>
              <a:rPr lang="en-US" dirty="0" err="1" smtClean="0"/>
              <a:t>Ausgänge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Kreis</a:t>
            </a:r>
            <a:r>
              <a:rPr lang="en-US" dirty="0" smtClean="0"/>
              <a:t> </a:t>
            </a:r>
            <a:r>
              <a:rPr lang="en-US" dirty="0" err="1" smtClean="0"/>
              <a:t>sogar</a:t>
            </a:r>
            <a:r>
              <a:rPr lang="en-US" dirty="0" smtClean="0"/>
              <a:t> 16</a:t>
            </a:r>
          </a:p>
          <a:p>
            <a:r>
              <a:rPr lang="en-US" dirty="0" err="1" smtClean="0"/>
              <a:t>Bestimme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Irrtumswahrscheinlichkeit</a:t>
            </a:r>
            <a:r>
              <a:rPr lang="en-US" dirty="0" smtClean="0"/>
              <a:t> </a:t>
            </a:r>
            <a:r>
              <a:rPr lang="en-US" dirty="0" err="1" smtClean="0"/>
              <a:t>sogar</a:t>
            </a:r>
            <a:r>
              <a:rPr lang="en-US" dirty="0" smtClean="0"/>
              <a:t> </a:t>
            </a:r>
            <a:r>
              <a:rPr lang="en-US" dirty="0" err="1" smtClean="0"/>
              <a:t>nur</a:t>
            </a:r>
            <a:r>
              <a:rPr lang="en-US" dirty="0" smtClean="0"/>
              <a:t> 0.021</a:t>
            </a:r>
          </a:p>
          <a:p>
            <a:r>
              <a:rPr lang="en-US" dirty="0" err="1" smtClean="0"/>
              <a:t>Wir</a:t>
            </a:r>
            <a:r>
              <a:rPr lang="en-US" dirty="0" smtClean="0"/>
              <a:t> </a:t>
            </a:r>
            <a:r>
              <a:rPr lang="en-US" dirty="0" err="1" smtClean="0"/>
              <a:t>sagen</a:t>
            </a:r>
            <a:r>
              <a:rPr lang="en-US" dirty="0" smtClean="0"/>
              <a:t> 𝛼 = 0.021 (</a:t>
            </a:r>
            <a:r>
              <a:rPr lang="en-US" dirty="0" err="1" smtClean="0"/>
              <a:t>oder</a:t>
            </a:r>
            <a:r>
              <a:rPr lang="en-US" dirty="0" smtClean="0"/>
              <a:t> 2.1%) </a:t>
            </a:r>
            <a:br>
              <a:rPr lang="en-US" dirty="0" smtClean="0"/>
            </a:br>
            <a:r>
              <a:rPr lang="en-US" dirty="0" smtClean="0"/>
              <a:t>und </a:t>
            </a:r>
            <a:r>
              <a:rPr lang="en-US" dirty="0" err="1" smtClean="0"/>
              <a:t>nennen</a:t>
            </a:r>
            <a:r>
              <a:rPr lang="en-US" dirty="0" smtClean="0"/>
              <a:t> das </a:t>
            </a:r>
            <a:r>
              <a:rPr lang="en-US" dirty="0" err="1" smtClean="0">
                <a:solidFill>
                  <a:srgbClr val="0B05FF"/>
                </a:solidFill>
              </a:rPr>
              <a:t>Fehler</a:t>
            </a:r>
            <a:r>
              <a:rPr lang="en-US" dirty="0" smtClean="0">
                <a:solidFill>
                  <a:srgbClr val="0B05FF"/>
                </a:solidFill>
              </a:rPr>
              <a:t> 1. Art</a:t>
            </a:r>
            <a:endParaRPr lang="en-US" dirty="0">
              <a:solidFill>
                <a:srgbClr val="0B05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2627786" y="3044532"/>
            <a:ext cx="21964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sz="3200" dirty="0"/>
              <a:t> ∫ </a:t>
            </a:r>
            <a:r>
              <a:rPr lang="en-US" altLang="de-DE" dirty="0"/>
              <a:t>𝜑</a:t>
            </a:r>
            <a:r>
              <a:rPr lang="en-US" altLang="de-DE" baseline="-25000" dirty="0"/>
              <a:t>𝜇𝜎</a:t>
            </a:r>
            <a:r>
              <a:rPr lang="en-US" altLang="de-DE" baseline="4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de-DE" i="1" dirty="0">
                <a:latin typeface="Times New Roman" charset="0"/>
                <a:ea typeface="Times New Roman" charset="0"/>
                <a:cs typeface="Times New Roman" charset="0"/>
              </a:rPr>
              <a:t>(x) dx</a:t>
            </a:r>
            <a:r>
              <a:rPr lang="en-US" altLang="de-DE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de-DE" dirty="0"/>
              <a:t>= </a:t>
            </a:r>
            <a:r>
              <a:rPr lang="en-US" altLang="de-DE" dirty="0" smtClean="0"/>
              <a:t>0.979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77327" y="353450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0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07653" y="2828506"/>
            <a:ext cx="421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62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9144000" cy="24747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3284984"/>
            <a:ext cx="18437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𝜱𝜇𝜎</a:t>
            </a:r>
            <a:r>
              <a:rPr lang="en-US" baseline="30000" dirty="0" smtClean="0"/>
              <a:t>2</a:t>
            </a:r>
            <a:r>
              <a:rPr lang="en-US" dirty="0" smtClean="0"/>
              <a:t>(14) = 0,196</a:t>
            </a:r>
            <a:endParaRPr lang="en-US" baseline="30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Weitere</a:t>
            </a:r>
            <a:r>
              <a:rPr lang="en-US" dirty="0" smtClean="0"/>
              <a:t> </a:t>
            </a:r>
            <a:r>
              <a:rPr lang="en-US" dirty="0" err="1" smtClean="0"/>
              <a:t>Fragestellung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 smtClean="0"/>
              <a:t>Nehmen</a:t>
            </a:r>
            <a:r>
              <a:rPr lang="en-US" sz="2000" dirty="0" smtClean="0"/>
              <a:t> </a:t>
            </a:r>
            <a:r>
              <a:rPr lang="en-US" sz="2000" dirty="0" err="1" smtClean="0"/>
              <a:t>wir</a:t>
            </a:r>
            <a:r>
              <a:rPr lang="en-US" sz="2000" dirty="0" smtClean="0"/>
              <a:t> an, </a:t>
            </a:r>
            <a:r>
              <a:rPr lang="en-US" sz="2000" dirty="0" err="1" smtClean="0"/>
              <a:t>wir</a:t>
            </a:r>
            <a:r>
              <a:rPr lang="en-US" sz="2000" dirty="0" smtClean="0"/>
              <a:t> </a:t>
            </a:r>
            <a:r>
              <a:rPr lang="en-US" sz="2000" dirty="0" err="1" smtClean="0"/>
              <a:t>kennen</a:t>
            </a:r>
            <a:r>
              <a:rPr lang="en-US" sz="2000" dirty="0" smtClean="0"/>
              <a:t> die </a:t>
            </a:r>
            <a:r>
              <a:rPr lang="en-US" sz="2000" dirty="0" err="1" smtClean="0"/>
              <a:t>Verteilung</a:t>
            </a:r>
            <a:r>
              <a:rPr lang="en-US" sz="2000" dirty="0"/>
              <a:t> N(𝜇𝜎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 </a:t>
            </a:r>
            <a:r>
              <a:rPr lang="en-US" sz="2000" dirty="0" err="1" smtClean="0"/>
              <a:t>für</a:t>
            </a:r>
            <a:r>
              <a:rPr lang="en-US" sz="2000" dirty="0" smtClean="0"/>
              <a:t> den Falls, </a:t>
            </a:r>
            <a:r>
              <a:rPr lang="en-US" sz="2000" dirty="0" err="1" smtClean="0"/>
              <a:t>dass</a:t>
            </a:r>
            <a:r>
              <a:rPr lang="en-US" sz="2000" dirty="0" smtClean="0"/>
              <a:t> </a:t>
            </a:r>
            <a:r>
              <a:rPr lang="en-US" sz="2000" dirty="0" err="1" smtClean="0"/>
              <a:t>Küken</a:t>
            </a:r>
            <a:r>
              <a:rPr lang="en-US" sz="2000" dirty="0" smtClean="0"/>
              <a:t> </a:t>
            </a:r>
            <a:r>
              <a:rPr lang="en-US" sz="2000" dirty="0" err="1" smtClean="0"/>
              <a:t>eine</a:t>
            </a:r>
            <a:r>
              <a:rPr lang="en-US" sz="2000" dirty="0" smtClean="0"/>
              <a:t> </a:t>
            </a:r>
            <a:r>
              <a:rPr lang="en-US" sz="2000" dirty="0" err="1" smtClean="0"/>
              <a:t>angeborende</a:t>
            </a:r>
            <a:r>
              <a:rPr lang="en-US" sz="2000" dirty="0" smtClean="0"/>
              <a:t> </a:t>
            </a:r>
            <a:r>
              <a:rPr lang="en-US" sz="2000" dirty="0" err="1" smtClean="0"/>
              <a:t>Körnererkennungsbegabung</a:t>
            </a:r>
            <a:r>
              <a:rPr lang="en-US" sz="2000" dirty="0" smtClean="0"/>
              <a:t> </a:t>
            </a:r>
            <a:r>
              <a:rPr lang="en-US" sz="2000" dirty="0" err="1" smtClean="0"/>
              <a:t>haben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dirty="0" err="1" smtClean="0"/>
              <a:t>Mit</a:t>
            </a:r>
            <a:r>
              <a:rPr lang="en-US" sz="2000" dirty="0" smtClean="0"/>
              <a:t> </a:t>
            </a:r>
            <a:r>
              <a:rPr lang="en-US" sz="2000" dirty="0" err="1" smtClean="0"/>
              <a:t>welcher</a:t>
            </a:r>
            <a:r>
              <a:rPr lang="en-US" sz="2000" dirty="0" smtClean="0"/>
              <a:t> </a:t>
            </a:r>
            <a:r>
              <a:rPr lang="en-US" sz="2000" dirty="0" err="1" smtClean="0"/>
              <a:t>Wahrscheinlichkeit</a:t>
            </a:r>
            <a:r>
              <a:rPr lang="en-US" sz="2000" dirty="0" smtClean="0"/>
              <a:t> </a:t>
            </a:r>
            <a:r>
              <a:rPr lang="en-US" sz="2000" dirty="0" err="1" smtClean="0"/>
              <a:t>würde</a:t>
            </a:r>
            <a:r>
              <a:rPr lang="en-US" sz="2000" dirty="0" smtClean="0"/>
              <a:t> die </a:t>
            </a:r>
            <a:r>
              <a:rPr lang="en-US" sz="2000" dirty="0" err="1" smtClean="0"/>
              <a:t>Begabung</a:t>
            </a:r>
            <a:r>
              <a:rPr lang="en-US" sz="2000" dirty="0" smtClean="0"/>
              <a:t> der </a:t>
            </a:r>
            <a:r>
              <a:rPr lang="en-US" sz="2000" dirty="0" err="1" smtClean="0"/>
              <a:t>Küken</a:t>
            </a:r>
            <a:r>
              <a:rPr lang="en-US" sz="2000" dirty="0" smtClean="0"/>
              <a:t> </a:t>
            </a:r>
            <a:r>
              <a:rPr lang="en-US" sz="2000" dirty="0" err="1" smtClean="0"/>
              <a:t>nicht</a:t>
            </a:r>
            <a:r>
              <a:rPr lang="en-US" sz="2000" dirty="0" smtClean="0"/>
              <a:t> </a:t>
            </a:r>
            <a:r>
              <a:rPr lang="en-US" sz="2000" dirty="0" err="1" smtClean="0"/>
              <a:t>erkannt</a:t>
            </a:r>
            <a:r>
              <a:rPr lang="en-US" sz="2000" dirty="0" smtClean="0"/>
              <a:t>? </a:t>
            </a:r>
          </a:p>
          <a:p>
            <a:r>
              <a:rPr lang="en-US" sz="2000" dirty="0" err="1" smtClean="0"/>
              <a:t>Würden</a:t>
            </a:r>
            <a:r>
              <a:rPr lang="en-US" sz="2000" dirty="0" smtClean="0"/>
              <a:t> </a:t>
            </a:r>
            <a:r>
              <a:rPr lang="en-US" sz="2000" dirty="0" err="1" smtClean="0"/>
              <a:t>Küken</a:t>
            </a:r>
            <a:r>
              <a:rPr lang="en-US" sz="2000" dirty="0" smtClean="0"/>
              <a:t> </a:t>
            </a:r>
            <a:r>
              <a:rPr lang="en-US" sz="2000" dirty="0" err="1" smtClean="0"/>
              <a:t>Kreise</a:t>
            </a:r>
            <a:r>
              <a:rPr lang="en-US" sz="2000" dirty="0" smtClean="0"/>
              <a:t> </a:t>
            </a:r>
            <a:r>
              <a:rPr lang="en-US" sz="2000" dirty="0" err="1" smtClean="0"/>
              <a:t>mit</a:t>
            </a:r>
            <a:r>
              <a:rPr lang="en-US" sz="2000" dirty="0" smtClean="0"/>
              <a:t> </a:t>
            </a:r>
            <a:r>
              <a:rPr lang="en-US" sz="2000" dirty="0" err="1" smtClean="0"/>
              <a:t>Wahrscheinlichkeit</a:t>
            </a:r>
            <a:r>
              <a:rPr lang="en-US" sz="2000" dirty="0" smtClean="0"/>
              <a:t> p=0.8 </a:t>
            </a:r>
            <a:r>
              <a:rPr lang="en-US" sz="2000" dirty="0" err="1" smtClean="0"/>
              <a:t>bevorzugen</a:t>
            </a:r>
            <a:r>
              <a:rPr lang="en-US" sz="2000" dirty="0" smtClean="0"/>
              <a:t>, </a:t>
            </a:r>
            <a:br>
              <a:rPr lang="en-US" sz="2000" dirty="0" smtClean="0"/>
            </a:br>
            <a:r>
              <a:rPr lang="en-US" sz="2000" dirty="0" err="1" smtClean="0"/>
              <a:t>ergäbe</a:t>
            </a:r>
            <a:r>
              <a:rPr lang="en-US" sz="2000" dirty="0" smtClean="0"/>
              <a:t> </a:t>
            </a:r>
            <a:r>
              <a:rPr lang="en-US" sz="2000" dirty="0" err="1" smtClean="0"/>
              <a:t>sich</a:t>
            </a:r>
            <a:r>
              <a:rPr lang="en-US" sz="2000" dirty="0" smtClean="0"/>
              <a:t>: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Je </a:t>
            </a:r>
            <a:r>
              <a:rPr lang="en-US" sz="2000" dirty="0" err="1" smtClean="0"/>
              <a:t>mehr</a:t>
            </a:r>
            <a:r>
              <a:rPr lang="en-US" sz="2000" dirty="0" smtClean="0"/>
              <a:t> </a:t>
            </a:r>
            <a:r>
              <a:rPr lang="en-US" sz="2000" dirty="0" err="1" smtClean="0"/>
              <a:t>sich</a:t>
            </a:r>
            <a:r>
              <a:rPr lang="en-US" sz="2000" dirty="0" smtClean="0"/>
              <a:t> p </a:t>
            </a:r>
            <a:r>
              <a:rPr lang="en-US" sz="2000" dirty="0" err="1" smtClean="0"/>
              <a:t>dem</a:t>
            </a:r>
            <a:r>
              <a:rPr lang="en-US" sz="2000" dirty="0" smtClean="0"/>
              <a:t> Wert 0.5 </a:t>
            </a:r>
            <a:r>
              <a:rPr lang="en-US" sz="2000" dirty="0" err="1" smtClean="0"/>
              <a:t>nähert</a:t>
            </a:r>
            <a:r>
              <a:rPr lang="en-US" sz="2000" dirty="0" smtClean="0"/>
              <a:t>, </a:t>
            </a:r>
            <a:r>
              <a:rPr lang="en-US" sz="2000" dirty="0" err="1" smtClean="0"/>
              <a:t>umso</a:t>
            </a:r>
            <a:r>
              <a:rPr lang="en-US" sz="2000" dirty="0" smtClean="0"/>
              <a:t> </a:t>
            </a:r>
            <a:r>
              <a:rPr lang="en-US" sz="2000" dirty="0" err="1" smtClean="0"/>
              <a:t>größer</a:t>
            </a:r>
            <a:r>
              <a:rPr lang="en-US" sz="2000" dirty="0" smtClean="0"/>
              <a:t> </a:t>
            </a:r>
            <a:r>
              <a:rPr lang="en-US" sz="2000" dirty="0" err="1" smtClean="0"/>
              <a:t>wird</a:t>
            </a:r>
            <a:r>
              <a:rPr lang="en-US" sz="2000" dirty="0" smtClean="0"/>
              <a:t> der </a:t>
            </a:r>
            <a:r>
              <a:rPr lang="en-US" sz="2000" dirty="0" err="1" smtClean="0">
                <a:solidFill>
                  <a:srgbClr val="0B05FF"/>
                </a:solidFill>
              </a:rPr>
              <a:t>Fehler</a:t>
            </a:r>
            <a:r>
              <a:rPr lang="en-US" sz="2000" dirty="0" smtClean="0">
                <a:solidFill>
                  <a:srgbClr val="0B05FF"/>
                </a:solidFill>
              </a:rPr>
              <a:t> 2. 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4427984" y="5189946"/>
            <a:ext cx="360040" cy="25527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1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Ablehnungsbereichs</a:t>
            </a:r>
            <a:r>
              <a:rPr lang="en-US" dirty="0"/>
              <a:t> </a:t>
            </a:r>
            <a:r>
              <a:rPr lang="en-US" dirty="0" err="1"/>
              <a:t>rechts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Behauptung</a:t>
            </a:r>
            <a:r>
              <a:rPr lang="en-US" dirty="0"/>
              <a:t>: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bestimmtes</a:t>
            </a:r>
            <a:r>
              <a:rPr lang="en-US" dirty="0"/>
              <a:t> </a:t>
            </a:r>
            <a:r>
              <a:rPr lang="en-US" dirty="0" err="1"/>
              <a:t>Medikament</a:t>
            </a:r>
            <a:r>
              <a:rPr lang="en-US" dirty="0"/>
              <a:t> </a:t>
            </a:r>
            <a:r>
              <a:rPr lang="en-US" dirty="0" err="1"/>
              <a:t>verursacht</a:t>
            </a:r>
            <a:r>
              <a:rPr lang="en-US" dirty="0"/>
              <a:t> </a:t>
            </a:r>
            <a:r>
              <a:rPr lang="en-US" dirty="0" err="1" smtClean="0"/>
              <a:t>höchstens</a:t>
            </a:r>
            <a:r>
              <a:rPr lang="en-US" dirty="0" smtClean="0"/>
              <a:t> </a:t>
            </a:r>
            <a:r>
              <a:rPr lang="en-US" dirty="0" err="1" smtClean="0"/>
              <a:t>bei</a:t>
            </a:r>
            <a:r>
              <a:rPr lang="en-US" dirty="0"/>
              <a:t> </a:t>
            </a:r>
            <a:r>
              <a:rPr lang="en-US" dirty="0" smtClean="0"/>
              <a:t>20 </a:t>
            </a:r>
            <a:r>
              <a:rPr lang="en-US" dirty="0"/>
              <a:t>% der </a:t>
            </a:r>
            <a:r>
              <a:rPr lang="en-US" dirty="0" err="1"/>
              <a:t>Patienten</a:t>
            </a:r>
            <a:r>
              <a:rPr lang="en-US" dirty="0"/>
              <a:t> </a:t>
            </a:r>
            <a:r>
              <a:rPr lang="en-US" dirty="0" err="1"/>
              <a:t>Nebenwirkungen</a:t>
            </a:r>
            <a:r>
              <a:rPr lang="en-US" dirty="0"/>
              <a:t>. </a:t>
            </a: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bezweifeln</a:t>
            </a:r>
            <a:r>
              <a:rPr lang="en-US" dirty="0"/>
              <a:t> dies und </a:t>
            </a:r>
            <a:r>
              <a:rPr lang="en-US" dirty="0" err="1"/>
              <a:t>testen</a:t>
            </a:r>
            <a:r>
              <a:rPr lang="en-US" dirty="0"/>
              <a:t> die </a:t>
            </a:r>
            <a:r>
              <a:rPr lang="en-US" dirty="0" err="1"/>
              <a:t>Nullhypothese</a:t>
            </a:r>
            <a:r>
              <a:rPr lang="en-US" dirty="0"/>
              <a:t> auf </a:t>
            </a:r>
            <a:r>
              <a:rPr lang="en-US" dirty="0" err="1"/>
              <a:t>dem</a:t>
            </a:r>
            <a:r>
              <a:rPr lang="en-US" dirty="0"/>
              <a:t> 5%-</a:t>
            </a:r>
            <a:r>
              <a:rPr lang="en-US" dirty="0" err="1"/>
              <a:t>Niveau</a:t>
            </a:r>
            <a:r>
              <a:rPr lang="en-US" dirty="0"/>
              <a:t>. </a:t>
            </a:r>
            <a:r>
              <a:rPr lang="en-US" dirty="0" smtClean="0"/>
              <a:t>Die </a:t>
            </a:r>
            <a:r>
              <a:rPr lang="en-US" dirty="0" err="1" smtClean="0"/>
              <a:t>Stichprobenlänge</a:t>
            </a:r>
            <a:r>
              <a:rPr lang="en-US" dirty="0" smtClean="0"/>
              <a:t> </a:t>
            </a:r>
            <a:r>
              <a:rPr lang="en-US" dirty="0" err="1" smtClean="0"/>
              <a:t>sei</a:t>
            </a:r>
            <a:r>
              <a:rPr lang="en-US" dirty="0" smtClean="0"/>
              <a:t> n = 30 </a:t>
            </a:r>
          </a:p>
          <a:p>
            <a:r>
              <a:rPr lang="en-US" dirty="0" smtClean="0"/>
              <a:t>H</a:t>
            </a:r>
            <a:r>
              <a:rPr lang="en-US" baseline="-25000" dirty="0" smtClean="0"/>
              <a:t>0</a:t>
            </a:r>
            <a:r>
              <a:rPr lang="en-US" dirty="0" smtClean="0"/>
              <a:t>: p ≤ p</a:t>
            </a:r>
            <a:r>
              <a:rPr lang="en-US" baseline="-25000" dirty="0" smtClean="0"/>
              <a:t>0</a:t>
            </a:r>
            <a:r>
              <a:rPr lang="en-US" dirty="0" smtClean="0"/>
              <a:t>     H</a:t>
            </a:r>
            <a:r>
              <a:rPr lang="en-US" baseline="-25000" dirty="0" smtClean="0"/>
              <a:t>1</a:t>
            </a:r>
            <a:r>
              <a:rPr lang="en-US" dirty="0" smtClean="0"/>
              <a:t> &gt; p</a:t>
            </a:r>
            <a:r>
              <a:rPr lang="en-US" baseline="-25000" dirty="0" smtClean="0"/>
              <a:t>0</a:t>
            </a:r>
            <a:endParaRPr lang="en-US" baseline="-25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7718"/>
            <a:ext cx="9144000" cy="198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4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Ablehnungsbereichs</a:t>
            </a:r>
            <a:r>
              <a:rPr lang="en-US" dirty="0" smtClean="0"/>
              <a:t>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Behauptung</a:t>
            </a:r>
            <a:r>
              <a:rPr lang="en-US" dirty="0"/>
              <a:t>: </a:t>
            </a:r>
            <a:r>
              <a:rPr lang="en-US" dirty="0" err="1"/>
              <a:t>Mindestens</a:t>
            </a:r>
            <a:r>
              <a:rPr lang="en-US" dirty="0"/>
              <a:t> 70 % der </a:t>
            </a:r>
            <a:r>
              <a:rPr lang="en-US" dirty="0" err="1"/>
              <a:t>gelieferten</a:t>
            </a:r>
            <a:r>
              <a:rPr lang="en-US" dirty="0"/>
              <a:t> </a:t>
            </a:r>
            <a:r>
              <a:rPr lang="en-US" dirty="0" err="1"/>
              <a:t>Gurken</a:t>
            </a:r>
            <a:r>
              <a:rPr lang="en-US" dirty="0"/>
              <a:t> </a:t>
            </a:r>
            <a:r>
              <a:rPr lang="en-US" dirty="0" err="1" smtClean="0"/>
              <a:t>erfüllen</a:t>
            </a:r>
            <a:r>
              <a:rPr lang="en-US" dirty="0" smtClean="0"/>
              <a:t> </a:t>
            </a:r>
            <a:r>
              <a:rPr lang="en-US" dirty="0"/>
              <a:t>die </a:t>
            </a:r>
            <a:r>
              <a:rPr lang="en-US" dirty="0" err="1" smtClean="0"/>
              <a:t>europäsche</a:t>
            </a:r>
            <a:r>
              <a:rPr lang="en-US" dirty="0" smtClean="0"/>
              <a:t> </a:t>
            </a:r>
            <a:r>
              <a:rPr lang="en-US" dirty="0" err="1" smtClean="0"/>
              <a:t>Krümmungsnorm</a:t>
            </a:r>
            <a:r>
              <a:rPr lang="en-US" dirty="0"/>
              <a:t>. </a:t>
            </a: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vermuten</a:t>
            </a:r>
            <a:r>
              <a:rPr lang="en-US" dirty="0"/>
              <a:t> das </a:t>
            </a:r>
            <a:r>
              <a:rPr lang="en-US" dirty="0" err="1"/>
              <a:t>Gegenteil</a:t>
            </a:r>
            <a:r>
              <a:rPr lang="en-US" dirty="0"/>
              <a:t> und </a:t>
            </a:r>
            <a:r>
              <a:rPr lang="en-US" dirty="0" err="1"/>
              <a:t>testen</a:t>
            </a:r>
            <a:r>
              <a:rPr lang="en-US" dirty="0"/>
              <a:t> auf </a:t>
            </a:r>
            <a:r>
              <a:rPr lang="en-US" dirty="0" err="1"/>
              <a:t>dem</a:t>
            </a:r>
            <a:r>
              <a:rPr lang="en-US" dirty="0"/>
              <a:t> 5%-</a:t>
            </a:r>
            <a:r>
              <a:rPr lang="en-US" dirty="0" err="1"/>
              <a:t>Niveau</a:t>
            </a:r>
            <a:r>
              <a:rPr lang="en-US" dirty="0" smtClean="0"/>
              <a:t>.</a:t>
            </a:r>
          </a:p>
          <a:p>
            <a:r>
              <a:rPr lang="en-US" dirty="0"/>
              <a:t>H</a:t>
            </a:r>
            <a:r>
              <a:rPr lang="en-US" baseline="-25000" dirty="0"/>
              <a:t>0</a:t>
            </a:r>
            <a:r>
              <a:rPr lang="en-US" dirty="0"/>
              <a:t>: p </a:t>
            </a:r>
            <a:r>
              <a:rPr lang="en-US" dirty="0" smtClean="0"/>
              <a:t>≥ </a:t>
            </a:r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     H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 smtClean="0"/>
              <a:t>&lt; p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6866"/>
            <a:ext cx="9144000" cy="198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1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502589" y="285996"/>
            <a:ext cx="7543800" cy="60306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de-DE" dirty="0" err="1" smtClean="0"/>
              <a:t>Betrachtung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einer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Teilmenge</a:t>
            </a:r>
            <a:r>
              <a:rPr lang="en-US" altLang="de-DE" dirty="0" smtClean="0"/>
              <a:t> der </a:t>
            </a:r>
            <a:r>
              <a:rPr lang="en-US" altLang="de-DE" dirty="0" err="1" smtClean="0"/>
              <a:t>Daten</a:t>
            </a:r>
            <a:endParaRPr lang="en-US" altLang="de-DE" dirty="0" smtClean="0"/>
          </a:p>
        </p:txBody>
      </p:sp>
      <p:pic>
        <p:nvPicPr>
          <p:cNvPr id="9" name="Picture 8" descr="Bildschirmfoto 2015-02-21 um 15.02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19" y="1268760"/>
            <a:ext cx="8208912" cy="5184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4656" y="1124745"/>
            <a:ext cx="4376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Daten</a:t>
            </a:r>
            <a:r>
              <a:rPr lang="en-US" sz="2400" dirty="0"/>
              <a:t>, </a:t>
            </a:r>
            <a:r>
              <a:rPr lang="en-US" sz="2400" dirty="0" err="1"/>
              <a:t>auch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 err="1"/>
              <a:t>Grundgesamtheit</a:t>
            </a:r>
            <a:r>
              <a:rPr lang="en-US" sz="2400" dirty="0"/>
              <a:t> </a:t>
            </a:r>
            <a:r>
              <a:rPr lang="en-US" sz="2400" dirty="0" err="1"/>
              <a:t>oder</a:t>
            </a:r>
            <a:r>
              <a:rPr lang="en-US" sz="2400" dirty="0"/>
              <a:t> Population </a:t>
            </a:r>
            <a:r>
              <a:rPr lang="en-US" sz="2400" dirty="0" err="1"/>
              <a:t>genannt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44010" y="1124745"/>
            <a:ext cx="4108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Erhebung</a:t>
            </a:r>
            <a:r>
              <a:rPr lang="en-US" sz="2400" dirty="0"/>
              <a:t> </a:t>
            </a:r>
            <a:r>
              <a:rPr lang="en-US" sz="2400" dirty="0" err="1"/>
              <a:t>einer</a:t>
            </a:r>
            <a:r>
              <a:rPr lang="en-US" sz="2400" dirty="0"/>
              <a:t> </a:t>
            </a:r>
            <a:r>
              <a:rPr lang="en-US" sz="2400" dirty="0" err="1"/>
              <a:t>Teilmenge</a:t>
            </a:r>
            <a:r>
              <a:rPr lang="en-US" sz="2400" dirty="0"/>
              <a:t> der </a:t>
            </a:r>
            <a:r>
              <a:rPr lang="en-US" sz="2400" dirty="0" err="1"/>
              <a:t>Daten</a:t>
            </a:r>
            <a:r>
              <a:rPr lang="en-US" sz="2400" dirty="0"/>
              <a:t> </a:t>
            </a:r>
            <a:r>
              <a:rPr lang="en-US" sz="2400" dirty="0" err="1"/>
              <a:t>auch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0B05FF"/>
                </a:solidFill>
              </a:rPr>
              <a:t>Stichprobe</a:t>
            </a:r>
            <a:r>
              <a:rPr lang="en-US" sz="2400" dirty="0">
                <a:solidFill>
                  <a:srgbClr val="0B05FF"/>
                </a:solidFill>
              </a:rPr>
              <a:t> </a:t>
            </a:r>
            <a:r>
              <a:rPr lang="en-US" sz="2400" dirty="0"/>
              <a:t>(SP) </a:t>
            </a:r>
            <a:r>
              <a:rPr lang="en-US" sz="2400" dirty="0" err="1"/>
              <a:t>genannt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790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Ablehnungsbereichs</a:t>
            </a:r>
            <a:r>
              <a:rPr lang="en-US" dirty="0" smtClean="0"/>
              <a:t> </a:t>
            </a:r>
            <a:r>
              <a:rPr lang="en-US" dirty="0" err="1" smtClean="0"/>
              <a:t>beidseitig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Bei</a:t>
            </a:r>
            <a:r>
              <a:rPr lang="en-US" dirty="0"/>
              <a:t> der </a:t>
            </a:r>
            <a:r>
              <a:rPr lang="en-US" dirty="0" err="1" smtClean="0"/>
              <a:t>zufälligen</a:t>
            </a:r>
            <a:r>
              <a:rPr lang="en-US" dirty="0" smtClean="0"/>
              <a:t> </a:t>
            </a:r>
            <a:r>
              <a:rPr lang="en-US" dirty="0" err="1"/>
              <a:t>Farbgebung</a:t>
            </a:r>
            <a:r>
              <a:rPr lang="en-US" dirty="0"/>
              <a:t> </a:t>
            </a:r>
            <a:r>
              <a:rPr lang="en-US" dirty="0" err="1"/>
              <a:t>sollen</a:t>
            </a:r>
            <a:r>
              <a:rPr lang="en-US" dirty="0"/>
              <a:t> 50 % der </a:t>
            </a:r>
            <a:r>
              <a:rPr lang="en-US" dirty="0" err="1"/>
              <a:t>Serienprodukte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helle</a:t>
            </a:r>
            <a:r>
              <a:rPr lang="en-US" dirty="0"/>
              <a:t> </a:t>
            </a:r>
            <a:r>
              <a:rPr lang="en-US" dirty="0" err="1" smtClean="0"/>
              <a:t>Tönung</a:t>
            </a:r>
            <a:r>
              <a:rPr lang="en-US" dirty="0" smtClean="0"/>
              <a:t> </a:t>
            </a:r>
            <a:r>
              <a:rPr lang="en-US" dirty="0" err="1"/>
              <a:t>besitzen</a:t>
            </a:r>
            <a:r>
              <a:rPr lang="en-US" dirty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Wir</a:t>
            </a:r>
            <a:r>
              <a:rPr lang="en-US" dirty="0" smtClean="0"/>
              <a:t> </a:t>
            </a:r>
            <a:r>
              <a:rPr lang="en-US" dirty="0" err="1"/>
              <a:t>wollen</a:t>
            </a:r>
            <a:r>
              <a:rPr lang="en-US" dirty="0"/>
              <a:t> </a:t>
            </a:r>
            <a:r>
              <a:rPr lang="en-US" dirty="0" err="1"/>
              <a:t>Abweichungen</a:t>
            </a:r>
            <a:r>
              <a:rPr lang="en-US" dirty="0"/>
              <a:t> </a:t>
            </a:r>
            <a:r>
              <a:rPr lang="en-US" dirty="0" err="1"/>
              <a:t>aufdecken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H</a:t>
            </a:r>
            <a:r>
              <a:rPr lang="en-US" baseline="-25000" dirty="0"/>
              <a:t>0</a:t>
            </a:r>
            <a:r>
              <a:rPr lang="en-US" dirty="0"/>
              <a:t>: p </a:t>
            </a:r>
            <a:r>
              <a:rPr lang="en-US" dirty="0" smtClean="0"/>
              <a:t>= </a:t>
            </a:r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     H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 smtClean="0"/>
              <a:t>≠ </a:t>
            </a:r>
            <a:r>
              <a:rPr lang="en-US" dirty="0"/>
              <a:t>p</a:t>
            </a:r>
            <a:r>
              <a:rPr lang="en-US" baseline="-25000" dirty="0"/>
              <a:t>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8"/>
            <a:ext cx="9144000" cy="187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4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Typ-1- und Typ-2-Fehler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de-DE" altLang="de-DE" sz="2800" dirty="0" smtClean="0"/>
              <a:t>Typ 1: Wir lehnen H</a:t>
            </a:r>
            <a:r>
              <a:rPr lang="de-DE" altLang="de-DE" sz="2800" baseline="-25000" dirty="0" smtClean="0"/>
              <a:t>0</a:t>
            </a:r>
            <a:r>
              <a:rPr lang="de-DE" altLang="de-DE" sz="2800" dirty="0" smtClean="0"/>
              <a:t> ab, obwohl sie wahr ist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 smtClean="0"/>
              <a:t>Wenn </a:t>
            </a:r>
            <a:r>
              <a:rPr lang="de-DE" altLang="de-DE" dirty="0" smtClean="0">
                <a:latin typeface="Symbol" pitchFamily="18" charset="2"/>
              </a:rPr>
              <a:t>a</a:t>
            </a:r>
            <a:r>
              <a:rPr lang="de-DE" altLang="de-DE" dirty="0" smtClean="0"/>
              <a:t>=0,05 , dann lehnen wir H</a:t>
            </a:r>
            <a:r>
              <a:rPr lang="de-DE" altLang="de-DE" baseline="-25000" dirty="0" smtClean="0"/>
              <a:t>0</a:t>
            </a:r>
            <a:r>
              <a:rPr lang="de-DE" altLang="de-DE" dirty="0" smtClean="0"/>
              <a:t> in 5% der Fälle ab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 smtClean="0"/>
              <a:t>Wahrscheinlichkeit </a:t>
            </a:r>
            <a:r>
              <a:rPr lang="de-DE" altLang="de-DE" dirty="0" smtClean="0">
                <a:latin typeface="Symbol" pitchFamily="18" charset="2"/>
              </a:rPr>
              <a:t>a</a:t>
            </a:r>
            <a:r>
              <a:rPr lang="de-DE" altLang="de-DE" dirty="0" smtClean="0"/>
              <a:t>, mit der wir H</a:t>
            </a:r>
            <a:r>
              <a:rPr lang="de-DE" altLang="de-DE" baseline="-25000" dirty="0" smtClean="0"/>
              <a:t>0 </a:t>
            </a:r>
            <a:r>
              <a:rPr lang="de-DE" altLang="de-DE" dirty="0" smtClean="0"/>
              <a:t>ablehnen, also einen Typ-1-Fehler zu machen</a:t>
            </a:r>
          </a:p>
          <a:p>
            <a:pPr eaLnBrk="1" hangingPunct="1">
              <a:lnSpc>
                <a:spcPct val="90000"/>
              </a:lnSpc>
            </a:pPr>
            <a:endParaRPr lang="de-DE" altLang="de-DE" sz="2800" dirty="0" smtClean="0"/>
          </a:p>
          <a:p>
            <a:pPr eaLnBrk="1" hangingPunct="1">
              <a:lnSpc>
                <a:spcPct val="90000"/>
              </a:lnSpc>
            </a:pPr>
            <a:r>
              <a:rPr lang="de-DE" altLang="de-DE" sz="2800" dirty="0" smtClean="0"/>
              <a:t>Typ 2: Wir akzeptieren H</a:t>
            </a:r>
            <a:r>
              <a:rPr lang="de-DE" altLang="de-DE" sz="2800" baseline="-25000" dirty="0" smtClean="0"/>
              <a:t>0</a:t>
            </a:r>
            <a:r>
              <a:rPr lang="de-DE" altLang="de-DE" sz="2800" dirty="0" smtClean="0"/>
              <a:t> obwohl sie falsch ist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 smtClean="0"/>
              <a:t>Die Wahrscheinlichkeit einen </a:t>
            </a:r>
            <a:br>
              <a:rPr lang="de-DE" altLang="de-DE" dirty="0" smtClean="0"/>
            </a:br>
            <a:r>
              <a:rPr lang="de-DE" altLang="de-DE" dirty="0" smtClean="0"/>
              <a:t>Typ-2-Fehler zu machen, ist</a:t>
            </a:r>
            <a:r>
              <a:rPr lang="de-DE" altLang="de-DE" dirty="0" smtClean="0">
                <a:latin typeface="Symbol" pitchFamily="18" charset="2"/>
              </a:rPr>
              <a:t> b</a:t>
            </a:r>
            <a:endParaRPr lang="de-DE" altLang="de-DE" dirty="0" smtClean="0"/>
          </a:p>
          <a:p>
            <a:pPr lvl="1" eaLnBrk="1" hangingPunct="1">
              <a:lnSpc>
                <a:spcPct val="90000"/>
              </a:lnSpc>
            </a:pPr>
            <a:r>
              <a:rPr lang="de-DE" altLang="de-DE" dirty="0" smtClean="0"/>
              <a:t>1-</a:t>
            </a:r>
            <a:r>
              <a:rPr lang="de-DE" altLang="de-DE" dirty="0" smtClean="0">
                <a:latin typeface="Symbol" pitchFamily="18" charset="2"/>
              </a:rPr>
              <a:t>b</a:t>
            </a:r>
            <a:r>
              <a:rPr lang="de-DE" altLang="de-DE" dirty="0" smtClean="0"/>
              <a:t> ist dann die Wahrscheinlichkeit H</a:t>
            </a:r>
            <a:r>
              <a:rPr lang="de-DE" altLang="de-DE" baseline="-25000" dirty="0" smtClean="0"/>
              <a:t>0</a:t>
            </a:r>
            <a:r>
              <a:rPr lang="de-DE" altLang="de-DE" dirty="0" smtClean="0"/>
              <a:t> </a:t>
            </a:r>
            <a:r>
              <a:rPr lang="de-DE" altLang="de-DE" smtClean="0"/>
              <a:t/>
            </a:r>
            <a:br>
              <a:rPr lang="de-DE" altLang="de-DE" smtClean="0"/>
            </a:br>
            <a:r>
              <a:rPr lang="de-DE" altLang="de-DE" smtClean="0"/>
              <a:t>(richtigerweise) NICHT zu akzeptieren</a:t>
            </a:r>
            <a:endParaRPr lang="de-DE" altLang="de-DE" dirty="0" smtClean="0"/>
          </a:p>
          <a:p>
            <a:pPr eaLnBrk="1" hangingPunct="1">
              <a:lnSpc>
                <a:spcPct val="90000"/>
              </a:lnSpc>
            </a:pPr>
            <a:endParaRPr lang="de-DE" altLang="de-DE" sz="2800" dirty="0"/>
          </a:p>
          <a:p>
            <a:pPr eaLnBrk="1" hangingPunct="1">
              <a:lnSpc>
                <a:spcPct val="90000"/>
              </a:lnSpc>
            </a:pPr>
            <a:r>
              <a:rPr lang="de-DE" altLang="de-DE" sz="2800" dirty="0" smtClean="0"/>
              <a:t>Es werden aber unterschiedliche Verteilungen zugrunde </a:t>
            </a:r>
            <a:r>
              <a:rPr lang="de-DE" altLang="de-DE" sz="2800" dirty="0"/>
              <a:t>gelegt: </a:t>
            </a:r>
            <a:r>
              <a:rPr lang="de-DE" altLang="de-DE" sz="2800" dirty="0" smtClean="0"/>
              <a:t>𝛼 ≠ 1-𝛽</a:t>
            </a:r>
          </a:p>
        </p:txBody>
      </p:sp>
    </p:spTree>
    <p:extLst>
      <p:ext uri="{BB962C8B-B14F-4D97-AF65-F5344CB8AC3E}">
        <p14:creationId xmlns:p14="http://schemas.microsoft.com/office/powerpoint/2010/main" val="58901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4" descr="type1and2err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9054773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56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Zusammenfassung</a:t>
            </a:r>
            <a:r>
              <a:rPr lang="en-US" dirty="0" smtClean="0"/>
              <a:t>: </a:t>
            </a:r>
            <a:r>
              <a:rPr lang="en-US" dirty="0" err="1" smtClean="0"/>
              <a:t>Hypothesentest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Um </a:t>
            </a:r>
            <a:r>
              <a:rPr lang="en-US" sz="2400" dirty="0" err="1"/>
              <a:t>eine</a:t>
            </a:r>
            <a:r>
              <a:rPr lang="en-US" sz="2400" dirty="0"/>
              <a:t> </a:t>
            </a:r>
            <a:r>
              <a:rPr lang="en-US" sz="2400" dirty="0" err="1"/>
              <a:t>Hypothese</a:t>
            </a:r>
            <a:r>
              <a:rPr lang="en-US" sz="2400" dirty="0"/>
              <a:t> </a:t>
            </a:r>
            <a:r>
              <a:rPr lang="en-US" sz="2400" dirty="0" err="1"/>
              <a:t>zu</a:t>
            </a:r>
            <a:r>
              <a:rPr lang="en-US" sz="2400" dirty="0"/>
              <a:t> </a:t>
            </a:r>
            <a:r>
              <a:rPr lang="en-US" sz="2400" dirty="0" err="1"/>
              <a:t>beweisen</a:t>
            </a:r>
            <a:r>
              <a:rPr lang="en-US" sz="2400" dirty="0"/>
              <a:t> </a:t>
            </a:r>
            <a:r>
              <a:rPr lang="en-US" sz="2400" dirty="0" err="1"/>
              <a:t>zeigt</a:t>
            </a:r>
            <a:r>
              <a:rPr lang="en-US" sz="2400" dirty="0"/>
              <a:t> man,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dass</a:t>
            </a:r>
            <a:r>
              <a:rPr lang="en-US" sz="2400" dirty="0" smtClean="0"/>
              <a:t> </a:t>
            </a:r>
            <a:r>
              <a:rPr lang="en-US" sz="2400" dirty="0"/>
              <a:t>die </a:t>
            </a:r>
            <a:r>
              <a:rPr lang="en-US" sz="2400" dirty="0" err="1"/>
              <a:t>Gegenhypothese</a:t>
            </a:r>
            <a:r>
              <a:rPr lang="en-US" sz="2400" dirty="0"/>
              <a:t> </a:t>
            </a:r>
            <a:r>
              <a:rPr lang="en-US" sz="2400" dirty="0" err="1"/>
              <a:t>wegen</a:t>
            </a:r>
            <a:r>
              <a:rPr lang="en-US" sz="2400" dirty="0"/>
              <a:t> </a:t>
            </a:r>
            <a:r>
              <a:rPr lang="en-US" sz="2400" dirty="0" err="1"/>
              <a:t>eines</a:t>
            </a:r>
            <a:r>
              <a:rPr lang="en-US" sz="2400" dirty="0"/>
              <a:t> </a:t>
            </a:r>
            <a:r>
              <a:rPr lang="en-US" sz="2400" dirty="0" err="1"/>
              <a:t>Testergebnisses</a:t>
            </a:r>
            <a:r>
              <a:rPr lang="en-US" sz="2400" dirty="0"/>
              <a:t> </a:t>
            </a:r>
            <a:r>
              <a:rPr lang="en-US" sz="2400" dirty="0" err="1"/>
              <a:t>ä</a:t>
            </a:r>
            <a:r>
              <a:rPr lang="en-US" sz="2400" dirty="0" err="1" smtClean="0"/>
              <a:t>ußerst</a:t>
            </a:r>
            <a:r>
              <a:rPr lang="en-US" sz="2400" dirty="0" smtClean="0"/>
              <a:t> </a:t>
            </a:r>
            <a:r>
              <a:rPr lang="en-US" sz="2400" dirty="0" err="1"/>
              <a:t>unwahrscheinlich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err="1" smtClean="0"/>
              <a:t>Welche</a:t>
            </a:r>
            <a:r>
              <a:rPr lang="en-US" sz="2400" dirty="0" smtClean="0"/>
              <a:t> </a:t>
            </a:r>
            <a:r>
              <a:rPr lang="en-US" sz="2400" dirty="0" err="1"/>
              <a:t>Hypothese</a:t>
            </a:r>
            <a:r>
              <a:rPr lang="en-US" sz="2400" dirty="0"/>
              <a:t> </a:t>
            </a:r>
            <a:r>
              <a:rPr lang="en-US" sz="2400" dirty="0" err="1"/>
              <a:t>als</a:t>
            </a:r>
            <a:r>
              <a:rPr lang="en-US" sz="2400" dirty="0"/>
              <a:t> </a:t>
            </a:r>
            <a:r>
              <a:rPr lang="en-US" sz="2400" dirty="0" err="1"/>
              <a:t>Nullhypothese</a:t>
            </a:r>
            <a:r>
              <a:rPr lang="en-US" sz="2400" dirty="0"/>
              <a:t> </a:t>
            </a:r>
            <a:r>
              <a:rPr lang="en-US" sz="2400" dirty="0" err="1"/>
              <a:t>getestet</a:t>
            </a:r>
            <a:r>
              <a:rPr lang="en-US" sz="2400" dirty="0"/>
              <a:t> </a:t>
            </a:r>
            <a:r>
              <a:rPr lang="en-US" sz="2400" dirty="0" err="1"/>
              <a:t>wird</a:t>
            </a:r>
            <a:r>
              <a:rPr lang="en-US" sz="2400" dirty="0"/>
              <a:t>, </a:t>
            </a:r>
            <a:r>
              <a:rPr lang="en-US" sz="2400" dirty="0" err="1" smtClean="0"/>
              <a:t>hängt</a:t>
            </a:r>
            <a:r>
              <a:rPr lang="en-US" sz="2400" dirty="0" smtClean="0"/>
              <a:t> </a:t>
            </a:r>
            <a:r>
              <a:rPr lang="en-US" sz="2400" dirty="0"/>
              <a:t>von </a:t>
            </a:r>
            <a:r>
              <a:rPr lang="en-US" sz="2400" dirty="0" err="1" smtClean="0"/>
              <a:t>Zielsetzung</a:t>
            </a:r>
            <a:r>
              <a:rPr lang="en-US" sz="2400" dirty="0" smtClean="0"/>
              <a:t> ab</a:t>
            </a:r>
            <a:endParaRPr lang="en-US" sz="2400" dirty="0"/>
          </a:p>
          <a:p>
            <a:r>
              <a:rPr lang="en-US" sz="2400" dirty="0" err="1"/>
              <a:t>Wichtig</a:t>
            </a:r>
            <a:r>
              <a:rPr lang="en-US" sz="2400" dirty="0"/>
              <a:t>: </a:t>
            </a:r>
            <a:r>
              <a:rPr lang="en-US" sz="2400" dirty="0" err="1" smtClean="0"/>
              <a:t>Verteilungsannahme</a:t>
            </a:r>
            <a:r>
              <a:rPr lang="en-US" sz="2400" dirty="0" smtClean="0"/>
              <a:t> der </a:t>
            </a:r>
            <a:r>
              <a:rPr lang="en-US" sz="2400" dirty="0" err="1" smtClean="0"/>
              <a:t>Nullhypothese</a:t>
            </a:r>
            <a:r>
              <a:rPr lang="en-US" sz="2400" dirty="0" smtClean="0"/>
              <a:t> muss </a:t>
            </a:r>
            <a:r>
              <a:rPr lang="en-US" sz="2400" dirty="0" err="1" smtClean="0"/>
              <a:t>gerechtfertigt</a:t>
            </a:r>
            <a:r>
              <a:rPr lang="en-US" sz="2400" dirty="0" smtClean="0"/>
              <a:t> sein</a:t>
            </a:r>
          </a:p>
          <a:p>
            <a:r>
              <a:rPr lang="en-US" sz="2400" dirty="0" smtClean="0"/>
              <a:t>Parameter der </a:t>
            </a:r>
            <a:r>
              <a:rPr lang="en-US" sz="2400" dirty="0" err="1" smtClean="0"/>
              <a:t>jeweils</a:t>
            </a:r>
            <a:r>
              <a:rPr lang="en-US" sz="2400" dirty="0" smtClean="0"/>
              <a:t> </a:t>
            </a:r>
            <a:r>
              <a:rPr lang="en-US" sz="2400" dirty="0" err="1" smtClean="0"/>
              <a:t>angenommenen</a:t>
            </a:r>
            <a:r>
              <a:rPr lang="en-US" sz="2400" dirty="0" smtClean="0"/>
              <a:t> </a:t>
            </a:r>
            <a:r>
              <a:rPr lang="en-US" sz="2400" dirty="0" err="1" smtClean="0"/>
              <a:t>Verteilung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err="1" smtClean="0"/>
              <a:t>müssen</a:t>
            </a:r>
            <a:r>
              <a:rPr lang="en-US" sz="2400" dirty="0" smtClean="0"/>
              <a:t> </a:t>
            </a:r>
            <a:r>
              <a:rPr lang="en-US" sz="2400" dirty="0" err="1" smtClean="0"/>
              <a:t>sinnvoll</a:t>
            </a:r>
            <a:r>
              <a:rPr lang="en-US" sz="2400" dirty="0" smtClean="0"/>
              <a:t> </a:t>
            </a:r>
            <a:r>
              <a:rPr lang="en-US" sz="2400" dirty="0" err="1" smtClean="0"/>
              <a:t>bestimmt</a:t>
            </a:r>
            <a:r>
              <a:rPr lang="en-US" sz="2400" dirty="0" smtClean="0"/>
              <a:t> </a:t>
            </a:r>
            <a:r>
              <a:rPr lang="en-US" sz="2400" dirty="0" err="1" smtClean="0"/>
              <a:t>werden</a:t>
            </a:r>
            <a:endParaRPr lang="en-US" sz="2400" dirty="0" smtClean="0"/>
          </a:p>
          <a:p>
            <a:r>
              <a:rPr lang="en-US" sz="2400" dirty="0" err="1" smtClean="0"/>
              <a:t>Wie</a:t>
            </a:r>
            <a:r>
              <a:rPr lang="en-US" sz="2400" dirty="0" smtClean="0"/>
              <a:t> </a:t>
            </a:r>
            <a:r>
              <a:rPr lang="en-US" sz="2400" dirty="0" err="1" smtClean="0"/>
              <a:t>groß</a:t>
            </a:r>
            <a:r>
              <a:rPr lang="en-US" sz="2400" dirty="0" smtClean="0"/>
              <a:t> </a:t>
            </a:r>
            <a:r>
              <a:rPr lang="en-US" sz="2400" dirty="0" err="1" smtClean="0"/>
              <a:t>sollte</a:t>
            </a:r>
            <a:r>
              <a:rPr lang="en-US" sz="2400" dirty="0" smtClean="0"/>
              <a:t> die </a:t>
            </a:r>
            <a:r>
              <a:rPr lang="en-US" sz="2400" dirty="0" err="1" smtClean="0"/>
              <a:t>Stichprobe</a:t>
            </a:r>
            <a:r>
              <a:rPr lang="en-US" sz="2400" dirty="0" smtClean="0"/>
              <a:t> sein? </a:t>
            </a:r>
          </a:p>
          <a:p>
            <a:r>
              <a:rPr lang="en-US" sz="2400" dirty="0" err="1" smtClean="0"/>
              <a:t>Wieviele</a:t>
            </a:r>
            <a:r>
              <a:rPr lang="en-US" sz="2400" dirty="0" smtClean="0"/>
              <a:t> </a:t>
            </a:r>
            <a:r>
              <a:rPr lang="en-US" sz="2400" dirty="0" err="1" smtClean="0"/>
              <a:t>Daten</a:t>
            </a:r>
            <a:r>
              <a:rPr lang="en-US" sz="2400" dirty="0" smtClean="0"/>
              <a:t> </a:t>
            </a:r>
            <a:r>
              <a:rPr lang="en-US" sz="2400" dirty="0" err="1" smtClean="0"/>
              <a:t>benötigen</a:t>
            </a:r>
            <a:r>
              <a:rPr lang="en-US" sz="2400" dirty="0" smtClean="0"/>
              <a:t> </a:t>
            </a:r>
            <a:r>
              <a:rPr lang="en-US" sz="2400" dirty="0" err="1" smtClean="0"/>
              <a:t>wir</a:t>
            </a:r>
            <a:r>
              <a:rPr lang="en-US" sz="2400" dirty="0" smtClean="0"/>
              <a:t>, um </a:t>
            </a:r>
            <a:r>
              <a:rPr lang="en-US" sz="2400" dirty="0" err="1" smtClean="0"/>
              <a:t>gewissen</a:t>
            </a:r>
            <a:r>
              <a:rPr lang="en-US" sz="2400" dirty="0" smtClean="0"/>
              <a:t> </a:t>
            </a:r>
            <a:r>
              <a:rPr lang="en-US" sz="2400" dirty="0" err="1" smtClean="0"/>
              <a:t>Aussagen</a:t>
            </a:r>
            <a:r>
              <a:rPr lang="en-US" sz="2400" dirty="0" smtClean="0"/>
              <a:t> </a:t>
            </a:r>
            <a:r>
              <a:rPr lang="en-US" sz="2400" dirty="0" err="1" smtClean="0"/>
              <a:t>machen</a:t>
            </a:r>
            <a:r>
              <a:rPr lang="en-US" sz="2400" dirty="0" smtClean="0"/>
              <a:t> </a:t>
            </a:r>
            <a:r>
              <a:rPr lang="en-US" sz="2400" dirty="0" err="1" smtClean="0"/>
              <a:t>zu</a:t>
            </a:r>
            <a:r>
              <a:rPr lang="en-US" sz="2400" dirty="0" smtClean="0"/>
              <a:t> </a:t>
            </a:r>
            <a:r>
              <a:rPr lang="en-US" sz="2400" dirty="0" err="1" smtClean="0"/>
              <a:t>können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725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Schätzung</a:t>
            </a:r>
            <a:r>
              <a:rPr lang="en-US" dirty="0" smtClean="0"/>
              <a:t> von </a:t>
            </a:r>
            <a:r>
              <a:rPr lang="en-US" dirty="0" err="1" smtClean="0"/>
              <a:t>Parametern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Auswertung</a:t>
            </a:r>
            <a:r>
              <a:rPr lang="en-US" dirty="0" smtClean="0"/>
              <a:t> der </a:t>
            </a:r>
            <a:r>
              <a:rPr lang="en-US" dirty="0" err="1" smtClean="0"/>
              <a:t>Daten</a:t>
            </a:r>
            <a:r>
              <a:rPr lang="en-US" dirty="0" smtClean="0"/>
              <a:t> </a:t>
            </a:r>
            <a:r>
              <a:rPr lang="en-US" dirty="0" err="1" smtClean="0"/>
              <a:t>einer</a:t>
            </a:r>
            <a:r>
              <a:rPr lang="en-US" dirty="0" smtClean="0"/>
              <a:t> </a:t>
            </a:r>
            <a:r>
              <a:rPr lang="en-US" dirty="0" err="1" smtClean="0"/>
              <a:t>Stichprobe</a:t>
            </a:r>
            <a:endParaRPr lang="en-US" dirty="0"/>
          </a:p>
          <a:p>
            <a:r>
              <a:rPr lang="en-US" dirty="0" err="1" smtClean="0"/>
              <a:t>Rückschlüsse</a:t>
            </a:r>
            <a:r>
              <a:rPr lang="en-US" dirty="0" smtClean="0"/>
              <a:t> auf </a:t>
            </a:r>
            <a:r>
              <a:rPr lang="en-US" dirty="0" err="1" smtClean="0"/>
              <a:t>Eigenschaften</a:t>
            </a:r>
            <a:r>
              <a:rPr lang="en-US" dirty="0" smtClean="0"/>
              <a:t> der </a:t>
            </a:r>
            <a:r>
              <a:rPr lang="en-US" dirty="0" err="1" smtClean="0"/>
              <a:t>Grundgesamtheit</a:t>
            </a:r>
            <a:endParaRPr lang="en-US" dirty="0" smtClean="0"/>
          </a:p>
          <a:p>
            <a:r>
              <a:rPr lang="en-US" dirty="0" err="1" smtClean="0"/>
              <a:t>Wir</a:t>
            </a:r>
            <a:r>
              <a:rPr lang="en-US" dirty="0" smtClean="0"/>
              <a:t> </a:t>
            </a:r>
            <a:r>
              <a:rPr lang="en-US" dirty="0" err="1" smtClean="0"/>
              <a:t>betrachten</a:t>
            </a:r>
            <a:r>
              <a:rPr lang="en-US" dirty="0" smtClean="0"/>
              <a:t> </a:t>
            </a:r>
            <a:r>
              <a:rPr lang="en-US" dirty="0" err="1" smtClean="0"/>
              <a:t>zunächst</a:t>
            </a:r>
            <a:r>
              <a:rPr lang="en-US" dirty="0" smtClean="0"/>
              <a:t> </a:t>
            </a:r>
            <a:r>
              <a:rPr lang="en-US" dirty="0" err="1" smtClean="0"/>
              <a:t>einmal</a:t>
            </a:r>
            <a:r>
              <a:rPr lang="en-US" dirty="0" smtClean="0"/>
              <a:t> die </a:t>
            </a:r>
            <a:r>
              <a:rPr lang="en-US" dirty="0" err="1" smtClean="0"/>
              <a:t>Normalverteilung</a:t>
            </a:r>
            <a:endParaRPr lang="en-US" dirty="0" smtClean="0"/>
          </a:p>
          <a:p>
            <a:pPr lvl="1"/>
            <a:r>
              <a:rPr lang="en-US" dirty="0" err="1" smtClean="0"/>
              <a:t>Aus</a:t>
            </a:r>
            <a:r>
              <a:rPr lang="en-US" dirty="0" smtClean="0"/>
              <a:t> </a:t>
            </a:r>
            <a:r>
              <a:rPr lang="en-US" dirty="0" err="1" smtClean="0"/>
              <a:t>Stichprobe</a:t>
            </a:r>
            <a:r>
              <a:rPr lang="en-US" dirty="0" smtClean="0"/>
              <a:t> Parameter </a:t>
            </a:r>
            <a:r>
              <a:rPr lang="en-US" dirty="0" err="1" smtClean="0"/>
              <a:t>bestimmen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00" y="3296901"/>
            <a:ext cx="5400600" cy="29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5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605" y="3264413"/>
            <a:ext cx="4107787" cy="8846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40" y="260350"/>
            <a:ext cx="8229600" cy="503239"/>
          </a:xfrm>
        </p:spPr>
        <p:txBody>
          <a:bodyPr/>
          <a:lstStyle/>
          <a:p>
            <a:r>
              <a:rPr lang="en-US" dirty="0" err="1" smtClean="0"/>
              <a:t>Experimente</a:t>
            </a:r>
            <a:r>
              <a:rPr lang="en-US" dirty="0" smtClean="0"/>
              <a:t>, </a:t>
            </a:r>
            <a:r>
              <a:rPr lang="en-US" dirty="0" err="1" smtClean="0"/>
              <a:t>Zufallsvariablen</a:t>
            </a:r>
            <a:r>
              <a:rPr lang="en-US" dirty="0" smtClean="0"/>
              <a:t>, </a:t>
            </a:r>
            <a:r>
              <a:rPr lang="en-US" dirty="0" err="1" smtClean="0"/>
              <a:t>Verteilungen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196976"/>
            <a:ext cx="8713094" cy="4968875"/>
          </a:xfrm>
        </p:spPr>
        <p:txBody>
          <a:bodyPr/>
          <a:lstStyle/>
          <a:p>
            <a:r>
              <a:rPr lang="en-US" sz="2400" dirty="0" err="1" smtClean="0"/>
              <a:t>Durchführung</a:t>
            </a:r>
            <a:r>
              <a:rPr lang="en-US" sz="2400" dirty="0" smtClean="0"/>
              <a:t> von </a:t>
            </a:r>
            <a:r>
              <a:rPr lang="en-US" sz="2400" dirty="0" err="1" smtClean="0"/>
              <a:t>Experimenten</a:t>
            </a:r>
            <a:r>
              <a:rPr lang="en-US" sz="2400" dirty="0" smtClean="0"/>
              <a:t> / </a:t>
            </a:r>
            <a:r>
              <a:rPr lang="en-US" sz="2400" dirty="0" err="1" smtClean="0"/>
              <a:t>Auswertung</a:t>
            </a:r>
            <a:r>
              <a:rPr lang="en-US" sz="2400" dirty="0" smtClean="0"/>
              <a:t> von </a:t>
            </a:r>
            <a:r>
              <a:rPr lang="en-US" sz="2400" dirty="0" err="1" smtClean="0"/>
              <a:t>Daten</a:t>
            </a:r>
            <a:endParaRPr lang="en-US" sz="2400" dirty="0" smtClean="0"/>
          </a:p>
          <a:p>
            <a:pPr lvl="1"/>
            <a:r>
              <a:rPr lang="en-US" sz="2000" dirty="0" err="1" smtClean="0"/>
              <a:t>Merkmalsausprägungen</a:t>
            </a:r>
            <a:r>
              <a:rPr lang="en-US" sz="2000" dirty="0" smtClean="0"/>
              <a:t> </a:t>
            </a:r>
            <a:r>
              <a:rPr lang="en-US" sz="2000" dirty="0" err="1" smtClean="0"/>
              <a:t>bestimmen</a:t>
            </a:r>
            <a:endParaRPr lang="en-US" sz="2000" dirty="0"/>
          </a:p>
          <a:p>
            <a:pPr lvl="1"/>
            <a:r>
              <a:rPr lang="en-US" sz="2000" dirty="0" err="1" smtClean="0"/>
              <a:t>Werte</a:t>
            </a:r>
            <a:r>
              <a:rPr lang="en-US" sz="2000" dirty="0" smtClean="0"/>
              <a:t> von </a:t>
            </a:r>
            <a:r>
              <a:rPr lang="en-US" sz="2000" dirty="0" err="1" smtClean="0"/>
              <a:t>statistischen</a:t>
            </a:r>
            <a:r>
              <a:rPr lang="en-US" sz="2000" dirty="0" smtClean="0"/>
              <a:t> </a:t>
            </a:r>
            <a:r>
              <a:rPr lang="en-US" sz="2000" dirty="0" err="1" smtClean="0"/>
              <a:t>Variablen</a:t>
            </a:r>
            <a:endParaRPr lang="en-US" sz="2000" dirty="0" smtClean="0"/>
          </a:p>
          <a:p>
            <a:pPr lvl="1"/>
            <a:r>
              <a:rPr lang="en-US" sz="2000" dirty="0" err="1" smtClean="0"/>
              <a:t>Im</a:t>
            </a:r>
            <a:r>
              <a:rPr lang="en-US" sz="2000" dirty="0" smtClean="0"/>
              <a:t> </a:t>
            </a:r>
            <a:r>
              <a:rPr lang="en-US" sz="2000" dirty="0" err="1" smtClean="0"/>
              <a:t>Sinne</a:t>
            </a:r>
            <a:r>
              <a:rPr lang="en-US" sz="2000" dirty="0" smtClean="0"/>
              <a:t> des </a:t>
            </a:r>
            <a:r>
              <a:rPr lang="en-US" sz="2000" dirty="0" err="1" smtClean="0"/>
              <a:t>Ziehens</a:t>
            </a:r>
            <a:r>
              <a:rPr lang="en-US" sz="2000" dirty="0" smtClean="0"/>
              <a:t> </a:t>
            </a:r>
            <a:r>
              <a:rPr lang="en-US" sz="2000" dirty="0" err="1" smtClean="0"/>
              <a:t>aus</a:t>
            </a:r>
            <a:r>
              <a:rPr lang="en-US" sz="2000" dirty="0" smtClean="0"/>
              <a:t> GG: </a:t>
            </a:r>
            <a:r>
              <a:rPr lang="en-US" sz="2000" dirty="0" err="1" smtClean="0"/>
              <a:t>Zufallsvariable</a:t>
            </a:r>
            <a:endParaRPr lang="en-US" sz="2000" dirty="0" smtClean="0"/>
          </a:p>
          <a:p>
            <a:r>
              <a:rPr lang="en-US" sz="2400" dirty="0" err="1" smtClean="0"/>
              <a:t>Beispiel</a:t>
            </a:r>
            <a:r>
              <a:rPr lang="en-US" sz="2400" dirty="0" smtClean="0"/>
              <a:t>: </a:t>
            </a:r>
            <a:r>
              <a:rPr lang="en-US" sz="2400" dirty="0" err="1" smtClean="0"/>
              <a:t>Zufallsvariable</a:t>
            </a:r>
            <a:r>
              <a:rPr lang="en-US" sz="2400" dirty="0" smtClean="0"/>
              <a:t> X </a:t>
            </a:r>
            <a:r>
              <a:rPr lang="en-US" sz="2400" dirty="0" err="1" smtClean="0"/>
              <a:t>normalverteilt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Wir</a:t>
            </a:r>
            <a:r>
              <a:rPr lang="en-US" sz="2400" dirty="0" smtClean="0"/>
              <a:t> </a:t>
            </a:r>
            <a:r>
              <a:rPr lang="en-US" sz="2400" dirty="0" err="1" smtClean="0"/>
              <a:t>schreiben</a:t>
            </a:r>
            <a:r>
              <a:rPr lang="en-US" sz="2400" dirty="0" smtClean="0"/>
              <a:t>: X~N(𝜇, 𝜎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Standardnormalverteilung</a:t>
            </a:r>
            <a:r>
              <a:rPr lang="en-US" sz="2400" dirty="0" smtClean="0"/>
              <a:t>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𝜇 =0 und 𝜎=1</a:t>
            </a:r>
            <a:r>
              <a:rPr lang="en-US" sz="2400" dirty="0" smtClean="0"/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84417" y="6394584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580966"/>
            <a:ext cx="2632844" cy="861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7904" y="6392361"/>
            <a:ext cx="1670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GG = </a:t>
            </a:r>
            <a:r>
              <a:rPr lang="en-US" sz="1200" dirty="0" err="1" smtClean="0"/>
              <a:t>Grundgesamtheit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941805" y="3449320"/>
            <a:ext cx="156966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        𝜑</a:t>
            </a:r>
            <a:r>
              <a:rPr lang="en-US" sz="2400" baseline="-25000" dirty="0" smtClean="0"/>
              <a:t>𝜇𝜎</a:t>
            </a:r>
            <a:r>
              <a:rPr lang="en-US" sz="2400" baseline="-7000" dirty="0" smtClean="0"/>
              <a:t>2</a:t>
            </a:r>
            <a:r>
              <a:rPr lang="en-US" sz="2400" dirty="0" smtClean="0"/>
              <a:t>(</a:t>
            </a:r>
            <a:r>
              <a:rPr lang="en-US" sz="2400" i="1" dirty="0" smtClean="0">
                <a:latin typeface="Times" charset="0"/>
                <a:ea typeface="Times" charset="0"/>
                <a:cs typeface="Times" charset="0"/>
              </a:rPr>
              <a:t>x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69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40" y="260350"/>
            <a:ext cx="8229600" cy="503239"/>
          </a:xfrm>
        </p:spPr>
        <p:txBody>
          <a:bodyPr/>
          <a:lstStyle/>
          <a:p>
            <a:r>
              <a:rPr lang="en-US" dirty="0" err="1" smtClean="0"/>
              <a:t>Erwartungen</a:t>
            </a:r>
            <a:r>
              <a:rPr lang="en-US" dirty="0" smtClean="0"/>
              <a:t> formal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196976"/>
            <a:ext cx="8713094" cy="4968875"/>
          </a:xfrm>
        </p:spPr>
        <p:txBody>
          <a:bodyPr/>
          <a:lstStyle/>
          <a:p>
            <a:pPr marL="342891" lvl="1" indent="-342891">
              <a:buFontTx/>
              <a:buChar char="•"/>
            </a:pPr>
            <a:r>
              <a:rPr lang="en-US" sz="2400" dirty="0" err="1" smtClean="0"/>
              <a:t>Erwartungswert</a:t>
            </a:r>
            <a:r>
              <a:rPr lang="en-US" sz="2400" dirty="0" smtClean="0"/>
              <a:t> von </a:t>
            </a:r>
            <a:r>
              <a:rPr lang="en-US" sz="2400" dirty="0" err="1" smtClean="0"/>
              <a:t>Zufallsvariable</a:t>
            </a:r>
            <a:r>
              <a:rPr lang="en-US" sz="2400" dirty="0" smtClean="0"/>
              <a:t> X:</a:t>
            </a:r>
          </a:p>
          <a:p>
            <a:pPr lvl="1"/>
            <a:r>
              <a:rPr lang="en-US" sz="2000" dirty="0"/>
              <a:t>Wert, den X </a:t>
            </a:r>
            <a:r>
              <a:rPr lang="en-US" sz="2000" dirty="0" err="1"/>
              <a:t>im</a:t>
            </a:r>
            <a:r>
              <a:rPr lang="en-US" sz="2000" dirty="0"/>
              <a:t> </a:t>
            </a:r>
            <a:r>
              <a:rPr lang="en-US" sz="2000" dirty="0" err="1"/>
              <a:t>Mittel</a:t>
            </a:r>
            <a:r>
              <a:rPr lang="en-US" sz="2000" dirty="0"/>
              <a:t> </a:t>
            </a:r>
            <a:r>
              <a:rPr lang="en-US" sz="2000" dirty="0" err="1"/>
              <a:t>einnimmt</a:t>
            </a:r>
            <a:endParaRPr lang="en-US" sz="2000" dirty="0"/>
          </a:p>
          <a:p>
            <a:pPr lvl="1"/>
            <a:r>
              <a:rPr lang="en-US" sz="2000" dirty="0" err="1" smtClean="0"/>
              <a:t>Diskret</a:t>
            </a:r>
            <a:r>
              <a:rPr lang="en-US" sz="2000" dirty="0" smtClean="0"/>
              <a:t>: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err="1" smtClean="0"/>
              <a:t>Kontinuierlich</a:t>
            </a:r>
            <a:r>
              <a:rPr lang="en-US" sz="2000" dirty="0" smtClean="0"/>
              <a:t>: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Notation </a:t>
            </a:r>
            <a:r>
              <a:rPr lang="en-US" sz="2000" dirty="0" err="1" smtClean="0"/>
              <a:t>manchmal</a:t>
            </a:r>
            <a:r>
              <a:rPr lang="en-US" sz="2000" dirty="0" smtClean="0"/>
              <a:t> </a:t>
            </a:r>
            <a:r>
              <a:rPr lang="en-US" sz="2000" dirty="0" err="1" smtClean="0"/>
              <a:t>auch</a:t>
            </a:r>
            <a:r>
              <a:rPr lang="en-US" sz="2000" dirty="0" smtClean="0"/>
              <a:t>: E[X]</a:t>
            </a:r>
          </a:p>
          <a:p>
            <a:pPr lvl="1"/>
            <a:endParaRPr lang="en-US" sz="2000" dirty="0"/>
          </a:p>
          <a:p>
            <a:r>
              <a:rPr lang="en-US" sz="2200" dirty="0" smtClean="0"/>
              <a:t>E[X], </a:t>
            </a:r>
            <a:r>
              <a:rPr lang="en-US" sz="2200" dirty="0" err="1" smtClean="0"/>
              <a:t>wenn</a:t>
            </a:r>
            <a:r>
              <a:rPr lang="en-US" sz="2200" dirty="0" smtClean="0"/>
              <a:t> </a:t>
            </a:r>
            <a:r>
              <a:rPr lang="en-US" sz="2200" dirty="0"/>
              <a:t>X~N(𝜇, 𝜎</a:t>
            </a:r>
            <a:r>
              <a:rPr lang="en-US" sz="2200" baseline="30000" dirty="0"/>
              <a:t>2</a:t>
            </a:r>
            <a:r>
              <a:rPr lang="en-US" sz="2200" dirty="0" smtClean="0"/>
              <a:t>) 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125834"/>
            <a:ext cx="2201022" cy="79208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45994" y="2104190"/>
            <a:ext cx="3842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wobei</a:t>
            </a:r>
            <a:r>
              <a:rPr lang="en-US" dirty="0"/>
              <a:t> p</a:t>
            </a:r>
            <a:r>
              <a:rPr lang="en-US" baseline="-25000" dirty="0"/>
              <a:t>i</a:t>
            </a:r>
            <a:r>
              <a:rPr lang="en-US" dirty="0"/>
              <a:t> die relative </a:t>
            </a:r>
            <a:r>
              <a:rPr lang="en-US" dirty="0" err="1"/>
              <a:t>Häufigkeit</a:t>
            </a:r>
            <a:r>
              <a:rPr lang="en-US" dirty="0"/>
              <a:t> des </a:t>
            </a:r>
            <a:r>
              <a:rPr lang="en-US" dirty="0" err="1"/>
              <a:t>Auftretens</a:t>
            </a:r>
            <a:r>
              <a:rPr lang="en-US" dirty="0"/>
              <a:t> des </a:t>
            </a:r>
            <a:r>
              <a:rPr lang="en-US" dirty="0" err="1"/>
              <a:t>Wertes</a:t>
            </a:r>
            <a:r>
              <a:rPr lang="en-US" dirty="0"/>
              <a:t> x</a:t>
            </a:r>
            <a:r>
              <a:rPr lang="en-US" baseline="-25000" dirty="0"/>
              <a:t>i</a:t>
            </a:r>
            <a:r>
              <a:rPr lang="en-US" dirty="0"/>
              <a:t> </a:t>
            </a:r>
            <a:r>
              <a:rPr lang="en-US" dirty="0" err="1"/>
              <a:t>ist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417878"/>
            <a:ext cx="2823592" cy="80321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364088" y="3698448"/>
            <a:ext cx="30243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dirty="0" smtClean="0"/>
              <a:t>  </a:t>
            </a:r>
            <a:r>
              <a:rPr lang="en-US" dirty="0" err="1" smtClean="0"/>
              <a:t>ist</a:t>
            </a:r>
            <a:r>
              <a:rPr lang="en-US" dirty="0" smtClean="0"/>
              <a:t> die </a:t>
            </a:r>
            <a:r>
              <a:rPr lang="en-US" dirty="0" err="1" smtClean="0"/>
              <a:t>Wahrscheinlichkeits</a:t>
            </a: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err="1" smtClean="0"/>
              <a:t>verteilung</a:t>
            </a:r>
            <a:r>
              <a:rPr lang="en-US" dirty="0" smtClean="0"/>
              <a:t> von 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1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40" y="260350"/>
            <a:ext cx="8229600" cy="503239"/>
          </a:xfrm>
        </p:spPr>
        <p:txBody>
          <a:bodyPr/>
          <a:lstStyle/>
          <a:p>
            <a:r>
              <a:rPr lang="en-US" dirty="0" err="1" smtClean="0"/>
              <a:t>Varianz</a:t>
            </a:r>
            <a:r>
              <a:rPr lang="en-US" dirty="0" smtClean="0"/>
              <a:t> formal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196976"/>
            <a:ext cx="8713094" cy="4968875"/>
          </a:xfrm>
        </p:spPr>
        <p:txBody>
          <a:bodyPr/>
          <a:lstStyle/>
          <a:p>
            <a:pPr marL="342891" lvl="1" indent="-342891">
              <a:buFontTx/>
              <a:buChar char="•"/>
            </a:pPr>
            <a:r>
              <a:rPr lang="en-US" sz="2400" dirty="0" err="1" smtClean="0"/>
              <a:t>Varianz</a:t>
            </a:r>
            <a:r>
              <a:rPr lang="en-US" sz="2400" dirty="0" smtClean="0"/>
              <a:t> von </a:t>
            </a:r>
            <a:r>
              <a:rPr lang="en-US" sz="2400" dirty="0" err="1" smtClean="0"/>
              <a:t>Zufallsvariable</a:t>
            </a:r>
            <a:r>
              <a:rPr lang="en-US" sz="2400" dirty="0" smtClean="0"/>
              <a:t> X:</a:t>
            </a:r>
          </a:p>
          <a:p>
            <a:pPr lvl="1"/>
            <a:r>
              <a:rPr lang="en-US" sz="2000" dirty="0"/>
              <a:t>Wert, den X </a:t>
            </a:r>
            <a:r>
              <a:rPr lang="en-US" sz="2000" dirty="0" err="1"/>
              <a:t>im</a:t>
            </a:r>
            <a:r>
              <a:rPr lang="en-US" sz="2000" dirty="0"/>
              <a:t> </a:t>
            </a:r>
            <a:r>
              <a:rPr lang="en-US" sz="2000" dirty="0" err="1"/>
              <a:t>Mittel</a:t>
            </a:r>
            <a:r>
              <a:rPr lang="en-US" sz="2000" dirty="0"/>
              <a:t> </a:t>
            </a:r>
            <a:r>
              <a:rPr lang="en-US" sz="2000" dirty="0" err="1"/>
              <a:t>einnimmt</a:t>
            </a:r>
            <a:endParaRPr lang="en-US" sz="2000" dirty="0"/>
          </a:p>
          <a:p>
            <a:pPr lvl="1"/>
            <a:r>
              <a:rPr lang="en-US" sz="2000" dirty="0" smtClean="0"/>
              <a:t>Definition: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Notation </a:t>
            </a:r>
            <a:r>
              <a:rPr lang="en-US" sz="2000" dirty="0" err="1" smtClean="0"/>
              <a:t>manchmal</a:t>
            </a:r>
            <a:r>
              <a:rPr lang="en-US" sz="2000" dirty="0" smtClean="0"/>
              <a:t> </a:t>
            </a:r>
            <a:r>
              <a:rPr lang="en-US" sz="2000" dirty="0" err="1" smtClean="0"/>
              <a:t>auch</a:t>
            </a:r>
            <a:r>
              <a:rPr lang="en-US" sz="2000" dirty="0" smtClean="0"/>
              <a:t>: </a:t>
            </a:r>
            <a:r>
              <a:rPr lang="en-US" sz="2000" dirty="0" err="1" smtClean="0"/>
              <a:t>Var</a:t>
            </a:r>
            <a:r>
              <a:rPr lang="en-US" sz="2000" dirty="0" smtClean="0"/>
              <a:t>[X]</a:t>
            </a:r>
          </a:p>
          <a:p>
            <a:pPr lvl="1"/>
            <a:endParaRPr lang="en-US" sz="2000" dirty="0"/>
          </a:p>
          <a:p>
            <a:r>
              <a:rPr lang="en-US" sz="2200" dirty="0" err="1" smtClean="0"/>
              <a:t>Var</a:t>
            </a:r>
            <a:r>
              <a:rPr lang="en-US" sz="2200" dirty="0" smtClean="0"/>
              <a:t>[X], </a:t>
            </a:r>
            <a:r>
              <a:rPr lang="en-US" sz="2200" dirty="0" err="1"/>
              <a:t>wenn</a:t>
            </a:r>
            <a:r>
              <a:rPr lang="en-US" sz="2200" dirty="0"/>
              <a:t> X~N(𝜇, 𝜎</a:t>
            </a:r>
            <a:r>
              <a:rPr lang="en-US" sz="2200" baseline="30000" dirty="0"/>
              <a:t>2</a:t>
            </a:r>
            <a:r>
              <a:rPr lang="en-US" sz="2200" dirty="0"/>
              <a:t>) </a:t>
            </a:r>
            <a:r>
              <a:rPr lang="en-US" sz="2200" dirty="0" smtClean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132856"/>
            <a:ext cx="3208536" cy="462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788" y="4187705"/>
            <a:ext cx="4657452" cy="240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8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351"/>
            <a:ext cx="8229600" cy="503239"/>
          </a:xfrm>
        </p:spPr>
        <p:txBody>
          <a:bodyPr/>
          <a:lstStyle/>
          <a:p>
            <a:r>
              <a:rPr lang="de-DE" dirty="0" smtClean="0"/>
              <a:t>Interpretation eines Messwertes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de-DE" sz="2400" dirty="0" smtClean="0">
                <a:solidFill>
                  <a:srgbClr val="0B05FF"/>
                </a:solidFill>
              </a:rPr>
              <a:t>Beispiel x</a:t>
            </a:r>
            <a:r>
              <a:rPr lang="de-DE" sz="2400" baseline="-25000" dirty="0" smtClean="0">
                <a:solidFill>
                  <a:srgbClr val="0B05FF"/>
                </a:solidFill>
              </a:rPr>
              <a:t>i</a:t>
            </a:r>
            <a:r>
              <a:rPr lang="de-DE" sz="2400" dirty="0" smtClean="0">
                <a:solidFill>
                  <a:srgbClr val="0B05FF"/>
                </a:solidFill>
              </a:rPr>
              <a:t>=28</a:t>
            </a:r>
          </a:p>
          <a:p>
            <a:r>
              <a:rPr lang="de-DE" sz="2400" dirty="0" smtClean="0"/>
              <a:t>Interpretierbar nur bei</a:t>
            </a:r>
            <a:br>
              <a:rPr lang="de-DE" sz="2400" dirty="0" smtClean="0"/>
            </a:br>
            <a:r>
              <a:rPr lang="de-DE" sz="2400" dirty="0" smtClean="0"/>
              <a:t>gegebener Verteilung</a:t>
            </a:r>
          </a:p>
          <a:p>
            <a:r>
              <a:rPr lang="de-DE" sz="2400" dirty="0" smtClean="0"/>
              <a:t>x</a:t>
            </a:r>
            <a:r>
              <a:rPr lang="de-DE" sz="2400" baseline="-25000" dirty="0" smtClean="0"/>
              <a:t>i</a:t>
            </a:r>
            <a:r>
              <a:rPr lang="de-DE" sz="2400" dirty="0" smtClean="0"/>
              <a:t> liegt über dem </a:t>
            </a:r>
            <a:br>
              <a:rPr lang="de-DE" sz="2400" dirty="0" smtClean="0"/>
            </a:br>
            <a:r>
              <a:rPr lang="de-DE" sz="2400" dirty="0" err="1" smtClean="0"/>
              <a:t>arithm</a:t>
            </a:r>
            <a:r>
              <a:rPr lang="de-DE" sz="2400" dirty="0" smtClean="0"/>
              <a:t>. Mittel</a:t>
            </a:r>
          </a:p>
          <a:p>
            <a:r>
              <a:rPr lang="de-DE" sz="2400" dirty="0" smtClean="0"/>
              <a:t>Genauer: </a:t>
            </a:r>
            <a:r>
              <a:rPr lang="de-DE" sz="2400" dirty="0" err="1" smtClean="0"/>
              <a:t>x</a:t>
            </a:r>
            <a:r>
              <a:rPr lang="de-DE" sz="2400" baseline="-25000" dirty="0" err="1" smtClean="0"/>
              <a:t>i</a:t>
            </a:r>
            <a:r>
              <a:rPr lang="de-DE" sz="2400" dirty="0" smtClean="0"/>
              <a:t> liegt mehr als</a:t>
            </a:r>
            <a:br>
              <a:rPr lang="de-DE" sz="2400" dirty="0" smtClean="0"/>
            </a:br>
            <a:r>
              <a:rPr lang="de-DE" sz="2400" dirty="0" smtClean="0"/>
              <a:t>eine Standardabweichung</a:t>
            </a:r>
            <a:br>
              <a:rPr lang="de-DE" sz="2400" dirty="0" smtClean="0"/>
            </a:br>
            <a:r>
              <a:rPr lang="de-DE" sz="2400" dirty="0" smtClean="0"/>
              <a:t>über dem </a:t>
            </a:r>
            <a:r>
              <a:rPr lang="de-DE" sz="2400" dirty="0" err="1" smtClean="0"/>
              <a:t>arithm</a:t>
            </a:r>
            <a:r>
              <a:rPr lang="de-DE" sz="2400" dirty="0" smtClean="0"/>
              <a:t>. Mittel</a:t>
            </a:r>
          </a:p>
          <a:p>
            <a:r>
              <a:rPr lang="de-DE" sz="2400" dirty="0" smtClean="0"/>
              <a:t>Genauer: Wie viel Prozent</a:t>
            </a:r>
            <a:br>
              <a:rPr lang="de-DE" sz="2400" dirty="0" smtClean="0"/>
            </a:br>
            <a:r>
              <a:rPr lang="de-DE" sz="2400" dirty="0" smtClean="0"/>
              <a:t>der Gesamtheit geben</a:t>
            </a:r>
            <a:br>
              <a:rPr lang="de-DE" sz="2400" dirty="0" smtClean="0"/>
            </a:br>
            <a:r>
              <a:rPr lang="de-DE" sz="2400" dirty="0" smtClean="0"/>
              <a:t>Werte unter / über 28 an?</a:t>
            </a:r>
          </a:p>
          <a:p>
            <a:r>
              <a:rPr lang="de-DE" sz="2400" dirty="0" smtClean="0"/>
              <a:t>Um diese Frage zu beantworten, </a:t>
            </a:r>
            <a:br>
              <a:rPr lang="de-DE" sz="2400" dirty="0" smtClean="0"/>
            </a:br>
            <a:r>
              <a:rPr lang="de-DE" sz="2400" dirty="0" smtClean="0"/>
              <a:t>hilft die z-Standardisierung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644008" y="1257132"/>
            <a:ext cx="4357687" cy="3049114"/>
            <a:chOff x="4143372" y="1034970"/>
            <a:chExt cx="4357687" cy="304911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43372" y="1142984"/>
              <a:ext cx="4357687" cy="2527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8" name="Gerade Verbindung 7"/>
            <p:cNvCxnSpPr/>
            <p:nvPr/>
          </p:nvCxnSpPr>
          <p:spPr>
            <a:xfrm flipV="1">
              <a:off x="7143768" y="1982702"/>
              <a:ext cx="23940" cy="173205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uppieren 12"/>
            <p:cNvGrpSpPr/>
            <p:nvPr/>
          </p:nvGrpSpPr>
          <p:grpSpPr>
            <a:xfrm>
              <a:off x="4901758" y="1034970"/>
              <a:ext cx="1928826" cy="369332"/>
              <a:chOff x="4929190" y="1071546"/>
              <a:chExt cx="1928826" cy="369332"/>
            </a:xfrm>
          </p:grpSpPr>
          <p:sp>
            <p:nvSpPr>
              <p:cNvPr id="11" name="Textfeld 10"/>
              <p:cNvSpPr txBox="1"/>
              <p:nvPr/>
            </p:nvSpPr>
            <p:spPr>
              <a:xfrm>
                <a:off x="4929190" y="1071546"/>
                <a:ext cx="1928826" cy="3693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de-DE" dirty="0"/>
              </a:p>
            </p:txBody>
          </p:sp>
          <p:graphicFrame>
            <p:nvGraphicFramePr>
              <p:cNvPr id="12" name="Objekt 11"/>
              <p:cNvGraphicFramePr>
                <a:graphicFrameLocks noChangeAspect="1"/>
              </p:cNvGraphicFramePr>
              <p:nvPr/>
            </p:nvGraphicFramePr>
            <p:xfrm>
              <a:off x="5018487" y="1142984"/>
              <a:ext cx="1839529" cy="2857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2" name="Formel" r:id="rId4" imgW="1307880" imgH="203040" progId="Equation.3">
                      <p:embed/>
                    </p:oleObj>
                  </mc:Choice>
                  <mc:Fallback>
                    <p:oleObj name="Formel" r:id="rId4" imgW="1307880" imgH="203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18487" y="1142984"/>
                            <a:ext cx="1839529" cy="28575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4" name="Textfeld 13"/>
            <p:cNvSpPr txBox="1"/>
            <p:nvPr/>
          </p:nvSpPr>
          <p:spPr>
            <a:xfrm>
              <a:off x="6715140" y="3714752"/>
              <a:ext cx="857256" cy="369332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err="1" smtClean="0"/>
                <a:t>x</a:t>
              </a:r>
              <a:r>
                <a:rPr lang="de-DE" baseline="-25000" dirty="0" err="1" smtClean="0"/>
                <a:t>i</a:t>
              </a:r>
              <a:r>
                <a:rPr lang="de-DE" dirty="0" smtClean="0"/>
                <a:t> = 28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01317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i="1" dirty="0" smtClean="0"/>
              <a:t>z</a:t>
            </a:r>
            <a:r>
              <a:rPr lang="de-DE" dirty="0" smtClean="0"/>
              <a:t>-Standardisierung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Mit der </a:t>
            </a:r>
            <a:r>
              <a:rPr lang="de-DE" b="1" i="1" dirty="0" smtClean="0"/>
              <a:t>z-Standardisierung</a:t>
            </a:r>
            <a:r>
              <a:rPr lang="de-DE" dirty="0" smtClean="0"/>
              <a:t> wird eine Normalverteilung in eine Standardnormalverteilung umgewandelt.</a:t>
            </a:r>
          </a:p>
          <a:p>
            <a:r>
              <a:rPr lang="de-DE" dirty="0" smtClean="0"/>
              <a:t>Die z-Standardisierung erfolgt in zwei Schritten:</a:t>
            </a:r>
          </a:p>
          <a:p>
            <a:pPr marL="914400" lvl="1" indent="-457200">
              <a:buFont typeface="+mj-lt"/>
              <a:buAutoNum type="arabicParenBoth"/>
            </a:pPr>
            <a:r>
              <a:rPr lang="de-DE" dirty="0" smtClean="0"/>
              <a:t>Zunächst wird von jedem Messwert der </a:t>
            </a:r>
            <a:r>
              <a:rPr lang="de-DE" i="1" dirty="0" smtClean="0"/>
              <a:t>Mittelwert</a:t>
            </a:r>
            <a:r>
              <a:rPr lang="de-DE" dirty="0" smtClean="0"/>
              <a:t> subtrahiert.</a:t>
            </a:r>
          </a:p>
          <a:p>
            <a:pPr marL="914400" lvl="1" indent="-457200">
              <a:buFont typeface="+mj-lt"/>
              <a:buAutoNum type="arabicParenBoth"/>
            </a:pPr>
            <a:r>
              <a:rPr lang="de-DE" dirty="0" smtClean="0"/>
              <a:t>Dann wird das Ergebnis durch die </a:t>
            </a:r>
            <a:r>
              <a:rPr lang="de-DE" i="1" dirty="0" smtClean="0"/>
              <a:t>Standardabweichung</a:t>
            </a:r>
            <a:r>
              <a:rPr lang="de-DE" dirty="0" smtClean="0"/>
              <a:t> geteilt.</a:t>
            </a:r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" name="Formel" r:id="rId3" imgW="114120" imgH="215640" progId="Equation.3">
                  <p:embed/>
                </p:oleObj>
              </mc:Choice>
              <mc:Fallback>
                <p:oleObj name="Formel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/>
        </p:nvGraphicFramePr>
        <p:xfrm>
          <a:off x="1000100" y="4429132"/>
          <a:ext cx="1587767" cy="928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0" name="Formel" r:id="rId5" imgW="672840" imgH="393480" progId="Equation.3">
                  <p:embed/>
                </p:oleObj>
              </mc:Choice>
              <mc:Fallback>
                <p:oleObj name="Formel" r:id="rId5" imgW="672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4429132"/>
                        <a:ext cx="1587767" cy="928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907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502589" y="285996"/>
            <a:ext cx="7543800" cy="60306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de-DE" dirty="0" err="1" smtClean="0"/>
              <a:t>Betrachtung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einer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Teilmenge</a:t>
            </a:r>
            <a:r>
              <a:rPr lang="en-US" altLang="de-DE" dirty="0" smtClean="0"/>
              <a:t> der </a:t>
            </a:r>
            <a:r>
              <a:rPr lang="en-US" altLang="de-DE" dirty="0" err="1" smtClean="0"/>
              <a:t>Daten</a:t>
            </a:r>
            <a:endParaRPr lang="en-US" altLang="de-DE" dirty="0" smtClean="0"/>
          </a:p>
        </p:txBody>
      </p:sp>
      <p:graphicFrame>
        <p:nvGraphicFramePr>
          <p:cNvPr id="142417" name="Group 8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243319"/>
              </p:ext>
            </p:extLst>
          </p:nvPr>
        </p:nvGraphicFramePr>
        <p:xfrm>
          <a:off x="683569" y="2636912"/>
          <a:ext cx="8068698" cy="3247128"/>
        </p:xfrm>
        <a:graphic>
          <a:graphicData uri="http://schemas.openxmlformats.org/drawingml/2006/table">
            <a:tbl>
              <a:tblPr/>
              <a:tblGrid>
                <a:gridCol w="2689566"/>
                <a:gridCol w="2689566"/>
                <a:gridCol w="2689566"/>
              </a:tblGrid>
              <a:tr h="5436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de-DE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Definition</a:t>
                      </a:r>
                    </a:p>
                  </a:txBody>
                  <a:tcPr marL="72148" marR="72148" marT="36074" marB="360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de-DE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Population</a:t>
                      </a:r>
                    </a:p>
                  </a:txBody>
                  <a:tcPr marL="72148" marR="72148" marT="36074" marB="36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de-DE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Stichprobe</a:t>
                      </a:r>
                      <a:endParaRPr kumimoji="0" lang="en-US" altLang="de-DE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8" marR="72148" marT="36074" marB="36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53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de-DE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8" marR="72148" marT="36074" marB="360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de-DE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Grundgesamtheit</a:t>
                      </a:r>
                      <a:endParaRPr kumimoji="0" lang="en-US" altLang="de-DE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8" marR="72148" marT="36074" marB="36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de-DE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Teilmenge</a:t>
                      </a:r>
                      <a:r>
                        <a:rPr kumimoji="0" lang="en-US" altLang="de-DE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de-DE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einer</a:t>
                      </a:r>
                      <a:r>
                        <a:rPr kumimoji="0" lang="en-US" altLang="de-DE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de-DE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Grundgesamtheit</a:t>
                      </a:r>
                      <a:endParaRPr kumimoji="0" lang="en-US" altLang="de-DE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8" marR="72148" marT="36074" marB="36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36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de-DE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Symbole</a:t>
                      </a:r>
                      <a:endParaRPr kumimoji="0" lang="en-US" altLang="de-DE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8" marR="72148" marT="36074" marB="360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de-DE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griechisch</a:t>
                      </a:r>
                      <a:endParaRPr kumimoji="0" lang="en-US" altLang="de-DE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8" marR="72148" marT="36074" marB="36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de-DE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latein</a:t>
                      </a:r>
                      <a:endParaRPr kumimoji="0" lang="en-US" altLang="de-DE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8" marR="72148" marT="36074" marB="36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3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de-DE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Mittel</a:t>
                      </a:r>
                      <a:endParaRPr kumimoji="0" lang="en-US" altLang="de-DE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8" marR="72148" marT="36074" marB="360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de-DE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m</a:t>
                      </a:r>
                    </a:p>
                  </a:txBody>
                  <a:tcPr marL="72148" marR="72148" marT="36074" marB="36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de-DE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S Reference Sans Serif"/>
                        </a:rPr>
                        <a:t>x</a:t>
                      </a:r>
                      <a:endParaRPr kumimoji="0" lang="en-US" altLang="de-DE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8" marR="72148" marT="36074" marB="36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1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de-DE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Standardab-weichung</a:t>
                      </a:r>
                      <a:endParaRPr kumimoji="0" lang="en-US" altLang="de-DE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8" marR="72148" marT="36074" marB="360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de-DE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s</a:t>
                      </a:r>
                    </a:p>
                  </a:txBody>
                  <a:tcPr marL="72148" marR="72148" marT="36074" marB="36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de-DE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marL="72148" marR="72148" marT="36074" marB="36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4656" y="1124745"/>
            <a:ext cx="4376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Daten</a:t>
            </a:r>
            <a:r>
              <a:rPr lang="en-US" sz="2400" dirty="0"/>
              <a:t>, </a:t>
            </a:r>
            <a:r>
              <a:rPr lang="en-US" sz="2400" dirty="0" err="1"/>
              <a:t>auch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 err="1"/>
              <a:t>Grundgesamtheit</a:t>
            </a:r>
            <a:r>
              <a:rPr lang="en-US" sz="2400" dirty="0"/>
              <a:t> </a:t>
            </a:r>
            <a:r>
              <a:rPr lang="en-US" sz="2400" dirty="0" err="1"/>
              <a:t>oder</a:t>
            </a:r>
            <a:r>
              <a:rPr lang="en-US" sz="2400" dirty="0"/>
              <a:t> Population </a:t>
            </a:r>
            <a:r>
              <a:rPr lang="en-US" sz="2400" dirty="0" err="1"/>
              <a:t>genannt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44010" y="1124745"/>
            <a:ext cx="4108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Teilmenge</a:t>
            </a:r>
            <a:r>
              <a:rPr lang="en-US" sz="2400" dirty="0"/>
              <a:t> der </a:t>
            </a:r>
            <a:r>
              <a:rPr lang="en-US" sz="2400" dirty="0" err="1"/>
              <a:t>Daten</a:t>
            </a:r>
            <a:r>
              <a:rPr lang="en-US" sz="2400" dirty="0"/>
              <a:t>,</a:t>
            </a:r>
            <a:br>
              <a:rPr lang="en-US" sz="2400" dirty="0"/>
            </a:br>
            <a:r>
              <a:rPr lang="en-US" sz="2400" dirty="0" err="1"/>
              <a:t>auch</a:t>
            </a:r>
            <a:r>
              <a:rPr lang="en-US" sz="2400" dirty="0"/>
              <a:t> </a:t>
            </a:r>
            <a:r>
              <a:rPr lang="en-US" sz="2400" dirty="0" err="1"/>
              <a:t>Stichprobe</a:t>
            </a:r>
            <a:r>
              <a:rPr lang="en-US" sz="2400" dirty="0"/>
              <a:t> (SP) </a:t>
            </a:r>
            <a:r>
              <a:rPr lang="en-US" sz="2400" dirty="0" err="1"/>
              <a:t>genannt</a:t>
            </a:r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132112" y="4725144"/>
            <a:ext cx="14401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95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i="1" dirty="0" smtClean="0"/>
              <a:t>z</a:t>
            </a:r>
            <a:r>
              <a:rPr lang="de-DE" dirty="0" smtClean="0"/>
              <a:t>-Standardisierung</a:t>
            </a:r>
            <a:endParaRPr lang="de-DE" dirty="0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399038"/>
              </p:ext>
            </p:extLst>
          </p:nvPr>
        </p:nvGraphicFramePr>
        <p:xfrm>
          <a:off x="4265196" y="3529492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" name="Formel" r:id="rId3" imgW="114120" imgH="215640" progId="Equation.3">
                  <p:embed/>
                </p:oleObj>
              </mc:Choice>
              <mc:Fallback>
                <p:oleObj name="Formel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5196" y="3529492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504" y="1279988"/>
            <a:ext cx="4357687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Gerade Verbindung 8"/>
          <p:cNvCxnSpPr/>
          <p:nvPr/>
        </p:nvCxnSpPr>
        <p:spPr>
          <a:xfrm rot="5400000" flipH="1" flipV="1">
            <a:off x="2179206" y="2923063"/>
            <a:ext cx="1857389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/>
          <p:cNvGrpSpPr/>
          <p:nvPr/>
        </p:nvGrpSpPr>
        <p:grpSpPr>
          <a:xfrm>
            <a:off x="865890" y="1171974"/>
            <a:ext cx="1928826" cy="369332"/>
            <a:chOff x="4929190" y="1071546"/>
            <a:chExt cx="1928826" cy="369332"/>
          </a:xfrm>
        </p:grpSpPr>
        <p:sp>
          <p:nvSpPr>
            <p:cNvPr id="11" name="Textfeld 10"/>
            <p:cNvSpPr txBox="1"/>
            <p:nvPr/>
          </p:nvSpPr>
          <p:spPr>
            <a:xfrm>
              <a:off x="4929190" y="1071546"/>
              <a:ext cx="1928826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de-DE" dirty="0"/>
            </a:p>
          </p:txBody>
        </p:sp>
        <p:graphicFrame>
          <p:nvGraphicFramePr>
            <p:cNvPr id="12" name="Objekt 11"/>
            <p:cNvGraphicFramePr>
              <a:graphicFrameLocks noChangeAspect="1"/>
            </p:cNvGraphicFramePr>
            <p:nvPr/>
          </p:nvGraphicFramePr>
          <p:xfrm>
            <a:off x="5018487" y="1142984"/>
            <a:ext cx="1839529" cy="2857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67" name="Formel" r:id="rId6" imgW="1307880" imgH="203040" progId="Equation.3">
                    <p:embed/>
                  </p:oleObj>
                </mc:Choice>
                <mc:Fallback>
                  <p:oleObj name="Formel" r:id="rId6" imgW="13078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8487" y="1142984"/>
                          <a:ext cx="1839529" cy="2857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Textfeld 13"/>
          <p:cNvSpPr txBox="1"/>
          <p:nvPr/>
        </p:nvSpPr>
        <p:spPr>
          <a:xfrm>
            <a:off x="2679272" y="3851756"/>
            <a:ext cx="857256" cy="3693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x</a:t>
            </a:r>
            <a:r>
              <a:rPr lang="de-DE" baseline="-25000" dirty="0" err="1" smtClean="0"/>
              <a:t>i</a:t>
            </a:r>
            <a:r>
              <a:rPr lang="de-DE" dirty="0" smtClean="0"/>
              <a:t> = 28</a:t>
            </a:r>
            <a:endParaRPr lang="de-DE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2" y="3429000"/>
            <a:ext cx="44577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Gruppieren 22"/>
          <p:cNvGrpSpPr/>
          <p:nvPr/>
        </p:nvGrpSpPr>
        <p:grpSpPr>
          <a:xfrm>
            <a:off x="5572132" y="3429000"/>
            <a:ext cx="1357322" cy="369332"/>
            <a:chOff x="5572132" y="3786190"/>
            <a:chExt cx="1357322" cy="369332"/>
          </a:xfrm>
        </p:grpSpPr>
        <p:sp>
          <p:nvSpPr>
            <p:cNvPr id="21" name="Textfeld 20"/>
            <p:cNvSpPr txBox="1"/>
            <p:nvPr/>
          </p:nvSpPr>
          <p:spPr>
            <a:xfrm>
              <a:off x="5572132" y="3786190"/>
              <a:ext cx="1357322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de-DE" dirty="0"/>
            </a:p>
          </p:txBody>
        </p:sp>
        <p:graphicFrame>
          <p:nvGraphicFramePr>
            <p:cNvPr id="22" name="Objekt 21"/>
            <p:cNvGraphicFramePr>
              <a:graphicFrameLocks noChangeAspect="1"/>
            </p:cNvGraphicFramePr>
            <p:nvPr/>
          </p:nvGraphicFramePr>
          <p:xfrm>
            <a:off x="5641975" y="3857625"/>
            <a:ext cx="116205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68" name="Formel" r:id="rId9" imgW="825480" imgH="203040" progId="Equation.3">
                    <p:embed/>
                  </p:oleObj>
                </mc:Choice>
                <mc:Fallback>
                  <p:oleObj name="Formel" r:id="rId9" imgW="8254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41975" y="3857625"/>
                          <a:ext cx="1162050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4" name="Gerade Verbindung 23"/>
          <p:cNvCxnSpPr/>
          <p:nvPr/>
        </p:nvCxnSpPr>
        <p:spPr>
          <a:xfrm rot="16200000" flipV="1">
            <a:off x="6647417" y="4996922"/>
            <a:ext cx="1857389" cy="743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7044898" y="5929330"/>
            <a:ext cx="1071570" cy="3693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i="1" dirty="0" err="1" smtClean="0"/>
              <a:t>z</a:t>
            </a:r>
            <a:r>
              <a:rPr lang="de-DE" i="1" baseline="-25000" dirty="0" err="1" smtClean="0"/>
              <a:t>i</a:t>
            </a:r>
            <a:r>
              <a:rPr lang="de-DE" dirty="0" smtClean="0"/>
              <a:t> = 1.36</a:t>
            </a:r>
            <a:endParaRPr lang="de-DE" dirty="0"/>
          </a:p>
        </p:txBody>
      </p:sp>
      <p:sp>
        <p:nvSpPr>
          <p:cNvPr id="30" name="Freihandform 29"/>
          <p:cNvSpPr/>
          <p:nvPr/>
        </p:nvSpPr>
        <p:spPr>
          <a:xfrm>
            <a:off x="5491169" y="3995616"/>
            <a:ext cx="2076444" cy="1602724"/>
          </a:xfrm>
          <a:custGeom>
            <a:avLst/>
            <a:gdLst>
              <a:gd name="connsiteX0" fmla="*/ 0 w 2076450"/>
              <a:gd name="connsiteY0" fmla="*/ 1578769 h 1590675"/>
              <a:gd name="connsiteX1" fmla="*/ 285750 w 2076450"/>
              <a:gd name="connsiteY1" fmla="*/ 1504950 h 1590675"/>
              <a:gd name="connsiteX2" fmla="*/ 435768 w 2076450"/>
              <a:gd name="connsiteY2" fmla="*/ 1426369 h 1590675"/>
              <a:gd name="connsiteX3" fmla="*/ 547687 w 2076450"/>
              <a:gd name="connsiteY3" fmla="*/ 1309688 h 1590675"/>
              <a:gd name="connsiteX4" fmla="*/ 702468 w 2076450"/>
              <a:gd name="connsiteY4" fmla="*/ 1102519 h 1590675"/>
              <a:gd name="connsiteX5" fmla="*/ 907256 w 2076450"/>
              <a:gd name="connsiteY5" fmla="*/ 709613 h 1590675"/>
              <a:gd name="connsiteX6" fmla="*/ 1059656 w 2076450"/>
              <a:gd name="connsiteY6" fmla="*/ 385763 h 1590675"/>
              <a:gd name="connsiteX7" fmla="*/ 1190625 w 2076450"/>
              <a:gd name="connsiteY7" fmla="*/ 169069 h 1590675"/>
              <a:gd name="connsiteX8" fmla="*/ 1300162 w 2076450"/>
              <a:gd name="connsiteY8" fmla="*/ 50006 h 1590675"/>
              <a:gd name="connsiteX9" fmla="*/ 1407318 w 2076450"/>
              <a:gd name="connsiteY9" fmla="*/ 0 h 1590675"/>
              <a:gd name="connsiteX10" fmla="*/ 1504950 w 2076450"/>
              <a:gd name="connsiteY10" fmla="*/ 33338 h 1590675"/>
              <a:gd name="connsiteX11" fmla="*/ 1659731 w 2076450"/>
              <a:gd name="connsiteY11" fmla="*/ 219075 h 1590675"/>
              <a:gd name="connsiteX12" fmla="*/ 1897856 w 2076450"/>
              <a:gd name="connsiteY12" fmla="*/ 678656 h 1590675"/>
              <a:gd name="connsiteX13" fmla="*/ 1988343 w 2076450"/>
              <a:gd name="connsiteY13" fmla="*/ 866775 h 1590675"/>
              <a:gd name="connsiteX14" fmla="*/ 2074068 w 2076450"/>
              <a:gd name="connsiteY14" fmla="*/ 1031081 h 1590675"/>
              <a:gd name="connsiteX15" fmla="*/ 2076450 w 2076450"/>
              <a:gd name="connsiteY15" fmla="*/ 1590675 h 1590675"/>
              <a:gd name="connsiteX0" fmla="*/ 0 w 2076450"/>
              <a:gd name="connsiteY0" fmla="*/ 1578769 h 1590675"/>
              <a:gd name="connsiteX1" fmla="*/ 285750 w 2076450"/>
              <a:gd name="connsiteY1" fmla="*/ 1504950 h 1590675"/>
              <a:gd name="connsiteX2" fmla="*/ 435768 w 2076450"/>
              <a:gd name="connsiteY2" fmla="*/ 1426369 h 1590675"/>
              <a:gd name="connsiteX3" fmla="*/ 547687 w 2076450"/>
              <a:gd name="connsiteY3" fmla="*/ 1309688 h 1590675"/>
              <a:gd name="connsiteX4" fmla="*/ 702468 w 2076450"/>
              <a:gd name="connsiteY4" fmla="*/ 1102519 h 1590675"/>
              <a:gd name="connsiteX5" fmla="*/ 907256 w 2076450"/>
              <a:gd name="connsiteY5" fmla="*/ 709613 h 1590675"/>
              <a:gd name="connsiteX6" fmla="*/ 1059656 w 2076450"/>
              <a:gd name="connsiteY6" fmla="*/ 385763 h 1590675"/>
              <a:gd name="connsiteX7" fmla="*/ 1190625 w 2076450"/>
              <a:gd name="connsiteY7" fmla="*/ 169069 h 1590675"/>
              <a:gd name="connsiteX8" fmla="*/ 1300162 w 2076450"/>
              <a:gd name="connsiteY8" fmla="*/ 50006 h 1590675"/>
              <a:gd name="connsiteX9" fmla="*/ 1407318 w 2076450"/>
              <a:gd name="connsiteY9" fmla="*/ 0 h 1590675"/>
              <a:gd name="connsiteX10" fmla="*/ 1504950 w 2076450"/>
              <a:gd name="connsiteY10" fmla="*/ 33338 h 1590675"/>
              <a:gd name="connsiteX11" fmla="*/ 1659731 w 2076450"/>
              <a:gd name="connsiteY11" fmla="*/ 219075 h 1590675"/>
              <a:gd name="connsiteX12" fmla="*/ 1897856 w 2076450"/>
              <a:gd name="connsiteY12" fmla="*/ 678656 h 1590675"/>
              <a:gd name="connsiteX13" fmla="*/ 1988343 w 2076450"/>
              <a:gd name="connsiteY13" fmla="*/ 866775 h 1590675"/>
              <a:gd name="connsiteX14" fmla="*/ 2074068 w 2076450"/>
              <a:gd name="connsiteY14" fmla="*/ 1031081 h 1590675"/>
              <a:gd name="connsiteX15" fmla="*/ 2076450 w 2076450"/>
              <a:gd name="connsiteY15" fmla="*/ 1590675 h 1590675"/>
              <a:gd name="connsiteX0" fmla="*/ 0 w 2076450"/>
              <a:gd name="connsiteY0" fmla="*/ 1578769 h 1590675"/>
              <a:gd name="connsiteX1" fmla="*/ 285750 w 2076450"/>
              <a:gd name="connsiteY1" fmla="*/ 1504950 h 1590675"/>
              <a:gd name="connsiteX2" fmla="*/ 435768 w 2076450"/>
              <a:gd name="connsiteY2" fmla="*/ 1426369 h 1590675"/>
              <a:gd name="connsiteX3" fmla="*/ 547687 w 2076450"/>
              <a:gd name="connsiteY3" fmla="*/ 1309688 h 1590675"/>
              <a:gd name="connsiteX4" fmla="*/ 702468 w 2076450"/>
              <a:gd name="connsiteY4" fmla="*/ 1102519 h 1590675"/>
              <a:gd name="connsiteX5" fmla="*/ 907256 w 2076450"/>
              <a:gd name="connsiteY5" fmla="*/ 709613 h 1590675"/>
              <a:gd name="connsiteX6" fmla="*/ 1059656 w 2076450"/>
              <a:gd name="connsiteY6" fmla="*/ 385763 h 1590675"/>
              <a:gd name="connsiteX7" fmla="*/ 1190625 w 2076450"/>
              <a:gd name="connsiteY7" fmla="*/ 169069 h 1590675"/>
              <a:gd name="connsiteX8" fmla="*/ 1300162 w 2076450"/>
              <a:gd name="connsiteY8" fmla="*/ 50006 h 1590675"/>
              <a:gd name="connsiteX9" fmla="*/ 1407318 w 2076450"/>
              <a:gd name="connsiteY9" fmla="*/ 0 h 1590675"/>
              <a:gd name="connsiteX10" fmla="*/ 1504950 w 2076450"/>
              <a:gd name="connsiteY10" fmla="*/ 33338 h 1590675"/>
              <a:gd name="connsiteX11" fmla="*/ 1659731 w 2076450"/>
              <a:gd name="connsiteY11" fmla="*/ 219075 h 1590675"/>
              <a:gd name="connsiteX12" fmla="*/ 1897856 w 2076450"/>
              <a:gd name="connsiteY12" fmla="*/ 678656 h 1590675"/>
              <a:gd name="connsiteX13" fmla="*/ 1988343 w 2076450"/>
              <a:gd name="connsiteY13" fmla="*/ 866775 h 1590675"/>
              <a:gd name="connsiteX14" fmla="*/ 2074068 w 2076450"/>
              <a:gd name="connsiteY14" fmla="*/ 1031081 h 1590675"/>
              <a:gd name="connsiteX15" fmla="*/ 2076450 w 2076450"/>
              <a:gd name="connsiteY15" fmla="*/ 1590675 h 1590675"/>
              <a:gd name="connsiteX0" fmla="*/ 0 w 2076450"/>
              <a:gd name="connsiteY0" fmla="*/ 1578769 h 1590675"/>
              <a:gd name="connsiteX1" fmla="*/ 285750 w 2076450"/>
              <a:gd name="connsiteY1" fmla="*/ 1504950 h 1590675"/>
              <a:gd name="connsiteX2" fmla="*/ 435768 w 2076450"/>
              <a:gd name="connsiteY2" fmla="*/ 1426369 h 1590675"/>
              <a:gd name="connsiteX3" fmla="*/ 547687 w 2076450"/>
              <a:gd name="connsiteY3" fmla="*/ 1309688 h 1590675"/>
              <a:gd name="connsiteX4" fmla="*/ 702468 w 2076450"/>
              <a:gd name="connsiteY4" fmla="*/ 1102519 h 1590675"/>
              <a:gd name="connsiteX5" fmla="*/ 907256 w 2076450"/>
              <a:gd name="connsiteY5" fmla="*/ 709613 h 1590675"/>
              <a:gd name="connsiteX6" fmla="*/ 1059656 w 2076450"/>
              <a:gd name="connsiteY6" fmla="*/ 385763 h 1590675"/>
              <a:gd name="connsiteX7" fmla="*/ 1190625 w 2076450"/>
              <a:gd name="connsiteY7" fmla="*/ 169069 h 1590675"/>
              <a:gd name="connsiteX8" fmla="*/ 1300162 w 2076450"/>
              <a:gd name="connsiteY8" fmla="*/ 50006 h 1590675"/>
              <a:gd name="connsiteX9" fmla="*/ 1407318 w 2076450"/>
              <a:gd name="connsiteY9" fmla="*/ 0 h 1590675"/>
              <a:gd name="connsiteX10" fmla="*/ 1504950 w 2076450"/>
              <a:gd name="connsiteY10" fmla="*/ 33338 h 1590675"/>
              <a:gd name="connsiteX11" fmla="*/ 1659731 w 2076450"/>
              <a:gd name="connsiteY11" fmla="*/ 219075 h 1590675"/>
              <a:gd name="connsiteX12" fmla="*/ 1897856 w 2076450"/>
              <a:gd name="connsiteY12" fmla="*/ 678656 h 1590675"/>
              <a:gd name="connsiteX13" fmla="*/ 1988343 w 2076450"/>
              <a:gd name="connsiteY13" fmla="*/ 866775 h 1590675"/>
              <a:gd name="connsiteX14" fmla="*/ 2074068 w 2076450"/>
              <a:gd name="connsiteY14" fmla="*/ 1031081 h 1590675"/>
              <a:gd name="connsiteX15" fmla="*/ 2076450 w 2076450"/>
              <a:gd name="connsiteY15" fmla="*/ 1590675 h 1590675"/>
              <a:gd name="connsiteX0" fmla="*/ 0 w 2076450"/>
              <a:gd name="connsiteY0" fmla="*/ 1578769 h 1590675"/>
              <a:gd name="connsiteX1" fmla="*/ 285750 w 2076450"/>
              <a:gd name="connsiteY1" fmla="*/ 1504950 h 1590675"/>
              <a:gd name="connsiteX2" fmla="*/ 435768 w 2076450"/>
              <a:gd name="connsiteY2" fmla="*/ 1426369 h 1590675"/>
              <a:gd name="connsiteX3" fmla="*/ 547687 w 2076450"/>
              <a:gd name="connsiteY3" fmla="*/ 1309688 h 1590675"/>
              <a:gd name="connsiteX4" fmla="*/ 702468 w 2076450"/>
              <a:gd name="connsiteY4" fmla="*/ 1102519 h 1590675"/>
              <a:gd name="connsiteX5" fmla="*/ 907256 w 2076450"/>
              <a:gd name="connsiteY5" fmla="*/ 709613 h 1590675"/>
              <a:gd name="connsiteX6" fmla="*/ 1059656 w 2076450"/>
              <a:gd name="connsiteY6" fmla="*/ 385763 h 1590675"/>
              <a:gd name="connsiteX7" fmla="*/ 1190625 w 2076450"/>
              <a:gd name="connsiteY7" fmla="*/ 169069 h 1590675"/>
              <a:gd name="connsiteX8" fmla="*/ 1300162 w 2076450"/>
              <a:gd name="connsiteY8" fmla="*/ 50006 h 1590675"/>
              <a:gd name="connsiteX9" fmla="*/ 1407318 w 2076450"/>
              <a:gd name="connsiteY9" fmla="*/ 0 h 1590675"/>
              <a:gd name="connsiteX10" fmla="*/ 1504950 w 2076450"/>
              <a:gd name="connsiteY10" fmla="*/ 33338 h 1590675"/>
              <a:gd name="connsiteX11" fmla="*/ 1659731 w 2076450"/>
              <a:gd name="connsiteY11" fmla="*/ 219075 h 1590675"/>
              <a:gd name="connsiteX12" fmla="*/ 1897856 w 2076450"/>
              <a:gd name="connsiteY12" fmla="*/ 678656 h 1590675"/>
              <a:gd name="connsiteX13" fmla="*/ 1988343 w 2076450"/>
              <a:gd name="connsiteY13" fmla="*/ 866775 h 1590675"/>
              <a:gd name="connsiteX14" fmla="*/ 2074068 w 2076450"/>
              <a:gd name="connsiteY14" fmla="*/ 1031081 h 1590675"/>
              <a:gd name="connsiteX15" fmla="*/ 2076450 w 2076450"/>
              <a:gd name="connsiteY15" fmla="*/ 1590675 h 1590675"/>
              <a:gd name="connsiteX0" fmla="*/ 0 w 2076450"/>
              <a:gd name="connsiteY0" fmla="*/ 1658062 h 1658062"/>
              <a:gd name="connsiteX1" fmla="*/ 285750 w 2076450"/>
              <a:gd name="connsiteY1" fmla="*/ 1504950 h 1658062"/>
              <a:gd name="connsiteX2" fmla="*/ 435768 w 2076450"/>
              <a:gd name="connsiteY2" fmla="*/ 1426369 h 1658062"/>
              <a:gd name="connsiteX3" fmla="*/ 547687 w 2076450"/>
              <a:gd name="connsiteY3" fmla="*/ 1309688 h 1658062"/>
              <a:gd name="connsiteX4" fmla="*/ 702468 w 2076450"/>
              <a:gd name="connsiteY4" fmla="*/ 1102519 h 1658062"/>
              <a:gd name="connsiteX5" fmla="*/ 907256 w 2076450"/>
              <a:gd name="connsiteY5" fmla="*/ 709613 h 1658062"/>
              <a:gd name="connsiteX6" fmla="*/ 1059656 w 2076450"/>
              <a:gd name="connsiteY6" fmla="*/ 385763 h 1658062"/>
              <a:gd name="connsiteX7" fmla="*/ 1190625 w 2076450"/>
              <a:gd name="connsiteY7" fmla="*/ 169069 h 1658062"/>
              <a:gd name="connsiteX8" fmla="*/ 1300162 w 2076450"/>
              <a:gd name="connsiteY8" fmla="*/ 50006 h 1658062"/>
              <a:gd name="connsiteX9" fmla="*/ 1407318 w 2076450"/>
              <a:gd name="connsiteY9" fmla="*/ 0 h 1658062"/>
              <a:gd name="connsiteX10" fmla="*/ 1504950 w 2076450"/>
              <a:gd name="connsiteY10" fmla="*/ 33338 h 1658062"/>
              <a:gd name="connsiteX11" fmla="*/ 1659731 w 2076450"/>
              <a:gd name="connsiteY11" fmla="*/ 219075 h 1658062"/>
              <a:gd name="connsiteX12" fmla="*/ 1897856 w 2076450"/>
              <a:gd name="connsiteY12" fmla="*/ 678656 h 1658062"/>
              <a:gd name="connsiteX13" fmla="*/ 1988343 w 2076450"/>
              <a:gd name="connsiteY13" fmla="*/ 866775 h 1658062"/>
              <a:gd name="connsiteX14" fmla="*/ 2074068 w 2076450"/>
              <a:gd name="connsiteY14" fmla="*/ 1031081 h 1658062"/>
              <a:gd name="connsiteX15" fmla="*/ 2076450 w 2076450"/>
              <a:gd name="connsiteY15" fmla="*/ 1590675 h 1658062"/>
              <a:gd name="connsiteX0" fmla="*/ 0 w 2076450"/>
              <a:gd name="connsiteY0" fmla="*/ 1600395 h 1600395"/>
              <a:gd name="connsiteX1" fmla="*/ 285750 w 2076450"/>
              <a:gd name="connsiteY1" fmla="*/ 1504950 h 1600395"/>
              <a:gd name="connsiteX2" fmla="*/ 435768 w 2076450"/>
              <a:gd name="connsiteY2" fmla="*/ 1426369 h 1600395"/>
              <a:gd name="connsiteX3" fmla="*/ 547687 w 2076450"/>
              <a:gd name="connsiteY3" fmla="*/ 1309688 h 1600395"/>
              <a:gd name="connsiteX4" fmla="*/ 702468 w 2076450"/>
              <a:gd name="connsiteY4" fmla="*/ 1102519 h 1600395"/>
              <a:gd name="connsiteX5" fmla="*/ 907256 w 2076450"/>
              <a:gd name="connsiteY5" fmla="*/ 709613 h 1600395"/>
              <a:gd name="connsiteX6" fmla="*/ 1059656 w 2076450"/>
              <a:gd name="connsiteY6" fmla="*/ 385763 h 1600395"/>
              <a:gd name="connsiteX7" fmla="*/ 1190625 w 2076450"/>
              <a:gd name="connsiteY7" fmla="*/ 169069 h 1600395"/>
              <a:gd name="connsiteX8" fmla="*/ 1300162 w 2076450"/>
              <a:gd name="connsiteY8" fmla="*/ 50006 h 1600395"/>
              <a:gd name="connsiteX9" fmla="*/ 1407318 w 2076450"/>
              <a:gd name="connsiteY9" fmla="*/ 0 h 1600395"/>
              <a:gd name="connsiteX10" fmla="*/ 1504950 w 2076450"/>
              <a:gd name="connsiteY10" fmla="*/ 33338 h 1600395"/>
              <a:gd name="connsiteX11" fmla="*/ 1659731 w 2076450"/>
              <a:gd name="connsiteY11" fmla="*/ 219075 h 1600395"/>
              <a:gd name="connsiteX12" fmla="*/ 1897856 w 2076450"/>
              <a:gd name="connsiteY12" fmla="*/ 678656 h 1600395"/>
              <a:gd name="connsiteX13" fmla="*/ 1988343 w 2076450"/>
              <a:gd name="connsiteY13" fmla="*/ 866775 h 1600395"/>
              <a:gd name="connsiteX14" fmla="*/ 2074068 w 2076450"/>
              <a:gd name="connsiteY14" fmla="*/ 1031081 h 1600395"/>
              <a:gd name="connsiteX15" fmla="*/ 2076450 w 2076450"/>
              <a:gd name="connsiteY15" fmla="*/ 1590675 h 1600395"/>
              <a:gd name="connsiteX0" fmla="*/ 0 w 2076450"/>
              <a:gd name="connsiteY0" fmla="*/ 1600395 h 1643536"/>
              <a:gd name="connsiteX1" fmla="*/ 285750 w 2076450"/>
              <a:gd name="connsiteY1" fmla="*/ 1504950 h 1643536"/>
              <a:gd name="connsiteX2" fmla="*/ 435768 w 2076450"/>
              <a:gd name="connsiteY2" fmla="*/ 1426369 h 1643536"/>
              <a:gd name="connsiteX3" fmla="*/ 547687 w 2076450"/>
              <a:gd name="connsiteY3" fmla="*/ 1309688 h 1643536"/>
              <a:gd name="connsiteX4" fmla="*/ 702468 w 2076450"/>
              <a:gd name="connsiteY4" fmla="*/ 1102519 h 1643536"/>
              <a:gd name="connsiteX5" fmla="*/ 907256 w 2076450"/>
              <a:gd name="connsiteY5" fmla="*/ 709613 h 1643536"/>
              <a:gd name="connsiteX6" fmla="*/ 1059656 w 2076450"/>
              <a:gd name="connsiteY6" fmla="*/ 385763 h 1643536"/>
              <a:gd name="connsiteX7" fmla="*/ 1190625 w 2076450"/>
              <a:gd name="connsiteY7" fmla="*/ 169069 h 1643536"/>
              <a:gd name="connsiteX8" fmla="*/ 1300162 w 2076450"/>
              <a:gd name="connsiteY8" fmla="*/ 50006 h 1643536"/>
              <a:gd name="connsiteX9" fmla="*/ 1407318 w 2076450"/>
              <a:gd name="connsiteY9" fmla="*/ 0 h 1643536"/>
              <a:gd name="connsiteX10" fmla="*/ 1504950 w 2076450"/>
              <a:gd name="connsiteY10" fmla="*/ 33338 h 1643536"/>
              <a:gd name="connsiteX11" fmla="*/ 1659731 w 2076450"/>
              <a:gd name="connsiteY11" fmla="*/ 219075 h 1643536"/>
              <a:gd name="connsiteX12" fmla="*/ 1897856 w 2076450"/>
              <a:gd name="connsiteY12" fmla="*/ 678656 h 1643536"/>
              <a:gd name="connsiteX13" fmla="*/ 1988343 w 2076450"/>
              <a:gd name="connsiteY13" fmla="*/ 866775 h 1643536"/>
              <a:gd name="connsiteX14" fmla="*/ 2074068 w 2076450"/>
              <a:gd name="connsiteY14" fmla="*/ 1031081 h 1643536"/>
              <a:gd name="connsiteX15" fmla="*/ 2076450 w 2076450"/>
              <a:gd name="connsiteY15" fmla="*/ 1643536 h 1643536"/>
              <a:gd name="connsiteX0" fmla="*/ 0 w 2076450"/>
              <a:gd name="connsiteY0" fmla="*/ 1600395 h 1600395"/>
              <a:gd name="connsiteX1" fmla="*/ 285750 w 2076450"/>
              <a:gd name="connsiteY1" fmla="*/ 1504950 h 1600395"/>
              <a:gd name="connsiteX2" fmla="*/ 435768 w 2076450"/>
              <a:gd name="connsiteY2" fmla="*/ 1426369 h 1600395"/>
              <a:gd name="connsiteX3" fmla="*/ 547687 w 2076450"/>
              <a:gd name="connsiteY3" fmla="*/ 1309688 h 1600395"/>
              <a:gd name="connsiteX4" fmla="*/ 702468 w 2076450"/>
              <a:gd name="connsiteY4" fmla="*/ 1102519 h 1600395"/>
              <a:gd name="connsiteX5" fmla="*/ 907256 w 2076450"/>
              <a:gd name="connsiteY5" fmla="*/ 709613 h 1600395"/>
              <a:gd name="connsiteX6" fmla="*/ 1059656 w 2076450"/>
              <a:gd name="connsiteY6" fmla="*/ 385763 h 1600395"/>
              <a:gd name="connsiteX7" fmla="*/ 1190625 w 2076450"/>
              <a:gd name="connsiteY7" fmla="*/ 169069 h 1600395"/>
              <a:gd name="connsiteX8" fmla="*/ 1300162 w 2076450"/>
              <a:gd name="connsiteY8" fmla="*/ 50006 h 1600395"/>
              <a:gd name="connsiteX9" fmla="*/ 1407318 w 2076450"/>
              <a:gd name="connsiteY9" fmla="*/ 0 h 1600395"/>
              <a:gd name="connsiteX10" fmla="*/ 1504950 w 2076450"/>
              <a:gd name="connsiteY10" fmla="*/ 33338 h 1600395"/>
              <a:gd name="connsiteX11" fmla="*/ 1659731 w 2076450"/>
              <a:gd name="connsiteY11" fmla="*/ 219075 h 1600395"/>
              <a:gd name="connsiteX12" fmla="*/ 1897856 w 2076450"/>
              <a:gd name="connsiteY12" fmla="*/ 678656 h 1600395"/>
              <a:gd name="connsiteX13" fmla="*/ 1988343 w 2076450"/>
              <a:gd name="connsiteY13" fmla="*/ 866775 h 1600395"/>
              <a:gd name="connsiteX14" fmla="*/ 2074068 w 2076450"/>
              <a:gd name="connsiteY14" fmla="*/ 1031081 h 1600395"/>
              <a:gd name="connsiteX15" fmla="*/ 2076450 w 2076450"/>
              <a:gd name="connsiteY15" fmla="*/ 1597882 h 1600395"/>
              <a:gd name="connsiteX0" fmla="*/ 0 w 2076450"/>
              <a:gd name="connsiteY0" fmla="*/ 1600395 h 1600395"/>
              <a:gd name="connsiteX1" fmla="*/ 285750 w 2076450"/>
              <a:gd name="connsiteY1" fmla="*/ 1504950 h 1600395"/>
              <a:gd name="connsiteX2" fmla="*/ 435768 w 2076450"/>
              <a:gd name="connsiteY2" fmla="*/ 1426369 h 1600395"/>
              <a:gd name="connsiteX3" fmla="*/ 547687 w 2076450"/>
              <a:gd name="connsiteY3" fmla="*/ 1309688 h 1600395"/>
              <a:gd name="connsiteX4" fmla="*/ 702468 w 2076450"/>
              <a:gd name="connsiteY4" fmla="*/ 1102519 h 1600395"/>
              <a:gd name="connsiteX5" fmla="*/ 907256 w 2076450"/>
              <a:gd name="connsiteY5" fmla="*/ 709613 h 1600395"/>
              <a:gd name="connsiteX6" fmla="*/ 1059656 w 2076450"/>
              <a:gd name="connsiteY6" fmla="*/ 385763 h 1600395"/>
              <a:gd name="connsiteX7" fmla="*/ 1190625 w 2076450"/>
              <a:gd name="connsiteY7" fmla="*/ 169069 h 1600395"/>
              <a:gd name="connsiteX8" fmla="*/ 1300162 w 2076450"/>
              <a:gd name="connsiteY8" fmla="*/ 50006 h 1600395"/>
              <a:gd name="connsiteX9" fmla="*/ 1407318 w 2076450"/>
              <a:gd name="connsiteY9" fmla="*/ 0 h 1600395"/>
              <a:gd name="connsiteX10" fmla="*/ 1504950 w 2076450"/>
              <a:gd name="connsiteY10" fmla="*/ 33338 h 1600395"/>
              <a:gd name="connsiteX11" fmla="*/ 1659731 w 2076450"/>
              <a:gd name="connsiteY11" fmla="*/ 219075 h 1600395"/>
              <a:gd name="connsiteX12" fmla="*/ 1897856 w 2076450"/>
              <a:gd name="connsiteY12" fmla="*/ 678656 h 1600395"/>
              <a:gd name="connsiteX13" fmla="*/ 1988343 w 2076450"/>
              <a:gd name="connsiteY13" fmla="*/ 866775 h 1600395"/>
              <a:gd name="connsiteX14" fmla="*/ 2074068 w 2076450"/>
              <a:gd name="connsiteY14" fmla="*/ 1031081 h 1600395"/>
              <a:gd name="connsiteX15" fmla="*/ 2076450 w 2076450"/>
              <a:gd name="connsiteY15" fmla="*/ 1597882 h 1600395"/>
              <a:gd name="connsiteX0" fmla="*/ 0 w 2076450"/>
              <a:gd name="connsiteY0" fmla="*/ 1600395 h 1631522"/>
              <a:gd name="connsiteX1" fmla="*/ 285750 w 2076450"/>
              <a:gd name="connsiteY1" fmla="*/ 1504950 h 1631522"/>
              <a:gd name="connsiteX2" fmla="*/ 435768 w 2076450"/>
              <a:gd name="connsiteY2" fmla="*/ 1426369 h 1631522"/>
              <a:gd name="connsiteX3" fmla="*/ 547687 w 2076450"/>
              <a:gd name="connsiteY3" fmla="*/ 1309688 h 1631522"/>
              <a:gd name="connsiteX4" fmla="*/ 702468 w 2076450"/>
              <a:gd name="connsiteY4" fmla="*/ 1102519 h 1631522"/>
              <a:gd name="connsiteX5" fmla="*/ 907256 w 2076450"/>
              <a:gd name="connsiteY5" fmla="*/ 709613 h 1631522"/>
              <a:gd name="connsiteX6" fmla="*/ 1059656 w 2076450"/>
              <a:gd name="connsiteY6" fmla="*/ 385763 h 1631522"/>
              <a:gd name="connsiteX7" fmla="*/ 1190625 w 2076450"/>
              <a:gd name="connsiteY7" fmla="*/ 169069 h 1631522"/>
              <a:gd name="connsiteX8" fmla="*/ 1300162 w 2076450"/>
              <a:gd name="connsiteY8" fmla="*/ 50006 h 1631522"/>
              <a:gd name="connsiteX9" fmla="*/ 1407318 w 2076450"/>
              <a:gd name="connsiteY9" fmla="*/ 0 h 1631522"/>
              <a:gd name="connsiteX10" fmla="*/ 1504950 w 2076450"/>
              <a:gd name="connsiteY10" fmla="*/ 33338 h 1631522"/>
              <a:gd name="connsiteX11" fmla="*/ 1659731 w 2076450"/>
              <a:gd name="connsiteY11" fmla="*/ 219075 h 1631522"/>
              <a:gd name="connsiteX12" fmla="*/ 1897856 w 2076450"/>
              <a:gd name="connsiteY12" fmla="*/ 678656 h 1631522"/>
              <a:gd name="connsiteX13" fmla="*/ 1988343 w 2076450"/>
              <a:gd name="connsiteY13" fmla="*/ 866775 h 1631522"/>
              <a:gd name="connsiteX14" fmla="*/ 2074068 w 2076450"/>
              <a:gd name="connsiteY14" fmla="*/ 1031081 h 1631522"/>
              <a:gd name="connsiteX15" fmla="*/ 2076450 w 2076450"/>
              <a:gd name="connsiteY15" fmla="*/ 1631522 h 1631522"/>
              <a:gd name="connsiteX0" fmla="*/ 0 w 2076450"/>
              <a:gd name="connsiteY0" fmla="*/ 1600395 h 1600395"/>
              <a:gd name="connsiteX1" fmla="*/ 285750 w 2076450"/>
              <a:gd name="connsiteY1" fmla="*/ 1504950 h 1600395"/>
              <a:gd name="connsiteX2" fmla="*/ 435768 w 2076450"/>
              <a:gd name="connsiteY2" fmla="*/ 1426369 h 1600395"/>
              <a:gd name="connsiteX3" fmla="*/ 547687 w 2076450"/>
              <a:gd name="connsiteY3" fmla="*/ 1309688 h 1600395"/>
              <a:gd name="connsiteX4" fmla="*/ 702468 w 2076450"/>
              <a:gd name="connsiteY4" fmla="*/ 1102519 h 1600395"/>
              <a:gd name="connsiteX5" fmla="*/ 907256 w 2076450"/>
              <a:gd name="connsiteY5" fmla="*/ 709613 h 1600395"/>
              <a:gd name="connsiteX6" fmla="*/ 1059656 w 2076450"/>
              <a:gd name="connsiteY6" fmla="*/ 385763 h 1600395"/>
              <a:gd name="connsiteX7" fmla="*/ 1190625 w 2076450"/>
              <a:gd name="connsiteY7" fmla="*/ 169069 h 1600395"/>
              <a:gd name="connsiteX8" fmla="*/ 1300162 w 2076450"/>
              <a:gd name="connsiteY8" fmla="*/ 50006 h 1600395"/>
              <a:gd name="connsiteX9" fmla="*/ 1407318 w 2076450"/>
              <a:gd name="connsiteY9" fmla="*/ 0 h 1600395"/>
              <a:gd name="connsiteX10" fmla="*/ 1504950 w 2076450"/>
              <a:gd name="connsiteY10" fmla="*/ 33338 h 1600395"/>
              <a:gd name="connsiteX11" fmla="*/ 1659731 w 2076450"/>
              <a:gd name="connsiteY11" fmla="*/ 219075 h 1600395"/>
              <a:gd name="connsiteX12" fmla="*/ 1897856 w 2076450"/>
              <a:gd name="connsiteY12" fmla="*/ 678656 h 1600395"/>
              <a:gd name="connsiteX13" fmla="*/ 1988343 w 2076450"/>
              <a:gd name="connsiteY13" fmla="*/ 866775 h 1600395"/>
              <a:gd name="connsiteX14" fmla="*/ 2074068 w 2076450"/>
              <a:gd name="connsiteY14" fmla="*/ 1031081 h 1600395"/>
              <a:gd name="connsiteX15" fmla="*/ 2076450 w 2076450"/>
              <a:gd name="connsiteY15" fmla="*/ 1552230 h 1600395"/>
              <a:gd name="connsiteX0" fmla="*/ 0 w 2076450"/>
              <a:gd name="connsiteY0" fmla="*/ 1600395 h 1602690"/>
              <a:gd name="connsiteX1" fmla="*/ 285750 w 2076450"/>
              <a:gd name="connsiteY1" fmla="*/ 1504950 h 1602690"/>
              <a:gd name="connsiteX2" fmla="*/ 435768 w 2076450"/>
              <a:gd name="connsiteY2" fmla="*/ 1426369 h 1602690"/>
              <a:gd name="connsiteX3" fmla="*/ 547687 w 2076450"/>
              <a:gd name="connsiteY3" fmla="*/ 1309688 h 1602690"/>
              <a:gd name="connsiteX4" fmla="*/ 702468 w 2076450"/>
              <a:gd name="connsiteY4" fmla="*/ 1102519 h 1602690"/>
              <a:gd name="connsiteX5" fmla="*/ 907256 w 2076450"/>
              <a:gd name="connsiteY5" fmla="*/ 709613 h 1602690"/>
              <a:gd name="connsiteX6" fmla="*/ 1059656 w 2076450"/>
              <a:gd name="connsiteY6" fmla="*/ 385763 h 1602690"/>
              <a:gd name="connsiteX7" fmla="*/ 1190625 w 2076450"/>
              <a:gd name="connsiteY7" fmla="*/ 169069 h 1602690"/>
              <a:gd name="connsiteX8" fmla="*/ 1300162 w 2076450"/>
              <a:gd name="connsiteY8" fmla="*/ 50006 h 1602690"/>
              <a:gd name="connsiteX9" fmla="*/ 1407318 w 2076450"/>
              <a:gd name="connsiteY9" fmla="*/ 0 h 1602690"/>
              <a:gd name="connsiteX10" fmla="*/ 1504950 w 2076450"/>
              <a:gd name="connsiteY10" fmla="*/ 33338 h 1602690"/>
              <a:gd name="connsiteX11" fmla="*/ 1659731 w 2076450"/>
              <a:gd name="connsiteY11" fmla="*/ 219075 h 1602690"/>
              <a:gd name="connsiteX12" fmla="*/ 1897856 w 2076450"/>
              <a:gd name="connsiteY12" fmla="*/ 678656 h 1602690"/>
              <a:gd name="connsiteX13" fmla="*/ 1988343 w 2076450"/>
              <a:gd name="connsiteY13" fmla="*/ 866775 h 1602690"/>
              <a:gd name="connsiteX14" fmla="*/ 2074068 w 2076450"/>
              <a:gd name="connsiteY14" fmla="*/ 1031081 h 1602690"/>
              <a:gd name="connsiteX15" fmla="*/ 2076450 w 2076450"/>
              <a:gd name="connsiteY15" fmla="*/ 1602690 h 1602690"/>
              <a:gd name="connsiteX0" fmla="*/ 0 w 2076450"/>
              <a:gd name="connsiteY0" fmla="*/ 1600395 h 1602690"/>
              <a:gd name="connsiteX1" fmla="*/ 285750 w 2076450"/>
              <a:gd name="connsiteY1" fmla="*/ 1504950 h 1602690"/>
              <a:gd name="connsiteX2" fmla="*/ 435768 w 2076450"/>
              <a:gd name="connsiteY2" fmla="*/ 1426369 h 1602690"/>
              <a:gd name="connsiteX3" fmla="*/ 547687 w 2076450"/>
              <a:gd name="connsiteY3" fmla="*/ 1309688 h 1602690"/>
              <a:gd name="connsiteX4" fmla="*/ 702468 w 2076450"/>
              <a:gd name="connsiteY4" fmla="*/ 1102519 h 1602690"/>
              <a:gd name="connsiteX5" fmla="*/ 907256 w 2076450"/>
              <a:gd name="connsiteY5" fmla="*/ 709613 h 1602690"/>
              <a:gd name="connsiteX6" fmla="*/ 1059656 w 2076450"/>
              <a:gd name="connsiteY6" fmla="*/ 385763 h 1602690"/>
              <a:gd name="connsiteX7" fmla="*/ 1190625 w 2076450"/>
              <a:gd name="connsiteY7" fmla="*/ 169069 h 1602690"/>
              <a:gd name="connsiteX8" fmla="*/ 1300162 w 2076450"/>
              <a:gd name="connsiteY8" fmla="*/ 50006 h 1602690"/>
              <a:gd name="connsiteX9" fmla="*/ 1407318 w 2076450"/>
              <a:gd name="connsiteY9" fmla="*/ 0 h 1602690"/>
              <a:gd name="connsiteX10" fmla="*/ 1504950 w 2076450"/>
              <a:gd name="connsiteY10" fmla="*/ 33338 h 1602690"/>
              <a:gd name="connsiteX11" fmla="*/ 1659731 w 2076450"/>
              <a:gd name="connsiteY11" fmla="*/ 219075 h 1602690"/>
              <a:gd name="connsiteX12" fmla="*/ 1897856 w 2076450"/>
              <a:gd name="connsiteY12" fmla="*/ 678656 h 1602690"/>
              <a:gd name="connsiteX13" fmla="*/ 1988343 w 2076450"/>
              <a:gd name="connsiteY13" fmla="*/ 866775 h 1602690"/>
              <a:gd name="connsiteX14" fmla="*/ 2074068 w 2076450"/>
              <a:gd name="connsiteY14" fmla="*/ 1031081 h 1602690"/>
              <a:gd name="connsiteX15" fmla="*/ 2076450 w 2076450"/>
              <a:gd name="connsiteY15" fmla="*/ 1602690 h 1602690"/>
              <a:gd name="connsiteX0" fmla="*/ 0 w 2076450"/>
              <a:gd name="connsiteY0" fmla="*/ 1600395 h 1602690"/>
              <a:gd name="connsiteX1" fmla="*/ 285750 w 2076450"/>
              <a:gd name="connsiteY1" fmla="*/ 1504950 h 1602690"/>
              <a:gd name="connsiteX2" fmla="*/ 435768 w 2076450"/>
              <a:gd name="connsiteY2" fmla="*/ 1426369 h 1602690"/>
              <a:gd name="connsiteX3" fmla="*/ 547687 w 2076450"/>
              <a:gd name="connsiteY3" fmla="*/ 1309688 h 1602690"/>
              <a:gd name="connsiteX4" fmla="*/ 702468 w 2076450"/>
              <a:gd name="connsiteY4" fmla="*/ 1102519 h 1602690"/>
              <a:gd name="connsiteX5" fmla="*/ 907256 w 2076450"/>
              <a:gd name="connsiteY5" fmla="*/ 709613 h 1602690"/>
              <a:gd name="connsiteX6" fmla="*/ 1059656 w 2076450"/>
              <a:gd name="connsiteY6" fmla="*/ 385763 h 1602690"/>
              <a:gd name="connsiteX7" fmla="*/ 1190625 w 2076450"/>
              <a:gd name="connsiteY7" fmla="*/ 169069 h 1602690"/>
              <a:gd name="connsiteX8" fmla="*/ 1300162 w 2076450"/>
              <a:gd name="connsiteY8" fmla="*/ 50006 h 1602690"/>
              <a:gd name="connsiteX9" fmla="*/ 1302161 w 2076450"/>
              <a:gd name="connsiteY9" fmla="*/ 47507 h 1602690"/>
              <a:gd name="connsiteX10" fmla="*/ 1407318 w 2076450"/>
              <a:gd name="connsiteY10" fmla="*/ 0 h 1602690"/>
              <a:gd name="connsiteX11" fmla="*/ 1504950 w 2076450"/>
              <a:gd name="connsiteY11" fmla="*/ 33338 h 1602690"/>
              <a:gd name="connsiteX12" fmla="*/ 1659731 w 2076450"/>
              <a:gd name="connsiteY12" fmla="*/ 219075 h 1602690"/>
              <a:gd name="connsiteX13" fmla="*/ 1897856 w 2076450"/>
              <a:gd name="connsiteY13" fmla="*/ 678656 h 1602690"/>
              <a:gd name="connsiteX14" fmla="*/ 1988343 w 2076450"/>
              <a:gd name="connsiteY14" fmla="*/ 866775 h 1602690"/>
              <a:gd name="connsiteX15" fmla="*/ 2074068 w 2076450"/>
              <a:gd name="connsiteY15" fmla="*/ 1031081 h 1602690"/>
              <a:gd name="connsiteX16" fmla="*/ 2076450 w 2076450"/>
              <a:gd name="connsiteY16" fmla="*/ 1602690 h 1602690"/>
              <a:gd name="connsiteX0" fmla="*/ 0 w 2076450"/>
              <a:gd name="connsiteY0" fmla="*/ 1600395 h 1602690"/>
              <a:gd name="connsiteX1" fmla="*/ 285750 w 2076450"/>
              <a:gd name="connsiteY1" fmla="*/ 1504950 h 1602690"/>
              <a:gd name="connsiteX2" fmla="*/ 435768 w 2076450"/>
              <a:gd name="connsiteY2" fmla="*/ 1426369 h 1602690"/>
              <a:gd name="connsiteX3" fmla="*/ 547687 w 2076450"/>
              <a:gd name="connsiteY3" fmla="*/ 1309688 h 1602690"/>
              <a:gd name="connsiteX4" fmla="*/ 702468 w 2076450"/>
              <a:gd name="connsiteY4" fmla="*/ 1102519 h 1602690"/>
              <a:gd name="connsiteX5" fmla="*/ 907256 w 2076450"/>
              <a:gd name="connsiteY5" fmla="*/ 709613 h 1602690"/>
              <a:gd name="connsiteX6" fmla="*/ 1059656 w 2076450"/>
              <a:gd name="connsiteY6" fmla="*/ 385763 h 1602690"/>
              <a:gd name="connsiteX7" fmla="*/ 1190625 w 2076450"/>
              <a:gd name="connsiteY7" fmla="*/ 169069 h 1602690"/>
              <a:gd name="connsiteX8" fmla="*/ 1300162 w 2076450"/>
              <a:gd name="connsiteY8" fmla="*/ 50006 h 1602690"/>
              <a:gd name="connsiteX9" fmla="*/ 1302161 w 2076450"/>
              <a:gd name="connsiteY9" fmla="*/ 47507 h 1602690"/>
              <a:gd name="connsiteX10" fmla="*/ 1407318 w 2076450"/>
              <a:gd name="connsiteY10" fmla="*/ 0 h 1602690"/>
              <a:gd name="connsiteX11" fmla="*/ 1407104 w 2076450"/>
              <a:gd name="connsiteY11" fmla="*/ 6131 h 1602690"/>
              <a:gd name="connsiteX12" fmla="*/ 1504950 w 2076450"/>
              <a:gd name="connsiteY12" fmla="*/ 33338 h 1602690"/>
              <a:gd name="connsiteX13" fmla="*/ 1659731 w 2076450"/>
              <a:gd name="connsiteY13" fmla="*/ 219075 h 1602690"/>
              <a:gd name="connsiteX14" fmla="*/ 1897856 w 2076450"/>
              <a:gd name="connsiteY14" fmla="*/ 678656 h 1602690"/>
              <a:gd name="connsiteX15" fmla="*/ 1988343 w 2076450"/>
              <a:gd name="connsiteY15" fmla="*/ 866775 h 1602690"/>
              <a:gd name="connsiteX16" fmla="*/ 2074068 w 2076450"/>
              <a:gd name="connsiteY16" fmla="*/ 1031081 h 1602690"/>
              <a:gd name="connsiteX17" fmla="*/ 2076450 w 2076450"/>
              <a:gd name="connsiteY17" fmla="*/ 1602690 h 1602690"/>
              <a:gd name="connsiteX0" fmla="*/ 0 w 2076450"/>
              <a:gd name="connsiteY0" fmla="*/ 1600395 h 1602690"/>
              <a:gd name="connsiteX1" fmla="*/ 285750 w 2076450"/>
              <a:gd name="connsiteY1" fmla="*/ 1504950 h 1602690"/>
              <a:gd name="connsiteX2" fmla="*/ 435768 w 2076450"/>
              <a:gd name="connsiteY2" fmla="*/ 1426369 h 1602690"/>
              <a:gd name="connsiteX3" fmla="*/ 547687 w 2076450"/>
              <a:gd name="connsiteY3" fmla="*/ 1309688 h 1602690"/>
              <a:gd name="connsiteX4" fmla="*/ 702468 w 2076450"/>
              <a:gd name="connsiteY4" fmla="*/ 1102519 h 1602690"/>
              <a:gd name="connsiteX5" fmla="*/ 907256 w 2076450"/>
              <a:gd name="connsiteY5" fmla="*/ 709613 h 1602690"/>
              <a:gd name="connsiteX6" fmla="*/ 1059656 w 2076450"/>
              <a:gd name="connsiteY6" fmla="*/ 385763 h 1602690"/>
              <a:gd name="connsiteX7" fmla="*/ 1190625 w 2076450"/>
              <a:gd name="connsiteY7" fmla="*/ 169069 h 1602690"/>
              <a:gd name="connsiteX8" fmla="*/ 1300162 w 2076450"/>
              <a:gd name="connsiteY8" fmla="*/ 50006 h 1602690"/>
              <a:gd name="connsiteX9" fmla="*/ 1302161 w 2076450"/>
              <a:gd name="connsiteY9" fmla="*/ 47507 h 1602690"/>
              <a:gd name="connsiteX10" fmla="*/ 1407318 w 2076450"/>
              <a:gd name="connsiteY10" fmla="*/ 0 h 1602690"/>
              <a:gd name="connsiteX11" fmla="*/ 1407104 w 2076450"/>
              <a:gd name="connsiteY11" fmla="*/ 6131 h 1602690"/>
              <a:gd name="connsiteX12" fmla="*/ 1504950 w 2076450"/>
              <a:gd name="connsiteY12" fmla="*/ 33338 h 1602690"/>
              <a:gd name="connsiteX13" fmla="*/ 1659731 w 2076450"/>
              <a:gd name="connsiteY13" fmla="*/ 219075 h 1602690"/>
              <a:gd name="connsiteX14" fmla="*/ 1897856 w 2076450"/>
              <a:gd name="connsiteY14" fmla="*/ 678656 h 1602690"/>
              <a:gd name="connsiteX15" fmla="*/ 1988343 w 2076450"/>
              <a:gd name="connsiteY15" fmla="*/ 866775 h 1602690"/>
              <a:gd name="connsiteX16" fmla="*/ 2074068 w 2076450"/>
              <a:gd name="connsiteY16" fmla="*/ 1031081 h 1602690"/>
              <a:gd name="connsiteX17" fmla="*/ 2076450 w 2076450"/>
              <a:gd name="connsiteY17" fmla="*/ 1602690 h 1602690"/>
              <a:gd name="connsiteX0" fmla="*/ 0 w 2076450"/>
              <a:gd name="connsiteY0" fmla="*/ 1600395 h 1602690"/>
              <a:gd name="connsiteX1" fmla="*/ 285750 w 2076450"/>
              <a:gd name="connsiteY1" fmla="*/ 1504950 h 1602690"/>
              <a:gd name="connsiteX2" fmla="*/ 435768 w 2076450"/>
              <a:gd name="connsiteY2" fmla="*/ 1426369 h 1602690"/>
              <a:gd name="connsiteX3" fmla="*/ 547687 w 2076450"/>
              <a:gd name="connsiteY3" fmla="*/ 1309688 h 1602690"/>
              <a:gd name="connsiteX4" fmla="*/ 702468 w 2076450"/>
              <a:gd name="connsiteY4" fmla="*/ 1102519 h 1602690"/>
              <a:gd name="connsiteX5" fmla="*/ 907256 w 2076450"/>
              <a:gd name="connsiteY5" fmla="*/ 709613 h 1602690"/>
              <a:gd name="connsiteX6" fmla="*/ 1059656 w 2076450"/>
              <a:gd name="connsiteY6" fmla="*/ 385763 h 1602690"/>
              <a:gd name="connsiteX7" fmla="*/ 1190625 w 2076450"/>
              <a:gd name="connsiteY7" fmla="*/ 169069 h 1602690"/>
              <a:gd name="connsiteX8" fmla="*/ 1300162 w 2076450"/>
              <a:gd name="connsiteY8" fmla="*/ 50006 h 1602690"/>
              <a:gd name="connsiteX9" fmla="*/ 1302161 w 2076450"/>
              <a:gd name="connsiteY9" fmla="*/ 47507 h 1602690"/>
              <a:gd name="connsiteX10" fmla="*/ 1407318 w 2076450"/>
              <a:gd name="connsiteY10" fmla="*/ 0 h 1602690"/>
              <a:gd name="connsiteX11" fmla="*/ 1407104 w 2076450"/>
              <a:gd name="connsiteY11" fmla="*/ 103576 h 1602690"/>
              <a:gd name="connsiteX12" fmla="*/ 1504950 w 2076450"/>
              <a:gd name="connsiteY12" fmla="*/ 33338 h 1602690"/>
              <a:gd name="connsiteX13" fmla="*/ 1659731 w 2076450"/>
              <a:gd name="connsiteY13" fmla="*/ 219075 h 1602690"/>
              <a:gd name="connsiteX14" fmla="*/ 1897856 w 2076450"/>
              <a:gd name="connsiteY14" fmla="*/ 678656 h 1602690"/>
              <a:gd name="connsiteX15" fmla="*/ 1988343 w 2076450"/>
              <a:gd name="connsiteY15" fmla="*/ 866775 h 1602690"/>
              <a:gd name="connsiteX16" fmla="*/ 2074068 w 2076450"/>
              <a:gd name="connsiteY16" fmla="*/ 1031081 h 1602690"/>
              <a:gd name="connsiteX17" fmla="*/ 2076450 w 2076450"/>
              <a:gd name="connsiteY17" fmla="*/ 1602690 h 1602690"/>
              <a:gd name="connsiteX0" fmla="*/ 0 w 2076450"/>
              <a:gd name="connsiteY0" fmla="*/ 1600395 h 1602690"/>
              <a:gd name="connsiteX1" fmla="*/ 285750 w 2076450"/>
              <a:gd name="connsiteY1" fmla="*/ 1504950 h 1602690"/>
              <a:gd name="connsiteX2" fmla="*/ 435768 w 2076450"/>
              <a:gd name="connsiteY2" fmla="*/ 1426369 h 1602690"/>
              <a:gd name="connsiteX3" fmla="*/ 547687 w 2076450"/>
              <a:gd name="connsiteY3" fmla="*/ 1309688 h 1602690"/>
              <a:gd name="connsiteX4" fmla="*/ 702468 w 2076450"/>
              <a:gd name="connsiteY4" fmla="*/ 1102519 h 1602690"/>
              <a:gd name="connsiteX5" fmla="*/ 907256 w 2076450"/>
              <a:gd name="connsiteY5" fmla="*/ 709613 h 1602690"/>
              <a:gd name="connsiteX6" fmla="*/ 1059656 w 2076450"/>
              <a:gd name="connsiteY6" fmla="*/ 385763 h 1602690"/>
              <a:gd name="connsiteX7" fmla="*/ 1190625 w 2076450"/>
              <a:gd name="connsiteY7" fmla="*/ 169069 h 1602690"/>
              <a:gd name="connsiteX8" fmla="*/ 1300162 w 2076450"/>
              <a:gd name="connsiteY8" fmla="*/ 50006 h 1602690"/>
              <a:gd name="connsiteX9" fmla="*/ 1302161 w 2076450"/>
              <a:gd name="connsiteY9" fmla="*/ 47507 h 1602690"/>
              <a:gd name="connsiteX10" fmla="*/ 1407318 w 2076450"/>
              <a:gd name="connsiteY10" fmla="*/ 0 h 1602690"/>
              <a:gd name="connsiteX11" fmla="*/ 1407104 w 2076450"/>
              <a:gd name="connsiteY11" fmla="*/ 103576 h 1602690"/>
              <a:gd name="connsiteX12" fmla="*/ 1504950 w 2076450"/>
              <a:gd name="connsiteY12" fmla="*/ 33338 h 1602690"/>
              <a:gd name="connsiteX13" fmla="*/ 1659731 w 2076450"/>
              <a:gd name="connsiteY13" fmla="*/ 219075 h 1602690"/>
              <a:gd name="connsiteX14" fmla="*/ 1897856 w 2076450"/>
              <a:gd name="connsiteY14" fmla="*/ 678656 h 1602690"/>
              <a:gd name="connsiteX15" fmla="*/ 1988343 w 2076450"/>
              <a:gd name="connsiteY15" fmla="*/ 866775 h 1602690"/>
              <a:gd name="connsiteX16" fmla="*/ 2074068 w 2076450"/>
              <a:gd name="connsiteY16" fmla="*/ 1031081 h 1602690"/>
              <a:gd name="connsiteX17" fmla="*/ 2076450 w 2076450"/>
              <a:gd name="connsiteY17" fmla="*/ 1602690 h 1602690"/>
              <a:gd name="connsiteX0" fmla="*/ 0 w 2076450"/>
              <a:gd name="connsiteY0" fmla="*/ 1600395 h 1602690"/>
              <a:gd name="connsiteX1" fmla="*/ 285750 w 2076450"/>
              <a:gd name="connsiteY1" fmla="*/ 1504950 h 1602690"/>
              <a:gd name="connsiteX2" fmla="*/ 435768 w 2076450"/>
              <a:gd name="connsiteY2" fmla="*/ 1426369 h 1602690"/>
              <a:gd name="connsiteX3" fmla="*/ 547687 w 2076450"/>
              <a:gd name="connsiteY3" fmla="*/ 1309688 h 1602690"/>
              <a:gd name="connsiteX4" fmla="*/ 702468 w 2076450"/>
              <a:gd name="connsiteY4" fmla="*/ 1102519 h 1602690"/>
              <a:gd name="connsiteX5" fmla="*/ 907256 w 2076450"/>
              <a:gd name="connsiteY5" fmla="*/ 709613 h 1602690"/>
              <a:gd name="connsiteX6" fmla="*/ 1059656 w 2076450"/>
              <a:gd name="connsiteY6" fmla="*/ 385763 h 1602690"/>
              <a:gd name="connsiteX7" fmla="*/ 1190625 w 2076450"/>
              <a:gd name="connsiteY7" fmla="*/ 169069 h 1602690"/>
              <a:gd name="connsiteX8" fmla="*/ 1300162 w 2076450"/>
              <a:gd name="connsiteY8" fmla="*/ 50006 h 1602690"/>
              <a:gd name="connsiteX9" fmla="*/ 1302161 w 2076450"/>
              <a:gd name="connsiteY9" fmla="*/ 47507 h 1602690"/>
              <a:gd name="connsiteX10" fmla="*/ 1407318 w 2076450"/>
              <a:gd name="connsiteY10" fmla="*/ 0 h 1602690"/>
              <a:gd name="connsiteX11" fmla="*/ 1407104 w 2076450"/>
              <a:gd name="connsiteY11" fmla="*/ 103576 h 1602690"/>
              <a:gd name="connsiteX12" fmla="*/ 1504950 w 2076450"/>
              <a:gd name="connsiteY12" fmla="*/ 33338 h 1602690"/>
              <a:gd name="connsiteX13" fmla="*/ 1659731 w 2076450"/>
              <a:gd name="connsiteY13" fmla="*/ 219075 h 1602690"/>
              <a:gd name="connsiteX14" fmla="*/ 1897856 w 2076450"/>
              <a:gd name="connsiteY14" fmla="*/ 678656 h 1602690"/>
              <a:gd name="connsiteX15" fmla="*/ 1988343 w 2076450"/>
              <a:gd name="connsiteY15" fmla="*/ 866775 h 1602690"/>
              <a:gd name="connsiteX16" fmla="*/ 2074068 w 2076450"/>
              <a:gd name="connsiteY16" fmla="*/ 1031081 h 1602690"/>
              <a:gd name="connsiteX17" fmla="*/ 2076450 w 2076450"/>
              <a:gd name="connsiteY17" fmla="*/ 1602690 h 1602690"/>
              <a:gd name="connsiteX0" fmla="*/ 0 w 2076450"/>
              <a:gd name="connsiteY0" fmla="*/ 1600395 h 1602690"/>
              <a:gd name="connsiteX1" fmla="*/ 285750 w 2076450"/>
              <a:gd name="connsiteY1" fmla="*/ 1504950 h 1602690"/>
              <a:gd name="connsiteX2" fmla="*/ 435768 w 2076450"/>
              <a:gd name="connsiteY2" fmla="*/ 1426369 h 1602690"/>
              <a:gd name="connsiteX3" fmla="*/ 547687 w 2076450"/>
              <a:gd name="connsiteY3" fmla="*/ 1309688 h 1602690"/>
              <a:gd name="connsiteX4" fmla="*/ 702468 w 2076450"/>
              <a:gd name="connsiteY4" fmla="*/ 1102519 h 1602690"/>
              <a:gd name="connsiteX5" fmla="*/ 907256 w 2076450"/>
              <a:gd name="connsiteY5" fmla="*/ 709613 h 1602690"/>
              <a:gd name="connsiteX6" fmla="*/ 1059656 w 2076450"/>
              <a:gd name="connsiteY6" fmla="*/ 385763 h 1602690"/>
              <a:gd name="connsiteX7" fmla="*/ 1190625 w 2076450"/>
              <a:gd name="connsiteY7" fmla="*/ 169069 h 1602690"/>
              <a:gd name="connsiteX8" fmla="*/ 1300162 w 2076450"/>
              <a:gd name="connsiteY8" fmla="*/ 50006 h 1602690"/>
              <a:gd name="connsiteX9" fmla="*/ 1302161 w 2076450"/>
              <a:gd name="connsiteY9" fmla="*/ 47507 h 1602690"/>
              <a:gd name="connsiteX10" fmla="*/ 1407318 w 2076450"/>
              <a:gd name="connsiteY10" fmla="*/ 0 h 1602690"/>
              <a:gd name="connsiteX11" fmla="*/ 1407104 w 2076450"/>
              <a:gd name="connsiteY11" fmla="*/ 103576 h 1602690"/>
              <a:gd name="connsiteX12" fmla="*/ 1504950 w 2076450"/>
              <a:gd name="connsiteY12" fmla="*/ 33338 h 1602690"/>
              <a:gd name="connsiteX13" fmla="*/ 1659731 w 2076450"/>
              <a:gd name="connsiteY13" fmla="*/ 219075 h 1602690"/>
              <a:gd name="connsiteX14" fmla="*/ 1897856 w 2076450"/>
              <a:gd name="connsiteY14" fmla="*/ 678656 h 1602690"/>
              <a:gd name="connsiteX15" fmla="*/ 1988343 w 2076450"/>
              <a:gd name="connsiteY15" fmla="*/ 866775 h 1602690"/>
              <a:gd name="connsiteX16" fmla="*/ 2074068 w 2076450"/>
              <a:gd name="connsiteY16" fmla="*/ 1031081 h 1602690"/>
              <a:gd name="connsiteX17" fmla="*/ 2076450 w 2076450"/>
              <a:gd name="connsiteY17" fmla="*/ 1602690 h 1602690"/>
              <a:gd name="connsiteX0" fmla="*/ 0 w 2076450"/>
              <a:gd name="connsiteY0" fmla="*/ 1600395 h 1602690"/>
              <a:gd name="connsiteX1" fmla="*/ 285750 w 2076450"/>
              <a:gd name="connsiteY1" fmla="*/ 1504950 h 1602690"/>
              <a:gd name="connsiteX2" fmla="*/ 435768 w 2076450"/>
              <a:gd name="connsiteY2" fmla="*/ 1426369 h 1602690"/>
              <a:gd name="connsiteX3" fmla="*/ 547687 w 2076450"/>
              <a:gd name="connsiteY3" fmla="*/ 1309688 h 1602690"/>
              <a:gd name="connsiteX4" fmla="*/ 702468 w 2076450"/>
              <a:gd name="connsiteY4" fmla="*/ 1102519 h 1602690"/>
              <a:gd name="connsiteX5" fmla="*/ 907256 w 2076450"/>
              <a:gd name="connsiteY5" fmla="*/ 709613 h 1602690"/>
              <a:gd name="connsiteX6" fmla="*/ 1059656 w 2076450"/>
              <a:gd name="connsiteY6" fmla="*/ 385763 h 1602690"/>
              <a:gd name="connsiteX7" fmla="*/ 1190625 w 2076450"/>
              <a:gd name="connsiteY7" fmla="*/ 169069 h 1602690"/>
              <a:gd name="connsiteX8" fmla="*/ 1300162 w 2076450"/>
              <a:gd name="connsiteY8" fmla="*/ 50006 h 1602690"/>
              <a:gd name="connsiteX9" fmla="*/ 1302161 w 2076450"/>
              <a:gd name="connsiteY9" fmla="*/ 47507 h 1602690"/>
              <a:gd name="connsiteX10" fmla="*/ 1407318 w 2076450"/>
              <a:gd name="connsiteY10" fmla="*/ 0 h 1602690"/>
              <a:gd name="connsiteX11" fmla="*/ 1407104 w 2076450"/>
              <a:gd name="connsiteY11" fmla="*/ 103576 h 1602690"/>
              <a:gd name="connsiteX12" fmla="*/ 1504950 w 2076450"/>
              <a:gd name="connsiteY12" fmla="*/ 33338 h 1602690"/>
              <a:gd name="connsiteX13" fmla="*/ 1659731 w 2076450"/>
              <a:gd name="connsiteY13" fmla="*/ 219075 h 1602690"/>
              <a:gd name="connsiteX14" fmla="*/ 1897856 w 2076450"/>
              <a:gd name="connsiteY14" fmla="*/ 678656 h 1602690"/>
              <a:gd name="connsiteX15" fmla="*/ 1988343 w 2076450"/>
              <a:gd name="connsiteY15" fmla="*/ 866775 h 1602690"/>
              <a:gd name="connsiteX16" fmla="*/ 2074068 w 2076450"/>
              <a:gd name="connsiteY16" fmla="*/ 1031081 h 1602690"/>
              <a:gd name="connsiteX17" fmla="*/ 2076450 w 2076450"/>
              <a:gd name="connsiteY17" fmla="*/ 1602690 h 1602690"/>
              <a:gd name="connsiteX0" fmla="*/ 0 w 2076450"/>
              <a:gd name="connsiteY0" fmla="*/ 1600395 h 1602690"/>
              <a:gd name="connsiteX1" fmla="*/ 285750 w 2076450"/>
              <a:gd name="connsiteY1" fmla="*/ 1504950 h 1602690"/>
              <a:gd name="connsiteX2" fmla="*/ 435768 w 2076450"/>
              <a:gd name="connsiteY2" fmla="*/ 1426369 h 1602690"/>
              <a:gd name="connsiteX3" fmla="*/ 547687 w 2076450"/>
              <a:gd name="connsiteY3" fmla="*/ 1309688 h 1602690"/>
              <a:gd name="connsiteX4" fmla="*/ 702468 w 2076450"/>
              <a:gd name="connsiteY4" fmla="*/ 1102519 h 1602690"/>
              <a:gd name="connsiteX5" fmla="*/ 907256 w 2076450"/>
              <a:gd name="connsiteY5" fmla="*/ 709613 h 1602690"/>
              <a:gd name="connsiteX6" fmla="*/ 1059656 w 2076450"/>
              <a:gd name="connsiteY6" fmla="*/ 385763 h 1602690"/>
              <a:gd name="connsiteX7" fmla="*/ 1190625 w 2076450"/>
              <a:gd name="connsiteY7" fmla="*/ 169069 h 1602690"/>
              <a:gd name="connsiteX8" fmla="*/ 1300162 w 2076450"/>
              <a:gd name="connsiteY8" fmla="*/ 50006 h 1602690"/>
              <a:gd name="connsiteX9" fmla="*/ 1302161 w 2076450"/>
              <a:gd name="connsiteY9" fmla="*/ 47507 h 1602690"/>
              <a:gd name="connsiteX10" fmla="*/ 1407318 w 2076450"/>
              <a:gd name="connsiteY10" fmla="*/ 0 h 1602690"/>
              <a:gd name="connsiteX11" fmla="*/ 1407104 w 2076450"/>
              <a:gd name="connsiteY11" fmla="*/ 103576 h 1602690"/>
              <a:gd name="connsiteX12" fmla="*/ 1504950 w 2076450"/>
              <a:gd name="connsiteY12" fmla="*/ 33338 h 1602690"/>
              <a:gd name="connsiteX13" fmla="*/ 1659731 w 2076450"/>
              <a:gd name="connsiteY13" fmla="*/ 219075 h 1602690"/>
              <a:gd name="connsiteX14" fmla="*/ 1897856 w 2076450"/>
              <a:gd name="connsiteY14" fmla="*/ 678656 h 1602690"/>
              <a:gd name="connsiteX15" fmla="*/ 1988343 w 2076450"/>
              <a:gd name="connsiteY15" fmla="*/ 866775 h 1602690"/>
              <a:gd name="connsiteX16" fmla="*/ 2074068 w 2076450"/>
              <a:gd name="connsiteY16" fmla="*/ 1031081 h 1602690"/>
              <a:gd name="connsiteX17" fmla="*/ 2076450 w 2076450"/>
              <a:gd name="connsiteY17" fmla="*/ 1602690 h 1602690"/>
              <a:gd name="connsiteX0" fmla="*/ 0 w 2076450"/>
              <a:gd name="connsiteY0" fmla="*/ 1600395 h 1602690"/>
              <a:gd name="connsiteX1" fmla="*/ 285750 w 2076450"/>
              <a:gd name="connsiteY1" fmla="*/ 1504950 h 1602690"/>
              <a:gd name="connsiteX2" fmla="*/ 435768 w 2076450"/>
              <a:gd name="connsiteY2" fmla="*/ 1426369 h 1602690"/>
              <a:gd name="connsiteX3" fmla="*/ 547687 w 2076450"/>
              <a:gd name="connsiteY3" fmla="*/ 1309688 h 1602690"/>
              <a:gd name="connsiteX4" fmla="*/ 702468 w 2076450"/>
              <a:gd name="connsiteY4" fmla="*/ 1102519 h 1602690"/>
              <a:gd name="connsiteX5" fmla="*/ 907256 w 2076450"/>
              <a:gd name="connsiteY5" fmla="*/ 709613 h 1602690"/>
              <a:gd name="connsiteX6" fmla="*/ 1059656 w 2076450"/>
              <a:gd name="connsiteY6" fmla="*/ 385763 h 1602690"/>
              <a:gd name="connsiteX7" fmla="*/ 1190625 w 2076450"/>
              <a:gd name="connsiteY7" fmla="*/ 169069 h 1602690"/>
              <a:gd name="connsiteX8" fmla="*/ 1300162 w 2076450"/>
              <a:gd name="connsiteY8" fmla="*/ 50006 h 1602690"/>
              <a:gd name="connsiteX9" fmla="*/ 1302161 w 2076450"/>
              <a:gd name="connsiteY9" fmla="*/ 47507 h 1602690"/>
              <a:gd name="connsiteX10" fmla="*/ 1407318 w 2076450"/>
              <a:gd name="connsiteY10" fmla="*/ 0 h 1602690"/>
              <a:gd name="connsiteX11" fmla="*/ 1407104 w 2076450"/>
              <a:gd name="connsiteY11" fmla="*/ 103576 h 1602690"/>
              <a:gd name="connsiteX12" fmla="*/ 1504950 w 2076450"/>
              <a:gd name="connsiteY12" fmla="*/ 33338 h 1602690"/>
              <a:gd name="connsiteX13" fmla="*/ 1659731 w 2076450"/>
              <a:gd name="connsiteY13" fmla="*/ 219075 h 1602690"/>
              <a:gd name="connsiteX14" fmla="*/ 1897856 w 2076450"/>
              <a:gd name="connsiteY14" fmla="*/ 678656 h 1602690"/>
              <a:gd name="connsiteX15" fmla="*/ 1988343 w 2076450"/>
              <a:gd name="connsiteY15" fmla="*/ 866775 h 1602690"/>
              <a:gd name="connsiteX16" fmla="*/ 2074068 w 2076450"/>
              <a:gd name="connsiteY16" fmla="*/ 1031081 h 1602690"/>
              <a:gd name="connsiteX17" fmla="*/ 2076450 w 2076450"/>
              <a:gd name="connsiteY17" fmla="*/ 1602690 h 1602690"/>
              <a:gd name="connsiteX0" fmla="*/ 0 w 2076450"/>
              <a:gd name="connsiteY0" fmla="*/ 1603569 h 1605864"/>
              <a:gd name="connsiteX1" fmla="*/ 285750 w 2076450"/>
              <a:gd name="connsiteY1" fmla="*/ 1508124 h 1605864"/>
              <a:gd name="connsiteX2" fmla="*/ 435768 w 2076450"/>
              <a:gd name="connsiteY2" fmla="*/ 1429543 h 1605864"/>
              <a:gd name="connsiteX3" fmla="*/ 547687 w 2076450"/>
              <a:gd name="connsiteY3" fmla="*/ 1312862 h 1605864"/>
              <a:gd name="connsiteX4" fmla="*/ 702468 w 2076450"/>
              <a:gd name="connsiteY4" fmla="*/ 1105693 h 1605864"/>
              <a:gd name="connsiteX5" fmla="*/ 907256 w 2076450"/>
              <a:gd name="connsiteY5" fmla="*/ 712787 h 1605864"/>
              <a:gd name="connsiteX6" fmla="*/ 1059656 w 2076450"/>
              <a:gd name="connsiteY6" fmla="*/ 388937 h 1605864"/>
              <a:gd name="connsiteX7" fmla="*/ 1190625 w 2076450"/>
              <a:gd name="connsiteY7" fmla="*/ 172243 h 1605864"/>
              <a:gd name="connsiteX8" fmla="*/ 1300162 w 2076450"/>
              <a:gd name="connsiteY8" fmla="*/ 53180 h 1605864"/>
              <a:gd name="connsiteX9" fmla="*/ 1302161 w 2076450"/>
              <a:gd name="connsiteY9" fmla="*/ 50681 h 1605864"/>
              <a:gd name="connsiteX10" fmla="*/ 1407318 w 2076450"/>
              <a:gd name="connsiteY10" fmla="*/ 3174 h 1605864"/>
              <a:gd name="connsiteX11" fmla="*/ 1504950 w 2076450"/>
              <a:gd name="connsiteY11" fmla="*/ 36512 h 1605864"/>
              <a:gd name="connsiteX12" fmla="*/ 1659731 w 2076450"/>
              <a:gd name="connsiteY12" fmla="*/ 222249 h 1605864"/>
              <a:gd name="connsiteX13" fmla="*/ 1897856 w 2076450"/>
              <a:gd name="connsiteY13" fmla="*/ 681830 h 1605864"/>
              <a:gd name="connsiteX14" fmla="*/ 1988343 w 2076450"/>
              <a:gd name="connsiteY14" fmla="*/ 869949 h 1605864"/>
              <a:gd name="connsiteX15" fmla="*/ 2074068 w 2076450"/>
              <a:gd name="connsiteY15" fmla="*/ 1034255 h 1605864"/>
              <a:gd name="connsiteX16" fmla="*/ 2076450 w 2076450"/>
              <a:gd name="connsiteY16" fmla="*/ 1605864 h 1605864"/>
              <a:gd name="connsiteX0" fmla="*/ 0 w 2076450"/>
              <a:gd name="connsiteY0" fmla="*/ 1603569 h 1605864"/>
              <a:gd name="connsiteX1" fmla="*/ 285750 w 2076450"/>
              <a:gd name="connsiteY1" fmla="*/ 1508124 h 1605864"/>
              <a:gd name="connsiteX2" fmla="*/ 435768 w 2076450"/>
              <a:gd name="connsiteY2" fmla="*/ 1429543 h 1605864"/>
              <a:gd name="connsiteX3" fmla="*/ 547687 w 2076450"/>
              <a:gd name="connsiteY3" fmla="*/ 1312862 h 1605864"/>
              <a:gd name="connsiteX4" fmla="*/ 702468 w 2076450"/>
              <a:gd name="connsiteY4" fmla="*/ 1105693 h 1605864"/>
              <a:gd name="connsiteX5" fmla="*/ 907256 w 2076450"/>
              <a:gd name="connsiteY5" fmla="*/ 712787 h 1605864"/>
              <a:gd name="connsiteX6" fmla="*/ 1059656 w 2076450"/>
              <a:gd name="connsiteY6" fmla="*/ 388937 h 1605864"/>
              <a:gd name="connsiteX7" fmla="*/ 1190625 w 2076450"/>
              <a:gd name="connsiteY7" fmla="*/ 172243 h 1605864"/>
              <a:gd name="connsiteX8" fmla="*/ 1300162 w 2076450"/>
              <a:gd name="connsiteY8" fmla="*/ 53180 h 1605864"/>
              <a:gd name="connsiteX9" fmla="*/ 1302161 w 2076450"/>
              <a:gd name="connsiteY9" fmla="*/ 50681 h 1605864"/>
              <a:gd name="connsiteX10" fmla="*/ 1407318 w 2076450"/>
              <a:gd name="connsiteY10" fmla="*/ 48851 h 1605864"/>
              <a:gd name="connsiteX11" fmla="*/ 1504950 w 2076450"/>
              <a:gd name="connsiteY11" fmla="*/ 36512 h 1605864"/>
              <a:gd name="connsiteX12" fmla="*/ 1659731 w 2076450"/>
              <a:gd name="connsiteY12" fmla="*/ 222249 h 1605864"/>
              <a:gd name="connsiteX13" fmla="*/ 1897856 w 2076450"/>
              <a:gd name="connsiteY13" fmla="*/ 681830 h 1605864"/>
              <a:gd name="connsiteX14" fmla="*/ 1988343 w 2076450"/>
              <a:gd name="connsiteY14" fmla="*/ 869949 h 1605864"/>
              <a:gd name="connsiteX15" fmla="*/ 2074068 w 2076450"/>
              <a:gd name="connsiteY15" fmla="*/ 1034255 h 1605864"/>
              <a:gd name="connsiteX16" fmla="*/ 2076450 w 2076450"/>
              <a:gd name="connsiteY16" fmla="*/ 1605864 h 1605864"/>
              <a:gd name="connsiteX0" fmla="*/ 0 w 2076450"/>
              <a:gd name="connsiteY0" fmla="*/ 1614938 h 1617233"/>
              <a:gd name="connsiteX1" fmla="*/ 285750 w 2076450"/>
              <a:gd name="connsiteY1" fmla="*/ 1519493 h 1617233"/>
              <a:gd name="connsiteX2" fmla="*/ 435768 w 2076450"/>
              <a:gd name="connsiteY2" fmla="*/ 1440912 h 1617233"/>
              <a:gd name="connsiteX3" fmla="*/ 547687 w 2076450"/>
              <a:gd name="connsiteY3" fmla="*/ 1324231 h 1617233"/>
              <a:gd name="connsiteX4" fmla="*/ 702468 w 2076450"/>
              <a:gd name="connsiteY4" fmla="*/ 1117062 h 1617233"/>
              <a:gd name="connsiteX5" fmla="*/ 907256 w 2076450"/>
              <a:gd name="connsiteY5" fmla="*/ 724156 h 1617233"/>
              <a:gd name="connsiteX6" fmla="*/ 1059656 w 2076450"/>
              <a:gd name="connsiteY6" fmla="*/ 400306 h 1617233"/>
              <a:gd name="connsiteX7" fmla="*/ 1190625 w 2076450"/>
              <a:gd name="connsiteY7" fmla="*/ 183612 h 1617233"/>
              <a:gd name="connsiteX8" fmla="*/ 1300162 w 2076450"/>
              <a:gd name="connsiteY8" fmla="*/ 64549 h 1617233"/>
              <a:gd name="connsiteX9" fmla="*/ 1302161 w 2076450"/>
              <a:gd name="connsiteY9" fmla="*/ 62050 h 1617233"/>
              <a:gd name="connsiteX10" fmla="*/ 1407318 w 2076450"/>
              <a:gd name="connsiteY10" fmla="*/ 2362 h 1617233"/>
              <a:gd name="connsiteX11" fmla="*/ 1504950 w 2076450"/>
              <a:gd name="connsiteY11" fmla="*/ 47881 h 1617233"/>
              <a:gd name="connsiteX12" fmla="*/ 1659731 w 2076450"/>
              <a:gd name="connsiteY12" fmla="*/ 233618 h 1617233"/>
              <a:gd name="connsiteX13" fmla="*/ 1897856 w 2076450"/>
              <a:gd name="connsiteY13" fmla="*/ 693199 h 1617233"/>
              <a:gd name="connsiteX14" fmla="*/ 1988343 w 2076450"/>
              <a:gd name="connsiteY14" fmla="*/ 881318 h 1617233"/>
              <a:gd name="connsiteX15" fmla="*/ 2074068 w 2076450"/>
              <a:gd name="connsiteY15" fmla="*/ 1045624 h 1617233"/>
              <a:gd name="connsiteX16" fmla="*/ 2076450 w 2076450"/>
              <a:gd name="connsiteY16" fmla="*/ 1617233 h 1617233"/>
              <a:gd name="connsiteX0" fmla="*/ 0 w 2076450"/>
              <a:gd name="connsiteY0" fmla="*/ 1614938 h 1617233"/>
              <a:gd name="connsiteX1" fmla="*/ 285750 w 2076450"/>
              <a:gd name="connsiteY1" fmla="*/ 1519493 h 1617233"/>
              <a:gd name="connsiteX2" fmla="*/ 435768 w 2076450"/>
              <a:gd name="connsiteY2" fmla="*/ 1440912 h 1617233"/>
              <a:gd name="connsiteX3" fmla="*/ 547687 w 2076450"/>
              <a:gd name="connsiteY3" fmla="*/ 1324231 h 1617233"/>
              <a:gd name="connsiteX4" fmla="*/ 702468 w 2076450"/>
              <a:gd name="connsiteY4" fmla="*/ 1117062 h 1617233"/>
              <a:gd name="connsiteX5" fmla="*/ 907256 w 2076450"/>
              <a:gd name="connsiteY5" fmla="*/ 724156 h 1617233"/>
              <a:gd name="connsiteX6" fmla="*/ 1059656 w 2076450"/>
              <a:gd name="connsiteY6" fmla="*/ 400306 h 1617233"/>
              <a:gd name="connsiteX7" fmla="*/ 1190625 w 2076450"/>
              <a:gd name="connsiteY7" fmla="*/ 183612 h 1617233"/>
              <a:gd name="connsiteX8" fmla="*/ 1300162 w 2076450"/>
              <a:gd name="connsiteY8" fmla="*/ 64549 h 1617233"/>
              <a:gd name="connsiteX9" fmla="*/ 1302161 w 2076450"/>
              <a:gd name="connsiteY9" fmla="*/ 62050 h 1617233"/>
              <a:gd name="connsiteX10" fmla="*/ 1349765 w 2076450"/>
              <a:gd name="connsiteY10" fmla="*/ 112029 h 1617233"/>
              <a:gd name="connsiteX11" fmla="*/ 1407318 w 2076450"/>
              <a:gd name="connsiteY11" fmla="*/ 2362 h 1617233"/>
              <a:gd name="connsiteX12" fmla="*/ 1504950 w 2076450"/>
              <a:gd name="connsiteY12" fmla="*/ 47881 h 1617233"/>
              <a:gd name="connsiteX13" fmla="*/ 1659731 w 2076450"/>
              <a:gd name="connsiteY13" fmla="*/ 233618 h 1617233"/>
              <a:gd name="connsiteX14" fmla="*/ 1897856 w 2076450"/>
              <a:gd name="connsiteY14" fmla="*/ 693199 h 1617233"/>
              <a:gd name="connsiteX15" fmla="*/ 1988343 w 2076450"/>
              <a:gd name="connsiteY15" fmla="*/ 881318 h 1617233"/>
              <a:gd name="connsiteX16" fmla="*/ 2074068 w 2076450"/>
              <a:gd name="connsiteY16" fmla="*/ 1045624 h 1617233"/>
              <a:gd name="connsiteX17" fmla="*/ 2076450 w 2076450"/>
              <a:gd name="connsiteY17" fmla="*/ 1617233 h 1617233"/>
              <a:gd name="connsiteX0" fmla="*/ 0 w 2076450"/>
              <a:gd name="connsiteY0" fmla="*/ 1614938 h 1617233"/>
              <a:gd name="connsiteX1" fmla="*/ 285750 w 2076450"/>
              <a:gd name="connsiteY1" fmla="*/ 1519493 h 1617233"/>
              <a:gd name="connsiteX2" fmla="*/ 435768 w 2076450"/>
              <a:gd name="connsiteY2" fmla="*/ 1440912 h 1617233"/>
              <a:gd name="connsiteX3" fmla="*/ 547687 w 2076450"/>
              <a:gd name="connsiteY3" fmla="*/ 1324231 h 1617233"/>
              <a:gd name="connsiteX4" fmla="*/ 702468 w 2076450"/>
              <a:gd name="connsiteY4" fmla="*/ 1117062 h 1617233"/>
              <a:gd name="connsiteX5" fmla="*/ 907256 w 2076450"/>
              <a:gd name="connsiteY5" fmla="*/ 724156 h 1617233"/>
              <a:gd name="connsiteX6" fmla="*/ 1059656 w 2076450"/>
              <a:gd name="connsiteY6" fmla="*/ 400306 h 1617233"/>
              <a:gd name="connsiteX7" fmla="*/ 1190625 w 2076450"/>
              <a:gd name="connsiteY7" fmla="*/ 183612 h 1617233"/>
              <a:gd name="connsiteX8" fmla="*/ 1300162 w 2076450"/>
              <a:gd name="connsiteY8" fmla="*/ 64549 h 1617233"/>
              <a:gd name="connsiteX9" fmla="*/ 1302161 w 2076450"/>
              <a:gd name="connsiteY9" fmla="*/ 62050 h 1617233"/>
              <a:gd name="connsiteX10" fmla="*/ 1407318 w 2076450"/>
              <a:gd name="connsiteY10" fmla="*/ 2362 h 1617233"/>
              <a:gd name="connsiteX11" fmla="*/ 1504950 w 2076450"/>
              <a:gd name="connsiteY11" fmla="*/ 47881 h 1617233"/>
              <a:gd name="connsiteX12" fmla="*/ 1659731 w 2076450"/>
              <a:gd name="connsiteY12" fmla="*/ 233618 h 1617233"/>
              <a:gd name="connsiteX13" fmla="*/ 1897856 w 2076450"/>
              <a:gd name="connsiteY13" fmla="*/ 693199 h 1617233"/>
              <a:gd name="connsiteX14" fmla="*/ 1988343 w 2076450"/>
              <a:gd name="connsiteY14" fmla="*/ 881318 h 1617233"/>
              <a:gd name="connsiteX15" fmla="*/ 2074068 w 2076450"/>
              <a:gd name="connsiteY15" fmla="*/ 1045624 h 1617233"/>
              <a:gd name="connsiteX16" fmla="*/ 2076450 w 2076450"/>
              <a:gd name="connsiteY16" fmla="*/ 1617233 h 1617233"/>
              <a:gd name="connsiteX0" fmla="*/ 0 w 2076450"/>
              <a:gd name="connsiteY0" fmla="*/ 1614938 h 1617233"/>
              <a:gd name="connsiteX1" fmla="*/ 285750 w 2076450"/>
              <a:gd name="connsiteY1" fmla="*/ 1519493 h 1617233"/>
              <a:gd name="connsiteX2" fmla="*/ 435768 w 2076450"/>
              <a:gd name="connsiteY2" fmla="*/ 1440912 h 1617233"/>
              <a:gd name="connsiteX3" fmla="*/ 547687 w 2076450"/>
              <a:gd name="connsiteY3" fmla="*/ 1324231 h 1617233"/>
              <a:gd name="connsiteX4" fmla="*/ 702468 w 2076450"/>
              <a:gd name="connsiteY4" fmla="*/ 1117062 h 1617233"/>
              <a:gd name="connsiteX5" fmla="*/ 907256 w 2076450"/>
              <a:gd name="connsiteY5" fmla="*/ 724156 h 1617233"/>
              <a:gd name="connsiteX6" fmla="*/ 1059656 w 2076450"/>
              <a:gd name="connsiteY6" fmla="*/ 400306 h 1617233"/>
              <a:gd name="connsiteX7" fmla="*/ 1190625 w 2076450"/>
              <a:gd name="connsiteY7" fmla="*/ 183612 h 1617233"/>
              <a:gd name="connsiteX8" fmla="*/ 1300162 w 2076450"/>
              <a:gd name="connsiteY8" fmla="*/ 64549 h 1617233"/>
              <a:gd name="connsiteX9" fmla="*/ 1302161 w 2076450"/>
              <a:gd name="connsiteY9" fmla="*/ 101637 h 1617233"/>
              <a:gd name="connsiteX10" fmla="*/ 1407318 w 2076450"/>
              <a:gd name="connsiteY10" fmla="*/ 2362 h 1617233"/>
              <a:gd name="connsiteX11" fmla="*/ 1504950 w 2076450"/>
              <a:gd name="connsiteY11" fmla="*/ 47881 h 1617233"/>
              <a:gd name="connsiteX12" fmla="*/ 1659731 w 2076450"/>
              <a:gd name="connsiteY12" fmla="*/ 233618 h 1617233"/>
              <a:gd name="connsiteX13" fmla="*/ 1897856 w 2076450"/>
              <a:gd name="connsiteY13" fmla="*/ 693199 h 1617233"/>
              <a:gd name="connsiteX14" fmla="*/ 1988343 w 2076450"/>
              <a:gd name="connsiteY14" fmla="*/ 881318 h 1617233"/>
              <a:gd name="connsiteX15" fmla="*/ 2074068 w 2076450"/>
              <a:gd name="connsiteY15" fmla="*/ 1045624 h 1617233"/>
              <a:gd name="connsiteX16" fmla="*/ 2076450 w 2076450"/>
              <a:gd name="connsiteY16" fmla="*/ 1617233 h 1617233"/>
              <a:gd name="connsiteX0" fmla="*/ 0 w 2076450"/>
              <a:gd name="connsiteY0" fmla="*/ 1614938 h 1617233"/>
              <a:gd name="connsiteX1" fmla="*/ 285750 w 2076450"/>
              <a:gd name="connsiteY1" fmla="*/ 1519493 h 1617233"/>
              <a:gd name="connsiteX2" fmla="*/ 435768 w 2076450"/>
              <a:gd name="connsiteY2" fmla="*/ 1440912 h 1617233"/>
              <a:gd name="connsiteX3" fmla="*/ 547687 w 2076450"/>
              <a:gd name="connsiteY3" fmla="*/ 1324231 h 1617233"/>
              <a:gd name="connsiteX4" fmla="*/ 702468 w 2076450"/>
              <a:gd name="connsiteY4" fmla="*/ 1117062 h 1617233"/>
              <a:gd name="connsiteX5" fmla="*/ 907256 w 2076450"/>
              <a:gd name="connsiteY5" fmla="*/ 724156 h 1617233"/>
              <a:gd name="connsiteX6" fmla="*/ 1059656 w 2076450"/>
              <a:gd name="connsiteY6" fmla="*/ 400306 h 1617233"/>
              <a:gd name="connsiteX7" fmla="*/ 1190625 w 2076450"/>
              <a:gd name="connsiteY7" fmla="*/ 183612 h 1617233"/>
              <a:gd name="connsiteX8" fmla="*/ 1300162 w 2076450"/>
              <a:gd name="connsiteY8" fmla="*/ 64549 h 1617233"/>
              <a:gd name="connsiteX9" fmla="*/ 1407318 w 2076450"/>
              <a:gd name="connsiteY9" fmla="*/ 2362 h 1617233"/>
              <a:gd name="connsiteX10" fmla="*/ 1504950 w 2076450"/>
              <a:gd name="connsiteY10" fmla="*/ 47881 h 1617233"/>
              <a:gd name="connsiteX11" fmla="*/ 1659731 w 2076450"/>
              <a:gd name="connsiteY11" fmla="*/ 233618 h 1617233"/>
              <a:gd name="connsiteX12" fmla="*/ 1897856 w 2076450"/>
              <a:gd name="connsiteY12" fmla="*/ 693199 h 1617233"/>
              <a:gd name="connsiteX13" fmla="*/ 1988343 w 2076450"/>
              <a:gd name="connsiteY13" fmla="*/ 881318 h 1617233"/>
              <a:gd name="connsiteX14" fmla="*/ 2074068 w 2076450"/>
              <a:gd name="connsiteY14" fmla="*/ 1045624 h 1617233"/>
              <a:gd name="connsiteX15" fmla="*/ 2076450 w 2076450"/>
              <a:gd name="connsiteY15" fmla="*/ 1617233 h 1617233"/>
              <a:gd name="connsiteX0" fmla="*/ 0 w 2076450"/>
              <a:gd name="connsiteY0" fmla="*/ 1614938 h 1617233"/>
              <a:gd name="connsiteX1" fmla="*/ 285750 w 2076450"/>
              <a:gd name="connsiteY1" fmla="*/ 1519493 h 1617233"/>
              <a:gd name="connsiteX2" fmla="*/ 435768 w 2076450"/>
              <a:gd name="connsiteY2" fmla="*/ 1440912 h 1617233"/>
              <a:gd name="connsiteX3" fmla="*/ 547687 w 2076450"/>
              <a:gd name="connsiteY3" fmla="*/ 1324231 h 1617233"/>
              <a:gd name="connsiteX4" fmla="*/ 702468 w 2076450"/>
              <a:gd name="connsiteY4" fmla="*/ 1117062 h 1617233"/>
              <a:gd name="connsiteX5" fmla="*/ 907256 w 2076450"/>
              <a:gd name="connsiteY5" fmla="*/ 724156 h 1617233"/>
              <a:gd name="connsiteX6" fmla="*/ 1059656 w 2076450"/>
              <a:gd name="connsiteY6" fmla="*/ 400306 h 1617233"/>
              <a:gd name="connsiteX7" fmla="*/ 1190625 w 2076450"/>
              <a:gd name="connsiteY7" fmla="*/ 183612 h 1617233"/>
              <a:gd name="connsiteX8" fmla="*/ 1300162 w 2076450"/>
              <a:gd name="connsiteY8" fmla="*/ 116317 h 1617233"/>
              <a:gd name="connsiteX9" fmla="*/ 1407318 w 2076450"/>
              <a:gd name="connsiteY9" fmla="*/ 2362 h 1617233"/>
              <a:gd name="connsiteX10" fmla="*/ 1504950 w 2076450"/>
              <a:gd name="connsiteY10" fmla="*/ 47881 h 1617233"/>
              <a:gd name="connsiteX11" fmla="*/ 1659731 w 2076450"/>
              <a:gd name="connsiteY11" fmla="*/ 233618 h 1617233"/>
              <a:gd name="connsiteX12" fmla="*/ 1897856 w 2076450"/>
              <a:gd name="connsiteY12" fmla="*/ 693199 h 1617233"/>
              <a:gd name="connsiteX13" fmla="*/ 1988343 w 2076450"/>
              <a:gd name="connsiteY13" fmla="*/ 881318 h 1617233"/>
              <a:gd name="connsiteX14" fmla="*/ 2074068 w 2076450"/>
              <a:gd name="connsiteY14" fmla="*/ 1045624 h 1617233"/>
              <a:gd name="connsiteX15" fmla="*/ 2076450 w 2076450"/>
              <a:gd name="connsiteY15" fmla="*/ 1617233 h 1617233"/>
              <a:gd name="connsiteX0" fmla="*/ 0 w 2076450"/>
              <a:gd name="connsiteY0" fmla="*/ 1614938 h 1617233"/>
              <a:gd name="connsiteX1" fmla="*/ 285750 w 2076450"/>
              <a:gd name="connsiteY1" fmla="*/ 1519493 h 1617233"/>
              <a:gd name="connsiteX2" fmla="*/ 435768 w 2076450"/>
              <a:gd name="connsiteY2" fmla="*/ 1440912 h 1617233"/>
              <a:gd name="connsiteX3" fmla="*/ 547687 w 2076450"/>
              <a:gd name="connsiteY3" fmla="*/ 1324231 h 1617233"/>
              <a:gd name="connsiteX4" fmla="*/ 702468 w 2076450"/>
              <a:gd name="connsiteY4" fmla="*/ 1117062 h 1617233"/>
              <a:gd name="connsiteX5" fmla="*/ 907256 w 2076450"/>
              <a:gd name="connsiteY5" fmla="*/ 724156 h 1617233"/>
              <a:gd name="connsiteX6" fmla="*/ 1059656 w 2076450"/>
              <a:gd name="connsiteY6" fmla="*/ 400306 h 1617233"/>
              <a:gd name="connsiteX7" fmla="*/ 1190625 w 2076450"/>
              <a:gd name="connsiteY7" fmla="*/ 183612 h 1617233"/>
              <a:gd name="connsiteX8" fmla="*/ 1300162 w 2076450"/>
              <a:gd name="connsiteY8" fmla="*/ 116318 h 1617233"/>
              <a:gd name="connsiteX9" fmla="*/ 1407318 w 2076450"/>
              <a:gd name="connsiteY9" fmla="*/ 2362 h 1617233"/>
              <a:gd name="connsiteX10" fmla="*/ 1504950 w 2076450"/>
              <a:gd name="connsiteY10" fmla="*/ 47881 h 1617233"/>
              <a:gd name="connsiteX11" fmla="*/ 1659731 w 2076450"/>
              <a:gd name="connsiteY11" fmla="*/ 233618 h 1617233"/>
              <a:gd name="connsiteX12" fmla="*/ 1897856 w 2076450"/>
              <a:gd name="connsiteY12" fmla="*/ 693199 h 1617233"/>
              <a:gd name="connsiteX13" fmla="*/ 1988343 w 2076450"/>
              <a:gd name="connsiteY13" fmla="*/ 881318 h 1617233"/>
              <a:gd name="connsiteX14" fmla="*/ 2074068 w 2076450"/>
              <a:gd name="connsiteY14" fmla="*/ 1045624 h 1617233"/>
              <a:gd name="connsiteX15" fmla="*/ 2076450 w 2076450"/>
              <a:gd name="connsiteY15" fmla="*/ 1617233 h 1617233"/>
              <a:gd name="connsiteX0" fmla="*/ 0 w 2076450"/>
              <a:gd name="connsiteY0" fmla="*/ 1614938 h 1617233"/>
              <a:gd name="connsiteX1" fmla="*/ 285750 w 2076450"/>
              <a:gd name="connsiteY1" fmla="*/ 1519493 h 1617233"/>
              <a:gd name="connsiteX2" fmla="*/ 435768 w 2076450"/>
              <a:gd name="connsiteY2" fmla="*/ 1440912 h 1617233"/>
              <a:gd name="connsiteX3" fmla="*/ 547687 w 2076450"/>
              <a:gd name="connsiteY3" fmla="*/ 1324231 h 1617233"/>
              <a:gd name="connsiteX4" fmla="*/ 702468 w 2076450"/>
              <a:gd name="connsiteY4" fmla="*/ 1117062 h 1617233"/>
              <a:gd name="connsiteX5" fmla="*/ 907256 w 2076450"/>
              <a:gd name="connsiteY5" fmla="*/ 724156 h 1617233"/>
              <a:gd name="connsiteX6" fmla="*/ 1059656 w 2076450"/>
              <a:gd name="connsiteY6" fmla="*/ 400306 h 1617233"/>
              <a:gd name="connsiteX7" fmla="*/ 1190625 w 2076450"/>
              <a:gd name="connsiteY7" fmla="*/ 183612 h 1617233"/>
              <a:gd name="connsiteX8" fmla="*/ 1300162 w 2076450"/>
              <a:gd name="connsiteY8" fmla="*/ 116318 h 1617233"/>
              <a:gd name="connsiteX9" fmla="*/ 1298462 w 2076450"/>
              <a:gd name="connsiteY9" fmla="*/ 72442 h 1617233"/>
              <a:gd name="connsiteX10" fmla="*/ 1407318 w 2076450"/>
              <a:gd name="connsiteY10" fmla="*/ 2362 h 1617233"/>
              <a:gd name="connsiteX11" fmla="*/ 1504950 w 2076450"/>
              <a:gd name="connsiteY11" fmla="*/ 47881 h 1617233"/>
              <a:gd name="connsiteX12" fmla="*/ 1659731 w 2076450"/>
              <a:gd name="connsiteY12" fmla="*/ 233618 h 1617233"/>
              <a:gd name="connsiteX13" fmla="*/ 1897856 w 2076450"/>
              <a:gd name="connsiteY13" fmla="*/ 693199 h 1617233"/>
              <a:gd name="connsiteX14" fmla="*/ 1988343 w 2076450"/>
              <a:gd name="connsiteY14" fmla="*/ 881318 h 1617233"/>
              <a:gd name="connsiteX15" fmla="*/ 2074068 w 2076450"/>
              <a:gd name="connsiteY15" fmla="*/ 1045624 h 1617233"/>
              <a:gd name="connsiteX16" fmla="*/ 2076450 w 2076450"/>
              <a:gd name="connsiteY16" fmla="*/ 1617233 h 1617233"/>
              <a:gd name="connsiteX0" fmla="*/ 0 w 2076450"/>
              <a:gd name="connsiteY0" fmla="*/ 1614938 h 1617233"/>
              <a:gd name="connsiteX1" fmla="*/ 285750 w 2076450"/>
              <a:gd name="connsiteY1" fmla="*/ 1519493 h 1617233"/>
              <a:gd name="connsiteX2" fmla="*/ 435768 w 2076450"/>
              <a:gd name="connsiteY2" fmla="*/ 1440912 h 1617233"/>
              <a:gd name="connsiteX3" fmla="*/ 547687 w 2076450"/>
              <a:gd name="connsiteY3" fmla="*/ 1324231 h 1617233"/>
              <a:gd name="connsiteX4" fmla="*/ 702468 w 2076450"/>
              <a:gd name="connsiteY4" fmla="*/ 1117062 h 1617233"/>
              <a:gd name="connsiteX5" fmla="*/ 907256 w 2076450"/>
              <a:gd name="connsiteY5" fmla="*/ 724156 h 1617233"/>
              <a:gd name="connsiteX6" fmla="*/ 1059656 w 2076450"/>
              <a:gd name="connsiteY6" fmla="*/ 400306 h 1617233"/>
              <a:gd name="connsiteX7" fmla="*/ 1190625 w 2076450"/>
              <a:gd name="connsiteY7" fmla="*/ 183612 h 1617233"/>
              <a:gd name="connsiteX8" fmla="*/ 1300162 w 2076450"/>
              <a:gd name="connsiteY8" fmla="*/ 116318 h 1617233"/>
              <a:gd name="connsiteX9" fmla="*/ 1407318 w 2076450"/>
              <a:gd name="connsiteY9" fmla="*/ 2362 h 1617233"/>
              <a:gd name="connsiteX10" fmla="*/ 1504950 w 2076450"/>
              <a:gd name="connsiteY10" fmla="*/ 47881 h 1617233"/>
              <a:gd name="connsiteX11" fmla="*/ 1659731 w 2076450"/>
              <a:gd name="connsiteY11" fmla="*/ 233618 h 1617233"/>
              <a:gd name="connsiteX12" fmla="*/ 1897856 w 2076450"/>
              <a:gd name="connsiteY12" fmla="*/ 693199 h 1617233"/>
              <a:gd name="connsiteX13" fmla="*/ 1988343 w 2076450"/>
              <a:gd name="connsiteY13" fmla="*/ 881318 h 1617233"/>
              <a:gd name="connsiteX14" fmla="*/ 2074068 w 2076450"/>
              <a:gd name="connsiteY14" fmla="*/ 1045624 h 1617233"/>
              <a:gd name="connsiteX15" fmla="*/ 2076450 w 2076450"/>
              <a:gd name="connsiteY15" fmla="*/ 1617233 h 1617233"/>
              <a:gd name="connsiteX0" fmla="*/ 0 w 2076450"/>
              <a:gd name="connsiteY0" fmla="*/ 1614938 h 1617233"/>
              <a:gd name="connsiteX1" fmla="*/ 285750 w 2076450"/>
              <a:gd name="connsiteY1" fmla="*/ 1519493 h 1617233"/>
              <a:gd name="connsiteX2" fmla="*/ 435768 w 2076450"/>
              <a:gd name="connsiteY2" fmla="*/ 1440912 h 1617233"/>
              <a:gd name="connsiteX3" fmla="*/ 547687 w 2076450"/>
              <a:gd name="connsiteY3" fmla="*/ 1324231 h 1617233"/>
              <a:gd name="connsiteX4" fmla="*/ 702468 w 2076450"/>
              <a:gd name="connsiteY4" fmla="*/ 1117062 h 1617233"/>
              <a:gd name="connsiteX5" fmla="*/ 907256 w 2076450"/>
              <a:gd name="connsiteY5" fmla="*/ 724156 h 1617233"/>
              <a:gd name="connsiteX6" fmla="*/ 1059656 w 2076450"/>
              <a:gd name="connsiteY6" fmla="*/ 400306 h 1617233"/>
              <a:gd name="connsiteX7" fmla="*/ 1190625 w 2076450"/>
              <a:gd name="connsiteY7" fmla="*/ 183612 h 1617233"/>
              <a:gd name="connsiteX8" fmla="*/ 1300162 w 2076450"/>
              <a:gd name="connsiteY8" fmla="*/ 116319 h 1617233"/>
              <a:gd name="connsiteX9" fmla="*/ 1407318 w 2076450"/>
              <a:gd name="connsiteY9" fmla="*/ 2362 h 1617233"/>
              <a:gd name="connsiteX10" fmla="*/ 1504950 w 2076450"/>
              <a:gd name="connsiteY10" fmla="*/ 47881 h 1617233"/>
              <a:gd name="connsiteX11" fmla="*/ 1659731 w 2076450"/>
              <a:gd name="connsiteY11" fmla="*/ 233618 h 1617233"/>
              <a:gd name="connsiteX12" fmla="*/ 1897856 w 2076450"/>
              <a:gd name="connsiteY12" fmla="*/ 693199 h 1617233"/>
              <a:gd name="connsiteX13" fmla="*/ 1988343 w 2076450"/>
              <a:gd name="connsiteY13" fmla="*/ 881318 h 1617233"/>
              <a:gd name="connsiteX14" fmla="*/ 2074068 w 2076450"/>
              <a:gd name="connsiteY14" fmla="*/ 1045624 h 1617233"/>
              <a:gd name="connsiteX15" fmla="*/ 2076450 w 2076450"/>
              <a:gd name="connsiteY15" fmla="*/ 1617233 h 1617233"/>
              <a:gd name="connsiteX0" fmla="*/ 0 w 2076450"/>
              <a:gd name="connsiteY0" fmla="*/ 1614938 h 1617233"/>
              <a:gd name="connsiteX1" fmla="*/ 285750 w 2076450"/>
              <a:gd name="connsiteY1" fmla="*/ 1519493 h 1617233"/>
              <a:gd name="connsiteX2" fmla="*/ 435768 w 2076450"/>
              <a:gd name="connsiteY2" fmla="*/ 1440912 h 1617233"/>
              <a:gd name="connsiteX3" fmla="*/ 547687 w 2076450"/>
              <a:gd name="connsiteY3" fmla="*/ 1324231 h 1617233"/>
              <a:gd name="connsiteX4" fmla="*/ 702468 w 2076450"/>
              <a:gd name="connsiteY4" fmla="*/ 1117062 h 1617233"/>
              <a:gd name="connsiteX5" fmla="*/ 907256 w 2076450"/>
              <a:gd name="connsiteY5" fmla="*/ 724156 h 1617233"/>
              <a:gd name="connsiteX6" fmla="*/ 1059656 w 2076450"/>
              <a:gd name="connsiteY6" fmla="*/ 400306 h 1617233"/>
              <a:gd name="connsiteX7" fmla="*/ 1190625 w 2076450"/>
              <a:gd name="connsiteY7" fmla="*/ 183612 h 1617233"/>
              <a:gd name="connsiteX8" fmla="*/ 1300162 w 2076450"/>
              <a:gd name="connsiteY8" fmla="*/ 116319 h 1617233"/>
              <a:gd name="connsiteX9" fmla="*/ 1265266 w 2076450"/>
              <a:gd name="connsiteY9" fmla="*/ 112029 h 1617233"/>
              <a:gd name="connsiteX10" fmla="*/ 1407318 w 2076450"/>
              <a:gd name="connsiteY10" fmla="*/ 2362 h 1617233"/>
              <a:gd name="connsiteX11" fmla="*/ 1504950 w 2076450"/>
              <a:gd name="connsiteY11" fmla="*/ 47881 h 1617233"/>
              <a:gd name="connsiteX12" fmla="*/ 1659731 w 2076450"/>
              <a:gd name="connsiteY12" fmla="*/ 233618 h 1617233"/>
              <a:gd name="connsiteX13" fmla="*/ 1897856 w 2076450"/>
              <a:gd name="connsiteY13" fmla="*/ 693199 h 1617233"/>
              <a:gd name="connsiteX14" fmla="*/ 1988343 w 2076450"/>
              <a:gd name="connsiteY14" fmla="*/ 881318 h 1617233"/>
              <a:gd name="connsiteX15" fmla="*/ 2074068 w 2076450"/>
              <a:gd name="connsiteY15" fmla="*/ 1045624 h 1617233"/>
              <a:gd name="connsiteX16" fmla="*/ 2076450 w 2076450"/>
              <a:gd name="connsiteY16" fmla="*/ 1617233 h 1617233"/>
              <a:gd name="connsiteX0" fmla="*/ 0 w 2076450"/>
              <a:gd name="connsiteY0" fmla="*/ 1614938 h 1617233"/>
              <a:gd name="connsiteX1" fmla="*/ 285750 w 2076450"/>
              <a:gd name="connsiteY1" fmla="*/ 1519493 h 1617233"/>
              <a:gd name="connsiteX2" fmla="*/ 435768 w 2076450"/>
              <a:gd name="connsiteY2" fmla="*/ 1440912 h 1617233"/>
              <a:gd name="connsiteX3" fmla="*/ 547687 w 2076450"/>
              <a:gd name="connsiteY3" fmla="*/ 1324231 h 1617233"/>
              <a:gd name="connsiteX4" fmla="*/ 702468 w 2076450"/>
              <a:gd name="connsiteY4" fmla="*/ 1117062 h 1617233"/>
              <a:gd name="connsiteX5" fmla="*/ 907256 w 2076450"/>
              <a:gd name="connsiteY5" fmla="*/ 724156 h 1617233"/>
              <a:gd name="connsiteX6" fmla="*/ 1059656 w 2076450"/>
              <a:gd name="connsiteY6" fmla="*/ 400306 h 1617233"/>
              <a:gd name="connsiteX7" fmla="*/ 1190625 w 2076450"/>
              <a:gd name="connsiteY7" fmla="*/ 183612 h 1617233"/>
              <a:gd name="connsiteX8" fmla="*/ 1300162 w 2076450"/>
              <a:gd name="connsiteY8" fmla="*/ 116319 h 1617233"/>
              <a:gd name="connsiteX9" fmla="*/ 1407318 w 2076450"/>
              <a:gd name="connsiteY9" fmla="*/ 2362 h 1617233"/>
              <a:gd name="connsiteX10" fmla="*/ 1504950 w 2076450"/>
              <a:gd name="connsiteY10" fmla="*/ 47881 h 1617233"/>
              <a:gd name="connsiteX11" fmla="*/ 1659731 w 2076450"/>
              <a:gd name="connsiteY11" fmla="*/ 233618 h 1617233"/>
              <a:gd name="connsiteX12" fmla="*/ 1897856 w 2076450"/>
              <a:gd name="connsiteY12" fmla="*/ 693199 h 1617233"/>
              <a:gd name="connsiteX13" fmla="*/ 1988343 w 2076450"/>
              <a:gd name="connsiteY13" fmla="*/ 881318 h 1617233"/>
              <a:gd name="connsiteX14" fmla="*/ 2074068 w 2076450"/>
              <a:gd name="connsiteY14" fmla="*/ 1045624 h 1617233"/>
              <a:gd name="connsiteX15" fmla="*/ 2076450 w 2076450"/>
              <a:gd name="connsiteY15" fmla="*/ 1617233 h 1617233"/>
              <a:gd name="connsiteX0" fmla="*/ 0 w 2076450"/>
              <a:gd name="connsiteY0" fmla="*/ 1614938 h 1617233"/>
              <a:gd name="connsiteX1" fmla="*/ 285750 w 2076450"/>
              <a:gd name="connsiteY1" fmla="*/ 1519493 h 1617233"/>
              <a:gd name="connsiteX2" fmla="*/ 435768 w 2076450"/>
              <a:gd name="connsiteY2" fmla="*/ 1440912 h 1617233"/>
              <a:gd name="connsiteX3" fmla="*/ 547687 w 2076450"/>
              <a:gd name="connsiteY3" fmla="*/ 1324231 h 1617233"/>
              <a:gd name="connsiteX4" fmla="*/ 702468 w 2076450"/>
              <a:gd name="connsiteY4" fmla="*/ 1117062 h 1617233"/>
              <a:gd name="connsiteX5" fmla="*/ 907256 w 2076450"/>
              <a:gd name="connsiteY5" fmla="*/ 724156 h 1617233"/>
              <a:gd name="connsiteX6" fmla="*/ 1059656 w 2076450"/>
              <a:gd name="connsiteY6" fmla="*/ 400306 h 1617233"/>
              <a:gd name="connsiteX7" fmla="*/ 1190625 w 2076450"/>
              <a:gd name="connsiteY7" fmla="*/ 183612 h 1617233"/>
              <a:gd name="connsiteX8" fmla="*/ 1300162 w 2076450"/>
              <a:gd name="connsiteY8" fmla="*/ 116319 h 1617233"/>
              <a:gd name="connsiteX9" fmla="*/ 1301480 w 2076450"/>
              <a:gd name="connsiteY9" fmla="*/ 115074 h 1617233"/>
              <a:gd name="connsiteX10" fmla="*/ 1407318 w 2076450"/>
              <a:gd name="connsiteY10" fmla="*/ 2362 h 1617233"/>
              <a:gd name="connsiteX11" fmla="*/ 1504950 w 2076450"/>
              <a:gd name="connsiteY11" fmla="*/ 47881 h 1617233"/>
              <a:gd name="connsiteX12" fmla="*/ 1659731 w 2076450"/>
              <a:gd name="connsiteY12" fmla="*/ 233618 h 1617233"/>
              <a:gd name="connsiteX13" fmla="*/ 1897856 w 2076450"/>
              <a:gd name="connsiteY13" fmla="*/ 693199 h 1617233"/>
              <a:gd name="connsiteX14" fmla="*/ 1988343 w 2076450"/>
              <a:gd name="connsiteY14" fmla="*/ 881318 h 1617233"/>
              <a:gd name="connsiteX15" fmla="*/ 2074068 w 2076450"/>
              <a:gd name="connsiteY15" fmla="*/ 1045624 h 1617233"/>
              <a:gd name="connsiteX16" fmla="*/ 2076450 w 2076450"/>
              <a:gd name="connsiteY16" fmla="*/ 1617233 h 1617233"/>
              <a:gd name="connsiteX0" fmla="*/ 0 w 2076450"/>
              <a:gd name="connsiteY0" fmla="*/ 1614938 h 1617233"/>
              <a:gd name="connsiteX1" fmla="*/ 285750 w 2076450"/>
              <a:gd name="connsiteY1" fmla="*/ 1519493 h 1617233"/>
              <a:gd name="connsiteX2" fmla="*/ 435768 w 2076450"/>
              <a:gd name="connsiteY2" fmla="*/ 1440912 h 1617233"/>
              <a:gd name="connsiteX3" fmla="*/ 547687 w 2076450"/>
              <a:gd name="connsiteY3" fmla="*/ 1324231 h 1617233"/>
              <a:gd name="connsiteX4" fmla="*/ 702468 w 2076450"/>
              <a:gd name="connsiteY4" fmla="*/ 1117062 h 1617233"/>
              <a:gd name="connsiteX5" fmla="*/ 907256 w 2076450"/>
              <a:gd name="connsiteY5" fmla="*/ 724156 h 1617233"/>
              <a:gd name="connsiteX6" fmla="*/ 1059656 w 2076450"/>
              <a:gd name="connsiteY6" fmla="*/ 400306 h 1617233"/>
              <a:gd name="connsiteX7" fmla="*/ 1190625 w 2076450"/>
              <a:gd name="connsiteY7" fmla="*/ 183612 h 1617233"/>
              <a:gd name="connsiteX8" fmla="*/ 1300162 w 2076450"/>
              <a:gd name="connsiteY8" fmla="*/ 116319 h 1617233"/>
              <a:gd name="connsiteX9" fmla="*/ 1301480 w 2076450"/>
              <a:gd name="connsiteY9" fmla="*/ 115074 h 1617233"/>
              <a:gd name="connsiteX10" fmla="*/ 1298462 w 2076450"/>
              <a:gd name="connsiteY10" fmla="*/ 179022 h 1617233"/>
              <a:gd name="connsiteX11" fmla="*/ 1407318 w 2076450"/>
              <a:gd name="connsiteY11" fmla="*/ 2362 h 1617233"/>
              <a:gd name="connsiteX12" fmla="*/ 1504950 w 2076450"/>
              <a:gd name="connsiteY12" fmla="*/ 47881 h 1617233"/>
              <a:gd name="connsiteX13" fmla="*/ 1659731 w 2076450"/>
              <a:gd name="connsiteY13" fmla="*/ 233618 h 1617233"/>
              <a:gd name="connsiteX14" fmla="*/ 1897856 w 2076450"/>
              <a:gd name="connsiteY14" fmla="*/ 693199 h 1617233"/>
              <a:gd name="connsiteX15" fmla="*/ 1988343 w 2076450"/>
              <a:gd name="connsiteY15" fmla="*/ 881318 h 1617233"/>
              <a:gd name="connsiteX16" fmla="*/ 2074068 w 2076450"/>
              <a:gd name="connsiteY16" fmla="*/ 1045624 h 1617233"/>
              <a:gd name="connsiteX17" fmla="*/ 2076450 w 2076450"/>
              <a:gd name="connsiteY17" fmla="*/ 1617233 h 1617233"/>
              <a:gd name="connsiteX0" fmla="*/ 0 w 2076450"/>
              <a:gd name="connsiteY0" fmla="*/ 1614938 h 1617233"/>
              <a:gd name="connsiteX1" fmla="*/ 285750 w 2076450"/>
              <a:gd name="connsiteY1" fmla="*/ 1519493 h 1617233"/>
              <a:gd name="connsiteX2" fmla="*/ 435768 w 2076450"/>
              <a:gd name="connsiteY2" fmla="*/ 1440912 h 1617233"/>
              <a:gd name="connsiteX3" fmla="*/ 547687 w 2076450"/>
              <a:gd name="connsiteY3" fmla="*/ 1324231 h 1617233"/>
              <a:gd name="connsiteX4" fmla="*/ 702468 w 2076450"/>
              <a:gd name="connsiteY4" fmla="*/ 1117062 h 1617233"/>
              <a:gd name="connsiteX5" fmla="*/ 907256 w 2076450"/>
              <a:gd name="connsiteY5" fmla="*/ 724156 h 1617233"/>
              <a:gd name="connsiteX6" fmla="*/ 1059656 w 2076450"/>
              <a:gd name="connsiteY6" fmla="*/ 400306 h 1617233"/>
              <a:gd name="connsiteX7" fmla="*/ 1190625 w 2076450"/>
              <a:gd name="connsiteY7" fmla="*/ 183612 h 1617233"/>
              <a:gd name="connsiteX8" fmla="*/ 1300162 w 2076450"/>
              <a:gd name="connsiteY8" fmla="*/ 116319 h 1617233"/>
              <a:gd name="connsiteX9" fmla="*/ 1301480 w 2076450"/>
              <a:gd name="connsiteY9" fmla="*/ 115074 h 1617233"/>
              <a:gd name="connsiteX10" fmla="*/ 1407318 w 2076450"/>
              <a:gd name="connsiteY10" fmla="*/ 2362 h 1617233"/>
              <a:gd name="connsiteX11" fmla="*/ 1504950 w 2076450"/>
              <a:gd name="connsiteY11" fmla="*/ 47881 h 1617233"/>
              <a:gd name="connsiteX12" fmla="*/ 1659731 w 2076450"/>
              <a:gd name="connsiteY12" fmla="*/ 233618 h 1617233"/>
              <a:gd name="connsiteX13" fmla="*/ 1897856 w 2076450"/>
              <a:gd name="connsiteY13" fmla="*/ 693199 h 1617233"/>
              <a:gd name="connsiteX14" fmla="*/ 1988343 w 2076450"/>
              <a:gd name="connsiteY14" fmla="*/ 881318 h 1617233"/>
              <a:gd name="connsiteX15" fmla="*/ 2074068 w 2076450"/>
              <a:gd name="connsiteY15" fmla="*/ 1045624 h 1617233"/>
              <a:gd name="connsiteX16" fmla="*/ 2076450 w 2076450"/>
              <a:gd name="connsiteY16" fmla="*/ 1617233 h 1617233"/>
              <a:gd name="connsiteX0" fmla="*/ 0 w 2076450"/>
              <a:gd name="connsiteY0" fmla="*/ 1614938 h 1617233"/>
              <a:gd name="connsiteX1" fmla="*/ 285750 w 2076450"/>
              <a:gd name="connsiteY1" fmla="*/ 1519493 h 1617233"/>
              <a:gd name="connsiteX2" fmla="*/ 435768 w 2076450"/>
              <a:gd name="connsiteY2" fmla="*/ 1440912 h 1617233"/>
              <a:gd name="connsiteX3" fmla="*/ 547687 w 2076450"/>
              <a:gd name="connsiteY3" fmla="*/ 1324231 h 1617233"/>
              <a:gd name="connsiteX4" fmla="*/ 702468 w 2076450"/>
              <a:gd name="connsiteY4" fmla="*/ 1117062 h 1617233"/>
              <a:gd name="connsiteX5" fmla="*/ 907256 w 2076450"/>
              <a:gd name="connsiteY5" fmla="*/ 724156 h 1617233"/>
              <a:gd name="connsiteX6" fmla="*/ 1059656 w 2076450"/>
              <a:gd name="connsiteY6" fmla="*/ 400306 h 1617233"/>
              <a:gd name="connsiteX7" fmla="*/ 1190625 w 2076450"/>
              <a:gd name="connsiteY7" fmla="*/ 183612 h 1617233"/>
              <a:gd name="connsiteX8" fmla="*/ 1300162 w 2076450"/>
              <a:gd name="connsiteY8" fmla="*/ 116319 h 1617233"/>
              <a:gd name="connsiteX9" fmla="*/ 1268142 w 2076450"/>
              <a:gd name="connsiteY9" fmla="*/ 86241 h 1617233"/>
              <a:gd name="connsiteX10" fmla="*/ 1407318 w 2076450"/>
              <a:gd name="connsiteY10" fmla="*/ 2362 h 1617233"/>
              <a:gd name="connsiteX11" fmla="*/ 1504950 w 2076450"/>
              <a:gd name="connsiteY11" fmla="*/ 47881 h 1617233"/>
              <a:gd name="connsiteX12" fmla="*/ 1659731 w 2076450"/>
              <a:gd name="connsiteY12" fmla="*/ 233618 h 1617233"/>
              <a:gd name="connsiteX13" fmla="*/ 1897856 w 2076450"/>
              <a:gd name="connsiteY13" fmla="*/ 693199 h 1617233"/>
              <a:gd name="connsiteX14" fmla="*/ 1988343 w 2076450"/>
              <a:gd name="connsiteY14" fmla="*/ 881318 h 1617233"/>
              <a:gd name="connsiteX15" fmla="*/ 2074068 w 2076450"/>
              <a:gd name="connsiteY15" fmla="*/ 1045624 h 1617233"/>
              <a:gd name="connsiteX16" fmla="*/ 2076450 w 2076450"/>
              <a:gd name="connsiteY16" fmla="*/ 1617233 h 1617233"/>
              <a:gd name="connsiteX0" fmla="*/ 0 w 2076450"/>
              <a:gd name="connsiteY0" fmla="*/ 1614938 h 1617233"/>
              <a:gd name="connsiteX1" fmla="*/ 285750 w 2076450"/>
              <a:gd name="connsiteY1" fmla="*/ 1519493 h 1617233"/>
              <a:gd name="connsiteX2" fmla="*/ 435768 w 2076450"/>
              <a:gd name="connsiteY2" fmla="*/ 1440912 h 1617233"/>
              <a:gd name="connsiteX3" fmla="*/ 547687 w 2076450"/>
              <a:gd name="connsiteY3" fmla="*/ 1324231 h 1617233"/>
              <a:gd name="connsiteX4" fmla="*/ 702468 w 2076450"/>
              <a:gd name="connsiteY4" fmla="*/ 1117062 h 1617233"/>
              <a:gd name="connsiteX5" fmla="*/ 907256 w 2076450"/>
              <a:gd name="connsiteY5" fmla="*/ 724156 h 1617233"/>
              <a:gd name="connsiteX6" fmla="*/ 1059656 w 2076450"/>
              <a:gd name="connsiteY6" fmla="*/ 400306 h 1617233"/>
              <a:gd name="connsiteX7" fmla="*/ 1190625 w 2076450"/>
              <a:gd name="connsiteY7" fmla="*/ 183612 h 1617233"/>
              <a:gd name="connsiteX8" fmla="*/ 1300162 w 2076450"/>
              <a:gd name="connsiteY8" fmla="*/ 116319 h 1617233"/>
              <a:gd name="connsiteX9" fmla="*/ 1297779 w 2076450"/>
              <a:gd name="connsiteY9" fmla="*/ 146691 h 1617233"/>
              <a:gd name="connsiteX10" fmla="*/ 1268142 w 2076450"/>
              <a:gd name="connsiteY10" fmla="*/ 86241 h 1617233"/>
              <a:gd name="connsiteX11" fmla="*/ 1407318 w 2076450"/>
              <a:gd name="connsiteY11" fmla="*/ 2362 h 1617233"/>
              <a:gd name="connsiteX12" fmla="*/ 1504950 w 2076450"/>
              <a:gd name="connsiteY12" fmla="*/ 47881 h 1617233"/>
              <a:gd name="connsiteX13" fmla="*/ 1659731 w 2076450"/>
              <a:gd name="connsiteY13" fmla="*/ 233618 h 1617233"/>
              <a:gd name="connsiteX14" fmla="*/ 1897856 w 2076450"/>
              <a:gd name="connsiteY14" fmla="*/ 693199 h 1617233"/>
              <a:gd name="connsiteX15" fmla="*/ 1988343 w 2076450"/>
              <a:gd name="connsiteY15" fmla="*/ 881318 h 1617233"/>
              <a:gd name="connsiteX16" fmla="*/ 2074068 w 2076450"/>
              <a:gd name="connsiteY16" fmla="*/ 1045624 h 1617233"/>
              <a:gd name="connsiteX17" fmla="*/ 2076450 w 2076450"/>
              <a:gd name="connsiteY17" fmla="*/ 1617233 h 1617233"/>
              <a:gd name="connsiteX0" fmla="*/ 0 w 2076450"/>
              <a:gd name="connsiteY0" fmla="*/ 1614938 h 1617233"/>
              <a:gd name="connsiteX1" fmla="*/ 285750 w 2076450"/>
              <a:gd name="connsiteY1" fmla="*/ 1519493 h 1617233"/>
              <a:gd name="connsiteX2" fmla="*/ 435768 w 2076450"/>
              <a:gd name="connsiteY2" fmla="*/ 1440912 h 1617233"/>
              <a:gd name="connsiteX3" fmla="*/ 547687 w 2076450"/>
              <a:gd name="connsiteY3" fmla="*/ 1324231 h 1617233"/>
              <a:gd name="connsiteX4" fmla="*/ 702468 w 2076450"/>
              <a:gd name="connsiteY4" fmla="*/ 1117062 h 1617233"/>
              <a:gd name="connsiteX5" fmla="*/ 907256 w 2076450"/>
              <a:gd name="connsiteY5" fmla="*/ 724156 h 1617233"/>
              <a:gd name="connsiteX6" fmla="*/ 1059656 w 2076450"/>
              <a:gd name="connsiteY6" fmla="*/ 400306 h 1617233"/>
              <a:gd name="connsiteX7" fmla="*/ 1190625 w 2076450"/>
              <a:gd name="connsiteY7" fmla="*/ 183612 h 1617233"/>
              <a:gd name="connsiteX8" fmla="*/ 1300162 w 2076450"/>
              <a:gd name="connsiteY8" fmla="*/ 116319 h 1617233"/>
              <a:gd name="connsiteX9" fmla="*/ 1268142 w 2076450"/>
              <a:gd name="connsiteY9" fmla="*/ 86241 h 1617233"/>
              <a:gd name="connsiteX10" fmla="*/ 1407318 w 2076450"/>
              <a:gd name="connsiteY10" fmla="*/ 2362 h 1617233"/>
              <a:gd name="connsiteX11" fmla="*/ 1504950 w 2076450"/>
              <a:gd name="connsiteY11" fmla="*/ 47881 h 1617233"/>
              <a:gd name="connsiteX12" fmla="*/ 1659731 w 2076450"/>
              <a:gd name="connsiteY12" fmla="*/ 233618 h 1617233"/>
              <a:gd name="connsiteX13" fmla="*/ 1897856 w 2076450"/>
              <a:gd name="connsiteY13" fmla="*/ 693199 h 1617233"/>
              <a:gd name="connsiteX14" fmla="*/ 1988343 w 2076450"/>
              <a:gd name="connsiteY14" fmla="*/ 881318 h 1617233"/>
              <a:gd name="connsiteX15" fmla="*/ 2074068 w 2076450"/>
              <a:gd name="connsiteY15" fmla="*/ 1045624 h 1617233"/>
              <a:gd name="connsiteX16" fmla="*/ 2076450 w 2076450"/>
              <a:gd name="connsiteY16" fmla="*/ 1617233 h 1617233"/>
              <a:gd name="connsiteX0" fmla="*/ 0 w 2076450"/>
              <a:gd name="connsiteY0" fmla="*/ 1614938 h 1617233"/>
              <a:gd name="connsiteX1" fmla="*/ 285750 w 2076450"/>
              <a:gd name="connsiteY1" fmla="*/ 1519493 h 1617233"/>
              <a:gd name="connsiteX2" fmla="*/ 435768 w 2076450"/>
              <a:gd name="connsiteY2" fmla="*/ 1440912 h 1617233"/>
              <a:gd name="connsiteX3" fmla="*/ 547687 w 2076450"/>
              <a:gd name="connsiteY3" fmla="*/ 1324231 h 1617233"/>
              <a:gd name="connsiteX4" fmla="*/ 702468 w 2076450"/>
              <a:gd name="connsiteY4" fmla="*/ 1117062 h 1617233"/>
              <a:gd name="connsiteX5" fmla="*/ 907256 w 2076450"/>
              <a:gd name="connsiteY5" fmla="*/ 724156 h 1617233"/>
              <a:gd name="connsiteX6" fmla="*/ 1059656 w 2076450"/>
              <a:gd name="connsiteY6" fmla="*/ 400306 h 1617233"/>
              <a:gd name="connsiteX7" fmla="*/ 1190625 w 2076450"/>
              <a:gd name="connsiteY7" fmla="*/ 183612 h 1617233"/>
              <a:gd name="connsiteX8" fmla="*/ 1268142 w 2076450"/>
              <a:gd name="connsiteY8" fmla="*/ 86241 h 1617233"/>
              <a:gd name="connsiteX9" fmla="*/ 1407318 w 2076450"/>
              <a:gd name="connsiteY9" fmla="*/ 2362 h 1617233"/>
              <a:gd name="connsiteX10" fmla="*/ 1504950 w 2076450"/>
              <a:gd name="connsiteY10" fmla="*/ 47881 h 1617233"/>
              <a:gd name="connsiteX11" fmla="*/ 1659731 w 2076450"/>
              <a:gd name="connsiteY11" fmla="*/ 233618 h 1617233"/>
              <a:gd name="connsiteX12" fmla="*/ 1897856 w 2076450"/>
              <a:gd name="connsiteY12" fmla="*/ 693199 h 1617233"/>
              <a:gd name="connsiteX13" fmla="*/ 1988343 w 2076450"/>
              <a:gd name="connsiteY13" fmla="*/ 881318 h 1617233"/>
              <a:gd name="connsiteX14" fmla="*/ 2074068 w 2076450"/>
              <a:gd name="connsiteY14" fmla="*/ 1045624 h 1617233"/>
              <a:gd name="connsiteX15" fmla="*/ 2076450 w 2076450"/>
              <a:gd name="connsiteY15" fmla="*/ 1617233 h 1617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76450" h="1617233">
                <a:moveTo>
                  <a:pt x="0" y="1614938"/>
                </a:moveTo>
                <a:lnTo>
                  <a:pt x="285750" y="1519493"/>
                </a:lnTo>
                <a:lnTo>
                  <a:pt x="435768" y="1440912"/>
                </a:lnTo>
                <a:lnTo>
                  <a:pt x="547687" y="1324231"/>
                </a:lnTo>
                <a:lnTo>
                  <a:pt x="702468" y="1117062"/>
                </a:lnTo>
                <a:lnTo>
                  <a:pt x="907256" y="724156"/>
                </a:lnTo>
                <a:lnTo>
                  <a:pt x="1059656" y="400306"/>
                </a:lnTo>
                <a:lnTo>
                  <a:pt x="1190625" y="183612"/>
                </a:lnTo>
                <a:lnTo>
                  <a:pt x="1268142" y="86241"/>
                </a:lnTo>
                <a:cubicBezTo>
                  <a:pt x="1286398" y="62186"/>
                  <a:pt x="1373406" y="13561"/>
                  <a:pt x="1407318" y="2362"/>
                </a:cubicBezTo>
                <a:cubicBezTo>
                  <a:pt x="1441116" y="0"/>
                  <a:pt x="1462881" y="11369"/>
                  <a:pt x="1504950" y="47881"/>
                </a:cubicBezTo>
                <a:lnTo>
                  <a:pt x="1659731" y="233618"/>
                </a:lnTo>
                <a:lnTo>
                  <a:pt x="1897856" y="693199"/>
                </a:lnTo>
                <a:lnTo>
                  <a:pt x="1988343" y="881318"/>
                </a:lnTo>
                <a:lnTo>
                  <a:pt x="2074068" y="1045624"/>
                </a:lnTo>
                <a:lnTo>
                  <a:pt x="2076450" y="1617233"/>
                </a:lnTo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/>
          <p:cNvSpPr txBox="1"/>
          <p:nvPr/>
        </p:nvSpPr>
        <p:spPr>
          <a:xfrm>
            <a:off x="6248403" y="4667242"/>
            <a:ext cx="1285884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chemeClr val="tx2"/>
                </a:solidFill>
              </a:rPr>
              <a:t>Fläche = </a:t>
            </a:r>
            <a:br>
              <a:rPr lang="de-DE" sz="1600" dirty="0" smtClean="0">
                <a:solidFill>
                  <a:schemeClr val="tx2"/>
                </a:solidFill>
              </a:rPr>
            </a:br>
            <a:r>
              <a:rPr lang="de-DE" sz="1600" dirty="0" smtClean="0">
                <a:solidFill>
                  <a:schemeClr val="tx2"/>
                </a:solidFill>
              </a:rPr>
              <a:t>% der Verteilung</a:t>
            </a: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32" name="Pfeil nach unten 31"/>
          <p:cNvSpPr/>
          <p:nvPr/>
        </p:nvSpPr>
        <p:spPr>
          <a:xfrm>
            <a:off x="4781551" y="1196752"/>
            <a:ext cx="619124" cy="2476499"/>
          </a:xfrm>
          <a:prstGeom prst="downArrow">
            <a:avLst/>
          </a:prstGeom>
          <a:scene3d>
            <a:camera prst="orthographicFront">
              <a:rot lat="0" lon="0" rev="3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878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 animBg="1"/>
      <p:bldP spid="31" grpId="0"/>
      <p:bldP spid="3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i="1" dirty="0" smtClean="0"/>
              <a:t>z</a:t>
            </a:r>
            <a:r>
              <a:rPr lang="de-DE" dirty="0" smtClean="0"/>
              <a:t>-Standardisierung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2000" b="1" i="1" dirty="0" smtClean="0"/>
              <a:t>z Werte </a:t>
            </a:r>
            <a:r>
              <a:rPr lang="de-DE" sz="2000" dirty="0" smtClean="0"/>
              <a:t>können mit Hilfe einer </a:t>
            </a:r>
            <a:r>
              <a:rPr lang="de-DE" sz="2000" i="1" dirty="0" smtClean="0"/>
              <a:t>z</a:t>
            </a:r>
            <a:r>
              <a:rPr lang="de-DE" sz="2000" dirty="0" smtClean="0"/>
              <a:t>-Tabelle einfach interpretiert werden.</a:t>
            </a:r>
          </a:p>
          <a:p>
            <a:r>
              <a:rPr lang="de-DE" sz="2000" dirty="0" smtClean="0"/>
              <a:t>In Tabellen zur Standardnormalverteilung ist immer angegeben, wie groß die Fläche unter der Kurve links von einem </a:t>
            </a:r>
            <a:r>
              <a:rPr lang="de-DE" sz="2000" i="1" dirty="0" smtClean="0"/>
              <a:t>z</a:t>
            </a:r>
            <a:r>
              <a:rPr lang="de-DE" sz="2000" dirty="0" smtClean="0"/>
              <a:t>-Wert ist.</a:t>
            </a:r>
          </a:p>
          <a:p>
            <a:r>
              <a:rPr lang="de-DE" sz="2000" dirty="0" smtClean="0"/>
              <a:t>Die Fläche gibt den Anteil der Verteilung an, deren Werte kleiner oder gleich des „kritischen“ z-Werts ist.</a:t>
            </a:r>
          </a:p>
          <a:p>
            <a:r>
              <a:rPr lang="de-DE" sz="2000" dirty="0" smtClean="0"/>
              <a:t>Beispiel:</a:t>
            </a:r>
          </a:p>
          <a:p>
            <a:pPr lvl="1"/>
            <a:r>
              <a:rPr lang="de-DE" sz="1800" dirty="0" err="1" smtClean="0"/>
              <a:t>x</a:t>
            </a:r>
            <a:r>
              <a:rPr lang="de-DE" sz="1800" baseline="-25000" dirty="0" err="1" smtClean="0"/>
              <a:t>i</a:t>
            </a:r>
            <a:r>
              <a:rPr lang="de-DE" sz="1800" dirty="0" smtClean="0"/>
              <a:t> = 28</a:t>
            </a:r>
          </a:p>
          <a:p>
            <a:pPr lvl="1"/>
            <a:r>
              <a:rPr lang="de-DE" sz="1800" dirty="0" err="1" smtClean="0"/>
              <a:t>z</a:t>
            </a:r>
            <a:r>
              <a:rPr lang="de-DE" sz="1800" baseline="-25000" dirty="0" err="1" smtClean="0"/>
              <a:t>i</a:t>
            </a:r>
            <a:r>
              <a:rPr lang="de-DE" sz="1800" dirty="0" smtClean="0"/>
              <a:t> = 1.36</a:t>
            </a:r>
          </a:p>
          <a:p>
            <a:pPr lvl="1"/>
            <a:r>
              <a:rPr lang="de-DE" sz="1800" dirty="0" smtClean="0"/>
              <a:t>Fläche(</a:t>
            </a:r>
            <a:r>
              <a:rPr lang="de-DE" sz="1800" dirty="0" err="1" smtClean="0"/>
              <a:t>z</a:t>
            </a:r>
            <a:r>
              <a:rPr lang="de-DE" sz="1800" baseline="-25000" dirty="0" err="1" smtClean="0"/>
              <a:t>i</a:t>
            </a:r>
            <a:r>
              <a:rPr lang="de-DE" sz="1800" dirty="0" smtClean="0"/>
              <a:t>) </a:t>
            </a:r>
            <a:r>
              <a:rPr lang="de-DE" sz="1800" dirty="0"/>
              <a:t>= </a:t>
            </a:r>
            <a:r>
              <a:rPr lang="de-DE" sz="1800" dirty="0" smtClean="0"/>
              <a:t>𝜱(</a:t>
            </a:r>
            <a:r>
              <a:rPr lang="de-DE" sz="1800" dirty="0" err="1" smtClean="0"/>
              <a:t>z</a:t>
            </a:r>
            <a:r>
              <a:rPr lang="de-DE" sz="1800" baseline="-25000" dirty="0" err="1" smtClean="0"/>
              <a:t>i</a:t>
            </a:r>
            <a:r>
              <a:rPr lang="de-DE" sz="1800" dirty="0" smtClean="0"/>
              <a:t>) = 0.91</a:t>
            </a:r>
          </a:p>
          <a:p>
            <a:pPr lvl="1"/>
            <a:r>
              <a:rPr lang="de-DE" sz="1800" dirty="0" smtClean="0"/>
              <a:t>Anteil der z-Werte ≤ 1.36 </a:t>
            </a:r>
            <a:r>
              <a:rPr lang="de-DE" sz="1800" dirty="0" smtClean="0">
                <a:sym typeface="Wingdings"/>
              </a:rPr>
              <a:t></a:t>
            </a:r>
            <a:r>
              <a:rPr lang="de-DE" sz="1800" dirty="0" smtClean="0"/>
              <a:t> 0.91</a:t>
            </a:r>
          </a:p>
          <a:p>
            <a:pPr lvl="1"/>
            <a:r>
              <a:rPr lang="de-DE" sz="1800" dirty="0" smtClean="0"/>
              <a:t>91% der Population haben z-Werte kleiner oder gleich 1.36</a:t>
            </a:r>
          </a:p>
          <a:p>
            <a:pPr lvl="1"/>
            <a:r>
              <a:rPr lang="de-DE" sz="1800" dirty="0" smtClean="0"/>
              <a:t>91% der Population haben x-Werte von 28 oder darunter</a:t>
            </a:r>
          </a:p>
          <a:p>
            <a:pPr lvl="1"/>
            <a:r>
              <a:rPr lang="de-DE" sz="1800" dirty="0" smtClean="0"/>
              <a:t>Nur 9% der Population </a:t>
            </a:r>
            <a:r>
              <a:rPr lang="de-DE" sz="1800" dirty="0"/>
              <a:t>haben </a:t>
            </a:r>
            <a:r>
              <a:rPr lang="de-DE" sz="1800" dirty="0" smtClean="0"/>
              <a:t>x-Werte größer als </a:t>
            </a:r>
            <a:r>
              <a:rPr lang="de-DE" sz="1800" i="1" dirty="0" smtClean="0"/>
              <a:t>i</a:t>
            </a:r>
            <a:r>
              <a:rPr lang="de-DE" sz="1800" dirty="0" smtClean="0"/>
              <a:t>.</a:t>
            </a:r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" name="Formel" r:id="rId3" imgW="114120" imgH="215640" progId="Equation.3">
                  <p:embed/>
                </p:oleObj>
              </mc:Choice>
              <mc:Fallback>
                <p:oleObj name="Formel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910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i="1" dirty="0" smtClean="0"/>
              <a:t>z</a:t>
            </a:r>
            <a:r>
              <a:rPr lang="de-DE" dirty="0" smtClean="0"/>
              <a:t>-Standardisierung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de-DE" b="1" i="1" dirty="0" smtClean="0"/>
              <a:t>Die z-Tabelle (Standardnormalverteilung)</a:t>
            </a:r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" name="Formel" r:id="rId3" imgW="114120" imgH="215640" progId="Equation.3">
                  <p:embed/>
                </p:oleObj>
              </mc:Choice>
              <mc:Fallback>
                <p:oleObj name="Formel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Group 16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246424"/>
              </p:ext>
            </p:extLst>
          </p:nvPr>
        </p:nvGraphicFramePr>
        <p:xfrm>
          <a:off x="1270000" y="1772816"/>
          <a:ext cx="6680200" cy="4477440"/>
        </p:xfrm>
        <a:graphic>
          <a:graphicData uri="http://schemas.openxmlformats.org/drawingml/2006/table">
            <a:tbl>
              <a:tblPr/>
              <a:tblGrid>
                <a:gridCol w="704850"/>
                <a:gridCol w="1003300"/>
                <a:gridCol w="704850"/>
                <a:gridCol w="1003300"/>
                <a:gridCol w="628650"/>
                <a:gridCol w="1003300"/>
                <a:gridCol w="628650"/>
                <a:gridCol w="1003300"/>
              </a:tblGrid>
              <a:tr h="2512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Fläche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Fläche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Fläche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Fläche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512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-3.00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-1.50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0.07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1.50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0.93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12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-2.90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-1.40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0.08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0.54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1.60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0.95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12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-2.80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-1.30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0.58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1.70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0.96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12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-2.70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-1.20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0.12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0.62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1.80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0.96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12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-2.60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-1.10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0.14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0.66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1.90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0.97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12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-2.50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-1.00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0.16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0.69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2.00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0.98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12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-2.40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-0.90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0.18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0.73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0.98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12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-2.30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-0.80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0.21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0.76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2.20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0.99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12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-2.20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-0.70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0.24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0.79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2.30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0.99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12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-2.10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-0.60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0.27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0.82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0.99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12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-2.00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-0.50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0.31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0.84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2.50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0.99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12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-1.90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0.03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-0.40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0.34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0.86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2.60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12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-1.80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0.04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-0.30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0.38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0.88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2.70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12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-1.70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0.04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-0.20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0.42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2.80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12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-1.60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0.05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-0.10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0.46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0.92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2.90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1.00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47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i="1" dirty="0" smtClean="0"/>
              <a:t>z</a:t>
            </a:r>
            <a:r>
              <a:rPr lang="de-DE" dirty="0" smtClean="0"/>
              <a:t>-Standardisierung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1313" indent="-341313">
              <a:buNone/>
            </a:pPr>
            <a:r>
              <a:rPr lang="de-DE" sz="2000" b="1" i="1" dirty="0" smtClean="0"/>
              <a:t>Interpretation der Ausprägung eines normalverteilten Merkmals</a:t>
            </a:r>
          </a:p>
          <a:p>
            <a:r>
              <a:rPr lang="de-DE" sz="2000" dirty="0" smtClean="0"/>
              <a:t>Erhebung einer Stichprobe</a:t>
            </a:r>
          </a:p>
          <a:p>
            <a:pPr lvl="1"/>
            <a:r>
              <a:rPr lang="de-DE" sz="1800" dirty="0" smtClean="0"/>
              <a:t>Berechnung von Mittelwert und Standardabweichung</a:t>
            </a:r>
          </a:p>
          <a:p>
            <a:r>
              <a:rPr lang="de-DE" sz="2000" dirty="0" smtClean="0"/>
              <a:t>Erhebung des Merkmals bei der Person i</a:t>
            </a:r>
          </a:p>
          <a:p>
            <a:r>
              <a:rPr lang="de-DE" sz="2000" dirty="0" smtClean="0"/>
              <a:t>Berechnung des </a:t>
            </a:r>
            <a:r>
              <a:rPr lang="de-DE" sz="2000" i="1" dirty="0" smtClean="0"/>
              <a:t>z</a:t>
            </a:r>
            <a:r>
              <a:rPr lang="de-DE" sz="2000" dirty="0" smtClean="0"/>
              <a:t>-Werts</a:t>
            </a:r>
          </a:p>
          <a:p>
            <a:r>
              <a:rPr lang="de-DE" sz="2000" dirty="0" smtClean="0"/>
              <a:t>Nachschlagen der Größe der Fläche unterhalb der </a:t>
            </a:r>
            <a:r>
              <a:rPr lang="de-DE" sz="2000" i="1" dirty="0" smtClean="0"/>
              <a:t>z</a:t>
            </a:r>
            <a:r>
              <a:rPr lang="de-DE" sz="2000" dirty="0" smtClean="0"/>
              <a:t>-Verteilung, die links von </a:t>
            </a:r>
            <a:r>
              <a:rPr lang="de-DE" sz="2000" i="1" dirty="0" err="1" smtClean="0"/>
              <a:t>z</a:t>
            </a:r>
            <a:r>
              <a:rPr lang="de-DE" sz="2000" i="1" baseline="-25000" dirty="0" err="1" smtClean="0"/>
              <a:t>i</a:t>
            </a:r>
            <a:r>
              <a:rPr lang="de-DE" sz="2000" dirty="0" smtClean="0"/>
              <a:t> liegt</a:t>
            </a:r>
          </a:p>
          <a:p>
            <a:r>
              <a:rPr lang="de-DE" sz="2000" dirty="0" smtClean="0"/>
              <a:t>Die Fläche </a:t>
            </a:r>
            <a:r>
              <a:rPr lang="de-DE" sz="2000" i="1" dirty="0" smtClean="0"/>
              <a:t>f(</a:t>
            </a:r>
            <a:r>
              <a:rPr lang="de-DE" sz="2000" i="1" dirty="0" err="1" smtClean="0"/>
              <a:t>z</a:t>
            </a:r>
            <a:r>
              <a:rPr lang="de-DE" sz="2000" i="1" baseline="-25000" dirty="0" err="1" smtClean="0"/>
              <a:t>i</a:t>
            </a:r>
            <a:r>
              <a:rPr lang="de-DE" sz="2000" i="1" dirty="0" smtClean="0"/>
              <a:t>)</a:t>
            </a:r>
            <a:r>
              <a:rPr lang="de-DE" sz="2000" dirty="0" smtClean="0"/>
              <a:t> gibt an, wie viel Prozent der Population Werte kleiner oder gleich </a:t>
            </a:r>
            <a:r>
              <a:rPr lang="de-DE" sz="2000" i="1" dirty="0" err="1" smtClean="0"/>
              <a:t>z</a:t>
            </a:r>
            <a:r>
              <a:rPr lang="de-DE" sz="2000" i="1" baseline="-25000" dirty="0" err="1" smtClean="0"/>
              <a:t>i</a:t>
            </a:r>
            <a:r>
              <a:rPr lang="de-DE" sz="2000" dirty="0" smtClean="0"/>
              <a:t> bzw. </a:t>
            </a:r>
            <a:r>
              <a:rPr lang="de-DE" sz="2000" i="1" dirty="0" err="1" smtClean="0"/>
              <a:t>x</a:t>
            </a:r>
            <a:r>
              <a:rPr lang="de-DE" sz="2000" i="1" baseline="-25000" dirty="0" err="1" smtClean="0"/>
              <a:t>i</a:t>
            </a:r>
            <a:r>
              <a:rPr lang="de-DE" sz="2000" dirty="0" smtClean="0"/>
              <a:t> haben.</a:t>
            </a:r>
          </a:p>
          <a:p>
            <a:r>
              <a:rPr lang="de-DE" sz="2000" dirty="0" smtClean="0"/>
              <a:t>1 - </a:t>
            </a:r>
            <a:r>
              <a:rPr lang="de-DE" sz="2000" i="1" dirty="0" smtClean="0"/>
              <a:t>f(</a:t>
            </a:r>
            <a:r>
              <a:rPr lang="de-DE" sz="2000" i="1" dirty="0" err="1" smtClean="0"/>
              <a:t>z</a:t>
            </a:r>
            <a:r>
              <a:rPr lang="de-DE" sz="2000" i="1" baseline="-25000" dirty="0" err="1" smtClean="0"/>
              <a:t>i</a:t>
            </a:r>
            <a:r>
              <a:rPr lang="de-DE" sz="2000" i="1" dirty="0" smtClean="0"/>
              <a:t>)</a:t>
            </a:r>
            <a:r>
              <a:rPr lang="de-DE" sz="2000" dirty="0" smtClean="0"/>
              <a:t> gibt an, wie viel Prozent der Population Werte größer </a:t>
            </a:r>
            <a:r>
              <a:rPr lang="de-DE" sz="2000" i="1" dirty="0" err="1" smtClean="0"/>
              <a:t>z</a:t>
            </a:r>
            <a:r>
              <a:rPr lang="de-DE" sz="2000" i="1" baseline="-25000" dirty="0" err="1" smtClean="0"/>
              <a:t>i</a:t>
            </a:r>
            <a:r>
              <a:rPr lang="de-DE" sz="2000" dirty="0" smtClean="0"/>
              <a:t> bzw. </a:t>
            </a:r>
            <a:r>
              <a:rPr lang="de-DE" sz="2000" i="1" dirty="0" err="1" smtClean="0"/>
              <a:t>x</a:t>
            </a:r>
            <a:r>
              <a:rPr lang="de-DE" sz="2000" i="1" baseline="-25000" dirty="0" err="1" smtClean="0"/>
              <a:t>i</a:t>
            </a:r>
            <a:r>
              <a:rPr lang="de-DE" sz="2000" dirty="0" smtClean="0"/>
              <a:t> haben.</a:t>
            </a:r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" name="Formel" r:id="rId3" imgW="114120" imgH="215640" progId="Equation.3">
                  <p:embed/>
                </p:oleObj>
              </mc:Choice>
              <mc:Fallback>
                <p:oleObj name="Formel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180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dirty="0" smtClean="0"/>
              <a:t>Prozentränge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2000" dirty="0" smtClean="0"/>
              <a:t>Ein </a:t>
            </a:r>
            <a:r>
              <a:rPr lang="de-DE" sz="2000" b="1" i="1" dirty="0" smtClean="0"/>
              <a:t>Prozentrang</a:t>
            </a:r>
            <a:r>
              <a:rPr lang="de-DE" sz="2000" dirty="0" smtClean="0"/>
              <a:t> (PR) gibt an, wie viel Prozent der Population Werte </a:t>
            </a:r>
            <a:r>
              <a:rPr lang="de-DE" sz="2000" i="1" dirty="0" smtClean="0"/>
              <a:t>kleiner oder gleich</a:t>
            </a:r>
            <a:r>
              <a:rPr lang="de-DE" sz="2000" dirty="0" smtClean="0"/>
              <a:t> einem kritischen Wert haben.</a:t>
            </a:r>
          </a:p>
          <a:p>
            <a:pPr>
              <a:buNone/>
            </a:pPr>
            <a:endParaRPr lang="de-DE" sz="2000" dirty="0" smtClean="0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" name="Formel" r:id="rId3" imgW="114120" imgH="215640" progId="Equation.3">
                  <p:embed/>
                </p:oleObj>
              </mc:Choice>
              <mc:Fallback>
                <p:oleObj name="Formel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904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9B0E5D-754F-8F43-9314-56A41F2AF0FE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rgbClr val="FFFFFF"/>
                </a:solidFill>
                <a:latin typeface="Chalkduster"/>
                <a:cs typeface="+mj-cs"/>
              </a:rPr>
              <a:t>Aufgabe</a:t>
            </a:r>
            <a:r>
              <a:rPr lang="en-US" sz="2800" dirty="0" smtClean="0">
                <a:solidFill>
                  <a:srgbClr val="FFFFFF"/>
                </a:solidFill>
                <a:latin typeface="Chalkduster"/>
                <a:cs typeface="+mj-cs"/>
              </a:rPr>
              <a:t>: IQ-Wert-</a:t>
            </a:r>
            <a:r>
              <a:rPr lang="en-US" sz="2800" dirty="0" err="1" smtClean="0">
                <a:solidFill>
                  <a:srgbClr val="FFFFFF"/>
                </a:solidFill>
                <a:latin typeface="Chalkduster"/>
                <a:cs typeface="+mj-cs"/>
              </a:rPr>
              <a:t>Analyse</a:t>
            </a:r>
            <a:endParaRPr lang="en-US" sz="2800" dirty="0">
              <a:solidFill>
                <a:srgbClr val="FFFFFF"/>
              </a:solidFill>
              <a:latin typeface="Chalkduster"/>
              <a:cs typeface="+mj-cs"/>
            </a:endParaRPr>
          </a:p>
        </p:txBody>
      </p:sp>
      <p:graphicFrame>
        <p:nvGraphicFramePr>
          <p:cNvPr id="8" name="Group 16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899264"/>
              </p:ext>
            </p:extLst>
          </p:nvPr>
        </p:nvGraphicFramePr>
        <p:xfrm>
          <a:off x="467544" y="3038720"/>
          <a:ext cx="4608512" cy="3088880"/>
        </p:xfrm>
        <a:graphic>
          <a:graphicData uri="http://schemas.openxmlformats.org/drawingml/2006/table">
            <a:tbl>
              <a:tblPr/>
              <a:tblGrid>
                <a:gridCol w="486259"/>
                <a:gridCol w="692153"/>
                <a:gridCol w="486259"/>
                <a:gridCol w="692153"/>
                <a:gridCol w="433691"/>
                <a:gridCol w="692153"/>
                <a:gridCol w="433691"/>
                <a:gridCol w="692153"/>
              </a:tblGrid>
              <a:tr h="19305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Fläche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Fläche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Fläche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Fläche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19305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-3.00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-1.50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0.07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1.50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0.93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305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-2.90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-1.40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0.08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0.54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1.60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0.95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305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-2.80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-1.30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0.58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1.70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0.96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305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-2.70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-1.20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0.12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0.62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1.80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0.96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305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-2.60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-1.10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0.14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0.66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1.90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0.97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305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-2.50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-1.00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0.16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0.69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2.00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0.98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305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-2.40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-0.90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0.18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0.73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0.98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305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-2.30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-0.80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0.21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0.76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2.20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0.99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305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-2.20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-0.70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0.24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0.79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2.30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0.99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305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-2.10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-0.60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0.27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0.82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0.99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305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-2.00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-0.50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0.31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0.84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2.50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0.99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305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-1.90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0.03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-0.40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0.34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0.86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2.60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305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-1.80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0.04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-0.30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0.38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0.88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2.70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305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-1.70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0.04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-0.20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0.42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2.80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305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-1.60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0.05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-0.10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0.46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0.92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2.90</a:t>
                      </a: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1.00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2088" marR="62088" marT="12418" marB="12418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978202"/>
              </p:ext>
            </p:extLst>
          </p:nvPr>
        </p:nvGraphicFramePr>
        <p:xfrm>
          <a:off x="5206689" y="3816686"/>
          <a:ext cx="3491224" cy="2304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225"/>
                <a:gridCol w="1244506"/>
                <a:gridCol w="1233493"/>
              </a:tblGrid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/>
                        <a:t>IQ</a:t>
                      </a:r>
                      <a:endParaRPr lang="de-DE" sz="1100" dirty="0"/>
                    </a:p>
                  </a:txBody>
                  <a:tcPr marL="56725" marR="56725" marT="28362" marB="283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/>
                        <a:t>z(IQ)</a:t>
                      </a:r>
                      <a:endParaRPr lang="de-DE" sz="1100" dirty="0"/>
                    </a:p>
                  </a:txBody>
                  <a:tcPr marL="56725" marR="56725" marT="28362" marB="283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/>
                        <a:t>PR</a:t>
                      </a:r>
                      <a:endParaRPr lang="de-DE" sz="1100" dirty="0"/>
                    </a:p>
                  </a:txBody>
                  <a:tcPr marL="56725" marR="56725" marT="28362" marB="28362"/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/>
                        <a:t>130</a:t>
                      </a:r>
                      <a:endParaRPr lang="de-DE" sz="1100" dirty="0"/>
                    </a:p>
                  </a:txBody>
                  <a:tcPr marL="56725" marR="56725" marT="28362" marB="283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/>
                        <a:t>2.0</a:t>
                      </a:r>
                      <a:endParaRPr lang="de-DE" sz="1100" dirty="0"/>
                    </a:p>
                  </a:txBody>
                  <a:tcPr marL="56725" marR="56725" marT="28362" marB="283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/>
                        <a:t>98</a:t>
                      </a:r>
                      <a:endParaRPr lang="de-DE" sz="1100" dirty="0"/>
                    </a:p>
                  </a:txBody>
                  <a:tcPr marL="56725" marR="56725" marT="28362" marB="28362"/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/>
                        <a:t>92.5</a:t>
                      </a:r>
                      <a:endParaRPr lang="de-DE" sz="1100" dirty="0"/>
                    </a:p>
                  </a:txBody>
                  <a:tcPr marL="56725" marR="56725" marT="28362" marB="283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/>
                        <a:t>-0.5</a:t>
                      </a:r>
                      <a:endParaRPr lang="de-DE" sz="1100" dirty="0"/>
                    </a:p>
                  </a:txBody>
                  <a:tcPr marL="56725" marR="56725" marT="28362" marB="283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/>
                        <a:t>31</a:t>
                      </a:r>
                      <a:endParaRPr lang="de-DE" sz="1100" dirty="0"/>
                    </a:p>
                  </a:txBody>
                  <a:tcPr marL="56725" marR="56725" marT="28362" marB="28362"/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/>
                        <a:t>85</a:t>
                      </a:r>
                      <a:endParaRPr lang="de-DE" sz="1100" dirty="0"/>
                    </a:p>
                  </a:txBody>
                  <a:tcPr marL="56725" marR="56725" marT="28362" marB="283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/>
                        <a:t>-1.0</a:t>
                      </a:r>
                      <a:endParaRPr lang="de-DE" sz="1100" dirty="0"/>
                    </a:p>
                  </a:txBody>
                  <a:tcPr marL="56725" marR="56725" marT="28362" marB="283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/>
                        <a:t>16</a:t>
                      </a:r>
                      <a:endParaRPr lang="de-DE" sz="1100" dirty="0"/>
                    </a:p>
                  </a:txBody>
                  <a:tcPr marL="56725" marR="56725" marT="28362" marB="28362"/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/>
                        <a:t>100</a:t>
                      </a:r>
                      <a:endParaRPr lang="de-DE" sz="1100" dirty="0"/>
                    </a:p>
                  </a:txBody>
                  <a:tcPr marL="56725" marR="56725" marT="28362" marB="283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/>
                        <a:t>0.0</a:t>
                      </a:r>
                      <a:endParaRPr lang="de-DE" sz="1100" dirty="0"/>
                    </a:p>
                  </a:txBody>
                  <a:tcPr marL="56725" marR="56725" marT="28362" marB="283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/>
                        <a:t>50</a:t>
                      </a:r>
                      <a:endParaRPr lang="de-DE" sz="1100" dirty="0"/>
                    </a:p>
                  </a:txBody>
                  <a:tcPr marL="56725" marR="56725" marT="28362" marB="28362"/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/>
                        <a:t>115</a:t>
                      </a:r>
                      <a:endParaRPr lang="de-DE" sz="1100" dirty="0"/>
                    </a:p>
                  </a:txBody>
                  <a:tcPr marL="56725" marR="56725" marT="28362" marB="283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/>
                        <a:t>1.0</a:t>
                      </a:r>
                      <a:endParaRPr lang="de-DE" sz="1100" dirty="0"/>
                    </a:p>
                  </a:txBody>
                  <a:tcPr marL="56725" marR="56725" marT="28362" marB="283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/>
                        <a:t>84</a:t>
                      </a:r>
                      <a:endParaRPr lang="de-DE" sz="1100" dirty="0"/>
                    </a:p>
                  </a:txBody>
                  <a:tcPr marL="56725" marR="56725" marT="28362" marB="28362"/>
                </a:tc>
              </a:tr>
            </a:tbl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68313" y="1085544"/>
            <a:ext cx="4607743" cy="16312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anchor="ctr">
            <a:spAutoFit/>
          </a:bodyPr>
          <a:lstStyle/>
          <a:p>
            <a:pPr marL="0" lvl="1"/>
            <a:r>
              <a:rPr lang="de-DE" sz="2000" dirty="0" smtClean="0"/>
              <a:t>Annahme: Normalverteilung </a:t>
            </a:r>
            <a:br>
              <a:rPr lang="de-DE" sz="2000" dirty="0" smtClean="0"/>
            </a:br>
            <a:r>
              <a:rPr lang="de-DE" sz="2000" dirty="0" smtClean="0"/>
              <a:t>mit </a:t>
            </a:r>
            <a:r>
              <a:rPr lang="el-GR" sz="2000" dirty="0" smtClean="0"/>
              <a:t>μ</a:t>
            </a:r>
            <a:r>
              <a:rPr lang="de-DE" sz="2000" dirty="0"/>
              <a:t>=100; </a:t>
            </a:r>
            <a:r>
              <a:rPr lang="el-GR" sz="2000" dirty="0"/>
              <a:t>σ</a:t>
            </a:r>
            <a:r>
              <a:rPr lang="de-DE" sz="2000" dirty="0"/>
              <a:t>=15</a:t>
            </a:r>
          </a:p>
          <a:p>
            <a:r>
              <a:rPr lang="de-DE" sz="2000" dirty="0" smtClean="0"/>
              <a:t>Welchem Prozentrang entspricht </a:t>
            </a:r>
            <a:br>
              <a:rPr lang="de-DE" sz="2000" dirty="0" smtClean="0"/>
            </a:br>
            <a:r>
              <a:rPr lang="de-DE" sz="2000" dirty="0" smtClean="0"/>
              <a:t>ein IQ-Wert von</a:t>
            </a:r>
            <a:br>
              <a:rPr lang="de-DE" sz="2000" dirty="0" smtClean="0"/>
            </a:br>
            <a:r>
              <a:rPr lang="de-DE" sz="2000" dirty="0" smtClean="0"/>
              <a:t>(a) 130; (b) 92.5; (c) 85;  (d) 100; (</a:t>
            </a:r>
            <a:r>
              <a:rPr lang="de-DE" sz="2000" dirty="0" err="1" smtClean="0"/>
              <a:t>e</a:t>
            </a:r>
            <a:r>
              <a:rPr lang="de-DE" sz="2000" dirty="0" smtClean="0"/>
              <a:t>) 115?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672606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dirty="0" smtClean="0"/>
              <a:t>Prozentränge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2000" dirty="0" smtClean="0"/>
              <a:t>Ein </a:t>
            </a:r>
            <a:r>
              <a:rPr lang="de-DE" sz="2000" b="1" i="1" dirty="0" smtClean="0"/>
              <a:t>Prozentrang</a:t>
            </a:r>
            <a:r>
              <a:rPr lang="de-DE" sz="2000" dirty="0" smtClean="0"/>
              <a:t> (PR) gibt an, wie viel Prozent der Population Werte </a:t>
            </a:r>
            <a:r>
              <a:rPr lang="de-DE" sz="2000" i="1" dirty="0" smtClean="0"/>
              <a:t>kleiner oder gleich</a:t>
            </a:r>
            <a:r>
              <a:rPr lang="de-DE" sz="2000" dirty="0" smtClean="0"/>
              <a:t> einem kritischen Wert haben.</a:t>
            </a:r>
          </a:p>
          <a:p>
            <a:r>
              <a:rPr lang="de-DE" sz="2000" dirty="0" smtClean="0"/>
              <a:t>Damit entspricht der Prozentrang der Wahrscheinlichkeit des </a:t>
            </a:r>
            <a:r>
              <a:rPr lang="de-DE" sz="2000" i="1" dirty="0" err="1" smtClean="0"/>
              <a:t>z</a:t>
            </a:r>
            <a:r>
              <a:rPr lang="de-DE" sz="2000" dirty="0" smtClean="0"/>
              <a:t>-Werts</a:t>
            </a:r>
            <a:endParaRPr lang="de-DE" sz="1800" dirty="0" smtClean="0"/>
          </a:p>
          <a:p>
            <a:endParaRPr lang="de-DE" sz="2000" dirty="0" smtClean="0"/>
          </a:p>
          <a:p>
            <a:pPr>
              <a:buNone/>
            </a:pPr>
            <a:endParaRPr lang="de-DE" sz="2000" dirty="0" smtClean="0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9" name="Formel" r:id="rId3" imgW="114120" imgH="215640" progId="Equation.3">
                  <p:embed/>
                </p:oleObj>
              </mc:Choice>
              <mc:Fallback>
                <p:oleObj name="Formel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98403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dirty="0" smtClean="0"/>
              <a:t>Wahrscheinlichkeiten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Die z-Tabelle ermöglicht es auch, </a:t>
            </a:r>
            <a:r>
              <a:rPr lang="de-DE" b="1" i="1" dirty="0" smtClean="0"/>
              <a:t>Wahrscheinlichkeitsaussagen</a:t>
            </a:r>
            <a:r>
              <a:rPr lang="de-DE" dirty="0" smtClean="0"/>
              <a:t> für bestimmte Intervalle zu machen.</a:t>
            </a:r>
          </a:p>
          <a:p>
            <a:r>
              <a:rPr lang="de-DE" dirty="0" smtClean="0"/>
              <a:t>Wie groß ist die Wahrscheinlichkeit für einen IQ-Wert</a:t>
            </a:r>
            <a:br>
              <a:rPr lang="de-DE" dirty="0" smtClean="0"/>
            </a:br>
            <a:r>
              <a:rPr lang="de-DE" dirty="0" smtClean="0"/>
              <a:t>(a) von 85 bis 115; (b) von 70 bis 130; (c) von 0 bis 70;</a:t>
            </a:r>
            <a:br>
              <a:rPr lang="de-DE" dirty="0" smtClean="0"/>
            </a:br>
            <a:r>
              <a:rPr lang="de-DE" dirty="0" smtClean="0"/>
              <a:t>(d) von über 100</a:t>
            </a:r>
          </a:p>
          <a:p>
            <a:pPr>
              <a:buNone/>
            </a:pPr>
            <a:endParaRPr lang="de-DE" dirty="0" smtClean="0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" name="Formel" r:id="rId3" imgW="114120" imgH="215640" progId="Equation.3">
                  <p:embed/>
                </p:oleObj>
              </mc:Choice>
              <mc:Fallback>
                <p:oleObj name="Formel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145130"/>
              </p:ext>
            </p:extLst>
          </p:nvPr>
        </p:nvGraphicFramePr>
        <p:xfrm>
          <a:off x="957263" y="3924301"/>
          <a:ext cx="711517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49"/>
                <a:gridCol w="1143000"/>
                <a:gridCol w="1104900"/>
                <a:gridCol w="1076325"/>
                <a:gridCol w="1276350"/>
                <a:gridCol w="10858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IQ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dirty="0" smtClean="0"/>
                        <a:t>z</a:t>
                      </a:r>
                      <a:r>
                        <a:rPr lang="de-DE" dirty="0" smtClean="0"/>
                        <a:t>(IQ</a:t>
                      </a:r>
                      <a:r>
                        <a:rPr lang="de-DE" baseline="-25000" dirty="0" smtClean="0"/>
                        <a:t>1</a:t>
                      </a:r>
                      <a:r>
                        <a:rPr lang="de-DE" dirty="0" smtClean="0"/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dirty="0" smtClean="0"/>
                        <a:t>z</a:t>
                      </a:r>
                      <a:r>
                        <a:rPr lang="de-DE" dirty="0" smtClean="0"/>
                        <a:t>(IQ</a:t>
                      </a:r>
                      <a:r>
                        <a:rPr lang="de-DE" baseline="-25000" dirty="0" smtClean="0"/>
                        <a:t>2</a:t>
                      </a:r>
                      <a:r>
                        <a:rPr lang="de-DE" dirty="0" smtClean="0"/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dirty="0" smtClean="0"/>
                        <a:t>p(z</a:t>
                      </a:r>
                      <a:r>
                        <a:rPr lang="de-DE" i="1" baseline="-25000" dirty="0" smtClean="0"/>
                        <a:t>1</a:t>
                      </a:r>
                      <a:r>
                        <a:rPr lang="de-DE" i="1" dirty="0" smtClean="0"/>
                        <a:t>)</a:t>
                      </a:r>
                      <a:endParaRPr lang="de-DE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i="1" dirty="0" smtClean="0"/>
                        <a:t>p(z</a:t>
                      </a:r>
                      <a:r>
                        <a:rPr lang="de-DE" i="1" baseline="-25000" dirty="0" smtClean="0"/>
                        <a:t>2</a:t>
                      </a:r>
                      <a:r>
                        <a:rPr lang="de-DE" i="1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i="1" dirty="0" smtClean="0"/>
                        <a:t>Δ</a:t>
                      </a:r>
                      <a:r>
                        <a:rPr lang="de-DE" i="1" dirty="0" smtClean="0"/>
                        <a:t>p</a:t>
                      </a:r>
                      <a:endParaRPr lang="de-DE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85 bis 115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-1.0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1.0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.16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.84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.68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70 bis 130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-2.0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2.0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.02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.98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.96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 bis 70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-6.7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-2.0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.00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.02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.02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de-DE" dirty="0" smtClean="0"/>
                        <a:t>&gt; 100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itchFamily="34" charset="0"/>
                          <a:cs typeface="Arial" pitchFamily="34" charset="0"/>
                        </a:rPr>
                        <a:t>∞</a:t>
                      </a:r>
                      <a:endParaRPr lang="de-D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.50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1.00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.50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4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dirty="0" smtClean="0"/>
              <a:t>Wahrscheinlichkeiten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de-DE" sz="2000" dirty="0" smtClean="0"/>
              <a:t>Generell gilt für normalverteilte Merkmale:</a:t>
            </a:r>
          </a:p>
          <a:p>
            <a:r>
              <a:rPr lang="de-DE" sz="2000" b="1" i="1" dirty="0" smtClean="0"/>
              <a:t>68.26% </a:t>
            </a:r>
            <a:r>
              <a:rPr lang="de-DE" sz="2000" dirty="0" smtClean="0"/>
              <a:t>der Werte liegen im Bereich: </a:t>
            </a:r>
          </a:p>
          <a:p>
            <a:pPr>
              <a:buNone/>
            </a:pPr>
            <a:endParaRPr lang="de-DE" sz="2000" dirty="0" smtClean="0"/>
          </a:p>
          <a:p>
            <a:pPr>
              <a:buNone/>
            </a:pPr>
            <a:endParaRPr lang="de-DE" sz="2000" dirty="0" smtClean="0"/>
          </a:p>
          <a:p>
            <a:pPr>
              <a:buNone/>
            </a:pPr>
            <a:r>
              <a:rPr lang="de-DE" sz="2000" dirty="0" smtClean="0"/>
              <a:t>	bzw.</a:t>
            </a:r>
          </a:p>
          <a:p>
            <a:endParaRPr lang="de-DE" sz="2000" dirty="0" smtClean="0"/>
          </a:p>
          <a:p>
            <a:endParaRPr lang="de-DE" sz="2000" dirty="0" smtClean="0"/>
          </a:p>
          <a:p>
            <a:r>
              <a:rPr lang="de-DE" sz="2000" b="1" i="1" dirty="0" smtClean="0"/>
              <a:t>95.44%</a:t>
            </a:r>
            <a:r>
              <a:rPr lang="de-DE" sz="2000" dirty="0" smtClean="0"/>
              <a:t> der Werte liegen im Bereich: </a:t>
            </a:r>
          </a:p>
          <a:p>
            <a:pPr>
              <a:buNone/>
            </a:pPr>
            <a:endParaRPr lang="de-DE" sz="2000" dirty="0" smtClean="0"/>
          </a:p>
          <a:p>
            <a:pPr>
              <a:buNone/>
            </a:pPr>
            <a:endParaRPr lang="de-DE" sz="2000" dirty="0" smtClean="0"/>
          </a:p>
          <a:p>
            <a:pPr>
              <a:buNone/>
            </a:pPr>
            <a:r>
              <a:rPr lang="de-DE" sz="2000" dirty="0" smtClean="0"/>
              <a:t>	bzw.</a:t>
            </a:r>
          </a:p>
          <a:p>
            <a:pPr>
              <a:buNone/>
            </a:pPr>
            <a:endParaRPr lang="de-DE" sz="2000" dirty="0" smtClean="0"/>
          </a:p>
          <a:p>
            <a:pPr>
              <a:buNone/>
            </a:pPr>
            <a:endParaRPr lang="de-DE" sz="2000" dirty="0" smtClean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96" name="Formel" r:id="rId3" imgW="114120" imgH="215640" progId="Equation.3">
                  <p:embed/>
                </p:oleObj>
              </mc:Choice>
              <mc:Fallback>
                <p:oleObj name="Formel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240576"/>
              </p:ext>
            </p:extLst>
          </p:nvPr>
        </p:nvGraphicFramePr>
        <p:xfrm>
          <a:off x="1407302" y="2132856"/>
          <a:ext cx="3379012" cy="471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97" name="Formel" r:id="rId5" imgW="1638000" imgH="228600" progId="Equation.3">
                  <p:embed/>
                </p:oleObj>
              </mc:Choice>
              <mc:Fallback>
                <p:oleObj name="Formel" r:id="rId5" imgW="1638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7302" y="2132856"/>
                        <a:ext cx="3379012" cy="4714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665554"/>
              </p:ext>
            </p:extLst>
          </p:nvPr>
        </p:nvGraphicFramePr>
        <p:xfrm>
          <a:off x="2071670" y="2918674"/>
          <a:ext cx="209550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98" name="Formel" r:id="rId7" imgW="1015920" imgH="228600" progId="Equation.3">
                  <p:embed/>
                </p:oleObj>
              </mc:Choice>
              <mc:Fallback>
                <p:oleObj name="Formel" r:id="rId7" imgW="1015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70" y="2918674"/>
                        <a:ext cx="2095500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379932"/>
              </p:ext>
            </p:extLst>
          </p:nvPr>
        </p:nvGraphicFramePr>
        <p:xfrm>
          <a:off x="1285852" y="4293096"/>
          <a:ext cx="34575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99" name="Formel" r:id="rId9" imgW="1676160" imgH="228600" progId="Equation.3">
                  <p:embed/>
                </p:oleObj>
              </mc:Choice>
              <mc:Fallback>
                <p:oleObj name="Formel" r:id="rId9" imgW="1676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52" y="4293096"/>
                        <a:ext cx="3457575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785684"/>
              </p:ext>
            </p:extLst>
          </p:nvPr>
        </p:nvGraphicFramePr>
        <p:xfrm>
          <a:off x="2000232" y="5150352"/>
          <a:ext cx="2122488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0" name="Formel" r:id="rId11" imgW="1028520" imgH="228600" progId="Equation.3">
                  <p:embed/>
                </p:oleObj>
              </mc:Choice>
              <mc:Fallback>
                <p:oleObj name="Formel" r:id="rId11" imgW="1028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32" y="5150352"/>
                        <a:ext cx="2122488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140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dirty="0" smtClean="0"/>
              <a:t>Stichprobenkennwerteverteilungen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  <a:tabLst>
                <a:tab pos="2697163" algn="l"/>
              </a:tabLst>
            </a:pPr>
            <a:r>
              <a:rPr lang="de-DE" dirty="0" smtClean="0"/>
              <a:t>Wir haben verschiedene Stichprobenkennwerte kennengelernt: z.B. Mittelwert, Median, Varianz</a:t>
            </a:r>
            <a:br>
              <a:rPr lang="de-DE" dirty="0" smtClean="0"/>
            </a:br>
            <a:r>
              <a:rPr lang="de-DE" dirty="0" smtClean="0"/>
              <a:t>("Punktschätzer")</a:t>
            </a:r>
          </a:p>
          <a:p>
            <a:pPr>
              <a:spcBef>
                <a:spcPct val="50000"/>
              </a:spcBef>
              <a:tabLst>
                <a:tab pos="2697163" algn="l"/>
              </a:tabLst>
            </a:pPr>
            <a:r>
              <a:rPr lang="de-DE" dirty="0" smtClean="0"/>
              <a:t>Meist interessieren nicht die Werte für die konkrete </a:t>
            </a:r>
            <a:r>
              <a:rPr lang="de-DE" dirty="0" smtClean="0">
                <a:solidFill>
                  <a:srgbClr val="0B05FF"/>
                </a:solidFill>
              </a:rPr>
              <a:t>Stichprobe</a:t>
            </a:r>
            <a:r>
              <a:rPr lang="de-DE" dirty="0" smtClean="0"/>
              <a:t>, sondern für die zugrundeliegenden </a:t>
            </a:r>
            <a:r>
              <a:rPr lang="de-DE" dirty="0" smtClean="0">
                <a:solidFill>
                  <a:srgbClr val="00B050"/>
                </a:solidFill>
              </a:rPr>
              <a:t>Population</a:t>
            </a:r>
          </a:p>
          <a:p>
            <a:pPr>
              <a:spcBef>
                <a:spcPct val="50000"/>
              </a:spcBef>
              <a:tabLst>
                <a:tab pos="2697163" algn="l"/>
              </a:tabLst>
            </a:pPr>
            <a:r>
              <a:rPr lang="de-DE" dirty="0" smtClean="0"/>
              <a:t>Die Kennwerte aus einer Stichprobe werden daher als </a:t>
            </a:r>
            <a:r>
              <a:rPr lang="de-DE" dirty="0" smtClean="0">
                <a:solidFill>
                  <a:srgbClr val="00B050"/>
                </a:solidFill>
              </a:rPr>
              <a:t>Schätzer</a:t>
            </a:r>
            <a:r>
              <a:rPr lang="de-DE" dirty="0" smtClean="0"/>
              <a:t> für die entsprechenden Populationskennwerte verwendet</a:t>
            </a:r>
          </a:p>
          <a:p>
            <a:pPr>
              <a:spcBef>
                <a:spcPct val="50000"/>
              </a:spcBef>
              <a:tabLst>
                <a:tab pos="2697163" algn="l"/>
              </a:tabLst>
            </a:pPr>
            <a:r>
              <a:rPr lang="de-DE" dirty="0" smtClean="0"/>
              <a:t>Wir erwarten: Je größer eine (repräsentative) Stichprobe, desto genauer ist die Schätzung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1014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Begriff</a:t>
            </a:r>
            <a:r>
              <a:rPr lang="en-US" dirty="0" smtClean="0"/>
              <a:t> der </a:t>
            </a:r>
            <a:r>
              <a:rPr lang="en-US" dirty="0" err="1" smtClean="0"/>
              <a:t>statistischen</a:t>
            </a:r>
            <a:r>
              <a:rPr lang="en-US" dirty="0" smtClean="0"/>
              <a:t>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B05FF"/>
                </a:solidFill>
              </a:rPr>
              <a:t>Statische</a:t>
            </a:r>
            <a:r>
              <a:rPr lang="en-US" dirty="0" smtClean="0">
                <a:solidFill>
                  <a:srgbClr val="0B05FF"/>
                </a:solidFill>
              </a:rPr>
              <a:t> Variable </a:t>
            </a:r>
            <a:r>
              <a:rPr lang="en-US" dirty="0" err="1" smtClean="0"/>
              <a:t>ordnet</a:t>
            </a:r>
            <a:r>
              <a:rPr lang="en-US" dirty="0" smtClean="0"/>
              <a:t> </a:t>
            </a:r>
            <a:r>
              <a:rPr lang="en-US" dirty="0" err="1" smtClean="0"/>
              <a:t>einem</a:t>
            </a:r>
            <a:r>
              <a:rPr lang="en-US" dirty="0" smtClean="0"/>
              <a:t> </a:t>
            </a:r>
            <a:r>
              <a:rPr lang="en-US" dirty="0" err="1" smtClean="0"/>
              <a:t>Attribut</a:t>
            </a:r>
            <a:r>
              <a:rPr lang="en-US" dirty="0" smtClean="0"/>
              <a:t> (</a:t>
            </a:r>
            <a:r>
              <a:rPr lang="en-US" dirty="0" err="1" smtClean="0">
                <a:solidFill>
                  <a:srgbClr val="00B050"/>
                </a:solidFill>
              </a:rPr>
              <a:t>Merkmal</a:t>
            </a:r>
            <a:r>
              <a:rPr lang="en-US" dirty="0" smtClean="0"/>
              <a:t>) </a:t>
            </a:r>
            <a:r>
              <a:rPr lang="en-US" dirty="0" err="1" smtClean="0"/>
              <a:t>einer</a:t>
            </a:r>
            <a:r>
              <a:rPr lang="en-US" dirty="0" smtClean="0"/>
              <a:t> </a:t>
            </a:r>
            <a:r>
              <a:rPr lang="en-US" dirty="0" err="1" smtClean="0"/>
              <a:t>Erhebungseinheit</a:t>
            </a:r>
            <a:r>
              <a:rPr lang="en-US" dirty="0" smtClean="0"/>
              <a:t> (</a:t>
            </a:r>
            <a:r>
              <a:rPr lang="en-US" dirty="0" err="1" smtClean="0">
                <a:solidFill>
                  <a:srgbClr val="00B050"/>
                </a:solidFill>
              </a:rPr>
              <a:t>Merkmalsträger</a:t>
            </a:r>
            <a:r>
              <a:rPr lang="en-US" dirty="0" smtClean="0"/>
              <a:t>, </a:t>
            </a:r>
            <a:r>
              <a:rPr lang="en-US" dirty="0" err="1" smtClean="0"/>
              <a:t>Objekt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err="1" smtClean="0"/>
              <a:t>einen</a:t>
            </a:r>
            <a:r>
              <a:rPr lang="en-US" dirty="0" smtClean="0"/>
              <a:t> Wert </a:t>
            </a:r>
            <a:r>
              <a:rPr lang="en-US" dirty="0" err="1" smtClean="0"/>
              <a:t>zu</a:t>
            </a:r>
            <a:r>
              <a:rPr lang="en-US" dirty="0" smtClean="0"/>
              <a:t> (</a:t>
            </a:r>
            <a:r>
              <a:rPr lang="en-US" dirty="0" err="1" smtClean="0">
                <a:solidFill>
                  <a:srgbClr val="00B050"/>
                </a:solidFill>
              </a:rPr>
              <a:t>Merkmalsausprägung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sz="2800" dirty="0" err="1"/>
              <a:t>Beispiele</a:t>
            </a:r>
            <a:endParaRPr lang="en-US" sz="2800" dirty="0"/>
          </a:p>
          <a:p>
            <a:pPr lvl="1"/>
            <a:r>
              <a:rPr lang="en-US" dirty="0" err="1" smtClean="0"/>
              <a:t>Grundgesamtheit</a:t>
            </a:r>
            <a:r>
              <a:rPr lang="en-US" dirty="0"/>
              <a:t>: </a:t>
            </a:r>
            <a:r>
              <a:rPr lang="en-US" i="1" dirty="0" err="1"/>
              <a:t>Einwohner</a:t>
            </a:r>
            <a:r>
              <a:rPr lang="en-US" i="1" dirty="0"/>
              <a:t> der </a:t>
            </a:r>
            <a:r>
              <a:rPr lang="en-US" i="1" dirty="0" err="1"/>
              <a:t>Stadt</a:t>
            </a:r>
            <a:r>
              <a:rPr lang="en-US" i="1" dirty="0"/>
              <a:t> </a:t>
            </a:r>
            <a:r>
              <a:rPr lang="en-US" i="1" dirty="0" err="1" smtClean="0"/>
              <a:t>Lübeck</a:t>
            </a:r>
            <a:r>
              <a:rPr lang="en-US" dirty="0" smtClean="0"/>
              <a:t> </a:t>
            </a:r>
          </a:p>
          <a:p>
            <a:pPr lvl="2"/>
            <a:r>
              <a:rPr lang="en-US" dirty="0" err="1" smtClean="0"/>
              <a:t>Merkmalsträger</a:t>
            </a:r>
            <a:r>
              <a:rPr lang="en-US" dirty="0"/>
              <a:t>: </a:t>
            </a:r>
            <a:r>
              <a:rPr lang="en-US" i="1" dirty="0" err="1"/>
              <a:t>ein</a:t>
            </a:r>
            <a:r>
              <a:rPr lang="en-US" i="1" dirty="0"/>
              <a:t> </a:t>
            </a:r>
            <a:r>
              <a:rPr lang="en-US" i="1" dirty="0" err="1"/>
              <a:t>Einwohner</a:t>
            </a:r>
            <a:r>
              <a:rPr lang="en-US" dirty="0"/>
              <a:t> </a:t>
            </a:r>
            <a:endParaRPr lang="en-US" dirty="0" smtClean="0"/>
          </a:p>
          <a:p>
            <a:pPr lvl="2"/>
            <a:r>
              <a:rPr lang="en-US" dirty="0" err="1" smtClean="0"/>
              <a:t>Merkmal</a:t>
            </a:r>
            <a:r>
              <a:rPr lang="en-US" dirty="0"/>
              <a:t>: </a:t>
            </a:r>
            <a:r>
              <a:rPr lang="en-US" i="1" dirty="0" err="1"/>
              <a:t>Geschlecht</a:t>
            </a:r>
            <a:r>
              <a:rPr lang="en-US" dirty="0"/>
              <a:t> </a:t>
            </a:r>
            <a:endParaRPr lang="en-US" dirty="0" smtClean="0"/>
          </a:p>
          <a:p>
            <a:pPr lvl="2"/>
            <a:r>
              <a:rPr lang="en-US" dirty="0" err="1" smtClean="0"/>
              <a:t>Merkmalsausprägung</a:t>
            </a:r>
            <a:r>
              <a:rPr lang="en-US" dirty="0"/>
              <a:t>: </a:t>
            </a:r>
            <a:r>
              <a:rPr lang="en-US" i="1" dirty="0" err="1"/>
              <a:t>männlich</a:t>
            </a:r>
            <a:r>
              <a:rPr lang="en-US" dirty="0"/>
              <a:t> </a:t>
            </a:r>
          </a:p>
          <a:p>
            <a:pPr lvl="1"/>
            <a:r>
              <a:rPr lang="en-US" dirty="0" err="1" smtClean="0"/>
              <a:t>Grundgesamtheit</a:t>
            </a:r>
            <a:r>
              <a:rPr lang="en-US" dirty="0"/>
              <a:t>: </a:t>
            </a:r>
            <a:r>
              <a:rPr lang="en-US" i="1" dirty="0" err="1"/>
              <a:t>Tage</a:t>
            </a:r>
            <a:r>
              <a:rPr lang="en-US" i="1" dirty="0"/>
              <a:t> </a:t>
            </a:r>
            <a:r>
              <a:rPr lang="en-US" i="1" dirty="0" err="1"/>
              <a:t>eines</a:t>
            </a:r>
            <a:r>
              <a:rPr lang="en-US" i="1" dirty="0"/>
              <a:t> </a:t>
            </a:r>
            <a:r>
              <a:rPr lang="en-US" i="1" dirty="0" err="1"/>
              <a:t>Untersuchungszeitraums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err="1" smtClean="0"/>
              <a:t>Merkmalsträger</a:t>
            </a:r>
            <a:r>
              <a:rPr lang="en-US" dirty="0"/>
              <a:t>: </a:t>
            </a:r>
            <a:r>
              <a:rPr lang="en-US" i="1" dirty="0" err="1"/>
              <a:t>ein</a:t>
            </a:r>
            <a:r>
              <a:rPr lang="en-US" i="1" dirty="0"/>
              <a:t> </a:t>
            </a:r>
            <a:r>
              <a:rPr lang="en-US" i="1" dirty="0" smtClean="0"/>
              <a:t>Tag</a:t>
            </a:r>
            <a:endParaRPr lang="en-US" dirty="0" smtClean="0"/>
          </a:p>
          <a:p>
            <a:pPr lvl="2"/>
            <a:r>
              <a:rPr lang="en-US" dirty="0" err="1" smtClean="0"/>
              <a:t>Merkmal</a:t>
            </a:r>
            <a:r>
              <a:rPr lang="en-US" dirty="0"/>
              <a:t>: </a:t>
            </a:r>
            <a:r>
              <a:rPr lang="en-US" i="1" dirty="0" err="1"/>
              <a:t>Niederschlagsmenge</a:t>
            </a:r>
            <a:r>
              <a:rPr lang="en-US" i="1" dirty="0"/>
              <a:t> in Deutschland</a:t>
            </a:r>
            <a:r>
              <a:rPr lang="en-US" dirty="0"/>
              <a:t> </a:t>
            </a:r>
            <a:endParaRPr lang="en-US" dirty="0" smtClean="0"/>
          </a:p>
          <a:p>
            <a:pPr lvl="2"/>
            <a:r>
              <a:rPr lang="en-US" dirty="0" err="1" smtClean="0"/>
              <a:t>Merkmalsausprägung</a:t>
            </a:r>
            <a:r>
              <a:rPr lang="en-US" dirty="0"/>
              <a:t>: </a:t>
            </a:r>
            <a:r>
              <a:rPr lang="en-US" i="1" dirty="0"/>
              <a:t>1,5 </a:t>
            </a:r>
            <a:r>
              <a:rPr lang="en-US" i="1" dirty="0" err="1"/>
              <a:t>Kubikkilometer</a:t>
            </a:r>
            <a:endParaRPr lang="en-US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08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dirty="0" smtClean="0"/>
              <a:t>Stichprobenkennwerteverteilungen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  <a:tabLst>
                <a:tab pos="2697163" algn="l"/>
              </a:tabLst>
            </a:pPr>
            <a:r>
              <a:rPr lang="de-DE" dirty="0" smtClean="0"/>
              <a:t>Wenn man aus der gleichen Population immer wieder Stichproben zieht, ergibt sich für jede Stichprobe ein neuer Mittelwert</a:t>
            </a:r>
          </a:p>
          <a:p>
            <a:pPr>
              <a:spcBef>
                <a:spcPct val="50000"/>
              </a:spcBef>
              <a:tabLst>
                <a:tab pos="2697163" algn="l"/>
              </a:tabLst>
            </a:pPr>
            <a:r>
              <a:rPr lang="de-DE" dirty="0" smtClean="0"/>
              <a:t>Wenn man sehr viele Stichproben erhebt, erhält man auch viele Mittelwerte</a:t>
            </a:r>
          </a:p>
          <a:p>
            <a:pPr>
              <a:spcBef>
                <a:spcPct val="50000"/>
              </a:spcBef>
              <a:tabLst>
                <a:tab pos="2697163" algn="l"/>
              </a:tabLst>
            </a:pPr>
            <a:r>
              <a:rPr lang="de-DE" dirty="0" smtClean="0"/>
              <a:t>Nun kann man die Verteilung </a:t>
            </a:r>
            <a:br>
              <a:rPr lang="de-DE" dirty="0" smtClean="0"/>
            </a:br>
            <a:r>
              <a:rPr lang="de-DE" dirty="0" smtClean="0"/>
              <a:t>der resultierenden Mittelwerte </a:t>
            </a:r>
            <a:br>
              <a:rPr lang="de-DE" dirty="0" smtClean="0"/>
            </a:br>
            <a:r>
              <a:rPr lang="de-DE" dirty="0" smtClean="0"/>
              <a:t>betrachten</a:t>
            </a:r>
          </a:p>
          <a:p>
            <a:pPr>
              <a:spcBef>
                <a:spcPct val="50000"/>
              </a:spcBef>
              <a:tabLst>
                <a:tab pos="2697163" algn="l"/>
              </a:tabLst>
            </a:pPr>
            <a:r>
              <a:rPr lang="de-DE" dirty="0" smtClean="0"/>
              <a:t>Diese Verteilung heißt </a:t>
            </a:r>
            <a:br>
              <a:rPr lang="de-DE" dirty="0" smtClean="0"/>
            </a:br>
            <a:r>
              <a:rPr lang="de-DE" dirty="0" smtClean="0">
                <a:solidFill>
                  <a:srgbClr val="0305FF"/>
                </a:solidFill>
              </a:rPr>
              <a:t>Stichprobenkennwerteverteilung</a:t>
            </a:r>
            <a:r>
              <a:rPr lang="de-DE" b="1" i="1" dirty="0" smtClean="0">
                <a:solidFill>
                  <a:srgbClr val="0305FF"/>
                </a:solidFill>
              </a:rPr>
              <a:t> </a:t>
            </a:r>
            <a:br>
              <a:rPr lang="de-DE" b="1" i="1" dirty="0" smtClean="0">
                <a:solidFill>
                  <a:srgbClr val="0305FF"/>
                </a:solidFill>
              </a:rPr>
            </a:br>
            <a:r>
              <a:rPr lang="de-DE" dirty="0" smtClean="0"/>
              <a:t>des Mittelwerts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284984"/>
            <a:ext cx="3087353" cy="183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Standardfehler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 smtClean="0"/>
              <a:t>Diese „</a:t>
            </a:r>
            <a:r>
              <a:rPr lang="de-DE" sz="2000" dirty="0" smtClean="0">
                <a:solidFill>
                  <a:srgbClr val="0305FF"/>
                </a:solidFill>
              </a:rPr>
              <a:t>Verteilung der der Mittelwerte</a:t>
            </a:r>
            <a:r>
              <a:rPr lang="de-DE" sz="2000" i="1" dirty="0" smtClean="0"/>
              <a:t>“</a:t>
            </a:r>
            <a:r>
              <a:rPr lang="de-DE" sz="2000" dirty="0" smtClean="0"/>
              <a:t> ist selbst wieder normalverteilt (wenn das Merkmal normalverteilt ist)</a:t>
            </a:r>
          </a:p>
          <a:p>
            <a:r>
              <a:rPr lang="de-DE" sz="2000" dirty="0" smtClean="0"/>
              <a:t>Der </a:t>
            </a:r>
            <a:r>
              <a:rPr lang="de-DE" sz="2000" dirty="0" smtClean="0">
                <a:solidFill>
                  <a:srgbClr val="0305FF"/>
                </a:solidFill>
              </a:rPr>
              <a:t>Mittelwert </a:t>
            </a:r>
            <a:r>
              <a:rPr lang="de-DE" sz="2000" dirty="0" smtClean="0"/>
              <a:t>der Stichprobenkennwerteverteilung entspricht dem Mittelwert in der Population</a:t>
            </a:r>
          </a:p>
          <a:p>
            <a:r>
              <a:rPr lang="de-DE" sz="2000" dirty="0" smtClean="0"/>
              <a:t>Die </a:t>
            </a:r>
            <a:r>
              <a:rPr lang="de-DE" sz="2000" dirty="0" smtClean="0">
                <a:solidFill>
                  <a:srgbClr val="0305FF"/>
                </a:solidFill>
              </a:rPr>
              <a:t>Streuung</a:t>
            </a:r>
            <a:r>
              <a:rPr lang="de-DE" sz="2000" i="1" dirty="0" smtClean="0"/>
              <a:t> </a:t>
            </a:r>
            <a:r>
              <a:rPr lang="de-DE" sz="2000" dirty="0" smtClean="0">
                <a:solidFill>
                  <a:srgbClr val="0305FF"/>
                </a:solidFill>
              </a:rPr>
              <a:t>der Stichprobenkennwerteverteilung </a:t>
            </a:r>
            <a:r>
              <a:rPr lang="de-DE" sz="2000" dirty="0" smtClean="0"/>
              <a:t>wird als </a:t>
            </a:r>
            <a:r>
              <a:rPr lang="de-DE" sz="2000" dirty="0" smtClean="0">
                <a:solidFill>
                  <a:srgbClr val="00B050"/>
                </a:solidFill>
              </a:rPr>
              <a:t>Standardfehler</a:t>
            </a:r>
            <a:r>
              <a:rPr lang="de-DE" sz="2000" dirty="0" smtClean="0"/>
              <a:t> (des Mittelwerts) bezeichnet.</a:t>
            </a:r>
          </a:p>
          <a:p>
            <a:pPr lvl="1"/>
            <a:r>
              <a:rPr lang="de-DE" sz="1800" dirty="0" smtClean="0"/>
              <a:t>Der Standardfehler gibt an, wie nah ein empirischer Stichprobenmittelwert am wahren Populationsmittelwert liegt</a:t>
            </a:r>
          </a:p>
          <a:p>
            <a:pPr lvl="1"/>
            <a:r>
              <a:rPr lang="de-DE" sz="1800" dirty="0" smtClean="0"/>
              <a:t>Dieser Standardfehler des Mittelwertes kann auch aus einer einzigen Stichprobe geschätzt werden:</a:t>
            </a:r>
          </a:p>
          <a:p>
            <a:endParaRPr lang="de-DE" sz="2000" dirty="0" smtClean="0"/>
          </a:p>
          <a:p>
            <a:endParaRPr lang="de-DE" sz="2000" dirty="0"/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1214414" y="4786322"/>
          <a:ext cx="2700337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" name="Formel" r:id="rId3" imgW="1143000" imgH="482400" progId="Equation.3">
                  <p:embed/>
                </p:oleObj>
              </mc:Choice>
              <mc:Fallback>
                <p:oleObj name="Formel" r:id="rId3" imgW="11430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4786322"/>
                        <a:ext cx="2700337" cy="1141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4427984" y="5115664"/>
            <a:ext cx="46378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ea typeface="Myriad Pro" charset="0"/>
                <a:cs typeface="Myriad Pro" charset="0"/>
              </a:rPr>
              <a:t>𝜎</a:t>
            </a:r>
            <a:r>
              <a:rPr lang="en-US" sz="3200" baseline="30000" dirty="0" smtClean="0">
                <a:ea typeface="Myriad Pro" charset="0"/>
                <a:cs typeface="Myriad Pro" charset="0"/>
              </a:rPr>
              <a:t>2</a:t>
            </a:r>
            <a:r>
              <a:rPr lang="en-US" sz="3200" dirty="0" smtClean="0">
                <a:ea typeface="Myriad Pro" charset="0"/>
                <a:cs typeface="Myriad Pro" charset="0"/>
              </a:rPr>
              <a:t> = </a:t>
            </a:r>
            <a:r>
              <a:rPr lang="en-US" sz="3200" dirty="0" err="1" smtClean="0">
                <a:ea typeface="Myriad Pro" charset="0"/>
                <a:cs typeface="Myriad Pro" charset="0"/>
              </a:rPr>
              <a:t>Var</a:t>
            </a:r>
            <a:r>
              <a:rPr lang="en-US" sz="3200" dirty="0" smtClean="0">
                <a:ea typeface="Myriad Pro" charset="0"/>
                <a:cs typeface="Myriad Pro" charset="0"/>
              </a:rPr>
              <a:t> </a:t>
            </a:r>
            <a:r>
              <a:rPr lang="en-US" sz="3200" dirty="0">
                <a:ea typeface="Myriad Pro" charset="0"/>
                <a:cs typeface="Myriad Pro" charset="0"/>
              </a:rPr>
              <a:t>= 1/n ⋅ 𝛴</a:t>
            </a:r>
            <a:r>
              <a:rPr lang="en-US" sz="3200" baseline="-25000" dirty="0" err="1">
                <a:ea typeface="Myriad Pro" charset="0"/>
                <a:cs typeface="Myriad Pro" charset="0"/>
              </a:rPr>
              <a:t>i</a:t>
            </a:r>
            <a:r>
              <a:rPr lang="en-US" sz="3200" baseline="-25000" dirty="0">
                <a:ea typeface="Myriad Pro" charset="0"/>
                <a:cs typeface="Myriad Pro" charset="0"/>
              </a:rPr>
              <a:t>=1</a:t>
            </a:r>
            <a:r>
              <a:rPr lang="en-US" sz="3200" baseline="30000" dirty="0">
                <a:ea typeface="Myriad Pro" charset="0"/>
                <a:cs typeface="Myriad Pro" charset="0"/>
              </a:rPr>
              <a:t>n</a:t>
            </a:r>
            <a:r>
              <a:rPr lang="en-US" sz="3200" dirty="0">
                <a:ea typeface="Myriad Pro" charset="0"/>
                <a:cs typeface="Myriad Pro" charset="0"/>
              </a:rPr>
              <a:t>(x-x</a:t>
            </a:r>
            <a:r>
              <a:rPr lang="en-US" sz="3200" baseline="-25000" dirty="0">
                <a:ea typeface="Myriad Pro" charset="0"/>
                <a:cs typeface="Myriad Pro" charset="0"/>
              </a:rPr>
              <a:t>i</a:t>
            </a:r>
            <a:r>
              <a:rPr lang="en-US" sz="3200" dirty="0">
                <a:ea typeface="Myriad Pro" charset="0"/>
                <a:cs typeface="Myriad Pro" charset="0"/>
              </a:rPr>
              <a:t>)</a:t>
            </a:r>
            <a:r>
              <a:rPr lang="en-US" sz="3200" baseline="30000" dirty="0">
                <a:ea typeface="Myriad Pro" charset="0"/>
                <a:cs typeface="Myriad Pro" charset="0"/>
              </a:rPr>
              <a:t>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5222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Standardfehler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de-DE" dirty="0" smtClean="0">
                <a:solidFill>
                  <a:srgbClr val="0305FF"/>
                </a:solidFill>
              </a:rPr>
              <a:t>Beispiel: </a:t>
            </a:r>
            <a:r>
              <a:rPr lang="de-DE" dirty="0" smtClean="0"/>
              <a:t>Unter den Mitarbeiter einer großen Firma soll die Leistungsmotivation bestimmt werden.  Es werden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10</a:t>
            </a:r>
            <a:r>
              <a:rPr lang="de-DE" dirty="0" smtClean="0"/>
              <a:t> Mitarbeiter zufällig ausgewählt und getestet.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Es ergibt sich Mittelwert von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60</a:t>
            </a:r>
            <a:r>
              <a:rPr lang="de-DE" dirty="0" smtClean="0"/>
              <a:t> bei einer geschätzten Populationsvarianz von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90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r>
              <a:rPr lang="de-DE" dirty="0" smtClean="0"/>
              <a:t>Wie groß ist der Standardfehler</a:t>
            </a:r>
            <a:br>
              <a:rPr lang="de-DE" dirty="0" smtClean="0"/>
            </a:br>
            <a:r>
              <a:rPr lang="de-DE" dirty="0" smtClean="0"/>
              <a:t>dieses Mittelwerts?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Wie groß wäre der Standardfehler</a:t>
            </a:r>
            <a:br>
              <a:rPr lang="de-DE" dirty="0" smtClean="0"/>
            </a:br>
            <a:r>
              <a:rPr lang="de-DE" dirty="0" smtClean="0"/>
              <a:t>bei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σ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²=260 </a:t>
            </a:r>
            <a:r>
              <a:rPr lang="de-DE" dirty="0" smtClean="0"/>
              <a:t>und 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=10</a:t>
            </a:r>
            <a:r>
              <a:rPr lang="de-DE" dirty="0" smtClean="0"/>
              <a:t>?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Wie groß wäre der Standardfehler </a:t>
            </a:r>
            <a:br>
              <a:rPr lang="de-DE" dirty="0" smtClean="0"/>
            </a:br>
            <a:r>
              <a:rPr lang="de-DE" dirty="0" smtClean="0"/>
              <a:t>bei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σ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²=90 </a:t>
            </a:r>
            <a:r>
              <a:rPr lang="de-DE" dirty="0" smtClean="0"/>
              <a:t>und 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=90</a:t>
            </a:r>
            <a:r>
              <a:rPr lang="de-DE" dirty="0" smtClean="0"/>
              <a:t>?</a:t>
            </a:r>
            <a:endParaRPr lang="de-DE" dirty="0"/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5572132" y="2857496"/>
          <a:ext cx="2643206" cy="964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8" name="Formel" r:id="rId3" imgW="1218960" imgH="444240" progId="Equation.3">
                  <p:embed/>
                </p:oleObj>
              </mc:Choice>
              <mc:Fallback>
                <p:oleObj name="Formel" r:id="rId3" imgW="12189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2" y="2857496"/>
                        <a:ext cx="2643206" cy="96461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5526115" y="3857625"/>
          <a:ext cx="29749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9" name="Formel" r:id="rId5" imgW="1371600" imgH="444240" progId="Equation.3">
                  <p:embed/>
                </p:oleObj>
              </mc:Choice>
              <mc:Fallback>
                <p:oleObj name="Formel" r:id="rId5" imgW="13716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6115" y="3857625"/>
                        <a:ext cx="2974975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5572132" y="4892675"/>
          <a:ext cx="2532062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0" name="Formel" r:id="rId7" imgW="1168200" imgH="444240" progId="Equation.3">
                  <p:embed/>
                </p:oleObj>
              </mc:Choice>
              <mc:Fallback>
                <p:oleObj name="Formel" r:id="rId7" imgW="11682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2" y="4892675"/>
                        <a:ext cx="2532062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535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dirty="0" smtClean="0"/>
              <a:t>Konfidenzintervalle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6816" y="1147001"/>
            <a:ext cx="8229600" cy="4968875"/>
          </a:xfrm>
        </p:spPr>
        <p:txBody>
          <a:bodyPr>
            <a:normAutofit/>
          </a:bodyPr>
          <a:lstStyle/>
          <a:p>
            <a:r>
              <a:rPr lang="de-DE" sz="2400" dirty="0" smtClean="0"/>
              <a:t>Der </a:t>
            </a:r>
            <a:r>
              <a:rPr lang="de-DE" sz="2400" dirty="0" smtClean="0">
                <a:solidFill>
                  <a:srgbClr val="0305FF"/>
                </a:solidFill>
              </a:rPr>
              <a:t>Standardfehler</a:t>
            </a:r>
            <a:r>
              <a:rPr lang="de-DE" sz="2400" dirty="0" smtClean="0"/>
              <a:t> ist die Standardabweichung der Stichprobenkennwerteverteilung</a:t>
            </a:r>
          </a:p>
          <a:p>
            <a:r>
              <a:rPr lang="de-DE" sz="2400" dirty="0" smtClean="0"/>
              <a:t>Da die </a:t>
            </a:r>
            <a:r>
              <a:rPr lang="de-DE" sz="2400" dirty="0" smtClean="0">
                <a:solidFill>
                  <a:srgbClr val="0305FF"/>
                </a:solidFill>
              </a:rPr>
              <a:t>Stichprobenkennwerteverteilung normalverteilt </a:t>
            </a:r>
            <a:r>
              <a:rPr lang="de-DE" sz="2400" dirty="0" smtClean="0"/>
              <a:t>ist, kann die Wahrscheinlichkeit dafür berechnet werden, dass der Mittelwert in einem bestimmten Intervall liegt</a:t>
            </a:r>
          </a:p>
          <a:p>
            <a:r>
              <a:rPr lang="de-DE" sz="2400" dirty="0" smtClean="0"/>
              <a:t>Mit </a:t>
            </a:r>
            <a:r>
              <a:rPr lang="de-DE" sz="2400" i="1" dirty="0" smtClean="0"/>
              <a:t>p</a:t>
            </a:r>
            <a:r>
              <a:rPr lang="de-DE" sz="2400" dirty="0" smtClean="0"/>
              <a:t>=0.68 ist der Populationsmittelwert höchstens einen Standardfehler vom Stichprobenmittelwert entfernt</a:t>
            </a:r>
          </a:p>
          <a:p>
            <a:r>
              <a:rPr lang="de-DE" sz="2400" dirty="0" smtClean="0"/>
              <a:t>Beispiel: Wenn                               , dann gilt mit </a:t>
            </a:r>
            <a:r>
              <a:rPr lang="de-DE" sz="2400" i="1" dirty="0" smtClean="0"/>
              <a:t>p</a:t>
            </a:r>
            <a:r>
              <a:rPr lang="de-DE" sz="2400" dirty="0" smtClean="0"/>
              <a:t>=0.68 für den Populationsmittelwert :</a:t>
            </a:r>
            <a:br>
              <a:rPr lang="de-DE" sz="2400" dirty="0" smtClean="0"/>
            </a:br>
            <a:endParaRPr lang="de-DE" sz="2400" dirty="0" smtClean="0"/>
          </a:p>
          <a:p>
            <a:r>
              <a:rPr lang="de-DE" sz="2400" dirty="0" smtClean="0"/>
              <a:t>Notation:  P( </a:t>
            </a:r>
            <a:r>
              <a:rPr lang="de-DE" sz="2400" i="1" dirty="0" smtClean="0"/>
              <a:t>Bedingung</a:t>
            </a:r>
            <a:r>
              <a:rPr lang="de-DE" sz="2400" dirty="0" smtClean="0"/>
              <a:t> ) = </a:t>
            </a:r>
            <a:r>
              <a:rPr lang="de-DE" sz="2400" i="1" dirty="0"/>
              <a:t>p</a:t>
            </a:r>
            <a:r>
              <a:rPr lang="de-DE" sz="2400" dirty="0" smtClean="0"/>
              <a:t>   mit </a:t>
            </a:r>
            <a:r>
              <a:rPr lang="de-DE" sz="2400" i="1" dirty="0"/>
              <a:t>p</a:t>
            </a:r>
            <a:r>
              <a:rPr lang="de-DE" sz="2400" dirty="0" smtClean="0"/>
              <a:t> ∈ [0, 1]</a:t>
            </a:r>
          </a:p>
          <a:p>
            <a:r>
              <a:rPr lang="de-DE" sz="2400" dirty="0" smtClean="0"/>
              <a:t>Beispiel: P(                         ) = 0.68</a:t>
            </a:r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322961"/>
              </p:ext>
            </p:extLst>
          </p:nvPr>
        </p:nvGraphicFramePr>
        <p:xfrm>
          <a:off x="2508236" y="3978589"/>
          <a:ext cx="1847740" cy="377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1" name="Formel" r:id="rId3" imgW="1117440" imgH="228600" progId="Equation.3">
                  <p:embed/>
                </p:oleObj>
              </mc:Choice>
              <mc:Fallback>
                <p:oleObj name="Formel" r:id="rId3" imgW="1117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36" y="3978589"/>
                        <a:ext cx="1847740" cy="37794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280532"/>
              </p:ext>
            </p:extLst>
          </p:nvPr>
        </p:nvGraphicFramePr>
        <p:xfrm>
          <a:off x="3635896" y="4365104"/>
          <a:ext cx="1506575" cy="349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2" name="Formel" r:id="rId5" imgW="749160" imgH="203040" progId="Equation.3">
                  <p:embed/>
                </p:oleObj>
              </mc:Choice>
              <mc:Fallback>
                <p:oleObj name="Formel" r:id="rId5" imgW="749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4365104"/>
                        <a:ext cx="1506575" cy="34998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75361"/>
              </p:ext>
            </p:extLst>
          </p:nvPr>
        </p:nvGraphicFramePr>
        <p:xfrm>
          <a:off x="1954999" y="5607886"/>
          <a:ext cx="1506575" cy="349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3" name="Formel" r:id="rId7" imgW="749160" imgH="203040" progId="Equation.3">
                  <p:embed/>
                </p:oleObj>
              </mc:Choice>
              <mc:Fallback>
                <p:oleObj name="Formel" r:id="rId7" imgW="749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999" y="5607886"/>
                        <a:ext cx="1506575" cy="34998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706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Ein </a:t>
            </a:r>
            <a:r>
              <a:rPr lang="de-DE" dirty="0" err="1" smtClean="0">
                <a:solidFill>
                  <a:srgbClr val="0305FF"/>
                </a:solidFill>
              </a:rPr>
              <a:t>Konfidenzintervall</a:t>
            </a:r>
            <a:r>
              <a:rPr lang="de-DE" dirty="0" smtClean="0">
                <a:solidFill>
                  <a:srgbClr val="0305FF"/>
                </a:solidFill>
              </a:rPr>
              <a:t> </a:t>
            </a:r>
            <a:r>
              <a:rPr lang="de-DE" dirty="0" smtClean="0"/>
              <a:t>ist ein symmetrischer Bereich um den Stichprobenmittelwert, in welchem der Populationsmittelwert mit einer bestimmten Wahrscheinlichkeit liegt.</a:t>
            </a:r>
          </a:p>
          <a:p>
            <a:endParaRPr lang="de-DE" dirty="0" smtClean="0"/>
          </a:p>
          <a:p>
            <a:endParaRPr lang="de-DE" dirty="0" smtClean="0"/>
          </a:p>
        </p:txBody>
      </p:sp>
      <p:graphicFrame>
        <p:nvGraphicFramePr>
          <p:cNvPr id="338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351705"/>
              </p:ext>
            </p:extLst>
          </p:nvPr>
        </p:nvGraphicFramePr>
        <p:xfrm>
          <a:off x="1063641" y="4905474"/>
          <a:ext cx="57943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9" name="Formel" r:id="rId3" imgW="2450880" imgH="228600" progId="Equation.3">
                  <p:embed/>
                </p:oleObj>
              </mc:Choice>
              <mc:Fallback>
                <p:oleObj name="Formel" r:id="rId3" imgW="2450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41" y="4905474"/>
                        <a:ext cx="5794375" cy="539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825405"/>
              </p:ext>
            </p:extLst>
          </p:nvPr>
        </p:nvGraphicFramePr>
        <p:xfrm>
          <a:off x="1071538" y="4333974"/>
          <a:ext cx="57054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00" name="Formel" r:id="rId5" imgW="2412720" imgH="228600" progId="Equation.3">
                  <p:embed/>
                </p:oleObj>
              </mc:Choice>
              <mc:Fallback>
                <p:oleObj name="Formel" r:id="rId5" imgW="2412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4333974"/>
                        <a:ext cx="5705475" cy="539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58446"/>
              </p:ext>
            </p:extLst>
          </p:nvPr>
        </p:nvGraphicFramePr>
        <p:xfrm>
          <a:off x="1057292" y="3802161"/>
          <a:ext cx="59436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01" name="Formel" r:id="rId7" imgW="2514600" imgH="228600" progId="Equation.3">
                  <p:embed/>
                </p:oleObj>
              </mc:Choice>
              <mc:Fallback>
                <p:oleObj name="Formel" r:id="rId7" imgW="2514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92" y="3802161"/>
                        <a:ext cx="5943600" cy="539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751031"/>
              </p:ext>
            </p:extLst>
          </p:nvPr>
        </p:nvGraphicFramePr>
        <p:xfrm>
          <a:off x="1071538" y="3222724"/>
          <a:ext cx="588486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02" name="Formel" r:id="rId9" imgW="2489040" imgH="228600" progId="Equation.3">
                  <p:embed/>
                </p:oleObj>
              </mc:Choice>
              <mc:Fallback>
                <p:oleObj name="Formel" r:id="rId9" imgW="2489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3222724"/>
                        <a:ext cx="5884863" cy="539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dirty="0" smtClean="0"/>
              <a:t>Konfidenzintervalle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980108" y="3238376"/>
            <a:ext cx="3754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smtClean="0"/>
              <a:t>P</a:t>
            </a:r>
            <a:endParaRPr lang="en-US" sz="2800"/>
          </a:p>
        </p:txBody>
      </p:sp>
      <p:sp>
        <p:nvSpPr>
          <p:cNvPr id="9" name="TextBox 8"/>
          <p:cNvSpPr txBox="1"/>
          <p:nvPr/>
        </p:nvSpPr>
        <p:spPr>
          <a:xfrm>
            <a:off x="980108" y="3823115"/>
            <a:ext cx="3754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smtClean="0"/>
              <a:t>P</a:t>
            </a:r>
            <a:endParaRPr lang="en-US" sz="2800"/>
          </a:p>
        </p:txBody>
      </p:sp>
      <p:sp>
        <p:nvSpPr>
          <p:cNvPr id="10" name="TextBox 9"/>
          <p:cNvSpPr txBox="1"/>
          <p:nvPr/>
        </p:nvSpPr>
        <p:spPr>
          <a:xfrm>
            <a:off x="980108" y="4359808"/>
            <a:ext cx="3754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smtClean="0"/>
              <a:t>P</a:t>
            </a:r>
            <a:endParaRPr lang="en-US" sz="2800"/>
          </a:p>
        </p:txBody>
      </p:sp>
      <p:sp>
        <p:nvSpPr>
          <p:cNvPr id="11" name="TextBox 10"/>
          <p:cNvSpPr txBox="1"/>
          <p:nvPr/>
        </p:nvSpPr>
        <p:spPr>
          <a:xfrm>
            <a:off x="980108" y="4895727"/>
            <a:ext cx="3754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smtClean="0"/>
              <a:t>P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94595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Standardfehler für weitere Kennwerte</a:t>
            </a:r>
            <a:endParaRPr lang="de-DE" dirty="0"/>
          </a:p>
        </p:txBody>
      </p:sp>
      <p:graphicFrame>
        <p:nvGraphicFramePr>
          <p:cNvPr id="5" name="Group 52"/>
          <p:cNvGraphicFramePr>
            <a:graphicFrameLocks noGrp="1"/>
          </p:cNvGraphicFramePr>
          <p:nvPr/>
        </p:nvGraphicFramePr>
        <p:xfrm>
          <a:off x="801711" y="1214422"/>
          <a:ext cx="7127875" cy="4768852"/>
        </p:xfrm>
        <a:graphic>
          <a:graphicData uri="http://schemas.openxmlformats.org/drawingml/2006/table">
            <a:tbl>
              <a:tblPr/>
              <a:tblGrid>
                <a:gridCol w="4103688"/>
                <a:gridCol w="3024187"/>
              </a:tblGrid>
              <a:tr h="954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Kennwert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Standardfehler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54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Relative Häufigkeit (p)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Median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54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Arithmetisches Mittel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54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Standardabweichung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ject 47"/>
          <p:cNvGraphicFramePr>
            <a:graphicFrameLocks noChangeAspect="1"/>
          </p:cNvGraphicFramePr>
          <p:nvPr/>
        </p:nvGraphicFramePr>
        <p:xfrm>
          <a:off x="5345113" y="2166938"/>
          <a:ext cx="2133600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23" name="Formel" r:id="rId3" imgW="1054080" imgH="444240" progId="Equation.3">
                  <p:embed/>
                </p:oleObj>
              </mc:Choice>
              <mc:Fallback>
                <p:oleObj name="Formel" r:id="rId3" imgW="10540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5113" y="2166938"/>
                        <a:ext cx="2133600" cy="900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9"/>
          <p:cNvGraphicFramePr>
            <a:graphicFrameLocks noChangeAspect="1"/>
          </p:cNvGraphicFramePr>
          <p:nvPr/>
        </p:nvGraphicFramePr>
        <p:xfrm>
          <a:off x="5345136" y="3214686"/>
          <a:ext cx="2081213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24" name="Formel" r:id="rId5" imgW="1028520" imgH="419040" progId="Equation.3">
                  <p:embed/>
                </p:oleObj>
              </mc:Choice>
              <mc:Fallback>
                <p:oleObj name="Formel" r:id="rId5" imgW="10285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5136" y="3214686"/>
                        <a:ext cx="2081213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0"/>
          <p:cNvGraphicFramePr>
            <a:graphicFrameLocks noChangeAspect="1"/>
          </p:cNvGraphicFramePr>
          <p:nvPr/>
        </p:nvGraphicFramePr>
        <p:xfrm>
          <a:off x="5338786" y="4110022"/>
          <a:ext cx="1284288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25" name="Formel" r:id="rId7" imgW="634680" imgH="419040" progId="Equation.3">
                  <p:embed/>
                </p:oleObj>
              </mc:Choice>
              <mc:Fallback>
                <p:oleObj name="Formel" r:id="rId7" imgW="634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8786" y="4110022"/>
                        <a:ext cx="1284288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3"/>
          <p:cNvGraphicFramePr>
            <a:graphicFrameLocks noChangeAspect="1"/>
          </p:cNvGraphicFramePr>
          <p:nvPr/>
        </p:nvGraphicFramePr>
        <p:xfrm>
          <a:off x="5341938" y="5046663"/>
          <a:ext cx="1566862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26" name="Formel" r:id="rId9" imgW="774360" imgH="419040" progId="Equation.3">
                  <p:embed/>
                </p:oleObj>
              </mc:Choice>
              <mc:Fallback>
                <p:oleObj name="Formel" r:id="rId9" imgW="774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1938" y="5046663"/>
                        <a:ext cx="1566862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567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dirty="0" smtClean="0"/>
              <a:t>Standardfehler der relativen Häufigkeit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Wie groß ist der </a:t>
            </a:r>
            <a:r>
              <a:rPr lang="de-DE" sz="2400" b="1" i="1" dirty="0" smtClean="0"/>
              <a:t>Standardfehler der relativen Häufigkeit </a:t>
            </a:r>
            <a:r>
              <a:rPr lang="de-DE" sz="2400" dirty="0" smtClean="0"/>
              <a:t>von Frauen unter </a:t>
            </a:r>
            <a:r>
              <a:rPr lang="de-DE" sz="2400" dirty="0" err="1" smtClean="0"/>
              <a:t>Psychologiestudierenden</a:t>
            </a:r>
            <a:r>
              <a:rPr lang="de-DE" sz="2400" dirty="0" smtClean="0"/>
              <a:t> (</a:t>
            </a:r>
            <a:r>
              <a:rPr lang="de-DE" sz="2400" i="1" dirty="0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=.76</a:t>
            </a:r>
            <a:r>
              <a:rPr lang="de-DE" sz="2400" dirty="0" smtClean="0"/>
              <a:t>)?</a:t>
            </a:r>
          </a:p>
          <a:p>
            <a:endParaRPr lang="de-DE" sz="2400" dirty="0" smtClean="0"/>
          </a:p>
          <a:p>
            <a:endParaRPr lang="de-DE" sz="2400" dirty="0" smtClean="0"/>
          </a:p>
          <a:p>
            <a:endParaRPr lang="de-DE" sz="2400" dirty="0" smtClean="0"/>
          </a:p>
          <a:p>
            <a:endParaRPr lang="de-DE" sz="2400" dirty="0" smtClean="0"/>
          </a:p>
          <a:p>
            <a:endParaRPr lang="de-DE" sz="2400" dirty="0" smtClean="0"/>
          </a:p>
          <a:p>
            <a:r>
              <a:rPr lang="de-DE" sz="2400" dirty="0" smtClean="0"/>
              <a:t>Wie groß das 95% </a:t>
            </a:r>
            <a:r>
              <a:rPr lang="de-DE" sz="2400" dirty="0" err="1" smtClean="0"/>
              <a:t>Konfidenzintervall</a:t>
            </a:r>
            <a:r>
              <a:rPr lang="de-DE" sz="2400" dirty="0" smtClean="0"/>
              <a:t>?</a:t>
            </a:r>
          </a:p>
          <a:p>
            <a:endParaRPr lang="de-DE" sz="2400" dirty="0" smtClean="0"/>
          </a:p>
          <a:p>
            <a:endParaRPr lang="de-DE" sz="2400" dirty="0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080747"/>
              </p:ext>
            </p:extLst>
          </p:nvPr>
        </p:nvGraphicFramePr>
        <p:xfrm>
          <a:off x="863699" y="2132856"/>
          <a:ext cx="21336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54" name="Formel" r:id="rId3" imgW="1054080" imgH="444240" progId="Equation.3">
                  <p:embed/>
                </p:oleObj>
              </mc:Choice>
              <mc:Fallback>
                <p:oleObj name="Formel" r:id="rId3" imgW="10540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99" y="2132856"/>
                        <a:ext cx="2133600" cy="9001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645345"/>
              </p:ext>
            </p:extLst>
          </p:nvPr>
        </p:nvGraphicFramePr>
        <p:xfrm>
          <a:off x="908149" y="3132981"/>
          <a:ext cx="5680075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55" name="Formel" r:id="rId5" imgW="2806560" imgH="444240" progId="Equation.3">
                  <p:embed/>
                </p:oleObj>
              </mc:Choice>
              <mc:Fallback>
                <p:oleObj name="Formel" r:id="rId5" imgW="28065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149" y="3132981"/>
                        <a:ext cx="5680075" cy="9001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915988"/>
              </p:ext>
            </p:extLst>
          </p:nvPr>
        </p:nvGraphicFramePr>
        <p:xfrm>
          <a:off x="893125" y="4804391"/>
          <a:ext cx="4398955" cy="856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56" name="Formel" r:id="rId7" imgW="2082600" imgH="406080" progId="Equation.3">
                  <p:embed/>
                </p:oleObj>
              </mc:Choice>
              <mc:Fallback>
                <p:oleObj name="Formel" r:id="rId7" imgW="208260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125" y="4804391"/>
                        <a:ext cx="4398955" cy="85685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791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dirty="0" smtClean="0"/>
              <a:t>Standardfehler des Medians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Wie groß ist der </a:t>
            </a:r>
            <a:r>
              <a:rPr lang="de-DE" b="1" i="1" dirty="0" smtClean="0"/>
              <a:t>Standardfehler des Medians </a:t>
            </a:r>
            <a:r>
              <a:rPr lang="de-DE" dirty="0" smtClean="0"/>
              <a:t>der Statistik-</a:t>
            </a:r>
            <a:r>
              <a:rPr lang="de-DE" dirty="0" err="1" smtClean="0"/>
              <a:t>vorkenntnisse</a:t>
            </a:r>
            <a:r>
              <a:rPr lang="de-DE" dirty="0" smtClean="0"/>
              <a:t>?</a:t>
            </a:r>
          </a:p>
          <a:p>
            <a:pPr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Wie groß das 95% </a:t>
            </a:r>
            <a:r>
              <a:rPr lang="de-DE" dirty="0" err="1" smtClean="0"/>
              <a:t>Konfidenzintervall</a:t>
            </a:r>
            <a:r>
              <a:rPr lang="de-DE" dirty="0" smtClean="0"/>
              <a:t>?</a:t>
            </a:r>
          </a:p>
          <a:p>
            <a:endParaRPr lang="de-DE" dirty="0" smtClean="0"/>
          </a:p>
          <a:p>
            <a:endParaRPr lang="de-DE" dirty="0"/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24643"/>
              </p:ext>
            </p:extLst>
          </p:nvPr>
        </p:nvGraphicFramePr>
        <p:xfrm>
          <a:off x="690569" y="5164038"/>
          <a:ext cx="488156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78" name="Formel" r:id="rId3" imgW="2311200" imgH="406080" progId="Equation.3">
                  <p:embed/>
                </p:oleObj>
              </mc:Choice>
              <mc:Fallback>
                <p:oleObj name="Formel" r:id="rId3" imgW="231120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9" y="5164038"/>
                        <a:ext cx="4881563" cy="857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14726"/>
              </p:ext>
            </p:extLst>
          </p:nvPr>
        </p:nvGraphicFramePr>
        <p:xfrm>
          <a:off x="785786" y="2219116"/>
          <a:ext cx="2081212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79" name="Formel" r:id="rId5" imgW="1028520" imgH="419040" progId="Equation.3">
                  <p:embed/>
                </p:oleObj>
              </mc:Choice>
              <mc:Fallback>
                <p:oleObj name="Formel" r:id="rId5" imgW="10285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2219116"/>
                        <a:ext cx="2081212" cy="847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2061"/>
              </p:ext>
            </p:extLst>
          </p:nvPr>
        </p:nvGraphicFramePr>
        <p:xfrm>
          <a:off x="777875" y="3157339"/>
          <a:ext cx="3957638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80" name="Formel" r:id="rId7" imgW="1955520" imgH="419040" progId="Equation.3">
                  <p:embed/>
                </p:oleObj>
              </mc:Choice>
              <mc:Fallback>
                <p:oleObj name="Formel" r:id="rId7" imgW="19555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" y="3157339"/>
                        <a:ext cx="3957638" cy="847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812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dirty="0" smtClean="0"/>
              <a:t>Standardfehler der Standardabweichung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Wie groß ist der </a:t>
            </a:r>
            <a:r>
              <a:rPr lang="de-DE" b="1" i="1" dirty="0" smtClean="0"/>
              <a:t>Standardfehler der Standardabweichung </a:t>
            </a:r>
            <a:r>
              <a:rPr lang="de-DE" dirty="0" smtClean="0"/>
              <a:t>der Statistikvorkenntnisse?</a:t>
            </a:r>
          </a:p>
          <a:p>
            <a:pPr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Wie groß das 95% </a:t>
            </a:r>
            <a:r>
              <a:rPr lang="de-DE" dirty="0" err="1" smtClean="0"/>
              <a:t>Konfidenzintervall</a:t>
            </a:r>
            <a:r>
              <a:rPr lang="de-DE" dirty="0" smtClean="0"/>
              <a:t>?</a:t>
            </a:r>
          </a:p>
          <a:p>
            <a:endParaRPr lang="de-DE" dirty="0" smtClean="0"/>
          </a:p>
          <a:p>
            <a:endParaRPr lang="de-DE" dirty="0"/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16435"/>
              </p:ext>
            </p:extLst>
          </p:nvPr>
        </p:nvGraphicFramePr>
        <p:xfrm>
          <a:off x="891009" y="5164038"/>
          <a:ext cx="533717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02" name="Formel" r:id="rId3" imgW="2527200" imgH="406080" progId="Equation.3">
                  <p:embed/>
                </p:oleObj>
              </mc:Choice>
              <mc:Fallback>
                <p:oleObj name="Formel" r:id="rId3" imgW="252720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009" y="5164038"/>
                        <a:ext cx="5337175" cy="857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354040"/>
              </p:ext>
            </p:extLst>
          </p:nvPr>
        </p:nvGraphicFramePr>
        <p:xfrm>
          <a:off x="913705" y="2228641"/>
          <a:ext cx="1566862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03" name="Formel" r:id="rId5" imgW="774360" imgH="419040" progId="Equation.3">
                  <p:embed/>
                </p:oleObj>
              </mc:Choice>
              <mc:Fallback>
                <p:oleObj name="Formel" r:id="rId5" imgW="774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3705" y="2228641"/>
                        <a:ext cx="1566862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94828"/>
              </p:ext>
            </p:extLst>
          </p:nvPr>
        </p:nvGraphicFramePr>
        <p:xfrm>
          <a:off x="842267" y="3157339"/>
          <a:ext cx="3441701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04" name="Formel" r:id="rId7" imgW="1701720" imgH="419040" progId="Equation.3">
                  <p:embed/>
                </p:oleObj>
              </mc:Choice>
              <mc:Fallback>
                <p:oleObj name="Formel" r:id="rId7" imgW="17017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267" y="3157339"/>
                        <a:ext cx="3441701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083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Konfidenzintervall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Die </a:t>
            </a:r>
            <a:r>
              <a:rPr lang="en-US" dirty="0" err="1"/>
              <a:t>Lage</a:t>
            </a:r>
            <a:r>
              <a:rPr lang="en-US" dirty="0"/>
              <a:t> und </a:t>
            </a:r>
            <a:r>
              <a:rPr lang="en-US" dirty="0" err="1"/>
              <a:t>Breite</a:t>
            </a:r>
            <a:r>
              <a:rPr lang="en-US" dirty="0"/>
              <a:t> des </a:t>
            </a:r>
            <a:r>
              <a:rPr lang="en-US" dirty="0" err="1"/>
              <a:t>Konfidenzintervalls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abhängig</a:t>
            </a:r>
            <a:r>
              <a:rPr lang="en-US" dirty="0"/>
              <a:t> von den </a:t>
            </a:r>
            <a:r>
              <a:rPr lang="en-US" dirty="0" err="1"/>
              <a:t>zufälligen</a:t>
            </a:r>
            <a:r>
              <a:rPr lang="en-US" dirty="0"/>
              <a:t> </a:t>
            </a:r>
            <a:r>
              <a:rPr lang="en-US" dirty="0" err="1" smtClean="0"/>
              <a:t>Konfidenzgrenzen</a:t>
            </a:r>
            <a:endParaRPr lang="en-US" dirty="0"/>
          </a:p>
          <a:p>
            <a:r>
              <a:rPr lang="en-US" dirty="0" err="1"/>
              <a:t>Diese</a:t>
            </a:r>
            <a:r>
              <a:rPr lang="en-US" dirty="0"/>
              <a:t> </a:t>
            </a:r>
            <a:r>
              <a:rPr lang="en-US" dirty="0" err="1"/>
              <a:t>hängen</a:t>
            </a:r>
            <a:r>
              <a:rPr lang="en-US" dirty="0"/>
              <a:t> ab von: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dem</a:t>
            </a:r>
            <a:r>
              <a:rPr lang="en-US" dirty="0"/>
              <a:t> </a:t>
            </a:r>
            <a:r>
              <a:rPr lang="en-US" dirty="0" err="1"/>
              <a:t>Stichprobenumfang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 der </a:t>
            </a:r>
            <a:r>
              <a:rPr lang="en-US" dirty="0" err="1"/>
              <a:t>Schätzfunktion</a:t>
            </a:r>
            <a:r>
              <a:rPr lang="en-US" dirty="0"/>
              <a:t> und </a:t>
            </a:r>
            <a:r>
              <a:rPr lang="en-US" dirty="0" err="1"/>
              <a:t>deren</a:t>
            </a:r>
            <a:r>
              <a:rPr lang="en-US" dirty="0"/>
              <a:t> </a:t>
            </a:r>
            <a:r>
              <a:rPr lang="en-US" dirty="0" err="1"/>
              <a:t>Verteilung</a:t>
            </a:r>
            <a:r>
              <a:rPr lang="en-US" dirty="0"/>
              <a:t> und </a:t>
            </a:r>
            <a:br>
              <a:rPr lang="en-US" dirty="0"/>
            </a:br>
            <a:r>
              <a:rPr lang="en-US" dirty="0" smtClean="0"/>
              <a:t>- </a:t>
            </a:r>
            <a:r>
              <a:rPr lang="en-US" dirty="0" err="1"/>
              <a:t>dem</a:t>
            </a:r>
            <a:r>
              <a:rPr lang="en-US" dirty="0"/>
              <a:t> </a:t>
            </a:r>
            <a:r>
              <a:rPr lang="en-US" dirty="0" err="1"/>
              <a:t>Konfidenzniveau</a:t>
            </a:r>
            <a:r>
              <a:rPr lang="en-US" dirty="0"/>
              <a:t> </a:t>
            </a:r>
          </a:p>
          <a:p>
            <a:r>
              <a:rPr lang="en-US" dirty="0"/>
              <a:t>Die </a:t>
            </a:r>
            <a:r>
              <a:rPr lang="en-US" dirty="0" err="1"/>
              <a:t>Breite</a:t>
            </a:r>
            <a:r>
              <a:rPr lang="en-US" dirty="0"/>
              <a:t> des </a:t>
            </a:r>
            <a:r>
              <a:rPr lang="en-US" dirty="0" err="1"/>
              <a:t>Konfidenzintervalls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Ausdruck</a:t>
            </a:r>
            <a:r>
              <a:rPr lang="en-US" dirty="0"/>
              <a:t> </a:t>
            </a:r>
            <a:r>
              <a:rPr lang="en-US" dirty="0" err="1"/>
              <a:t>für</a:t>
            </a:r>
            <a:r>
              <a:rPr lang="en-US" dirty="0"/>
              <a:t> die </a:t>
            </a:r>
            <a:r>
              <a:rPr lang="en-US" dirty="0" err="1"/>
              <a:t>Genauigkeit</a:t>
            </a:r>
            <a:r>
              <a:rPr lang="en-US" dirty="0"/>
              <a:t> der </a:t>
            </a:r>
            <a:r>
              <a:rPr lang="en-US" dirty="0" err="1"/>
              <a:t>Parameterschätzung</a:t>
            </a:r>
            <a:r>
              <a:rPr lang="en-US" dirty="0"/>
              <a:t>! </a:t>
            </a:r>
          </a:p>
          <a:p>
            <a:r>
              <a:rPr lang="en-US" dirty="0"/>
              <a:t>→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höheres</a:t>
            </a:r>
            <a:r>
              <a:rPr lang="en-US" dirty="0"/>
              <a:t> </a:t>
            </a:r>
            <a:r>
              <a:rPr lang="en-US" dirty="0" err="1"/>
              <a:t>Konfidenzniveau</a:t>
            </a:r>
            <a:r>
              <a:rPr lang="en-US" dirty="0"/>
              <a:t> (</a:t>
            </a:r>
            <a:r>
              <a:rPr lang="en-US" dirty="0" err="1"/>
              <a:t>kleineres</a:t>
            </a:r>
            <a:r>
              <a:rPr lang="en-US" dirty="0"/>
              <a:t> α) </a:t>
            </a:r>
            <a:r>
              <a:rPr lang="en-US" dirty="0" err="1"/>
              <a:t>führt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Verbreiterung</a:t>
            </a:r>
            <a:r>
              <a:rPr lang="en-US" dirty="0"/>
              <a:t> des </a:t>
            </a:r>
            <a:r>
              <a:rPr lang="en-US" dirty="0" err="1"/>
              <a:t>Konfidenzintervalls</a:t>
            </a:r>
            <a:r>
              <a:rPr lang="en-US" dirty="0"/>
              <a:t> und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größerer</a:t>
            </a:r>
            <a:r>
              <a:rPr lang="en-US" dirty="0"/>
              <a:t> </a:t>
            </a:r>
            <a:r>
              <a:rPr lang="en-US" dirty="0" err="1"/>
              <a:t>Stichprobenumfang</a:t>
            </a:r>
            <a:r>
              <a:rPr lang="en-US" dirty="0"/>
              <a:t> </a:t>
            </a:r>
            <a:r>
              <a:rPr lang="en-US" dirty="0" err="1"/>
              <a:t>führt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Verkleinerung</a:t>
            </a:r>
            <a:r>
              <a:rPr lang="en-US" dirty="0"/>
              <a:t> des </a:t>
            </a:r>
            <a:r>
              <a:rPr lang="en-US" dirty="0" err="1"/>
              <a:t>Konfidenzintervalls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69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751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Statistik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16814" y="1207295"/>
            <a:ext cx="8143618" cy="4525963"/>
          </a:xfrm>
        </p:spPr>
        <p:txBody>
          <a:bodyPr>
            <a:normAutofit/>
          </a:bodyPr>
          <a:lstStyle/>
          <a:p>
            <a:r>
              <a:rPr lang="de-DE" sz="2800" dirty="0"/>
              <a:t>Deskriptive Statistik</a:t>
            </a:r>
          </a:p>
          <a:p>
            <a:pPr lvl="1"/>
            <a:r>
              <a:rPr lang="de-DE" dirty="0">
                <a:solidFill>
                  <a:srgbClr val="0B05FF"/>
                </a:solidFill>
              </a:rPr>
              <a:t>Beschreiben</a:t>
            </a:r>
            <a:r>
              <a:rPr lang="de-DE" dirty="0"/>
              <a:t> von Daten (auch: Teilmenge von Daten)</a:t>
            </a:r>
          </a:p>
          <a:p>
            <a:pPr lvl="2"/>
            <a:r>
              <a:rPr lang="de-DE" dirty="0"/>
              <a:t>Beispiele: Mittelwert, Varianz, Regression, Korrelation, ...</a:t>
            </a:r>
          </a:p>
          <a:p>
            <a:pPr lvl="1"/>
            <a:r>
              <a:rPr lang="de-DE" dirty="0"/>
              <a:t>Suchen nach </a:t>
            </a:r>
            <a:r>
              <a:rPr lang="de-DE" dirty="0">
                <a:solidFill>
                  <a:srgbClr val="0B05FF"/>
                </a:solidFill>
              </a:rPr>
              <a:t>Trends / Mustern</a:t>
            </a:r>
          </a:p>
          <a:p>
            <a:pPr lvl="2"/>
            <a:r>
              <a:rPr lang="de-DE" dirty="0" smtClean="0"/>
              <a:t>Beispiele: Häufige Artikelmengen, Assoziationsregeln</a:t>
            </a:r>
            <a:endParaRPr lang="de-DE" dirty="0"/>
          </a:p>
          <a:p>
            <a:r>
              <a:rPr lang="de-DE" sz="2800" dirty="0"/>
              <a:t>Induktive Statistik</a:t>
            </a:r>
          </a:p>
          <a:p>
            <a:pPr lvl="1"/>
            <a:r>
              <a:rPr lang="de-DE" dirty="0"/>
              <a:t>Ziel: </a:t>
            </a:r>
            <a:r>
              <a:rPr lang="de-DE" dirty="0">
                <a:solidFill>
                  <a:srgbClr val="0B05FF"/>
                </a:solidFill>
              </a:rPr>
              <a:t>Verallgemeinerung</a:t>
            </a:r>
            <a:r>
              <a:rPr lang="de-DE" dirty="0"/>
              <a:t> der Beschreibung einer Teilmenge der Daten </a:t>
            </a:r>
            <a:r>
              <a:rPr lang="de-DE" dirty="0">
                <a:solidFill>
                  <a:srgbClr val="0B05FF"/>
                </a:solidFill>
              </a:rPr>
              <a:t>auf Grundgesamtheit</a:t>
            </a:r>
          </a:p>
          <a:p>
            <a:pPr lvl="1"/>
            <a:r>
              <a:rPr lang="de-DE" dirty="0"/>
              <a:t>Rückschlüsse auf Grundgesamtheit/Population durch Erhebung einer </a:t>
            </a:r>
            <a:r>
              <a:rPr lang="de-DE" dirty="0">
                <a:solidFill>
                  <a:srgbClr val="0B05FF"/>
                </a:solidFill>
              </a:rPr>
              <a:t>"repräsentativen" Stichprobe</a:t>
            </a:r>
          </a:p>
        </p:txBody>
      </p:sp>
    </p:spTree>
    <p:extLst>
      <p:ext uri="{BB962C8B-B14F-4D97-AF65-F5344CB8AC3E}">
        <p14:creationId xmlns:p14="http://schemas.microsoft.com/office/powerpoint/2010/main" val="184396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/>
              <a:t>Konfidenzintervall</a:t>
            </a:r>
            <a:r>
              <a:rPr lang="en-US" sz="2000" dirty="0"/>
              <a:t> </a:t>
            </a:r>
            <a:r>
              <a:rPr lang="en-US" sz="2000" dirty="0" err="1"/>
              <a:t>für</a:t>
            </a:r>
            <a:r>
              <a:rPr lang="en-US" sz="2000" dirty="0"/>
              <a:t> den </a:t>
            </a:r>
            <a:r>
              <a:rPr lang="en-US" sz="2000" dirty="0" err="1"/>
              <a:t>Erwartungswert</a:t>
            </a:r>
            <a:r>
              <a:rPr lang="en-US" sz="2000" dirty="0"/>
              <a:t> </a:t>
            </a:r>
            <a:r>
              <a:rPr lang="en-US" sz="2000" dirty="0" err="1"/>
              <a:t>einer</a:t>
            </a:r>
            <a:r>
              <a:rPr lang="en-US" sz="2000" dirty="0"/>
              <a:t> </a:t>
            </a:r>
            <a:r>
              <a:rPr lang="en-US" sz="2000" dirty="0" err="1" smtClean="0"/>
              <a:t>normalverteilten</a:t>
            </a:r>
            <a:r>
              <a:rPr lang="en-US" sz="2000" dirty="0" smtClean="0"/>
              <a:t> </a:t>
            </a:r>
            <a:r>
              <a:rPr lang="en-US" sz="2000" dirty="0"/>
              <a:t>GG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70</a:t>
            </a:fld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-180528" y="5805264"/>
            <a:ext cx="9505056" cy="1224136"/>
          </a:xfrm>
          <a:prstGeom prst="rect">
            <a:avLst/>
          </a:prstGeom>
          <a:solidFill>
            <a:srgbClr val="FFFFCD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361056" y="0"/>
            <a:ext cx="9505056" cy="1224136"/>
          </a:xfrm>
          <a:prstGeom prst="rect">
            <a:avLst/>
          </a:prstGeom>
          <a:solidFill>
            <a:srgbClr val="FFFFCD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049"/>
            <a:ext cx="9138720" cy="5805263"/>
          </a:xfrm>
        </p:spPr>
      </p:pic>
      <p:sp>
        <p:nvSpPr>
          <p:cNvPr id="3" name="TextBox 2"/>
          <p:cNvSpPr txBox="1"/>
          <p:nvPr/>
        </p:nvSpPr>
        <p:spPr>
          <a:xfrm>
            <a:off x="1778000" y="777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5149" y="6444194"/>
            <a:ext cx="8435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ZG= </a:t>
            </a:r>
            <a:r>
              <a:rPr lang="en-US" dirty="0" err="1" smtClean="0"/>
              <a:t>Zufallsgröße</a:t>
            </a:r>
            <a:r>
              <a:rPr lang="en-US" dirty="0" smtClean="0"/>
              <a:t> = </a:t>
            </a:r>
            <a:r>
              <a:rPr lang="en-US" dirty="0" err="1" smtClean="0"/>
              <a:t>Zufallsvariable</a:t>
            </a:r>
            <a:r>
              <a:rPr lang="en-US" dirty="0" smtClean="0"/>
              <a:t>      GG=</a:t>
            </a:r>
            <a:r>
              <a:rPr lang="en-US" dirty="0" err="1" smtClean="0"/>
              <a:t>Grundgesamtheit</a:t>
            </a:r>
            <a:r>
              <a:rPr lang="en-US" dirty="0" smtClean="0"/>
              <a:t>      NV = </a:t>
            </a:r>
            <a:r>
              <a:rPr lang="en-US" dirty="0" err="1" smtClean="0"/>
              <a:t>Normalverteilung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48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7074"/>
            <a:ext cx="9247552" cy="686507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71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989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47" y="-10160"/>
            <a:ext cx="9261215" cy="686815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72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69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73</a:t>
            </a:fld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-180528" y="5805264"/>
            <a:ext cx="9505056" cy="1224136"/>
          </a:xfrm>
          <a:prstGeom prst="rect">
            <a:avLst/>
          </a:prstGeom>
          <a:solidFill>
            <a:srgbClr val="FFFFCD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697912" y="-171400"/>
            <a:ext cx="779015" cy="7353200"/>
          </a:xfrm>
          <a:prstGeom prst="rect">
            <a:avLst/>
          </a:prstGeom>
          <a:solidFill>
            <a:srgbClr val="FFFFCD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"/>
            <a:ext cx="8853862" cy="6021288"/>
          </a:xfrm>
        </p:spPr>
      </p:pic>
    </p:spTree>
    <p:extLst>
      <p:ext uri="{BB962C8B-B14F-4D97-AF65-F5344CB8AC3E}">
        <p14:creationId xmlns:p14="http://schemas.microsoft.com/office/powerpoint/2010/main" val="132300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0160"/>
            <a:ext cx="9339990" cy="686815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92" y="3018408"/>
            <a:ext cx="11557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7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03" y="0"/>
            <a:ext cx="9215158" cy="68579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75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210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Schätzung</a:t>
            </a:r>
            <a:r>
              <a:rPr lang="en-US" dirty="0" smtClean="0"/>
              <a:t> der </a:t>
            </a:r>
            <a:r>
              <a:rPr lang="en-US" dirty="0" err="1" smtClean="0"/>
              <a:t>Varianz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Ähnliche</a:t>
            </a:r>
            <a:r>
              <a:rPr lang="en-US" dirty="0" smtClean="0"/>
              <a:t> </a:t>
            </a:r>
            <a:r>
              <a:rPr lang="en-US" dirty="0" err="1" smtClean="0"/>
              <a:t>Überlegungen</a:t>
            </a:r>
            <a:endParaRPr lang="en-US" dirty="0" smtClean="0"/>
          </a:p>
          <a:p>
            <a:r>
              <a:rPr lang="en-US" dirty="0" err="1" smtClean="0"/>
              <a:t>Auch</a:t>
            </a:r>
            <a:r>
              <a:rPr lang="en-US" dirty="0" smtClean="0"/>
              <a:t> </a:t>
            </a:r>
            <a:r>
              <a:rPr lang="en-US" dirty="0" err="1" smtClean="0"/>
              <a:t>hierfür</a:t>
            </a:r>
            <a:r>
              <a:rPr lang="en-US" dirty="0" smtClean="0"/>
              <a:t> </a:t>
            </a:r>
            <a:r>
              <a:rPr lang="en-US" dirty="0" err="1" smtClean="0"/>
              <a:t>Herleitung</a:t>
            </a:r>
            <a:r>
              <a:rPr lang="en-US" dirty="0" smtClean="0"/>
              <a:t> der </a:t>
            </a:r>
            <a:r>
              <a:rPr lang="en-US" dirty="0" err="1" smtClean="0"/>
              <a:t>erforderlichen</a:t>
            </a:r>
            <a:r>
              <a:rPr lang="en-US" dirty="0" smtClean="0"/>
              <a:t> </a:t>
            </a:r>
            <a:r>
              <a:rPr lang="en-US" dirty="0" err="1" smtClean="0"/>
              <a:t>Stichprobengröße</a:t>
            </a:r>
            <a:r>
              <a:rPr lang="en-US" dirty="0" smtClean="0"/>
              <a:t> </a:t>
            </a:r>
            <a:r>
              <a:rPr lang="en-US" dirty="0" err="1" smtClean="0"/>
              <a:t>möglich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76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782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62" y="1"/>
            <a:ext cx="9171462" cy="689644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77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113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3" y="0"/>
            <a:ext cx="9256443" cy="70293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78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3246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79</a:t>
            </a:fld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8697912" y="-171400"/>
            <a:ext cx="779015" cy="7353200"/>
          </a:xfrm>
          <a:prstGeom prst="rect">
            <a:avLst/>
          </a:prstGeom>
          <a:solidFill>
            <a:srgbClr val="FFFFCD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"/>
            <a:ext cx="8983375" cy="6857999"/>
          </a:xfrm>
        </p:spPr>
      </p:pic>
    </p:spTree>
    <p:extLst>
      <p:ext uri="{BB962C8B-B14F-4D97-AF65-F5344CB8AC3E}">
        <p14:creationId xmlns:p14="http://schemas.microsoft.com/office/powerpoint/2010/main" val="1826745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"</a:t>
            </a:r>
            <a:r>
              <a:rPr lang="en-US" dirty="0" err="1" smtClean="0"/>
              <a:t>Repräsentativ</a:t>
            </a:r>
            <a:r>
              <a:rPr lang="en-US" dirty="0" smtClean="0"/>
              <a:t>"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8"/>
            <a:ext cx="8363272" cy="4968875"/>
          </a:xfrm>
        </p:spPr>
        <p:txBody>
          <a:bodyPr/>
          <a:lstStyle/>
          <a:p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Aussagen</a:t>
            </a:r>
            <a:r>
              <a:rPr lang="en-US" dirty="0" smtClean="0"/>
              <a:t> </a:t>
            </a:r>
            <a:r>
              <a:rPr lang="en-US" dirty="0" err="1" smtClean="0"/>
              <a:t>über</a:t>
            </a:r>
            <a:r>
              <a:rPr lang="en-US" dirty="0" smtClean="0"/>
              <a:t> </a:t>
            </a:r>
            <a:r>
              <a:rPr lang="en-US" dirty="0" err="1" smtClean="0"/>
              <a:t>Stichprobe</a:t>
            </a:r>
            <a:r>
              <a:rPr lang="en-US" dirty="0" smtClean="0"/>
              <a:t> </a:t>
            </a:r>
            <a:r>
              <a:rPr lang="en-US" dirty="0" err="1" smtClean="0"/>
              <a:t>kann</a:t>
            </a:r>
            <a:r>
              <a:rPr lang="en-US" dirty="0" smtClean="0"/>
              <a:t> auf </a:t>
            </a:r>
            <a:r>
              <a:rPr lang="en-US" dirty="0" err="1" smtClean="0"/>
              <a:t>Eigenschaften</a:t>
            </a:r>
            <a:r>
              <a:rPr lang="en-US" dirty="0" smtClean="0"/>
              <a:t> der </a:t>
            </a:r>
            <a:r>
              <a:rPr lang="en-US" dirty="0" err="1" smtClean="0"/>
              <a:t>Grundgesamtheit</a:t>
            </a:r>
            <a:r>
              <a:rPr lang="en-US" dirty="0" smtClean="0"/>
              <a:t> </a:t>
            </a:r>
            <a:r>
              <a:rPr lang="en-US" dirty="0" err="1" smtClean="0"/>
              <a:t>geschlossen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endParaRPr lang="en-US" dirty="0" smtClean="0"/>
          </a:p>
          <a:p>
            <a:r>
              <a:rPr lang="en-US" dirty="0" err="1" smtClean="0"/>
              <a:t>Elemente</a:t>
            </a:r>
            <a:r>
              <a:rPr lang="en-US" dirty="0" smtClean="0"/>
              <a:t> </a:t>
            </a:r>
            <a:r>
              <a:rPr lang="en-US" dirty="0" err="1" smtClean="0"/>
              <a:t>zufällig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</a:t>
            </a:r>
            <a:r>
              <a:rPr lang="en-US" dirty="0" err="1" smtClean="0"/>
              <a:t>Grundgesamtheit</a:t>
            </a:r>
            <a:r>
              <a:rPr lang="en-US" dirty="0" smtClean="0"/>
              <a:t> </a:t>
            </a:r>
            <a:r>
              <a:rPr lang="en-US" dirty="0" err="1" smtClean="0"/>
              <a:t>nehmen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Größe</a:t>
            </a:r>
            <a:r>
              <a:rPr lang="en-US" dirty="0" smtClean="0"/>
              <a:t> der </a:t>
            </a:r>
            <a:r>
              <a:rPr lang="en-US" dirty="0" err="1" smtClean="0"/>
              <a:t>Stichprobe</a:t>
            </a:r>
            <a:r>
              <a:rPr lang="en-US" dirty="0" smtClean="0"/>
              <a:t> </a:t>
            </a:r>
            <a:r>
              <a:rPr lang="en-US" dirty="0" err="1" smtClean="0"/>
              <a:t>sollte</a:t>
            </a:r>
            <a:r>
              <a:rPr lang="en-US" dirty="0" smtClean="0"/>
              <a:t> </a:t>
            </a:r>
            <a:r>
              <a:rPr lang="en-US" dirty="0" err="1" smtClean="0"/>
              <a:t>ausreichend</a:t>
            </a:r>
            <a:r>
              <a:rPr lang="en-US" dirty="0" smtClean="0"/>
              <a:t> sein</a:t>
            </a:r>
          </a:p>
          <a:p>
            <a:pPr lvl="1"/>
            <a:r>
              <a:rPr lang="en-US" dirty="0" err="1" smtClean="0"/>
              <a:t>Wir</a:t>
            </a:r>
            <a:r>
              <a:rPr lang="en-US" dirty="0" smtClean="0"/>
              <a:t> </a:t>
            </a:r>
            <a:r>
              <a:rPr lang="en-US" dirty="0" err="1" smtClean="0"/>
              <a:t>kommen</a:t>
            </a:r>
            <a:r>
              <a:rPr lang="en-US" dirty="0" smtClean="0"/>
              <a:t> </a:t>
            </a:r>
            <a:r>
              <a:rPr lang="en-US" dirty="0" err="1" smtClean="0"/>
              <a:t>später</a:t>
            </a:r>
            <a:r>
              <a:rPr lang="en-US" dirty="0" smtClean="0"/>
              <a:t> </a:t>
            </a:r>
            <a:r>
              <a:rPr lang="en-US" dirty="0" err="1" smtClean="0"/>
              <a:t>darauf</a:t>
            </a:r>
            <a:r>
              <a:rPr lang="en-US" dirty="0" smtClean="0"/>
              <a:t> </a:t>
            </a:r>
            <a:r>
              <a:rPr lang="en-US" dirty="0" err="1" smtClean="0"/>
              <a:t>zurück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err="1" smtClean="0"/>
              <a:t>Zunächst</a:t>
            </a:r>
            <a:r>
              <a:rPr lang="en-US" dirty="0" smtClean="0"/>
              <a:t>: </a:t>
            </a:r>
            <a:r>
              <a:rPr lang="en-US" dirty="0" err="1" smtClean="0"/>
              <a:t>Kein</a:t>
            </a:r>
            <a:r>
              <a:rPr lang="en-US" dirty="0" smtClean="0"/>
              <a:t> formal </a:t>
            </a:r>
            <a:r>
              <a:rPr lang="en-US" dirty="0" err="1" smtClean="0"/>
              <a:t>definiertes</a:t>
            </a:r>
            <a:r>
              <a:rPr lang="en-US" dirty="0" smtClean="0"/>
              <a:t> </a:t>
            </a:r>
            <a:r>
              <a:rPr lang="en-US" dirty="0" err="1" smtClean="0"/>
              <a:t>Konzept</a:t>
            </a:r>
            <a:r>
              <a:rPr lang="en-US" dirty="0" smtClean="0"/>
              <a:t>, </a:t>
            </a:r>
            <a:r>
              <a:rPr lang="en-US" dirty="0" err="1" smtClean="0"/>
              <a:t>basiert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Anwendung</a:t>
            </a:r>
            <a:r>
              <a:rPr lang="en-US" dirty="0"/>
              <a:t> in </a:t>
            </a:r>
            <a:r>
              <a:rPr lang="en-US" dirty="0" err="1" smtClean="0"/>
              <a:t>vielen</a:t>
            </a:r>
            <a:r>
              <a:rPr lang="en-US" dirty="0" smtClean="0"/>
              <a:t> </a:t>
            </a:r>
            <a:r>
              <a:rPr lang="en-US" dirty="0" err="1" smtClean="0"/>
              <a:t>Fällen</a:t>
            </a:r>
            <a:r>
              <a:rPr lang="en-US" dirty="0" smtClean="0"/>
              <a:t> </a:t>
            </a:r>
            <a:r>
              <a:rPr lang="en-US" dirty="0" err="1" smtClean="0"/>
              <a:t>eher</a:t>
            </a:r>
            <a:r>
              <a:rPr lang="en-US" dirty="0" smtClean="0"/>
              <a:t> auf </a:t>
            </a:r>
            <a:r>
              <a:rPr lang="en-US" dirty="0" err="1" smtClean="0"/>
              <a:t>plausiblen</a:t>
            </a:r>
            <a:r>
              <a:rPr lang="en-US" dirty="0" smtClean="0"/>
              <a:t> </a:t>
            </a:r>
            <a:r>
              <a:rPr lang="en-US" dirty="0" err="1" smtClean="0"/>
              <a:t>Argumenten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34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80</a:t>
            </a:fld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-180528" y="5805264"/>
            <a:ext cx="9505056" cy="1224136"/>
          </a:xfrm>
          <a:prstGeom prst="rect">
            <a:avLst/>
          </a:prstGeom>
          <a:solidFill>
            <a:srgbClr val="FFFFCD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3" y="0"/>
            <a:ext cx="9154163" cy="6720559"/>
          </a:xfrm>
        </p:spPr>
      </p:pic>
    </p:spTree>
    <p:extLst>
      <p:ext uri="{BB962C8B-B14F-4D97-AF65-F5344CB8AC3E}">
        <p14:creationId xmlns:p14="http://schemas.microsoft.com/office/powerpoint/2010/main" val="1690695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76391" cy="68579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81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91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Begriff</a:t>
            </a:r>
            <a:r>
              <a:rPr lang="en-US" dirty="0"/>
              <a:t> der </a:t>
            </a:r>
            <a:r>
              <a:rPr lang="en-US" dirty="0" err="1"/>
              <a:t>Erwartungstreue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Schätzer</a:t>
            </a:r>
            <a:r>
              <a:rPr lang="en-US" dirty="0" smtClean="0"/>
              <a:t> </a:t>
            </a:r>
            <a:r>
              <a:rPr lang="en-US" dirty="0" err="1" smtClean="0"/>
              <a:t>heißt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305FF"/>
                </a:solidFill>
              </a:rPr>
              <a:t>erwartungstreu</a:t>
            </a:r>
            <a:r>
              <a:rPr lang="en-US" dirty="0"/>
              <a:t>, </a:t>
            </a:r>
            <a:r>
              <a:rPr lang="en-US" dirty="0" err="1"/>
              <a:t>wenn</a:t>
            </a:r>
            <a:r>
              <a:rPr lang="en-US" dirty="0"/>
              <a:t> sein </a:t>
            </a:r>
            <a:r>
              <a:rPr lang="en-US" dirty="0" err="1"/>
              <a:t>Erwartungswert</a:t>
            </a:r>
            <a:r>
              <a:rPr lang="en-US" dirty="0"/>
              <a:t> </a:t>
            </a:r>
            <a:r>
              <a:rPr lang="en-US" dirty="0" err="1"/>
              <a:t>gleich</a:t>
            </a:r>
            <a:r>
              <a:rPr lang="en-US" dirty="0"/>
              <a:t> </a:t>
            </a:r>
            <a:r>
              <a:rPr lang="en-US" dirty="0" err="1"/>
              <a:t>dem</a:t>
            </a:r>
            <a:r>
              <a:rPr lang="en-US" dirty="0"/>
              <a:t> </a:t>
            </a:r>
            <a:r>
              <a:rPr lang="en-US" dirty="0" err="1"/>
              <a:t>wahren</a:t>
            </a:r>
            <a:r>
              <a:rPr lang="en-US" dirty="0"/>
              <a:t> Wert des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schätzenden</a:t>
            </a:r>
            <a:r>
              <a:rPr lang="en-US" dirty="0"/>
              <a:t> Parameters </a:t>
            </a:r>
            <a:r>
              <a:rPr lang="en-US" dirty="0" err="1" smtClean="0"/>
              <a:t>ist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82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904"/>
            <a:ext cx="9144000" cy="3351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43808" y="2624212"/>
            <a:ext cx="32095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305FF"/>
                </a:solidFill>
              </a:rPr>
              <a:t>[Wikipedia]                                       </a:t>
            </a:r>
            <a:endParaRPr lang="en-US" dirty="0">
              <a:solidFill>
                <a:srgbClr val="03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91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Korrigierte</a:t>
            </a:r>
            <a:r>
              <a:rPr lang="en-US" dirty="0" smtClean="0"/>
              <a:t> </a:t>
            </a:r>
            <a:r>
              <a:rPr lang="en-US" dirty="0" err="1"/>
              <a:t>Stichprobenvarianz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65" y="1484784"/>
            <a:ext cx="8229600" cy="19893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83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63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10564"/>
            <a:ext cx="8229600" cy="374169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84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738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09973"/>
            <a:ext cx="8229600" cy="474287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85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70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185" y="1196975"/>
            <a:ext cx="6195630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86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062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6225"/>
            <a:ext cx="8229600" cy="415037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87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25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351"/>
            <a:ext cx="8229600" cy="503239"/>
          </a:xfrm>
        </p:spPr>
        <p:txBody>
          <a:bodyPr/>
          <a:lstStyle/>
          <a:p>
            <a:r>
              <a:rPr lang="en-US" dirty="0" err="1" smtClean="0"/>
              <a:t>Verteilungsannahmen</a:t>
            </a:r>
            <a:r>
              <a:rPr lang="en-US" dirty="0" smtClean="0"/>
              <a:t> </a:t>
            </a:r>
            <a:r>
              <a:rPr lang="en-US" dirty="0" err="1" smtClean="0"/>
              <a:t>gerechtfertigt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977"/>
            <a:ext cx="8229600" cy="4968875"/>
          </a:xfrm>
        </p:spPr>
        <p:txBody>
          <a:bodyPr/>
          <a:lstStyle/>
          <a:p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kann</a:t>
            </a:r>
            <a:r>
              <a:rPr lang="en-US" dirty="0" smtClean="0"/>
              <a:t> man </a:t>
            </a:r>
            <a:r>
              <a:rPr lang="en-US" dirty="0" err="1" smtClean="0"/>
              <a:t>prüfen</a:t>
            </a:r>
            <a:r>
              <a:rPr lang="en-US" dirty="0" smtClean="0"/>
              <a:t>, </a:t>
            </a:r>
            <a:r>
              <a:rPr lang="en-US" dirty="0" err="1" smtClean="0"/>
              <a:t>ob</a:t>
            </a:r>
            <a:r>
              <a:rPr lang="en-US" dirty="0" smtClean="0"/>
              <a:t> die </a:t>
            </a:r>
            <a:r>
              <a:rPr lang="en-US" dirty="0" err="1" smtClean="0"/>
              <a:t>Verteilungsannahme</a:t>
            </a:r>
            <a:r>
              <a:rPr lang="en-US" dirty="0" smtClean="0"/>
              <a:t> </a:t>
            </a:r>
            <a:r>
              <a:rPr lang="en-US" dirty="0" err="1" smtClean="0"/>
              <a:t>gerechtfertigt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?</a:t>
            </a:r>
          </a:p>
          <a:p>
            <a:r>
              <a:rPr lang="en-US" dirty="0" err="1"/>
              <a:t>Eigenschaften</a:t>
            </a:r>
            <a:r>
              <a:rPr lang="en-US" dirty="0"/>
              <a:t> von </a:t>
            </a:r>
            <a:r>
              <a:rPr lang="en-US" dirty="0" err="1"/>
              <a:t>Schätzern</a:t>
            </a:r>
            <a:r>
              <a:rPr lang="en-US" dirty="0"/>
              <a:t> </a:t>
            </a:r>
            <a:r>
              <a:rPr lang="en-US" dirty="0" err="1"/>
              <a:t>bzgl</a:t>
            </a:r>
            <a:r>
              <a:rPr lang="en-US" dirty="0"/>
              <a:t>. </a:t>
            </a:r>
            <a:r>
              <a:rPr lang="en-US" dirty="0" err="1"/>
              <a:t>Verteilungen</a:t>
            </a:r>
            <a:r>
              <a:rPr lang="en-US" dirty="0"/>
              <a:t> </a:t>
            </a:r>
            <a:r>
              <a:rPr lang="en-US" dirty="0" err="1"/>
              <a:t>betrachten</a:t>
            </a:r>
            <a:r>
              <a:rPr lang="en-US" dirty="0"/>
              <a:t> und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konkreter</a:t>
            </a:r>
            <a:r>
              <a:rPr lang="en-US" dirty="0"/>
              <a:t> </a:t>
            </a:r>
            <a:r>
              <a:rPr lang="en-US" dirty="0" err="1"/>
              <a:t>Stichprobe</a:t>
            </a:r>
            <a:r>
              <a:rPr lang="en-US" dirty="0"/>
              <a:t> </a:t>
            </a:r>
            <a:r>
              <a:rPr lang="en-US" dirty="0" err="1"/>
              <a:t>prüfen</a:t>
            </a:r>
            <a:endParaRPr lang="en-US" dirty="0"/>
          </a:p>
          <a:p>
            <a:r>
              <a:rPr lang="en-US" dirty="0"/>
              <a:t>Sind die </a:t>
            </a:r>
            <a:r>
              <a:rPr lang="en-US" dirty="0" err="1"/>
              <a:t>Eigenschaften</a:t>
            </a:r>
            <a:r>
              <a:rPr lang="en-US" dirty="0"/>
              <a:t> </a:t>
            </a:r>
            <a:r>
              <a:rPr lang="en-US" dirty="0" err="1"/>
              <a:t>offensichlich</a:t>
            </a:r>
            <a:r>
              <a:rPr lang="en-US" dirty="0"/>
              <a:t> in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Stichprobe</a:t>
            </a:r>
            <a:r>
              <a:rPr lang="en-US" dirty="0"/>
              <a:t> </a:t>
            </a:r>
            <a:r>
              <a:rPr lang="en-US" dirty="0" err="1"/>
              <a:t>verletzt</a:t>
            </a:r>
            <a:r>
              <a:rPr lang="en-US" dirty="0"/>
              <a:t>, </a:t>
            </a:r>
            <a:r>
              <a:rPr lang="en-US" dirty="0" err="1"/>
              <a:t>liegt</a:t>
            </a:r>
            <a:r>
              <a:rPr lang="en-US" dirty="0"/>
              <a:t>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die </a:t>
            </a:r>
            <a:r>
              <a:rPr lang="en-US" dirty="0" err="1"/>
              <a:t>angenommene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Verteilung</a:t>
            </a:r>
            <a:r>
              <a:rPr lang="en-US" dirty="0"/>
              <a:t> </a:t>
            </a:r>
            <a:r>
              <a:rPr lang="en-US" dirty="0" err="1" smtClean="0"/>
              <a:t>vor</a:t>
            </a:r>
            <a:endParaRPr lang="en-US" dirty="0" smtClean="0"/>
          </a:p>
          <a:p>
            <a:r>
              <a:rPr lang="en-US" dirty="0" smtClean="0"/>
              <a:t>𝜒</a:t>
            </a:r>
            <a:r>
              <a:rPr lang="en-US" baseline="30000" dirty="0" smtClean="0"/>
              <a:t>2</a:t>
            </a:r>
            <a:r>
              <a:rPr lang="en-US" dirty="0" smtClean="0"/>
              <a:t>-Test</a:t>
            </a:r>
          </a:p>
          <a:p>
            <a:pPr lvl="1"/>
            <a:r>
              <a:rPr lang="en-US" dirty="0" err="1" smtClean="0"/>
              <a:t>Funktionsanpassungstest</a:t>
            </a:r>
            <a:r>
              <a:rPr lang="en-US" dirty="0" smtClean="0"/>
              <a:t> (</a:t>
            </a:r>
            <a:r>
              <a:rPr lang="en-US" dirty="0" err="1" smtClean="0"/>
              <a:t>z.B</a:t>
            </a:r>
            <a:r>
              <a:rPr lang="en-US" dirty="0" smtClean="0"/>
              <a:t>. </a:t>
            </a:r>
            <a:r>
              <a:rPr lang="en-US" dirty="0" err="1" smtClean="0"/>
              <a:t>Verteilungstest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err="1" smtClean="0"/>
              <a:t>Unabhängigkeitstest</a:t>
            </a:r>
            <a:endParaRPr lang="en-US" dirty="0"/>
          </a:p>
          <a:p>
            <a:pPr lvl="1"/>
            <a:r>
              <a:rPr lang="en-US" dirty="0" err="1"/>
              <a:t>Homogenitätstest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88</a:t>
            </a:fld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4105686" y="5175331"/>
            <a:ext cx="50465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B05FF"/>
                </a:solidFill>
              </a:rPr>
              <a:t>F. R. </a:t>
            </a:r>
            <a:r>
              <a:rPr lang="en-US" sz="1100" dirty="0" err="1">
                <a:solidFill>
                  <a:srgbClr val="0B05FF"/>
                </a:solidFill>
              </a:rPr>
              <a:t>Helmert</a:t>
            </a:r>
            <a:r>
              <a:rPr lang="en-US" sz="1100" dirty="0">
                <a:solidFill>
                  <a:srgbClr val="0B05FF"/>
                </a:solidFill>
              </a:rPr>
              <a:t>. In: </a:t>
            </a:r>
            <a:r>
              <a:rPr lang="en-US" sz="1100" dirty="0" err="1">
                <a:solidFill>
                  <a:srgbClr val="0B05FF"/>
                </a:solidFill>
              </a:rPr>
              <a:t>Zeitschrift</a:t>
            </a:r>
            <a:r>
              <a:rPr lang="en-US" sz="1100" dirty="0">
                <a:solidFill>
                  <a:srgbClr val="0B05FF"/>
                </a:solidFill>
              </a:rPr>
              <a:t> </a:t>
            </a:r>
            <a:r>
              <a:rPr lang="en-US" sz="1100" dirty="0" err="1">
                <a:solidFill>
                  <a:srgbClr val="0B05FF"/>
                </a:solidFill>
              </a:rPr>
              <a:t>fuer</a:t>
            </a:r>
            <a:r>
              <a:rPr lang="en-US" sz="1100" dirty="0">
                <a:solidFill>
                  <a:srgbClr val="0B05FF"/>
                </a:solidFill>
              </a:rPr>
              <a:t> Math. und </a:t>
            </a:r>
            <a:r>
              <a:rPr lang="en-US" sz="1100" dirty="0" err="1">
                <a:solidFill>
                  <a:srgbClr val="0B05FF"/>
                </a:solidFill>
              </a:rPr>
              <a:t>Physik</a:t>
            </a:r>
            <a:r>
              <a:rPr lang="en-US" sz="1100" dirty="0">
                <a:solidFill>
                  <a:srgbClr val="0B05FF"/>
                </a:solidFill>
              </a:rPr>
              <a:t> 21, S. 102-219, </a:t>
            </a:r>
            <a:r>
              <a:rPr lang="en-US" sz="1100" b="1" dirty="0">
                <a:solidFill>
                  <a:srgbClr val="FF0000"/>
                </a:solidFill>
              </a:rPr>
              <a:t>1876</a:t>
            </a:r>
            <a:r>
              <a:rPr lang="en-US" sz="1100" dirty="0">
                <a:solidFill>
                  <a:srgbClr val="0B05FF"/>
                </a:solidFill>
              </a:rPr>
              <a:t/>
            </a:r>
            <a:br>
              <a:rPr lang="en-US" sz="1100" dirty="0">
                <a:solidFill>
                  <a:srgbClr val="0B05FF"/>
                </a:solidFill>
              </a:rPr>
            </a:br>
            <a:r>
              <a:rPr lang="en-US" sz="1100" dirty="0">
                <a:solidFill>
                  <a:srgbClr val="0B05FF"/>
                </a:solidFill>
              </a:rPr>
              <a:t>Karl Pearson: On the Criterion that a Given System of Deviations from the Probable </a:t>
            </a:r>
            <a:br>
              <a:rPr lang="en-US" sz="1100" dirty="0">
                <a:solidFill>
                  <a:srgbClr val="0B05FF"/>
                </a:solidFill>
              </a:rPr>
            </a:br>
            <a:r>
              <a:rPr lang="en-US" sz="1100" dirty="0">
                <a:solidFill>
                  <a:srgbClr val="0B05FF"/>
                </a:solidFill>
              </a:rPr>
              <a:t>in the Case of a Correlated System of Variables is such that it Can Reasonably Be </a:t>
            </a:r>
            <a:br>
              <a:rPr lang="en-US" sz="1100" dirty="0">
                <a:solidFill>
                  <a:srgbClr val="0B05FF"/>
                </a:solidFill>
              </a:rPr>
            </a:br>
            <a:r>
              <a:rPr lang="en-US" sz="1100" dirty="0">
                <a:solidFill>
                  <a:srgbClr val="0B05FF"/>
                </a:solidFill>
              </a:rPr>
              <a:t>Supposed to have Arisen from Random Sampling. </a:t>
            </a:r>
            <a:br>
              <a:rPr lang="en-US" sz="1100" dirty="0">
                <a:solidFill>
                  <a:srgbClr val="0B05FF"/>
                </a:solidFill>
              </a:rPr>
            </a:br>
            <a:r>
              <a:rPr lang="en-US" sz="1100" dirty="0">
                <a:solidFill>
                  <a:srgbClr val="0B05FF"/>
                </a:solidFill>
              </a:rPr>
              <a:t>In: Philosophical Magazine 5, Band 50, S. 157-175 , 1900 </a:t>
            </a:r>
            <a:br>
              <a:rPr lang="en-US" sz="1100" dirty="0">
                <a:solidFill>
                  <a:srgbClr val="0B05FF"/>
                </a:solidFill>
              </a:rPr>
            </a:br>
            <a:r>
              <a:rPr lang="en-US" sz="1100" dirty="0" err="1">
                <a:solidFill>
                  <a:srgbClr val="0B05FF"/>
                </a:solidFill>
              </a:rPr>
              <a:t>Zitiert</a:t>
            </a:r>
            <a:r>
              <a:rPr lang="en-US" sz="1100" dirty="0">
                <a:solidFill>
                  <a:srgbClr val="0B05FF"/>
                </a:solidFill>
              </a:rPr>
              <a:t> </a:t>
            </a:r>
            <a:r>
              <a:rPr lang="en-US" sz="1100" dirty="0" err="1">
                <a:solidFill>
                  <a:srgbClr val="0B05FF"/>
                </a:solidFill>
              </a:rPr>
              <a:t>nach</a:t>
            </a:r>
            <a:r>
              <a:rPr lang="en-US" sz="1100" dirty="0">
                <a:solidFill>
                  <a:srgbClr val="0B05FF"/>
                </a:solidFill>
              </a:rPr>
              <a:t> L. </a:t>
            </a:r>
            <a:r>
              <a:rPr lang="en-US" sz="1100" dirty="0" err="1">
                <a:solidFill>
                  <a:srgbClr val="0B05FF"/>
                </a:solidFill>
              </a:rPr>
              <a:t>Schmetterer</a:t>
            </a:r>
            <a:r>
              <a:rPr lang="en-US" sz="1100" dirty="0">
                <a:solidFill>
                  <a:srgbClr val="0B05FF"/>
                </a:solidFill>
              </a:rPr>
              <a:t>: </a:t>
            </a:r>
            <a:r>
              <a:rPr lang="en-US" sz="1100" dirty="0" err="1">
                <a:solidFill>
                  <a:srgbClr val="0B05FF"/>
                </a:solidFill>
              </a:rPr>
              <a:t>Mathematische</a:t>
            </a:r>
            <a:r>
              <a:rPr lang="en-US" sz="1100" dirty="0">
                <a:solidFill>
                  <a:srgbClr val="0B05FF"/>
                </a:solidFill>
              </a:rPr>
              <a:t> </a:t>
            </a:r>
            <a:r>
              <a:rPr lang="en-US" sz="1100" dirty="0" err="1">
                <a:solidFill>
                  <a:srgbClr val="0B05FF"/>
                </a:solidFill>
              </a:rPr>
              <a:t>Statistik</a:t>
            </a:r>
            <a:r>
              <a:rPr lang="en-US" sz="1100" dirty="0">
                <a:solidFill>
                  <a:srgbClr val="0B05FF"/>
                </a:solidFill>
              </a:rPr>
              <a:t>. Springer, Wien 1966, S. 93</a:t>
            </a:r>
          </a:p>
        </p:txBody>
      </p:sp>
    </p:spTree>
    <p:extLst>
      <p:ext uri="{BB962C8B-B14F-4D97-AF65-F5344CB8AC3E}">
        <p14:creationId xmlns:p14="http://schemas.microsoft.com/office/powerpoint/2010/main" val="65941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Zusammenfassung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68875"/>
          </a:xfrm>
        </p:spPr>
        <p:txBody>
          <a:bodyPr/>
          <a:lstStyle/>
          <a:p>
            <a:r>
              <a:rPr lang="en-US" sz="2400" dirty="0" err="1" smtClean="0"/>
              <a:t>Konzept</a:t>
            </a:r>
            <a:r>
              <a:rPr lang="en-US" sz="2400" dirty="0" smtClean="0"/>
              <a:t> der </a:t>
            </a:r>
            <a:r>
              <a:rPr lang="en-US" sz="2400" dirty="0" err="1" smtClean="0"/>
              <a:t>Stichprobe</a:t>
            </a:r>
            <a:endParaRPr lang="en-US" sz="2400" dirty="0" smtClean="0"/>
          </a:p>
          <a:p>
            <a:r>
              <a:rPr lang="en-US" sz="2400" dirty="0" smtClean="0"/>
              <a:t>Relative </a:t>
            </a:r>
            <a:r>
              <a:rPr lang="en-US" sz="2400" dirty="0" err="1" smtClean="0"/>
              <a:t>Häufigkeiten</a:t>
            </a:r>
            <a:endParaRPr lang="en-US" sz="2400" dirty="0" smtClean="0"/>
          </a:p>
          <a:p>
            <a:r>
              <a:rPr lang="en-US" sz="2400" dirty="0" err="1" smtClean="0"/>
              <a:t>Verteilungen</a:t>
            </a:r>
            <a:endParaRPr lang="en-US" sz="2400" dirty="0" smtClean="0"/>
          </a:p>
          <a:p>
            <a:r>
              <a:rPr lang="en-US" sz="2400" dirty="0" err="1" smtClean="0"/>
              <a:t>Beschreibungsmaße</a:t>
            </a:r>
            <a:endParaRPr lang="en-US" sz="2400" dirty="0" smtClean="0"/>
          </a:p>
          <a:p>
            <a:pPr lvl="1"/>
            <a:r>
              <a:rPr lang="en-US" sz="2000" dirty="0" err="1" smtClean="0"/>
              <a:t>Mittelwert</a:t>
            </a:r>
            <a:r>
              <a:rPr lang="en-US" sz="2000" dirty="0" smtClean="0"/>
              <a:t>, </a:t>
            </a:r>
            <a:r>
              <a:rPr lang="en-US" sz="2000" dirty="0" err="1" smtClean="0"/>
              <a:t>Varianz</a:t>
            </a:r>
            <a:r>
              <a:rPr lang="en-US" sz="2000" dirty="0" smtClean="0"/>
              <a:t> (</a:t>
            </a:r>
            <a:r>
              <a:rPr lang="en-US" sz="2000" dirty="0" err="1" smtClean="0"/>
              <a:t>Streuung</a:t>
            </a:r>
            <a:r>
              <a:rPr lang="en-US" sz="2000" dirty="0" smtClean="0"/>
              <a:t>), </a:t>
            </a:r>
            <a:r>
              <a:rPr lang="mr-IN" sz="2000" dirty="0" smtClean="0"/>
              <a:t>…</a:t>
            </a:r>
            <a:endParaRPr lang="en-US" sz="2000" dirty="0" smtClean="0"/>
          </a:p>
          <a:p>
            <a:r>
              <a:rPr lang="en-US" sz="2400" dirty="0" err="1" smtClean="0"/>
              <a:t>Wahrscheinlichkeiten</a:t>
            </a:r>
            <a:endParaRPr lang="en-US" sz="2400" dirty="0" smtClean="0"/>
          </a:p>
          <a:p>
            <a:r>
              <a:rPr lang="en-US" sz="2400" dirty="0" err="1" smtClean="0"/>
              <a:t>Hypothesentest</a:t>
            </a:r>
            <a:r>
              <a:rPr lang="en-US" sz="2400" dirty="0" smtClean="0"/>
              <a:t>, </a:t>
            </a:r>
            <a:r>
              <a:rPr lang="en-US" sz="2400" dirty="0" err="1" smtClean="0"/>
              <a:t>Signifikanzniveau</a:t>
            </a:r>
            <a:endParaRPr lang="en-US" sz="2400" dirty="0" smtClean="0"/>
          </a:p>
          <a:p>
            <a:r>
              <a:rPr lang="en-US" sz="2400" dirty="0" err="1"/>
              <a:t>Zufallsvariable</a:t>
            </a:r>
            <a:r>
              <a:rPr lang="en-US" sz="2400" dirty="0"/>
              <a:t>, </a:t>
            </a:r>
          </a:p>
          <a:p>
            <a:r>
              <a:rPr lang="en-US" sz="2400" dirty="0" err="1"/>
              <a:t>Normalverteilung</a:t>
            </a:r>
            <a:r>
              <a:rPr lang="en-US" sz="2400" dirty="0"/>
              <a:t>, </a:t>
            </a:r>
            <a:r>
              <a:rPr lang="en-US" sz="2400" dirty="0" err="1" smtClean="0"/>
              <a:t>Standardnormalverteilung</a:t>
            </a:r>
            <a:endParaRPr lang="en-US" sz="2400" dirty="0" smtClean="0"/>
          </a:p>
          <a:p>
            <a:r>
              <a:rPr lang="en-US" sz="2400" dirty="0" err="1" smtClean="0"/>
              <a:t>Standardfehler</a:t>
            </a:r>
            <a:endParaRPr lang="en-US" sz="2400" dirty="0" smtClean="0"/>
          </a:p>
          <a:p>
            <a:r>
              <a:rPr lang="en-US" sz="2400" dirty="0" err="1" smtClean="0"/>
              <a:t>Konfidenzintervall</a:t>
            </a:r>
            <a:r>
              <a:rPr lang="en-US" sz="2400" dirty="0" smtClean="0"/>
              <a:t>, </a:t>
            </a:r>
            <a:r>
              <a:rPr lang="en-US" sz="2400" dirty="0" err="1" smtClean="0"/>
              <a:t>Stichprobenumfang</a:t>
            </a:r>
            <a:endParaRPr lang="en-US" sz="2400" dirty="0" smtClean="0"/>
          </a:p>
          <a:p>
            <a:r>
              <a:rPr lang="en-US" sz="2400" smtClean="0"/>
              <a:t>Erwartungstreue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89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2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576064"/>
          </a:xfrm>
        </p:spPr>
        <p:txBody>
          <a:bodyPr/>
          <a:lstStyle/>
          <a:p>
            <a:r>
              <a:rPr lang="de-DE" sz="3600"/>
              <a:t>Ablauf systematischer Untersuchungen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0" y="6381328"/>
            <a:ext cx="9144000" cy="2880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ildschirmfoto 2015-02-21 um 15.06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6"/>
            <a:ext cx="9001000" cy="546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3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5023</TotalTime>
  <Words>2873</Words>
  <Application>Microsoft Macintosh PowerPoint</Application>
  <PresentationFormat>On-screen Show (4:3)</PresentationFormat>
  <Paragraphs>883</Paragraphs>
  <Slides>89</Slides>
  <Notes>12</Notes>
  <HiddenSlides>5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101" baseType="lpstr">
      <vt:lpstr>Calibri</vt:lpstr>
      <vt:lpstr>Chalkduster</vt:lpstr>
      <vt:lpstr>ＭＳ Ｐゴシック</vt:lpstr>
      <vt:lpstr>MS Reference Sans Serif</vt:lpstr>
      <vt:lpstr>Myriad Pro</vt:lpstr>
      <vt:lpstr>Symbol</vt:lpstr>
      <vt:lpstr>Times</vt:lpstr>
      <vt:lpstr>Times New Roman</vt:lpstr>
      <vt:lpstr>Wingdings</vt:lpstr>
      <vt:lpstr>Arial</vt:lpstr>
      <vt:lpstr>7_Standarddesign</vt:lpstr>
      <vt:lpstr>Formel</vt:lpstr>
      <vt:lpstr>Einführung in Web- und Data-Science</vt:lpstr>
      <vt:lpstr>Warenkorbanalyse: Kombinatorische Explosion</vt:lpstr>
      <vt:lpstr>Welche Probleme können vereinfacht werden?</vt:lpstr>
      <vt:lpstr>Betrachtung einer Teilmenge der Daten</vt:lpstr>
      <vt:lpstr>Betrachtung einer Teilmenge der Daten</vt:lpstr>
      <vt:lpstr>Begriff der statistischen Variable</vt:lpstr>
      <vt:lpstr>Statistik</vt:lpstr>
      <vt:lpstr>"Repräsentativ"</vt:lpstr>
      <vt:lpstr>Ablauf systematischer Untersuchungen</vt:lpstr>
      <vt:lpstr>PowerPoint Presentation</vt:lpstr>
      <vt:lpstr>Erhebung von Stichproben</vt:lpstr>
      <vt:lpstr>Merkmale / Variablen</vt:lpstr>
      <vt:lpstr>Systematischer Fehler/Trend (Bias)</vt:lpstr>
      <vt:lpstr>Lagemaße - Mittelwerte</vt:lpstr>
      <vt:lpstr>Visualisierung</vt:lpstr>
      <vt:lpstr>Weitere Lagemaße</vt:lpstr>
      <vt:lpstr>Anwendungen</vt:lpstr>
      <vt:lpstr>Datentypen</vt:lpstr>
      <vt:lpstr>Metrische Variablen</vt:lpstr>
      <vt:lpstr>Kategoriale Variablen</vt:lpstr>
      <vt:lpstr>Streuungsmaße</vt:lpstr>
      <vt:lpstr>Darstellung von Dateneigenschaften</vt:lpstr>
      <vt:lpstr>Darstellung von Daten</vt:lpstr>
      <vt:lpstr>Relative Häufigkeiten</vt:lpstr>
      <vt:lpstr>Verteilungen</vt:lpstr>
      <vt:lpstr>Binomialverteilung</vt:lpstr>
      <vt:lpstr>Aufgabe</vt:lpstr>
      <vt:lpstr>Binomialverteilung</vt:lpstr>
      <vt:lpstr>Normalverteilung</vt:lpstr>
      <vt:lpstr>Verteilung für relative Häufigkeit von Wert(x) ≤ 𝛳</vt:lpstr>
      <vt:lpstr>Von relativen Häufigkeiten zu Wahrscheinlichkeiten</vt:lpstr>
      <vt:lpstr>Wahrscheinlichkeits- vs. Dichtefunktion</vt:lpstr>
      <vt:lpstr>Hypothesentest</vt:lpstr>
      <vt:lpstr>Experiment unter Normalverteilungsannahme</vt:lpstr>
      <vt:lpstr>Ablehnungsbereich</vt:lpstr>
      <vt:lpstr>Auswertung des Experiments: Fehleranalyse</vt:lpstr>
      <vt:lpstr>Weitere Fragestellung</vt:lpstr>
      <vt:lpstr>Ablehnungsbereichs rechts</vt:lpstr>
      <vt:lpstr>Ablehnungsbereichs links</vt:lpstr>
      <vt:lpstr>Ablehnungsbereichs beidseitig</vt:lpstr>
      <vt:lpstr>Typ-1- und Typ-2-Fehler</vt:lpstr>
      <vt:lpstr>PowerPoint Presentation</vt:lpstr>
      <vt:lpstr>Zusammenfassung: Hypothesentest</vt:lpstr>
      <vt:lpstr>Schätzung von Parametern</vt:lpstr>
      <vt:lpstr>Experimente, Zufallsvariablen, Verteilungen</vt:lpstr>
      <vt:lpstr>Erwartungen formal</vt:lpstr>
      <vt:lpstr>Varianz formal</vt:lpstr>
      <vt:lpstr>Interpretation eines Messwertes</vt:lpstr>
      <vt:lpstr>z-Standardisierung</vt:lpstr>
      <vt:lpstr>z-Standardisierung</vt:lpstr>
      <vt:lpstr>z-Standardisierung</vt:lpstr>
      <vt:lpstr>z-Standardisierung</vt:lpstr>
      <vt:lpstr>z-Standardisierung</vt:lpstr>
      <vt:lpstr>Prozentränge</vt:lpstr>
      <vt:lpstr>Aufgabe: IQ-Wert-Analyse</vt:lpstr>
      <vt:lpstr>Prozentränge</vt:lpstr>
      <vt:lpstr>Wahrscheinlichkeiten</vt:lpstr>
      <vt:lpstr>Wahrscheinlichkeiten</vt:lpstr>
      <vt:lpstr>Stichprobenkennwerteverteilungen</vt:lpstr>
      <vt:lpstr>Stichprobenkennwerteverteilungen</vt:lpstr>
      <vt:lpstr>Standardfehler</vt:lpstr>
      <vt:lpstr>Standardfehler</vt:lpstr>
      <vt:lpstr>Konfidenzintervalle</vt:lpstr>
      <vt:lpstr>Konfidenzintervalle</vt:lpstr>
      <vt:lpstr>Standardfehler für weitere Kennwerte</vt:lpstr>
      <vt:lpstr>Standardfehler der relativen Häufigkeit</vt:lpstr>
      <vt:lpstr>Standardfehler des Medians</vt:lpstr>
      <vt:lpstr>Standardfehler der Standardabweichung</vt:lpstr>
      <vt:lpstr>Konfidenzintervall</vt:lpstr>
      <vt:lpstr>Konfidenzintervall für den Erwartungswert einer normalverteilten GG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Schätzung der Varianz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Begriff der Erwartungstreue</vt:lpstr>
      <vt:lpstr>Korrigierte Stichprobenvarianz</vt:lpstr>
      <vt:lpstr>PowerPoint Presentation</vt:lpstr>
      <vt:lpstr>PowerPoint Presentation</vt:lpstr>
      <vt:lpstr>PowerPoint Presentation</vt:lpstr>
      <vt:lpstr>PowerPoint Presentation</vt:lpstr>
      <vt:lpstr>Verteilungsannahmen gerechtfertigt?</vt:lpstr>
      <vt:lpstr>Zusammenfassung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1444</cp:revision>
  <dcterms:created xsi:type="dcterms:W3CDTF">2010-04-27T12:26:40Z</dcterms:created>
  <dcterms:modified xsi:type="dcterms:W3CDTF">2016-12-07T06:46:29Z</dcterms:modified>
</cp:coreProperties>
</file>