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6"/>
  </p:notesMasterIdLst>
  <p:handoutMasterIdLst>
    <p:handoutMasterId r:id="rId87"/>
  </p:handoutMasterIdLst>
  <p:sldIdLst>
    <p:sldId id="418" r:id="rId2"/>
    <p:sldId id="274" r:id="rId3"/>
    <p:sldId id="290" r:id="rId4"/>
    <p:sldId id="289" r:id="rId5"/>
    <p:sldId id="291" r:id="rId6"/>
    <p:sldId id="293" r:id="rId7"/>
    <p:sldId id="292" r:id="rId8"/>
    <p:sldId id="42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28" r:id="rId19"/>
    <p:sldId id="329" r:id="rId20"/>
    <p:sldId id="429" r:id="rId21"/>
    <p:sldId id="430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338" r:id="rId31"/>
    <p:sldId id="431" r:id="rId32"/>
    <p:sldId id="432" r:id="rId33"/>
    <p:sldId id="433" r:id="rId34"/>
    <p:sldId id="434" r:id="rId35"/>
    <p:sldId id="339" r:id="rId36"/>
    <p:sldId id="340" r:id="rId37"/>
    <p:sldId id="344" r:id="rId38"/>
    <p:sldId id="345" r:id="rId39"/>
    <p:sldId id="346" r:id="rId40"/>
    <p:sldId id="348" r:id="rId41"/>
    <p:sldId id="349" r:id="rId42"/>
    <p:sldId id="350" r:id="rId43"/>
    <p:sldId id="351" r:id="rId44"/>
    <p:sldId id="443" r:id="rId45"/>
    <p:sldId id="444" r:id="rId46"/>
    <p:sldId id="353" r:id="rId47"/>
    <p:sldId id="445" r:id="rId48"/>
    <p:sldId id="446" r:id="rId49"/>
    <p:sldId id="356" r:id="rId50"/>
    <p:sldId id="447" r:id="rId51"/>
    <p:sldId id="357" r:id="rId52"/>
    <p:sldId id="411" r:id="rId53"/>
    <p:sldId id="410" r:id="rId54"/>
    <p:sldId id="412" r:id="rId55"/>
    <p:sldId id="449" r:id="rId56"/>
    <p:sldId id="408" r:id="rId57"/>
    <p:sldId id="450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451" r:id="rId68"/>
    <p:sldId id="452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403" r:id="rId81"/>
    <p:sldId id="404" r:id="rId82"/>
    <p:sldId id="405" r:id="rId83"/>
    <p:sldId id="406" r:id="rId84"/>
    <p:sldId id="407" r:id="rId8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F3CDE6"/>
    <a:srgbClr val="DAFFB5"/>
    <a:srgbClr val="E5405D"/>
    <a:srgbClr val="D9D9D9"/>
    <a:srgbClr val="0B0FFF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/>
    <p:restoredTop sz="94509"/>
  </p:normalViewPr>
  <p:slideViewPr>
    <p:cSldViewPr>
      <p:cViewPr varScale="1">
        <p:scale>
          <a:sx n="169" d="100"/>
          <a:sy n="169" d="100"/>
        </p:scale>
        <p:origin x="4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35.xml"/><Relationship Id="rId12" Type="http://schemas.openxmlformats.org/officeDocument/2006/relationships/slide" Target="slides/slide36.xml"/><Relationship Id="rId13" Type="http://schemas.openxmlformats.org/officeDocument/2006/relationships/slide" Target="slides/slide38.xml"/><Relationship Id="rId14" Type="http://schemas.openxmlformats.org/officeDocument/2006/relationships/slide" Target="slides/slide39.xml"/><Relationship Id="rId15" Type="http://schemas.openxmlformats.org/officeDocument/2006/relationships/slide" Target="slides/slide40.xml"/><Relationship Id="rId16" Type="http://schemas.openxmlformats.org/officeDocument/2006/relationships/slide" Target="slides/slide41.xml"/><Relationship Id="rId17" Type="http://schemas.openxmlformats.org/officeDocument/2006/relationships/slide" Target="slides/slide42.xml"/><Relationship Id="rId18" Type="http://schemas.openxmlformats.org/officeDocument/2006/relationships/slide" Target="slides/slide43.xml"/><Relationship Id="rId19" Type="http://schemas.openxmlformats.org/officeDocument/2006/relationships/slide" Target="slides/slide44.xml"/><Relationship Id="rId1" Type="http://schemas.openxmlformats.org/officeDocument/2006/relationships/slide" Target="slides/slide14.xml"/><Relationship Id="rId2" Type="http://schemas.openxmlformats.org/officeDocument/2006/relationships/slide" Target="slides/slide17.xml"/><Relationship Id="rId3" Type="http://schemas.openxmlformats.org/officeDocument/2006/relationships/slide" Target="slides/slide20.xml"/><Relationship Id="rId4" Type="http://schemas.openxmlformats.org/officeDocument/2006/relationships/slide" Target="slides/slide21.xml"/><Relationship Id="rId5" Type="http://schemas.openxmlformats.org/officeDocument/2006/relationships/slide" Target="slides/slide29.xml"/><Relationship Id="rId6" Type="http://schemas.openxmlformats.org/officeDocument/2006/relationships/slide" Target="slides/slide30.xml"/><Relationship Id="rId7" Type="http://schemas.openxmlformats.org/officeDocument/2006/relationships/slide" Target="slides/slide31.xml"/><Relationship Id="rId8" Type="http://schemas.openxmlformats.org/officeDocument/2006/relationships/slide" Target="slides/slide32.xml"/><Relationship Id="rId9" Type="http://schemas.openxmlformats.org/officeDocument/2006/relationships/slide" Target="slides/slide33.xml"/><Relationship Id="rId10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9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12.12.16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12.12.16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6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40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42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43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44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8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46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49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51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52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52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53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53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54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55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55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70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Rank, suit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58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59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60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61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62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63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64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65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66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67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68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69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70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71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72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73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74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76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77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78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79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80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81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82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83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84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</a:t>
            </a:r>
            <a:r>
              <a:rPr lang="en-US" baseline="0" dirty="0" smtClean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p=1 == n-fold</a:t>
            </a:r>
            <a:r>
              <a:rPr lang="en-US" baseline="0" dirty="0" smtClean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95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6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4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n equally probable possible messages, then the probability p of each is 1/n</a:t>
            </a:r>
          </a:p>
          <a:p>
            <a:r>
              <a:rPr lang="en-US" sz="2000" dirty="0">
                <a:ea typeface="ＭＳ Ｐゴシック" charset="0"/>
              </a:rPr>
              <a:t>Information conveyed by a message is log(n</a:t>
            </a:r>
            <a:r>
              <a:rPr lang="en-US" sz="2000" dirty="0" smtClean="0"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dirty="0" smtClean="0">
                <a:ea typeface="ＭＳ Ｐゴシック" charset="0"/>
              </a:rPr>
              <a:t>-</a:t>
            </a:r>
            <a:r>
              <a:rPr lang="en-US" sz="2000" dirty="0">
                <a:ea typeface="ＭＳ Ｐゴシック" charset="0"/>
              </a:rPr>
              <a:t>log(p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000" dirty="0">
              <a:ea typeface="ＭＳ Ｐゴシック" charset="0"/>
            </a:endParaRP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16 messages, then log(16) = 4 and we need 4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P = (p1, p2, ..,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       = - </a:t>
            </a:r>
            <a:r>
              <a:rPr lang="en-US" sz="2000" dirty="0"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ea typeface="ＭＳ Ｐゴシック" charset="0"/>
              </a:rPr>
              <a:t>pi*log(pi)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 smtClean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I(P) = -(p1*log(p1) + p2*log(p2) + .. + 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*log(</a:t>
            </a:r>
            <a:r>
              <a:rPr lang="en-US" sz="2000" dirty="0" err="1">
                <a:ea typeface="ＭＳ Ｐゴシック" charset="0"/>
              </a:rPr>
              <a:t>pn</a:t>
            </a:r>
            <a:r>
              <a:rPr lang="en-US" sz="2000" dirty="0"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P is (0.5, 0.5) then I(P) is 1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(0.67, 0.33) then I(P) is 0.92, </a:t>
            </a:r>
          </a:p>
          <a:p>
            <a:pPr lvl="1"/>
            <a:r>
              <a:rPr lang="en-US" sz="2000" dirty="0">
                <a:ea typeface="ＭＳ Ｐゴシック" charset="0"/>
              </a:rPr>
              <a:t>if P is (1, 0) or (0,1) then I(P) is 0.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information.</a:t>
            </a:r>
          </a:p>
          <a:p>
            <a:r>
              <a:rPr lang="en-US" sz="2000" dirty="0">
                <a:ea typeface="ＭＳ Ｐゴシック" charset="0"/>
              </a:rPr>
              <a:t>The entropy is the average number of bits/message needed to represent a stream of messages.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12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1277"/>
              </p:ext>
            </p:extLst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/>
                <a:gridCol w="2335212"/>
                <a:gridCol w="1803400"/>
                <a:gridCol w="1341438"/>
                <a:gridCol w="1131887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</a:t>
            </a:r>
            <a:r>
              <a:rPr lang="en-US" altLang="zh-TW" dirty="0" smtClean="0">
                <a:ea typeface="ＭＳ Ｐゴシック" charset="0"/>
                <a:cs typeface="新細明體" charset="0"/>
              </a:rPr>
              <a:t>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“Overcast”:</a:t>
            </a:r>
          </a:p>
          <a:p>
            <a:pPr marL="0" indent="0">
              <a:buNone/>
            </a:pPr>
            <a:endParaRPr lang="en-US" altLang="zh-TW" dirty="0" smtClean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 smtClean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05440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3712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55877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721063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3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39860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4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04927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9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67240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0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62610"/>
              </p:ext>
            </p:extLst>
          </p:nvPr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46566"/>
              </p:ext>
            </p:extLst>
          </p:nvPr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8178"/>
              </p:ext>
            </p:extLst>
          </p:nvPr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94694"/>
              </p:ext>
            </p:extLst>
          </p:nvPr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54202"/>
              </p:ext>
            </p:extLst>
          </p:nvPr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7718"/>
              </p:ext>
            </p:extLst>
          </p:nvPr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31552"/>
              </p:ext>
            </p:extLst>
          </p:nvPr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6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67358"/>
              </p:ext>
            </p:extLst>
          </p:nvPr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7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19713"/>
              </p:ext>
            </p:extLst>
          </p:nvPr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8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≥ 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462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Chapter 18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</a:t>
            </a:r>
            <a:r>
              <a:rPr lang="en-US" sz="1400" smtClean="0">
                <a:latin typeface="+mn-lt"/>
              </a:rPr>
              <a:t>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r>
              <a:rPr lang="en-US" sz="1400" smtClean="0">
                <a:latin typeface="+mn-lt"/>
              </a:rPr>
              <a:t/>
            </a:r>
            <a:br>
              <a:rPr lang="en-US" sz="1400" smtClean="0">
                <a:latin typeface="+mn-lt"/>
              </a:rPr>
            </a:br>
            <a:r>
              <a:rPr lang="de-DE" sz="1400" dirty="0" smtClean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extLst/>
          </p:nvPr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 smtClean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 smtClean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 smtClean="0">
                <a:ea typeface="ＭＳ Ｐゴシック" charset="0"/>
              </a:rPr>
              <a:t>’</a:t>
            </a:r>
            <a:r>
              <a:rPr lang="en-US" altLang="ja-JP" sz="2200" kern="0" dirty="0" smtClean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 smtClean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 smtClean="0">
                <a:ea typeface="ＭＳ Ｐゴシック" charset="0"/>
              </a:rPr>
              <a:t>	</a:t>
            </a:r>
            <a:r>
              <a:rPr lang="en-US" sz="2000" kern="0" dirty="0" smtClean="0">
                <a:ea typeface="ＭＳ Ｐゴシック" charset="0"/>
              </a:rPr>
              <a:t>(</a:t>
            </a:r>
            <a:r>
              <a:rPr lang="en-US" sz="2000" i="1" kern="0" dirty="0" smtClean="0">
                <a:ea typeface="ＭＳ Ｐゴシック" charset="0"/>
              </a:rPr>
              <a:t>Assumes nominal attributes</a:t>
            </a:r>
            <a:r>
              <a:rPr lang="en-US" sz="2000" kern="0" dirty="0" smtClean="0">
                <a:ea typeface="ＭＳ Ｐゴシック" charset="0"/>
              </a:rPr>
              <a:t>)</a:t>
            </a:r>
            <a:endParaRPr lang="en-US" sz="200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Weather Attributes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>
            <p:extLst/>
          </p:nvPr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/>
                <a:gridCol w="1722437"/>
                <a:gridCol w="774700"/>
                <a:gridCol w="774700"/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>
            <p:extLst/>
          </p:nvPr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/>
                <a:gridCol w="822325"/>
                <a:gridCol w="989013"/>
                <a:gridCol w="739775"/>
                <a:gridCol w="576262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/>
              <a:t>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2726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28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7780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2115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en-US" dirty="0" smtClean="0"/>
              <a:t>cross-validation: k random partitions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62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en-US" dirty="0" smtClean="0"/>
              <a:t>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Leave-p-out: all possible combinations of p instances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254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 smtClean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 smtClean="0">
                <a:ea typeface="ＭＳ Ｐゴシック" charset="0"/>
              </a:rPr>
              <a:t>s </a:t>
            </a:r>
            <a:r>
              <a:rPr lang="en-US" altLang="ja-JP" dirty="0">
                <a:ea typeface="ＭＳ Ｐゴシック" charset="0"/>
              </a:rPr>
              <a:t>simple rules performed not much worse than much more complex </a:t>
            </a:r>
            <a:r>
              <a:rPr lang="en-US" altLang="ja-JP" dirty="0" smtClean="0">
                <a:ea typeface="ＭＳ Ｐゴシック" charset="0"/>
              </a:rPr>
              <a:t>classifiers</a:t>
            </a:r>
            <a:endParaRPr lang="en-US" altLang="ja-JP" dirty="0">
              <a:ea typeface="ＭＳ Ｐゴシック" charset="0"/>
            </a:endParaRP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 smtClean="0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, Very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Simple Classification Rules Perform Well on Most Commonly Used 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Datasets, Journal 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</a:t>
            </a:r>
            <a:r>
              <a:rPr lang="en-US" sz="1100" dirty="0" smtClean="0">
                <a:solidFill>
                  <a:srgbClr val="0000FF"/>
                </a:solidFill>
                <a:latin typeface="+mn-lt"/>
              </a:rPr>
              <a:t>90, </a:t>
            </a:r>
            <a:r>
              <a:rPr lang="en-US" sz="1100" b="1" dirty="0" smtClean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1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90904"/>
              </p:ext>
            </p:extLst>
          </p:nvPr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/>
                <a:gridCol w="921102"/>
                <a:gridCol w="720080"/>
                <a:gridCol w="584663"/>
                <a:gridCol w="567465"/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727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n-lt"/>
                <a:ea typeface="ＭＳ Ｐゴシック" charset="0"/>
                <a:cs typeface="ＭＳ Ｐゴシック" charset="0"/>
              </a:rPr>
              <a:t>From ID3 to C4.5: </a:t>
            </a: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 smtClean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 smtClean="0">
                <a:ea typeface="ＭＳ Ｐゴシック" charset="0"/>
              </a:rPr>
              <a:t>CHAID (</a:t>
            </a:r>
            <a:r>
              <a:rPr lang="en-US" sz="1600" dirty="0" err="1"/>
              <a:t>CHi</a:t>
            </a:r>
            <a:r>
              <a:rPr lang="en-US" sz="1600" dirty="0"/>
              <a:t>-squared Automatic Interaction </a:t>
            </a:r>
            <a:r>
              <a:rPr lang="en-US" sz="1600" dirty="0" smtClean="0"/>
              <a:t>Detector</a:t>
            </a:r>
            <a:r>
              <a:rPr lang="en-US" sz="2400" dirty="0" smtClean="0">
                <a:ea typeface="ＭＳ Ｐゴシック" charset="0"/>
              </a:rPr>
              <a:t>) </a:t>
            </a:r>
            <a:r>
              <a:rPr lang="en-US" sz="2400" dirty="0">
                <a:ea typeface="ＭＳ Ｐゴシック" charset="0"/>
              </a:rPr>
              <a:t>– </a:t>
            </a:r>
            <a:r>
              <a:rPr lang="en-US" sz="2400" dirty="0" smtClean="0">
                <a:ea typeface="ＭＳ Ｐゴシック" charset="0"/>
              </a:rPr>
              <a:t>1960s</a:t>
            </a:r>
          </a:p>
          <a:p>
            <a:pPr>
              <a:tabLst>
                <a:tab pos="7234238" algn="r"/>
              </a:tabLst>
            </a:pPr>
            <a:r>
              <a:rPr lang="en-US" sz="2400" dirty="0" smtClean="0"/>
              <a:t>CART (Classification </a:t>
            </a:r>
            <a:r>
              <a:rPr lang="en-US" sz="2400" dirty="0"/>
              <a:t>And Regression </a:t>
            </a:r>
            <a:r>
              <a:rPr lang="en-US" sz="2400" dirty="0" smtClean="0"/>
              <a:t>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 smtClean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ermit </a:t>
            </a:r>
            <a:r>
              <a:rPr lang="en-US" sz="2000" dirty="0">
                <a:ea typeface="ＭＳ Ｐゴシック" charset="0"/>
              </a:rPr>
              <a:t>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</a:t>
            </a:r>
            <a:r>
              <a:rPr lang="en-US" sz="2000" dirty="0" smtClean="0">
                <a:ea typeface="ＭＳ Ｐゴシック" charset="0"/>
              </a:rPr>
              <a:t>eal with </a:t>
            </a:r>
            <a:r>
              <a:rPr lang="en-US" sz="2000" dirty="0">
                <a:ea typeface="ＭＳ Ｐゴシック" charset="0"/>
              </a:rPr>
              <a:t>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</a:t>
            </a:r>
            <a:r>
              <a:rPr lang="en-US" sz="2000" dirty="0" smtClean="0">
                <a:ea typeface="ＭＳ Ｐゴシック" charset="0"/>
              </a:rPr>
              <a:t>runing </a:t>
            </a:r>
            <a:r>
              <a:rPr lang="en-US" sz="2000" dirty="0">
                <a:ea typeface="ＭＳ Ｐゴシック" charset="0"/>
              </a:rPr>
              <a:t>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and </a:t>
            </a:r>
            <a:r>
              <a:rPr lang="en-US" sz="2400" dirty="0">
                <a:ea typeface="ＭＳ Ｐゴシック" charset="0"/>
              </a:rPr>
              <a:t>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umeric (Metric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Attributes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</a:t>
            </a:r>
            <a:r>
              <a:rPr lang="en-US" dirty="0" smtClean="0">
                <a:ea typeface="ＭＳ Ｐゴシック" charset="0"/>
              </a:rPr>
              <a:t>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 smtClean="0">
                <a:ea typeface="ＭＳ Ｐゴシック" charset="0"/>
              </a:rPr>
              <a:t>s </a:t>
            </a:r>
            <a:r>
              <a:rPr lang="en-US" altLang="ja-JP" dirty="0">
                <a:ea typeface="ＭＳ Ｐゴシック" charset="0"/>
              </a:rPr>
              <a:t>range into </a:t>
            </a:r>
            <a:r>
              <a:rPr lang="en-US" altLang="ja-JP" dirty="0" smtClean="0">
                <a:ea typeface="ＭＳ Ｐゴシック" charset="0"/>
              </a:rPr>
              <a:t>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</a:t>
            </a:r>
            <a:r>
              <a:rPr lang="en-US" altLang="ja-JP" dirty="0" smtClean="0">
                <a:ea typeface="ＭＳ Ｐゴシック" charset="0"/>
              </a:rPr>
              <a:t>values</a:t>
            </a:r>
          </a:p>
          <a:p>
            <a:pPr marL="855663" lvl="1" indent="-457200"/>
            <a:r>
              <a:rPr lang="en-US" dirty="0" smtClean="0">
                <a:ea typeface="ＭＳ Ｐゴシック" charset="0"/>
              </a:rPr>
              <a:t>Place </a:t>
            </a:r>
            <a:r>
              <a:rPr lang="en-US" dirty="0">
                <a:ea typeface="ＭＳ Ｐゴシック" charset="0"/>
              </a:rPr>
              <a:t>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This </a:t>
            </a:r>
            <a:r>
              <a:rPr lang="en-US" dirty="0">
                <a:ea typeface="ＭＳ Ｐゴシック" charset="0"/>
              </a:rPr>
              <a:t>minimizes the total </a:t>
            </a:r>
            <a:r>
              <a:rPr lang="en-US" dirty="0" smtClean="0">
                <a:ea typeface="ＭＳ Ｐゴシック" charset="0"/>
              </a:rPr>
              <a:t>error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17815"/>
              </p:ext>
            </p:extLst>
          </p:nvPr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| Yes Yes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12507"/>
              </p:ext>
            </p:extLst>
          </p:nvPr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/>
                <a:gridCol w="1280675"/>
                <a:gridCol w="1278987"/>
                <a:gridCol w="1280674"/>
                <a:gridCol w="1278987"/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Overfitting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 smtClean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Final </a:t>
            </a:r>
            <a:r>
              <a:rPr lang="en-US" dirty="0">
                <a:ea typeface="ＭＳ Ｐゴシック" charset="0"/>
              </a:rPr>
              <a:t>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>
            <p:extLst/>
          </p:nvPr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| Yes Yes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26987"/>
              </p:ext>
            </p:extLst>
          </p:nvPr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75   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decision for </a:t>
            </a:r>
            <a:r>
              <a:rPr lang="en-US" smtClean="0"/>
              <a:t>both intervals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Overfitting Avoidance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94744"/>
              </p:ext>
            </p:extLst>
          </p:nvPr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/>
                <a:gridCol w="2405063"/>
                <a:gridCol w="846137"/>
                <a:gridCol w="1270000"/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temperature </a:t>
            </a:r>
            <a:r>
              <a:rPr lang="en-US" dirty="0"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ea typeface="ＭＳ Ｐゴシック" charset="0"/>
              </a:rPr>
              <a:t> 71.5: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temperature </a:t>
            </a:r>
            <a:r>
              <a:rPr lang="en-US" dirty="0">
                <a:ea typeface="ＭＳ Ｐゴシック" charset="0"/>
                <a:sym typeface="Symbol" charset="0"/>
              </a:rPr>
              <a:t> 71.5: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Info([4,2],[5,3])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6/14 info([4,2]) + 8/14 info([5,3])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22638"/>
              </p:ext>
            </p:extLst>
          </p:nvPr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Separate Value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</a:t>
            </a:r>
            <a:r>
              <a:rPr lang="en-US" dirty="0" smtClean="0">
                <a:solidFill>
                  <a:srgbClr val="E5405D"/>
                </a:solidFill>
                <a:ea typeface="ＭＳ Ｐゴシック" charset="0"/>
              </a:rPr>
              <a:t>When is this not </a:t>
            </a: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38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 smtClean="0">
                <a:ea typeface="ＭＳ Ｐゴシック" charset="0"/>
              </a:rPr>
              <a:t>Info </a:t>
            </a:r>
            <a:r>
              <a:rPr lang="en-US" dirty="0">
                <a:ea typeface="ＭＳ Ｐゴシック" charset="0"/>
              </a:rPr>
              <a:t>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T be the training set and X a test on an attribute with unknown values and F be the fraction of examples where the value is known.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Gain(X</a:t>
            </a:r>
            <a:r>
              <a:rPr lang="en-US" dirty="0" smtClean="0">
                <a:ea typeface="ＭＳ Ｐゴシック" charset="0"/>
              </a:rPr>
              <a:t>)	= </a:t>
            </a:r>
            <a:r>
              <a:rPr lang="en-US" dirty="0">
                <a:ea typeface="ＭＳ Ｐゴシック" charset="0"/>
              </a:rPr>
              <a:t>probability that A is known </a:t>
            </a:r>
            <a:r>
              <a:rPr lang="en-US" dirty="0"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ea typeface="ＭＳ Ｐゴシック" charset="0"/>
              </a:rPr>
              <a:t> 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(T))+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         </a:t>
            </a:r>
            <a:r>
              <a:rPr lang="en-US" dirty="0" smtClean="0">
                <a:ea typeface="ＭＳ Ｐゴシック" charset="0"/>
              </a:rPr>
              <a:t>	    probability </a:t>
            </a:r>
            <a:r>
              <a:rPr lang="en-US" dirty="0">
                <a:ea typeface="ＭＳ Ｐゴシック" charset="0"/>
              </a:rPr>
              <a:t>that A is unknown </a:t>
            </a:r>
            <a:r>
              <a:rPr lang="en-US" dirty="0"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ea typeface="ＭＳ Ｐゴシック" charset="0"/>
                <a:sym typeface="Symbol" charset="0"/>
              </a:rPr>
            </a:br>
            <a:r>
              <a:rPr lang="en-US" dirty="0">
                <a:ea typeface="ＭＳ Ｐゴシック" charset="0"/>
                <a:sym typeface="Symbol" charset="0"/>
              </a:rPr>
              <a:t>  </a:t>
            </a:r>
            <a:r>
              <a:rPr lang="en-US" dirty="0" smtClean="0">
                <a:ea typeface="ＭＳ Ｐゴシック" charset="0"/>
                <a:sym typeface="Symbol" charset="0"/>
              </a:rPr>
              <a:t>          	= </a:t>
            </a:r>
            <a:r>
              <a:rPr lang="en-US" dirty="0">
                <a:ea typeface="ＭＳ Ｐゴシック" charset="0"/>
                <a:sym typeface="Symbol" charset="0"/>
              </a:rPr>
              <a:t>F  </a:t>
            </a:r>
            <a:r>
              <a:rPr lang="en-US" dirty="0">
                <a:ea typeface="ＭＳ Ｐゴシック" charset="0"/>
              </a:rPr>
              <a:t>(info(T) – </a:t>
            </a:r>
            <a:r>
              <a:rPr lang="en-US" dirty="0" err="1">
                <a:ea typeface="ＭＳ Ｐゴシック" charset="0"/>
              </a:rPr>
              <a:t>info</a:t>
            </a:r>
            <a:r>
              <a:rPr lang="en-US" baseline="-25000" dirty="0" err="1"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(T)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</a:rPr>
              <a:t>Consider </a:t>
            </a:r>
            <a:r>
              <a:rPr lang="en-US" dirty="0">
                <a:ea typeface="ＭＳ Ｐゴシック" charset="0"/>
              </a:rPr>
              <a:t>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Decision 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</a:t>
            </a:r>
            <a:r>
              <a:rPr lang="en-US" altLang="ja-JP" dirty="0" smtClean="0">
                <a:ea typeface="ＭＳ Ｐゴシック" charset="0"/>
              </a:rPr>
              <a:t>tree: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take a fully-grown decision tree and discard unreliable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parts</a:t>
            </a:r>
          </a:p>
          <a:p>
            <a:pPr marL="933450" lvl="1" indent="-533400"/>
            <a:r>
              <a:rPr lang="en-US" dirty="0" err="1" smtClean="0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</a:t>
            </a:r>
            <a:r>
              <a:rPr lang="en-US" dirty="0" smtClean="0">
                <a:latin typeface="+mn-lt"/>
                <a:ea typeface="ＭＳ Ｐゴシック" charset="0"/>
              </a:rPr>
              <a:t>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35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4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</a:t>
            </a:r>
            <a:r>
              <a:rPr lang="en-US" dirty="0" smtClean="0">
                <a:ea typeface="ＭＳ Ｐゴシック" charset="0"/>
              </a:rPr>
              <a:t>interactions</a:t>
            </a:r>
            <a:endParaRPr lang="en-US" dirty="0">
              <a:ea typeface="ＭＳ Ｐゴシック" charset="0"/>
            </a:endParaRPr>
          </a:p>
          <a:p>
            <a:pPr marL="541338" indent="-541338">
              <a:buFont typeface="LucidaGrande" charset="0"/>
              <a:buChar char="→"/>
            </a:pPr>
            <a:r>
              <a:rPr lang="en-US" dirty="0" smtClean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Error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Prune only if it reduces the estimated error</a:t>
            </a:r>
          </a:p>
          <a:p>
            <a:r>
              <a:rPr lang="en-US" dirty="0" smtClean="0"/>
              <a:t>Error on the training data is NOT a useful estimator</a:t>
            </a:r>
          </a:p>
          <a:p>
            <a:pPr lvl="1"/>
            <a:r>
              <a:rPr lang="en-US" i="1" dirty="0" smtClean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 smtClean="0"/>
              <a:t>Use hold-out set for pruning </a:t>
            </a:r>
            <a:br>
              <a:rPr lang="en-US" dirty="0" smtClean="0"/>
            </a:br>
            <a:r>
              <a:rPr lang="en-US" dirty="0" smtClean="0"/>
              <a:t>(“reduced-error pruning”)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Expected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we prune a node, it becomes a leaf labeled C</a:t>
            </a:r>
          </a:p>
          <a:p>
            <a:r>
              <a:rPr lang="en-US" sz="2400" dirty="0" smtClean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 smtClean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 smtClean="0"/>
          </a:p>
          <a:p>
            <a:pPr marL="627063" indent="0">
              <a:buNone/>
            </a:pPr>
            <a:endParaRPr lang="en-US" sz="2800" dirty="0" smtClean="0"/>
          </a:p>
          <a:p>
            <a:pPr marL="627063" indent="0">
              <a:buNone/>
            </a:pPr>
            <a:r>
              <a:rPr lang="en-US" sz="2000" dirty="0" smtClean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 smtClean="0"/>
              <a:t>k is the number of classes</a:t>
            </a:r>
          </a:p>
          <a:p>
            <a:pPr marL="627063" indent="0">
              <a:buNone/>
            </a:pPr>
            <a:r>
              <a:rPr lang="en-US" sz="2000" dirty="0" smtClean="0"/>
              <a:t>N examples in S</a:t>
            </a:r>
          </a:p>
          <a:p>
            <a:pPr marL="627063" indent="0">
              <a:buNone/>
            </a:pPr>
            <a:r>
              <a:rPr lang="en-US" sz="2000" dirty="0" smtClean="0"/>
              <a:t>C the majority class in S</a:t>
            </a:r>
          </a:p>
          <a:p>
            <a:pPr marL="627063" indent="0">
              <a:buNone/>
            </a:pPr>
            <a:r>
              <a:rPr lang="en-US" sz="2000" dirty="0" smtClean="0"/>
              <a:t>n out of N examples in S belong to C</a:t>
            </a:r>
          </a:p>
          <a:p>
            <a:pPr marL="0" indent="0">
              <a:buNone/>
            </a:pPr>
            <a:r>
              <a:rPr lang="en-US" sz="2000" dirty="0" smtClean="0"/>
              <a:t>Laplace error estimate 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74423"/>
              </p:ext>
            </p:extLst>
          </p:nvPr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Formel" r:id="rId3" imgW="1269449" imgH="393529" progId="Equation.3">
                  <p:embed/>
                </p:oleObj>
              </mc:Choice>
              <mc:Fallback>
                <p:oleObj name="Formel" r:id="rId3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0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Backed-up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non-leaf node Node</a:t>
            </a:r>
          </a:p>
          <a:p>
            <a:r>
              <a:rPr lang="en-US" dirty="0" smtClean="0"/>
              <a:t>Let children of Node be Node</a:t>
            </a:r>
            <a:r>
              <a:rPr lang="en-US" baseline="-25000" dirty="0" smtClean="0"/>
              <a:t>1</a:t>
            </a:r>
            <a:r>
              <a:rPr lang="en-US" dirty="0" smtClean="0"/>
              <a:t>, Node</a:t>
            </a:r>
            <a:r>
              <a:rPr lang="en-US" baseline="-25000" dirty="0" smtClean="0"/>
              <a:t>2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>
                <a:ea typeface="ＭＳ Ｐゴシック" charset="0"/>
              </a:rPr>
              <a:t>Probabilities </a:t>
            </a:r>
            <a:r>
              <a:rPr lang="en-US" dirty="0">
                <a:ea typeface="ＭＳ Ｐゴシック" charset="0"/>
              </a:rPr>
              <a:t>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84925"/>
              </p:ext>
            </p:extLst>
          </p:nvPr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Formel" r:id="rId3" imgW="2921000" imgH="266700" progId="Equation.3">
                  <p:embed/>
                </p:oleObj>
              </mc:Choice>
              <mc:Fallback>
                <p:oleObj name="Formel" r:id="rId3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18903"/>
              </p:ext>
            </p:extLst>
          </p:nvPr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Formel" r:id="rId5" imgW="3327400" imgH="203200" progId="Equation.3">
                  <p:embed/>
                </p:oleObj>
              </mc:Choice>
              <mc:Fallback>
                <p:oleObj name="Formel" r:id="rId5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1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4603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</a:t>
            </a:r>
            <a:r>
              <a:rPr lang="en-US" altLang="zh-TW" dirty="0" smtClean="0">
                <a:latin typeface="+mn-lt"/>
                <a:ea typeface="ＭＳ Ｐゴシック" charset="0"/>
                <a:cs typeface="新細明體" charset="0"/>
              </a:rPr>
              <a:t>Trees</a:t>
            </a:r>
            <a:endParaRPr lang="en-US" altLang="zh-TW" dirty="0">
              <a:latin typeface="+mn-lt"/>
              <a:ea typeface="ＭＳ Ｐゴシック" charset="0"/>
              <a:cs typeface="新細明體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smtClean="0">
                <a:solidFill>
                  <a:srgbClr val="0000FF"/>
                </a:solidFill>
              </a:rPr>
              <a:t>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</a:t>
            </a:r>
            <a:r>
              <a:rPr lang="de-DE" sz="1100" dirty="0" smtClean="0">
                <a:solidFill>
                  <a:srgbClr val="0000FF"/>
                </a:solidFill>
              </a:rPr>
              <a:t>., </a:t>
            </a:r>
            <a:r>
              <a:rPr lang="de-DE" sz="1100" b="1" dirty="0" smtClean="0">
                <a:solidFill>
                  <a:srgbClr val="FF0000"/>
                </a:solidFill>
              </a:rPr>
              <a:t>1983 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147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:r>
                  <a:rPr lang="de-DE" dirty="0" smtClean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b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/>
                      <m:t>𝐸</m:t>
                    </m:r>
                    <m:d>
                      <m:dPr>
                        <m:ctrlPr>
                          <a:rPr lang="de-DE" sz="2000" i="1"/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/>
                            </m:ctrlPr>
                          </m:dPr>
                          <m:e>
                            <m:r>
                              <a:rPr lang="de-DE" sz="2000" i="1"/>
                              <m:t>4</m:t>
                            </m:r>
                            <m:r>
                              <a:rPr lang="de-DE" sz="2000" i="1"/>
                              <m:t>,</m:t>
                            </m:r>
                            <m:r>
                              <a:rPr lang="de-DE" sz="2000" i="1"/>
                              <m:t>2</m:t>
                            </m:r>
                          </m:e>
                        </m:d>
                      </m:e>
                    </m:d>
                    <m:r>
                      <a:rPr lang="de-DE" sz="2000" i="1"/>
                      <m:t>=</m:t>
                    </m:r>
                    <m:f>
                      <m:fPr>
                        <m:ctrlPr>
                          <a:rPr lang="bg-BG" sz="2000" i="1"/>
                        </m:ctrlPr>
                      </m:fPr>
                      <m:num>
                        <m:r>
                          <a:rPr lang="de-DE" sz="2000" i="1"/>
                          <m:t>𝑁</m:t>
                        </m:r>
                        <m:r>
                          <a:rPr lang="de-DE" sz="2000" i="1"/>
                          <m:t> − </m:t>
                        </m:r>
                        <m:r>
                          <a:rPr lang="de-DE" sz="2000" i="1"/>
                          <m:t>𝑛</m:t>
                        </m:r>
                        <m:r>
                          <a:rPr lang="de-DE" sz="2000" i="1"/>
                          <m:t> + </m:t>
                        </m:r>
                        <m:r>
                          <a:rPr lang="de-DE" sz="2000" i="1"/>
                          <m:t>𝑘</m:t>
                        </m:r>
                        <m:r>
                          <a:rPr lang="de-DE" sz="2000" i="1"/>
                          <m:t> − 1</m:t>
                        </m:r>
                      </m:num>
                      <m:den>
                        <m:r>
                          <a:rPr lang="de-DE" sz="2000" i="1"/>
                          <m:t>𝑁</m:t>
                        </m:r>
                        <m:r>
                          <a:rPr lang="de-DE" sz="2000" i="1"/>
                          <m:t>+</m:t>
                        </m:r>
                        <m:r>
                          <a:rPr lang="de-DE" sz="2000" i="1"/>
                          <m:t>𝑘</m:t>
                        </m:r>
                      </m:den>
                    </m:f>
                    <m:r>
                      <a:rPr lang="de-DE" sz="2000" i="1"/>
                      <m:t>=</m:t>
                    </m:r>
                    <m:f>
                      <m:fPr>
                        <m:ctrlPr>
                          <a:rPr lang="bg-BG" sz="2000" i="1"/>
                        </m:ctrlPr>
                      </m:fPr>
                      <m:num>
                        <m:r>
                          <a:rPr lang="de-DE" sz="2000" i="1"/>
                          <m:t>6</m:t>
                        </m:r>
                        <m:r>
                          <a:rPr lang="de-DE" sz="2000" i="1"/>
                          <m:t> −</m:t>
                        </m:r>
                        <m:r>
                          <a:rPr lang="de-DE" sz="2000" i="1"/>
                          <m:t>4</m:t>
                        </m:r>
                        <m:r>
                          <a:rPr lang="de-DE" sz="2000" i="1"/>
                          <m:t> + 2 − 1</m:t>
                        </m:r>
                      </m:num>
                      <m:den>
                        <m:r>
                          <a:rPr lang="de-DE" sz="2000" i="1"/>
                          <m:t>6</m:t>
                        </m:r>
                        <m:r>
                          <a:rPr lang="de-DE" sz="2000" i="1"/>
                          <m:t>+2</m:t>
                        </m:r>
                      </m:den>
                    </m:f>
                    <m:r>
                      <a:rPr lang="de-DE" sz="2000" i="1"/>
                      <m:t>=0,3</m:t>
                    </m:r>
                    <m:r>
                      <a:rPr lang="de-DE" sz="2000" i="1"/>
                      <m:t>75</m:t>
                    </m:r>
                  </m:oMath>
                </a14:m>
                <a:endParaRPr lang="de-DE" sz="2000" i="1" dirty="0"/>
              </a:p>
              <a:p>
                <a:pPr/>
                <a:r>
                  <a:rPr lang="de-DE" dirty="0" smtClean="0"/>
                  <a:t>Left </a:t>
                </a:r>
                <a:r>
                  <a:rPr lang="de-DE" dirty="0" err="1" smtClean="0"/>
                  <a:t>child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000" i="1"/>
                      <m:t>𝐸</m:t>
                    </m:r>
                    <m:d>
                      <m:dPr>
                        <m:ctrlPr>
                          <a:rPr lang="de-DE" sz="2000" i="1"/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/>
                            </m:ctrlPr>
                          </m:dPr>
                          <m:e>
                            <m:r>
                              <a:rPr lang="de-DE" sz="2000" i="1"/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/>
                      <m:t>= </m:t>
                    </m:r>
                    <m:f>
                      <m:fPr>
                        <m:ctrlPr>
                          <a:rPr lang="bg-BG" sz="2000" i="1" smtClean="0"/>
                        </m:ctrlPr>
                      </m:fPr>
                      <m:num>
                        <m:r>
                          <a:rPr lang="de-DE" sz="2000" i="1"/>
                          <m:t>5 − 3 + 2 − 1</m:t>
                        </m:r>
                      </m:num>
                      <m:den>
                        <m:r>
                          <a:rPr lang="de-DE" sz="2000" i="1"/>
                          <m:t>5+2</m:t>
                        </m:r>
                      </m:den>
                    </m:f>
                    <m:r>
                      <a:rPr lang="de-DE" sz="2000" i="1"/>
                      <m:t>=0,429</m:t>
                    </m:r>
                  </m:oMath>
                </a14:m>
                <a:endParaRPr lang="de-DE" dirty="0" smtClean="0"/>
              </a:p>
              <a:p>
                <a:pPr/>
                <a:r>
                  <a:rPr lang="de-DE" dirty="0" err="1" smtClean="0"/>
                  <a:t>Right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child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sz="2000" i="1"/>
                      <m:t>𝐸</m:t>
                    </m:r>
                    <m:d>
                      <m:dPr>
                        <m:ctrlPr>
                          <a:rPr lang="de-DE" sz="2000" i="1"/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/>
                            </m:ctrlPr>
                          </m:dPr>
                          <m:e>
                            <m:r>
                              <a:rPr lang="de-DE" sz="2000" i="1"/>
                              <m:t>1</m:t>
                            </m:r>
                            <m:r>
                              <a:rPr lang="de-DE" sz="2000" i="1"/>
                              <m:t>,</m:t>
                            </m:r>
                            <m:r>
                              <a:rPr lang="de-DE" sz="2000" i="1"/>
                              <m:t>0</m:t>
                            </m:r>
                          </m:e>
                        </m:d>
                      </m:e>
                    </m:d>
                    <m:r>
                      <a:rPr lang="de-DE" sz="2000" i="1"/>
                      <m:t>=</m:t>
                    </m:r>
                    <m:f>
                      <m:fPr>
                        <m:ctrlPr>
                          <a:rPr lang="bg-BG" sz="2000" i="1"/>
                        </m:ctrlPr>
                      </m:fPr>
                      <m:num>
                        <m:r>
                          <a:rPr lang="de-DE" sz="2000" b="0" i="1" smtClean="0"/>
                          <m:t>1</m:t>
                        </m:r>
                        <m:r>
                          <a:rPr lang="de-DE" sz="2000" i="1"/>
                          <m:t> −</m:t>
                        </m:r>
                        <m:r>
                          <a:rPr lang="de-DE" sz="2000" b="0" i="1" smtClean="0"/>
                          <m:t>1</m:t>
                        </m:r>
                        <m:r>
                          <a:rPr lang="de-DE" sz="2000" i="1"/>
                          <m:t> + 2 − 1</m:t>
                        </m:r>
                      </m:num>
                      <m:den>
                        <m:r>
                          <a:rPr lang="de-DE" sz="2000" b="0" i="1" smtClean="0"/>
                          <m:t>1</m:t>
                        </m:r>
                        <m:r>
                          <a:rPr lang="de-DE" sz="2000" i="1"/>
                          <m:t>+2</m:t>
                        </m:r>
                      </m:den>
                    </m:f>
                    <m:r>
                      <a:rPr lang="de-DE" sz="2000" b="0" i="1" smtClean="0"/>
                      <m:t>=0,333</m:t>
                    </m:r>
                  </m:oMath>
                </a14:m>
                <a:endParaRPr lang="de-DE" b="0" i="1" dirty="0" smtClean="0"/>
              </a:p>
              <a:p>
                <a:pPr/>
                <a:r>
                  <a:rPr lang="en-US" dirty="0" smtClean="0"/>
                  <a:t>Backed Up Error of b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/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/>
                        </m:ctrlPr>
                      </m:dPr>
                      <m:e>
                        <m:r>
                          <a:rPr lang="de-DE" sz="2000" b="0" i="1" smtClean="0"/>
                          <m:t>𝑏</m:t>
                        </m:r>
                      </m:e>
                    </m:d>
                    <m:r>
                      <a:rPr lang="de-DE" sz="2000" b="0" i="1" smtClean="0"/>
                      <m:t>=</m:t>
                    </m:r>
                    <m:f>
                      <m:fPr>
                        <m:ctrlPr>
                          <a:rPr lang="bg-BG" sz="2000" b="0" i="1" smtClean="0"/>
                        </m:ctrlPr>
                      </m:fPr>
                      <m:num>
                        <m:r>
                          <a:rPr lang="de-DE" sz="2000" b="0" i="1" smtClean="0"/>
                          <m:t>5</m:t>
                        </m:r>
                      </m:num>
                      <m:den>
                        <m:r>
                          <a:rPr lang="de-DE" sz="2000" b="0" i="1" smtClean="0"/>
                          <m:t>6</m:t>
                        </m:r>
                      </m:den>
                    </m:f>
                    <m:r>
                      <a:rPr lang="de-DE" sz="2000" b="0" i="1" smtClean="0"/>
                      <m:t>𝐸</m:t>
                    </m:r>
                    <m:r>
                      <a:rPr lang="de-DE" sz="2000" b="0" i="1" smtClean="0"/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/>
                        </m:ctrlPr>
                      </m:dPr>
                      <m:e>
                        <m:r>
                          <a:rPr lang="de-DE" sz="2000" b="0" i="1" smtClean="0"/>
                          <m:t>3,2</m:t>
                        </m:r>
                      </m:e>
                    </m:d>
                    <m:r>
                      <a:rPr lang="de-DE" sz="2000" b="0" i="1" smtClean="0"/>
                      <m:t>)+</m:t>
                    </m:r>
                    <m:f>
                      <m:fPr>
                        <m:ctrlPr>
                          <a:rPr lang="bg-BG" sz="2000" b="0" i="1" smtClean="0"/>
                        </m:ctrlPr>
                      </m:fPr>
                      <m:num>
                        <m:r>
                          <a:rPr lang="de-DE" sz="2000" b="0" i="1" smtClean="0"/>
                          <m:t>1</m:t>
                        </m:r>
                      </m:num>
                      <m:den>
                        <m:r>
                          <a:rPr lang="de-DE" sz="2000" b="0" i="1" smtClean="0"/>
                          <m:t>6</m:t>
                        </m:r>
                      </m:den>
                    </m:f>
                    <m:r>
                      <a:rPr lang="de-DE" sz="2000" b="0" i="1" smtClean="0"/>
                      <m:t>𝐸</m:t>
                    </m:r>
                    <m:r>
                      <a:rPr lang="de-DE" sz="2000" b="0" i="1" smtClean="0"/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/>
                        </m:ctrlPr>
                      </m:dPr>
                      <m:e>
                        <m:r>
                          <a:rPr lang="de-DE" sz="2000" b="0" i="1" smtClean="0"/>
                          <m:t>1,0</m:t>
                        </m:r>
                      </m:e>
                    </m:d>
                    <m:r>
                      <a:rPr lang="de-DE" sz="2000" b="0" i="1" smtClean="0"/>
                      <m:t>)=0,413</m:t>
                    </m:r>
                  </m:oMath>
                </a14:m>
                <a:endParaRPr lang="en-US" sz="2000" dirty="0" smtClean="0"/>
              </a:p>
              <a:p>
                <a:pPr/>
                <a:r>
                  <a:rPr lang="en-US" dirty="0" smtClean="0"/>
                  <a:t>0,375 &lt; 0,413  →  Prune tree.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067944" y="1628800"/>
            <a:ext cx="294483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dirty="0" smtClean="0"/>
              <a:t>Refund = Yes   →   No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sz="2400" dirty="0" smtClean="0">
                <a:sym typeface="Symbol" charset="0"/>
              </a:rPr>
              <a:t> </a:t>
            </a:r>
            <a:r>
              <a:rPr lang="en-US" dirty="0" smtClean="0"/>
              <a:t>Marital Status = {Single, Divorced}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dirty="0" smtClean="0"/>
              <a:t> Taxable Income &lt; 80k   →   No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 </a:t>
            </a:r>
            <a:r>
              <a:rPr lang="en-US" dirty="0" smtClean="0"/>
              <a:t>Marital Status = {Single, Divorced}</a:t>
            </a:r>
            <a:r>
              <a:rPr lang="en-US" sz="2800" dirty="0" smtClean="0">
                <a:sym typeface="Symbol" charset="0"/>
              </a:rPr>
              <a:t>  </a:t>
            </a:r>
            <a:r>
              <a:rPr lang="en-US" dirty="0" smtClean="0"/>
              <a:t>Taxable Income &gt; 80k   →   Yes</a:t>
            </a:r>
          </a:p>
          <a:p>
            <a:r>
              <a:rPr lang="en-US" dirty="0" smtClean="0"/>
              <a:t>Refund = No</a:t>
            </a:r>
            <a:r>
              <a:rPr lang="en-US" sz="2800" dirty="0" smtClean="0">
                <a:sym typeface="Symbol" charset="0"/>
              </a:rPr>
              <a:t> </a:t>
            </a:r>
            <a:r>
              <a:rPr lang="en-US" dirty="0" smtClean="0"/>
              <a:t> Marital Status = Married   →   No</a:t>
            </a:r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06079"/>
              </p:ext>
            </p:extLst>
          </p:nvPr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4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8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From Decision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Derive </a:t>
            </a:r>
            <a:r>
              <a:rPr lang="en-US" dirty="0">
                <a:ea typeface="ＭＳ Ｐゴシック" charset="0"/>
              </a:rPr>
              <a:t>a rule set from a decision tree: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Write </a:t>
            </a:r>
            <a:r>
              <a:rPr lang="en-US" dirty="0">
                <a:ea typeface="ＭＳ Ｐゴシック" charset="0"/>
              </a:rPr>
              <a:t>a rule for each path </a:t>
            </a:r>
            <a:r>
              <a:rPr lang="en-US" dirty="0" smtClean="0">
                <a:ea typeface="ＭＳ Ｐゴシック" charset="0"/>
              </a:rPr>
              <a:t>from </a:t>
            </a:r>
            <a:r>
              <a:rPr lang="en-US" dirty="0">
                <a:ea typeface="ＭＳ Ｐゴシック" charset="0"/>
              </a:rPr>
              <a:t>the root to a leaf. </a:t>
            </a:r>
          </a:p>
          <a:p>
            <a:pPr lvl="1"/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left-hand side is easily built from the label of the nodes and the labels of the </a:t>
            </a:r>
            <a:r>
              <a:rPr lang="en-US" dirty="0" smtClean="0">
                <a:ea typeface="ＭＳ Ｐゴシック" charset="0"/>
              </a:rPr>
              <a:t>arcs.</a:t>
            </a:r>
          </a:p>
          <a:p>
            <a:r>
              <a:rPr lang="en-US" dirty="0" smtClean="0"/>
              <a:t>Rules </a:t>
            </a:r>
            <a:r>
              <a:rPr lang="en-US" dirty="0"/>
              <a:t>are mutually exclusive and </a:t>
            </a:r>
            <a:r>
              <a:rPr lang="en-US" dirty="0" smtClean="0"/>
              <a:t>exhaustive.</a:t>
            </a:r>
          </a:p>
          <a:p>
            <a:r>
              <a:rPr lang="en-US" dirty="0" smtClean="0"/>
              <a:t>Rule </a:t>
            </a:r>
            <a:r>
              <a:rPr lang="en-US" dirty="0"/>
              <a:t>set contains as much information as the </a:t>
            </a:r>
            <a:r>
              <a:rPr lang="en-US" dirty="0" smtClean="0"/>
              <a:t>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3" name="Dokument" r:id="rId4" imgW="5407152" imgH="5782056" progId="Word.Document.8">
                  <p:embed/>
                </p:oleObj>
              </mc:Choice>
              <mc:Fallback>
                <p:oleObj name="Dokument" r:id="rId4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</a:t>
            </a:r>
            <a:r>
              <a:rPr lang="en-US" sz="2600" dirty="0" smtClean="0">
                <a:latin typeface="+mn-lt"/>
              </a:rPr>
              <a:t>:	(</a:t>
            </a:r>
            <a:r>
              <a:rPr lang="en-US" sz="2600" dirty="0">
                <a:latin typeface="+mn-lt"/>
              </a:rPr>
              <a:t>Refund=No) </a:t>
            </a:r>
            <a:r>
              <a:rPr lang="en-US" sz="2600" dirty="0">
                <a:latin typeface="+mn-lt"/>
                <a:sym typeface="Symbol" charset="0"/>
              </a:rPr>
              <a:t> (Status=Married)  </a:t>
            </a:r>
            <a:r>
              <a:rPr lang="en-US" sz="2600" dirty="0" smtClean="0">
                <a:latin typeface="+mn-lt"/>
                <a:sym typeface="Symbol" charset="0"/>
              </a:rPr>
              <a:t>No</a:t>
            </a:r>
            <a:br>
              <a:rPr lang="en-US" sz="2600" dirty="0" smtClean="0">
                <a:latin typeface="+mn-lt"/>
                <a:sym typeface="Symbol" charset="0"/>
              </a:rPr>
            </a:br>
            <a:r>
              <a:rPr lang="en-US" sz="2600" dirty="0" smtClean="0">
                <a:latin typeface="+mn-lt"/>
                <a:sym typeface="Symbol" charset="0"/>
              </a:rPr>
              <a:t>Simplified </a:t>
            </a:r>
            <a:r>
              <a:rPr lang="en-US" sz="2600" dirty="0">
                <a:latin typeface="+mn-lt"/>
                <a:sym typeface="Symbol" charset="0"/>
              </a:rPr>
              <a:t>Rule</a:t>
            </a:r>
            <a:r>
              <a:rPr lang="en-US" sz="2600" dirty="0" smtClean="0">
                <a:latin typeface="+mn-lt"/>
                <a:sym typeface="Symbol" charset="0"/>
              </a:rPr>
              <a:t>:	(</a:t>
            </a:r>
            <a:r>
              <a:rPr lang="en-US" sz="2600" dirty="0">
                <a:latin typeface="+mn-lt"/>
                <a:sym typeface="Symbol" charset="0"/>
              </a:rPr>
              <a:t>Status=Married)  </a:t>
            </a:r>
            <a:r>
              <a:rPr lang="en-US" sz="2600" dirty="0" smtClean="0">
                <a:latin typeface="+mn-lt"/>
                <a:sym typeface="Symbol" charset="0"/>
              </a:rPr>
              <a:t>No</a:t>
            </a:r>
            <a:endParaRPr lang="en-US" sz="2600" dirty="0">
              <a:latin typeface="+mn-lt"/>
              <a:sym typeface="Symbol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7871"/>
              </p:ext>
            </p:extLst>
          </p:nvPr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4" name="VISIO" r:id="rId6" imgW="4064508" imgH="3249168" progId="Visio.Drawing.6">
                  <p:embed/>
                </p:oleObj>
              </mc:Choice>
              <mc:Fallback>
                <p:oleObj name="VISIO" r:id="rId6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>
                <a:ea typeface="ＭＳ Ｐゴシック" charset="0"/>
              </a:rPr>
              <a:t>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Incremental</a:t>
            </a:r>
            <a:r>
              <a:rPr lang="de-DE" dirty="0" smtClean="0"/>
              <a:t> </a:t>
            </a:r>
            <a:r>
              <a:rPr lang="de-DE" dirty="0" err="1" smtClean="0"/>
              <a:t>Inductive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971800"/>
            <a:ext cx="3429000" cy="99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ea typeface="ＭＳ Ｐゴシック" charset="0"/>
              </a:rPr>
              <a:t>Chapter 19</a:t>
            </a:r>
            <a:endParaRPr lang="en-US" dirty="0" smtClean="0"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ea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+mn-lt"/>
              </a:rPr>
              <a:t>Slides for Ch. 19 by J.C. Latombe </a:t>
            </a:r>
          </a:p>
        </p:txBody>
      </p:sp>
      <p:pic>
        <p:nvPicPr>
          <p:cNvPr id="7" name="Picture 5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5338"/>
            <a:ext cx="333692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Example: Guess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examples</a:t>
            </a:r>
          </a:p>
          <a:p>
            <a:pPr lvl="1"/>
            <a:r>
              <a:rPr lang="en-US" dirty="0" smtClean="0"/>
              <a:t>Positive: e.g.,</a:t>
            </a:r>
            <a:endParaRPr lang="en-US" dirty="0"/>
          </a:p>
          <a:p>
            <a:pPr lvl="1"/>
            <a:r>
              <a:rPr lang="en-US" dirty="0" smtClean="0"/>
              <a:t>Negative: e.g., </a:t>
            </a:r>
          </a:p>
          <a:p>
            <a:r>
              <a:rPr lang="en-US" dirty="0" smtClean="0"/>
              <a:t>What cards are accepted?</a:t>
            </a:r>
          </a:p>
          <a:p>
            <a:pPr lvl="1"/>
            <a:r>
              <a:rPr lang="en-US" dirty="0" smtClean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 </a:t>
            </a:r>
            <a:r>
              <a:rPr lang="en-US" sz="2800" dirty="0" smtClean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2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 smtClean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  <a:endParaRPr lang="en-US" b="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58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Let </a:t>
            </a: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Let </a:t>
            </a: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</a:rPr>
              <a:t>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63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ea typeface="ＭＳ Ｐゴシック" charset="0"/>
                <a:cs typeface="ＭＳ Ｐゴシック" charset="0"/>
              </a:rPr>
              <a:t>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ea typeface="ＭＳ Ｐゴシック" charset="0"/>
                <a:cs typeface="ＭＳ Ｐゴシック" charset="0"/>
              </a:rPr>
              <a:t>iff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smtClean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hypotheses </a:t>
            </a:r>
            <a:r>
              <a:rPr lang="en-US" dirty="0">
                <a:ea typeface="ＭＳ Ｐゴシック" charset="0"/>
                <a:cs typeface="ＭＳ Ｐゴシック" charset="0"/>
              </a:rPr>
              <a:t>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66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</a:t>
                </a:r>
                <a:r>
                  <a:rPr lang="en-US" dirty="0" smtClean="0">
                    <a:latin typeface="+mn-lt"/>
                  </a:rPr>
                  <a:t>4</a:t>
                </a:r>
                <a:r>
                  <a:rPr lang="en-US" dirty="0" smtClean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r>
              <a:rPr lang="en-US" sz="2800" dirty="0">
                <a:solidFill>
                  <a:srgbClr val="990000"/>
                </a:solidFill>
                <a:latin typeface="+mn-lt"/>
              </a:rPr>
              <a:t/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 smtClean="0">
                <a:latin typeface="+mn-lt"/>
              </a:rPr>
              <a:t>n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</a:t>
            </a:r>
            <a:r>
              <a:rPr lang="en-US" sz="3200" dirty="0" smtClean="0">
                <a:latin typeface="+mn-lt"/>
              </a:rPr>
              <a:t>remove </a:t>
            </a:r>
            <a:r>
              <a:rPr lang="en-US" sz="3200" dirty="0">
                <a:latin typeface="+mn-lt"/>
              </a:rPr>
              <a:t>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that is more general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than another hypothesis in G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ea typeface="ＭＳ Ｐゴシック" charset="0"/>
                <a:cs typeface="ＭＳ Ｐゴシック" charset="0"/>
              </a:rPr>
              <a:t>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80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82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84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02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 smtClean="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3736</Words>
  <Application>Microsoft Macintosh PowerPoint</Application>
  <PresentationFormat>On-screen Show (4:3)</PresentationFormat>
  <Paragraphs>1191</Paragraphs>
  <Slides>84</Slides>
  <Notes>55</Notes>
  <HiddenSlides>4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84</vt:i4>
      </vt:variant>
    </vt:vector>
  </HeadingPairs>
  <TitlesOfParts>
    <vt:vector size="102" baseType="lpstr">
      <vt:lpstr>Calibri</vt:lpstr>
      <vt:lpstr>Courier New</vt:lpstr>
      <vt:lpstr>LucidaGrande</vt:lpstr>
      <vt:lpstr>ＭＳ Ｐゴシック</vt:lpstr>
      <vt:lpstr>Myriad Pro</vt:lpstr>
      <vt:lpstr>Symbol</vt:lpstr>
      <vt:lpstr>Tahoma</vt:lpstr>
      <vt:lpstr>Times New Roman</vt:lpstr>
      <vt:lpstr>Wingdings</vt:lpstr>
      <vt:lpstr>新細明體</vt:lpstr>
      <vt:lpstr>Arial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Inductive Learning</vt:lpstr>
      <vt:lpstr>Decision Trees</vt:lpstr>
      <vt:lpstr>Decision trees</vt:lpstr>
      <vt:lpstr>Building Decision Trees</vt:lpstr>
      <vt:lpstr>Which attribute to select?</vt:lpstr>
      <vt:lpstr>Choosing the Best Attribute</vt:lpstr>
      <vt:lpstr>Information Theory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From Decision Trees To Rules</vt:lpstr>
      <vt:lpstr>From Decision Trees to Rules</vt:lpstr>
      <vt:lpstr>Rules Can Be Simplified</vt:lpstr>
      <vt:lpstr>Rules Can Be Simplified</vt:lpstr>
      <vt:lpstr>Incremental Inductive Learning</vt:lpstr>
      <vt:lpstr>Card Example: Guess a Concept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Example-Selection Strategy</vt:lpstr>
      <vt:lpstr>Example</vt:lpstr>
      <vt:lpstr>Example-Selection Strategy</vt:lpstr>
      <vt:lpstr>Noise</vt:lpstr>
      <vt:lpstr>VSL vs DTL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Microsoft Office User</cp:lastModifiedBy>
  <cp:revision>598</cp:revision>
  <cp:lastPrinted>2016-12-12T10:15:25Z</cp:lastPrinted>
  <dcterms:created xsi:type="dcterms:W3CDTF">2010-04-27T12:26:40Z</dcterms:created>
  <dcterms:modified xsi:type="dcterms:W3CDTF">2016-12-12T16:51:44Z</dcterms:modified>
</cp:coreProperties>
</file>