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3"/>
  </p:notesMasterIdLst>
  <p:handoutMasterIdLst>
    <p:handoutMasterId r:id="rId44"/>
  </p:handoutMasterIdLst>
  <p:sldIdLst>
    <p:sldId id="341" r:id="rId2"/>
    <p:sldId id="347" r:id="rId3"/>
    <p:sldId id="349" r:id="rId4"/>
    <p:sldId id="394" r:id="rId5"/>
    <p:sldId id="348" r:id="rId6"/>
    <p:sldId id="350" r:id="rId7"/>
    <p:sldId id="351" r:id="rId8"/>
    <p:sldId id="352" r:id="rId9"/>
    <p:sldId id="354" r:id="rId10"/>
    <p:sldId id="355" r:id="rId11"/>
    <p:sldId id="356" r:id="rId12"/>
    <p:sldId id="357" r:id="rId13"/>
    <p:sldId id="390" r:id="rId14"/>
    <p:sldId id="391" r:id="rId15"/>
    <p:sldId id="358" r:id="rId16"/>
    <p:sldId id="393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88" r:id="rId29"/>
    <p:sldId id="395" r:id="rId30"/>
    <p:sldId id="389" r:id="rId31"/>
    <p:sldId id="374" r:id="rId32"/>
    <p:sldId id="375" r:id="rId33"/>
    <p:sldId id="376" r:id="rId34"/>
    <p:sldId id="377" r:id="rId35"/>
    <p:sldId id="378" r:id="rId36"/>
    <p:sldId id="379" r:id="rId37"/>
    <p:sldId id="381" r:id="rId38"/>
    <p:sldId id="382" r:id="rId39"/>
    <p:sldId id="383" r:id="rId40"/>
    <p:sldId id="384" r:id="rId41"/>
    <p:sldId id="385" r:id="rId4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5FF"/>
    <a:srgbClr val="0544FF"/>
    <a:srgbClr val="6FD8F0"/>
    <a:srgbClr val="DBA503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6"/>
    <p:restoredTop sz="94810"/>
  </p:normalViewPr>
  <p:slideViewPr>
    <p:cSldViewPr>
      <p:cViewPr>
        <p:scale>
          <a:sx n="129" d="100"/>
          <a:sy n="129" d="100"/>
        </p:scale>
        <p:origin x="1408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E313858-1444-3D43-A256-4203540525FB}" type="datetimeFigureOut">
              <a:rPr lang="de-DE"/>
              <a:pPr>
                <a:defRPr/>
              </a:pPr>
              <a:t>26.12.16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E53A711-EA24-9945-9209-B554BD90E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4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F448315-31FF-D64A-8E15-6406D822B296}" type="datetimeFigureOut">
              <a:rPr lang="de-DE"/>
              <a:pPr>
                <a:defRPr/>
              </a:pPr>
              <a:t>26.12.16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345C02-6D78-7546-B128-9C701081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37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521F11-4B2B-1C49-8AC4-989F151E9C3E}" type="slidenum">
              <a:rPr lang="de-DE" sz="1200"/>
              <a:pPr/>
              <a:t>31</a:t>
            </a:fld>
            <a:endParaRPr lang="de-DE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71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6031D7-63EB-534B-8056-2EB07F8D168B}" type="slidenum">
              <a:rPr lang="de-DE" sz="1200"/>
              <a:pPr/>
              <a:t>41</a:t>
            </a:fld>
            <a:endParaRPr lang="de-DE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918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2F0D2A-2E57-164D-AE6A-AB8924B79375}" type="slidenum">
              <a:rPr lang="de-DE" sz="1200"/>
              <a:pPr/>
              <a:t>32</a:t>
            </a:fld>
            <a:endParaRPr lang="de-DE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Prior can come from statistical date or other insights e.g. dice (computational)</a:t>
            </a:r>
          </a:p>
        </p:txBody>
      </p:sp>
    </p:spTree>
    <p:extLst>
      <p:ext uri="{BB962C8B-B14F-4D97-AF65-F5344CB8AC3E}">
        <p14:creationId xmlns:p14="http://schemas.microsoft.com/office/powerpoint/2010/main" val="2005679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579789-BFA9-F341-9E5D-6B4AAC45ADEC}" type="slidenum">
              <a:rPr lang="de-DE" sz="1200"/>
              <a:pPr/>
              <a:t>33</a:t>
            </a:fld>
            <a:endParaRPr lang="de-DE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334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EA4F60-FFE2-0B4F-B3A0-04C481A36068}" type="slidenum">
              <a:rPr lang="de-DE" sz="1200"/>
              <a:pPr/>
              <a:t>35</a:t>
            </a:fld>
            <a:endParaRPr lang="de-DE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610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3CE6CF-C061-4C43-96D2-DDCE690945CC}" type="slidenum">
              <a:rPr lang="de-DE" sz="1200"/>
              <a:pPr/>
              <a:t>36</a:t>
            </a:fld>
            <a:endParaRPr lang="de-DE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Proofable Rules are important for algorithmically rewriting of statements.</a:t>
            </a:r>
          </a:p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First rules makes sense because we know that b=true we can rule out other worlds. Reduce view of the world sum also to one because</a:t>
            </a:r>
          </a:p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Sum must be one.Therefore the fraction.</a:t>
            </a:r>
          </a:p>
        </p:txBody>
      </p:sp>
    </p:spTree>
    <p:extLst>
      <p:ext uri="{BB962C8B-B14F-4D97-AF65-F5344CB8AC3E}">
        <p14:creationId xmlns:p14="http://schemas.microsoft.com/office/powerpoint/2010/main" val="411572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28EEF7-1621-6E44-A4FC-74485448FD4D}" type="slidenum">
              <a:rPr lang="de-DE" sz="1200"/>
              <a:pPr/>
              <a:t>37</a:t>
            </a:fld>
            <a:endParaRPr lang="de-DE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38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A6C14C-908D-5D43-9AE9-44446B876C6F}" type="slidenum">
              <a:rPr lang="de-DE" sz="1200"/>
              <a:pPr/>
              <a:t>38</a:t>
            </a:fld>
            <a:endParaRPr lang="de-DE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07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226D56-022C-6B41-ABEE-1243F570B85B}" type="slidenum">
              <a:rPr lang="de-DE" sz="1200"/>
              <a:pPr/>
              <a:t>39</a:t>
            </a:fld>
            <a:endParaRPr lang="de-DE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90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D70FFF-9A99-824D-92C6-8DE78C3FBE12}" type="slidenum">
              <a:rPr lang="de-DE" sz="1200"/>
              <a:pPr/>
              <a:t>40</a:t>
            </a:fld>
            <a:endParaRPr lang="de-DE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81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78D6-AAFE-6549-883F-83F0F9282A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92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329A-EBEB-CC42-9BF8-2D4C422D8BB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05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6"/>
            <a:ext cx="2057400" cy="482441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6"/>
            <a:ext cx="6019800" cy="482441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CD90-3039-CE49-88E9-7086438DE1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678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0668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874838"/>
            <a:ext cx="4038600" cy="4525962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4038600" cy="4525962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919A4-7756-9147-869A-1BFBCCA8B3B7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12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F2AC-72A6-5242-BB66-261AC8F7AC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0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868F-D895-214A-922C-F9CC83BD0B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52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D1D6-D742-6C4A-8AAA-D3FFB9E8B8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41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05DB-DBE6-1041-9DAE-37CAD6DC95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7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CBAE-3DD4-5444-8053-7BDFDCD09B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97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7C7A-5470-F447-AB2D-F83D66E88D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0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8764-7045-0242-80CB-782CB84001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82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FC2B-7D34-1248-9673-E2DD8C0DFB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37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2" y="6400800"/>
            <a:ext cx="1008063" cy="19685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E92A142D-BBBD-2D43-AE79-F93CC528D69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9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90" y="981077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90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6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9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6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9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990656" cy="935039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Einführung </a:t>
            </a:r>
            <a:r>
              <a:rPr lang="de-DE" sz="3600" b="1" dirty="0" smtClean="0">
                <a:cs typeface="+mj-cs"/>
              </a:rPr>
              <a:t>in Web- </a:t>
            </a:r>
            <a:r>
              <a:rPr lang="de-DE" sz="3600" b="1" dirty="0">
                <a:cs typeface="+mj-cs"/>
              </a:rPr>
              <a:t>und </a:t>
            </a:r>
            <a:r>
              <a:rPr lang="de-DE" sz="3600" b="1" dirty="0" smtClean="0">
                <a:cs typeface="+mj-cs"/>
              </a:rPr>
              <a:t>Data-Science</a:t>
            </a:r>
            <a:br>
              <a:rPr lang="de-DE" sz="3600" b="1" dirty="0" smtClean="0">
                <a:cs typeface="+mj-cs"/>
              </a:rPr>
            </a:br>
            <a:r>
              <a:rPr lang="de-DE" sz="2800" dirty="0" smtClean="0">
                <a:cs typeface="+mj-cs"/>
              </a:rPr>
              <a:t>Grundlagen der Stochastik</a:t>
            </a:r>
            <a:endParaRPr lang="de-DE" sz="3600" dirty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41117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Tanya Braun (</a:t>
            </a:r>
            <a:r>
              <a:rPr lang="de-DE" sz="2400">
                <a:cs typeface="+mn-cs"/>
              </a:rPr>
              <a:t>Übungen</a:t>
            </a:r>
            <a:r>
              <a:rPr lang="de-DE" sz="2400" smtClean="0">
                <a:cs typeface="+mn-cs"/>
              </a:rPr>
              <a:t>)</a:t>
            </a:r>
            <a:endParaRPr lang="de-DE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Diskrete Wahrscheinlichkeitsräume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Ein diskreter Wahrscheinlichkeitsraum ist definiert als </a:t>
            </a:r>
            <a:br>
              <a:rPr lang="de-DE" dirty="0" smtClean="0"/>
            </a:br>
            <a:r>
              <a:rPr lang="de-DE" dirty="0" smtClean="0"/>
              <a:t>ein Paar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P) </a:t>
            </a:r>
            <a:r>
              <a:rPr lang="de-DE" dirty="0" smtClean="0"/>
              <a:t>wobei </a:t>
            </a:r>
          </a:p>
          <a:p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/>
              <a:t> eine abzählbare Grundgesamtheit ist und 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 ein diskretes Wahrscheinlichkeitsmaß, das jeder Teilmenge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 ⊆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eine Wahrscheinlichkeit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P(A) </a:t>
            </a:r>
            <a:r>
              <a:rPr lang="de-DE" dirty="0" smtClean="0"/>
              <a:t>zuordnet. 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 </a:t>
            </a:r>
            <a:r>
              <a:rPr lang="de-DE" dirty="0" smtClean="0"/>
              <a:t>definiert man wieder über die Wahrscheinlichkeiten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P({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}) </a:t>
            </a:r>
            <a:r>
              <a:rPr lang="de-DE" dirty="0" smtClean="0"/>
              <a:t>der Elementarereignisse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∈ A: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wobei für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P({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}) </a:t>
            </a:r>
            <a:r>
              <a:rPr lang="de-DE" dirty="0" smtClean="0"/>
              <a:t>gelten muss: </a:t>
            </a:r>
            <a:br>
              <a:rPr lang="de-DE" dirty="0" smtClean="0"/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0 ≤ P({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}) ≤ 1 </a:t>
            </a:r>
            <a:r>
              <a:rPr lang="de-DE" dirty="0" smtClean="0"/>
              <a:t>für alle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/>
              <a:t> und 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918" y="4169133"/>
            <a:ext cx="2839529" cy="8862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7" y="5149971"/>
            <a:ext cx="2217309" cy="5728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95737" y="6023029"/>
            <a:ext cx="5040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Der Begriff des Wahrscheinlichkeitsraums wird </a:t>
            </a:r>
            <a:r>
              <a:rPr lang="de-DE" sz="1200" smtClean="0"/>
              <a:t>hier etwas vereinfacht </a:t>
            </a:r>
            <a:r>
              <a:rPr lang="de-DE" sz="1200" dirty="0" smtClean="0"/>
              <a:t>dargestellt: Für die Menge aller möglichen (komplexen) Ereignisse (Sigma-Algebra) nehmen wir die Potenzmenge der Grundgesamtheit.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34720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Axiome von </a:t>
            </a:r>
            <a:r>
              <a:rPr lang="de-DE" dirty="0" err="1" smtClean="0"/>
              <a:t>Kolmogorov</a:t>
            </a:r>
            <a:r>
              <a:rPr lang="de-DE" dirty="0" smtClean="0"/>
              <a:t> [1903-1987]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Wir betrachten eine beliebige (abzählbare) Grundgesamtheit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/>
              <a:t> und eine Funktion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, die jedem Ereignis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 ⊆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eine Wahrscheinlichkeit zuordnet.</a:t>
            </a:r>
          </a:p>
          <a:p>
            <a:r>
              <a:rPr lang="de-DE" dirty="0" smtClean="0"/>
              <a:t>Wir nennen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 eine Wahrscheinlichkeitsverteilung auf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/>
              <a:t>, wenn sie folgende Eigenschaften erfüllt: </a:t>
            </a:r>
          </a:p>
          <a:p>
            <a:pPr lvl="1"/>
            <a:r>
              <a:rPr lang="de-DE" dirty="0" smtClean="0">
                <a:solidFill>
                  <a:srgbClr val="0B05FF"/>
                </a:solidFill>
              </a:rPr>
              <a:t>Ax</a:t>
            </a:r>
            <a:r>
              <a:rPr lang="de-DE" baseline="-25000" dirty="0" smtClean="0">
                <a:solidFill>
                  <a:srgbClr val="0B05FF"/>
                </a:solidFill>
              </a:rPr>
              <a:t>1</a:t>
            </a:r>
            <a:r>
              <a:rPr lang="de-DE" dirty="0" smtClean="0">
                <a:solidFill>
                  <a:srgbClr val="0B05FF"/>
                </a:solidFill>
              </a:rPr>
              <a:t>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P(A) ≥ 0 </a:t>
            </a:r>
            <a:r>
              <a:rPr lang="de-DE" dirty="0" smtClean="0"/>
              <a:t>für beliebige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⊆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de-DE" dirty="0" smtClean="0">
                <a:solidFill>
                  <a:srgbClr val="0B05FF"/>
                </a:solidFill>
              </a:rPr>
              <a:t>Ax</a:t>
            </a:r>
            <a:r>
              <a:rPr lang="de-DE" baseline="-25000" dirty="0" smtClean="0">
                <a:solidFill>
                  <a:srgbClr val="0B05FF"/>
                </a:solidFill>
              </a:rPr>
              <a:t>2</a:t>
            </a:r>
            <a:r>
              <a:rPr lang="de-DE" dirty="0" smtClean="0">
                <a:solidFill>
                  <a:srgbClr val="0B05FF"/>
                </a:solidFill>
              </a:rPr>
              <a:t>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= 1 </a:t>
            </a:r>
          </a:p>
          <a:p>
            <a:pPr lvl="1"/>
            <a:r>
              <a:rPr lang="de-DE" dirty="0" smtClean="0">
                <a:solidFill>
                  <a:srgbClr val="0B05FF"/>
                </a:solidFill>
              </a:rPr>
              <a:t>Ax</a:t>
            </a:r>
            <a:r>
              <a:rPr lang="de-DE" baseline="-25000" dirty="0" smtClean="0">
                <a:solidFill>
                  <a:srgbClr val="0B05FF"/>
                </a:solidFill>
              </a:rPr>
              <a:t>3</a:t>
            </a:r>
            <a:r>
              <a:rPr lang="de-DE" dirty="0" smtClean="0">
                <a:solidFill>
                  <a:srgbClr val="0B05FF"/>
                </a:solidFill>
              </a:rPr>
              <a:t>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 ∪ B) = P(A) + P(B)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   für disjunkte Ereignisse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A, B ⊆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2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Folgerungen</a:t>
            </a:r>
            <a:r>
              <a:rPr lang="en-US" dirty="0"/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68760"/>
            <a:ext cx="8229600" cy="345264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3" name="TextBox 2"/>
          <p:cNvSpPr txBox="1"/>
          <p:nvPr/>
        </p:nvSpPr>
        <p:spPr>
          <a:xfrm>
            <a:off x="3761624" y="2304304"/>
            <a:ext cx="38985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smtClean="0"/>
              <a:t>⊆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0671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Verbundwahrscheinlichkeit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6976"/>
            <a:ext cx="8507415" cy="4968875"/>
          </a:xfrm>
        </p:spPr>
        <p:txBody>
          <a:bodyPr/>
          <a:lstStyle/>
          <a:p>
            <a:r>
              <a:rPr lang="de-DE" sz="2400" dirty="0" smtClean="0"/>
              <a:t>Betrachten wir zwei aufeinanderfolgende Würfelwurfe</a:t>
            </a:r>
          </a:p>
          <a:p>
            <a:r>
              <a:rPr lang="de-DE" sz="2400" dirty="0" smtClean="0"/>
              <a:t>Der Ereignisraum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, P) </a:t>
            </a:r>
            <a:r>
              <a:rPr lang="de-DE" sz="2400" dirty="0" smtClean="0"/>
              <a:t>ist dann wie folgt definiert</a:t>
            </a:r>
          </a:p>
          <a:p>
            <a:pPr marL="800080" lvl="3" indent="-342891"/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= {ω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,...,ω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×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,...,ω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  <a:r>
              <a:rPr lang="de-DE" dirty="0" smtClean="0"/>
              <a:t> </a:t>
            </a:r>
          </a:p>
          <a:p>
            <a:pPr marL="800080" lvl="3" indent="-34289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 × B) </a:t>
            </a:r>
            <a:r>
              <a:rPr lang="de-DE" dirty="0" smtClean="0"/>
              <a:t>mit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A, B ⊆ {ω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,...,ω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  <a:r>
              <a:rPr lang="de-DE" dirty="0" smtClean="0"/>
              <a:t> ist diskretes Wahrscheinlichkeitsmaß</a:t>
            </a:r>
          </a:p>
          <a:p>
            <a:r>
              <a:rPr lang="de-DE" sz="2400" dirty="0" smtClean="0"/>
              <a:t>Wir sprechen von einer </a:t>
            </a:r>
            <a:r>
              <a:rPr lang="de-DE" sz="2400" dirty="0" smtClean="0">
                <a:solidFill>
                  <a:srgbClr val="0B05FF"/>
                </a:solidFill>
              </a:rPr>
              <a:t>Verbundwahrscheinlichkeit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und schreiben abkürzend</a:t>
            </a:r>
          </a:p>
          <a:p>
            <a:pPr lvl="1"/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P(A, B) </a:t>
            </a:r>
            <a:r>
              <a:rPr lang="de-DE" sz="2000" dirty="0" smtClean="0"/>
              <a:t>für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P(A × B) </a:t>
            </a:r>
            <a:r>
              <a:rPr lang="de-DE" sz="2000" dirty="0" smtClean="0"/>
              <a:t>mit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A, B ⊆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Ω</a:t>
            </a:r>
            <a:endParaRPr lang="de-DE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sz="2400" dirty="0" smtClean="0"/>
              <a:t>In einem Verbund können </a:t>
            </a:r>
            <a:r>
              <a:rPr lang="de-DE" sz="2400" dirty="0" smtClean="0">
                <a:solidFill>
                  <a:srgbClr val="0B05FF"/>
                </a:solidFill>
              </a:rPr>
              <a:t>beliebige </a:t>
            </a:r>
            <a:r>
              <a:rPr lang="de-DE" sz="2400" dirty="0" err="1" smtClean="0">
                <a:solidFill>
                  <a:srgbClr val="0B05FF"/>
                </a:solidFill>
              </a:rPr>
              <a:t>Grundgesamtheiten</a:t>
            </a:r>
            <a:r>
              <a:rPr lang="de-DE" sz="2400" dirty="0" smtClean="0">
                <a:solidFill>
                  <a:srgbClr val="0B05FF"/>
                </a:solidFill>
              </a:rPr>
              <a:t> </a:t>
            </a:r>
            <a:r>
              <a:rPr lang="de-DE" sz="2400" dirty="0" smtClean="0"/>
              <a:t>verknüpft werden</a:t>
            </a:r>
          </a:p>
          <a:p>
            <a:pPr lvl="1"/>
            <a:r>
              <a:rPr lang="de-DE" sz="2000" dirty="0" smtClean="0"/>
              <a:t>Beispiel: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', P)</a:t>
            </a:r>
            <a:r>
              <a:rPr lang="de-DE" sz="2000" dirty="0" smtClean="0"/>
              <a:t> mit</a:t>
            </a:r>
            <a:br>
              <a:rPr lang="de-DE" sz="2000" dirty="0" smtClean="0"/>
            </a:b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'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= {ω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,ω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,...,ω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}</a:t>
            </a:r>
            <a:r>
              <a:rPr lang="de-DE" sz="2000" dirty="0"/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× { kreuz, pik, herz,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karo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}</a:t>
            </a:r>
            <a:endParaRPr lang="de-DE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8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Vorsicht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6976"/>
            <a:ext cx="8507415" cy="4968875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 smtClean="0"/>
              <a:t>Manche Autoren schreiben auch gerne 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/>
              <a:t>für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P(A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∩ 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/>
              <a:t>mit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⊆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endParaRPr lang="de-DE" dirty="0" smtClean="0"/>
          </a:p>
          <a:p>
            <a:pPr marL="0" indent="0">
              <a:buNone/>
            </a:pPr>
            <a:r>
              <a:rPr lang="de-DE" sz="2800" dirty="0" smtClean="0"/>
              <a:t>Beispiel: P("Gerader Würfelwurf", "Würfelwurf &gt; 3")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P({ω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}, {ω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}) = P({ω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})</a:t>
            </a:r>
            <a:endParaRPr lang="de-DE" dirty="0" smtClean="0"/>
          </a:p>
          <a:p>
            <a:r>
              <a:rPr lang="de-DE" dirty="0" smtClean="0"/>
              <a:t>Hier steht Komma für Schnitt</a:t>
            </a:r>
          </a:p>
          <a:p>
            <a:r>
              <a:rPr lang="de-DE" dirty="0" smtClean="0"/>
              <a:t>Wir haben dann aber </a:t>
            </a:r>
            <a:r>
              <a:rPr lang="de-DE" i="1" dirty="0" smtClean="0"/>
              <a:t>ein</a:t>
            </a:r>
            <a:r>
              <a:rPr lang="de-DE" dirty="0" smtClean="0"/>
              <a:t> </a:t>
            </a:r>
            <a:r>
              <a:rPr lang="de-DE" dirty="0"/>
              <a:t>Ereignis </a:t>
            </a:r>
            <a:r>
              <a:rPr lang="de-DE" dirty="0" smtClean="0"/>
              <a:t>"Gerader </a:t>
            </a:r>
            <a:r>
              <a:rPr lang="de-DE" dirty="0"/>
              <a:t>Würfelwurf mit Zahl &gt; </a:t>
            </a:r>
            <a:r>
              <a:rPr lang="de-DE" dirty="0" smtClean="0"/>
              <a:t>3", nicht jedoch einen Verbund von zwei Ereignissen!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57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Bedingte Wahrscheinlichkeiten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Für Ereignisse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A, B ⊆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/>
              <a:t> mit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P(B) &gt; 0</a:t>
            </a:r>
            <a:r>
              <a:rPr lang="de-DE" dirty="0" smtClean="0"/>
              <a:t> definiert man die bedingte Wahrscheinlichkeit von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 gegeben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 </a:t>
            </a:r>
            <a:r>
              <a:rPr lang="de-DE" dirty="0" smtClean="0"/>
              <a:t>als die Zahl</a:t>
            </a:r>
          </a:p>
          <a:p>
            <a:endParaRPr lang="de-DE" dirty="0" smtClean="0"/>
          </a:p>
          <a:p>
            <a:r>
              <a:rPr lang="de-DE" dirty="0" smtClean="0"/>
              <a:t>Beispiel:  Würfelspiel</a:t>
            </a:r>
          </a:p>
          <a:p>
            <a:pPr lvl="1"/>
            <a:r>
              <a:rPr lang="de-DE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Es wird eine gerade Zahlgewürfelt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” A :=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6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“Es wird eine Zahl &gt; 4 gewürfelt” B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:=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6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</a:p>
          <a:p>
            <a:pPr lvl="1"/>
            <a:r>
              <a:rPr lang="de-DE" dirty="0" smtClean="0"/>
              <a:t>Dann: </a:t>
            </a:r>
          </a:p>
          <a:p>
            <a:pPr lvl="2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P(A|B) = 1/2 </a:t>
            </a:r>
          </a:p>
          <a:p>
            <a:pPr lvl="2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P(A|B ̄) = 2/4 = 1/2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060848"/>
            <a:ext cx="2880320" cy="91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88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Bedingte Wahrscheinlichkeiten mit Verbunden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Für Ereignisse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⊆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und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⊆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/>
              <a:t> mit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P(B) &gt; 0</a:t>
            </a:r>
            <a:r>
              <a:rPr lang="de-DE" dirty="0" smtClean="0"/>
              <a:t> definiert man die bedingte Wahrscheinlichkeit von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 gegeben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 </a:t>
            </a:r>
            <a:r>
              <a:rPr lang="de-DE" dirty="0" smtClean="0"/>
              <a:t>als die Zahl</a:t>
            </a:r>
          </a:p>
          <a:p>
            <a:endParaRPr lang="de-DE" dirty="0" smtClean="0"/>
          </a:p>
          <a:p>
            <a:r>
              <a:rPr lang="de-DE" dirty="0" smtClean="0"/>
              <a:t>Beispiel:  3-Becherspiel mit Kugel</a:t>
            </a:r>
          </a:p>
          <a:p>
            <a:pPr lvl="1"/>
            <a:r>
              <a:rPr lang="de-DE" sz="2000" dirty="0" smtClean="0"/>
              <a:t>Spieler macht Trick und markiert einen der drei Becher</a:t>
            </a:r>
          </a:p>
          <a:p>
            <a:pPr lvl="1"/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“Beobachter findet den richtigen Becher”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} A :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= {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bfrb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}</a:t>
            </a:r>
            <a:b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“Spielanbieter legt Kugel unter markierten Becher”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B := {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kumb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}</a:t>
            </a:r>
          </a:p>
          <a:p>
            <a:pPr lvl="1"/>
            <a:r>
              <a:rPr lang="de-DE" sz="2000" dirty="0" smtClean="0"/>
              <a:t>Also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1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= {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bfrb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bfrb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-nicht }, Ω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= {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kumb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, kuab1, kuab2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}</a:t>
            </a:r>
            <a:br>
              <a:rPr lang="de-DE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{(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bfrb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kumb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),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bfrb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kuab1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),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bfrb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kuab2),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         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bfrb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-nicht , kuab1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), 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bfrb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-nicht , kuab1)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} </a:t>
            </a:r>
          </a:p>
          <a:p>
            <a:pPr lvl="1"/>
            <a:r>
              <a:rPr lang="de-DE" sz="2000" dirty="0" smtClean="0"/>
              <a:t>Dann: </a:t>
            </a:r>
          </a:p>
          <a:p>
            <a:pPr lvl="2"/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P(A | B) = 1 </a:t>
            </a:r>
          </a:p>
          <a:p>
            <a:pPr lvl="2"/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P(A | B ̄) = 1/2 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060848"/>
            <a:ext cx="2880320" cy="9121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45594" y="2123564"/>
            <a:ext cx="33214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Multiplikationssatz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6"/>
            <a:ext cx="8579296" cy="4968875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Für beliebige Ereignisse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, 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, ..., 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 smtClean="0"/>
              <a:t> mit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P(A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∩ 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∩...∩ 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)&gt;0 </a:t>
            </a:r>
            <a:r>
              <a:rPr lang="de-DE" sz="2400" dirty="0" smtClean="0"/>
              <a:t>gilt: </a:t>
            </a:r>
          </a:p>
          <a:p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P(A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∩ 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∩... ∩ 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) = </a:t>
            </a:r>
            <a:b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       P(A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) · P(A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|A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) · P(A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|A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 ∩ 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) · ... · P(A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|A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 ∩...∩ A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n−1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</a:p>
          <a:p>
            <a:pPr lvl="1"/>
            <a:r>
              <a:rPr lang="de-DE" sz="2000" dirty="0" smtClean="0"/>
              <a:t>Wobei man die rechte Seite offensichtlich auch in jeder anderen möglichen Reihenfolge </a:t>
            </a:r>
            <a:r>
              <a:rPr lang="de-DE" sz="2000" dirty="0" err="1" smtClean="0"/>
              <a:t>faktorisieren</a:t>
            </a:r>
            <a:r>
              <a:rPr lang="de-DE" sz="2000" dirty="0" smtClean="0"/>
              <a:t> kann</a:t>
            </a:r>
          </a:p>
          <a:p>
            <a:pPr marL="0" indent="0">
              <a:buNone/>
            </a:pPr>
            <a:endParaRPr lang="de-DE" sz="2200" dirty="0" smtClean="0"/>
          </a:p>
          <a:p>
            <a:pPr marL="0" indent="0">
              <a:buNone/>
            </a:pPr>
            <a:r>
              <a:rPr lang="de-DE" sz="2400" dirty="0" smtClean="0"/>
              <a:t>Herleitung über die Definition der bedingten Wahrscheinlichkeit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1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Satz der totalen Wahrscheinlichkeit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Sei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B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. . . ,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eine disjunkte Zerlegung von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/>
              <a:t>: 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B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...,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paarweise disjunkt: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∩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= ∅ </a:t>
            </a:r>
            <a:r>
              <a:rPr lang="de-DE" dirty="0" smtClean="0"/>
              <a:t>für alle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i≠j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∪ B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∪ . . . ∪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de-DE" dirty="0" smtClean="0"/>
          </a:p>
          <a:p>
            <a:r>
              <a:rPr lang="de-DE" dirty="0" smtClean="0"/>
              <a:t>Falls zusätzlich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P(B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&gt; 0</a:t>
            </a:r>
            <a:r>
              <a:rPr lang="de-DE" dirty="0" smtClean="0"/>
              <a:t> für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 = 1,...,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so gilt für jedes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 ⊆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/>
              <a:t>: 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Insbesondere gilt 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P(A) = P(A|B)P(B) + P(A|B ̄)P(B ̄) </a:t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/>
              <a:t>da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B,B ̄ </a:t>
            </a:r>
            <a:r>
              <a:rPr lang="de-DE" dirty="0" smtClean="0"/>
              <a:t>eine disjunkte Zerlegung von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/>
              <a:t> ist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681413"/>
            <a:ext cx="3692004" cy="112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1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Satz von </a:t>
            </a:r>
            <a:r>
              <a:rPr lang="de-DE" dirty="0" err="1" smtClean="0"/>
              <a:t>Bayes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Thomas </a:t>
            </a:r>
            <a:r>
              <a:rPr lang="de-DE" dirty="0" err="1" smtClean="0"/>
              <a:t>Bayes</a:t>
            </a:r>
            <a:r>
              <a:rPr lang="de-DE" dirty="0" smtClean="0"/>
              <a:t> [1701-1761] </a:t>
            </a:r>
          </a:p>
          <a:p>
            <a:r>
              <a:rPr lang="de-DE" dirty="0" smtClean="0"/>
              <a:t>Dieser Satz beruht auf der Asymmetrie der Definition von bedingten Wahrscheinlichkeiten: 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Analog für Verbundwahrscheinlichkeiten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92896"/>
            <a:ext cx="6205954" cy="14175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437112"/>
            <a:ext cx="6205954" cy="14175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04408" y="4437112"/>
            <a:ext cx="23275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,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96408" y="5094837"/>
            <a:ext cx="23275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,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74352" y="4621778"/>
            <a:ext cx="23275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,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84640" y="5261215"/>
            <a:ext cx="23275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,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solidFill>
                  <a:srgbClr val="00B050"/>
                </a:solidFill>
              </a:rPr>
              <a:t>Stochastik</a:t>
            </a:r>
            <a:r>
              <a:rPr lang="de-DE" sz="2800" dirty="0"/>
              <a:t> = Wahrscheinlichkeitstheorie + </a:t>
            </a:r>
            <a:r>
              <a:rPr lang="de-DE" sz="2800" dirty="0" smtClean="0"/>
              <a:t>Statistik</a:t>
            </a:r>
            <a:endParaRPr lang="de-D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976"/>
            <a:ext cx="8641087" cy="5203824"/>
          </a:xfrm>
        </p:spPr>
        <p:txBody>
          <a:bodyPr/>
          <a:lstStyle/>
          <a:p>
            <a:r>
              <a:rPr lang="de-DE" dirty="0" smtClean="0">
                <a:solidFill>
                  <a:srgbClr val="0544FF"/>
                </a:solidFill>
              </a:rPr>
              <a:t>Statistik</a:t>
            </a:r>
          </a:p>
          <a:p>
            <a:pPr lvl="1"/>
            <a:r>
              <a:rPr lang="de-DE" dirty="0" smtClean="0"/>
              <a:t>Erhebung, Auswertung und Interpretation von Daten </a:t>
            </a:r>
          </a:p>
          <a:p>
            <a:pPr lvl="1"/>
            <a:r>
              <a:rPr lang="de-DE" dirty="0" smtClean="0"/>
              <a:t>Quantifizierung von Unsicherheit </a:t>
            </a:r>
          </a:p>
          <a:p>
            <a:r>
              <a:rPr lang="de-DE" dirty="0" smtClean="0">
                <a:solidFill>
                  <a:srgbClr val="0544FF"/>
                </a:solidFill>
              </a:rPr>
              <a:t>Wahrscheinlichkeitstheorie</a:t>
            </a:r>
          </a:p>
          <a:p>
            <a:pPr lvl="1"/>
            <a:r>
              <a:rPr lang="de-DE" dirty="0" smtClean="0"/>
              <a:t>Mathematische Beschreibung von zufälligen Phänomenen</a:t>
            </a:r>
          </a:p>
          <a:p>
            <a:pPr lvl="1"/>
            <a:r>
              <a:rPr lang="de-DE" dirty="0" smtClean="0"/>
              <a:t>Wahrscheinlichkeit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P(A) </a:t>
            </a:r>
            <a:r>
              <a:rPr lang="de-DE" dirty="0" smtClean="0"/>
              <a:t>für das Auftreten eines bestimmten Ereignisses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 </a:t>
            </a:r>
          </a:p>
          <a:p>
            <a:pPr lvl="2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P(A) = 1</a:t>
            </a:r>
            <a:r>
              <a:rPr lang="de-DE" dirty="0" smtClean="0"/>
              <a:t>	      ;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sz="2400" dirty="0" smtClean="0"/>
              <a:t> tritt mit Sicherheit ein</a:t>
            </a:r>
            <a:endParaRPr lang="de-DE" dirty="0" smtClean="0"/>
          </a:p>
          <a:p>
            <a:pPr lvl="2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P(A) = 0</a:t>
            </a:r>
            <a:r>
              <a:rPr lang="de-DE" dirty="0" smtClean="0"/>
              <a:t>	      ;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sz="2400" dirty="0" smtClean="0"/>
              <a:t> tritt mit Sicherheit </a:t>
            </a:r>
            <a:r>
              <a:rPr lang="de-DE" sz="2400" i="1" dirty="0" smtClean="0"/>
              <a:t>nicht</a:t>
            </a:r>
            <a:r>
              <a:rPr lang="de-DE" sz="2400" dirty="0" smtClean="0"/>
              <a:t> ein</a:t>
            </a:r>
            <a:endParaRPr lang="de-DE" dirty="0" smtClean="0"/>
          </a:p>
          <a:p>
            <a:pPr lvl="2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P(A) =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p ∈ (0,1)    </a:t>
            </a:r>
            <a:r>
              <a:rPr lang="de-DE" sz="2000" dirty="0" smtClean="0"/>
              <a:t>; </a:t>
            </a:r>
            <a:r>
              <a:rPr lang="de-DE" sz="2400" dirty="0" smtClean="0"/>
              <a:t>Ereignis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sz="2400" dirty="0" smtClean="0"/>
              <a:t> tritt mit Wahrscheinlichkeit </a:t>
            </a:r>
            <a:br>
              <a:rPr lang="de-DE" sz="2400" dirty="0" smtClean="0"/>
            </a:br>
            <a:r>
              <a:rPr lang="de-DE" sz="2400" dirty="0" smtClean="0"/>
              <a:t>		     ;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sz="2400" dirty="0" smtClean="0"/>
              <a:t> ein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52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Satz von </a:t>
            </a:r>
            <a:r>
              <a:rPr lang="de-DE" dirty="0" err="1" smtClean="0"/>
              <a:t>Bayes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Allgemeiner gilt für eine disjunkte Zerlegung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. . . ,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P(B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      </a:t>
            </a:r>
            <a:r>
              <a:rPr lang="de-DE" dirty="0" smtClean="0"/>
              <a:t>: “A-priori-Wahrscheinlichkeiten” 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P(B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 A) </a:t>
            </a:r>
            <a:r>
              <a:rPr lang="de-DE" dirty="0" smtClean="0"/>
              <a:t>: “A-posteriori-Wahrscheinlichkeiten”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26" y="1052736"/>
            <a:ext cx="6764634" cy="20162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921" y="3645024"/>
            <a:ext cx="4392488" cy="111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11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Stochastische Unabhängigkeit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Wann sind 2 Ereignisse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/>
              <a:t> unabhängig? </a:t>
            </a:r>
          </a:p>
          <a:p>
            <a:r>
              <a:rPr lang="de-DE" dirty="0" smtClean="0"/>
              <a:t>Motivation über bedingte Wahrscheinlichkeiten: </a:t>
            </a:r>
          </a:p>
          <a:p>
            <a:r>
              <a:rPr lang="de-DE" dirty="0" smtClean="0"/>
              <a:t>Zwei Ereignisse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/>
              <a:t> sind unabhängig, wenn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852936"/>
            <a:ext cx="3096344" cy="196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und Folgerungen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Zwei Ereignisse A, B sind </a:t>
            </a:r>
            <a:r>
              <a:rPr lang="de-DE" dirty="0" smtClean="0">
                <a:solidFill>
                  <a:srgbClr val="0B05FF"/>
                </a:solidFill>
              </a:rPr>
              <a:t>unabhängig</a:t>
            </a:r>
            <a:r>
              <a:rPr lang="de-DE" dirty="0" smtClean="0"/>
              <a:t>, wenn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P(A, B) = P(A) · P(B) </a:t>
            </a:r>
            <a:r>
              <a:rPr lang="de-DE" dirty="0" smtClean="0"/>
              <a:t>gilt.</a:t>
            </a:r>
          </a:p>
          <a:p>
            <a:r>
              <a:rPr lang="de-DE" dirty="0" smtClean="0"/>
              <a:t>Voraussetzung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P(B) &gt; 0 </a:t>
            </a:r>
            <a:r>
              <a:rPr lang="de-DE" dirty="0" smtClean="0"/>
              <a:t>und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P(A) &gt; 0 </a:t>
            </a:r>
            <a:r>
              <a:rPr lang="de-DE" dirty="0" smtClean="0"/>
              <a:t>ist hier nicht nötig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Folgerungen: </a:t>
            </a:r>
          </a:p>
          <a:p>
            <a:r>
              <a:rPr lang="de-DE" dirty="0" smtClean="0"/>
              <a:t>Sind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 und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/>
              <a:t> unabhängig, dann sind auch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 ̄</a:t>
            </a:r>
            <a:r>
              <a:rPr lang="de-DE" dirty="0" smtClean="0"/>
              <a:t> und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/>
              <a:t>, </a:t>
            </a:r>
            <a:br>
              <a:rPr lang="de-DE" dirty="0" smtClean="0"/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 und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 ̄</a:t>
            </a:r>
            <a:r>
              <a:rPr lang="de-DE" dirty="0" smtClean="0"/>
              <a:t> und auch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 ̄</a:t>
            </a:r>
            <a:r>
              <a:rPr lang="de-DE" dirty="0" smtClean="0"/>
              <a:t> und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 ̄</a:t>
            </a:r>
            <a:r>
              <a:rPr lang="de-DE" dirty="0" smtClean="0"/>
              <a:t> unabhängig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86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Zweimaliges Würfeln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 fairer Würfel wird zweimal hintereinander geworfen.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 stehe für “Beim 1. Würfelwurf eine Sechs” 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/>
              <a:t> stehe für “Beim 2. Würfelwurf eine Sechs”</a:t>
            </a:r>
          </a:p>
          <a:p>
            <a:r>
              <a:rPr lang="de-DE" dirty="0" smtClean="0"/>
              <a:t>Bei jeden Würfelwurf ist die Grundgesamtheit </a:t>
            </a:r>
            <a:br>
              <a:rPr lang="de-DE" dirty="0" smtClean="0"/>
            </a:b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= {ω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mit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de-DE" dirty="0" smtClean="0"/>
              <a:t> "Gewürfelte Zahl ist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"</a:t>
            </a:r>
          </a:p>
          <a:p>
            <a:r>
              <a:rPr lang="de-DE" dirty="0" smtClean="0"/>
              <a:t>Nach Laplace gilt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P(A) = P(B) = 1/6</a:t>
            </a:r>
            <a:r>
              <a:rPr lang="de-DE" dirty="0" smtClean="0"/>
              <a:t>. </a:t>
            </a:r>
          </a:p>
          <a:p>
            <a:r>
              <a:rPr lang="de-DE" dirty="0" smtClean="0"/>
              <a:t>Bei “unabhängigem” Werfen gilt somit</a:t>
            </a:r>
            <a:br>
              <a:rPr lang="de-DE" dirty="0" smtClean="0"/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P(A,  B) = P(A) · P(B) = 1/36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Zweimaliges Würfeln mit Tricks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Angenommen der Würfelwerfer ist besonders am Werfen von einem Pasch interessiert</a:t>
            </a:r>
          </a:p>
          <a:p>
            <a:r>
              <a:rPr lang="de-DE" dirty="0" smtClean="0"/>
              <a:t>Er kann den zweiten Wurf ein wenig steuern und würfelt mit </a:t>
            </a:r>
            <a:r>
              <a:rPr lang="de-DE" dirty="0" err="1" smtClean="0"/>
              <a:t>W’keit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½</a:t>
            </a:r>
            <a:r>
              <a:rPr lang="de-DE" dirty="0" smtClean="0"/>
              <a:t>  das gleiche wie beim ersten Wurf</a:t>
            </a:r>
          </a:p>
          <a:p>
            <a:r>
              <a:rPr lang="de-DE" dirty="0" smtClean="0"/>
              <a:t>Die anderen Ergebnisse seien dann gleichverteilt mit Wahrscheinlichkeit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0.1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Dann ist zwar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P(A) = 1/6</a:t>
            </a:r>
            <a:r>
              <a:rPr lang="de-DE" dirty="0" smtClean="0"/>
              <a:t> und auch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P(B) = 1/6</a:t>
            </a:r>
            <a:r>
              <a:rPr lang="de-DE" dirty="0" smtClean="0"/>
              <a:t>, </a:t>
            </a:r>
            <a:br>
              <a:rPr lang="de-DE" dirty="0" smtClean="0"/>
            </a:br>
            <a:r>
              <a:rPr lang="de-DE" dirty="0" smtClean="0"/>
              <a:t>aber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P(A, B) = 1/12 &gt; 1/36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Die Ereignisse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 und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/>
              <a:t> sind also </a:t>
            </a:r>
            <a:r>
              <a:rPr lang="de-DE" i="1" dirty="0" smtClean="0"/>
              <a:t>abhängig</a:t>
            </a:r>
            <a:r>
              <a:rPr lang="de-DE" dirty="0" smtClean="0"/>
              <a:t>, </a:t>
            </a:r>
            <a:br>
              <a:rPr lang="de-DE" dirty="0" smtClean="0"/>
            </a:br>
            <a:r>
              <a:rPr lang="de-DE" dirty="0" smtClean="0"/>
              <a:t>da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P(A, B) ≠ P(A) · P(B)</a:t>
            </a:r>
            <a:r>
              <a:rPr lang="de-DE" dirty="0" smtClean="0"/>
              <a:t>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84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Unabhängigkeit von mehr als zwei Ereignissen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Ereignisse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. . . , 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sind (stochastisch) </a:t>
            </a:r>
            <a:r>
              <a:rPr lang="de-DE" dirty="0" smtClean="0">
                <a:solidFill>
                  <a:srgbClr val="0B05FF"/>
                </a:solidFill>
              </a:rPr>
              <a:t>unabhängig</a:t>
            </a:r>
            <a:r>
              <a:rPr lang="de-DE" dirty="0" smtClean="0"/>
              <a:t>, wenn für alle Teilmengen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I ⊆ {1, 2, ...,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mit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 = {i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,i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,...,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 </a:t>
            </a:r>
            <a:r>
              <a:rPr lang="de-DE" dirty="0" smtClean="0"/>
              <a:t>gilt: </a:t>
            </a:r>
            <a:br>
              <a:rPr lang="de-DE" dirty="0" smtClean="0"/>
            </a:br>
            <a:r>
              <a:rPr lang="de-DE" dirty="0" smtClean="0"/>
              <a:t>         </a:t>
            </a:r>
            <a:br>
              <a:rPr lang="de-DE" dirty="0" smtClean="0"/>
            </a:br>
            <a:r>
              <a:rPr lang="de-DE" dirty="0" smtClean="0"/>
              <a:t>     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baseline="-4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∩ 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baseline="-4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∩ ... ∩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baseline="-45000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= P(A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baseline="-4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· P(A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baseline="-4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· ... · P(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baseline="-45000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r>
              <a:rPr lang="de-DE" dirty="0" smtClean="0"/>
              <a:t>Aus der paarweisen Unabhängigkeit folgt nicht die Unabhängigkeit von mehr als zwei Ereignissen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287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zur paarweisen Unabhängigkeit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6976"/>
            <a:ext cx="8507415" cy="4968875"/>
          </a:xfrm>
        </p:spPr>
        <p:txBody>
          <a:bodyPr/>
          <a:lstStyle/>
          <a:p>
            <a:r>
              <a:rPr lang="de-DE" dirty="0" smtClean="0"/>
              <a:t>Sei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= {0, 1, 2, 3} </a:t>
            </a:r>
            <a:r>
              <a:rPr lang="de-DE" dirty="0" smtClean="0"/>
              <a:t>ein Laplace-Wahrscheinlichkeitsraum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= {0}∪{i}</a:t>
            </a:r>
            <a:r>
              <a:rPr lang="de-DE" dirty="0" smtClean="0"/>
              <a:t> mit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i=1,2,3</a:t>
            </a:r>
            <a:r>
              <a:rPr lang="de-DE" dirty="0" smtClean="0"/>
              <a:t> (einmaliges Ziehen aus einer Urne)</a:t>
            </a:r>
          </a:p>
          <a:p>
            <a:r>
              <a:rPr lang="de-DE" dirty="0" smtClean="0"/>
              <a:t>Dann gilt:</a:t>
            </a:r>
            <a:br>
              <a:rPr lang="de-DE" dirty="0" smtClean="0"/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)= ½  und P(A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∩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= ¼ = P(A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· P(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/>
              <a:t>für alle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 ≠ j</a:t>
            </a:r>
            <a:r>
              <a:rPr lang="de-DE" dirty="0" smtClean="0"/>
              <a:t>. </a:t>
            </a:r>
          </a:p>
          <a:p>
            <a:r>
              <a:rPr lang="de-DE" dirty="0" smtClean="0"/>
              <a:t>Aber: 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∩ 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∩ 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= ¼  </a:t>
            </a:r>
            <a:r>
              <a:rPr lang="de-DE" dirty="0" smtClean="0"/>
              <a:t>und </a:t>
            </a: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· P(A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· P(A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= 1/8  </a:t>
            </a:r>
          </a:p>
          <a:p>
            <a:r>
              <a:rPr lang="de-DE" dirty="0" smtClean="0"/>
              <a:t>Die Ereignisse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3 </a:t>
            </a:r>
            <a:r>
              <a:rPr lang="de-DE" dirty="0" smtClean="0"/>
              <a:t>sind also </a:t>
            </a:r>
            <a:r>
              <a:rPr lang="de-DE" i="1" dirty="0" smtClean="0"/>
              <a:t>nicht</a:t>
            </a:r>
            <a:r>
              <a:rPr lang="de-DE" dirty="0" smtClean="0"/>
              <a:t> unabhängig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742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Bedingte Unabhängigkeit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Sei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dirty="0" smtClean="0"/>
              <a:t> ein beliebiges Ereignis mit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P(C) &gt; 0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smtClean="0"/>
              <a:t>Zwei Ereignisse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 und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/>
              <a:t> nennt man </a:t>
            </a:r>
            <a:br>
              <a:rPr lang="de-DE" dirty="0" smtClean="0"/>
            </a:br>
            <a:r>
              <a:rPr lang="de-DE" dirty="0" smtClean="0">
                <a:solidFill>
                  <a:srgbClr val="0B05FF"/>
                </a:solidFill>
              </a:rPr>
              <a:t>bedingt unabhängig </a:t>
            </a:r>
            <a:r>
              <a:rPr lang="de-DE" dirty="0" smtClean="0"/>
              <a:t>gegeben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dirty="0" smtClean="0"/>
              <a:t>, wenn gilt: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P(A, B | C) = P(A | C) · P(B | C) </a:t>
            </a:r>
          </a:p>
          <a:p>
            <a:endParaRPr lang="de-DE" dirty="0" smtClean="0"/>
          </a:p>
          <a:p>
            <a:r>
              <a:rPr lang="de-DE" dirty="0" smtClean="0"/>
              <a:t>Man überzeugt sich leicht, dass </a:t>
            </a:r>
          </a:p>
          <a:p>
            <a:pPr lvl="1"/>
            <a:r>
              <a:rPr lang="de-DE" dirty="0" smtClean="0"/>
              <a:t>weder aus unbedingter Unabhängigkeit bedingte Unabhängigkeit (bzgl. einem Ereignis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dirty="0" smtClean="0"/>
              <a:t>), </a:t>
            </a:r>
          </a:p>
          <a:p>
            <a:pPr lvl="1"/>
            <a:r>
              <a:rPr lang="de-DE" dirty="0" smtClean="0"/>
              <a:t>noch aus bedingter Unabhängigkeit bzgl. einem Ereignis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dirty="0" smtClean="0"/>
              <a:t> unbedingte Unabhängigkeit folgt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Verteilungsnotation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Für eine diskrete Zufallsvariable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800" dirty="0" smtClean="0"/>
              <a:t> schreiben wir die </a:t>
            </a:r>
            <a:r>
              <a:rPr lang="de-DE" sz="2800" dirty="0" smtClean="0">
                <a:solidFill>
                  <a:srgbClr val="0B05FF"/>
                </a:solidFill>
              </a:rPr>
              <a:t>Verteilung</a:t>
            </a:r>
            <a:r>
              <a:rPr lang="de-DE" sz="2800" dirty="0" smtClean="0"/>
              <a:t> als </a:t>
            </a:r>
            <a:r>
              <a:rPr lang="de-DE" sz="2800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(X)</a:t>
            </a:r>
            <a:r>
              <a:rPr lang="de-DE" sz="2800" dirty="0" smtClean="0"/>
              <a:t>, wobei gilt</a:t>
            </a:r>
            <a:br>
              <a:rPr lang="de-DE" sz="2800" dirty="0" smtClean="0"/>
            </a:br>
            <a:r>
              <a:rPr lang="de-DE" sz="2800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(X) = &lt;P(x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), ..., P(</a:t>
            </a:r>
            <a:r>
              <a:rPr lang="de-DE" sz="2800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800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)&gt; </a:t>
            </a:r>
            <a:r>
              <a:rPr lang="de-DE" sz="2800" dirty="0" smtClean="0"/>
              <a:t>für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, x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, ..., </a:t>
            </a:r>
            <a:r>
              <a:rPr lang="de-DE" sz="2800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800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∈ </a:t>
            </a:r>
            <a:r>
              <a:rPr lang="de-DE" sz="2800" dirty="0" err="1" smtClean="0">
                <a:solidFill>
                  <a:schemeClr val="accent1">
                    <a:lumMod val="50000"/>
                  </a:schemeClr>
                </a:solidFill>
              </a:rPr>
              <a:t>dom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(X)</a:t>
            </a:r>
          </a:p>
          <a:p>
            <a:endParaRPr lang="de-DE" sz="2800" dirty="0" smtClean="0"/>
          </a:p>
          <a:p>
            <a:r>
              <a:rPr lang="de-DE" sz="2800" dirty="0" smtClean="0"/>
              <a:t>Auch im Verbund verwendet:  </a:t>
            </a:r>
            <a:r>
              <a:rPr lang="de-DE" sz="2800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(X, Y)</a:t>
            </a:r>
          </a:p>
          <a:p>
            <a:endParaRPr lang="de-DE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sz="2800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(X, Y) = </a:t>
            </a:r>
            <a:r>
              <a:rPr lang="de-DE" sz="2800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(X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| Y) · </a:t>
            </a:r>
            <a:r>
              <a:rPr lang="de-DE" sz="2800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(Y)</a:t>
            </a:r>
            <a:r>
              <a:rPr lang="de-DE" sz="2800" dirty="0" smtClean="0"/>
              <a:t>, wobei hier die Multiplikation komponentenweise erfolgt</a:t>
            </a:r>
            <a:endParaRPr lang="de-D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Eigenschaften von bedingten Wahrscheinlichkeiten </a:t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P(B | B) = 1 </a:t>
            </a:r>
            <a:r>
              <a:rPr lang="de-DE" dirty="0" smtClean="0"/>
              <a:t>und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P(B ̄|B) = 0 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P(A | B) ≥ 0 </a:t>
            </a:r>
            <a:r>
              <a:rPr lang="de-DE" dirty="0" smtClean="0"/>
              <a:t>für beliebige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 ⊆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∪ 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| B) = P(A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 B) + P(A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 B) </a:t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/>
              <a:t>für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 und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/>
              <a:t> disjunkt </a:t>
            </a:r>
          </a:p>
          <a:p>
            <a:r>
              <a:rPr lang="de-DE" dirty="0" smtClean="0"/>
              <a:t>Daher: </a:t>
            </a:r>
          </a:p>
          <a:p>
            <a:pPr lvl="1"/>
            <a:r>
              <a:rPr lang="de-DE" dirty="0" smtClean="0"/>
              <a:t>Als Funktion von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 ⊆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/>
              <a:t> ist </a:t>
            </a: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(A | B)</a:t>
            </a:r>
            <a:r>
              <a:rPr lang="de-DE" dirty="0" smtClean="0"/>
              <a:t> (bei festem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/>
              <a:t>!) </a:t>
            </a:r>
            <a:br>
              <a:rPr lang="de-DE" dirty="0" smtClean="0"/>
            </a:br>
            <a:r>
              <a:rPr lang="de-DE" dirty="0" smtClean="0"/>
              <a:t>eine Wahrscheinlichkeitsverteilung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7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Frequentistischer</a:t>
            </a:r>
            <a:r>
              <a:rPr lang="de-DE" dirty="0" smtClean="0"/>
              <a:t> Wahrscheinlichkeitsbegriff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24744"/>
            <a:ext cx="8507415" cy="4968875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Auch statistische Wahrscheinlichkeitsauffassung genannt</a:t>
            </a:r>
          </a:p>
          <a:p>
            <a:r>
              <a:rPr lang="de-DE" sz="2400" dirty="0" smtClean="0"/>
              <a:t>Grenzwert der relativen Häufigkeit =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P(A)</a:t>
            </a:r>
          </a:p>
          <a:p>
            <a:pPr lvl="1"/>
            <a:r>
              <a:rPr lang="de-DE" sz="2000" dirty="0" smtClean="0"/>
              <a:t>Beispiel: Wiederholtes Werfen eines Würfels</a:t>
            </a:r>
          </a:p>
          <a:p>
            <a:r>
              <a:rPr lang="de-DE" sz="2400" dirty="0" smtClean="0"/>
              <a:t>"Elementarereignisse" besitzen gleiche </a:t>
            </a:r>
            <a:r>
              <a:rPr lang="de-DE" sz="2400" dirty="0" err="1" smtClean="0"/>
              <a:t>Eintrittsw'keiten</a:t>
            </a:r>
            <a:r>
              <a:rPr lang="de-DE" sz="2400" dirty="0" smtClean="0"/>
              <a:t> </a:t>
            </a:r>
          </a:p>
          <a:p>
            <a:pPr lvl="1"/>
            <a:r>
              <a:rPr lang="de-DE" sz="2000" dirty="0" smtClean="0"/>
              <a:t>Laplace'sches Prinzip</a:t>
            </a:r>
          </a:p>
          <a:p>
            <a:r>
              <a:rPr lang="de-DE" sz="2400" dirty="0" smtClean="0"/>
              <a:t>Was sind </a:t>
            </a:r>
            <a:r>
              <a:rPr lang="de-DE" sz="2400" dirty="0" smtClean="0">
                <a:solidFill>
                  <a:srgbClr val="0B05FF"/>
                </a:solidFill>
              </a:rPr>
              <a:t>Elementarereignisse</a:t>
            </a:r>
            <a:r>
              <a:rPr lang="de-DE" sz="2400" dirty="0" smtClean="0"/>
              <a:t> eigentlich genau?</a:t>
            </a:r>
          </a:p>
          <a:p>
            <a:pPr lvl="1"/>
            <a:r>
              <a:rPr lang="de-DE" sz="2000" dirty="0" smtClean="0"/>
              <a:t>Elemente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000" dirty="0" smtClean="0"/>
              <a:t> einer Grundgesamtheit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000" dirty="0" smtClean="0"/>
              <a:t>  </a:t>
            </a:r>
          </a:p>
          <a:p>
            <a:pPr marL="742930" lvl="2" indent="-342891"/>
            <a:r>
              <a:rPr lang="de-DE" sz="2000" dirty="0" smtClean="0"/>
              <a:t>Elementarereignisse sind abstrakt: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= {ω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,ω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,...,ω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  <a:r>
              <a:rPr lang="de-DE" sz="2000" dirty="0" smtClean="0"/>
              <a:t> </a:t>
            </a:r>
          </a:p>
          <a:p>
            <a:pPr marL="1200119" lvl="3" indent="-342891"/>
            <a:r>
              <a:rPr lang="de-DE" sz="1800" dirty="0" smtClean="0"/>
              <a:t>Beispiel: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1800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1800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dirty="0" smtClean="0"/>
              <a:t>steht für einen Würfel</a:t>
            </a:r>
            <a:r>
              <a:rPr lang="de-DE" sz="1800" i="1" dirty="0" smtClean="0"/>
              <a:t>wurf</a:t>
            </a:r>
          </a:p>
          <a:p>
            <a:pPr lvl="1"/>
            <a:r>
              <a:rPr lang="de-DE" sz="2000" dirty="0" smtClean="0"/>
              <a:t>Abbildung von Ereignissen auf Merkmalswerte durch Zufallsvariablen</a:t>
            </a:r>
          </a:p>
          <a:p>
            <a:pPr lvl="2"/>
            <a:r>
              <a:rPr lang="de-DE" sz="2000" dirty="0" smtClean="0"/>
              <a:t>Zufallsvariable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dirty="0" smtClean="0"/>
              <a:t> für </a:t>
            </a:r>
            <a:r>
              <a:rPr lang="de-DE" sz="2000" i="1" dirty="0" smtClean="0"/>
              <a:t>Ergebnis</a:t>
            </a:r>
            <a:r>
              <a:rPr lang="de-DE" sz="2000" dirty="0" smtClean="0"/>
              <a:t> des Würfelwurfs ist eine Funktion</a:t>
            </a:r>
          </a:p>
          <a:p>
            <a:pPr lvl="2"/>
            <a:r>
              <a:rPr lang="de-DE" sz="2000" dirty="0" smtClean="0"/>
              <a:t>Ziel: Ereignis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000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smtClean="0"/>
              <a:t>auf obenliegende Zahl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000" dirty="0" smtClean="0"/>
              <a:t> des geworfenen Würfels abbilden</a:t>
            </a:r>
          </a:p>
          <a:p>
            <a:pPr lvl="2"/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X :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 {1, 2, 3, 4, 5, 6}</a:t>
            </a:r>
            <a:endParaRPr lang="de-DE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8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Ereignisse beschrieben durch Mengen oder Formeln</a:t>
            </a:r>
            <a:endParaRPr lang="de-D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669"/>
            <a:ext cx="8229600" cy="5400675"/>
          </a:xfrm>
        </p:spPr>
        <p:txBody>
          <a:bodyPr/>
          <a:lstStyle/>
          <a:p>
            <a:r>
              <a:rPr lang="de-DE" sz="2000" dirty="0" smtClean="0"/>
              <a:t>Seien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X, Y</a:t>
            </a:r>
            <a:r>
              <a:rPr lang="de-DE" sz="2000" dirty="0" smtClean="0"/>
              <a:t> Zufallsvariable mit Bildbereich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dom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(X)</a:t>
            </a:r>
            <a:r>
              <a:rPr lang="de-DE" sz="2000" dirty="0"/>
              <a:t>, bzw.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dom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(Y)</a:t>
            </a:r>
          </a:p>
          <a:p>
            <a:r>
              <a:rPr lang="de-DE" sz="2000" dirty="0" smtClean="0"/>
              <a:t>Ereignisse beschrieben durch Formeln mit Zufallsvariablen</a:t>
            </a:r>
          </a:p>
          <a:p>
            <a:pPr lvl="1"/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X=1</a:t>
            </a:r>
            <a:r>
              <a:rPr lang="de-DE" sz="1800" dirty="0" smtClean="0"/>
              <a:t>  (Elementarereignis)</a:t>
            </a:r>
          </a:p>
          <a:p>
            <a:pPr lvl="1"/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X=1 v X=2 </a:t>
            </a:r>
            <a:r>
              <a:rPr lang="de-DE" sz="1800" dirty="0" smtClean="0"/>
              <a:t>oder auch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 (X=1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v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X=2) ^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X=1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v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X=4) </a:t>
            </a:r>
            <a:r>
              <a:rPr lang="de-DE" sz="1800" dirty="0" smtClean="0"/>
              <a:t>(komplexe Ereignisse)</a:t>
            </a:r>
          </a:p>
          <a:p>
            <a:pPr lvl="1"/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X ≤ 4 </a:t>
            </a:r>
            <a:r>
              <a:rPr lang="de-DE" sz="1800" dirty="0"/>
              <a:t>(</a:t>
            </a:r>
            <a:r>
              <a:rPr lang="de-DE" sz="1800" dirty="0" smtClean="0"/>
              <a:t>komplexes Ereignis)</a:t>
            </a:r>
            <a:endParaRPr lang="de-DE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X=1 ^ Y = '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'  </a:t>
            </a:r>
            <a:r>
              <a:rPr lang="de-DE" sz="1800" dirty="0" smtClean="0"/>
              <a:t>(Verbundereignis, da verschiedene Variablen)</a:t>
            </a:r>
          </a:p>
          <a:p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P(X=x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v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X=x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v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... v X=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) =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P({x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x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...,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})</a:t>
            </a:r>
          </a:p>
          <a:p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P(X=x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) = P(x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) = P({x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})</a:t>
            </a:r>
            <a:r>
              <a:rPr lang="de-DE" sz="2000" dirty="0" smtClean="0"/>
              <a:t>, wenn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x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∈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dom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(X)</a:t>
            </a:r>
          </a:p>
          <a:p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P(X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≤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4) = ∫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-∞</a:t>
            </a:r>
            <a:r>
              <a:rPr lang="de-DE" sz="2000" baseline="30000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f(t)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dt</a:t>
            </a:r>
            <a:r>
              <a:rPr lang="de-DE" sz="2000" dirty="0" smtClean="0"/>
              <a:t>, wenn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de-DE" sz="2000" dirty="0" smtClean="0"/>
              <a:t> eine Dichtefunktion ist</a:t>
            </a:r>
          </a:p>
          <a:p>
            <a:r>
              <a:rPr lang="de-DE" sz="2000" dirty="0" smtClean="0"/>
              <a:t>Falls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dom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(X) = {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  <a:r>
              <a:rPr lang="de-DE" sz="2000" dirty="0" smtClean="0"/>
              <a:t>:</a:t>
            </a:r>
            <a:endParaRPr lang="de-DE" sz="2000" dirty="0"/>
          </a:p>
          <a:p>
            <a:pPr lvl="1"/>
            <a:r>
              <a:rPr lang="de-DE" sz="1800" dirty="0" smtClean="0"/>
              <a:t>Schreibe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 P(X=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sz="1800" dirty="0" smtClean="0"/>
              <a:t>als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P(x)</a:t>
            </a:r>
          </a:p>
          <a:p>
            <a:pPr lvl="1"/>
            <a:r>
              <a:rPr lang="de-DE" sz="1800" dirty="0" smtClean="0"/>
              <a:t>Schreibe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 P(X=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</a:rPr>
              <a:t>false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sz="1800" dirty="0" smtClean="0"/>
              <a:t>als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P(¬x)</a:t>
            </a:r>
          </a:p>
          <a:p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P(X=x) = P(x) </a:t>
            </a:r>
            <a:r>
              <a:rPr lang="de-DE" sz="2000" dirty="0"/>
              <a:t>steht für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X </a:t>
            </a:r>
            <a:r>
              <a:rPr lang="de-DE" sz="2000" dirty="0"/>
              <a:t>nimmt einen konkreten Wert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x </a:t>
            </a:r>
            <a:r>
              <a:rPr lang="de-DE" sz="2000" dirty="0"/>
              <a:t>an</a:t>
            </a:r>
          </a:p>
          <a:p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P(X=x ^ Y=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) = P(X=x, Y=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) = P(x,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sz="2000" dirty="0" smtClean="0"/>
              <a:t>(konkrete Werte im Verbund)</a:t>
            </a:r>
          </a:p>
          <a:p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P(X |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sz="2000" dirty="0" smtClean="0"/>
              <a:t>entweder "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P(X) wenn Y=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" </a:t>
            </a:r>
            <a:r>
              <a:rPr lang="de-DE" sz="2000" dirty="0" smtClean="0"/>
              <a:t>oder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"P(X) wenn Wert von Y bekannt"</a:t>
            </a:r>
            <a:b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de-DE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39726" y="1196752"/>
            <a:ext cx="8291512" cy="4525962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 typeface="Times" charset="0"/>
              <a:buNone/>
            </a:pPr>
            <a:r>
              <a:rPr lang="de-DE" sz="2000" dirty="0" err="1">
                <a:solidFill>
                  <a:srgbClr val="FF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Example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: Dentist </a:t>
            </a:r>
            <a:r>
              <a:rPr lang="de-DE" sz="2000" dirty="0" err="1">
                <a:latin typeface="Lucida Grande" charset="0"/>
                <a:ea typeface="ＭＳ Ｐゴシック" charset="0"/>
                <a:cs typeface="ＭＳ Ｐゴシック" charset="0"/>
              </a:rPr>
              <a:t>problem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err="1">
                <a:latin typeface="Lucida Grande" charset="0"/>
                <a:ea typeface="ＭＳ Ｐゴシック" charset="0"/>
                <a:cs typeface="ＭＳ Ｐゴシック" charset="0"/>
              </a:rPr>
              <a:t>with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err="1">
                <a:latin typeface="Lucida Grande" charset="0"/>
                <a:ea typeface="ＭＳ Ｐゴシック" charset="0"/>
                <a:cs typeface="ＭＳ Ｐゴシック" charset="0"/>
              </a:rPr>
              <a:t>four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 variables: </a:t>
            </a:r>
          </a:p>
          <a:p>
            <a:pPr marL="609600" indent="-609600" eaLnBrk="1" hangingPunct="1">
              <a:spcBef>
                <a:spcPct val="0"/>
              </a:spcBef>
              <a:buFont typeface="Times" charset="0"/>
              <a:buNone/>
            </a:pPr>
            <a:r>
              <a:rPr lang="de-DE" sz="2000" dirty="0">
                <a:solidFill>
                  <a:srgbClr val="3333FF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2000" dirty="0" err="1">
                <a:solidFill>
                  <a:srgbClr val="3333FF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Toothache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 (I </a:t>
            </a:r>
            <a:r>
              <a:rPr lang="de-DE" sz="2000" dirty="0" err="1">
                <a:latin typeface="Lucida Grande" charset="0"/>
                <a:ea typeface="ＭＳ Ｐゴシック" charset="0"/>
                <a:cs typeface="ＭＳ Ｐゴシック" charset="0"/>
              </a:rPr>
              <a:t>have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 a </a:t>
            </a:r>
            <a:r>
              <a:rPr lang="de-DE" sz="2000" dirty="0" err="1">
                <a:latin typeface="Lucida Grande" charset="0"/>
                <a:ea typeface="ＭＳ Ｐゴシック" charset="0"/>
                <a:cs typeface="ＭＳ Ｐゴシック" charset="0"/>
              </a:rPr>
              <a:t>toothache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609600" indent="-609600" eaLnBrk="1" hangingPunct="1">
              <a:spcBef>
                <a:spcPct val="0"/>
              </a:spcBef>
              <a:buFont typeface="Times" charset="0"/>
              <a:buNone/>
            </a:pP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2000" dirty="0" err="1">
                <a:solidFill>
                  <a:srgbClr val="3333FF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Cavity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 (I </a:t>
            </a:r>
            <a:r>
              <a:rPr lang="de-DE" sz="2000" dirty="0" err="1">
                <a:latin typeface="Lucida Grande" charset="0"/>
                <a:ea typeface="ＭＳ Ｐゴシック" charset="0"/>
                <a:cs typeface="ＭＳ Ｐゴシック" charset="0"/>
              </a:rPr>
              <a:t>have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 a </a:t>
            </a:r>
            <a:r>
              <a:rPr lang="de-DE" sz="2000" dirty="0" err="1">
                <a:latin typeface="Lucida Grande" charset="0"/>
                <a:ea typeface="ＭＳ Ｐゴシック" charset="0"/>
                <a:cs typeface="ＭＳ Ｐゴシック" charset="0"/>
              </a:rPr>
              <a:t>cavity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609600" indent="-609600" eaLnBrk="1" hangingPunct="1">
              <a:spcBef>
                <a:spcPct val="0"/>
              </a:spcBef>
              <a:buFont typeface="Times" charset="0"/>
              <a:buNone/>
            </a:pP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2000" dirty="0">
                <a:solidFill>
                  <a:srgbClr val="3333FF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Catch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 (</a:t>
            </a:r>
            <a:r>
              <a:rPr lang="de-DE" sz="2000" dirty="0" err="1">
                <a:latin typeface="Lucida Grande" charset="0"/>
                <a:ea typeface="ＭＳ Ｐゴシック" charset="0"/>
                <a:cs typeface="ＭＳ Ｐゴシック" charset="0"/>
              </a:rPr>
              <a:t>steel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 probe </a:t>
            </a:r>
            <a:r>
              <a:rPr lang="de-DE" sz="2000" dirty="0" err="1">
                <a:latin typeface="Lucida Grande" charset="0"/>
                <a:ea typeface="ＭＳ Ｐゴシック" charset="0"/>
                <a:cs typeface="ＭＳ Ｐゴシック" charset="0"/>
              </a:rPr>
              <a:t>catches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 in </a:t>
            </a:r>
            <a:r>
              <a:rPr lang="de-DE" sz="2000" dirty="0" err="1">
                <a:latin typeface="Lucida Grande" charset="0"/>
                <a:ea typeface="ＭＳ Ｐゴシック" charset="0"/>
                <a:cs typeface="ＭＳ Ｐゴシック" charset="0"/>
              </a:rPr>
              <a:t>my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err="1">
                <a:latin typeface="Lucida Grande" charset="0"/>
                <a:ea typeface="ＭＳ Ｐゴシック" charset="0"/>
                <a:cs typeface="ＭＳ Ｐゴシック" charset="0"/>
              </a:rPr>
              <a:t>tooth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609600" indent="-609600" eaLnBrk="1" hangingPunct="1">
              <a:spcBef>
                <a:spcPct val="0"/>
              </a:spcBef>
              <a:buFont typeface="Times" charset="0"/>
              <a:buNone/>
            </a:pPr>
            <a:r>
              <a:rPr lang="de-DE" sz="2000" dirty="0">
                <a:solidFill>
                  <a:srgbClr val="3333FF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2000" dirty="0" err="1">
                <a:solidFill>
                  <a:srgbClr val="3333FF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Weather</a:t>
            </a:r>
            <a:r>
              <a:rPr lang="de-DE" sz="2000" dirty="0">
                <a:latin typeface="Lucida Grande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2000" dirty="0" err="1" smtClean="0">
                <a:latin typeface="Lucida Grande" charset="0"/>
                <a:ea typeface="ＭＳ Ｐゴシック" charset="0"/>
                <a:cs typeface="ＭＳ Ｐゴシック" charset="0"/>
              </a:rPr>
              <a:t>sunny,rainy,cloudy,snow</a:t>
            </a:r>
            <a:r>
              <a:rPr lang="de-DE" sz="2000" dirty="0" smtClean="0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  <a:endParaRPr lang="de-DE" sz="20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marL="609600" indent="-609600" eaLnBrk="1" hangingPunct="1">
              <a:spcBef>
                <a:spcPct val="0"/>
              </a:spcBef>
              <a:buFont typeface="Times" charset="0"/>
              <a:buNone/>
            </a:pPr>
            <a:endParaRPr lang="de-DE" sz="2000" b="1" dirty="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8915" name="Picture 4" descr="dentis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1013" y="1205996"/>
            <a:ext cx="1800225" cy="1763712"/>
          </a:xfrm>
        </p:spPr>
      </p:pic>
      <p:sp>
        <p:nvSpPr>
          <p:cNvPr id="38916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260648"/>
            <a:ext cx="8915400" cy="1066800"/>
          </a:xfrm>
        </p:spPr>
        <p:txBody>
          <a:bodyPr/>
          <a:lstStyle/>
          <a:p>
            <a:pPr eaLnBrk="1" hangingPunct="1"/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Example</a:t>
            </a:r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world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  <p:pic>
        <p:nvPicPr>
          <p:cNvPr id="6" name="Picture 1029" descr="2e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91532"/>
            <a:ext cx="2494631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28"/>
          <p:cNvSpPr>
            <a:spLocks noChangeArrowheads="1"/>
          </p:cNvSpPr>
          <p:nvPr/>
        </p:nvSpPr>
        <p:spPr bwMode="auto">
          <a:xfrm>
            <a:off x="4139952" y="4005064"/>
            <a:ext cx="253481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>
                <a:latin typeface="Lucida Grande" pitchFamily="-65" charset="0"/>
              </a:rPr>
              <a:t>Subsequent slides contain material from </a:t>
            </a:r>
            <a:r>
              <a:rPr lang="en-US" i="0" dirty="0" smtClean="0">
                <a:latin typeface="Lucida Grande" pitchFamily="-65" charset="0"/>
              </a:rPr>
              <a:t>Chapter </a:t>
            </a:r>
            <a:r>
              <a:rPr lang="en-US" i="0" dirty="0">
                <a:latin typeface="Lucida Grande" pitchFamily="-65" charset="0"/>
              </a:rPr>
              <a:t>14 </a:t>
            </a:r>
            <a:r>
              <a:rPr lang="en-US" i="0" dirty="0" smtClean="0">
                <a:latin typeface="Lucida Grande" pitchFamily="-65" charset="0"/>
              </a:rPr>
              <a:t/>
            </a:r>
            <a:br>
              <a:rPr lang="en-US" i="0" dirty="0" smtClean="0">
                <a:latin typeface="Lucida Grande" pitchFamily="-65" charset="0"/>
              </a:rPr>
            </a:br>
            <a:r>
              <a:rPr lang="en-US" i="0" dirty="0" smtClean="0">
                <a:latin typeface="Lucida Grande" pitchFamily="-65" charset="0"/>
              </a:rPr>
              <a:t>(</a:t>
            </a:r>
            <a:r>
              <a:rPr lang="en-US" i="0" dirty="0">
                <a:latin typeface="Lucida Grande" pitchFamily="-65" charset="0"/>
              </a:rPr>
              <a:t>Section 1 and 2)</a:t>
            </a:r>
          </a:p>
        </p:txBody>
      </p:sp>
    </p:spTree>
    <p:extLst>
      <p:ext uri="{BB962C8B-B14F-4D97-AF65-F5344CB8AC3E}">
        <p14:creationId xmlns:p14="http://schemas.microsoft.com/office/powerpoint/2010/main" val="135099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Prior probability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343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Prior</a:t>
            </a:r>
            <a:r>
              <a:rPr lang="en-US" sz="2400" dirty="0">
                <a:ea typeface="ＭＳ Ｐゴシック" charset="0"/>
              </a:rPr>
              <a:t> or 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unconditional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probabilities</a:t>
            </a:r>
            <a:r>
              <a:rPr lang="en-US" sz="2400" dirty="0">
                <a:ea typeface="ＭＳ Ｐゴシック" charset="0"/>
              </a:rPr>
              <a:t> of propositions</a:t>
            </a:r>
          </a:p>
          <a:p>
            <a:pPr lvl="1" eaLnBrk="1" hangingPunct="1">
              <a:lnSpc>
                <a:spcPct val="120000"/>
              </a:lnSpc>
              <a:buFont typeface="Wingdings" charset="0"/>
              <a:buNone/>
            </a:pPr>
            <a:r>
              <a:rPr lang="en-US" sz="2000" dirty="0">
                <a:ea typeface="ＭＳ Ｐゴシック" charset="0"/>
              </a:rPr>
              <a:t>e.g.,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P(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= true) = 0.1 </a:t>
            </a:r>
            <a:r>
              <a:rPr lang="en-US" sz="2000" dirty="0">
                <a:ea typeface="ＭＳ Ｐゴシック" charset="0"/>
              </a:rPr>
              <a:t>and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P(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Weather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= sunny) = 0.72 </a:t>
            </a:r>
            <a:r>
              <a:rPr lang="en-US" sz="2000" dirty="0">
                <a:ea typeface="ＭＳ Ｐゴシック" charset="0"/>
              </a:rPr>
              <a:t>correspond to belief prior to arrival of any (new) evidence
</a:t>
            </a:r>
          </a:p>
          <a:p>
            <a:pPr lvl="4" eaLnBrk="1" hangingPunct="1">
              <a:lnSpc>
                <a:spcPct val="80000"/>
              </a:lnSpc>
            </a:pPr>
            <a:endParaRPr lang="en-US" sz="1600" dirty="0">
              <a:ea typeface="ＭＳ Ｐゴシック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Probability distribution</a:t>
            </a:r>
            <a:r>
              <a:rPr lang="en-US" sz="2400" dirty="0">
                <a:ea typeface="ＭＳ Ｐゴシック" charset="0"/>
              </a:rPr>
              <a:t> 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gives values for all possible assignments: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Weather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= &lt;0.72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, 0.1, 0.08, 0.1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&gt; </a:t>
            </a:r>
            <a:r>
              <a:rPr lang="en-US" sz="2000" dirty="0">
                <a:ea typeface="ＭＳ Ｐゴシック" charset="0"/>
              </a:rPr>
              <a:t/>
            </a:r>
            <a:br>
              <a:rPr lang="en-US" sz="2000" dirty="0">
                <a:ea typeface="ＭＳ Ｐゴシック" charset="0"/>
              </a:rPr>
            </a:br>
            <a:r>
              <a:rPr lang="en-US" sz="2000" dirty="0">
                <a:ea typeface="ＭＳ Ｐゴシック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ea typeface="ＭＳ Ｐゴシック" charset="0"/>
              </a:rPr>
              <a:t>normalized</a:t>
            </a:r>
            <a:r>
              <a:rPr lang="en-US" sz="2000" dirty="0">
                <a:ea typeface="ＭＳ Ｐゴシック" charset="0"/>
              </a:rPr>
              <a:t>, i.e., sums to 1 because one must be the case)</a:t>
            </a:r>
          </a:p>
          <a:p>
            <a:pPr lvl="4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ea typeface="ＭＳ Ｐゴシック" charset="0"/>
              </a:rPr>
              <a:t>			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79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Full joint probability distribution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200" dirty="0">
                <a:ea typeface="ＭＳ Ｐゴシック" charset="0"/>
              </a:rPr>
              <a:t>			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accent2"/>
                </a:solidFill>
                <a:ea typeface="ＭＳ Ｐゴシック" charset="0"/>
              </a:rPr>
              <a:t>Joint probability distribution</a:t>
            </a:r>
            <a:r>
              <a:rPr lang="en-US" sz="1800" dirty="0">
                <a:ea typeface="ＭＳ Ｐゴシック" charset="0"/>
              </a:rPr>
              <a:t> for a set of random variables gives the probability of every atomic event on those random variables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Weather,Cavity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</a:t>
            </a:r>
            <a:r>
              <a:rPr lang="en-US" sz="1600" dirty="0">
                <a:ea typeface="ＭＳ Ｐゴシック" charset="0"/>
              </a:rPr>
              <a:t> </a:t>
            </a:r>
            <a:r>
              <a:rPr lang="en-US" sz="1600" dirty="0" smtClean="0">
                <a:ea typeface="ＭＳ Ｐゴシック" charset="0"/>
              </a:rPr>
              <a:t>is </a:t>
            </a:r>
            <a:r>
              <a:rPr lang="en-US" sz="1600" dirty="0">
                <a:ea typeface="ＭＳ Ｐゴシック" charset="0"/>
              </a:rPr>
              <a:t>a 4 </a:t>
            </a:r>
            <a:r>
              <a:rPr lang="en-US" sz="1600" dirty="0">
                <a:ea typeface="ＭＳ Ｐゴシック" charset="0"/>
                <a:cs typeface="Arial" charset="0"/>
              </a:rPr>
              <a:t>× </a:t>
            </a:r>
            <a:r>
              <a:rPr lang="en-US" sz="1600" dirty="0">
                <a:ea typeface="ＭＳ Ｐゴシック" charset="0"/>
              </a:rPr>
              <a:t>2 matrix of values:
</a:t>
            </a:r>
          </a:p>
          <a:p>
            <a:pPr lvl="4" eaLnBrk="1" hangingPunct="1">
              <a:lnSpc>
                <a:spcPct val="80000"/>
              </a:lnSpc>
              <a:buFont typeface="Wingdings" charset="0"/>
              <a:buNone/>
            </a:pPr>
            <a:endParaRPr lang="en-US" sz="1200" dirty="0"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sz="1800" dirty="0">
                <a:ea typeface="ＭＳ Ｐゴシック" charset="0"/>
              </a:rPr>
              <a:t>	Weather =		sunny	rainy	cloudy	snow 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sz="1800" dirty="0">
                <a:ea typeface="ＭＳ Ｐゴシック" charset="0"/>
              </a:rPr>
              <a:t>	Cavity = true 		0.144	0.02 	0.016 	0.02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sz="1800" dirty="0">
                <a:ea typeface="ＭＳ Ｐゴシック" charset="0"/>
              </a:rPr>
              <a:t>	Cavity = false		0.576	0.08 	0.064 	0.08
</a:t>
            </a:r>
          </a:p>
          <a:p>
            <a:pPr lvl="4" eaLnBrk="1" hangingPunct="1">
              <a:lnSpc>
                <a:spcPct val="80000"/>
              </a:lnSpc>
              <a:buFont typeface="Wingdings" charset="0"/>
              <a:buNone/>
            </a:pPr>
            <a:endParaRPr lang="en-US" sz="1200" dirty="0"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ea typeface="ＭＳ Ｐゴシック" charset="0"/>
              </a:rPr>
              <a:t>Full joint probability distribution: all random variables involved</a:t>
            </a:r>
            <a:endParaRPr lang="en-US" sz="24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(Toothache, Catch, Cavity, Weather)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solidFill>
                <a:srgbClr val="FF0000"/>
              </a:solidFill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  <a:ea typeface="ＭＳ Ｐゴシック" charset="0"/>
              </a:rPr>
              <a:t>Every </a:t>
            </a:r>
            <a:r>
              <a:rPr lang="en-US" sz="1800" dirty="0" smtClean="0">
                <a:solidFill>
                  <a:srgbClr val="FF0000"/>
                </a:solidFill>
                <a:ea typeface="ＭＳ Ｐゴシック" charset="0"/>
              </a:rPr>
              <a:t>query </a:t>
            </a:r>
            <a:r>
              <a:rPr lang="en-US" sz="1800" dirty="0">
                <a:solidFill>
                  <a:srgbClr val="FF0000"/>
                </a:solidFill>
                <a:ea typeface="ＭＳ Ｐゴシック" charset="0"/>
              </a:rPr>
              <a:t>about a domain can be answered by the full joint distribution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827584" y="2852936"/>
            <a:ext cx="56296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2267744" y="2484636"/>
            <a:ext cx="99" cy="10163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2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random variables: Notation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Dom(W) = {sunny, rainy, cloudy, snow}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Dom(W) </a:t>
            </a:r>
            <a:r>
              <a:rPr lang="en-US" dirty="0" smtClean="0"/>
              <a:t>disjoint from domain of other random variables:</a:t>
            </a:r>
          </a:p>
          <a:p>
            <a:pPr lvl="1"/>
            <a:r>
              <a:rPr lang="en-US" dirty="0" smtClean="0"/>
              <a:t>Atomic event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W=rainy </a:t>
            </a:r>
            <a:r>
              <a:rPr lang="en-US" dirty="0" smtClean="0"/>
              <a:t>often written as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rainy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P(rainy)</a:t>
            </a:r>
            <a:r>
              <a:rPr lang="en-US" dirty="0" smtClean="0"/>
              <a:t>, the random variable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en-US" dirty="0" smtClean="0"/>
              <a:t> is implicitly defined by the value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rainy</a:t>
            </a:r>
          </a:p>
          <a:p>
            <a:r>
              <a:rPr lang="en-US" dirty="0" smtClean="0"/>
              <a:t>Boolean variable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Cavity</a:t>
            </a:r>
          </a:p>
          <a:p>
            <a:pPr lvl="1"/>
            <a:r>
              <a:rPr lang="en-US" dirty="0" smtClean="0"/>
              <a:t>Atomic event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Cavity=true</a:t>
            </a:r>
            <a:r>
              <a:rPr lang="en-US" dirty="0" smtClean="0"/>
              <a:t> written as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cavity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Atomic event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Cavity=false</a:t>
            </a:r>
            <a:r>
              <a:rPr lang="en-US" dirty="0" smtClean="0"/>
              <a:t> written as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c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avity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0"/>
              <a:cs typeface="ＭＳ Ｐゴシック" charset="0"/>
              <a:sym typeface="Symbol" charset="0"/>
            </a:endParaRP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  <a:sym typeface="Symbol" charset="0"/>
              </a:rPr>
              <a:t>Examples: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P(c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avity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r>
              <a:rPr lang="en-US" dirty="0" smtClean="0">
                <a:ea typeface="ＭＳ Ｐゴシック" charset="0"/>
                <a:cs typeface="ＭＳ Ｐゴシック" charset="0"/>
                <a:sym typeface="Symbol" charset="0"/>
              </a:rPr>
              <a:t> or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P(c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avity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64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Conditional probability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chemeClr val="accent2"/>
                </a:solidFill>
                <a:ea typeface="ＭＳ Ｐゴシック" charset="0"/>
              </a:rPr>
              <a:t>Conditional</a:t>
            </a:r>
            <a:r>
              <a:rPr lang="en-US" sz="2000" dirty="0">
                <a:ea typeface="ＭＳ Ｐゴシック" charset="0"/>
              </a:rPr>
              <a:t> or </a:t>
            </a:r>
            <a:r>
              <a:rPr lang="en-US" sz="2000" dirty="0">
                <a:solidFill>
                  <a:schemeClr val="accent2"/>
                </a:solidFill>
                <a:ea typeface="ＭＳ Ｐゴシック" charset="0"/>
              </a:rPr>
              <a:t>posterior probabilities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ea typeface="ＭＳ Ｐゴシック" charset="0"/>
              </a:rPr>
              <a:t>e.g.,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P(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|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toothache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= 0.8</a:t>
            </a:r>
            <a:r>
              <a:rPr lang="en-US" sz="1800" dirty="0">
                <a:ea typeface="ＭＳ Ｐゴシック" charset="0"/>
              </a:rPr>
              <a:t>
             or: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&lt;0.8&gt;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ea typeface="ＭＳ Ｐゴシック" charset="0"/>
              </a:rPr>
              <a:t>i.e., given that </a:t>
            </a:r>
            <a:r>
              <a:rPr lang="en-US" sz="1800" i="1" dirty="0">
                <a:ea typeface="ＭＳ Ｐゴシック" charset="0"/>
              </a:rPr>
              <a:t>toothache</a:t>
            </a:r>
            <a:r>
              <a:rPr lang="en-US" sz="1800" dirty="0">
                <a:ea typeface="ＭＳ Ｐゴシック" charset="0"/>
              </a:rPr>
              <a:t> is all I know</a:t>
            </a:r>
          </a:p>
          <a:p>
            <a:pPr lvl="4" eaLnBrk="1" hangingPunct="1">
              <a:lnSpc>
                <a:spcPct val="80000"/>
              </a:lnSpc>
              <a:buFont typeface="Wingdings" charset="0"/>
              <a:buNone/>
            </a:pPr>
            <a:endParaRPr lang="en-US" sz="1400" dirty="0"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ea typeface="ＭＳ Ｐゴシック" charset="0"/>
              </a:rPr>
              <a:t>(Notation for conditional distributions: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|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Toothache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</a:t>
            </a:r>
            <a:r>
              <a:rPr lang="en-US" sz="1800" dirty="0" smtClean="0">
                <a:ea typeface="ＭＳ Ｐゴシック" charset="0"/>
              </a:rPr>
              <a:t>is a </a:t>
            </a:r>
            <a:r>
              <a:rPr lang="en-US" sz="1800" dirty="0">
                <a:ea typeface="ＭＳ Ｐゴシック" charset="0"/>
              </a:rPr>
              <a:t>2-element vector of 2-element </a:t>
            </a:r>
            <a:r>
              <a:rPr lang="en-US" sz="1800" dirty="0" smtClean="0">
                <a:ea typeface="ＭＳ Ｐゴシック" charset="0"/>
              </a:rPr>
              <a:t>vectors</a:t>
            </a:r>
            <a:r>
              <a:rPr lang="en-US" sz="1800" dirty="0">
                <a:ea typeface="ＭＳ Ｐゴシック" charset="0"/>
              </a:rPr>
              <a:t>
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ea typeface="ＭＳ Ｐゴシック" charset="0"/>
              </a:rPr>
              <a:t>If we know more, e.g.,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</a:rPr>
              <a:t>is also given, then we have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P(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 | </a:t>
            </a:r>
            <a:r>
              <a:rPr lang="en-US" sz="1800" i="1" dirty="0" err="1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toothache,cavity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= 1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endParaRPr lang="en-US" sz="2000" dirty="0"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ea typeface="ＭＳ Ｐゴシック" charset="0"/>
              </a:rPr>
              <a:t>New evidence may be irrelevant, allowing simplification, e.g.,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P(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 | toothache, sunny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= P(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|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toothache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= 0.8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endParaRPr lang="en-US" sz="1800" dirty="0"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ea typeface="ＭＳ Ｐゴシック" charset="0"/>
              </a:rPr>
              <a:t>This kind of inference, sanctioned by domain knowledge, is crucial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7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Conditional probability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13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>
                <a:ea typeface="ＭＳ Ｐゴシック" charset="0"/>
              </a:rPr>
              <a:t>Definition of conditional probability (in terms of </a:t>
            </a:r>
            <a:r>
              <a:rPr lang="en-US" sz="1800" dirty="0" err="1">
                <a:ea typeface="ＭＳ Ｐゴシック" charset="0"/>
              </a:rPr>
              <a:t>uncond</a:t>
            </a:r>
            <a:r>
              <a:rPr lang="en-US" sz="1800" dirty="0">
                <a:ea typeface="ＭＳ Ｐゴシック" charset="0"/>
              </a:rPr>
              <a:t>. prob.):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P(a | b) = P(a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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b) / P(b) if  P(b) &gt; 0</a:t>
            </a:r>
            <a:r>
              <a:rPr lang="en-US" sz="1600" dirty="0">
                <a:ea typeface="ＭＳ Ｐゴシック" charset="0"/>
              </a:rPr>
              <a:t>
</a:t>
            </a:r>
            <a:endParaRPr lang="en-US" sz="1200" dirty="0"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accent2"/>
                </a:solidFill>
                <a:ea typeface="ＭＳ Ｐゴシック" charset="0"/>
              </a:rPr>
              <a:t>Product rule</a:t>
            </a:r>
            <a:r>
              <a:rPr lang="en-US" sz="1800" dirty="0">
                <a:ea typeface="ＭＳ Ｐゴシック" charset="0"/>
              </a:rPr>
              <a:t> gives an alternative formulation (</a:t>
            </a:r>
            <a:r>
              <a:rPr lang="en-US" sz="1800" dirty="0">
                <a:ea typeface="ＭＳ Ｐゴシック" charset="0"/>
                <a:sym typeface="Symbol" charset="0"/>
              </a:rPr>
              <a:t> </a:t>
            </a:r>
            <a:r>
              <a:rPr lang="en-US" sz="1800" dirty="0">
                <a:ea typeface="ＭＳ Ｐゴシック" charset="0"/>
              </a:rPr>
              <a:t>is commutative):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P(a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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b) = P(a | b) P(b) = P(b | a) P(a)</a:t>
            </a:r>
          </a:p>
          <a:p>
            <a:pPr lvl="4" eaLnBrk="1" hangingPunct="1">
              <a:lnSpc>
                <a:spcPct val="80000"/>
              </a:lnSpc>
              <a:buFont typeface="Wingdings" charset="0"/>
              <a:buNone/>
            </a:pPr>
            <a:endParaRPr lang="en-US" sz="1200" dirty="0"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ea typeface="ＭＳ Ｐゴシック" charset="0"/>
              </a:rPr>
              <a:t>A general version holds for whole distributions, e.g.,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</a:t>
            </a:r>
            <a:r>
              <a:rPr lang="en-US" sz="1600" i="1" dirty="0" err="1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Weather,Cavity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=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Weather | Cavity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sz="1800" dirty="0">
                <a:ea typeface="ＭＳ Ｐゴシック" charset="0"/>
              </a:rPr>
              <a:t>     </a:t>
            </a:r>
            <a:r>
              <a:rPr lang="en-US" sz="1800" dirty="0" smtClean="0">
                <a:ea typeface="ＭＳ Ｐゴシック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sz="1800" dirty="0">
                <a:ea typeface="ＭＳ Ｐゴシック" charset="0"/>
              </a:rPr>
              <a:t> </a:t>
            </a:r>
            <a:r>
              <a:rPr lang="en-US" sz="1800" dirty="0" smtClean="0">
                <a:ea typeface="ＭＳ Ｐゴシック" charset="0"/>
              </a:rPr>
              <a:t>     View </a:t>
            </a:r>
            <a:r>
              <a:rPr lang="en-US" sz="1800" dirty="0">
                <a:ea typeface="ＭＳ Ｐゴシック" charset="0"/>
              </a:rPr>
              <a:t>as a set of 4 </a:t>
            </a:r>
            <a:r>
              <a:rPr lang="en-US" sz="1800" dirty="0">
                <a:ea typeface="ＭＳ Ｐゴシック" charset="0"/>
                <a:cs typeface="Arial" charset="0"/>
              </a:rPr>
              <a:t>× </a:t>
            </a:r>
            <a:r>
              <a:rPr lang="en-US" sz="1800" dirty="0">
                <a:ea typeface="ＭＳ Ｐゴシック" charset="0"/>
              </a:rPr>
              <a:t>2 equations, </a:t>
            </a:r>
            <a:r>
              <a:rPr lang="en-US" sz="1800" dirty="0">
                <a:solidFill>
                  <a:srgbClr val="FF0000"/>
                </a:solidFill>
                <a:ea typeface="ＭＳ Ｐゴシック" charset="0"/>
              </a:rPr>
              <a:t>not</a:t>
            </a:r>
            <a:r>
              <a:rPr lang="en-US" sz="1800" dirty="0">
                <a:ea typeface="ＭＳ Ｐゴシック" charset="0"/>
              </a:rPr>
              <a:t> matrix </a:t>
            </a:r>
            <a:r>
              <a:rPr lang="en-US" sz="1800" dirty="0" err="1">
                <a:ea typeface="ＭＳ Ｐゴシック" charset="0"/>
              </a:rPr>
              <a:t>mult</a:t>
            </a:r>
            <a:r>
              <a:rPr lang="en-US" sz="1800" dirty="0">
                <a:ea typeface="ＭＳ Ｐゴシック" charset="0"/>
              </a:rPr>
              <a:t>.</a:t>
            </a:r>
            <a:br>
              <a:rPr lang="en-US" sz="1800" dirty="0">
                <a:ea typeface="ＭＳ Ｐゴシック" charset="0"/>
              </a:rPr>
            </a:br>
            <a:r>
              <a:rPr lang="en-US" sz="1800" dirty="0">
                <a:ea typeface="ＭＳ Ｐゴシック" charset="0"/>
              </a:rPr>
              <a:t>    </a:t>
            </a:r>
            <a:r>
              <a:rPr lang="en-US" sz="1000" dirty="0">
                <a:ea typeface="ＭＳ Ｐゴシック" charset="0"/>
              </a:rPr>
              <a:t>(1,1)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(Weather=sunny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|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Cavity=true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Cavity=true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sz="1000" dirty="0">
                <a:ea typeface="ＭＳ Ｐゴシック" charset="0"/>
              </a:rPr>
              <a:t>	       (1,2)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(Weather=sunny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|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Cavity=false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Cavity=false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),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….</a:t>
            </a:r>
          </a:p>
          <a:p>
            <a:pPr lvl="4" eaLnBrk="1" hangingPunct="1">
              <a:lnSpc>
                <a:spcPct val="80000"/>
              </a:lnSpc>
              <a:buFont typeface="Wingdings" charset="0"/>
              <a:buNone/>
            </a:pPr>
            <a:endParaRPr lang="en-US" sz="1200" dirty="0">
              <a:solidFill>
                <a:schemeClr val="accent2"/>
              </a:solidFill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accent2"/>
                </a:solidFill>
                <a:ea typeface="ＭＳ Ｐゴシック" charset="0"/>
              </a:rPr>
              <a:t>Chain rule</a:t>
            </a:r>
            <a:r>
              <a:rPr lang="en-US" sz="1800" dirty="0">
                <a:ea typeface="ＭＳ Ｐゴシック" charset="0"/>
              </a:rPr>
              <a:t> is derived by successive application of product rule:</a:t>
            </a:r>
            <a:br>
              <a:rPr lang="en-US" sz="1800" dirty="0">
                <a:ea typeface="ＭＳ Ｐゴシック" charset="0"/>
              </a:rPr>
            </a:br>
            <a:endParaRPr lang="en-US" sz="18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1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, …,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X</a:t>
            </a:r>
            <a:r>
              <a:rPr lang="en-US" sz="1600" baseline="-25000" dirty="0" err="1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n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	=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1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,...,X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n-1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X</a:t>
            </a:r>
            <a:r>
              <a:rPr lang="en-US" sz="1600" baseline="-25000" dirty="0" err="1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n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| 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1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,...,X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n-1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                	=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1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,...,X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n-2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n-1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| 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1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,...,X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n-2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X</a:t>
            </a:r>
            <a:r>
              <a:rPr lang="en-US" sz="1600" baseline="-25000" dirty="0" err="1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n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| 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1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,...,X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n-1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                 	= …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                 	= </a:t>
            </a:r>
            <a:r>
              <a:rPr lang="el-GR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      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    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i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| 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1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, … ,X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i-1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</a:t>
            </a:r>
            <a:r>
              <a:rPr lang="en-US" sz="1600" dirty="0">
                <a:ea typeface="ＭＳ Ｐゴシック" charset="0"/>
              </a:rPr>
              <a:t>
</a:t>
            </a:r>
          </a:p>
        </p:txBody>
      </p:sp>
      <p:pic>
        <p:nvPicPr>
          <p:cNvPr id="50180" name="Picture 4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741888"/>
            <a:ext cx="533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3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Inference by enumeration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Start with the joint probability distribution: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400" dirty="0">
                <a:ea typeface="ＭＳ Ｐゴシック" charset="0"/>
              </a:rPr>
              <a:t>
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For any proposition </a:t>
            </a:r>
            <a:r>
              <a:rPr lang="el-GR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φ</a:t>
            </a:r>
            <a:r>
              <a:rPr lang="en-US" sz="2400" dirty="0">
                <a:ea typeface="ＭＳ Ｐゴシック" charset="0"/>
              </a:rPr>
              <a:t>, sum the atomic events where it is true: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P(</a:t>
            </a:r>
            <a:r>
              <a:rPr lang="el-GR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φ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=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Σ</a:t>
            </a:r>
            <a:r>
              <a:rPr lang="el-GR" sz="2400" baseline="-25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ω</a:t>
            </a:r>
            <a:r>
              <a:rPr lang="en-US" sz="2400" baseline="-25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:</a:t>
            </a:r>
            <a:r>
              <a:rPr lang="el-GR" sz="2400" baseline="-25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ω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⊨</a:t>
            </a:r>
            <a:r>
              <a:rPr lang="el-GR" sz="2400" baseline="-25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φ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P(</a:t>
            </a:r>
            <a:r>
              <a:rPr lang="el-GR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ω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</a:t>
            </a:r>
          </a:p>
        </p:txBody>
      </p:sp>
      <p:pic>
        <p:nvPicPr>
          <p:cNvPr id="52228" name="Picture 4" descr="dentist-j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2856"/>
            <a:ext cx="36576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88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Inference by enumeration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Start with the joint probability distribution: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>
                <a:ea typeface="ＭＳ Ｐゴシック" charset="0"/>
              </a:rPr>
              <a:t/>
            </a:r>
            <a:br>
              <a:rPr lang="en-US" sz="2000" dirty="0">
                <a:ea typeface="ＭＳ Ｐゴシック" charset="0"/>
              </a:rPr>
            </a:br>
            <a:endParaRPr lang="en-US" sz="20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sz="20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charset="0"/>
              </a:rPr>
              <a:t>For </a:t>
            </a:r>
            <a:r>
              <a:rPr lang="en-US" sz="2000" dirty="0">
                <a:ea typeface="ＭＳ Ｐゴシック" charset="0"/>
              </a:rPr>
              <a:t>any proposition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φ</a:t>
            </a:r>
            <a:r>
              <a:rPr lang="en-US" sz="2000" dirty="0">
                <a:ea typeface="ＭＳ Ｐゴシック" charset="0"/>
              </a:rPr>
              <a:t>, sum the </a:t>
            </a:r>
            <a:r>
              <a:rPr lang="en-US" sz="2000" dirty="0" smtClean="0">
                <a:ea typeface="ＭＳ Ｐゴシック" charset="0"/>
              </a:rPr>
              <a:t>probability</a:t>
            </a:r>
            <a:br>
              <a:rPr lang="en-US" sz="2000" dirty="0" smtClean="0">
                <a:ea typeface="ＭＳ Ｐゴシック" charset="0"/>
              </a:rPr>
            </a:br>
            <a:r>
              <a:rPr lang="en-US" sz="2000" dirty="0" smtClean="0">
                <a:ea typeface="ＭＳ Ｐゴシック" charset="0"/>
              </a:rPr>
              <a:t>where </a:t>
            </a:r>
            <a:r>
              <a:rPr lang="en-US" sz="2000" dirty="0">
                <a:ea typeface="ＭＳ Ｐゴシック" charset="0"/>
              </a:rPr>
              <a:t>it is true: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P(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φ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=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Σ</a:t>
            </a:r>
            <a:r>
              <a:rPr lang="el-GR" sz="20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ω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:</a:t>
            </a:r>
            <a:r>
              <a:rPr lang="el-GR" sz="2000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ω╞φ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P(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ω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</a:t>
            </a:r>
            <a:r>
              <a:rPr lang="en-US" sz="2000" dirty="0">
                <a:ea typeface="ＭＳ Ｐゴシック" charset="0"/>
              </a:rPr>
              <a:t/>
            </a:r>
            <a:br>
              <a:rPr lang="en-US" sz="2000" dirty="0">
                <a:ea typeface="ＭＳ Ｐゴシック" charset="0"/>
              </a:rPr>
            </a:br>
            <a:endParaRPr lang="en-US" sz="20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P(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toothache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= 0.108 + 0.012 + 0.016 + 0.064 = 0.2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Unconditional or </a:t>
            </a:r>
            <a:r>
              <a:rPr lang="en-US" sz="2000" b="1" dirty="0">
                <a:ea typeface="ＭＳ Ｐゴシック" charset="0"/>
              </a:rPr>
              <a:t>marginal probability </a:t>
            </a:r>
            <a:r>
              <a:rPr lang="en-US" sz="2000" dirty="0">
                <a:ea typeface="ＭＳ Ｐゴシック" charset="0"/>
              </a:rPr>
              <a:t>of toothache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Process is called marginalization or summing out</a:t>
            </a:r>
          </a:p>
          <a:p>
            <a:pPr eaLnBrk="1" hangingPunct="1">
              <a:lnSpc>
                <a:spcPct val="90000"/>
              </a:lnSpc>
            </a:pPr>
            <a:endParaRPr lang="en-US" sz="1600" dirty="0">
              <a:ea typeface="ＭＳ Ｐゴシック" charset="0"/>
            </a:endParaRPr>
          </a:p>
        </p:txBody>
      </p:sp>
      <p:pic>
        <p:nvPicPr>
          <p:cNvPr id="54276" name="Picture 4" descr="dentist-join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34009"/>
            <a:ext cx="36576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83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Marginalization and conditioning</a:t>
            </a:r>
            <a:endParaRPr lang="de-DE" sz="24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a typeface="ＭＳ Ｐゴシック" charset="0"/>
              </a:rPr>
              <a:t>Let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Y, Z </a:t>
            </a:r>
            <a:r>
              <a:rPr lang="en-US" sz="2800" dirty="0">
                <a:ea typeface="ＭＳ Ｐゴシック" charset="0"/>
              </a:rPr>
              <a:t>be sequences of random variables </a:t>
            </a:r>
            <a:r>
              <a:rPr lang="en-US" sz="2800" dirty="0" err="1">
                <a:ea typeface="ＭＳ Ｐゴシック" charset="0"/>
              </a:rPr>
              <a:t>s.th</a:t>
            </a:r>
            <a:r>
              <a:rPr lang="en-US" sz="2800" dirty="0">
                <a:ea typeface="ＭＳ Ｐゴシック" charset="0"/>
              </a:rPr>
              <a:t>. </a:t>
            </a:r>
            <a:r>
              <a:rPr lang="en-US" sz="2800" dirty="0" smtClean="0">
                <a:ea typeface="ＭＳ Ｐゴシック" charset="0"/>
              </a:rPr>
              <a:t/>
            </a:r>
            <a:br>
              <a:rPr lang="en-US" sz="2800" dirty="0" smtClean="0">
                <a:ea typeface="ＭＳ Ｐゴシック" charset="0"/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Y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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Z </a:t>
            </a:r>
            <a:r>
              <a:rPr lang="en-US" sz="2800" dirty="0">
                <a:ea typeface="ＭＳ Ｐゴシック" charset="0"/>
              </a:rPr>
              <a:t>denotes all random variables describing the world</a:t>
            </a:r>
          </a:p>
          <a:p>
            <a:pPr eaLnBrk="1" hangingPunct="1"/>
            <a:endParaRPr lang="en-US" sz="2800" dirty="0">
              <a:ea typeface="ＭＳ Ｐゴシック" charset="0"/>
            </a:endParaRPr>
          </a:p>
          <a:p>
            <a:pPr eaLnBrk="1" hangingPunct="1"/>
            <a:r>
              <a:rPr lang="en-US" sz="2800" dirty="0">
                <a:ea typeface="ＭＳ Ｐゴシック" charset="0"/>
              </a:rPr>
              <a:t>Marginalization</a:t>
            </a:r>
            <a:endParaRPr lang="de-DE" sz="2800" dirty="0">
              <a:ea typeface="ＭＳ Ｐゴシック" charset="0"/>
            </a:endParaRPr>
          </a:p>
          <a:p>
            <a:pPr lvl="1" eaLnBrk="1" hangingPunct="1"/>
            <a:r>
              <a:rPr lang="de-DE" sz="24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</a:t>
            </a:r>
            <a:r>
              <a:rPr lang="de-DE" sz="24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Y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=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Σ</a:t>
            </a:r>
            <a:r>
              <a:rPr lang="el-GR" sz="2000" b="1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z</a:t>
            </a:r>
            <a:r>
              <a:rPr lang="de-DE" sz="2000" b="1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 </a:t>
            </a:r>
            <a:r>
              <a:rPr lang="de-DE" sz="2000" b="1" baseline="-25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∈</a:t>
            </a:r>
            <a:r>
              <a:rPr lang="el-GR" sz="2000" b="1" baseline="-25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 </a:t>
            </a:r>
            <a:r>
              <a:rPr lang="el-GR" sz="2000" b="1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Z</a:t>
            </a:r>
            <a:r>
              <a:rPr lang="el-GR" sz="20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P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(</a:t>
            </a:r>
            <a:r>
              <a:rPr lang="el-GR" sz="20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Y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,</a:t>
            </a:r>
            <a:r>
              <a:rPr lang="el-GR" sz="20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z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)</a:t>
            </a:r>
          </a:p>
          <a:p>
            <a:pPr eaLnBrk="1" hangingPunct="1"/>
            <a:endParaRPr lang="el-GR" sz="2400" dirty="0">
              <a:ea typeface="ＭＳ Ｐゴシック" charset="0"/>
              <a:cs typeface="Arial" charset="0"/>
            </a:endParaRPr>
          </a:p>
          <a:p>
            <a:pPr eaLnBrk="1" hangingPunct="1"/>
            <a:r>
              <a:rPr lang="en-US" sz="2800" dirty="0">
                <a:ea typeface="ＭＳ Ｐゴシック" charset="0"/>
              </a:rPr>
              <a:t>Conditioning</a:t>
            </a:r>
            <a:endParaRPr lang="de-DE" sz="2800" dirty="0">
              <a:ea typeface="ＭＳ Ｐゴシック" charset="0"/>
            </a:endParaRPr>
          </a:p>
          <a:p>
            <a:pPr lvl="1" eaLnBrk="1" hangingPunct="1"/>
            <a:r>
              <a:rPr lang="de-DE" sz="24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</a:t>
            </a:r>
            <a:r>
              <a:rPr lang="de-DE" sz="24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Y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=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Σ</a:t>
            </a:r>
            <a:r>
              <a:rPr lang="el-GR" sz="2000" b="1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z</a:t>
            </a:r>
            <a:r>
              <a:rPr lang="de-DE" sz="2000" b="1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 </a:t>
            </a:r>
            <a:r>
              <a:rPr lang="de-DE" sz="2000" b="1" baseline="-25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∈</a:t>
            </a:r>
            <a:r>
              <a:rPr lang="el-GR" sz="2000" b="1" baseline="-25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 </a:t>
            </a:r>
            <a:r>
              <a:rPr lang="el-GR" sz="2000" b="1" baseline="-25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Z</a:t>
            </a:r>
            <a:r>
              <a:rPr lang="el-GR" sz="20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P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(</a:t>
            </a:r>
            <a:r>
              <a:rPr lang="el-GR" sz="20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Y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|</a:t>
            </a:r>
            <a:r>
              <a:rPr lang="el-GR" sz="20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z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)P(</a:t>
            </a:r>
            <a:r>
              <a:rPr lang="el-GR" sz="2000" b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z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)</a:t>
            </a:r>
            <a:endParaRPr lang="de-DE" sz="2000" dirty="0">
              <a:solidFill>
                <a:schemeClr val="accent1">
                  <a:lumMod val="50000"/>
                </a:schemeClr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26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Vereinbarungen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437"/>
            <a:ext cx="8507415" cy="4968875"/>
          </a:xfrm>
        </p:spPr>
        <p:txBody>
          <a:bodyPr/>
          <a:lstStyle/>
          <a:p>
            <a:r>
              <a:rPr lang="de-DE" sz="2800" dirty="0" smtClean="0"/>
              <a:t>Notation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: X = 1 </a:t>
            </a:r>
            <a:r>
              <a:rPr lang="de-DE" sz="2800" dirty="0" smtClean="0"/>
              <a:t>steht für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X(ω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) = 1</a:t>
            </a:r>
            <a:endParaRPr lang="de-DE" sz="2800" dirty="0" smtClean="0"/>
          </a:p>
          <a:p>
            <a:pPr lvl="1"/>
            <a:r>
              <a:rPr lang="de-DE" dirty="0" smtClean="0"/>
              <a:t>Aus der Notation ist der Begriff der Zufallsvariable motiviert</a:t>
            </a:r>
          </a:p>
          <a:p>
            <a:pPr lvl="1"/>
            <a:r>
              <a:rPr lang="de-DE" dirty="0" smtClean="0"/>
              <a:t>Gebräuchlich ist auch der Name Zufallsgröße</a:t>
            </a:r>
          </a:p>
          <a:p>
            <a:pPr marL="342891" lvl="2" indent="-342891"/>
            <a:endParaRPr lang="de-DE" sz="2800" dirty="0" smtClean="0"/>
          </a:p>
          <a:p>
            <a:pPr marL="342891" lvl="2" indent="-342891"/>
            <a:r>
              <a:rPr lang="de-DE" sz="2800" dirty="0" smtClean="0"/>
              <a:t>Sei X eine Zufallsvariable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X : </a:t>
            </a:r>
            <a:r>
              <a:rPr lang="de-DE" sz="28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 M</a:t>
            </a:r>
            <a:endParaRPr lang="de-DE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dom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(X) </a:t>
            </a:r>
            <a:r>
              <a:rPr lang="de-DE" dirty="0" smtClean="0"/>
              <a:t>ist definiert als der </a:t>
            </a:r>
            <a:r>
              <a:rPr lang="de-DE" u="sng" dirty="0" smtClean="0"/>
              <a:t>Bild</a:t>
            </a:r>
            <a:r>
              <a:rPr lang="de-DE" dirty="0" smtClean="0"/>
              <a:t>bereich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</a:p>
          <a:p>
            <a:pPr lvl="1"/>
            <a:r>
              <a:rPr lang="de-DE" dirty="0" smtClean="0"/>
              <a:t>Im Sinne einer Variablen in der obigen Notation</a:t>
            </a:r>
            <a:br>
              <a:rPr lang="de-DE" dirty="0" smtClean="0"/>
            </a:br>
            <a:r>
              <a:rPr lang="de-DE" dirty="0" smtClean="0"/>
              <a:t>aber der Wertebereich (</a:t>
            </a:r>
            <a:r>
              <a:rPr lang="de-DE" dirty="0" err="1" smtClean="0"/>
              <a:t>domain</a:t>
            </a:r>
            <a:r>
              <a:rPr lang="de-DE" dirty="0" smtClean="0"/>
              <a:t>)!</a:t>
            </a:r>
            <a:endParaRPr lang="de-DE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35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Inference by enumeration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Start with the joint probability distribution:</a:t>
            </a:r>
            <a:br>
              <a:rPr lang="en-US" sz="2000" dirty="0">
                <a:ea typeface="ＭＳ Ｐゴシック" charset="0"/>
              </a:rPr>
            </a:br>
            <a:endParaRPr lang="en-US" sz="20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000" dirty="0">
                <a:ea typeface="ＭＳ Ｐゴシック" charset="0"/>
              </a:rPr>
              <a:t>
For any proposition </a:t>
            </a:r>
            <a:r>
              <a:rPr lang="el-GR" sz="2000" dirty="0">
                <a:ea typeface="ＭＳ Ｐゴシック" charset="0"/>
                <a:cs typeface="Arial" charset="0"/>
              </a:rPr>
              <a:t>φ</a:t>
            </a:r>
            <a:r>
              <a:rPr lang="en-US" sz="2000" dirty="0">
                <a:ea typeface="ＭＳ Ｐゴシック" charset="0"/>
              </a:rPr>
              <a:t>, sum the atomic events where it is true: </a:t>
            </a:r>
            <a:r>
              <a:rPr lang="en-US" sz="2000" dirty="0" smtClean="0">
                <a:ea typeface="ＭＳ Ｐゴシック" charset="0"/>
              </a:rPr>
              <a:t/>
            </a:r>
            <a:br>
              <a:rPr lang="en-US" sz="2000" dirty="0" smtClean="0">
                <a:ea typeface="ＭＳ Ｐゴシック" charset="0"/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φ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=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Σ</a:t>
            </a:r>
            <a:r>
              <a:rPr lang="el-GR" sz="2000" baseline="-25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ω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:</a:t>
            </a:r>
            <a:r>
              <a:rPr lang="el-GR" sz="2000" baseline="-25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ω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⊨</a:t>
            </a:r>
            <a:r>
              <a:rPr lang="el-GR" sz="2000" baseline="-25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φ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P(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Arial" charset="0"/>
              </a:rPr>
              <a:t>ω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</a:t>
            </a:r>
            <a:r>
              <a:rPr lang="en-US" sz="2000" dirty="0">
                <a:ea typeface="ＭＳ Ｐゴシック" charset="0"/>
              </a:rPr>
              <a:t>
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P(cavity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toothache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= 0.108 + 0.012 + 0.072 + 0.008+ 0.016 + 0.064 = 0.28</a:t>
            </a:r>
            <a:b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</a:br>
            <a:r>
              <a:rPr lang="en-US" sz="2000" dirty="0">
                <a:ea typeface="ＭＳ Ｐゴシック" charset="0"/>
              </a:rPr>
              <a:t/>
            </a:r>
            <a:br>
              <a:rPr lang="en-US" sz="2000" dirty="0">
                <a:ea typeface="ＭＳ Ｐゴシック" charset="0"/>
              </a:rPr>
            </a:b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(P(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toothache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= P(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+ P(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toothache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) – P(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cavity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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toothache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))</a:t>
            </a:r>
            <a:endParaRPr lang="en-US" sz="1600" dirty="0">
              <a:solidFill>
                <a:schemeClr val="accent1">
                  <a:lumMod val="50000"/>
                </a:schemeClr>
              </a:solidFill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6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ea typeface="ＭＳ Ｐゴシック" charset="0"/>
            </a:endParaRPr>
          </a:p>
        </p:txBody>
      </p:sp>
      <p:pic>
        <p:nvPicPr>
          <p:cNvPr id="58372" name="Picture 4" descr="dentist-join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28800"/>
            <a:ext cx="3581400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46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dentist-joint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28800"/>
            <a:ext cx="36576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Inference by enumeration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ea typeface="ＭＳ Ｐゴシック" charset="0"/>
                <a:cs typeface="ＭＳ Ｐゴシック" charset="0"/>
              </a:rPr>
              <a:t>Start with the joint probability distribution: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ea typeface="ＭＳ Ｐゴシック" charset="0"/>
                <a:cs typeface="ＭＳ Ｐゴシック" charset="0"/>
              </a:rPr>
              <a:t>Can also compute conditional probabilities: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	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P(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cavity | toothache) 	=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      P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cavity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toothache)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			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	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	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P(toothache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				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=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	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0.016+0.064</a:t>
            </a:r>
            <a:endParaRPr lang="en-US" sz="2000" dirty="0">
              <a:solidFill>
                <a:schemeClr val="accent1">
                  <a:lumMod val="50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	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		 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0.108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+ 0.012 + 0.016 + 0.064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				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=   0.4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
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     </a:t>
            </a:r>
            <a:r>
              <a:rPr lang="en-US" sz="2000" dirty="0">
                <a:ea typeface="ＭＳ Ｐゴシック" charset="0"/>
              </a:rPr>
              <a:t/>
            </a:r>
            <a:br>
              <a:rPr lang="en-US" sz="2000" dirty="0">
                <a:ea typeface="ＭＳ Ｐゴシック" charset="0"/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P(cavity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| toothache) = 0.108+0.012/0.2 = 0.6</a:t>
            </a:r>
          </a:p>
          <a:p>
            <a:pPr eaLnBrk="1" hangingPunct="1">
              <a:lnSpc>
                <a:spcPct val="90000"/>
              </a:lnSpc>
            </a:pPr>
            <a:endParaRPr lang="en-US" sz="16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3563888" y="391058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3557736" y="4555300"/>
            <a:ext cx="31303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7092280" y="3717032"/>
            <a:ext cx="1279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0" dirty="0"/>
              <a:t>Product rule</a:t>
            </a:r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848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Subjektivistischer Wahrscheinlichkeitsbegriff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Auch </a:t>
            </a:r>
            <a:r>
              <a:rPr lang="de-DE" dirty="0" err="1" smtClean="0">
                <a:solidFill>
                  <a:srgbClr val="0B05FF"/>
                </a:solidFill>
              </a:rPr>
              <a:t>Bayesscher</a:t>
            </a:r>
            <a:r>
              <a:rPr lang="de-DE" dirty="0" smtClean="0">
                <a:solidFill>
                  <a:srgbClr val="0B05FF"/>
                </a:solidFill>
              </a:rPr>
              <a:t> Wahrscheinlichkeitsbegriff </a:t>
            </a:r>
            <a:r>
              <a:rPr lang="de-DE" dirty="0" smtClean="0"/>
              <a:t>genannt</a:t>
            </a:r>
          </a:p>
          <a:p>
            <a:r>
              <a:rPr lang="de-DE" dirty="0" smtClean="0"/>
              <a:t>(</a:t>
            </a:r>
            <a:r>
              <a:rPr lang="de-DE" dirty="0" err="1" smtClean="0"/>
              <a:t>Un</a:t>
            </a:r>
            <a:r>
              <a:rPr lang="de-DE" dirty="0" smtClean="0"/>
              <a:t>-)</a:t>
            </a:r>
            <a:r>
              <a:rPr lang="de-DE" dirty="0"/>
              <a:t>S</a:t>
            </a:r>
            <a:r>
              <a:rPr lang="de-DE" dirty="0" smtClean="0"/>
              <a:t>icherheit </a:t>
            </a:r>
            <a:r>
              <a:rPr lang="de-DE" dirty="0"/>
              <a:t>in der persönlichen Einschätzung eines </a:t>
            </a:r>
            <a:r>
              <a:rPr lang="de-DE" dirty="0" smtClean="0"/>
              <a:t>Sachverhaltes</a:t>
            </a:r>
          </a:p>
          <a:p>
            <a:r>
              <a:rPr lang="de-DE" dirty="0" smtClean="0"/>
              <a:t>Grundgedanke: "Vernünftige Einschätzungen" zum Treffen von Entscheidungen modellieren</a:t>
            </a:r>
          </a:p>
          <a:p>
            <a:r>
              <a:rPr lang="de-DE" dirty="0" smtClean="0"/>
              <a:t>Gegeben sei eine Menge von Datenpunkten</a:t>
            </a:r>
          </a:p>
          <a:p>
            <a:pPr lvl="1"/>
            <a:r>
              <a:rPr lang="de-DE" dirty="0" smtClean="0"/>
              <a:t>Wie hoch würde man auf die Korrektheit seiner Einschätzung wetten?</a:t>
            </a:r>
          </a:p>
          <a:p>
            <a:r>
              <a:rPr lang="de-DE" dirty="0" smtClean="0"/>
              <a:t>Wie sicher bist </a:t>
            </a:r>
            <a:r>
              <a:rPr lang="de-DE" b="1" dirty="0" smtClean="0"/>
              <a:t>du</a:t>
            </a:r>
            <a:r>
              <a:rPr lang="de-DE" dirty="0" smtClean="0"/>
              <a:t>, dass ein Ereignis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 eintreten wird?</a:t>
            </a:r>
          </a:p>
          <a:p>
            <a:pPr lvl="1"/>
            <a:r>
              <a:rPr lang="de-DE" dirty="0" smtClean="0"/>
              <a:t>Wahrscheinlichkeit als Maß für </a:t>
            </a:r>
            <a:r>
              <a:rPr lang="de-DE" b="1" dirty="0" smtClean="0"/>
              <a:t>deine</a:t>
            </a:r>
            <a:r>
              <a:rPr lang="de-DE" dirty="0" smtClean="0"/>
              <a:t> Unsicherheit.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5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Subjektivistischer Wahrscheinlichkeitsbegriff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err="1" smtClean="0"/>
              <a:t>Bayessche</a:t>
            </a:r>
            <a:r>
              <a:rPr lang="de-DE" sz="2800" dirty="0" smtClean="0"/>
              <a:t> Wahrscheinlichkeitstheorie führt Konzept der </a:t>
            </a:r>
            <a:r>
              <a:rPr lang="de-DE" sz="2800" dirty="0" smtClean="0">
                <a:solidFill>
                  <a:srgbClr val="0B05FF"/>
                </a:solidFill>
              </a:rPr>
              <a:t>A-priori-Wahrscheinlichkeit </a:t>
            </a:r>
            <a:r>
              <a:rPr lang="de-DE" sz="2800" dirty="0" smtClean="0"/>
              <a:t>ein</a:t>
            </a:r>
          </a:p>
          <a:p>
            <a:pPr lvl="1"/>
            <a:r>
              <a:rPr lang="de-DE" dirty="0" smtClean="0">
                <a:solidFill>
                  <a:srgbClr val="0B05FF"/>
                </a:solidFill>
              </a:rPr>
              <a:t>Vorwissen und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B05FF"/>
                </a:solidFill>
              </a:rPr>
              <a:t>Grundannahmen des Beobachters </a:t>
            </a:r>
            <a:r>
              <a:rPr lang="de-DE" dirty="0" smtClean="0"/>
              <a:t>in </a:t>
            </a:r>
            <a:br>
              <a:rPr lang="de-DE" dirty="0" smtClean="0"/>
            </a:br>
            <a:r>
              <a:rPr lang="de-DE" dirty="0" smtClean="0"/>
              <a:t>einer Wahrscheinlichkeitsverteilung zusammengefasst</a:t>
            </a:r>
          </a:p>
          <a:p>
            <a:pPr lvl="1"/>
            <a:r>
              <a:rPr lang="de-DE" dirty="0" smtClean="0"/>
              <a:t>... und explizit im Modell ausgedrückt (Vorteil)</a:t>
            </a:r>
          </a:p>
          <a:p>
            <a:r>
              <a:rPr lang="de-DE" sz="2800" dirty="0" smtClean="0"/>
              <a:t>Unterschiedliches Vorwissen möglich</a:t>
            </a:r>
          </a:p>
          <a:p>
            <a:r>
              <a:rPr lang="de-DE" sz="2800" dirty="0" smtClean="0">
                <a:solidFill>
                  <a:srgbClr val="0B05FF"/>
                </a:solidFill>
              </a:rPr>
              <a:t>(</a:t>
            </a:r>
            <a:r>
              <a:rPr lang="de-DE" sz="2800" dirty="0">
                <a:solidFill>
                  <a:srgbClr val="0B05FF"/>
                </a:solidFill>
              </a:rPr>
              <a:t>Komplexe) Ereignisse </a:t>
            </a:r>
            <a:r>
              <a:rPr lang="de-DE" sz="2800" dirty="0"/>
              <a:t>sind Teilmengen von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Ω</a:t>
            </a:r>
            <a:endParaRPr lang="de-DE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dirty="0" smtClean="0"/>
              <a:t>Beispiel: Würfelereignisse mit gerader Zahl</a:t>
            </a:r>
          </a:p>
          <a:p>
            <a:pPr lvl="1"/>
            <a:r>
              <a:rPr lang="de-DE" dirty="0" smtClean="0"/>
              <a:t>Definition </a:t>
            </a:r>
            <a:r>
              <a:rPr lang="de-DE" dirty="0"/>
              <a:t>der Zufallsvariablen entsprechend </a:t>
            </a:r>
            <a:r>
              <a:rPr lang="de-DE" dirty="0" smtClean="0"/>
              <a:t>erweitert</a:t>
            </a:r>
          </a:p>
          <a:p>
            <a:pPr lvl="2"/>
            <a:r>
              <a:rPr lang="de-DE" dirty="0" smtClean="0"/>
              <a:t>Beispiel: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X({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=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{2, 4, 6}</a:t>
            </a: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5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Laplace-Wahrscheinlichkeiten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Betrachte die endliche Grundgesamtheit von Elementarereignissen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 = {ω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, ω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,... ,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de-DE" sz="2400" dirty="0" smtClean="0"/>
              <a:t>Für ein Ereignis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A ⊆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400" dirty="0" smtClean="0"/>
              <a:t> definiert man die </a:t>
            </a:r>
            <a:br>
              <a:rPr lang="de-DE" sz="2400" dirty="0" smtClean="0"/>
            </a:br>
            <a:r>
              <a:rPr lang="de-DE" sz="2400" dirty="0" smtClean="0">
                <a:solidFill>
                  <a:srgbClr val="0B05FF"/>
                </a:solidFill>
              </a:rPr>
              <a:t>Laplace-Wahrscheinlichkeit </a:t>
            </a:r>
            <a:r>
              <a:rPr lang="de-DE" sz="2400" dirty="0" smtClean="0"/>
              <a:t>als die Zahl </a:t>
            </a:r>
          </a:p>
          <a:p>
            <a:pPr lvl="1"/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P(A) := |A| / |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| = |A| /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2000" dirty="0" smtClean="0"/>
              <a:t>wobei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|A| </a:t>
            </a:r>
            <a:r>
              <a:rPr lang="de-DE" sz="2000" dirty="0" smtClean="0"/>
              <a:t>die Anzahl der Elemente in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sz="2000" dirty="0" smtClean="0"/>
              <a:t> ist. </a:t>
            </a:r>
          </a:p>
          <a:p>
            <a:r>
              <a:rPr lang="de-DE" sz="2400" dirty="0" smtClean="0"/>
              <a:t>Jedes Elementarereignis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, i = 1, . . . ,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hat also die Wahrscheinlichkeit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P({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}) = 1/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endParaRPr lang="de-DE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sz="2400" dirty="0" smtClean="0"/>
              <a:t>Die Wahrscheinlichkeit von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400" dirty="0" smtClean="0"/>
              <a:t> ist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P(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) = 1</a:t>
            </a:r>
            <a:endParaRPr lang="de-DE" sz="2400" dirty="0" smtClean="0"/>
          </a:p>
          <a:p>
            <a:r>
              <a:rPr lang="de-DE" sz="2400" dirty="0" smtClean="0"/>
              <a:t>Die entsprechende Abbildung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𝓟(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) → [0,1] </a:t>
            </a:r>
            <a:r>
              <a:rPr lang="de-DE" sz="2400" dirty="0" smtClean="0"/>
              <a:t>nennt man auch </a:t>
            </a:r>
            <a:r>
              <a:rPr lang="de-DE" sz="2400" dirty="0" smtClean="0">
                <a:solidFill>
                  <a:srgbClr val="0B05FF"/>
                </a:solidFill>
              </a:rPr>
              <a:t>Laplace-Verteilung </a:t>
            </a:r>
            <a:r>
              <a:rPr lang="de-DE" sz="2400" dirty="0" smtClean="0"/>
              <a:t>(oder diskrete Gleichverteilung) auf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sz="2400" dirty="0" smtClean="0"/>
              <a:t> </a:t>
            </a:r>
            <a:endParaRPr lang="de-D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2629693" y="6314559"/>
            <a:ext cx="3906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𝓟(</a:t>
            </a:r>
            <a:r>
              <a:rPr lang="en-US" dirty="0" err="1"/>
              <a:t>Ω</a:t>
            </a:r>
            <a:r>
              <a:rPr lang="en-US" dirty="0"/>
              <a:t>) </a:t>
            </a:r>
            <a:r>
              <a:rPr lang="en-US" dirty="0" err="1"/>
              <a:t>ist</a:t>
            </a:r>
            <a:r>
              <a:rPr lang="en-US" dirty="0"/>
              <a:t> die Notation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Potenzmenge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70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Laplace-Verteilungen sind zu speziell!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Beispiele:</a:t>
            </a:r>
          </a:p>
          <a:p>
            <a:pPr lvl="1"/>
            <a:r>
              <a:rPr lang="de-DE" dirty="0" smtClean="0"/>
              <a:t>Unfairer Würfel </a:t>
            </a:r>
          </a:p>
          <a:p>
            <a:pPr lvl="1"/>
            <a:r>
              <a:rPr lang="de-DE" dirty="0" smtClean="0"/>
              <a:t>Wahrscheinlichkeit für Knabengeburt </a:t>
            </a:r>
          </a:p>
          <a:p>
            <a:pPr lvl="1"/>
            <a:r>
              <a:rPr lang="de-DE" dirty="0" smtClean="0"/>
              <a:t>Auftreten von Kopf oder Zahl bei Euro Münzen</a:t>
            </a:r>
          </a:p>
          <a:p>
            <a:r>
              <a:rPr lang="de-DE" dirty="0" smtClean="0"/>
              <a:t>Elementarereignisse hier nicht gleichwahrscheinlich! </a:t>
            </a:r>
          </a:p>
          <a:p>
            <a:r>
              <a:rPr lang="de-DE" dirty="0" smtClean="0"/>
              <a:t>Weiteres Problem: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 </a:t>
            </a:r>
            <a:r>
              <a:rPr lang="de-DE" dirty="0" smtClean="0"/>
              <a:t>kann unendlich sein </a:t>
            </a:r>
          </a:p>
          <a:p>
            <a:pPr lvl="1"/>
            <a:r>
              <a:rPr lang="de-DE" dirty="0" smtClean="0"/>
              <a:t>Laplace-Wahrscheinlichkeit der Einzelereignisse = 0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16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für unendliche </a:t>
            </a:r>
            <a:r>
              <a:rPr lang="de-DE" dirty="0" err="1" smtClean="0"/>
              <a:t>Grundgesamtheiten</a:t>
            </a:r>
            <a:r>
              <a:rPr lang="de-DE" dirty="0" smtClean="0"/>
              <a:t>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 interessiere sich für die Anzahl der Würfe einer fairen Münze bis zum ersten Mal Zahl eintritt. </a:t>
            </a:r>
          </a:p>
          <a:p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unendlich: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= {ω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ω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...}</a:t>
            </a:r>
          </a:p>
          <a:p>
            <a:r>
              <a:rPr lang="de-DE" dirty="0" smtClean="0"/>
              <a:t>Beispielverteilung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P({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})=       i=1,2,3,...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132778"/>
            <a:ext cx="4013944" cy="10972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646" y="2512787"/>
            <a:ext cx="3937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WIDTH" val="21"/>
  <p:tag name="PICTUREFILESIZE" val="1606"/>
  <p:tag name="TEXPOINT" val="latex"/>
  <p:tag name="SOURCE" val="\documentclass{article}&#10;\pagestyle{empty}&#10;\begin{document}&#10;&#10;$\Pi_{i=1}^{n}$&#10;\end{document}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16m"/>
</p:tagLst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3553</TotalTime>
  <Words>1785</Words>
  <Application>Microsoft Macintosh PowerPoint</Application>
  <PresentationFormat>On-screen Show (4:3)</PresentationFormat>
  <Paragraphs>402</Paragraphs>
  <Slides>41</Slides>
  <Notes>10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Calibri</vt:lpstr>
      <vt:lpstr>Lucida Grande</vt:lpstr>
      <vt:lpstr>ＭＳ Ｐゴシック</vt:lpstr>
      <vt:lpstr>Myriad Pro</vt:lpstr>
      <vt:lpstr>Symbol</vt:lpstr>
      <vt:lpstr>Times</vt:lpstr>
      <vt:lpstr>Wingdings</vt:lpstr>
      <vt:lpstr>Arial</vt:lpstr>
      <vt:lpstr>7_Standarddesign</vt:lpstr>
      <vt:lpstr>Einführung in Web- und Data-Science Grundlagen der Stochastik</vt:lpstr>
      <vt:lpstr>Stochastik = Wahrscheinlichkeitstheorie + Statistik</vt:lpstr>
      <vt:lpstr>Frequentistischer Wahrscheinlichkeitsbegriff</vt:lpstr>
      <vt:lpstr>Vereinbarungen</vt:lpstr>
      <vt:lpstr>Subjektivistischer Wahrscheinlichkeitsbegriff</vt:lpstr>
      <vt:lpstr>Subjektivistischer Wahrscheinlichkeitsbegriff</vt:lpstr>
      <vt:lpstr>Laplace-Wahrscheinlichkeiten</vt:lpstr>
      <vt:lpstr>Laplace-Verteilungen sind zu speziell!  </vt:lpstr>
      <vt:lpstr>Beispiel für unendliche Grundgesamtheiten  </vt:lpstr>
      <vt:lpstr>Diskrete Wahrscheinlichkeitsräume  </vt:lpstr>
      <vt:lpstr>Axiome von Kolmogorov [1903-1987]  </vt:lpstr>
      <vt:lpstr>Folgerungen </vt:lpstr>
      <vt:lpstr>Verbundwahrscheinlichkeit</vt:lpstr>
      <vt:lpstr>Vorsicht</vt:lpstr>
      <vt:lpstr>Bedingte Wahrscheinlichkeiten </vt:lpstr>
      <vt:lpstr>Bedingte Wahrscheinlichkeiten mit Verbunden</vt:lpstr>
      <vt:lpstr>Multiplikationssatz</vt:lpstr>
      <vt:lpstr>Satz der totalen Wahrscheinlichkeit  </vt:lpstr>
      <vt:lpstr>Der Satz von Bayes </vt:lpstr>
      <vt:lpstr>Der Satz von Bayes </vt:lpstr>
      <vt:lpstr>Stochastische Unabhängigkeit </vt:lpstr>
      <vt:lpstr>Definition und Folgerungen </vt:lpstr>
      <vt:lpstr>Beispiel: Zweimaliges Würfeln </vt:lpstr>
      <vt:lpstr>Beispiel: Zweimaliges Würfeln mit Tricks </vt:lpstr>
      <vt:lpstr>Unabhängigkeit von mehr als zwei Ereignissen </vt:lpstr>
      <vt:lpstr>Beispiel zur paarweisen Unabhängigkeit  </vt:lpstr>
      <vt:lpstr>Bedingte Unabhängigkeit </vt:lpstr>
      <vt:lpstr>Verteilungsnotation</vt:lpstr>
      <vt:lpstr>Eigenschaften von bedingten Wahrscheinlichkeiten  </vt:lpstr>
      <vt:lpstr>Ereignisse beschrieben durch Mengen oder Formeln</vt:lpstr>
      <vt:lpstr>Example world</vt:lpstr>
      <vt:lpstr>Prior probability</vt:lpstr>
      <vt:lpstr>Full joint probability distribution</vt:lpstr>
      <vt:lpstr>Discrete random variables: Notation</vt:lpstr>
      <vt:lpstr>Conditional probability</vt:lpstr>
      <vt:lpstr>Conditional probability</vt:lpstr>
      <vt:lpstr>Inference by enumeration</vt:lpstr>
      <vt:lpstr>Inference by enumeration</vt:lpstr>
      <vt:lpstr>Marginalization and conditioning</vt:lpstr>
      <vt:lpstr>Inference by enumeration</vt:lpstr>
      <vt:lpstr>Inference by enumeration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1215</cp:revision>
  <dcterms:created xsi:type="dcterms:W3CDTF">2010-04-27T12:26:40Z</dcterms:created>
  <dcterms:modified xsi:type="dcterms:W3CDTF">2016-12-26T19:11:56Z</dcterms:modified>
</cp:coreProperties>
</file>