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png" ContentType="image/png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89"/>
  </p:notesMasterIdLst>
  <p:handoutMasterIdLst>
    <p:handoutMasterId r:id="rId90"/>
  </p:handoutMasterIdLst>
  <p:sldIdLst>
    <p:sldId id="273" r:id="rId2"/>
    <p:sldId id="422" r:id="rId3"/>
    <p:sldId id="423" r:id="rId4"/>
    <p:sldId id="424" r:id="rId5"/>
    <p:sldId id="425" r:id="rId6"/>
    <p:sldId id="426" r:id="rId7"/>
    <p:sldId id="427" r:id="rId8"/>
    <p:sldId id="429" r:id="rId9"/>
    <p:sldId id="430" r:id="rId10"/>
    <p:sldId id="431" r:id="rId11"/>
    <p:sldId id="432" r:id="rId12"/>
    <p:sldId id="347" r:id="rId13"/>
    <p:sldId id="349" r:id="rId14"/>
    <p:sldId id="350" r:id="rId15"/>
    <p:sldId id="351" r:id="rId16"/>
    <p:sldId id="352" r:id="rId17"/>
    <p:sldId id="35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332" r:id="rId29"/>
    <p:sldId id="298" r:id="rId30"/>
    <p:sldId id="300" r:id="rId31"/>
    <p:sldId id="355" r:id="rId32"/>
    <p:sldId id="356" r:id="rId33"/>
    <p:sldId id="357" r:id="rId34"/>
    <p:sldId id="358" r:id="rId35"/>
    <p:sldId id="359" r:id="rId36"/>
    <p:sldId id="360" r:id="rId37"/>
    <p:sldId id="361" r:id="rId38"/>
    <p:sldId id="362" r:id="rId39"/>
    <p:sldId id="363" r:id="rId40"/>
    <p:sldId id="364" r:id="rId41"/>
    <p:sldId id="365" r:id="rId42"/>
    <p:sldId id="366" r:id="rId43"/>
    <p:sldId id="367" r:id="rId44"/>
    <p:sldId id="368" r:id="rId45"/>
    <p:sldId id="369" r:id="rId46"/>
    <p:sldId id="370" r:id="rId47"/>
    <p:sldId id="371" r:id="rId48"/>
    <p:sldId id="372" r:id="rId49"/>
    <p:sldId id="373" r:id="rId50"/>
    <p:sldId id="374" r:id="rId51"/>
    <p:sldId id="375" r:id="rId52"/>
    <p:sldId id="434" r:id="rId53"/>
    <p:sldId id="435" r:id="rId54"/>
    <p:sldId id="436" r:id="rId55"/>
    <p:sldId id="437" r:id="rId56"/>
    <p:sldId id="438" r:id="rId57"/>
    <p:sldId id="439" r:id="rId58"/>
    <p:sldId id="440" r:id="rId59"/>
    <p:sldId id="441" r:id="rId60"/>
    <p:sldId id="442" r:id="rId61"/>
    <p:sldId id="443" r:id="rId62"/>
    <p:sldId id="444" r:id="rId63"/>
    <p:sldId id="445" r:id="rId64"/>
    <p:sldId id="446" r:id="rId65"/>
    <p:sldId id="447" r:id="rId66"/>
    <p:sldId id="448" r:id="rId67"/>
    <p:sldId id="449" r:id="rId68"/>
    <p:sldId id="450" r:id="rId69"/>
    <p:sldId id="451" r:id="rId70"/>
    <p:sldId id="452" r:id="rId71"/>
    <p:sldId id="453" r:id="rId72"/>
    <p:sldId id="454" r:id="rId73"/>
    <p:sldId id="455" r:id="rId74"/>
    <p:sldId id="456" r:id="rId75"/>
    <p:sldId id="457" r:id="rId76"/>
    <p:sldId id="458" r:id="rId77"/>
    <p:sldId id="459" r:id="rId78"/>
    <p:sldId id="460" r:id="rId79"/>
    <p:sldId id="461" r:id="rId80"/>
    <p:sldId id="462" r:id="rId81"/>
    <p:sldId id="463" r:id="rId82"/>
    <p:sldId id="464" r:id="rId83"/>
    <p:sldId id="465" r:id="rId84"/>
    <p:sldId id="466" r:id="rId85"/>
    <p:sldId id="467" r:id="rId86"/>
    <p:sldId id="468" r:id="rId87"/>
    <p:sldId id="469" r:id="rId8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D7CFF"/>
    <a:srgbClr val="807CFF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/>
    <p:restoredTop sz="94637"/>
  </p:normalViewPr>
  <p:slideViewPr>
    <p:cSldViewPr>
      <p:cViewPr varScale="1">
        <p:scale>
          <a:sx n="144" d="100"/>
          <a:sy n="144" d="100"/>
        </p:scale>
        <p:origin x="99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handoutMaster" Target="handoutMasters/handoutMaster1.xml"/><Relationship Id="rId91" Type="http://schemas.openxmlformats.org/officeDocument/2006/relationships/presProps" Target="presProps.xml"/><Relationship Id="rId92" Type="http://schemas.openxmlformats.org/officeDocument/2006/relationships/viewProps" Target="viewProps.xml"/><Relationship Id="rId93" Type="http://schemas.openxmlformats.org/officeDocument/2006/relationships/theme" Target="theme/theme1.xml"/><Relationship Id="rId94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Relationship Id="rId2" Type="http://schemas.openxmlformats.org/officeDocument/2006/relationships/image" Target="../media/image5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5.wmf"/><Relationship Id="rId2" Type="http://schemas.openxmlformats.org/officeDocument/2006/relationships/image" Target="../media/image56.emf"/><Relationship Id="rId3" Type="http://schemas.openxmlformats.org/officeDocument/2006/relationships/image" Target="../media/image5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Relationship Id="rId2" Type="http://schemas.openxmlformats.org/officeDocument/2006/relationships/image" Target="../media/image59.wmf"/><Relationship Id="rId3" Type="http://schemas.openxmlformats.org/officeDocument/2006/relationships/image" Target="../media/image5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Relationship Id="rId2" Type="http://schemas.openxmlformats.org/officeDocument/2006/relationships/image" Target="../media/image6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emf"/><Relationship Id="rId2" Type="http://schemas.openxmlformats.org/officeDocument/2006/relationships/image" Target="../media/image6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Relationship Id="rId2" Type="http://schemas.openxmlformats.org/officeDocument/2006/relationships/image" Target="../media/image65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4" Type="http://schemas.openxmlformats.org/officeDocument/2006/relationships/image" Target="../media/image33.wmf"/><Relationship Id="rId1" Type="http://schemas.openxmlformats.org/officeDocument/2006/relationships/image" Target="../media/image30.wmf"/><Relationship Id="rId2" Type="http://schemas.openxmlformats.org/officeDocument/2006/relationships/image" Target="../media/image3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Relationship Id="rId2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Relationship Id="rId2" Type="http://schemas.openxmlformats.org/officeDocument/2006/relationships/image" Target="../media/image4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8A6ECAE5-6A67-9648-BFD4-50D589EC5C71}" type="datetimeFigureOut">
              <a:rPr lang="de-DE"/>
              <a:pPr>
                <a:defRPr/>
              </a:pPr>
              <a:t>02.02.17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298B09E7-CB36-8743-B365-30F25214A4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333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67AB418-317D-AC4E-A41A-2B33F9292AC9}" type="datetimeFigureOut">
              <a:rPr lang="de-DE"/>
              <a:pPr>
                <a:defRPr/>
              </a:pPr>
              <a:t>02.02.17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Mastertextformat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smtClean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609C88DA-55BC-924E-8761-82F5902E2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1393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3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4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5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6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F521F11-4B2B-1C49-8AC4-989F151E9C3E}" type="slidenum">
              <a:rPr lang="de-DE" sz="1200"/>
              <a:pPr/>
              <a:t>2</a:t>
            </a:fld>
            <a:endParaRPr lang="de-DE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0578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898B960-0B10-E24F-B035-5465E84E5DC8}" type="slidenum">
              <a:rPr lang="de-DE" sz="1200"/>
              <a:pPr/>
              <a:t>12</a:t>
            </a:fld>
            <a:endParaRPr lang="de-DE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554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E085805-E979-B24D-8220-B2D0EDBBB4A7}" type="slidenum">
              <a:rPr lang="de-DE" sz="1200"/>
              <a:pPr/>
              <a:t>13</a:t>
            </a:fld>
            <a:endParaRPr lang="de-DE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816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D06E51-A0DE-FF4E-98C2-AADFBCAA0E65}" type="slidenum">
              <a:rPr lang="de-DE" sz="1200"/>
              <a:pPr/>
              <a:t>14</a:t>
            </a:fld>
            <a:endParaRPr lang="de-DE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933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3682CB4-24EA-D44C-9FD2-AB64ECA78879}" type="slidenum">
              <a:rPr lang="de-DE" sz="1200"/>
              <a:pPr/>
              <a:t>15</a:t>
            </a:fld>
            <a:endParaRPr lang="de-DE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3065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3117A79-52AA-C045-9B74-06DAE3ABA31C}" type="slidenum">
              <a:rPr lang="de-DE" sz="1200"/>
              <a:pPr/>
              <a:t>16</a:t>
            </a:fld>
            <a:endParaRPr lang="de-DE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717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F9800D5-D0AD-8B4F-A3AB-B17CF1481B7C}" type="slidenum">
              <a:rPr lang="de-DE" sz="1200"/>
              <a:pPr/>
              <a:t>17</a:t>
            </a:fld>
            <a:endParaRPr lang="de-DE" sz="12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734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E4A006CA-403D-43FE-874C-F68F2E433549}" type="slidenum">
              <a:rPr lang="de-DE" sz="1200"/>
              <a:pPr/>
              <a:t>18</a:t>
            </a:fld>
            <a:endParaRPr lang="de-DE" sz="120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54B44EA-DD5C-422F-AA53-378A5F29B84F}" type="slidenum">
              <a:rPr lang="de-DE" sz="1200"/>
              <a:pPr/>
              <a:t>19</a:t>
            </a:fld>
            <a:endParaRPr lang="de-DE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smtClean="0">
              <a:latin typeface="Arial" charset="0"/>
            </a:endParaRPr>
          </a:p>
        </p:txBody>
      </p:sp>
      <p:sp>
        <p:nvSpPr>
          <p:cNvPr id="757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C78634AC-5857-4336-AC29-916D20657479}" type="slidenum">
              <a:rPr lang="de-DE" sz="1200"/>
              <a:pPr/>
              <a:t>20</a:t>
            </a:fld>
            <a:endParaRPr lang="de-DE" sz="12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D095850-157F-4806-9E22-BDE8B317B93A}" type="slidenum">
              <a:rPr lang="de-DE" sz="1200"/>
              <a:pPr/>
              <a:t>21</a:t>
            </a:fld>
            <a:endParaRPr lang="de-DE" sz="12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32F0D2A-2E57-164D-AE6A-AB8924B79375}" type="slidenum">
              <a:rPr lang="de-DE" sz="1200"/>
              <a:pPr/>
              <a:t>3</a:t>
            </a:fld>
            <a:endParaRPr lang="de-DE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Prior can come from statistical date or other insights e.g. dice (computational)</a:t>
            </a:r>
          </a:p>
        </p:txBody>
      </p:sp>
    </p:spTree>
    <p:extLst>
      <p:ext uri="{BB962C8B-B14F-4D97-AF65-F5344CB8AC3E}">
        <p14:creationId xmlns:p14="http://schemas.microsoft.com/office/powerpoint/2010/main" val="2026570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27FD7D5-DA31-4652-92B5-92BBBDAC5DE6}" type="slidenum">
              <a:rPr lang="de-DE" sz="1200"/>
              <a:pPr/>
              <a:t>22</a:t>
            </a:fld>
            <a:endParaRPr lang="de-DE" sz="120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4262FC28-4F5B-413E-81CD-D44D79C4BDD2}" type="slidenum">
              <a:rPr lang="de-DE" sz="1200"/>
              <a:pPr/>
              <a:t>23</a:t>
            </a:fld>
            <a:endParaRPr lang="de-DE" sz="120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A136019D-C664-4412-AA60-45B03F398C5E}" type="slidenum">
              <a:rPr lang="de-DE" sz="1200"/>
              <a:pPr/>
              <a:t>24</a:t>
            </a:fld>
            <a:endParaRPr lang="de-DE" sz="120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mtClean="0">
                <a:latin typeface="Arial" charset="0"/>
              </a:rPr>
              <a:t>Burglar alarm system installed. Judea Pearl researcher and living in LA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F5EF2332-3101-4186-BB57-0B9B00DCCF1E}" type="slidenum">
              <a:rPr lang="de-DE" sz="1200"/>
              <a:pPr/>
              <a:t>25</a:t>
            </a:fld>
            <a:endParaRPr lang="de-DE" sz="120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charset="0"/>
              </a:rPr>
              <a:t>John nearly calls </a:t>
            </a:r>
            <a:r>
              <a:rPr lang="en-US" dirty="0" err="1" smtClean="0">
                <a:latin typeface="Arial" charset="0"/>
              </a:rPr>
              <a:t>ervery</a:t>
            </a:r>
            <a:r>
              <a:rPr lang="en-US" dirty="0" smtClean="0">
                <a:latin typeface="Arial" charset="0"/>
              </a:rPr>
              <a:t> time the alarm is ringing but sometimes confuses whether it is the telephone or the alarm.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Mary often hears loud music. J &amp; M only Alarm means we assume that they can not directly observe burglars and minor earthquakes.</a:t>
            </a:r>
          </a:p>
          <a:p>
            <a:pPr eaLnBrk="1" hangingPunct="1"/>
            <a:r>
              <a:rPr lang="en-US" dirty="0" smtClean="0">
                <a:latin typeface="Arial" charset="0"/>
              </a:rPr>
              <a:t>Rows sum up to one because they represent all the cases for a variable. One must be the case. Any</a:t>
            </a:r>
            <a:r>
              <a:rPr lang="en-US" baseline="0" dirty="0" smtClean="0">
                <a:latin typeface="Arial" charset="0"/>
              </a:rPr>
              <a:t> irrelevant attributes are encoded in </a:t>
            </a:r>
            <a:r>
              <a:rPr lang="en-US" baseline="0" dirty="0" err="1" smtClean="0">
                <a:latin typeface="Arial" charset="0"/>
              </a:rPr>
              <a:t>prob</a:t>
            </a:r>
            <a:r>
              <a:rPr lang="en-US" baseline="0" dirty="0" smtClean="0">
                <a:latin typeface="Arial" charset="0"/>
              </a:rPr>
              <a:t>-&gt; laziness, ignorance</a:t>
            </a:r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5CA7FD78-EB61-4584-BD3A-9C6C35DCE60E}" type="slidenum">
              <a:rPr lang="de-DE" sz="1200"/>
              <a:pPr/>
              <a:t>26</a:t>
            </a:fld>
            <a:endParaRPr lang="de-DE" sz="120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877" indent="-285722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2888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043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199" indent="-228578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35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50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8664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5819" indent="-22857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fld id="{758A7BCE-FCFC-405C-8D91-92791684765D}" type="slidenum">
              <a:rPr lang="de-DE" sz="1200"/>
              <a:pPr/>
              <a:t>27</a:t>
            </a:fld>
            <a:endParaRPr lang="de-DE" sz="120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A2079DF-04BF-2240-98E5-BF77663B7450}" type="slidenum">
              <a:rPr lang="en-GB" sz="1400">
                <a:solidFill>
                  <a:srgbClr val="000000"/>
                </a:solidFill>
              </a:rPr>
              <a:pPr eaLnBrk="1" hangingPunct="1"/>
              <a:t>33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37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A836A2-4E07-BD42-BAE4-FEA881EB775F}" type="slidenum">
              <a:rPr lang="en-GB" sz="1400">
                <a:solidFill>
                  <a:srgbClr val="000000"/>
                </a:solidFill>
              </a:rPr>
              <a:pPr eaLnBrk="1" hangingPunct="1"/>
              <a:t>34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5421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E18E10E-5F80-3741-911F-40C6B7DA6B59}" type="slidenum">
              <a:rPr lang="en-GB" sz="1400">
                <a:solidFill>
                  <a:srgbClr val="000000"/>
                </a:solidFill>
              </a:rPr>
              <a:pPr eaLnBrk="1" hangingPunct="1"/>
              <a:t>35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286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0563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D4476FFA-67B3-9642-83B9-8D04EC05802E}" type="slidenum">
              <a:rPr lang="en-GB" sz="1400">
                <a:solidFill>
                  <a:srgbClr val="000000"/>
                </a:solidFill>
              </a:rPr>
              <a:pPr eaLnBrk="1" hangingPunct="1"/>
              <a:t>36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319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7579789-BFA9-F341-9E5D-6B4AAC45ADEC}" type="slidenum">
              <a:rPr lang="de-DE" sz="1200"/>
              <a:pPr/>
              <a:t>4</a:t>
            </a:fld>
            <a:endParaRPr lang="de-DE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1106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BAF201-C09E-B841-A4C8-203447D1CC77}" type="slidenum">
              <a:rPr lang="en-GB" sz="1400">
                <a:solidFill>
                  <a:srgbClr val="000000"/>
                </a:solidFill>
              </a:rPr>
              <a:pPr eaLnBrk="1" hangingPunct="1"/>
              <a:t>37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87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BB4C993-84CB-A140-A48B-CD87DE72FAE1}" type="slidenum">
              <a:rPr lang="en-GB" sz="1400">
                <a:solidFill>
                  <a:srgbClr val="000000"/>
                </a:solidFill>
              </a:rPr>
              <a:pPr eaLnBrk="1" hangingPunct="1"/>
              <a:t>38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48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422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3D8DBD8E-9DD7-4B4F-9017-587ED6E2813B}" type="slidenum">
              <a:rPr lang="en-GB" sz="1400">
                <a:solidFill>
                  <a:srgbClr val="000000"/>
                </a:solidFill>
              </a:rPr>
              <a:pPr eaLnBrk="1" hangingPunct="1"/>
              <a:t>40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789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4338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E9AE6BC-5420-434E-97FE-AAB6579340DD}" type="slidenum">
              <a:rPr lang="en-GB" sz="1400">
                <a:solidFill>
                  <a:srgbClr val="000000"/>
                </a:solidFill>
              </a:rPr>
              <a:pPr eaLnBrk="1" hangingPunct="1"/>
              <a:t>41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291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7200C32-5D36-D648-90D4-291614269A53}" type="slidenum">
              <a:rPr lang="en-GB" sz="1400">
                <a:solidFill>
                  <a:srgbClr val="000000"/>
                </a:solidFill>
              </a:rPr>
              <a:pPr eaLnBrk="1" hangingPunct="1"/>
              <a:t>42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19857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BFEFD98-A732-844D-9BDC-F47F36D2DDF8}" type="slidenum">
              <a:rPr lang="en-GB" sz="1400">
                <a:solidFill>
                  <a:srgbClr val="000000"/>
                </a:solidFill>
              </a:rPr>
              <a:pPr eaLnBrk="1" hangingPunct="1"/>
              <a:t>44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9723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62A012A-DF41-404B-837E-C72B6D70F95B}" type="slidenum">
              <a:rPr lang="en-GB" sz="1400">
                <a:solidFill>
                  <a:srgbClr val="000000"/>
                </a:solidFill>
              </a:rPr>
              <a:pPr eaLnBrk="1" hangingPunct="1"/>
              <a:t>45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471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3928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5E1B89D-8B3C-C641-9B48-B3718883FDE3}" type="slidenum">
              <a:rPr lang="en-GB" sz="1400">
                <a:solidFill>
                  <a:srgbClr val="000000"/>
                </a:solidFill>
              </a:rPr>
              <a:pPr eaLnBrk="1" hangingPunct="1"/>
              <a:t>47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01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01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31930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D73DE9E-FD8A-7B4A-9184-CEB91255A9C2}" type="slidenum">
              <a:rPr lang="en-GB" sz="1400">
                <a:solidFill>
                  <a:srgbClr val="000000"/>
                </a:solidFill>
              </a:rPr>
              <a:pPr eaLnBrk="1" hangingPunct="1"/>
              <a:t>48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22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3172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A216DAB-1194-F94E-8641-3096F4B222AE}" type="slidenum">
              <a:rPr lang="en-GB" sz="1400">
                <a:solidFill>
                  <a:srgbClr val="000000"/>
                </a:solidFill>
              </a:rPr>
              <a:pPr eaLnBrk="1" hangingPunct="1"/>
              <a:t>49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42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312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4EA4F60-FFE2-0B4F-B3A0-04C481A36068}" type="slidenum">
              <a:rPr lang="de-DE" sz="1200"/>
              <a:pPr/>
              <a:t>6</a:t>
            </a:fld>
            <a:endParaRPr lang="de-DE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85933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400B5-1840-A141-BBAB-757F561DECD0}" type="slidenum">
              <a:rPr lang="en-GB" sz="1400">
                <a:solidFill>
                  <a:srgbClr val="000000"/>
                </a:solidFill>
              </a:rPr>
              <a:pPr eaLnBrk="1" hangingPunct="1"/>
              <a:t>50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63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63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7699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FE1D83E-A1EA-CC47-99BC-BCB6CF86CF0B}" type="slidenum">
              <a:rPr lang="en-GB" sz="1400">
                <a:solidFill>
                  <a:srgbClr val="000000"/>
                </a:solidFill>
              </a:rPr>
              <a:pPr eaLnBrk="1" hangingPunct="1"/>
              <a:t>51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583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185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52271A96-25FE-494C-A83C-38412F2BD1A3}" type="slidenum">
              <a:rPr lang="en-GB" sz="1400">
                <a:solidFill>
                  <a:srgbClr val="000000"/>
                </a:solidFill>
              </a:rPr>
              <a:pPr eaLnBrk="1" hangingPunct="1"/>
              <a:t>55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04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2686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4A5182-F64E-EC48-8B24-9E8B6393760F}" type="slidenum">
              <a:rPr lang="en-GB" sz="1400">
                <a:solidFill>
                  <a:srgbClr val="000000"/>
                </a:solidFill>
              </a:rPr>
              <a:pPr eaLnBrk="1" hangingPunct="1"/>
              <a:t>56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24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24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38339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37DE97-87FB-4341-A09E-7B3EBFCEC302}" type="slidenum">
              <a:rPr lang="en-GB" sz="1400">
                <a:solidFill>
                  <a:srgbClr val="000000"/>
                </a:solidFill>
              </a:rPr>
              <a:pPr eaLnBrk="1" hangingPunct="1"/>
              <a:t>57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65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175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67DD246-0BC7-A54C-9394-5E8EC70C1DC9}" type="slidenum">
              <a:rPr lang="en-GB" sz="1400">
                <a:solidFill>
                  <a:srgbClr val="000000"/>
                </a:solidFill>
              </a:rPr>
              <a:pPr eaLnBrk="1" hangingPunct="1"/>
              <a:t>58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686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686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50927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A6416AC-EAEF-5945-9172-047FA87B6612}" type="slidenum">
              <a:rPr lang="en-GB" sz="1400">
                <a:solidFill>
                  <a:srgbClr val="000000"/>
                </a:solidFill>
              </a:rPr>
              <a:pPr eaLnBrk="1" hangingPunct="1"/>
              <a:t>59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065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066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5269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2C5074E6-8C6C-7C4F-BB3E-F47558061CA8}" type="slidenum">
              <a:rPr lang="en-GB" sz="1400">
                <a:solidFill>
                  <a:srgbClr val="000000"/>
                </a:solidFill>
              </a:rPr>
              <a:pPr eaLnBrk="1" hangingPunct="1"/>
              <a:t>60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7270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7270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0016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1414300F-3389-114E-B46B-F6CED2CDAC6F}" type="slidenum">
              <a:rPr lang="en-GB" sz="1400">
                <a:solidFill>
                  <a:srgbClr val="000000"/>
                </a:solidFill>
              </a:rPr>
              <a:pPr eaLnBrk="1" hangingPunct="1"/>
              <a:t>62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60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0697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93ECB68-2E5E-7C46-9FF3-0AF92DB4F716}" type="slidenum">
              <a:rPr lang="en-GB" sz="1400">
                <a:solidFill>
                  <a:srgbClr val="000000"/>
                </a:solidFill>
              </a:rPr>
              <a:pPr eaLnBrk="1" hangingPunct="1"/>
              <a:t>63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880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248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83CE6CF-C061-4C43-96D2-DDCE690945CC}" type="slidenum">
              <a:rPr lang="de-DE" sz="1200"/>
              <a:pPr/>
              <a:t>7</a:t>
            </a:fld>
            <a:endParaRPr lang="de-DE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Proofable Rules are important for algorithmically rewriting of statements.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First rules makes sense because we know that b=true we can rule out other worlds. Reduce view of the world sum also to one because</a:t>
            </a:r>
          </a:p>
          <a:p>
            <a:pPr eaLnBrk="1" hangingPunct="1"/>
            <a:r>
              <a:rPr lang="en-US">
                <a:ea typeface="ＭＳ Ｐゴシック" charset="0"/>
                <a:cs typeface="ＭＳ Ｐゴシック" charset="0"/>
              </a:rPr>
              <a:t>Sum must be one.Therefore the fraction.</a:t>
            </a:r>
          </a:p>
        </p:txBody>
      </p:sp>
    </p:spTree>
    <p:extLst>
      <p:ext uri="{BB962C8B-B14F-4D97-AF65-F5344CB8AC3E}">
        <p14:creationId xmlns:p14="http://schemas.microsoft.com/office/powerpoint/2010/main" val="15102404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B5B8D56-018E-7E4E-8618-4D0AB8884605}" type="slidenum">
              <a:rPr lang="en-GB" sz="1400">
                <a:solidFill>
                  <a:srgbClr val="000000"/>
                </a:solidFill>
              </a:rPr>
              <a:pPr eaLnBrk="1" hangingPunct="1"/>
              <a:t>64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01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828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C2EC5-03D5-954D-B25F-6655CCC8A700}" type="slidenum">
              <a:rPr lang="en-GB" sz="1400">
                <a:solidFill>
                  <a:srgbClr val="000000"/>
                </a:solidFill>
              </a:rPr>
              <a:pPr eaLnBrk="1" hangingPunct="1"/>
              <a:t>65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902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3FE0BE8-06C5-BD4E-B235-8AB7083E9567}" type="slidenum">
              <a:rPr lang="en-GB" sz="1400">
                <a:solidFill>
                  <a:srgbClr val="000000"/>
                </a:solidFill>
              </a:rPr>
              <a:pPr eaLnBrk="1" hangingPunct="1"/>
              <a:t>66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42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06332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E1B2FB7-D750-1C4A-8488-219E6C8A9F4C}" type="slidenum">
              <a:rPr lang="en-GB" sz="1400">
                <a:solidFill>
                  <a:srgbClr val="000000"/>
                </a:solidFill>
              </a:rPr>
              <a:pPr eaLnBrk="1" hangingPunct="1"/>
              <a:t>67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93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93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4965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68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709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D79739E-0E92-8B4B-84CD-282481CEE6A0}" type="slidenum">
              <a:rPr lang="en-GB" sz="1400">
                <a:solidFill>
                  <a:srgbClr val="000000"/>
                </a:solidFill>
              </a:rPr>
              <a:pPr eaLnBrk="1" hangingPunct="1"/>
              <a:t>69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34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34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322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E9CC0A5-1BFD-B140-A940-2C9C53A274BD}" type="slidenum">
              <a:rPr lang="en-GB" sz="1400">
                <a:solidFill>
                  <a:srgbClr val="000000"/>
                </a:solidFill>
              </a:rPr>
              <a:pPr eaLnBrk="1" hangingPunct="1"/>
              <a:t>70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54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8169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6350DF98-8DBE-C34B-A7C5-49AC50F39FA9}" type="slidenum">
              <a:rPr lang="en-GB" sz="1400">
                <a:solidFill>
                  <a:srgbClr val="000000"/>
                </a:solidFill>
              </a:rPr>
              <a:pPr eaLnBrk="1" hangingPunct="1"/>
              <a:t>71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75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449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BBBB3D1-0A37-874B-9E85-715F561784A0}" type="slidenum">
              <a:rPr lang="en-GB" sz="1400">
                <a:solidFill>
                  <a:srgbClr val="000000"/>
                </a:solidFill>
              </a:rPr>
              <a:pPr eaLnBrk="1" hangingPunct="1"/>
              <a:t>72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95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3827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8F42212-D98D-824A-AA84-1DDB149B2D62}" type="slidenum">
              <a:rPr lang="en-GB" sz="1400">
                <a:solidFill>
                  <a:srgbClr val="000000"/>
                </a:solidFill>
              </a:rPr>
              <a:pPr eaLnBrk="1" hangingPunct="1"/>
              <a:t>73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16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16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7040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A6C14C-908D-5D43-9AE9-44446B876C6F}" type="slidenum">
              <a:rPr lang="de-DE" sz="1200"/>
              <a:pPr/>
              <a:t>8</a:t>
            </a:fld>
            <a:endParaRPr lang="de-DE" sz="1200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3638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D1DA933-BA0B-FE4A-B80C-2F102422539C}" type="slidenum">
              <a:rPr lang="en-GB" sz="1400">
                <a:solidFill>
                  <a:srgbClr val="000000"/>
                </a:solidFill>
              </a:rPr>
              <a:pPr eaLnBrk="1" hangingPunct="1"/>
              <a:t>74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366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7212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D2CE2E4-571C-524E-9D64-47514DCD0FDD}" type="slidenum">
              <a:rPr lang="en-GB" sz="1400">
                <a:solidFill>
                  <a:srgbClr val="000000"/>
                </a:solidFill>
              </a:rPr>
              <a:pPr eaLnBrk="1" hangingPunct="1"/>
              <a:t>75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013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013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020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214D0B2-5833-C44C-938E-4385DEC0A237}" type="slidenum">
              <a:rPr lang="en-GB" sz="1400">
                <a:solidFill>
                  <a:srgbClr val="000000"/>
                </a:solidFill>
              </a:rPr>
              <a:pPr eaLnBrk="1" hangingPunct="1"/>
              <a:t>76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77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77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233181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69A986-5DC5-1F40-A87A-528A745BCE5B}" type="slidenum">
              <a:rPr lang="en-GB" sz="1400">
                <a:solidFill>
                  <a:srgbClr val="000000"/>
                </a:solidFill>
              </a:rPr>
              <a:pPr eaLnBrk="1" hangingPunct="1"/>
              <a:t>77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1981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7275696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908C2EC5-03D5-954D-B25F-6655CCC8A700}" type="slidenum">
              <a:rPr lang="en-GB" sz="1400">
                <a:solidFill>
                  <a:srgbClr val="000000"/>
                </a:solidFill>
              </a:rPr>
              <a:pPr eaLnBrk="1" hangingPunct="1"/>
              <a:t>78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9216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70940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55764AC-F71D-FF4C-A6CE-57D10ABB3B5C}" type="slidenum">
              <a:rPr lang="en-GB" sz="1400">
                <a:solidFill>
                  <a:srgbClr val="000000"/>
                </a:solidFill>
              </a:rPr>
              <a:pPr eaLnBrk="1" hangingPunct="1"/>
              <a:t>79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493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03303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A61BD6D7-EC6A-8B48-8752-6485C416C965}" type="slidenum">
              <a:rPr lang="en-GB" sz="1400">
                <a:solidFill>
                  <a:srgbClr val="000000"/>
                </a:solidFill>
              </a:rPr>
              <a:pPr eaLnBrk="1" hangingPunct="1"/>
              <a:t>80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697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00299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88189B54-1AE4-4B43-8A27-3C49D95A641C}" type="slidenum">
              <a:rPr lang="en-GB" sz="1400">
                <a:solidFill>
                  <a:srgbClr val="000000"/>
                </a:solidFill>
              </a:rPr>
              <a:pPr eaLnBrk="1" hangingPunct="1"/>
              <a:t>81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29027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29028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5023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C1D98D4B-2705-CE4F-B8E0-24CBB22BDE7E}" type="slidenum">
              <a:rPr lang="en-GB" sz="1400">
                <a:solidFill>
                  <a:srgbClr val="000000"/>
                </a:solidFill>
              </a:rPr>
              <a:pPr eaLnBrk="1" hangingPunct="1"/>
              <a:t>82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107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68301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FAAB13DA-FBE0-AE42-B50B-AA57FFCD6989}" type="slidenum">
              <a:rPr lang="en-GB" sz="1400">
                <a:solidFill>
                  <a:srgbClr val="000000"/>
                </a:solidFill>
              </a:rPr>
              <a:pPr eaLnBrk="1" hangingPunct="1"/>
              <a:t>83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3123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8808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226D56-022C-6B41-ABEE-1243F570B85B}" type="slidenum">
              <a:rPr lang="de-DE" sz="1200"/>
              <a:pPr/>
              <a:t>9</a:t>
            </a:fld>
            <a:endParaRPr lang="de-DE" sz="120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5423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A8355CE-C1AC-F749-BBE0-E8F0DC6DF98F}" type="slidenum">
              <a:rPr lang="en-GB" sz="1400">
                <a:solidFill>
                  <a:srgbClr val="000000"/>
                </a:solidFill>
              </a:rPr>
              <a:pPr eaLnBrk="1" hangingPunct="1"/>
              <a:t>84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5171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268142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AABCEA-C048-3544-9A39-2E9BE09419B8}" type="slidenum">
              <a:rPr lang="en-GB" sz="1400">
                <a:solidFill>
                  <a:srgbClr val="000000"/>
                </a:solidFill>
              </a:rPr>
              <a:pPr eaLnBrk="1" hangingPunct="1"/>
              <a:t>85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18865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45AABCEA-C048-3544-9A39-2E9BE09419B8}" type="slidenum">
              <a:rPr lang="en-GB" sz="1400">
                <a:solidFill>
                  <a:srgbClr val="000000"/>
                </a:solidFill>
              </a:rPr>
              <a:pPr eaLnBrk="1" hangingPunct="1"/>
              <a:t>86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37219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37220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63971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74663" eaLnBrk="0" hangingPunct="0"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746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4663" algn="l"/>
                <a:tab pos="949325" algn="l"/>
                <a:tab pos="1423988" algn="l"/>
                <a:tab pos="1900238" algn="l"/>
                <a:tab pos="2374900" algn="l"/>
                <a:tab pos="2849563" algn="l"/>
                <a:tab pos="3324225" algn="l"/>
                <a:tab pos="3798888" algn="l"/>
                <a:tab pos="4273550" algn="l"/>
                <a:tab pos="4749800" algn="l"/>
                <a:tab pos="5226050" algn="l"/>
                <a:tab pos="5700713" algn="l"/>
                <a:tab pos="6175375" algn="l"/>
                <a:tab pos="6650038" algn="l"/>
                <a:tab pos="7124700" algn="l"/>
                <a:tab pos="7600950" algn="l"/>
                <a:tab pos="8075613" algn="l"/>
                <a:tab pos="8550275" algn="l"/>
                <a:tab pos="9024938" algn="l"/>
                <a:tab pos="9499600" algn="l"/>
              </a:tabLs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B89D2DE5-9967-314C-BC26-E8EA838B1F4C}" type="slidenum">
              <a:rPr lang="en-GB" sz="1400">
                <a:solidFill>
                  <a:srgbClr val="000000"/>
                </a:solidFill>
              </a:rPr>
              <a:pPr eaLnBrk="1" hangingPunct="1"/>
              <a:t>87</a:t>
            </a:fld>
            <a:endParaRPr lang="en-GB" sz="1400">
              <a:solidFill>
                <a:srgbClr val="000000"/>
              </a:solidFill>
            </a:endParaRPr>
          </a:p>
        </p:txBody>
      </p:sp>
      <p:sp>
        <p:nvSpPr>
          <p:cNvPr id="141315" name="Text Box 2"/>
          <p:cNvSpPr txBox="1">
            <a:spLocks noChangeArrowheads="1"/>
          </p:cNvSpPr>
          <p:nvPr/>
        </p:nvSpPr>
        <p:spPr bwMode="auto">
          <a:xfrm>
            <a:off x="1156297" y="687027"/>
            <a:ext cx="4549661" cy="3429001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141316" name="Rectangle 3"/>
          <p:cNvSpPr>
            <a:spLocks noGrp="1" noChangeArrowheads="1"/>
          </p:cNvSpPr>
          <p:nvPr>
            <p:ph type="body"/>
          </p:nvPr>
        </p:nvSpPr>
        <p:spPr>
          <a:xfrm>
            <a:off x="912698" y="4342991"/>
            <a:ext cx="5032604" cy="4113982"/>
          </a:xfrm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ts val="450"/>
              </a:spcBef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latin typeface="Times New Roman" charset="0"/>
              <a:ea typeface="ＭＳ Ｐゴシック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54649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1D70FFF-9A99-824D-92C6-8DE78C3FBE12}" type="slidenum">
              <a:rPr lang="de-DE" sz="1200"/>
              <a:pPr/>
              <a:t>10</a:t>
            </a:fld>
            <a:endParaRPr lang="de-DE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409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C6031D7-63EB-534B-8056-2EB07F8D168B}" type="slidenum">
              <a:rPr lang="de-DE" sz="1200"/>
              <a:pPr/>
              <a:t>11</a:t>
            </a:fld>
            <a:endParaRPr lang="de-DE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417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B34403-92B1-A544-A7FD-95466AC3179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113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577E2-95DD-1F4B-A688-E8FB0200778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87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5025" cy="4492625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58AE-6D6D-DC49-9B9B-2C0940CAF9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068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08513" y="1219200"/>
            <a:ext cx="4151312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B0E1D1-F5D4-0A42-A9B9-92FA449876E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470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4151313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04800" y="3541713"/>
            <a:ext cx="4151313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9B00-532E-D140-AEF6-4189AE73234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07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2192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1371600" y="6553200"/>
            <a:ext cx="7162800" cy="3048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919A4-7756-9147-869A-1BFBCCA8B3B7}" type="slidenum">
              <a:rPr lang="de-DE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2872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1225" cy="6826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1313" cy="4492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08513" y="1219200"/>
            <a:ext cx="4151312" cy="21701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08513" y="3541713"/>
            <a:ext cx="4151312" cy="2170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685800" y="6248400"/>
            <a:ext cx="19018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4200" y="6248400"/>
            <a:ext cx="2892425" cy="4540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15C58-19C9-794A-B059-52B3EF783FD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30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9" Type="http://schemas.openxmlformats.org/officeDocument/2006/relationships/image" Target="../media/image1.png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B1C38A0-67D8-0242-BF64-2E51696E2079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  <a:endParaRPr lang="en-US" noProof="0"/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6" r:id="rId3"/>
    <p:sldLayoutId id="2147483877" r:id="rId4"/>
    <p:sldLayoutId id="2147483878" r:id="rId5"/>
    <p:sldLayoutId id="2147483880" r:id="rId6"/>
    <p:sldLayoutId id="2147483881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4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4" Type="http://schemas.openxmlformats.org/officeDocument/2006/relationships/image" Target="../media/image27.wmf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30.w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31.wmf"/><Relationship Id="rId8" Type="http://schemas.openxmlformats.org/officeDocument/2006/relationships/oleObject" Target="../embeddings/oleObject4.bin"/><Relationship Id="rId9" Type="http://schemas.openxmlformats.org/officeDocument/2006/relationships/image" Target="../media/image32.wmf"/><Relationship Id="rId10" Type="http://schemas.openxmlformats.org/officeDocument/2006/relationships/oleObject" Target="../embeddings/oleObject5.bin"/><Relationship Id="rId11" Type="http://schemas.openxmlformats.org/officeDocument/2006/relationships/image" Target="../media/image33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34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5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36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4" Type="http://schemas.openxmlformats.org/officeDocument/2006/relationships/oleObject" Target="../embeddings/oleObject7.bin"/><Relationship Id="rId5" Type="http://schemas.openxmlformats.org/officeDocument/2006/relationships/image" Target="../media/image37.wmf"/><Relationship Id="rId6" Type="http://schemas.openxmlformats.org/officeDocument/2006/relationships/oleObject" Target="../embeddings/oleObject8.bin"/><Relationship Id="rId7" Type="http://schemas.openxmlformats.org/officeDocument/2006/relationships/image" Target="../media/image38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4" Type="http://schemas.openxmlformats.org/officeDocument/2006/relationships/oleObject" Target="../embeddings/oleObject9.bin"/><Relationship Id="rId5" Type="http://schemas.openxmlformats.org/officeDocument/2006/relationships/image" Target="../media/image41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2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3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5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4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4" Type="http://schemas.openxmlformats.org/officeDocument/2006/relationships/oleObject" Target="../embeddings/oleObject11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12.bin"/><Relationship Id="rId7" Type="http://schemas.openxmlformats.org/officeDocument/2006/relationships/image" Target="../media/image46.w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4" Type="http://schemas.openxmlformats.org/officeDocument/2006/relationships/oleObject" Target="../embeddings/oleObject13.bin"/><Relationship Id="rId5" Type="http://schemas.openxmlformats.org/officeDocument/2006/relationships/image" Target="../media/image45.wmf"/><Relationship Id="rId6" Type="http://schemas.openxmlformats.org/officeDocument/2006/relationships/oleObject" Target="../embeddings/oleObject14.bin"/><Relationship Id="rId7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4" Type="http://schemas.openxmlformats.org/officeDocument/2006/relationships/oleObject" Target="../embeddings/oleObject15.bin"/><Relationship Id="rId5" Type="http://schemas.openxmlformats.org/officeDocument/2006/relationships/image" Target="../media/image48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49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50.w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51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52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4" Type="http://schemas.openxmlformats.org/officeDocument/2006/relationships/oleObject" Target="../embeddings/oleObject19.bin"/><Relationship Id="rId5" Type="http://schemas.openxmlformats.org/officeDocument/2006/relationships/image" Target="../media/image54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4" Type="http://schemas.openxmlformats.org/officeDocument/2006/relationships/oleObject" Target="../embeddings/oleObject20.bin"/><Relationship Id="rId5" Type="http://schemas.openxmlformats.org/officeDocument/2006/relationships/image" Target="../media/image55.wmf"/><Relationship Id="rId6" Type="http://schemas.openxmlformats.org/officeDocument/2006/relationships/oleObject" Target="../embeddings/oleObject21.bin"/><Relationship Id="rId7" Type="http://schemas.openxmlformats.org/officeDocument/2006/relationships/image" Target="../media/image56.emf"/><Relationship Id="rId8" Type="http://schemas.openxmlformats.org/officeDocument/2006/relationships/oleObject" Target="../embeddings/oleObject22.bin"/><Relationship Id="rId9" Type="http://schemas.openxmlformats.org/officeDocument/2006/relationships/image" Target="../media/image57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4" Type="http://schemas.openxmlformats.org/officeDocument/2006/relationships/oleObject" Target="../embeddings/oleObject23.bin"/><Relationship Id="rId5" Type="http://schemas.openxmlformats.org/officeDocument/2006/relationships/image" Target="../media/image58.wmf"/><Relationship Id="rId6" Type="http://schemas.openxmlformats.org/officeDocument/2006/relationships/oleObject" Target="../embeddings/oleObject24.bin"/><Relationship Id="rId7" Type="http://schemas.openxmlformats.org/officeDocument/2006/relationships/image" Target="../media/image59.wmf"/><Relationship Id="rId8" Type="http://schemas.openxmlformats.org/officeDocument/2006/relationships/image" Target="../media/image53.png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54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60.w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61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4" Type="http://schemas.openxmlformats.org/officeDocument/2006/relationships/oleObject" Target="../embeddings/oleObject28.bin"/><Relationship Id="rId5" Type="http://schemas.openxmlformats.org/officeDocument/2006/relationships/image" Target="../media/image62.emf"/><Relationship Id="rId6" Type="http://schemas.openxmlformats.org/officeDocument/2006/relationships/oleObject" Target="../embeddings/oleObject29.bin"/><Relationship Id="rId7" Type="http://schemas.openxmlformats.org/officeDocument/2006/relationships/image" Target="../media/image63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64.w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4" Type="http://schemas.openxmlformats.org/officeDocument/2006/relationships/oleObject" Target="../embeddings/oleObject31.bin"/><Relationship Id="rId5" Type="http://schemas.openxmlformats.org/officeDocument/2006/relationships/image" Target="../media/image64.wmf"/><Relationship Id="rId6" Type="http://schemas.openxmlformats.org/officeDocument/2006/relationships/oleObject" Target="../embeddings/oleObject32.bin"/><Relationship Id="rId7" Type="http://schemas.openxmlformats.org/officeDocument/2006/relationships/image" Target="../media/image65.wmf"/><Relationship Id="rId8" Type="http://schemas.openxmlformats.org/officeDocument/2006/relationships/image" Target="../media/image66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4" Type="http://schemas.openxmlformats.org/officeDocument/2006/relationships/oleObject" Target="../embeddings/oleObject33.bin"/><Relationship Id="rId5" Type="http://schemas.openxmlformats.org/officeDocument/2006/relationships/image" Target="../media/image67.w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935037"/>
          </a:xfrm>
        </p:spPr>
        <p:txBody>
          <a:bodyPr/>
          <a:lstStyle/>
          <a:p>
            <a:pPr eaLnBrk="1" hangingPunct="1">
              <a:defRPr/>
            </a:pPr>
            <a:r>
              <a:rPr lang="de-DE" sz="3600" b="1" dirty="0" smtClean="0">
                <a:cs typeface="+mj-cs"/>
              </a:rPr>
              <a:t>Einführung in Web und Data Science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7200"/>
            <a:ext cx="6400800" cy="3024188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smtClean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Institut für Informationssysteme</a:t>
            </a:r>
          </a:p>
          <a:p>
            <a:pPr eaLnBrk="1" hangingPunct="1">
              <a:defRPr/>
            </a:pPr>
            <a:endParaRPr lang="de-DE" dirty="0" smtClean="0">
              <a:cs typeface="+mn-cs"/>
            </a:endParaRPr>
          </a:p>
          <a:p>
            <a:pPr eaLnBrk="1" hangingPunct="1">
              <a:defRPr/>
            </a:pPr>
            <a:r>
              <a:rPr lang="de-DE" dirty="0" smtClean="0">
                <a:cs typeface="+mn-cs"/>
              </a:rPr>
              <a:t>Tanya Braun (Übungen)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Start with the joint probability distribution:</a:t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ea typeface="ＭＳ Ｐゴシック" charset="0"/>
              </a:rPr>
              <a:t>
For any proposition </a:t>
            </a:r>
            <a:r>
              <a:rPr lang="el-GR" sz="2000" dirty="0"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ea typeface="ＭＳ Ｐゴシック" charset="0"/>
              </a:rPr>
              <a:t>, sum the atomic events where it is true: </a:t>
            </a:r>
            <a:r>
              <a:rPr lang="en-US" sz="2000" dirty="0" smtClean="0">
                <a:ea typeface="ＭＳ Ｐゴシック" charset="0"/>
              </a:rPr>
              <a:t/>
            </a:r>
            <a:br>
              <a:rPr lang="en-US" sz="2000" dirty="0" smtClean="0">
                <a:ea typeface="ＭＳ Ｐゴシック" charset="0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:</a:t>
            </a:r>
            <a:r>
              <a:rPr lang="el-GR" sz="20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de-DE" sz="20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⊨</a:t>
            </a:r>
            <a:r>
              <a:rPr lang="el-GR" sz="2000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0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P(cavity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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0.108 + 0.012 + 0.072 + 0.008+ 0.016 + 0.064 = 0.28</a:t>
            </a:r>
            <a:b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/>
            </a:r>
            <a:br>
              <a:rPr lang="en-US" sz="2000" dirty="0">
                <a:ea typeface="ＭＳ Ｐゴシック" charset="0"/>
              </a:rPr>
            </a:b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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+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– P(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toothache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))</a:t>
            </a:r>
            <a:endParaRPr lang="en-US" sz="1600" dirty="0">
              <a:solidFill>
                <a:schemeClr val="accent1">
                  <a:lumMod val="50000"/>
                </a:schemeClr>
              </a:solidFill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</p:txBody>
      </p:sp>
      <p:pic>
        <p:nvPicPr>
          <p:cNvPr id="58372" name="Picture 4" descr="dentist-join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28800"/>
            <a:ext cx="35814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76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dentist-joint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628800"/>
            <a:ext cx="365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000" dirty="0"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  <a:cs typeface="ＭＳ Ｐゴシック" charset="0"/>
              </a:rPr>
              <a:t>Can also compute conditional probabilities: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cavity | toothache) 	=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      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(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cavity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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toothache)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P(toothache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)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=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0.016+0.064</a:t>
            </a:r>
            <a:endParaRPr lang="en-US" sz="20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		   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0.108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+ 0.012 + 0.016 + 0.064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				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= 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0.08/0.2 =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0.4</a:t>
            </a:r>
            <a:r>
              <a:rPr lang="en-US" sz="2000" dirty="0">
                <a:ea typeface="ＭＳ Ｐゴシック" charset="0"/>
                <a:cs typeface="ＭＳ Ｐゴシック" charset="0"/>
              </a:rPr>
              <a:t>
 </a:t>
            </a:r>
            <a:r>
              <a:rPr lang="en-US" sz="2000" dirty="0" smtClean="0">
                <a:ea typeface="ＭＳ Ｐゴシック" charset="0"/>
                <a:cs typeface="ＭＳ Ｐゴシック" charset="0"/>
              </a:rPr>
              <a:t>     </a:t>
            </a:r>
            <a:r>
              <a:rPr lang="en-US" sz="2000" dirty="0">
                <a:ea typeface="ＭＳ Ｐゴシック" charset="0"/>
              </a:rPr>
              <a:t/>
            </a:r>
            <a:br>
              <a:rPr lang="en-US" sz="2000" dirty="0">
                <a:ea typeface="ＭＳ Ｐゴシック" charset="0"/>
              </a:rPr>
            </a:b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P(cavity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| toothache) =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(0.108+0.012)/0.2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</a:rPr>
              <a:t>= 0.6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60421" name="Line 5"/>
          <p:cNvSpPr>
            <a:spLocks noChangeShapeType="1"/>
          </p:cNvSpPr>
          <p:nvPr/>
        </p:nvSpPr>
        <p:spPr bwMode="auto">
          <a:xfrm>
            <a:off x="3563888" y="391058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2" name="Line 6"/>
          <p:cNvSpPr>
            <a:spLocks noChangeShapeType="1"/>
          </p:cNvSpPr>
          <p:nvPr/>
        </p:nvSpPr>
        <p:spPr bwMode="auto">
          <a:xfrm>
            <a:off x="3557736" y="4555300"/>
            <a:ext cx="313035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0423" name="Text Box 7"/>
          <p:cNvSpPr txBox="1">
            <a:spLocks noChangeArrowheads="1"/>
          </p:cNvSpPr>
          <p:nvPr/>
        </p:nvSpPr>
        <p:spPr bwMode="auto">
          <a:xfrm>
            <a:off x="7092280" y="3717032"/>
            <a:ext cx="1279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 dirty="0"/>
              <a:t>Product rule</a:t>
            </a: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8057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entist-joint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1340768"/>
            <a:ext cx="3810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Normalization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3136231"/>
            <a:ext cx="8229600" cy="30019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Denominator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</a:t>
            </a:r>
            <a:r>
              <a:rPr lang="en-US" sz="1800" b="1" dirty="0">
                <a:ea typeface="ＭＳ Ｐゴシック" charset="0"/>
              </a:rPr>
              <a:t>z</a:t>
            </a:r>
            <a:r>
              <a:rPr lang="en-US" sz="1800" dirty="0">
                <a:ea typeface="ＭＳ Ｐゴシック" charset="0"/>
              </a:rPr>
              <a:t>) (or P(toothache) in the example before) can be viewed as a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normalization constant</a:t>
            </a:r>
            <a:r>
              <a:rPr lang="en-US" sz="1800" dirty="0">
                <a:ea typeface="ＭＳ Ｐゴシック" charset="0"/>
              </a:rPr>
              <a:t> α</a:t>
            </a:r>
          </a:p>
          <a:p>
            <a:pPr eaLnBrk="1" hangingPunct="1">
              <a:lnSpc>
                <a:spcPct val="80000"/>
              </a:lnSpc>
            </a:pPr>
            <a:endParaRPr lang="en-US" sz="1800" b="1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(Cavity | toothache) = α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</a:t>
            </a:r>
            <a:r>
              <a:rPr lang="en-US" sz="1800" dirty="0" err="1">
                <a:ea typeface="ＭＳ Ｐゴシック" charset="0"/>
              </a:rPr>
              <a:t>Cavity,toothache</a:t>
            </a:r>
            <a:r>
              <a:rPr lang="en-US" sz="1800" dirty="0">
                <a:ea typeface="ＭＳ Ｐゴシック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= α [</a:t>
            </a:r>
            <a:r>
              <a:rPr lang="en-US" sz="1600" b="1" dirty="0">
                <a:ea typeface="ＭＳ Ｐゴシック" charset="0"/>
              </a:rPr>
              <a:t>P</a:t>
            </a:r>
            <a:r>
              <a:rPr lang="en-US" sz="1600" dirty="0">
                <a:ea typeface="ＭＳ Ｐゴシック" charset="0"/>
              </a:rPr>
              <a:t>(</a:t>
            </a:r>
            <a:r>
              <a:rPr lang="en-US" sz="1600" dirty="0" err="1">
                <a:ea typeface="ＭＳ Ｐゴシック" charset="0"/>
              </a:rPr>
              <a:t>Cavity,toothache,catch</a:t>
            </a:r>
            <a:r>
              <a:rPr lang="en-US" sz="1600" dirty="0">
                <a:ea typeface="ＭＳ Ｐゴシック" charset="0"/>
              </a:rPr>
              <a:t>) + </a:t>
            </a:r>
            <a:r>
              <a:rPr lang="en-US" sz="1600" b="1" dirty="0">
                <a:ea typeface="ＭＳ Ｐゴシック" charset="0"/>
              </a:rPr>
              <a:t>P</a:t>
            </a:r>
            <a:r>
              <a:rPr lang="en-US" sz="1600" dirty="0">
                <a:ea typeface="ＭＳ Ｐゴシック" charset="0"/>
              </a:rPr>
              <a:t>(</a:t>
            </a:r>
            <a:r>
              <a:rPr lang="en-US" sz="1600" dirty="0" err="1">
                <a:ea typeface="ＭＳ Ｐゴシック" charset="0"/>
              </a:rPr>
              <a:t>Cavity,toothache</a:t>
            </a:r>
            <a:r>
              <a:rPr lang="en-US" sz="1600" dirty="0">
                <a:ea typeface="ＭＳ Ｐゴシック" charset="0"/>
              </a:rPr>
              <a:t>,</a:t>
            </a:r>
            <a:r>
              <a:rPr lang="en-US" sz="1600" dirty="0">
                <a:ea typeface="ＭＳ Ｐゴシック" charset="0"/>
                <a:sym typeface="Symbol" charset="0"/>
              </a:rPr>
              <a:t></a:t>
            </a:r>
            <a:r>
              <a:rPr lang="en-US" sz="1600" dirty="0">
                <a:ea typeface="ＭＳ Ｐゴシック" charset="0"/>
              </a:rPr>
              <a:t> catch)]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= </a:t>
            </a:r>
            <a:r>
              <a:rPr lang="el-GR" sz="1600" dirty="0">
                <a:ea typeface="ＭＳ Ｐゴシック" charset="0"/>
                <a:cs typeface="Arial" charset="0"/>
              </a:rPr>
              <a:t>α</a:t>
            </a:r>
            <a:r>
              <a:rPr lang="en-US" sz="1600" dirty="0">
                <a:ea typeface="ＭＳ Ｐゴシック" charset="0"/>
              </a:rPr>
              <a:t> [&lt;0.108,0.016&gt; + &lt;0.012,0.064&gt;] 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= α &lt;0.12,0.08&gt; = &lt;0.6,0.4&gt;
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General idea: compute distribution on query variable by fixing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evidence variables</a:t>
            </a:r>
            <a:r>
              <a:rPr lang="en-US" sz="1800" dirty="0">
                <a:ea typeface="ＭＳ Ｐゴシック" charset="0"/>
              </a:rPr>
              <a:t> (Toothache) and summing over </a:t>
            </a: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hidden variables </a:t>
            </a:r>
            <a:r>
              <a:rPr lang="en-US" sz="1800" dirty="0">
                <a:ea typeface="ＭＳ Ｐゴシック" charset="0"/>
              </a:rPr>
              <a:t>(Catch)</a:t>
            </a:r>
            <a:endParaRPr lang="en-US" sz="1000" dirty="0">
              <a:ea typeface="ＭＳ Ｐゴシック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072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enumeration, contd.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Typically, we are interested in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	the posterior joint distribution of the </a:t>
            </a:r>
            <a:r>
              <a:rPr lang="en-US" sz="1600">
                <a:solidFill>
                  <a:schemeClr val="accent2"/>
                </a:solidFill>
                <a:ea typeface="ＭＳ Ｐゴシック" charset="0"/>
              </a:rPr>
              <a:t>query variables</a:t>
            </a:r>
            <a:r>
              <a:rPr lang="en-US" sz="1600">
                <a:ea typeface="ＭＳ Ｐゴシック" charset="0"/>
              </a:rPr>
              <a:t> </a:t>
            </a:r>
            <a:r>
              <a:rPr lang="en-US" sz="1600" b="1">
                <a:ea typeface="ＭＳ Ｐゴシック" charset="0"/>
              </a:rPr>
              <a:t>Y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	given specific values </a:t>
            </a:r>
            <a:r>
              <a:rPr lang="en-US" sz="1600" b="1">
                <a:ea typeface="ＭＳ Ｐゴシック" charset="0"/>
              </a:rPr>
              <a:t>e</a:t>
            </a:r>
            <a:r>
              <a:rPr lang="en-US" sz="1600">
                <a:ea typeface="ＭＳ Ｐゴシック" charset="0"/>
              </a:rPr>
              <a:t> for the </a:t>
            </a:r>
            <a:r>
              <a:rPr lang="en-US" sz="1600">
                <a:solidFill>
                  <a:schemeClr val="accent2"/>
                </a:solidFill>
                <a:ea typeface="ＭＳ Ｐゴシック" charset="0"/>
              </a:rPr>
              <a:t>evidence variables</a:t>
            </a:r>
            <a:r>
              <a:rPr lang="en-US" sz="1600">
                <a:ea typeface="ＭＳ Ｐゴシック" charset="0"/>
              </a:rPr>
              <a:t> </a:t>
            </a:r>
            <a:r>
              <a:rPr lang="en-US" sz="1600" b="1">
                <a:ea typeface="ＭＳ Ｐゴシック" charset="0"/>
              </a:rPr>
              <a:t>E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 b="1">
                <a:ea typeface="ＭＳ Ｐゴシック" charset="0"/>
              </a:rPr>
              <a:t>	(X</a:t>
            </a:r>
            <a:r>
              <a:rPr lang="en-US" sz="1600">
                <a:ea typeface="ＭＳ Ｐゴシック" charset="0"/>
              </a:rPr>
              <a:t> are all variables of the modeled world)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endParaRPr lang="en-US" sz="160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600">
                <a:ea typeface="ＭＳ Ｐゴシック" charset="0"/>
              </a:rPr>
              <a:t>Let the </a:t>
            </a:r>
            <a:r>
              <a:rPr lang="en-US" sz="1600">
                <a:solidFill>
                  <a:schemeClr val="accent2"/>
                </a:solidFill>
                <a:ea typeface="ＭＳ Ｐゴシック" charset="0"/>
              </a:rPr>
              <a:t>hidden variables</a:t>
            </a:r>
            <a:r>
              <a:rPr lang="en-US" sz="1600">
                <a:ea typeface="ＭＳ Ｐゴシック" charset="0"/>
              </a:rPr>
              <a:t> be </a:t>
            </a:r>
            <a:r>
              <a:rPr lang="en-US" sz="1600" b="1">
                <a:ea typeface="ＭＳ Ｐゴシック" charset="0"/>
              </a:rPr>
              <a:t>H </a:t>
            </a:r>
            <a:r>
              <a:rPr lang="en-US" sz="1600">
                <a:ea typeface="ＭＳ Ｐゴシック" charset="0"/>
              </a:rPr>
              <a:t>= </a:t>
            </a:r>
            <a:r>
              <a:rPr lang="en-US" sz="1600" b="1">
                <a:ea typeface="ＭＳ Ｐゴシック" charset="0"/>
              </a:rPr>
              <a:t>X </a:t>
            </a:r>
            <a:r>
              <a:rPr lang="en-US" sz="1600">
                <a:ea typeface="ＭＳ Ｐゴシック" charset="0"/>
              </a:rPr>
              <a:t>- </a:t>
            </a:r>
            <a:r>
              <a:rPr lang="en-US" sz="1600" b="1">
                <a:ea typeface="ＭＳ Ｐゴシック" charset="0"/>
              </a:rPr>
              <a:t>Y</a:t>
            </a:r>
            <a:r>
              <a:rPr lang="en-US" sz="1600">
                <a:ea typeface="ＭＳ Ｐゴシック" charset="0"/>
              </a:rPr>
              <a:t> – </a:t>
            </a:r>
            <a:r>
              <a:rPr lang="en-US" sz="1600" b="1">
                <a:ea typeface="ＭＳ Ｐゴシック" charset="0"/>
              </a:rPr>
              <a:t>E </a:t>
            </a:r>
            <a:r>
              <a:rPr lang="en-US" sz="1600">
                <a:ea typeface="ＭＳ Ｐゴシック" charset="0"/>
              </a:rPr>
              <a:t>then the required summation of joint entries is done by summing out the hidden variables:
</a:t>
            </a:r>
          </a:p>
          <a:p>
            <a:pPr marL="762000" lvl="1" indent="-304800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400" b="1">
                <a:ea typeface="ＭＳ Ｐゴシック" charset="0"/>
              </a:rPr>
              <a:t>P</a:t>
            </a:r>
            <a:r>
              <a:rPr lang="en-US" sz="1400">
                <a:ea typeface="ＭＳ Ｐゴシック" charset="0"/>
              </a:rPr>
              <a:t>(</a:t>
            </a:r>
            <a:r>
              <a:rPr lang="en-US" sz="1400" b="1">
                <a:ea typeface="ＭＳ Ｐゴシック" charset="0"/>
              </a:rPr>
              <a:t>Y</a:t>
            </a:r>
            <a:r>
              <a:rPr lang="en-US" sz="1400">
                <a:ea typeface="ＭＳ Ｐゴシック" charset="0"/>
              </a:rPr>
              <a:t> | </a:t>
            </a:r>
            <a:r>
              <a:rPr lang="en-US" sz="1400" b="1">
                <a:ea typeface="ＭＳ Ｐゴシック" charset="0"/>
              </a:rPr>
              <a:t>E </a:t>
            </a:r>
            <a:r>
              <a:rPr lang="en-US" sz="1400">
                <a:ea typeface="ＭＳ Ｐゴシック" charset="0"/>
              </a:rPr>
              <a:t>= 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) = α</a:t>
            </a:r>
            <a:r>
              <a:rPr lang="en-US" sz="1400" b="1">
                <a:ea typeface="ＭＳ Ｐゴシック" charset="0"/>
              </a:rPr>
              <a:t>P</a:t>
            </a:r>
            <a:r>
              <a:rPr lang="en-US" sz="1400">
                <a:ea typeface="ＭＳ Ｐゴシック" charset="0"/>
              </a:rPr>
              <a:t>(</a:t>
            </a:r>
            <a:r>
              <a:rPr lang="en-US" sz="1400" b="1">
                <a:ea typeface="ＭＳ Ｐゴシック" charset="0"/>
              </a:rPr>
              <a:t>Y</a:t>
            </a:r>
            <a:r>
              <a:rPr lang="en-US" sz="1400">
                <a:ea typeface="ＭＳ Ｐゴシック" charset="0"/>
              </a:rPr>
              <a:t>,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 = 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) = α</a:t>
            </a:r>
            <a:r>
              <a:rPr lang="el-GR" sz="1400">
                <a:ea typeface="ＭＳ Ｐゴシック" charset="0"/>
                <a:cs typeface="Arial" charset="0"/>
              </a:rPr>
              <a:t>Σ</a:t>
            </a:r>
            <a:r>
              <a:rPr lang="en-US" sz="1400" baseline="-25000">
                <a:ea typeface="ＭＳ Ｐゴシック" charset="0"/>
              </a:rPr>
              <a:t>h</a:t>
            </a:r>
            <a:r>
              <a:rPr lang="en-US" sz="1400" b="1">
                <a:ea typeface="ＭＳ Ｐゴシック" charset="0"/>
              </a:rPr>
              <a:t>P</a:t>
            </a:r>
            <a:r>
              <a:rPr lang="en-US" sz="1400">
                <a:ea typeface="ＭＳ Ｐゴシック" charset="0"/>
              </a:rPr>
              <a:t>(</a:t>
            </a:r>
            <a:r>
              <a:rPr lang="en-US" sz="1400" b="1">
                <a:ea typeface="ＭＳ Ｐゴシック" charset="0"/>
              </a:rPr>
              <a:t>Y</a:t>
            </a:r>
            <a:r>
              <a:rPr lang="en-US" sz="1400">
                <a:ea typeface="ＭＳ Ｐゴシック" charset="0"/>
              </a:rPr>
              <a:t>,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= </a:t>
            </a:r>
            <a:r>
              <a:rPr lang="en-US" sz="1400" b="1">
                <a:ea typeface="ＭＳ Ｐゴシック" charset="0"/>
              </a:rPr>
              <a:t>e</a:t>
            </a:r>
            <a:r>
              <a:rPr lang="en-US" sz="1400">
                <a:ea typeface="ＭＳ Ｐゴシック" charset="0"/>
              </a:rPr>
              <a:t>, </a:t>
            </a:r>
            <a:r>
              <a:rPr lang="en-US" sz="1400" b="1">
                <a:ea typeface="ＭＳ Ｐゴシック" charset="0"/>
              </a:rPr>
              <a:t>H</a:t>
            </a:r>
            <a:r>
              <a:rPr lang="en-US" sz="1400">
                <a:ea typeface="ＭＳ Ｐゴシック" charset="0"/>
              </a:rPr>
              <a:t> = </a:t>
            </a:r>
            <a:r>
              <a:rPr lang="en-US" sz="1400" b="1">
                <a:ea typeface="ＭＳ Ｐゴシック" charset="0"/>
              </a:rPr>
              <a:t>h</a:t>
            </a:r>
            <a:r>
              <a:rPr lang="en-US" sz="1400">
                <a:ea typeface="ＭＳ Ｐゴシック" charset="0"/>
              </a:rPr>
              <a:t>)
</a:t>
            </a:r>
            <a:endParaRPr lang="en-US" sz="160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ea typeface="ＭＳ Ｐゴシック" charset="0"/>
              </a:rPr>
              <a:t>The terms in the summation are joint entries because </a:t>
            </a:r>
            <a:r>
              <a:rPr lang="en-US" sz="1600" b="1">
                <a:ea typeface="ＭＳ Ｐゴシック" charset="0"/>
              </a:rPr>
              <a:t>Y</a:t>
            </a:r>
            <a:r>
              <a:rPr lang="en-US" sz="1600">
                <a:ea typeface="ＭＳ Ｐゴシック" charset="0"/>
              </a:rPr>
              <a:t>, </a:t>
            </a:r>
            <a:r>
              <a:rPr lang="en-US" sz="1600" b="1">
                <a:ea typeface="ＭＳ Ｐゴシック" charset="0"/>
              </a:rPr>
              <a:t>E</a:t>
            </a:r>
            <a:r>
              <a:rPr lang="en-US" sz="1600">
                <a:ea typeface="ＭＳ Ｐゴシック" charset="0"/>
              </a:rPr>
              <a:t> and </a:t>
            </a:r>
            <a:r>
              <a:rPr lang="en-US" sz="1600" b="1">
                <a:ea typeface="ＭＳ Ｐゴシック" charset="0"/>
              </a:rPr>
              <a:t>H</a:t>
            </a:r>
            <a:r>
              <a:rPr lang="en-US" sz="1600">
                <a:ea typeface="ＭＳ Ｐゴシック" charset="0"/>
              </a:rPr>
              <a:t> together exhaust the set of random variables (</a:t>
            </a:r>
            <a:r>
              <a:rPr lang="en-US" sz="1600" b="1">
                <a:ea typeface="ＭＳ Ｐゴシック" charset="0"/>
              </a:rPr>
              <a:t>X</a:t>
            </a:r>
            <a:r>
              <a:rPr lang="en-US" sz="1600"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sz="160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600">
                <a:ea typeface="ＭＳ Ｐゴシック" charset="0"/>
              </a:rPr>
              <a:t>Obvious problems: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>
                <a:ea typeface="ＭＳ Ｐゴシック" charset="0"/>
              </a:rPr>
              <a:t>Worst-case time complexity </a:t>
            </a:r>
            <a:r>
              <a:rPr lang="en-US" sz="1400" i="1">
                <a:ea typeface="ＭＳ Ｐゴシック" charset="0"/>
              </a:rPr>
              <a:t>O(d</a:t>
            </a:r>
            <a:r>
              <a:rPr lang="en-US" sz="1400" i="1" baseline="30000">
                <a:ea typeface="ＭＳ Ｐゴシック" charset="0"/>
              </a:rPr>
              <a:t>n</a:t>
            </a:r>
            <a:r>
              <a:rPr lang="en-US" sz="1400" i="1">
                <a:ea typeface="ＭＳ Ｐゴシック" charset="0"/>
              </a:rPr>
              <a:t>) </a:t>
            </a:r>
            <a:r>
              <a:rPr lang="en-US" sz="1400">
                <a:ea typeface="ＭＳ Ｐゴシック" charset="0"/>
              </a:rPr>
              <a:t>where </a:t>
            </a:r>
            <a:r>
              <a:rPr lang="en-US" sz="1400" i="1">
                <a:ea typeface="ＭＳ Ｐゴシック" charset="0"/>
              </a:rPr>
              <a:t>d</a:t>
            </a:r>
            <a:r>
              <a:rPr lang="en-US" sz="1400">
                <a:ea typeface="ＭＳ Ｐゴシック" charset="0"/>
              </a:rPr>
              <a:t> is the largest arity and n denotes the number of random variables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>
                <a:ea typeface="ＭＳ Ｐゴシック" charset="0"/>
              </a:rPr>
              <a:t>Space complexity </a:t>
            </a:r>
            <a:r>
              <a:rPr lang="en-US" sz="1400" i="1">
                <a:ea typeface="ＭＳ Ｐゴシック" charset="0"/>
              </a:rPr>
              <a:t>O(d</a:t>
            </a:r>
            <a:r>
              <a:rPr lang="en-US" sz="1400" i="1" baseline="30000">
                <a:ea typeface="ＭＳ Ｐゴシック" charset="0"/>
              </a:rPr>
              <a:t>n</a:t>
            </a:r>
            <a:r>
              <a:rPr lang="en-US" sz="1400" i="1">
                <a:ea typeface="ＭＳ Ｐゴシック" charset="0"/>
              </a:rPr>
              <a:t>)</a:t>
            </a:r>
            <a:r>
              <a:rPr lang="en-US" sz="1400">
                <a:ea typeface="ＭＳ Ｐゴシック" charset="0"/>
              </a:rPr>
              <a:t> to store the joint distribution</a:t>
            </a:r>
          </a:p>
          <a:p>
            <a:pPr marL="762000" lvl="1" indent="-304800" eaLnBrk="1" hangingPunct="1">
              <a:lnSpc>
                <a:spcPct val="80000"/>
              </a:lnSpc>
              <a:buFontTx/>
              <a:buAutoNum type="arabicPeriod"/>
            </a:pPr>
            <a:r>
              <a:rPr lang="en-US" sz="1400">
                <a:ea typeface="ＭＳ Ｐゴシック" charset="0"/>
              </a:rPr>
              <a:t>How to find the numbers for </a:t>
            </a:r>
            <a:r>
              <a:rPr lang="en-US" sz="1400" i="1">
                <a:ea typeface="ＭＳ Ｐゴシック" charset="0"/>
              </a:rPr>
              <a:t>O(d</a:t>
            </a:r>
            <a:r>
              <a:rPr lang="en-US" sz="1400" i="1" baseline="30000">
                <a:ea typeface="ＭＳ Ｐゴシック" charset="0"/>
              </a:rPr>
              <a:t>n</a:t>
            </a:r>
            <a:r>
              <a:rPr lang="en-US" sz="1400" i="1">
                <a:ea typeface="ＭＳ Ｐゴシック" charset="0"/>
              </a:rPr>
              <a:t>) </a:t>
            </a:r>
            <a:r>
              <a:rPr lang="en-US" sz="1400">
                <a:ea typeface="ＭＳ Ｐゴシック" charset="0"/>
              </a:rPr>
              <a:t>entries?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818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Independence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A and B are independent </a:t>
            </a:r>
            <a:r>
              <a:rPr lang="en-US" sz="2000" dirty="0" err="1">
                <a:ea typeface="ＭＳ Ｐゴシック" charset="0"/>
              </a:rPr>
              <a:t>iff</a:t>
            </a: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000" b="1" dirty="0">
                <a:ea typeface="ＭＳ Ｐゴシック" charset="0"/>
              </a:rPr>
              <a:t>	P</a:t>
            </a:r>
            <a:r>
              <a:rPr lang="en-US" sz="2000" dirty="0">
                <a:ea typeface="ＭＳ Ｐゴシック" charset="0"/>
              </a:rPr>
              <a:t>(A|B)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(A)    or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(B|A)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(B)     or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(A, B) 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(A)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(B)
</a:t>
            </a: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800" b="1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Catch, Cavity, Weather)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	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Catch, Cavity)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(Weather)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32 entries reduced to 12; 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ea typeface="ＭＳ Ｐゴシック" charset="0"/>
              </a:rPr>
              <a:t>Absolute </a:t>
            </a:r>
            <a:r>
              <a:rPr lang="en-US" sz="2000" dirty="0">
                <a:ea typeface="ＭＳ Ｐゴシック" charset="0"/>
              </a:rPr>
              <a:t>independence powerful but rare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Dentistry is a large field with hundreds of variables, none of which are independent. What to do?</a:t>
            </a:r>
          </a:p>
        </p:txBody>
      </p:sp>
      <p:pic>
        <p:nvPicPr>
          <p:cNvPr id="66564" name="Picture 4" descr="weather-independe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053531"/>
            <a:ext cx="4343400" cy="108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443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independence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(Toothache, Cavity, Catch) has 2</a:t>
            </a:r>
            <a:r>
              <a:rPr lang="en-US" sz="2000" baseline="30000" dirty="0">
                <a:ea typeface="ＭＳ Ｐゴシック" charset="0"/>
              </a:rPr>
              <a:t>3</a:t>
            </a:r>
            <a:r>
              <a:rPr lang="en-US" sz="2000" dirty="0">
                <a:ea typeface="ＭＳ Ｐゴシック" charset="0"/>
              </a:rPr>
              <a:t> – 1 = 7 independent entries 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If I have a cavity, the probability that the probe catches in it doesn't depend on whether I have a toothache: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(1)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toothache, cavity)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cavity)</a:t>
            </a:r>
          </a:p>
          <a:p>
            <a:pPr lvl="4" eaLnBrk="1" hangingPunct="1">
              <a:lnSpc>
                <a:spcPct val="80000"/>
              </a:lnSpc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The same independence holds if I haven't got a cavity: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(2)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</a:t>
            </a:r>
            <a:r>
              <a:rPr lang="en-US" sz="1800" dirty="0" err="1">
                <a:ea typeface="ＭＳ Ｐゴシック" charset="0"/>
              </a:rPr>
              <a:t>toothache,</a:t>
            </a:r>
            <a:r>
              <a:rPr lang="en-US" sz="1800" dirty="0" err="1">
                <a:ea typeface="ＭＳ Ｐゴシック" charset="0"/>
                <a:sym typeface="Symbol" charset="0"/>
              </a:rPr>
              <a:t></a:t>
            </a:r>
            <a:r>
              <a:rPr lang="en-US" sz="1800" dirty="0" err="1">
                <a:ea typeface="ＭＳ Ｐゴシック" charset="0"/>
              </a:rPr>
              <a:t>cavity</a:t>
            </a:r>
            <a:r>
              <a:rPr lang="en-US" sz="1800" dirty="0">
                <a:ea typeface="ＭＳ Ｐゴシック" charset="0"/>
              </a:rPr>
              <a:t>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</a:t>
            </a:r>
            <a:r>
              <a:rPr lang="en-US" sz="1800" dirty="0">
                <a:ea typeface="ＭＳ Ｐゴシック" charset="0"/>
                <a:sym typeface="Symbol" charset="0"/>
              </a:rPr>
              <a:t></a:t>
            </a:r>
            <a:r>
              <a:rPr lang="en-US" sz="1800" dirty="0">
                <a:ea typeface="ＭＳ Ｐゴシック" charset="0"/>
              </a:rPr>
              <a:t>cavity)</a:t>
            </a:r>
            <a:r>
              <a:rPr lang="en-US" sz="14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Catch is 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conditionally independent</a:t>
            </a:r>
            <a:r>
              <a:rPr lang="en-US" sz="2000" dirty="0">
                <a:ea typeface="ＭＳ Ｐゴシック" charset="0"/>
              </a:rPr>
              <a:t> of Toothache given Cavity: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</a:t>
            </a:r>
            <a:r>
              <a:rPr lang="en-US" sz="1800" dirty="0" err="1">
                <a:ea typeface="ＭＳ Ｐゴシック" charset="0"/>
              </a:rPr>
              <a:t>Toothache,Cavity</a:t>
            </a:r>
            <a:r>
              <a:rPr lang="en-US" sz="1800" dirty="0">
                <a:ea typeface="ＭＳ Ｐゴシック" charset="0"/>
              </a:rPr>
              <a:t>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Cavity)
</a:t>
            </a: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Equivalent statements: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 | Catch, Cavity)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 | Cavity)
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(Toothache, Catch | Cavity) =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(Toothache | Cavity) </a:t>
            </a:r>
            <a:r>
              <a:rPr lang="en-US" sz="1800" b="1" dirty="0">
                <a:ea typeface="ＭＳ Ｐゴシック" charset="0"/>
              </a:rPr>
              <a:t>P</a:t>
            </a:r>
            <a:r>
              <a:rPr lang="en-US" sz="1800" dirty="0">
                <a:ea typeface="ＭＳ Ｐゴシック" charset="0"/>
              </a:rPr>
              <a:t>(Catch | Cavity)
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4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independence contd.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ea typeface="ＭＳ Ｐゴシック" charset="0"/>
              </a:rPr>
              <a:t>Write out full joint distribution using chain rule: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400" b="1" dirty="0">
                <a:ea typeface="ＭＳ Ｐゴシック" charset="0"/>
              </a:rPr>
              <a:t>	P</a:t>
            </a:r>
            <a:r>
              <a:rPr lang="en-US" sz="2400" dirty="0">
                <a:ea typeface="ＭＳ Ｐゴシック" charset="0"/>
              </a:rPr>
              <a:t>(Toothache, Catch, Cavity)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	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 | Catch,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(Catch, Cavity)
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	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 | Catch,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(Catch |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(Cavity)
conditional independence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	=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(Toothache |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(Catch | Cavity) </a:t>
            </a:r>
            <a:r>
              <a:rPr lang="en-US" sz="2000" b="1" dirty="0">
                <a:ea typeface="ＭＳ Ｐゴシック" charset="0"/>
              </a:rPr>
              <a:t>P</a:t>
            </a:r>
            <a:r>
              <a:rPr lang="en-US" sz="2000" dirty="0">
                <a:ea typeface="ＭＳ Ｐゴシック" charset="0"/>
              </a:rPr>
              <a:t>(Cavity)
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2400" dirty="0">
                <a:ea typeface="ＭＳ Ｐゴシック" charset="0"/>
              </a:rPr>
              <a:t>	i.e., 2 + 2 + 1 = 5 independent numbers</a:t>
            </a: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In most cases, the use of conditional independence reduces the size of the representation of the joint distribution from exponential in n to linear in n.</a:t>
            </a: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FF0000"/>
                </a:solidFill>
                <a:ea typeface="ＭＳ Ｐゴシック" charset="0"/>
              </a:rPr>
              <a:t>Conditional independence is our most basic and robust form of knowledge about uncertain environments.</a:t>
            </a:r>
            <a:endParaRPr lang="en-US" sz="2400" dirty="0"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203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Naïve Bayes Model</a:t>
            </a:r>
            <a:endParaRPr lang="en-US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4756" name="Picture 4" descr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540750" cy="470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17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1453587" y="5805264"/>
            <a:ext cx="6234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Usually, the assumption that effects are independent is wrong, </a:t>
            </a:r>
            <a:br>
              <a:rPr lang="en-US" dirty="0" smtClean="0"/>
            </a:br>
            <a:r>
              <a:rPr lang="en-US" dirty="0" smtClean="0"/>
              <a:t>but works well </a:t>
            </a:r>
            <a:r>
              <a:rPr lang="en-US" smtClean="0"/>
              <a:t>in practice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25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51038"/>
            <a:ext cx="8610600" cy="4525962"/>
          </a:xfrm>
        </p:spPr>
        <p:txBody>
          <a:bodyPr/>
          <a:lstStyle/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dirty="0" smtClean="0"/>
              <a:t>If a state is described by n propositions, then a belief space contains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 states for </a:t>
            </a:r>
            <a:r>
              <a:rPr lang="en-US" dirty="0" err="1" smtClean="0"/>
              <a:t>boolean</a:t>
            </a:r>
            <a:r>
              <a:rPr lang="en-US" dirty="0" smtClean="0"/>
              <a:t> domains (possibly, some have probability 0)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 </a:t>
            </a:r>
            <a:r>
              <a:rPr lang="en-US" dirty="0" smtClean="0">
                <a:solidFill>
                  <a:srgbClr val="0033CC"/>
                </a:solidFill>
              </a:rPr>
              <a:t>Modeling difficulty</a:t>
            </a:r>
            <a:r>
              <a:rPr lang="en-US" dirty="0" smtClean="0"/>
              <a:t>: many numbers must be entered in the first place</a:t>
            </a:r>
          </a:p>
          <a:p>
            <a:pPr eaLnBrk="1" hangingPunct="1">
              <a:buClr>
                <a:srgbClr val="0033CC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33CC"/>
                </a:solidFill>
                <a:sym typeface="Symbol" pitchFamily="18" charset="2"/>
              </a:rPr>
              <a:t> </a:t>
            </a:r>
            <a:r>
              <a:rPr lang="en-US" dirty="0" smtClean="0">
                <a:solidFill>
                  <a:srgbClr val="0033CC"/>
                </a:solidFill>
              </a:rPr>
              <a:t>Computational issue</a:t>
            </a:r>
            <a:r>
              <a:rPr lang="en-US" dirty="0" smtClean="0"/>
              <a:t>: memory size and time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Issues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7"/>
          <p:cNvSpPr>
            <a:spLocks noChangeArrowheads="1"/>
          </p:cNvSpPr>
          <p:nvPr/>
        </p:nvSpPr>
        <p:spPr bwMode="auto">
          <a:xfrm>
            <a:off x="0" y="0"/>
            <a:ext cx="9144000" cy="1752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819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0033CC"/>
                </a:solidFill>
              </a:rPr>
              <a:t>Toothache and Pcatch are independent given cavity (or </a:t>
            </a:r>
            <a:r>
              <a:rPr lang="en-US" sz="2400" b="1" smtClean="0">
                <a:solidFill>
                  <a:srgbClr val="0033CC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en-US" sz="2800" smtClean="0">
                <a:solidFill>
                  <a:srgbClr val="0033CC"/>
                </a:solidFill>
              </a:rPr>
              <a:t>cavity), but this relation is hidden in the numbers !</a:t>
            </a:r>
            <a:r>
              <a:rPr lang="en-US" sz="2800" smtClean="0">
                <a:solidFill>
                  <a:srgbClr val="990000"/>
                </a:solidFill>
              </a:rPr>
              <a:t> </a:t>
            </a:r>
            <a:r>
              <a:rPr lang="en-US" sz="2800" smtClean="0">
                <a:solidFill>
                  <a:schemeClr val="bg2"/>
                </a:solidFill>
              </a:rPr>
              <a:t>[we will verify this]</a:t>
            </a:r>
            <a:br>
              <a:rPr lang="en-US" sz="2800" smtClean="0">
                <a:solidFill>
                  <a:schemeClr val="bg2"/>
                </a:solidFill>
              </a:rPr>
            </a:br>
            <a:endParaRPr lang="en-US" sz="160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Clr>
                <a:srgbClr val="0033CC"/>
              </a:buClr>
              <a:buFont typeface="Wingdings" pitchFamily="2" charset="2"/>
              <a:buChar char="§"/>
            </a:pPr>
            <a:r>
              <a:rPr lang="en-US" sz="2800" smtClean="0">
                <a:solidFill>
                  <a:srgbClr val="990033"/>
                </a:solidFill>
              </a:rPr>
              <a:t>Bayesian networks</a:t>
            </a:r>
            <a:r>
              <a:rPr lang="en-US" sz="2800" smtClean="0"/>
              <a:t> explicitly represent independence among propositions to reduce the number of probabilities defining a belief state</a:t>
            </a:r>
          </a:p>
        </p:txBody>
      </p:sp>
      <p:graphicFrame>
        <p:nvGraphicFramePr>
          <p:cNvPr id="517123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404863"/>
              </p:ext>
            </p:extLst>
          </p:nvPr>
        </p:nvGraphicFramePr>
        <p:xfrm>
          <a:off x="533400" y="685800"/>
          <a:ext cx="8305800" cy="2614614"/>
        </p:xfrm>
        <a:graphic>
          <a:graphicData uri="http://schemas.openxmlformats.org/drawingml/2006/table">
            <a:tbl>
              <a:tblPr/>
              <a:tblGrid>
                <a:gridCol w="1660525"/>
                <a:gridCol w="1662113"/>
                <a:gridCol w="1660525"/>
                <a:gridCol w="1662112"/>
                <a:gridCol w="1660525"/>
              </a:tblGrid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pcatch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228" name="Rectangle 35"/>
          <p:cNvSpPr>
            <a:spLocks noChangeArrowheads="1"/>
          </p:cNvSpPr>
          <p:nvPr/>
        </p:nvSpPr>
        <p:spPr bwMode="auto">
          <a:xfrm>
            <a:off x="2286000" y="703263"/>
            <a:ext cx="31242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i="0" dirty="0">
                <a:latin typeface="+mn-lt"/>
                <a:cs typeface="Arial" charset="0"/>
              </a:rPr>
              <a:t>toothache</a:t>
            </a:r>
          </a:p>
        </p:txBody>
      </p:sp>
      <p:sp>
        <p:nvSpPr>
          <p:cNvPr id="8229" name="Rectangle 36"/>
          <p:cNvSpPr>
            <a:spLocks noChangeArrowheads="1"/>
          </p:cNvSpPr>
          <p:nvPr/>
        </p:nvSpPr>
        <p:spPr bwMode="auto">
          <a:xfrm>
            <a:off x="5581650" y="703263"/>
            <a:ext cx="314325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 sz="2800" i="0">
                <a:latin typeface="+mn-lt"/>
                <a:cs typeface="Arial" charset="0"/>
                <a:sym typeface="Symbol" pitchFamily="18" charset="2"/>
              </a:rPr>
              <a:t></a:t>
            </a:r>
            <a:r>
              <a:rPr lang="en-US" sz="2800" i="0">
                <a:latin typeface="+mn-lt"/>
                <a:cs typeface="Arial" charset="0"/>
              </a:rPr>
              <a:t>toothache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842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39726" y="1196752"/>
            <a:ext cx="8291512" cy="4525962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r>
              <a:rPr lang="de-DE" sz="2000" dirty="0" err="1">
                <a:solidFill>
                  <a:srgbClr val="FF0000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Example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: Dentist </a:t>
            </a:r>
            <a:r>
              <a:rPr lang="de-DE" sz="2000" dirty="0" err="1">
                <a:latin typeface="Lucida Grande" charset="0"/>
                <a:ea typeface="ＭＳ Ｐゴシック" charset="0"/>
                <a:cs typeface="ＭＳ Ｐゴシック" charset="0"/>
              </a:rPr>
              <a:t>problem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Lucida Grande" charset="0"/>
                <a:ea typeface="ＭＳ Ｐゴシック" charset="0"/>
                <a:cs typeface="ＭＳ Ｐゴシック" charset="0"/>
              </a:rPr>
              <a:t>with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Lucida Grande" charset="0"/>
                <a:ea typeface="ＭＳ Ｐゴシック" charset="0"/>
                <a:cs typeface="ＭＳ Ｐゴシック" charset="0"/>
              </a:rPr>
              <a:t>four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variables: </a:t>
            </a:r>
          </a:p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r>
              <a:rPr lang="de-DE" sz="2000" dirty="0">
                <a:solidFill>
                  <a:srgbClr val="3333FF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	</a:t>
            </a:r>
            <a:r>
              <a:rPr lang="de-DE" sz="2000" dirty="0" err="1">
                <a:solidFill>
                  <a:srgbClr val="3333FF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Toothache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(I </a:t>
            </a:r>
            <a:r>
              <a:rPr lang="de-DE" sz="2000" dirty="0" err="1">
                <a:latin typeface="Lucida Grande" charset="0"/>
                <a:ea typeface="ＭＳ Ｐゴシック" charset="0"/>
                <a:cs typeface="ＭＳ Ｐゴシック" charset="0"/>
              </a:rPr>
              <a:t>have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a </a:t>
            </a:r>
            <a:r>
              <a:rPr lang="de-DE" sz="2000" dirty="0" err="1">
                <a:latin typeface="Lucida Grande" charset="0"/>
                <a:ea typeface="ＭＳ Ｐゴシック" charset="0"/>
                <a:cs typeface="ＭＳ Ｐゴシック" charset="0"/>
              </a:rPr>
              <a:t>toothache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	</a:t>
            </a:r>
            <a:r>
              <a:rPr lang="de-DE" sz="2000" dirty="0" err="1">
                <a:solidFill>
                  <a:srgbClr val="3333FF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Cavity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(I </a:t>
            </a:r>
            <a:r>
              <a:rPr lang="de-DE" sz="2000" dirty="0" err="1">
                <a:latin typeface="Lucida Grande" charset="0"/>
                <a:ea typeface="ＭＳ Ｐゴシック" charset="0"/>
                <a:cs typeface="ＭＳ Ｐゴシック" charset="0"/>
              </a:rPr>
              <a:t>have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a </a:t>
            </a:r>
            <a:r>
              <a:rPr lang="de-DE" sz="2000" dirty="0" err="1">
                <a:latin typeface="Lucida Grande" charset="0"/>
                <a:ea typeface="ＭＳ Ｐゴシック" charset="0"/>
                <a:cs typeface="ＭＳ Ｐゴシック" charset="0"/>
              </a:rPr>
              <a:t>cavity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	</a:t>
            </a:r>
            <a:r>
              <a:rPr lang="de-DE" sz="2000" dirty="0">
                <a:solidFill>
                  <a:srgbClr val="3333FF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Catch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(</a:t>
            </a:r>
            <a:r>
              <a:rPr lang="de-DE" sz="2000" dirty="0" err="1">
                <a:latin typeface="Lucida Grande" charset="0"/>
                <a:ea typeface="ＭＳ Ｐゴシック" charset="0"/>
                <a:cs typeface="ＭＳ Ｐゴシック" charset="0"/>
              </a:rPr>
              <a:t>steel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probe </a:t>
            </a:r>
            <a:r>
              <a:rPr lang="de-DE" sz="2000" dirty="0" err="1">
                <a:latin typeface="Lucida Grande" charset="0"/>
                <a:ea typeface="ＭＳ Ｐゴシック" charset="0"/>
                <a:cs typeface="ＭＳ Ｐゴシック" charset="0"/>
              </a:rPr>
              <a:t>catches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in </a:t>
            </a:r>
            <a:r>
              <a:rPr lang="de-DE" sz="2000" dirty="0" err="1">
                <a:latin typeface="Lucida Grande" charset="0"/>
                <a:ea typeface="ＭＳ Ｐゴシック" charset="0"/>
                <a:cs typeface="ＭＳ Ｐゴシック" charset="0"/>
              </a:rPr>
              <a:t>my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</a:t>
            </a:r>
            <a:r>
              <a:rPr lang="de-DE" sz="2000" dirty="0" err="1">
                <a:latin typeface="Lucida Grande" charset="0"/>
                <a:ea typeface="ＭＳ Ｐゴシック" charset="0"/>
                <a:cs typeface="ＭＳ Ｐゴシック" charset="0"/>
              </a:rPr>
              <a:t>tooth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)</a:t>
            </a:r>
          </a:p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r>
              <a:rPr lang="de-DE" sz="2000" dirty="0">
                <a:solidFill>
                  <a:srgbClr val="3333FF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	</a:t>
            </a:r>
            <a:r>
              <a:rPr lang="de-DE" sz="2000" dirty="0" err="1">
                <a:solidFill>
                  <a:srgbClr val="3333FF"/>
                </a:solidFill>
                <a:latin typeface="Lucida Grande" charset="0"/>
                <a:ea typeface="ＭＳ Ｐゴシック" charset="0"/>
                <a:cs typeface="ＭＳ Ｐゴシック" charset="0"/>
              </a:rPr>
              <a:t>Weather</a:t>
            </a:r>
            <a:r>
              <a:rPr lang="de-DE" sz="2000" dirty="0">
                <a:latin typeface="Lucida Grande" charset="0"/>
                <a:ea typeface="ＭＳ Ｐゴシック" charset="0"/>
                <a:cs typeface="ＭＳ Ｐゴシック" charset="0"/>
              </a:rPr>
              <a:t> (</a:t>
            </a:r>
            <a:r>
              <a:rPr lang="en-US" sz="2000" dirty="0" err="1" smtClean="0">
                <a:latin typeface="Lucida Grande" charset="0"/>
                <a:ea typeface="ＭＳ Ｐゴシック" charset="0"/>
                <a:cs typeface="ＭＳ Ｐゴシック" charset="0"/>
              </a:rPr>
              <a:t>sunny,rainy,cloudy,snow</a:t>
            </a:r>
            <a:r>
              <a:rPr lang="de-DE" sz="2000" dirty="0" smtClean="0">
                <a:latin typeface="Lucida Grande" charset="0"/>
                <a:ea typeface="ＭＳ Ｐゴシック" charset="0"/>
                <a:cs typeface="ＭＳ Ｐゴシック" charset="0"/>
              </a:rPr>
              <a:t>)</a:t>
            </a:r>
            <a:endParaRPr lang="de-DE" sz="2000" dirty="0">
              <a:latin typeface="Lucida Grande" charset="0"/>
              <a:ea typeface="ＭＳ Ｐゴシック" charset="0"/>
              <a:cs typeface="ＭＳ Ｐゴシック" charset="0"/>
            </a:endParaRPr>
          </a:p>
          <a:p>
            <a:pPr marL="609600" indent="-609600" eaLnBrk="1" hangingPunct="1">
              <a:spcBef>
                <a:spcPct val="0"/>
              </a:spcBef>
              <a:buFont typeface="Times" charset="0"/>
              <a:buNone/>
            </a:pPr>
            <a:endParaRPr lang="de-DE" sz="2000" b="1" dirty="0">
              <a:latin typeface="Lucida Grande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8915" name="Picture 4" descr="dentist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31013" y="1205996"/>
            <a:ext cx="1800225" cy="1763712"/>
          </a:xfrm>
        </p:spPr>
      </p:pic>
      <p:sp>
        <p:nvSpPr>
          <p:cNvPr id="38916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60648"/>
            <a:ext cx="8915400" cy="1066800"/>
          </a:xfrm>
        </p:spPr>
        <p:txBody>
          <a:bodyPr/>
          <a:lstStyle/>
          <a:p>
            <a:pPr eaLnBrk="1" hangingPunct="1"/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Example</a:t>
            </a:r>
            <a:r>
              <a:rPr lang="de-DE" dirty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de-DE" dirty="0" err="1">
                <a:latin typeface="+mn-lt"/>
                <a:ea typeface="ＭＳ Ｐゴシック" charset="0"/>
                <a:cs typeface="ＭＳ Ｐゴシック" charset="0"/>
              </a:rPr>
              <a:t>world</a:t>
            </a:r>
            <a:endParaRPr lang="de-DE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  <p:pic>
        <p:nvPicPr>
          <p:cNvPr id="6" name="Picture 1029" descr="2e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1532"/>
            <a:ext cx="2494631" cy="307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4139952" y="4005064"/>
            <a:ext cx="2534816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accent1"/>
              </a:buClr>
            </a:pPr>
            <a:r>
              <a:rPr lang="en-US" dirty="0" smtClean="0">
                <a:latin typeface="Lucida Grande" pitchFamily="-65" charset="0"/>
              </a:rPr>
              <a:t>Subsequent slides contain material from </a:t>
            </a:r>
            <a:r>
              <a:rPr lang="en-US" i="0" dirty="0" smtClean="0">
                <a:latin typeface="Lucida Grande" pitchFamily="-65" charset="0"/>
              </a:rPr>
              <a:t>Chapter </a:t>
            </a:r>
            <a:r>
              <a:rPr lang="en-US" i="0" dirty="0">
                <a:latin typeface="Lucida Grande" pitchFamily="-65" charset="0"/>
              </a:rPr>
              <a:t>14 </a:t>
            </a:r>
            <a:r>
              <a:rPr lang="en-US" i="0" dirty="0" smtClean="0">
                <a:latin typeface="Lucida Grande" pitchFamily="-65" charset="0"/>
              </a:rPr>
              <a:t/>
            </a:r>
            <a:br>
              <a:rPr lang="en-US" i="0" dirty="0" smtClean="0">
                <a:latin typeface="Lucida Grande" pitchFamily="-65" charset="0"/>
              </a:rPr>
            </a:br>
            <a:r>
              <a:rPr lang="en-US" i="0" dirty="0" smtClean="0">
                <a:latin typeface="Lucida Grande" pitchFamily="-65" charset="0"/>
              </a:rPr>
              <a:t>(</a:t>
            </a:r>
            <a:r>
              <a:rPr lang="en-US" i="0" dirty="0">
                <a:latin typeface="Lucida Grande" pitchFamily="-65" charset="0"/>
              </a:rPr>
              <a:t>Section 1 and 2)</a:t>
            </a:r>
          </a:p>
        </p:txBody>
      </p:sp>
    </p:spTree>
    <p:extLst>
      <p:ext uri="{BB962C8B-B14F-4D97-AF65-F5344CB8AC3E}">
        <p14:creationId xmlns:p14="http://schemas.microsoft.com/office/powerpoint/2010/main" val="16932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396305" y="284513"/>
            <a:ext cx="8229600" cy="503238"/>
          </a:xfrm>
        </p:spPr>
        <p:txBody>
          <a:bodyPr/>
          <a:lstStyle/>
          <a:p>
            <a:endParaRPr lang="de-DE" dirty="0" smtClean="0"/>
          </a:p>
        </p:txBody>
      </p:sp>
      <p:sp>
        <p:nvSpPr>
          <p:cNvPr id="9219" name="Textfeld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07504" y="1773238"/>
            <a:ext cx="8132354" cy="400110"/>
          </a:xfrm>
          <a:prstGeom prst="rect">
            <a:avLst/>
          </a:prstGeom>
          <a:blipFill rotWithShape="1">
            <a:blip r:embed="rId3"/>
            <a:stretch>
              <a:fillRect t="-7576" b="-25758"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2" name="Textfeld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2455664"/>
            <a:ext cx="8406597" cy="733149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10" name="Textfeld 9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7504" y="3188813"/>
            <a:ext cx="8248860" cy="744243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3" name="Textfeld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78922" y="4509120"/>
            <a:ext cx="6233501" cy="874598"/>
          </a:xfrm>
          <a:prstGeom prst="rect">
            <a:avLst/>
          </a:prstGeom>
          <a:blipFill rotWithShape="1"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sp>
        <p:nvSpPr>
          <p:cNvPr id="13" name="Textfeld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8761" y="5734580"/>
            <a:ext cx="4560060" cy="644920"/>
          </a:xfrm>
          <a:prstGeom prst="rect">
            <a:avLst/>
          </a:prstGeom>
          <a:blipFill rotWithShape="1">
            <a:blip r:embed="rId7"/>
            <a:stretch>
              <a:fillRect b="-2830"/>
            </a:stretch>
          </a:blipFill>
        </p:spPr>
        <p:txBody>
          <a:bodyPr/>
          <a:lstStyle/>
          <a:p>
            <a:r>
              <a:rPr lang="de-DE">
                <a:noFill/>
              </a:rPr>
              <a:t> </a:t>
            </a:r>
          </a:p>
        </p:txBody>
      </p:sp>
      <p:graphicFrame>
        <p:nvGraphicFramePr>
          <p:cNvPr id="11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926021"/>
              </p:ext>
            </p:extLst>
          </p:nvPr>
        </p:nvGraphicFramePr>
        <p:xfrm>
          <a:off x="179512" y="500835"/>
          <a:ext cx="8305800" cy="2614614"/>
        </p:xfrm>
        <a:graphic>
          <a:graphicData uri="http://schemas.openxmlformats.org/drawingml/2006/table">
            <a:tbl>
              <a:tblPr/>
              <a:tblGrid>
                <a:gridCol w="1660525"/>
                <a:gridCol w="1662113"/>
                <a:gridCol w="1660525"/>
                <a:gridCol w="1662112"/>
                <a:gridCol w="1660525"/>
              </a:tblGrid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ＭＳ Ｐゴシック" pitchFamily="34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pcatch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sym typeface="Symbol" pitchFamily="18" charset="2"/>
                        </a:rPr>
                        <a:t>pc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atch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0.108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0.012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0.072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0.008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65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  <a:cs typeface="Times New Roman" charset="0"/>
                          <a:sym typeface="Symbol" pitchFamily="18" charset="2"/>
                        </a:rPr>
                        <a:t>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cavity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0.016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0.064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0.144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Times" pitchFamily="-65" charset="0"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ＭＳ Ｐゴシック" pitchFamily="34" charset="-128"/>
                        </a:rPr>
                        <a:t>0.576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Rectangle 35"/>
          <p:cNvSpPr>
            <a:spLocks noChangeArrowheads="1"/>
          </p:cNvSpPr>
          <p:nvPr/>
        </p:nvSpPr>
        <p:spPr bwMode="auto">
          <a:xfrm>
            <a:off x="1938184" y="521155"/>
            <a:ext cx="312420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r>
              <a:rPr lang="en-US" sz="2800" i="0" dirty="0">
                <a:latin typeface="+mn-lt"/>
                <a:cs typeface="Arial" charset="0"/>
              </a:rPr>
              <a:t>toothache</a:t>
            </a:r>
          </a:p>
        </p:txBody>
      </p:sp>
      <p:sp>
        <p:nvSpPr>
          <p:cNvPr id="14" name="Rectangle 36"/>
          <p:cNvSpPr>
            <a:spLocks noChangeArrowheads="1"/>
          </p:cNvSpPr>
          <p:nvPr/>
        </p:nvSpPr>
        <p:spPr bwMode="auto">
          <a:xfrm>
            <a:off x="5233834" y="521155"/>
            <a:ext cx="3143250" cy="641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  <p:txBody>
          <a:bodyPr wrap="none" anchor="ctr"/>
          <a:lstStyle/>
          <a:p>
            <a:pPr algn="ctr" eaLnBrk="1" hangingPunct="1"/>
            <a:r>
              <a:rPr lang="en-US" sz="2800" i="0">
                <a:latin typeface="+mn-lt"/>
                <a:cs typeface="Arial" charset="0"/>
                <a:sym typeface="Symbol" pitchFamily="18" charset="2"/>
              </a:rPr>
              <a:t></a:t>
            </a:r>
            <a:r>
              <a:rPr lang="en-US" sz="2800" i="0">
                <a:latin typeface="+mn-lt"/>
                <a:cs typeface="Arial" charset="0"/>
              </a:rPr>
              <a:t>toothache</a:t>
            </a:r>
          </a:p>
        </p:txBody>
      </p:sp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225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Bayesian networks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A simple, graphical notation for conditional independence assertions and hence for compact specification of full joint distributions</a:t>
            </a:r>
          </a:p>
          <a:p>
            <a:pPr eaLnBrk="1" hangingPunct="1">
              <a:lnSpc>
                <a:spcPct val="80000"/>
              </a:lnSpc>
            </a:pPr>
            <a:endParaRPr lang="en-US" sz="24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Syntax: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set of nodes, one per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directed, acyclic graph (link </a:t>
            </a:r>
            <a:r>
              <a:rPr lang="en-US" sz="2000" smtClean="0">
                <a:cs typeface="Arial" charset="0"/>
              </a:rPr>
              <a:t>≈ </a:t>
            </a:r>
            <a:r>
              <a:rPr lang="en-US" sz="2000" smtClean="0"/>
              <a:t>"directly influences")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smtClean="0"/>
              <a:t>a conditional distribution for each node given its parents: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b="1" smtClean="0"/>
              <a:t>P </a:t>
            </a:r>
            <a:r>
              <a:rPr lang="en-US" sz="1800" smtClean="0"/>
              <a:t>(X</a:t>
            </a:r>
            <a:r>
              <a:rPr lang="en-US" sz="1800" baseline="-25000" smtClean="0"/>
              <a:t>i </a:t>
            </a:r>
            <a:r>
              <a:rPr lang="en-US" sz="1800" smtClean="0"/>
              <a:t>| Parents (X</a:t>
            </a:r>
            <a:r>
              <a:rPr lang="en-US" sz="1800" baseline="-25000" smtClean="0"/>
              <a:t>i</a:t>
            </a:r>
            <a:r>
              <a:rPr lang="en-US" sz="1800" smtClean="0"/>
              <a:t>))</a:t>
            </a:r>
          </a:p>
          <a:p>
            <a:pPr lvl="2" algn="ctr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smtClean="0"/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 the simplest case, conditional distribution represented as a </a:t>
            </a:r>
            <a:r>
              <a:rPr lang="en-US" sz="2400" smtClean="0">
                <a:solidFill>
                  <a:schemeClr val="accent2"/>
                </a:solidFill>
              </a:rPr>
              <a:t>conditional probability table</a:t>
            </a:r>
            <a:r>
              <a:rPr lang="en-US" sz="2400" smtClean="0"/>
              <a:t> (CPT) giving the distribution over </a:t>
            </a:r>
            <a:r>
              <a:rPr lang="en-US" sz="2400" i="1" smtClean="0"/>
              <a:t>X</a:t>
            </a:r>
            <a:r>
              <a:rPr lang="en-US" sz="2400" i="1" baseline="-25000" smtClean="0"/>
              <a:t>i</a:t>
            </a:r>
            <a:r>
              <a:rPr lang="en-US" sz="2400" smtClean="0"/>
              <a:t> for each combination of parent values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9312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Topology of network encodes conditional independence assertions:</a:t>
            </a: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Weather</a:t>
            </a:r>
            <a:r>
              <a:rPr lang="en-US" sz="2400" smtClean="0"/>
              <a:t> is independent of the other variables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i="1" smtClean="0"/>
              <a:t>Toothache</a:t>
            </a:r>
            <a:r>
              <a:rPr lang="en-US" sz="2400" smtClean="0"/>
              <a:t> and </a:t>
            </a:r>
            <a:r>
              <a:rPr lang="en-US" sz="2400" i="1" smtClean="0"/>
              <a:t>Catch</a:t>
            </a:r>
            <a:r>
              <a:rPr lang="en-US" sz="2400" smtClean="0"/>
              <a:t> are conditionally independent given </a:t>
            </a:r>
            <a:r>
              <a:rPr lang="en-US" sz="2400" i="1" smtClean="0"/>
              <a:t>Cavity</a:t>
            </a:r>
            <a:endParaRPr lang="en-US" sz="2400" smtClean="0"/>
          </a:p>
        </p:txBody>
      </p:sp>
      <p:pic>
        <p:nvPicPr>
          <p:cNvPr id="11268" name="Picture 4" descr="dentist-netw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16832"/>
            <a:ext cx="4419600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251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37120" y="288032"/>
            <a:ext cx="8915400" cy="548680"/>
          </a:xfrm>
        </p:spPr>
        <p:txBody>
          <a:bodyPr/>
          <a:lstStyle/>
          <a:p>
            <a:pPr eaLnBrk="1" hangingPunct="1"/>
            <a:r>
              <a:rPr lang="en-US" dirty="0" smtClean="0"/>
              <a:t>Remember: Conditional Independence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2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24744"/>
            <a:ext cx="82470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1500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smtClean="0"/>
              <a:t>I'm at work, neighbor John calls to say my alarm is ringing, but neighbor Mary doesn't call. Sometimes it's set off by minor earthquakes. Is there a burglar?</a:t>
            </a:r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Variables: </a:t>
            </a:r>
            <a:r>
              <a:rPr lang="en-US" sz="1800" i="1" smtClean="0"/>
              <a:t>Burglary</a:t>
            </a:r>
            <a:r>
              <a:rPr lang="en-US" sz="1800" smtClean="0"/>
              <a:t>, </a:t>
            </a:r>
            <a:r>
              <a:rPr lang="en-US" sz="1800" i="1" smtClean="0"/>
              <a:t>Earthquake</a:t>
            </a:r>
            <a:r>
              <a:rPr lang="en-US" sz="1800" smtClean="0"/>
              <a:t>, </a:t>
            </a:r>
            <a:r>
              <a:rPr lang="en-US" sz="1800" i="1" smtClean="0"/>
              <a:t>Alarm</a:t>
            </a:r>
            <a:r>
              <a:rPr lang="en-US" sz="1800" smtClean="0"/>
              <a:t>, </a:t>
            </a:r>
            <a:r>
              <a:rPr lang="en-US" sz="1800" i="1" smtClean="0"/>
              <a:t>JohnCalls</a:t>
            </a:r>
            <a:r>
              <a:rPr lang="en-US" sz="1800" smtClean="0"/>
              <a:t>, </a:t>
            </a:r>
            <a:r>
              <a:rPr lang="en-US" sz="1800" i="1" smtClean="0"/>
              <a:t>MaryCalls</a:t>
            </a:r>
            <a:endParaRPr lang="en-US" sz="1800" smtClean="0"/>
          </a:p>
          <a:p>
            <a:pPr eaLnBrk="1" hangingPunct="1">
              <a:lnSpc>
                <a:spcPct val="90000"/>
              </a:lnSpc>
            </a:pPr>
            <a:endParaRPr 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sz="1800" smtClean="0"/>
              <a:t>Network topology reflects "causal" knowledge: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A burglar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An earthquake can set the alarm off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The alarm can cause Mary to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1600" smtClean="0"/>
              <a:t>The alarm can cause John to call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380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contd.</a:t>
            </a:r>
          </a:p>
        </p:txBody>
      </p:sp>
      <p:pic>
        <p:nvPicPr>
          <p:cNvPr id="1433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84784"/>
            <a:ext cx="7772400" cy="423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32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Compactness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A CPT for Boolean 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 with </a:t>
            </a:r>
            <a:r>
              <a:rPr lang="en-US" sz="1800" i="1" dirty="0" smtClean="0"/>
              <a:t>k</a:t>
            </a:r>
            <a:r>
              <a:rPr lang="en-US" sz="1800" dirty="0" smtClean="0"/>
              <a:t> Boolean parents has </a:t>
            </a:r>
            <a:r>
              <a:rPr lang="en-US" sz="1800" i="1" dirty="0" smtClean="0"/>
              <a:t>2</a:t>
            </a:r>
            <a:r>
              <a:rPr lang="en-US" sz="1800" i="1" baseline="30000" dirty="0" smtClean="0"/>
              <a:t>k</a:t>
            </a:r>
            <a:r>
              <a:rPr lang="en-US" sz="1800" dirty="0" smtClean="0"/>
              <a:t> rows for the combinations of parent values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Each row requires one number </a:t>
            </a:r>
            <a:r>
              <a:rPr lang="en-US" sz="1800" i="1" dirty="0" smtClean="0"/>
              <a:t>p</a:t>
            </a:r>
            <a:r>
              <a:rPr lang="en-US" sz="1800" dirty="0" smtClean="0"/>
              <a:t> for 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i</a:t>
            </a:r>
            <a:r>
              <a:rPr lang="en-US" sz="1800" i="1" dirty="0" smtClean="0"/>
              <a:t> = true</a:t>
            </a:r>
            <a:br>
              <a:rPr lang="en-US" sz="1800" i="1" dirty="0" smtClean="0"/>
            </a:br>
            <a:r>
              <a:rPr lang="en-US" sz="1800" dirty="0" smtClean="0"/>
              <a:t>(the number for  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 = </a:t>
            </a:r>
            <a:r>
              <a:rPr lang="en-US" sz="1800" i="1" dirty="0" smtClean="0"/>
              <a:t>false</a:t>
            </a:r>
            <a:r>
              <a:rPr lang="en-US" sz="1800" dirty="0" smtClean="0"/>
              <a:t> is just </a:t>
            </a:r>
            <a:r>
              <a:rPr lang="en-US" sz="1800" i="1" dirty="0" smtClean="0"/>
              <a:t>1-p</a:t>
            </a:r>
            <a:r>
              <a:rPr lang="en-US" sz="1800" dirty="0" smtClean="0"/>
              <a:t>)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If each variable has no more than </a:t>
            </a:r>
            <a:r>
              <a:rPr lang="en-US" sz="1800" i="1" dirty="0" smtClean="0"/>
              <a:t>k</a:t>
            </a:r>
            <a:r>
              <a:rPr lang="en-US" sz="1800" dirty="0" smtClean="0"/>
              <a:t> parents, </a:t>
            </a:r>
            <a:br>
              <a:rPr lang="en-US" sz="1800" dirty="0" smtClean="0"/>
            </a:br>
            <a:r>
              <a:rPr lang="en-US" sz="1800" dirty="0" smtClean="0"/>
              <a:t>the complete network requires </a:t>
            </a:r>
            <a:r>
              <a:rPr lang="en-US" sz="1800" dirty="0" smtClean="0">
                <a:solidFill>
                  <a:schemeClr val="accent2"/>
                </a:solidFill>
              </a:rPr>
              <a:t>n </a:t>
            </a:r>
            <a:r>
              <a:rPr lang="en-US" sz="1800" dirty="0" smtClean="0">
                <a:solidFill>
                  <a:schemeClr val="accent2"/>
                </a:solidFill>
                <a:cs typeface="Arial" charset="0"/>
              </a:rPr>
              <a:t>·</a:t>
            </a:r>
            <a:r>
              <a:rPr lang="en-US" sz="1800" dirty="0" smtClean="0">
                <a:solidFill>
                  <a:schemeClr val="accent2"/>
                </a:solidFill>
              </a:rPr>
              <a:t> 2</a:t>
            </a:r>
            <a:r>
              <a:rPr lang="en-US" sz="1800" baseline="30000" dirty="0" smtClean="0">
                <a:solidFill>
                  <a:schemeClr val="accent2"/>
                </a:solidFill>
              </a:rPr>
              <a:t>k</a:t>
            </a:r>
            <a:r>
              <a:rPr lang="en-US" sz="1800" dirty="0" smtClean="0"/>
              <a:t> numbers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i.e., grows linearly with </a:t>
            </a:r>
            <a:r>
              <a:rPr lang="en-US" sz="1800" i="1" dirty="0" smtClean="0"/>
              <a:t>n</a:t>
            </a:r>
            <a:r>
              <a:rPr lang="en-US" sz="1800" dirty="0" smtClean="0"/>
              <a:t>, vs. </a:t>
            </a:r>
            <a:r>
              <a:rPr lang="en-US" sz="1800" i="1" dirty="0" smtClean="0">
                <a:solidFill>
                  <a:schemeClr val="accent2"/>
                </a:solidFill>
              </a:rPr>
              <a:t>2</a:t>
            </a:r>
            <a:r>
              <a:rPr lang="en-US" sz="1800" i="1" baseline="30000" dirty="0" smtClean="0">
                <a:solidFill>
                  <a:schemeClr val="accent2"/>
                </a:solidFill>
              </a:rPr>
              <a:t>n</a:t>
            </a:r>
            <a:r>
              <a:rPr lang="en-US" sz="1800" i="1" dirty="0" smtClean="0"/>
              <a:t> </a:t>
            </a:r>
            <a:r>
              <a:rPr lang="en-US" sz="1800" dirty="0" smtClean="0"/>
              <a:t>for the full joint distribution</a:t>
            </a:r>
          </a:p>
          <a:p>
            <a:pPr eaLnBrk="1" hangingPunct="1">
              <a:lnSpc>
                <a:spcPct val="90000"/>
              </a:lnSpc>
            </a:pPr>
            <a:endParaRPr lang="en-US" sz="1800" dirty="0" smtClean="0"/>
          </a:p>
          <a:p>
            <a:pPr eaLnBrk="1" hangingPunct="1">
              <a:lnSpc>
                <a:spcPct val="90000"/>
              </a:lnSpc>
            </a:pPr>
            <a:r>
              <a:rPr lang="en-US" sz="1800" dirty="0" smtClean="0"/>
              <a:t>For burglary net, 1 + 1 + 4 + 2 + 2 = 10 numbers (vs. 2</a:t>
            </a:r>
            <a:r>
              <a:rPr lang="en-US" sz="1800" baseline="30000" dirty="0" smtClean="0"/>
              <a:t>5</a:t>
            </a:r>
            <a:r>
              <a:rPr lang="en-US" sz="1800" dirty="0" smtClean="0"/>
              <a:t>-1 = 31)</a:t>
            </a:r>
          </a:p>
        </p:txBody>
      </p:sp>
      <p:pic>
        <p:nvPicPr>
          <p:cNvPr id="15364" name="Picture 4" descr="burglary-smal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931293"/>
            <a:ext cx="1209675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114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Semantics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000" dirty="0" smtClean="0"/>
              <a:t>The full joint distribution is defined as the product of the local conditional distributions:
</a:t>
            </a:r>
          </a:p>
          <a:p>
            <a:pPr eaLnBrk="1" hangingPunct="1">
              <a:buFont typeface="Times" charset="0"/>
              <a:buNone/>
            </a:pPr>
            <a:r>
              <a:rPr lang="en-US" sz="2000" b="1" dirty="0" smtClean="0"/>
              <a:t>	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(X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… 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r>
              <a:rPr lang="en-US" sz="2000" i="1" dirty="0" smtClean="0"/>
              <a:t>) = </a:t>
            </a:r>
            <a:r>
              <a:rPr lang="el-GR" sz="2800" i="1" dirty="0" smtClean="0">
                <a:cs typeface="Arial" charset="0"/>
              </a:rPr>
              <a:t>π</a:t>
            </a:r>
            <a:r>
              <a:rPr lang="en-US" sz="2000" i="1" baseline="-25000" dirty="0" err="1" smtClean="0"/>
              <a:t>i</a:t>
            </a:r>
            <a:r>
              <a:rPr lang="en-US" sz="2000" i="1" baseline="-25000" dirty="0" smtClean="0"/>
              <a:t> = 1</a:t>
            </a:r>
            <a:r>
              <a:rPr lang="en-US" sz="2000" i="1" dirty="0" smtClean="0"/>
              <a:t> </a:t>
            </a:r>
            <a:r>
              <a:rPr lang="en-US" sz="2000" b="1" i="1" dirty="0" smtClean="0"/>
              <a:t>P</a:t>
            </a:r>
            <a:r>
              <a:rPr lang="en-US" sz="2000" i="1" dirty="0" smtClean="0"/>
              <a:t> (X</a:t>
            </a:r>
            <a:r>
              <a:rPr lang="en-US" sz="2000" i="1" baseline="-25000" dirty="0" smtClean="0"/>
              <a:t>i </a:t>
            </a:r>
            <a:r>
              <a:rPr lang="en-US" sz="2000" i="1" dirty="0" smtClean="0"/>
              <a:t>| </a:t>
            </a:r>
            <a:r>
              <a:rPr lang="en-US" sz="2000" i="1" dirty="0" err="1" smtClean="0"/>
              <a:t>Parents(X</a:t>
            </a:r>
            <a:r>
              <a:rPr lang="en-US" sz="2000" i="1" baseline="-25000" dirty="0" err="1" smtClean="0"/>
              <a:t>i</a:t>
            </a:r>
            <a:r>
              <a:rPr lang="en-US" sz="2000" i="1" dirty="0" smtClean="0"/>
              <a:t>))
</a:t>
            </a:r>
          </a:p>
          <a:p>
            <a:pPr lvl="4" eaLnBrk="1" hangingPunct="1"/>
            <a:endParaRPr lang="en-US" sz="1400" dirty="0" smtClean="0"/>
          </a:p>
          <a:p>
            <a:pPr eaLnBrk="1" hangingPunct="1">
              <a:buFont typeface="Times" charset="0"/>
              <a:buNone/>
            </a:pPr>
            <a:r>
              <a:rPr lang="en-US" sz="2000" dirty="0" smtClean="0"/>
              <a:t>e.g., </a:t>
            </a:r>
            <a:r>
              <a:rPr lang="en-US" sz="2000" b="1" i="1" dirty="0" err="1" smtClean="0"/>
              <a:t>P</a:t>
            </a:r>
            <a:r>
              <a:rPr lang="en-US" sz="2000" i="1" dirty="0" err="1" smtClean="0"/>
              <a:t>(j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m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a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b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</a:t>
            </a:r>
            <a:r>
              <a:rPr lang="en-US" sz="2000" i="1" dirty="0" smtClean="0"/>
              <a:t>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e</a:t>
            </a:r>
            <a:r>
              <a:rPr lang="en-US" sz="2000" i="1" dirty="0" smtClean="0"/>
              <a:t>)
</a:t>
            </a:r>
          </a:p>
          <a:p>
            <a:pPr eaLnBrk="1" hangingPunct="1">
              <a:buFont typeface="Times" charset="0"/>
              <a:buNone/>
            </a:pPr>
            <a:r>
              <a:rPr lang="en-US" sz="2000" i="1" dirty="0" smtClean="0"/>
              <a:t>	=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j</a:t>
            </a:r>
            <a:r>
              <a:rPr lang="en-US" sz="2000" i="1" dirty="0" smtClean="0"/>
              <a:t> | a)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/>
              <a:t>m</a:t>
            </a:r>
            <a:r>
              <a:rPr lang="en-US" sz="2000" i="1" dirty="0" smtClean="0"/>
              <a:t> | a)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(a |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b</a:t>
            </a:r>
            <a:r>
              <a:rPr lang="en-US" sz="2000" i="1" dirty="0" smtClean="0"/>
              <a:t>, 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e</a:t>
            </a:r>
            <a:r>
              <a:rPr lang="en-US" sz="2000" i="1" dirty="0" smtClean="0"/>
              <a:t>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b</a:t>
            </a:r>
            <a:r>
              <a:rPr lang="en-US" sz="2000" i="1" dirty="0" smtClean="0"/>
              <a:t>) </a:t>
            </a:r>
            <a:r>
              <a:rPr lang="en-US" sz="2000" b="1" i="1" dirty="0" smtClean="0"/>
              <a:t>P </a:t>
            </a:r>
            <a:r>
              <a:rPr lang="en-US" sz="2000" i="1" dirty="0" smtClean="0"/>
              <a:t>(</a:t>
            </a:r>
            <a:r>
              <a:rPr lang="en-US" sz="2000" i="1" dirty="0" err="1" smtClean="0">
                <a:sym typeface="Symbol" pitchFamily="18" charset="2"/>
              </a:rPr>
              <a:t></a:t>
            </a:r>
            <a:r>
              <a:rPr lang="en-US" sz="2000" i="1" dirty="0" err="1" smtClean="0"/>
              <a:t>e</a:t>
            </a:r>
            <a:r>
              <a:rPr lang="en-US" sz="2000" i="1" dirty="0" smtClean="0"/>
              <a:t>)</a:t>
            </a:r>
          </a:p>
          <a:p>
            <a:pPr>
              <a:buFont typeface="Times" charset="0"/>
              <a:buNone/>
            </a:pPr>
            <a:r>
              <a:rPr lang="de-DE" sz="2000" dirty="0" smtClean="0"/>
              <a:t>	= 0.90x0.7x0.001x0.999x0.998</a:t>
            </a:r>
            <a:br>
              <a:rPr lang="de-DE" sz="2000" dirty="0" smtClean="0"/>
            </a:br>
            <a:r>
              <a:rPr lang="de-DE" sz="2000" dirty="0" smtClean="0">
                <a:sym typeface="Symbol" pitchFamily="18" charset="2"/>
              </a:rPr>
              <a:t></a:t>
            </a:r>
            <a:r>
              <a:rPr lang="de-DE" sz="2000" dirty="0" smtClean="0"/>
              <a:t> 0.00063</a:t>
            </a:r>
            <a:r>
              <a:rPr lang="en-US" sz="2000" i="1" dirty="0" smtClean="0"/>
              <a:t/>
            </a:r>
            <a:br>
              <a:rPr lang="en-US" sz="2000" i="1" dirty="0" smtClean="0"/>
            </a:br>
            <a:r>
              <a:rPr lang="en-US" sz="2000" i="1" dirty="0" smtClean="0"/>
              <a:t>
</a:t>
            </a:r>
          </a:p>
          <a:p>
            <a:pPr eaLnBrk="1" hangingPunct="1">
              <a:buFont typeface="Times" charset="0"/>
              <a:buNone/>
            </a:pPr>
            <a:r>
              <a:rPr lang="en-US" sz="2000" dirty="0" smtClean="0"/>
              <a:t>
</a:t>
            </a:r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2555776" y="2132856"/>
            <a:ext cx="2825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sz="1400" dirty="0"/>
              <a:t>n</a:t>
            </a:r>
          </a:p>
        </p:txBody>
      </p:sp>
      <p:pic>
        <p:nvPicPr>
          <p:cNvPr id="16389" name="Picture 3" descr="burglar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35" y="1772816"/>
            <a:ext cx="3851253" cy="2100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113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Noisy-OR-Representation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97152"/>
            <a:ext cx="4978896" cy="1368698"/>
          </a:xfrm>
        </p:spPr>
        <p:txBody>
          <a:bodyPr/>
          <a:lstStyle/>
          <a:p>
            <a:r>
              <a:rPr lang="en-US" smtClean="0"/>
              <a:t>Substantial reduction of the probabilities to be stored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  <p:sp>
        <p:nvSpPr>
          <p:cNvPr id="6" name="Oval 5"/>
          <p:cNvSpPr/>
          <p:nvPr/>
        </p:nvSpPr>
        <p:spPr>
          <a:xfrm>
            <a:off x="1619672" y="2708920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C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8" name="Gerade Verbindung mit Pfeil 7"/>
          <p:cNvCxnSpPr>
            <a:endCxn id="6" idx="1"/>
          </p:cNvCxnSpPr>
          <p:nvPr/>
        </p:nvCxnSpPr>
        <p:spPr>
          <a:xfrm>
            <a:off x="971600" y="1988840"/>
            <a:ext cx="753525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endCxn id="6" idx="7"/>
          </p:cNvCxnSpPr>
          <p:nvPr/>
        </p:nvCxnSpPr>
        <p:spPr>
          <a:xfrm flipH="1">
            <a:off x="2234299" y="2060848"/>
            <a:ext cx="753525" cy="75352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827584" y="22048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0.8</a:t>
            </a:r>
            <a:endParaRPr lang="de-DE" dirty="0"/>
          </a:p>
        </p:txBody>
      </p:sp>
      <p:sp>
        <p:nvSpPr>
          <p:cNvPr id="14" name="Textfeld 13"/>
          <p:cNvSpPr txBox="1"/>
          <p:nvPr/>
        </p:nvSpPr>
        <p:spPr>
          <a:xfrm>
            <a:off x="2699792" y="2204864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0.1</a:t>
            </a:r>
            <a:endParaRPr lang="de-DE" dirty="0"/>
          </a:p>
        </p:txBody>
      </p:sp>
      <p:sp>
        <p:nvSpPr>
          <p:cNvPr id="17" name="Oval 16"/>
          <p:cNvSpPr/>
          <p:nvPr/>
        </p:nvSpPr>
        <p:spPr>
          <a:xfrm>
            <a:off x="5185741" y="278092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C</a:t>
            </a:r>
            <a:endParaRPr lang="de-DE" dirty="0">
              <a:solidFill>
                <a:srgbClr val="000000"/>
              </a:solidFill>
            </a:endParaRPr>
          </a:p>
        </p:txBody>
      </p:sp>
      <p:cxnSp>
        <p:nvCxnSpPr>
          <p:cNvPr id="18" name="Gerade Verbindung mit Pfeil 17"/>
          <p:cNvCxnSpPr>
            <a:endCxn id="17" idx="1"/>
          </p:cNvCxnSpPr>
          <p:nvPr/>
        </p:nvCxnSpPr>
        <p:spPr>
          <a:xfrm>
            <a:off x="4537669" y="2060848"/>
            <a:ext cx="753525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17" idx="7"/>
          </p:cNvCxnSpPr>
          <p:nvPr/>
        </p:nvCxnSpPr>
        <p:spPr>
          <a:xfrm flipH="1">
            <a:off x="5800368" y="2060848"/>
            <a:ext cx="792088" cy="82553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46331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9979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B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413995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A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6376432" y="1340768"/>
            <a:ext cx="720080" cy="720080"/>
          </a:xfrm>
          <a:prstGeom prst="ellipse">
            <a:avLst/>
          </a:prstGeom>
          <a:solidFill>
            <a:srgbClr val="FFFFFF"/>
          </a:solidFill>
          <a:ln w="28575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rgbClr val="000000"/>
                </a:solidFill>
              </a:rPr>
              <a:t>B</a:t>
            </a:r>
            <a:endParaRPr lang="de-DE" dirty="0">
              <a:solidFill>
                <a:srgbClr val="000000"/>
              </a:solidFill>
            </a:endParaRPr>
          </a:p>
        </p:txBody>
      </p:sp>
      <p:sp>
        <p:nvSpPr>
          <p:cNvPr id="59" name="Rechteck 58"/>
          <p:cNvSpPr/>
          <p:nvPr/>
        </p:nvSpPr>
        <p:spPr>
          <a:xfrm>
            <a:off x="6300192" y="2780928"/>
            <a:ext cx="2376264" cy="1800200"/>
          </a:xfrm>
          <a:prstGeom prst="rect">
            <a:avLst/>
          </a:prstGeom>
          <a:solidFill>
            <a:srgbClr val="FFFFFF"/>
          </a:solidFill>
          <a:ln w="28575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60" name="Gerade Verbindung 59"/>
          <p:cNvCxnSpPr/>
          <p:nvPr/>
        </p:nvCxnSpPr>
        <p:spPr>
          <a:xfrm>
            <a:off x="6300192" y="314096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60"/>
          <p:cNvCxnSpPr/>
          <p:nvPr/>
        </p:nvCxnSpPr>
        <p:spPr>
          <a:xfrm>
            <a:off x="6300192" y="350100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61"/>
          <p:cNvCxnSpPr/>
          <p:nvPr/>
        </p:nvCxnSpPr>
        <p:spPr>
          <a:xfrm>
            <a:off x="6300192" y="386104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62"/>
          <p:cNvCxnSpPr/>
          <p:nvPr/>
        </p:nvCxnSpPr>
        <p:spPr>
          <a:xfrm>
            <a:off x="6300192" y="4221088"/>
            <a:ext cx="2376264" cy="0"/>
          </a:xfrm>
          <a:prstGeom prst="line">
            <a:avLst/>
          </a:prstGeom>
          <a:ln>
            <a:solidFill>
              <a:srgbClr val="00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feld 63"/>
          <p:cNvSpPr txBox="1"/>
          <p:nvPr/>
        </p:nvSpPr>
        <p:spPr>
          <a:xfrm>
            <a:off x="6300192" y="2780928"/>
            <a:ext cx="325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65" name="Textfeld 64"/>
          <p:cNvSpPr txBox="1"/>
          <p:nvPr/>
        </p:nvSpPr>
        <p:spPr>
          <a:xfrm>
            <a:off x="6660232" y="2780928"/>
            <a:ext cx="3097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</a:t>
            </a:r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>
            <a:off x="6300193" y="314096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>
            <a:off x="6660233" y="314096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68" name="Textfeld 67"/>
          <p:cNvSpPr txBox="1"/>
          <p:nvPr/>
        </p:nvSpPr>
        <p:spPr>
          <a:xfrm>
            <a:off x="6300193" y="350100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69" name="Textfeld 68"/>
          <p:cNvSpPr txBox="1"/>
          <p:nvPr/>
        </p:nvSpPr>
        <p:spPr>
          <a:xfrm>
            <a:off x="6660233" y="350100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  <p:sp>
        <p:nvSpPr>
          <p:cNvPr id="70" name="Textfeld 69"/>
          <p:cNvSpPr txBox="1"/>
          <p:nvPr/>
        </p:nvSpPr>
        <p:spPr>
          <a:xfrm>
            <a:off x="6300193" y="386104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  <p:sp>
        <p:nvSpPr>
          <p:cNvPr id="71" name="Textfeld 70"/>
          <p:cNvSpPr txBox="1"/>
          <p:nvPr/>
        </p:nvSpPr>
        <p:spPr>
          <a:xfrm>
            <a:off x="6660233" y="386104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f</a:t>
            </a:r>
            <a:endParaRPr lang="de-DE" dirty="0"/>
          </a:p>
        </p:txBody>
      </p:sp>
      <p:sp>
        <p:nvSpPr>
          <p:cNvPr id="72" name="Textfeld 71"/>
          <p:cNvSpPr txBox="1"/>
          <p:nvPr/>
        </p:nvSpPr>
        <p:spPr>
          <a:xfrm>
            <a:off x="6300193" y="4221088"/>
            <a:ext cx="325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  <p:sp>
        <p:nvSpPr>
          <p:cNvPr id="73" name="Textfeld 72"/>
          <p:cNvSpPr txBox="1"/>
          <p:nvPr/>
        </p:nvSpPr>
        <p:spPr>
          <a:xfrm>
            <a:off x="6660233" y="4221088"/>
            <a:ext cx="309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</a:t>
            </a:r>
            <a:endParaRPr lang="de-DE" dirty="0"/>
          </a:p>
        </p:txBody>
      </p:sp>
      <p:sp>
        <p:nvSpPr>
          <p:cNvPr id="74" name="Textfeld 73"/>
          <p:cNvSpPr txBox="1"/>
          <p:nvPr/>
        </p:nvSpPr>
        <p:spPr>
          <a:xfrm>
            <a:off x="7164288" y="2780928"/>
            <a:ext cx="288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p:sp>
        <p:nvSpPr>
          <p:cNvPr id="75" name="Textfeld 74"/>
          <p:cNvSpPr txBox="1"/>
          <p:nvPr/>
        </p:nvSpPr>
        <p:spPr>
          <a:xfrm>
            <a:off x="6948265" y="3140968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0.0</a:t>
            </a:r>
            <a:endParaRPr lang="de-DE" dirty="0"/>
          </a:p>
        </p:txBody>
      </p:sp>
      <p:sp>
        <p:nvSpPr>
          <p:cNvPr id="76" name="Textfeld 75"/>
          <p:cNvSpPr txBox="1"/>
          <p:nvPr/>
        </p:nvSpPr>
        <p:spPr>
          <a:xfrm>
            <a:off x="6959504" y="350100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0.1</a:t>
            </a:r>
            <a:endParaRPr lang="de-DE" dirty="0"/>
          </a:p>
        </p:txBody>
      </p:sp>
      <p:sp>
        <p:nvSpPr>
          <p:cNvPr id="77" name="Textfeld 76"/>
          <p:cNvSpPr txBox="1"/>
          <p:nvPr/>
        </p:nvSpPr>
        <p:spPr>
          <a:xfrm>
            <a:off x="6959504" y="3861048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0.8</a:t>
            </a:r>
            <a:endParaRPr lang="de-DE" dirty="0"/>
          </a:p>
        </p:txBody>
      </p:sp>
      <p:sp>
        <p:nvSpPr>
          <p:cNvPr id="78" name="Textfeld 77"/>
          <p:cNvSpPr txBox="1"/>
          <p:nvPr/>
        </p:nvSpPr>
        <p:spPr>
          <a:xfrm>
            <a:off x="6959503" y="4221088"/>
            <a:ext cx="1932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0.1+0.8 - 0.1*0.8</a:t>
            </a:r>
            <a:endParaRPr lang="de-DE" dirty="0"/>
          </a:p>
        </p:txBody>
      </p:sp>
      <p:sp>
        <p:nvSpPr>
          <p:cNvPr id="79" name="Pfeil nach rechts 78"/>
          <p:cNvSpPr/>
          <p:nvPr/>
        </p:nvSpPr>
        <p:spPr>
          <a:xfrm>
            <a:off x="3059832" y="2636912"/>
            <a:ext cx="1512168" cy="1008112"/>
          </a:xfrm>
          <a:prstGeom prst="rightArrow">
            <a:avLst/>
          </a:prstGeom>
          <a:solidFill>
            <a:srgbClr val="FFFF00"/>
          </a:solidFill>
          <a:ln w="19050" cmpd="sng"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00"/>
                </a:solidFill>
              </a:rPr>
              <a:t>Meaning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35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4820" name="Picture 4" descr="06-Bayesian-3-not-used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88392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29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4293830" y="4806030"/>
            <a:ext cx="300434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mtClean="0"/>
              <a:t>(almost) linear </a:t>
            </a:r>
            <a:r>
              <a:rPr lang="en-US" dirty="0" smtClean="0"/>
              <a:t>space, </a:t>
            </a:r>
            <a:r>
              <a:rPr lang="en-US" dirty="0" err="1" smtClean="0"/>
              <a:t>dn</a:t>
            </a:r>
            <a:r>
              <a:rPr lang="en-US" dirty="0" smtClean="0"/>
              <a:t>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Prior probability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229600" cy="43434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Prior</a:t>
            </a:r>
            <a:r>
              <a:rPr lang="en-US" sz="2400" dirty="0">
                <a:ea typeface="ＭＳ Ｐゴシック" charset="0"/>
              </a:rPr>
              <a:t> or 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unconditional</a:t>
            </a:r>
            <a:r>
              <a:rPr lang="en-US" sz="2400" dirty="0">
                <a:ea typeface="ＭＳ Ｐゴシック" charset="0"/>
              </a:rPr>
              <a:t> </a:t>
            </a: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probabilities</a:t>
            </a:r>
            <a:r>
              <a:rPr lang="en-US" sz="2400" dirty="0">
                <a:ea typeface="ＭＳ Ｐゴシック" charset="0"/>
              </a:rPr>
              <a:t> of propositions</a:t>
            </a:r>
          </a:p>
          <a:p>
            <a:pPr lvl="1" eaLnBrk="1" hangingPunct="1">
              <a:lnSpc>
                <a:spcPct val="120000"/>
              </a:lnSpc>
              <a:buFont typeface="Wingdings" charset="0"/>
              <a:buNone/>
            </a:pPr>
            <a:r>
              <a:rPr lang="en-US" sz="2000" dirty="0">
                <a:ea typeface="ＭＳ Ｐゴシック" charset="0"/>
              </a:rPr>
              <a:t>e.g.,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true) = 0.1 </a:t>
            </a:r>
            <a:r>
              <a:rPr lang="en-US" sz="2000" dirty="0">
                <a:ea typeface="ＭＳ Ｐゴシック" charset="0"/>
              </a:rPr>
              <a:t>and 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= sunny) = 0.72 </a:t>
            </a:r>
            <a:r>
              <a:rPr lang="en-US" sz="2000" dirty="0">
                <a:ea typeface="ＭＳ Ｐゴシック" charset="0"/>
              </a:rPr>
              <a:t>correspond to belief prior to arrival of any (new) evidence
</a:t>
            </a:r>
          </a:p>
          <a:p>
            <a:pPr lvl="4" eaLnBrk="1" hangingPunct="1">
              <a:lnSpc>
                <a:spcPct val="80000"/>
              </a:lnSpc>
            </a:pPr>
            <a:endParaRPr lang="en-US" sz="1600" dirty="0">
              <a:ea typeface="ＭＳ Ｐゴシック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sz="2400" dirty="0">
                <a:solidFill>
                  <a:schemeClr val="accent2"/>
                </a:solidFill>
                <a:ea typeface="ＭＳ Ｐゴシック" charset="0"/>
              </a:rPr>
              <a:t>Probability distribution</a:t>
            </a:r>
            <a:r>
              <a:rPr lang="en-US" sz="2400" dirty="0">
                <a:ea typeface="ＭＳ Ｐゴシック" charset="0"/>
              </a:rPr>
              <a:t> </a:t>
            </a:r>
            <a:br>
              <a:rPr lang="en-US" sz="2400" dirty="0">
                <a:ea typeface="ＭＳ Ｐゴシック" charset="0"/>
              </a:rPr>
            </a:br>
            <a:r>
              <a:rPr lang="en-US" sz="2400" dirty="0">
                <a:ea typeface="ＭＳ Ｐゴシック" charset="0"/>
              </a:rPr>
              <a:t>gives values for all possible assignments:</a:t>
            </a:r>
          </a:p>
          <a:p>
            <a:pPr lvl="1" eaLnBrk="1" hangingPunct="1">
              <a:lnSpc>
                <a:spcPct val="110000"/>
              </a:lnSpc>
              <a:buFont typeface="Wingdings" charset="0"/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&lt;0.72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0.1, 0.08, 0.1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&gt; </a:t>
            </a:r>
            <a:r>
              <a:rPr lang="en-US" sz="2000" dirty="0">
                <a:ea typeface="ＭＳ Ｐゴシック" charset="0"/>
              </a:rPr>
              <a:t/>
            </a:r>
            <a:br>
              <a:rPr lang="en-US" sz="2000" dirty="0">
                <a:ea typeface="ＭＳ Ｐゴシック" charset="0"/>
              </a:rPr>
            </a:br>
            <a:r>
              <a:rPr lang="en-US" sz="2000" dirty="0">
                <a:ea typeface="ＭＳ Ｐゴシック" charset="0"/>
              </a:rPr>
              <a:t>(</a:t>
            </a:r>
            <a:r>
              <a:rPr lang="en-US" sz="2000" dirty="0">
                <a:solidFill>
                  <a:srgbClr val="FF0000"/>
                </a:solidFill>
                <a:ea typeface="ＭＳ Ｐゴシック" charset="0"/>
              </a:rPr>
              <a:t>normalized</a:t>
            </a:r>
            <a:r>
              <a:rPr lang="en-US" sz="2000" dirty="0">
                <a:ea typeface="ＭＳ Ｐゴシック" charset="0"/>
              </a:rPr>
              <a:t>, i.e., sums to 1 because one must be the case)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ea typeface="ＭＳ Ｐゴシック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FF0000"/>
              </a:solidFill>
              <a:ea typeface="ＭＳ Ｐゴシック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461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/>
          <a:lstStyle/>
          <a:p>
            <a:r>
              <a:rPr lang="en-US" dirty="0" smtClean="0"/>
              <a:t>Evaluation Tree</a:t>
            </a:r>
          </a:p>
        </p:txBody>
      </p:sp>
      <p:pic>
        <p:nvPicPr>
          <p:cNvPr id="3686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773238"/>
            <a:ext cx="6770687" cy="447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bgerundetes Rechteck 3"/>
          <p:cNvSpPr>
            <a:spLocks noChangeArrowheads="1"/>
          </p:cNvSpPr>
          <p:nvPr/>
        </p:nvSpPr>
        <p:spPr bwMode="auto">
          <a:xfrm>
            <a:off x="154781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Abgerundetes Rechteck 4"/>
          <p:cNvSpPr>
            <a:spLocks noChangeArrowheads="1"/>
          </p:cNvSpPr>
          <p:nvPr/>
        </p:nvSpPr>
        <p:spPr bwMode="auto">
          <a:xfrm>
            <a:off x="4716463" y="3644900"/>
            <a:ext cx="1368425" cy="187166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Abgerundetes Rechteck 5"/>
          <p:cNvSpPr/>
          <p:nvPr/>
        </p:nvSpPr>
        <p:spPr bwMode="auto">
          <a:xfrm>
            <a:off x="3276600" y="3644900"/>
            <a:ext cx="1366838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Abgerundetes Rechteck 6"/>
          <p:cNvSpPr/>
          <p:nvPr/>
        </p:nvSpPr>
        <p:spPr bwMode="auto">
          <a:xfrm>
            <a:off x="6659563" y="3644900"/>
            <a:ext cx="1368425" cy="1871663"/>
          </a:xfrm>
          <a:prstGeom prst="round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Arial" pitchFamily="-65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3343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68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Acknowledgements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Slides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AIMA </a:t>
            </a:r>
            <a:r>
              <a:rPr lang="de-DE" dirty="0" err="1" smtClean="0"/>
              <a:t>book</a:t>
            </a:r>
            <a:r>
              <a:rPr lang="de-DE" dirty="0" smtClean="0"/>
              <a:t> </a:t>
            </a:r>
            <a:r>
              <a:rPr lang="de-DE" dirty="0" err="1" smtClean="0"/>
              <a:t>provided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Cristina </a:t>
            </a:r>
            <a:r>
              <a:rPr lang="de-DE" dirty="0" err="1" smtClean="0"/>
              <a:t>Conati</a:t>
            </a:r>
            <a:r>
              <a:rPr lang="de-DE" dirty="0"/>
              <a:t>, UBC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p:pic>
        <p:nvPicPr>
          <p:cNvPr id="5" name="Picture 1029" descr="2eb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88840"/>
            <a:ext cx="3336925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054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Rectangle 5"/>
          <p:cNvSpPr>
            <a:spLocks noChangeArrowheads="1"/>
          </p:cNvSpPr>
          <p:nvPr/>
        </p:nvSpPr>
        <p:spPr bwMode="auto">
          <a:xfrm>
            <a:off x="250825" y="1219228"/>
            <a:ext cx="3600450" cy="503238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250825" y="1268759"/>
            <a:ext cx="8569325" cy="503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>
                <a:solidFill>
                  <a:srgbClr val="000000"/>
                </a:solidFill>
                <a:latin typeface="+mn-lt"/>
              </a:rPr>
              <a:t>Maximun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005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57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Full Bayesian Learning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1"/>
            <a:ext cx="8569325" cy="511197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dirty="0"/>
              <a:t>In the learning methods we have seen so far, the idea was always to find the best model that could explain some observations</a:t>
            </a:r>
          </a:p>
          <a:p>
            <a:pPr eaLnBrk="1" hangingPunct="1">
              <a:lnSpc>
                <a:spcPct val="90000"/>
              </a:lnSpc>
            </a:pPr>
            <a:r>
              <a:rPr lang="en-GB" dirty="0"/>
              <a:t>In contrast, </a:t>
            </a:r>
            <a:r>
              <a:rPr lang="en-GB" dirty="0">
                <a:solidFill>
                  <a:srgbClr val="0000FF"/>
                </a:solidFill>
              </a:rPr>
              <a:t>full Bayesian learning </a:t>
            </a:r>
            <a:r>
              <a:rPr lang="en-GB" dirty="0"/>
              <a:t>sees learning as Bayesian </a:t>
            </a:r>
            <a:r>
              <a:rPr lang="en-GB" dirty="0">
                <a:solidFill>
                  <a:srgbClr val="FF0000"/>
                </a:solidFill>
              </a:rPr>
              <a:t>updating of a probability distribution </a:t>
            </a:r>
            <a:r>
              <a:rPr lang="en-GB" dirty="0"/>
              <a:t>over the hypothesis space, given data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 is the hypothesis variable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Possible hypotheses (values of 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dirty="0">
                <a:ea typeface="Arial Unicode MS" charset="0"/>
                <a:cs typeface="Arial Unicode MS" charset="0"/>
              </a:rPr>
              <a:t>) 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…, </a:t>
            </a:r>
            <a:r>
              <a:rPr lang="en-GB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baseline="-25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n</a:t>
            </a:r>
            <a:r>
              <a:rPr lang="en-GB" dirty="0">
                <a:ea typeface="Arial Unicode MS" charset="0"/>
                <a:cs typeface="Arial Unicode MS" charset="0"/>
              </a:rPr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P(H)</a:t>
            </a:r>
            <a:r>
              <a:rPr lang="en-GB" dirty="0">
                <a:ea typeface="Arial Unicode MS" charset="0"/>
                <a:cs typeface="Arial Unicode MS" charset="0"/>
              </a:rPr>
              <a:t> = prior probability distribution over hypothesis space</a:t>
            </a:r>
          </a:p>
          <a:p>
            <a:pPr eaLnBrk="1" hangingPunct="1">
              <a:lnSpc>
                <a:spcPct val="90000"/>
              </a:lnSpc>
            </a:pPr>
            <a:r>
              <a:rPr lang="en-GB" dirty="0" err="1">
                <a:solidFill>
                  <a:srgbClr val="3C8C93"/>
                </a:solidFill>
              </a:rPr>
              <a:t>j</a:t>
            </a:r>
            <a:r>
              <a:rPr lang="en-GB" baseline="-25000" dirty="0" err="1">
                <a:solidFill>
                  <a:srgbClr val="3C8C93"/>
                </a:solidFill>
              </a:rPr>
              <a:t>th</a:t>
            </a:r>
            <a:r>
              <a:rPr lang="en-GB" dirty="0"/>
              <a:t> observation </a:t>
            </a:r>
            <a:r>
              <a:rPr lang="en-GB" dirty="0" err="1">
                <a:solidFill>
                  <a:srgbClr val="3C8C93"/>
                </a:solidFill>
              </a:rPr>
              <a:t>d</a:t>
            </a:r>
            <a:r>
              <a:rPr lang="en-GB" baseline="-25000" dirty="0" err="1">
                <a:solidFill>
                  <a:srgbClr val="3C8C93"/>
                </a:solidFill>
              </a:rPr>
              <a:t>j</a:t>
            </a:r>
            <a:r>
              <a:rPr lang="en-GB" dirty="0"/>
              <a:t> gives the outcome of random variable </a:t>
            </a:r>
            <a:r>
              <a:rPr lang="en-GB" dirty="0" err="1">
                <a:solidFill>
                  <a:srgbClr val="3C8C93"/>
                </a:solidFill>
              </a:rPr>
              <a:t>D</a:t>
            </a:r>
            <a:r>
              <a:rPr lang="en-GB" baseline="-25000" dirty="0" err="1">
                <a:solidFill>
                  <a:srgbClr val="3C8C93"/>
                </a:solidFill>
              </a:rPr>
              <a:t>j</a:t>
            </a:r>
            <a:endParaRPr lang="en-GB" baseline="-25000" dirty="0">
              <a:solidFill>
                <a:srgbClr val="3C8C93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GB" dirty="0">
                <a:ea typeface="Arial Unicode MS" charset="0"/>
                <a:cs typeface="Arial Unicode MS" charset="0"/>
              </a:rPr>
              <a:t>training data </a:t>
            </a:r>
            <a:r>
              <a:rPr lang="en-GB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= d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1</a:t>
            </a:r>
            <a:r>
              <a:rPr lang="en-GB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,..,d</a:t>
            </a:r>
            <a:r>
              <a:rPr lang="en-GB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k</a:t>
            </a:r>
            <a:endParaRPr lang="en-GB" dirty="0">
              <a:solidFill>
                <a:srgbClr val="3C8C93"/>
              </a:solidFill>
              <a:ea typeface="Arial Unicode MS" charset="0"/>
              <a:cs typeface="Arial Unicode MS" charset="0"/>
            </a:endParaRPr>
          </a:p>
          <a:p>
            <a:pPr lvl="1" eaLnBrk="1" hangingPunct="1">
              <a:lnSpc>
                <a:spcPct val="80000"/>
              </a:lnSpc>
            </a:pPr>
            <a:endParaRPr lang="en-GB" dirty="0">
              <a:ea typeface="Arial Unicode MS" charset="0"/>
              <a:cs typeface="Arial Unicode MS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33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9880847" y="554854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9755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ChangeArrowheads="1"/>
          </p:cNvSpPr>
          <p:nvPr/>
        </p:nvSpPr>
        <p:spPr bwMode="auto">
          <a:xfrm>
            <a:off x="357188" y="1146845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Suppose we have 5 types of candy bags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cherry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100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75% cherry + 25%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75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40% are 50% cherry + 50%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50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20% are 25% cherry + 75% lime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25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10% are 100% lime  candies 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(h</a:t>
            </a:r>
            <a:r>
              <a:rPr lang="en-GB" sz="2000" baseline="-25000" dirty="0">
                <a:solidFill>
                  <a:srgbClr val="3333FF"/>
                </a:solidFill>
                <a:latin typeface="+mn-lt"/>
              </a:rPr>
              <a:t>0</a:t>
            </a:r>
            <a:r>
              <a:rPr lang="en-GB" sz="2000" dirty="0">
                <a:solidFill>
                  <a:srgbClr val="3333FF"/>
                </a:solidFill>
                <a:latin typeface="+mn-lt"/>
              </a:rPr>
              <a:t>)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339725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en-GB" sz="2000" dirty="0">
                <a:solidFill>
                  <a:schemeClr val="tx1"/>
                </a:solidFill>
                <a:latin typeface="+mn-lt"/>
              </a:rPr>
              <a:t>Then we observe candies drawn from some bag</a:t>
            </a: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GB" sz="2000" dirty="0">
              <a:solidFill>
                <a:srgbClr val="3333FF"/>
              </a:solidFill>
              <a:latin typeface="+mn-lt"/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Example</a:t>
            </a:r>
          </a:p>
        </p:txBody>
      </p:sp>
      <p:sp>
        <p:nvSpPr>
          <p:cNvPr id="25603" name="Rectangle 7"/>
          <p:cNvSpPr>
            <a:spLocks noChangeArrowheads="1"/>
          </p:cNvSpPr>
          <p:nvPr/>
        </p:nvSpPr>
        <p:spPr bwMode="auto">
          <a:xfrm>
            <a:off x="395163" y="4581128"/>
            <a:ext cx="8569325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 smtClean="0">
                <a:solidFill>
                  <a:srgbClr val="000000"/>
                </a:solidFill>
                <a:latin typeface="+mn-lt"/>
              </a:rPr>
              <a:t>Let</a:t>
            </a:r>
            <a:r>
              <a:rPr lang="de-DE" altLang="ja-JP" sz="2000" dirty="0" smtClean="0">
                <a:solidFill>
                  <a:srgbClr val="000000"/>
                </a:solidFill>
                <a:latin typeface="+mn-lt"/>
              </a:rPr>
              <a:t>‘</a:t>
            </a:r>
            <a:r>
              <a:rPr lang="en-GB" altLang="ja-JP" sz="2000" dirty="0" smtClean="0">
                <a:solidFill>
                  <a:srgbClr val="000000"/>
                </a:solidFill>
                <a:latin typeface="+mn-lt"/>
              </a:rPr>
              <a:t>s </a:t>
            </a:r>
            <a:r>
              <a:rPr lang="en-GB" altLang="ja-JP" sz="2000" dirty="0">
                <a:solidFill>
                  <a:srgbClr val="000000"/>
                </a:solidFill>
                <a:latin typeface="+mn-lt"/>
              </a:rPr>
              <a:t>call </a:t>
            </a:r>
            <a:r>
              <a:rPr lang="el-GR" altLang="ja-JP" sz="2000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charset="0"/>
              </a:rPr>
              <a:t>θ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 the parameter that defines the fraction of cherry candy in a bag, and </a:t>
            </a:r>
            <a:r>
              <a:rPr lang="en-US" altLang="ja-JP" sz="2000" dirty="0">
                <a:solidFill>
                  <a:srgbClr val="3C8C93"/>
                </a:solidFill>
                <a:latin typeface="+mn-lt"/>
                <a:cs typeface="Times New Roman" charset="0"/>
              </a:rPr>
              <a:t>h</a:t>
            </a:r>
            <a:r>
              <a:rPr lang="el-GR" altLang="ja-JP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θ</a:t>
            </a:r>
            <a:r>
              <a:rPr lang="en-US" altLang="ja-JP" sz="20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  <a:r>
              <a:rPr lang="en-US" altLang="ja-JP" sz="2000" dirty="0">
                <a:solidFill>
                  <a:srgbClr val="000000"/>
                </a:solidFill>
                <a:latin typeface="+mn-lt"/>
                <a:cs typeface="Times New Roman" charset="0"/>
              </a:rPr>
              <a:t>the corresponding hypothesis</a:t>
            </a:r>
            <a:endParaRPr lang="el-GR" altLang="ja-JP" sz="2000" dirty="0">
              <a:solidFill>
                <a:srgbClr val="000000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Which of the five  kinds of bag has generated my 10 observations?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P(h 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|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.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  <a:latin typeface="+mn-lt"/>
              </a:rPr>
              <a:t>What flavour will the next candy be? Prediction 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P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X|</a:t>
            </a:r>
            <a:r>
              <a:rPr lang="en-GB" sz="2000" b="1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</a:p>
        </p:txBody>
      </p:sp>
      <p:pic>
        <p:nvPicPr>
          <p:cNvPr id="2560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0" t="51884" r="19513" b="12621"/>
          <a:stretch>
            <a:fillRect/>
          </a:stretch>
        </p:blipFill>
        <p:spPr bwMode="auto">
          <a:xfrm>
            <a:off x="1643063" y="2997870"/>
            <a:ext cx="4929187" cy="124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12" t="88074" b="1988"/>
          <a:stretch>
            <a:fillRect/>
          </a:stretch>
        </p:blipFill>
        <p:spPr bwMode="auto">
          <a:xfrm>
            <a:off x="5934521" y="4163477"/>
            <a:ext cx="3101975" cy="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20695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24744"/>
            <a:ext cx="8353425" cy="54721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2400" dirty="0"/>
              <a:t>Given the data so far, each hypothesis h</a:t>
            </a:r>
            <a:r>
              <a:rPr lang="en-GB" sz="2400" baseline="-25000" dirty="0"/>
              <a:t>i</a:t>
            </a:r>
            <a:r>
              <a:rPr lang="en-GB" sz="2400" dirty="0"/>
              <a:t> has a posterior probability: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= </a:t>
            </a:r>
            <a:r>
              <a:rPr lang="el-GR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α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</a:t>
            </a:r>
            <a:r>
              <a:rPr lang="en-GB" sz="2000" dirty="0">
                <a:ea typeface="Arial Unicode MS" charset="0"/>
                <a:cs typeface="Arial Unicode MS" charset="0"/>
              </a:rPr>
              <a:t>  (</a:t>
            </a:r>
            <a:r>
              <a:rPr lang="en-GB" sz="2000" b="1" dirty="0">
                <a:solidFill>
                  <a:schemeClr val="accent2"/>
                </a:solidFill>
                <a:ea typeface="Arial Unicode MS" charset="0"/>
                <a:cs typeface="Arial Unicode MS" charset="0"/>
              </a:rPr>
              <a:t>Bayes theorem</a:t>
            </a:r>
            <a:r>
              <a:rPr lang="en-GB" sz="2000" dirty="0">
                <a:ea typeface="Arial Unicode MS" charset="0"/>
                <a:cs typeface="Arial Unicode MS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where 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  <a:r>
              <a:rPr lang="en-GB" sz="2000" dirty="0">
                <a:ea typeface="Arial Unicode MS" charset="0"/>
                <a:cs typeface="Arial Unicode MS" charset="0"/>
              </a:rPr>
              <a:t>is called the likelihood of the data under each hypothesis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Predictions over a new entity X are a weighted average over the prediction of each hypothesis: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X|</a:t>
            </a:r>
            <a:r>
              <a:rPr lang="en-GB" sz="2000" b="1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=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     = 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(X,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,</a:t>
            </a:r>
            <a:r>
              <a:rPr lang="en-GB" sz="2000" b="1" dirty="0" err="1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  =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|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  <a:buFont typeface="Times New Roman" charset="0"/>
              <a:buNone/>
            </a:pP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   </a:t>
            </a:r>
            <a:r>
              <a:rPr lang="en-US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~ </a:t>
            </a:r>
            <a:r>
              <a:rPr lang="en-GB" sz="2000" dirty="0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ea typeface="ＭＳ Ｐゴシック" charset="0"/>
                <a:cs typeface="ＭＳ Ｐゴシック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 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P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</a:t>
            </a:r>
            <a:r>
              <a:rPr lang="en-GB" sz="2000" b="1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d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i</a:t>
            </a:r>
            <a:r>
              <a:rPr lang="en-GB" sz="2000" dirty="0">
                <a:solidFill>
                  <a:srgbClr val="3C8C93"/>
                </a:solidFill>
                <a:ea typeface="Arial Unicode MS" charset="0"/>
                <a:cs typeface="Arial Unicode MS" charset="0"/>
              </a:rPr>
              <a:t>) </a:t>
            </a:r>
          </a:p>
          <a:p>
            <a:pPr lvl="1" eaLnBrk="1" hangingPunct="1">
              <a:lnSpc>
                <a:spcPct val="80000"/>
              </a:lnSpc>
            </a:pPr>
            <a:r>
              <a:rPr lang="en-GB" sz="2000" dirty="0">
                <a:ea typeface="Arial Unicode MS" charset="0"/>
                <a:cs typeface="Arial Unicode MS" charset="0"/>
              </a:rPr>
              <a:t>The weights are given by the data likelihood and prior of each h</a:t>
            </a:r>
          </a:p>
          <a:p>
            <a:pPr eaLnBrk="1" hangingPunct="1">
              <a:lnSpc>
                <a:spcPct val="90000"/>
              </a:lnSpc>
            </a:pPr>
            <a:r>
              <a:rPr lang="en-GB" sz="2400" dirty="0"/>
              <a:t>No need to pick one </a:t>
            </a:r>
            <a:br>
              <a:rPr lang="en-GB" sz="2400" dirty="0"/>
            </a:br>
            <a:r>
              <a:rPr lang="en-GB" sz="2400" dirty="0"/>
              <a:t>best-guess hypothesis!</a:t>
            </a:r>
          </a:p>
        </p:txBody>
      </p:sp>
      <p:sp>
        <p:nvSpPr>
          <p:cNvPr id="187396" name="AutoShape 4"/>
          <p:cNvSpPr>
            <a:spLocks noChangeArrowheads="1"/>
          </p:cNvSpPr>
          <p:nvPr/>
        </p:nvSpPr>
        <p:spPr bwMode="auto">
          <a:xfrm>
            <a:off x="5148263" y="3212976"/>
            <a:ext cx="1871662" cy="1657350"/>
          </a:xfrm>
          <a:prstGeom prst="wedgeRoundRectCallout">
            <a:avLst>
              <a:gd name="adj1" fmla="val -193273"/>
              <a:gd name="adj2" fmla="val 17504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US" sz="2000" dirty="0">
                <a:solidFill>
                  <a:schemeClr val="tx1"/>
                </a:solidFill>
              </a:rPr>
              <a:t>The data does not add anything to a  prediction given an </a:t>
            </a:r>
            <a:r>
              <a:rPr lang="en-US" sz="2000" i="1" dirty="0" err="1">
                <a:solidFill>
                  <a:schemeClr val="tx1"/>
                </a:solidFill>
              </a:rPr>
              <a:t>hp</a:t>
            </a:r>
            <a:endParaRPr lang="en-US" sz="2000" i="1" dirty="0">
              <a:solidFill>
                <a:schemeClr val="tx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332656"/>
            <a:ext cx="8534400" cy="685801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800">
                <a:latin typeface="+mn-lt"/>
              </a:rPr>
              <a:t>Full Bayesian Learning</a:t>
            </a: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95157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Example</a:t>
            </a:r>
          </a:p>
        </p:txBody>
      </p:sp>
      <p:sp>
        <p:nvSpPr>
          <p:cNvPr id="29698" name="Rectangle 4"/>
          <p:cNvSpPr>
            <a:spLocks noChangeArrowheads="1"/>
          </p:cNvSpPr>
          <p:nvPr/>
        </p:nvSpPr>
        <p:spPr bwMode="auto">
          <a:xfrm>
            <a:off x="179388" y="1052735"/>
            <a:ext cx="8857108" cy="70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If we re-wrap each candy and return it to the bag, our 10 observations are independent and identically distributed, 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i.i.d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, so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b="1" dirty="0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∏</a:t>
            </a:r>
            <a:r>
              <a:rPr lang="en-GB" sz="2000" baseline="-25000" dirty="0">
                <a:solidFill>
                  <a:srgbClr val="3C8C93"/>
                </a:solidFill>
                <a:latin typeface="+mn-lt"/>
              </a:rPr>
              <a:t>j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  for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j=1,..,10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</a:rPr>
              <a:t>For a given h</a:t>
            </a:r>
            <a:r>
              <a:rPr lang="el-GR" sz="24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, the value of P(</a:t>
            </a:r>
            <a:r>
              <a:rPr lang="en-GB" sz="2400" dirty="0" err="1">
                <a:solidFill>
                  <a:srgbClr val="000000"/>
                </a:solidFill>
                <a:latin typeface="+mn-lt"/>
              </a:rPr>
              <a:t>d</a:t>
            </a:r>
            <a:r>
              <a:rPr lang="en-GB" sz="2400" baseline="-25000" dirty="0" err="1">
                <a:solidFill>
                  <a:srgbClr val="000000"/>
                </a:solidFill>
                <a:latin typeface="+mn-lt"/>
              </a:rPr>
              <a:t>j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| h</a:t>
            </a:r>
            <a:r>
              <a:rPr lang="el-GR" sz="2400" baseline="-25000" dirty="0">
                <a:solidFill>
                  <a:srgbClr val="000000"/>
                </a:solidFill>
                <a:latin typeface="+mn-lt"/>
                <a:cs typeface="Times New Roman" charset="0"/>
              </a:rPr>
              <a:t>θ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) is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= cherry| 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</a:t>
            </a:r>
            <a:r>
              <a:rPr lang="el-GR" sz="2000" dirty="0">
                <a:solidFill>
                  <a:srgbClr val="3C8C93"/>
                </a:solidFill>
                <a:latin typeface="+mn-lt"/>
                <a:cs typeface="Times New Roman" charset="0"/>
              </a:rPr>
              <a:t>θ</a:t>
            </a:r>
            <a:r>
              <a:rPr lang="en-US" sz="2000" dirty="0">
                <a:solidFill>
                  <a:srgbClr val="3C8C93"/>
                </a:solidFill>
                <a:latin typeface="+mn-lt"/>
                <a:cs typeface="Times New Roman" charset="0"/>
              </a:rPr>
              <a:t>;  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P(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d</a:t>
            </a:r>
            <a:r>
              <a:rPr lang="en-GB" sz="2000" baseline="-25000" dirty="0" err="1">
                <a:solidFill>
                  <a:srgbClr val="3C8C93"/>
                </a:solidFill>
                <a:latin typeface="+mn-lt"/>
              </a:rPr>
              <a:t>j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 = </a:t>
            </a:r>
            <a:r>
              <a:rPr lang="en-GB" sz="2000" dirty="0" err="1">
                <a:solidFill>
                  <a:srgbClr val="3C8C93"/>
                </a:solidFill>
                <a:latin typeface="+mn-lt"/>
              </a:rPr>
              <a:t>lime|h</a:t>
            </a:r>
            <a:r>
              <a:rPr lang="el-GR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θ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(1-</a:t>
            </a:r>
            <a:r>
              <a:rPr lang="el-GR" sz="2000" dirty="0">
                <a:solidFill>
                  <a:srgbClr val="3C8C93"/>
                </a:solidFill>
                <a:latin typeface="+mn-lt"/>
                <a:cs typeface="Times New Roman" charset="0"/>
              </a:rPr>
              <a:t>θ</a:t>
            </a:r>
            <a:r>
              <a:rPr lang="en-US" sz="2000" dirty="0">
                <a:solidFill>
                  <a:srgbClr val="3C8C93"/>
                </a:solidFill>
                <a:latin typeface="+mn-lt"/>
                <a:cs typeface="Times New Roman" charset="0"/>
              </a:rPr>
              <a:t>)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charset="0"/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And given </a:t>
            </a:r>
            <a:r>
              <a:rPr lang="en-US" sz="2400" dirty="0">
                <a:solidFill>
                  <a:srgbClr val="3C8C93"/>
                </a:solidFill>
                <a:latin typeface="+mn-lt"/>
                <a:cs typeface="Times New Roman" charset="0"/>
              </a:rPr>
              <a:t>N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 observations, of which </a:t>
            </a:r>
            <a:r>
              <a:rPr lang="en-US" sz="2400" dirty="0">
                <a:solidFill>
                  <a:srgbClr val="3C8C93"/>
                </a:solidFill>
                <a:latin typeface="+mn-lt"/>
                <a:cs typeface="Times New Roman" charset="0"/>
              </a:rPr>
              <a:t>c</a:t>
            </a:r>
            <a:r>
              <a:rPr lang="en-US" sz="2400" dirty="0">
                <a:solidFill>
                  <a:srgbClr val="000000"/>
                </a:solidFill>
                <a:latin typeface="+mn-lt"/>
                <a:cs typeface="Times New Roman" charset="0"/>
              </a:rPr>
              <a:t> are cherry and </a:t>
            </a:r>
            <a:r>
              <a:rPr lang="en-GB" sz="2400" dirty="0">
                <a:solidFill>
                  <a:srgbClr val="3C8C93"/>
                </a:solidFill>
                <a:latin typeface="+mn-lt"/>
              </a:rPr>
              <a:t>l = N-c</a:t>
            </a:r>
            <a:r>
              <a:rPr lang="en-GB" sz="2400" dirty="0">
                <a:solidFill>
                  <a:srgbClr val="000000"/>
                </a:solidFill>
                <a:latin typeface="+mn-lt"/>
              </a:rPr>
              <a:t> lime</a:t>
            </a:r>
            <a:endParaRPr lang="en-US" sz="2400" dirty="0">
              <a:solidFill>
                <a:srgbClr val="000000"/>
              </a:solidFill>
              <a:latin typeface="+mn-lt"/>
            </a:endParaRPr>
          </a:p>
        </p:txBody>
      </p:sp>
      <p:graphicFrame>
        <p:nvGraphicFramePr>
          <p:cNvPr id="29699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9923278"/>
              </p:ext>
            </p:extLst>
          </p:nvPr>
        </p:nvGraphicFramePr>
        <p:xfrm>
          <a:off x="2168525" y="3861048"/>
          <a:ext cx="4131667" cy="48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Formel" r:id="rId4" imgW="2578100" imgH="304800" progId="Equation.3">
                  <p:embed/>
                </p:oleObj>
              </mc:Choice>
              <mc:Fallback>
                <p:oleObj name="Formel" r:id="rId4" imgW="25781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8525" y="3861048"/>
                        <a:ext cx="4131667" cy="488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250825" y="4506589"/>
            <a:ext cx="8569325" cy="237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1600" b="1" dirty="0">
                <a:solidFill>
                  <a:schemeClr val="accent2"/>
                </a:solidFill>
                <a:latin typeface="+mn-lt"/>
              </a:rPr>
              <a:t>Binomial distribution</a:t>
            </a:r>
            <a:r>
              <a:rPr lang="en-GB" sz="1600" dirty="0">
                <a:solidFill>
                  <a:schemeClr val="tx1"/>
                </a:solidFill>
                <a:latin typeface="+mn-lt"/>
              </a:rPr>
              <a:t>: probability of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#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of successes in a sequence of </a:t>
            </a:r>
            <a:r>
              <a:rPr lang="en-US" sz="1600" dirty="0">
                <a:solidFill>
                  <a:srgbClr val="3C8C93"/>
                </a:solidFill>
                <a:latin typeface="+mn-lt"/>
              </a:rPr>
              <a:t>N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 independent  trials with binary outcome, each of which yields </a:t>
            </a:r>
            <a:r>
              <a:rPr lang="en-US" sz="1600" dirty="0" smtClean="0">
                <a:solidFill>
                  <a:schemeClr val="tx1"/>
                </a:solidFill>
                <a:latin typeface="+mn-lt"/>
              </a:rPr>
              <a:t>success with 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probability </a:t>
            </a:r>
            <a:r>
              <a:rPr lang="el-GR" sz="1600" dirty="0">
                <a:solidFill>
                  <a:srgbClr val="3C8C93"/>
                </a:solidFill>
                <a:latin typeface="+mn-lt"/>
                <a:cs typeface="Times New Roman" charset="0"/>
              </a:rPr>
              <a:t>θ</a:t>
            </a:r>
            <a:r>
              <a:rPr lang="en-US" sz="1600" dirty="0">
                <a:solidFill>
                  <a:schemeClr val="tx1"/>
                </a:solidFill>
                <a:latin typeface="+mn-lt"/>
              </a:rPr>
              <a:t>.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endParaRPr lang="en-US" sz="1600" dirty="0">
              <a:solidFill>
                <a:schemeClr val="tx1"/>
              </a:solidFill>
              <a:latin typeface="+mn-lt"/>
              <a:cs typeface="Times New Roman" charset="0"/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  <a:latin typeface="+mn-lt"/>
                <a:cs typeface="Times New Roman" charset="0"/>
              </a:rPr>
              <a:t>For instance, after observing </a:t>
            </a:r>
            <a:r>
              <a:rPr lang="en-GB" sz="2400" dirty="0">
                <a:solidFill>
                  <a:srgbClr val="3C8C93"/>
                </a:solidFill>
                <a:latin typeface="+mn-lt"/>
                <a:cs typeface="Times New Roman" charset="0"/>
              </a:rPr>
              <a:t>3</a:t>
            </a:r>
            <a:r>
              <a:rPr lang="en-GB" sz="2400" dirty="0">
                <a:solidFill>
                  <a:srgbClr val="000000"/>
                </a:solidFill>
                <a:latin typeface="+mn-lt"/>
                <a:cs typeface="Times New Roman" charset="0"/>
              </a:rPr>
              <a:t> lime candies in a row: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3C8C93"/>
                </a:solidFill>
                <a:latin typeface="+mn-lt"/>
              </a:rPr>
              <a:t>P([lime, lime, lime] | h </a:t>
            </a:r>
            <a:r>
              <a:rPr lang="en-US" sz="2000" baseline="-25000" dirty="0">
                <a:solidFill>
                  <a:srgbClr val="3C8C93"/>
                </a:solidFill>
                <a:latin typeface="+mn-lt"/>
                <a:cs typeface="Times New Roman" charset="0"/>
              </a:rPr>
              <a:t>50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) = 0.5</a:t>
            </a:r>
            <a:r>
              <a:rPr lang="en-GB" sz="2000" baseline="30000" dirty="0">
                <a:solidFill>
                  <a:srgbClr val="3C8C93"/>
                </a:solidFill>
                <a:latin typeface="+mn-lt"/>
              </a:rPr>
              <a:t>3 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because the probability of seeing lime for each observation is </a:t>
            </a:r>
            <a:r>
              <a:rPr lang="en-GB" sz="2000" dirty="0">
                <a:solidFill>
                  <a:srgbClr val="3C8C93"/>
                </a:solidFill>
                <a:latin typeface="+mn-lt"/>
              </a:rPr>
              <a:t>0.5</a:t>
            </a:r>
            <a:r>
              <a:rPr lang="en-GB" sz="2000" dirty="0">
                <a:solidFill>
                  <a:srgbClr val="000000"/>
                </a:solidFill>
                <a:latin typeface="+mn-lt"/>
              </a:rPr>
              <a:t> under this hypotheses</a:t>
            </a:r>
            <a:endParaRPr lang="en-GB" sz="2000" baseline="30000" dirty="0">
              <a:solidFill>
                <a:srgbClr val="000000"/>
              </a:solidFill>
              <a:latin typeface="+mn-lt"/>
            </a:endParaRPr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32951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79512" y="6021288"/>
            <a:ext cx="2088232" cy="64807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3542" name="Rectangle 6"/>
          <p:cNvSpPr>
            <a:spLocks noChangeArrowheads="1"/>
          </p:cNvSpPr>
          <p:nvPr/>
        </p:nvSpPr>
        <p:spPr bwMode="auto">
          <a:xfrm>
            <a:off x="107950" y="4532312"/>
            <a:ext cx="8569325" cy="2209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Initially, the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000000"/>
                </a:solidFill>
              </a:rPr>
              <a:t> with higher priors dominate (</a:t>
            </a:r>
            <a:r>
              <a:rPr lang="en-GB" sz="2000" dirty="0">
                <a:solidFill>
                  <a:srgbClr val="3C8C93"/>
                </a:solidFill>
              </a:rPr>
              <a:t>h</a:t>
            </a:r>
            <a:r>
              <a:rPr lang="en-GB" sz="2000" baseline="-25000" dirty="0">
                <a:solidFill>
                  <a:srgbClr val="3C8C93"/>
                </a:solidFill>
              </a:rPr>
              <a:t>50</a:t>
            </a:r>
            <a:r>
              <a:rPr lang="en-GB" sz="2000" dirty="0">
                <a:solidFill>
                  <a:srgbClr val="000000"/>
                </a:solidFill>
              </a:rPr>
              <a:t> with prior = 0.4)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As data comes in, the finally best hypothesis (</a:t>
            </a:r>
            <a:r>
              <a:rPr lang="en-GB" sz="2000" dirty="0" smtClean="0">
                <a:solidFill>
                  <a:srgbClr val="3C8C93"/>
                </a:solidFill>
              </a:rPr>
              <a:t>h</a:t>
            </a:r>
            <a:r>
              <a:rPr lang="en-GB" sz="2000" baseline="-25000" dirty="0" smtClean="0">
                <a:solidFill>
                  <a:srgbClr val="3C8C93"/>
                </a:solidFill>
              </a:rPr>
              <a:t>0</a:t>
            </a:r>
            <a:r>
              <a:rPr lang="en-GB" sz="2000" dirty="0" smtClean="0">
                <a:solidFill>
                  <a:srgbClr val="000000"/>
                </a:solidFill>
              </a:rPr>
              <a:t>) </a:t>
            </a:r>
            <a:r>
              <a:rPr lang="en-GB" sz="2000" dirty="0">
                <a:solidFill>
                  <a:srgbClr val="000000"/>
                </a:solidFill>
              </a:rPr>
              <a:t>starts dominating, as the probability of seeing this data given the other hypotheses gets increasingly smaller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After seeing three lime candies in a row, the probability that the bag is the all-lime one starts taking off</a:t>
            </a:r>
          </a:p>
        </p:txBody>
      </p:sp>
      <p:sp>
        <p:nvSpPr>
          <p:cNvPr id="31746" name="Text Box 7"/>
          <p:cNvSpPr txBox="1">
            <a:spLocks noChangeArrowheads="1"/>
          </p:cNvSpPr>
          <p:nvPr/>
        </p:nvSpPr>
        <p:spPr bwMode="auto">
          <a:xfrm>
            <a:off x="6784975" y="1368425"/>
            <a:ext cx="11001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US"/>
          </a:p>
        </p:txBody>
      </p:sp>
      <p:grpSp>
        <p:nvGrpSpPr>
          <p:cNvPr id="31747" name="Group 20"/>
          <p:cNvGrpSpPr>
            <a:grpSpLocks/>
          </p:cNvGrpSpPr>
          <p:nvPr/>
        </p:nvGrpSpPr>
        <p:grpSpPr bwMode="auto">
          <a:xfrm>
            <a:off x="0" y="357188"/>
            <a:ext cx="7015163" cy="4187825"/>
            <a:chOff x="158" y="436"/>
            <a:chExt cx="4419" cy="2638"/>
          </a:xfrm>
        </p:grpSpPr>
        <p:pic>
          <p:nvPicPr>
            <p:cNvPr id="31750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4419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51" name="Text Box 18"/>
            <p:cNvSpPr txBox="1">
              <a:spLocks noChangeArrowheads="1"/>
            </p:cNvSpPr>
            <p:nvPr/>
          </p:nvSpPr>
          <p:spPr bwMode="auto">
            <a:xfrm>
              <a:off x="1111" y="663"/>
              <a:ext cx="489" cy="60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FF3300"/>
                  </a:solidFill>
                </a:rPr>
                <a:t>P(h</a:t>
              </a:r>
              <a:r>
                <a:rPr lang="en-US" sz="1400" b="1" baseline="-25000">
                  <a:solidFill>
                    <a:srgbClr val="FF3300"/>
                  </a:solidFill>
                </a:rPr>
                <a:t>100</a:t>
              </a:r>
              <a:r>
                <a:rPr lang="en-US" sz="1400" b="1">
                  <a:solidFill>
                    <a:srgbClr val="FF33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00FF00"/>
                  </a:solidFill>
                </a:rPr>
                <a:t>P(h</a:t>
              </a:r>
              <a:r>
                <a:rPr lang="en-US" sz="1400" b="1" baseline="-25000">
                  <a:solidFill>
                    <a:srgbClr val="00FF00"/>
                  </a:solidFill>
                </a:rPr>
                <a:t>75</a:t>
              </a:r>
              <a:r>
                <a:rPr lang="en-US" sz="1400" b="1">
                  <a:solidFill>
                    <a:srgbClr val="00FF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chemeClr val="accent2"/>
                  </a:solidFill>
                </a:rPr>
                <a:t>P(h</a:t>
              </a:r>
              <a:r>
                <a:rPr lang="en-US" sz="1400" b="1" baseline="-25000">
                  <a:solidFill>
                    <a:schemeClr val="accent2"/>
                  </a:solidFill>
                </a:rPr>
                <a:t>50</a:t>
              </a:r>
              <a:r>
                <a:rPr lang="en-US" sz="1400" b="1">
                  <a:solidFill>
                    <a:schemeClr val="accent2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CC3399"/>
                  </a:solidFill>
                </a:rPr>
                <a:t>P(h</a:t>
              </a:r>
              <a:r>
                <a:rPr lang="en-US" sz="1400" b="1" baseline="-25000">
                  <a:solidFill>
                    <a:srgbClr val="CC3399"/>
                  </a:solidFill>
                </a:rPr>
                <a:t>25</a:t>
              </a:r>
              <a:r>
                <a:rPr lang="en-US" sz="1400" b="1">
                  <a:solidFill>
                    <a:srgbClr val="CC3399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400" b="1">
                  <a:solidFill>
                    <a:srgbClr val="00FFCC"/>
                  </a:solidFill>
                </a:rPr>
                <a:t>P(h</a:t>
              </a:r>
              <a:r>
                <a:rPr lang="en-US" sz="1400" b="1" baseline="-25000">
                  <a:solidFill>
                    <a:srgbClr val="00FFCC"/>
                  </a:solidFill>
                </a:rPr>
                <a:t>0</a:t>
              </a:r>
              <a:r>
                <a:rPr lang="en-US" sz="1400" b="1">
                  <a:solidFill>
                    <a:srgbClr val="00FFCC"/>
                  </a:solidFill>
                </a:rPr>
                <a:t>|d)</a:t>
              </a:r>
            </a:p>
          </p:txBody>
        </p:sp>
      </p:grpSp>
      <p:sp>
        <p:nvSpPr>
          <p:cNvPr id="193555" name="AutoShape 19"/>
          <p:cNvSpPr>
            <a:spLocks noChangeArrowheads="1"/>
          </p:cNvSpPr>
          <p:nvPr/>
        </p:nvSpPr>
        <p:spPr bwMode="auto">
          <a:xfrm>
            <a:off x="5435600" y="1797050"/>
            <a:ext cx="3455988" cy="647700"/>
          </a:xfrm>
          <a:prstGeom prst="wedgeRectCallout">
            <a:avLst>
              <a:gd name="adj1" fmla="val -65847"/>
              <a:gd name="adj2" fmla="val 2352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 i="1">
                <a:solidFill>
                  <a:srgbClr val="000000"/>
                </a:solidFill>
              </a:rPr>
              <a:t>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) = </a:t>
            </a:r>
            <a:r>
              <a:rPr lang="el-GR" sz="2400" i="1">
                <a:solidFill>
                  <a:srgbClr val="000000"/>
                </a:solidFill>
              </a:rPr>
              <a:t>α</a:t>
            </a:r>
            <a:r>
              <a:rPr lang="en-GB" sz="2400" i="1">
                <a:solidFill>
                  <a:srgbClr val="000000"/>
                </a:solidFill>
              </a:rPr>
              <a:t>P(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 i="1">
                <a:solidFill>
                  <a:srgbClr val="000000"/>
                </a:solidFill>
              </a:rPr>
              <a:t>| 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 P(h</a:t>
            </a:r>
            <a:r>
              <a:rPr lang="en-GB" sz="2400" i="1" baseline="-25000">
                <a:solidFill>
                  <a:srgbClr val="000000"/>
                </a:solidFill>
              </a:rPr>
              <a:t>i</a:t>
            </a:r>
            <a:r>
              <a:rPr lang="en-GB" sz="2400" i="1">
                <a:solidFill>
                  <a:srgbClr val="000000"/>
                </a:solidFill>
              </a:rPr>
              <a:t>)</a:t>
            </a:r>
            <a:endParaRPr lang="en-US" sz="2400" i="1">
              <a:solidFill>
                <a:srgbClr val="000000"/>
              </a:solidFill>
            </a:endParaRPr>
          </a:p>
        </p:txBody>
      </p:sp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-7620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All-limes: Posterior Probability of H</a:t>
            </a:r>
          </a:p>
        </p:txBody>
      </p:sp>
      <p:sp>
        <p:nvSpPr>
          <p:cNvPr id="11" name="Rechteck 10"/>
          <p:cNvSpPr/>
          <p:nvPr/>
        </p:nvSpPr>
        <p:spPr>
          <a:xfrm>
            <a:off x="6948264" y="692696"/>
            <a:ext cx="2088232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47037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5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72008" y="692696"/>
            <a:ext cx="9036496" cy="648072"/>
          </a:xfrm>
          <a:prstGeom prst="rect">
            <a:avLst/>
          </a:prstGeom>
          <a:ln/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Prediction Probability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50825" y="5589588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The probability that the next candy is lime increases with the probability that the bag is an all-lime one</a:t>
            </a:r>
          </a:p>
        </p:txBody>
      </p:sp>
      <p:pic>
        <p:nvPicPr>
          <p:cNvPr id="3379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836613"/>
            <a:ext cx="7573962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5590" name="AutoShape 6"/>
          <p:cNvSpPr>
            <a:spLocks noChangeArrowheads="1"/>
          </p:cNvSpPr>
          <p:nvPr/>
        </p:nvSpPr>
        <p:spPr bwMode="auto">
          <a:xfrm>
            <a:off x="2928938" y="3429000"/>
            <a:ext cx="5686425" cy="504825"/>
          </a:xfrm>
          <a:prstGeom prst="wedgeRectCallout">
            <a:avLst>
              <a:gd name="adj1" fmla="val -36162"/>
              <a:gd name="adj2" fmla="val -26277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400">
                <a:solidFill>
                  <a:srgbClr val="000000"/>
                </a:solidFill>
              </a:rPr>
              <a:t>∑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P(next candy is lime| 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) P(h</a:t>
            </a:r>
            <a:r>
              <a:rPr lang="en-GB" sz="2400" baseline="-25000">
                <a:solidFill>
                  <a:srgbClr val="000000"/>
                </a:solidFill>
              </a:rPr>
              <a:t>i</a:t>
            </a:r>
            <a:r>
              <a:rPr lang="en-GB" sz="2400">
                <a:solidFill>
                  <a:srgbClr val="000000"/>
                </a:solidFill>
              </a:rPr>
              <a:t> |</a:t>
            </a:r>
            <a:r>
              <a:rPr lang="en-GB" sz="2400" b="1">
                <a:solidFill>
                  <a:srgbClr val="000000"/>
                </a:solidFill>
              </a:rPr>
              <a:t>d</a:t>
            </a:r>
            <a:r>
              <a:rPr lang="en-GB" sz="2400">
                <a:solidFill>
                  <a:srgbClr val="000000"/>
                </a:solidFill>
              </a:rPr>
              <a:t>)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653390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8" grpId="0"/>
      <p:bldP spid="19559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323850" y="1917651"/>
            <a:ext cx="3600450" cy="50323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+mn-lt"/>
              </a:rPr>
              <a:t>Overview</a:t>
            </a: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>
            <a:off x="574675" y="1412775"/>
            <a:ext cx="8569325" cy="48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>
                <a:solidFill>
                  <a:srgbClr val="000000"/>
                </a:solidFill>
              </a:rPr>
              <a:t>Maximun</a:t>
            </a:r>
            <a:r>
              <a:rPr lang="en-GB" sz="2400" dirty="0">
                <a:solidFill>
                  <a:srgbClr val="000000"/>
                </a:solidFill>
              </a:rPr>
              <a:t>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39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16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Full joint probability distribution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200" dirty="0">
                <a:ea typeface="ＭＳ Ｐゴシック" charset="0"/>
              </a:rPr>
              <a:t>			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Joint probability distribution</a:t>
            </a:r>
            <a:r>
              <a:rPr lang="en-US" sz="1800" dirty="0">
                <a:ea typeface="ＭＳ Ｐゴシック" charset="0"/>
              </a:rPr>
              <a:t> for a set of random variables gives the probability of every atomic event on those random variables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Weather,Cavity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600" dirty="0">
                <a:ea typeface="ＭＳ Ｐゴシック" charset="0"/>
              </a:rPr>
              <a:t> </a:t>
            </a:r>
            <a:r>
              <a:rPr lang="en-US" sz="1600" dirty="0" smtClean="0">
                <a:ea typeface="ＭＳ Ｐゴシック" charset="0"/>
              </a:rPr>
              <a:t>is </a:t>
            </a:r>
            <a:r>
              <a:rPr lang="en-US" sz="1600" dirty="0">
                <a:ea typeface="ＭＳ Ｐゴシック" charset="0"/>
              </a:rPr>
              <a:t>a 4 </a:t>
            </a:r>
            <a:r>
              <a:rPr lang="en-US" sz="1600" dirty="0">
                <a:ea typeface="ＭＳ Ｐゴシック" charset="0"/>
                <a:cs typeface="Arial" charset="0"/>
              </a:rPr>
              <a:t>× </a:t>
            </a:r>
            <a:r>
              <a:rPr lang="en-US" sz="1600" dirty="0">
                <a:ea typeface="ＭＳ Ｐゴシック" charset="0"/>
              </a:rPr>
              <a:t>2 matrix of values:
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Weather =		sunny	rainy	cloudy	snow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Cavity = true 		0.144	0.02 	0.016 	0.02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	Cavity = false		0.576	0.08 	0.064 	0.08
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Full joint probability distribution: all random variables involved</a:t>
            </a:r>
            <a:endParaRPr lang="en-US" sz="24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(Toothache, Catch, Cavity, Weather)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>
              <a:solidFill>
                <a:srgbClr val="FF0000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Every </a:t>
            </a:r>
            <a:r>
              <a:rPr lang="en-US" sz="1800" dirty="0" smtClean="0">
                <a:solidFill>
                  <a:srgbClr val="FF0000"/>
                </a:solidFill>
                <a:ea typeface="ＭＳ Ｐゴシック" charset="0"/>
              </a:rPr>
              <a:t>query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about a domain can be answered by the full joint distribution</a:t>
            </a:r>
          </a:p>
        </p:txBody>
      </p:sp>
      <p:sp>
        <p:nvSpPr>
          <p:cNvPr id="43012" name="Line 4"/>
          <p:cNvSpPr>
            <a:spLocks noChangeShapeType="1"/>
          </p:cNvSpPr>
          <p:nvPr/>
        </p:nvSpPr>
        <p:spPr bwMode="auto">
          <a:xfrm>
            <a:off x="827584" y="2852936"/>
            <a:ext cx="562967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3013" name="Line 5"/>
          <p:cNvSpPr>
            <a:spLocks noChangeShapeType="1"/>
          </p:cNvSpPr>
          <p:nvPr/>
        </p:nvSpPr>
        <p:spPr bwMode="auto">
          <a:xfrm flipH="1">
            <a:off x="2267744" y="2484636"/>
            <a:ext cx="99" cy="1016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37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MAP approximation</a:t>
            </a:r>
          </a:p>
        </p:txBody>
      </p:sp>
      <p:sp>
        <p:nvSpPr>
          <p:cNvPr id="240643" name="Rectangle 3"/>
          <p:cNvSpPr>
            <a:spLocks noChangeArrowheads="1"/>
          </p:cNvSpPr>
          <p:nvPr/>
        </p:nvSpPr>
        <p:spPr bwMode="auto">
          <a:xfrm>
            <a:off x="251147" y="1196082"/>
            <a:ext cx="8569325" cy="511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 seems like a very safe bet, but unfortunately it does not work well in practice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Summing over the hypothesis space is often intractable (e.g., 18,446,744,073,709,551,616 Boolean functions of 6 attributes)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Very common approximation: Maximum a posterior (MAP) learning: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Instead of doing prediction by considering all possible hypotheses , as in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</a:t>
            </a:r>
            <a:r>
              <a:rPr lang="en-GB" sz="2000" dirty="0" err="1">
                <a:solidFill>
                  <a:srgbClr val="3C8C93"/>
                </a:solidFill>
              </a:rPr>
              <a:t>X|</a:t>
            </a:r>
            <a:r>
              <a:rPr lang="en-GB" sz="2000" b="1" dirty="0" err="1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  = </a:t>
            </a:r>
            <a:r>
              <a:rPr lang="en-GB" sz="2000" dirty="0">
                <a:solidFill>
                  <a:srgbClr val="3C8C93"/>
                </a:solidFill>
                <a:cs typeface="Times New Roman" charset="0"/>
              </a:rPr>
              <a:t>∑</a:t>
            </a:r>
            <a:r>
              <a:rPr lang="en-GB" sz="2000" baseline="-25000" dirty="0" err="1">
                <a:solidFill>
                  <a:srgbClr val="3C8C93"/>
                </a:solidFill>
                <a:cs typeface="Times New Roman" charset="0"/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</a:t>
            </a: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(X| 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|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§"/>
            </a:pPr>
            <a:r>
              <a:rPr lang="en-GB" sz="2000" dirty="0">
                <a:solidFill>
                  <a:srgbClr val="000000"/>
                </a:solidFill>
              </a:rPr>
              <a:t>Make predictions based on </a:t>
            </a:r>
            <a:r>
              <a:rPr lang="en-GB" sz="2000" dirty="0" err="1">
                <a:solidFill>
                  <a:srgbClr val="000000"/>
                </a:solidFill>
              </a:rPr>
              <a:t>h</a:t>
            </a:r>
            <a:r>
              <a:rPr lang="en-GB" sz="2000" baseline="-25000" dirty="0" err="1">
                <a:solidFill>
                  <a:srgbClr val="000000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</a:rPr>
              <a:t> that maximises  </a:t>
            </a:r>
            <a:r>
              <a:rPr lang="en-GB" sz="2000" dirty="0">
                <a:solidFill>
                  <a:srgbClr val="3C8C93"/>
                </a:solidFill>
              </a:rPr>
              <a:t>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 |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  <a:r>
              <a:rPr lang="en-GB" sz="2400" dirty="0">
                <a:solidFill>
                  <a:srgbClr val="3C8C93"/>
                </a:solidFill>
              </a:rPr>
              <a:t> 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dirty="0">
                <a:solidFill>
                  <a:srgbClr val="000000"/>
                </a:solidFill>
              </a:rPr>
              <a:t>I.e., maximize </a:t>
            </a:r>
            <a:r>
              <a:rPr lang="en-GB" sz="2000" dirty="0">
                <a:solidFill>
                  <a:srgbClr val="3C8C93"/>
                </a:solidFill>
              </a:rPr>
              <a:t>P(</a:t>
            </a:r>
            <a:r>
              <a:rPr lang="en-GB" sz="2000" b="1" dirty="0">
                <a:solidFill>
                  <a:srgbClr val="3C8C93"/>
                </a:solidFill>
              </a:rPr>
              <a:t>d</a:t>
            </a:r>
            <a:r>
              <a:rPr lang="en-GB" sz="2000" dirty="0">
                <a:solidFill>
                  <a:srgbClr val="3C8C93"/>
                </a:solidFill>
              </a:rPr>
              <a:t>| 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 P(h</a:t>
            </a:r>
            <a:r>
              <a:rPr lang="en-GB" sz="2000" baseline="-25000" dirty="0">
                <a:solidFill>
                  <a:srgbClr val="3C8C93"/>
                </a:solidFill>
              </a:rPr>
              <a:t>i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Courier New" charset="0"/>
              <a:buChar char="o"/>
            </a:pP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</a:t>
            </a:r>
            <a:r>
              <a:rPr lang="en-GB" sz="2000" dirty="0" err="1">
                <a:solidFill>
                  <a:srgbClr val="3C8C93"/>
                </a:solidFill>
              </a:rPr>
              <a:t>X|</a:t>
            </a:r>
            <a:r>
              <a:rPr lang="en-GB" sz="2000" b="1" dirty="0" err="1">
                <a:solidFill>
                  <a:srgbClr val="3C8C93"/>
                </a:solidFill>
              </a:rPr>
              <a:t>d</a:t>
            </a:r>
            <a:r>
              <a:rPr lang="en-GB" sz="2000" dirty="0" smtClean="0">
                <a:solidFill>
                  <a:srgbClr val="3C8C93"/>
                </a:solidFill>
              </a:rPr>
              <a:t>) </a:t>
            </a:r>
            <a:r>
              <a:rPr lang="en-GB" sz="2000" dirty="0">
                <a:solidFill>
                  <a:srgbClr val="3C8C93"/>
                </a:solidFill>
                <a:cs typeface="Times New Roman" charset="0"/>
              </a:rPr>
              <a:t>≈</a:t>
            </a:r>
            <a:r>
              <a:rPr lang="en-GB" sz="2000" b="1" dirty="0" smtClean="0">
                <a:solidFill>
                  <a:srgbClr val="3C8C93"/>
                </a:solidFill>
              </a:rPr>
              <a:t> </a:t>
            </a:r>
            <a:r>
              <a:rPr lang="en-GB" sz="2000" b="1" dirty="0">
                <a:solidFill>
                  <a:srgbClr val="3C8C93"/>
                </a:solidFill>
              </a:rPr>
              <a:t>P</a:t>
            </a:r>
            <a:r>
              <a:rPr lang="en-GB" sz="2000" dirty="0">
                <a:solidFill>
                  <a:srgbClr val="3C8C93"/>
                </a:solidFill>
              </a:rPr>
              <a:t>(X|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MAP</a:t>
            </a:r>
            <a:r>
              <a:rPr lang="en-GB" sz="2000" baseline="-25000" dirty="0">
                <a:solidFill>
                  <a:srgbClr val="3C8C93"/>
                </a:solidFill>
              </a:rPr>
              <a:t> </a:t>
            </a:r>
            <a:r>
              <a:rPr lang="en-GB" sz="2000" dirty="0">
                <a:solidFill>
                  <a:srgbClr val="3C8C93"/>
                </a:solidFill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78420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MAP approximation</a:t>
            </a:r>
          </a:p>
        </p:txBody>
      </p:sp>
      <p:sp>
        <p:nvSpPr>
          <p:cNvPr id="197635" name="Rectangle 3"/>
          <p:cNvSpPr>
            <a:spLocks noChangeArrowheads="1"/>
          </p:cNvSpPr>
          <p:nvPr/>
        </p:nvSpPr>
        <p:spPr bwMode="auto">
          <a:xfrm>
            <a:off x="107131" y="1268090"/>
            <a:ext cx="8569325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is a good approximation when </a:t>
            </a:r>
            <a:r>
              <a:rPr lang="en-GB" sz="2400" dirty="0">
                <a:solidFill>
                  <a:srgbClr val="3C8C93"/>
                </a:solidFill>
              </a:rPr>
              <a:t>P(X |</a:t>
            </a:r>
            <a:r>
              <a:rPr lang="en-GB" sz="2400" b="1" dirty="0">
                <a:solidFill>
                  <a:srgbClr val="3C8C93"/>
                </a:solidFill>
              </a:rPr>
              <a:t>d</a:t>
            </a:r>
            <a:r>
              <a:rPr lang="en-GB" sz="2400" dirty="0">
                <a:solidFill>
                  <a:srgbClr val="3C8C93"/>
                </a:solidFill>
              </a:rPr>
              <a:t>) </a:t>
            </a:r>
            <a:r>
              <a:rPr lang="en-GB" sz="2400" dirty="0">
                <a:solidFill>
                  <a:srgbClr val="3C8C93"/>
                </a:solidFill>
                <a:cs typeface="Times New Roman" charset="0"/>
              </a:rPr>
              <a:t>≈ P(X| </a:t>
            </a:r>
            <a:r>
              <a:rPr lang="en-GB" sz="2400" dirty="0" err="1">
                <a:solidFill>
                  <a:srgbClr val="3C8C93"/>
                </a:solidFill>
              </a:rPr>
              <a:t>h</a:t>
            </a:r>
            <a:r>
              <a:rPr lang="en-GB" sz="2400" baseline="-25000" dirty="0" err="1">
                <a:solidFill>
                  <a:srgbClr val="3C8C93"/>
                </a:solidFill>
              </a:rPr>
              <a:t>MAP</a:t>
            </a:r>
            <a:r>
              <a:rPr lang="en-GB" sz="2400" dirty="0">
                <a:solidFill>
                  <a:srgbClr val="3C8C93"/>
                </a:solidFill>
                <a:cs typeface="Times New Roman" charset="0"/>
              </a:rPr>
              <a:t>)</a:t>
            </a:r>
            <a:r>
              <a:rPr lang="en-GB" sz="2400" dirty="0">
                <a:solidFill>
                  <a:srgbClr val="3C8C93"/>
                </a:solidFill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In our example, </a:t>
            </a:r>
            <a:r>
              <a:rPr lang="en-GB" sz="2000" dirty="0" err="1">
                <a:solidFill>
                  <a:srgbClr val="3C8C93"/>
                </a:solidFill>
              </a:rPr>
              <a:t>h</a:t>
            </a:r>
            <a:r>
              <a:rPr lang="en-GB" sz="2000" baseline="-25000" dirty="0" err="1">
                <a:solidFill>
                  <a:srgbClr val="3C8C93"/>
                </a:solidFill>
              </a:rPr>
              <a:t>MAP</a:t>
            </a:r>
            <a:r>
              <a:rPr lang="en-GB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is the all-lime bag after only 3 candies, predicting that the next candy will be lime </a:t>
            </a:r>
            <a:r>
              <a:rPr lang="en-GB" sz="2000" dirty="0" smtClean="0">
                <a:solidFill>
                  <a:srgbClr val="000000"/>
                </a:solidFill>
              </a:rPr>
              <a:t>with </a:t>
            </a:r>
            <a:r>
              <a:rPr lang="en-GB" sz="2000" dirty="0">
                <a:solidFill>
                  <a:srgbClr val="3C8C93"/>
                </a:solidFill>
              </a:rPr>
              <a:t>p =1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smtClean="0">
                <a:solidFill>
                  <a:srgbClr val="000000"/>
                </a:solidFill>
              </a:rPr>
              <a:t>The Bayesian </a:t>
            </a:r>
            <a:r>
              <a:rPr lang="en-GB" sz="2000" dirty="0">
                <a:solidFill>
                  <a:srgbClr val="000000"/>
                </a:solidFill>
              </a:rPr>
              <a:t>learner gave a prediction of 0.8, safer after seeing only 3 candies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3572892"/>
            <a:ext cx="5040312" cy="2665412"/>
            <a:chOff x="158" y="436"/>
            <a:chExt cx="4419" cy="2638"/>
          </a:xfrm>
        </p:grpSpPr>
        <p:pic>
          <p:nvPicPr>
            <p:cNvPr id="3891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436"/>
              <a:ext cx="4419" cy="2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1111" y="664"/>
              <a:ext cx="489" cy="6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FF3300"/>
                  </a:solidFill>
                </a:rPr>
                <a:t>P(h</a:t>
              </a:r>
              <a:r>
                <a:rPr lang="en-US" sz="1000" b="1" baseline="-25000">
                  <a:solidFill>
                    <a:srgbClr val="FF3300"/>
                  </a:solidFill>
                </a:rPr>
                <a:t>100</a:t>
              </a:r>
              <a:r>
                <a:rPr lang="en-US" sz="1000" b="1">
                  <a:solidFill>
                    <a:srgbClr val="FF33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00FF00"/>
                  </a:solidFill>
                </a:rPr>
                <a:t>P(h</a:t>
              </a:r>
              <a:r>
                <a:rPr lang="en-US" sz="1000" b="1" baseline="-25000">
                  <a:solidFill>
                    <a:srgbClr val="00FF00"/>
                  </a:solidFill>
                </a:rPr>
                <a:t>75</a:t>
              </a:r>
              <a:r>
                <a:rPr lang="en-US" sz="1000" b="1">
                  <a:solidFill>
                    <a:srgbClr val="00FF00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chemeClr val="accent2"/>
                  </a:solidFill>
                </a:rPr>
                <a:t>P(h</a:t>
              </a:r>
              <a:r>
                <a:rPr lang="en-US" sz="1000" b="1" baseline="-25000">
                  <a:solidFill>
                    <a:schemeClr val="accent2"/>
                  </a:solidFill>
                </a:rPr>
                <a:t>50</a:t>
              </a:r>
              <a:r>
                <a:rPr lang="en-US" sz="1000" b="1">
                  <a:solidFill>
                    <a:schemeClr val="accent2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CC3399"/>
                  </a:solidFill>
                </a:rPr>
                <a:t>P(h</a:t>
              </a:r>
              <a:r>
                <a:rPr lang="en-US" sz="1000" b="1" baseline="-25000">
                  <a:solidFill>
                    <a:srgbClr val="CC3399"/>
                  </a:solidFill>
                </a:rPr>
                <a:t>25</a:t>
              </a:r>
              <a:r>
                <a:rPr lang="en-US" sz="1000" b="1">
                  <a:solidFill>
                    <a:srgbClr val="CC3399"/>
                  </a:solidFill>
                </a:rPr>
                <a:t>|d)</a:t>
              </a:r>
            </a:p>
            <a:p>
              <a:pPr eaLnBrk="1" hangingPunct="1"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r>
                <a:rPr lang="en-US" sz="1000" b="1">
                  <a:solidFill>
                    <a:srgbClr val="00FFCC"/>
                  </a:solidFill>
                </a:rPr>
                <a:t>P(h</a:t>
              </a:r>
              <a:r>
                <a:rPr lang="en-US" sz="1000" b="1" baseline="-25000">
                  <a:solidFill>
                    <a:srgbClr val="00FFCC"/>
                  </a:solidFill>
                </a:rPr>
                <a:t>0</a:t>
              </a:r>
              <a:r>
                <a:rPr lang="en-US" sz="1000" b="1">
                  <a:solidFill>
                    <a:srgbClr val="00FFCC"/>
                  </a:solidFill>
                </a:rPr>
                <a:t>|d)</a:t>
              </a:r>
            </a:p>
          </p:txBody>
        </p:sp>
      </p:grpSp>
      <p:pic>
        <p:nvPicPr>
          <p:cNvPr id="19764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356992"/>
            <a:ext cx="3455987" cy="302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236009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Bias</a:t>
            </a:r>
          </a:p>
        </p:txBody>
      </p:sp>
      <p:sp>
        <p:nvSpPr>
          <p:cNvPr id="199683" name="Rectangle 3"/>
          <p:cNvSpPr>
            <a:spLocks noChangeArrowheads="1"/>
          </p:cNvSpPr>
          <p:nvPr/>
        </p:nvSpPr>
        <p:spPr bwMode="auto">
          <a:xfrm>
            <a:off x="251147" y="1071811"/>
            <a:ext cx="8569325" cy="545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As more data arrive, MAP and Bayesian prediction become closer, as MAP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competing hypotheses become less likely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Often easier to find MAP (optimization problem) than deal with a large summation problem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i="1" dirty="0">
                <a:solidFill>
                  <a:srgbClr val="000000"/>
                </a:solidFill>
              </a:rPr>
              <a:t>P(H)</a:t>
            </a:r>
            <a:r>
              <a:rPr lang="en-GB" sz="2400" dirty="0">
                <a:solidFill>
                  <a:srgbClr val="000000"/>
                </a:solidFill>
              </a:rPr>
              <a:t> plays an important role in both MAP and Full Bayesian </a:t>
            </a:r>
            <a:r>
              <a:rPr lang="en-GB" sz="2400" dirty="0" smtClean="0">
                <a:solidFill>
                  <a:srgbClr val="000000"/>
                </a:solidFill>
              </a:rPr>
              <a:t>Learning (defines learning bias)</a:t>
            </a: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smtClean="0">
                <a:solidFill>
                  <a:srgbClr val="000000"/>
                </a:solidFill>
              </a:rPr>
              <a:t>Used </a:t>
            </a:r>
            <a:r>
              <a:rPr lang="en-GB" sz="2400" dirty="0">
                <a:solidFill>
                  <a:srgbClr val="000000"/>
                </a:solidFill>
              </a:rPr>
              <a:t>to  define a </a:t>
            </a:r>
            <a:r>
              <a:rPr lang="en-GB" sz="2400" dirty="0" err="1">
                <a:solidFill>
                  <a:srgbClr val="000000"/>
                </a:solidFill>
              </a:rPr>
              <a:t>tradeoff</a:t>
            </a:r>
            <a:r>
              <a:rPr lang="en-GB" sz="2400" dirty="0">
                <a:solidFill>
                  <a:srgbClr val="000000"/>
                </a:solidFill>
              </a:rPr>
              <a:t> between model complexity and its ability to fit the data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More complex models can explain the data better =&gt; higher 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b="1" dirty="0">
                <a:solidFill>
                  <a:srgbClr val="000000"/>
                </a:solidFill>
              </a:rPr>
              <a:t>danger of </a:t>
            </a:r>
            <a:r>
              <a:rPr lang="en-GB" sz="2000" b="1" dirty="0" err="1">
                <a:solidFill>
                  <a:srgbClr val="000000"/>
                </a:solidFill>
              </a:rPr>
              <a:t>overfitting</a:t>
            </a:r>
            <a:endParaRPr lang="en-GB" sz="2000" b="1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But they are less likely a priory because there are more of them than simpler model =&gt; lower P(h</a:t>
            </a:r>
            <a:r>
              <a:rPr lang="en-GB" sz="2000" baseline="-25000" dirty="0">
                <a:solidFill>
                  <a:srgbClr val="000000"/>
                </a:solidFill>
              </a:rPr>
              <a:t>i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I.e. common  learning bias is to penalize complexity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697374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395288" y="2348756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301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Maximun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Fully observable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913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56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Maximum Likelihood (ML)Learning</a:t>
            </a:r>
          </a:p>
        </p:txBody>
      </p:sp>
      <p:sp>
        <p:nvSpPr>
          <p:cNvPr id="44034" name="Rectangle 3"/>
          <p:cNvSpPr>
            <a:spLocks noChangeArrowheads="1"/>
          </p:cNvSpPr>
          <p:nvPr/>
        </p:nvSpPr>
        <p:spPr bwMode="auto">
          <a:xfrm>
            <a:off x="251520" y="1340098"/>
            <a:ext cx="8317805" cy="3097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Assume uniform priors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MAP learning (maximize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 P(h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) reduces to maximize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</a:t>
            </a:r>
            <a:r>
              <a:rPr lang="en-GB" sz="2000" i="1" baseline="-25000" dirty="0">
                <a:solidFill>
                  <a:srgbClr val="000000"/>
                </a:solidFill>
              </a:rPr>
              <a:t>i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When is ML appropriate?</a:t>
            </a:r>
          </a:p>
        </p:txBody>
      </p:sp>
      <p:sp>
        <p:nvSpPr>
          <p:cNvPr id="2" name="Rechteck 1"/>
          <p:cNvSpPr/>
          <p:nvPr/>
        </p:nvSpPr>
        <p:spPr>
          <a:xfrm>
            <a:off x="2545025" y="6183446"/>
            <a:ext cx="4139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>
                <a:solidFill>
                  <a:srgbClr val="0000FF"/>
                </a:solidFill>
              </a:rPr>
              <a:t>Howard, R.: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analysis</a:t>
            </a:r>
            <a:r>
              <a:rPr lang="de-DE" sz="1100" dirty="0">
                <a:solidFill>
                  <a:srgbClr val="0000FF"/>
                </a:solidFill>
              </a:rPr>
              <a:t>: </a:t>
            </a:r>
            <a:r>
              <a:rPr lang="de-DE" sz="1100" dirty="0" err="1">
                <a:solidFill>
                  <a:srgbClr val="0000FF"/>
                </a:solidFill>
              </a:rPr>
              <a:t>Perspectives</a:t>
            </a:r>
            <a:r>
              <a:rPr lang="de-DE" sz="1100" dirty="0">
                <a:solidFill>
                  <a:srgbClr val="0000FF"/>
                </a:solidFill>
              </a:rPr>
              <a:t> on </a:t>
            </a:r>
            <a:r>
              <a:rPr lang="de-DE" sz="1100" dirty="0" err="1">
                <a:solidFill>
                  <a:srgbClr val="0000FF"/>
                </a:solidFill>
              </a:rPr>
              <a:t>inference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decision</a:t>
            </a:r>
            <a:r>
              <a:rPr lang="de-DE" sz="1100" dirty="0">
                <a:solidFill>
                  <a:srgbClr val="0000FF"/>
                </a:solidFill>
              </a:rPr>
              <a:t>, </a:t>
            </a:r>
            <a:r>
              <a:rPr lang="de-DE" sz="1100" dirty="0" err="1">
                <a:solidFill>
                  <a:srgbClr val="0000FF"/>
                </a:solidFill>
              </a:rPr>
              <a:t>and</a:t>
            </a:r>
            <a:r>
              <a:rPr lang="de-DE" sz="1100" dirty="0">
                <a:solidFill>
                  <a:srgbClr val="0000FF"/>
                </a:solidFill>
              </a:rPr>
              <a:t> </a:t>
            </a:r>
            <a:r>
              <a:rPr lang="de-DE" sz="1100" dirty="0" err="1">
                <a:solidFill>
                  <a:srgbClr val="0000FF"/>
                </a:solidFill>
              </a:rPr>
              <a:t>experimentation</a:t>
            </a:r>
            <a:r>
              <a:rPr lang="de-DE" sz="1100" dirty="0">
                <a:solidFill>
                  <a:srgbClr val="0000FF"/>
                </a:solidFill>
              </a:rPr>
              <a:t>. </a:t>
            </a:r>
            <a:r>
              <a:rPr lang="de-DE" sz="1100" dirty="0" err="1">
                <a:solidFill>
                  <a:srgbClr val="0000FF"/>
                </a:solidFill>
              </a:rPr>
              <a:t>Proceedings</a:t>
            </a:r>
            <a:r>
              <a:rPr lang="de-DE" sz="1100" dirty="0">
                <a:solidFill>
                  <a:srgbClr val="0000FF"/>
                </a:solidFill>
              </a:rPr>
              <a:t> of </a:t>
            </a:r>
            <a:r>
              <a:rPr lang="de-DE" sz="1100" dirty="0" err="1">
                <a:solidFill>
                  <a:srgbClr val="0000FF"/>
                </a:solidFill>
              </a:rPr>
              <a:t>the</a:t>
            </a:r>
            <a:r>
              <a:rPr lang="de-DE" sz="1100" dirty="0">
                <a:solidFill>
                  <a:srgbClr val="0000FF"/>
                </a:solidFill>
              </a:rPr>
              <a:t> IEEE </a:t>
            </a:r>
            <a:r>
              <a:rPr lang="de-DE" sz="1100" dirty="0" smtClean="0">
                <a:solidFill>
                  <a:srgbClr val="0000FF"/>
                </a:solidFill>
              </a:rPr>
              <a:t>58(5), </a:t>
            </a:r>
            <a:r>
              <a:rPr lang="de-DE" sz="1100" dirty="0">
                <a:solidFill>
                  <a:srgbClr val="0000FF"/>
                </a:solidFill>
              </a:rPr>
              <a:t>632-</a:t>
            </a:r>
            <a:r>
              <a:rPr lang="de-DE" sz="1100" dirty="0" smtClean="0">
                <a:solidFill>
                  <a:srgbClr val="0000FF"/>
                </a:solidFill>
              </a:rPr>
              <a:t>643, </a:t>
            </a:r>
            <a:r>
              <a:rPr lang="de-DE" sz="1100" b="1" dirty="0" smtClean="0">
                <a:solidFill>
                  <a:srgbClr val="FF0000"/>
                </a:solidFill>
              </a:rPr>
              <a:t>1970</a:t>
            </a:r>
            <a:endParaRPr lang="de-DE" sz="1100" b="1" dirty="0">
              <a:solidFill>
                <a:srgbClr val="FF0000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896311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502096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>
                <a:latin typeface="+mn-lt"/>
              </a:rPr>
              <a:t>Maximum Likelihood (ML) Learning</a:t>
            </a:r>
          </a:p>
        </p:txBody>
      </p:sp>
      <p:sp>
        <p:nvSpPr>
          <p:cNvPr id="46082" name="Rectangle 3"/>
          <p:cNvSpPr>
            <a:spLocks noChangeArrowheads="1"/>
          </p:cNvSpPr>
          <p:nvPr/>
        </p:nvSpPr>
        <p:spPr bwMode="auto">
          <a:xfrm>
            <a:off x="323155" y="1340098"/>
            <a:ext cx="8569325" cy="4609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Further simplification over Full Bayesian and MAP learning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Assume uniform prior over the space of hypotheses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MAP learning (maximize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 P(h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</a:t>
            </a:r>
            <a:r>
              <a:rPr lang="en-GB" sz="2000">
                <a:solidFill>
                  <a:srgbClr val="000000"/>
                </a:solidFill>
              </a:rPr>
              <a:t>) reduces to maximize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</a:t>
            </a:r>
            <a:r>
              <a:rPr lang="en-GB" sz="200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When is ML appropriate?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Used in statistics as the standard (non-bayesian) statistical learning method by those who distrust subjective nature of hypotheses priors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When the competing hypotheses are indeed equally likely (e.g. have same complexity)</a:t>
            </a:r>
            <a:endParaRPr lang="en-GB" sz="240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>
                <a:solidFill>
                  <a:srgbClr val="000000"/>
                </a:solidFill>
              </a:rPr>
              <a:t>With very large datasets, for which </a:t>
            </a:r>
            <a:r>
              <a:rPr lang="en-GB" sz="2000" i="1">
                <a:solidFill>
                  <a:srgbClr val="000000"/>
                </a:solidFill>
              </a:rPr>
              <a:t>P(</a:t>
            </a:r>
            <a:r>
              <a:rPr lang="en-GB" sz="2000" b="1" i="1">
                <a:solidFill>
                  <a:srgbClr val="000000"/>
                </a:solidFill>
              </a:rPr>
              <a:t>d</a:t>
            </a:r>
            <a:r>
              <a:rPr lang="en-GB" sz="2000" i="1">
                <a:solidFill>
                  <a:srgbClr val="000000"/>
                </a:solidFill>
              </a:rPr>
              <a:t>| 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 i="1">
                <a:solidFill>
                  <a:srgbClr val="000000"/>
                </a:solidFill>
              </a:rPr>
              <a:t>) </a:t>
            </a:r>
            <a:r>
              <a:rPr lang="en-GB" sz="2000">
                <a:solidFill>
                  <a:srgbClr val="000000"/>
                </a:solidFill>
              </a:rPr>
              <a:t>tends to overcome  the influence of</a:t>
            </a:r>
            <a:r>
              <a:rPr lang="en-GB" sz="2000" i="1">
                <a:solidFill>
                  <a:srgbClr val="000000"/>
                </a:solidFill>
              </a:rPr>
              <a:t> P</a:t>
            </a:r>
            <a:r>
              <a:rPr lang="en-GB" sz="2000">
                <a:solidFill>
                  <a:srgbClr val="000000"/>
                </a:solidFill>
              </a:rPr>
              <a:t>(</a:t>
            </a:r>
            <a:r>
              <a:rPr lang="en-GB" sz="2000" i="1">
                <a:solidFill>
                  <a:srgbClr val="000000"/>
                </a:solidFill>
              </a:rPr>
              <a:t>h</a:t>
            </a:r>
            <a:r>
              <a:rPr lang="en-GB" sz="2000" i="1" baseline="-25000">
                <a:solidFill>
                  <a:srgbClr val="000000"/>
                </a:solidFill>
              </a:rPr>
              <a:t>i</a:t>
            </a:r>
            <a:r>
              <a:rPr lang="en-GB" sz="2000">
                <a:solidFill>
                  <a:srgbClr val="000000"/>
                </a:solidFill>
              </a:rPr>
              <a:t>)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07811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674685" y="3401018"/>
            <a:ext cx="4537075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CA"/>
          </a:p>
        </p:txBody>
      </p:sp>
      <p:sp>
        <p:nvSpPr>
          <p:cNvPr id="481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</a:rPr>
              <a:t>Overview</a:t>
            </a:r>
          </a:p>
        </p:txBody>
      </p:sp>
      <p:sp>
        <p:nvSpPr>
          <p:cNvPr id="48131" name="Rectangle 4"/>
          <p:cNvSpPr>
            <a:spLocks noChangeArrowheads="1"/>
          </p:cNvSpPr>
          <p:nvPr/>
        </p:nvSpPr>
        <p:spPr bwMode="auto">
          <a:xfrm>
            <a:off x="574675" y="1269256"/>
            <a:ext cx="8569325" cy="547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Full Bayesian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MAP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>
                <a:solidFill>
                  <a:srgbClr val="000000"/>
                </a:solidFill>
              </a:rPr>
              <a:t>Maximun</a:t>
            </a:r>
            <a:r>
              <a:rPr lang="en-GB" sz="2400" dirty="0">
                <a:solidFill>
                  <a:srgbClr val="000000"/>
                </a:solidFill>
              </a:rPr>
              <a:t> Likelihood Learning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Learning Bayesian Networks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Fully observable (complete data)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With hidden (unobservable) variables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94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665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22920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dirty="0">
                <a:latin typeface="+mn-lt"/>
              </a:rPr>
              <a:t>Learning </a:t>
            </a:r>
            <a:r>
              <a:rPr lang="en-GB" dirty="0" err="1">
                <a:latin typeface="+mn-lt"/>
              </a:rPr>
              <a:t>BNets</a:t>
            </a:r>
            <a:r>
              <a:rPr lang="en-GB" dirty="0">
                <a:latin typeface="+mn-lt"/>
              </a:rPr>
              <a:t>: Complete Data</a:t>
            </a:r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5123" y="1124074"/>
            <a:ext cx="8569325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will start by applying  ML to the simplest type  of </a:t>
            </a:r>
            <a:r>
              <a:rPr lang="en-GB" sz="2400" dirty="0" err="1">
                <a:solidFill>
                  <a:srgbClr val="000000"/>
                </a:solidFill>
              </a:rPr>
              <a:t>BNets</a:t>
            </a:r>
            <a:r>
              <a:rPr lang="en-GB" sz="2400" dirty="0">
                <a:solidFill>
                  <a:srgbClr val="000000"/>
                </a:solidFill>
              </a:rPr>
              <a:t> learning: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known structure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Data containing observations for all variables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en-GB" sz="1800" dirty="0">
                <a:solidFill>
                  <a:srgbClr val="000000"/>
                </a:solidFill>
              </a:rPr>
              <a:t>All variables are observable, no missing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The only thing that we need to learn are the network</a:t>
            </a:r>
            <a:r>
              <a:rPr lang="ja-JP" altLang="en-GB" sz="2400" dirty="0">
                <a:solidFill>
                  <a:srgbClr val="000000"/>
                </a:solidFill>
              </a:rPr>
              <a:t>’</a:t>
            </a:r>
            <a:r>
              <a:rPr lang="en-GB" altLang="ja-JP" sz="2400" dirty="0">
                <a:solidFill>
                  <a:srgbClr val="000000"/>
                </a:solidFill>
              </a:rPr>
              <a:t>s parameters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2078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821218"/>
            <a:ext cx="5616624" cy="2583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62922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534400" cy="6858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>
                <a:latin typeface="+mn-lt"/>
              </a:rPr>
              <a:t>ML  learning: </a:t>
            </a:r>
            <a:r>
              <a:rPr lang="en-GB" b="0" dirty="0" smtClean="0">
                <a:latin typeface="+mn-lt"/>
              </a:rPr>
              <a:t>Example</a:t>
            </a:r>
            <a:endParaRPr lang="en-GB" b="0" dirty="0">
              <a:latin typeface="+mn-lt"/>
            </a:endParaRPr>
          </a:p>
        </p:txBody>
      </p:sp>
      <p:sp>
        <p:nvSpPr>
          <p:cNvPr id="211971" name="Rectangle 3"/>
          <p:cNvSpPr>
            <a:spLocks noChangeArrowheads="1"/>
          </p:cNvSpPr>
          <p:nvPr/>
        </p:nvSpPr>
        <p:spPr bwMode="auto">
          <a:xfrm>
            <a:off x="179139" y="1052736"/>
            <a:ext cx="8569325" cy="295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Back to the candy example: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New  candy manufacturer that does not provide data on the probability of fraction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GB" sz="2000" dirty="0">
                <a:solidFill>
                  <a:srgbClr val="000000"/>
                </a:solidFill>
              </a:rPr>
              <a:t>of cherry candy in its bags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Any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is possible: continuum of hypotheses </a:t>
            </a:r>
            <a:r>
              <a:rPr lang="en-GB" sz="2000" i="1" dirty="0">
                <a:solidFill>
                  <a:srgbClr val="000000"/>
                </a:solidFill>
              </a:rPr>
              <a:t>h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endParaRPr lang="en-US" sz="2000" i="1" baseline="-25000" dirty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Reasonable to assume that all 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 are  equally likely (we have no evidence of the contrary): uniform distribution  </a:t>
            </a:r>
            <a:r>
              <a:rPr lang="en-GB" sz="2000" i="1" dirty="0">
                <a:solidFill>
                  <a:srgbClr val="000000"/>
                </a:solidFill>
              </a:rPr>
              <a:t>P(h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)</a:t>
            </a:r>
            <a:endParaRPr lang="en-GB" sz="2000" i="1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 is a parameter for this simple family of models, that we need to learn</a:t>
            </a:r>
          </a:p>
        </p:txBody>
      </p:sp>
      <p:pic>
        <p:nvPicPr>
          <p:cNvPr id="2119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149725"/>
            <a:ext cx="1700213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3" name="Rectangle 5"/>
          <p:cNvSpPr>
            <a:spLocks noChangeArrowheads="1"/>
          </p:cNvSpPr>
          <p:nvPr/>
        </p:nvSpPr>
        <p:spPr bwMode="auto">
          <a:xfrm>
            <a:off x="215478" y="4005064"/>
            <a:ext cx="7308850" cy="2088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Simple network to represent this problem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 err="1">
                <a:solidFill>
                  <a:srgbClr val="000000"/>
                </a:solidFill>
              </a:rPr>
              <a:t>Flavor</a:t>
            </a:r>
            <a:r>
              <a:rPr lang="en-GB" sz="2000" dirty="0">
                <a:solidFill>
                  <a:srgbClr val="000000"/>
                </a:solidFill>
              </a:rPr>
              <a:t> represents the event of drawing a cherry vs. lime candy from the bag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P(F=cherry</a:t>
            </a:r>
            <a:r>
              <a:rPr lang="en-GB" sz="2000" dirty="0">
                <a:solidFill>
                  <a:srgbClr val="000000"/>
                </a:solidFill>
              </a:rPr>
              <a:t>), or </a:t>
            </a:r>
            <a:r>
              <a:rPr lang="en-GB" sz="2000" i="1" dirty="0">
                <a:solidFill>
                  <a:srgbClr val="000000"/>
                </a:solidFill>
              </a:rPr>
              <a:t>P(cherry</a:t>
            </a:r>
            <a:r>
              <a:rPr lang="en-GB" sz="2000" dirty="0">
                <a:solidFill>
                  <a:srgbClr val="000000"/>
                </a:solidFill>
              </a:rPr>
              <a:t>) for brevity,  is equivalent to the fraction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dirty="0">
                <a:solidFill>
                  <a:srgbClr val="000000"/>
                </a:solidFill>
              </a:rPr>
              <a:t>  of cherry candies in the bag</a:t>
            </a:r>
          </a:p>
        </p:txBody>
      </p:sp>
      <p:sp>
        <p:nvSpPr>
          <p:cNvPr id="211975" name="Rectangle 7"/>
          <p:cNvSpPr>
            <a:spLocks noChangeArrowheads="1"/>
          </p:cNvSpPr>
          <p:nvPr/>
        </p:nvSpPr>
        <p:spPr bwMode="auto">
          <a:xfrm>
            <a:off x="252164" y="5949280"/>
            <a:ext cx="84963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We want to infer 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by unwrapping N candies from the bag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endParaRPr lang="en-GB" sz="2400" i="1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06657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Rectangle 3"/>
          <p:cNvSpPr>
            <a:spLocks noChangeArrowheads="1"/>
          </p:cNvSpPr>
          <p:nvPr/>
        </p:nvSpPr>
        <p:spPr bwMode="auto">
          <a:xfrm>
            <a:off x="216346" y="1268090"/>
            <a:ext cx="8820150" cy="4681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Unwrap </a:t>
            </a:r>
            <a:r>
              <a:rPr lang="en-GB" sz="2400" i="1" dirty="0">
                <a:solidFill>
                  <a:srgbClr val="000000"/>
                </a:solidFill>
              </a:rPr>
              <a:t>N</a:t>
            </a:r>
            <a:r>
              <a:rPr lang="en-GB" sz="2400" dirty="0">
                <a:solidFill>
                  <a:srgbClr val="000000"/>
                </a:solidFill>
              </a:rPr>
              <a:t> candies, </a:t>
            </a:r>
            <a:r>
              <a:rPr lang="en-GB" sz="2400" i="1" dirty="0">
                <a:solidFill>
                  <a:srgbClr val="000000"/>
                </a:solidFill>
              </a:rPr>
              <a:t>c</a:t>
            </a:r>
            <a:r>
              <a:rPr lang="en-GB" sz="2400" dirty="0">
                <a:solidFill>
                  <a:srgbClr val="000000"/>
                </a:solidFill>
              </a:rPr>
              <a:t> cherries and </a:t>
            </a:r>
            <a:r>
              <a:rPr lang="en-GB" sz="24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400" dirty="0">
                <a:solidFill>
                  <a:srgbClr val="000000"/>
                </a:solidFill>
              </a:rPr>
              <a:t> = </a:t>
            </a:r>
            <a:r>
              <a:rPr lang="en-GB" sz="2400" i="1" dirty="0">
                <a:solidFill>
                  <a:srgbClr val="000000"/>
                </a:solidFill>
              </a:rPr>
              <a:t>N-c</a:t>
            </a:r>
            <a:r>
              <a:rPr lang="en-GB" sz="2400" dirty="0">
                <a:solidFill>
                  <a:srgbClr val="000000"/>
                </a:solidFill>
              </a:rPr>
              <a:t> lime (and return each candy in the bag after observing </a:t>
            </a:r>
            <a:r>
              <a:rPr lang="en-GB" sz="2400" dirty="0" err="1">
                <a:solidFill>
                  <a:srgbClr val="000000"/>
                </a:solidFill>
              </a:rPr>
              <a:t>flavor</a:t>
            </a:r>
            <a:r>
              <a:rPr lang="en-GB" sz="2400" dirty="0">
                <a:solidFill>
                  <a:srgbClr val="000000"/>
                </a:solidFill>
              </a:rPr>
              <a:t>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 As we saw earlier, this is described by a binomial distribution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 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n-GB" sz="2000" i="1" dirty="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en-GB" sz="2000" i="1" baseline="-25000" dirty="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i="1" dirty="0" err="1">
                <a:solidFill>
                  <a:srgbClr val="000000"/>
                </a:solidFill>
              </a:rPr>
              <a:t>d</a:t>
            </a:r>
            <a:r>
              <a:rPr lang="en-GB" sz="2000" i="1" baseline="-25000" dirty="0" err="1">
                <a:solidFill>
                  <a:srgbClr val="000000"/>
                </a:solidFill>
              </a:rPr>
              <a:t>j</a:t>
            </a:r>
            <a:r>
              <a:rPr lang="en-GB" sz="2000" i="1" dirty="0">
                <a:solidFill>
                  <a:srgbClr val="000000"/>
                </a:solidFill>
              </a:rPr>
              <a:t>| h 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 =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baseline="30000" dirty="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(1-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i="1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i="1" dirty="0">
                <a:solidFill>
                  <a:srgbClr val="000000"/>
                </a:solidFill>
                <a:latin typeface="Freestyle Script" charset="0"/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With ML we want to find </a:t>
            </a:r>
            <a:r>
              <a:rPr lang="el-GR" sz="24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that maximizes this expression, or equivalently its 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log likelihood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 (L)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L(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i="1" dirty="0">
                <a:solidFill>
                  <a:srgbClr val="000000"/>
                </a:solidFill>
              </a:rPr>
              <a:t>| h 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i="1" dirty="0">
                <a:solidFill>
                  <a:srgbClr val="000000"/>
                </a:solidFill>
              </a:rPr>
              <a:t>    = log (</a:t>
            </a:r>
            <a:r>
              <a:rPr lang="en-GB" sz="2000" i="1" dirty="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en-GB" sz="2000" i="1" baseline="-25000" dirty="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en-GB" sz="2000" i="1" dirty="0">
                <a:solidFill>
                  <a:srgbClr val="000000"/>
                </a:solidFill>
              </a:rPr>
              <a:t>P(</a:t>
            </a:r>
            <a:r>
              <a:rPr lang="en-GB" sz="2000" i="1" dirty="0" err="1">
                <a:solidFill>
                  <a:srgbClr val="000000"/>
                </a:solidFill>
              </a:rPr>
              <a:t>d</a:t>
            </a:r>
            <a:r>
              <a:rPr lang="en-GB" sz="2000" i="1" baseline="-25000" dirty="0" err="1">
                <a:solidFill>
                  <a:srgbClr val="000000"/>
                </a:solidFill>
              </a:rPr>
              <a:t>j</a:t>
            </a:r>
            <a:r>
              <a:rPr lang="en-GB" sz="2000" i="1" dirty="0">
                <a:solidFill>
                  <a:srgbClr val="000000"/>
                </a:solidFill>
              </a:rPr>
              <a:t>| h </a:t>
            </a:r>
            <a:r>
              <a:rPr lang="el-GR" sz="20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000" i="1" dirty="0">
                <a:solidFill>
                  <a:srgbClr val="000000"/>
                </a:solidFill>
              </a:rPr>
              <a:t>))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i="1" dirty="0">
                <a:solidFill>
                  <a:srgbClr val="000000"/>
                </a:solidFill>
              </a:rPr>
              <a:t>    = </a:t>
            </a:r>
            <a:r>
              <a:rPr lang="en-GB" sz="2000" i="1" dirty="0">
                <a:solidFill>
                  <a:srgbClr val="000000"/>
                </a:solidFill>
                <a:cs typeface="Times New Roman" charset="0"/>
              </a:rPr>
              <a:t>log (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i="1" baseline="30000" dirty="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(1-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i="1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i="1" dirty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en-GB" sz="2000" i="1" dirty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sz="2000" i="1" dirty="0">
                <a:solidFill>
                  <a:srgbClr val="000000"/>
                </a:solidFill>
              </a:rPr>
              <a:t>    = clog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 + </a:t>
            </a:r>
            <a:r>
              <a:rPr lang="en-GB" sz="2000" i="1" dirty="0">
                <a:solidFill>
                  <a:srgbClr val="000000"/>
                </a:solidFill>
                <a:latin typeface="Freestyle Script" charset="0"/>
              </a:rPr>
              <a:t>l 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log(1- </a:t>
            </a:r>
            <a:r>
              <a:rPr lang="el-GR" sz="2000" i="1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)</a:t>
            </a:r>
          </a:p>
        </p:txBody>
      </p:sp>
      <p:sp>
        <p:nvSpPr>
          <p:cNvPr id="53250" name="Rectangle 2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ML  learning: example (cont</a:t>
            </a:r>
            <a:r>
              <a:rPr lang="ja-JP" altLang="en-GB" b="0">
                <a:latin typeface="+mn-lt"/>
              </a:rPr>
              <a:t>’</a:t>
            </a:r>
            <a:r>
              <a:rPr lang="en-GB" altLang="ja-JP" b="0">
                <a:latin typeface="+mn-lt"/>
              </a:rPr>
              <a:t>d)</a:t>
            </a:r>
            <a:endParaRPr lang="en-GB" b="0">
              <a:latin typeface="+mn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29821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random variables: Notation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Dom(Weather) = {sunny, rainy, cloudy, snow}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Dom(Weather) </a:t>
            </a:r>
            <a:r>
              <a:rPr lang="en-US" dirty="0" smtClean="0"/>
              <a:t>disjoint from domain of other random variables:</a:t>
            </a:r>
          </a:p>
          <a:p>
            <a:pPr lvl="1"/>
            <a:r>
              <a:rPr lang="en-US" dirty="0" smtClean="0"/>
              <a:t>Atomic event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Weather=rainy </a:t>
            </a:r>
            <a:r>
              <a:rPr lang="en-US" dirty="0" smtClean="0"/>
              <a:t>often written as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rainy</a:t>
            </a:r>
          </a:p>
          <a:p>
            <a:pPr lvl="1"/>
            <a:r>
              <a:rPr lang="en-US" dirty="0" smtClean="0"/>
              <a:t>Example: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P(rainy)</a:t>
            </a:r>
            <a:r>
              <a:rPr lang="en-US" dirty="0" smtClean="0"/>
              <a:t>, the random variable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Weather</a:t>
            </a:r>
            <a:r>
              <a:rPr lang="en-US" dirty="0" smtClean="0"/>
              <a:t> is implicitly defined by the value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rainy</a:t>
            </a:r>
          </a:p>
          <a:p>
            <a:r>
              <a:rPr lang="en-US" dirty="0" smtClean="0"/>
              <a:t>Boolean variable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Cavity</a:t>
            </a:r>
          </a:p>
          <a:p>
            <a:pPr lvl="1"/>
            <a:r>
              <a:rPr lang="en-US" dirty="0" smtClean="0"/>
              <a:t>Atomic event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Cavity=true</a:t>
            </a:r>
            <a:r>
              <a:rPr lang="en-US" dirty="0" smtClean="0"/>
              <a:t> written as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en-US" dirty="0" smtClean="0"/>
              <a:t>Atomic event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Cavity=false</a:t>
            </a:r>
            <a:r>
              <a:rPr lang="en-US" dirty="0" smtClean="0"/>
              <a:t> written as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c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a typeface="ＭＳ Ｐゴシック" charset="0"/>
              <a:cs typeface="ＭＳ Ｐゴシック" charset="0"/>
              <a:sym typeface="Symbol" charset="0"/>
            </a:endParaRPr>
          </a:p>
          <a:p>
            <a:pPr lvl="1"/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Examples: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P(c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)</a:t>
            </a:r>
            <a:r>
              <a:rPr lang="en-US" dirty="0" smtClean="0">
                <a:ea typeface="ＭＳ Ｐゴシック" charset="0"/>
                <a:cs typeface="ＭＳ Ｐゴシック" charset="0"/>
                <a:sym typeface="Symbol" charset="0"/>
              </a:rPr>
              <a:t> or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P(c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avity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ＭＳ Ｐゴシック" charset="0"/>
                <a:sym typeface="Symbol" charset="0"/>
              </a:rPr>
              <a:t>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7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4"/>
          <p:cNvSpPr>
            <a:spLocks noChangeArrowheads="1"/>
          </p:cNvSpPr>
          <p:nvPr/>
        </p:nvSpPr>
        <p:spPr bwMode="auto">
          <a:xfrm>
            <a:off x="0" y="1124074"/>
            <a:ext cx="8243888" cy="3745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>
                <a:solidFill>
                  <a:srgbClr val="000000"/>
                </a:solidFill>
              </a:rPr>
              <a:t>To maximise, we differentiate </a:t>
            </a:r>
            <a:r>
              <a:rPr lang="en-US" sz="2400" i="1" dirty="0">
                <a:solidFill>
                  <a:srgbClr val="000000"/>
                </a:solidFill>
                <a:cs typeface="Times New Roman" charset="0"/>
              </a:rPr>
              <a:t>L(</a:t>
            </a:r>
            <a:r>
              <a:rPr lang="en-GB" sz="2400" i="1" dirty="0">
                <a:solidFill>
                  <a:srgbClr val="000000"/>
                </a:solidFill>
              </a:rPr>
              <a:t>P(</a:t>
            </a:r>
            <a:r>
              <a:rPr lang="en-GB" sz="2400" b="1" dirty="0">
                <a:solidFill>
                  <a:srgbClr val="000000"/>
                </a:solidFill>
              </a:rPr>
              <a:t>d</a:t>
            </a:r>
            <a:r>
              <a:rPr lang="en-GB" sz="2400" i="1" dirty="0">
                <a:solidFill>
                  <a:srgbClr val="000000"/>
                </a:solidFill>
              </a:rPr>
              <a:t>| h </a:t>
            </a:r>
            <a:r>
              <a:rPr lang="el-GR" sz="2400" i="1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GB" sz="2400" i="1" dirty="0">
                <a:solidFill>
                  <a:srgbClr val="000000"/>
                </a:solidFill>
              </a:rPr>
              <a:t>)</a:t>
            </a:r>
            <a:r>
              <a:rPr lang="en-GB" sz="2400" dirty="0">
                <a:solidFill>
                  <a:srgbClr val="000000"/>
                </a:solidFill>
              </a:rPr>
              <a:t> with respect to </a:t>
            </a:r>
            <a:r>
              <a:rPr lang="el-GR" sz="24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400" dirty="0">
                <a:solidFill>
                  <a:srgbClr val="000000"/>
                </a:solidFill>
                <a:cs typeface="Times New Roman" charset="0"/>
              </a:rPr>
              <a:t> and set the result to 0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ML  learning: example (cont</a:t>
            </a:r>
            <a:r>
              <a:rPr lang="ja-JP" altLang="en-GB" b="0">
                <a:latin typeface="+mn-lt"/>
              </a:rPr>
              <a:t>’</a:t>
            </a:r>
            <a:r>
              <a:rPr lang="en-GB" altLang="ja-JP" b="0">
                <a:latin typeface="+mn-lt"/>
              </a:rPr>
              <a:t>d)</a:t>
            </a:r>
            <a:endParaRPr lang="en-GB" b="0">
              <a:latin typeface="+mn-lt"/>
            </a:endParaRPr>
          </a:p>
        </p:txBody>
      </p:sp>
      <p:graphicFrame>
        <p:nvGraphicFramePr>
          <p:cNvPr id="242694" name="Object 6"/>
          <p:cNvGraphicFramePr>
            <a:graphicFrameLocks noGrp="1" noChangeAspect="1"/>
          </p:cNvGraphicFramePr>
          <p:nvPr>
            <p:ph sz="quarter" idx="1"/>
            <p:extLst/>
          </p:nvPr>
        </p:nvGraphicFramePr>
        <p:xfrm>
          <a:off x="3212359" y="5157192"/>
          <a:ext cx="9350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6" name="Equation" r:id="rId4" imgW="431613" imgH="393529" progId="Equation.3">
                  <p:embed/>
                </p:oleObj>
              </mc:Choice>
              <mc:Fallback>
                <p:oleObj name="Equation" r:id="rId4" imgW="431613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359" y="5157192"/>
                        <a:ext cx="93503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1" name="Object 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3463082" y="2492375"/>
          <a:ext cx="14541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6" imgW="698197" imgH="393529" progId="Equation.3">
                  <p:embed/>
                </p:oleObj>
              </mc:Choice>
              <mc:Fallback>
                <p:oleObj name="Equation" r:id="rId6" imgW="69819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082" y="2492375"/>
                        <a:ext cx="1454150" cy="820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2695" name="Object 7"/>
          <p:cNvGraphicFramePr>
            <a:graphicFrameLocks noGrp="1" noChangeAspect="1"/>
          </p:cNvGraphicFramePr>
          <p:nvPr>
            <p:ph sz="quarter" idx="3"/>
            <p:extLst/>
          </p:nvPr>
        </p:nvGraphicFramePr>
        <p:xfrm>
          <a:off x="3102719" y="1700213"/>
          <a:ext cx="2765425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8" imgW="1396394" imgH="393529" progId="Equation.3">
                  <p:embed/>
                </p:oleObj>
              </mc:Choice>
              <mc:Fallback>
                <p:oleObj name="Equation" r:id="rId8" imgW="139639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2719" y="1700213"/>
                        <a:ext cx="2765425" cy="779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2693" name="Rectangle 5"/>
          <p:cNvSpPr>
            <a:spLocks noChangeArrowheads="1"/>
          </p:cNvSpPr>
          <p:nvPr/>
        </p:nvSpPr>
        <p:spPr bwMode="auto">
          <a:xfrm>
            <a:off x="179388" y="4581525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Doing the math gives </a:t>
            </a:r>
          </a:p>
        </p:txBody>
      </p:sp>
      <p:graphicFrame>
        <p:nvGraphicFramePr>
          <p:cNvPr id="242699" name="Object 11"/>
          <p:cNvGraphicFramePr>
            <a:graphicFrameLocks noGrp="1" noChangeAspect="1"/>
          </p:cNvGraphicFramePr>
          <p:nvPr>
            <p:ph sz="quarter" idx="4"/>
            <p:extLst/>
          </p:nvPr>
        </p:nvGraphicFramePr>
        <p:xfrm>
          <a:off x="3463082" y="3573463"/>
          <a:ext cx="2016125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Formel" r:id="rId10" imgW="990170" imgH="393529" progId="Equation.3">
                  <p:embed/>
                </p:oleObj>
              </mc:Choice>
              <mc:Fallback>
                <p:oleObj name="Formel" r:id="rId10" imgW="99017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63082" y="3573463"/>
                        <a:ext cx="2016125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77647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>
                <a:latin typeface="+mn-lt"/>
              </a:rPr>
              <a:t>Frequencies as Priors</a:t>
            </a:r>
          </a:p>
        </p:txBody>
      </p:sp>
      <p:sp>
        <p:nvSpPr>
          <p:cNvPr id="57346" name="Rectangle 4"/>
          <p:cNvSpPr>
            <a:spLocks noChangeArrowheads="1"/>
          </p:cNvSpPr>
          <p:nvPr/>
        </p:nvSpPr>
        <p:spPr bwMode="auto">
          <a:xfrm>
            <a:off x="179388" y="1125538"/>
            <a:ext cx="79930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So this says that the proportion of cherries in the bag is equal to the proportion (frequency) of cherries in the data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400">
                <a:solidFill>
                  <a:srgbClr val="000000"/>
                </a:solidFill>
              </a:rPr>
              <a:t>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en-GB" sz="240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>
                <a:solidFill>
                  <a:srgbClr val="000000"/>
                </a:solidFill>
              </a:rPr>
              <a:t>Now we have  justified why this approach provides a reasonable estimate of node priors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66767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latin typeface="+mn-lt"/>
              </a:rPr>
              <a:t>Wiederholung: </a:t>
            </a:r>
            <a:r>
              <a:rPr lang="de-DE" dirty="0" err="1" smtClean="0">
                <a:latin typeface="+mn-lt"/>
              </a:rPr>
              <a:t>Bayessches</a:t>
            </a:r>
            <a:r>
              <a:rPr lang="de-DE" smtClean="0">
                <a:latin typeface="+mn-lt"/>
              </a:rPr>
              <a:t> Lernen</a:t>
            </a:r>
            <a:endParaRPr lang="de-DE" dirty="0">
              <a:latin typeface="+mn-lt"/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281292" cy="4114800"/>
          </a:xfrm>
        </p:spPr>
        <p:txBody>
          <a:bodyPr/>
          <a:lstStyle/>
          <a:p>
            <a:r>
              <a:rPr lang="de-DE" dirty="0" smtClean="0"/>
              <a:t>Gegeben sei ein Hypothesenraum H (Menge von Hypothesen h</a:t>
            </a:r>
            <a:r>
              <a:rPr lang="de-DE" baseline="-25000" dirty="0" smtClean="0"/>
              <a:t>i</a:t>
            </a:r>
            <a:r>
              <a:rPr lang="de-DE" dirty="0" smtClean="0"/>
              <a:t>) und Evidenz </a:t>
            </a:r>
            <a:r>
              <a:rPr lang="de-DE" b="1" dirty="0" smtClean="0"/>
              <a:t>d</a:t>
            </a:r>
            <a:r>
              <a:rPr lang="de-DE" dirty="0" smtClean="0"/>
              <a:t> (Daten, Beobachtungen):</a:t>
            </a:r>
          </a:p>
          <a:p>
            <a:pPr lvl="1"/>
            <a:r>
              <a:rPr lang="de-DE" dirty="0" smtClean="0">
                <a:ea typeface="Arial Unicode MS" charset="0"/>
                <a:cs typeface="Arial Unicode MS" charset="0"/>
              </a:rPr>
              <a:t>P(</a:t>
            </a:r>
            <a:r>
              <a:rPr lang="de-DE" dirty="0" err="1" smtClean="0">
                <a:ea typeface="Arial Unicode MS" charset="0"/>
                <a:cs typeface="Arial Unicode MS" charset="0"/>
              </a:rPr>
              <a:t>h</a:t>
            </a:r>
            <a:r>
              <a:rPr lang="de-DE" baseline="-25000" dirty="0" err="1" smtClean="0">
                <a:ea typeface="Arial Unicode MS" charset="0"/>
                <a:cs typeface="Arial Unicode MS" charset="0"/>
              </a:rPr>
              <a:t>i</a:t>
            </a:r>
            <a:r>
              <a:rPr lang="de-DE" dirty="0" err="1" smtClean="0">
                <a:ea typeface="Arial Unicode MS" charset="0"/>
                <a:cs typeface="Arial Unicode MS" charset="0"/>
              </a:rPr>
              <a:t>|</a:t>
            </a:r>
            <a:r>
              <a:rPr lang="de-DE" b="1" dirty="0" err="1" smtClean="0"/>
              <a:t>d</a:t>
            </a:r>
            <a:r>
              <a:rPr lang="de-DE" dirty="0" smtClean="0">
                <a:ea typeface="Arial Unicode MS" charset="0"/>
                <a:cs typeface="Arial Unicode MS" charset="0"/>
              </a:rPr>
              <a:t>) = 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 P(</a:t>
            </a:r>
            <a:r>
              <a:rPr lang="de-DE" b="1" dirty="0" err="1" smtClean="0"/>
              <a:t>d</a:t>
            </a:r>
            <a:r>
              <a:rPr lang="de-DE" dirty="0" err="1" smtClean="0">
                <a:ea typeface="Arial Unicode MS" charset="0"/>
                <a:cs typeface="Arial Unicode MS" charset="0"/>
                <a:sym typeface="Symbol" charset="0"/>
              </a:rPr>
              <a:t>|h</a:t>
            </a:r>
            <a:r>
              <a:rPr lang="de-DE" baseline="-25000" dirty="0" err="1" smtClean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) P(h</a:t>
            </a:r>
            <a:r>
              <a:rPr lang="de-DE" baseline="-25000" dirty="0" smtClean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)</a:t>
            </a:r>
          </a:p>
          <a:p>
            <a:r>
              <a:rPr lang="de-DE" dirty="0" smtClean="0">
                <a:sym typeface="Symbol" charset="0"/>
              </a:rPr>
              <a:t>Wir nehmen an, dass Beobachtungen unabhängig sind, wenn das zugrundeliegende Modell fixiert wird:</a:t>
            </a:r>
          </a:p>
          <a:p>
            <a:pPr lvl="1"/>
            <a:r>
              <a:rPr lang="de-DE" dirty="0" smtClean="0">
                <a:ea typeface="Arial Unicode MS" charset="0"/>
                <a:cs typeface="Arial Unicode MS" charset="0"/>
              </a:rPr>
              <a:t>P(</a:t>
            </a:r>
            <a:r>
              <a:rPr lang="de-DE" dirty="0" err="1" smtClean="0">
                <a:ea typeface="Arial Unicode MS" charset="0"/>
                <a:cs typeface="Arial Unicode MS" charset="0"/>
              </a:rPr>
              <a:t>h</a:t>
            </a:r>
            <a:r>
              <a:rPr lang="de-DE" baseline="-25000" dirty="0" err="1" smtClean="0">
                <a:ea typeface="Arial Unicode MS" charset="0"/>
                <a:cs typeface="Arial Unicode MS" charset="0"/>
              </a:rPr>
              <a:t>i</a:t>
            </a:r>
            <a:r>
              <a:rPr lang="de-DE" dirty="0" err="1" smtClean="0">
                <a:ea typeface="Arial Unicode MS" charset="0"/>
                <a:cs typeface="Arial Unicode MS" charset="0"/>
              </a:rPr>
              <a:t>|</a:t>
            </a:r>
            <a:r>
              <a:rPr lang="de-DE" b="1" dirty="0" err="1" smtClean="0"/>
              <a:t>d</a:t>
            </a:r>
            <a:r>
              <a:rPr lang="de-DE" dirty="0" smtClean="0">
                <a:ea typeface="Arial Unicode MS" charset="0"/>
                <a:cs typeface="Arial Unicode MS" charset="0"/>
              </a:rPr>
              <a:t>) = 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 </a:t>
            </a:r>
            <a:r>
              <a:rPr lang="de-DE" baseline="-25000" dirty="0" err="1" smtClean="0">
                <a:ea typeface="Arial Unicode MS" charset="0"/>
                <a:cs typeface="Arial Unicode MS" charset="0"/>
                <a:sym typeface="Symbol" charset="0"/>
              </a:rPr>
              <a:t>j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 P(</a:t>
            </a:r>
            <a:r>
              <a:rPr lang="de-DE" dirty="0" err="1" smtClean="0">
                <a:ea typeface="Arial Unicode MS" charset="0"/>
                <a:cs typeface="Arial Unicode MS" charset="0"/>
                <a:sym typeface="Symbol" charset="0"/>
              </a:rPr>
              <a:t>d</a:t>
            </a:r>
            <a:r>
              <a:rPr lang="de-DE" baseline="-25000" dirty="0" err="1" smtClean="0">
                <a:ea typeface="Arial Unicode MS" charset="0"/>
                <a:cs typeface="Arial Unicode MS" charset="0"/>
                <a:sym typeface="Symbol" charset="0"/>
              </a:rPr>
              <a:t>j</a:t>
            </a:r>
            <a:r>
              <a:rPr lang="de-DE" dirty="0" err="1" smtClean="0">
                <a:ea typeface="Arial Unicode MS" charset="0"/>
                <a:cs typeface="Arial Unicode MS" charset="0"/>
                <a:sym typeface="Symbol" charset="0"/>
              </a:rPr>
              <a:t>|h</a:t>
            </a:r>
            <a:r>
              <a:rPr lang="de-DE" baseline="-25000" dirty="0" err="1" smtClean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) P(h</a:t>
            </a:r>
            <a:r>
              <a:rPr lang="de-DE" baseline="-25000" dirty="0" smtClean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)</a:t>
            </a:r>
          </a:p>
          <a:p>
            <a:r>
              <a:rPr lang="de-DE" dirty="0" smtClean="0">
                <a:sym typeface="Symbol" charset="0"/>
              </a:rPr>
              <a:t>Um unbekannte Daten X vorauszusagen, schreiben wir:</a:t>
            </a:r>
          </a:p>
          <a:p>
            <a:pPr lvl="1"/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P(</a:t>
            </a:r>
            <a:r>
              <a:rPr lang="de-DE" dirty="0" err="1" smtClean="0">
                <a:ea typeface="Arial Unicode MS" charset="0"/>
                <a:cs typeface="Arial Unicode MS" charset="0"/>
                <a:sym typeface="Symbol" charset="0"/>
              </a:rPr>
              <a:t>X|</a:t>
            </a:r>
            <a:r>
              <a:rPr lang="de-DE" b="1" dirty="0" err="1" smtClean="0"/>
              <a:t>d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) = </a:t>
            </a:r>
            <a:r>
              <a:rPr lang="de-DE" baseline="-25000" dirty="0" smtClean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 P(</a:t>
            </a:r>
            <a:r>
              <a:rPr lang="de-DE" dirty="0" err="1" smtClean="0">
                <a:ea typeface="Arial Unicode MS" charset="0"/>
                <a:cs typeface="Arial Unicode MS" charset="0"/>
                <a:sym typeface="Symbol" charset="0"/>
              </a:rPr>
              <a:t>X|</a:t>
            </a:r>
            <a:r>
              <a:rPr lang="de-DE" b="1" dirty="0" err="1" smtClean="0"/>
              <a:t>d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, h</a:t>
            </a:r>
            <a:r>
              <a:rPr lang="de-DE" baseline="-25000" dirty="0" smtClean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) P(</a:t>
            </a:r>
            <a:r>
              <a:rPr lang="de-DE" dirty="0" err="1" smtClean="0">
                <a:ea typeface="Arial Unicode MS" charset="0"/>
                <a:cs typeface="Arial Unicode MS" charset="0"/>
                <a:sym typeface="Symbol" charset="0"/>
              </a:rPr>
              <a:t>h</a:t>
            </a:r>
            <a:r>
              <a:rPr lang="de-DE" baseline="-25000" dirty="0" err="1" smtClean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de-DE" dirty="0" err="1" smtClean="0">
                <a:ea typeface="Arial Unicode MS" charset="0"/>
                <a:cs typeface="Arial Unicode MS" charset="0"/>
                <a:sym typeface="Symbol" charset="0"/>
              </a:rPr>
              <a:t>|</a:t>
            </a:r>
            <a:r>
              <a:rPr lang="de-DE" b="1" dirty="0" err="1" smtClean="0"/>
              <a:t>d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) = </a:t>
            </a:r>
            <a:r>
              <a:rPr lang="de-DE" baseline="-25000" dirty="0" smtClean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 P(</a:t>
            </a:r>
            <a:r>
              <a:rPr lang="de-DE" dirty="0" err="1" smtClean="0">
                <a:ea typeface="Arial Unicode MS" charset="0"/>
                <a:cs typeface="Arial Unicode MS" charset="0"/>
                <a:sym typeface="Symbol" charset="0"/>
              </a:rPr>
              <a:t>X|h</a:t>
            </a:r>
            <a:r>
              <a:rPr lang="de-DE" baseline="-25000" dirty="0" err="1" smtClean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) P(</a:t>
            </a:r>
            <a:r>
              <a:rPr lang="de-DE" dirty="0" err="1" smtClean="0">
                <a:ea typeface="Arial Unicode MS" charset="0"/>
                <a:cs typeface="Arial Unicode MS" charset="0"/>
                <a:sym typeface="Symbol" charset="0"/>
              </a:rPr>
              <a:t>h</a:t>
            </a:r>
            <a:r>
              <a:rPr lang="de-DE" baseline="-25000" dirty="0" err="1" smtClean="0">
                <a:ea typeface="Arial Unicode MS" charset="0"/>
                <a:cs typeface="Arial Unicode MS" charset="0"/>
                <a:sym typeface="Symbol" charset="0"/>
              </a:rPr>
              <a:t>i</a:t>
            </a:r>
            <a:r>
              <a:rPr lang="de-DE" dirty="0" err="1" smtClean="0">
                <a:ea typeface="Arial Unicode MS" charset="0"/>
                <a:cs typeface="Arial Unicode MS" charset="0"/>
                <a:sym typeface="Symbol" charset="0"/>
              </a:rPr>
              <a:t>|</a:t>
            </a:r>
            <a:r>
              <a:rPr lang="de-DE" b="1" dirty="0" err="1" smtClean="0"/>
              <a:t>d</a:t>
            </a:r>
            <a:r>
              <a:rPr lang="de-DE" dirty="0" smtClean="0">
                <a:ea typeface="Arial Unicode MS" charset="0"/>
                <a:cs typeface="Arial Unicode MS" charset="0"/>
                <a:sym typeface="Symbol" charset="0"/>
              </a:rPr>
              <a:t>)</a:t>
            </a:r>
            <a:endParaRPr lang="de-DE" dirty="0">
              <a:ea typeface="Arial Unicode MS" charset="0"/>
              <a:cs typeface="Arial Unicode MS" charset="0"/>
              <a:sym typeface="Symbol" charset="0"/>
            </a:endParaRPr>
          </a:p>
        </p:txBody>
      </p:sp>
      <p:sp>
        <p:nvSpPr>
          <p:cNvPr id="95236" name="Line 4"/>
          <p:cNvSpPr>
            <a:spLocks noChangeShapeType="1"/>
          </p:cNvSpPr>
          <p:nvPr/>
        </p:nvSpPr>
        <p:spPr bwMode="auto">
          <a:xfrm flipH="1" flipV="1">
            <a:off x="3505200" y="4941168"/>
            <a:ext cx="762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5237" name="Line 5"/>
          <p:cNvSpPr>
            <a:spLocks noChangeShapeType="1"/>
          </p:cNvSpPr>
          <p:nvPr/>
        </p:nvSpPr>
        <p:spPr bwMode="auto">
          <a:xfrm flipV="1">
            <a:off x="4495800" y="5017368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de-DE" dirty="0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3489325" y="5434880"/>
            <a:ext cx="286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de-DE" sz="1800" dirty="0" smtClean="0">
                <a:solidFill>
                  <a:schemeClr val="accent2"/>
                </a:solidFill>
                <a:latin typeface="Arial" charset="0"/>
              </a:rPr>
              <a:t>Hier greift die </a:t>
            </a:r>
            <a:br>
              <a:rPr lang="de-DE" sz="1800" dirty="0" smtClean="0">
                <a:solidFill>
                  <a:schemeClr val="accent2"/>
                </a:solidFill>
                <a:latin typeface="Arial" charset="0"/>
              </a:rPr>
            </a:br>
            <a:r>
              <a:rPr lang="de-DE" sz="1800" dirty="0" smtClean="0">
                <a:solidFill>
                  <a:schemeClr val="accent2"/>
                </a:solidFill>
                <a:latin typeface="Arial" charset="0"/>
              </a:rPr>
              <a:t>Unabhängigkeitsannahme</a:t>
            </a:r>
            <a:endParaRPr lang="de-DE" sz="1800" dirty="0">
              <a:solidFill>
                <a:schemeClr val="accent2"/>
              </a:solidFill>
              <a:latin typeface="Arial" charset="0"/>
            </a:endParaRPr>
          </a:p>
        </p:txBody>
      </p:sp>
      <p:sp>
        <p:nvSpPr>
          <p:cNvPr id="8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81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>
                <a:latin typeface="+mn-lt"/>
              </a:rPr>
              <a:t>Bayessches</a:t>
            </a:r>
            <a:r>
              <a:rPr lang="de-DE" dirty="0" smtClean="0">
                <a:latin typeface="+mn-lt"/>
              </a:rPr>
              <a:t> Lernen</a:t>
            </a:r>
            <a:endParaRPr lang="de-DE" dirty="0">
              <a:latin typeface="+mn-lt"/>
            </a:endParaRP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3" y="1124744"/>
            <a:ext cx="8230369" cy="527605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400" dirty="0" err="1" smtClean="0">
                <a:sym typeface="Symbol" charset="0"/>
              </a:rPr>
              <a:t>Bayessches</a:t>
            </a:r>
            <a:r>
              <a:rPr lang="de-DE" sz="2400" dirty="0" smtClean="0">
                <a:sym typeface="Symbol" charset="0"/>
              </a:rPr>
              <a:t> Lernen in drei Formen:</a:t>
            </a:r>
          </a:p>
          <a:p>
            <a:pPr lvl="1"/>
            <a:r>
              <a:rPr lang="de-DE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BMA (</a:t>
            </a:r>
            <a:r>
              <a:rPr lang="de-DE" sz="2000" b="1" dirty="0" err="1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Bayesian</a:t>
            </a:r>
            <a:r>
              <a:rPr lang="de-DE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 Model </a:t>
            </a:r>
            <a:r>
              <a:rPr lang="de-DE" sz="2000" b="1" dirty="0" err="1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Averaging</a:t>
            </a:r>
            <a:r>
              <a:rPr lang="de-DE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):</a:t>
            </a:r>
            <a:r>
              <a:rPr lang="de-DE" sz="2000" dirty="0" smtClean="0">
                <a:ea typeface="Arial Unicode MS" charset="0"/>
                <a:cs typeface="Arial Unicode MS" charset="0"/>
                <a:sym typeface="Symbol" charset="0"/>
              </a:rPr>
              <a:t> Wähle nicht eine Hypothese, sondern mache Vorhersagen auf Basis eines gewichteten Mittels aller </a:t>
            </a:r>
            <a:r>
              <a:rPr lang="de-DE" sz="2000" dirty="0" err="1" smtClean="0">
                <a:ea typeface="Arial Unicode MS" charset="0"/>
                <a:cs typeface="Arial Unicode MS" charset="0"/>
                <a:sym typeface="Symbol" charset="0"/>
              </a:rPr>
              <a:t>Hopythesen</a:t>
            </a:r>
            <a:r>
              <a:rPr lang="de-DE" sz="2000" dirty="0" smtClean="0">
                <a:ea typeface="Arial Unicode MS" charset="0"/>
                <a:cs typeface="Arial Unicode MS" charset="0"/>
                <a:sym typeface="Symbol" charset="0"/>
              </a:rPr>
              <a:t> (oder einer Menge von guten Hypothesen)</a:t>
            </a:r>
          </a:p>
          <a:p>
            <a:pPr lvl="1"/>
            <a:r>
              <a:rPr lang="de-DE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MAP (Maximum A Posteriori) </a:t>
            </a:r>
            <a:r>
              <a:rPr lang="de-DE" sz="2000" b="1" dirty="0" err="1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hypothesis</a:t>
            </a:r>
            <a:r>
              <a:rPr lang="de-DE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:</a:t>
            </a:r>
            <a:r>
              <a:rPr lang="de-DE" sz="2000" dirty="0" smtClean="0">
                <a:ea typeface="Arial Unicode MS" charset="0"/>
                <a:cs typeface="Arial Unicode MS" charset="0"/>
                <a:sym typeface="Symbol" charset="0"/>
              </a:rPr>
              <a:t>  Wähle die Hypothese mit der besten A-</a:t>
            </a:r>
            <a:r>
              <a:rPr lang="de-DE" sz="2000" dirty="0" err="1" smtClean="0">
                <a:ea typeface="Arial Unicode MS" charset="0"/>
                <a:cs typeface="Arial Unicode MS" charset="0"/>
                <a:sym typeface="Symbol" charset="0"/>
              </a:rPr>
              <a:t>Posterio</a:t>
            </a:r>
            <a:r>
              <a:rPr lang="de-DE" sz="2000" dirty="0" smtClean="0">
                <a:ea typeface="Arial Unicode MS" charset="0"/>
                <a:cs typeface="Arial Unicode MS" charset="0"/>
                <a:sym typeface="Symbol" charset="0"/>
              </a:rPr>
              <a:t>-Wahrscheinlichkeit bei gegebenen Daten</a:t>
            </a:r>
          </a:p>
          <a:p>
            <a:pPr lvl="1"/>
            <a:r>
              <a:rPr lang="de-DE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MLE (Maximum </a:t>
            </a:r>
            <a:r>
              <a:rPr lang="de-DE" sz="2000" b="1" dirty="0" err="1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Likelihood</a:t>
            </a:r>
            <a:r>
              <a:rPr lang="de-DE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 </a:t>
            </a:r>
            <a:r>
              <a:rPr lang="de-DE" sz="2000" b="1" dirty="0" err="1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Estimate</a:t>
            </a:r>
            <a:r>
              <a:rPr lang="de-DE" sz="2000" b="1" dirty="0" smtClean="0">
                <a:solidFill>
                  <a:schemeClr val="accent2"/>
                </a:solidFill>
                <a:ea typeface="Arial Unicode MS" charset="0"/>
                <a:cs typeface="Arial Unicode MS" charset="0"/>
                <a:sym typeface="Symbol" charset="0"/>
              </a:rPr>
              <a:t>):</a:t>
            </a:r>
            <a:r>
              <a:rPr lang="de-DE" sz="2000" dirty="0" smtClean="0">
                <a:ea typeface="Arial Unicode MS" charset="0"/>
                <a:cs typeface="Arial Unicode MS" charset="0"/>
                <a:sym typeface="Symbol" charset="0"/>
              </a:rPr>
              <a:t> Nehme an, alle Hypothesen sind </a:t>
            </a:r>
            <a:r>
              <a:rPr lang="de-DE" sz="2000" i="1" dirty="0" smtClean="0">
                <a:ea typeface="Arial Unicode MS" charset="0"/>
                <a:cs typeface="Arial Unicode MS" charset="0"/>
                <a:sym typeface="Symbol" charset="0"/>
              </a:rPr>
              <a:t>a priori  </a:t>
            </a:r>
            <a:r>
              <a:rPr lang="de-DE" sz="2000" dirty="0" smtClean="0">
                <a:ea typeface="Arial Unicode MS" charset="0"/>
                <a:cs typeface="Arial Unicode MS" charset="0"/>
                <a:sym typeface="Symbol" charset="0"/>
              </a:rPr>
              <a:t>gleichwahrscheinlich. Dann maximiert die beste Hypothese die </a:t>
            </a:r>
            <a:r>
              <a:rPr lang="de-DE" sz="2000" dirty="0" err="1" smtClean="0">
                <a:ea typeface="Arial Unicode MS" charset="0"/>
                <a:cs typeface="Arial Unicode MS" charset="0"/>
                <a:sym typeface="Symbol" charset="0"/>
              </a:rPr>
              <a:t>Likelihood</a:t>
            </a:r>
            <a:r>
              <a:rPr lang="de-DE" sz="2000" dirty="0" smtClean="0">
                <a:ea typeface="Arial Unicode MS" charset="0"/>
                <a:cs typeface="Arial Unicode MS" charset="0"/>
                <a:sym typeface="Symbol" charset="0"/>
              </a:rPr>
              <a:t> der Daten (d.h. die </a:t>
            </a:r>
            <a:r>
              <a:rPr lang="de-DE" sz="2000" dirty="0" err="1" smtClean="0">
                <a:ea typeface="Arial Unicode MS" charset="0"/>
                <a:cs typeface="Arial Unicode MS" charset="0"/>
                <a:sym typeface="Symbol" charset="0"/>
              </a:rPr>
              <a:t>W'keit</a:t>
            </a:r>
            <a:r>
              <a:rPr lang="de-DE" sz="2000" dirty="0" smtClean="0">
                <a:ea typeface="Arial Unicode MS" charset="0"/>
                <a:cs typeface="Arial Unicode MS" charset="0"/>
                <a:sym typeface="Symbol" charset="0"/>
              </a:rPr>
              <a:t> der Daten unter der Annahme die Hypothese ist korrekt)</a:t>
            </a:r>
          </a:p>
          <a:p>
            <a:pPr>
              <a:lnSpc>
                <a:spcPct val="90000"/>
              </a:lnSpc>
            </a:pPr>
            <a:endParaRPr lang="de-DE" sz="2400" b="1" dirty="0" smtClean="0">
              <a:solidFill>
                <a:schemeClr val="accent2"/>
              </a:solidFill>
              <a:sym typeface="Symbol" charset="0"/>
            </a:endParaRPr>
          </a:p>
          <a:p>
            <a:pPr>
              <a:lnSpc>
                <a:spcPct val="90000"/>
              </a:lnSpc>
            </a:pPr>
            <a:r>
              <a:rPr lang="de-DE" sz="2400" b="1" dirty="0" smtClean="0">
                <a:solidFill>
                  <a:schemeClr val="accent2"/>
                </a:solidFill>
                <a:sym typeface="Symbol" charset="0"/>
              </a:rPr>
              <a:t>MDL (Minimum Description </a:t>
            </a:r>
            <a:r>
              <a:rPr lang="de-DE" sz="2400" b="1" dirty="0" err="1" smtClean="0">
                <a:solidFill>
                  <a:schemeClr val="accent2"/>
                </a:solidFill>
                <a:sym typeface="Symbol" charset="0"/>
              </a:rPr>
              <a:t>Length</a:t>
            </a:r>
            <a:r>
              <a:rPr lang="de-DE" sz="2400" b="1" dirty="0" smtClean="0">
                <a:solidFill>
                  <a:schemeClr val="accent2"/>
                </a:solidFill>
                <a:sym typeface="Symbol" charset="0"/>
              </a:rPr>
              <a:t>) Prinzip:</a:t>
            </a:r>
            <a:r>
              <a:rPr lang="de-DE" sz="2400" dirty="0" smtClean="0">
                <a:sym typeface="Symbol" charset="0"/>
              </a:rPr>
              <a:t>  </a:t>
            </a:r>
          </a:p>
          <a:p>
            <a:pPr lvl="1">
              <a:lnSpc>
                <a:spcPct val="90000"/>
              </a:lnSpc>
            </a:pPr>
            <a:r>
              <a:rPr lang="de-DE" sz="2200" dirty="0" smtClean="0">
                <a:sym typeface="Symbol" charset="0"/>
              </a:rPr>
              <a:t>Verwende eine Kodierung zur Darstellung der Komplexität einer Hypothese</a:t>
            </a:r>
          </a:p>
          <a:p>
            <a:pPr lvl="1">
              <a:lnSpc>
                <a:spcPct val="90000"/>
              </a:lnSpc>
            </a:pPr>
            <a:r>
              <a:rPr lang="de-DE" sz="2200" dirty="0" smtClean="0">
                <a:sym typeface="Symbol" charset="0"/>
              </a:rPr>
              <a:t>Minimiere dann die Beschreibungslänge von h</a:t>
            </a:r>
            <a:r>
              <a:rPr lang="de-DE" sz="2200" baseline="-25000" dirty="0" smtClean="0">
                <a:sym typeface="Symbol" charset="0"/>
              </a:rPr>
              <a:t>i </a:t>
            </a:r>
            <a:r>
              <a:rPr lang="de-DE" sz="2200" dirty="0" smtClean="0">
                <a:sym typeface="Symbol" charset="0"/>
              </a:rPr>
              <a:t>+ D</a:t>
            </a:r>
          </a:p>
          <a:p>
            <a:pPr>
              <a:lnSpc>
                <a:spcPct val="90000"/>
              </a:lnSpc>
            </a:pPr>
            <a:endParaRPr lang="de-DE" sz="2400" dirty="0"/>
          </a:p>
        </p:txBody>
      </p:sp>
      <p:sp>
        <p:nvSpPr>
          <p:cNvPr id="5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50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208912" cy="1143000"/>
          </a:xfrm>
        </p:spPr>
        <p:txBody>
          <a:bodyPr/>
          <a:lstStyle/>
          <a:p>
            <a:r>
              <a:rPr lang="en-US" dirty="0" smtClean="0">
                <a:latin typeface="+mn-lt"/>
              </a:rPr>
              <a:t>Maximum-Likelihood-</a:t>
            </a:r>
            <a:r>
              <a:rPr lang="en-US" dirty="0" err="1" smtClean="0">
                <a:latin typeface="+mn-lt"/>
              </a:rPr>
              <a:t>Parameterschätzung</a:t>
            </a:r>
            <a:endParaRPr lang="en-US" dirty="0">
              <a:latin typeface="+mn-lt"/>
            </a:endParaRP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534400" cy="5105400"/>
          </a:xfrm>
        </p:spPr>
        <p:txBody>
          <a:bodyPr/>
          <a:lstStyle/>
          <a:p>
            <a:pPr marL="342900" indent="-342900"/>
            <a:r>
              <a:rPr lang="en-US" dirty="0" err="1" smtClean="0"/>
              <a:t>Nehme</a:t>
            </a:r>
            <a:r>
              <a:rPr lang="en-US" dirty="0" smtClean="0"/>
              <a:t> an, die </a:t>
            </a:r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eines</a:t>
            </a:r>
            <a:r>
              <a:rPr lang="en-US" dirty="0" smtClean="0"/>
              <a:t> BNs </a:t>
            </a:r>
            <a:r>
              <a:rPr lang="en-US" dirty="0" err="1" smtClean="0"/>
              <a:t>sei</a:t>
            </a:r>
            <a:r>
              <a:rPr lang="en-US" dirty="0" smtClean="0"/>
              <a:t> </a:t>
            </a:r>
            <a:r>
              <a:rPr lang="en-US" dirty="0" err="1" smtClean="0"/>
              <a:t>bekannt</a:t>
            </a:r>
            <a:endParaRPr lang="en-US" dirty="0"/>
          </a:p>
          <a:p>
            <a:pPr marL="342900" indent="-342900"/>
            <a:r>
              <a:rPr lang="en-US" dirty="0" err="1" smtClean="0"/>
              <a:t>Ziel</a:t>
            </a:r>
            <a:r>
              <a:rPr lang="en-US" dirty="0" smtClean="0"/>
              <a:t>: </a:t>
            </a:r>
            <a:r>
              <a:rPr lang="en-US" dirty="0" err="1" smtClean="0"/>
              <a:t>Schätze</a:t>
            </a:r>
            <a:r>
              <a:rPr lang="en-US" dirty="0" smtClean="0"/>
              <a:t> BN-Parameter </a:t>
            </a:r>
            <a:r>
              <a:rPr lang="en-US" b="1" dirty="0" err="1" smtClean="0"/>
              <a:t>θ</a:t>
            </a:r>
            <a:endParaRPr lang="en-US" dirty="0"/>
          </a:p>
          <a:p>
            <a:pPr marL="742950" lvl="1" indent="-285750"/>
            <a:r>
              <a:rPr lang="en-US" dirty="0" err="1" smtClean="0">
                <a:ea typeface="Arial Unicode MS" charset="0"/>
                <a:cs typeface="Arial Unicode MS" charset="0"/>
              </a:rPr>
              <a:t>Einträge</a:t>
            </a:r>
            <a:r>
              <a:rPr lang="en-US" dirty="0" smtClean="0">
                <a:ea typeface="Arial Unicode MS" charset="0"/>
                <a:cs typeface="Arial Unicode MS" charset="0"/>
              </a:rPr>
              <a:t> in CPTs, </a:t>
            </a:r>
            <a:r>
              <a:rPr lang="en-US" dirty="0">
                <a:ea typeface="Arial Unicode MS" charset="0"/>
                <a:cs typeface="Arial Unicode MS" charset="0"/>
              </a:rPr>
              <a:t>P(X | Parents(X))</a:t>
            </a:r>
          </a:p>
          <a:p>
            <a:pPr marL="342900" indent="-342900"/>
            <a:r>
              <a:rPr lang="en-US" dirty="0" err="1" smtClean="0"/>
              <a:t>Eine</a:t>
            </a:r>
            <a:r>
              <a:rPr lang="en-US" dirty="0" smtClean="0"/>
              <a:t> </a:t>
            </a:r>
            <a:r>
              <a:rPr lang="en-US" dirty="0" err="1" smtClean="0"/>
              <a:t>Parametrierung</a:t>
            </a:r>
            <a:r>
              <a:rPr lang="en-US" dirty="0" smtClean="0"/>
              <a:t> </a:t>
            </a:r>
            <a:r>
              <a:rPr lang="en-US" b="1" dirty="0" err="1" smtClean="0"/>
              <a:t>θ</a:t>
            </a:r>
            <a:r>
              <a:rPr lang="en-US" dirty="0" smtClean="0"/>
              <a:t> 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ist</a:t>
            </a:r>
            <a:r>
              <a:rPr lang="en-US" dirty="0" smtClean="0">
                <a:sym typeface="Symbol" charset="0"/>
              </a:rPr>
              <a:t> gut, falls </a:t>
            </a:r>
            <a:r>
              <a:rPr lang="en-US" dirty="0" err="1" smtClean="0">
                <a:sym typeface="Symbol" charset="0"/>
              </a:rPr>
              <a:t>hierdurch</a:t>
            </a:r>
            <a:r>
              <a:rPr lang="en-US" dirty="0" smtClean="0">
                <a:sym typeface="Symbol" charset="0"/>
              </a:rPr>
              <a:t> die </a:t>
            </a:r>
            <a:r>
              <a:rPr lang="en-US" dirty="0" err="1" smtClean="0">
                <a:sym typeface="Symbol" charset="0"/>
              </a:rPr>
              <a:t>beobachteten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Daten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wahrscheinlich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generiert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werden</a:t>
            </a:r>
            <a:r>
              <a:rPr lang="en-US" dirty="0" smtClean="0">
                <a:sym typeface="Symbol" charset="0"/>
              </a:rPr>
              <a:t>:</a:t>
            </a:r>
            <a:endParaRPr lang="en-US" dirty="0">
              <a:sym typeface="Symbol" charset="0"/>
            </a:endParaRPr>
          </a:p>
          <a:p>
            <a:pPr marL="342900" indent="-342900"/>
            <a:endParaRPr lang="en-US" dirty="0">
              <a:sym typeface="Symbol" charset="0"/>
            </a:endParaRPr>
          </a:p>
          <a:p>
            <a:pPr marL="342900" indent="-342900">
              <a:buFont typeface="Wingdings" charset="0"/>
              <a:buNone/>
            </a:pPr>
            <a:endParaRPr lang="en-US" dirty="0">
              <a:sym typeface="Symbol" charset="0"/>
            </a:endParaRPr>
          </a:p>
          <a:p>
            <a:r>
              <a:rPr lang="en-US" dirty="0">
                <a:sym typeface="Symbol" charset="0"/>
              </a:rPr>
              <a:t>Maximum Likelihood Estimation </a:t>
            </a:r>
            <a:r>
              <a:rPr lang="en-US" dirty="0" smtClean="0">
                <a:sym typeface="Symbol" charset="0"/>
              </a:rPr>
              <a:t/>
            </a:r>
            <a:br>
              <a:rPr lang="en-US" dirty="0" smtClean="0">
                <a:sym typeface="Symbol" charset="0"/>
              </a:rPr>
            </a:br>
            <a:r>
              <a:rPr lang="en-US" dirty="0" smtClean="0">
                <a:sym typeface="Symbol" charset="0"/>
              </a:rPr>
              <a:t>(MLE) </a:t>
            </a:r>
            <a:r>
              <a:rPr lang="en-US" dirty="0" err="1" smtClean="0">
                <a:sym typeface="Symbol" charset="0"/>
              </a:rPr>
              <a:t>Prinzip</a:t>
            </a:r>
            <a:r>
              <a:rPr lang="en-US" dirty="0" smtClean="0">
                <a:sym typeface="Symbol" charset="0"/>
              </a:rPr>
              <a:t>: </a:t>
            </a:r>
            <a:r>
              <a:rPr lang="en-US" dirty="0" err="1" smtClean="0">
                <a:sym typeface="Symbol" charset="0"/>
              </a:rPr>
              <a:t>Wähle</a:t>
            </a:r>
            <a:r>
              <a:rPr lang="en-US" dirty="0" smtClean="0">
                <a:sym typeface="Symbol" charset="0"/>
              </a:rPr>
              <a:t> </a:t>
            </a:r>
            <a:r>
              <a:rPr lang="en-US" b="1" dirty="0" err="1"/>
              <a:t>θ</a:t>
            </a:r>
            <a:r>
              <a:rPr lang="en-US" b="1" baseline="30000" dirty="0" smtClean="0"/>
              <a:t>*</a:t>
            </a:r>
            <a:r>
              <a:rPr lang="en-US" dirty="0" smtClean="0">
                <a:sym typeface="Symbol" charset="0"/>
              </a:rPr>
              <a:t> so,</a:t>
            </a:r>
            <a:br>
              <a:rPr lang="en-US" dirty="0" smtClean="0">
                <a:sym typeface="Symbol" charset="0"/>
              </a:rPr>
            </a:br>
            <a:r>
              <a:rPr lang="en-US" dirty="0" err="1" smtClean="0">
                <a:sym typeface="Symbol" charset="0"/>
              </a:rPr>
              <a:t>dass</a:t>
            </a:r>
            <a:r>
              <a:rPr lang="en-US" dirty="0" smtClean="0">
                <a:sym typeface="Symbol" charset="0"/>
              </a:rPr>
              <a:t> </a:t>
            </a:r>
            <a:r>
              <a:rPr lang="en-US" i="1" dirty="0" smtClean="0">
                <a:sym typeface="Symbol" charset="0"/>
              </a:rPr>
              <a:t>P(D|</a:t>
            </a:r>
            <a:r>
              <a:rPr lang="en-US" b="1" dirty="0"/>
              <a:t> </a:t>
            </a:r>
            <a:r>
              <a:rPr lang="en-US" b="1" dirty="0" err="1" smtClean="0"/>
              <a:t>θ</a:t>
            </a:r>
            <a:r>
              <a:rPr lang="en-US" b="1" baseline="30000" dirty="0" smtClean="0"/>
              <a:t>*</a:t>
            </a:r>
            <a:r>
              <a:rPr lang="en-US" dirty="0" smtClean="0"/>
              <a:t>) </a:t>
            </a:r>
            <a:r>
              <a:rPr lang="en-US" dirty="0" err="1" smtClean="0">
                <a:sym typeface="Symbol" charset="0"/>
              </a:rPr>
              <a:t>maximiert</a:t>
            </a:r>
            <a:r>
              <a:rPr lang="en-US" dirty="0" smtClean="0">
                <a:sym typeface="Symbol" charset="0"/>
              </a:rPr>
              <a:t> </a:t>
            </a:r>
            <a:r>
              <a:rPr lang="en-US" dirty="0" err="1" smtClean="0">
                <a:sym typeface="Symbol" charset="0"/>
              </a:rPr>
              <a:t>wird</a:t>
            </a:r>
            <a:endParaRPr lang="en-US" dirty="0">
              <a:sym typeface="Symbol" charset="0"/>
            </a:endParaRPr>
          </a:p>
          <a:p>
            <a:pPr marL="342900" indent="-342900"/>
            <a:endParaRPr lang="en-US" dirty="0">
              <a:sym typeface="Symbol" charset="0"/>
            </a:endParaRPr>
          </a:p>
        </p:txBody>
      </p:sp>
      <p:graphicFrame>
        <p:nvGraphicFramePr>
          <p:cNvPr id="97284" name="Object 2"/>
          <p:cNvGraphicFramePr>
            <a:graphicFrameLocks noChangeAspect="1"/>
          </p:cNvGraphicFramePr>
          <p:nvPr>
            <p:extLst/>
          </p:nvPr>
        </p:nvGraphicFramePr>
        <p:xfrm>
          <a:off x="1259632" y="3689350"/>
          <a:ext cx="5260975" cy="871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1" name="Formel" r:id="rId3" imgW="2209800" imgH="368300" progId="Equation.3">
                  <p:embed/>
                </p:oleObj>
              </mc:Choice>
              <mc:Fallback>
                <p:oleObj name="Formel" r:id="rId3" imgW="2209800" imgH="36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689350"/>
                        <a:ext cx="5260975" cy="871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5" name="AutoShape 5"/>
          <p:cNvSpPr>
            <a:spLocks noChangeArrowheads="1"/>
          </p:cNvSpPr>
          <p:nvPr/>
        </p:nvSpPr>
        <p:spPr bwMode="auto">
          <a:xfrm>
            <a:off x="5784462" y="4665941"/>
            <a:ext cx="2878404" cy="1328023"/>
          </a:xfrm>
          <a:prstGeom prst="wedgeRoundRectCallout">
            <a:avLst>
              <a:gd name="adj1" fmla="val -62136"/>
              <a:gd name="adj2" fmla="val -82929"/>
              <a:gd name="adj3" fmla="val 16667"/>
            </a:avLst>
          </a:prstGeom>
          <a:solidFill>
            <a:schemeClr val="accent1">
              <a:alpha val="50195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dirty="0" err="1" smtClean="0">
                <a:latin typeface="Arial" charset="0"/>
              </a:rPr>
              <a:t>Gleichverteilte</a:t>
            </a:r>
            <a:r>
              <a:rPr lang="en-US" dirty="0" smtClean="0">
                <a:latin typeface="Arial" charset="0"/>
              </a:rPr>
              <a:t>, </a:t>
            </a:r>
            <a:r>
              <a:rPr lang="en-US" dirty="0" err="1" smtClean="0">
                <a:latin typeface="Arial" charset="0"/>
              </a:rPr>
              <a:t>unabhängige</a:t>
            </a:r>
            <a:r>
              <a:rPr lang="en-US" dirty="0" smtClean="0">
                <a:latin typeface="Arial" charset="0"/>
              </a:rPr>
              <a:t> </a:t>
            </a:r>
            <a:r>
              <a:rPr lang="en-US" dirty="0" err="1" smtClean="0">
                <a:latin typeface="Arial" charset="0"/>
              </a:rPr>
              <a:t>Stichprobem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(</a:t>
            </a:r>
            <a:r>
              <a:rPr lang="en-US" dirty="0" err="1" smtClean="0">
                <a:latin typeface="Arial" charset="0"/>
              </a:rPr>
              <a:t>i.i.d</a:t>
            </a:r>
            <a:r>
              <a:rPr lang="en-US" dirty="0">
                <a:latin typeface="Arial" charset="0"/>
              </a:rPr>
              <a:t>. </a:t>
            </a:r>
            <a:r>
              <a:rPr lang="en-US" dirty="0" smtClean="0">
                <a:latin typeface="Arial" charset="0"/>
              </a:rPr>
              <a:t>samples)</a:t>
            </a:r>
            <a:endParaRPr lang="en-US" dirty="0">
              <a:latin typeface="Arial" charset="0"/>
            </a:endParaRPr>
          </a:p>
        </p:txBody>
      </p:sp>
      <p:sp>
        <p:nvSpPr>
          <p:cNvPr id="7" name="Foliennummernplatzhalter 3"/>
          <p:cNvSpPr txBox="1">
            <a:spLocks/>
          </p:cNvSpPr>
          <p:nvPr/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100"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54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1187624" y="3689350"/>
            <a:ext cx="1728192" cy="6037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36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0" dirty="0" err="1" smtClean="0">
                <a:latin typeface="+mn-lt"/>
              </a:rPr>
              <a:t>Generelle</a:t>
            </a:r>
            <a:r>
              <a:rPr lang="en-GB" b="0" dirty="0" smtClean="0">
                <a:latin typeface="+mn-lt"/>
              </a:rPr>
              <a:t> Maximum-Likelihood-</a:t>
            </a:r>
            <a:r>
              <a:rPr lang="en-GB" b="0" dirty="0" err="1" smtClean="0">
                <a:latin typeface="+mn-lt"/>
              </a:rPr>
              <a:t>Prozedur</a:t>
            </a:r>
            <a:endParaRPr lang="en-GB" b="0" dirty="0">
              <a:latin typeface="+mn-lt"/>
            </a:endParaRPr>
          </a:p>
        </p:txBody>
      </p:sp>
      <p:sp>
        <p:nvSpPr>
          <p:cNvPr id="59394" name="Rectangle 3"/>
          <p:cNvSpPr>
            <a:spLocks noChangeArrowheads="1"/>
          </p:cNvSpPr>
          <p:nvPr/>
        </p:nvSpPr>
        <p:spPr bwMode="auto">
          <a:xfrm>
            <a:off x="468313" y="1412875"/>
            <a:ext cx="799147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 smtClean="0">
                <a:solidFill>
                  <a:srgbClr val="000000"/>
                </a:solidFill>
              </a:rPr>
              <a:t>Drücke</a:t>
            </a:r>
            <a:r>
              <a:rPr lang="en-GB" sz="2400" dirty="0" smtClean="0">
                <a:solidFill>
                  <a:srgbClr val="000000"/>
                </a:solidFill>
              </a:rPr>
              <a:t> Likelihood der </a:t>
            </a:r>
            <a:r>
              <a:rPr lang="en-GB" sz="2400" dirty="0" err="1" smtClean="0">
                <a:solidFill>
                  <a:srgbClr val="000000"/>
                </a:solidFill>
              </a:rPr>
              <a:t>Daten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als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Funktion</a:t>
            </a:r>
            <a:r>
              <a:rPr lang="en-GB" sz="2400" dirty="0" smtClean="0">
                <a:solidFill>
                  <a:srgbClr val="000000"/>
                </a:solidFill>
              </a:rPr>
              <a:t> der </a:t>
            </a:r>
            <a:r>
              <a:rPr lang="en-GB" sz="2400" dirty="0" err="1" smtClean="0">
                <a:solidFill>
                  <a:srgbClr val="000000"/>
                </a:solidFill>
              </a:rPr>
              <a:t>zu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lernenden</a:t>
            </a:r>
            <a:r>
              <a:rPr lang="en-GB" sz="2400" dirty="0" smtClean="0">
                <a:solidFill>
                  <a:srgbClr val="000000"/>
                </a:solidFill>
              </a:rPr>
              <a:t> Parameter </a:t>
            </a:r>
            <a:r>
              <a:rPr lang="en-GB" sz="2400" dirty="0" err="1" smtClean="0">
                <a:solidFill>
                  <a:srgbClr val="000000"/>
                </a:solidFill>
              </a:rPr>
              <a:t>aus</a:t>
            </a: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 smtClean="0">
                <a:solidFill>
                  <a:srgbClr val="000000"/>
                </a:solidFill>
              </a:rPr>
              <a:t>Bestimme</a:t>
            </a:r>
            <a:r>
              <a:rPr lang="en-GB" sz="2400" dirty="0" smtClean="0">
                <a:solidFill>
                  <a:srgbClr val="000000"/>
                </a:solidFill>
              </a:rPr>
              <a:t> die </a:t>
            </a:r>
            <a:r>
              <a:rPr lang="en-GB" sz="2400" dirty="0" err="1" smtClean="0">
                <a:solidFill>
                  <a:srgbClr val="000000"/>
                </a:solidFill>
              </a:rPr>
              <a:t>Ableitung</a:t>
            </a:r>
            <a:r>
              <a:rPr lang="en-GB" sz="2400" dirty="0" smtClean="0">
                <a:solidFill>
                  <a:srgbClr val="000000"/>
                </a:solidFill>
              </a:rPr>
              <a:t> der Log-Likelihood-</a:t>
            </a:r>
            <a:r>
              <a:rPr lang="en-GB" sz="2400" dirty="0" err="1" smtClean="0">
                <a:solidFill>
                  <a:srgbClr val="000000"/>
                </a:solidFill>
              </a:rPr>
              <a:t>Funktion</a:t>
            </a:r>
            <a:r>
              <a:rPr lang="en-GB" sz="2400" dirty="0" smtClean="0">
                <a:solidFill>
                  <a:srgbClr val="000000"/>
                </a:solidFill>
              </a:rPr>
              <a:t> in </a:t>
            </a:r>
            <a:r>
              <a:rPr lang="en-GB" sz="2400" dirty="0" err="1" smtClean="0">
                <a:solidFill>
                  <a:srgbClr val="000000"/>
                </a:solidFill>
              </a:rPr>
              <a:t>Bezug</a:t>
            </a:r>
            <a:r>
              <a:rPr lang="en-GB" sz="2400" dirty="0" smtClean="0">
                <a:solidFill>
                  <a:srgbClr val="000000"/>
                </a:solidFill>
              </a:rPr>
              <a:t> auf </a:t>
            </a:r>
            <a:r>
              <a:rPr lang="en-GB" sz="2400" dirty="0" err="1" smtClean="0">
                <a:solidFill>
                  <a:srgbClr val="000000"/>
                </a:solidFill>
              </a:rPr>
              <a:t>jeden</a:t>
            </a:r>
            <a:r>
              <a:rPr lang="en-GB" sz="2400" dirty="0" smtClean="0">
                <a:solidFill>
                  <a:srgbClr val="000000"/>
                </a:solidFill>
              </a:rPr>
              <a:t> Parameter</a:t>
            </a:r>
            <a:endParaRPr lang="en-GB" sz="24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 smtClean="0">
                <a:solidFill>
                  <a:srgbClr val="000000"/>
                </a:solidFill>
              </a:rPr>
              <a:t>Finde</a:t>
            </a:r>
            <a:r>
              <a:rPr lang="en-GB" sz="2400" dirty="0" smtClean="0">
                <a:solidFill>
                  <a:srgbClr val="000000"/>
                </a:solidFill>
              </a:rPr>
              <a:t> den </a:t>
            </a:r>
            <a:r>
              <a:rPr lang="en-GB" sz="2400" dirty="0" err="1" smtClean="0">
                <a:solidFill>
                  <a:srgbClr val="000000"/>
                </a:solidFill>
              </a:rPr>
              <a:t>Parameterwert</a:t>
            </a:r>
            <a:r>
              <a:rPr lang="en-GB" sz="2400" dirty="0" smtClean="0">
                <a:solidFill>
                  <a:srgbClr val="000000"/>
                </a:solidFill>
              </a:rPr>
              <a:t>, der </a:t>
            </a:r>
            <a:r>
              <a:rPr lang="en-GB" sz="2400" dirty="0" err="1" smtClean="0">
                <a:solidFill>
                  <a:srgbClr val="000000"/>
                </a:solidFill>
              </a:rPr>
              <a:t>eine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Nullstelle</a:t>
            </a:r>
            <a:r>
              <a:rPr lang="en-GB" sz="2400" dirty="0" smtClean="0">
                <a:solidFill>
                  <a:srgbClr val="000000"/>
                </a:solidFill>
              </a:rPr>
              <a:t> der </a:t>
            </a:r>
            <a:r>
              <a:rPr lang="en-GB" sz="2400" dirty="0" err="1" smtClean="0">
                <a:solidFill>
                  <a:srgbClr val="000000"/>
                </a:solidFill>
              </a:rPr>
              <a:t>Ableitungsfunktion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darstellt</a:t>
            </a:r>
            <a:r>
              <a:rPr lang="en-GB" sz="2400" dirty="0" smtClean="0">
                <a:solidFill>
                  <a:srgbClr val="000000"/>
                </a:solidFill>
              </a:rPr>
              <a:t> (je </a:t>
            </a:r>
            <a:r>
              <a:rPr lang="en-GB" sz="2400" dirty="0" err="1" smtClean="0">
                <a:solidFill>
                  <a:srgbClr val="000000"/>
                </a:solidFill>
              </a:rPr>
              <a:t>nach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Funktion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extrem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aufwendig</a:t>
            </a:r>
            <a:r>
              <a:rPr lang="en-GB" sz="2400" dirty="0" smtClean="0">
                <a:solidFill>
                  <a:srgbClr val="000000"/>
                </a:solidFill>
              </a:rPr>
              <a:t>)</a:t>
            </a:r>
            <a:endParaRPr lang="en-GB" sz="240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535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>
                <a:latin typeface="+mn-lt"/>
              </a:rPr>
              <a:t>Anwendungsbeispiel Bonbonfabrik</a:t>
            </a:r>
            <a:endParaRPr lang="de-DE" b="0" dirty="0">
              <a:latin typeface="+mn-lt"/>
            </a:endParaRPr>
          </a:p>
        </p:txBody>
      </p:sp>
      <p:sp>
        <p:nvSpPr>
          <p:cNvPr id="61442" name="Rectangle 3"/>
          <p:cNvSpPr>
            <a:spLocks noChangeArrowheads="1"/>
          </p:cNvSpPr>
          <p:nvPr/>
        </p:nvSpPr>
        <p:spPr bwMode="auto">
          <a:xfrm>
            <a:off x="259107" y="1223122"/>
            <a:ext cx="8280920" cy="3672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Ein Hersteller wählt die Farbe des Bonbonpapiers mit einer bestimmten Wahrscheinlichkeit je nach Geschmack, wobei die entsprechende </a:t>
            </a:r>
            <a:r>
              <a:rPr lang="de-DE" sz="2400" dirty="0" err="1" smtClean="0">
                <a:solidFill>
                  <a:srgbClr val="000000"/>
                </a:solidFill>
              </a:rPr>
              <a:t>Verteiltung</a:t>
            </a:r>
            <a:r>
              <a:rPr lang="de-DE" sz="2400" dirty="0" smtClean="0">
                <a:solidFill>
                  <a:srgbClr val="000000"/>
                </a:solidFill>
              </a:rPr>
              <a:t> nicht bekannt sei</a:t>
            </a: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Wenn Geschmack=</a:t>
            </a:r>
            <a:r>
              <a:rPr lang="de-DE" sz="2000" dirty="0" err="1" smtClean="0">
                <a:solidFill>
                  <a:srgbClr val="000000"/>
                </a:solidFill>
              </a:rPr>
              <a:t>cherry</a:t>
            </a:r>
            <a:r>
              <a:rPr lang="de-DE" sz="2000" dirty="0" smtClean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 smtClean="0">
                <a:solidFill>
                  <a:srgbClr val="000000"/>
                </a:solidFill>
              </a:rPr>
              <a:t>W'keit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i="1" dirty="0" smtClean="0">
                <a:solidFill>
                  <a:srgbClr val="000000"/>
                </a:solidFill>
              </a:rPr>
              <a:t>θ</a:t>
            </a:r>
            <a:r>
              <a:rPr lang="de-DE" sz="2000" i="1" baseline="-25000" dirty="0" smtClean="0">
                <a:solidFill>
                  <a:srgbClr val="000000"/>
                </a:solidFill>
              </a:rPr>
              <a:t>1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796925" lvl="1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Wenn Geschmack=</a:t>
            </a:r>
            <a:r>
              <a:rPr lang="de-DE" sz="2000" dirty="0" err="1" smtClean="0">
                <a:solidFill>
                  <a:srgbClr val="000000"/>
                </a:solidFill>
              </a:rPr>
              <a:t>lime</a:t>
            </a:r>
            <a:r>
              <a:rPr lang="de-DE" sz="2000" dirty="0" smtClean="0">
                <a:solidFill>
                  <a:srgbClr val="000000"/>
                </a:solidFill>
              </a:rPr>
              <a:t>, wähle rotes Papier mit </a:t>
            </a:r>
            <a:r>
              <a:rPr lang="de-DE" sz="2000" dirty="0" err="1" smtClean="0">
                <a:solidFill>
                  <a:srgbClr val="000000"/>
                </a:solidFill>
              </a:rPr>
              <a:t>W'keit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i="1" dirty="0" smtClean="0">
                <a:solidFill>
                  <a:srgbClr val="000000"/>
                </a:solidFill>
              </a:rPr>
              <a:t>θ</a:t>
            </a:r>
            <a:r>
              <a:rPr lang="de-DE" sz="2000" i="1" baseline="-25000" dirty="0" smtClean="0">
                <a:solidFill>
                  <a:srgbClr val="000000"/>
                </a:solidFill>
              </a:rPr>
              <a:t>2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Das </a:t>
            </a:r>
            <a:r>
              <a:rPr lang="de-DE" sz="2400" dirty="0" err="1" smtClean="0">
                <a:solidFill>
                  <a:srgbClr val="000000"/>
                </a:solidFill>
              </a:rPr>
              <a:t>Bayessche</a:t>
            </a:r>
            <a:r>
              <a:rPr lang="de-DE" sz="2400" dirty="0" smtClean="0">
                <a:solidFill>
                  <a:srgbClr val="000000"/>
                </a:solidFill>
              </a:rPr>
              <a:t> Netzwerk enthält drei zu lernende Parameter</a:t>
            </a:r>
          </a:p>
          <a:p>
            <a:pPr marL="796925" lvl="1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 i="1" baseline="-25000" dirty="0" smtClean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 i="1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 i="1" baseline="-25000" dirty="0" smtClean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56</a:t>
            </a:fld>
            <a:endParaRPr lang="de-DE" dirty="0"/>
          </a:p>
        </p:txBody>
      </p:sp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3571875" y="4214813"/>
            <a:ext cx="2281238" cy="2284412"/>
            <a:chOff x="1882" y="2251"/>
            <a:chExt cx="1805" cy="1859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</p:spTree>
    <p:extLst>
      <p:ext uri="{BB962C8B-B14F-4D97-AF65-F5344CB8AC3E}">
        <p14:creationId xmlns:p14="http://schemas.microsoft.com/office/powerpoint/2010/main" val="7622785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/>
              <a:t>Anwendungsbeispiel Bonbonfabrik</a:t>
            </a:r>
            <a:endParaRPr lang="en-GB" b="0" dirty="0">
              <a:latin typeface="+mn-lt"/>
            </a:endParaRPr>
          </a:p>
        </p:txBody>
      </p:sp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287337" y="1052066"/>
            <a:ext cx="8893175" cy="5401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P( W=green,  F = cherry|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=</a:t>
            </a:r>
            <a:r>
              <a:rPr lang="en-GB" sz="2000" i="1" dirty="0">
                <a:solidFill>
                  <a:srgbClr val="000000"/>
                </a:solidFill>
              </a:rPr>
              <a:t> </a:t>
            </a:r>
            <a:r>
              <a:rPr lang="en-GB" sz="2000" b="1" dirty="0">
                <a:solidFill>
                  <a:srgbClr val="000000"/>
                </a:solidFill>
              </a:rPr>
              <a:t>(*)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= P( W=</a:t>
            </a:r>
            <a:r>
              <a:rPr lang="en-GB" sz="2000" dirty="0" err="1">
                <a:solidFill>
                  <a:srgbClr val="000000"/>
                </a:solidFill>
              </a:rPr>
              <a:t>green|F</a:t>
            </a:r>
            <a:r>
              <a:rPr lang="en-GB" sz="2000" dirty="0">
                <a:solidFill>
                  <a:srgbClr val="000000"/>
                </a:solidFill>
              </a:rPr>
              <a:t> = cherry,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P( F = cherry|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=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(1-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400" dirty="0" err="1" smtClean="0">
                <a:solidFill>
                  <a:srgbClr val="000000"/>
                </a:solidFill>
              </a:rPr>
              <a:t>Wir</a:t>
            </a: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err="1" smtClean="0">
                <a:solidFill>
                  <a:srgbClr val="000000"/>
                </a:solidFill>
              </a:rPr>
              <a:t>packen</a:t>
            </a:r>
            <a:r>
              <a:rPr lang="en-GB" sz="2400" dirty="0" smtClean="0">
                <a:solidFill>
                  <a:srgbClr val="000000"/>
                </a:solidFill>
              </a:rPr>
              <a:t> N Bonbons </a:t>
            </a:r>
            <a:r>
              <a:rPr lang="en-GB" sz="2400" dirty="0" err="1" smtClean="0">
                <a:solidFill>
                  <a:srgbClr val="000000"/>
                </a:solidFill>
              </a:rPr>
              <a:t>aus</a:t>
            </a:r>
            <a:endParaRPr lang="en-GB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i="1" dirty="0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sind</a:t>
            </a:r>
            <a:r>
              <a:rPr lang="en-GB" sz="2000" dirty="0" smtClean="0">
                <a:solidFill>
                  <a:srgbClr val="000000"/>
                </a:solidFill>
              </a:rPr>
              <a:t> cherry und </a:t>
            </a:r>
            <a:r>
              <a:rPr lang="en-GB" sz="2000" dirty="0" smtClean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sind</a:t>
            </a:r>
            <a:r>
              <a:rPr lang="en-GB" sz="2000" dirty="0" smtClean="0">
                <a:solidFill>
                  <a:srgbClr val="000000"/>
                </a:solidFill>
              </a:rPr>
              <a:t> lime</a:t>
            </a: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err="1">
                <a:solidFill>
                  <a:srgbClr val="000000"/>
                </a:solidFill>
              </a:rPr>
              <a:t>r</a:t>
            </a:r>
            <a:r>
              <a:rPr lang="en-GB" sz="2000" baseline="30000" dirty="0" err="1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cherry </a:t>
            </a:r>
            <a:r>
              <a:rPr lang="en-GB" sz="2000" dirty="0" err="1" smtClean="0">
                <a:solidFill>
                  <a:srgbClr val="000000"/>
                </a:solidFill>
              </a:rPr>
              <a:t>mit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rotem</a:t>
            </a:r>
            <a:r>
              <a:rPr lang="en-GB" sz="2000" dirty="0" smtClean="0">
                <a:solidFill>
                  <a:srgbClr val="000000"/>
                </a:solidFill>
              </a:rPr>
              <a:t> Papier, </a:t>
            </a:r>
            <a:r>
              <a:rPr lang="en-GB" sz="2000" dirty="0" err="1">
                <a:solidFill>
                  <a:srgbClr val="000000"/>
                </a:solidFill>
              </a:rPr>
              <a:t>g</a:t>
            </a:r>
            <a:r>
              <a:rPr lang="en-GB" sz="2000" baseline="30000" dirty="0" err="1">
                <a:solidFill>
                  <a:srgbClr val="000000"/>
                </a:solidFill>
              </a:rPr>
              <a:t>c</a:t>
            </a:r>
            <a:r>
              <a:rPr lang="en-GB" sz="2000" dirty="0">
                <a:solidFill>
                  <a:srgbClr val="000000"/>
                </a:solidFill>
              </a:rPr>
              <a:t> cherry </a:t>
            </a:r>
            <a:r>
              <a:rPr lang="en-GB" sz="2000" dirty="0" err="1" smtClean="0">
                <a:solidFill>
                  <a:srgbClr val="000000"/>
                </a:solidFill>
              </a:rPr>
              <a:t>mit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grünem</a:t>
            </a:r>
            <a:r>
              <a:rPr lang="en-GB" sz="2000" dirty="0" smtClean="0">
                <a:solidFill>
                  <a:srgbClr val="000000"/>
                </a:solidFill>
              </a:rPr>
              <a:t> Papier</a:t>
            </a: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GB" sz="2000" dirty="0" err="1">
                <a:solidFill>
                  <a:srgbClr val="000000"/>
                </a:solidFill>
              </a:rPr>
              <a:t>r</a:t>
            </a:r>
            <a:r>
              <a:rPr lang="en-GB" sz="2000" baseline="30000" dirty="0" err="1">
                <a:solidFill>
                  <a:srgbClr val="000000"/>
                </a:solidFill>
              </a:rPr>
              <a:t>l</a:t>
            </a:r>
            <a:r>
              <a:rPr lang="en-GB" sz="2000" dirty="0">
                <a:solidFill>
                  <a:srgbClr val="000000"/>
                </a:solidFill>
              </a:rPr>
              <a:t> lime </a:t>
            </a:r>
            <a:r>
              <a:rPr lang="en-GB" sz="2000" dirty="0" err="1" smtClean="0">
                <a:solidFill>
                  <a:srgbClr val="000000"/>
                </a:solidFill>
              </a:rPr>
              <a:t>mit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rotem</a:t>
            </a:r>
            <a:r>
              <a:rPr lang="en-GB" sz="2000" dirty="0" smtClean="0">
                <a:solidFill>
                  <a:srgbClr val="000000"/>
                </a:solidFill>
              </a:rPr>
              <a:t> Papier, </a:t>
            </a:r>
            <a:r>
              <a:rPr lang="en-GB" sz="2000" dirty="0">
                <a:solidFill>
                  <a:srgbClr val="000000"/>
                </a:solidFill>
              </a:rPr>
              <a:t>g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dirty="0">
                <a:solidFill>
                  <a:srgbClr val="000000"/>
                </a:solidFill>
              </a:rPr>
              <a:t> lime </a:t>
            </a:r>
            <a:r>
              <a:rPr lang="en-GB" sz="2000" dirty="0" err="1" smtClean="0">
                <a:solidFill>
                  <a:srgbClr val="000000"/>
                </a:solidFill>
              </a:rPr>
              <a:t>mit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GB" sz="2000" dirty="0" err="1" smtClean="0">
                <a:solidFill>
                  <a:srgbClr val="000000"/>
                </a:solidFill>
              </a:rPr>
              <a:t>grünem</a:t>
            </a:r>
            <a:r>
              <a:rPr lang="en-GB" sz="2000" dirty="0" smtClean="0">
                <a:solidFill>
                  <a:srgbClr val="000000"/>
                </a:solidFill>
              </a:rPr>
              <a:t> Papier</a:t>
            </a:r>
            <a:endParaRPr lang="en-GB" sz="20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en-US" sz="1800" dirty="0" err="1" smtClean="0">
                <a:solidFill>
                  <a:srgbClr val="000000"/>
                </a:solidFill>
                <a:cs typeface="Times New Roman" charset="0"/>
              </a:rPr>
              <a:t>Jeder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cs typeface="Times New Roman" charset="0"/>
              </a:rPr>
              <a:t>Versuch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cs typeface="Times New Roman" charset="0"/>
              </a:rPr>
              <a:t>liefert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cs typeface="Times New Roman" charset="0"/>
              </a:rPr>
              <a:t>eine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cs typeface="Times New Roman" charset="0"/>
              </a:rPr>
              <a:t>Kombination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cs typeface="Times New Roman" charset="0"/>
              </a:rPr>
              <a:t>aus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 Papier und </a:t>
            </a:r>
            <a:r>
              <a:rPr lang="en-US" sz="1800" dirty="0" err="1" smtClean="0">
                <a:solidFill>
                  <a:srgbClr val="000000"/>
                </a:solidFill>
                <a:cs typeface="Times New Roman" charset="0"/>
              </a:rPr>
              <a:t>Geschmack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1800" dirty="0" err="1" smtClean="0">
                <a:solidFill>
                  <a:srgbClr val="000000"/>
                </a:solidFill>
                <a:cs typeface="Times New Roman" charset="0"/>
              </a:rPr>
              <a:t>wie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  </a:t>
            </a:r>
            <a:r>
              <a:rPr lang="en-US" sz="1800" dirty="0" err="1" smtClean="0">
                <a:solidFill>
                  <a:srgbClr val="000000"/>
                </a:solidFill>
                <a:cs typeface="Times New Roman" charset="0"/>
              </a:rPr>
              <a:t>bei</a:t>
            </a:r>
            <a:r>
              <a:rPr lang="en-US" sz="1800" dirty="0" smtClean="0">
                <a:solidFill>
                  <a:srgbClr val="000000"/>
                </a:solidFill>
                <a:cs typeface="Times New Roman" charset="0"/>
              </a:rPr>
              <a:t> (*)</a:t>
            </a:r>
            <a:endParaRPr lang="en-GB" sz="2000" dirty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en-GB" sz="2000" dirty="0">
                <a:solidFill>
                  <a:srgbClr val="000000"/>
                </a:solidFill>
              </a:rPr>
              <a:t>P(</a:t>
            </a:r>
            <a:r>
              <a:rPr lang="en-GB" sz="2000" b="1" dirty="0">
                <a:solidFill>
                  <a:srgbClr val="000000"/>
                </a:solidFill>
              </a:rPr>
              <a:t>d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r>
              <a:rPr lang="en-GB" sz="2000" dirty="0">
                <a:solidFill>
                  <a:srgbClr val="000000"/>
                </a:solidFill>
              </a:rPr>
              <a:t>      = </a:t>
            </a:r>
            <a:r>
              <a:rPr lang="en-GB" sz="2000" dirty="0">
                <a:solidFill>
                  <a:srgbClr val="000000"/>
                </a:solidFill>
                <a:latin typeface="Arial Unicode MS" charset="0"/>
              </a:rPr>
              <a:t>∏</a:t>
            </a:r>
            <a:r>
              <a:rPr lang="en-GB" sz="2000" baseline="-25000" dirty="0">
                <a:solidFill>
                  <a:srgbClr val="000000"/>
                </a:solidFill>
                <a:latin typeface="Arial Unicode MS" charset="0"/>
              </a:rPr>
              <a:t>j </a:t>
            </a:r>
            <a:r>
              <a:rPr lang="en-GB" sz="2000" dirty="0">
                <a:solidFill>
                  <a:srgbClr val="000000"/>
                </a:solidFill>
              </a:rPr>
              <a:t>P(</a:t>
            </a:r>
            <a:r>
              <a:rPr lang="en-GB" sz="2000" dirty="0" err="1">
                <a:solidFill>
                  <a:srgbClr val="000000"/>
                </a:solidFill>
              </a:rPr>
              <a:t>d</a:t>
            </a:r>
            <a:r>
              <a:rPr lang="en-GB" sz="2000" baseline="-25000" dirty="0" err="1">
                <a:solidFill>
                  <a:srgbClr val="000000"/>
                </a:solidFill>
              </a:rPr>
              <a:t>j</a:t>
            </a:r>
            <a:r>
              <a:rPr lang="en-GB" sz="2000" dirty="0">
                <a:solidFill>
                  <a:srgbClr val="000000"/>
                </a:solidFill>
              </a:rPr>
              <a:t>| h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l-GR" sz="2000" baseline="-25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baseline="-40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GB" sz="2000" dirty="0">
                <a:solidFill>
                  <a:srgbClr val="000000"/>
                </a:solidFill>
              </a:rPr>
              <a:t>) </a:t>
            </a:r>
            <a:r>
              <a:rPr lang="en-GB" sz="2000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= 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i="1" baseline="30000" dirty="0">
                <a:solidFill>
                  <a:srgbClr val="000000"/>
                </a:solidFill>
                <a:cs typeface="Times New Roman" charset="0"/>
              </a:rPr>
              <a:t>c</a:t>
            </a:r>
            <a:r>
              <a:rPr lang="en-US" sz="2000" i="1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(1-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(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 err="1">
                <a:solidFill>
                  <a:srgbClr val="000000"/>
                </a:solidFill>
              </a:rPr>
              <a:t>r</a:t>
            </a:r>
            <a:r>
              <a:rPr lang="en-GB" sz="2000" baseline="44000" dirty="0" err="1">
                <a:solidFill>
                  <a:srgbClr val="000000"/>
                </a:solidFill>
              </a:rPr>
              <a:t>c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(1-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 err="1">
                <a:solidFill>
                  <a:srgbClr val="000000"/>
                </a:solidFill>
              </a:rPr>
              <a:t>g</a:t>
            </a:r>
            <a:r>
              <a:rPr lang="en-GB" sz="2000" baseline="44000" dirty="0" err="1">
                <a:solidFill>
                  <a:srgbClr val="000000"/>
                </a:solidFill>
              </a:rPr>
              <a:t>c</a:t>
            </a:r>
            <a:r>
              <a:rPr lang="en-GB" sz="2000" baseline="44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(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>
                <a:solidFill>
                  <a:srgbClr val="000000"/>
                </a:solidFill>
              </a:rPr>
              <a:t>r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(1-</a:t>
            </a:r>
            <a:r>
              <a:rPr lang="el-GR" sz="2000" dirty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2000" baseline="-25000" dirty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) </a:t>
            </a:r>
            <a:r>
              <a:rPr lang="en-GB" sz="2000" baseline="30000" dirty="0">
                <a:solidFill>
                  <a:srgbClr val="000000"/>
                </a:solidFill>
              </a:rPr>
              <a:t>g </a:t>
            </a:r>
            <a:r>
              <a:rPr lang="en-GB" sz="2000" baseline="30000" dirty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en-GB" sz="2000" baseline="44000" dirty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65539" name="Group 5"/>
          <p:cNvGrpSpPr>
            <a:grpSpLocks/>
          </p:cNvGrpSpPr>
          <p:nvPr/>
        </p:nvGrpSpPr>
        <p:grpSpPr bwMode="auto">
          <a:xfrm>
            <a:off x="6516216" y="1413445"/>
            <a:ext cx="2160587" cy="2087563"/>
            <a:chOff x="1882" y="2251"/>
            <a:chExt cx="1805" cy="1859"/>
          </a:xfrm>
        </p:grpSpPr>
        <p:pic>
          <p:nvPicPr>
            <p:cNvPr id="6554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9" y="2251"/>
              <a:ext cx="1578" cy="1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541" name="Rectangle 7"/>
            <p:cNvSpPr>
              <a:spLocks noChangeArrowheads="1"/>
            </p:cNvSpPr>
            <p:nvPr/>
          </p:nvSpPr>
          <p:spPr bwMode="auto">
            <a:xfrm>
              <a:off x="1882" y="3249"/>
              <a:ext cx="590" cy="2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buClr>
                  <a:srgbClr val="000000"/>
                </a:buClr>
                <a:buSzPct val="100000"/>
                <a:buFont typeface="Times New Roman" charset="0"/>
                <a:buNone/>
              </a:pPr>
              <a:endParaRPr lang="en-CA"/>
            </a:p>
          </p:txBody>
        </p:sp>
      </p:grp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114871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 smtClean="0"/>
              <a:t>Anwendungsbeispiel Bonbonfabrik</a:t>
            </a:r>
            <a:endParaRPr lang="de-DE" b="0" dirty="0">
              <a:latin typeface="+mn-lt"/>
            </a:endParaRPr>
          </a:p>
        </p:txBody>
      </p:sp>
      <p:sp>
        <p:nvSpPr>
          <p:cNvPr id="67586" name="Rectangle 3"/>
          <p:cNvSpPr>
            <a:spLocks noChangeArrowheads="1"/>
          </p:cNvSpPr>
          <p:nvPr/>
        </p:nvSpPr>
        <p:spPr bwMode="auto">
          <a:xfrm>
            <a:off x="215899" y="1124074"/>
            <a:ext cx="8964613" cy="208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Maximierung des Logarithmus der Zielfunktion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 err="1" smtClean="0">
                <a:solidFill>
                  <a:srgbClr val="000000"/>
                </a:solidFill>
              </a:rPr>
              <a:t>c</a:t>
            </a:r>
            <a:r>
              <a:rPr lang="de-DE" sz="2000" dirty="0" err="1" smtClean="0">
                <a:solidFill>
                  <a:srgbClr val="000000"/>
                </a:solidFill>
              </a:rPr>
              <a:t>log</a:t>
            </a:r>
            <a:r>
              <a:rPr lang="de-DE" sz="2000" i="1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i="1" dirty="0" smtClean="0">
                <a:solidFill>
                  <a:srgbClr val="000000"/>
                </a:solidFill>
                <a:cs typeface="Times New Roman" charset="0"/>
              </a:rPr>
              <a:t>  + </a:t>
            </a:r>
            <a:r>
              <a:rPr lang="de-DE" sz="2000" dirty="0" smtClean="0">
                <a:solidFill>
                  <a:srgbClr val="000000"/>
                </a:solidFill>
                <a:latin typeface="Freestyle Script" charset="0"/>
              </a:rPr>
              <a:t>l 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log(1- 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) + </a:t>
            </a:r>
            <a:r>
              <a:rPr lang="de-DE" sz="2000" dirty="0" err="1" smtClean="0">
                <a:solidFill>
                  <a:srgbClr val="000000"/>
                </a:solidFill>
              </a:rPr>
              <a:t>r</a:t>
            </a:r>
            <a:r>
              <a:rPr lang="de-DE" sz="2000" baseline="30000" dirty="0" err="1" smtClean="0">
                <a:solidFill>
                  <a:srgbClr val="000000"/>
                </a:solidFill>
              </a:rPr>
              <a:t>c</a:t>
            </a:r>
            <a:r>
              <a:rPr lang="de-DE" sz="2000" i="1" dirty="0" smtClean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log 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 baseline="-25000" dirty="0" smtClean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i="1" dirty="0" smtClean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 smtClean="0">
                <a:solidFill>
                  <a:srgbClr val="000000"/>
                </a:solidFill>
              </a:rPr>
              <a:t>g</a:t>
            </a:r>
            <a:r>
              <a:rPr lang="de-DE" sz="2000" baseline="30000" dirty="0" err="1" smtClean="0">
                <a:solidFill>
                  <a:srgbClr val="000000"/>
                </a:solidFill>
              </a:rPr>
              <a:t>c</a:t>
            </a:r>
            <a:r>
              <a:rPr lang="de-DE" sz="2000" dirty="0" smtClean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log(1- 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 baseline="-25000" dirty="0" smtClean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) + </a:t>
            </a:r>
            <a:r>
              <a:rPr lang="de-DE" sz="2000" dirty="0" err="1" smtClean="0">
                <a:solidFill>
                  <a:srgbClr val="000000"/>
                </a:solidFill>
              </a:rPr>
              <a:t>r</a:t>
            </a:r>
            <a:r>
              <a:rPr lang="de-DE" sz="2000" baseline="30000" dirty="0" err="1" smtClean="0">
                <a:solidFill>
                  <a:srgbClr val="000000"/>
                </a:solidFill>
              </a:rPr>
              <a:t>l</a:t>
            </a:r>
            <a:r>
              <a:rPr lang="de-DE" sz="2000" i="1" dirty="0" smtClean="0">
                <a:solidFill>
                  <a:srgbClr val="000000"/>
                </a:solidFill>
              </a:rPr>
              <a:t> </a:t>
            </a:r>
            <a:r>
              <a:rPr lang="de-DE" sz="2000" dirty="0" smtClean="0">
                <a:solidFill>
                  <a:srgbClr val="000000"/>
                </a:solidFill>
              </a:rPr>
              <a:t>log 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 baseline="-25000" dirty="0" smtClean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i="1" dirty="0" smtClean="0">
                <a:solidFill>
                  <a:srgbClr val="000000"/>
                </a:solidFill>
                <a:cs typeface="Times New Roman" charset="0"/>
              </a:rPr>
              <a:t> + </a:t>
            </a:r>
            <a:r>
              <a:rPr lang="de-DE" sz="2000" dirty="0" err="1" smtClean="0">
                <a:solidFill>
                  <a:srgbClr val="000000"/>
                </a:solidFill>
              </a:rPr>
              <a:t>g</a:t>
            </a:r>
            <a:r>
              <a:rPr lang="de-DE" sz="2000" dirty="0" smtClean="0">
                <a:solidFill>
                  <a:srgbClr val="000000"/>
                </a:solidFill>
              </a:rPr>
              <a:t> </a:t>
            </a:r>
            <a:r>
              <a:rPr lang="de-DE" sz="2000" baseline="30000" dirty="0" smtClean="0">
                <a:solidFill>
                  <a:srgbClr val="000000"/>
                </a:solidFill>
                <a:latin typeface="Freestyle Script" charset="0"/>
              </a:rPr>
              <a:t>l</a:t>
            </a:r>
            <a:r>
              <a:rPr lang="de-DE" sz="2000" dirty="0" smtClean="0">
                <a:solidFill>
                  <a:srgbClr val="000000"/>
                </a:solidFill>
                <a:latin typeface="Freestyle Script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log(1- 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 baseline="-25000" dirty="0" smtClean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) 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  <a:cs typeface="Times New Roman" charset="0"/>
              </a:rPr>
              <a:t>Bestimmung der Ableitungen bzgl. </a:t>
            </a:r>
            <a:r>
              <a:rPr lang="de-DE" sz="2400" i="1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400" i="1" dirty="0" smtClean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de-DE" sz="2400" i="1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4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400" i="1" baseline="-25000" dirty="0" smtClean="0">
                <a:solidFill>
                  <a:srgbClr val="000000"/>
                </a:solidFill>
                <a:cs typeface="Times New Roman" charset="0"/>
              </a:rPr>
              <a:t>1</a:t>
            </a:r>
            <a:r>
              <a:rPr lang="de-DE" sz="2400" i="1" dirty="0" smtClean="0">
                <a:solidFill>
                  <a:srgbClr val="000000"/>
                </a:solidFill>
                <a:cs typeface="Times New Roman" charset="0"/>
              </a:rPr>
              <a:t> ,</a:t>
            </a:r>
            <a:r>
              <a:rPr lang="de-DE" sz="2400" i="1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4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400" i="1" baseline="-25000" dirty="0" smtClean="0">
                <a:solidFill>
                  <a:srgbClr val="000000"/>
                </a:solidFill>
                <a:cs typeface="Times New Roman" charset="0"/>
              </a:rPr>
              <a:t>2</a:t>
            </a:r>
            <a:r>
              <a:rPr lang="de-DE" sz="2400" i="1" dirty="0" smtClean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Ausdrücke ohne Term, nach dem abgeleitet wird, verschwinden</a:t>
            </a: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6758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190006"/>
            <a:ext cx="6264423" cy="3086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7474098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 smtClean="0"/>
              <a:t>Maximum-</a:t>
            </a:r>
            <a:r>
              <a:rPr lang="de-DE" dirty="0" err="1" smtClean="0"/>
              <a:t>Likelihood</a:t>
            </a:r>
            <a:r>
              <a:rPr lang="de-DE" dirty="0" smtClean="0"/>
              <a:t>-Parameterschätzung</a:t>
            </a:r>
            <a:endParaRPr lang="de-DE" b="0" dirty="0">
              <a:latin typeface="+mn-lt"/>
            </a:endParaRPr>
          </a:p>
        </p:txBody>
      </p:sp>
      <p:sp>
        <p:nvSpPr>
          <p:cNvPr id="6963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9635" name="Rectangle 5"/>
          <p:cNvSpPr>
            <a:spLocks noChangeArrowheads="1"/>
          </p:cNvSpPr>
          <p:nvPr/>
        </p:nvSpPr>
        <p:spPr bwMode="auto">
          <a:xfrm>
            <a:off x="179388" y="1484312"/>
            <a:ext cx="8353425" cy="34568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Schätzung durch Bildung relativer Häufigkeiten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Dieser Prozess ist auf jedes voll beobachtbare BN anwendbar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Mit vollständigen Daten und Maximum-</a:t>
            </a:r>
            <a:r>
              <a:rPr lang="de-DE" sz="2400" dirty="0" err="1" smtClean="0">
                <a:solidFill>
                  <a:srgbClr val="000000"/>
                </a:solidFill>
              </a:rPr>
              <a:t>Likelihood</a:t>
            </a:r>
            <a:r>
              <a:rPr lang="de-DE" sz="2400" dirty="0" smtClean="0">
                <a:solidFill>
                  <a:srgbClr val="000000"/>
                </a:solidFill>
              </a:rPr>
              <a:t>-Parameterschätzung: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Parameterlernen zerfällt in separate Lernprobleme für jeden Parameter (CPT) durch </a:t>
            </a:r>
            <a:r>
              <a:rPr lang="de-DE" sz="2000" dirty="0" err="1" smtClean="0">
                <a:solidFill>
                  <a:srgbClr val="000000"/>
                </a:solidFill>
              </a:rPr>
              <a:t>Logarithmierung</a:t>
            </a:r>
            <a:endParaRPr lang="de-DE" sz="20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Jeder Parameter wird durch die relative Häufigkeit eines Knotenwertes bei gegebenen Werten der Elternknoten bestimmt</a:t>
            </a: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59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28226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probability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>
                <a:solidFill>
                  <a:schemeClr val="accent2"/>
                </a:solidFill>
                <a:ea typeface="ＭＳ Ｐゴシック" charset="0"/>
              </a:rPr>
              <a:t>Conditional</a:t>
            </a:r>
            <a:r>
              <a:rPr lang="en-US" sz="2000" dirty="0">
                <a:ea typeface="ＭＳ Ｐゴシック" charset="0"/>
              </a:rPr>
              <a:t> or </a:t>
            </a:r>
            <a:r>
              <a:rPr lang="en-US" sz="2000" dirty="0">
                <a:solidFill>
                  <a:schemeClr val="accent2"/>
                </a:solidFill>
                <a:ea typeface="ＭＳ Ｐゴシック" charset="0"/>
              </a:rPr>
              <a:t>posterior probabilities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e.g.,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0.8</a:t>
            </a:r>
            <a:r>
              <a:rPr lang="en-US" sz="1800" dirty="0">
                <a:ea typeface="ＭＳ Ｐゴシック" charset="0"/>
              </a:rPr>
              <a:t>
             or: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&lt;0.8&gt;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ea typeface="ＭＳ Ｐゴシック" charset="0"/>
              </a:rPr>
              <a:t>i.e., given that </a:t>
            </a:r>
            <a:r>
              <a:rPr lang="en-US" sz="1800" i="1" dirty="0">
                <a:ea typeface="ＭＳ Ｐゴシック" charset="0"/>
              </a:rPr>
              <a:t>toothache</a:t>
            </a:r>
            <a:r>
              <a:rPr lang="en-US" sz="1800" dirty="0">
                <a:ea typeface="ＭＳ Ｐゴシック" charset="0"/>
              </a:rPr>
              <a:t> is all I know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4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(Notation for conditional distributions: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800" dirty="0" smtClean="0">
                <a:ea typeface="ＭＳ Ｐゴシック" charset="0"/>
              </a:rPr>
              <a:t>is a </a:t>
            </a:r>
            <a:r>
              <a:rPr lang="en-US" sz="1800" dirty="0">
                <a:ea typeface="ＭＳ Ｐゴシック" charset="0"/>
              </a:rPr>
              <a:t>2-element vector of 2-element </a:t>
            </a:r>
            <a:r>
              <a:rPr lang="en-US" sz="1800" dirty="0" smtClean="0">
                <a:ea typeface="ＭＳ Ｐゴシック" charset="0"/>
              </a:rPr>
              <a:t>vectors</a:t>
            </a:r>
            <a:r>
              <a:rPr lang="en-US" sz="1800" dirty="0">
                <a:ea typeface="ＭＳ Ｐゴシック" charset="0"/>
              </a:rPr>
              <a:t>
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If we know more, e.g., 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2000" dirty="0">
                <a:ea typeface="ＭＳ Ｐゴシック" charset="0"/>
              </a:rPr>
              <a:t>is also given, then we have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| toothache</a:t>
            </a:r>
            <a:r>
              <a:rPr lang="en-US" sz="1800" i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cavity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1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New evidence may be irrelevant, allowing simplification, e.g.,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| toothache, sunny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P(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 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0.8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endParaRPr lang="en-US" sz="18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000" dirty="0">
                <a:ea typeface="ＭＳ Ｐゴシック" charset="0"/>
              </a:rPr>
              <a:t>This kind of inference, sanctioned by domain knowledge, is crucial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653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>
                <a:latin typeface="+mn-lt"/>
              </a:rPr>
              <a:t>Beliebte Anwendung: Naives </a:t>
            </a:r>
            <a:r>
              <a:rPr lang="de-DE" b="0" dirty="0" err="1" smtClean="0">
                <a:latin typeface="+mn-lt"/>
              </a:rPr>
              <a:t>Bayes</a:t>
            </a:r>
            <a:r>
              <a:rPr lang="de-DE" b="0" dirty="0" smtClean="0">
                <a:latin typeface="+mn-lt"/>
              </a:rPr>
              <a:t>-Modell</a:t>
            </a:r>
            <a:endParaRPr lang="de-DE" b="0" dirty="0">
              <a:latin typeface="+mn-lt"/>
            </a:endParaRPr>
          </a:p>
        </p:txBody>
      </p:sp>
      <p:sp>
        <p:nvSpPr>
          <p:cNvPr id="7168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en-US" sz="240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1683" name="Rectangle 5"/>
          <p:cNvSpPr>
            <a:spLocks noChangeArrowheads="1"/>
          </p:cNvSpPr>
          <p:nvPr/>
        </p:nvSpPr>
        <p:spPr bwMode="auto">
          <a:xfrm>
            <a:off x="142875" y="1143000"/>
            <a:ext cx="846772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err="1" smtClean="0">
                <a:solidFill>
                  <a:srgbClr val="000000"/>
                </a:solidFill>
              </a:rPr>
              <a:t>Naïve</a:t>
            </a:r>
            <a:r>
              <a:rPr lang="de-DE" sz="2400" dirty="0" smtClean="0">
                <a:solidFill>
                  <a:srgbClr val="000000"/>
                </a:solidFill>
              </a:rPr>
              <a:t> </a:t>
            </a:r>
            <a:r>
              <a:rPr lang="de-DE" sz="2400" dirty="0" err="1" smtClean="0">
                <a:solidFill>
                  <a:srgbClr val="000000"/>
                </a:solidFill>
              </a:rPr>
              <a:t>Bayes</a:t>
            </a:r>
            <a:r>
              <a:rPr lang="de-DE" sz="2400" dirty="0" smtClean="0">
                <a:solidFill>
                  <a:srgbClr val="000000"/>
                </a:solidFill>
              </a:rPr>
              <a:t>-Modell: Sehr einfaches </a:t>
            </a:r>
            <a:br>
              <a:rPr lang="de-DE" sz="2400" dirty="0" smtClean="0">
                <a:solidFill>
                  <a:srgbClr val="000000"/>
                </a:solidFill>
              </a:rPr>
            </a:br>
            <a:r>
              <a:rPr lang="de-DE" sz="2400" dirty="0" err="1" smtClean="0">
                <a:solidFill>
                  <a:srgbClr val="000000"/>
                </a:solidFill>
              </a:rPr>
              <a:t>Bayessches</a:t>
            </a:r>
            <a:r>
              <a:rPr lang="de-DE" sz="2400" dirty="0" smtClean="0">
                <a:solidFill>
                  <a:srgbClr val="000000"/>
                </a:solidFill>
              </a:rPr>
              <a:t> Netzwerk zur Klassifikation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i="1" dirty="0" smtClean="0">
                <a:solidFill>
                  <a:srgbClr val="000000"/>
                </a:solidFill>
              </a:rPr>
              <a:t>Klassenvariable C</a:t>
            </a:r>
            <a:r>
              <a:rPr lang="de-DE" sz="2000" dirty="0" smtClean="0">
                <a:solidFill>
                  <a:srgbClr val="000000"/>
                </a:solidFill>
              </a:rPr>
              <a:t> (vorherzusagen) bildet Wurzel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Attributvariablen </a:t>
            </a:r>
            <a:r>
              <a:rPr lang="de-DE" sz="2000" i="1" dirty="0" err="1" smtClean="0">
                <a:solidFill>
                  <a:srgbClr val="000000"/>
                </a:solidFill>
              </a:rPr>
              <a:t>X</a:t>
            </a:r>
            <a:r>
              <a:rPr lang="de-DE" sz="2000" i="1" baseline="-25000" dirty="0" err="1" smtClean="0">
                <a:solidFill>
                  <a:srgbClr val="000000"/>
                </a:solidFill>
              </a:rPr>
              <a:t>i</a:t>
            </a:r>
            <a:r>
              <a:rPr lang="de-DE" sz="2000" dirty="0" smtClean="0">
                <a:solidFill>
                  <a:srgbClr val="000000"/>
                </a:solidFill>
              </a:rPr>
              <a:t> (Beobachtungen) sind Blätter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 smtClean="0">
                <a:solidFill>
                  <a:srgbClr val="000000"/>
                </a:solidFill>
              </a:rPr>
              <a:t>Naiv, weil angenommen wird, dass die Attributwerte bedingt unabhängig sind, wenn die Klasse gegeben ist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endParaRPr lang="de-DE" sz="2000" dirty="0" smtClean="0">
              <a:solidFill>
                <a:srgbClr val="000000"/>
              </a:solidFill>
            </a:endParaRP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 smtClean="0">
                <a:solidFill>
                  <a:srgbClr val="000000"/>
                </a:solidFill>
              </a:rPr>
              <a:t>Deterministische </a:t>
            </a:r>
            <a:r>
              <a:rPr lang="de-DE" sz="2000" dirty="0" err="1" smtClean="0">
                <a:solidFill>
                  <a:srgbClr val="000000"/>
                </a:solidFill>
              </a:rPr>
              <a:t>Verhersagen</a:t>
            </a:r>
            <a:r>
              <a:rPr lang="de-DE" sz="2000" dirty="0" smtClean="0">
                <a:solidFill>
                  <a:srgbClr val="000000"/>
                </a:solidFill>
              </a:rPr>
              <a:t> können durch Wahl der wahrscheinlichsten Klasse erreicht werden</a:t>
            </a:r>
          </a:p>
          <a:p>
            <a:pPr marL="339725" indent="-33972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Ø"/>
            </a:pPr>
            <a:r>
              <a:rPr lang="de-DE" sz="2000" dirty="0" smtClean="0">
                <a:solidFill>
                  <a:srgbClr val="000000"/>
                </a:solidFill>
              </a:rPr>
              <a:t>Skalierung auf reale Daten sehr gut:</a:t>
            </a:r>
          </a:p>
          <a:p>
            <a:pPr marL="800100" lvl="1" indent="-3429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2n + 1 Parameter benötigt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71684" name="Oval 4"/>
          <p:cNvSpPr>
            <a:spLocks noChangeArrowheads="1"/>
          </p:cNvSpPr>
          <p:nvPr/>
        </p:nvSpPr>
        <p:spPr bwMode="auto">
          <a:xfrm>
            <a:off x="7371754" y="1124744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CA" b="1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71685" name="Oval 6"/>
          <p:cNvSpPr>
            <a:spLocks noChangeArrowheads="1"/>
          </p:cNvSpPr>
          <p:nvPr/>
        </p:nvSpPr>
        <p:spPr bwMode="auto">
          <a:xfrm>
            <a:off x="6300192" y="212486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1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6" name="Oval 7"/>
          <p:cNvSpPr>
            <a:spLocks noChangeArrowheads="1"/>
          </p:cNvSpPr>
          <p:nvPr/>
        </p:nvSpPr>
        <p:spPr bwMode="auto">
          <a:xfrm>
            <a:off x="8300442" y="1839119"/>
            <a:ext cx="785812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n</a:t>
            </a:r>
            <a:endParaRPr lang="en-CA" b="1">
              <a:solidFill>
                <a:schemeClr val="tx1"/>
              </a:solidFill>
            </a:endParaRPr>
          </a:p>
        </p:txBody>
      </p:sp>
      <p:sp>
        <p:nvSpPr>
          <p:cNvPr id="71687" name="Oval 8"/>
          <p:cNvSpPr>
            <a:spLocks noChangeArrowheads="1"/>
          </p:cNvSpPr>
          <p:nvPr/>
        </p:nvSpPr>
        <p:spPr bwMode="auto">
          <a:xfrm>
            <a:off x="7228879" y="2339181"/>
            <a:ext cx="785813" cy="571500"/>
          </a:xfrm>
          <a:prstGeom prst="ellipse">
            <a:avLst/>
          </a:prstGeom>
          <a:solidFill>
            <a:srgbClr val="00B8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en-GB" i="1">
                <a:solidFill>
                  <a:srgbClr val="000000"/>
                </a:solidFill>
              </a:rPr>
              <a:t>X</a:t>
            </a:r>
            <a:r>
              <a:rPr lang="en-GB" i="1" baseline="-25000">
                <a:solidFill>
                  <a:srgbClr val="000000"/>
                </a:solidFill>
              </a:rPr>
              <a:t>2</a:t>
            </a:r>
            <a:endParaRPr lang="en-CA" b="1">
              <a:solidFill>
                <a:schemeClr val="tx1"/>
              </a:solidFill>
            </a:endParaRPr>
          </a:p>
        </p:txBody>
      </p:sp>
      <p:cxnSp>
        <p:nvCxnSpPr>
          <p:cNvPr id="71688" name="Straight Arrow Connector 10"/>
          <p:cNvCxnSpPr>
            <a:cxnSpLocks noChangeShapeType="1"/>
            <a:stCxn id="71684" idx="2"/>
            <a:endCxn id="71685" idx="0"/>
          </p:cNvCxnSpPr>
          <p:nvPr/>
        </p:nvCxnSpPr>
        <p:spPr bwMode="auto">
          <a:xfrm rot="10800000" flipV="1">
            <a:off x="6693892" y="1410494"/>
            <a:ext cx="677862" cy="714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689" name="Straight Arrow Connector 11"/>
          <p:cNvCxnSpPr>
            <a:cxnSpLocks noChangeShapeType="1"/>
            <a:stCxn id="71684" idx="4"/>
            <a:endCxn id="71687" idx="0"/>
          </p:cNvCxnSpPr>
          <p:nvPr/>
        </p:nvCxnSpPr>
        <p:spPr bwMode="auto">
          <a:xfrm rot="5400000">
            <a:off x="7372548" y="1946275"/>
            <a:ext cx="642937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690" name="Straight Arrow Connector 14"/>
          <p:cNvCxnSpPr>
            <a:cxnSpLocks noChangeShapeType="1"/>
            <a:stCxn id="71684" idx="6"/>
            <a:endCxn id="71686" idx="0"/>
          </p:cNvCxnSpPr>
          <p:nvPr/>
        </p:nvCxnSpPr>
        <p:spPr bwMode="auto">
          <a:xfrm>
            <a:off x="8157567" y="1410494"/>
            <a:ext cx="534987" cy="428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71691" name="Straight Arrow Connector 24"/>
          <p:cNvCxnSpPr>
            <a:cxnSpLocks noChangeShapeType="1"/>
            <a:stCxn id="71684" idx="5"/>
          </p:cNvCxnSpPr>
          <p:nvPr/>
        </p:nvCxnSpPr>
        <p:spPr bwMode="auto">
          <a:xfrm rot="16200000" flipH="1">
            <a:off x="7736879" y="1918494"/>
            <a:ext cx="655638" cy="428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aphicFrame>
        <p:nvGraphicFramePr>
          <p:cNvPr id="71692" name="Object 5"/>
          <p:cNvGraphicFramePr>
            <a:graphicFrameLocks noChangeAspect="1"/>
          </p:cNvGraphicFramePr>
          <p:nvPr/>
        </p:nvGraphicFramePr>
        <p:xfrm>
          <a:off x="1714500" y="3714750"/>
          <a:ext cx="5721350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Equation" r:id="rId4" imgW="3340100" imgH="431800" progId="Equation.3">
                  <p:embed/>
                </p:oleObj>
              </mc:Choice>
              <mc:Fallback>
                <p:oleObj name="Equation" r:id="rId4" imgW="33401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3714750"/>
                        <a:ext cx="5721350" cy="739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693" name="Object 6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" name="Formel" r:id="rId6" imgW="114151" imgH="215619" progId="Equation.3">
                  <p:embed/>
                </p:oleObj>
              </mc:Choice>
              <mc:Fallback>
                <p:oleObj name="Formel" r:id="rId6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986720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ChangeArrowheads="1"/>
          </p:cNvSpPr>
          <p:nvPr/>
        </p:nvSpPr>
        <p:spPr bwMode="auto">
          <a:xfrm>
            <a:off x="1331640" y="3284984"/>
            <a:ext cx="5328592" cy="504825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827088" y="1268760"/>
            <a:ext cx="8569325" cy="5111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Volles </a:t>
            </a:r>
            <a:r>
              <a:rPr lang="de-DE" sz="2400" dirty="0" err="1" smtClean="0">
                <a:solidFill>
                  <a:srgbClr val="000000"/>
                </a:solidFill>
              </a:rPr>
              <a:t>Bayessches</a:t>
            </a:r>
            <a:r>
              <a:rPr lang="de-DE" sz="2400" dirty="0" smtClean="0">
                <a:solidFill>
                  <a:srgbClr val="000000"/>
                </a:solidFill>
              </a:rPr>
              <a:t> Lernen (BMA)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MAP-Lernen</a:t>
            </a:r>
          </a:p>
          <a:p>
            <a:pPr marL="339725" indent="-339725">
              <a:lnSpc>
                <a:spcPct val="90000"/>
              </a:lnSpc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Maximum-</a:t>
            </a:r>
            <a:r>
              <a:rPr lang="de-DE" sz="2400" dirty="0" err="1" smtClean="0">
                <a:solidFill>
                  <a:srgbClr val="000000"/>
                </a:solidFill>
              </a:rPr>
              <a:t>Likelihood</a:t>
            </a:r>
            <a:r>
              <a:rPr lang="de-DE" sz="2400" dirty="0" smtClean="0">
                <a:solidFill>
                  <a:srgbClr val="000000"/>
                </a:solidFill>
              </a:rPr>
              <a:t>-Lernen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Vollständig beobachtbar (vollständige Daten)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Mit versteckten (</a:t>
            </a:r>
            <a:r>
              <a:rPr lang="de-DE" sz="2000" dirty="0" err="1" smtClean="0">
                <a:solidFill>
                  <a:srgbClr val="000000"/>
                </a:solidFill>
              </a:rPr>
              <a:t>unbeobachtbaren</a:t>
            </a:r>
            <a:r>
              <a:rPr lang="de-DE" sz="2000" dirty="0" smtClean="0">
                <a:solidFill>
                  <a:srgbClr val="000000"/>
                </a:solidFill>
              </a:rPr>
              <a:t>) Variablen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32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113" y="2562225"/>
            <a:ext cx="2147137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2781300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Parameterlernen mit versteckten Variablen</a:t>
            </a:r>
            <a:endParaRPr lang="de-DE" b="0" dirty="0"/>
          </a:p>
        </p:txBody>
      </p:sp>
      <p:sp>
        <p:nvSpPr>
          <p:cNvPr id="849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0" y="105310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Bisher haben wir angenommen, Daten für jede Variable des BNs stehen zur Verfügung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Was machen wir, wenn das nicht der Fall ist, d.h. es gibt versteckte (</a:t>
            </a:r>
            <a:r>
              <a:rPr lang="de-DE" sz="2400" dirty="0" err="1" smtClean="0">
                <a:solidFill>
                  <a:srgbClr val="000000"/>
                </a:solidFill>
              </a:rPr>
              <a:t>hidden</a:t>
            </a:r>
            <a:r>
              <a:rPr lang="de-DE" sz="2400" dirty="0" smtClean="0">
                <a:solidFill>
                  <a:srgbClr val="000000"/>
                </a:solidFill>
              </a:rPr>
              <a:t>) Variablen im Netzwerk?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4998" name="Rectangle 7"/>
          <p:cNvSpPr>
            <a:spLocks noChangeArrowheads="1"/>
          </p:cNvSpPr>
          <p:nvPr/>
        </p:nvSpPr>
        <p:spPr bwMode="auto">
          <a:xfrm>
            <a:off x="179388" y="5516563"/>
            <a:ext cx="8856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  <a:cs typeface="Times New Roman" charset="0"/>
              </a:rPr>
              <a:t>Den Ansatz mit relativen Häufigkeiten können wir nicht so einfach übernehmen (keine Zähler für Variable H bekannt)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46079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 smtClean="0">
                <a:latin typeface="+mn-lt"/>
              </a:rPr>
              <a:t>Vermeintliche L</a:t>
            </a:r>
            <a:r>
              <a:rPr lang="de-DE" b="0" dirty="0" smtClean="0">
                <a:latin typeface="+mn-lt"/>
              </a:rPr>
              <a:t>ösung</a:t>
            </a:r>
            <a:endParaRPr lang="de-DE" b="0" dirty="0">
              <a:latin typeface="+mn-lt"/>
            </a:endParaRPr>
          </a:p>
        </p:txBody>
      </p:sp>
      <p:sp>
        <p:nvSpPr>
          <p:cNvPr id="87042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7043" name="Rectangle 4"/>
          <p:cNvSpPr>
            <a:spLocks noChangeArrowheads="1"/>
          </p:cNvSpPr>
          <p:nvPr/>
        </p:nvSpPr>
        <p:spPr bwMode="auto">
          <a:xfrm>
            <a:off x="0" y="4149724"/>
            <a:ext cx="8964613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Jede Variable habe 3 Werte (</a:t>
            </a:r>
            <a:r>
              <a:rPr lang="de-DE" sz="2000" dirty="0" err="1" smtClean="0">
                <a:solidFill>
                  <a:srgbClr val="000000"/>
                </a:solidFill>
              </a:rPr>
              <a:t>low</a:t>
            </a:r>
            <a:r>
              <a:rPr lang="de-DE" sz="2000" dirty="0" smtClean="0">
                <a:solidFill>
                  <a:srgbClr val="000000"/>
                </a:solidFill>
              </a:rPr>
              <a:t>, moderate, high)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Die Zahlen an den Knoten repräsentieren, wie viele Parameter für die CPT des betreffenden Knotens bestimmt werden müssen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78 Wahrscheinlichkeitswerte insgesamt</a:t>
            </a: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87044" name="Object 8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67744" y="2278281"/>
          <a:ext cx="2808758" cy="22308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9" name="Image" r:id="rId4" imgW="2590476" imgH="2057143" progId="">
                  <p:embed/>
                </p:oleObj>
              </mc:Choice>
              <mc:Fallback>
                <p:oleObj name="Image" r:id="rId4" imgW="2590476" imgH="2057143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7744" y="2278281"/>
                        <a:ext cx="2808758" cy="223083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045" name="Rectangle 10"/>
          <p:cNvSpPr>
            <a:spLocks noChangeArrowheads="1"/>
          </p:cNvSpPr>
          <p:nvPr/>
        </p:nvSpPr>
        <p:spPr bwMode="auto">
          <a:xfrm>
            <a:off x="179388" y="1124198"/>
            <a:ext cx="8496300" cy="136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Vermeide versteckte Variablen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Könnte klappen bei kleinen Netzwerken (siehe Tafel)</a:t>
            </a: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63</a:t>
            </a:fld>
            <a:endParaRPr lang="de-DE" dirty="0"/>
          </a:p>
        </p:txBody>
      </p:sp>
      <p:sp>
        <p:nvSpPr>
          <p:cNvPr id="2" name="Cloud Callout 1"/>
          <p:cNvSpPr/>
          <p:nvPr/>
        </p:nvSpPr>
        <p:spPr>
          <a:xfrm>
            <a:off x="5220072" y="2204865"/>
            <a:ext cx="2952328" cy="979836"/>
          </a:xfrm>
          <a:prstGeom prst="cloudCallout">
            <a:avLst>
              <a:gd name="adj1" fmla="val -61491"/>
              <a:gd name="adj2" fmla="val 7629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>
                <a:solidFill>
                  <a:schemeClr val="tx1"/>
                </a:solidFill>
              </a:rPr>
              <a:t>Doch was machen wir hier?</a:t>
            </a:r>
            <a:endParaRPr lang="de-D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462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dirty="0" smtClean="0">
                <a:latin typeface="+mn-lt"/>
              </a:rPr>
              <a:t>Gar keine gute Lösung!</a:t>
            </a:r>
            <a:endParaRPr lang="de-DE" b="0" dirty="0">
              <a:latin typeface="+mn-lt"/>
            </a:endParaRPr>
          </a:p>
        </p:txBody>
      </p:sp>
      <p:sp>
        <p:nvSpPr>
          <p:cNvPr id="8909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89091" name="Rectangle 4"/>
          <p:cNvSpPr>
            <a:spLocks noChangeArrowheads="1"/>
          </p:cNvSpPr>
          <p:nvPr/>
        </p:nvSpPr>
        <p:spPr bwMode="auto">
          <a:xfrm>
            <a:off x="179388" y="3789362"/>
            <a:ext cx="8964612" cy="2375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Die Symptome sind nicht länger bedingt unabhängig </a:t>
            </a:r>
            <a:br>
              <a:rPr lang="de-DE" sz="2400" dirty="0" smtClean="0">
                <a:solidFill>
                  <a:srgbClr val="000000"/>
                </a:solidFill>
              </a:rPr>
            </a:br>
            <a:r>
              <a:rPr lang="de-DE" sz="2400" dirty="0" smtClean="0">
                <a:solidFill>
                  <a:srgbClr val="000000"/>
                </a:solidFill>
              </a:rPr>
              <a:t>gegeben die Elternknotenwerte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Sehr viel mehr Kanten, sehr viel mehr Wahrscheinlichkeiten zu spezifizieren: 708 insgesamt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Wir brauchen sehr viel mehr Daten, </a:t>
            </a:r>
            <a:br>
              <a:rPr lang="de-DE" sz="2000" dirty="0" smtClean="0">
                <a:solidFill>
                  <a:srgbClr val="000000"/>
                </a:solidFill>
                <a:cs typeface="Times New Roman" charset="0"/>
              </a:rPr>
            </a:b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um diese ganzen Werte vernünftig zu lernen</a:t>
            </a: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89092" name="Object 7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059113" y="1268413"/>
          <a:ext cx="26289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3" name="Image" r:id="rId4" imgW="2628571" imgH="2234921" progId="">
                  <p:embed/>
                </p:oleObj>
              </mc:Choice>
              <mc:Fallback>
                <p:oleObj name="Image" r:id="rId4" imgW="2628571" imgH="223492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113" y="1268413"/>
                        <a:ext cx="2628900" cy="223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64</a:t>
            </a:fld>
            <a:endParaRPr lang="de-DE" dirty="0"/>
          </a:p>
        </p:txBody>
      </p:sp>
      <p:sp>
        <p:nvSpPr>
          <p:cNvPr id="2" name="TextBox 1"/>
          <p:cNvSpPr txBox="1"/>
          <p:nvPr/>
        </p:nvSpPr>
        <p:spPr>
          <a:xfrm>
            <a:off x="473336" y="10219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48426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 b="0" dirty="0" smtClean="0">
                <a:solidFill>
                  <a:srgbClr val="2D2DB9"/>
                </a:solidFill>
              </a:rPr>
              <a:t>Beispiel: Bonbonfabrik wieder einmal</a:t>
            </a:r>
            <a:br>
              <a:rPr lang="de-DE" sz="3200" b="0" dirty="0" smtClean="0">
                <a:solidFill>
                  <a:srgbClr val="2D2DB9"/>
                </a:solidFill>
              </a:rPr>
            </a:br>
            <a:endParaRPr lang="de-DE" sz="3200" b="0" dirty="0">
              <a:solidFill>
                <a:srgbClr val="2D2DB9"/>
              </a:solidFill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2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Zwei Bonbontüten (1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2) wurden vermischt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Bonbons werden durch drei Eigenschaften beschrieben: </a:t>
            </a:r>
            <a:r>
              <a:rPr lang="de-DE" sz="2000" dirty="0" err="1" smtClean="0">
                <a:solidFill>
                  <a:srgbClr val="000000"/>
                </a:solidFill>
              </a:rPr>
              <a:t>Flavor</a:t>
            </a:r>
            <a:r>
              <a:rPr lang="de-DE" sz="2000" dirty="0" smtClean="0">
                <a:solidFill>
                  <a:srgbClr val="000000"/>
                </a:solidFill>
              </a:rPr>
              <a:t> und Wrapper wie vorher, plus Hole (ob ein Loch in der Mitte ist)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Die Merkmale von Bonbon hängen mit bestimmten Wahrscheinlichkeiten von der Tüte ab, aus der sie kommen</a:t>
            </a:r>
            <a:endParaRPr lang="de-DE" altLang="ja-JP" sz="20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Wir wollen für jedes Bonbon vorhersagen, aus welcher Tüte es kam, je nach vorgefundenen Eigenschaften: </a:t>
            </a:r>
            <a:r>
              <a:rPr lang="de-DE" sz="2000" dirty="0" err="1" smtClean="0">
                <a:solidFill>
                  <a:srgbClr val="000000"/>
                </a:solidFill>
              </a:rPr>
              <a:t>Naïve</a:t>
            </a:r>
            <a:r>
              <a:rPr lang="de-DE" sz="2000" dirty="0" smtClean="0">
                <a:solidFill>
                  <a:srgbClr val="000000"/>
                </a:solidFill>
              </a:rPr>
              <a:t>-</a:t>
            </a:r>
            <a:r>
              <a:rPr lang="de-DE" sz="2000" dirty="0" err="1" smtClean="0">
                <a:solidFill>
                  <a:srgbClr val="000000"/>
                </a:solidFill>
              </a:rPr>
              <a:t>Bayes</a:t>
            </a:r>
            <a:r>
              <a:rPr lang="de-DE" sz="2000" dirty="0" smtClean="0">
                <a:solidFill>
                  <a:srgbClr val="000000"/>
                </a:solidFill>
              </a:rPr>
              <a:t>-Modell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077072"/>
            <a:ext cx="3456186" cy="22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 smtClean="0">
                <a:solidFill>
                  <a:schemeClr val="tx1"/>
                </a:solidFill>
                <a:latin typeface="+mn-lt"/>
                <a:cs typeface="Times New Roman" charset="0"/>
              </a:rPr>
              <a:t>θ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Times New Roman" charset="0"/>
              </a:rPr>
              <a:t>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de-DE" sz="2000" baseline="-25000" dirty="0" err="1" smtClean="0">
                <a:solidFill>
                  <a:schemeClr val="tx1"/>
                </a:solidFill>
                <a:latin typeface="+mn-lt"/>
              </a:rPr>
              <a:t>Fj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P(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Flavor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cherry|Bag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de-DE" sz="2000" baseline="-25000" dirty="0" err="1" smtClean="0">
                <a:solidFill>
                  <a:schemeClr val="tx1"/>
                </a:solidFill>
                <a:latin typeface="+mn-lt"/>
              </a:rPr>
              <a:t>Wj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P(Wrapper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red|Bag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de-DE" sz="2000" baseline="-25000" dirty="0" err="1" smtClean="0">
                <a:solidFill>
                  <a:schemeClr val="tx1"/>
                </a:solidFill>
                <a:latin typeface="+mn-lt"/>
              </a:rPr>
              <a:t>Hj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P(Hole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yes|Bag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00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=1,2</a:t>
            </a: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65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707904" y="5949280"/>
            <a:ext cx="72008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95324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err="1" smtClean="0">
                <a:latin typeface="+mn-lt"/>
              </a:rPr>
              <a:t>Expectation-Maximization</a:t>
            </a:r>
            <a:r>
              <a:rPr lang="de-DE" b="0" dirty="0" smtClean="0">
                <a:latin typeface="+mn-lt"/>
              </a:rPr>
              <a:t> (EM)</a:t>
            </a:r>
            <a:endParaRPr lang="de-DE" b="0" dirty="0">
              <a:latin typeface="+mn-lt"/>
            </a:endParaRPr>
          </a:p>
        </p:txBody>
      </p:sp>
      <p:sp>
        <p:nvSpPr>
          <p:cNvPr id="931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3187" name="Rectangle 4"/>
          <p:cNvSpPr>
            <a:spLocks noChangeArrowheads="1"/>
          </p:cNvSpPr>
          <p:nvPr/>
        </p:nvSpPr>
        <p:spPr bwMode="auto">
          <a:xfrm>
            <a:off x="179388" y="1197124"/>
            <a:ext cx="8964612" cy="352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Wenn wir versteckte Variablen beibehalten und die Netzwerkparameter aus Daten lernen wollen, haben wir eine Form des </a:t>
            </a:r>
            <a:r>
              <a:rPr lang="de-DE" sz="2400" dirty="0" err="1" smtClean="0">
                <a:solidFill>
                  <a:srgbClr val="0B05FF"/>
                </a:solidFill>
              </a:rPr>
              <a:t>unüberwachten</a:t>
            </a:r>
            <a:r>
              <a:rPr lang="de-DE" sz="2400" dirty="0" smtClean="0">
                <a:solidFill>
                  <a:srgbClr val="0B05FF"/>
                </a:solidFill>
              </a:rPr>
              <a:t> Lernens </a:t>
            </a:r>
            <a:r>
              <a:rPr lang="de-DE" sz="2400" dirty="0" smtClean="0">
                <a:solidFill>
                  <a:srgbClr val="000000"/>
                </a:solidFill>
              </a:rPr>
              <a:t>(</a:t>
            </a:r>
            <a:r>
              <a:rPr lang="de-DE" sz="2400" i="1" dirty="0" err="1" smtClean="0">
                <a:solidFill>
                  <a:srgbClr val="000000"/>
                </a:solidFill>
              </a:rPr>
              <a:t>unsupervised</a:t>
            </a:r>
            <a:r>
              <a:rPr lang="de-DE" sz="2400" i="1" dirty="0" smtClean="0">
                <a:solidFill>
                  <a:srgbClr val="000000"/>
                </a:solidFill>
              </a:rPr>
              <a:t> </a:t>
            </a:r>
            <a:r>
              <a:rPr lang="de-DE" sz="2400" i="1" dirty="0" err="1" smtClean="0">
                <a:solidFill>
                  <a:srgbClr val="000000"/>
                </a:solidFill>
              </a:rPr>
              <a:t>learning</a:t>
            </a:r>
            <a:r>
              <a:rPr lang="de-DE" sz="2400" dirty="0" smtClean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Die Daten geben nicht über alle Aspekte von Datenpunkten Auskunft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err="1" smtClean="0">
                <a:solidFill>
                  <a:srgbClr val="000000"/>
                </a:solidFill>
                <a:cs typeface="Times New Roman" charset="0"/>
              </a:rPr>
              <a:t>Expectation-Maximization</a:t>
            </a:r>
            <a:endParaRPr lang="de-DE" sz="2400" dirty="0" smtClean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Genereller Algorithmus zum Lernen von Modellparametern bei unvollständigen Daten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Hier für diskrete Datenwerte im BN-Kontext gezeigt</a:t>
            </a: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86599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>
                <a:latin typeface="+mn-lt"/>
              </a:rPr>
              <a:t>EM: Generelle Idee</a:t>
            </a:r>
            <a:endParaRPr lang="de-DE" b="0" dirty="0">
              <a:latin typeface="+mn-lt"/>
            </a:endParaRPr>
          </a:p>
        </p:txBody>
      </p:sp>
      <p:sp>
        <p:nvSpPr>
          <p:cNvPr id="983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8307" name="Rectangle 4"/>
          <p:cNvSpPr>
            <a:spLocks noChangeArrowheads="1"/>
          </p:cNvSpPr>
          <p:nvPr/>
        </p:nvSpPr>
        <p:spPr bwMode="auto">
          <a:xfrm>
            <a:off x="179388" y="3501008"/>
            <a:ext cx="896461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  <a:cs typeface="Times New Roman" charset="0"/>
              </a:rPr>
              <a:t>Falls wir Daten für alle Variablen im BN hätten, könnten wir die Parameter mit ML- (oder MAP-) Ansätzen lernen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Relative Häufigkeiten bestimmen, wie vorher besprochen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  <a:cs typeface="Times New Roman" charset="0"/>
              </a:rPr>
              <a:t>Falls wir die Parameter hätten, könnten wir die </a:t>
            </a:r>
            <a:r>
              <a:rPr lang="de-DE" sz="2400" dirty="0" err="1" smtClean="0">
                <a:solidFill>
                  <a:srgbClr val="000000"/>
                </a:solidFill>
                <a:cs typeface="Times New Roman" charset="0"/>
              </a:rPr>
              <a:t>Posterior</a:t>
            </a:r>
            <a:r>
              <a:rPr lang="de-DE" sz="2400" dirty="0" smtClean="0">
                <a:solidFill>
                  <a:srgbClr val="000000"/>
                </a:solidFill>
                <a:cs typeface="Times New Roman" charset="0"/>
              </a:rPr>
              <a:t>-Wahrscheinlichkeiten jedes Ereignisses schätzen: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P(H|A,B,C)</a:t>
            </a: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983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197992"/>
            <a:ext cx="16494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830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85329"/>
            <a:ext cx="1604962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67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214563" y="602302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 err="1" smtClean="0">
                <a:solidFill>
                  <a:srgbClr val="3C36FF"/>
                </a:solidFill>
                <a:latin typeface="Helvetica" charset="0"/>
              </a:rPr>
              <a:t>Dempster</a:t>
            </a:r>
            <a:r>
              <a:rPr lang="de-DE" sz="1200" dirty="0" smtClean="0">
                <a:solidFill>
                  <a:srgbClr val="3C36FF"/>
                </a:solidFill>
                <a:latin typeface="Helvetica" charset="0"/>
              </a:rPr>
              <a:t>, A.P., Laird. N.M., Rubin, D.B.: </a:t>
            </a:r>
            <a:r>
              <a:rPr lang="de-DE" sz="1200" i="1" dirty="0" smtClean="0">
                <a:solidFill>
                  <a:srgbClr val="3C36FF"/>
                </a:solidFill>
                <a:latin typeface="Helvetica" charset="0"/>
              </a:rPr>
              <a:t>Maximum-</a:t>
            </a:r>
            <a:r>
              <a:rPr lang="de-DE" sz="1200" i="1" dirty="0" err="1" smtClean="0">
                <a:solidFill>
                  <a:srgbClr val="3C36FF"/>
                </a:solidFill>
                <a:latin typeface="Helvetica" charset="0"/>
              </a:rPr>
              <a:t>Likelihood</a:t>
            </a:r>
            <a:r>
              <a:rPr lang="de-DE" sz="1200" i="1" dirty="0" smtClean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 smtClean="0">
                <a:solidFill>
                  <a:srgbClr val="3C36FF"/>
                </a:solidFill>
                <a:latin typeface="Helvetica" charset="0"/>
              </a:rPr>
              <a:t>from</a:t>
            </a:r>
            <a:r>
              <a:rPr lang="de-DE" sz="1200" i="1" dirty="0" smtClean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 smtClean="0">
                <a:solidFill>
                  <a:srgbClr val="3C36FF"/>
                </a:solidFill>
                <a:latin typeface="Helvetica" charset="0"/>
              </a:rPr>
              <a:t>incomplete</a:t>
            </a:r>
            <a:r>
              <a:rPr lang="de-DE" sz="1200" i="1" dirty="0" smtClean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i="1" dirty="0" err="1" smtClean="0">
                <a:solidFill>
                  <a:srgbClr val="3C36FF"/>
                </a:solidFill>
                <a:latin typeface="Helvetica" charset="0"/>
              </a:rPr>
              <a:t>data</a:t>
            </a:r>
            <a:r>
              <a:rPr lang="de-DE" sz="1200" i="1" dirty="0" smtClean="0">
                <a:solidFill>
                  <a:srgbClr val="3C36FF"/>
                </a:solidFill>
                <a:latin typeface="Helvetica" charset="0"/>
              </a:rPr>
              <a:t> via </a:t>
            </a:r>
            <a:r>
              <a:rPr lang="de-DE" sz="1200" i="1" dirty="0" err="1" smtClean="0">
                <a:solidFill>
                  <a:srgbClr val="3C36FF"/>
                </a:solidFill>
                <a:latin typeface="Helvetica" charset="0"/>
              </a:rPr>
              <a:t>the</a:t>
            </a:r>
            <a:r>
              <a:rPr lang="de-DE" sz="1200" i="1" dirty="0" smtClean="0">
                <a:solidFill>
                  <a:srgbClr val="3C36FF"/>
                </a:solidFill>
                <a:latin typeface="Helvetica" charset="0"/>
              </a:rPr>
              <a:t> EM </a:t>
            </a:r>
            <a:r>
              <a:rPr lang="de-DE" sz="1200" i="1" dirty="0" err="1" smtClean="0">
                <a:solidFill>
                  <a:srgbClr val="3C36FF"/>
                </a:solidFill>
                <a:latin typeface="Helvetica" charset="0"/>
              </a:rPr>
              <a:t>algorithm</a:t>
            </a:r>
            <a:r>
              <a:rPr lang="de-DE" sz="1200" dirty="0" smtClean="0">
                <a:solidFill>
                  <a:srgbClr val="3C36FF"/>
                </a:solidFill>
                <a:latin typeface="Helvetica" charset="0"/>
              </a:rPr>
              <a:t>. Journal </a:t>
            </a:r>
            <a:r>
              <a:rPr lang="de-DE" sz="1200" dirty="0" err="1" smtClean="0">
                <a:solidFill>
                  <a:srgbClr val="3C36FF"/>
                </a:solidFill>
                <a:latin typeface="Helvetica" charset="0"/>
              </a:rPr>
              <a:t>of</a:t>
            </a:r>
            <a:r>
              <a:rPr lang="de-DE" sz="1200" dirty="0" smtClean="0">
                <a:solidFill>
                  <a:srgbClr val="3C36FF"/>
                </a:solidFill>
                <a:latin typeface="Helvetica" charset="0"/>
              </a:rPr>
              <a:t> </a:t>
            </a:r>
            <a:r>
              <a:rPr lang="de-DE" sz="1200" dirty="0" err="1" smtClean="0">
                <a:solidFill>
                  <a:srgbClr val="3C36FF"/>
                </a:solidFill>
                <a:latin typeface="Helvetica" charset="0"/>
              </a:rPr>
              <a:t>the</a:t>
            </a:r>
            <a:r>
              <a:rPr lang="de-DE" sz="1200" dirty="0" smtClean="0">
                <a:solidFill>
                  <a:srgbClr val="3C36FF"/>
                </a:solidFill>
                <a:latin typeface="Helvetica" charset="0"/>
              </a:rPr>
              <a:t> Royal Statistical Society, </a:t>
            </a:r>
            <a:r>
              <a:rPr lang="de-DE" sz="1200" b="1" dirty="0" smtClean="0">
                <a:solidFill>
                  <a:srgbClr val="FF0000"/>
                </a:solidFill>
                <a:latin typeface="Helvetica" charset="0"/>
              </a:rPr>
              <a:t>1977</a:t>
            </a:r>
            <a:endParaRPr lang="de-DE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902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EM: </a:t>
            </a:r>
            <a:r>
              <a:rPr lang="de-DE" dirty="0" smtClean="0"/>
              <a:t>Generelle Idee</a:t>
            </a:r>
            <a:endParaRPr lang="de-DE" b="0" dirty="0"/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820896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Erfundene Netzwerkparameterwerte (virtuell notiert in den CPTs)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Dann werden die Initialwerte in zwei Schritten verfeinert: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Expectation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(E): Aktualisiere die Daten (virtuell) mit aus dem aktuellen Modell hergeleiteten Erwartungen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Maximization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(M): Gegeben die aktualisierten Daten, aktualisieren die Parameter des BNs mitteln Maximum 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(ML) Ansatz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Das ist der gleiche Schritt, wie im voll beobachtbaren Fall</a:t>
            </a: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68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066849" y="6289873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mtClean="0">
                <a:solidFill>
                  <a:srgbClr val="000000"/>
                </a:solidFill>
              </a:rPr>
              <a:t>CPT</a:t>
            </a:r>
            <a:r>
              <a:rPr lang="en-GB" sz="1400" dirty="0" smtClean="0">
                <a:solidFill>
                  <a:srgbClr val="000000"/>
                </a:solidFill>
              </a:rPr>
              <a:t>: Conditional Probability Table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09892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>
          <a:xfrm>
            <a:off x="323279" y="260350"/>
            <a:ext cx="8785225" cy="503239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EM: Wie funktioniert das mit Naive </a:t>
            </a:r>
            <a:r>
              <a:rPr lang="de-DE" b="0" dirty="0" err="1" smtClean="0"/>
              <a:t>Bayes-Modelen</a:t>
            </a:r>
            <a:endParaRPr lang="de-DE" b="0" dirty="0"/>
          </a:p>
        </p:txBody>
      </p:sp>
      <p:sp>
        <p:nvSpPr>
          <p:cNvPr id="102402" name="Rectangle 3"/>
          <p:cNvSpPr>
            <a:spLocks noChangeArrowheads="1"/>
          </p:cNvSpPr>
          <p:nvPr/>
        </p:nvSpPr>
        <p:spPr bwMode="auto">
          <a:xfrm>
            <a:off x="0" y="105526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2403" name="Rectangle 4"/>
          <p:cNvSpPr>
            <a:spLocks noChangeArrowheads="1"/>
          </p:cNvSpPr>
          <p:nvPr/>
        </p:nvSpPr>
        <p:spPr bwMode="auto">
          <a:xfrm>
            <a:off x="179387" y="1272330"/>
            <a:ext cx="8785225" cy="3589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Betrachtet die folgenden Daten, …</a:t>
            </a:r>
          </a:p>
          <a:p>
            <a:pPr marL="796925" lvl="1" indent="-33972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N Beispiele mit Booleschen Attributen X</a:t>
            </a:r>
            <a:r>
              <a:rPr lang="de-DE" sz="2000" baseline="-25000" dirty="0" smtClean="0">
                <a:solidFill>
                  <a:srgbClr val="000000"/>
                </a:solidFill>
              </a:rPr>
              <a:t>1</a:t>
            </a:r>
            <a:r>
              <a:rPr lang="de-DE" sz="2000" dirty="0" smtClean="0">
                <a:solidFill>
                  <a:srgbClr val="000000"/>
                </a:solidFill>
              </a:rPr>
              <a:t>, X</a:t>
            </a:r>
            <a:r>
              <a:rPr lang="de-DE" sz="2000" baseline="-25000" dirty="0" smtClean="0">
                <a:solidFill>
                  <a:srgbClr val="000000"/>
                </a:solidFill>
              </a:rPr>
              <a:t>2</a:t>
            </a:r>
            <a:r>
              <a:rPr lang="de-DE" sz="2000" dirty="0" smtClean="0">
                <a:solidFill>
                  <a:srgbClr val="000000"/>
                </a:solidFill>
              </a:rPr>
              <a:t>, X</a:t>
            </a:r>
            <a:r>
              <a:rPr lang="de-DE" sz="2000" baseline="-25000" dirty="0" smtClean="0">
                <a:solidFill>
                  <a:srgbClr val="000000"/>
                </a:solidFill>
              </a:rPr>
              <a:t>3</a:t>
            </a:r>
            <a:r>
              <a:rPr lang="de-DE" sz="2000" dirty="0" smtClean="0">
                <a:solidFill>
                  <a:srgbClr val="000000"/>
                </a:solidFill>
              </a:rPr>
              <a:t>, X</a:t>
            </a:r>
            <a:r>
              <a:rPr lang="de-DE" sz="2000" baseline="-25000" dirty="0" smtClean="0">
                <a:solidFill>
                  <a:srgbClr val="000000"/>
                </a:solidFill>
              </a:rPr>
              <a:t>4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… die wir kategorisieren wollen mit möglichen Werten einer Klasse C = {1,2,3}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Wir verwenden einen naiven </a:t>
            </a:r>
            <a:r>
              <a:rPr lang="de-DE" sz="2400" dirty="0" err="1" smtClean="0">
                <a:solidFill>
                  <a:srgbClr val="000000"/>
                </a:solidFill>
              </a:rPr>
              <a:t>Bayes-Klassifikator</a:t>
            </a:r>
            <a:r>
              <a:rPr lang="de-DE" sz="2400" dirty="0" smtClean="0">
                <a:solidFill>
                  <a:srgbClr val="000000"/>
                </a:solidFill>
              </a:rPr>
              <a:t> mit versteckter Variable C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02404" name="Text Box 7"/>
          <p:cNvSpPr txBox="1">
            <a:spLocks noChangeArrowheads="1"/>
          </p:cNvSpPr>
          <p:nvPr/>
        </p:nvSpPr>
        <p:spPr bwMode="auto">
          <a:xfrm>
            <a:off x="6286500" y="4888545"/>
            <a:ext cx="306494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 smtClean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 smtClean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 smtClean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 smtClean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 smtClean="0">
                <a:solidFill>
                  <a:schemeClr val="tx1"/>
                </a:solidFill>
              </a:rPr>
              <a:t>?</a:t>
            </a:r>
            <a:endParaRPr lang="de-DE" sz="1900" b="1" dirty="0">
              <a:solidFill>
                <a:schemeClr val="tx1"/>
              </a:solidFill>
            </a:endParaRP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60" r="29477"/>
          <a:stretch>
            <a:fillRect/>
          </a:stretch>
        </p:blipFill>
        <p:spPr bwMode="auto">
          <a:xfrm>
            <a:off x="6460753" y="1338609"/>
            <a:ext cx="207168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286000" y="4504903"/>
            <a:ext cx="2643188" cy="180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0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114900" y="4581128"/>
            <a:ext cx="125730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69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2245112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Conditional probability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0768"/>
            <a:ext cx="8229600" cy="4713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Definition of conditional probability (in terms of </a:t>
            </a:r>
            <a:r>
              <a:rPr lang="en-US" sz="1800" dirty="0" err="1">
                <a:ea typeface="ＭＳ Ｐゴシック" charset="0"/>
              </a:rPr>
              <a:t>uncond</a:t>
            </a:r>
            <a:r>
              <a:rPr lang="en-US" sz="1800" dirty="0">
                <a:ea typeface="ＭＳ Ｐゴシック" charset="0"/>
              </a:rPr>
              <a:t>. prob.):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P(a | b) = P(a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b) / P(b) if  P(b) &gt; 0</a:t>
            </a:r>
            <a:r>
              <a:rPr lang="en-US" sz="1600" dirty="0">
                <a:ea typeface="ＭＳ Ｐゴシック" charset="0"/>
              </a:rPr>
              <a:t>
</a:t>
            </a: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Product rule</a:t>
            </a:r>
            <a:r>
              <a:rPr lang="en-US" sz="1800" dirty="0">
                <a:ea typeface="ＭＳ Ｐゴシック" charset="0"/>
              </a:rPr>
              <a:t> gives an alternative formulation (</a:t>
            </a:r>
            <a:r>
              <a:rPr lang="en-US" sz="1800" dirty="0">
                <a:ea typeface="ＭＳ Ｐゴシック" charset="0"/>
                <a:sym typeface="Symbol" charset="0"/>
              </a:rPr>
              <a:t> </a:t>
            </a:r>
            <a:r>
              <a:rPr lang="en-US" sz="1800" dirty="0">
                <a:ea typeface="ＭＳ Ｐゴシック" charset="0"/>
              </a:rPr>
              <a:t>is commutative):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P(a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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b) = P(a | b) P(b) = P(b | a) P(a)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ea typeface="ＭＳ Ｐゴシック" charset="0"/>
              </a:rPr>
              <a:t>A general version holds for whole distributions, e.g.,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Weather,Cavity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Weather | 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     </a:t>
            </a:r>
            <a:r>
              <a:rPr lang="en-US" sz="1800" dirty="0" smtClean="0">
                <a:ea typeface="ＭＳ Ｐゴシック" charset="0"/>
              </a:rPr>
              <a:t>  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800" dirty="0">
                <a:ea typeface="ＭＳ Ｐゴシック" charset="0"/>
              </a:rPr>
              <a:t> </a:t>
            </a:r>
            <a:r>
              <a:rPr lang="en-US" sz="1800" dirty="0" smtClean="0">
                <a:ea typeface="ＭＳ Ｐゴシック" charset="0"/>
              </a:rPr>
              <a:t>     View </a:t>
            </a:r>
            <a:r>
              <a:rPr lang="en-US" sz="1800" dirty="0">
                <a:ea typeface="ＭＳ Ｐゴシック" charset="0"/>
              </a:rPr>
              <a:t>as a set of 4 </a:t>
            </a:r>
            <a:r>
              <a:rPr lang="en-US" sz="1800" dirty="0">
                <a:ea typeface="ＭＳ Ｐゴシック" charset="0"/>
                <a:cs typeface="Arial" charset="0"/>
              </a:rPr>
              <a:t>× </a:t>
            </a:r>
            <a:r>
              <a:rPr lang="en-US" sz="1800" dirty="0">
                <a:ea typeface="ＭＳ Ｐゴシック" charset="0"/>
              </a:rPr>
              <a:t>2 equations, </a:t>
            </a:r>
            <a:r>
              <a:rPr lang="en-US" sz="1800" dirty="0">
                <a:solidFill>
                  <a:srgbClr val="FF0000"/>
                </a:solidFill>
                <a:ea typeface="ＭＳ Ｐゴシック" charset="0"/>
              </a:rPr>
              <a:t>not</a:t>
            </a:r>
            <a:r>
              <a:rPr lang="en-US" sz="1800" dirty="0">
                <a:ea typeface="ＭＳ Ｐゴシック" charset="0"/>
              </a:rPr>
              <a:t> matrix </a:t>
            </a:r>
            <a:r>
              <a:rPr lang="en-US" sz="1800" dirty="0" err="1">
                <a:ea typeface="ＭＳ Ｐゴシック" charset="0"/>
              </a:rPr>
              <a:t>mult</a:t>
            </a:r>
            <a:r>
              <a:rPr lang="en-US" sz="1800" dirty="0">
                <a:ea typeface="ＭＳ Ｐゴシック" charset="0"/>
              </a:rPr>
              <a:t>.</a:t>
            </a:r>
            <a:br>
              <a:rPr lang="en-US" sz="1800" dirty="0">
                <a:ea typeface="ＭＳ Ｐゴシック" charset="0"/>
              </a:rPr>
            </a:br>
            <a:r>
              <a:rPr lang="en-US" sz="1800" dirty="0">
                <a:ea typeface="ＭＳ Ｐゴシック" charset="0"/>
              </a:rPr>
              <a:t>    </a:t>
            </a:r>
            <a:r>
              <a:rPr lang="en-US" sz="1000" dirty="0">
                <a:ea typeface="ＭＳ Ｐゴシック" charset="0"/>
              </a:rPr>
              <a:t>(1,1)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(Weather=sunny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Cavity=true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Cavity=true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eaLnBrk="1" hangingPunct="1">
              <a:lnSpc>
                <a:spcPct val="80000"/>
              </a:lnSpc>
              <a:buFont typeface="Times" charset="0"/>
              <a:buNone/>
            </a:pPr>
            <a:r>
              <a:rPr lang="en-US" sz="1000" dirty="0">
                <a:ea typeface="ＭＳ Ｐゴシック" charset="0"/>
              </a:rPr>
              <a:t>	       (1,2)</a:t>
            </a:r>
            <a:r>
              <a:rPr lang="en-US" sz="1800" dirty="0">
                <a:ea typeface="ＭＳ Ｐゴシック" charset="0"/>
              </a:rPr>
              <a:t>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(Weather=sunny </a:t>
            </a:r>
            <a:r>
              <a:rPr lang="en-US" sz="18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|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Cavity=false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Cavity=false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),</a:t>
            </a:r>
            <a:r>
              <a:rPr lang="en-US" sz="1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….</a:t>
            </a:r>
          </a:p>
          <a:p>
            <a:pPr lvl="4" eaLnBrk="1" hangingPunct="1">
              <a:lnSpc>
                <a:spcPct val="80000"/>
              </a:lnSpc>
              <a:buFont typeface="Wingdings" charset="0"/>
              <a:buNone/>
            </a:pPr>
            <a:endParaRPr lang="en-US" sz="1200" dirty="0">
              <a:solidFill>
                <a:schemeClr val="accent2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1800" dirty="0">
                <a:solidFill>
                  <a:schemeClr val="accent2"/>
                </a:solidFill>
                <a:ea typeface="ＭＳ Ｐゴシック" charset="0"/>
              </a:rPr>
              <a:t>Chain rule</a:t>
            </a:r>
            <a:r>
              <a:rPr lang="en-US" sz="1800" dirty="0">
                <a:ea typeface="ＭＳ Ｐゴシック" charset="0"/>
              </a:rPr>
              <a:t> is derived by successive application of product rule:</a:t>
            </a:r>
            <a:br>
              <a:rPr lang="en-US" sz="1800" dirty="0">
                <a:ea typeface="ＭＳ Ｐゴシック" charset="0"/>
              </a:rPr>
            </a:br>
            <a:endParaRPr lang="en-US" sz="1800" dirty="0">
              <a:ea typeface="ＭＳ Ｐゴシック" charset="0"/>
            </a:endParaRP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…,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	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	=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n-2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</a:t>
            </a:r>
            <a:r>
              <a:rPr lang="en-US" sz="16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en-US" sz="16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X</a:t>
            </a:r>
            <a:r>
              <a:rPr lang="en-US" sz="1600" baseline="-25000" dirty="0" err="1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,...,X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n-1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 	= …</a:t>
            </a:r>
          </a:p>
          <a:p>
            <a:pPr lvl="1" eaLnBrk="1" hangingPunct="1">
              <a:lnSpc>
                <a:spcPct val="80000"/>
              </a:lnSpc>
              <a:buFont typeface="Wingdings" charset="0"/>
              <a:buNone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            	= </a:t>
            </a:r>
            <a:r>
              <a:rPr lang="el-GR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      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     </a:t>
            </a:r>
            <a:r>
              <a:rPr lang="en-US" sz="1600" b="1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| 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, … ,X</a:t>
            </a:r>
            <a:r>
              <a:rPr lang="en-US" sz="16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i-1</a:t>
            </a: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1600" dirty="0">
                <a:ea typeface="ＭＳ Ｐゴシック" charset="0"/>
              </a:rPr>
              <a:t>
</a:t>
            </a:r>
          </a:p>
        </p:txBody>
      </p:sp>
      <p:pic>
        <p:nvPicPr>
          <p:cNvPr id="50180" name="Picture 4" descr="TP_tmp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5741888"/>
            <a:ext cx="533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1741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EM: Initialisierung</a:t>
            </a:r>
            <a:endParaRPr lang="de-DE" b="0" dirty="0"/>
          </a:p>
        </p:txBody>
      </p:sp>
      <p:sp>
        <p:nvSpPr>
          <p:cNvPr id="104450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4451" name="Rectangle 4"/>
          <p:cNvSpPr>
            <a:spLocks noChangeArrowheads="1"/>
          </p:cNvSpPr>
          <p:nvPr/>
        </p:nvSpPr>
        <p:spPr bwMode="auto">
          <a:xfrm>
            <a:off x="251470" y="1269132"/>
            <a:ext cx="8208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>
                <a:solidFill>
                  <a:srgbClr val="000000"/>
                </a:solidFill>
              </a:rPr>
              <a:t>Erfundene Netzwerkparameterwerte </a:t>
            </a:r>
            <a:r>
              <a:rPr lang="de-DE" sz="2000" dirty="0" smtClean="0">
                <a:solidFill>
                  <a:srgbClr val="000000"/>
                </a:solidFill>
              </a:rPr>
              <a:t>(</a:t>
            </a:r>
            <a:r>
              <a:rPr lang="de-DE" sz="2000" dirty="0">
                <a:solidFill>
                  <a:srgbClr val="000000"/>
                </a:solidFill>
              </a:rPr>
              <a:t>virtuell notiert in den </a:t>
            </a:r>
            <a:r>
              <a:rPr lang="de-DE" sz="2000" dirty="0" smtClean="0">
                <a:solidFill>
                  <a:srgbClr val="000000"/>
                </a:solidFill>
              </a:rPr>
              <a:t>CPTs)</a:t>
            </a:r>
            <a:endParaRPr lang="de-DE" sz="2000" dirty="0">
              <a:solidFill>
                <a:srgbClr val="000000"/>
              </a:solidFill>
            </a:endParaRPr>
          </a:p>
        </p:txBody>
      </p:sp>
      <p:sp>
        <p:nvSpPr>
          <p:cNvPr id="104452" name="Text Box 7"/>
          <p:cNvSpPr txBox="1">
            <a:spLocks noChangeArrowheads="1"/>
          </p:cNvSpPr>
          <p:nvPr/>
        </p:nvSpPr>
        <p:spPr bwMode="auto">
          <a:xfrm>
            <a:off x="6929438" y="3437075"/>
            <a:ext cx="500062" cy="140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 smtClean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 smtClean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 smtClean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 smtClean="0">
                <a:solidFill>
                  <a:schemeClr val="accent2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900" b="1" dirty="0" smtClean="0">
                <a:solidFill>
                  <a:schemeClr val="accent2"/>
                </a:solidFill>
              </a:rPr>
              <a:t>?</a:t>
            </a:r>
            <a:endParaRPr lang="de-DE" sz="1900" b="1" dirty="0">
              <a:solidFill>
                <a:schemeClr val="accent2"/>
              </a:solidFill>
            </a:endParaRPr>
          </a:p>
        </p:txBody>
      </p:sp>
      <p:sp>
        <p:nvSpPr>
          <p:cNvPr id="104453" name="Text Box 7"/>
          <p:cNvSpPr txBox="1">
            <a:spLocks noChangeArrowheads="1"/>
          </p:cNvSpPr>
          <p:nvPr/>
        </p:nvSpPr>
        <p:spPr bwMode="auto">
          <a:xfrm>
            <a:off x="7308850" y="3500438"/>
            <a:ext cx="13516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 smtClean="0">
                <a:solidFill>
                  <a:schemeClr val="accent2"/>
                </a:solidFill>
              </a:rPr>
              <a:t>Definiere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 smtClean="0">
                <a:solidFill>
                  <a:schemeClr val="accent2"/>
                </a:solidFill>
              </a:rPr>
              <a:t>zufällige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b="1" dirty="0" smtClean="0">
                <a:solidFill>
                  <a:schemeClr val="accent2"/>
                </a:solidFill>
              </a:rPr>
              <a:t>Parameter</a:t>
            </a:r>
            <a:endParaRPr lang="de-DE" sz="2000" b="1" dirty="0">
              <a:solidFill>
                <a:schemeClr val="accent2"/>
              </a:solidFill>
            </a:endParaRPr>
          </a:p>
        </p:txBody>
      </p:sp>
      <p:pic>
        <p:nvPicPr>
          <p:cNvPr id="1044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21" r="58582"/>
          <a:stretch>
            <a:fillRect/>
          </a:stretch>
        </p:blipFill>
        <p:spPr bwMode="auto">
          <a:xfrm>
            <a:off x="2928938" y="3000375"/>
            <a:ext cx="2643187" cy="180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642" r="9328"/>
          <a:stretch>
            <a:fillRect/>
          </a:stretch>
        </p:blipFill>
        <p:spPr bwMode="auto">
          <a:xfrm>
            <a:off x="5786438" y="3143250"/>
            <a:ext cx="1214437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4322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 smtClean="0"/>
              <a:t>EM: </a:t>
            </a:r>
            <a:r>
              <a:rPr lang="de-DE" sz="2600" b="0" dirty="0" err="1" smtClean="0"/>
              <a:t>Expectation</a:t>
            </a:r>
            <a:r>
              <a:rPr lang="de-DE" sz="2600" dirty="0"/>
              <a:t>-</a:t>
            </a:r>
            <a:r>
              <a:rPr lang="de-DE" sz="2600" b="0" dirty="0" smtClean="0"/>
              <a:t>Schritt (Bestimmung der erwarteter Zahlen)</a:t>
            </a:r>
            <a:endParaRPr lang="de-DE" sz="2600" b="0" dirty="0"/>
          </a:p>
        </p:txBody>
      </p:sp>
      <p:sp>
        <p:nvSpPr>
          <p:cNvPr id="10649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6499" name="Rectangle 5"/>
          <p:cNvSpPr>
            <a:spLocks noChangeArrowheads="1"/>
          </p:cNvSpPr>
          <p:nvPr/>
        </p:nvSpPr>
        <p:spPr bwMode="auto">
          <a:xfrm>
            <a:off x="107504" y="3357563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Was benötigen wir, um die Netzwerkparameter mit dem </a:t>
            </a:r>
            <a:br>
              <a:rPr lang="de-DE" sz="2400" dirty="0" smtClean="0">
                <a:solidFill>
                  <a:srgbClr val="000000"/>
                </a:solidFill>
              </a:rPr>
            </a:br>
            <a:r>
              <a:rPr lang="de-DE" sz="2400" dirty="0" smtClean="0">
                <a:solidFill>
                  <a:srgbClr val="000000"/>
                </a:solidFill>
              </a:rPr>
              <a:t>Maximum-</a:t>
            </a:r>
            <a:r>
              <a:rPr lang="de-DE" sz="2400" dirty="0" err="1" smtClean="0">
                <a:solidFill>
                  <a:srgbClr val="000000"/>
                </a:solidFill>
              </a:rPr>
              <a:t>Likelihood</a:t>
            </a:r>
            <a:r>
              <a:rPr lang="de-DE" sz="2400" dirty="0" smtClean="0">
                <a:solidFill>
                  <a:srgbClr val="000000"/>
                </a:solidFill>
              </a:rPr>
              <a:t>-Ansatz zu lernen?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Für P(C) = Anzahl(Datenpunkte mit C=i) / Anzahl (alle Datenpunkte)    i=1,2,3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Für P(</a:t>
            </a:r>
            <a:r>
              <a:rPr lang="de-DE" sz="2000" dirty="0" err="1" smtClean="0">
                <a:solidFill>
                  <a:srgbClr val="000000"/>
                </a:solidFill>
              </a:rPr>
              <a:t>X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h</a:t>
            </a:r>
            <a:r>
              <a:rPr lang="de-DE" sz="2000" dirty="0" err="1" smtClean="0">
                <a:solidFill>
                  <a:srgbClr val="000000"/>
                </a:solidFill>
              </a:rPr>
              <a:t>|C</a:t>
            </a:r>
            <a:r>
              <a:rPr lang="de-DE" sz="2000" dirty="0" smtClean="0">
                <a:solidFill>
                  <a:srgbClr val="000000"/>
                </a:solidFill>
              </a:rPr>
              <a:t>) = Anzahl(Daten mit </a:t>
            </a:r>
            <a:r>
              <a:rPr lang="de-DE" sz="2000" dirty="0" err="1" smtClean="0">
                <a:solidFill>
                  <a:srgbClr val="000000"/>
                </a:solidFill>
              </a:rPr>
              <a:t>X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h</a:t>
            </a:r>
            <a:r>
              <a:rPr lang="de-DE" sz="2000" dirty="0" smtClean="0">
                <a:solidFill>
                  <a:srgbClr val="000000"/>
                </a:solidFill>
              </a:rPr>
              <a:t> = </a:t>
            </a:r>
            <a:r>
              <a:rPr lang="de-DE" sz="2000" dirty="0" err="1" smtClean="0">
                <a:solidFill>
                  <a:srgbClr val="000000"/>
                </a:solidFill>
              </a:rPr>
              <a:t>val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k</a:t>
            </a:r>
            <a:r>
              <a:rPr lang="de-DE" sz="2000" dirty="0" smtClean="0">
                <a:solidFill>
                  <a:srgbClr val="000000"/>
                </a:solidFill>
              </a:rPr>
              <a:t> und C=i) / Anzahl(Daten mit C=i)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smtClean="0">
                <a:solidFill>
                  <a:srgbClr val="000000"/>
                </a:solidFill>
              </a:rPr>
              <a:t>                               für alle Werte </a:t>
            </a:r>
            <a:r>
              <a:rPr lang="de-DE" sz="2000" dirty="0" err="1" smtClean="0">
                <a:solidFill>
                  <a:srgbClr val="000000"/>
                </a:solidFill>
              </a:rPr>
              <a:t>val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k</a:t>
            </a:r>
            <a:r>
              <a:rPr lang="de-DE" sz="2000" baseline="-25000" dirty="0" smtClean="0">
                <a:solidFill>
                  <a:srgbClr val="000000"/>
                </a:solidFill>
              </a:rPr>
              <a:t>  </a:t>
            </a:r>
            <a:r>
              <a:rPr lang="de-DE" sz="2000" dirty="0" smtClean="0">
                <a:solidFill>
                  <a:srgbClr val="000000"/>
                </a:solidFill>
              </a:rPr>
              <a:t>von </a:t>
            </a:r>
            <a:r>
              <a:rPr lang="de-DE" sz="2000" dirty="0" err="1" smtClean="0">
                <a:solidFill>
                  <a:srgbClr val="000000"/>
                </a:solidFill>
              </a:rPr>
              <a:t>X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h</a:t>
            </a:r>
            <a:r>
              <a:rPr lang="de-DE" sz="2000" dirty="0" smtClean="0">
                <a:solidFill>
                  <a:srgbClr val="000000"/>
                </a:solidFill>
              </a:rPr>
              <a:t> und  i=1,2,3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10650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35410"/>
            <a:ext cx="6381750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1" name="Text Box 8"/>
          <p:cNvSpPr txBox="1">
            <a:spLocks noChangeArrowheads="1"/>
          </p:cNvSpPr>
          <p:nvPr/>
        </p:nvSpPr>
        <p:spPr bwMode="auto">
          <a:xfrm>
            <a:off x="6762053" y="1666627"/>
            <a:ext cx="285750" cy="133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?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1800" dirty="0" smtClean="0">
                <a:solidFill>
                  <a:schemeClr val="tx1"/>
                </a:solidFill>
              </a:rPr>
              <a:t>?</a:t>
            </a:r>
            <a:endParaRPr lang="de-DE" sz="1800" dirty="0">
              <a:solidFill>
                <a:schemeClr val="tx1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470547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854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Bislang haben wir nur: N = Anzahl(Datenpunkte)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Wir </a:t>
            </a:r>
            <a:r>
              <a:rPr lang="de-DE" sz="2400" dirty="0" smtClean="0">
                <a:solidFill>
                  <a:srgbClr val="0000FF"/>
                </a:solidFill>
              </a:rPr>
              <a:t>approximieren alle weiteren Zähler mit erwarteten Zählerwerten, </a:t>
            </a:r>
            <a:r>
              <a:rPr lang="de-DE" sz="2400" dirty="0" smtClean="0">
                <a:solidFill>
                  <a:srgbClr val="FF0000"/>
                </a:solidFill>
              </a:rPr>
              <a:t>die aus dem Modell mit den "erfundenen" Parametern abgeleitet werden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Der erwartete Zähler                  ist die Summe, über alle N Beispieldaten, der Wahrscheinlichkeiten, dass jedes Beispiel in Kategorie i fällt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graphicFrame>
        <p:nvGraphicFramePr>
          <p:cNvPr id="108548" name="Object 14"/>
          <p:cNvGraphicFramePr>
            <a:graphicFrameLocks noChangeAspect="1"/>
          </p:cNvGraphicFramePr>
          <p:nvPr>
            <p:extLst/>
          </p:nvPr>
        </p:nvGraphicFramePr>
        <p:xfrm>
          <a:off x="2918173" y="4149080"/>
          <a:ext cx="5759102" cy="1829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8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8173" y="4149080"/>
                        <a:ext cx="5759102" cy="182944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9" name="Object 15"/>
          <p:cNvGraphicFramePr>
            <a:graphicFrameLocks noChangeAspect="1"/>
          </p:cNvGraphicFramePr>
          <p:nvPr>
            <p:extLst/>
          </p:nvPr>
        </p:nvGraphicFramePr>
        <p:xfrm>
          <a:off x="3275856" y="3071395"/>
          <a:ext cx="1092198" cy="4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9" name="Formel" r:id="rId6" imgW="545863" imgH="241195" progId="Equation.3">
                  <p:embed/>
                </p:oleObj>
              </mc:Choice>
              <mc:Fallback>
                <p:oleObj name="Formel" r:id="rId6" imgW="545863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3071395"/>
                        <a:ext cx="1092198" cy="4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72</a:t>
            </a:fld>
            <a:endParaRPr lang="de-DE" dirty="0"/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88032" y="332656"/>
            <a:ext cx="9036496" cy="6826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5pPr>
            <a:lvl6pPr marL="457189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914377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1371566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1828754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kern="0" dirty="0" smtClean="0"/>
              <a:t>EM: </a:t>
            </a:r>
            <a:r>
              <a:rPr lang="de-DE" sz="2600" kern="0" dirty="0" err="1" smtClean="0"/>
              <a:t>Expectation</a:t>
            </a:r>
            <a:r>
              <a:rPr lang="de-DE" sz="2600" kern="0" dirty="0" smtClean="0"/>
              <a:t>-Schritt (Bestimmung der erwarteter Zahlen)</a:t>
            </a:r>
            <a:endParaRPr lang="de-DE" sz="2600" kern="0" dirty="0"/>
          </a:p>
        </p:txBody>
      </p:sp>
    </p:spTree>
    <p:extLst>
      <p:ext uri="{BB962C8B-B14F-4D97-AF65-F5344CB8AC3E}">
        <p14:creationId xmlns:p14="http://schemas.microsoft.com/office/powerpoint/2010/main" val="9801113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0595" name="Rectangle 4"/>
          <p:cNvSpPr>
            <a:spLocks noChangeArrowheads="1"/>
          </p:cNvSpPr>
          <p:nvPr/>
        </p:nvSpPr>
        <p:spPr bwMode="auto">
          <a:xfrm>
            <a:off x="214313" y="1000125"/>
            <a:ext cx="8462962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Wie erhalten wir die notwendigen Werte aus dem Modell?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Leicht mit naivem </a:t>
            </a:r>
            <a:r>
              <a:rPr lang="de-DE" sz="2000" dirty="0" err="1" smtClean="0">
                <a:solidFill>
                  <a:srgbClr val="000000"/>
                </a:solidFill>
              </a:rPr>
              <a:t>Bayesschen</a:t>
            </a:r>
            <a:r>
              <a:rPr lang="de-DE" sz="2000" dirty="0" smtClean="0">
                <a:solidFill>
                  <a:srgbClr val="000000"/>
                </a:solidFill>
              </a:rPr>
              <a:t> Netzwerk</a:t>
            </a:r>
            <a:endParaRPr lang="de-DE" sz="2000" i="1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i="1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i="1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400" i="1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>
            <p:extLst/>
          </p:nvPr>
        </p:nvGraphicFramePr>
        <p:xfrm>
          <a:off x="2071688" y="1428750"/>
          <a:ext cx="5132387" cy="163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2" name="Equation" r:id="rId4" imgW="2870200" imgH="914400" progId="Equation.3">
                  <p:embed/>
                </p:oleObj>
              </mc:Choice>
              <mc:Fallback>
                <p:oleObj name="Equation" r:id="rId4" imgW="28702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1688" y="1428750"/>
                        <a:ext cx="5132387" cy="163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1214438" y="3714750"/>
          <a:ext cx="6196012" cy="1785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name="Formel" r:id="rId6" imgW="3340100" imgH="965200" progId="Equation.3">
                  <p:embed/>
                </p:oleObj>
              </mc:Choice>
              <mc:Fallback>
                <p:oleObj name="Formel" r:id="rId6" imgW="3340100" imgH="965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4438" y="3714750"/>
                        <a:ext cx="6196012" cy="1785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6360220" y="5589240"/>
            <a:ext cx="2676276" cy="811560"/>
          </a:xfrm>
          <a:prstGeom prst="wedgeRoundRectCallout">
            <a:avLst>
              <a:gd name="adj1" fmla="val -82435"/>
              <a:gd name="adj2" fmla="val -15172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Erfundene Parameter für das Netzwerk</a:t>
            </a:r>
            <a:endParaRPr lang="de-DE" sz="2000" dirty="0">
              <a:latin typeface="+mj-lt"/>
            </a:endParaRPr>
          </a:p>
        </p:txBody>
      </p:sp>
      <p:sp>
        <p:nvSpPr>
          <p:cNvPr id="9" name="Rounded Rectangular Callout 8"/>
          <p:cNvSpPr>
            <a:spLocks noChangeArrowheads="1"/>
          </p:cNvSpPr>
          <p:nvPr/>
        </p:nvSpPr>
        <p:spPr bwMode="auto">
          <a:xfrm>
            <a:off x="285750" y="5715001"/>
            <a:ext cx="5143500" cy="738336"/>
          </a:xfrm>
          <a:prstGeom prst="wedgeRoundRectCallout">
            <a:avLst>
              <a:gd name="adj1" fmla="val -5935"/>
              <a:gd name="adj2" fmla="val -8144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smtClean="0">
                <a:solidFill>
                  <a:schemeClr val="tx1"/>
                </a:solidFill>
              </a:rPr>
              <a:t>Auch direkt aus Netzwerk bestimmbar.</a:t>
            </a:r>
            <a:br>
              <a:rPr lang="de-DE" sz="2000" dirty="0" smtClean="0">
                <a:solidFill>
                  <a:schemeClr val="tx1"/>
                </a:solidFill>
              </a:rPr>
            </a:br>
            <a:r>
              <a:rPr lang="de-DE" sz="2000" dirty="0" smtClean="0">
                <a:solidFill>
                  <a:schemeClr val="tx1"/>
                </a:solidFill>
              </a:rPr>
              <a:t>Übungsaufgabe</a:t>
            </a:r>
            <a:endParaRPr lang="de-DE" sz="2000" dirty="0"/>
          </a:p>
        </p:txBody>
      </p:sp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73</a:t>
            </a:fld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 smtClean="0"/>
              <a:t>EM: </a:t>
            </a:r>
            <a:r>
              <a:rPr lang="de-DE" sz="2600" b="0" dirty="0" err="1" smtClean="0"/>
              <a:t>Expectation</a:t>
            </a:r>
            <a:r>
              <a:rPr lang="de-DE" sz="2600" dirty="0"/>
              <a:t>-</a:t>
            </a:r>
            <a:r>
              <a:rPr lang="de-DE" sz="2600" b="0" dirty="0" smtClean="0"/>
              <a:t>Schritt (Bestimmung der erwarteter Zahlen)</a:t>
            </a:r>
            <a:endParaRPr lang="de-DE" sz="2600" b="0" dirty="0"/>
          </a:p>
        </p:txBody>
      </p:sp>
      <p:sp>
        <p:nvSpPr>
          <p:cNvPr id="3" name="TextBox 2"/>
          <p:cNvSpPr txBox="1"/>
          <p:nvPr/>
        </p:nvSpPr>
        <p:spPr>
          <a:xfrm>
            <a:off x="4499992" y="1611357"/>
            <a:ext cx="3305713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" charset="0"/>
                <a:ea typeface="Times" charset="0"/>
                <a:cs typeface="Times" charset="0"/>
              </a:rPr>
              <a:t>Attribute von </a:t>
            </a:r>
            <a:r>
              <a:rPr lang="en-US" sz="2000" dirty="0" err="1" smtClean="0">
                <a:latin typeface="Times" charset="0"/>
                <a:ea typeface="Times" charset="0"/>
                <a:cs typeface="Times" charset="0"/>
              </a:rPr>
              <a:t>Beispiel</a:t>
            </a:r>
            <a:r>
              <a:rPr lang="en-US" sz="2000" dirty="0" smtClean="0">
                <a:latin typeface="Times" charset="0"/>
                <a:ea typeface="Times" charset="0"/>
                <a:cs typeface="Times" charset="0"/>
              </a:rPr>
              <a:t> </a:t>
            </a:r>
            <a:r>
              <a:rPr lang="en-US" sz="2000" dirty="0" err="1" smtClean="0">
                <a:latin typeface="Times" charset="0"/>
                <a:ea typeface="Times" charset="0"/>
                <a:cs typeface="Times" charset="0"/>
              </a:rPr>
              <a:t>e</a:t>
            </a:r>
            <a:r>
              <a:rPr lang="en-US" sz="2000" baseline="-25000" dirty="0" err="1" smtClean="0">
                <a:latin typeface="Times" charset="0"/>
                <a:ea typeface="Times" charset="0"/>
                <a:cs typeface="Times" charset="0"/>
              </a:rPr>
              <a:t>j</a:t>
            </a:r>
            <a:r>
              <a:rPr lang="en-US" sz="2000" dirty="0" smtClean="0">
                <a:latin typeface="Times" charset="0"/>
                <a:ea typeface="Times" charset="0"/>
                <a:cs typeface="Times" charset="0"/>
              </a:rPr>
              <a:t> )       </a:t>
            </a:r>
            <a:endParaRPr lang="en-US" sz="2000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5788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268189"/>
            <a:ext cx="8462962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de-DE" sz="2400" dirty="0" smtClean="0">
                <a:solidFill>
                  <a:srgbClr val="000000"/>
                </a:solidFill>
              </a:rPr>
              <a:t>Durch einen ähnlichen Schritt erhalten wir die erwarteten Zähler für Beispiele mit Attribut </a:t>
            </a:r>
            <a:r>
              <a:rPr lang="de-DE" sz="2400" i="1" dirty="0" err="1" smtClean="0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 smtClean="0">
                <a:solidFill>
                  <a:srgbClr val="000000"/>
                </a:solidFill>
              </a:rPr>
              <a:t>h</a:t>
            </a:r>
            <a:r>
              <a:rPr lang="de-DE" sz="2400" i="1" dirty="0" smtClean="0">
                <a:solidFill>
                  <a:srgbClr val="000000"/>
                </a:solidFill>
              </a:rPr>
              <a:t>= </a:t>
            </a:r>
            <a:r>
              <a:rPr lang="de-DE" sz="2400" i="1" dirty="0" err="1" smtClean="0">
                <a:solidFill>
                  <a:srgbClr val="000000"/>
                </a:solidFill>
              </a:rPr>
              <a:t>val</a:t>
            </a:r>
            <a:r>
              <a:rPr lang="de-DE" sz="2400" i="1" baseline="-25000" dirty="0" err="1" smtClean="0">
                <a:solidFill>
                  <a:srgbClr val="000000"/>
                </a:solidFill>
              </a:rPr>
              <a:t>k</a:t>
            </a:r>
            <a:r>
              <a:rPr lang="de-DE" sz="2400" i="1" dirty="0" smtClean="0">
                <a:solidFill>
                  <a:srgbClr val="000000"/>
                </a:solidFill>
              </a:rPr>
              <a:t> </a:t>
            </a:r>
            <a:r>
              <a:rPr lang="de-DE" sz="2400" dirty="0" smtClean="0">
                <a:solidFill>
                  <a:srgbClr val="000000"/>
                </a:solidFill>
              </a:rPr>
              <a:t>und Kategorie </a:t>
            </a:r>
            <a:r>
              <a:rPr lang="de-DE" sz="2400" i="1" dirty="0" smtClean="0">
                <a:solidFill>
                  <a:srgbClr val="000000"/>
                </a:solidFill>
              </a:rPr>
              <a:t>i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  <a:defRPr/>
            </a:pPr>
            <a:r>
              <a:rPr lang="de-DE" sz="2400" dirty="0" smtClean="0">
                <a:solidFill>
                  <a:srgbClr val="000000"/>
                </a:solidFill>
              </a:rPr>
              <a:t>Diese werden später benötigt zur Schätzung von </a:t>
            </a:r>
            <a:r>
              <a:rPr lang="de-DE" sz="2400" b="1" dirty="0" smtClean="0">
                <a:solidFill>
                  <a:srgbClr val="000000"/>
                </a:solidFill>
              </a:rPr>
              <a:t>P</a:t>
            </a:r>
            <a:r>
              <a:rPr lang="de-DE" sz="2400" dirty="0" smtClean="0">
                <a:solidFill>
                  <a:srgbClr val="000000"/>
                </a:solidFill>
              </a:rPr>
              <a:t>(</a:t>
            </a:r>
            <a:r>
              <a:rPr lang="de-DE" sz="2400" dirty="0" err="1" smtClean="0">
                <a:solidFill>
                  <a:srgbClr val="000000"/>
                </a:solidFill>
              </a:rPr>
              <a:t>X</a:t>
            </a:r>
            <a:r>
              <a:rPr lang="de-DE" sz="2400" baseline="-25000" dirty="0" err="1" smtClean="0">
                <a:solidFill>
                  <a:srgbClr val="000000"/>
                </a:solidFill>
              </a:rPr>
              <a:t>h</a:t>
            </a:r>
            <a:r>
              <a:rPr lang="de-DE" sz="2400" dirty="0" smtClean="0">
                <a:solidFill>
                  <a:srgbClr val="000000"/>
                </a:solidFill>
              </a:rPr>
              <a:t> | C):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endParaRPr lang="de-DE" sz="2000" dirty="0" smtClean="0">
              <a:solidFill>
                <a:srgbClr val="000000"/>
              </a:solidFill>
            </a:endParaRP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defRPr/>
            </a:pPr>
            <a:endParaRPr lang="de-DE" sz="20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  <a:defRPr/>
            </a:pPr>
            <a:r>
              <a:rPr lang="de-DE" sz="2000" dirty="0" smtClean="0">
                <a:solidFill>
                  <a:srgbClr val="000000"/>
                </a:solidFill>
              </a:rPr>
              <a:t>für alle Werte </a:t>
            </a:r>
            <a:r>
              <a:rPr lang="de-DE" sz="2000" dirty="0" err="1" smtClean="0">
                <a:solidFill>
                  <a:srgbClr val="000000"/>
                </a:solidFill>
              </a:rPr>
              <a:t>val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k</a:t>
            </a:r>
            <a:r>
              <a:rPr lang="de-DE" sz="2000" baseline="-25000" dirty="0" smtClean="0">
                <a:solidFill>
                  <a:srgbClr val="000000"/>
                </a:solidFill>
              </a:rPr>
              <a:t>  </a:t>
            </a:r>
            <a:r>
              <a:rPr lang="de-DE" sz="2000" dirty="0" smtClean="0">
                <a:solidFill>
                  <a:srgbClr val="000000"/>
                </a:solidFill>
              </a:rPr>
              <a:t>von </a:t>
            </a:r>
            <a:r>
              <a:rPr lang="de-DE" sz="2000" dirty="0" err="1" smtClean="0">
                <a:solidFill>
                  <a:srgbClr val="000000"/>
                </a:solidFill>
              </a:rPr>
              <a:t>X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h</a:t>
            </a:r>
            <a:r>
              <a:rPr lang="de-DE" sz="2000" dirty="0" smtClean="0">
                <a:solidFill>
                  <a:srgbClr val="000000"/>
                </a:solidFill>
              </a:rPr>
              <a:t> und  i=1,2,3</a:t>
            </a:r>
          </a:p>
          <a:p>
            <a:pPr marL="739775" lvl="1" indent="-282575">
              <a:spcBef>
                <a:spcPts val="1800"/>
              </a:spcBef>
              <a:buClr>
                <a:srgbClr val="000000"/>
              </a:buClr>
              <a:buSzPct val="100000"/>
              <a:buFont typeface="Arial" charset="0"/>
              <a:buChar char="•"/>
              <a:defRPr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0" y="1196752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319502" name="Object 14"/>
          <p:cNvGraphicFramePr>
            <a:graphicFrameLocks noChangeAspect="1"/>
          </p:cNvGraphicFramePr>
          <p:nvPr>
            <p:extLst/>
          </p:nvPr>
        </p:nvGraphicFramePr>
        <p:xfrm>
          <a:off x="1143000" y="4643438"/>
          <a:ext cx="62293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" name="Equation" r:id="rId4" imgW="3225800" imgH="711200" progId="Equation.3">
                  <p:embed/>
                </p:oleObj>
              </mc:Choice>
              <mc:Fallback>
                <p:oleObj name="Equation" r:id="rId4" imgW="32258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43438"/>
                        <a:ext cx="62293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45" name="Object 3"/>
          <p:cNvGraphicFramePr>
            <a:graphicFrameLocks noChangeAspect="1"/>
          </p:cNvGraphicFramePr>
          <p:nvPr>
            <p:extLst/>
          </p:nvPr>
        </p:nvGraphicFramePr>
        <p:xfrm>
          <a:off x="357188" y="2833464"/>
          <a:ext cx="8504237" cy="79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7" name="Formel" r:id="rId6" imgW="5041900" imgH="469900" progId="Equation.3">
                  <p:embed/>
                </p:oleObj>
              </mc:Choice>
              <mc:Fallback>
                <p:oleObj name="Formel" r:id="rId6" imgW="5041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8" y="2833464"/>
                        <a:ext cx="8504237" cy="79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46" name="Rectangle 4"/>
          <p:cNvSpPr>
            <a:spLocks noChangeArrowheads="1"/>
          </p:cNvSpPr>
          <p:nvPr/>
        </p:nvSpPr>
        <p:spPr bwMode="auto">
          <a:xfrm>
            <a:off x="357188" y="4197126"/>
            <a:ext cx="8462962" cy="2375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Zum Beispiel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8" name="Rounded Rectangular Callout 7"/>
          <p:cNvSpPr>
            <a:spLocks noChangeArrowheads="1"/>
          </p:cNvSpPr>
          <p:nvPr/>
        </p:nvSpPr>
        <p:spPr bwMode="auto">
          <a:xfrm>
            <a:off x="3500438" y="5715000"/>
            <a:ext cx="5214937" cy="785813"/>
          </a:xfrm>
          <a:prstGeom prst="wedgeRoundRectCallout">
            <a:avLst>
              <a:gd name="adj1" fmla="val -21944"/>
              <a:gd name="adj2" fmla="val -10476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 smtClean="0">
                <a:solidFill>
                  <a:schemeClr val="tx1"/>
                </a:solidFill>
              </a:rPr>
              <a:t>Wiederum erhalten wir diese </a:t>
            </a:r>
            <a:r>
              <a:rPr lang="de-DE" sz="2400" dirty="0" err="1" smtClean="0">
                <a:solidFill>
                  <a:schemeClr val="tx1"/>
                </a:solidFill>
              </a:rPr>
              <a:t>W'keiten</a:t>
            </a:r>
            <a:r>
              <a:rPr lang="de-DE" sz="2400" dirty="0" smtClean="0">
                <a:solidFill>
                  <a:schemeClr val="tx1"/>
                </a:solidFill>
              </a:rPr>
              <a:t/>
            </a:r>
            <a:br>
              <a:rPr lang="de-DE" sz="2400" dirty="0" smtClean="0">
                <a:solidFill>
                  <a:schemeClr val="tx1"/>
                </a:solidFill>
              </a:rPr>
            </a:br>
            <a:r>
              <a:rPr lang="de-DE" sz="2400" dirty="0" smtClean="0">
                <a:solidFill>
                  <a:schemeClr val="tx1"/>
                </a:solidFill>
              </a:rPr>
              <a:t>aus dem aktuellen Modell</a:t>
            </a:r>
            <a:endParaRPr lang="de-DE" sz="2400" dirty="0"/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74</a:t>
            </a:fld>
            <a:endParaRPr lang="de-DE" dirty="0"/>
          </a:p>
        </p:txBody>
      </p:sp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288032" y="332656"/>
            <a:ext cx="9036496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2600" b="0" dirty="0" smtClean="0"/>
              <a:t>EM: </a:t>
            </a:r>
            <a:r>
              <a:rPr lang="de-DE" sz="2600" b="0" dirty="0" err="1" smtClean="0"/>
              <a:t>Expectation</a:t>
            </a:r>
            <a:r>
              <a:rPr lang="de-DE" sz="2600" dirty="0"/>
              <a:t>-</a:t>
            </a:r>
            <a:r>
              <a:rPr lang="de-DE" sz="2600" b="0" dirty="0" smtClean="0"/>
              <a:t>Schritt (Bestimmung der erwarteter Zahlen)</a:t>
            </a:r>
            <a:endParaRPr lang="de-DE" sz="2600" b="0" dirty="0"/>
          </a:p>
        </p:txBody>
      </p:sp>
    </p:spTree>
    <p:extLst>
      <p:ext uri="{BB962C8B-B14F-4D97-AF65-F5344CB8AC3E}">
        <p14:creationId xmlns:p14="http://schemas.microsoft.com/office/powerpoint/2010/main" val="1335233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EM: </a:t>
            </a:r>
            <a:r>
              <a:rPr lang="de-DE" dirty="0" smtClean="0"/>
              <a:t>Generelle Idee</a:t>
            </a:r>
            <a:endParaRPr lang="de-DE" b="0" dirty="0"/>
          </a:p>
        </p:txBody>
      </p:sp>
      <p:sp>
        <p:nvSpPr>
          <p:cNvPr id="100354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00355" name="Rectangle 4"/>
          <p:cNvSpPr>
            <a:spLocks noChangeArrowheads="1"/>
          </p:cNvSpPr>
          <p:nvPr/>
        </p:nvSpPr>
        <p:spPr bwMode="auto">
          <a:xfrm>
            <a:off x="323478" y="1340768"/>
            <a:ext cx="8208962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Der Algorithmus startet mit "erfundenen" (zufällig generierten) Informationen, um das Lernproblem zu lösen:</a:t>
            </a:r>
            <a:endParaRPr lang="de-DE" altLang="ja-JP" sz="24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Erfundene Netzwerkparameterwerte (virtuell notiert in den CPTs)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Dann werden die Initialwerte in zwei Schritten verfeinert: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Expectation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(E): Aktualisiere die Daten (virtuell) mit aus dem aktuellen Modell hergeleiteten Erwartungen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Maximization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(M): Gegeben die aktualisierten Daten, aktualisieren die Parameter des BNs mitteln Maximum 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(ML) Ansatz</a:t>
            </a:r>
          </a:p>
          <a:p>
            <a:pPr marL="1143000" lvl="2" indent="-228600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Wingdings" charset="0"/>
              <a:buChar char="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Das ist der gleiche Schritt, wie im voll beobachtbaren Fall</a:t>
            </a: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75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066849" y="6289873"/>
            <a:ext cx="27222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smtClean="0">
                <a:solidFill>
                  <a:srgbClr val="000000"/>
                </a:solidFill>
              </a:rPr>
              <a:t>CPT</a:t>
            </a:r>
            <a:r>
              <a:rPr lang="en-GB" sz="1400" dirty="0" smtClean="0">
                <a:solidFill>
                  <a:srgbClr val="000000"/>
                </a:solidFill>
              </a:rPr>
              <a:t>: Conditional Probability Table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32906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4"/>
          <p:cNvSpPr>
            <a:spLocks noChangeArrowheads="1"/>
          </p:cNvSpPr>
          <p:nvPr/>
        </p:nvSpPr>
        <p:spPr bwMode="auto">
          <a:xfrm>
            <a:off x="214313" y="1197124"/>
            <a:ext cx="84629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Nun verfeinern wir die Netzwerkparameter mittels </a:t>
            </a:r>
            <a:br>
              <a:rPr lang="de-DE" sz="2400" dirty="0" smtClean="0">
                <a:solidFill>
                  <a:srgbClr val="000000"/>
                </a:solidFill>
              </a:rPr>
            </a:br>
            <a:r>
              <a:rPr lang="de-DE" sz="2400" dirty="0" smtClean="0">
                <a:solidFill>
                  <a:srgbClr val="000000"/>
                </a:solidFill>
              </a:rPr>
              <a:t>Maximum-</a:t>
            </a:r>
            <a:r>
              <a:rPr lang="de-DE" sz="2400" dirty="0" err="1" smtClean="0">
                <a:solidFill>
                  <a:srgbClr val="000000"/>
                </a:solidFill>
              </a:rPr>
              <a:t>Likelihood</a:t>
            </a:r>
            <a:r>
              <a:rPr lang="de-DE" sz="2400" dirty="0" smtClean="0">
                <a:solidFill>
                  <a:srgbClr val="000000"/>
                </a:solidFill>
              </a:rPr>
              <a:t>-Lernen auf den erwarteten Zählern</a:t>
            </a: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98103"/>
            <a:ext cx="8624888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000" b="0" dirty="0" err="1" smtClean="0"/>
              <a:t>Maximization</a:t>
            </a:r>
            <a:r>
              <a:rPr lang="de-DE" sz="3000" b="0" dirty="0" smtClean="0"/>
              <a:t>-Schritt: (Verfeinerung der Parameter)</a:t>
            </a:r>
            <a:endParaRPr lang="de-DE" sz="3000" b="0" dirty="0"/>
          </a:p>
        </p:txBody>
      </p:sp>
      <p:sp>
        <p:nvSpPr>
          <p:cNvPr id="116739" name="Rectangle 3"/>
          <p:cNvSpPr>
            <a:spLocks noChangeArrowheads="1"/>
          </p:cNvSpPr>
          <p:nvPr/>
        </p:nvSpPr>
        <p:spPr bwMode="auto">
          <a:xfrm>
            <a:off x="0" y="928688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6740" name="Rectangle 5"/>
          <p:cNvSpPr>
            <a:spLocks noChangeArrowheads="1"/>
          </p:cNvSpPr>
          <p:nvPr/>
        </p:nvSpPr>
        <p:spPr bwMode="auto">
          <a:xfrm>
            <a:off x="0" y="4149080"/>
            <a:ext cx="9144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für alle Werte </a:t>
            </a:r>
            <a:r>
              <a:rPr lang="de-DE" sz="2000" i="1" dirty="0" err="1" smtClean="0">
                <a:solidFill>
                  <a:srgbClr val="000000"/>
                </a:solidFill>
              </a:rPr>
              <a:t>val</a:t>
            </a:r>
            <a:r>
              <a:rPr lang="de-DE" sz="2000" i="1" baseline="-25000" dirty="0" err="1" smtClean="0">
                <a:solidFill>
                  <a:srgbClr val="000000"/>
                </a:solidFill>
              </a:rPr>
              <a:t>k</a:t>
            </a:r>
            <a:r>
              <a:rPr lang="de-DE" sz="2000" baseline="-25000" dirty="0" smtClean="0">
                <a:solidFill>
                  <a:srgbClr val="000000"/>
                </a:solidFill>
              </a:rPr>
              <a:t>  </a:t>
            </a:r>
            <a:r>
              <a:rPr lang="de-DE" sz="2000" dirty="0" smtClean="0">
                <a:solidFill>
                  <a:srgbClr val="000000"/>
                </a:solidFill>
              </a:rPr>
              <a:t>von </a:t>
            </a:r>
            <a:r>
              <a:rPr lang="de-DE" sz="2000" i="1" dirty="0" err="1" smtClean="0">
                <a:solidFill>
                  <a:srgbClr val="000000"/>
                </a:solidFill>
              </a:rPr>
              <a:t>X</a:t>
            </a:r>
            <a:r>
              <a:rPr lang="de-DE" sz="2000" i="1" baseline="-25000" dirty="0" err="1" smtClean="0">
                <a:solidFill>
                  <a:srgbClr val="000000"/>
                </a:solidFill>
              </a:rPr>
              <a:t>j</a:t>
            </a:r>
            <a:r>
              <a:rPr lang="de-DE" sz="2000" dirty="0" smtClean="0">
                <a:solidFill>
                  <a:srgbClr val="000000"/>
                </a:solidFill>
              </a:rPr>
              <a:t> und  </a:t>
            </a:r>
            <a:r>
              <a:rPr lang="de-DE" sz="2000" i="1" dirty="0" smtClean="0">
                <a:solidFill>
                  <a:srgbClr val="000000"/>
                </a:solidFill>
              </a:rPr>
              <a:t>i=1,2,3</a:t>
            </a:r>
            <a:endParaRPr lang="de-DE" sz="2000" i="1" dirty="0">
              <a:solidFill>
                <a:srgbClr val="000000"/>
              </a:solidFill>
            </a:endParaRPr>
          </a:p>
        </p:txBody>
      </p:sp>
      <p:graphicFrame>
        <p:nvGraphicFramePr>
          <p:cNvPr id="116741" name="Object 14"/>
          <p:cNvGraphicFramePr>
            <a:graphicFrameLocks noChangeAspect="1"/>
          </p:cNvGraphicFramePr>
          <p:nvPr>
            <p:extLst/>
          </p:nvPr>
        </p:nvGraphicFramePr>
        <p:xfrm>
          <a:off x="2928938" y="2000250"/>
          <a:ext cx="2225675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0" name="Equation" r:id="rId4" imgW="1244600" imgH="431800" progId="Equation.3">
                  <p:embed/>
                </p:oleObj>
              </mc:Choice>
              <mc:Fallback>
                <p:oleObj name="Equation" r:id="rId4" imgW="124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8938" y="2000250"/>
                        <a:ext cx="2225675" cy="768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6742" name="Object 3"/>
          <p:cNvGraphicFramePr>
            <a:graphicFrameLocks noChangeAspect="1"/>
          </p:cNvGraphicFramePr>
          <p:nvPr>
            <p:extLst/>
          </p:nvPr>
        </p:nvGraphicFramePr>
        <p:xfrm>
          <a:off x="1933575" y="3027363"/>
          <a:ext cx="4360863" cy="858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61" name="Formel" r:id="rId6" imgW="2438400" imgH="482600" progId="Equation.3">
                  <p:embed/>
                </p:oleObj>
              </mc:Choice>
              <mc:Fallback>
                <p:oleObj name="Formel" r:id="rId6" imgW="2438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3027363"/>
                        <a:ext cx="4360863" cy="858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5714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EM-Zyklus</a:t>
            </a:r>
            <a:endParaRPr lang="de-DE" b="0" dirty="0"/>
          </a:p>
        </p:txBody>
      </p:sp>
      <p:sp>
        <p:nvSpPr>
          <p:cNvPr id="11878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18787" name="Rectangle 4"/>
          <p:cNvSpPr>
            <a:spLocks noChangeArrowheads="1"/>
          </p:cNvSpPr>
          <p:nvPr/>
        </p:nvSpPr>
        <p:spPr bwMode="auto">
          <a:xfrm>
            <a:off x="539552" y="11967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Nun kann der E-Schritt wiederholt werden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pic>
        <p:nvPicPr>
          <p:cNvPr id="118788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997200"/>
            <a:ext cx="6191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9" name="Rectangle 13"/>
          <p:cNvSpPr>
            <a:spLocks noChangeArrowheads="1"/>
          </p:cNvSpPr>
          <p:nvPr/>
        </p:nvSpPr>
        <p:spPr bwMode="auto">
          <a:xfrm>
            <a:off x="3492500" y="4221163"/>
            <a:ext cx="431800" cy="7921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sp>
        <p:nvSpPr>
          <p:cNvPr id="118790" name="Text Box 14"/>
          <p:cNvSpPr txBox="1">
            <a:spLocks noChangeArrowheads="1"/>
          </p:cNvSpPr>
          <p:nvPr/>
        </p:nvSpPr>
        <p:spPr bwMode="auto">
          <a:xfrm>
            <a:off x="1214438" y="2565400"/>
            <a:ext cx="2756138" cy="763286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Erwartete Zähler</a:t>
            </a:r>
            <a:br>
              <a:rPr lang="de-DE" sz="2400" dirty="0" smtClean="0">
                <a:solidFill>
                  <a:schemeClr val="tx1"/>
                </a:solidFill>
                <a:latin typeface="+mn-lt"/>
              </a:rPr>
            </a:b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(“</a:t>
            </a:r>
            <a:r>
              <a:rPr lang="de-DE" sz="2400" dirty="0" err="1" smtClean="0">
                <a:solidFill>
                  <a:schemeClr val="tx1"/>
                </a:solidFill>
                <a:latin typeface="+mn-lt"/>
              </a:rPr>
              <a:t>Augmented</a:t>
            </a: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+mn-lt"/>
              </a:rPr>
              <a:t>data</a:t>
            </a: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”)</a:t>
            </a:r>
            <a:endParaRPr lang="de-DE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8791" name="Text Box 15"/>
          <p:cNvSpPr txBox="1">
            <a:spLocks noChangeArrowheads="1"/>
          </p:cNvSpPr>
          <p:nvPr/>
        </p:nvSpPr>
        <p:spPr bwMode="auto">
          <a:xfrm>
            <a:off x="6156325" y="2924175"/>
            <a:ext cx="2946640" cy="433965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Wahrscheinlichkeiten</a:t>
            </a:r>
            <a:endParaRPr lang="de-DE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255433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sz="3200" b="0" dirty="0" smtClean="0">
                <a:solidFill>
                  <a:srgbClr val="2D2DB9"/>
                </a:solidFill>
              </a:rPr>
              <a:t>Beispiel: Bonbonfabrik wieder einmal</a:t>
            </a:r>
            <a:br>
              <a:rPr lang="de-DE" sz="3200" b="0" dirty="0" smtClean="0">
                <a:solidFill>
                  <a:srgbClr val="2D2DB9"/>
                </a:solidFill>
              </a:rPr>
            </a:br>
            <a:endParaRPr lang="de-DE" sz="3200" b="0" dirty="0">
              <a:solidFill>
                <a:srgbClr val="2D2DB9"/>
              </a:solidFill>
            </a:endParaRPr>
          </a:p>
        </p:txBody>
      </p:sp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1139" name="Rectangle 4"/>
          <p:cNvSpPr>
            <a:spLocks noChangeArrowheads="1"/>
          </p:cNvSpPr>
          <p:nvPr/>
        </p:nvSpPr>
        <p:spPr bwMode="auto">
          <a:xfrm>
            <a:off x="214313" y="1125116"/>
            <a:ext cx="8353425" cy="2951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Zwei Bonbontüten (1 </a:t>
            </a:r>
            <a:r>
              <a:rPr lang="de-DE" sz="2000" dirty="0" err="1" smtClean="0">
                <a:solidFill>
                  <a:srgbClr val="000000"/>
                </a:solidFill>
              </a:rPr>
              <a:t>and</a:t>
            </a:r>
            <a:r>
              <a:rPr lang="de-DE" sz="2000" dirty="0" smtClean="0">
                <a:solidFill>
                  <a:srgbClr val="000000"/>
                </a:solidFill>
              </a:rPr>
              <a:t> 2) wurden vermischt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Bonbons werden durch drei Eigenschaften beschrieben: </a:t>
            </a:r>
            <a:r>
              <a:rPr lang="de-DE" sz="2000" dirty="0" err="1" smtClean="0">
                <a:solidFill>
                  <a:srgbClr val="000000"/>
                </a:solidFill>
              </a:rPr>
              <a:t>Flavor</a:t>
            </a:r>
            <a:r>
              <a:rPr lang="de-DE" sz="2000" dirty="0" smtClean="0">
                <a:solidFill>
                  <a:srgbClr val="000000"/>
                </a:solidFill>
              </a:rPr>
              <a:t> und Wrapper wie vorher, plus Hole (ob ein Loch in der Mitte ist)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Die Merkmale von Bonbon hängen mit bestimmten Wahrscheinlichkeiten von der Tüte ab, aus der sie kommen</a:t>
            </a:r>
            <a:endParaRPr lang="de-DE" altLang="ja-JP" sz="2000" dirty="0" smtClean="0">
              <a:solidFill>
                <a:srgbClr val="000000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</a:rPr>
              <a:t>Wir wollen für jedes Bonbon vorhersagen, aus welcher Tüte es kam, je nach vorgefundenen Eigenschaften: </a:t>
            </a:r>
            <a:r>
              <a:rPr lang="de-DE" sz="2000" dirty="0" err="1" smtClean="0">
                <a:solidFill>
                  <a:srgbClr val="000000"/>
                </a:solidFill>
              </a:rPr>
              <a:t>Naïve</a:t>
            </a:r>
            <a:r>
              <a:rPr lang="de-DE" sz="2000" dirty="0" smtClean="0">
                <a:solidFill>
                  <a:srgbClr val="000000"/>
                </a:solidFill>
              </a:rPr>
              <a:t>-</a:t>
            </a:r>
            <a:r>
              <a:rPr lang="de-DE" sz="2000" dirty="0" err="1" smtClean="0">
                <a:solidFill>
                  <a:srgbClr val="000000"/>
                </a:solidFill>
              </a:rPr>
              <a:t>Bayes</a:t>
            </a:r>
            <a:r>
              <a:rPr lang="de-DE" sz="2000" dirty="0" smtClean="0">
                <a:solidFill>
                  <a:srgbClr val="000000"/>
                </a:solidFill>
              </a:rPr>
              <a:t>-Modell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9114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66" y="4077072"/>
            <a:ext cx="3456186" cy="2282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Text Box 6"/>
          <p:cNvSpPr txBox="1">
            <a:spLocks noChangeArrowheads="1"/>
          </p:cNvSpPr>
          <p:nvPr/>
        </p:nvSpPr>
        <p:spPr bwMode="auto">
          <a:xfrm>
            <a:off x="4643438" y="4292600"/>
            <a:ext cx="4249737" cy="2005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 smtClean="0">
                <a:solidFill>
                  <a:schemeClr val="tx1"/>
                </a:solidFill>
                <a:latin typeface="+mn-lt"/>
                <a:cs typeface="Times New Roman" charset="0"/>
              </a:rPr>
              <a:t>θ</a:t>
            </a:r>
            <a:r>
              <a:rPr lang="de-DE" sz="2000" dirty="0" smtClean="0">
                <a:solidFill>
                  <a:schemeClr val="tx1"/>
                </a:solidFill>
                <a:latin typeface="+mn-lt"/>
                <a:cs typeface="Times New Roman" charset="0"/>
              </a:rPr>
              <a:t>= P(Bag = 1)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de-DE" sz="2000" baseline="-25000" dirty="0" err="1" smtClean="0">
                <a:solidFill>
                  <a:schemeClr val="tx1"/>
                </a:solidFill>
                <a:latin typeface="+mn-lt"/>
              </a:rPr>
              <a:t>Fj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P(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Flavor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cherry|Bag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de-DE" sz="2000" baseline="-25000" dirty="0" err="1" smtClean="0">
                <a:solidFill>
                  <a:schemeClr val="tx1"/>
                </a:solidFill>
                <a:latin typeface="+mn-lt"/>
              </a:rPr>
              <a:t>Wj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P(Wrapper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red|Bag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θ</a:t>
            </a:r>
            <a:r>
              <a:rPr lang="de-DE" sz="2000" baseline="-25000" dirty="0" err="1" smtClean="0">
                <a:solidFill>
                  <a:schemeClr val="tx1"/>
                </a:solidFill>
                <a:latin typeface="+mn-lt"/>
              </a:rPr>
              <a:t>Hj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P(Hole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yes|Bag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 </a:t>
            </a: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)</a:t>
            </a: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sz="2000" dirty="0" smtClean="0">
              <a:solidFill>
                <a:schemeClr val="tx1"/>
              </a:solidFill>
              <a:latin typeface="+mn-lt"/>
            </a:endParaRPr>
          </a:p>
          <a:p>
            <a:pPr eaLnBrk="1" hangingPunct="1"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r>
              <a:rPr lang="de-DE" sz="2000" dirty="0" err="1" smtClean="0">
                <a:solidFill>
                  <a:schemeClr val="tx1"/>
                </a:solidFill>
                <a:latin typeface="+mn-lt"/>
              </a:rPr>
              <a:t>j</a:t>
            </a:r>
            <a:r>
              <a:rPr lang="de-DE" sz="2000" dirty="0" smtClean="0">
                <a:solidFill>
                  <a:schemeClr val="tx1"/>
                </a:solidFill>
                <a:latin typeface="+mn-lt"/>
              </a:rPr>
              <a:t> =1,2</a:t>
            </a:r>
            <a:endParaRPr lang="de-DE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78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3707904" y="5949280"/>
            <a:ext cx="72008" cy="21602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007596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Daten</a:t>
            </a:r>
            <a:endParaRPr lang="de-DE" b="0" dirty="0"/>
          </a:p>
        </p:txBody>
      </p:sp>
      <p:sp>
        <p:nvSpPr>
          <p:cNvPr id="123906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251520" y="119789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Nehmen wir an, die wahren Parameter seien: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 smtClean="0">
                <a:solidFill>
                  <a:schemeClr val="tx1"/>
                </a:solidFill>
              </a:rPr>
              <a:t>θ</a:t>
            </a:r>
            <a:r>
              <a:rPr lang="de-DE" sz="2000" dirty="0" smtClean="0">
                <a:solidFill>
                  <a:schemeClr val="tx1"/>
                </a:solidFill>
              </a:rPr>
              <a:t>= 0.5;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θ</a:t>
            </a:r>
            <a:r>
              <a:rPr lang="de-DE" sz="2000" baseline="-25000" dirty="0" smtClean="0">
                <a:solidFill>
                  <a:schemeClr val="tx1"/>
                </a:solidFill>
              </a:rPr>
              <a:t>F1</a:t>
            </a:r>
            <a:r>
              <a:rPr lang="de-DE" sz="2000" dirty="0" smtClean="0">
                <a:solidFill>
                  <a:schemeClr val="tx1"/>
                </a:solidFill>
              </a:rPr>
              <a:t> = θ</a:t>
            </a:r>
            <a:r>
              <a:rPr lang="de-DE" sz="2000" baseline="-25000" dirty="0" smtClean="0">
                <a:solidFill>
                  <a:schemeClr val="tx1"/>
                </a:solidFill>
              </a:rPr>
              <a:t>W1</a:t>
            </a:r>
            <a:r>
              <a:rPr lang="de-DE" sz="2000" dirty="0" smtClean="0">
                <a:solidFill>
                  <a:schemeClr val="tx1"/>
                </a:solidFill>
              </a:rPr>
              <a:t> = θ</a:t>
            </a:r>
            <a:r>
              <a:rPr lang="de-DE" sz="2000" baseline="-25000" dirty="0" smtClean="0">
                <a:solidFill>
                  <a:schemeClr val="tx1"/>
                </a:solidFill>
              </a:rPr>
              <a:t>H1</a:t>
            </a:r>
            <a:r>
              <a:rPr lang="de-DE" sz="2000" dirty="0" smtClean="0">
                <a:solidFill>
                  <a:schemeClr val="tx1"/>
                </a:solidFill>
              </a:rPr>
              <a:t> = 0.8;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chemeClr val="tx1"/>
                </a:solidFill>
              </a:rPr>
              <a:t>θ</a:t>
            </a:r>
            <a:r>
              <a:rPr lang="de-DE" sz="2000" baseline="-25000" dirty="0" smtClean="0">
                <a:solidFill>
                  <a:schemeClr val="tx1"/>
                </a:solidFill>
              </a:rPr>
              <a:t>F2</a:t>
            </a:r>
            <a:r>
              <a:rPr lang="de-DE" sz="2000" dirty="0" smtClean="0">
                <a:solidFill>
                  <a:schemeClr val="tx1"/>
                </a:solidFill>
              </a:rPr>
              <a:t> = θ</a:t>
            </a:r>
            <a:r>
              <a:rPr lang="de-DE" sz="2000" baseline="-25000" dirty="0" smtClean="0">
                <a:solidFill>
                  <a:schemeClr val="tx1"/>
                </a:solidFill>
              </a:rPr>
              <a:t>W2</a:t>
            </a:r>
            <a:r>
              <a:rPr lang="de-DE" sz="2000" dirty="0" smtClean="0">
                <a:solidFill>
                  <a:schemeClr val="tx1"/>
                </a:solidFill>
              </a:rPr>
              <a:t> = θ</a:t>
            </a:r>
            <a:r>
              <a:rPr lang="de-DE" sz="2000" baseline="-25000" dirty="0" smtClean="0">
                <a:solidFill>
                  <a:schemeClr val="tx1"/>
                </a:solidFill>
              </a:rPr>
              <a:t>H2</a:t>
            </a:r>
            <a:r>
              <a:rPr lang="de-DE" sz="2000" dirty="0" smtClean="0">
                <a:solidFill>
                  <a:schemeClr val="tx1"/>
                </a:solidFill>
              </a:rPr>
              <a:t> = 0.3;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chemeClr val="tx1"/>
                </a:solidFill>
              </a:rPr>
              <a:t>Annahme: Die folgenden Zähler werden "gesampelt" aus </a:t>
            </a:r>
            <a:r>
              <a:rPr lang="de-DE" sz="2400" b="1" dirty="0" smtClean="0">
                <a:solidFill>
                  <a:schemeClr val="tx1"/>
                </a:solidFill>
              </a:rPr>
              <a:t>P</a:t>
            </a:r>
            <a:r>
              <a:rPr lang="de-DE" sz="2400" dirty="0" smtClean="0">
                <a:solidFill>
                  <a:schemeClr val="tx1"/>
                </a:solidFill>
              </a:rPr>
              <a:t>(C, F, W, H) (N = 1000): Wir haben einen Datensatz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pic>
        <p:nvPicPr>
          <p:cNvPr id="12390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632" y="4081437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09" name="Rectangle 8"/>
          <p:cNvSpPr>
            <a:spLocks noChangeArrowheads="1"/>
          </p:cNvSpPr>
          <p:nvPr/>
        </p:nvSpPr>
        <p:spPr bwMode="auto">
          <a:xfrm>
            <a:off x="395982" y="5301580"/>
            <a:ext cx="8353425" cy="1151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Wir wollen nun die wahren Parameter aus diesen Daten mittels EM rekonstruieren</a:t>
            </a:r>
            <a:endParaRPr lang="de-DE" sz="2400" dirty="0" smtClean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79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7838274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+mn-lt"/>
                <a:ea typeface="ＭＳ Ｐゴシック" charset="0"/>
                <a:cs typeface="ＭＳ Ｐゴシック" charset="0"/>
              </a:rPr>
              <a:t>Inference by enumeration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Start with the joint probability distribution: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>
                <a:ea typeface="ＭＳ Ｐゴシック" charset="0"/>
              </a:rPr>
              <a:t/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buFont typeface="Times" charset="0"/>
              <a:buNone/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 smtClean="0">
                <a:ea typeface="ＭＳ Ｐゴシック" charset="0"/>
              </a:rPr>
              <a:t>For </a:t>
            </a:r>
            <a:r>
              <a:rPr lang="en-US" sz="2000" dirty="0">
                <a:ea typeface="ＭＳ Ｐゴシック" charset="0"/>
              </a:rPr>
              <a:t>any proposition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ea typeface="ＭＳ Ｐゴシック" charset="0"/>
              </a:rPr>
              <a:t>, sum the </a:t>
            </a:r>
            <a:r>
              <a:rPr lang="en-US" sz="2000" dirty="0" smtClean="0">
                <a:ea typeface="ＭＳ Ｐゴシック" charset="0"/>
              </a:rPr>
              <a:t>probability</a:t>
            </a:r>
            <a:br>
              <a:rPr lang="en-US" sz="2000" dirty="0" smtClean="0">
                <a:ea typeface="ＭＳ Ｐゴシック" charset="0"/>
              </a:rPr>
            </a:br>
            <a:r>
              <a:rPr lang="en-US" sz="2000" dirty="0" smtClean="0">
                <a:ea typeface="ＭＳ Ｐゴシック" charset="0"/>
              </a:rPr>
              <a:t>where </a:t>
            </a:r>
            <a:r>
              <a:rPr lang="en-US" sz="2000" dirty="0">
                <a:ea typeface="ＭＳ Ｐゴシック" charset="0"/>
              </a:rPr>
              <a:t>it is true: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:</a:t>
            </a:r>
            <a:r>
              <a:rPr lang="el-GR" sz="2000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ω╞φ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P(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ω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</a:t>
            </a:r>
            <a:r>
              <a:rPr lang="en-US" sz="2000" dirty="0">
                <a:ea typeface="ＭＳ Ｐゴシック" charset="0"/>
              </a:rPr>
              <a:t/>
            </a:r>
            <a:br>
              <a:rPr lang="en-US" sz="2000" dirty="0">
                <a:ea typeface="ＭＳ Ｐゴシック" charset="0"/>
              </a:rPr>
            </a:b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P(</a:t>
            </a: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toothache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0.108 + 0.012 + 0.016 + 0.064 = 0.2</a:t>
            </a:r>
          </a:p>
          <a:p>
            <a:pPr eaLnBrk="1" hangingPunct="1">
              <a:lnSpc>
                <a:spcPct val="90000"/>
              </a:lnSpc>
            </a:pPr>
            <a:endParaRPr lang="en-US" sz="2000" dirty="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Unconditional or </a:t>
            </a:r>
            <a:r>
              <a:rPr lang="en-US" sz="2000" b="1" dirty="0">
                <a:ea typeface="ＭＳ Ｐゴシック" charset="0"/>
              </a:rPr>
              <a:t>marginal probability </a:t>
            </a:r>
            <a:r>
              <a:rPr lang="en-US" sz="2000" dirty="0">
                <a:ea typeface="ＭＳ Ｐゴシック" charset="0"/>
              </a:rPr>
              <a:t>of toothache</a:t>
            </a:r>
          </a:p>
          <a:p>
            <a:pPr eaLnBrk="1" hangingPunct="1">
              <a:lnSpc>
                <a:spcPct val="90000"/>
              </a:lnSpc>
            </a:pPr>
            <a:r>
              <a:rPr lang="en-US" sz="2000" dirty="0">
                <a:ea typeface="ＭＳ Ｐゴシック" charset="0"/>
              </a:rPr>
              <a:t>Process is called marginalization or summing out</a:t>
            </a:r>
          </a:p>
          <a:p>
            <a:pPr eaLnBrk="1" hangingPunct="1">
              <a:lnSpc>
                <a:spcPct val="90000"/>
              </a:lnSpc>
            </a:pPr>
            <a:endParaRPr lang="en-US" sz="1600" dirty="0">
              <a:ea typeface="ＭＳ Ｐゴシック" charset="0"/>
            </a:endParaRPr>
          </a:p>
        </p:txBody>
      </p:sp>
      <p:pic>
        <p:nvPicPr>
          <p:cNvPr id="54276" name="Picture 4" descr="dentist-joi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834009"/>
            <a:ext cx="36576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  <p:sp>
        <p:nvSpPr>
          <p:cNvPr id="2" name="Rectangle 1"/>
          <p:cNvSpPr/>
          <p:nvPr/>
        </p:nvSpPr>
        <p:spPr>
          <a:xfrm>
            <a:off x="2286000" y="60776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r>
              <a:rPr lang="de-DE" dirty="0">
                <a:solidFill>
                  <a:srgbClr val="0B05FF"/>
                </a:solidFill>
              </a:rPr>
              <a:t>Ax</a:t>
            </a:r>
            <a:r>
              <a:rPr lang="de-DE" baseline="-25000" dirty="0">
                <a:solidFill>
                  <a:srgbClr val="0B05FF"/>
                </a:solidFill>
              </a:rPr>
              <a:t>3</a:t>
            </a:r>
            <a:r>
              <a:rPr lang="de-DE" dirty="0">
                <a:solidFill>
                  <a:srgbClr val="0B05FF"/>
                </a:solidFill>
              </a:rPr>
              <a:t>: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P(A ∪ B) = P(A) + P(B) </a:t>
            </a:r>
            <a:r>
              <a:rPr lang="de-DE" dirty="0"/>
              <a:t/>
            </a:r>
            <a:br>
              <a:rPr lang="de-DE" dirty="0"/>
            </a:br>
            <a:r>
              <a:rPr lang="de-DE" dirty="0"/>
              <a:t>         für disjunkte Ereignisse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A, B ⊆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Ω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4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EM: Initialisierung</a:t>
            </a:r>
            <a:endParaRPr lang="de-DE" b="0" dirty="0"/>
          </a:p>
        </p:txBody>
      </p:sp>
      <p:sp>
        <p:nvSpPr>
          <p:cNvPr id="125954" name="Rectangle 3"/>
          <p:cNvSpPr>
            <a:spLocks noChangeArrowheads="1"/>
          </p:cNvSpPr>
          <p:nvPr/>
        </p:nvSpPr>
        <p:spPr bwMode="auto">
          <a:xfrm>
            <a:off x="0" y="1125066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179388" y="1198091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Weise Parametern zufällige Initialwerte zu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Zu Vereinfachung der Darstellung verwenden wir hier: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 smtClean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334855" name="Object 7"/>
          <p:cNvGraphicFramePr>
            <a:graphicFrameLocks noChangeAspect="1"/>
          </p:cNvGraphicFramePr>
          <p:nvPr>
            <p:extLst/>
          </p:nvPr>
        </p:nvGraphicFramePr>
        <p:xfrm>
          <a:off x="2555776" y="2447444"/>
          <a:ext cx="2860675" cy="151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83" name="Formel" r:id="rId4" imgW="1473200" imgH="774700" progId="Equation.3">
                  <p:embed/>
                </p:oleObj>
              </mc:Choice>
              <mc:Fallback>
                <p:oleObj name="Formel" r:id="rId4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447444"/>
                        <a:ext cx="2860675" cy="151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856" name="Rectangle 8"/>
          <p:cNvSpPr>
            <a:spLocks noChangeArrowheads="1"/>
          </p:cNvSpPr>
          <p:nvPr/>
        </p:nvSpPr>
        <p:spPr bwMode="auto">
          <a:xfrm>
            <a:off x="323850" y="472551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Nun durchlaufen wir einen EM-Zyklus </a:t>
            </a:r>
            <a:br>
              <a:rPr lang="de-DE" sz="2400" dirty="0" smtClean="0">
                <a:solidFill>
                  <a:srgbClr val="000000"/>
                </a:solidFill>
              </a:rPr>
            </a:br>
            <a:r>
              <a:rPr lang="de-DE" sz="2400" dirty="0" smtClean="0">
                <a:solidFill>
                  <a:srgbClr val="000000"/>
                </a:solidFill>
              </a:rPr>
              <a:t>zur Berechnung von </a:t>
            </a:r>
            <a:r>
              <a:rPr lang="de-DE" altLang="ja-JP" sz="2400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altLang="ja-JP" sz="2400" baseline="30000" dirty="0" smtClean="0">
                <a:solidFill>
                  <a:srgbClr val="000000"/>
                </a:solidFill>
                <a:cs typeface="Times New Roman" charset="0"/>
              </a:rPr>
              <a:t>(1).</a:t>
            </a:r>
            <a:endParaRPr lang="de-DE" sz="2400" baseline="30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27731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E-Schritt</a:t>
            </a:r>
            <a:endParaRPr lang="de-DE" b="0" dirty="0"/>
          </a:p>
        </p:txBody>
      </p:sp>
      <p:graphicFrame>
        <p:nvGraphicFramePr>
          <p:cNvPr id="341001" name="Object 9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971550" y="3248100"/>
          <a:ext cx="655161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09" name="Equation" r:id="rId4" imgW="3162300" imgH="711200" progId="Equation.3">
                  <p:embed/>
                </p:oleObj>
              </mc:Choice>
              <mc:Fallback>
                <p:oleObj name="Equation" r:id="rId4" imgW="3162300" imgH="7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3248100"/>
                        <a:ext cx="6551613" cy="1474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0" y="127694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28004" name="Rectangle 4"/>
          <p:cNvSpPr>
            <a:spLocks noChangeArrowheads="1"/>
          </p:cNvSpPr>
          <p:nvPr/>
        </p:nvSpPr>
        <p:spPr bwMode="auto">
          <a:xfrm>
            <a:off x="250825" y="1061045"/>
            <a:ext cx="8893175" cy="3661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Zuerst brauchen wir die erwarteten Zähler für Bonbon von Tüte 1:</a:t>
            </a:r>
            <a:endParaRPr lang="de-DE" sz="2400" dirty="0" smtClean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 dirty="0" smtClean="0">
                <a:solidFill>
                  <a:srgbClr val="000000"/>
                </a:solidFill>
                <a:cs typeface="Times New Roman" charset="0"/>
              </a:rPr>
              <a:t>Addiere die Wahrscheinlichkeiten</a:t>
            </a:r>
            <a:r>
              <a:rPr lang="de-DE" dirty="0" smtClean="0">
                <a:solidFill>
                  <a:srgbClr val="000000"/>
                </a:solidFill>
                <a:cs typeface="Times New Roman" charset="0"/>
              </a:rPr>
              <a:t>, dass jedes der N Datenpunkte aus Tüte 1 kommt</a:t>
            </a:r>
            <a:endParaRPr lang="de-DE" sz="1800" dirty="0" smtClean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dirty="0" smtClean="0">
                <a:solidFill>
                  <a:srgbClr val="000000"/>
                </a:solidFill>
                <a:cs typeface="Times New Roman" charset="0"/>
              </a:rPr>
              <a:t>Seien </a:t>
            </a:r>
            <a:r>
              <a:rPr lang="de-DE" sz="1800" i="1" dirty="0" err="1" smtClean="0">
                <a:solidFill>
                  <a:srgbClr val="000000"/>
                </a:solidFill>
                <a:cs typeface="Times New Roman" charset="0"/>
              </a:rPr>
              <a:t>flavor</a:t>
            </a:r>
            <a:r>
              <a:rPr lang="de-DE" sz="1800" i="1" baseline="-25000" dirty="0" err="1" smtClean="0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 smtClean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de-DE" sz="1800" i="1" dirty="0" err="1" smtClean="0">
                <a:solidFill>
                  <a:srgbClr val="000000"/>
                </a:solidFill>
                <a:cs typeface="Times New Roman" charset="0"/>
              </a:rPr>
              <a:t>wrapper</a:t>
            </a:r>
            <a:r>
              <a:rPr lang="de-DE" sz="1800" i="1" baseline="-25000" dirty="0" err="1" smtClean="0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 smtClean="0">
                <a:solidFill>
                  <a:srgbClr val="000000"/>
                </a:solidFill>
                <a:cs typeface="Times New Roman" charset="0"/>
              </a:rPr>
              <a:t>, </a:t>
            </a:r>
            <a:r>
              <a:rPr lang="de-DE" sz="1800" i="1" dirty="0" err="1" smtClean="0">
                <a:solidFill>
                  <a:srgbClr val="000000"/>
                </a:solidFill>
                <a:cs typeface="Times New Roman" charset="0"/>
              </a:rPr>
              <a:t>hole</a:t>
            </a:r>
            <a:r>
              <a:rPr lang="de-DE" sz="1800" i="1" baseline="-25000" dirty="0" err="1" smtClean="0">
                <a:solidFill>
                  <a:srgbClr val="000000"/>
                </a:solidFill>
                <a:cs typeface="Times New Roman" charset="0"/>
              </a:rPr>
              <a:t>j</a:t>
            </a:r>
            <a:r>
              <a:rPr lang="de-DE" sz="1800" dirty="0" smtClean="0">
                <a:solidFill>
                  <a:srgbClr val="000000"/>
                </a:solidFill>
                <a:cs typeface="Times New Roman" charset="0"/>
              </a:rPr>
              <a:t> die Werte der entsprechenden Attribute für den </a:t>
            </a:r>
            <a:r>
              <a:rPr lang="de-DE" sz="1800" dirty="0" err="1" smtClean="0">
                <a:solidFill>
                  <a:srgbClr val="000000"/>
                </a:solidFill>
                <a:cs typeface="Times New Roman" charset="0"/>
              </a:rPr>
              <a:t>j-ten</a:t>
            </a:r>
            <a:r>
              <a:rPr lang="de-DE" sz="1800" dirty="0" smtClean="0">
                <a:solidFill>
                  <a:srgbClr val="000000"/>
                </a:solidFill>
                <a:cs typeface="Times New Roman" charset="0"/>
              </a:rPr>
              <a:t> Datenpunkt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 smtClean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340997" name="Object 5"/>
          <p:cNvGraphicFramePr>
            <a:graphicFrameLocks noChangeAspect="1"/>
          </p:cNvGraphicFramePr>
          <p:nvPr>
            <p:extLst/>
          </p:nvPr>
        </p:nvGraphicFramePr>
        <p:xfrm>
          <a:off x="909638" y="2636912"/>
          <a:ext cx="6623050" cy="92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0" name="Formel" r:id="rId6" imgW="3454400" imgH="482600" progId="Equation.3">
                  <p:embed/>
                </p:oleObj>
              </mc:Choice>
              <mc:Fallback>
                <p:oleObj name="Formel" r:id="rId6" imgW="34544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638" y="2636912"/>
                        <a:ext cx="6623050" cy="920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1003" name="Object 11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611188" y="4760987"/>
          <a:ext cx="7705725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1" name="Formel" r:id="rId8" imgW="4470400" imgH="787400" progId="Equation.3">
                  <p:embed/>
                </p:oleObj>
              </mc:Choice>
              <mc:Fallback>
                <p:oleObj name="Formel" r:id="rId8" imgW="4470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4760987"/>
                        <a:ext cx="7705725" cy="1358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91601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E-</a:t>
            </a:r>
            <a:r>
              <a:rPr lang="de-DE" b="0" dirty="0" err="1" smtClean="0"/>
              <a:t>step</a:t>
            </a:r>
            <a:endParaRPr lang="de-DE" b="0" dirty="0"/>
          </a:p>
        </p:txBody>
      </p:sp>
      <p:graphicFrame>
        <p:nvGraphicFramePr>
          <p:cNvPr id="358406" name="Object 6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500063" y="4286250"/>
          <a:ext cx="5113337" cy="218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3" name="Equation" r:id="rId4" imgW="2705100" imgH="1155700" progId="Equation.3">
                  <p:embed/>
                </p:oleObj>
              </mc:Choice>
              <mc:Fallback>
                <p:oleObj name="Equation" r:id="rId4" imgW="2705100" imgH="1155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3" y="4286250"/>
                        <a:ext cx="5113337" cy="218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051" name="Rectangle 3"/>
          <p:cNvSpPr>
            <a:spLocks noChangeArrowheads="1"/>
          </p:cNvSpPr>
          <p:nvPr/>
        </p:nvSpPr>
        <p:spPr bwMode="auto">
          <a:xfrm>
            <a:off x="0" y="908050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0052" name="Rectangle 7"/>
          <p:cNvSpPr>
            <a:spLocks noChangeArrowheads="1"/>
          </p:cNvSpPr>
          <p:nvPr/>
        </p:nvSpPr>
        <p:spPr bwMode="auto">
          <a:xfrm>
            <a:off x="574675" y="2286000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Die Summation kann in die 8 Bonbongruppen aus der Tabelle </a:t>
            </a:r>
            <a:br>
              <a:rPr lang="de-DE" sz="2000" dirty="0" smtClean="0">
                <a:solidFill>
                  <a:srgbClr val="000000"/>
                </a:solidFill>
                <a:cs typeface="Times New Roman" charset="0"/>
              </a:rPr>
            </a:b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aufgebrochen werden. 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1800" dirty="0" smtClean="0">
                <a:solidFill>
                  <a:srgbClr val="000000"/>
                </a:solidFill>
                <a:cs typeface="Times New Roman" charset="0"/>
              </a:rPr>
              <a:t>Zum Beispiel ergibt die Summe über 273 </a:t>
            </a:r>
            <a:r>
              <a:rPr lang="de-DE" sz="1800" dirty="0" err="1" smtClean="0">
                <a:solidFill>
                  <a:srgbClr val="000000"/>
                </a:solidFill>
                <a:cs typeface="Times New Roman" charset="0"/>
              </a:rPr>
              <a:t>cherry</a:t>
            </a:r>
            <a:r>
              <a:rPr lang="de-DE" sz="1800" dirty="0" smtClean="0">
                <a:solidFill>
                  <a:srgbClr val="000000"/>
                </a:solidFill>
                <a:cs typeface="Times New Roman" charset="0"/>
              </a:rPr>
              <a:t>-Bonbons mit rotem Papier und einem Loch (erster Eintrag in der Tabelle)</a:t>
            </a:r>
            <a:endParaRPr lang="de-DE" sz="18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130053" name="Object 8"/>
          <p:cNvGraphicFramePr>
            <a:graphicFrameLocks noGrp="1" noChangeAspect="1"/>
          </p:cNvGraphicFramePr>
          <p:nvPr>
            <p:ph sz="half" idx="2"/>
            <p:extLst/>
          </p:nvPr>
        </p:nvGraphicFramePr>
        <p:xfrm>
          <a:off x="285750" y="712614"/>
          <a:ext cx="8256588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4" name="Equation" r:id="rId6" imgW="4356100" imgH="787400" progId="Equation.3">
                  <p:embed/>
                </p:oleObj>
              </mc:Choice>
              <mc:Fallback>
                <p:oleObj name="Equation" r:id="rId6" imgW="43561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712614"/>
                        <a:ext cx="8256588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0054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917" y="3505373"/>
            <a:ext cx="3230563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0055" name="Rectangle 7"/>
          <p:cNvSpPr>
            <a:spLocks noChangeArrowheads="1"/>
          </p:cNvSpPr>
          <p:nvPr/>
        </p:nvSpPr>
        <p:spPr bwMode="auto">
          <a:xfrm>
            <a:off x="6662042" y="4076873"/>
            <a:ext cx="500063" cy="214313"/>
          </a:xfrm>
          <a:prstGeom prst="rect">
            <a:avLst/>
          </a:prstGeom>
          <a:noFill/>
          <a:ln w="412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Clr>
                <a:srgbClr val="000000"/>
              </a:buClr>
              <a:buSzPct val="100000"/>
              <a:buFont typeface="Times New Roman" charset="0"/>
              <a:buNone/>
            </a:pPr>
            <a:endParaRPr lang="de-DE" dirty="0"/>
          </a:p>
        </p:txBody>
      </p:sp>
      <p:graphicFrame>
        <p:nvGraphicFramePr>
          <p:cNvPr id="130056" name="Object 7"/>
          <p:cNvGraphicFramePr>
            <a:graphicFrameLocks noChangeAspect="1"/>
          </p:cNvGraphicFramePr>
          <p:nvPr>
            <p:extLst/>
          </p:nvPr>
        </p:nvGraphicFramePr>
        <p:xfrm>
          <a:off x="6357938" y="4643438"/>
          <a:ext cx="2360612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5" name="Formel" r:id="rId9" imgW="1473200" imgH="774700" progId="Equation.3">
                  <p:embed/>
                </p:oleObj>
              </mc:Choice>
              <mc:Fallback>
                <p:oleObj name="Formel" r:id="rId9" imgW="14732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57938" y="4643438"/>
                        <a:ext cx="2360612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29876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M-Schritt</a:t>
            </a:r>
            <a:endParaRPr lang="de-DE" b="0" dirty="0"/>
          </a:p>
        </p:txBody>
      </p:sp>
      <p:sp>
        <p:nvSpPr>
          <p:cNvPr id="132098" name="Rectangle 3"/>
          <p:cNvSpPr>
            <a:spLocks noChangeArrowheads="1"/>
          </p:cNvSpPr>
          <p:nvPr/>
        </p:nvSpPr>
        <p:spPr bwMode="auto">
          <a:xfrm>
            <a:off x="0" y="144328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2099" name="Rectangle 4"/>
          <p:cNvSpPr>
            <a:spLocks noChangeArrowheads="1"/>
          </p:cNvSpPr>
          <p:nvPr/>
        </p:nvSpPr>
        <p:spPr bwMode="auto">
          <a:xfrm>
            <a:off x="250825" y="1227385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Mit der Berechnung der anderen 7 Bonbongruppe erhalten wir</a:t>
            </a:r>
            <a:endParaRPr lang="de-DE" sz="2400" dirty="0" smtClean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 smtClean="0">
              <a:solidFill>
                <a:schemeClr val="tx1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132100" name="Object 5"/>
          <p:cNvGraphicFramePr>
            <a:graphicFrameLocks noChangeAspect="1"/>
          </p:cNvGraphicFramePr>
          <p:nvPr>
            <p:extLst/>
          </p:nvPr>
        </p:nvGraphicFramePr>
        <p:xfrm>
          <a:off x="3851275" y="1732210"/>
          <a:ext cx="2159000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6" name="Equation" r:id="rId4" imgW="1206500" imgH="241300" progId="Equation.3">
                  <p:embed/>
                </p:oleObj>
              </mc:Choice>
              <mc:Fallback>
                <p:oleObj name="Equation" r:id="rId4" imgW="12065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1732210"/>
                        <a:ext cx="2159000" cy="42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2101" name="Rectangle 9"/>
          <p:cNvSpPr>
            <a:spLocks noChangeArrowheads="1"/>
          </p:cNvSpPr>
          <p:nvPr/>
        </p:nvSpPr>
        <p:spPr bwMode="auto">
          <a:xfrm>
            <a:off x="323850" y="2451348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Nun führen wir den M-Schritt aus, um 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zu verfeinern. Hierzu nehmen wir den erwarteten Zählerwert der Datenpunkte aus Tüte 1</a:t>
            </a:r>
            <a:endParaRPr lang="de-DE" sz="2400" dirty="0" smtClean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1800" dirty="0" smtClean="0">
              <a:solidFill>
                <a:schemeClr val="tx1"/>
              </a:solidFill>
            </a:endParaRP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chemeClr val="tx1"/>
              </a:solidFill>
            </a:endParaRPr>
          </a:p>
        </p:txBody>
      </p:sp>
      <p:graphicFrame>
        <p:nvGraphicFramePr>
          <p:cNvPr id="132102" name="Object 10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3236913" y="3222625"/>
          <a:ext cx="26701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57" name="Formel" r:id="rId6" imgW="1905000" imgH="419100" progId="Equation.3">
                  <p:embed/>
                </p:oleObj>
              </mc:Choice>
              <mc:Fallback>
                <p:oleObj name="Formel" r:id="rId6" imgW="19050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6913" y="3222625"/>
                        <a:ext cx="26701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26709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Noch ein Parameter…</a:t>
            </a:r>
            <a:endParaRPr lang="de-DE" b="0" dirty="0"/>
          </a:p>
        </p:txBody>
      </p:sp>
      <p:sp>
        <p:nvSpPr>
          <p:cNvPr id="134146" name="Rectangle 3"/>
          <p:cNvSpPr>
            <a:spLocks noChangeArrowheads="1"/>
          </p:cNvSpPr>
          <p:nvPr/>
        </p:nvSpPr>
        <p:spPr bwMode="auto">
          <a:xfrm>
            <a:off x="0" y="1341164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250825" y="1125264"/>
            <a:ext cx="8353425" cy="12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Wir machen das gleiche für den Parameter θ</a:t>
            </a:r>
            <a:r>
              <a:rPr lang="de-DE" sz="2000" baseline="-25000" dirty="0" smtClean="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de-DE" sz="2400" baseline="-25000" dirty="0" smtClean="0">
                <a:solidFill>
                  <a:srgbClr val="000000"/>
                </a:solidFill>
                <a:cs typeface="Times New Roman" charset="0"/>
              </a:rPr>
              <a:t> 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chemeClr val="tx1"/>
                </a:solidFill>
              </a:rPr>
              <a:t>E-Schritt: Bestimme erwarteten Zählerwert von </a:t>
            </a:r>
            <a:r>
              <a:rPr lang="de-DE" sz="2000" dirty="0" err="1" smtClean="0">
                <a:solidFill>
                  <a:schemeClr val="tx1"/>
                </a:solidFill>
              </a:rPr>
              <a:t>cherry</a:t>
            </a:r>
            <a:r>
              <a:rPr lang="de-DE" sz="2000" dirty="0" smtClean="0">
                <a:solidFill>
                  <a:schemeClr val="tx1"/>
                </a:solidFill>
              </a:rPr>
              <a:t>-Bonbons aus Tüte 1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graphicFrame>
        <p:nvGraphicFramePr>
          <p:cNvPr id="134148" name="Object 5"/>
          <p:cNvGraphicFramePr>
            <a:graphicFrameLocks noChangeAspect="1"/>
          </p:cNvGraphicFramePr>
          <p:nvPr>
            <p:extLst/>
          </p:nvPr>
        </p:nvGraphicFramePr>
        <p:xfrm>
          <a:off x="611188" y="2152377"/>
          <a:ext cx="80073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0" name="Formel" r:id="rId4" imgW="5397500" imgH="685800" progId="Equation.3">
                  <p:embed/>
                </p:oleObj>
              </mc:Choice>
              <mc:Fallback>
                <p:oleObj name="Formel" r:id="rId4" imgW="53975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2152377"/>
                        <a:ext cx="8007350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00B8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9190" name="Object 6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2268538" y="4943475"/>
          <a:ext cx="38322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1" name="Formel" r:id="rId6" imgW="2235200" imgH="457200" progId="Equation.3">
                  <p:embed/>
                </p:oleObj>
              </mc:Choice>
              <mc:Fallback>
                <p:oleObj name="Formel" r:id="rId6" imgW="2235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943475"/>
                        <a:ext cx="3832225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9191" name="Rectangle 7"/>
          <p:cNvSpPr>
            <a:spLocks noChangeArrowheads="1"/>
          </p:cNvSpPr>
          <p:nvPr/>
        </p:nvSpPr>
        <p:spPr bwMode="auto">
          <a:xfrm>
            <a:off x="250825" y="4149452"/>
            <a:ext cx="85693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M-Schritt: Verfeinere θ</a:t>
            </a:r>
            <a:r>
              <a:rPr lang="de-DE" sz="2000" baseline="-25000" dirty="0" smtClean="0">
                <a:solidFill>
                  <a:srgbClr val="000000"/>
                </a:solidFill>
                <a:cs typeface="Times New Roman" charset="0"/>
              </a:rPr>
              <a:t>F1</a:t>
            </a:r>
            <a:r>
              <a:rPr lang="de-DE" sz="2400" baseline="-25000" dirty="0" smtClean="0">
                <a:solidFill>
                  <a:srgbClr val="000000"/>
                </a:solidFill>
                <a:cs typeface="Times New Roman" charset="0"/>
              </a:rPr>
              <a:t>  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durch Bestimmung der relativen Häufigkeiten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4151" name="Rectangle 8"/>
          <p:cNvSpPr>
            <a:spLocks noChangeArrowheads="1"/>
          </p:cNvSpPr>
          <p:nvPr/>
        </p:nvSpPr>
        <p:spPr bwMode="auto">
          <a:xfrm>
            <a:off x="395288" y="3069952"/>
            <a:ext cx="8569325" cy="95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Bestimmbar aus naivem 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Bayesschen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Modell wie vorher besprochen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Als Übung…</a:t>
            </a: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9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98720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191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323850" y="29969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Für jeden Satz von Parametern können wir die Log-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bestimmen wie auch schon früher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Lernergebnis</a:t>
            </a:r>
            <a:endParaRPr lang="de-DE" b="0" dirty="0"/>
          </a:p>
        </p:txBody>
      </p:sp>
      <p:graphicFrame>
        <p:nvGraphicFramePr>
          <p:cNvPr id="136195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195513" y="1569219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3" name="Formel" r:id="rId4" imgW="2755900" imgH="774700" progId="Equation.3">
                  <p:embed/>
                </p:oleObj>
              </mc:Choice>
              <mc:Fallback>
                <p:oleObj name="Formel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69219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0" y="134039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250825" y="105273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Nach einem vollen Zyklus über alle Parameter haben wir</a:t>
            </a:r>
            <a:endParaRPr lang="de-DE" sz="2400" baseline="-25000" dirty="0" smtClean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8" name="Rectangle 10"/>
          <p:cNvSpPr>
            <a:spLocks noChangeArrowheads="1"/>
          </p:cNvSpPr>
          <p:nvPr/>
        </p:nvSpPr>
        <p:spPr bwMode="auto">
          <a:xfrm>
            <a:off x="323528" y="3890179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Man kann zeigen, dass dieser Wert mit jeder EM-Iteration steigt (Konvergenz)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EM mit Maximum-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bleibt aber bei lokalen Maxima hängen bleiben</a:t>
            </a:r>
            <a:r>
              <a:rPr lang="de-DE" sz="20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(ggf. mehrere Startwerte nehmen, Priors berücksichtigen oder MAP nehmen)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180086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2"/>
          <p:cNvSpPr>
            <a:spLocks noChangeArrowheads="1"/>
          </p:cNvSpPr>
          <p:nvPr/>
        </p:nvSpPr>
        <p:spPr bwMode="auto">
          <a:xfrm>
            <a:off x="323850" y="2996952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Für jeden Satz von Parametern können wir die Log-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bestimmen wie auch schon früher</a:t>
            </a:r>
          </a:p>
          <a:p>
            <a:pPr lvl="1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36194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226095"/>
            <a:ext cx="8531225" cy="68262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Lernergebnis</a:t>
            </a:r>
            <a:endParaRPr lang="de-DE" b="0" dirty="0"/>
          </a:p>
        </p:txBody>
      </p:sp>
      <p:graphicFrame>
        <p:nvGraphicFramePr>
          <p:cNvPr id="136195" name="Object 4"/>
          <p:cNvGraphicFramePr>
            <a:graphicFrameLocks noGrp="1" noChangeAspect="1"/>
          </p:cNvGraphicFramePr>
          <p:nvPr>
            <p:ph sz="half" idx="1"/>
            <p:extLst/>
          </p:nvPr>
        </p:nvGraphicFramePr>
        <p:xfrm>
          <a:off x="2195513" y="1569219"/>
          <a:ext cx="4824412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Formel" r:id="rId4" imgW="2755900" imgH="774700" progId="Equation.3">
                  <p:embed/>
                </p:oleObj>
              </mc:Choice>
              <mc:Fallback>
                <p:oleObj name="Formel" r:id="rId4" imgW="2755900" imgH="774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569219"/>
                        <a:ext cx="4824412" cy="1355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6196" name="Rectangle 6"/>
          <p:cNvSpPr>
            <a:spLocks noChangeArrowheads="1"/>
          </p:cNvSpPr>
          <p:nvPr/>
        </p:nvSpPr>
        <p:spPr bwMode="auto">
          <a:xfrm>
            <a:off x="0" y="1340395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36197" name="Rectangle 7"/>
          <p:cNvSpPr>
            <a:spLocks noChangeArrowheads="1"/>
          </p:cNvSpPr>
          <p:nvPr/>
        </p:nvSpPr>
        <p:spPr bwMode="auto">
          <a:xfrm>
            <a:off x="250825" y="1052736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Nach einem vollen Zyklus über alle Parameter haben wir</a:t>
            </a:r>
            <a:endParaRPr lang="de-DE" sz="2400" baseline="-25000" dirty="0" smtClean="0">
              <a:solidFill>
                <a:srgbClr val="000000"/>
              </a:solidFill>
              <a:cs typeface="Times New Roman" charset="0"/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86</a:t>
            </a:fld>
            <a:endParaRPr lang="de-DE" dirty="0"/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755576" y="3645024"/>
          <a:ext cx="7561262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9" name="Formel" r:id="rId6" imgW="3517900" imgH="457200" progId="Equation.3">
                  <p:embed/>
                </p:oleObj>
              </mc:Choice>
              <mc:Fallback>
                <p:oleObj name="Formel" r:id="rId6" imgW="35179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3645024"/>
                        <a:ext cx="7561262" cy="982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3850" y="4509120"/>
            <a:ext cx="447675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Wir können zeigen, das die Log-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in jeder Iteration ansteigt, so dass die initiale </a:t>
            </a: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Likelihood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 schon nach drei Iterationen überflügelt wird</a:t>
            </a:r>
            <a:endParaRPr lang="de-DE" sz="2000" dirty="0">
              <a:solidFill>
                <a:schemeClr val="tx1"/>
              </a:solidFill>
            </a:endParaRPr>
          </a:p>
        </p:txBody>
      </p:sp>
      <p:pic>
        <p:nvPicPr>
          <p:cNvPr id="11" name="Bild 8" descr="candy-progress64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500686"/>
            <a:ext cx="3048000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17038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de-DE" b="0" dirty="0" smtClean="0"/>
              <a:t>EM: Diskussion</a:t>
            </a:r>
            <a:endParaRPr lang="de-DE" b="0" dirty="0"/>
          </a:p>
        </p:txBody>
      </p:sp>
      <p:sp>
        <p:nvSpPr>
          <p:cNvPr id="140290" name="Rectangle 3"/>
          <p:cNvSpPr>
            <a:spLocks noChangeArrowheads="1"/>
          </p:cNvSpPr>
          <p:nvPr/>
        </p:nvSpPr>
        <p:spPr bwMode="auto">
          <a:xfrm>
            <a:off x="0" y="1051669"/>
            <a:ext cx="896461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endParaRPr lang="de-DE" sz="2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323850" y="1124694"/>
            <a:ext cx="83534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Für komplexere BNs ist der Algorithmus der gleiche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smtClean="0">
                <a:solidFill>
                  <a:srgbClr val="000000"/>
                </a:solidFill>
              </a:rPr>
              <a:t>Im allgemeinen müssen wir die CPT-Einträge für jede Variable </a:t>
            </a:r>
            <a:r>
              <a:rPr lang="de-DE" sz="2000" dirty="0" err="1" smtClean="0">
                <a:solidFill>
                  <a:srgbClr val="000000"/>
                </a:solidFill>
              </a:rPr>
              <a:t>X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i</a:t>
            </a:r>
            <a:r>
              <a:rPr lang="de-DE" sz="2000" dirty="0" smtClean="0">
                <a:solidFill>
                  <a:srgbClr val="000000"/>
                </a:solidFill>
              </a:rPr>
              <a:t> gegeben die Elternknotenwerte </a:t>
            </a:r>
            <a:r>
              <a:rPr lang="de-DE" sz="2000" dirty="0" err="1" smtClean="0">
                <a:solidFill>
                  <a:srgbClr val="000000"/>
                </a:solidFill>
              </a:rPr>
              <a:t>Pa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i</a:t>
            </a:r>
            <a:r>
              <a:rPr lang="de-DE" sz="2000" dirty="0" smtClean="0">
                <a:solidFill>
                  <a:srgbClr val="000000"/>
                </a:solidFill>
              </a:rPr>
              <a:t> berechnen</a:t>
            </a:r>
            <a:endParaRPr lang="de-DE" sz="2000" baseline="-25000" dirty="0" smtClean="0">
              <a:solidFill>
                <a:srgbClr val="000000"/>
              </a:solidFill>
            </a:endParaRP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r>
              <a:rPr lang="de-DE" sz="2000" dirty="0" err="1" smtClean="0">
                <a:solidFill>
                  <a:srgbClr val="000000"/>
                </a:solidFill>
                <a:cs typeface="Times New Roman" charset="0"/>
              </a:rPr>
              <a:t>θ</a:t>
            </a:r>
            <a:r>
              <a:rPr lang="de-DE" sz="2000" baseline="-25000" dirty="0" err="1" smtClean="0">
                <a:solidFill>
                  <a:srgbClr val="000000"/>
                </a:solidFill>
                <a:cs typeface="Times New Roman" charset="0"/>
              </a:rPr>
              <a:t>ijk</a:t>
            </a:r>
            <a:r>
              <a:rPr lang="de-DE" sz="2000" dirty="0" smtClean="0">
                <a:solidFill>
                  <a:srgbClr val="000000"/>
                </a:solidFill>
                <a:cs typeface="Times New Roman" charset="0"/>
              </a:rPr>
              <a:t>= P(</a:t>
            </a:r>
            <a:r>
              <a:rPr lang="de-DE" sz="2000" dirty="0" err="1" smtClean="0">
                <a:solidFill>
                  <a:srgbClr val="000000"/>
                </a:solidFill>
              </a:rPr>
              <a:t>X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i</a:t>
            </a:r>
            <a:r>
              <a:rPr lang="de-DE" sz="2000" dirty="0" smtClean="0">
                <a:solidFill>
                  <a:srgbClr val="000000"/>
                </a:solidFill>
              </a:rPr>
              <a:t> = </a:t>
            </a:r>
            <a:r>
              <a:rPr lang="de-DE" sz="2000" dirty="0" err="1" smtClean="0">
                <a:solidFill>
                  <a:srgbClr val="000000"/>
                </a:solidFill>
              </a:rPr>
              <a:t>x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ij</a:t>
            </a:r>
            <a:r>
              <a:rPr lang="de-DE" sz="2000" dirty="0" err="1" smtClean="0">
                <a:solidFill>
                  <a:srgbClr val="000000"/>
                </a:solidFill>
              </a:rPr>
              <a:t>|Pa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i</a:t>
            </a:r>
            <a:r>
              <a:rPr lang="de-DE" sz="2000" baseline="-25000" dirty="0" smtClean="0">
                <a:solidFill>
                  <a:srgbClr val="000000"/>
                </a:solidFill>
              </a:rPr>
              <a:t> = </a:t>
            </a:r>
            <a:r>
              <a:rPr lang="de-DE" sz="2000" dirty="0" err="1" smtClean="0">
                <a:solidFill>
                  <a:srgbClr val="000000"/>
                </a:solidFill>
              </a:rPr>
              <a:t>pa</a:t>
            </a:r>
            <a:r>
              <a:rPr lang="de-DE" sz="2000" baseline="-25000" dirty="0" err="1" smtClean="0">
                <a:solidFill>
                  <a:srgbClr val="000000"/>
                </a:solidFill>
              </a:rPr>
              <a:t>ik</a:t>
            </a:r>
            <a:r>
              <a:rPr lang="de-DE" sz="2000" dirty="0" smtClean="0">
                <a:solidFill>
                  <a:srgbClr val="000000"/>
                </a:solidFill>
              </a:rPr>
              <a:t>)</a:t>
            </a:r>
          </a:p>
          <a:p>
            <a:pPr marL="739775" lvl="1" indent="-282575">
              <a:lnSpc>
                <a:spcPct val="90000"/>
              </a:lnSpc>
              <a:spcBef>
                <a:spcPts val="1500"/>
              </a:spcBef>
              <a:buClr>
                <a:srgbClr val="000000"/>
              </a:buClr>
              <a:buSzPct val="100000"/>
              <a:buFont typeface="Times New Roman" charset="0"/>
              <a:buChar char="•"/>
            </a:pPr>
            <a:endParaRPr lang="de-DE" sz="20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140292" name="Object 5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1042988" y="3067794"/>
          <a:ext cx="26558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1" name="Formel" r:id="rId4" imgW="1790700" imgH="495300" progId="Equation.3">
                  <p:embed/>
                </p:oleObj>
              </mc:Choice>
              <mc:Fallback>
                <p:oleObj name="Formel" r:id="rId4" imgW="1790700" imgH="495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067794"/>
                        <a:ext cx="2655887" cy="735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293" name="Rectangle 9"/>
          <p:cNvSpPr>
            <a:spLocks noChangeArrowheads="1"/>
          </p:cNvSpPr>
          <p:nvPr/>
        </p:nvSpPr>
        <p:spPr bwMode="auto">
          <a:xfrm>
            <a:off x="323850" y="4077444"/>
            <a:ext cx="8353425" cy="2323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  <a:cs typeface="Times New Roman" charset="0"/>
              </a:rPr>
              <a:t>Die erwarteten Zählerwerte werden durch Summierung über die Beispiele berechnet, nachdem all notwendigen </a:t>
            </a:r>
            <a:br>
              <a:rPr lang="de-DE" sz="2400" dirty="0" smtClean="0">
                <a:solidFill>
                  <a:srgbClr val="000000"/>
                </a:solidFill>
                <a:cs typeface="Times New Roman" charset="0"/>
              </a:rPr>
            </a:br>
            <a:r>
              <a:rPr lang="de-DE" sz="2400" i="1" dirty="0" smtClean="0">
                <a:solidFill>
                  <a:srgbClr val="000000"/>
                </a:solidFill>
                <a:cs typeface="Times New Roman" charset="0"/>
              </a:rPr>
              <a:t>P(</a:t>
            </a:r>
            <a:r>
              <a:rPr lang="de-DE" sz="2400" i="1" dirty="0" err="1" smtClean="0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 smtClean="0">
                <a:solidFill>
                  <a:srgbClr val="000000"/>
                </a:solidFill>
              </a:rPr>
              <a:t>i</a:t>
            </a:r>
            <a:r>
              <a:rPr lang="de-DE" sz="2400" i="1" dirty="0" smtClean="0">
                <a:solidFill>
                  <a:srgbClr val="000000"/>
                </a:solidFill>
              </a:rPr>
              <a:t> = </a:t>
            </a:r>
            <a:r>
              <a:rPr lang="de-DE" sz="2400" i="1" dirty="0" err="1" smtClean="0">
                <a:solidFill>
                  <a:srgbClr val="000000"/>
                </a:solidFill>
              </a:rPr>
              <a:t>x</a:t>
            </a:r>
            <a:r>
              <a:rPr lang="de-DE" sz="2400" i="1" baseline="-25000" dirty="0" err="1" smtClean="0">
                <a:solidFill>
                  <a:srgbClr val="000000"/>
                </a:solidFill>
              </a:rPr>
              <a:t>ij</a:t>
            </a:r>
            <a:r>
              <a:rPr lang="de-DE" sz="2400" i="1" dirty="0" err="1" smtClean="0">
                <a:solidFill>
                  <a:srgbClr val="000000"/>
                </a:solidFill>
              </a:rPr>
              <a:t>,Pa</a:t>
            </a:r>
            <a:r>
              <a:rPr lang="de-DE" sz="2400" i="1" baseline="-25000" dirty="0" err="1" smtClean="0">
                <a:solidFill>
                  <a:srgbClr val="000000"/>
                </a:solidFill>
              </a:rPr>
              <a:t>i</a:t>
            </a:r>
            <a:r>
              <a:rPr lang="de-DE" sz="2400" i="1" baseline="-25000" dirty="0" smtClean="0">
                <a:solidFill>
                  <a:srgbClr val="000000"/>
                </a:solidFill>
              </a:rPr>
              <a:t> = </a:t>
            </a:r>
            <a:r>
              <a:rPr lang="de-DE" sz="2400" i="1" dirty="0" err="1" smtClean="0">
                <a:solidFill>
                  <a:srgbClr val="000000"/>
                </a:solidFill>
              </a:rPr>
              <a:t>pa</a:t>
            </a:r>
            <a:r>
              <a:rPr lang="de-DE" sz="2400" i="1" baseline="-25000" dirty="0" err="1" smtClean="0">
                <a:solidFill>
                  <a:srgbClr val="000000"/>
                </a:solidFill>
              </a:rPr>
              <a:t>ik</a:t>
            </a:r>
            <a:r>
              <a:rPr lang="de-DE" sz="2400" i="1" dirty="0" smtClean="0">
                <a:solidFill>
                  <a:srgbClr val="000000"/>
                </a:solidFill>
              </a:rPr>
              <a:t>) </a:t>
            </a:r>
            <a:r>
              <a:rPr lang="de-DE" sz="2400" dirty="0" smtClean="0">
                <a:solidFill>
                  <a:srgbClr val="000000"/>
                </a:solidFill>
              </a:rPr>
              <a:t>mittels BN-Algorithmen bestimmt sind</a:t>
            </a:r>
          </a:p>
          <a:p>
            <a:pPr marL="339725" indent="-339725">
              <a:spcBef>
                <a:spcPts val="1800"/>
              </a:spcBef>
              <a:buClr>
                <a:srgbClr val="000000"/>
              </a:buClr>
              <a:buSzPct val="100000"/>
              <a:buFont typeface="Wingdings" charset="0"/>
              <a:buChar char=""/>
            </a:pPr>
            <a:r>
              <a:rPr lang="de-DE" sz="2400" dirty="0" smtClean="0">
                <a:solidFill>
                  <a:srgbClr val="000000"/>
                </a:solidFill>
              </a:rPr>
              <a:t>Das Verfahren kann in eine kombinatorische Explosion laufen (hierfür gibt es dann Approximationstechniken)</a:t>
            </a:r>
            <a:endParaRPr lang="de-DE" sz="2400" i="1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7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87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637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>
                <a:latin typeface="+mn-lt"/>
                <a:ea typeface="ＭＳ Ｐゴシック" charset="0"/>
                <a:cs typeface="ＭＳ Ｐゴシック" charset="0"/>
              </a:rPr>
              <a:t>Marginalization and conditioning</a:t>
            </a:r>
            <a:endParaRPr lang="de-DE" sz="240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>
                <a:ea typeface="ＭＳ Ｐゴシック" charset="0"/>
              </a:rPr>
              <a:t>Let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Y, Z </a:t>
            </a:r>
            <a:r>
              <a:rPr lang="en-US" sz="2800" dirty="0">
                <a:ea typeface="ＭＳ Ｐゴシック" charset="0"/>
              </a:rPr>
              <a:t>be sequences of random variables </a:t>
            </a:r>
            <a:r>
              <a:rPr lang="en-US" sz="2800" dirty="0" err="1">
                <a:ea typeface="ＭＳ Ｐゴシック" charset="0"/>
              </a:rPr>
              <a:t>s.th</a:t>
            </a:r>
            <a:r>
              <a:rPr lang="en-US" sz="2800" dirty="0">
                <a:ea typeface="ＭＳ Ｐゴシック" charset="0"/>
              </a:rPr>
              <a:t>. </a:t>
            </a:r>
            <a:r>
              <a:rPr lang="en-US" sz="2800" dirty="0" smtClean="0">
                <a:ea typeface="ＭＳ Ｐゴシック" charset="0"/>
              </a:rPr>
              <a:t/>
            </a:r>
            <a:br>
              <a:rPr lang="en-US" sz="2800" dirty="0" smtClean="0">
                <a:ea typeface="ＭＳ Ｐゴシック" charset="0"/>
              </a:rPr>
            </a:b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sym typeface="Symbol" charset="0"/>
              </a:rPr>
              <a:t>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 Z </a:t>
            </a:r>
            <a:r>
              <a:rPr lang="en-US" sz="2800" dirty="0">
                <a:ea typeface="ＭＳ Ｐゴシック" charset="0"/>
              </a:rPr>
              <a:t>denotes all random variables describing the world</a:t>
            </a:r>
          </a:p>
          <a:p>
            <a:pPr eaLnBrk="1" hangingPunct="1"/>
            <a:endParaRPr lang="en-US" sz="2800" dirty="0">
              <a:ea typeface="ＭＳ Ｐゴシック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</a:rPr>
              <a:t>Marginalization</a:t>
            </a:r>
            <a:endParaRPr lang="de-DE" sz="2800" dirty="0">
              <a:ea typeface="ＭＳ Ｐゴシック" charset="0"/>
            </a:endParaRPr>
          </a:p>
          <a:p>
            <a:pPr lvl="1" eaLnBrk="1" hangingPunct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</a:t>
            </a:r>
            <a:r>
              <a:rPr lang="de-DE" sz="2000" b="1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∈</a:t>
            </a:r>
            <a:r>
              <a:rPr lang="el-GR" sz="2000" b="1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P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Y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,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</a:t>
            </a:r>
          </a:p>
          <a:p>
            <a:pPr eaLnBrk="1" hangingPunct="1"/>
            <a:endParaRPr lang="el-GR" sz="2400" dirty="0">
              <a:ea typeface="ＭＳ Ｐゴシック" charset="0"/>
              <a:cs typeface="Arial" charset="0"/>
            </a:endParaRPr>
          </a:p>
          <a:p>
            <a:pPr eaLnBrk="1" hangingPunct="1"/>
            <a:r>
              <a:rPr lang="en-US" sz="2800" dirty="0">
                <a:ea typeface="ＭＳ Ｐゴシック" charset="0"/>
              </a:rPr>
              <a:t>Conditioning</a:t>
            </a:r>
            <a:endParaRPr lang="de-DE" sz="2800" dirty="0">
              <a:ea typeface="ＭＳ Ｐゴシック" charset="0"/>
            </a:endParaRPr>
          </a:p>
          <a:p>
            <a:pPr lvl="1" eaLnBrk="1" hangingPunct="1"/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P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(</a:t>
            </a:r>
            <a:r>
              <a:rPr lang="de-DE" sz="24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Y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</a:rPr>
              <a:t>) = 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Σ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de-DE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</a:t>
            </a:r>
            <a:r>
              <a:rPr lang="de-DE" sz="2000" b="1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∈</a:t>
            </a:r>
            <a:r>
              <a:rPr lang="el-GR" sz="2000" b="1" baseline="-25000" dirty="0" smtClean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 </a:t>
            </a:r>
            <a:r>
              <a:rPr lang="el-GR" sz="2000" b="1" baseline="-25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P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Y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|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)P(</a:t>
            </a:r>
            <a:r>
              <a:rPr lang="el-GR" sz="2000" b="1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z</a:t>
            </a:r>
            <a:r>
              <a:rPr lang="el-GR" sz="2000" dirty="0">
                <a:solidFill>
                  <a:schemeClr val="accent1">
                    <a:lumMod val="50000"/>
                  </a:schemeClr>
                </a:solidFill>
                <a:ea typeface="ＭＳ Ｐゴシック" charset="0"/>
                <a:cs typeface="Arial" charset="0"/>
              </a:rPr>
              <a:t>)</a:t>
            </a:r>
            <a:endParaRPr lang="de-DE" sz="2000" dirty="0">
              <a:solidFill>
                <a:schemeClr val="accent1">
                  <a:lumMod val="50000"/>
                </a:schemeClr>
              </a:solidFill>
              <a:ea typeface="ＭＳ Ｐゴシック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7956550" y="6400800"/>
            <a:ext cx="1008063" cy="196850"/>
          </a:xfrm>
        </p:spPr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167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WIDTH" val="21"/>
  <p:tag name="PICTUREFILESIZE" val="1606"/>
  <p:tag name="TEXPOINT" val="latex"/>
  <p:tag name="SOURCE" val="\documentclass{article}&#10;\pagestyle{empty}&#10;\begin{document}&#10;&#10;$\Pi_{i=1}^{n}$&#10;\end{document}"/>
  <p:tag name="EXTERNALNAME" val="TP_tmp"/>
  <p:tag name="BLEND" val="0"/>
  <p:tag name="TRANSPARENT" val="0"/>
  <p:tag name="RESOLUTION" val="1200"/>
  <p:tag name="WORKAROUNDTRANSPARENCYBUG" val="0"/>
  <p:tag name="ALLOWFONTSUBSTITUTION" val="0"/>
  <p:tag name="BITMAPFORMAT" val="png16m"/>
</p:tagLst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811</TotalTime>
  <Words>4727</Words>
  <Application>Microsoft Macintosh PowerPoint</Application>
  <PresentationFormat>On-screen Show (4:3)</PresentationFormat>
  <Paragraphs>878</Paragraphs>
  <Slides>87</Slides>
  <Notes>73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87</vt:i4>
      </vt:variant>
    </vt:vector>
  </HeadingPairs>
  <TitlesOfParts>
    <vt:vector size="105" baseType="lpstr">
      <vt:lpstr>Arial Unicode MS</vt:lpstr>
      <vt:lpstr>Calibri</vt:lpstr>
      <vt:lpstr>Courier New</vt:lpstr>
      <vt:lpstr>Freestyle Script</vt:lpstr>
      <vt:lpstr>Helvetica</vt:lpstr>
      <vt:lpstr>Lucida Grande</vt:lpstr>
      <vt:lpstr>MS PGothic</vt:lpstr>
      <vt:lpstr>ＭＳ Ｐゴシック</vt:lpstr>
      <vt:lpstr>Myriad Pro</vt:lpstr>
      <vt:lpstr>Symbol</vt:lpstr>
      <vt:lpstr>Times</vt:lpstr>
      <vt:lpstr>Times New Roman</vt:lpstr>
      <vt:lpstr>Wingdings</vt:lpstr>
      <vt:lpstr>Arial</vt:lpstr>
      <vt:lpstr>7_Standarddesign</vt:lpstr>
      <vt:lpstr>Formel</vt:lpstr>
      <vt:lpstr>Equation</vt:lpstr>
      <vt:lpstr>Image</vt:lpstr>
      <vt:lpstr>Einführung in Web und Data Science</vt:lpstr>
      <vt:lpstr>Example world</vt:lpstr>
      <vt:lpstr>Prior probability</vt:lpstr>
      <vt:lpstr>Full joint probability distribution</vt:lpstr>
      <vt:lpstr>Discrete random variables: Notation</vt:lpstr>
      <vt:lpstr>Conditional probability</vt:lpstr>
      <vt:lpstr>Conditional probability</vt:lpstr>
      <vt:lpstr>Inference by enumeration</vt:lpstr>
      <vt:lpstr>Marginalization and conditioning</vt:lpstr>
      <vt:lpstr>Inference by enumeration</vt:lpstr>
      <vt:lpstr>Inference by enumeration</vt:lpstr>
      <vt:lpstr>Normalization</vt:lpstr>
      <vt:lpstr>Inference by enumeration, contd.</vt:lpstr>
      <vt:lpstr>Independence</vt:lpstr>
      <vt:lpstr>Conditional independence</vt:lpstr>
      <vt:lpstr>Conditional independence contd.</vt:lpstr>
      <vt:lpstr>Naïve Bayes Model</vt:lpstr>
      <vt:lpstr>Issues</vt:lpstr>
      <vt:lpstr>PowerPoint Presentation</vt:lpstr>
      <vt:lpstr>PowerPoint Presentation</vt:lpstr>
      <vt:lpstr>Bayesian networks</vt:lpstr>
      <vt:lpstr>Example</vt:lpstr>
      <vt:lpstr>Remember: Conditional Independence</vt:lpstr>
      <vt:lpstr>Example</vt:lpstr>
      <vt:lpstr>Example contd.</vt:lpstr>
      <vt:lpstr>Compactness</vt:lpstr>
      <vt:lpstr>Semantics</vt:lpstr>
      <vt:lpstr>Noisy-OR-Representation</vt:lpstr>
      <vt:lpstr>PowerPoint Presentation</vt:lpstr>
      <vt:lpstr>Evaluation Tree</vt:lpstr>
      <vt:lpstr>Acknowledgements</vt:lpstr>
      <vt:lpstr>Overview</vt:lpstr>
      <vt:lpstr>Full Bayesian Learning</vt:lpstr>
      <vt:lpstr>Example</vt:lpstr>
      <vt:lpstr>Full Bayesian Learning</vt:lpstr>
      <vt:lpstr>Example</vt:lpstr>
      <vt:lpstr>All-limes: Posterior Probability of H</vt:lpstr>
      <vt:lpstr>Prediction Probability</vt:lpstr>
      <vt:lpstr>Overview</vt:lpstr>
      <vt:lpstr>MAP approximation</vt:lpstr>
      <vt:lpstr>MAP approximation</vt:lpstr>
      <vt:lpstr>Bias</vt:lpstr>
      <vt:lpstr>Overview</vt:lpstr>
      <vt:lpstr>Maximum Likelihood (ML)Learning</vt:lpstr>
      <vt:lpstr>Maximum Likelihood (ML) Learning</vt:lpstr>
      <vt:lpstr>Overview</vt:lpstr>
      <vt:lpstr>Learning BNets: Complete Data</vt:lpstr>
      <vt:lpstr>ML  learning: Example</vt:lpstr>
      <vt:lpstr>ML  learning: example (cont’d)</vt:lpstr>
      <vt:lpstr>ML  learning: example (cont’d)</vt:lpstr>
      <vt:lpstr>Frequencies as Priors</vt:lpstr>
      <vt:lpstr>Wiederholung: Bayessches Lernen</vt:lpstr>
      <vt:lpstr>Bayessches Lernen</vt:lpstr>
      <vt:lpstr>Maximum-Likelihood-Parameterschätzung</vt:lpstr>
      <vt:lpstr>Generelle Maximum-Likelihood-Prozedur</vt:lpstr>
      <vt:lpstr>Anwendungsbeispiel Bonbonfabrik</vt:lpstr>
      <vt:lpstr>Anwendungsbeispiel Bonbonfabrik</vt:lpstr>
      <vt:lpstr>Anwendungsbeispiel Bonbonfabrik</vt:lpstr>
      <vt:lpstr>Maximum-Likelihood-Parameterschätzung</vt:lpstr>
      <vt:lpstr>Beliebte Anwendung: Naives Bayes-Modell</vt:lpstr>
      <vt:lpstr>Überblick</vt:lpstr>
      <vt:lpstr>Parameterlernen mit versteckten Variablen</vt:lpstr>
      <vt:lpstr>Vermeintliche Lösung</vt:lpstr>
      <vt:lpstr>Gar keine gute Lösung!</vt:lpstr>
      <vt:lpstr>Beispiel: Bonbonfabrik wieder einmal </vt:lpstr>
      <vt:lpstr>Expectation-Maximization (EM)</vt:lpstr>
      <vt:lpstr>EM: Generelle Idee</vt:lpstr>
      <vt:lpstr>EM: Generelle Idee</vt:lpstr>
      <vt:lpstr>EM: Wie funktioniert das mit Naive Bayes-Modelen</vt:lpstr>
      <vt:lpstr>EM: Initialisierung</vt:lpstr>
      <vt:lpstr>EM: Expectation-Schritt (Bestimmung der erwarteter Zahlen)</vt:lpstr>
      <vt:lpstr>PowerPoint Presentation</vt:lpstr>
      <vt:lpstr>EM: Expectation-Schritt (Bestimmung der erwarteter Zahlen)</vt:lpstr>
      <vt:lpstr>EM: Expectation-Schritt (Bestimmung der erwarteter Zahlen)</vt:lpstr>
      <vt:lpstr>EM: Generelle Idee</vt:lpstr>
      <vt:lpstr>Maximization-Schritt: (Verfeinerung der Parameter)</vt:lpstr>
      <vt:lpstr>EM-Zyklus</vt:lpstr>
      <vt:lpstr>Beispiel: Bonbonfabrik wieder einmal </vt:lpstr>
      <vt:lpstr>Daten</vt:lpstr>
      <vt:lpstr>EM: Initialisierung</vt:lpstr>
      <vt:lpstr>E-Schritt</vt:lpstr>
      <vt:lpstr>E-step</vt:lpstr>
      <vt:lpstr>M-Schritt</vt:lpstr>
      <vt:lpstr>Noch ein Parameter…</vt:lpstr>
      <vt:lpstr>Lernergebnis</vt:lpstr>
      <vt:lpstr>Lernergebnis</vt:lpstr>
      <vt:lpstr>EM: Diskussion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594</cp:revision>
  <cp:lastPrinted>2014-10-18T14:57:02Z</cp:lastPrinted>
  <dcterms:created xsi:type="dcterms:W3CDTF">2010-04-27T12:26:40Z</dcterms:created>
  <dcterms:modified xsi:type="dcterms:W3CDTF">2017-02-02T15:48:18Z</dcterms:modified>
</cp:coreProperties>
</file>